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6" r:id="rId1"/>
    <p:sldMasterId id="2147484371" r:id="rId2"/>
    <p:sldMasterId id="2147484431" r:id="rId3"/>
    <p:sldMasterId id="2147484443" r:id="rId4"/>
    <p:sldMasterId id="2147484455" r:id="rId5"/>
    <p:sldMasterId id="2147484482" r:id="rId6"/>
    <p:sldMasterId id="2147484494" r:id="rId7"/>
  </p:sldMasterIdLst>
  <p:notesMasterIdLst>
    <p:notesMasterId r:id="rId98"/>
  </p:notesMasterIdLst>
  <p:sldIdLst>
    <p:sldId id="651" r:id="rId8"/>
    <p:sldId id="1292" r:id="rId9"/>
    <p:sldId id="1291" r:id="rId10"/>
    <p:sldId id="636" r:id="rId11"/>
    <p:sldId id="638" r:id="rId12"/>
    <p:sldId id="639" r:id="rId13"/>
    <p:sldId id="642" r:id="rId14"/>
    <p:sldId id="640" r:id="rId15"/>
    <p:sldId id="588" r:id="rId16"/>
    <p:sldId id="592" r:id="rId17"/>
    <p:sldId id="593" r:id="rId18"/>
    <p:sldId id="594" r:id="rId19"/>
    <p:sldId id="607" r:id="rId20"/>
    <p:sldId id="658" r:id="rId21"/>
    <p:sldId id="307" r:id="rId22"/>
    <p:sldId id="261" r:id="rId23"/>
    <p:sldId id="669" r:id="rId24"/>
    <p:sldId id="613" r:id="rId25"/>
    <p:sldId id="615" r:id="rId26"/>
    <p:sldId id="258" r:id="rId27"/>
    <p:sldId id="660" r:id="rId28"/>
    <p:sldId id="671" r:id="rId29"/>
    <p:sldId id="1286" r:id="rId30"/>
    <p:sldId id="1285" r:id="rId31"/>
    <p:sldId id="1287" r:id="rId32"/>
    <p:sldId id="1288" r:id="rId33"/>
    <p:sldId id="1289" r:id="rId34"/>
    <p:sldId id="661" r:id="rId35"/>
    <p:sldId id="256" r:id="rId36"/>
    <p:sldId id="257" r:id="rId37"/>
    <p:sldId id="670" r:id="rId38"/>
    <p:sldId id="659" r:id="rId39"/>
    <p:sldId id="509" r:id="rId40"/>
    <p:sldId id="1306" r:id="rId41"/>
    <p:sldId id="505" r:id="rId42"/>
    <p:sldId id="668" r:id="rId43"/>
    <p:sldId id="480" r:id="rId44"/>
    <p:sldId id="510" r:id="rId45"/>
    <p:sldId id="650" r:id="rId46"/>
    <p:sldId id="270" r:id="rId47"/>
    <p:sldId id="272" r:id="rId48"/>
    <p:sldId id="325" r:id="rId49"/>
    <p:sldId id="274" r:id="rId50"/>
    <p:sldId id="279" r:id="rId51"/>
    <p:sldId id="280" r:id="rId52"/>
    <p:sldId id="281" r:id="rId53"/>
    <p:sldId id="446" r:id="rId54"/>
    <p:sldId id="277" r:id="rId55"/>
    <p:sldId id="260" r:id="rId56"/>
    <p:sldId id="444" r:id="rId57"/>
    <p:sldId id="321" r:id="rId58"/>
    <p:sldId id="663" r:id="rId59"/>
    <p:sldId id="1293" r:id="rId60"/>
    <p:sldId id="1294" r:id="rId61"/>
    <p:sldId id="1295" r:id="rId62"/>
    <p:sldId id="259" r:id="rId63"/>
    <p:sldId id="655" r:id="rId64"/>
    <p:sldId id="456" r:id="rId65"/>
    <p:sldId id="617" r:id="rId66"/>
    <p:sldId id="656" r:id="rId67"/>
    <p:sldId id="633" r:id="rId68"/>
    <p:sldId id="657" r:id="rId69"/>
    <p:sldId id="621" r:id="rId70"/>
    <p:sldId id="637" r:id="rId71"/>
    <p:sldId id="629" r:id="rId72"/>
    <p:sldId id="1304" r:id="rId73"/>
    <p:sldId id="1302" r:id="rId74"/>
    <p:sldId id="1303" r:id="rId75"/>
    <p:sldId id="263" r:id="rId76"/>
    <p:sldId id="264" r:id="rId77"/>
    <p:sldId id="265" r:id="rId78"/>
    <p:sldId id="664" r:id="rId79"/>
    <p:sldId id="1296" r:id="rId80"/>
    <p:sldId id="1297" r:id="rId81"/>
    <p:sldId id="1298" r:id="rId82"/>
    <p:sldId id="1299" r:id="rId83"/>
    <p:sldId id="1300" r:id="rId84"/>
    <p:sldId id="1301" r:id="rId85"/>
    <p:sldId id="262" r:id="rId86"/>
    <p:sldId id="1307" r:id="rId87"/>
    <p:sldId id="1308" r:id="rId88"/>
    <p:sldId id="1309" r:id="rId89"/>
    <p:sldId id="1513" r:id="rId90"/>
    <p:sldId id="1514" r:id="rId91"/>
    <p:sldId id="1525" r:id="rId92"/>
    <p:sldId id="1530" r:id="rId93"/>
    <p:sldId id="1532" r:id="rId94"/>
    <p:sldId id="667" r:id="rId95"/>
    <p:sldId id="665" r:id="rId96"/>
    <p:sldId id="1305" r:id="rId9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C800"/>
    <a:srgbClr val="800080"/>
    <a:srgbClr val="0019C8"/>
    <a:srgbClr val="C81900"/>
    <a:srgbClr val="FF8000"/>
    <a:srgbClr val="FF0066"/>
    <a:srgbClr val="C9D7E9"/>
    <a:srgbClr val="DC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2"/>
    <p:restoredTop sz="92910"/>
  </p:normalViewPr>
  <p:slideViewPr>
    <p:cSldViewPr>
      <p:cViewPr>
        <p:scale>
          <a:sx n="97" d="100"/>
          <a:sy n="97" d="100"/>
        </p:scale>
        <p:origin x="808" y="416"/>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FCA9FB-9FC0-4A4C-8BD5-B37891B1227E}" type="doc">
      <dgm:prSet loTypeId="urn:microsoft.com/office/officeart/2005/8/layout/venn1" loCatId="relationship" qsTypeId="urn:microsoft.com/office/officeart/2005/8/quickstyle/simple5" qsCatId="simple" csTypeId="urn:microsoft.com/office/officeart/2005/8/colors/colorful2" csCatId="colorful" phldr="1"/>
      <dgm:spPr/>
      <dgm:t>
        <a:bodyPr/>
        <a:lstStyle/>
        <a:p>
          <a:endParaRPr lang="en-US"/>
        </a:p>
      </dgm:t>
    </dgm:pt>
    <dgm:pt modelId="{BBAD6DA1-27AC-45BF-A052-8F3C4DF75E62}">
      <dgm:prSet phldrT="[Text]" custT="1"/>
      <dgm:spPr/>
      <dgm:t>
        <a:bodyPr/>
        <a:lstStyle/>
        <a:p>
          <a:r>
            <a:rPr lang="en-US" sz="1800" b="1" dirty="0"/>
            <a:t>Environment</a:t>
          </a:r>
        </a:p>
      </dgm:t>
    </dgm:pt>
    <dgm:pt modelId="{C57F5E8D-41F3-42F1-B121-BC6F0868AD24}" type="parTrans" cxnId="{DAF529D9-5853-4428-BE81-8145464ADF8C}">
      <dgm:prSet/>
      <dgm:spPr/>
      <dgm:t>
        <a:bodyPr/>
        <a:lstStyle/>
        <a:p>
          <a:endParaRPr lang="en-US" sz="1800"/>
        </a:p>
      </dgm:t>
    </dgm:pt>
    <dgm:pt modelId="{E4145B85-E825-44B0-8DBC-1CCFD039AD65}" type="sibTrans" cxnId="{DAF529D9-5853-4428-BE81-8145464ADF8C}">
      <dgm:prSet/>
      <dgm:spPr/>
      <dgm:t>
        <a:bodyPr/>
        <a:lstStyle/>
        <a:p>
          <a:endParaRPr lang="en-US" sz="1800"/>
        </a:p>
      </dgm:t>
    </dgm:pt>
    <dgm:pt modelId="{7A3CFE37-1EBE-4902-878C-70FF58F1CFDA}">
      <dgm:prSet phldrT="[Text]" custT="1"/>
      <dgm:spPr/>
      <dgm:t>
        <a:bodyPr/>
        <a:lstStyle/>
        <a:p>
          <a:r>
            <a:rPr lang="en-US" sz="1800" b="1" dirty="0"/>
            <a:t>Genetics</a:t>
          </a:r>
        </a:p>
      </dgm:t>
    </dgm:pt>
    <dgm:pt modelId="{373B9E69-15E4-4575-948D-1F41747B894A}" type="parTrans" cxnId="{A4463944-69FF-4538-A17B-3ED5D8E16628}">
      <dgm:prSet/>
      <dgm:spPr/>
      <dgm:t>
        <a:bodyPr/>
        <a:lstStyle/>
        <a:p>
          <a:endParaRPr lang="en-US" sz="1800"/>
        </a:p>
      </dgm:t>
    </dgm:pt>
    <dgm:pt modelId="{27DFE1F7-FAD1-4E4E-BD0D-46DBAE7F214C}" type="sibTrans" cxnId="{A4463944-69FF-4538-A17B-3ED5D8E16628}">
      <dgm:prSet/>
      <dgm:spPr/>
      <dgm:t>
        <a:bodyPr/>
        <a:lstStyle/>
        <a:p>
          <a:endParaRPr lang="en-US" sz="1800"/>
        </a:p>
      </dgm:t>
    </dgm:pt>
    <dgm:pt modelId="{8EC51110-0CB4-41EF-9747-092DF9BD6E34}">
      <dgm:prSet phldrT="[Text]" custT="1"/>
      <dgm:spPr/>
      <dgm:t>
        <a:bodyPr/>
        <a:lstStyle/>
        <a:p>
          <a:r>
            <a:rPr lang="en-US" sz="1800" b="1" dirty="0"/>
            <a:t>Brain &amp; Body</a:t>
          </a:r>
        </a:p>
      </dgm:t>
    </dgm:pt>
    <dgm:pt modelId="{676136BF-F5B4-43D3-ADF8-25178D761DE4}" type="parTrans" cxnId="{AE9F90B8-96C3-444E-A175-9F4659529536}">
      <dgm:prSet/>
      <dgm:spPr/>
      <dgm:t>
        <a:bodyPr/>
        <a:lstStyle/>
        <a:p>
          <a:endParaRPr lang="en-US" sz="1800"/>
        </a:p>
      </dgm:t>
    </dgm:pt>
    <dgm:pt modelId="{3FB00DBA-4BB1-4B33-AF7C-5A5267E6857B}" type="sibTrans" cxnId="{AE9F90B8-96C3-444E-A175-9F4659529536}">
      <dgm:prSet/>
      <dgm:spPr/>
      <dgm:t>
        <a:bodyPr/>
        <a:lstStyle/>
        <a:p>
          <a:endParaRPr lang="en-US" sz="1800"/>
        </a:p>
      </dgm:t>
    </dgm:pt>
    <dgm:pt modelId="{4BE8835F-620E-4FC2-9B41-54C57610C039}">
      <dgm:prSet phldrT="[Text]" custT="1"/>
      <dgm:spPr/>
      <dgm:t>
        <a:bodyPr/>
        <a:lstStyle/>
        <a:p>
          <a:r>
            <a:rPr lang="en-US" sz="1800" b="1" dirty="0"/>
            <a:t>Behavior</a:t>
          </a:r>
        </a:p>
      </dgm:t>
    </dgm:pt>
    <dgm:pt modelId="{4C84AAA4-6B4D-484A-8E1B-D9BB2B4B6C3A}" type="parTrans" cxnId="{481841DC-B91D-4319-8053-ECE25DD9EDE9}">
      <dgm:prSet/>
      <dgm:spPr/>
      <dgm:t>
        <a:bodyPr/>
        <a:lstStyle/>
        <a:p>
          <a:endParaRPr lang="en-US" sz="1800"/>
        </a:p>
      </dgm:t>
    </dgm:pt>
    <dgm:pt modelId="{4152F6D4-BBC3-45F7-84C2-6F997C040CA7}" type="sibTrans" cxnId="{481841DC-B91D-4319-8053-ECE25DD9EDE9}">
      <dgm:prSet/>
      <dgm:spPr/>
      <dgm:t>
        <a:bodyPr/>
        <a:lstStyle/>
        <a:p>
          <a:endParaRPr lang="en-US" sz="1800"/>
        </a:p>
      </dgm:t>
    </dgm:pt>
    <dgm:pt modelId="{CCF29E85-1A49-487A-B722-0D761653FA39}" type="pres">
      <dgm:prSet presAssocID="{7DFCA9FB-9FC0-4A4C-8BD5-B37891B1227E}" presName="compositeShape" presStyleCnt="0">
        <dgm:presLayoutVars>
          <dgm:chMax val="7"/>
          <dgm:dir/>
          <dgm:resizeHandles val="exact"/>
        </dgm:presLayoutVars>
      </dgm:prSet>
      <dgm:spPr/>
    </dgm:pt>
    <dgm:pt modelId="{0CB99F04-2D5C-4A6E-A24D-3732BDB2C036}" type="pres">
      <dgm:prSet presAssocID="{BBAD6DA1-27AC-45BF-A052-8F3C4DF75E62}" presName="circ1" presStyleLbl="vennNode1" presStyleIdx="0" presStyleCnt="4"/>
      <dgm:spPr/>
    </dgm:pt>
    <dgm:pt modelId="{260A8144-763A-4A54-9327-928FD3A063D5}" type="pres">
      <dgm:prSet presAssocID="{BBAD6DA1-27AC-45BF-A052-8F3C4DF75E62}" presName="circ1Tx" presStyleLbl="revTx" presStyleIdx="0" presStyleCnt="0">
        <dgm:presLayoutVars>
          <dgm:chMax val="0"/>
          <dgm:chPref val="0"/>
          <dgm:bulletEnabled val="1"/>
        </dgm:presLayoutVars>
      </dgm:prSet>
      <dgm:spPr/>
    </dgm:pt>
    <dgm:pt modelId="{1E0E3852-3D98-437C-9321-6A0CC0D3D9F1}" type="pres">
      <dgm:prSet presAssocID="{7A3CFE37-1EBE-4902-878C-70FF58F1CFDA}" presName="circ2" presStyleLbl="vennNode1" presStyleIdx="1" presStyleCnt="4"/>
      <dgm:spPr/>
    </dgm:pt>
    <dgm:pt modelId="{879CA9A6-77BF-44F3-833C-32FF1D9EF58E}" type="pres">
      <dgm:prSet presAssocID="{7A3CFE37-1EBE-4902-878C-70FF58F1CFDA}" presName="circ2Tx" presStyleLbl="revTx" presStyleIdx="0" presStyleCnt="0">
        <dgm:presLayoutVars>
          <dgm:chMax val="0"/>
          <dgm:chPref val="0"/>
          <dgm:bulletEnabled val="1"/>
        </dgm:presLayoutVars>
      </dgm:prSet>
      <dgm:spPr/>
    </dgm:pt>
    <dgm:pt modelId="{9D4813E8-7BF9-4F8B-BF7D-B53A70BD29AF}" type="pres">
      <dgm:prSet presAssocID="{8EC51110-0CB4-41EF-9747-092DF9BD6E34}" presName="circ3" presStyleLbl="vennNode1" presStyleIdx="2" presStyleCnt="4"/>
      <dgm:spPr/>
    </dgm:pt>
    <dgm:pt modelId="{77BBE34B-3C8D-46D0-A466-0494F9E61659}" type="pres">
      <dgm:prSet presAssocID="{8EC51110-0CB4-41EF-9747-092DF9BD6E34}" presName="circ3Tx" presStyleLbl="revTx" presStyleIdx="0" presStyleCnt="0">
        <dgm:presLayoutVars>
          <dgm:chMax val="0"/>
          <dgm:chPref val="0"/>
          <dgm:bulletEnabled val="1"/>
        </dgm:presLayoutVars>
      </dgm:prSet>
      <dgm:spPr/>
    </dgm:pt>
    <dgm:pt modelId="{268049E4-3A09-4CB8-87AA-CA73A10FBF3D}" type="pres">
      <dgm:prSet presAssocID="{4BE8835F-620E-4FC2-9B41-54C57610C039}" presName="circ4" presStyleLbl="vennNode1" presStyleIdx="3" presStyleCnt="4"/>
      <dgm:spPr/>
    </dgm:pt>
    <dgm:pt modelId="{A8C2CA2C-816C-4768-A1F4-4B26874CEB7E}" type="pres">
      <dgm:prSet presAssocID="{4BE8835F-620E-4FC2-9B41-54C57610C039}" presName="circ4Tx" presStyleLbl="revTx" presStyleIdx="0" presStyleCnt="0">
        <dgm:presLayoutVars>
          <dgm:chMax val="0"/>
          <dgm:chPref val="0"/>
          <dgm:bulletEnabled val="1"/>
        </dgm:presLayoutVars>
      </dgm:prSet>
      <dgm:spPr/>
    </dgm:pt>
  </dgm:ptLst>
  <dgm:cxnLst>
    <dgm:cxn modelId="{E98EE120-7CB1-4AFB-95AB-AE0B4A6902FB}" type="presOf" srcId="{7DFCA9FB-9FC0-4A4C-8BD5-B37891B1227E}" destId="{CCF29E85-1A49-487A-B722-0D761653FA39}" srcOrd="0" destOrd="0" presId="urn:microsoft.com/office/officeart/2005/8/layout/venn1"/>
    <dgm:cxn modelId="{E6103022-75D8-45BB-9B45-98DECFBD9590}" type="presOf" srcId="{7A3CFE37-1EBE-4902-878C-70FF58F1CFDA}" destId="{1E0E3852-3D98-437C-9321-6A0CC0D3D9F1}" srcOrd="0" destOrd="0" presId="urn:microsoft.com/office/officeart/2005/8/layout/venn1"/>
    <dgm:cxn modelId="{FAEAC62B-BBF3-40E4-B568-9EAED2E1DF9E}" type="presOf" srcId="{8EC51110-0CB4-41EF-9747-092DF9BD6E34}" destId="{9D4813E8-7BF9-4F8B-BF7D-B53A70BD29AF}" srcOrd="0" destOrd="0" presId="urn:microsoft.com/office/officeart/2005/8/layout/venn1"/>
    <dgm:cxn modelId="{3227182F-1554-4C55-81EF-628A73E63E6A}" type="presOf" srcId="{4BE8835F-620E-4FC2-9B41-54C57610C039}" destId="{268049E4-3A09-4CB8-87AA-CA73A10FBF3D}" srcOrd="0" destOrd="0" presId="urn:microsoft.com/office/officeart/2005/8/layout/venn1"/>
    <dgm:cxn modelId="{A4463944-69FF-4538-A17B-3ED5D8E16628}" srcId="{7DFCA9FB-9FC0-4A4C-8BD5-B37891B1227E}" destId="{7A3CFE37-1EBE-4902-878C-70FF58F1CFDA}" srcOrd="1" destOrd="0" parTransId="{373B9E69-15E4-4575-948D-1F41747B894A}" sibTransId="{27DFE1F7-FAD1-4E4E-BD0D-46DBAE7F214C}"/>
    <dgm:cxn modelId="{F1D3B152-BBF5-46EB-8A90-676F77AC5B3F}" type="presOf" srcId="{4BE8835F-620E-4FC2-9B41-54C57610C039}" destId="{A8C2CA2C-816C-4768-A1F4-4B26874CEB7E}" srcOrd="1" destOrd="0" presId="urn:microsoft.com/office/officeart/2005/8/layout/venn1"/>
    <dgm:cxn modelId="{1F07B254-A4A5-4176-A5FA-2A2A0D0F4776}" type="presOf" srcId="{7A3CFE37-1EBE-4902-878C-70FF58F1CFDA}" destId="{879CA9A6-77BF-44F3-833C-32FF1D9EF58E}" srcOrd="1" destOrd="0" presId="urn:microsoft.com/office/officeart/2005/8/layout/venn1"/>
    <dgm:cxn modelId="{8DC0187B-B8AD-4B02-AC43-20301C4E5592}" type="presOf" srcId="{BBAD6DA1-27AC-45BF-A052-8F3C4DF75E62}" destId="{260A8144-763A-4A54-9327-928FD3A063D5}" srcOrd="1" destOrd="0" presId="urn:microsoft.com/office/officeart/2005/8/layout/venn1"/>
    <dgm:cxn modelId="{00125F89-1D03-4737-91E1-4A1F7C2BD8EB}" type="presOf" srcId="{8EC51110-0CB4-41EF-9747-092DF9BD6E34}" destId="{77BBE34B-3C8D-46D0-A466-0494F9E61659}" srcOrd="1" destOrd="0" presId="urn:microsoft.com/office/officeart/2005/8/layout/venn1"/>
    <dgm:cxn modelId="{AE9F90B8-96C3-444E-A175-9F4659529536}" srcId="{7DFCA9FB-9FC0-4A4C-8BD5-B37891B1227E}" destId="{8EC51110-0CB4-41EF-9747-092DF9BD6E34}" srcOrd="2" destOrd="0" parTransId="{676136BF-F5B4-43D3-ADF8-25178D761DE4}" sibTransId="{3FB00DBA-4BB1-4B33-AF7C-5A5267E6857B}"/>
    <dgm:cxn modelId="{DAF529D9-5853-4428-BE81-8145464ADF8C}" srcId="{7DFCA9FB-9FC0-4A4C-8BD5-B37891B1227E}" destId="{BBAD6DA1-27AC-45BF-A052-8F3C4DF75E62}" srcOrd="0" destOrd="0" parTransId="{C57F5E8D-41F3-42F1-B121-BC6F0868AD24}" sibTransId="{E4145B85-E825-44B0-8DBC-1CCFD039AD65}"/>
    <dgm:cxn modelId="{481841DC-B91D-4319-8053-ECE25DD9EDE9}" srcId="{7DFCA9FB-9FC0-4A4C-8BD5-B37891B1227E}" destId="{4BE8835F-620E-4FC2-9B41-54C57610C039}" srcOrd="3" destOrd="0" parTransId="{4C84AAA4-6B4D-484A-8E1B-D9BB2B4B6C3A}" sibTransId="{4152F6D4-BBC3-45F7-84C2-6F997C040CA7}"/>
    <dgm:cxn modelId="{6CC0DBE9-0F82-43EF-99C6-07E9C8837F6D}" type="presOf" srcId="{BBAD6DA1-27AC-45BF-A052-8F3C4DF75E62}" destId="{0CB99F04-2D5C-4A6E-A24D-3732BDB2C036}" srcOrd="0" destOrd="0" presId="urn:microsoft.com/office/officeart/2005/8/layout/venn1"/>
    <dgm:cxn modelId="{D51ACF85-D613-4C80-9849-026CFA842786}" type="presParOf" srcId="{CCF29E85-1A49-487A-B722-0D761653FA39}" destId="{0CB99F04-2D5C-4A6E-A24D-3732BDB2C036}" srcOrd="0" destOrd="0" presId="urn:microsoft.com/office/officeart/2005/8/layout/venn1"/>
    <dgm:cxn modelId="{8D6C28CE-1DF3-43FB-A5F6-F27DB8CFF163}" type="presParOf" srcId="{CCF29E85-1A49-487A-B722-0D761653FA39}" destId="{260A8144-763A-4A54-9327-928FD3A063D5}" srcOrd="1" destOrd="0" presId="urn:microsoft.com/office/officeart/2005/8/layout/venn1"/>
    <dgm:cxn modelId="{BC4E4C1B-504B-4906-91C1-CBD48D9CE32C}" type="presParOf" srcId="{CCF29E85-1A49-487A-B722-0D761653FA39}" destId="{1E0E3852-3D98-437C-9321-6A0CC0D3D9F1}" srcOrd="2" destOrd="0" presId="urn:microsoft.com/office/officeart/2005/8/layout/venn1"/>
    <dgm:cxn modelId="{78E7E834-AF5F-4F12-BA14-F14937C2706C}" type="presParOf" srcId="{CCF29E85-1A49-487A-B722-0D761653FA39}" destId="{879CA9A6-77BF-44F3-833C-32FF1D9EF58E}" srcOrd="3" destOrd="0" presId="urn:microsoft.com/office/officeart/2005/8/layout/venn1"/>
    <dgm:cxn modelId="{900173B7-F527-4685-8440-685AC0C4FD22}" type="presParOf" srcId="{CCF29E85-1A49-487A-B722-0D761653FA39}" destId="{9D4813E8-7BF9-4F8B-BF7D-B53A70BD29AF}" srcOrd="4" destOrd="0" presId="urn:microsoft.com/office/officeart/2005/8/layout/venn1"/>
    <dgm:cxn modelId="{224C89DE-17B7-4572-BA70-F104EA540211}" type="presParOf" srcId="{CCF29E85-1A49-487A-B722-0D761653FA39}" destId="{77BBE34B-3C8D-46D0-A466-0494F9E61659}" srcOrd="5" destOrd="0" presId="urn:microsoft.com/office/officeart/2005/8/layout/venn1"/>
    <dgm:cxn modelId="{D305C18D-6732-45AA-955C-364339B554BC}" type="presParOf" srcId="{CCF29E85-1A49-487A-B722-0D761653FA39}" destId="{268049E4-3A09-4CB8-87AA-CA73A10FBF3D}" srcOrd="6" destOrd="0" presId="urn:microsoft.com/office/officeart/2005/8/layout/venn1"/>
    <dgm:cxn modelId="{BA22F452-7385-4D86-925F-8B9A3879B1B9}" type="presParOf" srcId="{CCF29E85-1A49-487A-B722-0D761653FA39}" destId="{A8C2CA2C-816C-4768-A1F4-4B26874CEB7E}"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E7985E-2C82-41D2-9A69-1825BFB971F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1EA196B-F842-4223-82F8-8A9420DB66C1}">
      <dgm:prSet phldrT="[Text]" custT="1"/>
      <dgm:spPr/>
      <dgm:t>
        <a:bodyPr anchor="ctr"/>
        <a:lstStyle/>
        <a:p>
          <a:r>
            <a:rPr lang="en-US" sz="1800" b="1" dirty="0">
              <a:solidFill>
                <a:schemeClr val="accent1">
                  <a:lumMod val="50000"/>
                </a:schemeClr>
              </a:solidFill>
            </a:rPr>
            <a:t>Addiction</a:t>
          </a:r>
        </a:p>
      </dgm:t>
    </dgm:pt>
    <dgm:pt modelId="{70C7D340-F437-4E92-9778-00402A9CC06C}" type="parTrans" cxnId="{167AB9D1-C93D-4B73-ABDB-9ED0E324135D}">
      <dgm:prSet/>
      <dgm:spPr/>
      <dgm:t>
        <a:bodyPr/>
        <a:lstStyle/>
        <a:p>
          <a:endParaRPr lang="en-US" sz="2000"/>
        </a:p>
      </dgm:t>
    </dgm:pt>
    <dgm:pt modelId="{07669DF4-3C6F-45D8-9471-FE02157066F8}" type="sibTrans" cxnId="{167AB9D1-C93D-4B73-ABDB-9ED0E324135D}">
      <dgm:prSet/>
      <dgm:spPr/>
      <dgm:t>
        <a:bodyPr/>
        <a:lstStyle/>
        <a:p>
          <a:endParaRPr lang="en-US" sz="2000"/>
        </a:p>
      </dgm:t>
    </dgm:pt>
    <dgm:pt modelId="{047C43AC-567E-42F9-A8C3-48B10F7D0F3F}">
      <dgm:prSet phldrT="[Text]" custT="1"/>
      <dgm:spPr/>
      <dgm:t>
        <a:bodyPr/>
        <a:lstStyle/>
        <a:p>
          <a:r>
            <a:rPr lang="en-US" sz="2000" dirty="0"/>
            <a:t>A chronically relapsing disorder</a:t>
          </a:r>
        </a:p>
      </dgm:t>
    </dgm:pt>
    <dgm:pt modelId="{8003CA1C-7B73-4541-B125-AAAF41875A04}" type="parTrans" cxnId="{D1C574DA-E3CA-4CAE-9EC2-FC80660F6AB1}">
      <dgm:prSet/>
      <dgm:spPr/>
      <dgm:t>
        <a:bodyPr/>
        <a:lstStyle/>
        <a:p>
          <a:endParaRPr lang="en-US" sz="2000"/>
        </a:p>
      </dgm:t>
    </dgm:pt>
    <dgm:pt modelId="{49932101-D99A-41F5-85ED-39625CE8613E}" type="sibTrans" cxnId="{D1C574DA-E3CA-4CAE-9EC2-FC80660F6AB1}">
      <dgm:prSet/>
      <dgm:spPr/>
      <dgm:t>
        <a:bodyPr/>
        <a:lstStyle/>
        <a:p>
          <a:endParaRPr lang="en-US" sz="2000"/>
        </a:p>
      </dgm:t>
    </dgm:pt>
    <dgm:pt modelId="{8F0665CE-4125-4D94-9775-68D3294577D4}">
      <dgm:prSet phldrT="[Text]" custT="1"/>
      <dgm:spPr/>
      <dgm:t>
        <a:bodyPr/>
        <a:lstStyle/>
        <a:p>
          <a:r>
            <a:rPr lang="en-US" sz="1800" dirty="0"/>
            <a:t>Compulsion to seek and take a drug</a:t>
          </a:r>
        </a:p>
      </dgm:t>
    </dgm:pt>
    <dgm:pt modelId="{28BDAD1F-3618-4DF5-A31A-12C33923673B}" type="parTrans" cxnId="{2D46AB06-04DD-4604-B542-292FD95B6053}">
      <dgm:prSet/>
      <dgm:spPr/>
      <dgm:t>
        <a:bodyPr/>
        <a:lstStyle/>
        <a:p>
          <a:endParaRPr lang="en-US" sz="2000"/>
        </a:p>
      </dgm:t>
    </dgm:pt>
    <dgm:pt modelId="{6EA6094C-01EA-4711-B3EB-4D0E202B4D14}" type="sibTrans" cxnId="{2D46AB06-04DD-4604-B542-292FD95B6053}">
      <dgm:prSet/>
      <dgm:spPr/>
      <dgm:t>
        <a:bodyPr/>
        <a:lstStyle/>
        <a:p>
          <a:endParaRPr lang="en-US" sz="2000"/>
        </a:p>
      </dgm:t>
    </dgm:pt>
    <dgm:pt modelId="{2155F1A6-D040-4F80-B7B4-B407FFA18B34}">
      <dgm:prSet phldrT="[Text]" custT="1"/>
      <dgm:spPr/>
      <dgm:t>
        <a:bodyPr/>
        <a:lstStyle/>
        <a:p>
          <a:r>
            <a:rPr lang="en-US" sz="1800" dirty="0"/>
            <a:t>Loss of control in limiting intake</a:t>
          </a:r>
        </a:p>
      </dgm:t>
    </dgm:pt>
    <dgm:pt modelId="{4191AA5E-DC2F-4E6C-BC56-460245261200}" type="parTrans" cxnId="{718C437A-2CC8-488E-9CE3-5E1DAC84231F}">
      <dgm:prSet/>
      <dgm:spPr/>
      <dgm:t>
        <a:bodyPr/>
        <a:lstStyle/>
        <a:p>
          <a:endParaRPr lang="en-US" sz="2000"/>
        </a:p>
      </dgm:t>
    </dgm:pt>
    <dgm:pt modelId="{2F7EF856-DDDF-4CA7-9E18-5C2AAF37B8B5}" type="sibTrans" cxnId="{718C437A-2CC8-488E-9CE3-5E1DAC84231F}">
      <dgm:prSet/>
      <dgm:spPr/>
      <dgm:t>
        <a:bodyPr/>
        <a:lstStyle/>
        <a:p>
          <a:endParaRPr lang="en-US" sz="2000"/>
        </a:p>
      </dgm:t>
    </dgm:pt>
    <dgm:pt modelId="{F63CCE7C-4537-4BA6-A882-A2A05A4032A1}">
      <dgm:prSet phldrT="[Text]" custT="1"/>
      <dgm:spPr/>
      <dgm:t>
        <a:bodyPr anchor="ctr"/>
        <a:lstStyle/>
        <a:p>
          <a:r>
            <a:rPr lang="en-US" sz="1800" b="1" dirty="0">
              <a:solidFill>
                <a:schemeClr val="accent1">
                  <a:lumMod val="50000"/>
                </a:schemeClr>
              </a:solidFill>
            </a:rPr>
            <a:t>Characterizations</a:t>
          </a:r>
        </a:p>
      </dgm:t>
    </dgm:pt>
    <dgm:pt modelId="{79EC169D-7A8F-465D-B5F3-28AB33453E33}" type="parTrans" cxnId="{95E7007E-52FE-4115-A4E6-64ED553DA904}">
      <dgm:prSet/>
      <dgm:spPr/>
      <dgm:t>
        <a:bodyPr/>
        <a:lstStyle/>
        <a:p>
          <a:endParaRPr lang="en-US" sz="2000"/>
        </a:p>
      </dgm:t>
    </dgm:pt>
    <dgm:pt modelId="{77BD27C3-2227-4FDF-B2B7-43DB90A93B94}" type="sibTrans" cxnId="{95E7007E-52FE-4115-A4E6-64ED553DA904}">
      <dgm:prSet/>
      <dgm:spPr/>
      <dgm:t>
        <a:bodyPr/>
        <a:lstStyle/>
        <a:p>
          <a:endParaRPr lang="en-US" sz="2000"/>
        </a:p>
      </dgm:t>
    </dgm:pt>
    <dgm:pt modelId="{AC739051-40EF-45CE-B5F8-3BC78E1C20AB}">
      <dgm:prSet phldrT="[Text]" custT="1"/>
      <dgm:spPr/>
      <dgm:t>
        <a:bodyPr/>
        <a:lstStyle/>
        <a:p>
          <a:r>
            <a:rPr lang="en-US" sz="1800" dirty="0"/>
            <a:t>Emergence of a negative emotional state (e.g. dysphoria, anxiety, irritability) when access to the drug is prevented</a:t>
          </a:r>
        </a:p>
      </dgm:t>
    </dgm:pt>
    <dgm:pt modelId="{EFF2506A-AFA5-44DD-A0FF-7662649BBE2C}" type="parTrans" cxnId="{2E30DBC4-368B-4B7C-AE88-2649DC60B972}">
      <dgm:prSet/>
      <dgm:spPr/>
      <dgm:t>
        <a:bodyPr/>
        <a:lstStyle/>
        <a:p>
          <a:endParaRPr lang="en-US" sz="2000"/>
        </a:p>
      </dgm:t>
    </dgm:pt>
    <dgm:pt modelId="{CDBBAE20-AC1C-42F0-84F8-11D4057BD70D}" type="sibTrans" cxnId="{2E30DBC4-368B-4B7C-AE88-2649DC60B972}">
      <dgm:prSet/>
      <dgm:spPr/>
      <dgm:t>
        <a:bodyPr/>
        <a:lstStyle/>
        <a:p>
          <a:endParaRPr lang="en-US" sz="2000"/>
        </a:p>
      </dgm:t>
    </dgm:pt>
    <dgm:pt modelId="{86EB9986-0909-421C-A5C7-23184E5F9A9A}" type="pres">
      <dgm:prSet presAssocID="{0BE7985E-2C82-41D2-9A69-1825BFB971F9}" presName="Name0" presStyleCnt="0">
        <dgm:presLayoutVars>
          <dgm:dir/>
          <dgm:animLvl val="lvl"/>
          <dgm:resizeHandles val="exact"/>
        </dgm:presLayoutVars>
      </dgm:prSet>
      <dgm:spPr/>
    </dgm:pt>
    <dgm:pt modelId="{B28AF28B-6A16-40F2-8B20-C6D632E983A2}" type="pres">
      <dgm:prSet presAssocID="{41EA196B-F842-4223-82F8-8A9420DB66C1}" presName="linNode" presStyleCnt="0"/>
      <dgm:spPr/>
    </dgm:pt>
    <dgm:pt modelId="{4A841BD3-B208-4850-AA59-EAB374C48946}" type="pres">
      <dgm:prSet presAssocID="{41EA196B-F842-4223-82F8-8A9420DB66C1}" presName="parentText" presStyleLbl="node1" presStyleIdx="0" presStyleCnt="2" custScaleY="94169" custLinFactNeighborX="654" custLinFactNeighborY="-2997">
        <dgm:presLayoutVars>
          <dgm:chMax val="1"/>
          <dgm:bulletEnabled val="1"/>
        </dgm:presLayoutVars>
      </dgm:prSet>
      <dgm:spPr/>
    </dgm:pt>
    <dgm:pt modelId="{686EC9A9-7F8F-4785-98EF-04F959970887}" type="pres">
      <dgm:prSet presAssocID="{41EA196B-F842-4223-82F8-8A9420DB66C1}" presName="descendantText" presStyleLbl="alignAccFollowNode1" presStyleIdx="0" presStyleCnt="2" custScaleY="73542">
        <dgm:presLayoutVars>
          <dgm:bulletEnabled val="1"/>
        </dgm:presLayoutVars>
      </dgm:prSet>
      <dgm:spPr/>
    </dgm:pt>
    <dgm:pt modelId="{E15AA37C-69BD-4E97-B843-CD85FD3C9141}" type="pres">
      <dgm:prSet presAssocID="{07669DF4-3C6F-45D8-9471-FE02157066F8}" presName="sp" presStyleCnt="0"/>
      <dgm:spPr/>
    </dgm:pt>
    <dgm:pt modelId="{010A2946-4826-4E1F-AD84-E200C6D9A013}" type="pres">
      <dgm:prSet presAssocID="{F63CCE7C-4537-4BA6-A882-A2A05A4032A1}" presName="linNode" presStyleCnt="0"/>
      <dgm:spPr/>
    </dgm:pt>
    <dgm:pt modelId="{D8D8E37F-6CC1-471B-AB04-7642E8DBF7C2}" type="pres">
      <dgm:prSet presAssocID="{F63CCE7C-4537-4BA6-A882-A2A05A4032A1}" presName="parentText" presStyleLbl="node1" presStyleIdx="1" presStyleCnt="2" custScaleX="102347" custScaleY="178612">
        <dgm:presLayoutVars>
          <dgm:chMax val="1"/>
          <dgm:bulletEnabled val="1"/>
        </dgm:presLayoutVars>
      </dgm:prSet>
      <dgm:spPr/>
    </dgm:pt>
    <dgm:pt modelId="{D89B1D9D-10FD-4DE1-9881-89A9E027266C}" type="pres">
      <dgm:prSet presAssocID="{F63CCE7C-4537-4BA6-A882-A2A05A4032A1}" presName="descendantText" presStyleLbl="alignAccFollowNode1" presStyleIdx="1" presStyleCnt="2" custScaleY="152488">
        <dgm:presLayoutVars>
          <dgm:bulletEnabled val="1"/>
        </dgm:presLayoutVars>
      </dgm:prSet>
      <dgm:spPr/>
    </dgm:pt>
  </dgm:ptLst>
  <dgm:cxnLst>
    <dgm:cxn modelId="{2D46AB06-04DD-4604-B542-292FD95B6053}" srcId="{F63CCE7C-4537-4BA6-A882-A2A05A4032A1}" destId="{8F0665CE-4125-4D94-9775-68D3294577D4}" srcOrd="0" destOrd="0" parTransId="{28BDAD1F-3618-4DF5-A31A-12C33923673B}" sibTransId="{6EA6094C-01EA-4711-B3EB-4D0E202B4D14}"/>
    <dgm:cxn modelId="{83AC8F20-9640-4494-8DCD-60BBD873CE05}" type="presOf" srcId="{8F0665CE-4125-4D94-9775-68D3294577D4}" destId="{D89B1D9D-10FD-4DE1-9881-89A9E027266C}" srcOrd="0" destOrd="0" presId="urn:microsoft.com/office/officeart/2005/8/layout/vList5"/>
    <dgm:cxn modelId="{AEFDD74E-FB1D-45B2-8EF7-E8384194199F}" type="presOf" srcId="{AC739051-40EF-45CE-B5F8-3BC78E1C20AB}" destId="{D89B1D9D-10FD-4DE1-9881-89A9E027266C}" srcOrd="0" destOrd="2" presId="urn:microsoft.com/office/officeart/2005/8/layout/vList5"/>
    <dgm:cxn modelId="{718C437A-2CC8-488E-9CE3-5E1DAC84231F}" srcId="{F63CCE7C-4537-4BA6-A882-A2A05A4032A1}" destId="{2155F1A6-D040-4F80-B7B4-B407FFA18B34}" srcOrd="1" destOrd="0" parTransId="{4191AA5E-DC2F-4E6C-BC56-460245261200}" sibTransId="{2F7EF856-DDDF-4CA7-9E18-5C2AAF37B8B5}"/>
    <dgm:cxn modelId="{95E7007E-52FE-4115-A4E6-64ED553DA904}" srcId="{0BE7985E-2C82-41D2-9A69-1825BFB971F9}" destId="{F63CCE7C-4537-4BA6-A882-A2A05A4032A1}" srcOrd="1" destOrd="0" parTransId="{79EC169D-7A8F-465D-B5F3-28AB33453E33}" sibTransId="{77BD27C3-2227-4FDF-B2B7-43DB90A93B94}"/>
    <dgm:cxn modelId="{62BCEE85-71EC-4D14-BDB2-ECF636702AF1}" type="presOf" srcId="{F63CCE7C-4537-4BA6-A882-A2A05A4032A1}" destId="{D8D8E37F-6CC1-471B-AB04-7642E8DBF7C2}" srcOrd="0" destOrd="0" presId="urn:microsoft.com/office/officeart/2005/8/layout/vList5"/>
    <dgm:cxn modelId="{D91B9FB7-DD92-4136-9692-BBD608E3C91C}" type="presOf" srcId="{2155F1A6-D040-4F80-B7B4-B407FFA18B34}" destId="{D89B1D9D-10FD-4DE1-9881-89A9E027266C}" srcOrd="0" destOrd="1" presId="urn:microsoft.com/office/officeart/2005/8/layout/vList5"/>
    <dgm:cxn modelId="{8A12C9BA-BBD8-4165-A438-A0242B2309C3}" type="presOf" srcId="{41EA196B-F842-4223-82F8-8A9420DB66C1}" destId="{4A841BD3-B208-4850-AA59-EAB374C48946}" srcOrd="0" destOrd="0" presId="urn:microsoft.com/office/officeart/2005/8/layout/vList5"/>
    <dgm:cxn modelId="{2E30DBC4-368B-4B7C-AE88-2649DC60B972}" srcId="{F63CCE7C-4537-4BA6-A882-A2A05A4032A1}" destId="{AC739051-40EF-45CE-B5F8-3BC78E1C20AB}" srcOrd="2" destOrd="0" parTransId="{EFF2506A-AFA5-44DD-A0FF-7662649BBE2C}" sibTransId="{CDBBAE20-AC1C-42F0-84F8-11D4057BD70D}"/>
    <dgm:cxn modelId="{167AB9D1-C93D-4B73-ABDB-9ED0E324135D}" srcId="{0BE7985E-2C82-41D2-9A69-1825BFB971F9}" destId="{41EA196B-F842-4223-82F8-8A9420DB66C1}" srcOrd="0" destOrd="0" parTransId="{70C7D340-F437-4E92-9778-00402A9CC06C}" sibTransId="{07669DF4-3C6F-45D8-9471-FE02157066F8}"/>
    <dgm:cxn modelId="{D1C574DA-E3CA-4CAE-9EC2-FC80660F6AB1}" srcId="{41EA196B-F842-4223-82F8-8A9420DB66C1}" destId="{047C43AC-567E-42F9-A8C3-48B10F7D0F3F}" srcOrd="0" destOrd="0" parTransId="{8003CA1C-7B73-4541-B125-AAAF41875A04}" sibTransId="{49932101-D99A-41F5-85ED-39625CE8613E}"/>
    <dgm:cxn modelId="{D9725EE1-D3AF-4241-B9B8-4FEFE9B00786}" type="presOf" srcId="{0BE7985E-2C82-41D2-9A69-1825BFB971F9}" destId="{86EB9986-0909-421C-A5C7-23184E5F9A9A}" srcOrd="0" destOrd="0" presId="urn:microsoft.com/office/officeart/2005/8/layout/vList5"/>
    <dgm:cxn modelId="{CE256BF4-09FC-4FBE-94D3-9FCB50A8C8BD}" type="presOf" srcId="{047C43AC-567E-42F9-A8C3-48B10F7D0F3F}" destId="{686EC9A9-7F8F-4785-98EF-04F959970887}" srcOrd="0" destOrd="0" presId="urn:microsoft.com/office/officeart/2005/8/layout/vList5"/>
    <dgm:cxn modelId="{A842721C-883B-4B3E-9E1B-AC52C7184B55}" type="presParOf" srcId="{86EB9986-0909-421C-A5C7-23184E5F9A9A}" destId="{B28AF28B-6A16-40F2-8B20-C6D632E983A2}" srcOrd="0" destOrd="0" presId="urn:microsoft.com/office/officeart/2005/8/layout/vList5"/>
    <dgm:cxn modelId="{FAD01C1D-9E46-4629-90B8-B58966A8EA16}" type="presParOf" srcId="{B28AF28B-6A16-40F2-8B20-C6D632E983A2}" destId="{4A841BD3-B208-4850-AA59-EAB374C48946}" srcOrd="0" destOrd="0" presId="urn:microsoft.com/office/officeart/2005/8/layout/vList5"/>
    <dgm:cxn modelId="{4FD7FD06-1FD8-41D4-A2EA-5D9BE63D5F86}" type="presParOf" srcId="{B28AF28B-6A16-40F2-8B20-C6D632E983A2}" destId="{686EC9A9-7F8F-4785-98EF-04F959970887}" srcOrd="1" destOrd="0" presId="urn:microsoft.com/office/officeart/2005/8/layout/vList5"/>
    <dgm:cxn modelId="{CD093F45-69A9-4226-9718-7AB179F6DF1A}" type="presParOf" srcId="{86EB9986-0909-421C-A5C7-23184E5F9A9A}" destId="{E15AA37C-69BD-4E97-B843-CD85FD3C9141}" srcOrd="1" destOrd="0" presId="urn:microsoft.com/office/officeart/2005/8/layout/vList5"/>
    <dgm:cxn modelId="{3018F8C2-D125-40EC-9E43-C6422F5E7AC1}" type="presParOf" srcId="{86EB9986-0909-421C-A5C7-23184E5F9A9A}" destId="{010A2946-4826-4E1F-AD84-E200C6D9A013}" srcOrd="2" destOrd="0" presId="urn:microsoft.com/office/officeart/2005/8/layout/vList5"/>
    <dgm:cxn modelId="{8304CD96-6ED8-48E1-8ECC-C6D81928920E}" type="presParOf" srcId="{010A2946-4826-4E1F-AD84-E200C6D9A013}" destId="{D8D8E37F-6CC1-471B-AB04-7642E8DBF7C2}" srcOrd="0" destOrd="0" presId="urn:microsoft.com/office/officeart/2005/8/layout/vList5"/>
    <dgm:cxn modelId="{5E13B22C-02D4-4E4E-8F23-E1D59F0C895A}" type="presParOf" srcId="{010A2946-4826-4E1F-AD84-E200C6D9A013}" destId="{D89B1D9D-10FD-4DE1-9881-89A9E027266C}"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99F04-2D5C-4A6E-A24D-3732BDB2C036}">
      <dsp:nvSpPr>
        <dsp:cNvPr id="0" name=""/>
        <dsp:cNvSpPr/>
      </dsp:nvSpPr>
      <dsp:spPr>
        <a:xfrm>
          <a:off x="1791837" y="52726"/>
          <a:ext cx="2741779" cy="2741779"/>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Environment</a:t>
          </a:r>
        </a:p>
      </dsp:txBody>
      <dsp:txXfrm>
        <a:off x="2108196" y="421812"/>
        <a:ext cx="2109060" cy="869987"/>
      </dsp:txXfrm>
    </dsp:sp>
    <dsp:sp modelId="{1E0E3852-3D98-437C-9321-6A0CC0D3D9F1}">
      <dsp:nvSpPr>
        <dsp:cNvPr id="0" name=""/>
        <dsp:cNvSpPr/>
      </dsp:nvSpPr>
      <dsp:spPr>
        <a:xfrm>
          <a:off x="3004547" y="1265436"/>
          <a:ext cx="2741779" cy="2741779"/>
        </a:xfrm>
        <a:prstGeom prst="ellipse">
          <a:avLst/>
        </a:prstGeom>
        <a:gradFill rotWithShape="0">
          <a:gsLst>
            <a:gs pos="0">
              <a:schemeClr val="accent2">
                <a:alpha val="50000"/>
                <a:hueOff val="-485121"/>
                <a:satOff val="-27976"/>
                <a:lumOff val="2876"/>
                <a:alphaOff val="0"/>
                <a:satMod val="103000"/>
                <a:lumMod val="102000"/>
                <a:tint val="94000"/>
              </a:schemeClr>
            </a:gs>
            <a:gs pos="50000">
              <a:schemeClr val="accent2">
                <a:alpha val="50000"/>
                <a:hueOff val="-485121"/>
                <a:satOff val="-27976"/>
                <a:lumOff val="2876"/>
                <a:alphaOff val="0"/>
                <a:satMod val="110000"/>
                <a:lumMod val="100000"/>
                <a:shade val="100000"/>
              </a:schemeClr>
            </a:gs>
            <a:gs pos="100000">
              <a:schemeClr val="accent2">
                <a:alpha val="50000"/>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Genetics</a:t>
          </a:r>
        </a:p>
      </dsp:txBody>
      <dsp:txXfrm>
        <a:off x="4480890" y="1581795"/>
        <a:ext cx="1054530" cy="2109060"/>
      </dsp:txXfrm>
    </dsp:sp>
    <dsp:sp modelId="{9D4813E8-7BF9-4F8B-BF7D-B53A70BD29AF}">
      <dsp:nvSpPr>
        <dsp:cNvPr id="0" name=""/>
        <dsp:cNvSpPr/>
      </dsp:nvSpPr>
      <dsp:spPr>
        <a:xfrm>
          <a:off x="1791837" y="2478146"/>
          <a:ext cx="2741779" cy="2741779"/>
        </a:xfrm>
        <a:prstGeom prst="ellipse">
          <a:avLst/>
        </a:prstGeom>
        <a:gradFill rotWithShape="0">
          <a:gsLst>
            <a:gs pos="0">
              <a:schemeClr val="accent2">
                <a:alpha val="50000"/>
                <a:hueOff val="-970242"/>
                <a:satOff val="-55952"/>
                <a:lumOff val="5752"/>
                <a:alphaOff val="0"/>
                <a:satMod val="103000"/>
                <a:lumMod val="102000"/>
                <a:tint val="94000"/>
              </a:schemeClr>
            </a:gs>
            <a:gs pos="50000">
              <a:schemeClr val="accent2">
                <a:alpha val="50000"/>
                <a:hueOff val="-970242"/>
                <a:satOff val="-55952"/>
                <a:lumOff val="5752"/>
                <a:alphaOff val="0"/>
                <a:satMod val="110000"/>
                <a:lumMod val="100000"/>
                <a:shade val="100000"/>
              </a:schemeClr>
            </a:gs>
            <a:gs pos="100000">
              <a:schemeClr val="accent2">
                <a:alpha val="50000"/>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Brain &amp; Body</a:t>
          </a:r>
        </a:p>
      </dsp:txBody>
      <dsp:txXfrm>
        <a:off x="2108196" y="3980852"/>
        <a:ext cx="2109060" cy="869987"/>
      </dsp:txXfrm>
    </dsp:sp>
    <dsp:sp modelId="{268049E4-3A09-4CB8-87AA-CA73A10FBF3D}">
      <dsp:nvSpPr>
        <dsp:cNvPr id="0" name=""/>
        <dsp:cNvSpPr/>
      </dsp:nvSpPr>
      <dsp:spPr>
        <a:xfrm>
          <a:off x="579127" y="1265436"/>
          <a:ext cx="2741779" cy="2741779"/>
        </a:xfrm>
        <a:prstGeom prst="ellipse">
          <a:avLst/>
        </a:prstGeom>
        <a:gradFill rotWithShape="0">
          <a:gsLst>
            <a:gs pos="0">
              <a:schemeClr val="accent2">
                <a:alpha val="50000"/>
                <a:hueOff val="-1455363"/>
                <a:satOff val="-83928"/>
                <a:lumOff val="8628"/>
                <a:alphaOff val="0"/>
                <a:satMod val="103000"/>
                <a:lumMod val="102000"/>
                <a:tint val="94000"/>
              </a:schemeClr>
            </a:gs>
            <a:gs pos="50000">
              <a:schemeClr val="accent2">
                <a:alpha val="50000"/>
                <a:hueOff val="-1455363"/>
                <a:satOff val="-83928"/>
                <a:lumOff val="8628"/>
                <a:alphaOff val="0"/>
                <a:satMod val="110000"/>
                <a:lumMod val="100000"/>
                <a:shade val="100000"/>
              </a:schemeClr>
            </a:gs>
            <a:gs pos="100000">
              <a:schemeClr val="accent2">
                <a:alpha val="50000"/>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Behavior</a:t>
          </a:r>
        </a:p>
      </dsp:txBody>
      <dsp:txXfrm>
        <a:off x="790033" y="1581795"/>
        <a:ext cx="1054530" cy="21090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EC9A9-7F8F-4785-98EF-04F959970887}">
      <dsp:nvSpPr>
        <dsp:cNvPr id="0" name=""/>
        <dsp:cNvSpPr/>
      </dsp:nvSpPr>
      <dsp:spPr>
        <a:xfrm rot="5400000">
          <a:off x="3281153" y="-921708"/>
          <a:ext cx="1099826" cy="360571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 chronically relapsing disorder</a:t>
          </a:r>
        </a:p>
      </dsp:txBody>
      <dsp:txXfrm rot="-5400000">
        <a:off x="2028212" y="384922"/>
        <a:ext cx="3552021" cy="992448"/>
      </dsp:txXfrm>
    </dsp:sp>
    <dsp:sp modelId="{4A841BD3-B208-4850-AA59-EAB374C48946}">
      <dsp:nvSpPr>
        <dsp:cNvPr id="0" name=""/>
        <dsp:cNvSpPr/>
      </dsp:nvSpPr>
      <dsp:spPr>
        <a:xfrm>
          <a:off x="23581" y="0"/>
          <a:ext cx="2028211" cy="1760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1">
                  <a:lumMod val="50000"/>
                </a:schemeClr>
              </a:solidFill>
            </a:rPr>
            <a:t>Addiction</a:t>
          </a:r>
        </a:p>
      </dsp:txBody>
      <dsp:txXfrm>
        <a:off x="109516" y="85935"/>
        <a:ext cx="1856341" cy="1588510"/>
      </dsp:txXfrm>
    </dsp:sp>
    <dsp:sp modelId="{D89B1D9D-10FD-4DE1-9881-89A9E027266C}">
      <dsp:nvSpPr>
        <dsp:cNvPr id="0" name=""/>
        <dsp:cNvSpPr/>
      </dsp:nvSpPr>
      <dsp:spPr>
        <a:xfrm rot="5400000">
          <a:off x="2704344" y="1737268"/>
          <a:ext cx="2280469" cy="357401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Compulsion to seek and take a drug</a:t>
          </a:r>
        </a:p>
        <a:p>
          <a:pPr marL="171450" lvl="1" indent="-171450" algn="l" defTabSz="800100">
            <a:lnSpc>
              <a:spcPct val="90000"/>
            </a:lnSpc>
            <a:spcBef>
              <a:spcPct val="0"/>
            </a:spcBef>
            <a:spcAft>
              <a:spcPct val="15000"/>
            </a:spcAft>
            <a:buChar char="•"/>
          </a:pPr>
          <a:r>
            <a:rPr lang="en-US" sz="1800" kern="1200" dirty="0"/>
            <a:t>Loss of control in limiting intake</a:t>
          </a:r>
        </a:p>
        <a:p>
          <a:pPr marL="171450" lvl="1" indent="-171450" algn="l" defTabSz="800100">
            <a:lnSpc>
              <a:spcPct val="90000"/>
            </a:lnSpc>
            <a:spcBef>
              <a:spcPct val="0"/>
            </a:spcBef>
            <a:spcAft>
              <a:spcPct val="15000"/>
            </a:spcAft>
            <a:buChar char="•"/>
          </a:pPr>
          <a:r>
            <a:rPr lang="en-US" sz="1800" kern="1200" dirty="0"/>
            <a:t>Emergence of a negative emotional state (e.g. dysphoria, anxiety, irritability) when access to the drug is prevented</a:t>
          </a:r>
        </a:p>
      </dsp:txBody>
      <dsp:txXfrm rot="-5400000">
        <a:off x="2057570" y="2495366"/>
        <a:ext cx="3462696" cy="2057823"/>
      </dsp:txXfrm>
    </dsp:sp>
    <dsp:sp modelId="{D8D8E37F-6CC1-471B-AB04-7642E8DBF7C2}">
      <dsp:nvSpPr>
        <dsp:cNvPr id="0" name=""/>
        <dsp:cNvSpPr/>
      </dsp:nvSpPr>
      <dsp:spPr>
        <a:xfrm>
          <a:off x="0" y="1854806"/>
          <a:ext cx="2057569" cy="33389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1">
                  <a:lumMod val="50000"/>
                </a:schemeClr>
              </a:solidFill>
            </a:rPr>
            <a:t>Characterizations</a:t>
          </a:r>
        </a:p>
      </dsp:txBody>
      <dsp:txXfrm>
        <a:off x="100442" y="1955248"/>
        <a:ext cx="1856685" cy="313806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3T08:56:02.767"/>
    </inkml:context>
    <inkml:brush xml:id="br0">
      <inkml:brushProperty name="width" value="0.1" units="cm"/>
      <inkml:brushProperty name="height" value="0.1" units="cm"/>
      <inkml:brushProperty name="color" value="#33CCFF"/>
      <inkml:brushProperty name="ignorePressure" value="1"/>
    </inkml:brush>
  </inkml:definitions>
  <inkml:trace contextRef="#ctx0" brushRef="#br0">1 1,'52'0,"-1"3,63 10,326 75,-257-41,108 22,-218-55,0-4,78 1,189-26,-298 11,392-22,183 69,85 66,-510-81,217 2,198-26,-340-6,92 4,394-4,-641-4,130-22,107-38,-103 18,-146 29,154-21,-240 39,1 1,-1 1,1 1,-1 0,16 4,66 25,-26-8,84 17,37 10,-158-40,-2 2,1 2,50 30,-71-38,-1 1,0 0,0 1,0 0,-1 1,15 19,-15-16,-2 1,1 0,-2 0,10 26,-15-37,-1 0,1 0,0 0,0 0,0 0,0-1,0 1,0 0,0-1,1 1,-1 0,1-1,-1 0,1 1,-1-1,1 0,0 0,3 2,-4-3,1 0,0 0,0 1,0-1,0 0,0 0,0-1,-1 1,1 0,0-1,0 1,0-1,-1 1,1-1,0 0,0 0,-1 0,1 0,-1 0,3-2,-1 1,1-1,-1 0,0 0,0 0,0 0,0 0,0-1,-1 1,0-1,0 0,0 0,0 0,0 0,1-5,-2 4,0 0,-1 0,0 0,0 0,0 0,0 0,-1 0,0 0,0 0,0 1,0-1,-3-5,-22-44,0-2,16 27,1 0,2 0,-6-50,13 65,0 14,0 0,0 0,0 0,1 0,-1 0,0 0,0 0,0 0,0 0,0 0,1 0,-1 0,0 0,0 0,0 0,0 0,0 0,1 0,-1 0,0 0,0 0,0 0,0 0,0 0,0 1,0-1,1 0,-1 0,0 0,0 0,0 0,0 0,0 0,0 1,0-1,0 0,0 0,0 0,0 0,0 0,0 0,0 1,0-1,2 3,0 1,0 0,-1 0,0-1,1 5,18 86,-11-58,-1 0,-2 1,1 38,-7-67,0 0,0 0,-1-1,0 1,0 0,-4 10,4-14,-1-1,0 1,0-1,0 0,0 0,0 0,-1 0,1 0,-1-1,0 1,0-1,0 1,0-1,0 0,-6 2,-116 51,12-6,79-32,13-6,-40 16,44-22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3T08:56:03.554"/>
    </inkml:context>
    <inkml:brush xml:id="br0">
      <inkml:brushProperty name="width" value="0.1" units="cm"/>
      <inkml:brushProperty name="height" value="0.1" units="cm"/>
      <inkml:brushProperty name="color" value="#33CCFF"/>
      <inkml:brushProperty name="ignorePressure" value="1"/>
    </inkml:brush>
  </inkml:definitions>
  <inkml:trace contextRef="#ctx0" brushRef="#br0">1 1,'4'0,"1"0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012534-5956-4F0D-B0A2-D9CAA998E405}" type="datetimeFigureOut">
              <a:rPr lang="fr-FR" smtClean="0"/>
              <a:pPr/>
              <a:t>10/03/2023</a:t>
            </a:fld>
            <a:endParaRPr lang="fr-F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842162-D47C-44FF-8F8A-BB2860D35ADD}" type="slidenum">
              <a:rPr lang="fr-FR" smtClean="0"/>
              <a:pPr/>
              <a:t>‹#›</a:t>
            </a:fld>
            <a:endParaRPr lang="fr-FR"/>
          </a:p>
        </p:txBody>
      </p:sp>
    </p:spTree>
    <p:extLst>
      <p:ext uri="{BB962C8B-B14F-4D97-AF65-F5344CB8AC3E}">
        <p14:creationId xmlns:p14="http://schemas.microsoft.com/office/powerpoint/2010/main" val="1440674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ida.nih.gov/node/1139"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42162-D47C-44FF-8F8A-BB2860D35ADD}" type="slidenum">
              <a:rPr lang="fr-FR" smtClean="0"/>
              <a:pPr/>
              <a:t>2</a:t>
            </a:fld>
            <a:endParaRPr lang="fr-FR"/>
          </a:p>
        </p:txBody>
      </p:sp>
    </p:spTree>
    <p:extLst>
      <p:ext uri="{BB962C8B-B14F-4D97-AF65-F5344CB8AC3E}">
        <p14:creationId xmlns:p14="http://schemas.microsoft.com/office/powerpoint/2010/main" val="632369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ahoma" panose="020B0604030504040204" pitchFamily="34" charset="0"/>
                <a:ea typeface="Tahoma" panose="020B0604030504040204" pitchFamily="34" charset="0"/>
                <a:cs typeface="Tahoma" panose="020B0604030504040204" pitchFamily="34" charset="0"/>
              </a:rPr>
              <a:t>Addiction is a chronically relapsing disorder characterized by a </a:t>
            </a:r>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compulsion to seek and take a drug</a:t>
            </a:r>
            <a:r>
              <a:rPr lang="en-US" sz="1200" b="1" dirty="0">
                <a:latin typeface="Tahoma" panose="020B0604030504040204" pitchFamily="34" charset="0"/>
                <a:ea typeface="Tahoma" panose="020B0604030504040204" pitchFamily="34" charset="0"/>
                <a:cs typeface="Tahoma" panose="020B0604030504040204" pitchFamily="34" charset="0"/>
              </a:rPr>
              <a:t>,</a:t>
            </a: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200" b="1" dirty="0">
                <a:solidFill>
                  <a:srgbClr val="92D050"/>
                </a:solidFill>
                <a:latin typeface="Tahoma" panose="020B0604030504040204" pitchFamily="34" charset="0"/>
                <a:ea typeface="Tahoma" panose="020B0604030504040204" pitchFamily="34" charset="0"/>
                <a:cs typeface="Tahoma" panose="020B0604030504040204" pitchFamily="34" charset="0"/>
              </a:rPr>
              <a:t>loss of control in limiting intake</a:t>
            </a:r>
            <a:r>
              <a:rPr lang="en-US" sz="1200" b="1" dirty="0">
                <a:latin typeface="Tahoma" panose="020B0604030504040204" pitchFamily="34" charset="0"/>
                <a:ea typeface="Tahoma" panose="020B0604030504040204" pitchFamily="34" charset="0"/>
                <a:cs typeface="Tahoma" panose="020B0604030504040204" pitchFamily="34" charset="0"/>
              </a:rPr>
              <a:t>,</a:t>
            </a: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200" b="1" dirty="0">
                <a:solidFill>
                  <a:srgbClr val="00B0F0"/>
                </a:solidFill>
                <a:latin typeface="Tahoma" panose="020B0604030504040204" pitchFamily="34" charset="0"/>
                <a:ea typeface="Tahoma" panose="020B0604030504040204" pitchFamily="34" charset="0"/>
                <a:cs typeface="Tahoma" panose="020B0604030504040204" pitchFamily="34" charset="0"/>
              </a:rPr>
              <a:t>and the emergence of a negative emotional state (e.g. dysphoria, anxiety, irritability)</a:t>
            </a:r>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b="1" dirty="0">
                <a:solidFill>
                  <a:srgbClr val="00B0F0"/>
                </a:solidFill>
                <a:latin typeface="Tahoma" panose="020B0604030504040204" pitchFamily="34" charset="0"/>
                <a:ea typeface="Tahoma" panose="020B0604030504040204" pitchFamily="34" charset="0"/>
                <a:cs typeface="Tahoma" panose="020B0604030504040204" pitchFamily="34" charset="0"/>
              </a:rPr>
              <a:t>when access to the drug is prevented.</a:t>
            </a:r>
            <a:endParaRPr lang="en-US" sz="1200"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C6884477-C6EE-43AC-B915-CA15AC0F8EE8}" type="slidenum">
              <a:rPr lang="en-US" smtClean="0"/>
              <a:t>42</a:t>
            </a:fld>
            <a:endParaRPr lang="en-US"/>
          </a:p>
        </p:txBody>
      </p:sp>
    </p:spTree>
    <p:extLst>
      <p:ext uri="{BB962C8B-B14F-4D97-AF65-F5344CB8AC3E}">
        <p14:creationId xmlns:p14="http://schemas.microsoft.com/office/powerpoint/2010/main" val="1826867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884477-C6EE-43AC-B915-CA15AC0F8EE8}" type="slidenum">
              <a:rPr lang="en-US" smtClean="0"/>
              <a:t>43</a:t>
            </a:fld>
            <a:endParaRPr lang="en-US"/>
          </a:p>
        </p:txBody>
      </p:sp>
    </p:spTree>
    <p:extLst>
      <p:ext uri="{BB962C8B-B14F-4D97-AF65-F5344CB8AC3E}">
        <p14:creationId xmlns:p14="http://schemas.microsoft.com/office/powerpoint/2010/main" val="3466237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884477-C6EE-43AC-B915-CA15AC0F8EE8}" type="slidenum">
              <a:rPr lang="en-US" smtClean="0"/>
              <a:t>44</a:t>
            </a:fld>
            <a:endParaRPr lang="en-US"/>
          </a:p>
        </p:txBody>
      </p:sp>
    </p:spTree>
    <p:extLst>
      <p:ext uri="{BB962C8B-B14F-4D97-AF65-F5344CB8AC3E}">
        <p14:creationId xmlns:p14="http://schemas.microsoft.com/office/powerpoint/2010/main" val="49974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884477-C6EE-43AC-B915-CA15AC0F8EE8}" type="slidenum">
              <a:rPr lang="en-US" smtClean="0"/>
              <a:t>45</a:t>
            </a:fld>
            <a:endParaRPr lang="en-US"/>
          </a:p>
        </p:txBody>
      </p:sp>
    </p:spTree>
    <p:extLst>
      <p:ext uri="{BB962C8B-B14F-4D97-AF65-F5344CB8AC3E}">
        <p14:creationId xmlns:p14="http://schemas.microsoft.com/office/powerpoint/2010/main" val="399402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884477-C6EE-43AC-B915-CA15AC0F8EE8}" type="slidenum">
              <a:rPr lang="en-US" smtClean="0"/>
              <a:t>46</a:t>
            </a:fld>
            <a:endParaRPr lang="en-US"/>
          </a:p>
        </p:txBody>
      </p:sp>
    </p:spTree>
    <p:extLst>
      <p:ext uri="{BB962C8B-B14F-4D97-AF65-F5344CB8AC3E}">
        <p14:creationId xmlns:p14="http://schemas.microsoft.com/office/powerpoint/2010/main" val="722894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dirty="0">
                <a:latin typeface="Helvetica" pitchFamily="2" charset="0"/>
              </a:rPr>
              <a:t>Distinct Associations Among Genetic Internalizing and Externalizing Factors with Polysubstance Use Among Young Adults</a:t>
            </a:r>
          </a:p>
          <a:p>
            <a:pPr marL="0" indent="0">
              <a:spcAft>
                <a:spcPts val="1200"/>
              </a:spcAft>
              <a:buNone/>
            </a:pPr>
            <a:r>
              <a:rPr lang="en-US" sz="1200" b="1" dirty="0">
                <a:latin typeface="Arial Black" panose="020B0604020202020204" pitchFamily="34" charset="0"/>
                <a:cs typeface="Arial Black" panose="020B0604020202020204" pitchFamily="34" charset="0"/>
              </a:rPr>
              <a:t>General liability to SU &amp; SUD </a:t>
            </a:r>
            <a:r>
              <a:rPr lang="en-US" sz="1200" dirty="0"/>
              <a:t>is etiologically complex, but influenced by both genetic and environmental (non-genetic) factors.</a:t>
            </a:r>
            <a:endParaRPr lang="en-US" sz="800" i="1" dirty="0"/>
          </a:p>
          <a:p>
            <a:pPr marL="0" indent="0" algn="ctr">
              <a:buNone/>
            </a:pPr>
            <a:r>
              <a:rPr lang="en-US" sz="1200" i="1" dirty="0"/>
              <a:t>Multiple pathways may potentiate risk for problematic SU, with central psychiatric domains consistently supported that encompass both </a:t>
            </a:r>
            <a:r>
              <a:rPr lang="en-US" sz="1200" b="1" i="1" u="sng" dirty="0">
                <a:solidFill>
                  <a:schemeClr val="accent3"/>
                </a:solidFill>
              </a:rPr>
              <a:t>internalizing</a:t>
            </a:r>
            <a:r>
              <a:rPr lang="en-US" sz="1200" i="1" dirty="0"/>
              <a:t> &amp; </a:t>
            </a:r>
            <a:r>
              <a:rPr lang="en-US" sz="1200" b="1" i="1" u="sng" dirty="0">
                <a:solidFill>
                  <a:schemeClr val="accent4"/>
                </a:solidFill>
              </a:rPr>
              <a:t>externalizing</a:t>
            </a:r>
            <a:r>
              <a:rPr lang="en-US" sz="1200" i="1" dirty="0"/>
              <a:t> traits</a:t>
            </a:r>
          </a:p>
          <a:p>
            <a:endParaRPr lang="en-US" dirty="0"/>
          </a:p>
          <a:p>
            <a:pPr marL="400050" lvl="1" indent="0">
              <a:buNone/>
            </a:pPr>
            <a:r>
              <a:rPr lang="en-US" sz="2000" b="1" dirty="0"/>
              <a:t>GATHER</a:t>
            </a:r>
            <a:r>
              <a:rPr lang="en-US" sz="2000" dirty="0"/>
              <a:t> GWAS summary statistics from large studies of internalizing, externalizing, and substance use behavior</a:t>
            </a:r>
          </a:p>
          <a:p>
            <a:pPr marL="400050" lvl="1" indent="0">
              <a:buNone/>
            </a:pPr>
            <a:endParaRPr lang="en-US" sz="2000" dirty="0"/>
          </a:p>
          <a:p>
            <a:pPr marL="400050" lvl="1" indent="0">
              <a:buNone/>
            </a:pPr>
            <a:r>
              <a:rPr lang="en-US" sz="2000" b="1" dirty="0"/>
              <a:t>FIT</a:t>
            </a:r>
            <a:r>
              <a:rPr lang="en-US" sz="2000" dirty="0"/>
              <a:t> genetic factor model to parse out common variance across substance use with internalizing and externalizing domains:</a:t>
            </a:r>
          </a:p>
          <a:p>
            <a:pPr marL="1257300" lvl="2" indent="-457200">
              <a:buFont typeface="+mj-lt"/>
              <a:buAutoNum type="arabicPeriod"/>
            </a:pPr>
            <a:r>
              <a:rPr lang="en-US" sz="1600" dirty="0"/>
              <a:t>Substance use-related psychopathology</a:t>
            </a:r>
          </a:p>
          <a:p>
            <a:pPr marL="1257300" lvl="2" indent="-457200">
              <a:buFont typeface="+mj-lt"/>
              <a:buAutoNum type="arabicPeriod"/>
            </a:pPr>
            <a:r>
              <a:rPr lang="en-US" sz="1600" dirty="0"/>
              <a:t>Non-substance use internalizing</a:t>
            </a:r>
          </a:p>
          <a:p>
            <a:pPr marL="1257300" lvl="2" indent="-457200">
              <a:buFont typeface="+mj-lt"/>
              <a:buAutoNum type="arabicPeriod"/>
            </a:pPr>
            <a:r>
              <a:rPr lang="en-US" sz="1600" dirty="0"/>
              <a:t>Non-substance use externalizing</a:t>
            </a:r>
            <a:endParaRPr lang="en-US" sz="2000" dirty="0"/>
          </a:p>
          <a:p>
            <a:pPr marL="400050" lvl="1" indent="0">
              <a:buNone/>
            </a:pPr>
            <a:endParaRPr lang="en-US" sz="1200" dirty="0"/>
          </a:p>
          <a:p>
            <a:pPr marL="400050" lvl="1" indent="0">
              <a:buNone/>
            </a:pPr>
            <a:r>
              <a:rPr lang="en-US" sz="2000" b="1" dirty="0"/>
              <a:t>CONDUCT</a:t>
            </a:r>
            <a:r>
              <a:rPr lang="en-US" sz="2000" dirty="0"/>
              <a:t> multivariate GWAS using resulting factors</a:t>
            </a:r>
          </a:p>
          <a:p>
            <a:pPr marL="400050" lvl="1" indent="0">
              <a:buNone/>
            </a:pPr>
            <a:endParaRPr lang="en-US" sz="1600" dirty="0"/>
          </a:p>
          <a:p>
            <a:pPr marL="400050" lvl="1" indent="0">
              <a:buNone/>
            </a:pPr>
            <a:endParaRPr lang="en-US" sz="1200" b="1" dirty="0"/>
          </a:p>
          <a:p>
            <a:pPr marL="400050" lvl="1" indent="0">
              <a:buNone/>
            </a:pPr>
            <a:endParaRPr lang="en-US" sz="1200" b="1" dirty="0"/>
          </a:p>
          <a:p>
            <a:pPr marL="400050" lvl="1" indent="0">
              <a:buNone/>
            </a:pPr>
            <a:r>
              <a:rPr lang="en-US" sz="2000" b="1" dirty="0"/>
              <a:t>COMPUTE</a:t>
            </a:r>
            <a:r>
              <a:rPr lang="en-US" sz="2000" dirty="0"/>
              <a:t> PGS from multivariate GWAS results</a:t>
            </a:r>
          </a:p>
          <a:p>
            <a:pPr marL="400050" lvl="1" indent="0">
              <a:buNone/>
            </a:pPr>
            <a:endParaRPr lang="en-US" sz="1800" dirty="0"/>
          </a:p>
          <a:p>
            <a:pPr marL="400050" lvl="1" indent="0">
              <a:buNone/>
            </a:pPr>
            <a:r>
              <a:rPr lang="en-US" sz="2000" b="1" dirty="0"/>
              <a:t>EVALUATE</a:t>
            </a:r>
            <a:r>
              <a:rPr lang="en-US" sz="2000" dirty="0"/>
              <a:t> whether PGSs associated with polysubstance use </a:t>
            </a:r>
          </a:p>
          <a:p>
            <a:endParaRPr lang="en-US" dirty="0"/>
          </a:p>
        </p:txBody>
      </p:sp>
      <p:sp>
        <p:nvSpPr>
          <p:cNvPr id="4" name="Slide Number Placeholder 3"/>
          <p:cNvSpPr>
            <a:spLocks noGrp="1"/>
          </p:cNvSpPr>
          <p:nvPr>
            <p:ph type="sldNum" sz="quarter" idx="10"/>
          </p:nvPr>
        </p:nvSpPr>
        <p:spPr/>
        <p:txBody>
          <a:bodyPr/>
          <a:lstStyle/>
          <a:p>
            <a:fld id="{C6884477-C6EE-43AC-B915-CA15AC0F8EE8}" type="slidenum">
              <a:rPr lang="en-US" smtClean="0"/>
              <a:t>48</a:t>
            </a:fld>
            <a:endParaRPr lang="en-US"/>
          </a:p>
        </p:txBody>
      </p:sp>
    </p:spTree>
    <p:extLst>
      <p:ext uri="{BB962C8B-B14F-4D97-AF65-F5344CB8AC3E}">
        <p14:creationId xmlns:p14="http://schemas.microsoft.com/office/powerpoint/2010/main" val="2361297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0" i="0" dirty="0">
                <a:solidFill>
                  <a:srgbClr val="474747"/>
                </a:solidFill>
                <a:effectLst/>
                <a:latin typeface="Open Sans" panose="020B0606030504020204" pitchFamily="34" charset="0"/>
              </a:rPr>
              <a:t>Users take cocaine in binges, in which cocaine is used repeatedly and at increasingly higher doses. This can lead to increased irritability, restlessness, panic attacks, paranoia, and even a full-blown psychosis, in which the individual loses touch with reality and experiences auditory hallucinations.</a:t>
            </a:r>
            <a:r>
              <a:rPr lang="en-US" b="0" i="0" u="none" strike="noStrike" baseline="30000" dirty="0">
                <a:solidFill>
                  <a:srgbClr val="2869AB"/>
                </a:solidFill>
                <a:effectLst/>
                <a:latin typeface="Open Sans" panose="020B0606030504020204" pitchFamily="34" charset="0"/>
                <a:hlinkClick r:id="rId3"/>
              </a:rPr>
              <a:t>2</a:t>
            </a:r>
            <a:r>
              <a:rPr lang="en-US" b="0" i="0" dirty="0">
                <a:solidFill>
                  <a:srgbClr val="474747"/>
                </a:solidFill>
                <a:effectLst/>
                <a:latin typeface="Open Sans" panose="020B0606030504020204" pitchFamily="34" charset="0"/>
              </a:rPr>
              <a:t> With increasing doses or higher frequency of use, the risk of adverse psychological or physiological effects increases. We developed a pipeline that leverages GWAS, TWAS, Transcriptomics, animal models, and gene expression profiles of existing medications to screen possible repurposable drugs for addiction. </a:t>
            </a:r>
          </a:p>
          <a:p>
            <a:endParaRPr lang="en-US" b="0" i="0" dirty="0">
              <a:solidFill>
                <a:srgbClr val="47474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74747"/>
                </a:solidFill>
                <a:effectLst/>
                <a:latin typeface="Open Sans" panose="020B0606030504020204" pitchFamily="34" charset="0"/>
              </a:rPr>
              <a:t>Middle: </a:t>
            </a:r>
            <a:r>
              <a:rPr lang="en-US" sz="800" b="1" dirty="0">
                <a:effectLst/>
                <a:latin typeface="Arial" panose="020B0604020202020204" pitchFamily="34" charset="0"/>
                <a:ea typeface="Calibri" panose="020F0502020204030204" pitchFamily="34" charset="0"/>
              </a:rPr>
              <a:t>Preliminary Drug Repurposing results from CUD GWAS &amp; Brain RNA data</a:t>
            </a:r>
            <a:endParaRPr lang="en-US" sz="11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effectLst/>
                <a:latin typeface="Arial" panose="020B0604020202020204" pitchFamily="34" charset="0"/>
                <a:ea typeface="Calibri" panose="020F0502020204030204" pitchFamily="34" charset="0"/>
              </a:rPr>
              <a:t>Preliminary results from drug-repurposing analyses on CUD GWAS and brain RNA data. We have identified repurposable medication targets using both inferred expression based on the CUD GWAS data and CUD brain RNA data. Medications with positive betas are positively associated with CUD and those with negative betas are negatively associated with CUD. The dashed red-line indicates </a:t>
            </a:r>
            <a:r>
              <a:rPr lang="en-US" sz="800" dirty="0" err="1">
                <a:effectLst/>
                <a:latin typeface="Arial" panose="020B0604020202020204" pitchFamily="34" charset="0"/>
                <a:ea typeface="Calibri" panose="020F0502020204030204" pitchFamily="34" charset="0"/>
              </a:rPr>
              <a:t>padj</a:t>
            </a:r>
            <a:r>
              <a:rPr lang="en-US" sz="800" dirty="0">
                <a:effectLst/>
                <a:latin typeface="Arial" panose="020B0604020202020204" pitchFamily="34" charset="0"/>
                <a:ea typeface="Calibri" panose="020F0502020204030204" pitchFamily="34" charset="0"/>
              </a:rPr>
              <a:t> &lt; .05. Circles indicate results from CUD GWAS and triangles represent results from CUD brain RNA data. We have been following up on a </a:t>
            </a:r>
            <a:r>
              <a:rPr lang="en-US" sz="800" dirty="0" err="1">
                <a:effectLst/>
                <a:latin typeface="Arial" panose="020B0604020202020204" pitchFamily="34" charset="0"/>
                <a:ea typeface="Calibri" panose="020F0502020204030204" pitchFamily="34" charset="0"/>
              </a:rPr>
              <a:t>brotuon</a:t>
            </a:r>
            <a:r>
              <a:rPr lang="en-US" sz="800" dirty="0">
                <a:effectLst/>
                <a:latin typeface="Arial" panose="020B0604020202020204" pitchFamily="34" charset="0"/>
                <a:ea typeface="Calibri" panose="020F0502020204030204" pitchFamily="34" charset="0"/>
              </a:rPr>
              <a:t> tyrosine kinase inhibitor called ibrutinib.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7474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74747"/>
                </a:solidFill>
                <a:effectLst/>
                <a:latin typeface="Open Sans" panose="020B0606030504020204" pitchFamily="34" charset="0"/>
              </a:rPr>
              <a:t>Right figure: </a:t>
            </a:r>
            <a:r>
              <a:rPr lang="en-US" sz="1800" dirty="0">
                <a:effectLst/>
                <a:latin typeface="Arial" panose="020B0604020202020204" pitchFamily="34" charset="0"/>
                <a:ea typeface="Calibri" panose="020F0502020204030204" pitchFamily="34" charset="0"/>
              </a:rPr>
              <a:t>We saw a significant overall effect when contrasting the cocaine group against mice that received cocaine and 100 mg/kg ibrutinib (</a:t>
            </a:r>
            <a:r>
              <a:rPr lang="en-US" sz="1800" u="sng" dirty="0">
                <a:effectLst/>
                <a:latin typeface="Arial" panose="020B0604020202020204" pitchFamily="34" charset="0"/>
                <a:ea typeface="Calibri" panose="020F0502020204030204" pitchFamily="34" charset="0"/>
              </a:rPr>
              <a:t>Figure 6</a:t>
            </a:r>
            <a:r>
              <a:rPr lang="en-US" sz="1800" dirty="0">
                <a:effectLst/>
                <a:latin typeface="Arial" panose="020B0604020202020204" pitchFamily="34" charset="0"/>
                <a:ea typeface="Calibri" panose="020F0502020204030204" pitchFamily="34" charset="0"/>
              </a:rPr>
              <a:t>; F</a:t>
            </a:r>
            <a:r>
              <a:rPr lang="en-US" sz="1800" baseline="-25000" dirty="0">
                <a:effectLst/>
                <a:latin typeface="Arial" panose="020B0604020202020204" pitchFamily="34" charset="0"/>
                <a:ea typeface="Calibri" panose="020F0502020204030204" pitchFamily="34" charset="0"/>
              </a:rPr>
              <a:t>(6,48) </a:t>
            </a:r>
            <a:r>
              <a:rPr lang="en-US" sz="1800" dirty="0">
                <a:effectLst/>
                <a:latin typeface="Arial" panose="020B0604020202020204" pitchFamily="34" charset="0"/>
                <a:ea typeface="Calibri" panose="020F0502020204030204" pitchFamily="34" charset="0"/>
              </a:rPr>
              <a:t>= 21.06, </a:t>
            </a:r>
            <a:r>
              <a:rPr lang="en-US" sz="1800" i="1" dirty="0">
                <a:effectLst/>
                <a:latin typeface="Arial" panose="020B0604020202020204" pitchFamily="34" charset="0"/>
                <a:ea typeface="Calibri" panose="020F0502020204030204" pitchFamily="34" charset="0"/>
              </a:rPr>
              <a:t>p</a:t>
            </a:r>
            <a:r>
              <a:rPr lang="en-US" sz="1800" dirty="0">
                <a:effectLst/>
                <a:latin typeface="Arial" panose="020B0604020202020204" pitchFamily="34" charset="0"/>
                <a:ea typeface="Calibri" panose="020F0502020204030204" pitchFamily="34" charset="0"/>
              </a:rPr>
              <a:t>&lt;0.001). Notably, this effect was replicated when examining Ibrutinib’s effects on Amphetamine-induced locomotor activity (F(6,49)=7.17, p&lt;.001). Further, Ibrutinib treatment effect alone at 100mg/kg had no significant effect on locomotor behavior in both studies. </a:t>
            </a:r>
            <a:endParaRPr lang="en-US" sz="1800" dirty="0">
              <a:effectLst/>
              <a:latin typeface="Calibri" panose="020F0502020204030204" pitchFamily="34" charset="0"/>
              <a:ea typeface="Calibri" panose="020F0502020204030204" pitchFamily="34" charset="0"/>
            </a:endParaRPr>
          </a:p>
          <a:p>
            <a:endParaRPr lang="en-US" b="0" i="0" dirty="0">
              <a:solidFill>
                <a:srgbClr val="47474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Roboto Slab" pitchFamily="2" charset="0"/>
              </a:rPr>
              <a:t>Division of Therapeutics and Medical Consequences (DTMC)</a:t>
            </a:r>
          </a:p>
          <a:p>
            <a:endParaRPr lang="en-US" dirty="0"/>
          </a:p>
        </p:txBody>
      </p:sp>
      <p:sp>
        <p:nvSpPr>
          <p:cNvPr id="4" name="Slide Number Placeholder 3"/>
          <p:cNvSpPr>
            <a:spLocks noGrp="1"/>
          </p:cNvSpPr>
          <p:nvPr>
            <p:ph type="sldNum" sz="quarter" idx="5"/>
          </p:nvPr>
        </p:nvSpPr>
        <p:spPr/>
        <p:txBody>
          <a:bodyPr/>
          <a:lstStyle/>
          <a:p>
            <a:fld id="{6D00BBE6-A788-4C82-B445-E99907843524}" type="slidenum">
              <a:rPr lang="en-US" smtClean="0"/>
              <a:t>50</a:t>
            </a:fld>
            <a:endParaRPr lang="en-US"/>
          </a:p>
        </p:txBody>
      </p:sp>
    </p:spTree>
    <p:extLst>
      <p:ext uri="{BB962C8B-B14F-4D97-AF65-F5344CB8AC3E}">
        <p14:creationId xmlns:p14="http://schemas.microsoft.com/office/powerpoint/2010/main" val="952123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E7B3F88-B010-452B-BCF0-D53574F53A54}" type="slidenum">
              <a:rPr lang="de-DE" altLang="en-US" smtClean="0"/>
              <a:pPr/>
              <a:t>58</a:t>
            </a:fld>
            <a:endParaRPr lang="de-DE" altLang="en-US"/>
          </a:p>
        </p:txBody>
      </p:sp>
      <p:sp>
        <p:nvSpPr>
          <p:cNvPr id="5529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Tree>
    <p:extLst>
      <p:ext uri="{BB962C8B-B14F-4D97-AF65-F5344CB8AC3E}">
        <p14:creationId xmlns:p14="http://schemas.microsoft.com/office/powerpoint/2010/main" val="3971249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E7B3F88-B010-452B-BCF0-D53574F53A54}" type="slidenum">
              <a:rPr lang="de-DE" altLang="en-US" smtClean="0"/>
              <a:pPr/>
              <a:t>59</a:t>
            </a:fld>
            <a:endParaRPr lang="de-DE" altLang="en-US"/>
          </a:p>
        </p:txBody>
      </p:sp>
      <p:sp>
        <p:nvSpPr>
          <p:cNvPr id="5529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p>
        </p:txBody>
      </p:sp>
    </p:spTree>
    <p:extLst>
      <p:ext uri="{BB962C8B-B14F-4D97-AF65-F5344CB8AC3E}">
        <p14:creationId xmlns:p14="http://schemas.microsoft.com/office/powerpoint/2010/main" val="1248865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E7B3F88-B010-452B-BCF0-D53574F53A54}" type="slidenum">
              <a:rPr lang="de-DE" altLang="en-US" smtClean="0"/>
              <a:pPr/>
              <a:t>60</a:t>
            </a:fld>
            <a:endParaRPr lang="de-DE" altLang="en-US"/>
          </a:p>
        </p:txBody>
      </p:sp>
      <p:sp>
        <p:nvSpPr>
          <p:cNvPr id="5529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Tree>
    <p:extLst>
      <p:ext uri="{BB962C8B-B14F-4D97-AF65-F5344CB8AC3E}">
        <p14:creationId xmlns:p14="http://schemas.microsoft.com/office/powerpoint/2010/main" val="2689536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D2E3AF8E-2E37-473E-B826-1C94411097F6}" type="slidenum">
              <a:rPr lang="en-US" smtClean="0"/>
              <a:t>15</a:t>
            </a:fld>
            <a:endParaRPr lang="en-US"/>
          </a:p>
        </p:txBody>
      </p:sp>
    </p:spTree>
    <p:extLst>
      <p:ext uri="{BB962C8B-B14F-4D97-AF65-F5344CB8AC3E}">
        <p14:creationId xmlns:p14="http://schemas.microsoft.com/office/powerpoint/2010/main" val="3490340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E7B3F88-B010-452B-BCF0-D53574F53A54}" type="slidenum">
              <a:rPr lang="de-DE" altLang="en-US" smtClean="0"/>
              <a:pPr/>
              <a:t>61</a:t>
            </a:fld>
            <a:endParaRPr lang="de-DE" altLang="en-US"/>
          </a:p>
        </p:txBody>
      </p:sp>
      <p:sp>
        <p:nvSpPr>
          <p:cNvPr id="5529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Tree>
    <p:extLst>
      <p:ext uri="{BB962C8B-B14F-4D97-AF65-F5344CB8AC3E}">
        <p14:creationId xmlns:p14="http://schemas.microsoft.com/office/powerpoint/2010/main" val="3176253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4032C2BA-0BDA-46C5-9228-9C7A1E78A8C3}" type="slidenum">
              <a:rPr lang="en-GB" smtClean="0"/>
              <a:pPr/>
              <a:t>62</a:t>
            </a:fld>
            <a:endParaRPr lang="en-GB"/>
          </a:p>
        </p:txBody>
      </p:sp>
    </p:spTree>
    <p:extLst>
      <p:ext uri="{BB962C8B-B14F-4D97-AF65-F5344CB8AC3E}">
        <p14:creationId xmlns:p14="http://schemas.microsoft.com/office/powerpoint/2010/main" val="1083118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4032C2BA-0BDA-46C5-9228-9C7A1E78A8C3}" type="slidenum">
              <a:rPr lang="en-GB" smtClean="0"/>
              <a:pPr/>
              <a:t>63</a:t>
            </a:fld>
            <a:endParaRPr lang="en-GB"/>
          </a:p>
        </p:txBody>
      </p:sp>
    </p:spTree>
    <p:extLst>
      <p:ext uri="{BB962C8B-B14F-4D97-AF65-F5344CB8AC3E}">
        <p14:creationId xmlns:p14="http://schemas.microsoft.com/office/powerpoint/2010/main" val="3975175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4032C2BA-0BDA-46C5-9228-9C7A1E78A8C3}" type="slidenum">
              <a:rPr lang="en-GB" smtClean="0"/>
              <a:pPr/>
              <a:t>64</a:t>
            </a:fld>
            <a:endParaRPr lang="en-GB"/>
          </a:p>
        </p:txBody>
      </p:sp>
    </p:spTree>
    <p:extLst>
      <p:ext uri="{BB962C8B-B14F-4D97-AF65-F5344CB8AC3E}">
        <p14:creationId xmlns:p14="http://schemas.microsoft.com/office/powerpoint/2010/main" val="1566287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4032C2BA-0BDA-46C5-9228-9C7A1E78A8C3}" type="slidenum">
              <a:rPr lang="en-GB" smtClean="0"/>
              <a:pPr/>
              <a:t>65</a:t>
            </a:fld>
            <a:endParaRPr lang="en-GB"/>
          </a:p>
        </p:txBody>
      </p:sp>
    </p:spTree>
    <p:extLst>
      <p:ext uri="{BB962C8B-B14F-4D97-AF65-F5344CB8AC3E}">
        <p14:creationId xmlns:p14="http://schemas.microsoft.com/office/powerpoint/2010/main" val="1179399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7998C-0327-46ED-85E2-058AB988B2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254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3887A42A-21D5-84BA-E3DC-E04BB074ED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A92B154-CA7A-1E48-93A0-2E8CC3182F66}" type="slidenum">
              <a:rPr lang="en-US" altLang="en-US"/>
              <a:pPr>
                <a:spcBef>
                  <a:spcPct val="0"/>
                </a:spcBef>
              </a:pPr>
              <a:t>83</a:t>
            </a:fld>
            <a:endParaRPr lang="en-US" altLang="en-US"/>
          </a:p>
        </p:txBody>
      </p:sp>
      <p:sp>
        <p:nvSpPr>
          <p:cNvPr id="44034" name="Rectangle 2">
            <a:extLst>
              <a:ext uri="{FF2B5EF4-FFF2-40B4-BE49-F238E27FC236}">
                <a16:creationId xmlns:a16="http://schemas.microsoft.com/office/drawing/2014/main" id="{A56E1494-9B15-DF4F-9EE8-F169000191EF}"/>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6DFDFC0-99F4-E958-0F45-9FEAD559E6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46720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3887A42A-21D5-84BA-E3DC-E04BB074ED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A92B154-CA7A-1E48-93A0-2E8CC3182F66}" type="slidenum">
              <a:rPr lang="en-US" altLang="en-US"/>
              <a:pPr>
                <a:spcBef>
                  <a:spcPct val="0"/>
                </a:spcBef>
              </a:pPr>
              <a:t>84</a:t>
            </a:fld>
            <a:endParaRPr lang="en-US" altLang="en-US"/>
          </a:p>
        </p:txBody>
      </p:sp>
      <p:sp>
        <p:nvSpPr>
          <p:cNvPr id="44034" name="Rectangle 2">
            <a:extLst>
              <a:ext uri="{FF2B5EF4-FFF2-40B4-BE49-F238E27FC236}">
                <a16:creationId xmlns:a16="http://schemas.microsoft.com/office/drawing/2014/main" id="{A56E1494-9B15-DF4F-9EE8-F169000191EF}"/>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6DFDFC0-99F4-E958-0F45-9FEAD559E6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28202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3887A42A-21D5-84BA-E3DC-E04BB074ED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A92B154-CA7A-1E48-93A0-2E8CC3182F66}" type="slidenum">
              <a:rPr lang="en-US" altLang="en-US"/>
              <a:pPr>
                <a:spcBef>
                  <a:spcPct val="0"/>
                </a:spcBef>
              </a:pPr>
              <a:t>85</a:t>
            </a:fld>
            <a:endParaRPr lang="en-US" altLang="en-US"/>
          </a:p>
        </p:txBody>
      </p:sp>
      <p:sp>
        <p:nvSpPr>
          <p:cNvPr id="44034" name="Rectangle 2">
            <a:extLst>
              <a:ext uri="{FF2B5EF4-FFF2-40B4-BE49-F238E27FC236}">
                <a16:creationId xmlns:a16="http://schemas.microsoft.com/office/drawing/2014/main" id="{A56E1494-9B15-DF4F-9EE8-F169000191EF}"/>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6DFDFC0-99F4-E958-0F45-9FEAD559E6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6786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3887A42A-21D5-84BA-E3DC-E04BB074ED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A92B154-CA7A-1E48-93A0-2E8CC3182F66}" type="slidenum">
              <a:rPr lang="en-US" altLang="en-US"/>
              <a:pPr>
                <a:spcBef>
                  <a:spcPct val="0"/>
                </a:spcBef>
              </a:pPr>
              <a:t>86</a:t>
            </a:fld>
            <a:endParaRPr lang="en-US" altLang="en-US"/>
          </a:p>
        </p:txBody>
      </p:sp>
      <p:sp>
        <p:nvSpPr>
          <p:cNvPr id="44034" name="Rectangle 2">
            <a:extLst>
              <a:ext uri="{FF2B5EF4-FFF2-40B4-BE49-F238E27FC236}">
                <a16:creationId xmlns:a16="http://schemas.microsoft.com/office/drawing/2014/main" id="{A56E1494-9B15-DF4F-9EE8-F169000191EF}"/>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6DFDFC0-99F4-E958-0F45-9FEAD559E6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tx2"/>
              </a:buClr>
              <a:buSzPct val="75000"/>
              <a:buFont typeface="Wingdings" pitchFamily="2" charset="2"/>
              <a:buChar char="n"/>
              <a:defRPr/>
            </a:pPr>
            <a:r>
              <a:rPr lang="en-US" altLang="en-US" sz="1600" baseline="0" dirty="0">
                <a:effectLst>
                  <a:outerShdw blurRad="38100" dist="38100" dir="2700000" algn="tl">
                    <a:srgbClr val="C0C0C0"/>
                  </a:outerShdw>
                </a:effectLst>
                <a:latin typeface="Times New Roman" panose="02020603050405020304" pitchFamily="18" charset="0"/>
              </a:rPr>
              <a:t>We can test signature of primary AM using polygenic scores</a:t>
            </a:r>
          </a:p>
          <a:p>
            <a:pPr lvl="1" eaLnBrk="1" hangingPunct="1">
              <a:spcBef>
                <a:spcPct val="20000"/>
              </a:spcBef>
              <a:buClr>
                <a:schemeClr val="tx2"/>
              </a:buClr>
              <a:buSzPct val="75000"/>
              <a:buFont typeface="Wingdings" pitchFamily="2" charset="2"/>
              <a:buChar char="n"/>
              <a:defRPr/>
            </a:pPr>
            <a:r>
              <a:rPr lang="en-US" altLang="en-US" sz="3200" baseline="0" dirty="0">
                <a:effectLst>
                  <a:outerShdw blurRad="38100" dist="38100" dir="2700000" algn="tl">
                    <a:srgbClr val="C0C0C0"/>
                  </a:outerShdw>
                </a:effectLst>
                <a:latin typeface="Times New Roman" panose="02020603050405020304" pitchFamily="18" charset="0"/>
              </a:rPr>
              <a:t>They should be correlated across chromosomes; Yengo et al, 2018</a:t>
            </a:r>
          </a:p>
          <a:p>
            <a:pPr eaLnBrk="1" hangingPunct="1">
              <a:spcBef>
                <a:spcPct val="20000"/>
              </a:spcBef>
              <a:buClr>
                <a:schemeClr val="tx2"/>
              </a:buClr>
              <a:buSzPct val="75000"/>
              <a:buFont typeface="Wingdings" pitchFamily="2" charset="2"/>
              <a:buChar char="n"/>
              <a:defRPr/>
            </a:pPr>
            <a:r>
              <a:rPr lang="en-US" altLang="en-US" sz="1600" baseline="0" dirty="0">
                <a:effectLst>
                  <a:outerShdw blurRad="38100" dist="38100" dir="2700000" algn="tl">
                    <a:srgbClr val="C0C0C0"/>
                  </a:outerShdw>
                </a:effectLst>
                <a:latin typeface="Times New Roman" panose="02020603050405020304" pitchFamily="18" charset="0"/>
              </a:rPr>
              <a:t>We (Kim et al.) are comparing the polygenic correlation across chromosomes to phenotypic partner correlations in the UKB to understand this question. </a:t>
            </a:r>
            <a:endParaRPr lang="en-US" sz="1600" baseline="0" dirty="0">
              <a:effectLst>
                <a:outerShdw blurRad="38100" dist="38100" dir="2700000" algn="tl">
                  <a:srgbClr val="C0C0C0"/>
                </a:outerShdw>
              </a:effectLst>
              <a:latin typeface="Times New Roman" panose="02020603050405020304" pitchFamily="18" charset="0"/>
            </a:endParaRP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59724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FF56D-3D19-4B4D-A5B3-5EF395A98C05}" type="slidenum">
              <a:rPr lang="en-US" smtClean="0"/>
              <a:t>16</a:t>
            </a:fld>
            <a:endParaRPr lang="en-US"/>
          </a:p>
        </p:txBody>
      </p:sp>
    </p:spTree>
    <p:extLst>
      <p:ext uri="{BB962C8B-B14F-4D97-AF65-F5344CB8AC3E}">
        <p14:creationId xmlns:p14="http://schemas.microsoft.com/office/powerpoint/2010/main" val="1904783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3887A42A-21D5-84BA-E3DC-E04BB074ED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A92B154-CA7A-1E48-93A0-2E8CC3182F66}" type="slidenum">
              <a:rPr lang="en-US" altLang="en-US"/>
              <a:pPr>
                <a:spcBef>
                  <a:spcPct val="0"/>
                </a:spcBef>
              </a:pPr>
              <a:t>87</a:t>
            </a:fld>
            <a:endParaRPr lang="en-US" altLang="en-US"/>
          </a:p>
        </p:txBody>
      </p:sp>
      <p:sp>
        <p:nvSpPr>
          <p:cNvPr id="44034" name="Rectangle 2">
            <a:extLst>
              <a:ext uri="{FF2B5EF4-FFF2-40B4-BE49-F238E27FC236}">
                <a16:creationId xmlns:a16="http://schemas.microsoft.com/office/drawing/2014/main" id="{A56E1494-9B15-DF4F-9EE8-F169000191EF}"/>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6DFDFC0-99F4-E958-0F45-9FEAD559E6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0183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de5d8793d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de5d8793d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de5d8793da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e5d8793d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53B1F-2DE2-9E41-B173-7FC96BB123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487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182E4-9F0A-F84B-8EB3-F24B36D58B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9992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55B97-1027-4064-8944-1D420E1C2B82}"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652461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7" y="1067059"/>
            <a:ext cx="1201208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sz="1800"/>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sz="1800"/>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sz="1800"/>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sz="1800"/>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sz="1800"/>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sz="1800"/>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sz="1800"/>
            </a:p>
          </p:txBody>
        </p:sp>
      </p:grpSp>
      <p:sp>
        <p:nvSpPr>
          <p:cNvPr id="4108" name="Rectangle 12"/>
          <p:cNvSpPr>
            <a:spLocks noGrp="1" noChangeArrowheads="1"/>
          </p:cNvSpPr>
          <p:nvPr>
            <p:ph type="ctrTitle"/>
          </p:nvPr>
        </p:nvSpPr>
        <p:spPr>
          <a:xfrm>
            <a:off x="1320800" y="1828800"/>
            <a:ext cx="103632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a:defRPr/>
            </a:pPr>
            <a:fld id="{6526C4A0-2505-44D5-9CFC-47978DD130CE}" type="slidenum">
              <a:rPr lang="en-US"/>
              <a:pPr>
                <a:defRPr/>
              </a:pPr>
              <a:t>‹#›</a:t>
            </a:fld>
            <a:endParaRPr lang="en-US"/>
          </a:p>
        </p:txBody>
      </p:sp>
    </p:spTree>
    <p:extLst>
      <p:ext uri="{BB962C8B-B14F-4D97-AF65-F5344CB8AC3E}">
        <p14:creationId xmlns:p14="http://schemas.microsoft.com/office/powerpoint/2010/main" val="594768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pPr>
                <a:defRPr/>
              </a:pPr>
              <a:t>‹#›</a:t>
            </a:fld>
            <a:endParaRPr lang="en-US"/>
          </a:p>
        </p:txBody>
      </p:sp>
    </p:spTree>
    <p:extLst>
      <p:ext uri="{BB962C8B-B14F-4D97-AF65-F5344CB8AC3E}">
        <p14:creationId xmlns:p14="http://schemas.microsoft.com/office/powerpoint/2010/main" val="2957978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617627"/>
            <a:ext cx="2601384" cy="551497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1534584" y="617627"/>
            <a:ext cx="7600949"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pPr>
                <a:defRPr/>
              </a:pPr>
              <a:t>‹#›</a:t>
            </a:fld>
            <a:endParaRPr lang="en-US"/>
          </a:p>
        </p:txBody>
      </p:sp>
    </p:spTree>
    <p:extLst>
      <p:ext uri="{BB962C8B-B14F-4D97-AF65-F5344CB8AC3E}">
        <p14:creationId xmlns:p14="http://schemas.microsoft.com/office/powerpoint/2010/main" val="973579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34659" y="617538"/>
            <a:ext cx="10390716" cy="1143000"/>
          </a:xfrm>
        </p:spPr>
        <p:txBody>
          <a:bodyPr/>
          <a:lstStyle/>
          <a:p>
            <a:r>
              <a:rPr lang="en-US"/>
              <a:t>Click to edit Master title style</a:t>
            </a:r>
            <a:endParaRPr lang="en-AU"/>
          </a:p>
        </p:txBody>
      </p:sp>
      <p:sp>
        <p:nvSpPr>
          <p:cNvPr id="3" name="SmartArt Placeholder 2"/>
          <p:cNvSpPr>
            <a:spLocks noGrp="1"/>
          </p:cNvSpPr>
          <p:nvPr>
            <p:ph type="dgm" idx="1"/>
          </p:nvPr>
        </p:nvSpPr>
        <p:spPr>
          <a:xfrm>
            <a:off x="1576917" y="2017713"/>
            <a:ext cx="10363200" cy="4114800"/>
          </a:xfrm>
        </p:spPr>
        <p:txBody>
          <a:bodyPr/>
          <a:lstStyle/>
          <a:p>
            <a:pPr lvl="0"/>
            <a:endParaRPr lang="en-AU" noProof="0"/>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pPr>
                <a:defRPr/>
              </a:pPr>
              <a:t>‹#›</a:t>
            </a:fld>
            <a:endParaRPr lang="en-US"/>
          </a:p>
        </p:txBody>
      </p:sp>
    </p:spTree>
    <p:extLst>
      <p:ext uri="{BB962C8B-B14F-4D97-AF65-F5344CB8AC3E}">
        <p14:creationId xmlns:p14="http://schemas.microsoft.com/office/powerpoint/2010/main" val="2442430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659" y="617538"/>
            <a:ext cx="10390716" cy="1143000"/>
          </a:xfrm>
        </p:spPr>
        <p:txBody>
          <a:bodyPr/>
          <a:lstStyle/>
          <a:p>
            <a:r>
              <a:rPr lang="en-US"/>
              <a:t>Click to edit Master title style</a:t>
            </a:r>
            <a:endParaRPr lang="en-AU"/>
          </a:p>
        </p:txBody>
      </p:sp>
      <p:sp>
        <p:nvSpPr>
          <p:cNvPr id="3" name="ClipArt Placeholder 2"/>
          <p:cNvSpPr>
            <a:spLocks noGrp="1"/>
          </p:cNvSpPr>
          <p:nvPr>
            <p:ph type="clipArt" sz="half" idx="1"/>
          </p:nvPr>
        </p:nvSpPr>
        <p:spPr>
          <a:xfrm>
            <a:off x="1576917" y="2017713"/>
            <a:ext cx="5080000" cy="4114800"/>
          </a:xfrm>
        </p:spPr>
        <p:txBody>
          <a:bodyPr/>
          <a:lstStyle/>
          <a:p>
            <a:pPr lvl="0"/>
            <a:endParaRPr lang="en-AU" noProof="0"/>
          </a:p>
        </p:txBody>
      </p:sp>
      <p:sp>
        <p:nvSpPr>
          <p:cNvPr id="4" name="Text Placeholder 3"/>
          <p:cNvSpPr>
            <a:spLocks noGrp="1"/>
          </p:cNvSpPr>
          <p:nvPr>
            <p:ph type="body" sz="half" idx="2"/>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pPr>
                <a:defRPr/>
              </a:pPr>
              <a:t>‹#›</a:t>
            </a:fld>
            <a:endParaRPr lang="en-US"/>
          </a:p>
        </p:txBody>
      </p:sp>
    </p:spTree>
    <p:extLst>
      <p:ext uri="{BB962C8B-B14F-4D97-AF65-F5344CB8AC3E}">
        <p14:creationId xmlns:p14="http://schemas.microsoft.com/office/powerpoint/2010/main" val="3394177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659" y="617538"/>
            <a:ext cx="10390716" cy="1143000"/>
          </a:xfrm>
        </p:spPr>
        <p:txBody>
          <a:bodyPr/>
          <a:lstStyle/>
          <a:p>
            <a:r>
              <a:rPr lang="en-US"/>
              <a:t>Click to edit Master title style</a:t>
            </a:r>
            <a:endParaRPr lang="en-AU"/>
          </a:p>
        </p:txBody>
      </p:sp>
      <p:sp>
        <p:nvSpPr>
          <p:cNvPr id="3" name="Content Placeholder 2"/>
          <p:cNvSpPr>
            <a:spLocks noGrp="1"/>
          </p:cNvSpPr>
          <p:nvPr>
            <p:ph sz="quarter" idx="1"/>
          </p:nvPr>
        </p:nvSpPr>
        <p:spPr>
          <a:xfrm>
            <a:off x="15769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2"/>
          </p:nvPr>
        </p:nvSpPr>
        <p:spPr>
          <a:xfrm>
            <a:off x="15769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half" idx="3"/>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p>
        </p:txBody>
      </p:sp>
      <p:sp>
        <p:nvSpPr>
          <p:cNvPr id="7" name="Rectangle 12"/>
          <p:cNvSpPr>
            <a:spLocks noGrp="1" noChangeArrowheads="1"/>
          </p:cNvSpPr>
          <p:nvPr>
            <p:ph type="ftr" sz="quarter" idx="11"/>
          </p:nvPr>
        </p:nvSpPr>
        <p:spPr>
          <a:ln/>
        </p:spPr>
        <p:txBody>
          <a:bodyPr/>
          <a:lstStyle>
            <a:lvl1pPr>
              <a:defRPr/>
            </a:lvl1pPr>
          </a:lstStyle>
          <a:p>
            <a:pPr>
              <a:defRPr/>
            </a:pPr>
            <a:endParaRPr lang="en-US"/>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pPr>
                <a:defRPr/>
              </a:pPr>
              <a:t>‹#›</a:t>
            </a:fld>
            <a:endParaRPr lang="en-US"/>
          </a:p>
        </p:txBody>
      </p:sp>
    </p:spTree>
    <p:extLst>
      <p:ext uri="{BB962C8B-B14F-4D97-AF65-F5344CB8AC3E}">
        <p14:creationId xmlns:p14="http://schemas.microsoft.com/office/powerpoint/2010/main" val="637620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8A546-9DC2-46A6-B18F-11D5EA300EF4}" type="datetimeFigureOut">
              <a:rPr lang="en-ZA" smtClean="0"/>
              <a:t>2023/03/10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0D412D8-0555-4FDA-AE2E-E04F61FB1AC4}" type="slidenum">
              <a:rPr lang="en-ZA" smtClean="0"/>
              <a:t>‹#›</a:t>
            </a:fld>
            <a:endParaRPr lang="en-ZA"/>
          </a:p>
        </p:txBody>
      </p:sp>
    </p:spTree>
    <p:extLst>
      <p:ext uri="{BB962C8B-B14F-4D97-AF65-F5344CB8AC3E}">
        <p14:creationId xmlns:p14="http://schemas.microsoft.com/office/powerpoint/2010/main" val="3467849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8A546-9DC2-46A6-B18F-11D5EA300EF4}" type="datetimeFigureOut">
              <a:rPr lang="en-ZA" smtClean="0"/>
              <a:t>2023/03/10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0D412D8-0555-4FDA-AE2E-E04F61FB1AC4}" type="slidenum">
              <a:rPr lang="en-ZA" smtClean="0"/>
              <a:t>‹#›</a:t>
            </a:fld>
            <a:endParaRPr lang="en-ZA"/>
          </a:p>
        </p:txBody>
      </p:sp>
    </p:spTree>
    <p:extLst>
      <p:ext uri="{BB962C8B-B14F-4D97-AF65-F5344CB8AC3E}">
        <p14:creationId xmlns:p14="http://schemas.microsoft.com/office/powerpoint/2010/main" val="2386898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48A546-9DC2-46A6-B18F-11D5EA300EF4}" type="datetimeFigureOut">
              <a:rPr lang="en-ZA" smtClean="0"/>
              <a:t>2023/03/10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0D412D8-0555-4FDA-AE2E-E04F61FB1AC4}" type="slidenum">
              <a:rPr lang="en-ZA" smtClean="0"/>
              <a:t>‹#›</a:t>
            </a:fld>
            <a:endParaRPr lang="en-ZA"/>
          </a:p>
        </p:txBody>
      </p:sp>
    </p:spTree>
    <p:extLst>
      <p:ext uri="{BB962C8B-B14F-4D97-AF65-F5344CB8AC3E}">
        <p14:creationId xmlns:p14="http://schemas.microsoft.com/office/powerpoint/2010/main" val="2624580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8A546-9DC2-46A6-B18F-11D5EA300EF4}" type="datetimeFigureOut">
              <a:rPr lang="en-ZA" smtClean="0"/>
              <a:t>2023/03/10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0D412D8-0555-4FDA-AE2E-E04F61FB1AC4}" type="slidenum">
              <a:rPr lang="en-ZA" smtClean="0"/>
              <a:t>‹#›</a:t>
            </a:fld>
            <a:endParaRPr lang="en-ZA"/>
          </a:p>
        </p:txBody>
      </p:sp>
    </p:spTree>
    <p:extLst>
      <p:ext uri="{BB962C8B-B14F-4D97-AF65-F5344CB8AC3E}">
        <p14:creationId xmlns:p14="http://schemas.microsoft.com/office/powerpoint/2010/main" val="2817456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8A546-9DC2-46A6-B18F-11D5EA300EF4}" type="datetimeFigureOut">
              <a:rPr lang="en-ZA" smtClean="0"/>
              <a:t>2023/03/10</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60D412D8-0555-4FDA-AE2E-E04F61FB1AC4}" type="slidenum">
              <a:rPr lang="en-ZA" smtClean="0"/>
              <a:t>‹#›</a:t>
            </a:fld>
            <a:endParaRPr lang="en-ZA"/>
          </a:p>
        </p:txBody>
      </p:sp>
    </p:spTree>
    <p:extLst>
      <p:ext uri="{BB962C8B-B14F-4D97-AF65-F5344CB8AC3E}">
        <p14:creationId xmlns:p14="http://schemas.microsoft.com/office/powerpoint/2010/main" val="1776229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pPr>
                <a:defRPr/>
              </a:pPr>
              <a:t>‹#›</a:t>
            </a:fld>
            <a:endParaRPr lang="en-US"/>
          </a:p>
        </p:txBody>
      </p:sp>
    </p:spTree>
    <p:extLst>
      <p:ext uri="{BB962C8B-B14F-4D97-AF65-F5344CB8AC3E}">
        <p14:creationId xmlns:p14="http://schemas.microsoft.com/office/powerpoint/2010/main" val="2618619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8A546-9DC2-46A6-B18F-11D5EA300EF4}" type="datetimeFigureOut">
              <a:rPr lang="en-ZA" smtClean="0"/>
              <a:t>2023/03/10</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60D412D8-0555-4FDA-AE2E-E04F61FB1AC4}" type="slidenum">
              <a:rPr lang="en-ZA" smtClean="0"/>
              <a:t>‹#›</a:t>
            </a:fld>
            <a:endParaRPr lang="en-ZA"/>
          </a:p>
        </p:txBody>
      </p:sp>
    </p:spTree>
    <p:extLst>
      <p:ext uri="{BB962C8B-B14F-4D97-AF65-F5344CB8AC3E}">
        <p14:creationId xmlns:p14="http://schemas.microsoft.com/office/powerpoint/2010/main" val="1791382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8A546-9DC2-46A6-B18F-11D5EA300EF4}" type="datetimeFigureOut">
              <a:rPr lang="en-ZA" smtClean="0"/>
              <a:t>2023/03/10</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60D412D8-0555-4FDA-AE2E-E04F61FB1AC4}" type="slidenum">
              <a:rPr lang="en-ZA" smtClean="0"/>
              <a:t>‹#›</a:t>
            </a:fld>
            <a:endParaRPr lang="en-ZA"/>
          </a:p>
        </p:txBody>
      </p:sp>
    </p:spTree>
    <p:extLst>
      <p:ext uri="{BB962C8B-B14F-4D97-AF65-F5344CB8AC3E}">
        <p14:creationId xmlns:p14="http://schemas.microsoft.com/office/powerpoint/2010/main" val="1221182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48A546-9DC2-46A6-B18F-11D5EA300EF4}" type="datetimeFigureOut">
              <a:rPr lang="en-ZA" smtClean="0"/>
              <a:t>2023/03/10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0D412D8-0555-4FDA-AE2E-E04F61FB1AC4}" type="slidenum">
              <a:rPr lang="en-ZA" smtClean="0"/>
              <a:t>‹#›</a:t>
            </a:fld>
            <a:endParaRPr lang="en-ZA"/>
          </a:p>
        </p:txBody>
      </p:sp>
    </p:spTree>
    <p:extLst>
      <p:ext uri="{BB962C8B-B14F-4D97-AF65-F5344CB8AC3E}">
        <p14:creationId xmlns:p14="http://schemas.microsoft.com/office/powerpoint/2010/main" val="1946585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3"/>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48A546-9DC2-46A6-B18F-11D5EA300EF4}" type="datetimeFigureOut">
              <a:rPr lang="en-ZA" smtClean="0"/>
              <a:t>2023/03/10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0D412D8-0555-4FDA-AE2E-E04F61FB1AC4}" type="slidenum">
              <a:rPr lang="en-ZA" smtClean="0"/>
              <a:t>‹#›</a:t>
            </a:fld>
            <a:endParaRPr lang="en-ZA"/>
          </a:p>
        </p:txBody>
      </p:sp>
    </p:spTree>
    <p:extLst>
      <p:ext uri="{BB962C8B-B14F-4D97-AF65-F5344CB8AC3E}">
        <p14:creationId xmlns:p14="http://schemas.microsoft.com/office/powerpoint/2010/main" val="2502835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8A546-9DC2-46A6-B18F-11D5EA300EF4}" type="datetimeFigureOut">
              <a:rPr lang="en-ZA" smtClean="0"/>
              <a:t>2023/03/10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0D412D8-0555-4FDA-AE2E-E04F61FB1AC4}" type="slidenum">
              <a:rPr lang="en-ZA" smtClean="0"/>
              <a:t>‹#›</a:t>
            </a:fld>
            <a:endParaRPr lang="en-ZA"/>
          </a:p>
        </p:txBody>
      </p:sp>
    </p:spTree>
    <p:extLst>
      <p:ext uri="{BB962C8B-B14F-4D97-AF65-F5344CB8AC3E}">
        <p14:creationId xmlns:p14="http://schemas.microsoft.com/office/powerpoint/2010/main" val="1685164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8A546-9DC2-46A6-B18F-11D5EA300EF4}" type="datetimeFigureOut">
              <a:rPr lang="en-ZA" smtClean="0"/>
              <a:t>2023/03/10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0D412D8-0555-4FDA-AE2E-E04F61FB1AC4}" type="slidenum">
              <a:rPr lang="en-ZA" smtClean="0"/>
              <a:t>‹#›</a:t>
            </a:fld>
            <a:endParaRPr lang="en-ZA"/>
          </a:p>
        </p:txBody>
      </p:sp>
    </p:spTree>
    <p:extLst>
      <p:ext uri="{BB962C8B-B14F-4D97-AF65-F5344CB8AC3E}">
        <p14:creationId xmlns:p14="http://schemas.microsoft.com/office/powerpoint/2010/main" val="2430763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A8316B-2C4F-374C-905A-5502B663012B}" type="datetimeFigureOut">
              <a:rPr lang="en-US" smtClean="0"/>
              <a:t>3/10/23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A71D0-5A00-F545-91C9-9E80A2D6E16B}" type="slidenum">
              <a:rPr lang="en-US" smtClean="0"/>
              <a:t>‹#›</a:t>
            </a:fld>
            <a:endParaRPr lang="en-US"/>
          </a:p>
        </p:txBody>
      </p:sp>
    </p:spTree>
    <p:extLst>
      <p:ext uri="{BB962C8B-B14F-4D97-AF65-F5344CB8AC3E}">
        <p14:creationId xmlns:p14="http://schemas.microsoft.com/office/powerpoint/2010/main" val="3471235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A8316B-2C4F-374C-905A-5502B663012B}" type="datetimeFigureOut">
              <a:rPr lang="en-US" smtClean="0"/>
              <a:t>3/10/23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A71D0-5A00-F545-91C9-9E80A2D6E16B}" type="slidenum">
              <a:rPr lang="en-US" smtClean="0"/>
              <a:t>‹#›</a:t>
            </a:fld>
            <a:endParaRPr lang="en-US"/>
          </a:p>
        </p:txBody>
      </p:sp>
    </p:spTree>
    <p:extLst>
      <p:ext uri="{BB962C8B-B14F-4D97-AF65-F5344CB8AC3E}">
        <p14:creationId xmlns:p14="http://schemas.microsoft.com/office/powerpoint/2010/main" val="3807031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A8316B-2C4F-374C-905A-5502B663012B}" type="datetimeFigureOut">
              <a:rPr lang="en-US" smtClean="0"/>
              <a:t>3/10/23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A71D0-5A00-F545-91C9-9E80A2D6E16B}" type="slidenum">
              <a:rPr lang="en-US" smtClean="0"/>
              <a:t>‹#›</a:t>
            </a:fld>
            <a:endParaRPr lang="en-US"/>
          </a:p>
        </p:txBody>
      </p:sp>
    </p:spTree>
    <p:extLst>
      <p:ext uri="{BB962C8B-B14F-4D97-AF65-F5344CB8AC3E}">
        <p14:creationId xmlns:p14="http://schemas.microsoft.com/office/powerpoint/2010/main" val="3570829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A8316B-2C4F-374C-905A-5502B663012B}" type="datetimeFigureOut">
              <a:rPr lang="en-US" smtClean="0"/>
              <a:t>3/10/23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A71D0-5A00-F545-91C9-9E80A2D6E16B}" type="slidenum">
              <a:rPr lang="en-US" smtClean="0"/>
              <a:t>‹#›</a:t>
            </a:fld>
            <a:endParaRPr lang="en-US"/>
          </a:p>
        </p:txBody>
      </p:sp>
    </p:spTree>
    <p:extLst>
      <p:ext uri="{BB962C8B-B14F-4D97-AF65-F5344CB8AC3E}">
        <p14:creationId xmlns:p14="http://schemas.microsoft.com/office/powerpoint/2010/main" val="1971184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59"/>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pPr>
                <a:defRPr/>
              </a:pPr>
              <a:t>‹#›</a:t>
            </a:fld>
            <a:endParaRPr lang="en-US"/>
          </a:p>
        </p:txBody>
      </p:sp>
    </p:spTree>
    <p:extLst>
      <p:ext uri="{BB962C8B-B14F-4D97-AF65-F5344CB8AC3E}">
        <p14:creationId xmlns:p14="http://schemas.microsoft.com/office/powerpoint/2010/main" val="593467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A8316B-2C4F-374C-905A-5502B663012B}" type="datetimeFigureOut">
              <a:rPr lang="en-US" smtClean="0"/>
              <a:t>3/10/23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2A71D0-5A00-F545-91C9-9E80A2D6E16B}" type="slidenum">
              <a:rPr lang="en-US" smtClean="0"/>
              <a:t>‹#›</a:t>
            </a:fld>
            <a:endParaRPr lang="en-US"/>
          </a:p>
        </p:txBody>
      </p:sp>
    </p:spTree>
    <p:extLst>
      <p:ext uri="{BB962C8B-B14F-4D97-AF65-F5344CB8AC3E}">
        <p14:creationId xmlns:p14="http://schemas.microsoft.com/office/powerpoint/2010/main" val="781647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BA8316B-2C4F-374C-905A-5502B663012B}" type="datetimeFigureOut">
              <a:rPr lang="en-US" smtClean="0"/>
              <a:t>3/10/23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2A71D0-5A00-F545-91C9-9E80A2D6E16B}" type="slidenum">
              <a:rPr lang="en-US" smtClean="0"/>
              <a:t>‹#›</a:t>
            </a:fld>
            <a:endParaRPr lang="en-US"/>
          </a:p>
        </p:txBody>
      </p:sp>
    </p:spTree>
    <p:extLst>
      <p:ext uri="{BB962C8B-B14F-4D97-AF65-F5344CB8AC3E}">
        <p14:creationId xmlns:p14="http://schemas.microsoft.com/office/powerpoint/2010/main" val="42025534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A8316B-2C4F-374C-905A-5502B663012B}" type="datetimeFigureOut">
              <a:rPr lang="en-US" smtClean="0"/>
              <a:t>3/10/23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2A71D0-5A00-F545-91C9-9E80A2D6E16B}" type="slidenum">
              <a:rPr lang="en-US" smtClean="0"/>
              <a:t>‹#›</a:t>
            </a:fld>
            <a:endParaRPr lang="en-US"/>
          </a:p>
        </p:txBody>
      </p:sp>
    </p:spTree>
    <p:extLst>
      <p:ext uri="{BB962C8B-B14F-4D97-AF65-F5344CB8AC3E}">
        <p14:creationId xmlns:p14="http://schemas.microsoft.com/office/powerpoint/2010/main" val="4148837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A8316B-2C4F-374C-905A-5502B663012B}" type="datetimeFigureOut">
              <a:rPr lang="en-US" smtClean="0"/>
              <a:t>3/10/23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A71D0-5A00-F545-91C9-9E80A2D6E16B}" type="slidenum">
              <a:rPr lang="en-US" smtClean="0"/>
              <a:t>‹#›</a:t>
            </a:fld>
            <a:endParaRPr lang="en-US"/>
          </a:p>
        </p:txBody>
      </p:sp>
    </p:spTree>
    <p:extLst>
      <p:ext uri="{BB962C8B-B14F-4D97-AF65-F5344CB8AC3E}">
        <p14:creationId xmlns:p14="http://schemas.microsoft.com/office/powerpoint/2010/main" val="11246370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3"/>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A8316B-2C4F-374C-905A-5502B663012B}" type="datetimeFigureOut">
              <a:rPr lang="en-US" smtClean="0"/>
              <a:t>3/10/23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A71D0-5A00-F545-91C9-9E80A2D6E16B}" type="slidenum">
              <a:rPr lang="en-US" smtClean="0"/>
              <a:t>‹#›</a:t>
            </a:fld>
            <a:endParaRPr lang="en-US"/>
          </a:p>
        </p:txBody>
      </p:sp>
    </p:spTree>
    <p:extLst>
      <p:ext uri="{BB962C8B-B14F-4D97-AF65-F5344CB8AC3E}">
        <p14:creationId xmlns:p14="http://schemas.microsoft.com/office/powerpoint/2010/main" val="1459688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A8316B-2C4F-374C-905A-5502B663012B}" type="datetimeFigureOut">
              <a:rPr lang="en-US" smtClean="0"/>
              <a:t>3/10/23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A71D0-5A00-F545-91C9-9E80A2D6E16B}" type="slidenum">
              <a:rPr lang="en-US" smtClean="0"/>
              <a:t>‹#›</a:t>
            </a:fld>
            <a:endParaRPr lang="en-US"/>
          </a:p>
        </p:txBody>
      </p:sp>
    </p:spTree>
    <p:extLst>
      <p:ext uri="{BB962C8B-B14F-4D97-AF65-F5344CB8AC3E}">
        <p14:creationId xmlns:p14="http://schemas.microsoft.com/office/powerpoint/2010/main" val="3774569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A8316B-2C4F-374C-905A-5502B663012B}" type="datetimeFigureOut">
              <a:rPr lang="en-US" smtClean="0"/>
              <a:t>3/10/23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A71D0-5A00-F545-91C9-9E80A2D6E16B}" type="slidenum">
              <a:rPr lang="en-US" smtClean="0"/>
              <a:t>‹#›</a:t>
            </a:fld>
            <a:endParaRPr lang="en-US"/>
          </a:p>
        </p:txBody>
      </p:sp>
    </p:spTree>
    <p:extLst>
      <p:ext uri="{BB962C8B-B14F-4D97-AF65-F5344CB8AC3E}">
        <p14:creationId xmlns:p14="http://schemas.microsoft.com/office/powerpoint/2010/main" val="4015658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3/10/23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3890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3/10/23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1645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3/10/23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18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pPr>
                <a:defRPr/>
              </a:pPr>
              <a:t>‹#›</a:t>
            </a:fld>
            <a:endParaRPr lang="en-US"/>
          </a:p>
        </p:txBody>
      </p:sp>
    </p:spTree>
    <p:extLst>
      <p:ext uri="{BB962C8B-B14F-4D97-AF65-F5344CB8AC3E}">
        <p14:creationId xmlns:p14="http://schemas.microsoft.com/office/powerpoint/2010/main" val="867414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3/10/23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2033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3E757E-BFC0-C04D-8FF8-A5127F1B2ED9}" type="datetimeFigureOut">
              <a:rPr lang="en-US" smtClean="0">
                <a:solidFill>
                  <a:prstClr val="black">
                    <a:tint val="75000"/>
                  </a:prstClr>
                </a:solidFill>
              </a:rPr>
              <a:pPr/>
              <a:t>3/10/23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426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3E757E-BFC0-C04D-8FF8-A5127F1B2ED9}" type="datetimeFigureOut">
              <a:rPr lang="en-US" smtClean="0">
                <a:solidFill>
                  <a:prstClr val="black">
                    <a:tint val="75000"/>
                  </a:prstClr>
                </a:solidFill>
              </a:rPr>
              <a:pPr/>
              <a:t>3/10/23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1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E757E-BFC0-C04D-8FF8-A5127F1B2ED9}" type="datetimeFigureOut">
              <a:rPr lang="en-US" smtClean="0">
                <a:solidFill>
                  <a:prstClr val="black">
                    <a:tint val="75000"/>
                  </a:prstClr>
                </a:solidFill>
              </a:rPr>
              <a:pPr/>
              <a:t>3/10/23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016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3/10/23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4171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3"/>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3/10/23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3519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3/10/23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527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3/10/23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677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1A1C9C55-A092-44B7-B8CB-67D83E9A6A5F}" type="datetimeFigureOut">
              <a:rPr lang="fr-FR" smtClean="0">
                <a:solidFill>
                  <a:prstClr val="black">
                    <a:tint val="75000"/>
                  </a:prstClr>
                </a:solidFill>
              </a:rPr>
              <a:pPr/>
              <a:t>10/03/2023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8CF32451-D1D1-46C7-A01B-4E85A87C74A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034164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1C9C55-A092-44B7-B8CB-67D83E9A6A5F}" type="datetimeFigureOut">
              <a:rPr lang="fr-FR" smtClean="0">
                <a:solidFill>
                  <a:prstClr val="black">
                    <a:tint val="75000"/>
                  </a:prstClr>
                </a:solidFill>
              </a:rPr>
              <a:pPr/>
              <a:t>10/03/2023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8CF32451-D1D1-46C7-A01B-4E85A87C74A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50750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54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4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pPr>
                <a:defRPr/>
              </a:pPr>
              <a:t>‹#›</a:t>
            </a:fld>
            <a:endParaRPr lang="en-US"/>
          </a:p>
        </p:txBody>
      </p:sp>
    </p:spTree>
    <p:extLst>
      <p:ext uri="{BB962C8B-B14F-4D97-AF65-F5344CB8AC3E}">
        <p14:creationId xmlns:p14="http://schemas.microsoft.com/office/powerpoint/2010/main" val="2147932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1C9C55-A092-44B7-B8CB-67D83E9A6A5F}" type="datetimeFigureOut">
              <a:rPr lang="fr-FR" smtClean="0">
                <a:solidFill>
                  <a:prstClr val="black">
                    <a:tint val="75000"/>
                  </a:prstClr>
                </a:solidFill>
              </a:rPr>
              <a:pPr/>
              <a:t>10/03/2023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8CF32451-D1D1-46C7-A01B-4E85A87C74A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225804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1A1C9C55-A092-44B7-B8CB-67D83E9A6A5F}" type="datetimeFigureOut">
              <a:rPr lang="fr-FR" smtClean="0">
                <a:solidFill>
                  <a:prstClr val="black">
                    <a:tint val="75000"/>
                  </a:prstClr>
                </a:solidFill>
              </a:rPr>
              <a:pPr/>
              <a:t>10/03/2023</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8CF32451-D1D1-46C7-A01B-4E85A87C74A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72499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1A1C9C55-A092-44B7-B8CB-67D83E9A6A5F}" type="datetimeFigureOut">
              <a:rPr lang="fr-FR" smtClean="0">
                <a:solidFill>
                  <a:prstClr val="black">
                    <a:tint val="75000"/>
                  </a:prstClr>
                </a:solidFill>
              </a:rPr>
              <a:pPr/>
              <a:t>10/03/2023</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8CF32451-D1D1-46C7-A01B-4E85A87C74A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1879442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1A1C9C55-A092-44B7-B8CB-67D83E9A6A5F}" type="datetimeFigureOut">
              <a:rPr lang="fr-FR" smtClean="0">
                <a:solidFill>
                  <a:prstClr val="black">
                    <a:tint val="75000"/>
                  </a:prstClr>
                </a:solidFill>
              </a:rPr>
              <a:pPr/>
              <a:t>10/03/2023</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8CF32451-D1D1-46C7-A01B-4E85A87C74A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665176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1C9C55-A092-44B7-B8CB-67D83E9A6A5F}" type="datetimeFigureOut">
              <a:rPr lang="fr-FR" smtClean="0">
                <a:solidFill>
                  <a:prstClr val="black">
                    <a:tint val="75000"/>
                  </a:prstClr>
                </a:solidFill>
              </a:rPr>
              <a:pPr/>
              <a:t>10/03/2023</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8CF32451-D1D1-46C7-A01B-4E85A87C74A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8755445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1C9C55-A092-44B7-B8CB-67D83E9A6A5F}" type="datetimeFigureOut">
              <a:rPr lang="fr-FR" smtClean="0">
                <a:solidFill>
                  <a:prstClr val="black">
                    <a:tint val="75000"/>
                  </a:prstClr>
                </a:solidFill>
              </a:rPr>
              <a:pPr/>
              <a:t>10/03/2023</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8CF32451-D1D1-46C7-A01B-4E85A87C74A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697549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1C9C55-A092-44B7-B8CB-67D83E9A6A5F}" type="datetimeFigureOut">
              <a:rPr lang="fr-FR" smtClean="0">
                <a:solidFill>
                  <a:prstClr val="black">
                    <a:tint val="75000"/>
                  </a:prstClr>
                </a:solidFill>
              </a:rPr>
              <a:pPr/>
              <a:t>10/03/2023</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8CF32451-D1D1-46C7-A01B-4E85A87C74A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7028357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1C9C55-A092-44B7-B8CB-67D83E9A6A5F}" type="datetimeFigureOut">
              <a:rPr lang="fr-FR" smtClean="0">
                <a:solidFill>
                  <a:prstClr val="black">
                    <a:tint val="75000"/>
                  </a:prstClr>
                </a:solidFill>
              </a:rPr>
              <a:pPr/>
              <a:t>10/03/2023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8CF32451-D1D1-46C7-A01B-4E85A87C74A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775863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1C9C55-A092-44B7-B8CB-67D83E9A6A5F}" type="datetimeFigureOut">
              <a:rPr lang="fr-FR" smtClean="0">
                <a:solidFill>
                  <a:prstClr val="black">
                    <a:tint val="75000"/>
                  </a:prstClr>
                </a:solidFill>
              </a:rPr>
              <a:pPr/>
              <a:t>10/03/2023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8CF32451-D1D1-46C7-A01B-4E85A87C74A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327534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617285-D1B4-4CCD-B438-9B032C51AF79}"/>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a:solidFill>
                <a:prstClr val="white"/>
              </a:solidFill>
            </a:endParaRPr>
          </a:p>
        </p:txBody>
      </p:sp>
      <p:sp>
        <p:nvSpPr>
          <p:cNvPr id="3" name="Content Placeholder 2"/>
          <p:cNvSpPr>
            <a:spLocks noGrp="1"/>
          </p:cNvSpPr>
          <p:nvPr>
            <p:ph sz="half" idx="1"/>
          </p:nvPr>
        </p:nvSpPr>
        <p:spPr>
          <a:xfrm>
            <a:off x="695325" y="1700214"/>
            <a:ext cx="5218859"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US" sz="1800" dirty="0"/>
            </a:lvl5pPr>
            <a:lvl6pPr>
              <a:defRPr lang="en-AU" sz="1500" dirty="0"/>
            </a:lvl6pPr>
            <a:lvl7pPr>
              <a:defRPr lang="en-AU" dirty="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88619" y="1700214"/>
            <a:ext cx="5220000"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AU" dirty="0"/>
            </a:lvl5pPr>
            <a:lvl6pPr>
              <a:defRPr lang="en-AU" dirty="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Title 7">
            <a:extLst>
              <a:ext uri="{FF2B5EF4-FFF2-40B4-BE49-F238E27FC236}">
                <a16:creationId xmlns:a16="http://schemas.microsoft.com/office/drawing/2014/main" id="{E9C4661F-54FC-4886-BD67-853118646F4D}"/>
              </a:ext>
            </a:extLst>
          </p:cNvPr>
          <p:cNvSpPr>
            <a:spLocks noGrp="1"/>
          </p:cNvSpPr>
          <p:nvPr>
            <p:ph type="title"/>
          </p:nvPr>
        </p:nvSpPr>
        <p:spPr/>
        <p:txBody>
          <a:bodyPr/>
          <a:lstStyle/>
          <a:p>
            <a:r>
              <a:rPr lang="en-US"/>
              <a:t>Click to edit Master title style</a:t>
            </a:r>
            <a:endParaRPr lang="en-AU" dirty="0"/>
          </a:p>
        </p:txBody>
      </p:sp>
      <p:sp>
        <p:nvSpPr>
          <p:cNvPr id="10" name="Text Placeholder 5">
            <a:extLst>
              <a:ext uri="{FF2B5EF4-FFF2-40B4-BE49-F238E27FC236}">
                <a16:creationId xmlns:a16="http://schemas.microsoft.com/office/drawing/2014/main" id="{B8CF3B12-4A8B-4A18-B3B1-784A4DEDEF2B}"/>
              </a:ext>
            </a:extLst>
          </p:cNvPr>
          <p:cNvSpPr>
            <a:spLocks noGrp="1"/>
          </p:cNvSpPr>
          <p:nvPr>
            <p:ph type="body" sz="quarter" idx="15" hasCustomPrompt="1"/>
          </p:nvPr>
        </p:nvSpPr>
        <p:spPr>
          <a:xfrm>
            <a:off x="4400551" y="6524625"/>
            <a:ext cx="3384667" cy="241300"/>
          </a:xfrm>
        </p:spPr>
        <p:txBody>
          <a:bodyPr anchor="ctr">
            <a:normAutofit/>
          </a:bodyPr>
          <a:lstStyle>
            <a:lvl1pPr algn="ctr">
              <a:defRPr sz="750" b="1">
                <a:solidFill>
                  <a:schemeClr val="accent1"/>
                </a:solidFill>
              </a:defRPr>
            </a:lvl1pPr>
          </a:lstStyle>
          <a:p>
            <a:pPr lvl="0"/>
            <a:r>
              <a:rPr lang="en-US" dirty="0"/>
              <a:t>#[Hashtag text]</a:t>
            </a:r>
          </a:p>
        </p:txBody>
      </p:sp>
      <p:pic>
        <p:nvPicPr>
          <p:cNvPr id="11" name="Picture 10">
            <a:extLst>
              <a:ext uri="{FF2B5EF4-FFF2-40B4-BE49-F238E27FC236}">
                <a16:creationId xmlns:a16="http://schemas.microsoft.com/office/drawing/2014/main" id="{E3275DB1-C9CB-4BE5-B284-7833AD902813}"/>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5" name="Date Placeholder 4">
            <a:extLst>
              <a:ext uri="{FF2B5EF4-FFF2-40B4-BE49-F238E27FC236}">
                <a16:creationId xmlns:a16="http://schemas.microsoft.com/office/drawing/2014/main" id="{5CB261A5-F8C2-49CF-AE4B-80932D43C55C}"/>
              </a:ext>
            </a:extLst>
          </p:cNvPr>
          <p:cNvSpPr>
            <a:spLocks noGrp="1"/>
          </p:cNvSpPr>
          <p:nvPr>
            <p:ph type="dt" sz="half" idx="16"/>
          </p:nvPr>
        </p:nvSpPr>
        <p:spPr bwMode="white"/>
        <p:txBody>
          <a:bodyPr/>
          <a:lstStyle/>
          <a:p>
            <a:r>
              <a:rPr lang="en-US" dirty="0">
                <a:solidFill>
                  <a:prstClr val="black">
                    <a:tint val="75000"/>
                  </a:prstClr>
                </a:solidFill>
              </a:rPr>
              <a:t>[Entity Name]</a:t>
            </a:r>
            <a:endParaRPr lang="en-AU" dirty="0">
              <a:solidFill>
                <a:prstClr val="black">
                  <a:tint val="75000"/>
                </a:prstClr>
              </a:solidFill>
            </a:endParaRPr>
          </a:p>
        </p:txBody>
      </p:sp>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r>
              <a:rPr lang="en-AU">
                <a:solidFill>
                  <a:prstClr val="black">
                    <a:tint val="75000"/>
                  </a:prstClr>
                </a:solidFill>
              </a:rPr>
              <a:t>[Presentation Title] | [Date]</a:t>
            </a:r>
            <a:endParaRPr lang="en-AU" dirty="0">
              <a:solidFill>
                <a:prstClr val="black">
                  <a:tint val="75000"/>
                </a:prstClr>
              </a:solidFill>
            </a:endParaRPr>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178412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pPr>
                <a:defRPr/>
              </a:pPr>
              <a:t>‹#›</a:t>
            </a:fld>
            <a:endParaRPr lang="en-US"/>
          </a:p>
        </p:txBody>
      </p:sp>
    </p:spTree>
    <p:extLst>
      <p:ext uri="{BB962C8B-B14F-4D97-AF65-F5344CB8AC3E}">
        <p14:creationId xmlns:p14="http://schemas.microsoft.com/office/powerpoint/2010/main" val="985911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a:solidFill>
                <a:prstClr val="white"/>
              </a:solidFill>
            </a:endParaRPr>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1"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9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1" y="6524625"/>
            <a:ext cx="3384667" cy="241300"/>
          </a:xfrm>
        </p:spPr>
        <p:txBody>
          <a:bodyPr anchor="ctr">
            <a:normAutofit/>
          </a:bodyPr>
          <a:lstStyle>
            <a:lvl1pPr algn="ctr">
              <a:defRPr sz="750" b="1">
                <a:solidFill>
                  <a:schemeClr val="accent1"/>
                </a:solidFill>
              </a:defRPr>
            </a:lvl1pPr>
          </a:lstStyle>
          <a:p>
            <a:pPr lvl="0"/>
            <a:r>
              <a:rPr lang="en-US" dirty="0"/>
              <a:t>#[Hashtag text]</a:t>
            </a:r>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solidFill>
                  <a:prstClr val="black">
                    <a:tint val="75000"/>
                  </a:prstClr>
                </a:solidFill>
              </a:rPr>
              <a:t>[Presentation Title] | [Date]</a:t>
            </a:r>
            <a:endParaRPr lang="en-AU" dirty="0">
              <a:solidFill>
                <a:prstClr val="black">
                  <a:tint val="75000"/>
                </a:prstClr>
              </a:solidFill>
            </a:endParaRPr>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solidFill>
                  <a:prstClr val="black">
                    <a:tint val="75000"/>
                  </a:prstClr>
                </a:solidFill>
              </a:rPr>
              <a:pPr/>
              <a:t>‹#›</a:t>
            </a:fld>
            <a:endParaRPr lang="en-AU" dirty="0">
              <a:solidFill>
                <a:prstClr val="black">
                  <a:tint val="75000"/>
                </a:prstClr>
              </a:solidFill>
            </a:endParaRPr>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4" name="Date Placeholder 2">
            <a:extLst>
              <a:ext uri="{FF2B5EF4-FFF2-40B4-BE49-F238E27FC236}">
                <a16:creationId xmlns:a16="http://schemas.microsoft.com/office/drawing/2014/main" id="{59BA0F0A-82FA-4477-B553-959A8EFB7E8F}"/>
              </a:ext>
            </a:extLst>
          </p:cNvPr>
          <p:cNvSpPr>
            <a:spLocks noGrp="1"/>
          </p:cNvSpPr>
          <p:nvPr>
            <p:ph type="dt" sz="half" idx="2"/>
          </p:nvPr>
        </p:nvSpPr>
        <p:spPr bwMode="white">
          <a:xfrm>
            <a:off x="695326" y="151136"/>
            <a:ext cx="3384549" cy="241200"/>
          </a:xfrm>
          <a:prstGeom prst="rect">
            <a:avLst/>
          </a:prstGeom>
        </p:spPr>
        <p:txBody>
          <a:bodyPr vert="horz" lIns="0" tIns="0" rIns="0" bIns="0" rtlCol="0" anchor="t"/>
          <a:lstStyle>
            <a:lvl1pPr algn="l">
              <a:lnSpc>
                <a:spcPct val="80000"/>
              </a:lnSpc>
              <a:defRPr sz="750">
                <a:solidFill>
                  <a:schemeClr val="bg1"/>
                </a:solidFill>
              </a:defRPr>
            </a:lvl1pPr>
          </a:lstStyle>
          <a:p>
            <a:r>
              <a:rPr lang="en-US" dirty="0">
                <a:solidFill>
                  <a:prstClr val="white"/>
                </a:solidFill>
              </a:rPr>
              <a:t>[Entity Name]</a:t>
            </a:r>
            <a:endParaRPr lang="en-AU" dirty="0">
              <a:solidFill>
                <a:prstClr val="white"/>
              </a:solidFill>
            </a:endParaRPr>
          </a:p>
        </p:txBody>
      </p:sp>
    </p:spTree>
    <p:extLst>
      <p:ext uri="{BB962C8B-B14F-4D97-AF65-F5344CB8AC3E}">
        <p14:creationId xmlns:p14="http://schemas.microsoft.com/office/powerpoint/2010/main" val="406845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1926508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9551446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212223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3875860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029539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531654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831656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0687027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3"/>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223348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pPr>
                <a:defRPr/>
              </a:pPr>
              <a:t>‹#›</a:t>
            </a:fld>
            <a:endParaRPr lang="en-US"/>
          </a:p>
        </p:txBody>
      </p:sp>
    </p:spTree>
    <p:extLst>
      <p:ext uri="{BB962C8B-B14F-4D97-AF65-F5344CB8AC3E}">
        <p14:creationId xmlns:p14="http://schemas.microsoft.com/office/powerpoint/2010/main" val="36903874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1287163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3811383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1926508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9551446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2122233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3875860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029539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5316549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831656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068702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14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pPr>
                <a:defRPr/>
              </a:pPr>
              <a:t>‹#›</a:t>
            </a:fld>
            <a:endParaRPr lang="en-US"/>
          </a:p>
        </p:txBody>
      </p:sp>
    </p:spTree>
    <p:extLst>
      <p:ext uri="{BB962C8B-B14F-4D97-AF65-F5344CB8AC3E}">
        <p14:creationId xmlns:p14="http://schemas.microsoft.com/office/powerpoint/2010/main" val="29601417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3"/>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223348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1287163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8A546-9DC2-46A6-B18F-11D5EA300EF4}" type="datetimeFigureOut">
              <a:rPr lang="en-ZA" smtClean="0">
                <a:solidFill>
                  <a:prstClr val="black">
                    <a:tint val="75000"/>
                  </a:prstClr>
                </a:solidFill>
              </a:rPr>
              <a:pPr/>
              <a:t>2023/03/10</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60D412D8-0555-4FDA-AE2E-E04F61FB1AC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3811383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61049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96B0DA-1953-4437-9456-4671974B5960}" type="datetimeFigureOut">
              <a:rPr lang="en-GB" smtClean="0"/>
              <a:t>10/03/2023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EC3AC8-5FA2-4E80-92FF-963A2B496BEB}" type="slidenum">
              <a:rPr lang="en-GB" smtClean="0"/>
              <a:t>‹#›</a:t>
            </a:fld>
            <a:endParaRPr lang="en-GB"/>
          </a:p>
        </p:txBody>
      </p:sp>
    </p:spTree>
    <p:extLst>
      <p:ext uri="{BB962C8B-B14F-4D97-AF65-F5344CB8AC3E}">
        <p14:creationId xmlns:p14="http://schemas.microsoft.com/office/powerpoint/2010/main" val="3590385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pPr>
                <a:defRPr/>
              </a:pPr>
              <a:t>‹#›</a:t>
            </a:fld>
            <a:endParaRPr lang="en-US"/>
          </a:p>
        </p:txBody>
      </p:sp>
    </p:spTree>
    <p:extLst>
      <p:ext uri="{BB962C8B-B14F-4D97-AF65-F5344CB8AC3E}">
        <p14:creationId xmlns:p14="http://schemas.microsoft.com/office/powerpoint/2010/main" val="1050612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556684" y="1098809"/>
            <a:ext cx="584200" cy="474663"/>
          </a:xfrm>
          <a:prstGeom prst="rect">
            <a:avLst/>
          </a:prstGeom>
          <a:solidFill>
            <a:schemeClr val="accent2"/>
          </a:solidFill>
          <a:ln w="9525">
            <a:noFill/>
            <a:miter lim="800000"/>
            <a:headEnd/>
            <a:tailEnd/>
          </a:ln>
          <a:effectLst/>
        </p:spPr>
        <p:txBody>
          <a:bodyPr wrap="none" anchor="ctr"/>
          <a:lstStyle/>
          <a:p>
            <a:pPr algn="ctr">
              <a:defRPr/>
            </a:pPr>
            <a:endParaRPr kumimoji="1" lang="en-AU" sz="1800"/>
          </a:p>
        </p:txBody>
      </p:sp>
      <p:sp>
        <p:nvSpPr>
          <p:cNvPr id="3075" name="Rectangle 3"/>
          <p:cNvSpPr>
            <a:spLocks noChangeArrowheads="1"/>
          </p:cNvSpPr>
          <p:nvPr/>
        </p:nvSpPr>
        <p:spPr bwMode="ltGray">
          <a:xfrm>
            <a:off x="1066809" y="1098809"/>
            <a:ext cx="438151"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sz="1800"/>
          </a:p>
        </p:txBody>
      </p:sp>
      <p:sp>
        <p:nvSpPr>
          <p:cNvPr id="3076" name="Rectangle 4"/>
          <p:cNvSpPr>
            <a:spLocks noChangeArrowheads="1"/>
          </p:cNvSpPr>
          <p:nvPr/>
        </p:nvSpPr>
        <p:spPr bwMode="ltGray">
          <a:xfrm>
            <a:off x="721957" y="1520832"/>
            <a:ext cx="563033" cy="474663"/>
          </a:xfrm>
          <a:prstGeom prst="rect">
            <a:avLst/>
          </a:prstGeom>
          <a:solidFill>
            <a:schemeClr val="folHlink"/>
          </a:solidFill>
          <a:ln w="9525">
            <a:noFill/>
            <a:miter lim="800000"/>
            <a:headEnd/>
            <a:tailEnd/>
          </a:ln>
          <a:effectLst/>
        </p:spPr>
        <p:txBody>
          <a:bodyPr wrap="none" anchor="ctr"/>
          <a:lstStyle/>
          <a:p>
            <a:pPr algn="ctr">
              <a:defRPr/>
            </a:pPr>
            <a:endParaRPr kumimoji="1" lang="en-AU" sz="1800"/>
          </a:p>
        </p:txBody>
      </p:sp>
      <p:sp>
        <p:nvSpPr>
          <p:cNvPr id="3077" name="Rectangle 5"/>
          <p:cNvSpPr>
            <a:spLocks noChangeArrowheads="1"/>
          </p:cNvSpPr>
          <p:nvPr/>
        </p:nvSpPr>
        <p:spPr bwMode="ltGray">
          <a:xfrm>
            <a:off x="1214969" y="1520832"/>
            <a:ext cx="491067"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sz="1800"/>
          </a:p>
        </p:txBody>
      </p:sp>
      <p:sp>
        <p:nvSpPr>
          <p:cNvPr id="3078" name="Rectangle 6"/>
          <p:cNvSpPr>
            <a:spLocks noChangeArrowheads="1"/>
          </p:cNvSpPr>
          <p:nvPr/>
        </p:nvSpPr>
        <p:spPr bwMode="ltGray">
          <a:xfrm>
            <a:off x="169336" y="1448059"/>
            <a:ext cx="747184"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sz="1800"/>
          </a:p>
        </p:txBody>
      </p:sp>
      <p:sp>
        <p:nvSpPr>
          <p:cNvPr id="3079" name="Rectangle 7"/>
          <p:cNvSpPr>
            <a:spLocks noChangeArrowheads="1"/>
          </p:cNvSpPr>
          <p:nvPr/>
        </p:nvSpPr>
        <p:spPr bwMode="gray">
          <a:xfrm>
            <a:off x="1016001" y="990687"/>
            <a:ext cx="42333" cy="1052513"/>
          </a:xfrm>
          <a:prstGeom prst="rect">
            <a:avLst/>
          </a:prstGeom>
          <a:solidFill>
            <a:schemeClr val="bg2"/>
          </a:solidFill>
          <a:ln w="9525">
            <a:noFill/>
            <a:miter lim="800000"/>
            <a:headEnd/>
            <a:tailEnd/>
          </a:ln>
          <a:effectLst/>
        </p:spPr>
        <p:txBody>
          <a:bodyPr wrap="none" anchor="ctr"/>
          <a:lstStyle/>
          <a:p>
            <a:pPr algn="ctr">
              <a:defRPr/>
            </a:pPr>
            <a:endParaRPr kumimoji="1" lang="en-AU" sz="1800"/>
          </a:p>
        </p:txBody>
      </p:sp>
      <p:sp>
        <p:nvSpPr>
          <p:cNvPr id="3080" name="Rectangle 8"/>
          <p:cNvSpPr>
            <a:spLocks noChangeArrowheads="1"/>
          </p:cNvSpPr>
          <p:nvPr/>
        </p:nvSpPr>
        <p:spPr bwMode="gray">
          <a:xfrm>
            <a:off x="590561" y="1781175"/>
            <a:ext cx="10968567"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sz="1800"/>
          </a:p>
        </p:txBody>
      </p:sp>
      <p:sp>
        <p:nvSpPr>
          <p:cNvPr id="16393" name="Rectangle 9"/>
          <p:cNvSpPr>
            <a:spLocks noGrp="1" noChangeArrowheads="1"/>
          </p:cNvSpPr>
          <p:nvPr>
            <p:ph type="title"/>
          </p:nvPr>
        </p:nvSpPr>
        <p:spPr bwMode="auto">
          <a:xfrm>
            <a:off x="1534659" y="617538"/>
            <a:ext cx="10390716"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394" name="Rectangle 10"/>
          <p:cNvSpPr>
            <a:spLocks noGrp="1" noChangeArrowheads="1"/>
          </p:cNvSpPr>
          <p:nvPr>
            <p:ph type="body" idx="1"/>
          </p:nvPr>
        </p:nvSpPr>
        <p:spPr bwMode="auto">
          <a:xfrm>
            <a:off x="1576917" y="2017713"/>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3" name="Rectangle 11"/>
          <p:cNvSpPr>
            <a:spLocks noGrp="1" noChangeArrowheads="1"/>
          </p:cNvSpPr>
          <p:nvPr>
            <p:ph type="dt" sz="half" idx="2"/>
          </p:nvPr>
        </p:nvSpPr>
        <p:spPr bwMode="auto">
          <a:xfrm>
            <a:off x="12192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p>
        </p:txBody>
      </p:sp>
      <p:sp>
        <p:nvSpPr>
          <p:cNvPr id="3084" name="Rectangle 12"/>
          <p:cNvSpPr>
            <a:spLocks noGrp="1" noChangeArrowheads="1"/>
          </p:cNvSpPr>
          <p:nvPr>
            <p:ph type="ftr" sz="quarter" idx="3"/>
          </p:nvPr>
        </p:nvSpPr>
        <p:spPr bwMode="auto">
          <a:xfrm>
            <a:off x="4470400" y="63246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p>
        </p:txBody>
      </p:sp>
      <p:sp>
        <p:nvSpPr>
          <p:cNvPr id="3085" name="Rectangle 13"/>
          <p:cNvSpPr>
            <a:spLocks noGrp="1" noChangeArrowheads="1"/>
          </p:cNvSpPr>
          <p:nvPr>
            <p:ph type="sldNum" sz="quarter" idx="4"/>
          </p:nvPr>
        </p:nvSpPr>
        <p:spPr bwMode="auto">
          <a:xfrm>
            <a:off x="9042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pPr>
                <a:defRPr/>
              </a:pPr>
              <a:t>‹#›</a:t>
            </a:fld>
            <a:endParaRPr lang="en-US"/>
          </a:p>
        </p:txBody>
      </p:sp>
    </p:spTree>
    <p:extLst>
      <p:ext uri="{BB962C8B-B14F-4D97-AF65-F5344CB8AC3E}">
        <p14:creationId xmlns:p14="http://schemas.microsoft.com/office/powerpoint/2010/main" val="2363339846"/>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C9C55-A092-44B7-B8CB-67D83E9A6A5F}" type="datetimeFigureOut">
              <a:rPr lang="fr-FR" smtClean="0"/>
              <a:pPr/>
              <a:t>10/03/2023</a:t>
            </a:fld>
            <a:endParaRPr lang="fr-FR"/>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32451-D1D1-46C7-A01B-4E85A87C74AA}" type="slidenum">
              <a:rPr lang="fr-FR" smtClean="0"/>
              <a:pPr/>
              <a:t>‹#›</a:t>
            </a:fld>
            <a:endParaRPr lang="fr-FR"/>
          </a:p>
        </p:txBody>
      </p:sp>
    </p:spTree>
    <p:extLst>
      <p:ext uri="{BB962C8B-B14F-4D97-AF65-F5344CB8AC3E}">
        <p14:creationId xmlns:p14="http://schemas.microsoft.com/office/powerpoint/2010/main" val="3753052663"/>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C9C55-A092-44B7-B8CB-67D83E9A6A5F}" type="datetimeFigureOut">
              <a:rPr lang="fr-FR" smtClean="0"/>
              <a:pPr/>
              <a:t>10/03/2023</a:t>
            </a:fld>
            <a:endParaRPr lang="fr-FR"/>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32451-D1D1-46C7-A01B-4E85A87C74AA}" type="slidenum">
              <a:rPr lang="fr-FR" smtClean="0"/>
              <a:pPr/>
              <a:t>‹#›</a:t>
            </a:fld>
            <a:endParaRPr lang="fr-FR"/>
          </a:p>
        </p:txBody>
      </p:sp>
    </p:spTree>
    <p:extLst>
      <p:ext uri="{BB962C8B-B14F-4D97-AF65-F5344CB8AC3E}">
        <p14:creationId xmlns:p14="http://schemas.microsoft.com/office/powerpoint/2010/main" val="886553800"/>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C9C55-A092-44B7-B8CB-67D83E9A6A5F}" type="datetimeFigureOut">
              <a:rPr lang="fr-FR" smtClean="0"/>
              <a:pPr/>
              <a:t>10/03/2023</a:t>
            </a:fld>
            <a:endParaRPr lang="fr-FR"/>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32451-D1D1-46C7-A01B-4E85A87C74AA}" type="slidenum">
              <a:rPr lang="fr-FR" smtClean="0"/>
              <a:pPr/>
              <a:t>‹#›</a:t>
            </a:fld>
            <a:endParaRPr lang="fr-FR"/>
          </a:p>
        </p:txBody>
      </p:sp>
    </p:spTree>
    <p:extLst>
      <p:ext uri="{BB962C8B-B14F-4D97-AF65-F5344CB8AC3E}">
        <p14:creationId xmlns:p14="http://schemas.microsoft.com/office/powerpoint/2010/main" val="1671057567"/>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C9C55-A092-44B7-B8CB-67D83E9A6A5F}" type="datetimeFigureOut">
              <a:rPr lang="fr-FR" smtClean="0">
                <a:solidFill>
                  <a:prstClr val="black">
                    <a:tint val="75000"/>
                  </a:prstClr>
                </a:solidFill>
              </a:rPr>
              <a:pPr/>
              <a:t>10/03/2023</a:t>
            </a:fld>
            <a:endParaRPr lang="fr-FR">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32451-D1D1-46C7-A01B-4E85A87C74A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237888196"/>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 id="2147484467" r:id="rId12"/>
    <p:sldLayoutId id="214748446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C9C55-A092-44B7-B8CB-67D83E9A6A5F}" type="datetimeFigureOut">
              <a:rPr lang="fr-FR" smtClean="0">
                <a:solidFill>
                  <a:prstClr val="black">
                    <a:tint val="75000"/>
                  </a:prstClr>
                </a:solidFill>
              </a:rPr>
              <a:pPr/>
              <a:t>10/03/2023</a:t>
            </a:fld>
            <a:endParaRPr lang="fr-FR">
              <a:solidFill>
                <a:prstClr val="black">
                  <a:tint val="75000"/>
                </a:prstClr>
              </a:solidFill>
            </a:endParaRPr>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32451-D1D1-46C7-A01B-4E85A87C74A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52942026"/>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C9C55-A092-44B7-B8CB-67D83E9A6A5F}" type="datetimeFigureOut">
              <a:rPr lang="fr-FR" smtClean="0">
                <a:solidFill>
                  <a:prstClr val="black">
                    <a:tint val="75000"/>
                  </a:prstClr>
                </a:solidFill>
              </a:rPr>
              <a:pPr/>
              <a:t>10/03/2023</a:t>
            </a:fld>
            <a:endParaRPr lang="fr-FR">
              <a:solidFill>
                <a:prstClr val="black">
                  <a:tint val="75000"/>
                </a:prstClr>
              </a:solidFill>
            </a:endParaRPr>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32451-D1D1-46C7-A01B-4E85A87C74A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52942026"/>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 id="2147484520" r:id="rId12"/>
    <p:sldLayoutId id="214748452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3.xml"/><Relationship Id="rId6" Type="http://schemas.openxmlformats.org/officeDocument/2006/relationships/customXml" Target="../ink/ink2.xml"/><Relationship Id="rId5" Type="http://schemas.openxmlformats.org/officeDocument/2006/relationships/image" Target="../media/image26.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42.png"/><Relationship Id="rId1" Type="http://schemas.openxmlformats.org/officeDocument/2006/relationships/slideLayout" Target="../slideLayouts/slideLayout78.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osf.io/rne4s/" TargetMode="External"/><Relationship Id="rId2" Type="http://schemas.openxmlformats.org/officeDocument/2006/relationships/image" Target="../media/image45.png"/><Relationship Id="rId1" Type="http://schemas.openxmlformats.org/officeDocument/2006/relationships/slideLayout" Target="../slideLayouts/slideLayout7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8.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77.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73.xml"/><Relationship Id="rId6" Type="http://schemas.microsoft.com/office/2007/relationships/hdphoto" Target="../media/hdphoto2.wdp"/><Relationship Id="rId5" Type="http://schemas.openxmlformats.org/officeDocument/2006/relationships/image" Target="../media/image66.jpeg"/><Relationship Id="rId10" Type="http://schemas.openxmlformats.org/officeDocument/2006/relationships/image" Target="../media/image70.png"/><Relationship Id="rId4" Type="http://schemas.microsoft.com/office/2007/relationships/hdphoto" Target="../media/hdphoto1.wdp"/><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1.png"/><Relationship Id="rId1" Type="http://schemas.openxmlformats.org/officeDocument/2006/relationships/slideLayout" Target="../slideLayouts/slideLayout72.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diagramData" Target="../diagrams/data2.xml"/><Relationship Id="rId3" Type="http://schemas.openxmlformats.org/officeDocument/2006/relationships/image" Target="../media/image73.png"/><Relationship Id="rId7" Type="http://schemas.openxmlformats.org/officeDocument/2006/relationships/image" Target="../media/image76.png"/><Relationship Id="rId12" Type="http://schemas.openxmlformats.org/officeDocument/2006/relationships/image" Target="../media/image81.svg"/><Relationship Id="rId17" Type="http://schemas.microsoft.com/office/2007/relationships/diagramDrawing" Target="../diagrams/drawing2.xml"/><Relationship Id="rId2" Type="http://schemas.openxmlformats.org/officeDocument/2006/relationships/notesSlide" Target="../notesSlides/notesSlide10.xml"/><Relationship Id="rId16" Type="http://schemas.openxmlformats.org/officeDocument/2006/relationships/diagramColors" Target="../diagrams/colors2.xml"/><Relationship Id="rId1" Type="http://schemas.openxmlformats.org/officeDocument/2006/relationships/slideLayout" Target="../slideLayouts/slideLayout75.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diagramQuickStyle" Target="../diagrams/quickStyle2.xml"/><Relationship Id="rId10" Type="http://schemas.openxmlformats.org/officeDocument/2006/relationships/image" Target="../media/image79.svg"/><Relationship Id="rId4" Type="http://schemas.microsoft.com/office/2007/relationships/hdphoto" Target="../media/hdphoto4.wdp"/><Relationship Id="rId9" Type="http://schemas.openxmlformats.org/officeDocument/2006/relationships/image" Target="../media/image78.png"/><Relationship Id="rId1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6.png"/><Relationship Id="rId7" Type="http://schemas.openxmlformats.org/officeDocument/2006/relationships/image" Target="../media/image89.jpeg"/><Relationship Id="rId2" Type="http://schemas.openxmlformats.org/officeDocument/2006/relationships/notesSlide" Target="../notesSlides/notesSlide13.xml"/><Relationship Id="rId1" Type="http://schemas.openxmlformats.org/officeDocument/2006/relationships/slideLayout" Target="../slideLayouts/slideLayout7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2.jpeg"/><Relationship Id="rId7"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73.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gif"/><Relationship Id="rId4" Type="http://schemas.openxmlformats.org/officeDocument/2006/relationships/image" Target="../media/image91.jpeg"/><Relationship Id="rId9" Type="http://schemas.openxmlformats.org/officeDocument/2006/relationships/image" Target="../media/image9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image" Target="../media/image98.jpeg"/><Relationship Id="rId7" Type="http://schemas.openxmlformats.org/officeDocument/2006/relationships/image" Target="../media/image101.emf"/><Relationship Id="rId2" Type="http://schemas.openxmlformats.org/officeDocument/2006/relationships/notesSlide" Target="../notesSlides/notesSlide15.xml"/><Relationship Id="rId1" Type="http://schemas.openxmlformats.org/officeDocument/2006/relationships/slideLayout" Target="../slideLayouts/slideLayout73.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82.jpeg"/><Relationship Id="rId9" Type="http://schemas.openxmlformats.org/officeDocument/2006/relationships/image" Target="../media/image103.tiff"/></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04.emf"/><Relationship Id="rId1" Type="http://schemas.openxmlformats.org/officeDocument/2006/relationships/slideLayout" Target="../slideLayouts/slideLayout7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5.png"/><Relationship Id="rId7" Type="http://schemas.openxmlformats.org/officeDocument/2006/relationships/image" Target="../media/image108.jpeg"/><Relationship Id="rId2" Type="http://schemas.openxmlformats.org/officeDocument/2006/relationships/notesSlide" Target="../notesSlides/notesSlide16.xml"/><Relationship Id="rId1" Type="http://schemas.openxmlformats.org/officeDocument/2006/relationships/slideLayout" Target="../slideLayouts/slideLayout73.xml"/><Relationship Id="rId6" Type="http://schemas.openxmlformats.org/officeDocument/2006/relationships/image" Target="../media/image107.jpeg"/><Relationship Id="rId11" Type="http://schemas.openxmlformats.org/officeDocument/2006/relationships/image" Target="../media/image112.png"/><Relationship Id="rId5" Type="http://schemas.openxmlformats.org/officeDocument/2006/relationships/image" Target="../media/image106.jpeg"/><Relationship Id="rId10" Type="http://schemas.openxmlformats.org/officeDocument/2006/relationships/image" Target="../media/image111.tiff"/><Relationship Id="rId4" Type="http://schemas.openxmlformats.org/officeDocument/2006/relationships/image" Target="../media/image89.jpeg"/><Relationship Id="rId9" Type="http://schemas.openxmlformats.org/officeDocument/2006/relationships/image" Target="../media/image110.jpeg"/></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1.png"/><Relationship Id="rId1" Type="http://schemas.openxmlformats.org/officeDocument/2006/relationships/slideLayout" Target="../slideLayouts/slideLayout73.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72.xml"/><Relationship Id="rId5" Type="http://schemas.openxmlformats.org/officeDocument/2006/relationships/image" Target="../media/image116.png"/><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emf"/><Relationship Id="rId2" Type="http://schemas.openxmlformats.org/officeDocument/2006/relationships/notesSlide" Target="../notesSlides/notesSlide18.xml"/><Relationship Id="rId1" Type="http://schemas.openxmlformats.org/officeDocument/2006/relationships/slideLayout" Target="../slideLayouts/slideLayout7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54.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emf"/><Relationship Id="rId2" Type="http://schemas.openxmlformats.org/officeDocument/2006/relationships/notesSlide" Target="../notesSlides/notesSlide19.xml"/><Relationship Id="rId1" Type="http://schemas.openxmlformats.org/officeDocument/2006/relationships/slideLayout" Target="../slideLayouts/slideLayout7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xml"/><Relationship Id="rId1" Type="http://schemas.openxmlformats.org/officeDocument/2006/relationships/slideLayout" Target="../slideLayouts/slideLayout72.xml"/><Relationship Id="rId4" Type="http://schemas.openxmlformats.org/officeDocument/2006/relationships/image" Target="../media/image131.emf"/></Relationships>
</file>

<file path=ppt/slides/_rels/slide62.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xml"/><Relationship Id="rId1" Type="http://schemas.openxmlformats.org/officeDocument/2006/relationships/slideLayout" Target="../slideLayouts/slideLayout73.xml"/><Relationship Id="rId6" Type="http://schemas.openxmlformats.org/officeDocument/2006/relationships/image" Target="../media/image136.emf"/><Relationship Id="rId5" Type="http://schemas.openxmlformats.org/officeDocument/2006/relationships/image" Target="../media/image135.emf"/><Relationship Id="rId4" Type="http://schemas.openxmlformats.org/officeDocument/2006/relationships/image" Target="../media/image134.emf"/></Relationships>
</file>

<file path=ppt/slides/_rels/slide63.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2.xml"/><Relationship Id="rId1" Type="http://schemas.openxmlformats.org/officeDocument/2006/relationships/slideLayout" Target="../slideLayouts/slideLayout73.xml"/><Relationship Id="rId6" Type="http://schemas.openxmlformats.org/officeDocument/2006/relationships/image" Target="../media/image139.png"/><Relationship Id="rId5" Type="http://schemas.openxmlformats.org/officeDocument/2006/relationships/image" Target="../media/image138.emf"/><Relationship Id="rId4" Type="http://schemas.openxmlformats.org/officeDocument/2006/relationships/image" Target="../media/image137.png"/></Relationships>
</file>

<file path=ppt/slides/_rels/slide64.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23.xml"/><Relationship Id="rId1" Type="http://schemas.openxmlformats.org/officeDocument/2006/relationships/slideLayout" Target="../slideLayouts/slideLayout73.xml"/><Relationship Id="rId4" Type="http://schemas.openxmlformats.org/officeDocument/2006/relationships/image" Target="../media/image141.emf"/></Relationships>
</file>

<file path=ppt/slides/_rels/slide65.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24.xml"/><Relationship Id="rId1" Type="http://schemas.openxmlformats.org/officeDocument/2006/relationships/slideLayout" Target="../slideLayouts/slideLayout73.xml"/><Relationship Id="rId5" Type="http://schemas.openxmlformats.org/officeDocument/2006/relationships/image" Target="../media/image144.png"/><Relationship Id="rId4" Type="http://schemas.openxmlformats.org/officeDocument/2006/relationships/image" Target="../media/image143.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72.xml"/></Relationships>
</file>

<file path=ppt/slides/_rels/slide6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5.xml"/><Relationship Id="rId1" Type="http://schemas.openxmlformats.org/officeDocument/2006/relationships/slideLayout" Target="../slideLayouts/slideLayout84.xml"/></Relationships>
</file>

<file path=ppt/slides/_rels/slide6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8.jpeg"/><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6.png"/><Relationship Id="rId1" Type="http://schemas.openxmlformats.org/officeDocument/2006/relationships/slideLayout" Target="../slideLayouts/slideLayout73.xml"/><Relationship Id="rId5" Type="http://schemas.openxmlformats.org/officeDocument/2006/relationships/image" Target="../media/image152.png"/><Relationship Id="rId4" Type="http://schemas.openxmlformats.org/officeDocument/2006/relationships/image" Target="../media/image15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83.xml"/></Relationships>
</file>

<file path=ppt/slides/_rels/slide7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83.xml"/></Relationships>
</file>

<file path=ppt/slides/_rels/slide7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7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83.xml"/><Relationship Id="rId4" Type="http://schemas.openxmlformats.org/officeDocument/2006/relationships/image" Target="../media/image16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2.xml.rels><?xml version="1.0" encoding="UTF-8" standalone="yes"?>
<Relationships xmlns="http://schemas.openxmlformats.org/package/2006/relationships"><Relationship Id="rId2" Type="http://schemas.openxmlformats.org/officeDocument/2006/relationships/hyperlink" Target="mailto:matthew.c.keller@gmail.com" TargetMode="External"/><Relationship Id="rId1" Type="http://schemas.openxmlformats.org/officeDocument/2006/relationships/slideLayout" Target="../slideLayouts/slideLayout7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9.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CC14-4B97-606D-26D9-F6CB36E36EDC}"/>
              </a:ext>
            </a:extLst>
          </p:cNvPr>
          <p:cNvSpPr>
            <a:spLocks noGrp="1"/>
          </p:cNvSpPr>
          <p:nvPr>
            <p:ph type="ctrTitle"/>
          </p:nvPr>
        </p:nvSpPr>
        <p:spPr>
          <a:xfrm>
            <a:off x="-228600" y="467782"/>
            <a:ext cx="10668000" cy="1066823"/>
          </a:xfrm>
        </p:spPr>
        <p:txBody>
          <a:bodyPr/>
          <a:lstStyle/>
          <a:p>
            <a:r>
              <a:rPr lang="en-US" dirty="0">
                <a:latin typeface="Helvetica" pitchFamily="2" charset="0"/>
              </a:rPr>
              <a:t>ISG 2023 Lightning Rounds</a:t>
            </a:r>
          </a:p>
        </p:txBody>
      </p:sp>
      <p:pic>
        <p:nvPicPr>
          <p:cNvPr id="5" name="Picture 4">
            <a:extLst>
              <a:ext uri="{FF2B5EF4-FFF2-40B4-BE49-F238E27FC236}">
                <a16:creationId xmlns:a16="http://schemas.microsoft.com/office/drawing/2014/main" id="{E168F8D1-1DDC-0FC8-FE9E-10339C94C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1630016"/>
            <a:ext cx="7726135" cy="4939082"/>
          </a:xfrm>
          <a:prstGeom prst="rect">
            <a:avLst/>
          </a:prstGeom>
        </p:spPr>
      </p:pic>
    </p:spTree>
    <p:extLst>
      <p:ext uri="{BB962C8B-B14F-4D97-AF65-F5344CB8AC3E}">
        <p14:creationId xmlns:p14="http://schemas.microsoft.com/office/powerpoint/2010/main" val="1313294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8384" y="1034690"/>
            <a:ext cx="6495616" cy="4375519"/>
          </a:xfrm>
          <a:prstGeom prst="rect">
            <a:avLst/>
          </a:prstGeom>
        </p:spPr>
      </p:pic>
      <p:sp>
        <p:nvSpPr>
          <p:cNvPr id="3" name="TextBox 2"/>
          <p:cNvSpPr txBox="1"/>
          <p:nvPr/>
        </p:nvSpPr>
        <p:spPr>
          <a:xfrm>
            <a:off x="3886206" y="1143000"/>
            <a:ext cx="952505" cy="400110"/>
          </a:xfrm>
          <a:prstGeom prst="rect">
            <a:avLst/>
          </a:prstGeom>
          <a:noFill/>
        </p:spPr>
        <p:txBody>
          <a:bodyPr wrap="none" rtlCol="0">
            <a:spAutoFit/>
          </a:bodyPr>
          <a:lstStyle/>
          <a:p>
            <a:pPr>
              <a:defRPr/>
            </a:pPr>
            <a:r>
              <a:rPr lang="en-US" sz="2000" b="1" dirty="0">
                <a:solidFill>
                  <a:prstClr val="black"/>
                </a:solidFill>
                <a:latin typeface="Calibri" panose="020F0502020204030204"/>
              </a:rPr>
              <a:t>GNRH1</a:t>
            </a:r>
            <a:endParaRPr lang="en-AU" sz="2000" b="1" dirty="0">
              <a:solidFill>
                <a:prstClr val="black"/>
              </a:solidFill>
              <a:latin typeface="Calibri" panose="020F0502020204030204"/>
            </a:endParaRPr>
          </a:p>
        </p:txBody>
      </p:sp>
      <p:sp>
        <p:nvSpPr>
          <p:cNvPr id="4" name="TextBox 3"/>
          <p:cNvSpPr txBox="1"/>
          <p:nvPr/>
        </p:nvSpPr>
        <p:spPr>
          <a:xfrm>
            <a:off x="2680572" y="228609"/>
            <a:ext cx="6976397" cy="800219"/>
          </a:xfrm>
          <a:prstGeom prst="rect">
            <a:avLst/>
          </a:prstGeom>
          <a:noFill/>
        </p:spPr>
        <p:txBody>
          <a:bodyPr wrap="none" rtlCol="0">
            <a:spAutoFit/>
          </a:bodyPr>
          <a:lstStyle/>
          <a:p>
            <a:pPr algn="ctr">
              <a:defRPr/>
            </a:pPr>
            <a:r>
              <a:rPr lang="en-US" sz="2800" dirty="0">
                <a:solidFill>
                  <a:srgbClr val="FF0000"/>
                </a:solidFill>
                <a:latin typeface="Calibri" panose="020F0502020204030204"/>
              </a:rPr>
              <a:t>Frequency of </a:t>
            </a:r>
            <a:r>
              <a:rPr lang="en-US" sz="2800" i="1" dirty="0">
                <a:solidFill>
                  <a:srgbClr val="FF0000"/>
                </a:solidFill>
                <a:latin typeface="Calibri" panose="020F0502020204030204"/>
              </a:rPr>
              <a:t>GNRH1</a:t>
            </a:r>
            <a:r>
              <a:rPr lang="en-US" sz="2800" dirty="0">
                <a:solidFill>
                  <a:srgbClr val="FF0000"/>
                </a:solidFill>
                <a:latin typeface="Calibri" panose="020F0502020204030204"/>
              </a:rPr>
              <a:t> SNP in world populations</a:t>
            </a:r>
          </a:p>
          <a:p>
            <a:pPr algn="ctr">
              <a:defRPr/>
            </a:pPr>
            <a:r>
              <a:rPr lang="en-US" dirty="0">
                <a:solidFill>
                  <a:prstClr val="black"/>
                </a:solidFill>
                <a:latin typeface="Calibri" panose="020F0502020204030204"/>
              </a:rPr>
              <a:t>note for </a:t>
            </a:r>
            <a:r>
              <a:rPr lang="en-US" dirty="0">
                <a:solidFill>
                  <a:srgbClr val="4472C4"/>
                </a:solidFill>
                <a:latin typeface="Calibri" panose="020F0502020204030204"/>
              </a:rPr>
              <a:t>G </a:t>
            </a:r>
            <a:r>
              <a:rPr lang="en-US" dirty="0">
                <a:solidFill>
                  <a:prstClr val="black"/>
                </a:solidFill>
                <a:latin typeface="Calibri" panose="020F0502020204030204"/>
              </a:rPr>
              <a:t>allele Africans&gt;Europeans&gt;East Asians</a:t>
            </a:r>
            <a:endParaRPr lang="en-GB" dirty="0">
              <a:solidFill>
                <a:prstClr val="black"/>
              </a:solidFill>
              <a:latin typeface="Calibri" panose="020F0502020204030204"/>
            </a:endParaRPr>
          </a:p>
        </p:txBody>
      </p:sp>
      <p:sp>
        <p:nvSpPr>
          <p:cNvPr id="5" name="TextBox 4"/>
          <p:cNvSpPr txBox="1"/>
          <p:nvPr/>
        </p:nvSpPr>
        <p:spPr>
          <a:xfrm>
            <a:off x="2123652" y="5715009"/>
            <a:ext cx="7799122" cy="830997"/>
          </a:xfrm>
          <a:prstGeom prst="rect">
            <a:avLst/>
          </a:prstGeom>
          <a:noFill/>
        </p:spPr>
        <p:txBody>
          <a:bodyPr wrap="none" rtlCol="0">
            <a:spAutoFit/>
          </a:bodyPr>
          <a:lstStyle/>
          <a:p>
            <a:pPr algn="ctr">
              <a:defRPr/>
            </a:pPr>
            <a:r>
              <a:rPr lang="en-US" sz="2400" dirty="0">
                <a:solidFill>
                  <a:srgbClr val="00B050"/>
                </a:solidFill>
                <a:latin typeface="Calibri" panose="020F0502020204030204"/>
              </a:rPr>
              <a:t>Need to integrate across all significant DZT SNPs </a:t>
            </a:r>
          </a:p>
          <a:p>
            <a:pPr algn="ctr">
              <a:defRPr/>
            </a:pPr>
            <a:r>
              <a:rPr lang="en-US" sz="2400" dirty="0">
                <a:solidFill>
                  <a:srgbClr val="00B050"/>
                </a:solidFill>
                <a:latin typeface="Calibri" panose="020F0502020204030204"/>
              </a:rPr>
              <a:t>See if we can explain Africans 20/k &gt; </a:t>
            </a:r>
            <a:r>
              <a:rPr lang="en-US" sz="2400" dirty="0" err="1">
                <a:solidFill>
                  <a:srgbClr val="00B050"/>
                </a:solidFill>
                <a:latin typeface="Calibri" panose="020F0502020204030204"/>
              </a:rPr>
              <a:t>europ</a:t>
            </a:r>
            <a:r>
              <a:rPr lang="en-US" sz="2400" dirty="0">
                <a:solidFill>
                  <a:srgbClr val="00B050"/>
                </a:solidFill>
                <a:latin typeface="Calibri" panose="020F0502020204030204"/>
              </a:rPr>
              <a:t> 8/k &gt; E Asians 2/k</a:t>
            </a:r>
            <a:endParaRPr lang="en-GB" sz="2400" dirty="0">
              <a:solidFill>
                <a:srgbClr val="00B050"/>
              </a:solidFill>
              <a:latin typeface="Calibri" panose="020F0502020204030204"/>
            </a:endParaRPr>
          </a:p>
        </p:txBody>
      </p:sp>
      <p:sp>
        <p:nvSpPr>
          <p:cNvPr id="6" name="TextBox 5"/>
          <p:cNvSpPr txBox="1"/>
          <p:nvPr/>
        </p:nvSpPr>
        <p:spPr>
          <a:xfrm>
            <a:off x="9525001" y="1828804"/>
            <a:ext cx="2286000" cy="1477328"/>
          </a:xfrm>
          <a:prstGeom prst="rect">
            <a:avLst/>
          </a:prstGeom>
          <a:noFill/>
        </p:spPr>
        <p:txBody>
          <a:bodyPr wrap="square" rtlCol="0">
            <a:spAutoFit/>
          </a:bodyPr>
          <a:lstStyle/>
          <a:p>
            <a:r>
              <a:rPr lang="en-US" dirty="0"/>
              <a:t>This SNP goes in the expected direction of ancestry frequencies in DZT - but others do not</a:t>
            </a:r>
            <a:endParaRPr lang="en-GB" dirty="0"/>
          </a:p>
        </p:txBody>
      </p:sp>
    </p:spTree>
    <p:extLst>
      <p:ext uri="{BB962C8B-B14F-4D97-AF65-F5344CB8AC3E}">
        <p14:creationId xmlns:p14="http://schemas.microsoft.com/office/powerpoint/2010/main" val="4256673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16771" y="-22333"/>
            <a:ext cx="5718572" cy="5661133"/>
          </a:xfrm>
          <a:prstGeom prst="rect">
            <a:avLst/>
          </a:prstGeom>
        </p:spPr>
      </p:pic>
      <p:sp>
        <p:nvSpPr>
          <p:cNvPr id="3" name="Rectangle 2"/>
          <p:cNvSpPr/>
          <p:nvPr/>
        </p:nvSpPr>
        <p:spPr>
          <a:xfrm>
            <a:off x="841375" y="1654071"/>
            <a:ext cx="3200400" cy="2308324"/>
          </a:xfrm>
          <a:prstGeom prst="rect">
            <a:avLst/>
          </a:prstGeom>
        </p:spPr>
        <p:txBody>
          <a:bodyPr wrap="square">
            <a:spAutoFit/>
          </a:bodyPr>
          <a:lstStyle/>
          <a:p>
            <a:pPr>
              <a:defRPr/>
            </a:pPr>
            <a:r>
              <a:rPr lang="en-AU" b="1" dirty="0">
                <a:solidFill>
                  <a:srgbClr val="000000"/>
                </a:solidFill>
                <a:latin typeface="TimesNewRomanPS-BoldMT"/>
              </a:rPr>
              <a:t>The correlation between population twinning rates from 47 non-European</a:t>
            </a:r>
          </a:p>
          <a:p>
            <a:pPr>
              <a:defRPr/>
            </a:pPr>
            <a:r>
              <a:rPr lang="en-AU" b="1" dirty="0">
                <a:solidFill>
                  <a:srgbClr val="000000"/>
                </a:solidFill>
                <a:latin typeface="TimesNewRomanPS-BoldMT"/>
              </a:rPr>
              <a:t>populations and predicted DZT PRS for each population based on European effect sizes of the 26 top SNPs</a:t>
            </a:r>
            <a:endParaRPr lang="en-GB" dirty="0">
              <a:solidFill>
                <a:srgbClr val="000000"/>
              </a:solidFill>
              <a:latin typeface="Tahoma"/>
            </a:endParaRPr>
          </a:p>
        </p:txBody>
      </p:sp>
      <p:sp>
        <p:nvSpPr>
          <p:cNvPr id="4" name="AutoShape 2" descr="Associate Professor David Duffy - Centre of Research Excellence for the  Study of Naevi - The University of Queensland, Australi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GB">
              <a:solidFill>
                <a:srgbClr val="000000"/>
              </a:solidFill>
              <a:latin typeface="Tahoma"/>
            </a:endParaRPr>
          </a:p>
        </p:txBody>
      </p:sp>
      <p:sp>
        <p:nvSpPr>
          <p:cNvPr id="5" name="AutoShape 4" descr="Associate Professor David Duffy - Centre of Research Excellence for the  Study of Naevi - The University of Queensland, Australia"/>
          <p:cNvSpPr>
            <a:spLocks noChangeAspect="1" noChangeArrowheads="1"/>
          </p:cNvSpPr>
          <p:nvPr/>
        </p:nvSpPr>
        <p:spPr bwMode="auto">
          <a:xfrm>
            <a:off x="1831975" y="79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GB">
              <a:solidFill>
                <a:srgbClr val="000000"/>
              </a:solidFill>
              <a:latin typeface="Tahoma"/>
            </a:endParaRPr>
          </a:p>
        </p:txBody>
      </p:sp>
      <p:sp>
        <p:nvSpPr>
          <p:cNvPr id="6" name="AutoShape 6" descr="Associate Professor David Duffy - Centre of Research Excellence for the  Study of Naevi - The University of Queensland, Australia"/>
          <p:cNvSpPr>
            <a:spLocks noChangeAspect="1" noChangeArrowheads="1"/>
          </p:cNvSpPr>
          <p:nvPr/>
        </p:nvSpPr>
        <p:spPr bwMode="auto">
          <a:xfrm>
            <a:off x="1984375" y="1603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GB">
              <a:solidFill>
                <a:srgbClr val="000000"/>
              </a:solidFill>
              <a:latin typeface="Tahoma"/>
            </a:endParaRPr>
          </a:p>
        </p:txBody>
      </p:sp>
      <p:sp>
        <p:nvSpPr>
          <p:cNvPr id="7" name="AutoShape 8" descr="Associate Professor David Duffy - Centre of Research Excellence for the  Study of Naevi - The University of Queensland, Australia"/>
          <p:cNvSpPr>
            <a:spLocks noChangeAspect="1" noChangeArrowheads="1"/>
          </p:cNvSpPr>
          <p:nvPr/>
        </p:nvSpPr>
        <p:spPr bwMode="auto">
          <a:xfrm>
            <a:off x="2136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GB">
              <a:solidFill>
                <a:srgbClr val="000000"/>
              </a:solidFill>
              <a:latin typeface="Tahoma"/>
            </a:endParaRPr>
          </a:p>
        </p:txBody>
      </p:sp>
      <p:sp>
        <p:nvSpPr>
          <p:cNvPr id="9" name="TextBox 8"/>
          <p:cNvSpPr txBox="1"/>
          <p:nvPr/>
        </p:nvSpPr>
        <p:spPr>
          <a:xfrm>
            <a:off x="10744206" y="6421398"/>
            <a:ext cx="1374479" cy="369332"/>
          </a:xfrm>
          <a:prstGeom prst="rect">
            <a:avLst/>
          </a:prstGeom>
          <a:noFill/>
        </p:spPr>
        <p:txBody>
          <a:bodyPr wrap="none" rtlCol="0">
            <a:spAutoFit/>
          </a:bodyPr>
          <a:lstStyle/>
          <a:p>
            <a:pPr>
              <a:defRPr/>
            </a:pPr>
            <a:r>
              <a:rPr lang="en-AU" dirty="0">
                <a:solidFill>
                  <a:srgbClr val="000000"/>
                </a:solidFill>
                <a:latin typeface="Tahoma"/>
              </a:rPr>
              <a:t>David Duffy</a:t>
            </a:r>
            <a:endParaRPr lang="en-GB" dirty="0">
              <a:solidFill>
                <a:srgbClr val="000000"/>
              </a:solidFill>
              <a:latin typeface="Tahoma"/>
            </a:endParaRPr>
          </a:p>
        </p:txBody>
      </p:sp>
      <p:sp>
        <p:nvSpPr>
          <p:cNvPr id="10" name="TextBox 9"/>
          <p:cNvSpPr txBox="1"/>
          <p:nvPr/>
        </p:nvSpPr>
        <p:spPr>
          <a:xfrm>
            <a:off x="3581400" y="5867404"/>
            <a:ext cx="6781800" cy="646331"/>
          </a:xfrm>
          <a:prstGeom prst="rect">
            <a:avLst/>
          </a:prstGeom>
          <a:noFill/>
        </p:spPr>
        <p:txBody>
          <a:bodyPr wrap="square" rtlCol="0">
            <a:spAutoFit/>
          </a:bodyPr>
          <a:lstStyle/>
          <a:p>
            <a:pPr>
              <a:defRPr/>
            </a:pPr>
            <a:r>
              <a:rPr lang="en-AU" b="1" dirty="0">
                <a:solidFill>
                  <a:srgbClr val="FF0000"/>
                </a:solidFill>
                <a:latin typeface="Tahoma"/>
              </a:rPr>
              <a:t>European PRS gives poor prediction of twinning rate in other ancestries. We need GWAS in Asia and Africa!</a:t>
            </a:r>
            <a:endParaRPr lang="en-GB" b="1" dirty="0">
              <a:solidFill>
                <a:srgbClr val="FF0000"/>
              </a:solidFill>
              <a:latin typeface="Tahoma"/>
            </a:endParaRPr>
          </a:p>
        </p:txBody>
      </p:sp>
    </p:spTree>
    <p:extLst>
      <p:ext uri="{BB962C8B-B14F-4D97-AF65-F5344CB8AC3E}">
        <p14:creationId xmlns:p14="http://schemas.microsoft.com/office/powerpoint/2010/main" val="1586180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File:Nigeria North Korea Locator.png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524000"/>
            <a:ext cx="7813675" cy="511135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Yoon Mi-Hur PhD"/>
          <p:cNvSpPr>
            <a:spLocks noChangeAspect="1" noChangeArrowheads="1"/>
          </p:cNvSpPr>
          <p:nvPr/>
        </p:nvSpPr>
        <p:spPr bwMode="auto">
          <a:xfrm>
            <a:off x="1679581" y="-144463"/>
            <a:ext cx="1063625" cy="10636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GB">
              <a:solidFill>
                <a:srgbClr val="000000"/>
              </a:solidFill>
              <a:latin typeface="Tahoma"/>
            </a:endParaRPr>
          </a:p>
        </p:txBody>
      </p:sp>
      <p:pic>
        <p:nvPicPr>
          <p:cNvPr id="5" name="Picture 4"/>
          <p:cNvPicPr>
            <a:picLocks noChangeAspect="1"/>
          </p:cNvPicPr>
          <p:nvPr/>
        </p:nvPicPr>
        <p:blipFill>
          <a:blip r:embed="rId3"/>
          <a:stretch>
            <a:fillRect/>
          </a:stretch>
        </p:blipFill>
        <p:spPr>
          <a:xfrm>
            <a:off x="4953006" y="3657600"/>
            <a:ext cx="1857375" cy="2457450"/>
          </a:xfrm>
          <a:prstGeom prst="rect">
            <a:avLst/>
          </a:prstGeom>
        </p:spPr>
      </p:pic>
      <p:sp>
        <p:nvSpPr>
          <p:cNvPr id="6" name="TextBox 5"/>
          <p:cNvSpPr txBox="1"/>
          <p:nvPr/>
        </p:nvSpPr>
        <p:spPr>
          <a:xfrm>
            <a:off x="5105400" y="6324600"/>
            <a:ext cx="1435586" cy="369332"/>
          </a:xfrm>
          <a:prstGeom prst="rect">
            <a:avLst/>
          </a:prstGeom>
          <a:noFill/>
        </p:spPr>
        <p:txBody>
          <a:bodyPr wrap="none" rtlCol="0">
            <a:spAutoFit/>
          </a:bodyPr>
          <a:lstStyle/>
          <a:p>
            <a:pPr>
              <a:defRPr/>
            </a:pPr>
            <a:r>
              <a:rPr lang="en-US" dirty="0">
                <a:solidFill>
                  <a:srgbClr val="000000"/>
                </a:solidFill>
                <a:latin typeface="Tahoma"/>
              </a:rPr>
              <a:t>Yoon-Mi Hur</a:t>
            </a:r>
            <a:endParaRPr lang="en-GB" dirty="0">
              <a:solidFill>
                <a:srgbClr val="000000"/>
              </a:solidFill>
              <a:latin typeface="Tahoma"/>
            </a:endParaRPr>
          </a:p>
        </p:txBody>
      </p:sp>
      <p:sp>
        <p:nvSpPr>
          <p:cNvPr id="2" name="TextBox 1"/>
          <p:cNvSpPr txBox="1"/>
          <p:nvPr/>
        </p:nvSpPr>
        <p:spPr>
          <a:xfrm>
            <a:off x="8915400" y="2286009"/>
            <a:ext cx="1397690" cy="646331"/>
          </a:xfrm>
          <a:prstGeom prst="rect">
            <a:avLst/>
          </a:prstGeom>
          <a:noFill/>
        </p:spPr>
        <p:txBody>
          <a:bodyPr wrap="none" rtlCol="0">
            <a:spAutoFit/>
          </a:bodyPr>
          <a:lstStyle/>
          <a:p>
            <a:pPr>
              <a:defRPr/>
            </a:pPr>
            <a:r>
              <a:rPr lang="en-AU" dirty="0">
                <a:solidFill>
                  <a:srgbClr val="000000"/>
                </a:solidFill>
                <a:latin typeface="Tahoma"/>
              </a:rPr>
              <a:t>Korea</a:t>
            </a:r>
          </a:p>
          <a:p>
            <a:pPr>
              <a:defRPr/>
            </a:pPr>
            <a:r>
              <a:rPr lang="en-AU" dirty="0">
                <a:solidFill>
                  <a:srgbClr val="000000"/>
                </a:solidFill>
                <a:latin typeface="Tahoma"/>
              </a:rPr>
              <a:t>2/1000 DZT</a:t>
            </a:r>
            <a:endParaRPr lang="en-GB" dirty="0">
              <a:solidFill>
                <a:srgbClr val="000000"/>
              </a:solidFill>
              <a:latin typeface="Tahoma"/>
            </a:endParaRPr>
          </a:p>
        </p:txBody>
      </p:sp>
      <p:sp>
        <p:nvSpPr>
          <p:cNvPr id="3" name="TextBox 2"/>
          <p:cNvSpPr txBox="1"/>
          <p:nvPr/>
        </p:nvSpPr>
        <p:spPr>
          <a:xfrm>
            <a:off x="1828800" y="4724409"/>
            <a:ext cx="1524328" cy="646331"/>
          </a:xfrm>
          <a:prstGeom prst="rect">
            <a:avLst/>
          </a:prstGeom>
          <a:noFill/>
        </p:spPr>
        <p:txBody>
          <a:bodyPr wrap="none" rtlCol="0">
            <a:spAutoFit/>
          </a:bodyPr>
          <a:lstStyle/>
          <a:p>
            <a:pPr>
              <a:defRPr/>
            </a:pPr>
            <a:r>
              <a:rPr lang="en-AU" dirty="0">
                <a:solidFill>
                  <a:srgbClr val="000000"/>
                </a:solidFill>
                <a:latin typeface="Tahoma"/>
              </a:rPr>
              <a:t>Nigeria</a:t>
            </a:r>
          </a:p>
          <a:p>
            <a:pPr>
              <a:defRPr/>
            </a:pPr>
            <a:r>
              <a:rPr lang="en-AU" dirty="0">
                <a:solidFill>
                  <a:srgbClr val="000000"/>
                </a:solidFill>
                <a:latin typeface="Tahoma"/>
              </a:rPr>
              <a:t>20/1000 DZT</a:t>
            </a:r>
            <a:endParaRPr lang="en-GB" dirty="0">
              <a:solidFill>
                <a:srgbClr val="000000"/>
              </a:solidFill>
              <a:latin typeface="Tahoma"/>
            </a:endParaRPr>
          </a:p>
        </p:txBody>
      </p:sp>
      <p:cxnSp>
        <p:nvCxnSpPr>
          <p:cNvPr id="8" name="Straight Arrow Connector 7"/>
          <p:cNvCxnSpPr/>
          <p:nvPr/>
        </p:nvCxnSpPr>
        <p:spPr bwMode="auto">
          <a:xfrm flipV="1">
            <a:off x="2438400" y="4114800"/>
            <a:ext cx="685800" cy="609600"/>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10" name="Straight Arrow Connector 9"/>
          <p:cNvCxnSpPr/>
          <p:nvPr/>
        </p:nvCxnSpPr>
        <p:spPr bwMode="auto">
          <a:xfrm flipH="1">
            <a:off x="7848600" y="2667000"/>
            <a:ext cx="990600" cy="0"/>
          </a:xfrm>
          <a:prstGeom prst="straightConnector1">
            <a:avLst/>
          </a:prstGeom>
          <a:solidFill>
            <a:schemeClr val="accent1"/>
          </a:solidFill>
          <a:ln w="38100" cap="flat" cmpd="sng" algn="ctr">
            <a:solidFill>
              <a:srgbClr val="FFC000"/>
            </a:solidFill>
            <a:prstDash val="solid"/>
            <a:miter lim="800000"/>
            <a:headEnd type="none" w="med" len="med"/>
            <a:tailEnd type="triangle"/>
          </a:ln>
          <a:effectLst/>
        </p:spPr>
      </p:cxnSp>
      <p:sp>
        <p:nvSpPr>
          <p:cNvPr id="11" name="TextBox 10"/>
          <p:cNvSpPr txBox="1"/>
          <p:nvPr/>
        </p:nvSpPr>
        <p:spPr>
          <a:xfrm>
            <a:off x="2057400" y="465073"/>
            <a:ext cx="8462638" cy="400110"/>
          </a:xfrm>
          <a:prstGeom prst="rect">
            <a:avLst/>
          </a:prstGeom>
          <a:noFill/>
        </p:spPr>
        <p:txBody>
          <a:bodyPr wrap="none" rtlCol="0">
            <a:spAutoFit/>
          </a:bodyPr>
          <a:lstStyle/>
          <a:p>
            <a:pPr>
              <a:defRPr/>
            </a:pPr>
            <a:r>
              <a:rPr lang="en-AU" sz="2000" dirty="0">
                <a:solidFill>
                  <a:srgbClr val="0070C0"/>
                </a:solidFill>
                <a:latin typeface="Tahoma"/>
              </a:rPr>
              <a:t>Plan to collect 1000 </a:t>
            </a:r>
            <a:r>
              <a:rPr lang="en-AU" sz="2000" dirty="0" err="1">
                <a:solidFill>
                  <a:srgbClr val="0070C0"/>
                </a:solidFill>
                <a:latin typeface="Tahoma"/>
              </a:rPr>
              <a:t>MoDZT</a:t>
            </a:r>
            <a:r>
              <a:rPr lang="en-AU" sz="2000" dirty="0">
                <a:solidFill>
                  <a:srgbClr val="0070C0"/>
                </a:solidFill>
                <a:latin typeface="Tahoma"/>
              </a:rPr>
              <a:t> and 1000 controls each in Korea and Nigeria </a:t>
            </a:r>
            <a:endParaRPr lang="en-GB" sz="2000" dirty="0">
              <a:solidFill>
                <a:srgbClr val="0070C0"/>
              </a:solidFill>
              <a:latin typeface="Tahoma"/>
            </a:endParaRPr>
          </a:p>
        </p:txBody>
      </p:sp>
      <p:pic>
        <p:nvPicPr>
          <p:cNvPr id="7" name="Picture 6"/>
          <p:cNvPicPr>
            <a:picLocks noChangeAspect="1"/>
          </p:cNvPicPr>
          <p:nvPr/>
        </p:nvPicPr>
        <p:blipFill>
          <a:blip r:embed="rId4"/>
          <a:stretch>
            <a:fillRect/>
          </a:stretch>
        </p:blipFill>
        <p:spPr>
          <a:xfrm>
            <a:off x="2089484" y="1408331"/>
            <a:ext cx="1524000" cy="1524000"/>
          </a:xfrm>
          <a:prstGeom prst="rect">
            <a:avLst/>
          </a:prstGeom>
        </p:spPr>
      </p:pic>
      <p:sp>
        <p:nvSpPr>
          <p:cNvPr id="9" name="Rectangle 8"/>
          <p:cNvSpPr/>
          <p:nvPr/>
        </p:nvSpPr>
        <p:spPr>
          <a:xfrm>
            <a:off x="1848091" y="1003682"/>
            <a:ext cx="1826141" cy="369332"/>
          </a:xfrm>
          <a:prstGeom prst="rect">
            <a:avLst/>
          </a:prstGeom>
        </p:spPr>
        <p:txBody>
          <a:bodyPr wrap="none">
            <a:spAutoFit/>
          </a:bodyPr>
          <a:lstStyle/>
          <a:p>
            <a:pPr>
              <a:defRPr/>
            </a:pPr>
            <a:r>
              <a:rPr lang="en-GB" dirty="0" err="1">
                <a:solidFill>
                  <a:srgbClr val="5A6369"/>
                </a:solidFill>
                <a:latin typeface="KingsBureauGrotFiveOne"/>
              </a:rPr>
              <a:t>Olakunle</a:t>
            </a:r>
            <a:r>
              <a:rPr lang="en-GB" dirty="0">
                <a:solidFill>
                  <a:srgbClr val="5A6369"/>
                </a:solidFill>
                <a:latin typeface="KingsBureauGrotFiveOne"/>
              </a:rPr>
              <a:t> </a:t>
            </a:r>
            <a:r>
              <a:rPr lang="en-GB" dirty="0" err="1">
                <a:solidFill>
                  <a:srgbClr val="5A6369"/>
                </a:solidFill>
                <a:latin typeface="KingsBureauGrotFiveOne"/>
              </a:rPr>
              <a:t>Oginni</a:t>
            </a:r>
            <a:endParaRPr lang="en-GB" dirty="0">
              <a:solidFill>
                <a:srgbClr val="000000"/>
              </a:solidFill>
              <a:latin typeface="Tahoma"/>
            </a:endParaRPr>
          </a:p>
        </p:txBody>
      </p:sp>
    </p:spTree>
    <p:extLst>
      <p:ext uri="{BB962C8B-B14F-4D97-AF65-F5344CB8AC3E}">
        <p14:creationId xmlns:p14="http://schemas.microsoft.com/office/powerpoint/2010/main" val="2009211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304804"/>
            <a:ext cx="4114800" cy="707886"/>
          </a:xfrm>
          <a:prstGeom prst="rect">
            <a:avLst/>
          </a:prstGeom>
        </p:spPr>
        <p:txBody>
          <a:bodyPr wrap="square">
            <a:spAutoFit/>
          </a:bodyPr>
          <a:lstStyle/>
          <a:p>
            <a:r>
              <a:rPr lang="en-AU" sz="2000" dirty="0">
                <a:solidFill>
                  <a:srgbClr val="000000"/>
                </a:solidFill>
                <a:latin typeface="Calibri" panose="020F0502020204030204" pitchFamily="34" charset="0"/>
                <a:ea typeface="Calibri" panose="020F0502020204030204" pitchFamily="34" charset="0"/>
              </a:rPr>
              <a:t>Collecting saliva samples from </a:t>
            </a:r>
            <a:r>
              <a:rPr lang="en-AU" sz="2000" dirty="0" err="1">
                <a:solidFill>
                  <a:srgbClr val="000000"/>
                </a:solidFill>
                <a:latin typeface="Calibri" panose="020F0502020204030204" pitchFamily="34" charset="0"/>
                <a:ea typeface="Calibri" panose="020F0502020204030204" pitchFamily="34" charset="0"/>
              </a:rPr>
              <a:t>MoDZTs</a:t>
            </a:r>
            <a:r>
              <a:rPr lang="en-AU" sz="2000" dirty="0">
                <a:solidFill>
                  <a:srgbClr val="000000"/>
                </a:solidFill>
                <a:latin typeface="Calibri" panose="020F0502020204030204" pitchFamily="34" charset="0"/>
                <a:ea typeface="Calibri" panose="020F0502020204030204" pitchFamily="34" charset="0"/>
              </a:rPr>
              <a:t> in </a:t>
            </a:r>
            <a:r>
              <a:rPr lang="en-AU" sz="2000" dirty="0" err="1">
                <a:solidFill>
                  <a:srgbClr val="000000"/>
                </a:solidFill>
                <a:latin typeface="Calibri" panose="020F0502020204030204" pitchFamily="34" charset="0"/>
                <a:ea typeface="Calibri" panose="020F0502020204030204" pitchFamily="34" charset="0"/>
              </a:rPr>
              <a:t>Osogbo</a:t>
            </a:r>
            <a:r>
              <a:rPr lang="en-AU" sz="2000" dirty="0">
                <a:solidFill>
                  <a:srgbClr val="000000"/>
                </a:solidFill>
                <a:latin typeface="Calibri" panose="020F0502020204030204" pitchFamily="34" charset="0"/>
                <a:ea typeface="Calibri" panose="020F0502020204030204" pitchFamily="34" charset="0"/>
              </a:rPr>
              <a:t> grammar school </a:t>
            </a:r>
            <a:endParaRPr lang="en-GB" sz="2000" dirty="0"/>
          </a:p>
        </p:txBody>
      </p:sp>
      <p:pic>
        <p:nvPicPr>
          <p:cNvPr id="6" name="Picture 5"/>
          <p:cNvPicPr>
            <a:picLocks noChangeAspect="1"/>
          </p:cNvPicPr>
          <p:nvPr/>
        </p:nvPicPr>
        <p:blipFill>
          <a:blip r:embed="rId2"/>
          <a:stretch>
            <a:fillRect/>
          </a:stretch>
        </p:blipFill>
        <p:spPr>
          <a:xfrm>
            <a:off x="8534405" y="228604"/>
            <a:ext cx="3023879" cy="3121423"/>
          </a:xfrm>
          <a:prstGeom prst="rect">
            <a:avLst/>
          </a:prstGeom>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012686"/>
            <a:ext cx="58928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971800"/>
            <a:ext cx="5827712" cy="380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7964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CC14-4B97-606D-26D9-F6CB36E36EDC}"/>
              </a:ext>
            </a:extLst>
          </p:cNvPr>
          <p:cNvSpPr>
            <a:spLocks noGrp="1"/>
          </p:cNvSpPr>
          <p:nvPr>
            <p:ph type="ctrTitle"/>
          </p:nvPr>
        </p:nvSpPr>
        <p:spPr/>
        <p:txBody>
          <a:bodyPr/>
          <a:lstStyle/>
          <a:p>
            <a:r>
              <a:rPr lang="en-US" dirty="0" err="1">
                <a:latin typeface="Helvetica" pitchFamily="2" charset="0"/>
              </a:rPr>
              <a:t>Dorret</a:t>
            </a:r>
            <a:r>
              <a:rPr lang="en-US" dirty="0">
                <a:latin typeface="Helvetica" pitchFamily="2" charset="0"/>
              </a:rPr>
              <a:t> </a:t>
            </a:r>
            <a:r>
              <a:rPr lang="en-US" dirty="0" err="1">
                <a:latin typeface="Helvetica" pitchFamily="2" charset="0"/>
              </a:rPr>
              <a:t>Boomsma</a:t>
            </a:r>
            <a:endParaRPr lang="en-US" dirty="0">
              <a:latin typeface="Helvetica" pitchFamily="2" charset="0"/>
            </a:endParaRPr>
          </a:p>
        </p:txBody>
      </p:sp>
      <p:sp>
        <p:nvSpPr>
          <p:cNvPr id="3" name="Subtitle 2">
            <a:extLst>
              <a:ext uri="{FF2B5EF4-FFF2-40B4-BE49-F238E27FC236}">
                <a16:creationId xmlns:a16="http://schemas.microsoft.com/office/drawing/2014/main" id="{1B611074-7476-41D3-13E7-47141B62A43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29548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689758" y="2337576"/>
            <a:ext cx="6386274" cy="837916"/>
          </a:xfrm>
          <a:ln>
            <a:solidFill>
              <a:schemeClr val="accent1"/>
            </a:solidFill>
          </a:ln>
        </p:spPr>
        <p:txBody>
          <a:bodyPr>
            <a:noAutofit/>
          </a:bodyPr>
          <a:lstStyle/>
          <a:p>
            <a:pPr marL="0" indent="0">
              <a:buNone/>
            </a:pPr>
            <a:r>
              <a:rPr lang="en-US" sz="2400" b="1" dirty="0" err="1"/>
              <a:t>BIObanks</a:t>
            </a:r>
            <a:r>
              <a:rPr lang="en-US" sz="2400" b="1" dirty="0"/>
              <a:t> Netherlands Internet Collaboration (BBMRI-BIONIC) -&gt; MDD</a:t>
            </a:r>
          </a:p>
        </p:txBody>
      </p:sp>
      <p:sp>
        <p:nvSpPr>
          <p:cNvPr id="6" name="Tijdelijke aanduiding voor inhoud 2">
            <a:extLst>
              <a:ext uri="{FF2B5EF4-FFF2-40B4-BE49-F238E27FC236}">
                <a16:creationId xmlns:a16="http://schemas.microsoft.com/office/drawing/2014/main" id="{286EC592-8814-B03F-FC02-38279D54379E}"/>
              </a:ext>
            </a:extLst>
          </p:cNvPr>
          <p:cNvSpPr txBox="1">
            <a:spLocks/>
          </p:cNvSpPr>
          <p:nvPr/>
        </p:nvSpPr>
        <p:spPr>
          <a:xfrm>
            <a:off x="1650193" y="1059398"/>
            <a:ext cx="5584741" cy="472679"/>
          </a:xfrm>
          <a:prstGeom prst="rect">
            <a:avLst/>
          </a:prstGeom>
          <a:ln>
            <a:solidFill>
              <a:schemeClr val="accent1"/>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Multi-omics of twinning</a:t>
            </a:r>
          </a:p>
        </p:txBody>
      </p:sp>
      <p:sp>
        <p:nvSpPr>
          <p:cNvPr id="7" name="Tijdelijke aanduiding voor inhoud 2">
            <a:extLst>
              <a:ext uri="{FF2B5EF4-FFF2-40B4-BE49-F238E27FC236}">
                <a16:creationId xmlns:a16="http://schemas.microsoft.com/office/drawing/2014/main" id="{87C5A415-F215-198B-78F6-619264CD7F05}"/>
              </a:ext>
            </a:extLst>
          </p:cNvPr>
          <p:cNvSpPr txBox="1">
            <a:spLocks/>
          </p:cNvSpPr>
          <p:nvPr/>
        </p:nvSpPr>
        <p:spPr>
          <a:xfrm>
            <a:off x="1689759" y="3536996"/>
            <a:ext cx="5584741" cy="773948"/>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Open Data Infrastructure for Social Science and Economic Innovations (ODISSEI)</a:t>
            </a:r>
          </a:p>
        </p:txBody>
      </p:sp>
      <p:pic>
        <p:nvPicPr>
          <p:cNvPr id="4" name="Picture 3" descr="A picture containing person, wall, person, indoor&#10;&#10;Description automatically generated">
            <a:extLst>
              <a:ext uri="{FF2B5EF4-FFF2-40B4-BE49-F238E27FC236}">
                <a16:creationId xmlns:a16="http://schemas.microsoft.com/office/drawing/2014/main" id="{9F0B5E13-B543-6A0A-F4E2-1845888C22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33" t="16778" r="18120" b="24000"/>
          <a:stretch/>
        </p:blipFill>
        <p:spPr>
          <a:xfrm>
            <a:off x="7843112" y="2635261"/>
            <a:ext cx="792742" cy="902018"/>
          </a:xfrm>
          <a:prstGeom prst="rect">
            <a:avLst/>
          </a:prstGeom>
        </p:spPr>
      </p:pic>
      <p:sp>
        <p:nvSpPr>
          <p:cNvPr id="2" name="Tijdelijke aanduiding voor inhoud 2">
            <a:extLst>
              <a:ext uri="{FF2B5EF4-FFF2-40B4-BE49-F238E27FC236}">
                <a16:creationId xmlns:a16="http://schemas.microsoft.com/office/drawing/2014/main" id="{46FFD7C4-2E1F-7343-EE2E-D05F2C1E17ED}"/>
              </a:ext>
            </a:extLst>
          </p:cNvPr>
          <p:cNvSpPr txBox="1">
            <a:spLocks/>
          </p:cNvSpPr>
          <p:nvPr/>
        </p:nvSpPr>
        <p:spPr>
          <a:xfrm>
            <a:off x="1689758" y="4717349"/>
            <a:ext cx="6801812" cy="472679"/>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Longitudinal and Multi-omics of aggression /</a:t>
            </a:r>
            <a:r>
              <a:rPr lang="en-US" sz="2400" b="1" dirty="0" err="1"/>
              <a:t>adhd</a:t>
            </a:r>
            <a:endParaRPr lang="en-US" sz="2400" b="1" dirty="0"/>
          </a:p>
        </p:txBody>
      </p:sp>
      <p:pic>
        <p:nvPicPr>
          <p:cNvPr id="5" name="Picture 2" descr="Camiel van der Laan">
            <a:extLst>
              <a:ext uri="{FF2B5EF4-FFF2-40B4-BE49-F238E27FC236}">
                <a16:creationId xmlns:a16="http://schemas.microsoft.com/office/drawing/2014/main" id="{995D91CF-0F1F-53D6-F851-070069BE1E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5196" y="3771730"/>
            <a:ext cx="837916" cy="8379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taking a selfie&#10;&#10;Description automatically generated">
            <a:extLst>
              <a:ext uri="{FF2B5EF4-FFF2-40B4-BE49-F238E27FC236}">
                <a16:creationId xmlns:a16="http://schemas.microsoft.com/office/drawing/2014/main" id="{95A12993-C35B-AADC-E05F-9773DF2548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333" t="24911" r="15556" b="4721"/>
          <a:stretch/>
        </p:blipFill>
        <p:spPr>
          <a:xfrm rot="16200000">
            <a:off x="8361592" y="5047143"/>
            <a:ext cx="773947" cy="658806"/>
          </a:xfrm>
          <a:prstGeom prst="rect">
            <a:avLst/>
          </a:prstGeom>
        </p:spPr>
      </p:pic>
      <p:pic>
        <p:nvPicPr>
          <p:cNvPr id="11" name="Picture 10" descr="A person smiling for the camera&#10;&#10;Description automatically generated with medium confidence">
            <a:extLst>
              <a:ext uri="{FF2B5EF4-FFF2-40B4-BE49-F238E27FC236}">
                <a16:creationId xmlns:a16="http://schemas.microsoft.com/office/drawing/2014/main" id="{B412A337-07E8-47BD-83F7-21D90684D1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5561"/>
          <a:stretch/>
        </p:blipFill>
        <p:spPr>
          <a:xfrm>
            <a:off x="9242483" y="4961416"/>
            <a:ext cx="745849" cy="830262"/>
          </a:xfrm>
          <a:prstGeom prst="rect">
            <a:avLst/>
          </a:prstGeom>
        </p:spPr>
      </p:pic>
      <p:pic>
        <p:nvPicPr>
          <p:cNvPr id="8" name="Picture 2">
            <a:extLst>
              <a:ext uri="{FF2B5EF4-FFF2-40B4-BE49-F238E27FC236}">
                <a16:creationId xmlns:a16="http://schemas.microsoft.com/office/drawing/2014/main" id="{A00FCFA4-354F-421B-B628-2009D53DBB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0880" y="1059398"/>
            <a:ext cx="765152" cy="90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Nikki Hubers (@HubersNikki) / Twitter">
            <a:extLst>
              <a:ext uri="{FF2B5EF4-FFF2-40B4-BE49-F238E27FC236}">
                <a16:creationId xmlns:a16="http://schemas.microsoft.com/office/drawing/2014/main" id="{479A24A7-9B73-85A9-2382-AC0C65D023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92443" y="1061314"/>
            <a:ext cx="885525" cy="885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A96645-89FA-1FAF-10C8-D48E215D8BC5}"/>
              </a:ext>
            </a:extLst>
          </p:cNvPr>
          <p:cNvSpPr/>
          <p:nvPr/>
        </p:nvSpPr>
        <p:spPr>
          <a:xfrm>
            <a:off x="1524001" y="0"/>
            <a:ext cx="9144001" cy="332656"/>
          </a:xfrm>
          <a:prstGeom prst="rect">
            <a:avLst/>
          </a:prstGeom>
          <a:solidFill>
            <a:srgbClr val="769DCC">
              <a:alpha val="9294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2" name="TextBox 11">
            <a:extLst>
              <a:ext uri="{FF2B5EF4-FFF2-40B4-BE49-F238E27FC236}">
                <a16:creationId xmlns:a16="http://schemas.microsoft.com/office/drawing/2014/main" id="{91FD59F4-923D-EC33-80E3-4A3239104B92}"/>
              </a:ext>
            </a:extLst>
          </p:cNvPr>
          <p:cNvSpPr txBox="1"/>
          <p:nvPr/>
        </p:nvSpPr>
        <p:spPr>
          <a:xfrm>
            <a:off x="1650192" y="5672675"/>
            <a:ext cx="2745082" cy="461665"/>
          </a:xfrm>
          <a:prstGeom prst="rect">
            <a:avLst/>
          </a:prstGeom>
          <a:noFill/>
          <a:ln>
            <a:solidFill>
              <a:schemeClr val="accent1"/>
            </a:solidFill>
          </a:ln>
        </p:spPr>
        <p:txBody>
          <a:bodyPr wrap="square" rtlCol="0">
            <a:spAutoFit/>
          </a:bodyPr>
          <a:lstStyle/>
          <a:p>
            <a:r>
              <a:rPr lang="en-US" sz="2400" b="1" dirty="0" err="1"/>
              <a:t>Microchimerism</a:t>
            </a:r>
            <a:endParaRPr lang="en-US" sz="2400" dirty="0"/>
          </a:p>
        </p:txBody>
      </p:sp>
    </p:spTree>
    <p:extLst>
      <p:ext uri="{BB962C8B-B14F-4D97-AF65-F5344CB8AC3E}">
        <p14:creationId xmlns:p14="http://schemas.microsoft.com/office/powerpoint/2010/main" val="749505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9722" y="3207233"/>
            <a:ext cx="7139940" cy="618649"/>
          </a:xfrm>
        </p:spPr>
        <p:txBody>
          <a:bodyPr>
            <a:normAutofit/>
          </a:bodyPr>
          <a:lstStyle/>
          <a:p>
            <a:pPr marL="0" indent="0">
              <a:spcBef>
                <a:spcPct val="0"/>
              </a:spcBef>
              <a:buNone/>
            </a:pPr>
            <a:r>
              <a:rPr lang="en-US" b="1" dirty="0">
                <a:solidFill>
                  <a:srgbClr val="00647D"/>
                </a:solidFill>
              </a:rPr>
              <a:t>MZ twinning and differential DNA methylation</a:t>
            </a:r>
          </a:p>
        </p:txBody>
      </p:sp>
      <p:pic>
        <p:nvPicPr>
          <p:cNvPr id="4" name="Picture 2" descr="Afbeelding">
            <a:extLst>
              <a:ext uri="{FF2B5EF4-FFF2-40B4-BE49-F238E27FC236}">
                <a16:creationId xmlns:a16="http://schemas.microsoft.com/office/drawing/2014/main" id="{9EB7311B-AF9E-4805-A2B4-B0381FBCFC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93070" y="376046"/>
            <a:ext cx="7389971" cy="29375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2A457EA-CEAE-40B0-A3EB-A120E7202166}"/>
              </a:ext>
            </a:extLst>
          </p:cNvPr>
          <p:cNvSpPr/>
          <p:nvPr/>
        </p:nvSpPr>
        <p:spPr>
          <a:xfrm>
            <a:off x="1524001" y="0"/>
            <a:ext cx="9144001" cy="332656"/>
          </a:xfrm>
          <a:prstGeom prst="rect">
            <a:avLst/>
          </a:prstGeom>
          <a:solidFill>
            <a:srgbClr val="769DCC">
              <a:alpha val="9294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2" name="Picture 1" descr="A picture containing table&#10;&#10;Description automatically generated">
            <a:extLst>
              <a:ext uri="{FF2B5EF4-FFF2-40B4-BE49-F238E27FC236}">
                <a16:creationId xmlns:a16="http://schemas.microsoft.com/office/drawing/2014/main" id="{36950CF8-E667-1828-BE16-D07F5787FC6A}"/>
              </a:ext>
            </a:extLst>
          </p:cNvPr>
          <p:cNvPicPr/>
          <p:nvPr/>
        </p:nvPicPr>
        <p:blipFill rotWithShape="1">
          <a:blip r:embed="rId4" cstate="print">
            <a:extLst>
              <a:ext uri="{28A0092B-C50C-407E-A947-70E740481C1C}">
                <a14:useLocalDpi xmlns:a14="http://schemas.microsoft.com/office/drawing/2010/main" val="0"/>
              </a:ext>
            </a:extLst>
          </a:blip>
          <a:srcRect t="5270" r="6122" b="81240"/>
          <a:stretch/>
        </p:blipFill>
        <p:spPr>
          <a:xfrm>
            <a:off x="1717704" y="3885596"/>
            <a:ext cx="8756593" cy="2972405"/>
          </a:xfrm>
          <a:prstGeom prst="rect">
            <a:avLst/>
          </a:prstGeom>
        </p:spPr>
      </p:pic>
      <p:sp>
        <p:nvSpPr>
          <p:cNvPr id="8" name="TextBox 7">
            <a:extLst>
              <a:ext uri="{FF2B5EF4-FFF2-40B4-BE49-F238E27FC236}">
                <a16:creationId xmlns:a16="http://schemas.microsoft.com/office/drawing/2014/main" id="{43B6E532-0F57-7809-6865-744EF143F42C}"/>
              </a:ext>
            </a:extLst>
          </p:cNvPr>
          <p:cNvSpPr txBox="1"/>
          <p:nvPr/>
        </p:nvSpPr>
        <p:spPr>
          <a:xfrm>
            <a:off x="6954096" y="3825882"/>
            <a:ext cx="4114800" cy="646331"/>
          </a:xfrm>
          <a:prstGeom prst="rect">
            <a:avLst/>
          </a:prstGeom>
          <a:noFill/>
        </p:spPr>
        <p:txBody>
          <a:bodyPr wrap="square">
            <a:spAutoFit/>
          </a:bodyPr>
          <a:lstStyle/>
          <a:p>
            <a:r>
              <a:rPr lang="en-US" dirty="0"/>
              <a:t>Hypomethylation near telomeres Hypermethylation near centromeres</a:t>
            </a:r>
            <a:endParaRPr lang="nl-NL" dirty="0"/>
          </a:p>
        </p:txBody>
      </p:sp>
    </p:spTree>
    <p:extLst>
      <p:ext uri="{BB962C8B-B14F-4D97-AF65-F5344CB8AC3E}">
        <p14:creationId xmlns:p14="http://schemas.microsoft.com/office/powerpoint/2010/main" val="465179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684600"/>
            <a:ext cx="4918634" cy="5712296"/>
          </a:xfrm>
        </p:spPr>
        <p:txBody>
          <a:bodyPr>
            <a:normAutofit lnSpcReduction="10000"/>
          </a:bodyPr>
          <a:lstStyle/>
          <a:p>
            <a:pPr marL="0" indent="0">
              <a:buNone/>
            </a:pPr>
            <a:r>
              <a:rPr lang="en-US" sz="2400" b="1" dirty="0">
                <a:solidFill>
                  <a:srgbClr val="00647D"/>
                </a:solidFill>
              </a:rPr>
              <a:t>First molecular evidence for a signature for MZ twinning in humans</a:t>
            </a:r>
          </a:p>
          <a:p>
            <a:pPr marL="0" indent="0">
              <a:buNone/>
            </a:pPr>
            <a:endParaRPr lang="en-US" sz="2400" dirty="0"/>
          </a:p>
          <a:p>
            <a:r>
              <a:rPr lang="en-US" sz="2200" dirty="0"/>
              <a:t>A signature of MZ twinning event that persists, through many rounds of mitosis, to adult somatic tissues.</a:t>
            </a:r>
          </a:p>
          <a:p>
            <a:endParaRPr lang="en-US" sz="2200" dirty="0"/>
          </a:p>
          <a:p>
            <a:r>
              <a:rPr lang="en-US" sz="2200" dirty="0"/>
              <a:t>Tool to examine link between MZ twinning and congenital disorders (e.g. imprinting disorders, </a:t>
            </a:r>
            <a:r>
              <a:rPr lang="en-US" sz="2200" dirty="0" err="1"/>
              <a:t>Amyoplasia</a:t>
            </a:r>
            <a:r>
              <a:rPr lang="en-US" sz="2200" dirty="0"/>
              <a:t>).</a:t>
            </a:r>
          </a:p>
          <a:p>
            <a:endParaRPr lang="en-US" sz="2200" dirty="0"/>
          </a:p>
          <a:p>
            <a:r>
              <a:rPr lang="en-US" sz="2400" dirty="0">
                <a:solidFill>
                  <a:srgbClr val="FF0000"/>
                </a:solidFill>
              </a:rPr>
              <a:t>Cause effect, or byproduct?</a:t>
            </a:r>
          </a:p>
          <a:p>
            <a:endParaRPr lang="en-US" sz="2200" dirty="0"/>
          </a:p>
          <a:p>
            <a:r>
              <a:rPr lang="en-US" sz="2200" dirty="0"/>
              <a:t>New possibilities to examine </a:t>
            </a:r>
            <a:r>
              <a:rPr lang="en-US" sz="2200" b="1" dirty="0">
                <a:solidFill>
                  <a:srgbClr val="00647D"/>
                </a:solidFill>
              </a:rPr>
              <a:t>vanishing</a:t>
            </a:r>
            <a:r>
              <a:rPr lang="en-US" sz="2200" dirty="0">
                <a:solidFill>
                  <a:srgbClr val="00647D"/>
                </a:solidFill>
              </a:rPr>
              <a:t> </a:t>
            </a:r>
            <a:r>
              <a:rPr lang="en-US" sz="2200" b="1" dirty="0">
                <a:solidFill>
                  <a:srgbClr val="00647D"/>
                </a:solidFill>
              </a:rPr>
              <a:t>twin syndrome</a:t>
            </a:r>
          </a:p>
        </p:txBody>
      </p:sp>
      <p:pic>
        <p:nvPicPr>
          <p:cNvPr id="6" name="Picture 5">
            <a:extLst>
              <a:ext uri="{FF2B5EF4-FFF2-40B4-BE49-F238E27FC236}">
                <a16:creationId xmlns:a16="http://schemas.microsoft.com/office/drawing/2014/main" id="{FCCC6444-64D5-45B3-9CC6-345EF3AEB7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188" t="18620" r="35185" b="1404"/>
          <a:stretch/>
        </p:blipFill>
        <p:spPr bwMode="auto">
          <a:xfrm>
            <a:off x="6747434" y="2852937"/>
            <a:ext cx="3381014" cy="3141743"/>
          </a:xfrm>
          <a:prstGeom prst="rect">
            <a:avLst/>
          </a:prstGeom>
          <a:ln>
            <a:noFill/>
          </a:ln>
          <a:extLst>
            <a:ext uri="{53640926-AAD7-44D8-BBD7-CCE9431645EC}">
              <a14:shadowObscured xmlns:a14="http://schemas.microsoft.com/office/drawing/2010/main"/>
            </a:ext>
          </a:extLst>
        </p:spPr>
      </p:pic>
      <p:pic>
        <p:nvPicPr>
          <p:cNvPr id="7" name="Picture 2">
            <a:extLst>
              <a:ext uri="{FF2B5EF4-FFF2-40B4-BE49-F238E27FC236}">
                <a16:creationId xmlns:a16="http://schemas.microsoft.com/office/drawing/2014/main" id="{9BC8832E-921F-4AFC-B4ED-A1E58A46482D}"/>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r="36859"/>
          <a:stretch>
            <a:fillRect/>
          </a:stretch>
        </p:blipFill>
        <p:spPr bwMode="auto">
          <a:xfrm>
            <a:off x="7003793" y="725325"/>
            <a:ext cx="2895600" cy="19354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19823E1-8E75-48D3-A327-515B8ADF95D3}"/>
              </a:ext>
            </a:extLst>
          </p:cNvPr>
          <p:cNvSpPr txBox="1"/>
          <p:nvPr/>
        </p:nvSpPr>
        <p:spPr>
          <a:xfrm>
            <a:off x="7003793" y="6019912"/>
            <a:ext cx="3276600" cy="646331"/>
          </a:xfrm>
          <a:prstGeom prst="rect">
            <a:avLst/>
          </a:prstGeom>
          <a:noFill/>
        </p:spPr>
        <p:txBody>
          <a:bodyPr wrap="square">
            <a:spAutoFit/>
          </a:bodyPr>
          <a:lstStyle/>
          <a:p>
            <a:r>
              <a:rPr lang="en-US" b="1" dirty="0">
                <a:ea typeface="Times New Roman" panose="02020603050405020304" pitchFamily="18" charset="0"/>
              </a:rPr>
              <a:t>Diagnosis of MZ twinning using an epigenetic predictor</a:t>
            </a:r>
            <a:endParaRPr lang="en-US" dirty="0"/>
          </a:p>
        </p:txBody>
      </p:sp>
      <p:sp>
        <p:nvSpPr>
          <p:cNvPr id="10" name="TextBox 9">
            <a:extLst>
              <a:ext uri="{FF2B5EF4-FFF2-40B4-BE49-F238E27FC236}">
                <a16:creationId xmlns:a16="http://schemas.microsoft.com/office/drawing/2014/main" id="{70DF2183-FEFC-43DE-815B-19DDEEBAE8DF}"/>
              </a:ext>
            </a:extLst>
          </p:cNvPr>
          <p:cNvSpPr txBox="1"/>
          <p:nvPr/>
        </p:nvSpPr>
        <p:spPr>
          <a:xfrm>
            <a:off x="8462621" y="4990527"/>
            <a:ext cx="1165319" cy="369332"/>
          </a:xfrm>
          <a:prstGeom prst="rect">
            <a:avLst/>
          </a:prstGeom>
          <a:noFill/>
        </p:spPr>
        <p:txBody>
          <a:bodyPr wrap="none" rtlCol="0">
            <a:spAutoFit/>
          </a:bodyPr>
          <a:lstStyle/>
          <a:p>
            <a:r>
              <a:rPr lang="en-US" dirty="0">
                <a:latin typeface="+mj-lt"/>
                <a:ea typeface="Times New Roman" panose="02020603050405020304" pitchFamily="18" charset="0"/>
              </a:rPr>
              <a:t>AUC</a:t>
            </a:r>
            <a:r>
              <a:rPr lang="en-US" b="1" dirty="0">
                <a:latin typeface="+mj-lt"/>
                <a:ea typeface="Times New Roman" panose="02020603050405020304" pitchFamily="18" charset="0"/>
              </a:rPr>
              <a:t>~ 0.80</a:t>
            </a:r>
            <a:endParaRPr lang="en-US" dirty="0"/>
          </a:p>
        </p:txBody>
      </p:sp>
      <p:sp>
        <p:nvSpPr>
          <p:cNvPr id="8" name="Rectangle 7">
            <a:extLst>
              <a:ext uri="{FF2B5EF4-FFF2-40B4-BE49-F238E27FC236}">
                <a16:creationId xmlns:a16="http://schemas.microsoft.com/office/drawing/2014/main" id="{4C749942-CDDC-4878-A9C0-25EBA10C8C47}"/>
              </a:ext>
            </a:extLst>
          </p:cNvPr>
          <p:cNvSpPr/>
          <p:nvPr/>
        </p:nvSpPr>
        <p:spPr>
          <a:xfrm>
            <a:off x="1524001" y="0"/>
            <a:ext cx="9144001" cy="332656"/>
          </a:xfrm>
          <a:prstGeom prst="rect">
            <a:avLst/>
          </a:prstGeom>
          <a:solidFill>
            <a:srgbClr val="769DCC">
              <a:alpha val="9294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 name="TextBox 1">
            <a:extLst>
              <a:ext uri="{FF2B5EF4-FFF2-40B4-BE49-F238E27FC236}">
                <a16:creationId xmlns:a16="http://schemas.microsoft.com/office/drawing/2014/main" id="{01A2642B-4A81-3E48-AADB-7784534AD128}"/>
              </a:ext>
            </a:extLst>
          </p:cNvPr>
          <p:cNvSpPr txBox="1"/>
          <p:nvPr/>
        </p:nvSpPr>
        <p:spPr>
          <a:xfrm>
            <a:off x="7129884" y="2648275"/>
            <a:ext cx="2643416" cy="307777"/>
          </a:xfrm>
          <a:prstGeom prst="rect">
            <a:avLst/>
          </a:prstGeom>
          <a:noFill/>
        </p:spPr>
        <p:txBody>
          <a:bodyPr wrap="none" rtlCol="0">
            <a:spAutoFit/>
          </a:bodyPr>
          <a:lstStyle/>
          <a:p>
            <a:r>
              <a:rPr lang="en-US" sz="1400" dirty="0">
                <a:solidFill>
                  <a:schemeClr val="tx1">
                    <a:lumMod val="65000"/>
                    <a:lumOff val="35000"/>
                  </a:schemeClr>
                </a:solidFill>
              </a:rPr>
              <a:t>Beckwith-Wiedemann Syndrome</a:t>
            </a:r>
          </a:p>
        </p:txBody>
      </p:sp>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7531E3AF-3195-47EA-AADD-8C0CF84A46A7}"/>
                  </a:ext>
                </a:extLst>
              </p14:cNvPr>
              <p14:cNvContentPartPr/>
              <p14:nvPr/>
            </p14:nvContentPartPr>
            <p14:xfrm>
              <a:off x="3947100" y="6027060"/>
              <a:ext cx="3054240" cy="288720"/>
            </p14:xfrm>
          </p:contentPart>
        </mc:Choice>
        <mc:Fallback>
          <p:pic>
            <p:nvPicPr>
              <p:cNvPr id="4" name="Ink 3">
                <a:extLst>
                  <a:ext uri="{FF2B5EF4-FFF2-40B4-BE49-F238E27FC236}">
                    <a16:creationId xmlns:a16="http://schemas.microsoft.com/office/drawing/2014/main" id="{7531E3AF-3195-47EA-AADD-8C0CF84A46A7}"/>
                  </a:ext>
                </a:extLst>
              </p:cNvPr>
              <p:cNvPicPr/>
              <p:nvPr/>
            </p:nvPicPr>
            <p:blipFill>
              <a:blip r:embed="rId5"/>
              <a:stretch>
                <a:fillRect/>
              </a:stretch>
            </p:blipFill>
            <p:spPr>
              <a:xfrm>
                <a:off x="3929098" y="6009060"/>
                <a:ext cx="3089884" cy="3243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659E2764-08F7-4CF1-8551-1D426EF84101}"/>
                  </a:ext>
                </a:extLst>
              </p14:cNvPr>
              <p14:cNvContentPartPr/>
              <p14:nvPr/>
            </p14:nvContentPartPr>
            <p14:xfrm>
              <a:off x="14111820" y="5303100"/>
              <a:ext cx="3600" cy="360"/>
            </p14:xfrm>
          </p:contentPart>
        </mc:Choice>
        <mc:Fallback>
          <p:pic>
            <p:nvPicPr>
              <p:cNvPr id="5" name="Ink 4">
                <a:extLst>
                  <a:ext uri="{FF2B5EF4-FFF2-40B4-BE49-F238E27FC236}">
                    <a16:creationId xmlns:a16="http://schemas.microsoft.com/office/drawing/2014/main" id="{659E2764-08F7-4CF1-8551-1D426EF84101}"/>
                  </a:ext>
                </a:extLst>
              </p:cNvPr>
              <p:cNvPicPr/>
              <p:nvPr/>
            </p:nvPicPr>
            <p:blipFill>
              <a:blip r:embed="rId7"/>
              <a:stretch>
                <a:fillRect/>
              </a:stretch>
            </p:blipFill>
            <p:spPr>
              <a:xfrm>
                <a:off x="14093820" y="5285100"/>
                <a:ext cx="39240" cy="36000"/>
              </a:xfrm>
              <a:prstGeom prst="rect">
                <a:avLst/>
              </a:prstGeom>
            </p:spPr>
          </p:pic>
        </mc:Fallback>
      </mc:AlternateContent>
    </p:spTree>
    <p:extLst>
      <p:ext uri="{BB962C8B-B14F-4D97-AF65-F5344CB8AC3E}">
        <p14:creationId xmlns:p14="http://schemas.microsoft.com/office/powerpoint/2010/main" val="3084311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4C1F8B-0513-45D6-ABE9-25A6C594DA33}"/>
              </a:ext>
            </a:extLst>
          </p:cNvPr>
          <p:cNvPicPr>
            <a:picLocks noChangeAspect="1"/>
          </p:cNvPicPr>
          <p:nvPr/>
        </p:nvPicPr>
        <p:blipFill rotWithShape="1">
          <a:blip r:embed="rId2"/>
          <a:srcRect l="23917" t="24222" r="25917" b="44371"/>
          <a:stretch/>
        </p:blipFill>
        <p:spPr>
          <a:xfrm>
            <a:off x="1706125" y="196533"/>
            <a:ext cx="4657563" cy="1640205"/>
          </a:xfrm>
          <a:prstGeom prst="rect">
            <a:avLst/>
          </a:prstGeom>
          <a:ln>
            <a:solidFill>
              <a:schemeClr val="accent1"/>
            </a:solidFill>
          </a:ln>
        </p:spPr>
      </p:pic>
      <p:pic>
        <p:nvPicPr>
          <p:cNvPr id="5" name="Picture 4">
            <a:extLst>
              <a:ext uri="{FF2B5EF4-FFF2-40B4-BE49-F238E27FC236}">
                <a16:creationId xmlns:a16="http://schemas.microsoft.com/office/drawing/2014/main" id="{FB22D9EC-C545-41A2-B409-DF1372E20723}"/>
              </a:ext>
            </a:extLst>
          </p:cNvPr>
          <p:cNvPicPr>
            <a:picLocks noChangeAspect="1"/>
          </p:cNvPicPr>
          <p:nvPr/>
        </p:nvPicPr>
        <p:blipFill rotWithShape="1">
          <a:blip r:embed="rId3"/>
          <a:srcRect l="21500" t="39037" r="22333" b="38889"/>
          <a:stretch/>
        </p:blipFill>
        <p:spPr>
          <a:xfrm>
            <a:off x="1700322" y="1947456"/>
            <a:ext cx="4657563" cy="1029639"/>
          </a:xfrm>
          <a:prstGeom prst="rect">
            <a:avLst/>
          </a:prstGeom>
          <a:ln>
            <a:solidFill>
              <a:schemeClr val="accent1"/>
            </a:solidFill>
          </a:ln>
        </p:spPr>
      </p:pic>
      <p:grpSp>
        <p:nvGrpSpPr>
          <p:cNvPr id="7" name="Group 6">
            <a:extLst>
              <a:ext uri="{FF2B5EF4-FFF2-40B4-BE49-F238E27FC236}">
                <a16:creationId xmlns:a16="http://schemas.microsoft.com/office/drawing/2014/main" id="{4D9680EC-FF08-4411-4D7D-81AC31883A96}"/>
              </a:ext>
            </a:extLst>
          </p:cNvPr>
          <p:cNvGrpSpPr/>
          <p:nvPr/>
        </p:nvGrpSpPr>
        <p:grpSpPr>
          <a:xfrm>
            <a:off x="6593910" y="1671536"/>
            <a:ext cx="3746431" cy="2851314"/>
            <a:chOff x="5846177" y="2416170"/>
            <a:chExt cx="4460686" cy="3245531"/>
          </a:xfrm>
        </p:grpSpPr>
        <p:grpSp>
          <p:nvGrpSpPr>
            <p:cNvPr id="8" name="Groep 65">
              <a:extLst>
                <a:ext uri="{FF2B5EF4-FFF2-40B4-BE49-F238E27FC236}">
                  <a16:creationId xmlns:a16="http://schemas.microsoft.com/office/drawing/2014/main" id="{ADB64B9A-8C5B-D6A6-E794-595419FD6459}"/>
                </a:ext>
              </a:extLst>
            </p:cNvPr>
            <p:cNvGrpSpPr/>
            <p:nvPr/>
          </p:nvGrpSpPr>
          <p:grpSpPr>
            <a:xfrm>
              <a:off x="5846177" y="2416170"/>
              <a:ext cx="4460686" cy="3245531"/>
              <a:chOff x="5582199" y="2697057"/>
              <a:chExt cx="4460686" cy="3245531"/>
            </a:xfrm>
          </p:grpSpPr>
          <p:sp>
            <p:nvSpPr>
              <p:cNvPr id="18" name="Rechthoek: afgeronde hoeken 64">
                <a:extLst>
                  <a:ext uri="{FF2B5EF4-FFF2-40B4-BE49-F238E27FC236}">
                    <a16:creationId xmlns:a16="http://schemas.microsoft.com/office/drawing/2014/main" id="{31A2FDDC-FD80-CA5F-692E-A18F030B480B}"/>
                  </a:ext>
                </a:extLst>
              </p:cNvPr>
              <p:cNvSpPr/>
              <p:nvPr/>
            </p:nvSpPr>
            <p:spPr>
              <a:xfrm>
                <a:off x="5582199" y="2697057"/>
                <a:ext cx="4460686" cy="3245531"/>
              </a:xfrm>
              <a:prstGeom prst="roundRect">
                <a:avLst/>
              </a:prstGeom>
              <a:solidFill>
                <a:schemeClr val="bg1"/>
              </a:solidFill>
              <a:ln>
                <a:solidFill>
                  <a:srgbClr val="6BBF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50" dirty="0">
                  <a:solidFill>
                    <a:schemeClr val="tx1"/>
                  </a:solidFill>
                </a:endParaRPr>
              </a:p>
            </p:txBody>
          </p:sp>
          <p:pic>
            <p:nvPicPr>
              <p:cNvPr id="19" name="Picture 29">
                <a:extLst>
                  <a:ext uri="{FF2B5EF4-FFF2-40B4-BE49-F238E27FC236}">
                    <a16:creationId xmlns:a16="http://schemas.microsoft.com/office/drawing/2014/main" id="{E243EBFE-8A24-6FAF-1FEE-EE9801A37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0665" y="2967952"/>
                <a:ext cx="2383960" cy="2831306"/>
              </a:xfrm>
              <a:prstGeom prst="rect">
                <a:avLst/>
              </a:prstGeom>
            </p:spPr>
          </p:pic>
          <p:cxnSp>
            <p:nvCxnSpPr>
              <p:cNvPr id="20" name="Rechte verbindingslijn 28">
                <a:extLst>
                  <a:ext uri="{FF2B5EF4-FFF2-40B4-BE49-F238E27FC236}">
                    <a16:creationId xmlns:a16="http://schemas.microsoft.com/office/drawing/2014/main" id="{BB072444-4754-DDE1-EB13-9680437DFD95}"/>
                  </a:ext>
                </a:extLst>
              </p:cNvPr>
              <p:cNvCxnSpPr/>
              <p:nvPr/>
            </p:nvCxnSpPr>
            <p:spPr>
              <a:xfrm flipV="1">
                <a:off x="8388525" y="3009690"/>
                <a:ext cx="614362" cy="265786"/>
              </a:xfrm>
              <a:prstGeom prst="line">
                <a:avLst/>
              </a:prstGeom>
            </p:spPr>
            <p:style>
              <a:lnRef idx="1">
                <a:schemeClr val="dk1"/>
              </a:lnRef>
              <a:fillRef idx="0">
                <a:schemeClr val="dk1"/>
              </a:fillRef>
              <a:effectRef idx="0">
                <a:schemeClr val="dk1"/>
              </a:effectRef>
              <a:fontRef idx="minor">
                <a:schemeClr val="tx1"/>
              </a:fontRef>
            </p:style>
          </p:cxnSp>
          <p:cxnSp>
            <p:nvCxnSpPr>
              <p:cNvPr id="21" name="Rechte verbindingslijn 29">
                <a:extLst>
                  <a:ext uri="{FF2B5EF4-FFF2-40B4-BE49-F238E27FC236}">
                    <a16:creationId xmlns:a16="http://schemas.microsoft.com/office/drawing/2014/main" id="{7438C2C6-225C-BBD2-0841-F97D7B9AF439}"/>
                  </a:ext>
                </a:extLst>
              </p:cNvPr>
              <p:cNvCxnSpPr>
                <a:cxnSpLocks/>
              </p:cNvCxnSpPr>
              <p:nvPr/>
            </p:nvCxnSpPr>
            <p:spPr>
              <a:xfrm flipV="1">
                <a:off x="8277308" y="4427906"/>
                <a:ext cx="561436" cy="153537"/>
              </a:xfrm>
              <a:prstGeom prst="line">
                <a:avLst/>
              </a:prstGeom>
            </p:spPr>
            <p:style>
              <a:lnRef idx="1">
                <a:schemeClr val="dk1"/>
              </a:lnRef>
              <a:fillRef idx="0">
                <a:schemeClr val="dk1"/>
              </a:fillRef>
              <a:effectRef idx="0">
                <a:schemeClr val="dk1"/>
              </a:effectRef>
              <a:fontRef idx="minor">
                <a:schemeClr val="tx1"/>
              </a:fontRef>
            </p:style>
          </p:cxnSp>
          <p:cxnSp>
            <p:nvCxnSpPr>
              <p:cNvPr id="22" name="Rechte verbindingslijn 31">
                <a:extLst>
                  <a:ext uri="{FF2B5EF4-FFF2-40B4-BE49-F238E27FC236}">
                    <a16:creationId xmlns:a16="http://schemas.microsoft.com/office/drawing/2014/main" id="{6E10C9CB-DB65-0F0D-9F52-9C5920ED2188}"/>
                  </a:ext>
                </a:extLst>
              </p:cNvPr>
              <p:cNvCxnSpPr>
                <a:cxnSpLocks/>
              </p:cNvCxnSpPr>
              <p:nvPr/>
            </p:nvCxnSpPr>
            <p:spPr>
              <a:xfrm>
                <a:off x="7985050" y="4707111"/>
                <a:ext cx="533383" cy="222281"/>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34">
                <a:extLst>
                  <a:ext uri="{FF2B5EF4-FFF2-40B4-BE49-F238E27FC236}">
                    <a16:creationId xmlns:a16="http://schemas.microsoft.com/office/drawing/2014/main" id="{2772C5B3-BB0F-4AEA-A819-09F32543550D}"/>
                  </a:ext>
                </a:extLst>
              </p:cNvPr>
              <p:cNvCxnSpPr>
                <a:cxnSpLocks/>
              </p:cNvCxnSpPr>
              <p:nvPr/>
            </p:nvCxnSpPr>
            <p:spPr>
              <a:xfrm>
                <a:off x="6837596" y="3534742"/>
                <a:ext cx="562201" cy="655997"/>
              </a:xfrm>
              <a:prstGeom prst="line">
                <a:avLst/>
              </a:prstGeom>
            </p:spPr>
            <p:style>
              <a:lnRef idx="1">
                <a:schemeClr val="dk1"/>
              </a:lnRef>
              <a:fillRef idx="0">
                <a:schemeClr val="dk1"/>
              </a:fillRef>
              <a:effectRef idx="0">
                <a:schemeClr val="dk1"/>
              </a:effectRef>
              <a:fontRef idx="minor">
                <a:schemeClr val="tx1"/>
              </a:fontRef>
            </p:style>
          </p:cxnSp>
          <p:cxnSp>
            <p:nvCxnSpPr>
              <p:cNvPr id="24" name="Rechte verbindingslijn 36">
                <a:extLst>
                  <a:ext uri="{FF2B5EF4-FFF2-40B4-BE49-F238E27FC236}">
                    <a16:creationId xmlns:a16="http://schemas.microsoft.com/office/drawing/2014/main" id="{EE6416D3-EAD9-C8E8-81BE-B51176927B1C}"/>
                  </a:ext>
                </a:extLst>
              </p:cNvPr>
              <p:cNvCxnSpPr>
                <a:cxnSpLocks/>
              </p:cNvCxnSpPr>
              <p:nvPr/>
            </p:nvCxnSpPr>
            <p:spPr>
              <a:xfrm>
                <a:off x="6724650" y="3744754"/>
                <a:ext cx="675147" cy="445985"/>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39">
                <a:extLst>
                  <a:ext uri="{FF2B5EF4-FFF2-40B4-BE49-F238E27FC236}">
                    <a16:creationId xmlns:a16="http://schemas.microsoft.com/office/drawing/2014/main" id="{6EDA1371-1F43-D84B-96CE-7F536A8421E1}"/>
                  </a:ext>
                </a:extLst>
              </p:cNvPr>
              <p:cNvCxnSpPr>
                <a:cxnSpLocks/>
              </p:cNvCxnSpPr>
              <p:nvPr/>
            </p:nvCxnSpPr>
            <p:spPr>
              <a:xfrm>
                <a:off x="6564480" y="4099894"/>
                <a:ext cx="835317" cy="90845"/>
              </a:xfrm>
              <a:prstGeom prst="line">
                <a:avLst/>
              </a:prstGeom>
            </p:spPr>
            <p:style>
              <a:lnRef idx="1">
                <a:schemeClr val="dk1"/>
              </a:lnRef>
              <a:fillRef idx="0">
                <a:schemeClr val="dk1"/>
              </a:fillRef>
              <a:effectRef idx="0">
                <a:schemeClr val="dk1"/>
              </a:effectRef>
              <a:fontRef idx="minor">
                <a:schemeClr val="tx1"/>
              </a:fontRef>
            </p:style>
          </p:cxnSp>
          <p:cxnSp>
            <p:nvCxnSpPr>
              <p:cNvPr id="26" name="Rechte verbindingslijn 42">
                <a:extLst>
                  <a:ext uri="{FF2B5EF4-FFF2-40B4-BE49-F238E27FC236}">
                    <a16:creationId xmlns:a16="http://schemas.microsoft.com/office/drawing/2014/main" id="{6B97A022-54A7-C5FD-FA49-6258F0452570}"/>
                  </a:ext>
                </a:extLst>
              </p:cNvPr>
              <p:cNvCxnSpPr>
                <a:cxnSpLocks/>
              </p:cNvCxnSpPr>
              <p:nvPr/>
            </p:nvCxnSpPr>
            <p:spPr>
              <a:xfrm>
                <a:off x="6878502" y="3237447"/>
                <a:ext cx="590784" cy="63836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44">
                <a:extLst>
                  <a:ext uri="{FF2B5EF4-FFF2-40B4-BE49-F238E27FC236}">
                    <a16:creationId xmlns:a16="http://schemas.microsoft.com/office/drawing/2014/main" id="{7AFF6E55-7F3C-C892-38E7-71E3F87C00E2}"/>
                  </a:ext>
                </a:extLst>
              </p:cNvPr>
              <p:cNvCxnSpPr>
                <a:cxnSpLocks/>
              </p:cNvCxnSpPr>
              <p:nvPr/>
            </p:nvCxnSpPr>
            <p:spPr>
              <a:xfrm>
                <a:off x="8388525" y="3275476"/>
                <a:ext cx="711460" cy="437728"/>
              </a:xfrm>
              <a:prstGeom prst="line">
                <a:avLst/>
              </a:prstGeom>
            </p:spPr>
            <p:style>
              <a:lnRef idx="1">
                <a:schemeClr val="dk1"/>
              </a:lnRef>
              <a:fillRef idx="0">
                <a:schemeClr val="dk1"/>
              </a:fillRef>
              <a:effectRef idx="0">
                <a:schemeClr val="dk1"/>
              </a:effectRef>
              <a:fontRef idx="minor">
                <a:schemeClr val="tx1"/>
              </a:fontRef>
            </p:style>
          </p:cxnSp>
          <p:cxnSp>
            <p:nvCxnSpPr>
              <p:cNvPr id="28" name="Rechte verbindingslijn 46">
                <a:extLst>
                  <a:ext uri="{FF2B5EF4-FFF2-40B4-BE49-F238E27FC236}">
                    <a16:creationId xmlns:a16="http://schemas.microsoft.com/office/drawing/2014/main" id="{1B801E7F-5E6E-1C85-B641-2EB50996C019}"/>
                  </a:ext>
                </a:extLst>
              </p:cNvPr>
              <p:cNvCxnSpPr>
                <a:cxnSpLocks/>
              </p:cNvCxnSpPr>
              <p:nvPr/>
            </p:nvCxnSpPr>
            <p:spPr>
              <a:xfrm flipH="1">
                <a:off x="7907797" y="4078713"/>
                <a:ext cx="963153" cy="498785"/>
              </a:xfrm>
              <a:prstGeom prst="line">
                <a:avLst/>
              </a:prstGeom>
            </p:spPr>
            <p:style>
              <a:lnRef idx="1">
                <a:schemeClr val="dk1"/>
              </a:lnRef>
              <a:fillRef idx="0">
                <a:schemeClr val="dk1"/>
              </a:fillRef>
              <a:effectRef idx="0">
                <a:schemeClr val="dk1"/>
              </a:effectRef>
              <a:fontRef idx="minor">
                <a:schemeClr val="tx1"/>
              </a:fontRef>
            </p:style>
          </p:cxnSp>
          <p:pic>
            <p:nvPicPr>
              <p:cNvPr id="29" name="Afbeelding 48">
                <a:extLst>
                  <a:ext uri="{FF2B5EF4-FFF2-40B4-BE49-F238E27FC236}">
                    <a16:creationId xmlns:a16="http://schemas.microsoft.com/office/drawing/2014/main" id="{7F889DBF-7D99-C433-75DD-7175457B6991}"/>
                  </a:ext>
                </a:extLst>
              </p:cNvPr>
              <p:cNvPicPr>
                <a:picLocks noChangeAspect="1"/>
              </p:cNvPicPr>
              <p:nvPr/>
            </p:nvPicPr>
            <p:blipFill>
              <a:blip r:embed="rId5"/>
              <a:stretch>
                <a:fillRect/>
              </a:stretch>
            </p:blipFill>
            <p:spPr>
              <a:xfrm>
                <a:off x="5868875" y="3957349"/>
                <a:ext cx="664736" cy="307100"/>
              </a:xfrm>
              <a:prstGeom prst="rect">
                <a:avLst/>
              </a:prstGeom>
            </p:spPr>
          </p:pic>
          <p:pic>
            <p:nvPicPr>
              <p:cNvPr id="30" name="Afbeelding 50" descr="Afbeelding met tekst&#10;&#10;Automatisch gegenereerde beschrijving">
                <a:extLst>
                  <a:ext uri="{FF2B5EF4-FFF2-40B4-BE49-F238E27FC236}">
                    <a16:creationId xmlns:a16="http://schemas.microsoft.com/office/drawing/2014/main" id="{37DE309C-B454-3BC2-5A28-F6A12F622D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156" r="31145"/>
              <a:stretch/>
            </p:blipFill>
            <p:spPr>
              <a:xfrm>
                <a:off x="5789997" y="3584098"/>
                <a:ext cx="901915" cy="345851"/>
              </a:xfrm>
              <a:prstGeom prst="rect">
                <a:avLst/>
              </a:prstGeom>
            </p:spPr>
          </p:pic>
          <p:pic>
            <p:nvPicPr>
              <p:cNvPr id="31" name="Afbeelding 51">
                <a:extLst>
                  <a:ext uri="{FF2B5EF4-FFF2-40B4-BE49-F238E27FC236}">
                    <a16:creationId xmlns:a16="http://schemas.microsoft.com/office/drawing/2014/main" id="{8789055C-94F4-0185-3B2B-F25CAD815443}"/>
                  </a:ext>
                </a:extLst>
              </p:cNvPr>
              <p:cNvPicPr>
                <a:picLocks noChangeAspect="1"/>
              </p:cNvPicPr>
              <p:nvPr/>
            </p:nvPicPr>
            <p:blipFill>
              <a:blip r:embed="rId7"/>
              <a:stretch>
                <a:fillRect/>
              </a:stretch>
            </p:blipFill>
            <p:spPr>
              <a:xfrm>
                <a:off x="6156716" y="2917523"/>
                <a:ext cx="801977" cy="299755"/>
              </a:xfrm>
              <a:prstGeom prst="rect">
                <a:avLst/>
              </a:prstGeom>
            </p:spPr>
          </p:pic>
          <p:pic>
            <p:nvPicPr>
              <p:cNvPr id="32" name="Afbeelding 52">
                <a:extLst>
                  <a:ext uri="{FF2B5EF4-FFF2-40B4-BE49-F238E27FC236}">
                    <a16:creationId xmlns:a16="http://schemas.microsoft.com/office/drawing/2014/main" id="{FB8716B8-8BCF-0F19-FB26-5EF7EA9E34D4}"/>
                  </a:ext>
                </a:extLst>
              </p:cNvPr>
              <p:cNvPicPr>
                <a:picLocks noChangeAspect="1"/>
              </p:cNvPicPr>
              <p:nvPr/>
            </p:nvPicPr>
            <p:blipFill>
              <a:blip r:embed="rId8"/>
              <a:stretch>
                <a:fillRect/>
              </a:stretch>
            </p:blipFill>
            <p:spPr>
              <a:xfrm>
                <a:off x="5876537" y="3286786"/>
                <a:ext cx="955606" cy="247956"/>
              </a:xfrm>
              <a:prstGeom prst="rect">
                <a:avLst/>
              </a:prstGeom>
            </p:spPr>
          </p:pic>
          <p:pic>
            <p:nvPicPr>
              <p:cNvPr id="33" name="Afbeelding 53">
                <a:extLst>
                  <a:ext uri="{FF2B5EF4-FFF2-40B4-BE49-F238E27FC236}">
                    <a16:creationId xmlns:a16="http://schemas.microsoft.com/office/drawing/2014/main" id="{B9D34270-5FA9-3750-B703-C72757E93D18}"/>
                  </a:ext>
                </a:extLst>
              </p:cNvPr>
              <p:cNvPicPr>
                <a:picLocks noChangeAspect="1"/>
              </p:cNvPicPr>
              <p:nvPr/>
            </p:nvPicPr>
            <p:blipFill>
              <a:blip r:embed="rId9"/>
              <a:stretch>
                <a:fillRect/>
              </a:stretch>
            </p:blipFill>
            <p:spPr>
              <a:xfrm>
                <a:off x="5833691" y="4359707"/>
                <a:ext cx="666393" cy="232269"/>
              </a:xfrm>
              <a:prstGeom prst="rect">
                <a:avLst/>
              </a:prstGeom>
            </p:spPr>
          </p:pic>
          <p:pic>
            <p:nvPicPr>
              <p:cNvPr id="34" name="Afbeelding 54">
                <a:extLst>
                  <a:ext uri="{FF2B5EF4-FFF2-40B4-BE49-F238E27FC236}">
                    <a16:creationId xmlns:a16="http://schemas.microsoft.com/office/drawing/2014/main" id="{B38E407A-B15F-5214-9392-7CE55BD30661}"/>
                  </a:ext>
                </a:extLst>
              </p:cNvPr>
              <p:cNvPicPr>
                <a:picLocks noChangeAspect="1"/>
              </p:cNvPicPr>
              <p:nvPr/>
            </p:nvPicPr>
            <p:blipFill>
              <a:blip r:embed="rId10"/>
              <a:stretch>
                <a:fillRect/>
              </a:stretch>
            </p:blipFill>
            <p:spPr>
              <a:xfrm>
                <a:off x="8877835" y="3896482"/>
                <a:ext cx="520049" cy="210929"/>
              </a:xfrm>
              <a:prstGeom prst="rect">
                <a:avLst/>
              </a:prstGeom>
            </p:spPr>
          </p:pic>
          <p:pic>
            <p:nvPicPr>
              <p:cNvPr id="35" name="Afbeelding 55">
                <a:extLst>
                  <a:ext uri="{FF2B5EF4-FFF2-40B4-BE49-F238E27FC236}">
                    <a16:creationId xmlns:a16="http://schemas.microsoft.com/office/drawing/2014/main" id="{AB961656-6EAC-EF0C-4AA3-2879809FE31A}"/>
                  </a:ext>
                </a:extLst>
              </p:cNvPr>
              <p:cNvPicPr>
                <a:picLocks noChangeAspect="1"/>
              </p:cNvPicPr>
              <p:nvPr/>
            </p:nvPicPr>
            <p:blipFill rotWithShape="1">
              <a:blip r:embed="rId11"/>
              <a:srcRect t="3408"/>
              <a:stretch/>
            </p:blipFill>
            <p:spPr>
              <a:xfrm>
                <a:off x="8580125" y="4811808"/>
                <a:ext cx="655713" cy="286037"/>
              </a:xfrm>
              <a:prstGeom prst="rect">
                <a:avLst/>
              </a:prstGeom>
            </p:spPr>
          </p:pic>
          <p:pic>
            <p:nvPicPr>
              <p:cNvPr id="36" name="Afbeelding 56">
                <a:extLst>
                  <a:ext uri="{FF2B5EF4-FFF2-40B4-BE49-F238E27FC236}">
                    <a16:creationId xmlns:a16="http://schemas.microsoft.com/office/drawing/2014/main" id="{96E79317-2BD4-B4E5-1795-9B1570F329EC}"/>
                  </a:ext>
                </a:extLst>
              </p:cNvPr>
              <p:cNvPicPr>
                <a:picLocks noChangeAspect="1"/>
              </p:cNvPicPr>
              <p:nvPr/>
            </p:nvPicPr>
            <p:blipFill>
              <a:blip r:embed="rId12"/>
              <a:stretch>
                <a:fillRect/>
              </a:stretch>
            </p:blipFill>
            <p:spPr>
              <a:xfrm>
                <a:off x="8852582" y="4326796"/>
                <a:ext cx="1043575" cy="154375"/>
              </a:xfrm>
              <a:prstGeom prst="rect">
                <a:avLst/>
              </a:prstGeom>
            </p:spPr>
          </p:pic>
          <p:pic>
            <p:nvPicPr>
              <p:cNvPr id="37" name="Afbeelding 58">
                <a:extLst>
                  <a:ext uri="{FF2B5EF4-FFF2-40B4-BE49-F238E27FC236}">
                    <a16:creationId xmlns:a16="http://schemas.microsoft.com/office/drawing/2014/main" id="{3B7B29BF-4261-9B63-F373-CD4F065F141D}"/>
                  </a:ext>
                </a:extLst>
              </p:cNvPr>
              <p:cNvPicPr>
                <a:picLocks noChangeAspect="1"/>
              </p:cNvPicPr>
              <p:nvPr/>
            </p:nvPicPr>
            <p:blipFill>
              <a:blip r:embed="rId13"/>
              <a:stretch>
                <a:fillRect/>
              </a:stretch>
            </p:blipFill>
            <p:spPr>
              <a:xfrm>
                <a:off x="9068574" y="3568449"/>
                <a:ext cx="878812" cy="227644"/>
              </a:xfrm>
              <a:prstGeom prst="rect">
                <a:avLst/>
              </a:prstGeom>
            </p:spPr>
          </p:pic>
          <p:pic>
            <p:nvPicPr>
              <p:cNvPr id="38" name="Afbeelding 59">
                <a:extLst>
                  <a:ext uri="{FF2B5EF4-FFF2-40B4-BE49-F238E27FC236}">
                    <a16:creationId xmlns:a16="http://schemas.microsoft.com/office/drawing/2014/main" id="{1703C156-9382-8F86-D0EE-7D66CD75E348}"/>
                  </a:ext>
                </a:extLst>
              </p:cNvPr>
              <p:cNvPicPr>
                <a:picLocks noChangeAspect="1"/>
              </p:cNvPicPr>
              <p:nvPr/>
            </p:nvPicPr>
            <p:blipFill>
              <a:blip r:embed="rId14"/>
              <a:stretch>
                <a:fillRect/>
              </a:stretch>
            </p:blipFill>
            <p:spPr>
              <a:xfrm>
                <a:off x="8993627" y="2861166"/>
                <a:ext cx="878812" cy="229755"/>
              </a:xfrm>
              <a:prstGeom prst="rect">
                <a:avLst/>
              </a:prstGeom>
            </p:spPr>
          </p:pic>
          <p:cxnSp>
            <p:nvCxnSpPr>
              <p:cNvPr id="39" name="Rechte verbindingslijn 60">
                <a:extLst>
                  <a:ext uri="{FF2B5EF4-FFF2-40B4-BE49-F238E27FC236}">
                    <a16:creationId xmlns:a16="http://schemas.microsoft.com/office/drawing/2014/main" id="{8839F35B-FBAB-294F-347B-AC9F49DDBC7C}"/>
                  </a:ext>
                </a:extLst>
              </p:cNvPr>
              <p:cNvCxnSpPr>
                <a:cxnSpLocks/>
              </p:cNvCxnSpPr>
              <p:nvPr/>
            </p:nvCxnSpPr>
            <p:spPr>
              <a:xfrm flipV="1">
                <a:off x="6580231" y="4185702"/>
                <a:ext cx="805237" cy="269466"/>
              </a:xfrm>
              <a:prstGeom prst="line">
                <a:avLst/>
              </a:prstGeom>
            </p:spPr>
            <p:style>
              <a:lnRef idx="1">
                <a:schemeClr val="dk1"/>
              </a:lnRef>
              <a:fillRef idx="0">
                <a:schemeClr val="dk1"/>
              </a:fillRef>
              <a:effectRef idx="0">
                <a:schemeClr val="dk1"/>
              </a:effectRef>
              <a:fontRef idx="minor">
                <a:schemeClr val="tx1"/>
              </a:fontRef>
            </p:style>
          </p:cxnSp>
        </p:grpSp>
        <p:pic>
          <p:nvPicPr>
            <p:cNvPr id="10" name="Afbeelding 68">
              <a:extLst>
                <a:ext uri="{FF2B5EF4-FFF2-40B4-BE49-F238E27FC236}">
                  <a16:creationId xmlns:a16="http://schemas.microsoft.com/office/drawing/2014/main" id="{E08E5B6C-9AA1-CF98-71D1-EC3ED5E61130}"/>
                </a:ext>
              </a:extLst>
            </p:cNvPr>
            <p:cNvPicPr>
              <a:picLocks noChangeAspect="1"/>
            </p:cNvPicPr>
            <p:nvPr/>
          </p:nvPicPr>
          <p:blipFill>
            <a:blip r:embed="rId15"/>
            <a:stretch>
              <a:fillRect/>
            </a:stretch>
          </p:blipFill>
          <p:spPr>
            <a:xfrm>
              <a:off x="8956729" y="5024349"/>
              <a:ext cx="1045569" cy="460434"/>
            </a:xfrm>
            <a:prstGeom prst="rect">
              <a:avLst/>
            </a:prstGeom>
            <a:ln>
              <a:solidFill>
                <a:schemeClr val="bg2">
                  <a:lumMod val="50000"/>
                </a:schemeClr>
              </a:solidFill>
            </a:ln>
          </p:spPr>
        </p:pic>
        <p:pic>
          <p:nvPicPr>
            <p:cNvPr id="12" name="Picture 11">
              <a:extLst>
                <a:ext uri="{FF2B5EF4-FFF2-40B4-BE49-F238E27FC236}">
                  <a16:creationId xmlns:a16="http://schemas.microsoft.com/office/drawing/2014/main" id="{E371CA58-8CC8-D025-CE04-268E1B4CEFEB}"/>
                </a:ext>
              </a:extLst>
            </p:cNvPr>
            <p:cNvPicPr>
              <a:picLocks noChangeAspect="1"/>
            </p:cNvPicPr>
            <p:nvPr/>
          </p:nvPicPr>
          <p:blipFill>
            <a:blip r:embed="rId16"/>
            <a:stretch>
              <a:fillRect/>
            </a:stretch>
          </p:blipFill>
          <p:spPr>
            <a:xfrm>
              <a:off x="6032598" y="4407688"/>
              <a:ext cx="719962" cy="195338"/>
            </a:xfrm>
            <a:prstGeom prst="rect">
              <a:avLst/>
            </a:prstGeom>
          </p:spPr>
        </p:pic>
        <p:cxnSp>
          <p:nvCxnSpPr>
            <p:cNvPr id="13" name="Rechte verbindingslijn 60">
              <a:extLst>
                <a:ext uri="{FF2B5EF4-FFF2-40B4-BE49-F238E27FC236}">
                  <a16:creationId xmlns:a16="http://schemas.microsoft.com/office/drawing/2014/main" id="{34B80132-F4FA-282F-96ED-F1110D677D60}"/>
                </a:ext>
              </a:extLst>
            </p:cNvPr>
            <p:cNvCxnSpPr>
              <a:cxnSpLocks/>
              <a:stCxn id="12" idx="3"/>
            </p:cNvCxnSpPr>
            <p:nvPr/>
          </p:nvCxnSpPr>
          <p:spPr>
            <a:xfrm flipV="1">
              <a:off x="6752560" y="3904814"/>
              <a:ext cx="910724" cy="600543"/>
            </a:xfrm>
            <a:prstGeom prst="line">
              <a:avLst/>
            </a:prstGeom>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813BFDEE-A659-5D01-3404-3530952E013F}"/>
                </a:ext>
              </a:extLst>
            </p:cNvPr>
            <p:cNvPicPr>
              <a:picLocks noChangeAspect="1"/>
            </p:cNvPicPr>
            <p:nvPr/>
          </p:nvPicPr>
          <p:blipFill>
            <a:blip r:embed="rId17"/>
            <a:stretch>
              <a:fillRect/>
            </a:stretch>
          </p:blipFill>
          <p:spPr>
            <a:xfrm>
              <a:off x="6018858" y="5100456"/>
              <a:ext cx="767776" cy="377292"/>
            </a:xfrm>
            <a:prstGeom prst="rect">
              <a:avLst/>
            </a:prstGeom>
          </p:spPr>
        </p:pic>
        <p:cxnSp>
          <p:nvCxnSpPr>
            <p:cNvPr id="15" name="Rechte verbindingslijn 60">
              <a:extLst>
                <a:ext uri="{FF2B5EF4-FFF2-40B4-BE49-F238E27FC236}">
                  <a16:creationId xmlns:a16="http://schemas.microsoft.com/office/drawing/2014/main" id="{89869698-D599-0E85-1E10-DC5DBC3AF99A}"/>
                </a:ext>
              </a:extLst>
            </p:cNvPr>
            <p:cNvCxnSpPr>
              <a:cxnSpLocks/>
            </p:cNvCxnSpPr>
            <p:nvPr/>
          </p:nvCxnSpPr>
          <p:spPr>
            <a:xfrm flipV="1">
              <a:off x="6870756" y="3904816"/>
              <a:ext cx="793019" cy="1324458"/>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268C7C57-8A7F-AE88-028E-C5E03C71F777}"/>
                </a:ext>
              </a:extLst>
            </p:cNvPr>
            <p:cNvSpPr txBox="1"/>
            <p:nvPr/>
          </p:nvSpPr>
          <p:spPr>
            <a:xfrm>
              <a:off x="5888280" y="4684973"/>
              <a:ext cx="986552" cy="243115"/>
            </a:xfrm>
            <a:prstGeom prst="rect">
              <a:avLst/>
            </a:prstGeom>
            <a:noFill/>
          </p:spPr>
          <p:txBody>
            <a:bodyPr wrap="square" rtlCol="0">
              <a:spAutoFit/>
            </a:bodyPr>
            <a:lstStyle/>
            <a:p>
              <a:r>
                <a:rPr lang="en-US" sz="788" dirty="0">
                  <a:latin typeface="Bookman Old Style" panose="02050604050505020204" pitchFamily="18" charset="0"/>
                </a:rPr>
                <a:t>NESDAsib</a:t>
              </a:r>
            </a:p>
          </p:txBody>
        </p:sp>
        <p:cxnSp>
          <p:nvCxnSpPr>
            <p:cNvPr id="17" name="Rechte verbindingslijn 60">
              <a:extLst>
                <a:ext uri="{FF2B5EF4-FFF2-40B4-BE49-F238E27FC236}">
                  <a16:creationId xmlns:a16="http://schemas.microsoft.com/office/drawing/2014/main" id="{42D8AA73-5CE1-405E-F87D-0C8DAB4ADFCB}"/>
                </a:ext>
              </a:extLst>
            </p:cNvPr>
            <p:cNvCxnSpPr>
              <a:cxnSpLocks/>
            </p:cNvCxnSpPr>
            <p:nvPr/>
          </p:nvCxnSpPr>
          <p:spPr>
            <a:xfrm flipV="1">
              <a:off x="6650524" y="3904815"/>
              <a:ext cx="1017831" cy="829517"/>
            </a:xfrm>
            <a:prstGeom prst="line">
              <a:avLst/>
            </a:prstGeom>
          </p:spPr>
          <p:style>
            <a:lnRef idx="1">
              <a:schemeClr val="dk1"/>
            </a:lnRef>
            <a:fillRef idx="0">
              <a:schemeClr val="dk1"/>
            </a:fillRef>
            <a:effectRef idx="0">
              <a:schemeClr val="dk1"/>
            </a:effectRef>
            <a:fontRef idx="minor">
              <a:schemeClr val="tx1"/>
            </a:fontRef>
          </p:style>
        </p:cxnSp>
      </p:grpSp>
      <p:sp>
        <p:nvSpPr>
          <p:cNvPr id="40" name="Tijdelijke aanduiding voor inhoud 2">
            <a:extLst>
              <a:ext uri="{FF2B5EF4-FFF2-40B4-BE49-F238E27FC236}">
                <a16:creationId xmlns:a16="http://schemas.microsoft.com/office/drawing/2014/main" id="{BF4D33CC-FE47-BB5C-DCDE-286AD09DE45C}"/>
              </a:ext>
            </a:extLst>
          </p:cNvPr>
          <p:cNvSpPr txBox="1">
            <a:spLocks/>
          </p:cNvSpPr>
          <p:nvPr/>
        </p:nvSpPr>
        <p:spPr>
          <a:xfrm>
            <a:off x="1706125" y="4760339"/>
            <a:ext cx="8756135" cy="1803238"/>
          </a:xfrm>
          <a:prstGeom prst="rect">
            <a:avLst/>
          </a:prstGeom>
          <a:ln>
            <a:solidFill>
              <a:schemeClr val="accent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err="1"/>
              <a:t>BIObanks</a:t>
            </a:r>
            <a:r>
              <a:rPr lang="en-US" sz="2000" b="1" dirty="0"/>
              <a:t> Netherlands Internet Collaboration (BIONIC)</a:t>
            </a:r>
          </a:p>
          <a:p>
            <a:r>
              <a:rPr lang="en-US" sz="2000" b="1" u="sng" dirty="0"/>
              <a:t>Goal: characterize the genetics of depression in the Netherlands.</a:t>
            </a:r>
          </a:p>
          <a:p>
            <a:r>
              <a:rPr lang="en-US" sz="2000" b="1" dirty="0"/>
              <a:t>13 Dutch cohorts, depression and genotype data at a central location.</a:t>
            </a:r>
          </a:p>
          <a:p>
            <a:r>
              <a:rPr lang="nl-NL" sz="2000" b="1" dirty="0"/>
              <a:t>Phenotype data N = 100,000 / genotype data N = 70,000</a:t>
            </a:r>
          </a:p>
          <a:p>
            <a:r>
              <a:rPr lang="nl-NL" sz="2000" b="1" dirty="0"/>
              <a:t>Collaboration with UK and Australia</a:t>
            </a:r>
            <a:endParaRPr lang="en-US" sz="2000" b="1" dirty="0"/>
          </a:p>
        </p:txBody>
      </p:sp>
      <p:pic>
        <p:nvPicPr>
          <p:cNvPr id="41" name="Picture 40">
            <a:extLst>
              <a:ext uri="{FF2B5EF4-FFF2-40B4-BE49-F238E27FC236}">
                <a16:creationId xmlns:a16="http://schemas.microsoft.com/office/drawing/2014/main" id="{ED9BA9F1-2277-0C21-15C8-207D1621D77C}"/>
              </a:ext>
            </a:extLst>
          </p:cNvPr>
          <p:cNvPicPr>
            <a:picLocks noChangeAspect="1"/>
          </p:cNvPicPr>
          <p:nvPr/>
        </p:nvPicPr>
        <p:blipFill rotWithShape="1">
          <a:blip r:embed="rId18"/>
          <a:srcRect l="19000" t="19333" r="21417" b="48929"/>
          <a:stretch/>
        </p:blipFill>
        <p:spPr>
          <a:xfrm>
            <a:off x="1699162" y="3127330"/>
            <a:ext cx="4657563" cy="1395520"/>
          </a:xfrm>
          <a:prstGeom prst="rect">
            <a:avLst/>
          </a:prstGeom>
          <a:ln>
            <a:solidFill>
              <a:schemeClr val="accent1"/>
            </a:solidFill>
          </a:ln>
        </p:spPr>
      </p:pic>
    </p:spTree>
    <p:extLst>
      <p:ext uri="{BB962C8B-B14F-4D97-AF65-F5344CB8AC3E}">
        <p14:creationId xmlns:p14="http://schemas.microsoft.com/office/powerpoint/2010/main" val="379423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7082CD-51BA-4A11-B7CE-B30B0DEC2FC9}"/>
              </a:ext>
            </a:extLst>
          </p:cNvPr>
          <p:cNvPicPr>
            <a:picLocks noChangeAspect="1"/>
          </p:cNvPicPr>
          <p:nvPr/>
        </p:nvPicPr>
        <p:blipFill rotWithShape="1">
          <a:blip r:embed="rId2"/>
          <a:srcRect l="13917" t="35629" r="16833" b="38599"/>
          <a:stretch/>
        </p:blipFill>
        <p:spPr>
          <a:xfrm>
            <a:off x="1858914" y="165744"/>
            <a:ext cx="5334187" cy="1116639"/>
          </a:xfrm>
          <a:prstGeom prst="rect">
            <a:avLst/>
          </a:prstGeom>
          <a:ln>
            <a:solidFill>
              <a:schemeClr val="accent1"/>
            </a:solidFill>
          </a:ln>
        </p:spPr>
      </p:pic>
      <p:pic>
        <p:nvPicPr>
          <p:cNvPr id="8" name="Picture 7">
            <a:extLst>
              <a:ext uri="{FF2B5EF4-FFF2-40B4-BE49-F238E27FC236}">
                <a16:creationId xmlns:a16="http://schemas.microsoft.com/office/drawing/2014/main" id="{0533FC18-BD2C-401B-86CE-E0BBDAD20FB7}"/>
              </a:ext>
            </a:extLst>
          </p:cNvPr>
          <p:cNvPicPr>
            <a:picLocks noChangeAspect="1"/>
          </p:cNvPicPr>
          <p:nvPr/>
        </p:nvPicPr>
        <p:blipFill rotWithShape="1">
          <a:blip r:embed="rId3"/>
          <a:srcRect l="50917" t="34296" r="17417" b="27630"/>
          <a:stretch/>
        </p:blipFill>
        <p:spPr>
          <a:xfrm>
            <a:off x="7345681" y="165744"/>
            <a:ext cx="2462071" cy="1665137"/>
          </a:xfrm>
          <a:prstGeom prst="rect">
            <a:avLst/>
          </a:prstGeom>
          <a:ln>
            <a:solidFill>
              <a:schemeClr val="accent1"/>
            </a:solidFill>
          </a:ln>
        </p:spPr>
      </p:pic>
      <p:pic>
        <p:nvPicPr>
          <p:cNvPr id="3" name="Picture 2">
            <a:extLst>
              <a:ext uri="{FF2B5EF4-FFF2-40B4-BE49-F238E27FC236}">
                <a16:creationId xmlns:a16="http://schemas.microsoft.com/office/drawing/2014/main" id="{536F3093-CC8B-499E-808D-888CC1280CD7}"/>
              </a:ext>
            </a:extLst>
          </p:cNvPr>
          <p:cNvPicPr>
            <a:picLocks noChangeAspect="1"/>
          </p:cNvPicPr>
          <p:nvPr/>
        </p:nvPicPr>
        <p:blipFill rotWithShape="1">
          <a:blip r:embed="rId4"/>
          <a:srcRect l="22750" t="37111" r="24667" b="38593"/>
          <a:stretch/>
        </p:blipFill>
        <p:spPr>
          <a:xfrm>
            <a:off x="4034381" y="3891787"/>
            <a:ext cx="6332778" cy="1645920"/>
          </a:xfrm>
          <a:prstGeom prst="rect">
            <a:avLst/>
          </a:prstGeom>
          <a:ln>
            <a:solidFill>
              <a:schemeClr val="accent1"/>
            </a:solidFill>
          </a:ln>
        </p:spPr>
      </p:pic>
      <p:pic>
        <p:nvPicPr>
          <p:cNvPr id="5" name="Picture 4">
            <a:extLst>
              <a:ext uri="{FF2B5EF4-FFF2-40B4-BE49-F238E27FC236}">
                <a16:creationId xmlns:a16="http://schemas.microsoft.com/office/drawing/2014/main" id="{996AED81-31F0-48B9-B015-5A841C534EEF}"/>
              </a:ext>
            </a:extLst>
          </p:cNvPr>
          <p:cNvPicPr>
            <a:picLocks noChangeAspect="1"/>
          </p:cNvPicPr>
          <p:nvPr/>
        </p:nvPicPr>
        <p:blipFill rotWithShape="1">
          <a:blip r:embed="rId5"/>
          <a:srcRect l="25584" t="20075" r="50582" b="7185"/>
          <a:stretch/>
        </p:blipFill>
        <p:spPr>
          <a:xfrm>
            <a:off x="1767058" y="1480915"/>
            <a:ext cx="2179320" cy="3741420"/>
          </a:xfrm>
          <a:prstGeom prst="rect">
            <a:avLst/>
          </a:prstGeom>
          <a:ln>
            <a:solidFill>
              <a:schemeClr val="accent1"/>
            </a:solidFill>
          </a:ln>
        </p:spPr>
      </p:pic>
      <p:sp>
        <p:nvSpPr>
          <p:cNvPr id="2" name="TextBox 1">
            <a:extLst>
              <a:ext uri="{FF2B5EF4-FFF2-40B4-BE49-F238E27FC236}">
                <a16:creationId xmlns:a16="http://schemas.microsoft.com/office/drawing/2014/main" id="{E982EA30-2D08-46BF-A623-2A40F462AF19}"/>
              </a:ext>
            </a:extLst>
          </p:cNvPr>
          <p:cNvSpPr txBox="1"/>
          <p:nvPr/>
        </p:nvSpPr>
        <p:spPr>
          <a:xfrm>
            <a:off x="4034381" y="998311"/>
            <a:ext cx="3048912" cy="369332"/>
          </a:xfrm>
          <a:prstGeom prst="rect">
            <a:avLst/>
          </a:prstGeom>
          <a:solidFill>
            <a:schemeClr val="bg1"/>
          </a:solidFill>
          <a:ln>
            <a:solidFill>
              <a:schemeClr val="accent1"/>
            </a:solidFill>
          </a:ln>
        </p:spPr>
        <p:txBody>
          <a:bodyPr wrap="none" rtlCol="0">
            <a:spAutoFit/>
          </a:bodyPr>
          <a:lstStyle/>
          <a:p>
            <a:r>
              <a:rPr lang="en-US" dirty="0"/>
              <a:t>Ip et al. Trans. Psychiatry, 2021</a:t>
            </a:r>
          </a:p>
        </p:txBody>
      </p:sp>
      <p:pic>
        <p:nvPicPr>
          <p:cNvPr id="6" name="Picture 5">
            <a:extLst>
              <a:ext uri="{FF2B5EF4-FFF2-40B4-BE49-F238E27FC236}">
                <a16:creationId xmlns:a16="http://schemas.microsoft.com/office/drawing/2014/main" id="{973E7FF6-725D-D6D0-D739-CEBFEEB68FA2}"/>
              </a:ext>
            </a:extLst>
          </p:cNvPr>
          <p:cNvPicPr>
            <a:picLocks noChangeAspect="1"/>
          </p:cNvPicPr>
          <p:nvPr/>
        </p:nvPicPr>
        <p:blipFill rotWithShape="1">
          <a:blip r:embed="rId6"/>
          <a:srcRect l="23750" t="30889" r="27083" b="45111"/>
          <a:stretch/>
        </p:blipFill>
        <p:spPr>
          <a:xfrm>
            <a:off x="4034382" y="1992242"/>
            <a:ext cx="6239881" cy="1713323"/>
          </a:xfrm>
          <a:prstGeom prst="rect">
            <a:avLst/>
          </a:prstGeom>
          <a:ln>
            <a:solidFill>
              <a:schemeClr val="accent1"/>
            </a:solidFill>
          </a:ln>
        </p:spPr>
      </p:pic>
      <p:sp>
        <p:nvSpPr>
          <p:cNvPr id="9" name="TextBox 8">
            <a:extLst>
              <a:ext uri="{FF2B5EF4-FFF2-40B4-BE49-F238E27FC236}">
                <a16:creationId xmlns:a16="http://schemas.microsoft.com/office/drawing/2014/main" id="{F768CC2E-01C1-00B8-090D-A38E054BE66D}"/>
              </a:ext>
            </a:extLst>
          </p:cNvPr>
          <p:cNvSpPr txBox="1"/>
          <p:nvPr/>
        </p:nvSpPr>
        <p:spPr>
          <a:xfrm>
            <a:off x="2065020" y="5605088"/>
            <a:ext cx="8359140" cy="1107996"/>
          </a:xfrm>
          <a:prstGeom prst="rect">
            <a:avLst/>
          </a:prstGeom>
          <a:noFill/>
          <a:ln>
            <a:solidFill>
              <a:schemeClr val="accent1"/>
            </a:solidFill>
          </a:ln>
        </p:spPr>
        <p:txBody>
          <a:bodyPr wrap="square">
            <a:spAutoFit/>
          </a:bodyPr>
          <a:lstStyle/>
          <a:p>
            <a:r>
              <a:rPr lang="en-US" dirty="0" err="1"/>
              <a:t>OSFPreprints</a:t>
            </a:r>
            <a:r>
              <a:rPr lang="en-US" dirty="0"/>
              <a:t>: </a:t>
            </a:r>
            <a:r>
              <a:rPr lang="en-US" dirty="0">
                <a:hlinkClick r:id="rId7"/>
              </a:rPr>
              <a:t>https://osf.io/rne4s/</a:t>
            </a:r>
            <a:endParaRPr lang="en-US" dirty="0"/>
          </a:p>
          <a:p>
            <a:endParaRPr lang="en-US" sz="800" b="1" dirty="0">
              <a:latin typeface="Calibri" panose="020F0502020204030204" pitchFamily="34" charset="0"/>
              <a:ea typeface="Calibri" panose="020F0502020204030204" pitchFamily="34" charset="0"/>
              <a:cs typeface="Calibri" panose="020F0502020204030204" pitchFamily="34" charset="0"/>
            </a:endParaRPr>
          </a:p>
          <a:p>
            <a:r>
              <a:rPr lang="en-GB" sz="2200" b="1" dirty="0">
                <a:latin typeface="Calibri" panose="020F0502020204030204" pitchFamily="34" charset="0"/>
                <a:ea typeface="Calibri" panose="020F0502020204030204" pitchFamily="34" charset="0"/>
                <a:cs typeface="Calibri" panose="020F0502020204030204" pitchFamily="34" charset="0"/>
              </a:rPr>
              <a:t>Maximizing the Value of Twin Studies in Health and Behaviour</a:t>
            </a:r>
            <a:endParaRPr lang="en-US" sz="2200" dirty="0">
              <a:latin typeface="Calibri" panose="020F0502020204030204" pitchFamily="34" charset="0"/>
              <a:ea typeface="Arial" panose="020B0604020202020204" pitchFamily="34" charset="0"/>
              <a:cs typeface="Arial" panose="020B060402020202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Hagenbeek, Hirzinger, Breunig,  Bruins,  Kuznetsov</a:t>
            </a:r>
            <a:r>
              <a:rPr lang="en-GB" dirty="0">
                <a:latin typeface="Calibri" panose="020F0502020204030204" pitchFamily="34" charset="0"/>
                <a:ea typeface="Arial" panose="020B0604020202020204" pitchFamily="34" charset="0"/>
                <a:cs typeface="Calibri" panose="020F0502020204030204" pitchFamily="34" charset="0"/>
              </a:rPr>
              <a:t>,</a:t>
            </a:r>
            <a:r>
              <a:rPr lang="en-GB" dirty="0">
                <a:latin typeface="Calibri" panose="020F0502020204030204" pitchFamily="34" charset="0"/>
                <a:ea typeface="Calibri" panose="020F0502020204030204" pitchFamily="34" charset="0"/>
                <a:cs typeface="Calibri" panose="020F0502020204030204" pitchFamily="34" charset="0"/>
              </a:rPr>
              <a:t> Schut, Odintsova, Boomsma</a:t>
            </a:r>
            <a:endParaRPr lang="en-US" dirty="0">
              <a:latin typeface="Calibri" panose="020F050202020403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007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C8DA-AD1E-ED14-386C-4A0654128936}"/>
              </a:ext>
            </a:extLst>
          </p:cNvPr>
          <p:cNvSpPr>
            <a:spLocks noGrp="1"/>
          </p:cNvSpPr>
          <p:nvPr>
            <p:ph type="title"/>
          </p:nvPr>
        </p:nvSpPr>
        <p:spPr/>
        <p:txBody>
          <a:bodyPr>
            <a:noAutofit/>
          </a:bodyPr>
          <a:lstStyle/>
          <a:p>
            <a:r>
              <a:rPr lang="en-US" sz="4800" dirty="0">
                <a:latin typeface="Helvetica" pitchFamily="2" charset="0"/>
              </a:rPr>
              <a:t>Talks</a:t>
            </a:r>
          </a:p>
        </p:txBody>
      </p:sp>
      <p:sp>
        <p:nvSpPr>
          <p:cNvPr id="3" name="Text Placeholder 2">
            <a:extLst>
              <a:ext uri="{FF2B5EF4-FFF2-40B4-BE49-F238E27FC236}">
                <a16:creationId xmlns:a16="http://schemas.microsoft.com/office/drawing/2014/main" id="{632B23D7-EFAE-81F1-C759-66490605D420}"/>
              </a:ext>
            </a:extLst>
          </p:cNvPr>
          <p:cNvSpPr>
            <a:spLocks noGrp="1"/>
          </p:cNvSpPr>
          <p:nvPr>
            <p:ph type="body" idx="1"/>
          </p:nvPr>
        </p:nvSpPr>
        <p:spPr/>
        <p:txBody>
          <a:bodyPr>
            <a:normAutofit fontScale="77500" lnSpcReduction="20000"/>
          </a:bodyPr>
          <a:lstStyle/>
          <a:p>
            <a:pPr>
              <a:spcBef>
                <a:spcPts val="200"/>
              </a:spcBef>
            </a:pPr>
            <a:endParaRPr lang="en-US" dirty="0">
              <a:latin typeface="Helvetica" pitchFamily="2" charset="0"/>
            </a:endParaRPr>
          </a:p>
          <a:p>
            <a:pPr>
              <a:spcBef>
                <a:spcPts val="200"/>
              </a:spcBef>
              <a:buFont typeface="Wingdings" pitchFamily="2" charset="2"/>
              <a:buChar char="q"/>
            </a:pPr>
            <a:r>
              <a:rPr lang="en-US" dirty="0">
                <a:latin typeface="Helvetica" pitchFamily="2" charset="0"/>
              </a:rPr>
              <a:t>3:35 </a:t>
            </a:r>
            <a:r>
              <a:rPr lang="en-US" dirty="0">
                <a:solidFill>
                  <a:srgbClr val="C81900"/>
                </a:solidFill>
                <a:latin typeface="Helvetica" pitchFamily="2" charset="0"/>
              </a:rPr>
              <a:t>Nick</a:t>
            </a:r>
            <a:r>
              <a:rPr lang="en-US" dirty="0">
                <a:latin typeface="Helvetica" pitchFamily="2" charset="0"/>
              </a:rPr>
              <a:t>: </a:t>
            </a:r>
            <a:r>
              <a:rPr lang="en-US" dirty="0">
                <a:solidFill>
                  <a:schemeClr val="bg1">
                    <a:lumMod val="50000"/>
                  </a:schemeClr>
                </a:solidFill>
                <a:latin typeface="Helvetica" pitchFamily="2" charset="0"/>
              </a:rPr>
              <a:t>Depression and Genetics of non-identical (DZ) twinning</a:t>
            </a:r>
          </a:p>
          <a:p>
            <a:pPr>
              <a:spcBef>
                <a:spcPts val="200"/>
              </a:spcBef>
              <a:buFont typeface="Wingdings" pitchFamily="2" charset="2"/>
              <a:buChar char="q"/>
            </a:pPr>
            <a:r>
              <a:rPr lang="en-US" dirty="0">
                <a:latin typeface="Helvetica" pitchFamily="2" charset="0"/>
              </a:rPr>
              <a:t>3:42 </a:t>
            </a:r>
            <a:r>
              <a:rPr lang="en-US" dirty="0" err="1">
                <a:solidFill>
                  <a:srgbClr val="C81900"/>
                </a:solidFill>
                <a:latin typeface="Helvetica" pitchFamily="2" charset="0"/>
              </a:rPr>
              <a:t>Dorret</a:t>
            </a:r>
            <a:r>
              <a:rPr lang="en-US" dirty="0">
                <a:latin typeface="Helvetica" pitchFamily="2" charset="0"/>
              </a:rPr>
              <a:t>: </a:t>
            </a:r>
            <a:r>
              <a:rPr lang="en-US" dirty="0">
                <a:solidFill>
                  <a:schemeClr val="bg1">
                    <a:lumMod val="50000"/>
                  </a:schemeClr>
                </a:solidFill>
                <a:latin typeface="Helvetica" pitchFamily="2" charset="0"/>
              </a:rPr>
              <a:t>Multi-omics of MZ twinning</a:t>
            </a:r>
          </a:p>
          <a:p>
            <a:pPr>
              <a:spcBef>
                <a:spcPts val="200"/>
              </a:spcBef>
              <a:buFont typeface="Wingdings" pitchFamily="2" charset="2"/>
              <a:buChar char="q"/>
            </a:pPr>
            <a:r>
              <a:rPr lang="en-US" dirty="0">
                <a:latin typeface="Helvetica" pitchFamily="2" charset="0"/>
              </a:rPr>
              <a:t>3:49 </a:t>
            </a:r>
            <a:r>
              <a:rPr lang="en-US" dirty="0" err="1">
                <a:solidFill>
                  <a:srgbClr val="C81900"/>
                </a:solidFill>
                <a:latin typeface="Helvetica" pitchFamily="2" charset="0"/>
              </a:rPr>
              <a:t>Loic</a:t>
            </a:r>
            <a:r>
              <a:rPr lang="en-US" dirty="0">
                <a:latin typeface="Helvetica" pitchFamily="2" charset="0"/>
              </a:rPr>
              <a:t>: </a:t>
            </a:r>
            <a:r>
              <a:rPr lang="en-US" dirty="0">
                <a:solidFill>
                  <a:schemeClr val="bg1">
                    <a:lumMod val="50000"/>
                  </a:schemeClr>
                </a:solidFill>
                <a:latin typeface="Helvetica" pitchFamily="2" charset="0"/>
              </a:rPr>
              <a:t>Reconciling linkage and association studies of height using 107,000 sibling pairs</a:t>
            </a:r>
          </a:p>
          <a:p>
            <a:pPr>
              <a:spcBef>
                <a:spcPts val="200"/>
              </a:spcBef>
              <a:buFont typeface="Wingdings" pitchFamily="2" charset="2"/>
              <a:buChar char="q"/>
            </a:pPr>
            <a:r>
              <a:rPr lang="en-US" dirty="0">
                <a:latin typeface="Helvetica" pitchFamily="2" charset="0"/>
              </a:rPr>
              <a:t>3:56 </a:t>
            </a:r>
            <a:r>
              <a:rPr lang="en-US" dirty="0">
                <a:solidFill>
                  <a:srgbClr val="C81900"/>
                </a:solidFill>
                <a:latin typeface="Helvetica" pitchFamily="2" charset="0"/>
              </a:rPr>
              <a:t>Tim</a:t>
            </a:r>
            <a:r>
              <a:rPr lang="en-US" dirty="0">
                <a:latin typeface="Helvetica" pitchFamily="2" charset="0"/>
              </a:rPr>
              <a:t>: </a:t>
            </a:r>
            <a:r>
              <a:rPr lang="en-US" dirty="0">
                <a:solidFill>
                  <a:schemeClr val="bg1">
                    <a:lumMod val="50000"/>
                  </a:schemeClr>
                </a:solidFill>
                <a:latin typeface="Helvetica" pitchFamily="2" charset="0"/>
              </a:rPr>
              <a:t>Standardizing scalable representations and formats for the era of million-sample sequencing datasets</a:t>
            </a:r>
          </a:p>
          <a:p>
            <a:pPr>
              <a:spcBef>
                <a:spcPts val="200"/>
              </a:spcBef>
              <a:buFont typeface="Wingdings" pitchFamily="2" charset="2"/>
              <a:buChar char="q"/>
            </a:pPr>
            <a:r>
              <a:rPr lang="en-US" dirty="0">
                <a:latin typeface="Helvetica" pitchFamily="2" charset="0"/>
              </a:rPr>
              <a:t>4:03 </a:t>
            </a:r>
            <a:r>
              <a:rPr lang="en-US" dirty="0">
                <a:solidFill>
                  <a:srgbClr val="C81900"/>
                </a:solidFill>
                <a:latin typeface="Helvetica" pitchFamily="2" charset="0"/>
              </a:rPr>
              <a:t>Liz</a:t>
            </a:r>
            <a:r>
              <a:rPr lang="en-US" dirty="0">
                <a:latin typeface="Helvetica" pitchFamily="2" charset="0"/>
              </a:rPr>
              <a:t>: </a:t>
            </a:r>
            <a:r>
              <a:rPr lang="en-US" dirty="0">
                <a:solidFill>
                  <a:schemeClr val="bg1">
                    <a:lumMod val="50000"/>
                  </a:schemeClr>
                </a:solidFill>
                <a:latin typeface="Helvetica" pitchFamily="2" charset="0"/>
              </a:rPr>
              <a:t>Including the wisdom of community and participant voices in genetically informative research: A Richmond story</a:t>
            </a:r>
          </a:p>
          <a:p>
            <a:pPr>
              <a:spcBef>
                <a:spcPts val="200"/>
              </a:spcBef>
              <a:buFont typeface="Wingdings" pitchFamily="2" charset="2"/>
              <a:buChar char="q"/>
            </a:pPr>
            <a:r>
              <a:rPr lang="en-US" dirty="0">
                <a:latin typeface="Helvetica" pitchFamily="2" charset="0"/>
              </a:rPr>
              <a:t>4:10 </a:t>
            </a:r>
            <a:r>
              <a:rPr lang="en-US" dirty="0">
                <a:solidFill>
                  <a:srgbClr val="C81900"/>
                </a:solidFill>
                <a:latin typeface="Helvetica" pitchFamily="2" charset="0"/>
              </a:rPr>
              <a:t>Rohan</a:t>
            </a:r>
            <a:r>
              <a:rPr lang="en-US" dirty="0">
                <a:latin typeface="Helvetica" pitchFamily="2" charset="0"/>
              </a:rPr>
              <a:t>: </a:t>
            </a:r>
            <a:r>
              <a:rPr lang="en-US" dirty="0">
                <a:solidFill>
                  <a:schemeClr val="bg1">
                    <a:lumMod val="50000"/>
                  </a:schemeClr>
                </a:solidFill>
                <a:latin typeface="Helvetica" pitchFamily="2" charset="0"/>
              </a:rPr>
              <a:t>Applications of statistical genetics to substance use disorders &amp; related behaviors</a:t>
            </a:r>
          </a:p>
          <a:p>
            <a:pPr>
              <a:spcBef>
                <a:spcPts val="200"/>
              </a:spcBef>
              <a:buFont typeface="Wingdings" pitchFamily="2" charset="2"/>
              <a:buChar char="q"/>
            </a:pPr>
            <a:r>
              <a:rPr lang="en-US" dirty="0">
                <a:latin typeface="Helvetica" pitchFamily="2" charset="0"/>
              </a:rPr>
              <a:t>4:17 </a:t>
            </a:r>
            <a:r>
              <a:rPr lang="en-US" dirty="0">
                <a:solidFill>
                  <a:srgbClr val="C81900"/>
                </a:solidFill>
                <a:latin typeface="Helvetica" pitchFamily="2" charset="0"/>
              </a:rPr>
              <a:t>Sarah</a:t>
            </a:r>
            <a:r>
              <a:rPr lang="en-US" dirty="0">
                <a:latin typeface="Helvetica" pitchFamily="2" charset="0"/>
              </a:rPr>
              <a:t>: </a:t>
            </a:r>
            <a:r>
              <a:rPr lang="en-US" dirty="0">
                <a:solidFill>
                  <a:schemeClr val="bg1">
                    <a:lumMod val="50000"/>
                  </a:schemeClr>
                </a:solidFill>
                <a:latin typeface="Helvetica" pitchFamily="2" charset="0"/>
              </a:rPr>
              <a:t>The Equinox Conference</a:t>
            </a:r>
          </a:p>
          <a:p>
            <a:pPr>
              <a:spcBef>
                <a:spcPts val="200"/>
              </a:spcBef>
              <a:buFont typeface="Wingdings" pitchFamily="2" charset="2"/>
              <a:buChar char="q"/>
            </a:pPr>
            <a:r>
              <a:rPr lang="en-US" dirty="0">
                <a:latin typeface="Helvetica" pitchFamily="2" charset="0"/>
              </a:rPr>
              <a:t>4:24 </a:t>
            </a:r>
            <a:r>
              <a:rPr lang="en-US" dirty="0">
                <a:solidFill>
                  <a:srgbClr val="C81900"/>
                </a:solidFill>
                <a:latin typeface="Helvetica" pitchFamily="2" charset="0"/>
              </a:rPr>
              <a:t>Abdel</a:t>
            </a:r>
            <a:r>
              <a:rPr lang="en-US" dirty="0">
                <a:latin typeface="Helvetica" pitchFamily="2" charset="0"/>
              </a:rPr>
              <a:t>: </a:t>
            </a:r>
            <a:r>
              <a:rPr lang="en-US" dirty="0">
                <a:solidFill>
                  <a:schemeClr val="bg1">
                    <a:lumMod val="50000"/>
                  </a:schemeClr>
                </a:solidFill>
                <a:latin typeface="Helvetica" pitchFamily="2" charset="0"/>
              </a:rPr>
              <a:t>Behavior &lt;-&gt; Genetics</a:t>
            </a:r>
          </a:p>
          <a:p>
            <a:pPr>
              <a:spcBef>
                <a:spcPts val="200"/>
              </a:spcBef>
              <a:buFont typeface="Wingdings" pitchFamily="2" charset="2"/>
              <a:buChar char="q"/>
            </a:pPr>
            <a:r>
              <a:rPr lang="en-US" dirty="0">
                <a:latin typeface="Helvetica" pitchFamily="2" charset="0"/>
              </a:rPr>
              <a:t>4:31</a:t>
            </a:r>
            <a:r>
              <a:rPr lang="en-US" dirty="0">
                <a:solidFill>
                  <a:schemeClr val="bg1">
                    <a:lumMod val="50000"/>
                  </a:schemeClr>
                </a:solidFill>
                <a:latin typeface="Helvetica" pitchFamily="2" charset="0"/>
              </a:rPr>
              <a:t> </a:t>
            </a:r>
            <a:r>
              <a:rPr lang="en-US" dirty="0">
                <a:solidFill>
                  <a:srgbClr val="C81900"/>
                </a:solidFill>
                <a:latin typeface="Helvetica" pitchFamily="2" charset="0"/>
              </a:rPr>
              <a:t>Brittany </a:t>
            </a:r>
            <a:r>
              <a:rPr lang="en-US" dirty="0">
                <a:solidFill>
                  <a:schemeClr val="bg1">
                    <a:lumMod val="50000"/>
                  </a:schemeClr>
                </a:solidFill>
                <a:latin typeface="Helvetica" pitchFamily="2" charset="0"/>
              </a:rPr>
              <a:t>Dissecting heterogeneity in depression</a:t>
            </a:r>
          </a:p>
          <a:p>
            <a:pPr>
              <a:spcBef>
                <a:spcPts val="200"/>
              </a:spcBef>
              <a:buFont typeface="Wingdings" pitchFamily="2" charset="2"/>
              <a:buChar char="q"/>
            </a:pPr>
            <a:r>
              <a:rPr lang="en-US" dirty="0">
                <a:latin typeface="Helvetica" pitchFamily="2" charset="0"/>
              </a:rPr>
              <a:t>4:38 </a:t>
            </a:r>
            <a:r>
              <a:rPr lang="en-US" dirty="0">
                <a:solidFill>
                  <a:srgbClr val="C81900"/>
                </a:solidFill>
                <a:latin typeface="Helvetica" pitchFamily="2" charset="0"/>
              </a:rPr>
              <a:t>Mike</a:t>
            </a:r>
            <a:r>
              <a:rPr lang="en-US" dirty="0">
                <a:latin typeface="Helvetica" pitchFamily="2" charset="0"/>
              </a:rPr>
              <a:t>: </a:t>
            </a:r>
            <a:r>
              <a:rPr lang="en-US" dirty="0">
                <a:solidFill>
                  <a:schemeClr val="bg1">
                    <a:lumMod val="50000"/>
                  </a:schemeClr>
                </a:solidFill>
                <a:latin typeface="Helvetica" pitchFamily="2" charset="0"/>
              </a:rPr>
              <a:t>Detecting latent variable interactions</a:t>
            </a:r>
          </a:p>
          <a:p>
            <a:pPr>
              <a:spcBef>
                <a:spcPts val="200"/>
              </a:spcBef>
              <a:buFont typeface="Wingdings" pitchFamily="2" charset="2"/>
              <a:buChar char="q"/>
            </a:pPr>
            <a:r>
              <a:rPr lang="en-US" dirty="0">
                <a:latin typeface="Helvetica" pitchFamily="2" charset="0"/>
              </a:rPr>
              <a:t>4:45</a:t>
            </a:r>
            <a:r>
              <a:rPr lang="en-US" dirty="0">
                <a:solidFill>
                  <a:schemeClr val="bg1">
                    <a:lumMod val="50000"/>
                  </a:schemeClr>
                </a:solidFill>
                <a:latin typeface="Helvetica" pitchFamily="2" charset="0"/>
              </a:rPr>
              <a:t> </a:t>
            </a:r>
            <a:r>
              <a:rPr lang="en-US" dirty="0">
                <a:solidFill>
                  <a:srgbClr val="C00000"/>
                </a:solidFill>
                <a:latin typeface="Helvetica" pitchFamily="2" charset="0"/>
              </a:rPr>
              <a:t>Matt</a:t>
            </a:r>
            <a:r>
              <a:rPr lang="en-US" dirty="0">
                <a:solidFill>
                  <a:schemeClr val="bg1">
                    <a:lumMod val="50000"/>
                  </a:schemeClr>
                </a:solidFill>
                <a:latin typeface="Helvetica" pitchFamily="2" charset="0"/>
              </a:rPr>
              <a:t>: Behavioral genetics in the molecular age</a:t>
            </a:r>
          </a:p>
        </p:txBody>
      </p:sp>
    </p:spTree>
    <p:extLst>
      <p:ext uri="{BB962C8B-B14F-4D97-AF65-F5344CB8AC3E}">
        <p14:creationId xmlns:p14="http://schemas.microsoft.com/office/powerpoint/2010/main" val="796783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6EDD3B-DAED-4059-A580-15BB019AF708}"/>
              </a:ext>
            </a:extLst>
          </p:cNvPr>
          <p:cNvPicPr>
            <a:picLocks noChangeAspect="1"/>
          </p:cNvPicPr>
          <p:nvPr/>
        </p:nvPicPr>
        <p:blipFill rotWithShape="1">
          <a:blip r:embed="rId2"/>
          <a:srcRect l="15916" t="32518" r="18084" b="24222"/>
          <a:stretch/>
        </p:blipFill>
        <p:spPr>
          <a:xfrm>
            <a:off x="1859280" y="102046"/>
            <a:ext cx="5370253" cy="1979941"/>
          </a:xfrm>
          <a:prstGeom prst="rect">
            <a:avLst/>
          </a:prstGeom>
          <a:ln>
            <a:solidFill>
              <a:schemeClr val="accent1"/>
            </a:solidFill>
          </a:ln>
        </p:spPr>
      </p:pic>
      <p:pic>
        <p:nvPicPr>
          <p:cNvPr id="4" name="Picture 3">
            <a:extLst>
              <a:ext uri="{FF2B5EF4-FFF2-40B4-BE49-F238E27FC236}">
                <a16:creationId xmlns:a16="http://schemas.microsoft.com/office/drawing/2014/main" id="{EBDBB5D1-286D-4A14-834E-4F5C226C0A60}"/>
              </a:ext>
            </a:extLst>
          </p:cNvPr>
          <p:cNvPicPr>
            <a:picLocks noChangeAspect="1"/>
          </p:cNvPicPr>
          <p:nvPr/>
        </p:nvPicPr>
        <p:blipFill rotWithShape="1">
          <a:blip r:embed="rId3"/>
          <a:srcRect l="17166" t="34296" r="16250" b="23926"/>
          <a:stretch/>
        </p:blipFill>
        <p:spPr>
          <a:xfrm>
            <a:off x="1859279" y="2220190"/>
            <a:ext cx="5381146" cy="1899228"/>
          </a:xfrm>
          <a:prstGeom prst="rect">
            <a:avLst/>
          </a:prstGeom>
          <a:ln>
            <a:solidFill>
              <a:schemeClr val="accent1"/>
            </a:solidFill>
          </a:ln>
        </p:spPr>
      </p:pic>
      <p:sp>
        <p:nvSpPr>
          <p:cNvPr id="5" name="TextBox 4">
            <a:extLst>
              <a:ext uri="{FF2B5EF4-FFF2-40B4-BE49-F238E27FC236}">
                <a16:creationId xmlns:a16="http://schemas.microsoft.com/office/drawing/2014/main" id="{5CDF7FAE-5B0E-41FC-84E6-DB36ECFC9F04}"/>
              </a:ext>
            </a:extLst>
          </p:cNvPr>
          <p:cNvSpPr txBox="1"/>
          <p:nvPr/>
        </p:nvSpPr>
        <p:spPr>
          <a:xfrm>
            <a:off x="7390707" y="115669"/>
            <a:ext cx="3055620" cy="1477328"/>
          </a:xfrm>
          <a:prstGeom prst="rect">
            <a:avLst/>
          </a:prstGeom>
          <a:noFill/>
          <a:ln>
            <a:solidFill>
              <a:schemeClr val="accent1"/>
            </a:solidFill>
          </a:ln>
        </p:spPr>
        <p:txBody>
          <a:bodyPr wrap="square" rtlCol="0">
            <a:spAutoFit/>
          </a:bodyPr>
          <a:lstStyle/>
          <a:p>
            <a:r>
              <a:rPr lang="en-US" dirty="0"/>
              <a:t>8% prevalence of blood group chimerism in 552 dizygotic twin pairs and 24 triplet sets for multiple red cell blood group antigens.</a:t>
            </a:r>
          </a:p>
        </p:txBody>
      </p:sp>
      <p:pic>
        <p:nvPicPr>
          <p:cNvPr id="7" name="Picture 6">
            <a:extLst>
              <a:ext uri="{FF2B5EF4-FFF2-40B4-BE49-F238E27FC236}">
                <a16:creationId xmlns:a16="http://schemas.microsoft.com/office/drawing/2014/main" id="{5E436198-27BE-454B-A1F4-BF5EE8BAF732}"/>
              </a:ext>
            </a:extLst>
          </p:cNvPr>
          <p:cNvPicPr>
            <a:picLocks noChangeAspect="1"/>
          </p:cNvPicPr>
          <p:nvPr/>
        </p:nvPicPr>
        <p:blipFill rotWithShape="1">
          <a:blip r:embed="rId4"/>
          <a:srcRect l="15333" t="36963" r="51083" b="23037"/>
          <a:stretch/>
        </p:blipFill>
        <p:spPr>
          <a:xfrm>
            <a:off x="1872953" y="4220679"/>
            <a:ext cx="3881304" cy="2600378"/>
          </a:xfrm>
          <a:prstGeom prst="rect">
            <a:avLst/>
          </a:prstGeom>
          <a:ln>
            <a:solidFill>
              <a:schemeClr val="accent1"/>
            </a:solidFill>
          </a:ln>
        </p:spPr>
      </p:pic>
      <p:sp>
        <p:nvSpPr>
          <p:cNvPr id="8" name="TextBox 7">
            <a:extLst>
              <a:ext uri="{FF2B5EF4-FFF2-40B4-BE49-F238E27FC236}">
                <a16:creationId xmlns:a16="http://schemas.microsoft.com/office/drawing/2014/main" id="{F2379D19-2F13-407F-9802-4305B0F51A14}"/>
              </a:ext>
            </a:extLst>
          </p:cNvPr>
          <p:cNvSpPr txBox="1"/>
          <p:nvPr/>
        </p:nvSpPr>
        <p:spPr>
          <a:xfrm>
            <a:off x="5833504" y="4234994"/>
            <a:ext cx="4760605" cy="1754326"/>
          </a:xfrm>
          <a:prstGeom prst="rect">
            <a:avLst/>
          </a:prstGeom>
          <a:noFill/>
          <a:ln>
            <a:solidFill>
              <a:schemeClr val="accent1"/>
            </a:solidFill>
          </a:ln>
        </p:spPr>
        <p:txBody>
          <a:bodyPr wrap="square" rtlCol="0">
            <a:spAutoFit/>
          </a:bodyPr>
          <a:lstStyle/>
          <a:p>
            <a:r>
              <a:rPr lang="en-US" b="1" dirty="0"/>
              <a:t>Prevalence of male </a:t>
            </a:r>
            <a:r>
              <a:rPr lang="en-US" b="1" dirty="0" err="1"/>
              <a:t>microchimerism</a:t>
            </a:r>
            <a:r>
              <a:rPr lang="en-US" b="1" dirty="0"/>
              <a:t> in women does not differ between MZ, DZ same-sex and DZ opposite-sex twins, sisters, mothers of twins.</a:t>
            </a:r>
          </a:p>
          <a:p>
            <a:endParaRPr lang="en-US" dirty="0"/>
          </a:p>
          <a:p>
            <a:r>
              <a:rPr lang="en-US" dirty="0"/>
              <a:t>(qPCR data for male genome equivalents by measure of DYS14 and b-globin targets)</a:t>
            </a:r>
          </a:p>
        </p:txBody>
      </p:sp>
      <p:sp>
        <p:nvSpPr>
          <p:cNvPr id="2" name="TextBox 1">
            <a:extLst>
              <a:ext uri="{FF2B5EF4-FFF2-40B4-BE49-F238E27FC236}">
                <a16:creationId xmlns:a16="http://schemas.microsoft.com/office/drawing/2014/main" id="{21B979C6-531E-D5D1-D06E-3E5FDADBAEB0}"/>
              </a:ext>
            </a:extLst>
          </p:cNvPr>
          <p:cNvSpPr txBox="1"/>
          <p:nvPr/>
        </p:nvSpPr>
        <p:spPr>
          <a:xfrm>
            <a:off x="7520941" y="2220190"/>
            <a:ext cx="2811781" cy="1785104"/>
          </a:xfrm>
          <a:prstGeom prst="rect">
            <a:avLst/>
          </a:prstGeom>
          <a:noFill/>
        </p:spPr>
        <p:txBody>
          <a:bodyPr wrap="square" rtlCol="0">
            <a:spAutoFit/>
          </a:bodyPr>
          <a:lstStyle/>
          <a:p>
            <a:r>
              <a:rPr lang="en-US" sz="2200" b="1" dirty="0">
                <a:latin typeface="Calibri" panose="020F0502020204030204" pitchFamily="34" charset="0"/>
                <a:ea typeface="Calibri" panose="020F0502020204030204" pitchFamily="34" charset="0"/>
                <a:cs typeface="Times New Roman" panose="02020603050405020304" pitchFamily="18" charset="0"/>
              </a:rPr>
              <a:t>26.9%  of women have having detectable male </a:t>
            </a:r>
            <a:r>
              <a:rPr lang="en-US" sz="2200" b="1" dirty="0" err="1">
                <a:latin typeface="Calibri" panose="020F0502020204030204" pitchFamily="34" charset="0"/>
                <a:ea typeface="Calibri" panose="020F0502020204030204" pitchFamily="34" charset="0"/>
                <a:cs typeface="Times New Roman" panose="02020603050405020304" pitchFamily="18" charset="0"/>
              </a:rPr>
              <a:t>microchimerism</a:t>
            </a:r>
            <a:r>
              <a:rPr lang="en-US" sz="2200" b="1" dirty="0">
                <a:latin typeface="Calibri" panose="020F0502020204030204" pitchFamily="34" charset="0"/>
                <a:ea typeface="Calibri" panose="020F0502020204030204" pitchFamily="34" charset="0"/>
                <a:cs typeface="Times New Roman" panose="02020603050405020304" pitchFamily="18" charset="0"/>
              </a:rPr>
              <a:t> in their peripheral blood samples </a:t>
            </a:r>
            <a:endParaRPr lang="en-US" sz="2200" b="1" dirty="0"/>
          </a:p>
        </p:txBody>
      </p:sp>
    </p:spTree>
    <p:extLst>
      <p:ext uri="{BB962C8B-B14F-4D97-AF65-F5344CB8AC3E}">
        <p14:creationId xmlns:p14="http://schemas.microsoft.com/office/powerpoint/2010/main" val="3079591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CC14-4B97-606D-26D9-F6CB36E36EDC}"/>
              </a:ext>
            </a:extLst>
          </p:cNvPr>
          <p:cNvSpPr>
            <a:spLocks noGrp="1"/>
          </p:cNvSpPr>
          <p:nvPr>
            <p:ph type="ctrTitle"/>
          </p:nvPr>
        </p:nvSpPr>
        <p:spPr/>
        <p:txBody>
          <a:bodyPr/>
          <a:lstStyle/>
          <a:p>
            <a:r>
              <a:rPr lang="en-US" dirty="0" err="1">
                <a:latin typeface="Helvetica" pitchFamily="2" charset="0"/>
              </a:rPr>
              <a:t>Loic</a:t>
            </a:r>
            <a:r>
              <a:rPr lang="en-US" dirty="0">
                <a:latin typeface="Helvetica" pitchFamily="2" charset="0"/>
              </a:rPr>
              <a:t> </a:t>
            </a:r>
            <a:r>
              <a:rPr lang="en-US" dirty="0" err="1">
                <a:latin typeface="Helvetica" pitchFamily="2" charset="0"/>
              </a:rPr>
              <a:t>Yengo</a:t>
            </a:r>
            <a:endParaRPr lang="en-US" dirty="0">
              <a:latin typeface="Helvetica" pitchFamily="2" charset="0"/>
            </a:endParaRPr>
          </a:p>
        </p:txBody>
      </p:sp>
      <p:sp>
        <p:nvSpPr>
          <p:cNvPr id="3" name="Subtitle 2">
            <a:extLst>
              <a:ext uri="{FF2B5EF4-FFF2-40B4-BE49-F238E27FC236}">
                <a16:creationId xmlns:a16="http://schemas.microsoft.com/office/drawing/2014/main" id="{1B611074-7476-41D3-13E7-47141B62A43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30933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E5531-D6B8-E7CB-CD67-4FFE4938FC11}"/>
              </a:ext>
            </a:extLst>
          </p:cNvPr>
          <p:cNvSpPr>
            <a:spLocks noGrp="1"/>
          </p:cNvSpPr>
          <p:nvPr>
            <p:ph type="ctrTitle"/>
          </p:nvPr>
        </p:nvSpPr>
        <p:spPr>
          <a:xfrm>
            <a:off x="1524000" y="2386747"/>
            <a:ext cx="9144000" cy="2387600"/>
          </a:xfrm>
        </p:spPr>
        <p:txBody>
          <a:bodyPr>
            <a:normAutofit fontScale="90000"/>
          </a:bodyPr>
          <a:lstStyle/>
          <a:p>
            <a:r>
              <a:rPr lang="en-US" b="1" dirty="0"/>
              <a:t>Reconciling linkage and Association Studies of height using 107,000 sibling pairs</a:t>
            </a:r>
          </a:p>
        </p:txBody>
      </p:sp>
      <p:sp>
        <p:nvSpPr>
          <p:cNvPr id="3" name="Subtitle 2">
            <a:extLst>
              <a:ext uri="{FF2B5EF4-FFF2-40B4-BE49-F238E27FC236}">
                <a16:creationId xmlns:a16="http://schemas.microsoft.com/office/drawing/2014/main" id="{E896017C-22CA-9784-597E-05A25145B8AB}"/>
              </a:ext>
            </a:extLst>
          </p:cNvPr>
          <p:cNvSpPr>
            <a:spLocks noGrp="1"/>
          </p:cNvSpPr>
          <p:nvPr>
            <p:ph type="subTitle" idx="1"/>
          </p:nvPr>
        </p:nvSpPr>
        <p:spPr>
          <a:xfrm>
            <a:off x="1524000" y="4868131"/>
            <a:ext cx="9144000" cy="512762"/>
          </a:xfrm>
        </p:spPr>
        <p:txBody>
          <a:bodyPr/>
          <a:lstStyle/>
          <a:p>
            <a:r>
              <a:rPr lang="en-US" dirty="0"/>
              <a:t>Loic Yengo, UQ</a:t>
            </a:r>
          </a:p>
        </p:txBody>
      </p:sp>
      <p:pic>
        <p:nvPicPr>
          <p:cNvPr id="4" name="Picture 2" descr="Ms Julia Sidorenko - Institute for Molecular Bioscience - University of  Queensland">
            <a:extLst>
              <a:ext uri="{FF2B5EF4-FFF2-40B4-BE49-F238E27FC236}">
                <a16:creationId xmlns:a16="http://schemas.microsoft.com/office/drawing/2014/main" id="{655B710C-4D65-075A-1E06-51DD3BE08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0456" y="102332"/>
            <a:ext cx="1400944" cy="11207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608176E-E198-F813-C3BB-5C854B720489}"/>
              </a:ext>
            </a:extLst>
          </p:cNvPr>
          <p:cNvSpPr txBox="1"/>
          <p:nvPr/>
        </p:nvSpPr>
        <p:spPr>
          <a:xfrm>
            <a:off x="9768408" y="1238863"/>
            <a:ext cx="2189131" cy="553998"/>
          </a:xfrm>
          <a:prstGeom prst="rect">
            <a:avLst/>
          </a:prstGeom>
          <a:noFill/>
        </p:spPr>
        <p:txBody>
          <a:bodyPr wrap="square" rtlCol="0">
            <a:spAutoFit/>
          </a:bodyPr>
          <a:lstStyle/>
          <a:p>
            <a:pPr algn="ctr"/>
            <a:r>
              <a:rPr lang="en-US" sz="1500" dirty="0"/>
              <a:t>Julia Sidorenko et al. (unpublished)</a:t>
            </a:r>
          </a:p>
        </p:txBody>
      </p:sp>
      <p:pic>
        <p:nvPicPr>
          <p:cNvPr id="6" name="Picture 5">
            <a:extLst>
              <a:ext uri="{FF2B5EF4-FFF2-40B4-BE49-F238E27FC236}">
                <a16:creationId xmlns:a16="http://schemas.microsoft.com/office/drawing/2014/main" id="{BD2146C8-C925-0053-7A89-41FD4FFD7BCA}"/>
              </a:ext>
            </a:extLst>
          </p:cNvPr>
          <p:cNvPicPr>
            <a:picLocks noChangeAspect="1"/>
          </p:cNvPicPr>
          <p:nvPr/>
        </p:nvPicPr>
        <p:blipFill>
          <a:blip r:embed="rId3"/>
          <a:stretch>
            <a:fillRect/>
          </a:stretch>
        </p:blipFill>
        <p:spPr>
          <a:xfrm>
            <a:off x="10411489" y="1886645"/>
            <a:ext cx="978877" cy="1219712"/>
          </a:xfrm>
          <a:prstGeom prst="rect">
            <a:avLst/>
          </a:prstGeom>
        </p:spPr>
      </p:pic>
      <p:sp>
        <p:nvSpPr>
          <p:cNvPr id="7" name="TextBox 6">
            <a:extLst>
              <a:ext uri="{FF2B5EF4-FFF2-40B4-BE49-F238E27FC236}">
                <a16:creationId xmlns:a16="http://schemas.microsoft.com/office/drawing/2014/main" id="{FEA598EE-9773-1FF9-5F35-DB95B5902F4A}"/>
              </a:ext>
            </a:extLst>
          </p:cNvPr>
          <p:cNvSpPr txBox="1"/>
          <p:nvPr/>
        </p:nvSpPr>
        <p:spPr>
          <a:xfrm>
            <a:off x="9768408" y="3085138"/>
            <a:ext cx="2189131" cy="323165"/>
          </a:xfrm>
          <a:prstGeom prst="rect">
            <a:avLst/>
          </a:prstGeom>
          <a:noFill/>
        </p:spPr>
        <p:txBody>
          <a:bodyPr wrap="square" rtlCol="0">
            <a:spAutoFit/>
          </a:bodyPr>
          <a:lstStyle/>
          <a:p>
            <a:pPr algn="ctr"/>
            <a:r>
              <a:rPr lang="en-US" sz="1500" dirty="0"/>
              <a:t>Peter Visscher</a:t>
            </a:r>
          </a:p>
        </p:txBody>
      </p:sp>
    </p:spTree>
    <p:extLst>
      <p:ext uri="{BB962C8B-B14F-4D97-AF65-F5344CB8AC3E}">
        <p14:creationId xmlns:p14="http://schemas.microsoft.com/office/powerpoint/2010/main" val="1486543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3B6EF-942F-B6AF-CA0D-C3C4460C7C2A}"/>
              </a:ext>
            </a:extLst>
          </p:cNvPr>
          <p:cNvSpPr>
            <a:spLocks noGrp="1"/>
          </p:cNvSpPr>
          <p:nvPr>
            <p:ph type="title"/>
          </p:nvPr>
        </p:nvSpPr>
        <p:spPr>
          <a:xfrm>
            <a:off x="191344" y="314744"/>
            <a:ext cx="10801350" cy="469056"/>
          </a:xfrm>
        </p:spPr>
        <p:txBody>
          <a:bodyPr>
            <a:normAutofit fontScale="90000"/>
          </a:bodyPr>
          <a:lstStyle/>
          <a:p>
            <a:r>
              <a:rPr lang="en-US" b="1" dirty="0"/>
              <a:t>A “clean” estimate of </a:t>
            </a:r>
            <a:r>
              <a:rPr lang="en-US" b="1" i="1" dirty="0"/>
              <a:t>h</a:t>
            </a:r>
            <a:r>
              <a:rPr lang="en-US" b="1" i="1" baseline="30000" dirty="0"/>
              <a:t>2</a:t>
            </a:r>
            <a:r>
              <a:rPr lang="en-US" b="1" dirty="0"/>
              <a:t> for height </a:t>
            </a:r>
          </a:p>
        </p:txBody>
      </p:sp>
      <p:sp>
        <p:nvSpPr>
          <p:cNvPr id="4" name="Slide Number Placeholder 3">
            <a:extLst>
              <a:ext uri="{FF2B5EF4-FFF2-40B4-BE49-F238E27FC236}">
                <a16:creationId xmlns:a16="http://schemas.microsoft.com/office/drawing/2014/main" id="{72AB9D9F-72F1-B5CB-C894-143EEC5560E5}"/>
              </a:ext>
            </a:extLst>
          </p:cNvPr>
          <p:cNvSpPr>
            <a:spLocks noGrp="1"/>
          </p:cNvSpPr>
          <p:nvPr>
            <p:ph type="sldNum" sz="quarter" idx="12"/>
          </p:nvPr>
        </p:nvSpPr>
        <p:spPr/>
        <p:txBody>
          <a:bodyPr/>
          <a:lstStyle/>
          <a:p>
            <a:fld id="{E1EE24FD-A0EC-474D-87C4-CF36A57C2870}" type="slidenum">
              <a:rPr lang="en-US" smtClean="0"/>
              <a:t>23</a:t>
            </a:fld>
            <a:endParaRPr lang="en-US"/>
          </a:p>
        </p:txBody>
      </p:sp>
      <p:pic>
        <p:nvPicPr>
          <p:cNvPr id="5" name="Picture 4">
            <a:extLst>
              <a:ext uri="{FF2B5EF4-FFF2-40B4-BE49-F238E27FC236}">
                <a16:creationId xmlns:a16="http://schemas.microsoft.com/office/drawing/2014/main" id="{1A5D8001-7752-2802-DC67-7D472F0CF728}"/>
              </a:ext>
            </a:extLst>
          </p:cNvPr>
          <p:cNvPicPr>
            <a:picLocks noChangeAspect="1"/>
          </p:cNvPicPr>
          <p:nvPr/>
        </p:nvPicPr>
        <p:blipFill>
          <a:blip r:embed="rId2"/>
          <a:stretch>
            <a:fillRect/>
          </a:stretch>
        </p:blipFill>
        <p:spPr>
          <a:xfrm>
            <a:off x="335360" y="1196752"/>
            <a:ext cx="10657334" cy="4574756"/>
          </a:xfrm>
          <a:prstGeom prst="rect">
            <a:avLst/>
          </a:prstGeom>
        </p:spPr>
      </p:pic>
      <p:sp>
        <p:nvSpPr>
          <p:cNvPr id="6" name="Oval 5">
            <a:extLst>
              <a:ext uri="{FF2B5EF4-FFF2-40B4-BE49-F238E27FC236}">
                <a16:creationId xmlns:a16="http://schemas.microsoft.com/office/drawing/2014/main" id="{7BA367C3-29DE-EF8A-5253-7A54C0AA8B4B}"/>
              </a:ext>
            </a:extLst>
          </p:cNvPr>
          <p:cNvSpPr/>
          <p:nvPr/>
        </p:nvSpPr>
        <p:spPr>
          <a:xfrm>
            <a:off x="8976320" y="1196752"/>
            <a:ext cx="2520280" cy="4896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891367C-70B4-350A-390B-A0174D192F6C}"/>
              </a:ext>
            </a:extLst>
          </p:cNvPr>
          <p:cNvSpPr txBox="1"/>
          <p:nvPr/>
        </p:nvSpPr>
        <p:spPr>
          <a:xfrm>
            <a:off x="7053808" y="6075144"/>
            <a:ext cx="4536504" cy="646331"/>
          </a:xfrm>
          <a:prstGeom prst="rect">
            <a:avLst/>
          </a:prstGeom>
          <a:noFill/>
        </p:spPr>
        <p:txBody>
          <a:bodyPr wrap="square" rtlCol="0">
            <a:spAutoFit/>
          </a:bodyPr>
          <a:lstStyle/>
          <a:p>
            <a:r>
              <a:rPr lang="en-US" i="1" dirty="0">
                <a:solidFill>
                  <a:srgbClr val="0070C0"/>
                </a:solidFill>
              </a:rPr>
              <a:t>h</a:t>
            </a:r>
            <a:r>
              <a:rPr lang="en-US" baseline="30000" dirty="0">
                <a:solidFill>
                  <a:srgbClr val="0070C0"/>
                </a:solidFill>
              </a:rPr>
              <a:t>2</a:t>
            </a:r>
            <a:r>
              <a:rPr lang="en-US" dirty="0">
                <a:solidFill>
                  <a:srgbClr val="0070C0"/>
                </a:solidFill>
              </a:rPr>
              <a:t> estimate are similar to pedigree-based between-families estimates</a:t>
            </a:r>
          </a:p>
        </p:txBody>
      </p:sp>
    </p:spTree>
    <p:extLst>
      <p:ext uri="{BB962C8B-B14F-4D97-AF65-F5344CB8AC3E}">
        <p14:creationId xmlns:p14="http://schemas.microsoft.com/office/powerpoint/2010/main" val="256109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C033-AF0D-52B8-BC41-CDD37FAD149F}"/>
              </a:ext>
            </a:extLst>
          </p:cNvPr>
          <p:cNvSpPr>
            <a:spLocks noGrp="1"/>
          </p:cNvSpPr>
          <p:nvPr>
            <p:ph type="title"/>
          </p:nvPr>
        </p:nvSpPr>
        <p:spPr>
          <a:xfrm>
            <a:off x="191344" y="188640"/>
            <a:ext cx="10801350" cy="469056"/>
          </a:xfrm>
        </p:spPr>
        <p:txBody>
          <a:bodyPr>
            <a:normAutofit fontScale="90000"/>
          </a:bodyPr>
          <a:lstStyle/>
          <a:p>
            <a:r>
              <a:rPr lang="en-US" b="1" dirty="0"/>
              <a:t>Linkage Peaks disappear fitting PGS</a:t>
            </a:r>
          </a:p>
        </p:txBody>
      </p:sp>
      <p:sp>
        <p:nvSpPr>
          <p:cNvPr id="4" name="Slide Number Placeholder 3">
            <a:extLst>
              <a:ext uri="{FF2B5EF4-FFF2-40B4-BE49-F238E27FC236}">
                <a16:creationId xmlns:a16="http://schemas.microsoft.com/office/drawing/2014/main" id="{DE90522C-297C-8BC0-77D5-129D157FCB8D}"/>
              </a:ext>
            </a:extLst>
          </p:cNvPr>
          <p:cNvSpPr>
            <a:spLocks noGrp="1"/>
          </p:cNvSpPr>
          <p:nvPr>
            <p:ph type="sldNum" sz="quarter" idx="12"/>
          </p:nvPr>
        </p:nvSpPr>
        <p:spPr/>
        <p:txBody>
          <a:bodyPr/>
          <a:lstStyle/>
          <a:p>
            <a:fld id="{E1EE24FD-A0EC-474D-87C4-CF36A57C2870}" type="slidenum">
              <a:rPr lang="en-US" smtClean="0"/>
              <a:t>24</a:t>
            </a:fld>
            <a:endParaRPr lang="en-US"/>
          </a:p>
        </p:txBody>
      </p:sp>
      <p:pic>
        <p:nvPicPr>
          <p:cNvPr id="5" name="Picture 4">
            <a:extLst>
              <a:ext uri="{FF2B5EF4-FFF2-40B4-BE49-F238E27FC236}">
                <a16:creationId xmlns:a16="http://schemas.microsoft.com/office/drawing/2014/main" id="{1718227C-678F-322F-1252-529D73076B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403" y="912833"/>
            <a:ext cx="7848872" cy="5606338"/>
          </a:xfrm>
          <a:prstGeom prst="rect">
            <a:avLst/>
          </a:prstGeom>
        </p:spPr>
      </p:pic>
      <p:sp>
        <p:nvSpPr>
          <p:cNvPr id="6" name="TextBox 5">
            <a:extLst>
              <a:ext uri="{FF2B5EF4-FFF2-40B4-BE49-F238E27FC236}">
                <a16:creationId xmlns:a16="http://schemas.microsoft.com/office/drawing/2014/main" id="{79CB583D-F2AF-1C09-EB2D-A130C210C09C}"/>
              </a:ext>
            </a:extLst>
          </p:cNvPr>
          <p:cNvSpPr txBox="1"/>
          <p:nvPr/>
        </p:nvSpPr>
        <p:spPr>
          <a:xfrm>
            <a:off x="8616280" y="1052736"/>
            <a:ext cx="3323346" cy="369332"/>
          </a:xfrm>
          <a:prstGeom prst="rect">
            <a:avLst/>
          </a:prstGeom>
          <a:noFill/>
        </p:spPr>
        <p:txBody>
          <a:bodyPr wrap="none" rtlCol="0">
            <a:spAutoFit/>
          </a:bodyPr>
          <a:lstStyle/>
          <a:p>
            <a:r>
              <a:rPr lang="en-US" b="1" dirty="0"/>
              <a:t>Peaks drop when fitting PGS</a:t>
            </a:r>
          </a:p>
        </p:txBody>
      </p:sp>
      <p:sp>
        <p:nvSpPr>
          <p:cNvPr id="8" name="Rectangle 7">
            <a:extLst>
              <a:ext uri="{FF2B5EF4-FFF2-40B4-BE49-F238E27FC236}">
                <a16:creationId xmlns:a16="http://schemas.microsoft.com/office/drawing/2014/main" id="{52404004-EE75-B0D5-4ED7-55B115582A1F}"/>
              </a:ext>
            </a:extLst>
          </p:cNvPr>
          <p:cNvSpPr/>
          <p:nvPr/>
        </p:nvSpPr>
        <p:spPr>
          <a:xfrm>
            <a:off x="4367808" y="3429000"/>
            <a:ext cx="2376264" cy="356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7BA01F-46E4-B65B-C7C7-B0A6AD17BC43}"/>
              </a:ext>
            </a:extLst>
          </p:cNvPr>
          <p:cNvSpPr/>
          <p:nvPr/>
        </p:nvSpPr>
        <p:spPr>
          <a:xfrm>
            <a:off x="5592019" y="3785953"/>
            <a:ext cx="2304181" cy="2379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853481E-4306-C54F-82C3-AE17ACC073AF}"/>
              </a:ext>
            </a:extLst>
          </p:cNvPr>
          <p:cNvSpPr txBox="1"/>
          <p:nvPr/>
        </p:nvSpPr>
        <p:spPr>
          <a:xfrm>
            <a:off x="8616280" y="1817108"/>
            <a:ext cx="2704587" cy="369332"/>
          </a:xfrm>
          <a:prstGeom prst="rect">
            <a:avLst/>
          </a:prstGeom>
          <a:noFill/>
        </p:spPr>
        <p:txBody>
          <a:bodyPr wrap="none" rtlCol="0">
            <a:spAutoFit/>
          </a:bodyPr>
          <a:lstStyle/>
          <a:p>
            <a:r>
              <a:rPr lang="en-US" b="1" dirty="0"/>
              <a:t>Detect new peaks too!</a:t>
            </a:r>
          </a:p>
        </p:txBody>
      </p:sp>
      <p:cxnSp>
        <p:nvCxnSpPr>
          <p:cNvPr id="13" name="Straight Arrow Connector 12">
            <a:extLst>
              <a:ext uri="{FF2B5EF4-FFF2-40B4-BE49-F238E27FC236}">
                <a16:creationId xmlns:a16="http://schemas.microsoft.com/office/drawing/2014/main" id="{151A66C8-CAD3-8D52-CE73-942338BF2E94}"/>
              </a:ext>
            </a:extLst>
          </p:cNvPr>
          <p:cNvCxnSpPr>
            <a:stCxn id="6" idx="1"/>
          </p:cNvCxnSpPr>
          <p:nvPr/>
        </p:nvCxnSpPr>
        <p:spPr>
          <a:xfrm flipH="1">
            <a:off x="5159896" y="1237402"/>
            <a:ext cx="3456384" cy="2695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D6B435E-5193-D6B5-FC7D-AF741DF58786}"/>
              </a:ext>
            </a:extLst>
          </p:cNvPr>
          <p:cNvCxnSpPr/>
          <p:nvPr/>
        </p:nvCxnSpPr>
        <p:spPr>
          <a:xfrm flipH="1" flipV="1">
            <a:off x="5951984" y="1422068"/>
            <a:ext cx="2520280" cy="579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07BF1C0-3619-76C0-2A36-B0AB92435D2D}"/>
              </a:ext>
            </a:extLst>
          </p:cNvPr>
          <p:cNvCxnSpPr>
            <a:cxnSpLocks/>
          </p:cNvCxnSpPr>
          <p:nvPr/>
        </p:nvCxnSpPr>
        <p:spPr>
          <a:xfrm flipH="1" flipV="1">
            <a:off x="1412010" y="1422068"/>
            <a:ext cx="7060254" cy="600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10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31E7A-29C7-91E6-347C-33B5A9B7C5BD}"/>
              </a:ext>
            </a:extLst>
          </p:cNvPr>
          <p:cNvSpPr>
            <a:spLocks noGrp="1"/>
          </p:cNvSpPr>
          <p:nvPr>
            <p:ph type="title"/>
          </p:nvPr>
        </p:nvSpPr>
        <p:spPr>
          <a:xfrm>
            <a:off x="263352" y="314744"/>
            <a:ext cx="10801350" cy="469056"/>
          </a:xfrm>
        </p:spPr>
        <p:txBody>
          <a:bodyPr>
            <a:normAutofit fontScale="90000"/>
          </a:bodyPr>
          <a:lstStyle/>
          <a:p>
            <a:r>
              <a:rPr lang="en-US" b="1" dirty="0"/>
              <a:t>Measuring Colocalization of GWAS and linkage signals</a:t>
            </a:r>
          </a:p>
        </p:txBody>
      </p:sp>
      <p:sp>
        <p:nvSpPr>
          <p:cNvPr id="4" name="Slide Number Placeholder 3">
            <a:extLst>
              <a:ext uri="{FF2B5EF4-FFF2-40B4-BE49-F238E27FC236}">
                <a16:creationId xmlns:a16="http://schemas.microsoft.com/office/drawing/2014/main" id="{71F60B3C-42B0-66B8-03C6-FB301B8AAC9E}"/>
              </a:ext>
            </a:extLst>
          </p:cNvPr>
          <p:cNvSpPr>
            <a:spLocks noGrp="1"/>
          </p:cNvSpPr>
          <p:nvPr>
            <p:ph type="sldNum" sz="quarter" idx="12"/>
          </p:nvPr>
        </p:nvSpPr>
        <p:spPr/>
        <p:txBody>
          <a:bodyPr/>
          <a:lstStyle/>
          <a:p>
            <a:fld id="{E1EE24FD-A0EC-474D-87C4-CF36A57C2870}" type="slidenum">
              <a:rPr lang="en-US" smtClean="0"/>
              <a:t>25</a:t>
            </a:fld>
            <a:endParaRPr lang="en-US"/>
          </a:p>
        </p:txBody>
      </p:sp>
      <p:pic>
        <p:nvPicPr>
          <p:cNvPr id="5" name="Picture 4">
            <a:extLst>
              <a:ext uri="{FF2B5EF4-FFF2-40B4-BE49-F238E27FC236}">
                <a16:creationId xmlns:a16="http://schemas.microsoft.com/office/drawing/2014/main" id="{619482EC-D918-ECC4-31F7-B7404F752130}"/>
              </a:ext>
            </a:extLst>
          </p:cNvPr>
          <p:cNvPicPr>
            <a:picLocks noChangeAspect="1"/>
          </p:cNvPicPr>
          <p:nvPr/>
        </p:nvPicPr>
        <p:blipFill>
          <a:blip r:embed="rId2"/>
          <a:stretch>
            <a:fillRect/>
          </a:stretch>
        </p:blipFill>
        <p:spPr>
          <a:xfrm>
            <a:off x="839416" y="968796"/>
            <a:ext cx="7622172" cy="6420644"/>
          </a:xfrm>
          <a:prstGeom prst="rect">
            <a:avLst/>
          </a:prstGeom>
        </p:spPr>
      </p:pic>
      <p:pic>
        <p:nvPicPr>
          <p:cNvPr id="6" name="Picture 5">
            <a:extLst>
              <a:ext uri="{FF2B5EF4-FFF2-40B4-BE49-F238E27FC236}">
                <a16:creationId xmlns:a16="http://schemas.microsoft.com/office/drawing/2014/main" id="{56A4A1A9-7786-A522-7A36-E07188555A4A}"/>
              </a:ext>
            </a:extLst>
          </p:cNvPr>
          <p:cNvPicPr>
            <a:picLocks noChangeAspect="1"/>
          </p:cNvPicPr>
          <p:nvPr/>
        </p:nvPicPr>
        <p:blipFill>
          <a:blip r:embed="rId3"/>
          <a:stretch>
            <a:fillRect/>
          </a:stretch>
        </p:blipFill>
        <p:spPr>
          <a:xfrm>
            <a:off x="0" y="2124364"/>
            <a:ext cx="12216683" cy="4067896"/>
          </a:xfrm>
          <a:prstGeom prst="rect">
            <a:avLst/>
          </a:prstGeom>
        </p:spPr>
      </p:pic>
      <p:sp>
        <p:nvSpPr>
          <p:cNvPr id="7" name="TextBox 6">
            <a:extLst>
              <a:ext uri="{FF2B5EF4-FFF2-40B4-BE49-F238E27FC236}">
                <a16:creationId xmlns:a16="http://schemas.microsoft.com/office/drawing/2014/main" id="{A1593437-CBF2-3CD2-9491-AEF1C9822E65}"/>
              </a:ext>
            </a:extLst>
          </p:cNvPr>
          <p:cNvSpPr txBox="1"/>
          <p:nvPr/>
        </p:nvSpPr>
        <p:spPr>
          <a:xfrm>
            <a:off x="9120336" y="6192260"/>
            <a:ext cx="2977097" cy="369332"/>
          </a:xfrm>
          <a:prstGeom prst="rect">
            <a:avLst/>
          </a:prstGeom>
          <a:noFill/>
        </p:spPr>
        <p:txBody>
          <a:bodyPr wrap="none" rtlCol="0">
            <a:spAutoFit/>
          </a:bodyPr>
          <a:lstStyle/>
          <a:p>
            <a:r>
              <a:rPr lang="en-US" dirty="0" err="1"/>
              <a:t>Dekkers</a:t>
            </a:r>
            <a:r>
              <a:rPr lang="en-US" dirty="0"/>
              <a:t> &amp; Dentine (1991)</a:t>
            </a:r>
          </a:p>
        </p:txBody>
      </p:sp>
    </p:spTree>
    <p:extLst>
      <p:ext uri="{BB962C8B-B14F-4D97-AF65-F5344CB8AC3E}">
        <p14:creationId xmlns:p14="http://schemas.microsoft.com/office/powerpoint/2010/main" val="81043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4DD5D-838B-2BBA-E6ED-CAB20779A151}"/>
              </a:ext>
            </a:extLst>
          </p:cNvPr>
          <p:cNvSpPr>
            <a:spLocks noGrp="1"/>
          </p:cNvSpPr>
          <p:nvPr>
            <p:ph type="title"/>
          </p:nvPr>
        </p:nvSpPr>
        <p:spPr>
          <a:xfrm>
            <a:off x="191344" y="314744"/>
            <a:ext cx="10801350" cy="469056"/>
          </a:xfrm>
        </p:spPr>
        <p:txBody>
          <a:bodyPr>
            <a:normAutofit fontScale="90000"/>
          </a:bodyPr>
          <a:lstStyle/>
          <a:p>
            <a:r>
              <a:rPr lang="en-US" b="1" dirty="0"/>
              <a:t>Still-missing heritability colocalizes with GWAS hits</a:t>
            </a:r>
          </a:p>
        </p:txBody>
      </p:sp>
      <p:sp>
        <p:nvSpPr>
          <p:cNvPr id="4" name="Slide Number Placeholder 3">
            <a:extLst>
              <a:ext uri="{FF2B5EF4-FFF2-40B4-BE49-F238E27FC236}">
                <a16:creationId xmlns:a16="http://schemas.microsoft.com/office/drawing/2014/main" id="{1A55B990-327A-994B-4380-C589B6BDF0A4}"/>
              </a:ext>
            </a:extLst>
          </p:cNvPr>
          <p:cNvSpPr>
            <a:spLocks noGrp="1"/>
          </p:cNvSpPr>
          <p:nvPr>
            <p:ph type="sldNum" sz="quarter" idx="12"/>
          </p:nvPr>
        </p:nvSpPr>
        <p:spPr/>
        <p:txBody>
          <a:bodyPr/>
          <a:lstStyle/>
          <a:p>
            <a:fld id="{E1EE24FD-A0EC-474D-87C4-CF36A57C2870}" type="slidenum">
              <a:rPr lang="en-US" smtClean="0"/>
              <a:t>26</a:t>
            </a:fld>
            <a:endParaRPr lang="en-US"/>
          </a:p>
        </p:txBody>
      </p:sp>
      <p:pic>
        <p:nvPicPr>
          <p:cNvPr id="5" name="Picture 4">
            <a:extLst>
              <a:ext uri="{FF2B5EF4-FFF2-40B4-BE49-F238E27FC236}">
                <a16:creationId xmlns:a16="http://schemas.microsoft.com/office/drawing/2014/main" id="{BD48663F-F698-4103-54D4-6C127ACE4F19}"/>
              </a:ext>
            </a:extLst>
          </p:cNvPr>
          <p:cNvPicPr>
            <a:picLocks noChangeAspect="1"/>
          </p:cNvPicPr>
          <p:nvPr/>
        </p:nvPicPr>
        <p:blipFill>
          <a:blip r:embed="rId2"/>
          <a:stretch>
            <a:fillRect/>
          </a:stretch>
        </p:blipFill>
        <p:spPr>
          <a:xfrm>
            <a:off x="0" y="1124744"/>
            <a:ext cx="7896200" cy="5171600"/>
          </a:xfrm>
          <a:prstGeom prst="rect">
            <a:avLst/>
          </a:prstGeom>
        </p:spPr>
      </p:pic>
    </p:spTree>
    <p:extLst>
      <p:ext uri="{BB962C8B-B14F-4D97-AF65-F5344CB8AC3E}">
        <p14:creationId xmlns:p14="http://schemas.microsoft.com/office/powerpoint/2010/main" val="254018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4DD5D-838B-2BBA-E6ED-CAB20779A151}"/>
              </a:ext>
            </a:extLst>
          </p:cNvPr>
          <p:cNvSpPr>
            <a:spLocks noGrp="1"/>
          </p:cNvSpPr>
          <p:nvPr>
            <p:ph type="title"/>
          </p:nvPr>
        </p:nvSpPr>
        <p:spPr>
          <a:xfrm>
            <a:off x="191344" y="314744"/>
            <a:ext cx="10801350" cy="469056"/>
          </a:xfrm>
        </p:spPr>
        <p:txBody>
          <a:bodyPr>
            <a:normAutofit fontScale="90000"/>
          </a:bodyPr>
          <a:lstStyle/>
          <a:p>
            <a:r>
              <a:rPr lang="en-US" b="1" dirty="0"/>
              <a:t>Still-missing heritability is polygenic</a:t>
            </a:r>
          </a:p>
        </p:txBody>
      </p:sp>
      <p:sp>
        <p:nvSpPr>
          <p:cNvPr id="4" name="Slide Number Placeholder 3">
            <a:extLst>
              <a:ext uri="{FF2B5EF4-FFF2-40B4-BE49-F238E27FC236}">
                <a16:creationId xmlns:a16="http://schemas.microsoft.com/office/drawing/2014/main" id="{1A55B990-327A-994B-4380-C589B6BDF0A4}"/>
              </a:ext>
            </a:extLst>
          </p:cNvPr>
          <p:cNvSpPr>
            <a:spLocks noGrp="1"/>
          </p:cNvSpPr>
          <p:nvPr>
            <p:ph type="sldNum" sz="quarter" idx="12"/>
          </p:nvPr>
        </p:nvSpPr>
        <p:spPr/>
        <p:txBody>
          <a:bodyPr/>
          <a:lstStyle/>
          <a:p>
            <a:fld id="{E1EE24FD-A0EC-474D-87C4-CF36A57C2870}" type="slidenum">
              <a:rPr lang="en-US" smtClean="0"/>
              <a:t>27</a:t>
            </a:fld>
            <a:endParaRPr lang="en-US"/>
          </a:p>
        </p:txBody>
      </p:sp>
      <p:pic>
        <p:nvPicPr>
          <p:cNvPr id="8" name="Picture 7">
            <a:extLst>
              <a:ext uri="{FF2B5EF4-FFF2-40B4-BE49-F238E27FC236}">
                <a16:creationId xmlns:a16="http://schemas.microsoft.com/office/drawing/2014/main" id="{A5966391-E88D-A5DA-9D88-165EA1AC2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44" y="1113817"/>
            <a:ext cx="10246990" cy="5123495"/>
          </a:xfrm>
          <a:prstGeom prst="rect">
            <a:avLst/>
          </a:prstGeom>
        </p:spPr>
      </p:pic>
    </p:spTree>
    <p:extLst>
      <p:ext uri="{BB962C8B-B14F-4D97-AF65-F5344CB8AC3E}">
        <p14:creationId xmlns:p14="http://schemas.microsoft.com/office/powerpoint/2010/main" val="1159207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CC14-4B97-606D-26D9-F6CB36E36EDC}"/>
              </a:ext>
            </a:extLst>
          </p:cNvPr>
          <p:cNvSpPr>
            <a:spLocks noGrp="1"/>
          </p:cNvSpPr>
          <p:nvPr>
            <p:ph type="ctrTitle"/>
          </p:nvPr>
        </p:nvSpPr>
        <p:spPr/>
        <p:txBody>
          <a:bodyPr/>
          <a:lstStyle/>
          <a:p>
            <a:r>
              <a:rPr lang="en-US" dirty="0">
                <a:latin typeface="Helvetica" pitchFamily="2" charset="0"/>
              </a:rPr>
              <a:t>Tim Poterba</a:t>
            </a:r>
          </a:p>
        </p:txBody>
      </p:sp>
      <p:sp>
        <p:nvSpPr>
          <p:cNvPr id="3" name="Subtitle 2">
            <a:extLst>
              <a:ext uri="{FF2B5EF4-FFF2-40B4-BE49-F238E27FC236}">
                <a16:creationId xmlns:a16="http://schemas.microsoft.com/office/drawing/2014/main" id="{1B611074-7476-41D3-13E7-47141B62A43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69918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solidFill>
                  <a:srgbClr val="222222"/>
                </a:solidFill>
                <a:highlight>
                  <a:srgbClr val="FFFFFF"/>
                </a:highlight>
              </a:rPr>
              <a:t>Standardizing scalable representations and formats for the era of million-sample sequencing datasets</a:t>
            </a:r>
            <a:endParaRPr sz="10000" b="1" dirty="0"/>
          </a:p>
        </p:txBody>
      </p:sp>
      <p:sp>
        <p:nvSpPr>
          <p:cNvPr id="55" name="Google Shape;55;p13"/>
          <p:cNvSpPr txBox="1">
            <a:spLocks noGrp="1"/>
          </p:cNvSpPr>
          <p:nvPr>
            <p:ph type="subTitle" idx="1"/>
          </p:nvPr>
        </p:nvSpPr>
        <p:spPr>
          <a:xfrm>
            <a:off x="415600" y="3778833"/>
            <a:ext cx="11360800" cy="1514000"/>
          </a:xfrm>
          <a:prstGeom prst="rect">
            <a:avLst/>
          </a:prstGeom>
        </p:spPr>
        <p:txBody>
          <a:bodyPr spcFirstLastPara="1" vert="horz" wrap="square" lIns="121900" tIns="121900" rIns="121900" bIns="121900" rtlCol="0" anchor="t" anchorCtr="0">
            <a:normAutofit/>
          </a:bodyPr>
          <a:lstStyle/>
          <a:p>
            <a:pPr>
              <a:spcBef>
                <a:spcPts val="0"/>
              </a:spcBef>
            </a:pPr>
            <a:r>
              <a:rPr lang="en"/>
              <a:t>Tim Poterba</a:t>
            </a:r>
            <a:endParaRPr/>
          </a:p>
          <a:p>
            <a:pPr>
              <a:spcBef>
                <a:spcPts val="0"/>
              </a:spcBef>
            </a:pPr>
            <a:r>
              <a:rPr lang="en"/>
              <a:t>Neale Lab, Broad Institute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CC14-4B97-606D-26D9-F6CB36E36EDC}"/>
              </a:ext>
            </a:extLst>
          </p:cNvPr>
          <p:cNvSpPr>
            <a:spLocks noGrp="1"/>
          </p:cNvSpPr>
          <p:nvPr>
            <p:ph type="ctrTitle"/>
          </p:nvPr>
        </p:nvSpPr>
        <p:spPr/>
        <p:txBody>
          <a:bodyPr/>
          <a:lstStyle/>
          <a:p>
            <a:r>
              <a:rPr lang="en-US" dirty="0">
                <a:latin typeface="Helvetica" pitchFamily="2" charset="0"/>
              </a:rPr>
              <a:t>Nick Martin</a:t>
            </a:r>
          </a:p>
        </p:txBody>
      </p:sp>
      <p:sp>
        <p:nvSpPr>
          <p:cNvPr id="3" name="Subtitle 2">
            <a:extLst>
              <a:ext uri="{FF2B5EF4-FFF2-40B4-BE49-F238E27FC236}">
                <a16:creationId xmlns:a16="http://schemas.microsoft.com/office/drawing/2014/main" id="{1B611074-7476-41D3-13E7-47141B62A43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62798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1217001" y="97868"/>
            <a:ext cx="9592233" cy="4931665"/>
          </a:xfrm>
          <a:prstGeom prst="rect">
            <a:avLst/>
          </a:prstGeom>
          <a:noFill/>
          <a:ln>
            <a:noFill/>
          </a:ln>
        </p:spPr>
      </p:pic>
      <p:sp>
        <p:nvSpPr>
          <p:cNvPr id="61" name="Google Shape;61;p14"/>
          <p:cNvSpPr txBox="1"/>
          <p:nvPr/>
        </p:nvSpPr>
        <p:spPr>
          <a:xfrm>
            <a:off x="1217000" y="5134001"/>
            <a:ext cx="10217200" cy="1723508"/>
          </a:xfrm>
          <a:prstGeom prst="rect">
            <a:avLst/>
          </a:prstGeom>
          <a:noFill/>
          <a:ln>
            <a:noFill/>
          </a:ln>
        </p:spPr>
        <p:txBody>
          <a:bodyPr spcFirstLastPara="1" wrap="square" lIns="121900" tIns="121900" rIns="121900" bIns="121900" anchor="t" anchorCtr="0">
            <a:spAutoFit/>
          </a:bodyPr>
          <a:lstStyle/>
          <a:p>
            <a:r>
              <a:rPr lang="en" sz="2400"/>
              <a:t>Variant Call Format (VCF) - ubiquitous format for sequenced cohorts</a:t>
            </a:r>
            <a:endParaRPr sz="2400"/>
          </a:p>
          <a:p>
            <a:endParaRPr sz="2400"/>
          </a:p>
          <a:p>
            <a:r>
              <a:rPr lang="en" sz="2400"/>
              <a:t>The problem – VCF grows super-linearly in the number of samples, even though the amount of information grows linearly!</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203201" y="203200"/>
            <a:ext cx="11785599" cy="5050971"/>
          </a:xfrm>
          <a:prstGeom prst="rect">
            <a:avLst/>
          </a:prstGeom>
          <a:noFill/>
          <a:ln>
            <a:noFill/>
          </a:ln>
        </p:spPr>
      </p:pic>
      <p:sp>
        <p:nvSpPr>
          <p:cNvPr id="67" name="Google Shape;67;p15"/>
          <p:cNvSpPr txBox="1"/>
          <p:nvPr/>
        </p:nvSpPr>
        <p:spPr>
          <a:xfrm>
            <a:off x="210667" y="5437700"/>
            <a:ext cx="11785600" cy="1785064"/>
          </a:xfrm>
          <a:prstGeom prst="rect">
            <a:avLst/>
          </a:prstGeom>
          <a:noFill/>
          <a:ln>
            <a:noFill/>
          </a:ln>
        </p:spPr>
        <p:txBody>
          <a:bodyPr spcFirstLastPara="1" wrap="square" lIns="121900" tIns="121900" rIns="121900" bIns="121900" anchor="t" anchorCtr="0">
            <a:spAutoFit/>
          </a:bodyPr>
          <a:lstStyle/>
          <a:p>
            <a:r>
              <a:rPr lang="en" sz="2400"/>
              <a:t>VariantDataset (VDS) - a data model that (+) scales linearly, (+) is losslessly mergeable, (+) can be merged!</a:t>
            </a:r>
            <a:endParaRPr sz="2400"/>
          </a:p>
          <a:p>
            <a:endParaRPr sz="2400"/>
          </a:p>
          <a:p>
            <a:pPr algn="ctr"/>
            <a:r>
              <a:rPr lang="en" sz="2800" b="1"/>
              <a:t>How do we standardize a better representation?</a:t>
            </a:r>
            <a:endParaRPr sz="28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CC14-4B97-606D-26D9-F6CB36E36EDC}"/>
              </a:ext>
            </a:extLst>
          </p:cNvPr>
          <p:cNvSpPr>
            <a:spLocks noGrp="1"/>
          </p:cNvSpPr>
          <p:nvPr>
            <p:ph type="ctrTitle"/>
          </p:nvPr>
        </p:nvSpPr>
        <p:spPr/>
        <p:txBody>
          <a:bodyPr/>
          <a:lstStyle/>
          <a:p>
            <a:r>
              <a:rPr lang="en-US" dirty="0">
                <a:latin typeface="Helvetica" pitchFamily="2" charset="0"/>
              </a:rPr>
              <a:t>Elizabeth Prom-Wormley</a:t>
            </a:r>
          </a:p>
        </p:txBody>
      </p:sp>
      <p:sp>
        <p:nvSpPr>
          <p:cNvPr id="3" name="Subtitle 2">
            <a:extLst>
              <a:ext uri="{FF2B5EF4-FFF2-40B4-BE49-F238E27FC236}">
                <a16:creationId xmlns:a16="http://schemas.microsoft.com/office/drawing/2014/main" id="{1B611074-7476-41D3-13E7-47141B62A43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21118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D8D13B-437A-2FA2-27D2-E6E16586494A}"/>
              </a:ext>
            </a:extLst>
          </p:cNvPr>
          <p:cNvSpPr>
            <a:spLocks noGrp="1"/>
          </p:cNvSpPr>
          <p:nvPr>
            <p:ph type="ctrTitle"/>
          </p:nvPr>
        </p:nvSpPr>
        <p:spPr>
          <a:xfrm>
            <a:off x="914400" y="1768436"/>
            <a:ext cx="10363200" cy="1470025"/>
          </a:xfrm>
        </p:spPr>
        <p:txBody>
          <a:bodyPr>
            <a:normAutofit fontScale="90000"/>
          </a:bodyPr>
          <a:lstStyle/>
          <a:p>
            <a:r>
              <a:rPr lang="en-US" dirty="0"/>
              <a:t>Including the Wisdom of Community and Participant Voices in Genetically Informative Research: </a:t>
            </a:r>
            <a:br>
              <a:rPr lang="en-US" dirty="0"/>
            </a:br>
            <a:r>
              <a:rPr lang="en-US" dirty="0"/>
              <a:t>A Richmond Story</a:t>
            </a:r>
          </a:p>
        </p:txBody>
      </p:sp>
      <p:sp>
        <p:nvSpPr>
          <p:cNvPr id="2" name="Subtitle 1">
            <a:extLst>
              <a:ext uri="{FF2B5EF4-FFF2-40B4-BE49-F238E27FC236}">
                <a16:creationId xmlns:a16="http://schemas.microsoft.com/office/drawing/2014/main" id="{91FF4194-D1C2-1D37-C56F-3132CFCA2A69}"/>
              </a:ext>
            </a:extLst>
          </p:cNvPr>
          <p:cNvSpPr>
            <a:spLocks noGrp="1"/>
          </p:cNvSpPr>
          <p:nvPr>
            <p:ph type="subTitle" idx="1"/>
          </p:nvPr>
        </p:nvSpPr>
        <p:spPr>
          <a:xfrm>
            <a:off x="245326" y="4532971"/>
            <a:ext cx="11519211" cy="1752600"/>
          </a:xfrm>
        </p:spPr>
        <p:txBody>
          <a:bodyPr/>
          <a:lstStyle/>
          <a:p>
            <a:r>
              <a:rPr lang="en-US" dirty="0"/>
              <a:t>Elizabeth Prom-Wormley MPH, PhD </a:t>
            </a:r>
          </a:p>
          <a:p>
            <a:r>
              <a:rPr lang="en-US" dirty="0"/>
              <a:t>Hermine </a:t>
            </a:r>
            <a:r>
              <a:rPr lang="en-US" dirty="0" err="1"/>
              <a:t>Maes</a:t>
            </a:r>
            <a:r>
              <a:rPr lang="en-US" dirty="0"/>
              <a:t>, PhD</a:t>
            </a:r>
          </a:p>
          <a:p>
            <a:r>
              <a:rPr lang="en-US" dirty="0"/>
              <a:t>Virginia Commonwealth University</a:t>
            </a:r>
          </a:p>
        </p:txBody>
      </p:sp>
    </p:spTree>
    <p:extLst>
      <p:ext uri="{BB962C8B-B14F-4D97-AF65-F5344CB8AC3E}">
        <p14:creationId xmlns:p14="http://schemas.microsoft.com/office/powerpoint/2010/main" val="3945384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84EA08C-7D30-744B-B082-C4599334F49E}"/>
              </a:ext>
            </a:extLst>
          </p:cNvPr>
          <p:cNvSpPr txBox="1">
            <a:spLocks/>
          </p:cNvSpPr>
          <p:nvPr/>
        </p:nvSpPr>
        <p:spPr>
          <a:xfrm>
            <a:off x="-8709" y="187143"/>
            <a:ext cx="12192000" cy="1312322"/>
          </a:xfrm>
          <a:prstGeom prst="rect">
            <a:avLst/>
          </a:prstGeom>
        </p:spPr>
        <p:txBody>
          <a:bodyPr vert="horz" lIns="91440" tIns="45720" rIns="91440" bIns="45720" rtlCol="0" anchor="t">
            <a:noAutofit/>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effectLst/>
                <a:uLnTx/>
                <a:uFillTx/>
                <a:latin typeface="Corbel"/>
                <a:ea typeface="+mj-ea"/>
                <a:cs typeface="+mj-cs"/>
              </a:rPr>
              <a:t>Virginia Twin Study of Adolescent Behavioral Development  + The Resist! Project</a:t>
            </a:r>
            <a:br>
              <a:rPr kumimoji="0" lang="en-US" sz="3800" b="0" i="0" u="none" strike="noStrike" kern="1200" cap="none" spc="0" normalizeH="0" baseline="0" noProof="0" dirty="0">
                <a:ln>
                  <a:noFill/>
                </a:ln>
                <a:effectLst/>
                <a:uLnTx/>
                <a:uFillTx/>
                <a:latin typeface="Corbel"/>
                <a:ea typeface="+mj-ea"/>
                <a:cs typeface="+mj-cs"/>
              </a:rPr>
            </a:br>
            <a:endParaRPr kumimoji="0" lang="en-US" sz="3800" b="1" i="0" u="none" strike="noStrike" kern="1200" cap="none" spc="0" normalizeH="0" baseline="0" noProof="0" dirty="0">
              <a:ln>
                <a:noFill/>
              </a:ln>
              <a:effectLst/>
              <a:uLnTx/>
              <a:uFillTx/>
              <a:latin typeface="Corbel"/>
              <a:ea typeface="+mj-ea"/>
              <a:cs typeface="+mj-cs"/>
            </a:endParaRPr>
          </a:p>
        </p:txBody>
      </p:sp>
      <p:pic>
        <p:nvPicPr>
          <p:cNvPr id="2" name="officeArt object">
            <a:extLst>
              <a:ext uri="{FF2B5EF4-FFF2-40B4-BE49-F238E27FC236}">
                <a16:creationId xmlns:a16="http://schemas.microsoft.com/office/drawing/2014/main" id="{FE70BFEB-C01C-744B-6C73-5CAAF44A3287}"/>
              </a:ext>
            </a:extLst>
          </p:cNvPr>
          <p:cNvPicPr/>
          <p:nvPr/>
        </p:nvPicPr>
        <p:blipFill>
          <a:blip r:embed="rId3"/>
          <a:stretch>
            <a:fillRect/>
          </a:stretch>
        </p:blipFill>
        <p:spPr>
          <a:xfrm>
            <a:off x="5421087" y="4349626"/>
            <a:ext cx="6479177" cy="2351480"/>
          </a:xfrm>
          <a:prstGeom prst="rect">
            <a:avLst/>
          </a:prstGeom>
          <a:ln w="12700" cap="flat">
            <a:noFill/>
            <a:miter lim="400000"/>
          </a:ln>
          <a:effectLst/>
        </p:spPr>
      </p:pic>
      <p:sp>
        <p:nvSpPr>
          <p:cNvPr id="3" name="TextBox 2">
            <a:extLst>
              <a:ext uri="{FF2B5EF4-FFF2-40B4-BE49-F238E27FC236}">
                <a16:creationId xmlns:a16="http://schemas.microsoft.com/office/drawing/2014/main" id="{290A3C1A-32B2-0B25-5782-906FB74B1C0D}"/>
              </a:ext>
            </a:extLst>
          </p:cNvPr>
          <p:cNvSpPr txBox="1"/>
          <p:nvPr/>
        </p:nvSpPr>
        <p:spPr>
          <a:xfrm>
            <a:off x="289766" y="2705298"/>
            <a:ext cx="4668587" cy="2400657"/>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a:ea typeface="+mn-ea"/>
                <a:cs typeface="+mn-cs"/>
              </a:rPr>
              <a:t>Secondary Data Analysis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Analyze collected </a:t>
            </a:r>
            <a:r>
              <a:rPr lang="en-US" dirty="0">
                <a:solidFill>
                  <a:prstClr val="black"/>
                </a:solidFill>
                <a:latin typeface="Corbel"/>
              </a:rPr>
              <a:t>variables</a:t>
            </a:r>
            <a:r>
              <a:rPr kumimoji="0" lang="en-US" sz="1800" b="0" i="0" u="none" strike="noStrike" kern="1200" cap="none" spc="0" normalizeH="0" baseline="0" noProof="0" dirty="0">
                <a:ln>
                  <a:noFill/>
                </a:ln>
                <a:solidFill>
                  <a:prstClr val="black"/>
                </a:solidFill>
                <a:effectLst/>
                <a:uLnTx/>
                <a:uFillTx/>
                <a:latin typeface="Corbel"/>
                <a:ea typeface="+mn-ea"/>
                <a:cs typeface="+mn-cs"/>
              </a:rPr>
              <a:t> to assess low- </a:t>
            </a:r>
            <a:r>
              <a:rPr kumimoji="0" lang="en-US" sz="1800" b="0" i="0" u="none" strike="noStrike" kern="1200" cap="none" spc="0" normalizeH="0" baseline="0" noProof="0" dirty="0" err="1">
                <a:ln>
                  <a:noFill/>
                </a:ln>
                <a:solidFill>
                  <a:prstClr val="black"/>
                </a:solidFill>
                <a:effectLst/>
                <a:uLnTx/>
                <a:uFillTx/>
                <a:latin typeface="Corbel"/>
                <a:ea typeface="+mn-ea"/>
                <a:cs typeface="+mn-cs"/>
              </a:rPr>
              <a:t>en</a:t>
            </a:r>
            <a:r>
              <a:rPr lang="en-US" dirty="0">
                <a:solidFill>
                  <a:prstClr val="black"/>
                </a:solidFill>
                <a:latin typeface="Corbel"/>
              </a:rPr>
              <a:t>d of liability </a:t>
            </a:r>
            <a:r>
              <a:rPr kumimoji="0" lang="en-US" sz="1800" b="0" i="0" u="none" strike="noStrike" kern="1200" cap="none" spc="0" normalizeH="0" baseline="0" noProof="0" dirty="0">
                <a:ln>
                  <a:noFill/>
                </a:ln>
                <a:solidFill>
                  <a:prstClr val="black"/>
                </a:solidFill>
                <a:effectLst/>
                <a:uLnTx/>
                <a:uFillTx/>
                <a:latin typeface="Corbel"/>
                <a:ea typeface="+mn-ea"/>
                <a:cs typeface="+mn-cs"/>
              </a:rPr>
              <a:t>to substance use (resistance)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orbel"/>
              </a:rPr>
              <a:t>Assess substance use trajectories of liability groups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Conduct data mining of environmental factors to identify most important  for resistance</a:t>
            </a:r>
          </a:p>
        </p:txBody>
      </p:sp>
      <p:sp>
        <p:nvSpPr>
          <p:cNvPr id="4" name="TextBox 3">
            <a:extLst>
              <a:ext uri="{FF2B5EF4-FFF2-40B4-BE49-F238E27FC236}">
                <a16:creationId xmlns:a16="http://schemas.microsoft.com/office/drawing/2014/main" id="{EBD1B014-F4DA-5E91-4C9A-C3D8437F2539}"/>
              </a:ext>
            </a:extLst>
          </p:cNvPr>
          <p:cNvSpPr txBox="1"/>
          <p:nvPr/>
        </p:nvSpPr>
        <p:spPr>
          <a:xfrm>
            <a:off x="291736" y="5316111"/>
            <a:ext cx="4668587" cy="1384995"/>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a:ea typeface="+mn-ea"/>
                <a:cs typeface="+mn-cs"/>
              </a:rPr>
              <a:t>Wave 7 Data Collection of VTSABD Twins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Resistance factors </a:t>
            </a:r>
            <a:r>
              <a:rPr lang="en-US" dirty="0">
                <a:solidFill>
                  <a:prstClr val="black"/>
                </a:solidFill>
                <a:latin typeface="Corbel"/>
              </a:rPr>
              <a:t>index</a:t>
            </a:r>
            <a:r>
              <a:rPr kumimoji="0" lang="en-US" sz="1800" b="0" i="0" u="none" strike="noStrike" kern="1200" cap="none" spc="0" normalizeH="0" baseline="0" noProof="0" dirty="0">
                <a:ln>
                  <a:noFill/>
                </a:ln>
                <a:solidFill>
                  <a:prstClr val="black"/>
                </a:solidFill>
                <a:effectLst/>
                <a:uLnTx/>
                <a:uFillTx/>
                <a:latin typeface="Corbe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Substance use behaviors, other behaviors</a:t>
            </a:r>
          </a:p>
        </p:txBody>
      </p:sp>
      <p:sp>
        <p:nvSpPr>
          <p:cNvPr id="6" name="TextBox 5">
            <a:extLst>
              <a:ext uri="{FF2B5EF4-FFF2-40B4-BE49-F238E27FC236}">
                <a16:creationId xmlns:a16="http://schemas.microsoft.com/office/drawing/2014/main" id="{070B3920-34E4-565C-999D-40D74CBA39CF}"/>
              </a:ext>
            </a:extLst>
          </p:cNvPr>
          <p:cNvSpPr txBox="1"/>
          <p:nvPr/>
        </p:nvSpPr>
        <p:spPr>
          <a:xfrm>
            <a:off x="289767" y="1479480"/>
            <a:ext cx="4668586" cy="1015663"/>
          </a:xfrm>
          <a:prstGeom prst="rect">
            <a:avLst/>
          </a:prstGeom>
          <a:solidFill>
            <a:schemeClr val="accent2">
              <a:lumMod val="60000"/>
              <a:lumOff val="4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a:ea typeface="+mn-ea"/>
                <a:cs typeface="+mn-cs"/>
              </a:rPr>
              <a:t>Data Collection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Mixed Methods Approach to establish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an index of resistance factors  (~120 twins)</a:t>
            </a:r>
          </a:p>
        </p:txBody>
      </p:sp>
      <p:pic>
        <p:nvPicPr>
          <p:cNvPr id="5" name="Picture 4" descr="Diagram&#10;&#10;Description automatically generated">
            <a:extLst>
              <a:ext uri="{FF2B5EF4-FFF2-40B4-BE49-F238E27FC236}">
                <a16:creationId xmlns:a16="http://schemas.microsoft.com/office/drawing/2014/main" id="{E95A333A-765C-F1B7-FAE1-FB53400538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318"/>
          <a:stretch/>
        </p:blipFill>
        <p:spPr bwMode="auto">
          <a:xfrm>
            <a:off x="6385307" y="1431636"/>
            <a:ext cx="4543069" cy="29179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86644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D8D13B-437A-2FA2-27D2-E6E16586494A}"/>
              </a:ext>
            </a:extLst>
          </p:cNvPr>
          <p:cNvSpPr>
            <a:spLocks noGrp="1"/>
          </p:cNvSpPr>
          <p:nvPr>
            <p:ph type="title"/>
          </p:nvPr>
        </p:nvSpPr>
        <p:spPr>
          <a:xfrm>
            <a:off x="176989" y="-55665"/>
            <a:ext cx="10972800" cy="1143000"/>
          </a:xfrm>
        </p:spPr>
        <p:txBody>
          <a:bodyPr>
            <a:normAutofit/>
          </a:bodyPr>
          <a:lstStyle/>
          <a:p>
            <a:r>
              <a:rPr lang="en-US" b="1" dirty="0"/>
              <a:t>Why Do You Focus on Our Deficits?</a:t>
            </a:r>
          </a:p>
        </p:txBody>
      </p:sp>
      <p:sp>
        <p:nvSpPr>
          <p:cNvPr id="6" name="TextBox 5">
            <a:extLst>
              <a:ext uri="{FF2B5EF4-FFF2-40B4-BE49-F238E27FC236}">
                <a16:creationId xmlns:a16="http://schemas.microsoft.com/office/drawing/2014/main" id="{48EACCB2-6010-8B6E-4B36-127DA5B02874}"/>
              </a:ext>
            </a:extLst>
          </p:cNvPr>
          <p:cNvSpPr txBox="1"/>
          <p:nvPr/>
        </p:nvSpPr>
        <p:spPr>
          <a:xfrm>
            <a:off x="176989" y="1041692"/>
            <a:ext cx="5777762" cy="6297108"/>
          </a:xfrm>
          <a:prstGeom prst="rect">
            <a:avLst/>
          </a:prstGeom>
          <a:noFill/>
        </p:spPr>
        <p:txBody>
          <a:bodyPr wrap="square" numCol="3" rtlCol="0">
            <a:spAutoFit/>
          </a:bodyPr>
          <a:lstStyle/>
          <a:p>
            <a:pPr>
              <a:lnSpc>
                <a:spcPct val="90000"/>
              </a:lnSpc>
            </a:pPr>
            <a:r>
              <a:rPr lang="en-US" sz="1600" dirty="0"/>
              <a:t>East End Residents</a:t>
            </a:r>
          </a:p>
          <a:p>
            <a:pPr>
              <a:lnSpc>
                <a:spcPct val="90000"/>
              </a:lnSpc>
            </a:pPr>
            <a:r>
              <a:rPr lang="en-US" sz="1600" dirty="0"/>
              <a:t>Alexis Edwards, PhD</a:t>
            </a:r>
          </a:p>
          <a:p>
            <a:pPr>
              <a:lnSpc>
                <a:spcPct val="90000"/>
              </a:lnSpc>
            </a:pPr>
            <a:r>
              <a:rPr lang="en-US" sz="1600" dirty="0"/>
              <a:t>Amy Popovich</a:t>
            </a:r>
            <a:endParaRPr lang="en-US" sz="1600" baseline="30000" dirty="0"/>
          </a:p>
          <a:p>
            <a:pPr>
              <a:lnSpc>
                <a:spcPct val="90000"/>
              </a:lnSpc>
            </a:pPr>
            <a:r>
              <a:rPr lang="en-US" sz="1600" dirty="0" err="1"/>
              <a:t>Aquanetta</a:t>
            </a:r>
            <a:r>
              <a:rPr lang="en-US" sz="1600" dirty="0"/>
              <a:t> Scott</a:t>
            </a:r>
            <a:endParaRPr lang="en-US" sz="1600" baseline="30000" dirty="0"/>
          </a:p>
          <a:p>
            <a:pPr>
              <a:lnSpc>
                <a:spcPct val="90000"/>
              </a:lnSpc>
            </a:pPr>
            <a:r>
              <a:rPr lang="en-US" sz="1600" dirty="0"/>
              <a:t>Brandon </a:t>
            </a:r>
            <a:r>
              <a:rPr lang="en-US" sz="1600" dirty="0" err="1"/>
              <a:t>Wormley</a:t>
            </a:r>
            <a:endParaRPr lang="en-US" sz="1600" baseline="30000" dirty="0"/>
          </a:p>
          <a:p>
            <a:pPr>
              <a:lnSpc>
                <a:spcPct val="90000"/>
              </a:lnSpc>
            </a:pPr>
            <a:r>
              <a:rPr lang="en-US" sz="1600" dirty="0"/>
              <a:t>Brenda Kenney</a:t>
            </a:r>
            <a:endParaRPr lang="en-US" sz="1600" baseline="30000" dirty="0"/>
          </a:p>
          <a:p>
            <a:pPr>
              <a:lnSpc>
                <a:spcPct val="90000"/>
              </a:lnSpc>
            </a:pPr>
            <a:r>
              <a:rPr lang="en-US" sz="1600" dirty="0"/>
              <a:t>Brittany McDermott</a:t>
            </a:r>
            <a:endParaRPr lang="en-US" sz="1600" baseline="30000" dirty="0"/>
          </a:p>
          <a:p>
            <a:pPr>
              <a:lnSpc>
                <a:spcPct val="90000"/>
              </a:lnSpc>
            </a:pPr>
            <a:r>
              <a:rPr lang="en-US" sz="1600" dirty="0"/>
              <a:t>Cheryl </a:t>
            </a:r>
            <a:r>
              <a:rPr lang="en-US" sz="1600" dirty="0" err="1"/>
              <a:t>Groce</a:t>
            </a:r>
            <a:r>
              <a:rPr lang="en-US" sz="1600" dirty="0"/>
              <a:t>-Wright</a:t>
            </a:r>
            <a:endParaRPr lang="en-US" sz="1600" baseline="30000" dirty="0"/>
          </a:p>
          <a:p>
            <a:pPr>
              <a:lnSpc>
                <a:spcPct val="90000"/>
              </a:lnSpc>
            </a:pPr>
            <a:r>
              <a:rPr lang="en-US" sz="1600" dirty="0"/>
              <a:t>Cynthia </a:t>
            </a:r>
            <a:r>
              <a:rPr lang="en-US" sz="1600" dirty="0" err="1"/>
              <a:t>Newbille</a:t>
            </a:r>
            <a:endParaRPr lang="en-US" sz="1600" baseline="30000" dirty="0"/>
          </a:p>
          <a:p>
            <a:pPr>
              <a:lnSpc>
                <a:spcPct val="90000"/>
              </a:lnSpc>
            </a:pPr>
            <a:r>
              <a:rPr lang="en-US" sz="1600" dirty="0"/>
              <a:t>Danita Gregory</a:t>
            </a:r>
            <a:endParaRPr lang="en-US" sz="1600" baseline="30000" dirty="0"/>
          </a:p>
          <a:p>
            <a:pPr>
              <a:lnSpc>
                <a:spcPct val="90000"/>
              </a:lnSpc>
            </a:pPr>
            <a:r>
              <a:rPr lang="en-US" sz="1600" dirty="0" err="1"/>
              <a:t>De’Nisha</a:t>
            </a:r>
            <a:r>
              <a:rPr lang="en-US" sz="1600" dirty="0"/>
              <a:t> Wilson</a:t>
            </a:r>
            <a:endParaRPr lang="en-US" sz="1600" baseline="30000" dirty="0"/>
          </a:p>
          <a:p>
            <a:pPr>
              <a:lnSpc>
                <a:spcPct val="90000"/>
              </a:lnSpc>
            </a:pPr>
            <a:r>
              <a:rPr lang="en-US" sz="1600" dirty="0" err="1"/>
              <a:t>Dyanne</a:t>
            </a:r>
            <a:r>
              <a:rPr lang="en-US" sz="1600" dirty="0"/>
              <a:t> </a:t>
            </a:r>
            <a:r>
              <a:rPr lang="en-US" sz="1600" dirty="0" err="1"/>
              <a:t>Broidy</a:t>
            </a:r>
            <a:endParaRPr lang="en-US" sz="1600" baseline="30000" dirty="0"/>
          </a:p>
          <a:p>
            <a:pPr>
              <a:lnSpc>
                <a:spcPct val="90000"/>
              </a:lnSpc>
            </a:pPr>
            <a:r>
              <a:rPr lang="en-US" sz="1600" dirty="0"/>
              <a:t>Faisal Ilyas</a:t>
            </a:r>
          </a:p>
          <a:p>
            <a:pPr>
              <a:lnSpc>
                <a:spcPct val="90000"/>
              </a:lnSpc>
            </a:pPr>
            <a:r>
              <a:rPr lang="en-US" sz="1600" dirty="0"/>
              <a:t>Gwen </a:t>
            </a:r>
            <a:r>
              <a:rPr lang="en-US" sz="1600" dirty="0" err="1"/>
              <a:t>Corleigh</a:t>
            </a:r>
            <a:r>
              <a:rPr lang="en-US" sz="1600" dirty="0"/>
              <a:t> Creighton</a:t>
            </a:r>
            <a:endParaRPr lang="en-US" sz="1600" baseline="30000" dirty="0"/>
          </a:p>
          <a:p>
            <a:pPr>
              <a:lnSpc>
                <a:spcPct val="90000"/>
              </a:lnSpc>
            </a:pPr>
            <a:r>
              <a:rPr lang="en-US" sz="1600" dirty="0"/>
              <a:t>Helen Frye</a:t>
            </a:r>
            <a:endParaRPr lang="en-US" sz="1600" baseline="30000" dirty="0"/>
          </a:p>
          <a:p>
            <a:pPr>
              <a:lnSpc>
                <a:spcPct val="90000"/>
              </a:lnSpc>
            </a:pPr>
            <a:r>
              <a:rPr lang="en-US" sz="1600" dirty="0"/>
              <a:t>Joanne Towles</a:t>
            </a:r>
            <a:endParaRPr lang="en-US" sz="1600" baseline="30000" dirty="0"/>
          </a:p>
          <a:p>
            <a:pPr>
              <a:lnSpc>
                <a:spcPct val="90000"/>
              </a:lnSpc>
            </a:pPr>
            <a:r>
              <a:rPr lang="en-US" sz="1600" dirty="0"/>
              <a:t>Joseph Real</a:t>
            </a:r>
            <a:endParaRPr lang="en-US" sz="1600" baseline="30000" dirty="0"/>
          </a:p>
          <a:p>
            <a:pPr>
              <a:lnSpc>
                <a:spcPct val="90000"/>
              </a:lnSpc>
            </a:pPr>
            <a:r>
              <a:rPr lang="en-US" sz="1600" dirty="0"/>
              <a:t>Katherine Crawford</a:t>
            </a:r>
          </a:p>
          <a:p>
            <a:pPr>
              <a:lnSpc>
                <a:spcPct val="90000"/>
              </a:lnSpc>
            </a:pPr>
            <a:r>
              <a:rPr lang="en-US" sz="1600" dirty="0" err="1"/>
              <a:t>Laleta</a:t>
            </a:r>
            <a:r>
              <a:rPr lang="en-US" sz="1600" dirty="0"/>
              <a:t> Fritz</a:t>
            </a:r>
          </a:p>
          <a:p>
            <a:pPr>
              <a:lnSpc>
                <a:spcPct val="90000"/>
              </a:lnSpc>
            </a:pPr>
            <a:r>
              <a:rPr lang="en-US" sz="1600" dirty="0"/>
              <a:t>Michelle Wagner</a:t>
            </a:r>
          </a:p>
          <a:p>
            <a:pPr>
              <a:lnSpc>
                <a:spcPct val="90000"/>
              </a:lnSpc>
            </a:pPr>
            <a:r>
              <a:rPr lang="en-US" sz="1600" dirty="0"/>
              <a:t>Naomi Davis</a:t>
            </a:r>
          </a:p>
          <a:p>
            <a:pPr>
              <a:lnSpc>
                <a:spcPct val="90000"/>
              </a:lnSpc>
            </a:pPr>
            <a:r>
              <a:rPr lang="en-US" sz="1600" dirty="0"/>
              <a:t>Natalie </a:t>
            </a:r>
            <a:r>
              <a:rPr lang="en-US" sz="1600" dirty="0" err="1"/>
              <a:t>Bareis</a:t>
            </a:r>
            <a:endParaRPr lang="en-US" sz="1600" dirty="0"/>
          </a:p>
          <a:p>
            <a:pPr>
              <a:lnSpc>
                <a:spcPct val="90000"/>
              </a:lnSpc>
            </a:pPr>
            <a:r>
              <a:rPr lang="en-US" sz="1600" dirty="0"/>
              <a:t>Patricia </a:t>
            </a:r>
            <a:r>
              <a:rPr lang="en-US" sz="1600" dirty="0" err="1"/>
              <a:t>Willaford</a:t>
            </a:r>
            <a:endParaRPr lang="en-US" sz="1600" dirty="0"/>
          </a:p>
          <a:p>
            <a:pPr>
              <a:lnSpc>
                <a:spcPct val="90000"/>
              </a:lnSpc>
            </a:pPr>
            <a:endParaRPr lang="en-US" sz="1600" dirty="0"/>
          </a:p>
          <a:p>
            <a:pPr>
              <a:lnSpc>
                <a:spcPct val="90000"/>
              </a:lnSpc>
            </a:pPr>
            <a:endParaRPr lang="en-US" sz="1600" dirty="0"/>
          </a:p>
          <a:p>
            <a:pPr>
              <a:lnSpc>
                <a:spcPct val="90000"/>
              </a:lnSpc>
            </a:pPr>
            <a:endParaRPr lang="en-US" sz="1600" dirty="0"/>
          </a:p>
          <a:p>
            <a:pPr>
              <a:lnSpc>
                <a:spcPct val="90000"/>
              </a:lnSpc>
            </a:pPr>
            <a:endParaRPr lang="en-US" sz="1600" dirty="0"/>
          </a:p>
          <a:p>
            <a:pPr>
              <a:lnSpc>
                <a:spcPct val="90000"/>
              </a:lnSpc>
            </a:pPr>
            <a:r>
              <a:rPr lang="en-US" sz="1600" dirty="0"/>
              <a:t>Rhonda Perry-</a:t>
            </a:r>
            <a:r>
              <a:rPr lang="en-US" sz="1600" dirty="0" err="1"/>
              <a:t>Acholes</a:t>
            </a:r>
            <a:endParaRPr lang="en-US" sz="1600" dirty="0"/>
          </a:p>
          <a:p>
            <a:pPr>
              <a:lnSpc>
                <a:spcPct val="90000"/>
              </a:lnSpc>
            </a:pPr>
            <a:r>
              <a:rPr lang="en-US" sz="1600" dirty="0"/>
              <a:t>Richard Seely</a:t>
            </a:r>
          </a:p>
          <a:p>
            <a:pPr>
              <a:lnSpc>
                <a:spcPct val="90000"/>
              </a:lnSpc>
            </a:pPr>
            <a:r>
              <a:rPr lang="en-US" sz="1600" dirty="0" err="1"/>
              <a:t>Shikitia</a:t>
            </a:r>
            <a:r>
              <a:rPr lang="en-US" sz="1600" dirty="0"/>
              <a:t> Taylor</a:t>
            </a:r>
          </a:p>
          <a:p>
            <a:pPr>
              <a:lnSpc>
                <a:spcPct val="90000"/>
              </a:lnSpc>
            </a:pPr>
            <a:r>
              <a:rPr lang="en-US" sz="1600" dirty="0"/>
              <a:t>Stephanie Carrington</a:t>
            </a:r>
            <a:endParaRPr lang="en-US" sz="1600" baseline="30000" dirty="0"/>
          </a:p>
          <a:p>
            <a:pPr>
              <a:lnSpc>
                <a:spcPct val="90000"/>
              </a:lnSpc>
            </a:pPr>
            <a:r>
              <a:rPr lang="en-US" sz="1600" dirty="0"/>
              <a:t>Tony </a:t>
            </a:r>
            <a:r>
              <a:rPr lang="en-US" sz="1600" dirty="0" err="1"/>
              <a:t>Cornelious</a:t>
            </a:r>
            <a:endParaRPr lang="en-US" sz="1600" dirty="0"/>
          </a:p>
          <a:p>
            <a:endParaRPr lang="en-US" sz="1600" b="1" dirty="0"/>
          </a:p>
          <a:p>
            <a:r>
              <a:rPr lang="en-US" sz="1600" b="1" dirty="0"/>
              <a:t>Team RIA</a:t>
            </a:r>
          </a:p>
          <a:p>
            <a:r>
              <a:rPr lang="en-US" sz="1600" dirty="0"/>
              <a:t>   Dr. </a:t>
            </a:r>
            <a:r>
              <a:rPr lang="en-US" sz="1600" dirty="0" err="1"/>
              <a:t>Omobukola</a:t>
            </a:r>
            <a:r>
              <a:rPr lang="en-US" sz="1600" dirty="0"/>
              <a:t> </a:t>
            </a:r>
          </a:p>
          <a:p>
            <a:r>
              <a:rPr lang="en-US" sz="1600" dirty="0"/>
              <a:t>   </a:t>
            </a:r>
            <a:r>
              <a:rPr lang="en-US" sz="1600" dirty="0" err="1"/>
              <a:t>Usidame</a:t>
            </a:r>
            <a:endParaRPr lang="en-US" sz="1600" dirty="0"/>
          </a:p>
          <a:p>
            <a:r>
              <a:rPr lang="en-US" sz="1600" dirty="0"/>
              <a:t>   Courtney </a:t>
            </a:r>
            <a:r>
              <a:rPr lang="en-US" sz="1600" dirty="0" err="1"/>
              <a:t>Blondino</a:t>
            </a:r>
            <a:endParaRPr lang="en-US" sz="1600" dirty="0"/>
          </a:p>
          <a:p>
            <a:r>
              <a:rPr lang="en-US" sz="1600" dirty="0"/>
              <a:t>   James Clifford</a:t>
            </a:r>
          </a:p>
          <a:p>
            <a:endParaRPr lang="en-US" sz="1600" b="1" dirty="0"/>
          </a:p>
          <a:p>
            <a:r>
              <a:rPr lang="en-US" sz="1600" b="1" dirty="0"/>
              <a:t>VCU Office of Community Engagement</a:t>
            </a:r>
          </a:p>
          <a:p>
            <a:endParaRPr lang="en-US" sz="1600" b="1" dirty="0"/>
          </a:p>
          <a:p>
            <a:r>
              <a:rPr lang="en-US" sz="1600" b="1" dirty="0"/>
              <a:t>Richmond Memorial Health Foundation</a:t>
            </a:r>
            <a:endParaRPr lang="en-US" sz="1600" dirty="0"/>
          </a:p>
          <a:p>
            <a:pPr>
              <a:lnSpc>
                <a:spcPct val="90000"/>
              </a:lnSpc>
            </a:pPr>
            <a:r>
              <a:rPr lang="en-US" sz="1600" b="1" dirty="0"/>
              <a:t>Engaging Richmond</a:t>
            </a:r>
            <a:endParaRPr lang="en-US" sz="1600" dirty="0"/>
          </a:p>
          <a:p>
            <a:pPr>
              <a:lnSpc>
                <a:spcPct val="90000"/>
              </a:lnSpc>
            </a:pPr>
            <a:endParaRPr lang="en-US" sz="1600" dirty="0"/>
          </a:p>
          <a:p>
            <a:pPr>
              <a:lnSpc>
                <a:spcPct val="90000"/>
              </a:lnSpc>
            </a:pPr>
            <a:endParaRPr lang="en-US" sz="1600" dirty="0"/>
          </a:p>
          <a:p>
            <a:pPr>
              <a:lnSpc>
                <a:spcPct val="90000"/>
              </a:lnSpc>
            </a:pPr>
            <a:endParaRPr lang="en-US" sz="1600" dirty="0"/>
          </a:p>
          <a:p>
            <a:pPr>
              <a:lnSpc>
                <a:spcPct val="90000"/>
              </a:lnSpc>
            </a:pPr>
            <a:endParaRPr lang="en-US" sz="1600" dirty="0"/>
          </a:p>
          <a:p>
            <a:pPr>
              <a:lnSpc>
                <a:spcPct val="90000"/>
              </a:lnSpc>
            </a:pPr>
            <a:endParaRPr lang="en-US" sz="1600" dirty="0"/>
          </a:p>
          <a:p>
            <a:pPr>
              <a:lnSpc>
                <a:spcPct val="90000"/>
              </a:lnSpc>
            </a:pPr>
            <a:endParaRPr lang="en-US" sz="1600" dirty="0"/>
          </a:p>
          <a:p>
            <a:pPr>
              <a:lnSpc>
                <a:spcPct val="90000"/>
              </a:lnSpc>
            </a:pPr>
            <a:endParaRPr lang="en-US" sz="1600" dirty="0"/>
          </a:p>
          <a:p>
            <a:pPr>
              <a:lnSpc>
                <a:spcPct val="90000"/>
              </a:lnSpc>
            </a:pPr>
            <a:r>
              <a:rPr lang="en-US" sz="1600" b="1" dirty="0"/>
              <a:t>Richmond Promise Neighborhoods-Community Action Network</a:t>
            </a:r>
          </a:p>
          <a:p>
            <a:pPr>
              <a:lnSpc>
                <a:spcPct val="90000"/>
              </a:lnSpc>
            </a:pPr>
            <a:endParaRPr lang="en-US" sz="1600" dirty="0"/>
          </a:p>
          <a:p>
            <a:r>
              <a:rPr lang="en-US" sz="1600" b="1" dirty="0"/>
              <a:t>7</a:t>
            </a:r>
            <a:r>
              <a:rPr lang="en-US" sz="1600" b="1" baseline="30000" dirty="0"/>
              <a:t>th</a:t>
            </a:r>
            <a:r>
              <a:rPr lang="en-US" sz="1600" b="1" dirty="0"/>
              <a:t> District Health and Wellness Initiative</a:t>
            </a:r>
          </a:p>
          <a:p>
            <a:endParaRPr lang="en-US" sz="1600" dirty="0"/>
          </a:p>
          <a:p>
            <a:r>
              <a:rPr lang="en-US" sz="1600" b="1" dirty="0"/>
              <a:t>Richmond Health and Wellness Program</a:t>
            </a:r>
          </a:p>
        </p:txBody>
      </p:sp>
      <p:sp>
        <p:nvSpPr>
          <p:cNvPr id="8" name="Content Placeholder 2">
            <a:extLst>
              <a:ext uri="{FF2B5EF4-FFF2-40B4-BE49-F238E27FC236}">
                <a16:creationId xmlns:a16="http://schemas.microsoft.com/office/drawing/2014/main" id="{213F433C-AB86-4EF4-55B9-E0DFB217C38C}"/>
              </a:ext>
            </a:extLst>
          </p:cNvPr>
          <p:cNvSpPr txBox="1">
            <a:spLocks/>
          </p:cNvSpPr>
          <p:nvPr/>
        </p:nvSpPr>
        <p:spPr>
          <a:xfrm>
            <a:off x="6210945" y="1041692"/>
            <a:ext cx="5919010" cy="5300473"/>
          </a:xfrm>
          <a:prstGeom prst="rect">
            <a:avLst/>
          </a:prstGeom>
        </p:spPr>
        <p:txBody>
          <a:bodyPr vert="horz" lIns="91440" tIns="45720" rIns="91440" bIns="45720" rtlCol="0" anchor="t">
            <a:noAutofit/>
          </a:bodyPr>
          <a:lst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t>Peter Paul Community Action Network</a:t>
            </a:r>
          </a:p>
          <a:p>
            <a:pPr marL="0" indent="0">
              <a:buNone/>
            </a:pPr>
            <a:r>
              <a:rPr lang="en-US" sz="1600" b="1" dirty="0"/>
              <a:t>Richmond City Health District- </a:t>
            </a:r>
            <a:r>
              <a:rPr lang="en-US" sz="1600" dirty="0"/>
              <a:t>Stephanie Carrington, Ivy Bell,                         Catherine Long</a:t>
            </a:r>
          </a:p>
          <a:p>
            <a:pPr marL="0" indent="0">
              <a:buNone/>
            </a:pPr>
            <a:r>
              <a:rPr lang="en-US" sz="1600" b="1" dirty="0"/>
              <a:t>Planned Parenthood- </a:t>
            </a:r>
            <a:r>
              <a:rPr lang="en-US" sz="1600" dirty="0" err="1"/>
              <a:t>LaNeda</a:t>
            </a:r>
            <a:r>
              <a:rPr lang="en-US" sz="1600" dirty="0"/>
              <a:t> Wright</a:t>
            </a:r>
          </a:p>
          <a:p>
            <a:pPr marL="0" indent="0">
              <a:buNone/>
            </a:pPr>
            <a:r>
              <a:rPr lang="en-US" sz="1600" b="1" dirty="0"/>
              <a:t>Faith Covenant Christian Fellowship Church- </a:t>
            </a:r>
            <a:r>
              <a:rPr lang="en-US" sz="1600" dirty="0"/>
              <a:t>Justin Parkinson</a:t>
            </a:r>
          </a:p>
          <a:p>
            <a:pPr marL="0" indent="0">
              <a:buNone/>
            </a:pPr>
            <a:r>
              <a:rPr lang="en-US" sz="1600" b="1" dirty="0"/>
              <a:t>Richmond City Public Schools, Office of Engagement </a:t>
            </a:r>
          </a:p>
          <a:p>
            <a:pPr marL="0" indent="0">
              <a:buNone/>
            </a:pPr>
            <a:r>
              <a:rPr lang="en-US" sz="1600" dirty="0"/>
              <a:t>Darryl Williams, Erin Brown</a:t>
            </a:r>
          </a:p>
          <a:p>
            <a:pPr marL="0" indent="0">
              <a:buNone/>
            </a:pPr>
            <a:r>
              <a:rPr lang="en-US" sz="1600" b="1" dirty="0"/>
              <a:t>VCU Health Hub at 25</a:t>
            </a:r>
            <a:r>
              <a:rPr lang="en-US" sz="1600" b="1" baseline="30000" dirty="0"/>
              <a:t>th</a:t>
            </a:r>
            <a:r>
              <a:rPr lang="en-US" sz="1600" b="1" dirty="0"/>
              <a:t>- </a:t>
            </a:r>
            <a:r>
              <a:rPr lang="en-US" sz="1600" dirty="0"/>
              <a:t>Natalie </a:t>
            </a:r>
            <a:r>
              <a:rPr lang="en-US" sz="1600" dirty="0" err="1"/>
              <a:t>Pennywell</a:t>
            </a:r>
            <a:r>
              <a:rPr lang="en-US" sz="1600" dirty="0"/>
              <a:t>, KJ </a:t>
            </a:r>
            <a:r>
              <a:rPr lang="en-US" sz="1600" dirty="0" err="1"/>
              <a:t>Ricasata</a:t>
            </a:r>
            <a:endParaRPr lang="en-US" sz="1600" dirty="0"/>
          </a:p>
          <a:p>
            <a:pPr marL="0" indent="0">
              <a:buNone/>
            </a:pPr>
            <a:r>
              <a:rPr lang="en-US" sz="1600" b="1" dirty="0"/>
              <a:t>5</a:t>
            </a:r>
            <a:r>
              <a:rPr lang="en-US" sz="1600" b="1" baseline="30000" dirty="0"/>
              <a:t>th</a:t>
            </a:r>
            <a:r>
              <a:rPr lang="en-US" sz="1600" b="1" dirty="0"/>
              <a:t> Street Baptist Church</a:t>
            </a:r>
          </a:p>
          <a:p>
            <a:pPr marL="0" indent="0">
              <a:buNone/>
            </a:pPr>
            <a:r>
              <a:rPr lang="en-US" sz="1600" b="1" dirty="0"/>
              <a:t>Church Hill Association</a:t>
            </a:r>
          </a:p>
          <a:p>
            <a:pPr marL="0" indent="0">
              <a:buNone/>
            </a:pPr>
            <a:r>
              <a:rPr lang="en-US" sz="1600" b="1" dirty="0"/>
              <a:t>Neighborhood Resource Center</a:t>
            </a:r>
          </a:p>
          <a:p>
            <a:pPr marL="0" indent="0">
              <a:buNone/>
            </a:pPr>
            <a:endParaRPr lang="en-US" sz="1600" dirty="0"/>
          </a:p>
          <a:p>
            <a:pPr marL="0" indent="0">
              <a:buNone/>
            </a:pPr>
            <a:r>
              <a:rPr lang="en-US" sz="1600" b="1" dirty="0"/>
              <a:t>Survey Subcommittee</a:t>
            </a:r>
          </a:p>
          <a:p>
            <a:pPr marL="0" indent="0">
              <a:buNone/>
            </a:pPr>
            <a:r>
              <a:rPr lang="en-US" sz="1600" dirty="0"/>
              <a:t>Candice Turner, Chanel Bea, Chimere Miles, Kim Young, Sherika  </a:t>
            </a:r>
            <a:r>
              <a:rPr lang="en-US" sz="1600" dirty="0" err="1"/>
              <a:t>Gillison</a:t>
            </a:r>
            <a:r>
              <a:rPr lang="en-US" sz="1600" dirty="0"/>
              <a:t>-Chew</a:t>
            </a:r>
          </a:p>
          <a:p>
            <a:pPr marL="0" indent="0">
              <a:buNone/>
            </a:pPr>
            <a:r>
              <a:rPr lang="en-US" sz="1600" b="1" dirty="0"/>
              <a:t>Team RIA (Research Inspiring Action) </a:t>
            </a:r>
          </a:p>
          <a:p>
            <a:pPr marL="0" indent="0">
              <a:buNone/>
            </a:pPr>
            <a:r>
              <a:rPr lang="en-US" sz="1600" dirty="0"/>
              <a:t>Courtney </a:t>
            </a:r>
            <a:r>
              <a:rPr lang="en-US" sz="1600" dirty="0" err="1"/>
              <a:t>Blondino</a:t>
            </a:r>
            <a:r>
              <a:rPr lang="en-US" sz="1600" dirty="0"/>
              <a:t>, Kia Miles, Mariam </a:t>
            </a:r>
            <a:r>
              <a:rPr lang="en-US" sz="1600" dirty="0" err="1"/>
              <a:t>Sankoh</a:t>
            </a:r>
            <a:r>
              <a:rPr lang="en-US" sz="1600" dirty="0"/>
              <a:t>, Angela Liu,  </a:t>
            </a:r>
            <a:r>
              <a:rPr lang="en-US" sz="1600" dirty="0" err="1"/>
              <a:t>Syreen</a:t>
            </a:r>
            <a:r>
              <a:rPr lang="en-US" sz="1600" dirty="0"/>
              <a:t> </a:t>
            </a:r>
            <a:r>
              <a:rPr lang="en-US" sz="1600" dirty="0" err="1"/>
              <a:t>Goulamine</a:t>
            </a:r>
            <a:r>
              <a:rPr lang="en-US" sz="1600" dirty="0"/>
              <a:t>, Anna Lee, Nora </a:t>
            </a:r>
            <a:r>
              <a:rPr lang="en-US" sz="1600" dirty="0" err="1"/>
              <a:t>Mulroy</a:t>
            </a:r>
            <a:r>
              <a:rPr lang="en-US" sz="1600" dirty="0"/>
              <a:t>, Jim Clifford, Brandon Wormley, Edith Prom, </a:t>
            </a:r>
            <a:r>
              <a:rPr lang="en-US" sz="1600" dirty="0" err="1"/>
              <a:t>Trenece</a:t>
            </a:r>
            <a:r>
              <a:rPr lang="en-US" sz="1600" dirty="0"/>
              <a:t> Wilson, </a:t>
            </a:r>
            <a:r>
              <a:rPr lang="en-US" sz="1600" dirty="0" err="1"/>
              <a:t>Brittini</a:t>
            </a:r>
            <a:r>
              <a:rPr lang="en-US" sz="1600" dirty="0"/>
              <a:t> Myrick, Alyson </a:t>
            </a:r>
            <a:r>
              <a:rPr lang="en-US" sz="1600" dirty="0" err="1"/>
              <a:t>Vanlandingham</a:t>
            </a:r>
            <a:r>
              <a:rPr lang="en-US" sz="1600" dirty="0"/>
              <a:t>, Heather </a:t>
            </a:r>
            <a:r>
              <a:rPr lang="en-US" sz="1600" dirty="0" err="1"/>
              <a:t>Liffert</a:t>
            </a:r>
            <a:r>
              <a:rPr lang="en-US" sz="1600" dirty="0"/>
              <a:t>, Maya Tucker, and the undergrad army</a:t>
            </a:r>
          </a:p>
        </p:txBody>
      </p:sp>
      <p:sp>
        <p:nvSpPr>
          <p:cNvPr id="9" name="TextBox 8">
            <a:extLst>
              <a:ext uri="{FF2B5EF4-FFF2-40B4-BE49-F238E27FC236}">
                <a16:creationId xmlns:a16="http://schemas.microsoft.com/office/drawing/2014/main" id="{4D416008-A83F-E17F-96F4-99F7C064B392}"/>
              </a:ext>
            </a:extLst>
          </p:cNvPr>
          <p:cNvSpPr txBox="1"/>
          <p:nvPr/>
        </p:nvSpPr>
        <p:spPr>
          <a:xfrm>
            <a:off x="2234389" y="661301"/>
            <a:ext cx="1234068" cy="523220"/>
          </a:xfrm>
          <a:prstGeom prst="rect">
            <a:avLst/>
          </a:prstGeom>
          <a:noFill/>
        </p:spPr>
        <p:txBody>
          <a:bodyPr wrap="square" rtlCol="0">
            <a:spAutoFit/>
          </a:bodyPr>
          <a:lstStyle/>
          <a:p>
            <a:r>
              <a:rPr lang="en-US" sz="2800" b="1" dirty="0"/>
              <a:t>2014</a:t>
            </a:r>
          </a:p>
        </p:txBody>
      </p:sp>
      <p:sp>
        <p:nvSpPr>
          <p:cNvPr id="10" name="TextBox 9">
            <a:extLst>
              <a:ext uri="{FF2B5EF4-FFF2-40B4-BE49-F238E27FC236}">
                <a16:creationId xmlns:a16="http://schemas.microsoft.com/office/drawing/2014/main" id="{2434C015-2915-CECF-F24D-2E1842A72208}"/>
              </a:ext>
            </a:extLst>
          </p:cNvPr>
          <p:cNvSpPr txBox="1"/>
          <p:nvPr/>
        </p:nvSpPr>
        <p:spPr>
          <a:xfrm>
            <a:off x="8553416" y="661301"/>
            <a:ext cx="1234068" cy="523220"/>
          </a:xfrm>
          <a:prstGeom prst="rect">
            <a:avLst/>
          </a:prstGeom>
          <a:noFill/>
        </p:spPr>
        <p:txBody>
          <a:bodyPr wrap="square" rtlCol="0">
            <a:spAutoFit/>
          </a:bodyPr>
          <a:lstStyle/>
          <a:p>
            <a:r>
              <a:rPr lang="en-US" sz="2800" b="1" dirty="0"/>
              <a:t>2020</a:t>
            </a:r>
          </a:p>
        </p:txBody>
      </p:sp>
    </p:spTree>
    <p:extLst>
      <p:ext uri="{BB962C8B-B14F-4D97-AF65-F5344CB8AC3E}">
        <p14:creationId xmlns:p14="http://schemas.microsoft.com/office/powerpoint/2010/main" val="223212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7D018755-1DDD-D88D-1AEE-6D46EEB0DEE3}"/>
              </a:ext>
            </a:extLst>
          </p:cNvPr>
          <p:cNvSpPr txBox="1">
            <a:spLocks/>
          </p:cNvSpPr>
          <p:nvPr/>
        </p:nvSpPr>
        <p:spPr>
          <a:xfrm>
            <a:off x="914400" y="2130426"/>
            <a:ext cx="10363200" cy="147002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Why Do You Focus on Our Deficits?</a:t>
            </a:r>
          </a:p>
        </p:txBody>
      </p:sp>
      <p:sp>
        <p:nvSpPr>
          <p:cNvPr id="2" name="Title 1"/>
          <p:cNvSpPr>
            <a:spLocks noGrp="1"/>
          </p:cNvSpPr>
          <p:nvPr>
            <p:ph type="title"/>
          </p:nvPr>
        </p:nvSpPr>
        <p:spPr>
          <a:xfrm>
            <a:off x="290947" y="107198"/>
            <a:ext cx="11127902" cy="542251"/>
          </a:xfrm>
        </p:spPr>
        <p:txBody>
          <a:bodyPr>
            <a:noAutofit/>
          </a:bodyPr>
          <a:lstStyle/>
          <a:p>
            <a:r>
              <a:rPr lang="en-US" b="1" dirty="0"/>
              <a:t>What’s the Benefit for Us?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6F208A-E4EF-CB46-B8E3-4325A41BD7D1}" type="slidenum">
              <a:rPr kumimoji="0" lang="en-US" sz="1200" b="0" i="0" u="none" strike="noStrike" kern="1200" cap="none" spc="0" normalizeH="0" baseline="0" noProof="0" smtClean="0">
                <a:ln>
                  <a:noFill/>
                </a:ln>
                <a:solidFill>
                  <a:prstClr val="white">
                    <a:tint val="7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white">
                  <a:tint val="75000"/>
                </a:prstClr>
              </a:solidFill>
              <a:effectLst/>
              <a:uLnTx/>
              <a:uFillTx/>
              <a:latin typeface="Corbel"/>
              <a:ea typeface="+mn-ea"/>
              <a:cs typeface="+mn-cs"/>
            </a:endParaRPr>
          </a:p>
        </p:txBody>
      </p:sp>
      <p:pic>
        <p:nvPicPr>
          <p:cNvPr id="6" name="Picture 5">
            <a:extLst>
              <a:ext uri="{FF2B5EF4-FFF2-40B4-BE49-F238E27FC236}">
                <a16:creationId xmlns:a16="http://schemas.microsoft.com/office/drawing/2014/main" id="{A3B2897A-4FEB-8140-B099-2B2700D706D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6000"/>
                    </a14:imgEffect>
                  </a14:imgLayer>
                </a14:imgProps>
              </a:ext>
            </a:extLst>
          </a:blip>
          <a:stretch>
            <a:fillRect/>
          </a:stretch>
        </p:blipFill>
        <p:spPr>
          <a:xfrm>
            <a:off x="296430" y="995187"/>
            <a:ext cx="3393709" cy="2839182"/>
          </a:xfrm>
          <a:prstGeom prst="rect">
            <a:avLst/>
          </a:prstGeom>
        </p:spPr>
      </p:pic>
      <p:pic>
        <p:nvPicPr>
          <p:cNvPr id="7" name="Picture 6">
            <a:extLst>
              <a:ext uri="{FF2B5EF4-FFF2-40B4-BE49-F238E27FC236}">
                <a16:creationId xmlns:a16="http://schemas.microsoft.com/office/drawing/2014/main" id="{70AB3CE7-D3D1-CE4B-9A6D-96C102F150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6000"/>
                    </a14:imgEffect>
                  </a14:imgLayer>
                </a14:imgProps>
              </a:ext>
            </a:extLst>
          </a:blip>
          <a:stretch>
            <a:fillRect/>
          </a:stretch>
        </p:blipFill>
        <p:spPr>
          <a:xfrm>
            <a:off x="125841" y="3834369"/>
            <a:ext cx="5246033" cy="2618946"/>
          </a:xfrm>
          <a:prstGeom prst="rect">
            <a:avLst/>
          </a:prstGeom>
        </p:spPr>
      </p:pic>
      <p:pic>
        <p:nvPicPr>
          <p:cNvPr id="9" name="Picture 8">
            <a:extLst>
              <a:ext uri="{FF2B5EF4-FFF2-40B4-BE49-F238E27FC236}">
                <a16:creationId xmlns:a16="http://schemas.microsoft.com/office/drawing/2014/main" id="{2264E4AD-A899-F194-31AF-1EB72FBA85EF}"/>
              </a:ext>
            </a:extLst>
          </p:cNvPr>
          <p:cNvPicPr>
            <a:picLocks noChangeAspect="1"/>
          </p:cNvPicPr>
          <p:nvPr/>
        </p:nvPicPr>
        <p:blipFill>
          <a:blip r:embed="rId7"/>
          <a:stretch>
            <a:fillRect/>
          </a:stretch>
        </p:blipFill>
        <p:spPr>
          <a:xfrm>
            <a:off x="8528368" y="3094410"/>
            <a:ext cx="3388836" cy="3541058"/>
          </a:xfrm>
          <a:prstGeom prst="rect">
            <a:avLst/>
          </a:prstGeom>
        </p:spPr>
      </p:pic>
      <p:pic>
        <p:nvPicPr>
          <p:cNvPr id="10" name="Picture 9">
            <a:extLst>
              <a:ext uri="{FF2B5EF4-FFF2-40B4-BE49-F238E27FC236}">
                <a16:creationId xmlns:a16="http://schemas.microsoft.com/office/drawing/2014/main" id="{4F359ED0-D60E-10E9-915E-BA79F1FF78F7}"/>
              </a:ext>
            </a:extLst>
          </p:cNvPr>
          <p:cNvPicPr>
            <a:picLocks noChangeAspect="1"/>
          </p:cNvPicPr>
          <p:nvPr/>
        </p:nvPicPr>
        <p:blipFill>
          <a:blip r:embed="rId8"/>
          <a:stretch>
            <a:fillRect/>
          </a:stretch>
        </p:blipFill>
        <p:spPr>
          <a:xfrm>
            <a:off x="7163306" y="818971"/>
            <a:ext cx="4419094" cy="2275439"/>
          </a:xfrm>
          <a:prstGeom prst="rect">
            <a:avLst/>
          </a:prstGeom>
        </p:spPr>
      </p:pic>
      <p:pic>
        <p:nvPicPr>
          <p:cNvPr id="11" name="Picture 10">
            <a:extLst>
              <a:ext uri="{FF2B5EF4-FFF2-40B4-BE49-F238E27FC236}">
                <a16:creationId xmlns:a16="http://schemas.microsoft.com/office/drawing/2014/main" id="{DFB95925-7367-5914-E3F3-48F1C85D5EAA}"/>
              </a:ext>
            </a:extLst>
          </p:cNvPr>
          <p:cNvPicPr>
            <a:picLocks noChangeAspect="1"/>
          </p:cNvPicPr>
          <p:nvPr/>
        </p:nvPicPr>
        <p:blipFill>
          <a:blip r:embed="rId9"/>
          <a:stretch>
            <a:fillRect/>
          </a:stretch>
        </p:blipFill>
        <p:spPr>
          <a:xfrm>
            <a:off x="3690139" y="932436"/>
            <a:ext cx="3487579" cy="2618946"/>
          </a:xfrm>
          <a:prstGeom prst="rect">
            <a:avLst/>
          </a:prstGeom>
        </p:spPr>
      </p:pic>
      <p:pic>
        <p:nvPicPr>
          <p:cNvPr id="15" name="Picture 14">
            <a:extLst>
              <a:ext uri="{FF2B5EF4-FFF2-40B4-BE49-F238E27FC236}">
                <a16:creationId xmlns:a16="http://schemas.microsoft.com/office/drawing/2014/main" id="{BCF5A6FB-2B20-8426-66B9-0A074EC9BC7E}"/>
              </a:ext>
            </a:extLst>
          </p:cNvPr>
          <p:cNvPicPr>
            <a:picLocks noChangeAspect="1"/>
          </p:cNvPicPr>
          <p:nvPr/>
        </p:nvPicPr>
        <p:blipFill>
          <a:blip r:embed="rId10"/>
          <a:stretch>
            <a:fillRect/>
          </a:stretch>
        </p:blipFill>
        <p:spPr>
          <a:xfrm>
            <a:off x="4742529" y="3497465"/>
            <a:ext cx="4419094" cy="3138003"/>
          </a:xfrm>
          <a:prstGeom prst="rect">
            <a:avLst/>
          </a:prstGeom>
        </p:spPr>
      </p:pic>
    </p:spTree>
    <p:extLst>
      <p:ext uri="{BB962C8B-B14F-4D97-AF65-F5344CB8AC3E}">
        <p14:creationId xmlns:p14="http://schemas.microsoft.com/office/powerpoint/2010/main" val="248294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467394-C292-374E-ACFB-9ECB310C5DD1}"/>
              </a:ext>
            </a:extLst>
          </p:cNvPr>
          <p:cNvSpPr>
            <a:spLocks noGrp="1"/>
          </p:cNvSpPr>
          <p:nvPr>
            <p:ph type="title"/>
          </p:nvPr>
        </p:nvSpPr>
        <p:spPr>
          <a:xfrm>
            <a:off x="609600" y="152400"/>
            <a:ext cx="10515600" cy="1325563"/>
          </a:xfrm>
        </p:spPr>
        <p:txBody>
          <a:bodyPr/>
          <a:lstStyle/>
          <a:p>
            <a:r>
              <a:rPr lang="en-US" b="1" dirty="0"/>
              <a:t>Actions Requiring Minimum Effort</a:t>
            </a:r>
          </a:p>
        </p:txBody>
      </p:sp>
      <p:sp>
        <p:nvSpPr>
          <p:cNvPr id="5" name="Content Placeholder 4">
            <a:extLst>
              <a:ext uri="{FF2B5EF4-FFF2-40B4-BE49-F238E27FC236}">
                <a16:creationId xmlns:a16="http://schemas.microsoft.com/office/drawing/2014/main" id="{5649E895-A50C-C940-8F3D-2B25070FAE46}"/>
              </a:ext>
            </a:extLst>
          </p:cNvPr>
          <p:cNvSpPr>
            <a:spLocks noGrp="1"/>
          </p:cNvSpPr>
          <p:nvPr>
            <p:ph idx="1"/>
          </p:nvPr>
        </p:nvSpPr>
        <p:spPr>
          <a:xfrm>
            <a:off x="609600" y="1338147"/>
            <a:ext cx="10972800" cy="5062654"/>
          </a:xfrm>
        </p:spPr>
        <p:txBody>
          <a:bodyPr>
            <a:normAutofit fontScale="92500" lnSpcReduction="20000"/>
          </a:bodyPr>
          <a:lstStyle/>
          <a:p>
            <a:r>
              <a:rPr lang="en-US" dirty="0"/>
              <a:t>Uplift the work of groups that do community-engaged research REGARDLESS of funding status</a:t>
            </a:r>
          </a:p>
          <a:p>
            <a:pPr lvl="1"/>
            <a:r>
              <a:rPr lang="en-US" dirty="0"/>
              <a:t>Consistently share skills, knowledge and resources without expectations</a:t>
            </a:r>
          </a:p>
          <a:p>
            <a:pPr marL="0" indent="0">
              <a:buNone/>
            </a:pPr>
            <a:endParaRPr lang="en-US" dirty="0"/>
          </a:p>
          <a:p>
            <a:r>
              <a:rPr lang="en-US" dirty="0"/>
              <a:t>Offer training for staff /community members who might be interested in learning more about research or research-related skills </a:t>
            </a:r>
          </a:p>
          <a:p>
            <a:pPr lvl="1"/>
            <a:r>
              <a:rPr lang="en-US" dirty="0"/>
              <a:t>Community Advisory Board </a:t>
            </a:r>
          </a:p>
          <a:p>
            <a:pPr lvl="1"/>
            <a:r>
              <a:rPr lang="en-US" dirty="0"/>
              <a:t>Community/Academia Research Fellows Program</a:t>
            </a:r>
          </a:p>
          <a:p>
            <a:pPr lvl="1"/>
            <a:r>
              <a:rPr lang="en-US" dirty="0"/>
              <a:t>Seminars/workshops (opportunities for trainees!)</a:t>
            </a:r>
          </a:p>
          <a:p>
            <a:endParaRPr lang="en-US" dirty="0"/>
          </a:p>
          <a:p>
            <a:r>
              <a:rPr lang="en-US" dirty="0"/>
              <a:t>Incorporate publicly facing segments to research retreats/workshops or classic research products (e.g., flyers, blog posts) for ALL </a:t>
            </a:r>
          </a:p>
          <a:p>
            <a:pPr lvl="1"/>
            <a:r>
              <a:rPr lang="en-US" dirty="0"/>
              <a:t>Consult with community members AND compensate when possible</a:t>
            </a:r>
          </a:p>
          <a:p>
            <a:pPr lvl="1"/>
            <a:r>
              <a:rPr lang="en-US" dirty="0"/>
              <a:t>Community events</a:t>
            </a:r>
          </a:p>
          <a:p>
            <a:endParaRPr lang="en-US" dirty="0"/>
          </a:p>
          <a:p>
            <a:endParaRPr lang="en-US" dirty="0"/>
          </a:p>
        </p:txBody>
      </p:sp>
    </p:spTree>
    <p:extLst>
      <p:ext uri="{BB962C8B-B14F-4D97-AF65-F5344CB8AC3E}">
        <p14:creationId xmlns:p14="http://schemas.microsoft.com/office/powerpoint/2010/main" val="888168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8B0D6-44A2-9F08-1C99-B7B146F6DA3F}"/>
              </a:ext>
            </a:extLst>
          </p:cNvPr>
          <p:cNvSpPr>
            <a:spLocks noGrp="1"/>
          </p:cNvSpPr>
          <p:nvPr>
            <p:ph type="ctrTitle"/>
          </p:nvPr>
        </p:nvSpPr>
        <p:spPr/>
        <p:txBody>
          <a:bodyPr>
            <a:normAutofit/>
          </a:bodyPr>
          <a:lstStyle/>
          <a:p>
            <a:r>
              <a:rPr lang="en-US" dirty="0"/>
              <a:t>Thank You </a:t>
            </a:r>
          </a:p>
        </p:txBody>
      </p:sp>
      <p:sp>
        <p:nvSpPr>
          <p:cNvPr id="5" name="Subtitle 4">
            <a:extLst>
              <a:ext uri="{FF2B5EF4-FFF2-40B4-BE49-F238E27FC236}">
                <a16:creationId xmlns:a16="http://schemas.microsoft.com/office/drawing/2014/main" id="{9E1CE39B-17A3-64EB-5EA0-0DECA43AECF1}"/>
              </a:ext>
            </a:extLst>
          </p:cNvPr>
          <p:cNvSpPr>
            <a:spLocks noGrp="1"/>
          </p:cNvSpPr>
          <p:nvPr>
            <p:ph type="subTitle" idx="1"/>
          </p:nvPr>
        </p:nvSpPr>
        <p:spPr/>
        <p:txBody>
          <a:bodyPr/>
          <a:lstStyle/>
          <a:p>
            <a:r>
              <a:rPr lang="en-US" dirty="0"/>
              <a:t>Looking for a postdoctoral fellowship?</a:t>
            </a:r>
          </a:p>
          <a:p>
            <a:r>
              <a:rPr lang="en-US" dirty="0"/>
              <a:t>We’re hiring!  </a:t>
            </a:r>
          </a:p>
          <a:p>
            <a:r>
              <a:rPr lang="en-US" dirty="0" err="1"/>
              <a:t>Elizabeth.Prom-Wormley@vcuhealth.org</a:t>
            </a:r>
            <a:endParaRPr lang="en-US" dirty="0"/>
          </a:p>
        </p:txBody>
      </p:sp>
    </p:spTree>
    <p:extLst>
      <p:ext uri="{BB962C8B-B14F-4D97-AF65-F5344CB8AC3E}">
        <p14:creationId xmlns:p14="http://schemas.microsoft.com/office/powerpoint/2010/main" val="3618583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CC14-4B97-606D-26D9-F6CB36E36EDC}"/>
              </a:ext>
            </a:extLst>
          </p:cNvPr>
          <p:cNvSpPr>
            <a:spLocks noGrp="1"/>
          </p:cNvSpPr>
          <p:nvPr>
            <p:ph type="ctrTitle"/>
          </p:nvPr>
        </p:nvSpPr>
        <p:spPr/>
        <p:txBody>
          <a:bodyPr/>
          <a:lstStyle/>
          <a:p>
            <a:r>
              <a:rPr lang="en-US" dirty="0">
                <a:latin typeface="Helvetica" pitchFamily="2" charset="0"/>
              </a:rPr>
              <a:t>Rohan Palmer</a:t>
            </a:r>
          </a:p>
        </p:txBody>
      </p:sp>
      <p:sp>
        <p:nvSpPr>
          <p:cNvPr id="3" name="Subtitle 2">
            <a:extLst>
              <a:ext uri="{FF2B5EF4-FFF2-40B4-BE49-F238E27FC236}">
                <a16:creationId xmlns:a16="http://schemas.microsoft.com/office/drawing/2014/main" id="{1B611074-7476-41D3-13E7-47141B62A43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14195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Two intriguing questions</a:t>
            </a:r>
            <a:endParaRPr lang="en-US" dirty="0"/>
          </a:p>
        </p:txBody>
      </p:sp>
      <p:sp>
        <p:nvSpPr>
          <p:cNvPr id="3" name="Content Placeholder 2"/>
          <p:cNvSpPr>
            <a:spLocks noGrp="1"/>
          </p:cNvSpPr>
          <p:nvPr>
            <p:ph idx="1"/>
          </p:nvPr>
        </p:nvSpPr>
        <p:spPr/>
        <p:txBody>
          <a:bodyPr/>
          <a:lstStyle/>
          <a:p>
            <a:pPr marL="742950" indent="-742950">
              <a:buAutoNum type="arabicParenBoth"/>
            </a:pPr>
            <a:r>
              <a:rPr lang="en-AU" sz="4000">
                <a:solidFill>
                  <a:srgbClr val="FF0000"/>
                </a:solidFill>
              </a:rPr>
              <a:t>Why </a:t>
            </a:r>
            <a:r>
              <a:rPr lang="en-AU" sz="4000" dirty="0">
                <a:solidFill>
                  <a:srgbClr val="FF0000"/>
                </a:solidFill>
              </a:rPr>
              <a:t>is depression prevalence 20% in females and 10% in males</a:t>
            </a:r>
            <a:r>
              <a:rPr lang="en-AU" sz="4000">
                <a:solidFill>
                  <a:srgbClr val="FF0000"/>
                </a:solidFill>
              </a:rPr>
              <a:t>? (</a:t>
            </a:r>
            <a:r>
              <a:rPr lang="en-AU" sz="4000" dirty="0">
                <a:solidFill>
                  <a:srgbClr val="FF0000"/>
                </a:solidFill>
              </a:rPr>
              <a:t>similar inequalities in almost every other complex trait)</a:t>
            </a:r>
          </a:p>
          <a:p>
            <a:pPr marL="0" indent="0">
              <a:buNone/>
            </a:pPr>
            <a:endParaRPr lang="en-AU" dirty="0"/>
          </a:p>
        </p:txBody>
      </p:sp>
    </p:spTree>
    <p:extLst>
      <p:ext uri="{BB962C8B-B14F-4D97-AF65-F5344CB8AC3E}">
        <p14:creationId xmlns:p14="http://schemas.microsoft.com/office/powerpoint/2010/main" val="2532618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278481"/>
            <a:ext cx="9077474" cy="3732835"/>
          </a:xfrm>
        </p:spPr>
        <p:txBody>
          <a:bodyPr>
            <a:normAutofit/>
          </a:bodyPr>
          <a:lstStyle/>
          <a:p>
            <a:r>
              <a:rPr lang="en-US" sz="4000" dirty="0">
                <a:effectLst/>
                <a:latin typeface="Calibri" panose="020F0502020204030204" pitchFamily="34" charset="0"/>
                <a:ea typeface="Calibri" panose="020F0502020204030204" pitchFamily="34" charset="0"/>
                <a:cs typeface="Times New Roman" panose="02020603050405020304" pitchFamily="18" charset="0"/>
              </a:rPr>
              <a:t>Applications of Statistical Genetics to Substance Use Disorders &amp; Related Behaviors</a:t>
            </a:r>
            <a:br>
              <a:rPr lang="en-US" sz="1000" dirty="0"/>
            </a:b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8154185" y="5000891"/>
            <a:ext cx="3742690" cy="1794656"/>
          </a:xfrm>
        </p:spPr>
        <p:txBody>
          <a:bodyPr>
            <a:normAutofit/>
          </a:bodyPr>
          <a:lstStyle/>
          <a:p>
            <a:pPr>
              <a:lnSpc>
                <a:spcPct val="102000"/>
              </a:lnSpc>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Rohan H C Palmer, PhD</a:t>
            </a:r>
          </a:p>
          <a:p>
            <a:pPr>
              <a:lnSpc>
                <a:spcPct val="102000"/>
              </a:lnSpc>
              <a:spcAft>
                <a:spcPts val="600"/>
              </a:spcAft>
            </a:pPr>
            <a:r>
              <a:rPr lang="en-US" sz="1600" b="1" dirty="0">
                <a:latin typeface="Tahoma" panose="020B0604030504040204" pitchFamily="34" charset="0"/>
                <a:ea typeface="Tahoma" panose="020B0604030504040204" pitchFamily="34" charset="0"/>
                <a:cs typeface="Tahoma" panose="020B0604030504040204" pitchFamily="34" charset="0"/>
              </a:rPr>
              <a:t>Principal Investigator</a:t>
            </a:r>
          </a:p>
          <a:p>
            <a:pPr>
              <a:lnSpc>
                <a:spcPct val="102000"/>
              </a:lnSpc>
              <a:spcAft>
                <a:spcPts val="600"/>
              </a:spcAft>
            </a:pPr>
            <a:r>
              <a:rPr lang="en-US" sz="1600" b="1" dirty="0">
                <a:latin typeface="Tahoma" panose="020B0604030504040204" pitchFamily="34" charset="0"/>
                <a:ea typeface="Tahoma" panose="020B0604030504040204" pitchFamily="34" charset="0"/>
                <a:cs typeface="Tahoma" panose="020B0604030504040204" pitchFamily="34" charset="0"/>
              </a:rPr>
              <a:t>Associate Professor of Psychology</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218" b="99782" l="0" r="100000">
                        <a14:foregroundMark x1="33358" y1="34675" x2="32411" y2="34675"/>
                        <a14:foregroundMark x1="81865" y1="57713" x2="81865" y2="57713"/>
                        <a14:foregroundMark x1="30954" y1="93855" x2="30954" y2="93855"/>
                        <a14:backgroundMark x1="30371" y1="84738" x2="30371" y2="84738"/>
                      </a14:backgroundRemoval>
                    </a14:imgEffect>
                  </a14:imgLayer>
                </a14:imgProps>
              </a:ext>
              <a:ext uri="{28A0092B-C50C-407E-A947-70E740481C1C}">
                <a14:useLocalDpi xmlns:a14="http://schemas.microsoft.com/office/drawing/2010/main" val="0"/>
              </a:ext>
            </a:extLst>
          </a:blip>
          <a:stretch>
            <a:fillRect/>
          </a:stretch>
        </p:blipFill>
        <p:spPr>
          <a:xfrm>
            <a:off x="457200" y="3994589"/>
            <a:ext cx="685800" cy="2743200"/>
          </a:xfrm>
          <a:prstGeom prst="rect">
            <a:avLst/>
          </a:prstGeom>
        </p:spPr>
      </p:pic>
      <p:pic>
        <p:nvPicPr>
          <p:cNvPr id="6" name="Picture 5" descr="Logo&#10;&#10;Description automatically generated">
            <a:extLst>
              <a:ext uri="{FF2B5EF4-FFF2-40B4-BE49-F238E27FC236}">
                <a16:creationId xmlns:a16="http://schemas.microsoft.com/office/drawing/2014/main" id="{87A41297-B144-1C83-AE69-9C5AE8B94E9B}"/>
              </a:ext>
            </a:extLst>
          </p:cNvPr>
          <p:cNvPicPr>
            <a:picLocks noChangeAspect="1"/>
          </p:cNvPicPr>
          <p:nvPr/>
        </p:nvPicPr>
        <p:blipFill>
          <a:blip r:embed="rId4"/>
          <a:stretch>
            <a:fillRect/>
          </a:stretch>
        </p:blipFill>
        <p:spPr>
          <a:xfrm>
            <a:off x="2219945" y="4689660"/>
            <a:ext cx="1619098" cy="2082440"/>
          </a:xfrm>
          <a:prstGeom prst="rect">
            <a:avLst/>
          </a:prstGeom>
        </p:spPr>
      </p:pic>
    </p:spTree>
    <p:extLst>
      <p:ext uri="{BB962C8B-B14F-4D97-AF65-F5344CB8AC3E}">
        <p14:creationId xmlns:p14="http://schemas.microsoft.com/office/powerpoint/2010/main" val="2662111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80565"/>
            <a:ext cx="9601200" cy="640429"/>
          </a:xfrm>
        </p:spPr>
        <p:txBody>
          <a:bodyPr vert="horz" lIns="91440" tIns="45720" rIns="91440" bIns="45720" rtlCol="0" anchor="t">
            <a:noAutofit/>
          </a:bodyPr>
          <a:lstStyle/>
          <a:p>
            <a:r>
              <a:rPr lang="en-US" sz="4000" b="1" dirty="0">
                <a:ln w="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Research Goals</a:t>
            </a:r>
          </a:p>
        </p:txBody>
      </p:sp>
      <p:sp>
        <p:nvSpPr>
          <p:cNvPr id="9" name="Content Placeholder 8"/>
          <p:cNvSpPr>
            <a:spLocks noGrp="1"/>
          </p:cNvSpPr>
          <p:nvPr>
            <p:ph idx="1"/>
          </p:nvPr>
        </p:nvSpPr>
        <p:spPr>
          <a:xfrm>
            <a:off x="914929" y="1470854"/>
            <a:ext cx="6118634" cy="4996270"/>
          </a:xfrm>
        </p:spPr>
        <p:txBody>
          <a:bodyPr>
            <a:normAutofit/>
          </a:bodyPr>
          <a:lstStyle/>
          <a:p>
            <a:r>
              <a:rPr lang="en-US" sz="2600" b="1" dirty="0">
                <a:latin typeface="Tahoma" panose="020B0604030504040204" pitchFamily="34" charset="0"/>
                <a:ea typeface="Tahoma" panose="020B0604030504040204" pitchFamily="34" charset="0"/>
                <a:cs typeface="Tahoma" panose="020B0604030504040204" pitchFamily="34" charset="0"/>
              </a:rPr>
              <a:t>Identify mechanisms of risk for addiction and related behaviors using bio-behavioral approaches</a:t>
            </a:r>
          </a:p>
          <a:p>
            <a:endParaRPr lang="en-US" sz="2600" b="1" dirty="0">
              <a:latin typeface="Tahoma" panose="020B0604030504040204" pitchFamily="34" charset="0"/>
              <a:ea typeface="Tahoma" panose="020B0604030504040204" pitchFamily="34" charset="0"/>
              <a:cs typeface="Tahoma" panose="020B0604030504040204" pitchFamily="34" charset="0"/>
            </a:endParaRPr>
          </a:p>
          <a:p>
            <a:r>
              <a:rPr lang="en-US" sz="2600" b="1" dirty="0">
                <a:latin typeface="Tahoma" panose="020B0604030504040204" pitchFamily="34" charset="0"/>
                <a:ea typeface="Tahoma" panose="020B0604030504040204" pitchFamily="34" charset="0"/>
                <a:cs typeface="Tahoma" panose="020B0604030504040204" pitchFamily="34" charset="0"/>
              </a:rPr>
              <a:t>Enhance gene finding strategies for psychiatric genetics</a:t>
            </a:r>
          </a:p>
          <a:p>
            <a:pPr lvl="1"/>
            <a:r>
              <a:rPr lang="en-US" sz="2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Data mining large populations</a:t>
            </a:r>
          </a:p>
          <a:p>
            <a:pPr lvl="1"/>
            <a:r>
              <a:rPr lang="en-US" sz="2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Phenotype refinement</a:t>
            </a:r>
          </a:p>
          <a:p>
            <a:pPr lvl="1"/>
            <a:r>
              <a:rPr lang="en-US" sz="2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Incorporation of knowledge across different omics’ / species</a:t>
            </a:r>
          </a:p>
          <a:p>
            <a:pPr lvl="1"/>
            <a:r>
              <a:rPr lang="en-US" sz="2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Developing new translational technologies</a:t>
            </a:r>
          </a:p>
        </p:txBody>
      </p:sp>
      <p:graphicFrame>
        <p:nvGraphicFramePr>
          <p:cNvPr id="3" name="Diagram 2">
            <a:extLst>
              <a:ext uri="{FF2B5EF4-FFF2-40B4-BE49-F238E27FC236}">
                <a16:creationId xmlns:a16="http://schemas.microsoft.com/office/drawing/2014/main" id="{1C6F1A41-F1D6-41EE-B7A7-F697051C4075}"/>
              </a:ext>
            </a:extLst>
          </p:cNvPr>
          <p:cNvGraphicFramePr/>
          <p:nvPr/>
        </p:nvGraphicFramePr>
        <p:xfrm>
          <a:off x="6010384" y="1109609"/>
          <a:ext cx="6325454" cy="5272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102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92540" y="685800"/>
            <a:ext cx="9601200" cy="761598"/>
          </a:xfrm>
        </p:spPr>
        <p:txBody>
          <a:bodyPr>
            <a:noAutofit/>
          </a:bodyPr>
          <a:lstStyle/>
          <a:p>
            <a:r>
              <a:rPr lang="en-US" sz="4000" b="1" dirty="0">
                <a:ln w="0"/>
                <a:solidFill>
                  <a:srgbClr val="1A2E4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The Many Facets of Drug Addiction</a:t>
            </a:r>
          </a:p>
        </p:txBody>
      </p:sp>
      <p:grpSp>
        <p:nvGrpSpPr>
          <p:cNvPr id="84" name="Group 83">
            <a:extLst>
              <a:ext uri="{FF2B5EF4-FFF2-40B4-BE49-F238E27FC236}">
                <a16:creationId xmlns:a16="http://schemas.microsoft.com/office/drawing/2014/main" id="{F055F58A-43F8-46AB-80F5-51D70A8CD8AA}"/>
              </a:ext>
            </a:extLst>
          </p:cNvPr>
          <p:cNvGrpSpPr/>
          <p:nvPr/>
        </p:nvGrpSpPr>
        <p:grpSpPr>
          <a:xfrm>
            <a:off x="853923" y="1831002"/>
            <a:ext cx="5242077" cy="3995032"/>
            <a:chOff x="618338" y="1903216"/>
            <a:chExt cx="5716062" cy="4036078"/>
          </a:xfrm>
        </p:grpSpPr>
        <p:grpSp>
          <p:nvGrpSpPr>
            <p:cNvPr id="50" name="Google Shape;724;p24">
              <a:extLst>
                <a:ext uri="{FF2B5EF4-FFF2-40B4-BE49-F238E27FC236}">
                  <a16:creationId xmlns:a16="http://schemas.microsoft.com/office/drawing/2014/main" id="{E8F8A454-B923-4125-AD59-3BA2DDDC5252}"/>
                </a:ext>
              </a:extLst>
            </p:cNvPr>
            <p:cNvGrpSpPr/>
            <p:nvPr/>
          </p:nvGrpSpPr>
          <p:grpSpPr>
            <a:xfrm>
              <a:off x="2812782" y="1903216"/>
              <a:ext cx="1255200" cy="1141623"/>
              <a:chOff x="3982250" y="538713"/>
              <a:chExt cx="1255200" cy="1141623"/>
            </a:xfrm>
          </p:grpSpPr>
          <p:sp>
            <p:nvSpPr>
              <p:cNvPr id="51" name="Google Shape;725;p24">
                <a:extLst>
                  <a:ext uri="{FF2B5EF4-FFF2-40B4-BE49-F238E27FC236}">
                    <a16:creationId xmlns:a16="http://schemas.microsoft.com/office/drawing/2014/main" id="{0D52301B-888E-486E-876D-89036C1F42FC}"/>
                  </a:ext>
                </a:extLst>
              </p:cNvPr>
              <p:cNvSpPr/>
              <p:nvPr/>
            </p:nvSpPr>
            <p:spPr>
              <a:xfrm>
                <a:off x="4469438" y="945827"/>
                <a:ext cx="243538" cy="734509"/>
              </a:xfrm>
              <a:custGeom>
                <a:avLst/>
                <a:gdLst/>
                <a:ahLst/>
                <a:cxnLst/>
                <a:rect l="l" t="t" r="r" b="b"/>
                <a:pathLst>
                  <a:path w="11192" h="33755" extrusionOk="0">
                    <a:moveTo>
                      <a:pt x="2953" y="10240"/>
                    </a:moveTo>
                    <a:cubicBezTo>
                      <a:pt x="2012" y="10097"/>
                      <a:pt x="1024" y="10347"/>
                      <a:pt x="131" y="9799"/>
                    </a:cubicBezTo>
                    <a:cubicBezTo>
                      <a:pt x="0" y="9180"/>
                      <a:pt x="286" y="8573"/>
                      <a:pt x="417" y="7954"/>
                    </a:cubicBezTo>
                    <a:cubicBezTo>
                      <a:pt x="715" y="6430"/>
                      <a:pt x="1310" y="5013"/>
                      <a:pt x="2155" y="3691"/>
                    </a:cubicBezTo>
                    <a:cubicBezTo>
                      <a:pt x="2298" y="3453"/>
                      <a:pt x="2429" y="3203"/>
                      <a:pt x="2560" y="2941"/>
                    </a:cubicBezTo>
                    <a:cubicBezTo>
                      <a:pt x="3322" y="1453"/>
                      <a:pt x="4429" y="393"/>
                      <a:pt x="6156" y="143"/>
                    </a:cubicBezTo>
                    <a:cubicBezTo>
                      <a:pt x="6346" y="119"/>
                      <a:pt x="6525" y="60"/>
                      <a:pt x="6787" y="0"/>
                    </a:cubicBezTo>
                    <a:cubicBezTo>
                      <a:pt x="6894" y="238"/>
                      <a:pt x="7049" y="477"/>
                      <a:pt x="7132" y="738"/>
                    </a:cubicBezTo>
                    <a:cubicBezTo>
                      <a:pt x="7799" y="3108"/>
                      <a:pt x="8454" y="5489"/>
                      <a:pt x="9108" y="7870"/>
                    </a:cubicBezTo>
                    <a:cubicBezTo>
                      <a:pt x="9108" y="7894"/>
                      <a:pt x="9120" y="7918"/>
                      <a:pt x="9132" y="7942"/>
                    </a:cubicBezTo>
                    <a:cubicBezTo>
                      <a:pt x="9394" y="8775"/>
                      <a:pt x="9370" y="8847"/>
                      <a:pt x="8489" y="8906"/>
                    </a:cubicBezTo>
                    <a:cubicBezTo>
                      <a:pt x="7906" y="8954"/>
                      <a:pt x="7323" y="8918"/>
                      <a:pt x="6668" y="8918"/>
                    </a:cubicBezTo>
                    <a:cubicBezTo>
                      <a:pt x="6632" y="9168"/>
                      <a:pt x="6572" y="9466"/>
                      <a:pt x="6584" y="9763"/>
                    </a:cubicBezTo>
                    <a:cubicBezTo>
                      <a:pt x="6584" y="11525"/>
                      <a:pt x="6537" y="13288"/>
                      <a:pt x="6644" y="15038"/>
                    </a:cubicBezTo>
                    <a:cubicBezTo>
                      <a:pt x="6763" y="17050"/>
                      <a:pt x="6977" y="19050"/>
                      <a:pt x="7251" y="21050"/>
                    </a:cubicBezTo>
                    <a:cubicBezTo>
                      <a:pt x="7513" y="22979"/>
                      <a:pt x="8132" y="24837"/>
                      <a:pt x="8787" y="26670"/>
                    </a:cubicBezTo>
                    <a:cubicBezTo>
                      <a:pt x="9132" y="27647"/>
                      <a:pt x="9478" y="28635"/>
                      <a:pt x="9859" y="29599"/>
                    </a:cubicBezTo>
                    <a:cubicBezTo>
                      <a:pt x="10073" y="30147"/>
                      <a:pt x="10359" y="30671"/>
                      <a:pt x="10585" y="31218"/>
                    </a:cubicBezTo>
                    <a:cubicBezTo>
                      <a:pt x="10775" y="31647"/>
                      <a:pt x="10942" y="32099"/>
                      <a:pt x="11097" y="32540"/>
                    </a:cubicBezTo>
                    <a:cubicBezTo>
                      <a:pt x="11192" y="32826"/>
                      <a:pt x="11073" y="32981"/>
                      <a:pt x="10763" y="33028"/>
                    </a:cubicBezTo>
                    <a:cubicBezTo>
                      <a:pt x="9263" y="33231"/>
                      <a:pt x="7787" y="33600"/>
                      <a:pt x="6251" y="33481"/>
                    </a:cubicBezTo>
                    <a:cubicBezTo>
                      <a:pt x="6180" y="33481"/>
                      <a:pt x="6096" y="33445"/>
                      <a:pt x="6037" y="33481"/>
                    </a:cubicBezTo>
                    <a:cubicBezTo>
                      <a:pt x="5525" y="33754"/>
                      <a:pt x="5179" y="33457"/>
                      <a:pt x="4786" y="33183"/>
                    </a:cubicBezTo>
                    <a:cubicBezTo>
                      <a:pt x="3846" y="32516"/>
                      <a:pt x="3215" y="31707"/>
                      <a:pt x="3024" y="30540"/>
                    </a:cubicBezTo>
                    <a:cubicBezTo>
                      <a:pt x="2786" y="29016"/>
                      <a:pt x="2512" y="27504"/>
                      <a:pt x="2203" y="25992"/>
                    </a:cubicBezTo>
                    <a:cubicBezTo>
                      <a:pt x="1441" y="22146"/>
                      <a:pt x="1429" y="18300"/>
                      <a:pt x="2024" y="14443"/>
                    </a:cubicBezTo>
                    <a:cubicBezTo>
                      <a:pt x="2227" y="13121"/>
                      <a:pt x="2512" y="11835"/>
                      <a:pt x="2905" y="10561"/>
                    </a:cubicBezTo>
                    <a:cubicBezTo>
                      <a:pt x="2929" y="10478"/>
                      <a:pt x="2929" y="10382"/>
                      <a:pt x="2953" y="10240"/>
                    </a:cubicBezTo>
                    <a:close/>
                    <a:moveTo>
                      <a:pt x="10537" y="32361"/>
                    </a:moveTo>
                    <a:cubicBezTo>
                      <a:pt x="10085" y="31457"/>
                      <a:pt x="9656" y="30671"/>
                      <a:pt x="9287" y="29849"/>
                    </a:cubicBezTo>
                    <a:cubicBezTo>
                      <a:pt x="9049" y="29337"/>
                      <a:pt x="8930" y="28778"/>
                      <a:pt x="8727" y="28242"/>
                    </a:cubicBezTo>
                    <a:cubicBezTo>
                      <a:pt x="8013" y="26456"/>
                      <a:pt x="7430" y="24634"/>
                      <a:pt x="6977" y="22765"/>
                    </a:cubicBezTo>
                    <a:cubicBezTo>
                      <a:pt x="6453" y="20610"/>
                      <a:pt x="6275" y="18407"/>
                      <a:pt x="6120" y="16217"/>
                    </a:cubicBezTo>
                    <a:cubicBezTo>
                      <a:pt x="5953" y="14121"/>
                      <a:pt x="5977" y="12002"/>
                      <a:pt x="5941" y="9894"/>
                    </a:cubicBezTo>
                    <a:cubicBezTo>
                      <a:pt x="5929" y="9394"/>
                      <a:pt x="6013" y="8906"/>
                      <a:pt x="6060" y="8454"/>
                    </a:cubicBezTo>
                    <a:cubicBezTo>
                      <a:pt x="6870" y="7954"/>
                      <a:pt x="7775" y="8347"/>
                      <a:pt x="8525" y="8120"/>
                    </a:cubicBezTo>
                    <a:cubicBezTo>
                      <a:pt x="7775" y="5680"/>
                      <a:pt x="7037" y="3322"/>
                      <a:pt x="6299" y="917"/>
                    </a:cubicBezTo>
                    <a:cubicBezTo>
                      <a:pt x="6072" y="1227"/>
                      <a:pt x="5858" y="1500"/>
                      <a:pt x="5668" y="1798"/>
                    </a:cubicBezTo>
                    <a:cubicBezTo>
                      <a:pt x="4965" y="2786"/>
                      <a:pt x="4227" y="3739"/>
                      <a:pt x="3608" y="4775"/>
                    </a:cubicBezTo>
                    <a:cubicBezTo>
                      <a:pt x="3036" y="5727"/>
                      <a:pt x="2584" y="6751"/>
                      <a:pt x="2108" y="7751"/>
                    </a:cubicBezTo>
                    <a:cubicBezTo>
                      <a:pt x="2036" y="7906"/>
                      <a:pt x="2048" y="8097"/>
                      <a:pt x="2012" y="8323"/>
                    </a:cubicBezTo>
                    <a:cubicBezTo>
                      <a:pt x="2560" y="8323"/>
                      <a:pt x="3012" y="8287"/>
                      <a:pt x="3453" y="8323"/>
                    </a:cubicBezTo>
                    <a:cubicBezTo>
                      <a:pt x="3917" y="8370"/>
                      <a:pt x="4382" y="8478"/>
                      <a:pt x="4846" y="8549"/>
                    </a:cubicBezTo>
                    <a:cubicBezTo>
                      <a:pt x="3858" y="16776"/>
                      <a:pt x="3798" y="24932"/>
                      <a:pt x="5918" y="33040"/>
                    </a:cubicBezTo>
                    <a:cubicBezTo>
                      <a:pt x="7465" y="32981"/>
                      <a:pt x="8977" y="32588"/>
                      <a:pt x="10537" y="32361"/>
                    </a:cubicBezTo>
                    <a:close/>
                    <a:moveTo>
                      <a:pt x="5048" y="32552"/>
                    </a:moveTo>
                    <a:cubicBezTo>
                      <a:pt x="4989" y="32314"/>
                      <a:pt x="4929" y="32076"/>
                      <a:pt x="4882" y="31826"/>
                    </a:cubicBezTo>
                    <a:cubicBezTo>
                      <a:pt x="4548" y="30063"/>
                      <a:pt x="4132" y="28301"/>
                      <a:pt x="3917" y="26515"/>
                    </a:cubicBezTo>
                    <a:cubicBezTo>
                      <a:pt x="3667" y="24515"/>
                      <a:pt x="3548" y="22503"/>
                      <a:pt x="3501" y="20491"/>
                    </a:cubicBezTo>
                    <a:cubicBezTo>
                      <a:pt x="3441" y="18431"/>
                      <a:pt x="3489" y="16359"/>
                      <a:pt x="3584" y="14300"/>
                    </a:cubicBezTo>
                    <a:cubicBezTo>
                      <a:pt x="3655" y="12930"/>
                      <a:pt x="3870" y="11573"/>
                      <a:pt x="4013" y="10204"/>
                    </a:cubicBezTo>
                    <a:cubicBezTo>
                      <a:pt x="4036" y="9990"/>
                      <a:pt x="4013" y="9763"/>
                      <a:pt x="4013" y="9513"/>
                    </a:cubicBezTo>
                    <a:cubicBezTo>
                      <a:pt x="3405" y="9835"/>
                      <a:pt x="3382" y="9835"/>
                      <a:pt x="3286" y="10406"/>
                    </a:cubicBezTo>
                    <a:cubicBezTo>
                      <a:pt x="2977" y="12228"/>
                      <a:pt x="2679" y="14050"/>
                      <a:pt x="2405" y="15883"/>
                    </a:cubicBezTo>
                    <a:cubicBezTo>
                      <a:pt x="2084" y="18026"/>
                      <a:pt x="2048" y="20181"/>
                      <a:pt x="2262" y="22336"/>
                    </a:cubicBezTo>
                    <a:cubicBezTo>
                      <a:pt x="2405" y="23837"/>
                      <a:pt x="2655" y="25337"/>
                      <a:pt x="2917" y="26825"/>
                    </a:cubicBezTo>
                    <a:cubicBezTo>
                      <a:pt x="3167" y="28254"/>
                      <a:pt x="3477" y="29659"/>
                      <a:pt x="3774" y="31076"/>
                    </a:cubicBezTo>
                    <a:cubicBezTo>
                      <a:pt x="3917" y="31778"/>
                      <a:pt x="4453" y="32159"/>
                      <a:pt x="5048" y="32552"/>
                    </a:cubicBezTo>
                    <a:close/>
                    <a:moveTo>
                      <a:pt x="5739" y="703"/>
                    </a:moveTo>
                    <a:cubicBezTo>
                      <a:pt x="4703" y="905"/>
                      <a:pt x="4036" y="1369"/>
                      <a:pt x="3572" y="2096"/>
                    </a:cubicBezTo>
                    <a:cubicBezTo>
                      <a:pt x="3227" y="2667"/>
                      <a:pt x="2917" y="3251"/>
                      <a:pt x="2560" y="3810"/>
                    </a:cubicBezTo>
                    <a:cubicBezTo>
                      <a:pt x="1929" y="4846"/>
                      <a:pt x="1477" y="5965"/>
                      <a:pt x="1131" y="7132"/>
                    </a:cubicBezTo>
                    <a:cubicBezTo>
                      <a:pt x="976" y="7692"/>
                      <a:pt x="869" y="8251"/>
                      <a:pt x="726" y="8870"/>
                    </a:cubicBezTo>
                    <a:cubicBezTo>
                      <a:pt x="1167" y="8787"/>
                      <a:pt x="1274" y="8561"/>
                      <a:pt x="1346" y="8251"/>
                    </a:cubicBezTo>
                    <a:cubicBezTo>
                      <a:pt x="1869" y="6108"/>
                      <a:pt x="3108" y="4334"/>
                      <a:pt x="4310" y="2548"/>
                    </a:cubicBezTo>
                    <a:cubicBezTo>
                      <a:pt x="4727" y="1941"/>
                      <a:pt x="5203" y="1393"/>
                      <a:pt x="5739" y="703"/>
                    </a:cubicBezTo>
                    <a:close/>
                    <a:moveTo>
                      <a:pt x="3155" y="9644"/>
                    </a:moveTo>
                    <a:cubicBezTo>
                      <a:pt x="3298" y="9478"/>
                      <a:pt x="3477" y="9275"/>
                      <a:pt x="3727" y="8966"/>
                    </a:cubicBezTo>
                    <a:cubicBezTo>
                      <a:pt x="3108" y="8966"/>
                      <a:pt x="2608" y="9013"/>
                      <a:pt x="2131" y="8954"/>
                    </a:cubicBezTo>
                    <a:cubicBezTo>
                      <a:pt x="1572" y="8894"/>
                      <a:pt x="1262" y="9168"/>
                      <a:pt x="881" y="9644"/>
                    </a:cubicBezTo>
                    <a:close/>
                  </a:path>
                </a:pathLst>
              </a:custGeom>
              <a:solidFill>
                <a:schemeClr val="accent1">
                  <a:lumMod val="50000"/>
                </a:schemeClr>
              </a:solidFill>
              <a:ln>
                <a:solidFill>
                  <a:schemeClr val="accent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52" name="Google Shape;726;p24">
                <a:extLst>
                  <a:ext uri="{FF2B5EF4-FFF2-40B4-BE49-F238E27FC236}">
                    <a16:creationId xmlns:a16="http://schemas.microsoft.com/office/drawing/2014/main" id="{65663C5F-1A8F-405C-8399-A47BE611026D}"/>
                  </a:ext>
                </a:extLst>
              </p:cNvPr>
              <p:cNvSpPr txBox="1"/>
              <p:nvPr/>
            </p:nvSpPr>
            <p:spPr>
              <a:xfrm>
                <a:off x="3982250" y="538713"/>
                <a:ext cx="1255200" cy="3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rPr>
                  <a:t>EF</a:t>
                </a:r>
                <a:endParaRPr sz="170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grpSp>
          <p:nvGrpSpPr>
            <p:cNvPr id="53" name="Google Shape;727;p24">
              <a:extLst>
                <a:ext uri="{FF2B5EF4-FFF2-40B4-BE49-F238E27FC236}">
                  <a16:creationId xmlns:a16="http://schemas.microsoft.com/office/drawing/2014/main" id="{314A09E5-D8C4-4B83-8A4C-C5C9B1DE5913}"/>
                </a:ext>
              </a:extLst>
            </p:cNvPr>
            <p:cNvGrpSpPr/>
            <p:nvPr/>
          </p:nvGrpSpPr>
          <p:grpSpPr>
            <a:xfrm>
              <a:off x="2666529" y="5055149"/>
              <a:ext cx="1497773" cy="884145"/>
              <a:chOff x="3835997" y="3690646"/>
              <a:chExt cx="1497773" cy="884145"/>
            </a:xfrm>
          </p:grpSpPr>
          <p:sp>
            <p:nvSpPr>
              <p:cNvPr id="54" name="Google Shape;728;p24">
                <a:extLst>
                  <a:ext uri="{FF2B5EF4-FFF2-40B4-BE49-F238E27FC236}">
                    <a16:creationId xmlns:a16="http://schemas.microsoft.com/office/drawing/2014/main" id="{41030305-8BF0-43FA-9FF7-2B20FB4EFDD6}"/>
                  </a:ext>
                </a:extLst>
              </p:cNvPr>
              <p:cNvSpPr/>
              <p:nvPr/>
            </p:nvSpPr>
            <p:spPr>
              <a:xfrm>
                <a:off x="4534973" y="3690646"/>
                <a:ext cx="149774" cy="507030"/>
              </a:xfrm>
              <a:custGeom>
                <a:avLst/>
                <a:gdLst/>
                <a:ahLst/>
                <a:cxnLst/>
                <a:rect l="l" t="t" r="r" b="b"/>
                <a:pathLst>
                  <a:path w="6883" h="23301" extrusionOk="0">
                    <a:moveTo>
                      <a:pt x="4275" y="21074"/>
                    </a:moveTo>
                    <a:cubicBezTo>
                      <a:pt x="4740" y="20681"/>
                      <a:pt x="5204" y="20276"/>
                      <a:pt x="5680" y="19895"/>
                    </a:cubicBezTo>
                    <a:cubicBezTo>
                      <a:pt x="5847" y="19741"/>
                      <a:pt x="6049" y="19574"/>
                      <a:pt x="6264" y="19538"/>
                    </a:cubicBezTo>
                    <a:cubicBezTo>
                      <a:pt x="6430" y="19502"/>
                      <a:pt x="6680" y="19610"/>
                      <a:pt x="6799" y="19741"/>
                    </a:cubicBezTo>
                    <a:cubicBezTo>
                      <a:pt x="6883" y="19848"/>
                      <a:pt x="6883" y="20145"/>
                      <a:pt x="6799" y="20241"/>
                    </a:cubicBezTo>
                    <a:cubicBezTo>
                      <a:pt x="6347" y="20765"/>
                      <a:pt x="5883" y="21265"/>
                      <a:pt x="5371" y="21729"/>
                    </a:cubicBezTo>
                    <a:cubicBezTo>
                      <a:pt x="4930" y="22122"/>
                      <a:pt x="4442" y="22467"/>
                      <a:pt x="3966" y="22812"/>
                    </a:cubicBezTo>
                    <a:cubicBezTo>
                      <a:pt x="3775" y="22955"/>
                      <a:pt x="3573" y="23086"/>
                      <a:pt x="3358" y="23158"/>
                    </a:cubicBezTo>
                    <a:cubicBezTo>
                      <a:pt x="2966" y="23301"/>
                      <a:pt x="2585" y="23253"/>
                      <a:pt x="2311" y="22920"/>
                    </a:cubicBezTo>
                    <a:cubicBezTo>
                      <a:pt x="1596" y="22015"/>
                      <a:pt x="739" y="21205"/>
                      <a:pt x="263" y="20122"/>
                    </a:cubicBezTo>
                    <a:cubicBezTo>
                      <a:pt x="120" y="19812"/>
                      <a:pt x="1" y="19514"/>
                      <a:pt x="132" y="19098"/>
                    </a:cubicBezTo>
                    <a:cubicBezTo>
                      <a:pt x="1334" y="19502"/>
                      <a:pt x="1739" y="20765"/>
                      <a:pt x="2811" y="21407"/>
                    </a:cubicBezTo>
                    <a:cubicBezTo>
                      <a:pt x="2966" y="20538"/>
                      <a:pt x="3120" y="19717"/>
                      <a:pt x="3263" y="18895"/>
                    </a:cubicBezTo>
                    <a:cubicBezTo>
                      <a:pt x="3763" y="15835"/>
                      <a:pt x="3942" y="12764"/>
                      <a:pt x="3787" y="9668"/>
                    </a:cubicBezTo>
                    <a:cubicBezTo>
                      <a:pt x="3704" y="8108"/>
                      <a:pt x="3656" y="6537"/>
                      <a:pt x="3263" y="5013"/>
                    </a:cubicBezTo>
                    <a:cubicBezTo>
                      <a:pt x="3132" y="4477"/>
                      <a:pt x="2989" y="3953"/>
                      <a:pt x="2799" y="3441"/>
                    </a:cubicBezTo>
                    <a:cubicBezTo>
                      <a:pt x="2394" y="2357"/>
                      <a:pt x="2061" y="1250"/>
                      <a:pt x="1787" y="0"/>
                    </a:cubicBezTo>
                    <a:cubicBezTo>
                      <a:pt x="2323" y="322"/>
                      <a:pt x="2596" y="726"/>
                      <a:pt x="2823" y="1143"/>
                    </a:cubicBezTo>
                    <a:cubicBezTo>
                      <a:pt x="3609" y="2631"/>
                      <a:pt x="4335" y="4167"/>
                      <a:pt x="4609" y="5846"/>
                    </a:cubicBezTo>
                    <a:cubicBezTo>
                      <a:pt x="4799" y="7037"/>
                      <a:pt x="4918" y="8251"/>
                      <a:pt x="4942" y="9454"/>
                    </a:cubicBezTo>
                    <a:cubicBezTo>
                      <a:pt x="4990" y="11299"/>
                      <a:pt x="5037" y="13156"/>
                      <a:pt x="4906" y="15002"/>
                    </a:cubicBezTo>
                    <a:cubicBezTo>
                      <a:pt x="4775" y="16871"/>
                      <a:pt x="4430" y="18717"/>
                      <a:pt x="4180" y="20574"/>
                    </a:cubicBezTo>
                    <a:cubicBezTo>
                      <a:pt x="4168" y="20705"/>
                      <a:pt x="4144" y="20848"/>
                      <a:pt x="4132" y="20991"/>
                    </a:cubicBezTo>
                    <a:cubicBezTo>
                      <a:pt x="4180" y="21015"/>
                      <a:pt x="4228" y="21050"/>
                      <a:pt x="4275" y="2107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5" name="Google Shape;729;p24">
                <a:extLst>
                  <a:ext uri="{FF2B5EF4-FFF2-40B4-BE49-F238E27FC236}">
                    <a16:creationId xmlns:a16="http://schemas.microsoft.com/office/drawing/2014/main" id="{69B9CEE6-894E-4E8B-9731-9CBD3528FCE8}"/>
                  </a:ext>
                </a:extLst>
              </p:cNvPr>
              <p:cNvSpPr txBox="1"/>
              <p:nvPr/>
            </p:nvSpPr>
            <p:spPr>
              <a:xfrm>
                <a:off x="3835997" y="4243891"/>
                <a:ext cx="1497773" cy="3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accent5"/>
                    </a:solidFill>
                    <a:latin typeface="Tahoma" panose="020B0604030504040204" pitchFamily="34" charset="0"/>
                    <a:ea typeface="Tahoma" panose="020B0604030504040204" pitchFamily="34" charset="0"/>
                    <a:cs typeface="Tahoma" panose="020B0604030504040204" pitchFamily="34" charset="0"/>
                    <a:sym typeface="Fira Sans Extra Condensed Medium"/>
                  </a:rPr>
                  <a:t>Epigenetics</a:t>
                </a:r>
                <a:endParaRPr sz="1700">
                  <a:solidFill>
                    <a:schemeClr val="accent5"/>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grpSp>
          <p:nvGrpSpPr>
            <p:cNvPr id="56" name="Google Shape;730;p24">
              <a:extLst>
                <a:ext uri="{FF2B5EF4-FFF2-40B4-BE49-F238E27FC236}">
                  <a16:creationId xmlns:a16="http://schemas.microsoft.com/office/drawing/2014/main" id="{41A7A2DF-79C6-41DC-8193-6F8E9507755E}"/>
                </a:ext>
              </a:extLst>
            </p:cNvPr>
            <p:cNvGrpSpPr/>
            <p:nvPr/>
          </p:nvGrpSpPr>
          <p:grpSpPr>
            <a:xfrm>
              <a:off x="3960098" y="2618741"/>
              <a:ext cx="2058659" cy="690090"/>
              <a:chOff x="5129566" y="1254238"/>
              <a:chExt cx="2058659" cy="690090"/>
            </a:xfrm>
          </p:grpSpPr>
          <p:sp>
            <p:nvSpPr>
              <p:cNvPr id="57" name="Google Shape;731;p24">
                <a:extLst>
                  <a:ext uri="{FF2B5EF4-FFF2-40B4-BE49-F238E27FC236}">
                    <a16:creationId xmlns:a16="http://schemas.microsoft.com/office/drawing/2014/main" id="{70185082-48B1-4D6F-8D8C-1CCD91BA5C6B}"/>
                  </a:ext>
                </a:extLst>
              </p:cNvPr>
              <p:cNvSpPr/>
              <p:nvPr/>
            </p:nvSpPr>
            <p:spPr>
              <a:xfrm>
                <a:off x="5129566" y="1369929"/>
                <a:ext cx="727263" cy="574399"/>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rgbClr val="C00000"/>
              </a:soli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58" name="Google Shape;732;p24">
                <a:extLst>
                  <a:ext uri="{FF2B5EF4-FFF2-40B4-BE49-F238E27FC236}">
                    <a16:creationId xmlns:a16="http://schemas.microsoft.com/office/drawing/2014/main" id="{25919AA9-203D-4DA7-B125-1BF81DD3606D}"/>
                  </a:ext>
                </a:extLst>
              </p:cNvPr>
              <p:cNvSpPr txBox="1"/>
              <p:nvPr/>
            </p:nvSpPr>
            <p:spPr>
              <a:xfrm>
                <a:off x="5933025" y="1254238"/>
                <a:ext cx="1255200" cy="33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rgbClr val="C00000"/>
                    </a:solidFill>
                    <a:latin typeface="Tahoma" panose="020B0604030504040204" pitchFamily="34" charset="0"/>
                    <a:ea typeface="Tahoma" panose="020B0604030504040204" pitchFamily="34" charset="0"/>
                    <a:cs typeface="Tahoma" panose="020B0604030504040204" pitchFamily="34" charset="0"/>
                    <a:sym typeface="Fira Sans Extra Condensed Medium"/>
                  </a:rPr>
                  <a:t>DNA</a:t>
                </a:r>
                <a:endParaRPr sz="1700">
                  <a:solidFill>
                    <a:srgbClr val="C00000"/>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grpSp>
          <p:nvGrpSpPr>
            <p:cNvPr id="59" name="Google Shape;733;p24">
              <a:extLst>
                <a:ext uri="{FF2B5EF4-FFF2-40B4-BE49-F238E27FC236}">
                  <a16:creationId xmlns:a16="http://schemas.microsoft.com/office/drawing/2014/main" id="{5CB9EA16-680C-4FBB-9041-9A0C48E3351C}"/>
                </a:ext>
              </a:extLst>
            </p:cNvPr>
            <p:cNvGrpSpPr/>
            <p:nvPr/>
          </p:nvGrpSpPr>
          <p:grpSpPr>
            <a:xfrm>
              <a:off x="4229802" y="3919763"/>
              <a:ext cx="2104598" cy="276792"/>
              <a:chOff x="5728754" y="2501364"/>
              <a:chExt cx="2104598" cy="276792"/>
            </a:xfrm>
          </p:grpSpPr>
          <p:sp>
            <p:nvSpPr>
              <p:cNvPr id="60" name="Google Shape;734;p24">
                <a:extLst>
                  <a:ext uri="{FF2B5EF4-FFF2-40B4-BE49-F238E27FC236}">
                    <a16:creationId xmlns:a16="http://schemas.microsoft.com/office/drawing/2014/main" id="{E991A3CD-09E3-4930-B8A0-DE222927BFB2}"/>
                  </a:ext>
                </a:extLst>
              </p:cNvPr>
              <p:cNvSpPr/>
              <p:nvPr/>
            </p:nvSpPr>
            <p:spPr>
              <a:xfrm>
                <a:off x="5728754" y="2662066"/>
                <a:ext cx="462726" cy="116090"/>
              </a:xfrm>
              <a:custGeom>
                <a:avLst/>
                <a:gdLst/>
                <a:ahLst/>
                <a:cxnLst/>
                <a:rect l="l" t="t" r="r" b="b"/>
                <a:pathLst>
                  <a:path w="21265" h="5335" extrusionOk="0">
                    <a:moveTo>
                      <a:pt x="18669" y="929"/>
                    </a:moveTo>
                    <a:cubicBezTo>
                      <a:pt x="18002" y="656"/>
                      <a:pt x="17217" y="929"/>
                      <a:pt x="16621" y="227"/>
                    </a:cubicBezTo>
                    <a:cubicBezTo>
                      <a:pt x="17145" y="215"/>
                      <a:pt x="17562" y="215"/>
                      <a:pt x="17967" y="191"/>
                    </a:cubicBezTo>
                    <a:cubicBezTo>
                      <a:pt x="18824" y="144"/>
                      <a:pt x="19669" y="72"/>
                      <a:pt x="20515" y="25"/>
                    </a:cubicBezTo>
                    <a:cubicBezTo>
                      <a:pt x="21158" y="1"/>
                      <a:pt x="21265" y="167"/>
                      <a:pt x="20967" y="715"/>
                    </a:cubicBezTo>
                    <a:cubicBezTo>
                      <a:pt x="20562" y="1465"/>
                      <a:pt x="20122" y="2203"/>
                      <a:pt x="19705" y="2942"/>
                    </a:cubicBezTo>
                    <a:cubicBezTo>
                      <a:pt x="19669" y="3001"/>
                      <a:pt x="19634" y="3084"/>
                      <a:pt x="19574" y="3108"/>
                    </a:cubicBezTo>
                    <a:cubicBezTo>
                      <a:pt x="19431" y="3168"/>
                      <a:pt x="19253" y="3275"/>
                      <a:pt x="19145" y="3227"/>
                    </a:cubicBezTo>
                    <a:cubicBezTo>
                      <a:pt x="19038" y="3192"/>
                      <a:pt x="18919" y="2953"/>
                      <a:pt x="18943" y="2846"/>
                    </a:cubicBezTo>
                    <a:cubicBezTo>
                      <a:pt x="19050" y="2465"/>
                      <a:pt x="19217" y="2096"/>
                      <a:pt x="19372" y="1680"/>
                    </a:cubicBezTo>
                    <a:cubicBezTo>
                      <a:pt x="19241" y="1715"/>
                      <a:pt x="19086" y="1739"/>
                      <a:pt x="18967" y="1799"/>
                    </a:cubicBezTo>
                    <a:cubicBezTo>
                      <a:pt x="16705" y="2870"/>
                      <a:pt x="14335" y="3632"/>
                      <a:pt x="11918" y="4216"/>
                    </a:cubicBezTo>
                    <a:cubicBezTo>
                      <a:pt x="9537" y="4799"/>
                      <a:pt x="7156" y="5323"/>
                      <a:pt x="4691" y="5275"/>
                    </a:cubicBezTo>
                    <a:cubicBezTo>
                      <a:pt x="4024" y="5263"/>
                      <a:pt x="3358" y="5311"/>
                      <a:pt x="2703" y="5323"/>
                    </a:cubicBezTo>
                    <a:cubicBezTo>
                      <a:pt x="1822" y="5335"/>
                      <a:pt x="1024" y="5061"/>
                      <a:pt x="214" y="4763"/>
                    </a:cubicBezTo>
                    <a:cubicBezTo>
                      <a:pt x="131" y="4739"/>
                      <a:pt x="72" y="4668"/>
                      <a:pt x="0" y="4561"/>
                    </a:cubicBezTo>
                    <a:cubicBezTo>
                      <a:pt x="3215" y="4823"/>
                      <a:pt x="6394" y="4597"/>
                      <a:pt x="9513" y="3906"/>
                    </a:cubicBezTo>
                    <a:cubicBezTo>
                      <a:pt x="12633" y="3215"/>
                      <a:pt x="15752" y="2501"/>
                      <a:pt x="18669" y="9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61" name="Google Shape;735;p24">
                <a:extLst>
                  <a:ext uri="{FF2B5EF4-FFF2-40B4-BE49-F238E27FC236}">
                    <a16:creationId xmlns:a16="http://schemas.microsoft.com/office/drawing/2014/main" id="{7AC38B97-464E-41FE-92FB-A57DF1F370FB}"/>
                  </a:ext>
                </a:extLst>
              </p:cNvPr>
              <p:cNvSpPr txBox="1"/>
              <p:nvPr/>
            </p:nvSpPr>
            <p:spPr>
              <a:xfrm>
                <a:off x="6262509" y="2501364"/>
                <a:ext cx="1570843" cy="2523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dirty="0">
                    <a:solidFill>
                      <a:schemeClr val="accent4"/>
                    </a:solidFill>
                    <a:latin typeface="Tahoma" panose="020B0604030504040204" pitchFamily="34" charset="0"/>
                    <a:ea typeface="Tahoma" panose="020B0604030504040204" pitchFamily="34" charset="0"/>
                    <a:cs typeface="Tahoma" panose="020B0604030504040204" pitchFamily="34" charset="0"/>
                    <a:sym typeface="Fira Sans Extra Condensed Medium"/>
                  </a:rPr>
                  <a:t>Experiences</a:t>
                </a:r>
                <a:endParaRPr sz="1700" dirty="0">
                  <a:solidFill>
                    <a:schemeClr val="accent4"/>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grpSp>
          <p:nvGrpSpPr>
            <p:cNvPr id="62" name="Google Shape;736;p24">
              <a:extLst>
                <a:ext uri="{FF2B5EF4-FFF2-40B4-BE49-F238E27FC236}">
                  <a16:creationId xmlns:a16="http://schemas.microsoft.com/office/drawing/2014/main" id="{2AB4FF8C-2B31-4AE0-BFBB-21CFE3B3E5F7}"/>
                </a:ext>
              </a:extLst>
            </p:cNvPr>
            <p:cNvGrpSpPr/>
            <p:nvPr/>
          </p:nvGrpSpPr>
          <p:grpSpPr>
            <a:xfrm>
              <a:off x="4026044" y="4911805"/>
              <a:ext cx="2147858" cy="903393"/>
              <a:chOff x="5239289" y="3577432"/>
              <a:chExt cx="1537342" cy="570108"/>
            </a:xfrm>
          </p:grpSpPr>
          <p:sp>
            <p:nvSpPr>
              <p:cNvPr id="63" name="Google Shape;737;p24">
                <a:extLst>
                  <a:ext uri="{FF2B5EF4-FFF2-40B4-BE49-F238E27FC236}">
                    <a16:creationId xmlns:a16="http://schemas.microsoft.com/office/drawing/2014/main" id="{9ABC4CB2-6F15-4253-A9EF-589DCC0FC1A9}"/>
                  </a:ext>
                </a:extLst>
              </p:cNvPr>
              <p:cNvSpPr/>
              <p:nvPr/>
            </p:nvSpPr>
            <p:spPr>
              <a:xfrm rot="505084">
                <a:off x="5239289" y="3577432"/>
                <a:ext cx="574284" cy="358893"/>
              </a:xfrm>
              <a:custGeom>
                <a:avLst/>
                <a:gdLst/>
                <a:ahLst/>
                <a:cxnLst/>
                <a:rect l="l" t="t" r="r" b="b"/>
                <a:pathLst>
                  <a:path w="32814" h="18479" extrusionOk="0">
                    <a:moveTo>
                      <a:pt x="31754" y="15193"/>
                    </a:moveTo>
                    <a:cubicBezTo>
                      <a:pt x="31504" y="15252"/>
                      <a:pt x="31385" y="15252"/>
                      <a:pt x="31326" y="15300"/>
                    </a:cubicBezTo>
                    <a:cubicBezTo>
                      <a:pt x="29718" y="16645"/>
                      <a:pt x="27801" y="17324"/>
                      <a:pt x="25837" y="17884"/>
                    </a:cubicBezTo>
                    <a:cubicBezTo>
                      <a:pt x="24491" y="18265"/>
                      <a:pt x="23122" y="18479"/>
                      <a:pt x="21753" y="18455"/>
                    </a:cubicBezTo>
                    <a:cubicBezTo>
                      <a:pt x="20360" y="18431"/>
                      <a:pt x="18955" y="18265"/>
                      <a:pt x="17586" y="18038"/>
                    </a:cubicBezTo>
                    <a:cubicBezTo>
                      <a:pt x="16538" y="17872"/>
                      <a:pt x="15514" y="17550"/>
                      <a:pt x="14502" y="17205"/>
                    </a:cubicBezTo>
                    <a:cubicBezTo>
                      <a:pt x="13930" y="17014"/>
                      <a:pt x="13395" y="16669"/>
                      <a:pt x="12871" y="16348"/>
                    </a:cubicBezTo>
                    <a:cubicBezTo>
                      <a:pt x="12204" y="15943"/>
                      <a:pt x="11525" y="15538"/>
                      <a:pt x="10906" y="15074"/>
                    </a:cubicBezTo>
                    <a:cubicBezTo>
                      <a:pt x="9097" y="13716"/>
                      <a:pt x="7942" y="11954"/>
                      <a:pt x="7739" y="9656"/>
                    </a:cubicBezTo>
                    <a:cubicBezTo>
                      <a:pt x="7680" y="8978"/>
                      <a:pt x="7668" y="9002"/>
                      <a:pt x="7025" y="8799"/>
                    </a:cubicBezTo>
                    <a:cubicBezTo>
                      <a:pt x="6037" y="8478"/>
                      <a:pt x="5025" y="8192"/>
                      <a:pt x="4084" y="7739"/>
                    </a:cubicBezTo>
                    <a:cubicBezTo>
                      <a:pt x="3382" y="7394"/>
                      <a:pt x="2727" y="6870"/>
                      <a:pt x="2155" y="6323"/>
                    </a:cubicBezTo>
                    <a:cubicBezTo>
                      <a:pt x="1322" y="5525"/>
                      <a:pt x="822" y="4465"/>
                      <a:pt x="405" y="3406"/>
                    </a:cubicBezTo>
                    <a:cubicBezTo>
                      <a:pt x="0" y="2405"/>
                      <a:pt x="131" y="1310"/>
                      <a:pt x="226" y="239"/>
                    </a:cubicBezTo>
                    <a:cubicBezTo>
                      <a:pt x="226" y="179"/>
                      <a:pt x="310" y="131"/>
                      <a:pt x="417" y="0"/>
                    </a:cubicBezTo>
                    <a:cubicBezTo>
                      <a:pt x="488" y="250"/>
                      <a:pt x="548" y="441"/>
                      <a:pt x="595" y="643"/>
                    </a:cubicBezTo>
                    <a:cubicBezTo>
                      <a:pt x="667" y="1036"/>
                      <a:pt x="726" y="1441"/>
                      <a:pt x="798" y="1834"/>
                    </a:cubicBezTo>
                    <a:cubicBezTo>
                      <a:pt x="1143" y="3810"/>
                      <a:pt x="2179" y="5346"/>
                      <a:pt x="3763" y="6525"/>
                    </a:cubicBezTo>
                    <a:cubicBezTo>
                      <a:pt x="4596" y="7144"/>
                      <a:pt x="5596" y="7394"/>
                      <a:pt x="6561" y="7728"/>
                    </a:cubicBezTo>
                    <a:cubicBezTo>
                      <a:pt x="6894" y="7847"/>
                      <a:pt x="7239" y="7918"/>
                      <a:pt x="7668" y="8025"/>
                    </a:cubicBezTo>
                    <a:cubicBezTo>
                      <a:pt x="7739" y="7751"/>
                      <a:pt x="7799" y="7501"/>
                      <a:pt x="7870" y="7263"/>
                    </a:cubicBezTo>
                    <a:cubicBezTo>
                      <a:pt x="8263" y="5834"/>
                      <a:pt x="9025" y="4727"/>
                      <a:pt x="10513" y="4251"/>
                    </a:cubicBezTo>
                    <a:cubicBezTo>
                      <a:pt x="11644" y="3894"/>
                      <a:pt x="12942" y="4275"/>
                      <a:pt x="13645" y="5203"/>
                    </a:cubicBezTo>
                    <a:cubicBezTo>
                      <a:pt x="13871" y="5513"/>
                      <a:pt x="13942" y="5846"/>
                      <a:pt x="13871" y="6215"/>
                    </a:cubicBezTo>
                    <a:cubicBezTo>
                      <a:pt x="13680" y="7358"/>
                      <a:pt x="12978" y="8097"/>
                      <a:pt x="11942" y="8466"/>
                    </a:cubicBezTo>
                    <a:cubicBezTo>
                      <a:pt x="10930" y="8835"/>
                      <a:pt x="9906" y="9132"/>
                      <a:pt x="8811" y="9097"/>
                    </a:cubicBezTo>
                    <a:cubicBezTo>
                      <a:pt x="8751" y="9085"/>
                      <a:pt x="8680" y="9132"/>
                      <a:pt x="8573" y="9156"/>
                    </a:cubicBezTo>
                    <a:cubicBezTo>
                      <a:pt x="8537" y="10287"/>
                      <a:pt x="8847" y="11311"/>
                      <a:pt x="9430" y="12252"/>
                    </a:cubicBezTo>
                    <a:cubicBezTo>
                      <a:pt x="10061" y="13252"/>
                      <a:pt x="10823" y="14121"/>
                      <a:pt x="11859" y="14705"/>
                    </a:cubicBezTo>
                    <a:cubicBezTo>
                      <a:pt x="12930" y="15312"/>
                      <a:pt x="13966" y="15990"/>
                      <a:pt x="15073" y="16526"/>
                    </a:cubicBezTo>
                    <a:cubicBezTo>
                      <a:pt x="16586" y="17264"/>
                      <a:pt x="18252" y="17443"/>
                      <a:pt x="19896" y="17681"/>
                    </a:cubicBezTo>
                    <a:cubicBezTo>
                      <a:pt x="22955" y="18122"/>
                      <a:pt x="25837" y="17419"/>
                      <a:pt x="28623" y="16240"/>
                    </a:cubicBezTo>
                    <a:cubicBezTo>
                      <a:pt x="28992" y="16086"/>
                      <a:pt x="29337" y="15859"/>
                      <a:pt x="29694" y="15669"/>
                    </a:cubicBezTo>
                    <a:cubicBezTo>
                      <a:pt x="29742" y="15633"/>
                      <a:pt x="29778" y="15562"/>
                      <a:pt x="29885" y="15419"/>
                    </a:cubicBezTo>
                    <a:cubicBezTo>
                      <a:pt x="29170" y="15407"/>
                      <a:pt x="28504" y="15514"/>
                      <a:pt x="27897" y="15109"/>
                    </a:cubicBezTo>
                    <a:cubicBezTo>
                      <a:pt x="28063" y="14776"/>
                      <a:pt x="28373" y="14788"/>
                      <a:pt x="28623" y="14740"/>
                    </a:cubicBezTo>
                    <a:cubicBezTo>
                      <a:pt x="29718" y="14550"/>
                      <a:pt x="30825" y="14383"/>
                      <a:pt x="31921" y="14205"/>
                    </a:cubicBezTo>
                    <a:cubicBezTo>
                      <a:pt x="32516" y="14109"/>
                      <a:pt x="32814" y="14395"/>
                      <a:pt x="32730" y="15002"/>
                    </a:cubicBezTo>
                    <a:cubicBezTo>
                      <a:pt x="32623" y="15752"/>
                      <a:pt x="32480" y="16502"/>
                      <a:pt x="32349" y="17253"/>
                    </a:cubicBezTo>
                    <a:cubicBezTo>
                      <a:pt x="32326" y="17383"/>
                      <a:pt x="32290" y="17550"/>
                      <a:pt x="32195" y="17634"/>
                    </a:cubicBezTo>
                    <a:cubicBezTo>
                      <a:pt x="32076" y="17753"/>
                      <a:pt x="31873" y="17872"/>
                      <a:pt x="31730" y="17848"/>
                    </a:cubicBezTo>
                    <a:cubicBezTo>
                      <a:pt x="31599" y="17824"/>
                      <a:pt x="31433" y="17610"/>
                      <a:pt x="31421" y="17467"/>
                    </a:cubicBezTo>
                    <a:cubicBezTo>
                      <a:pt x="31409" y="17169"/>
                      <a:pt x="31468" y="16860"/>
                      <a:pt x="31516" y="16562"/>
                    </a:cubicBezTo>
                    <a:cubicBezTo>
                      <a:pt x="31576" y="16145"/>
                      <a:pt x="31659" y="15740"/>
                      <a:pt x="31754" y="15193"/>
                    </a:cubicBezTo>
                    <a:close/>
                    <a:moveTo>
                      <a:pt x="8620" y="8097"/>
                    </a:moveTo>
                    <a:cubicBezTo>
                      <a:pt x="8716" y="8120"/>
                      <a:pt x="8799" y="8144"/>
                      <a:pt x="8894" y="8156"/>
                    </a:cubicBezTo>
                    <a:cubicBezTo>
                      <a:pt x="9930" y="8204"/>
                      <a:pt x="10906" y="7906"/>
                      <a:pt x="11859" y="7525"/>
                    </a:cubicBezTo>
                    <a:cubicBezTo>
                      <a:pt x="12335" y="7335"/>
                      <a:pt x="12716" y="6942"/>
                      <a:pt x="12918" y="6442"/>
                    </a:cubicBezTo>
                    <a:cubicBezTo>
                      <a:pt x="13121" y="5977"/>
                      <a:pt x="13061" y="5775"/>
                      <a:pt x="12680" y="5442"/>
                    </a:cubicBezTo>
                    <a:cubicBezTo>
                      <a:pt x="12097" y="4930"/>
                      <a:pt x="11430" y="4858"/>
                      <a:pt x="10692" y="5072"/>
                    </a:cubicBezTo>
                    <a:cubicBezTo>
                      <a:pt x="9692" y="5358"/>
                      <a:pt x="8668" y="6513"/>
                      <a:pt x="8620" y="80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64" name="Google Shape;738;p24">
                <a:extLst>
                  <a:ext uri="{FF2B5EF4-FFF2-40B4-BE49-F238E27FC236}">
                    <a16:creationId xmlns:a16="http://schemas.microsoft.com/office/drawing/2014/main" id="{88F5853A-24D6-48FA-80E6-ADB525D2B094}"/>
                  </a:ext>
                </a:extLst>
              </p:cNvPr>
              <p:cNvSpPr txBox="1"/>
              <p:nvPr/>
            </p:nvSpPr>
            <p:spPr>
              <a:xfrm>
                <a:off x="5788960" y="3816640"/>
                <a:ext cx="987671" cy="3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dirty="0">
                    <a:solidFill>
                      <a:schemeClr val="accent6"/>
                    </a:solidFill>
                    <a:latin typeface="Tahoma" panose="020B0604030504040204" pitchFamily="34" charset="0"/>
                    <a:ea typeface="Tahoma" panose="020B0604030504040204" pitchFamily="34" charset="0"/>
                    <a:cs typeface="Tahoma" panose="020B0604030504040204" pitchFamily="34" charset="0"/>
                    <a:sym typeface="Fira Sans Extra Condensed Medium"/>
                  </a:rPr>
                  <a:t>Personality Traits</a:t>
                </a:r>
                <a:endParaRPr sz="1700" dirty="0">
                  <a:solidFill>
                    <a:schemeClr val="accent6"/>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grpSp>
          <p:nvGrpSpPr>
            <p:cNvPr id="65" name="Google Shape;739;p24">
              <a:extLst>
                <a:ext uri="{FF2B5EF4-FFF2-40B4-BE49-F238E27FC236}">
                  <a16:creationId xmlns:a16="http://schemas.microsoft.com/office/drawing/2014/main" id="{BB3E86EE-4116-4B85-A21F-24211858BEAC}"/>
                </a:ext>
              </a:extLst>
            </p:cNvPr>
            <p:cNvGrpSpPr/>
            <p:nvPr/>
          </p:nvGrpSpPr>
          <p:grpSpPr>
            <a:xfrm>
              <a:off x="1045082" y="2574441"/>
              <a:ext cx="1739582" cy="625068"/>
              <a:chOff x="2214550" y="1209938"/>
              <a:chExt cx="1739582" cy="625068"/>
            </a:xfrm>
          </p:grpSpPr>
          <p:grpSp>
            <p:nvGrpSpPr>
              <p:cNvPr id="66" name="Google Shape;740;p24">
                <a:extLst>
                  <a:ext uri="{FF2B5EF4-FFF2-40B4-BE49-F238E27FC236}">
                    <a16:creationId xmlns:a16="http://schemas.microsoft.com/office/drawing/2014/main" id="{1C95BB2B-258C-4C7C-B74E-F1D280E07ED8}"/>
                  </a:ext>
                </a:extLst>
              </p:cNvPr>
              <p:cNvGrpSpPr/>
              <p:nvPr/>
            </p:nvGrpSpPr>
            <p:grpSpPr>
              <a:xfrm>
                <a:off x="3491928" y="1394040"/>
                <a:ext cx="462204" cy="440966"/>
                <a:chOff x="3450853" y="2033415"/>
                <a:chExt cx="462204" cy="440966"/>
              </a:xfrm>
            </p:grpSpPr>
            <p:sp>
              <p:nvSpPr>
                <p:cNvPr id="68" name="Google Shape;741;p24">
                  <a:extLst>
                    <a:ext uri="{FF2B5EF4-FFF2-40B4-BE49-F238E27FC236}">
                      <a16:creationId xmlns:a16="http://schemas.microsoft.com/office/drawing/2014/main" id="{E2235C62-614C-414C-9891-7BFD880AD4A6}"/>
                    </a:ext>
                  </a:extLst>
                </p:cNvPr>
                <p:cNvSpPr/>
                <p:nvPr/>
              </p:nvSpPr>
              <p:spPr>
                <a:xfrm>
                  <a:off x="3505775" y="2033415"/>
                  <a:ext cx="407282" cy="440966"/>
                </a:xfrm>
                <a:custGeom>
                  <a:avLst/>
                  <a:gdLst/>
                  <a:ahLst/>
                  <a:cxnLst/>
                  <a:rect l="l" t="t" r="r" b="b"/>
                  <a:pathLst>
                    <a:path w="18717" h="20265" extrusionOk="0">
                      <a:moveTo>
                        <a:pt x="3787" y="7632"/>
                      </a:moveTo>
                      <a:cubicBezTo>
                        <a:pt x="3037" y="8084"/>
                        <a:pt x="2346" y="8489"/>
                        <a:pt x="1715" y="8870"/>
                      </a:cubicBezTo>
                      <a:cubicBezTo>
                        <a:pt x="1274" y="8715"/>
                        <a:pt x="1179" y="8418"/>
                        <a:pt x="1155" y="8108"/>
                      </a:cubicBezTo>
                      <a:cubicBezTo>
                        <a:pt x="953" y="5834"/>
                        <a:pt x="465" y="3608"/>
                        <a:pt x="108" y="1369"/>
                      </a:cubicBezTo>
                      <a:cubicBezTo>
                        <a:pt x="36" y="953"/>
                        <a:pt x="36" y="524"/>
                        <a:pt x="0" y="0"/>
                      </a:cubicBezTo>
                      <a:cubicBezTo>
                        <a:pt x="310" y="48"/>
                        <a:pt x="536" y="48"/>
                        <a:pt x="751" y="107"/>
                      </a:cubicBezTo>
                      <a:cubicBezTo>
                        <a:pt x="1810" y="452"/>
                        <a:pt x="2882" y="786"/>
                        <a:pt x="3918" y="1179"/>
                      </a:cubicBezTo>
                      <a:cubicBezTo>
                        <a:pt x="5358" y="1738"/>
                        <a:pt x="6858" y="2107"/>
                        <a:pt x="8359" y="2453"/>
                      </a:cubicBezTo>
                      <a:cubicBezTo>
                        <a:pt x="8835" y="2560"/>
                        <a:pt x="9323" y="2643"/>
                        <a:pt x="9740" y="3024"/>
                      </a:cubicBezTo>
                      <a:cubicBezTo>
                        <a:pt x="9228" y="4060"/>
                        <a:pt x="8109" y="4453"/>
                        <a:pt x="7394" y="5334"/>
                      </a:cubicBezTo>
                      <a:cubicBezTo>
                        <a:pt x="8335" y="6120"/>
                        <a:pt x="9216" y="6906"/>
                        <a:pt x="10145" y="7632"/>
                      </a:cubicBezTo>
                      <a:cubicBezTo>
                        <a:pt x="11538" y="8727"/>
                        <a:pt x="12978" y="9787"/>
                        <a:pt x="14383" y="10870"/>
                      </a:cubicBezTo>
                      <a:cubicBezTo>
                        <a:pt x="15645" y="11835"/>
                        <a:pt x="16895" y="12811"/>
                        <a:pt x="18146" y="13776"/>
                      </a:cubicBezTo>
                      <a:cubicBezTo>
                        <a:pt x="18241" y="13847"/>
                        <a:pt x="18348" y="13918"/>
                        <a:pt x="18431" y="14002"/>
                      </a:cubicBezTo>
                      <a:cubicBezTo>
                        <a:pt x="18717" y="14288"/>
                        <a:pt x="18658" y="14597"/>
                        <a:pt x="18288" y="14788"/>
                      </a:cubicBezTo>
                      <a:cubicBezTo>
                        <a:pt x="17050" y="15431"/>
                        <a:pt x="15800" y="16062"/>
                        <a:pt x="14574" y="16728"/>
                      </a:cubicBezTo>
                      <a:cubicBezTo>
                        <a:pt x="13740" y="17181"/>
                        <a:pt x="12931" y="17669"/>
                        <a:pt x="12109" y="18157"/>
                      </a:cubicBezTo>
                      <a:cubicBezTo>
                        <a:pt x="11954" y="18252"/>
                        <a:pt x="11811" y="18383"/>
                        <a:pt x="11657" y="18490"/>
                      </a:cubicBezTo>
                      <a:cubicBezTo>
                        <a:pt x="11002" y="19002"/>
                        <a:pt x="10359" y="19526"/>
                        <a:pt x="9692" y="20014"/>
                      </a:cubicBezTo>
                      <a:cubicBezTo>
                        <a:pt x="9347" y="20264"/>
                        <a:pt x="9085" y="20193"/>
                        <a:pt x="8906" y="19800"/>
                      </a:cubicBezTo>
                      <a:cubicBezTo>
                        <a:pt x="8633" y="19169"/>
                        <a:pt x="8418" y="18514"/>
                        <a:pt x="8156" y="17871"/>
                      </a:cubicBezTo>
                      <a:cubicBezTo>
                        <a:pt x="7037" y="15109"/>
                        <a:pt x="5918" y="12335"/>
                        <a:pt x="4775" y="9573"/>
                      </a:cubicBezTo>
                      <a:cubicBezTo>
                        <a:pt x="4501" y="8918"/>
                        <a:pt x="4132" y="8311"/>
                        <a:pt x="3787" y="7632"/>
                      </a:cubicBezTo>
                      <a:close/>
                      <a:moveTo>
                        <a:pt x="798" y="726"/>
                      </a:moveTo>
                      <a:cubicBezTo>
                        <a:pt x="1179" y="3167"/>
                        <a:pt x="1536" y="5453"/>
                        <a:pt x="1905" y="7775"/>
                      </a:cubicBezTo>
                      <a:cubicBezTo>
                        <a:pt x="2632" y="7549"/>
                        <a:pt x="3239" y="6798"/>
                        <a:pt x="4120" y="6882"/>
                      </a:cubicBezTo>
                      <a:cubicBezTo>
                        <a:pt x="6275" y="10847"/>
                        <a:pt x="7811" y="15026"/>
                        <a:pt x="9454" y="19145"/>
                      </a:cubicBezTo>
                      <a:cubicBezTo>
                        <a:pt x="12109" y="17466"/>
                        <a:pt x="14693" y="15835"/>
                        <a:pt x="17288" y="14192"/>
                      </a:cubicBezTo>
                      <a:cubicBezTo>
                        <a:pt x="17098" y="14014"/>
                        <a:pt x="16919" y="13823"/>
                        <a:pt x="16729" y="13668"/>
                      </a:cubicBezTo>
                      <a:cubicBezTo>
                        <a:pt x="15657" y="12799"/>
                        <a:pt x="14598" y="11930"/>
                        <a:pt x="13526" y="11073"/>
                      </a:cubicBezTo>
                      <a:cubicBezTo>
                        <a:pt x="12859" y="10537"/>
                        <a:pt x="12181" y="10001"/>
                        <a:pt x="11514" y="9477"/>
                      </a:cubicBezTo>
                      <a:cubicBezTo>
                        <a:pt x="10192" y="8442"/>
                        <a:pt x="8871" y="7394"/>
                        <a:pt x="7525" y="6370"/>
                      </a:cubicBezTo>
                      <a:cubicBezTo>
                        <a:pt x="7037" y="6001"/>
                        <a:pt x="6728" y="5525"/>
                        <a:pt x="6585" y="4870"/>
                      </a:cubicBezTo>
                      <a:cubicBezTo>
                        <a:pt x="7132" y="4358"/>
                        <a:pt x="7692" y="3834"/>
                        <a:pt x="8359" y="3227"/>
                      </a:cubicBezTo>
                      <a:cubicBezTo>
                        <a:pt x="5704" y="2750"/>
                        <a:pt x="3310" y="1726"/>
                        <a:pt x="798" y="7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69" name="Google Shape;742;p24">
                  <a:extLst>
                    <a:ext uri="{FF2B5EF4-FFF2-40B4-BE49-F238E27FC236}">
                      <a16:creationId xmlns:a16="http://schemas.microsoft.com/office/drawing/2014/main" id="{B84D1AAB-3ABB-4EE9-BD2C-0CF063EEA765}"/>
                    </a:ext>
                  </a:extLst>
                </p:cNvPr>
                <p:cNvSpPr/>
                <p:nvPr/>
              </p:nvSpPr>
              <p:spPr>
                <a:xfrm>
                  <a:off x="3469762" y="2218396"/>
                  <a:ext cx="48982" cy="52093"/>
                </a:xfrm>
                <a:custGeom>
                  <a:avLst/>
                  <a:gdLst/>
                  <a:ahLst/>
                  <a:cxnLst/>
                  <a:rect l="l" t="t" r="r" b="b"/>
                  <a:pathLst>
                    <a:path w="2251" h="2394" extrusionOk="0">
                      <a:moveTo>
                        <a:pt x="417" y="0"/>
                      </a:moveTo>
                      <a:cubicBezTo>
                        <a:pt x="512" y="1203"/>
                        <a:pt x="1632" y="1572"/>
                        <a:pt x="2251" y="2381"/>
                      </a:cubicBezTo>
                      <a:cubicBezTo>
                        <a:pt x="1298" y="2393"/>
                        <a:pt x="274" y="1703"/>
                        <a:pt x="84" y="929"/>
                      </a:cubicBezTo>
                      <a:cubicBezTo>
                        <a:pt x="1" y="595"/>
                        <a:pt x="60" y="274"/>
                        <a:pt x="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0" name="Google Shape;743;p24">
                  <a:extLst>
                    <a:ext uri="{FF2B5EF4-FFF2-40B4-BE49-F238E27FC236}">
                      <a16:creationId xmlns:a16="http://schemas.microsoft.com/office/drawing/2014/main" id="{8C4D07AC-7E72-4E50-8CB8-83B37BB45631}"/>
                    </a:ext>
                  </a:extLst>
                </p:cNvPr>
                <p:cNvSpPr/>
                <p:nvPr/>
              </p:nvSpPr>
              <p:spPr>
                <a:xfrm>
                  <a:off x="3732471" y="2064488"/>
                  <a:ext cx="42258" cy="51071"/>
                </a:xfrm>
                <a:custGeom>
                  <a:avLst/>
                  <a:gdLst/>
                  <a:ahLst/>
                  <a:cxnLst/>
                  <a:rect l="l" t="t" r="r" b="b"/>
                  <a:pathLst>
                    <a:path w="1942" h="2347" extrusionOk="0">
                      <a:moveTo>
                        <a:pt x="1477" y="2346"/>
                      </a:moveTo>
                      <a:cubicBezTo>
                        <a:pt x="1346" y="1811"/>
                        <a:pt x="1346" y="1322"/>
                        <a:pt x="1120" y="965"/>
                      </a:cubicBezTo>
                      <a:cubicBezTo>
                        <a:pt x="905" y="632"/>
                        <a:pt x="453" y="441"/>
                        <a:pt x="0" y="108"/>
                      </a:cubicBezTo>
                      <a:cubicBezTo>
                        <a:pt x="774" y="1"/>
                        <a:pt x="1298" y="191"/>
                        <a:pt x="1667" y="691"/>
                      </a:cubicBezTo>
                      <a:cubicBezTo>
                        <a:pt x="1941" y="1060"/>
                        <a:pt x="1858" y="1811"/>
                        <a:pt x="1477" y="23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1" name="Google Shape;744;p24">
                  <a:extLst>
                    <a:ext uri="{FF2B5EF4-FFF2-40B4-BE49-F238E27FC236}">
                      <a16:creationId xmlns:a16="http://schemas.microsoft.com/office/drawing/2014/main" id="{63CC26A0-BBC0-4ECC-9F96-63E055A1C102}"/>
                    </a:ext>
                  </a:extLst>
                </p:cNvPr>
                <p:cNvSpPr/>
                <p:nvPr/>
              </p:nvSpPr>
              <p:spPr>
                <a:xfrm>
                  <a:off x="3777819" y="2055175"/>
                  <a:ext cx="34207" cy="51310"/>
                </a:xfrm>
                <a:custGeom>
                  <a:avLst/>
                  <a:gdLst/>
                  <a:ahLst/>
                  <a:cxnLst/>
                  <a:rect l="l" t="t" r="r" b="b"/>
                  <a:pathLst>
                    <a:path w="1572" h="2358" extrusionOk="0">
                      <a:moveTo>
                        <a:pt x="1095" y="2358"/>
                      </a:moveTo>
                      <a:cubicBezTo>
                        <a:pt x="976" y="1965"/>
                        <a:pt x="917" y="1536"/>
                        <a:pt x="726" y="1167"/>
                      </a:cubicBezTo>
                      <a:cubicBezTo>
                        <a:pt x="560" y="822"/>
                        <a:pt x="262" y="548"/>
                        <a:pt x="0" y="214"/>
                      </a:cubicBezTo>
                      <a:cubicBezTo>
                        <a:pt x="536" y="0"/>
                        <a:pt x="929" y="274"/>
                        <a:pt x="1191" y="655"/>
                      </a:cubicBezTo>
                      <a:cubicBezTo>
                        <a:pt x="1572" y="1191"/>
                        <a:pt x="1560" y="1786"/>
                        <a:pt x="1298" y="2358"/>
                      </a:cubicBezTo>
                      <a:cubicBezTo>
                        <a:pt x="1226" y="2358"/>
                        <a:pt x="1167" y="2358"/>
                        <a:pt x="1095" y="235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2" name="Google Shape;745;p24">
                  <a:extLst>
                    <a:ext uri="{FF2B5EF4-FFF2-40B4-BE49-F238E27FC236}">
                      <a16:creationId xmlns:a16="http://schemas.microsoft.com/office/drawing/2014/main" id="{3DF0A065-66C2-4FFF-905F-EF7E146F5668}"/>
                    </a:ext>
                  </a:extLst>
                </p:cNvPr>
                <p:cNvSpPr/>
                <p:nvPr/>
              </p:nvSpPr>
              <p:spPr>
                <a:xfrm>
                  <a:off x="3450853" y="2243268"/>
                  <a:ext cx="46915" cy="48721"/>
                </a:xfrm>
                <a:custGeom>
                  <a:avLst/>
                  <a:gdLst/>
                  <a:ahLst/>
                  <a:cxnLst/>
                  <a:rect l="l" t="t" r="r" b="b"/>
                  <a:pathLst>
                    <a:path w="2156" h="2239" extrusionOk="0">
                      <a:moveTo>
                        <a:pt x="238" y="0"/>
                      </a:moveTo>
                      <a:cubicBezTo>
                        <a:pt x="608" y="1036"/>
                        <a:pt x="1358" y="1536"/>
                        <a:pt x="2155" y="2000"/>
                      </a:cubicBezTo>
                      <a:cubicBezTo>
                        <a:pt x="1667" y="2238"/>
                        <a:pt x="1251" y="2143"/>
                        <a:pt x="703" y="1679"/>
                      </a:cubicBezTo>
                      <a:cubicBezTo>
                        <a:pt x="143" y="1215"/>
                        <a:pt x="0" y="762"/>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67" name="Google Shape;746;p24">
                <a:extLst>
                  <a:ext uri="{FF2B5EF4-FFF2-40B4-BE49-F238E27FC236}">
                    <a16:creationId xmlns:a16="http://schemas.microsoft.com/office/drawing/2014/main" id="{E677C34C-26F9-4FA0-927A-3D09C735EE54}"/>
                  </a:ext>
                </a:extLst>
              </p:cNvPr>
              <p:cNvSpPr txBox="1"/>
              <p:nvPr/>
            </p:nvSpPr>
            <p:spPr>
              <a:xfrm>
                <a:off x="2214550" y="1209938"/>
                <a:ext cx="1255200" cy="330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700">
                    <a:solidFill>
                      <a:schemeClr val="accent6"/>
                    </a:solidFill>
                    <a:latin typeface="Tahoma" panose="020B0604030504040204" pitchFamily="34" charset="0"/>
                    <a:ea typeface="Tahoma" panose="020B0604030504040204" pitchFamily="34" charset="0"/>
                    <a:cs typeface="Tahoma" panose="020B0604030504040204" pitchFamily="34" charset="0"/>
                    <a:sym typeface="Fira Sans Extra Condensed Medium"/>
                  </a:rPr>
                  <a:t>ADHD</a:t>
                </a:r>
                <a:endParaRPr sz="1700">
                  <a:solidFill>
                    <a:schemeClr val="accent6"/>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grpSp>
          <p:nvGrpSpPr>
            <p:cNvPr id="13" name="Group 12">
              <a:extLst>
                <a:ext uri="{FF2B5EF4-FFF2-40B4-BE49-F238E27FC236}">
                  <a16:creationId xmlns:a16="http://schemas.microsoft.com/office/drawing/2014/main" id="{6B196838-73AC-43C6-8730-B1D829E4ADDB}"/>
                </a:ext>
              </a:extLst>
            </p:cNvPr>
            <p:cNvGrpSpPr/>
            <p:nvPr/>
          </p:nvGrpSpPr>
          <p:grpSpPr>
            <a:xfrm>
              <a:off x="1523907" y="4917557"/>
              <a:ext cx="1255200" cy="821621"/>
              <a:chOff x="1523907" y="4917557"/>
              <a:chExt cx="1255200" cy="821621"/>
            </a:xfrm>
          </p:grpSpPr>
          <p:sp>
            <p:nvSpPr>
              <p:cNvPr id="74" name="Google Shape;751;p24">
                <a:extLst>
                  <a:ext uri="{FF2B5EF4-FFF2-40B4-BE49-F238E27FC236}">
                    <a16:creationId xmlns:a16="http://schemas.microsoft.com/office/drawing/2014/main" id="{E1979BA3-A98B-4437-96C4-88292DBA34C8}"/>
                  </a:ext>
                </a:extLst>
              </p:cNvPr>
              <p:cNvSpPr/>
              <p:nvPr/>
            </p:nvSpPr>
            <p:spPr>
              <a:xfrm>
                <a:off x="2133060" y="4917557"/>
                <a:ext cx="486053" cy="490732"/>
              </a:xfrm>
              <a:custGeom>
                <a:avLst/>
                <a:gdLst/>
                <a:ahLst/>
                <a:cxnLst/>
                <a:rect l="l" t="t" r="r" b="b"/>
                <a:pathLst>
                  <a:path w="22337" h="22552" extrusionOk="0">
                    <a:moveTo>
                      <a:pt x="2335" y="22551"/>
                    </a:moveTo>
                    <a:cubicBezTo>
                      <a:pt x="1751" y="22277"/>
                      <a:pt x="1668" y="21932"/>
                      <a:pt x="1584" y="21623"/>
                    </a:cubicBezTo>
                    <a:cubicBezTo>
                      <a:pt x="1239" y="20289"/>
                      <a:pt x="751" y="19003"/>
                      <a:pt x="179" y="17753"/>
                    </a:cubicBezTo>
                    <a:cubicBezTo>
                      <a:pt x="1" y="17360"/>
                      <a:pt x="168" y="17063"/>
                      <a:pt x="596" y="16955"/>
                    </a:cubicBezTo>
                    <a:cubicBezTo>
                      <a:pt x="763" y="16920"/>
                      <a:pt x="930" y="16908"/>
                      <a:pt x="1096" y="16920"/>
                    </a:cubicBezTo>
                    <a:cubicBezTo>
                      <a:pt x="1263" y="16920"/>
                      <a:pt x="1418" y="16967"/>
                      <a:pt x="1644" y="16991"/>
                    </a:cubicBezTo>
                    <a:cubicBezTo>
                      <a:pt x="1715" y="16705"/>
                      <a:pt x="1763" y="16408"/>
                      <a:pt x="1846" y="16122"/>
                    </a:cubicBezTo>
                    <a:cubicBezTo>
                      <a:pt x="2370" y="14265"/>
                      <a:pt x="3025" y="12467"/>
                      <a:pt x="3978" y="10788"/>
                    </a:cubicBezTo>
                    <a:cubicBezTo>
                      <a:pt x="4835" y="9252"/>
                      <a:pt x="5764" y="7764"/>
                      <a:pt x="7049" y="6549"/>
                    </a:cubicBezTo>
                    <a:cubicBezTo>
                      <a:pt x="8490" y="5192"/>
                      <a:pt x="10014" y="3978"/>
                      <a:pt x="11729" y="2966"/>
                    </a:cubicBezTo>
                    <a:cubicBezTo>
                      <a:pt x="13681" y="1823"/>
                      <a:pt x="15777" y="1013"/>
                      <a:pt x="17920" y="299"/>
                    </a:cubicBezTo>
                    <a:cubicBezTo>
                      <a:pt x="18182" y="203"/>
                      <a:pt x="18467" y="156"/>
                      <a:pt x="18741" y="96"/>
                    </a:cubicBezTo>
                    <a:cubicBezTo>
                      <a:pt x="19241" y="1"/>
                      <a:pt x="19634" y="132"/>
                      <a:pt x="20003" y="537"/>
                    </a:cubicBezTo>
                    <a:cubicBezTo>
                      <a:pt x="20503" y="1108"/>
                      <a:pt x="21087" y="1608"/>
                      <a:pt x="21623" y="2132"/>
                    </a:cubicBezTo>
                    <a:cubicBezTo>
                      <a:pt x="21766" y="2263"/>
                      <a:pt x="21908" y="2394"/>
                      <a:pt x="22027" y="2537"/>
                    </a:cubicBezTo>
                    <a:cubicBezTo>
                      <a:pt x="22337" y="2918"/>
                      <a:pt x="22218" y="3347"/>
                      <a:pt x="21742" y="3454"/>
                    </a:cubicBezTo>
                    <a:cubicBezTo>
                      <a:pt x="21265" y="3561"/>
                      <a:pt x="20765" y="3597"/>
                      <a:pt x="20265" y="3668"/>
                    </a:cubicBezTo>
                    <a:cubicBezTo>
                      <a:pt x="18694" y="3894"/>
                      <a:pt x="17277" y="4549"/>
                      <a:pt x="15872" y="5252"/>
                    </a:cubicBezTo>
                    <a:cubicBezTo>
                      <a:pt x="12407" y="7014"/>
                      <a:pt x="9407" y="9383"/>
                      <a:pt x="6847" y="12312"/>
                    </a:cubicBezTo>
                    <a:cubicBezTo>
                      <a:pt x="6359" y="12872"/>
                      <a:pt x="6002" y="13562"/>
                      <a:pt x="5621" y="14217"/>
                    </a:cubicBezTo>
                    <a:cubicBezTo>
                      <a:pt x="5144" y="15038"/>
                      <a:pt x="4704" y="15884"/>
                      <a:pt x="4263" y="16717"/>
                    </a:cubicBezTo>
                    <a:cubicBezTo>
                      <a:pt x="4073" y="17086"/>
                      <a:pt x="4144" y="17217"/>
                      <a:pt x="4525" y="17348"/>
                    </a:cubicBezTo>
                    <a:cubicBezTo>
                      <a:pt x="4882" y="17479"/>
                      <a:pt x="5263" y="17551"/>
                      <a:pt x="5585" y="17729"/>
                    </a:cubicBezTo>
                    <a:cubicBezTo>
                      <a:pt x="5990" y="17932"/>
                      <a:pt x="6014" y="18206"/>
                      <a:pt x="5692" y="18515"/>
                    </a:cubicBezTo>
                    <a:cubicBezTo>
                      <a:pt x="5418" y="18777"/>
                      <a:pt x="5109" y="19015"/>
                      <a:pt x="4775" y="19206"/>
                    </a:cubicBezTo>
                    <a:cubicBezTo>
                      <a:pt x="4204" y="19539"/>
                      <a:pt x="3823" y="20039"/>
                      <a:pt x="3501" y="20599"/>
                    </a:cubicBezTo>
                    <a:cubicBezTo>
                      <a:pt x="3239" y="21075"/>
                      <a:pt x="2942" y="21539"/>
                      <a:pt x="2668" y="22004"/>
                    </a:cubicBezTo>
                    <a:cubicBezTo>
                      <a:pt x="2561" y="22182"/>
                      <a:pt x="2442" y="22373"/>
                      <a:pt x="2335" y="22551"/>
                    </a:cubicBezTo>
                    <a:close/>
                    <a:moveTo>
                      <a:pt x="11574" y="6764"/>
                    </a:moveTo>
                    <a:cubicBezTo>
                      <a:pt x="12050" y="6442"/>
                      <a:pt x="12526" y="6109"/>
                      <a:pt x="13062" y="5752"/>
                    </a:cubicBezTo>
                    <a:cubicBezTo>
                      <a:pt x="12574" y="5144"/>
                      <a:pt x="12133" y="4585"/>
                      <a:pt x="11657" y="3989"/>
                    </a:cubicBezTo>
                    <a:cubicBezTo>
                      <a:pt x="11300" y="4251"/>
                      <a:pt x="11002" y="4466"/>
                      <a:pt x="10788" y="4620"/>
                    </a:cubicBezTo>
                    <a:cubicBezTo>
                      <a:pt x="11062" y="5371"/>
                      <a:pt x="11300" y="6025"/>
                      <a:pt x="11574" y="6764"/>
                    </a:cubicBezTo>
                    <a:close/>
                    <a:moveTo>
                      <a:pt x="13753" y="2882"/>
                    </a:moveTo>
                    <a:cubicBezTo>
                      <a:pt x="13193" y="3192"/>
                      <a:pt x="12681" y="3489"/>
                      <a:pt x="12193" y="3751"/>
                    </a:cubicBezTo>
                    <a:cubicBezTo>
                      <a:pt x="12669" y="4347"/>
                      <a:pt x="13098" y="4882"/>
                      <a:pt x="13562" y="5454"/>
                    </a:cubicBezTo>
                    <a:cubicBezTo>
                      <a:pt x="13800" y="5299"/>
                      <a:pt x="14038" y="5144"/>
                      <a:pt x="14288" y="4990"/>
                    </a:cubicBezTo>
                    <a:cubicBezTo>
                      <a:pt x="14122" y="4275"/>
                      <a:pt x="14253" y="3549"/>
                      <a:pt x="13753" y="2882"/>
                    </a:cubicBezTo>
                    <a:close/>
                    <a:moveTo>
                      <a:pt x="9026" y="8788"/>
                    </a:moveTo>
                    <a:cubicBezTo>
                      <a:pt x="9276" y="8585"/>
                      <a:pt x="9478" y="8430"/>
                      <a:pt x="9657" y="8252"/>
                    </a:cubicBezTo>
                    <a:cubicBezTo>
                      <a:pt x="9752" y="8157"/>
                      <a:pt x="9859" y="8002"/>
                      <a:pt x="9835" y="7895"/>
                    </a:cubicBezTo>
                    <a:cubicBezTo>
                      <a:pt x="9704" y="7216"/>
                      <a:pt x="9478" y="6561"/>
                      <a:pt x="9157" y="5847"/>
                    </a:cubicBezTo>
                    <a:cubicBezTo>
                      <a:pt x="8752" y="6204"/>
                      <a:pt x="8419" y="6490"/>
                      <a:pt x="8109" y="6752"/>
                    </a:cubicBezTo>
                    <a:cubicBezTo>
                      <a:pt x="8431" y="7466"/>
                      <a:pt x="8716" y="8097"/>
                      <a:pt x="9026" y="8788"/>
                    </a:cubicBezTo>
                    <a:close/>
                    <a:moveTo>
                      <a:pt x="14276" y="2596"/>
                    </a:moveTo>
                    <a:cubicBezTo>
                      <a:pt x="14515" y="3382"/>
                      <a:pt x="14693" y="4025"/>
                      <a:pt x="14896" y="4716"/>
                    </a:cubicBezTo>
                    <a:cubicBezTo>
                      <a:pt x="15241" y="4537"/>
                      <a:pt x="15562" y="4359"/>
                      <a:pt x="15920" y="4180"/>
                    </a:cubicBezTo>
                    <a:cubicBezTo>
                      <a:pt x="15789" y="3489"/>
                      <a:pt x="15681" y="2846"/>
                      <a:pt x="15550" y="2108"/>
                    </a:cubicBezTo>
                    <a:cubicBezTo>
                      <a:pt x="15062" y="2299"/>
                      <a:pt x="14634" y="2465"/>
                      <a:pt x="14276" y="2596"/>
                    </a:cubicBezTo>
                    <a:close/>
                    <a:moveTo>
                      <a:pt x="20813" y="2632"/>
                    </a:moveTo>
                    <a:cubicBezTo>
                      <a:pt x="20325" y="1977"/>
                      <a:pt x="19908" y="1418"/>
                      <a:pt x="19468" y="834"/>
                    </a:cubicBezTo>
                    <a:cubicBezTo>
                      <a:pt x="19146" y="918"/>
                      <a:pt x="18825" y="1001"/>
                      <a:pt x="18575" y="1072"/>
                    </a:cubicBezTo>
                    <a:cubicBezTo>
                      <a:pt x="18753" y="1692"/>
                      <a:pt x="18932" y="2275"/>
                      <a:pt x="19110" y="2918"/>
                    </a:cubicBezTo>
                    <a:cubicBezTo>
                      <a:pt x="19622" y="2823"/>
                      <a:pt x="20182" y="2739"/>
                      <a:pt x="20813" y="2632"/>
                    </a:cubicBezTo>
                    <a:close/>
                    <a:moveTo>
                      <a:pt x="7002" y="10919"/>
                    </a:moveTo>
                    <a:cubicBezTo>
                      <a:pt x="7216" y="10621"/>
                      <a:pt x="7347" y="10455"/>
                      <a:pt x="7454" y="10264"/>
                    </a:cubicBezTo>
                    <a:cubicBezTo>
                      <a:pt x="7514" y="10157"/>
                      <a:pt x="7597" y="9990"/>
                      <a:pt x="7573" y="9895"/>
                    </a:cubicBezTo>
                    <a:cubicBezTo>
                      <a:pt x="7383" y="9300"/>
                      <a:pt x="7157" y="8716"/>
                      <a:pt x="6883" y="7954"/>
                    </a:cubicBezTo>
                    <a:cubicBezTo>
                      <a:pt x="6526" y="8430"/>
                      <a:pt x="6287" y="8764"/>
                      <a:pt x="6073" y="9062"/>
                    </a:cubicBezTo>
                    <a:cubicBezTo>
                      <a:pt x="6371" y="9657"/>
                      <a:pt x="6633" y="10181"/>
                      <a:pt x="7002" y="10919"/>
                    </a:cubicBezTo>
                    <a:close/>
                    <a:moveTo>
                      <a:pt x="1311" y="18003"/>
                    </a:moveTo>
                    <a:cubicBezTo>
                      <a:pt x="1477" y="18932"/>
                      <a:pt x="2358" y="19182"/>
                      <a:pt x="2846" y="19884"/>
                    </a:cubicBezTo>
                    <a:cubicBezTo>
                      <a:pt x="3049" y="19622"/>
                      <a:pt x="3204" y="19420"/>
                      <a:pt x="3370" y="19218"/>
                    </a:cubicBezTo>
                    <a:cubicBezTo>
                      <a:pt x="2858" y="18503"/>
                      <a:pt x="2382" y="17848"/>
                      <a:pt x="1311" y="18003"/>
                    </a:cubicBezTo>
                    <a:close/>
                    <a:moveTo>
                      <a:pt x="9585" y="5525"/>
                    </a:moveTo>
                    <a:cubicBezTo>
                      <a:pt x="9871" y="6240"/>
                      <a:pt x="10121" y="6895"/>
                      <a:pt x="10395" y="7609"/>
                    </a:cubicBezTo>
                    <a:cubicBezTo>
                      <a:pt x="10586" y="7478"/>
                      <a:pt x="10776" y="7359"/>
                      <a:pt x="10943" y="7240"/>
                    </a:cubicBezTo>
                    <a:cubicBezTo>
                      <a:pt x="10847" y="6823"/>
                      <a:pt x="10776" y="6454"/>
                      <a:pt x="10669" y="6097"/>
                    </a:cubicBezTo>
                    <a:cubicBezTo>
                      <a:pt x="10574" y="5740"/>
                      <a:pt x="10455" y="5382"/>
                      <a:pt x="10312" y="4930"/>
                    </a:cubicBezTo>
                    <a:cubicBezTo>
                      <a:pt x="10002" y="5180"/>
                      <a:pt x="9776" y="5371"/>
                      <a:pt x="9585" y="5525"/>
                    </a:cubicBezTo>
                    <a:close/>
                    <a:moveTo>
                      <a:pt x="4513" y="18301"/>
                    </a:moveTo>
                    <a:cubicBezTo>
                      <a:pt x="4073" y="18182"/>
                      <a:pt x="3811" y="18110"/>
                      <a:pt x="3537" y="18027"/>
                    </a:cubicBezTo>
                    <a:cubicBezTo>
                      <a:pt x="2882" y="17825"/>
                      <a:pt x="2716" y="17444"/>
                      <a:pt x="3061" y="16860"/>
                    </a:cubicBezTo>
                    <a:cubicBezTo>
                      <a:pt x="3204" y="16622"/>
                      <a:pt x="3358" y="16384"/>
                      <a:pt x="3525" y="16110"/>
                    </a:cubicBezTo>
                    <a:cubicBezTo>
                      <a:pt x="3335" y="15920"/>
                      <a:pt x="3156" y="15753"/>
                      <a:pt x="2966" y="15562"/>
                    </a:cubicBezTo>
                    <a:cubicBezTo>
                      <a:pt x="2632" y="16265"/>
                      <a:pt x="2596" y="16920"/>
                      <a:pt x="2620" y="17586"/>
                    </a:cubicBezTo>
                    <a:cubicBezTo>
                      <a:pt x="2620" y="17705"/>
                      <a:pt x="2680" y="17860"/>
                      <a:pt x="2775" y="17955"/>
                    </a:cubicBezTo>
                    <a:cubicBezTo>
                      <a:pt x="3061" y="18253"/>
                      <a:pt x="3382" y="18527"/>
                      <a:pt x="3704" y="18825"/>
                    </a:cubicBezTo>
                    <a:cubicBezTo>
                      <a:pt x="3930" y="18682"/>
                      <a:pt x="4144" y="18539"/>
                      <a:pt x="4513" y="18301"/>
                    </a:cubicBezTo>
                    <a:close/>
                    <a:moveTo>
                      <a:pt x="17205" y="3549"/>
                    </a:moveTo>
                    <a:cubicBezTo>
                      <a:pt x="17027" y="2930"/>
                      <a:pt x="16872" y="2323"/>
                      <a:pt x="16693" y="1656"/>
                    </a:cubicBezTo>
                    <a:cubicBezTo>
                      <a:pt x="16348" y="1787"/>
                      <a:pt x="16074" y="1894"/>
                      <a:pt x="15800" y="2001"/>
                    </a:cubicBezTo>
                    <a:cubicBezTo>
                      <a:pt x="16051" y="2680"/>
                      <a:pt x="16265" y="3287"/>
                      <a:pt x="16491" y="3918"/>
                    </a:cubicBezTo>
                    <a:cubicBezTo>
                      <a:pt x="16741" y="3799"/>
                      <a:pt x="16943" y="3680"/>
                      <a:pt x="17205" y="3549"/>
                    </a:cubicBezTo>
                    <a:close/>
                    <a:moveTo>
                      <a:pt x="17813" y="3347"/>
                    </a:moveTo>
                    <a:cubicBezTo>
                      <a:pt x="18027" y="3263"/>
                      <a:pt x="18241" y="3180"/>
                      <a:pt x="18467" y="3097"/>
                    </a:cubicBezTo>
                    <a:cubicBezTo>
                      <a:pt x="18348" y="2442"/>
                      <a:pt x="18229" y="1858"/>
                      <a:pt x="18110" y="1239"/>
                    </a:cubicBezTo>
                    <a:cubicBezTo>
                      <a:pt x="17741" y="1346"/>
                      <a:pt x="17455" y="1442"/>
                      <a:pt x="17158" y="1537"/>
                    </a:cubicBezTo>
                    <a:cubicBezTo>
                      <a:pt x="17384" y="2156"/>
                      <a:pt x="17586" y="2727"/>
                      <a:pt x="17813" y="3347"/>
                    </a:cubicBezTo>
                    <a:close/>
                    <a:moveTo>
                      <a:pt x="6668" y="11193"/>
                    </a:moveTo>
                    <a:cubicBezTo>
                      <a:pt x="6371" y="10586"/>
                      <a:pt x="6121" y="10085"/>
                      <a:pt x="5847" y="9490"/>
                    </a:cubicBezTo>
                    <a:cubicBezTo>
                      <a:pt x="5585" y="9847"/>
                      <a:pt x="5394" y="10109"/>
                      <a:pt x="5192" y="10371"/>
                    </a:cubicBezTo>
                    <a:cubicBezTo>
                      <a:pt x="5466" y="10847"/>
                      <a:pt x="5728" y="11288"/>
                      <a:pt x="5990" y="11752"/>
                    </a:cubicBezTo>
                    <a:cubicBezTo>
                      <a:pt x="6240" y="11550"/>
                      <a:pt x="6430" y="11383"/>
                      <a:pt x="6668" y="11193"/>
                    </a:cubicBezTo>
                    <a:close/>
                    <a:moveTo>
                      <a:pt x="8050" y="9669"/>
                    </a:moveTo>
                    <a:cubicBezTo>
                      <a:pt x="8264" y="9514"/>
                      <a:pt x="8454" y="9383"/>
                      <a:pt x="8585" y="9276"/>
                    </a:cubicBezTo>
                    <a:cubicBezTo>
                      <a:pt x="8276" y="8502"/>
                      <a:pt x="8026" y="7871"/>
                      <a:pt x="7728" y="7133"/>
                    </a:cubicBezTo>
                    <a:cubicBezTo>
                      <a:pt x="7490" y="7395"/>
                      <a:pt x="7311" y="7585"/>
                      <a:pt x="7192" y="7728"/>
                    </a:cubicBezTo>
                    <a:cubicBezTo>
                      <a:pt x="7490" y="8419"/>
                      <a:pt x="7764" y="9014"/>
                      <a:pt x="8050" y="9669"/>
                    </a:cubicBezTo>
                    <a:close/>
                    <a:moveTo>
                      <a:pt x="4990" y="13455"/>
                    </a:moveTo>
                    <a:cubicBezTo>
                      <a:pt x="4740" y="13002"/>
                      <a:pt x="4525" y="12610"/>
                      <a:pt x="4251" y="12121"/>
                    </a:cubicBezTo>
                    <a:cubicBezTo>
                      <a:pt x="4037" y="12598"/>
                      <a:pt x="3894" y="12943"/>
                      <a:pt x="3751" y="13288"/>
                    </a:cubicBezTo>
                    <a:cubicBezTo>
                      <a:pt x="3989" y="13622"/>
                      <a:pt x="4204" y="13919"/>
                      <a:pt x="4478" y="14276"/>
                    </a:cubicBezTo>
                    <a:cubicBezTo>
                      <a:pt x="4680" y="13955"/>
                      <a:pt x="4823" y="13717"/>
                      <a:pt x="4990" y="13455"/>
                    </a:cubicBezTo>
                    <a:close/>
                    <a:moveTo>
                      <a:pt x="4501" y="11657"/>
                    </a:moveTo>
                    <a:cubicBezTo>
                      <a:pt x="4751" y="12110"/>
                      <a:pt x="4966" y="12514"/>
                      <a:pt x="5228" y="13002"/>
                    </a:cubicBezTo>
                    <a:cubicBezTo>
                      <a:pt x="5430" y="12669"/>
                      <a:pt x="5597" y="12395"/>
                      <a:pt x="5764" y="12121"/>
                    </a:cubicBezTo>
                    <a:cubicBezTo>
                      <a:pt x="5502" y="11705"/>
                      <a:pt x="5252" y="11312"/>
                      <a:pt x="4966" y="10859"/>
                    </a:cubicBezTo>
                    <a:cubicBezTo>
                      <a:pt x="4775" y="11193"/>
                      <a:pt x="4632" y="11431"/>
                      <a:pt x="4501" y="11657"/>
                    </a:cubicBezTo>
                    <a:close/>
                    <a:moveTo>
                      <a:pt x="3739" y="15658"/>
                    </a:moveTo>
                    <a:cubicBezTo>
                      <a:pt x="3954" y="15265"/>
                      <a:pt x="4120" y="14943"/>
                      <a:pt x="4287" y="14622"/>
                    </a:cubicBezTo>
                    <a:cubicBezTo>
                      <a:pt x="4061" y="14348"/>
                      <a:pt x="3859" y="14098"/>
                      <a:pt x="3644" y="13848"/>
                    </a:cubicBezTo>
                    <a:cubicBezTo>
                      <a:pt x="2989" y="14896"/>
                      <a:pt x="2989" y="14943"/>
                      <a:pt x="3739" y="15658"/>
                    </a:cubicBezTo>
                    <a:close/>
                    <a:moveTo>
                      <a:pt x="2287" y="20825"/>
                    </a:moveTo>
                    <a:cubicBezTo>
                      <a:pt x="2704" y="20230"/>
                      <a:pt x="2704" y="20230"/>
                      <a:pt x="1977" y="19694"/>
                    </a:cubicBezTo>
                    <a:cubicBezTo>
                      <a:pt x="2084" y="20087"/>
                      <a:pt x="2168" y="20396"/>
                      <a:pt x="2287" y="20825"/>
                    </a:cubicBezTo>
                    <a:close/>
                  </a:path>
                </a:pathLst>
              </a:custGeom>
              <a:solidFill>
                <a:srgbClr val="C00000"/>
              </a:soli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5" name="Google Shape;752;p24">
                <a:extLst>
                  <a:ext uri="{FF2B5EF4-FFF2-40B4-BE49-F238E27FC236}">
                    <a16:creationId xmlns:a16="http://schemas.microsoft.com/office/drawing/2014/main" id="{EB7601CB-A05F-455A-AF52-B43B530D2073}"/>
                  </a:ext>
                </a:extLst>
              </p:cNvPr>
              <p:cNvSpPr txBox="1"/>
              <p:nvPr/>
            </p:nvSpPr>
            <p:spPr>
              <a:xfrm>
                <a:off x="1523907" y="5408278"/>
                <a:ext cx="1255200" cy="3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C00000"/>
                    </a:solidFill>
                    <a:latin typeface="Tahoma" panose="020B0604030504040204" pitchFamily="34" charset="0"/>
                    <a:ea typeface="Tahoma" panose="020B0604030504040204" pitchFamily="34" charset="0"/>
                    <a:cs typeface="Tahoma" panose="020B0604030504040204" pitchFamily="34" charset="0"/>
                    <a:sym typeface="Fira Sans Extra Condensed Medium"/>
                  </a:rPr>
                  <a:t>Memory</a:t>
                </a:r>
                <a:endParaRPr sz="1700">
                  <a:solidFill>
                    <a:srgbClr val="C00000"/>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pic>
          <p:nvPicPr>
            <p:cNvPr id="76" name="Picture 2" descr="2,865 Brain Addiction Stock Photos, Pictures &amp; Royalty-Free Images - iStock">
              <a:extLst>
                <a:ext uri="{FF2B5EF4-FFF2-40B4-BE49-F238E27FC236}">
                  <a16:creationId xmlns:a16="http://schemas.microsoft.com/office/drawing/2014/main" id="{2A8A55D1-86E7-4E02-834F-C4B2C08BB2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7" b="98856" l="9967" r="89869">
                          <a14:foregroundMark x1="29085" y1="89052" x2="53431" y2="98856"/>
                          <a14:foregroundMark x1="53431" y1="98856" x2="29902" y2="91013"/>
                        </a14:backgroundRemoval>
                      </a14:imgEffect>
                    </a14:imgLayer>
                  </a14:imgProps>
                </a:ext>
                <a:ext uri="{28A0092B-C50C-407E-A947-70E740481C1C}">
                  <a14:useLocalDpi xmlns:a14="http://schemas.microsoft.com/office/drawing/2010/main" val="0"/>
                </a:ext>
              </a:extLst>
            </a:blip>
            <a:srcRect/>
            <a:stretch>
              <a:fillRect/>
            </a:stretch>
          </p:blipFill>
          <p:spPr bwMode="auto">
            <a:xfrm>
              <a:off x="2364160" y="3032567"/>
              <a:ext cx="1965170" cy="1965170"/>
            </a:xfrm>
            <a:prstGeom prst="rect">
              <a:avLst/>
            </a:prstGeom>
            <a:noFill/>
            <a:extLst>
              <a:ext uri="{909E8E84-426E-40DD-AFC4-6F175D3DCCD1}">
                <a14:hiddenFill xmlns:a14="http://schemas.microsoft.com/office/drawing/2010/main">
                  <a:solidFill>
                    <a:srgbClr val="FFFFFF"/>
                  </a:solidFill>
                </a14:hiddenFill>
              </a:ext>
            </a:extLst>
          </p:spPr>
        </p:pic>
        <p:pic>
          <p:nvPicPr>
            <p:cNvPr id="77" name="Graphic 76" descr="Brain outline">
              <a:extLst>
                <a:ext uri="{FF2B5EF4-FFF2-40B4-BE49-F238E27FC236}">
                  <a16:creationId xmlns:a16="http://schemas.microsoft.com/office/drawing/2014/main" id="{E27D24A4-2B7C-4E3F-8867-1793C240EE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30872" y="3143814"/>
              <a:ext cx="746791" cy="746791"/>
            </a:xfrm>
            <a:prstGeom prst="rect">
              <a:avLst/>
            </a:prstGeom>
          </p:spPr>
        </p:pic>
        <p:pic>
          <p:nvPicPr>
            <p:cNvPr id="78" name="Graphic 77" descr="Germ outline">
              <a:extLst>
                <a:ext uri="{FF2B5EF4-FFF2-40B4-BE49-F238E27FC236}">
                  <a16:creationId xmlns:a16="http://schemas.microsoft.com/office/drawing/2014/main" id="{72A87820-5A3D-4862-BB3C-25AF30F118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6289" y="4508579"/>
              <a:ext cx="710103" cy="710103"/>
            </a:xfrm>
            <a:prstGeom prst="rect">
              <a:avLst/>
            </a:prstGeom>
          </p:spPr>
        </p:pic>
        <p:pic>
          <p:nvPicPr>
            <p:cNvPr id="79" name="Graphic 78" descr="Needle outline">
              <a:extLst>
                <a:ext uri="{FF2B5EF4-FFF2-40B4-BE49-F238E27FC236}">
                  <a16:creationId xmlns:a16="http://schemas.microsoft.com/office/drawing/2014/main" id="{B791F47A-F972-459E-B865-F93E322BB6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2754" y="2913751"/>
              <a:ext cx="914400" cy="914400"/>
            </a:xfrm>
            <a:prstGeom prst="rect">
              <a:avLst/>
            </a:prstGeom>
          </p:spPr>
        </p:pic>
        <p:pic>
          <p:nvPicPr>
            <p:cNvPr id="80" name="Graphic 79" descr="Medicine outline">
              <a:extLst>
                <a:ext uri="{FF2B5EF4-FFF2-40B4-BE49-F238E27FC236}">
                  <a16:creationId xmlns:a16="http://schemas.microsoft.com/office/drawing/2014/main" id="{57EBECBC-6A55-40EF-B00B-8596F9DF2D7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88811" y="4330303"/>
              <a:ext cx="802346" cy="802346"/>
            </a:xfrm>
            <a:prstGeom prst="rect">
              <a:avLst/>
            </a:prstGeom>
          </p:spPr>
        </p:pic>
        <p:grpSp>
          <p:nvGrpSpPr>
            <p:cNvPr id="81" name="Google Shape;724;p24">
              <a:extLst>
                <a:ext uri="{FF2B5EF4-FFF2-40B4-BE49-F238E27FC236}">
                  <a16:creationId xmlns:a16="http://schemas.microsoft.com/office/drawing/2014/main" id="{1C7FC95D-371D-4A32-8B84-D822E4690F0E}"/>
                </a:ext>
              </a:extLst>
            </p:cNvPr>
            <p:cNvGrpSpPr/>
            <p:nvPr/>
          </p:nvGrpSpPr>
          <p:grpSpPr>
            <a:xfrm>
              <a:off x="618338" y="3964112"/>
              <a:ext cx="1983337" cy="523242"/>
              <a:chOff x="3108587" y="1066400"/>
              <a:chExt cx="1983337" cy="523242"/>
            </a:xfrm>
          </p:grpSpPr>
          <p:sp>
            <p:nvSpPr>
              <p:cNvPr id="82" name="Google Shape;725;p24">
                <a:extLst>
                  <a:ext uri="{FF2B5EF4-FFF2-40B4-BE49-F238E27FC236}">
                    <a16:creationId xmlns:a16="http://schemas.microsoft.com/office/drawing/2014/main" id="{A660E771-948C-4CF2-8C53-7E0ECE494FB8}"/>
                  </a:ext>
                </a:extLst>
              </p:cNvPr>
              <p:cNvSpPr/>
              <p:nvPr/>
            </p:nvSpPr>
            <p:spPr>
              <a:xfrm rot="16200000">
                <a:off x="4602900" y="945827"/>
                <a:ext cx="243538" cy="734510"/>
              </a:xfrm>
              <a:custGeom>
                <a:avLst/>
                <a:gdLst/>
                <a:ahLst/>
                <a:cxnLst/>
                <a:rect l="l" t="t" r="r" b="b"/>
                <a:pathLst>
                  <a:path w="11192" h="33755" extrusionOk="0">
                    <a:moveTo>
                      <a:pt x="2953" y="10240"/>
                    </a:moveTo>
                    <a:cubicBezTo>
                      <a:pt x="2012" y="10097"/>
                      <a:pt x="1024" y="10347"/>
                      <a:pt x="131" y="9799"/>
                    </a:cubicBezTo>
                    <a:cubicBezTo>
                      <a:pt x="0" y="9180"/>
                      <a:pt x="286" y="8573"/>
                      <a:pt x="417" y="7954"/>
                    </a:cubicBezTo>
                    <a:cubicBezTo>
                      <a:pt x="715" y="6430"/>
                      <a:pt x="1310" y="5013"/>
                      <a:pt x="2155" y="3691"/>
                    </a:cubicBezTo>
                    <a:cubicBezTo>
                      <a:pt x="2298" y="3453"/>
                      <a:pt x="2429" y="3203"/>
                      <a:pt x="2560" y="2941"/>
                    </a:cubicBezTo>
                    <a:cubicBezTo>
                      <a:pt x="3322" y="1453"/>
                      <a:pt x="4429" y="393"/>
                      <a:pt x="6156" y="143"/>
                    </a:cubicBezTo>
                    <a:cubicBezTo>
                      <a:pt x="6346" y="119"/>
                      <a:pt x="6525" y="60"/>
                      <a:pt x="6787" y="0"/>
                    </a:cubicBezTo>
                    <a:cubicBezTo>
                      <a:pt x="6894" y="238"/>
                      <a:pt x="7049" y="477"/>
                      <a:pt x="7132" y="738"/>
                    </a:cubicBezTo>
                    <a:cubicBezTo>
                      <a:pt x="7799" y="3108"/>
                      <a:pt x="8454" y="5489"/>
                      <a:pt x="9108" y="7870"/>
                    </a:cubicBezTo>
                    <a:cubicBezTo>
                      <a:pt x="9108" y="7894"/>
                      <a:pt x="9120" y="7918"/>
                      <a:pt x="9132" y="7942"/>
                    </a:cubicBezTo>
                    <a:cubicBezTo>
                      <a:pt x="9394" y="8775"/>
                      <a:pt x="9370" y="8847"/>
                      <a:pt x="8489" y="8906"/>
                    </a:cubicBezTo>
                    <a:cubicBezTo>
                      <a:pt x="7906" y="8954"/>
                      <a:pt x="7323" y="8918"/>
                      <a:pt x="6668" y="8918"/>
                    </a:cubicBezTo>
                    <a:cubicBezTo>
                      <a:pt x="6632" y="9168"/>
                      <a:pt x="6572" y="9466"/>
                      <a:pt x="6584" y="9763"/>
                    </a:cubicBezTo>
                    <a:cubicBezTo>
                      <a:pt x="6584" y="11525"/>
                      <a:pt x="6537" y="13288"/>
                      <a:pt x="6644" y="15038"/>
                    </a:cubicBezTo>
                    <a:cubicBezTo>
                      <a:pt x="6763" y="17050"/>
                      <a:pt x="6977" y="19050"/>
                      <a:pt x="7251" y="21050"/>
                    </a:cubicBezTo>
                    <a:cubicBezTo>
                      <a:pt x="7513" y="22979"/>
                      <a:pt x="8132" y="24837"/>
                      <a:pt x="8787" y="26670"/>
                    </a:cubicBezTo>
                    <a:cubicBezTo>
                      <a:pt x="9132" y="27647"/>
                      <a:pt x="9478" y="28635"/>
                      <a:pt x="9859" y="29599"/>
                    </a:cubicBezTo>
                    <a:cubicBezTo>
                      <a:pt x="10073" y="30147"/>
                      <a:pt x="10359" y="30671"/>
                      <a:pt x="10585" y="31218"/>
                    </a:cubicBezTo>
                    <a:cubicBezTo>
                      <a:pt x="10775" y="31647"/>
                      <a:pt x="10942" y="32099"/>
                      <a:pt x="11097" y="32540"/>
                    </a:cubicBezTo>
                    <a:cubicBezTo>
                      <a:pt x="11192" y="32826"/>
                      <a:pt x="11073" y="32981"/>
                      <a:pt x="10763" y="33028"/>
                    </a:cubicBezTo>
                    <a:cubicBezTo>
                      <a:pt x="9263" y="33231"/>
                      <a:pt x="7787" y="33600"/>
                      <a:pt x="6251" y="33481"/>
                    </a:cubicBezTo>
                    <a:cubicBezTo>
                      <a:pt x="6180" y="33481"/>
                      <a:pt x="6096" y="33445"/>
                      <a:pt x="6037" y="33481"/>
                    </a:cubicBezTo>
                    <a:cubicBezTo>
                      <a:pt x="5525" y="33754"/>
                      <a:pt x="5179" y="33457"/>
                      <a:pt x="4786" y="33183"/>
                    </a:cubicBezTo>
                    <a:cubicBezTo>
                      <a:pt x="3846" y="32516"/>
                      <a:pt x="3215" y="31707"/>
                      <a:pt x="3024" y="30540"/>
                    </a:cubicBezTo>
                    <a:cubicBezTo>
                      <a:pt x="2786" y="29016"/>
                      <a:pt x="2512" y="27504"/>
                      <a:pt x="2203" y="25992"/>
                    </a:cubicBezTo>
                    <a:cubicBezTo>
                      <a:pt x="1441" y="22146"/>
                      <a:pt x="1429" y="18300"/>
                      <a:pt x="2024" y="14443"/>
                    </a:cubicBezTo>
                    <a:cubicBezTo>
                      <a:pt x="2227" y="13121"/>
                      <a:pt x="2512" y="11835"/>
                      <a:pt x="2905" y="10561"/>
                    </a:cubicBezTo>
                    <a:cubicBezTo>
                      <a:pt x="2929" y="10478"/>
                      <a:pt x="2929" y="10382"/>
                      <a:pt x="2953" y="10240"/>
                    </a:cubicBezTo>
                    <a:close/>
                    <a:moveTo>
                      <a:pt x="10537" y="32361"/>
                    </a:moveTo>
                    <a:cubicBezTo>
                      <a:pt x="10085" y="31457"/>
                      <a:pt x="9656" y="30671"/>
                      <a:pt x="9287" y="29849"/>
                    </a:cubicBezTo>
                    <a:cubicBezTo>
                      <a:pt x="9049" y="29337"/>
                      <a:pt x="8930" y="28778"/>
                      <a:pt x="8727" y="28242"/>
                    </a:cubicBezTo>
                    <a:cubicBezTo>
                      <a:pt x="8013" y="26456"/>
                      <a:pt x="7430" y="24634"/>
                      <a:pt x="6977" y="22765"/>
                    </a:cubicBezTo>
                    <a:cubicBezTo>
                      <a:pt x="6453" y="20610"/>
                      <a:pt x="6275" y="18407"/>
                      <a:pt x="6120" y="16217"/>
                    </a:cubicBezTo>
                    <a:cubicBezTo>
                      <a:pt x="5953" y="14121"/>
                      <a:pt x="5977" y="12002"/>
                      <a:pt x="5941" y="9894"/>
                    </a:cubicBezTo>
                    <a:cubicBezTo>
                      <a:pt x="5929" y="9394"/>
                      <a:pt x="6013" y="8906"/>
                      <a:pt x="6060" y="8454"/>
                    </a:cubicBezTo>
                    <a:cubicBezTo>
                      <a:pt x="6870" y="7954"/>
                      <a:pt x="7775" y="8347"/>
                      <a:pt x="8525" y="8120"/>
                    </a:cubicBezTo>
                    <a:cubicBezTo>
                      <a:pt x="7775" y="5680"/>
                      <a:pt x="7037" y="3322"/>
                      <a:pt x="6299" y="917"/>
                    </a:cubicBezTo>
                    <a:cubicBezTo>
                      <a:pt x="6072" y="1227"/>
                      <a:pt x="5858" y="1500"/>
                      <a:pt x="5668" y="1798"/>
                    </a:cubicBezTo>
                    <a:cubicBezTo>
                      <a:pt x="4965" y="2786"/>
                      <a:pt x="4227" y="3739"/>
                      <a:pt x="3608" y="4775"/>
                    </a:cubicBezTo>
                    <a:cubicBezTo>
                      <a:pt x="3036" y="5727"/>
                      <a:pt x="2584" y="6751"/>
                      <a:pt x="2108" y="7751"/>
                    </a:cubicBezTo>
                    <a:cubicBezTo>
                      <a:pt x="2036" y="7906"/>
                      <a:pt x="2048" y="8097"/>
                      <a:pt x="2012" y="8323"/>
                    </a:cubicBezTo>
                    <a:cubicBezTo>
                      <a:pt x="2560" y="8323"/>
                      <a:pt x="3012" y="8287"/>
                      <a:pt x="3453" y="8323"/>
                    </a:cubicBezTo>
                    <a:cubicBezTo>
                      <a:pt x="3917" y="8370"/>
                      <a:pt x="4382" y="8478"/>
                      <a:pt x="4846" y="8549"/>
                    </a:cubicBezTo>
                    <a:cubicBezTo>
                      <a:pt x="3858" y="16776"/>
                      <a:pt x="3798" y="24932"/>
                      <a:pt x="5918" y="33040"/>
                    </a:cubicBezTo>
                    <a:cubicBezTo>
                      <a:pt x="7465" y="32981"/>
                      <a:pt x="8977" y="32588"/>
                      <a:pt x="10537" y="32361"/>
                    </a:cubicBezTo>
                    <a:close/>
                    <a:moveTo>
                      <a:pt x="5048" y="32552"/>
                    </a:moveTo>
                    <a:cubicBezTo>
                      <a:pt x="4989" y="32314"/>
                      <a:pt x="4929" y="32076"/>
                      <a:pt x="4882" y="31826"/>
                    </a:cubicBezTo>
                    <a:cubicBezTo>
                      <a:pt x="4548" y="30063"/>
                      <a:pt x="4132" y="28301"/>
                      <a:pt x="3917" y="26515"/>
                    </a:cubicBezTo>
                    <a:cubicBezTo>
                      <a:pt x="3667" y="24515"/>
                      <a:pt x="3548" y="22503"/>
                      <a:pt x="3501" y="20491"/>
                    </a:cubicBezTo>
                    <a:cubicBezTo>
                      <a:pt x="3441" y="18431"/>
                      <a:pt x="3489" y="16359"/>
                      <a:pt x="3584" y="14300"/>
                    </a:cubicBezTo>
                    <a:cubicBezTo>
                      <a:pt x="3655" y="12930"/>
                      <a:pt x="3870" y="11573"/>
                      <a:pt x="4013" y="10204"/>
                    </a:cubicBezTo>
                    <a:cubicBezTo>
                      <a:pt x="4036" y="9990"/>
                      <a:pt x="4013" y="9763"/>
                      <a:pt x="4013" y="9513"/>
                    </a:cubicBezTo>
                    <a:cubicBezTo>
                      <a:pt x="3405" y="9835"/>
                      <a:pt x="3382" y="9835"/>
                      <a:pt x="3286" y="10406"/>
                    </a:cubicBezTo>
                    <a:cubicBezTo>
                      <a:pt x="2977" y="12228"/>
                      <a:pt x="2679" y="14050"/>
                      <a:pt x="2405" y="15883"/>
                    </a:cubicBezTo>
                    <a:cubicBezTo>
                      <a:pt x="2084" y="18026"/>
                      <a:pt x="2048" y="20181"/>
                      <a:pt x="2262" y="22336"/>
                    </a:cubicBezTo>
                    <a:cubicBezTo>
                      <a:pt x="2405" y="23837"/>
                      <a:pt x="2655" y="25337"/>
                      <a:pt x="2917" y="26825"/>
                    </a:cubicBezTo>
                    <a:cubicBezTo>
                      <a:pt x="3167" y="28254"/>
                      <a:pt x="3477" y="29659"/>
                      <a:pt x="3774" y="31076"/>
                    </a:cubicBezTo>
                    <a:cubicBezTo>
                      <a:pt x="3917" y="31778"/>
                      <a:pt x="4453" y="32159"/>
                      <a:pt x="5048" y="32552"/>
                    </a:cubicBezTo>
                    <a:close/>
                    <a:moveTo>
                      <a:pt x="5739" y="703"/>
                    </a:moveTo>
                    <a:cubicBezTo>
                      <a:pt x="4703" y="905"/>
                      <a:pt x="4036" y="1369"/>
                      <a:pt x="3572" y="2096"/>
                    </a:cubicBezTo>
                    <a:cubicBezTo>
                      <a:pt x="3227" y="2667"/>
                      <a:pt x="2917" y="3251"/>
                      <a:pt x="2560" y="3810"/>
                    </a:cubicBezTo>
                    <a:cubicBezTo>
                      <a:pt x="1929" y="4846"/>
                      <a:pt x="1477" y="5965"/>
                      <a:pt x="1131" y="7132"/>
                    </a:cubicBezTo>
                    <a:cubicBezTo>
                      <a:pt x="976" y="7692"/>
                      <a:pt x="869" y="8251"/>
                      <a:pt x="726" y="8870"/>
                    </a:cubicBezTo>
                    <a:cubicBezTo>
                      <a:pt x="1167" y="8787"/>
                      <a:pt x="1274" y="8561"/>
                      <a:pt x="1346" y="8251"/>
                    </a:cubicBezTo>
                    <a:cubicBezTo>
                      <a:pt x="1869" y="6108"/>
                      <a:pt x="3108" y="4334"/>
                      <a:pt x="4310" y="2548"/>
                    </a:cubicBezTo>
                    <a:cubicBezTo>
                      <a:pt x="4727" y="1941"/>
                      <a:pt x="5203" y="1393"/>
                      <a:pt x="5739" y="703"/>
                    </a:cubicBezTo>
                    <a:close/>
                    <a:moveTo>
                      <a:pt x="3155" y="9644"/>
                    </a:moveTo>
                    <a:cubicBezTo>
                      <a:pt x="3298" y="9478"/>
                      <a:pt x="3477" y="9275"/>
                      <a:pt x="3727" y="8966"/>
                    </a:cubicBezTo>
                    <a:cubicBezTo>
                      <a:pt x="3108" y="8966"/>
                      <a:pt x="2608" y="9013"/>
                      <a:pt x="2131" y="8954"/>
                    </a:cubicBezTo>
                    <a:cubicBezTo>
                      <a:pt x="1572" y="8894"/>
                      <a:pt x="1262" y="9168"/>
                      <a:pt x="881" y="9644"/>
                    </a:cubicBezTo>
                    <a:close/>
                  </a:path>
                </a:pathLst>
              </a:custGeom>
              <a:solidFill>
                <a:schemeClr val="accent1">
                  <a:lumMod val="50000"/>
                </a:schemeClr>
              </a:solidFill>
              <a:ln>
                <a:solidFill>
                  <a:schemeClr val="accent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83" name="Google Shape;726;p24">
                <a:extLst>
                  <a:ext uri="{FF2B5EF4-FFF2-40B4-BE49-F238E27FC236}">
                    <a16:creationId xmlns:a16="http://schemas.microsoft.com/office/drawing/2014/main" id="{5E9535B4-00B8-492A-8864-138ECEA39B7D}"/>
                  </a:ext>
                </a:extLst>
              </p:cNvPr>
              <p:cNvSpPr txBox="1"/>
              <p:nvPr/>
            </p:nvSpPr>
            <p:spPr>
              <a:xfrm>
                <a:off x="3108587" y="1066400"/>
                <a:ext cx="1440236" cy="52324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rPr>
                  <a:t>Self Regulation</a:t>
                </a:r>
                <a:endParaRPr sz="17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grpSp>
      <p:graphicFrame>
        <p:nvGraphicFramePr>
          <p:cNvPr id="85" name="Diagram 84">
            <a:extLst>
              <a:ext uri="{FF2B5EF4-FFF2-40B4-BE49-F238E27FC236}">
                <a16:creationId xmlns:a16="http://schemas.microsoft.com/office/drawing/2014/main" id="{146B6BD9-0151-4786-A2D0-430F01802E09}"/>
              </a:ext>
            </a:extLst>
          </p:cNvPr>
          <p:cNvGraphicFramePr/>
          <p:nvPr/>
        </p:nvGraphicFramePr>
        <p:xfrm>
          <a:off x="6376245" y="1486565"/>
          <a:ext cx="5633922" cy="51947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4198044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3275" y="640080"/>
            <a:ext cx="5707459" cy="5577840"/>
          </a:xfrm>
        </p:spPr>
        <p:txBody>
          <a:bodyPr anchor="ctr">
            <a:normAutofit/>
          </a:bodyPr>
          <a:lstStyle/>
          <a:p>
            <a:r>
              <a:rPr lang="en-US" sz="3100" b="1"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Understanding Drug Behaviors</a:t>
            </a:r>
          </a:p>
        </p:txBody>
      </p:sp>
      <p:grpSp>
        <p:nvGrpSpPr>
          <p:cNvPr id="7" name="Group 6"/>
          <p:cNvGrpSpPr/>
          <p:nvPr/>
        </p:nvGrpSpPr>
        <p:grpSpPr>
          <a:xfrm>
            <a:off x="2001717" y="639763"/>
            <a:ext cx="3524490" cy="5577781"/>
            <a:chOff x="6019799" y="1752599"/>
            <a:chExt cx="2849692" cy="3926818"/>
          </a:xfrm>
        </p:grpSpPr>
        <p:sp>
          <p:nvSpPr>
            <p:cNvPr id="2" name="TextBox 1"/>
            <p:cNvSpPr txBox="1"/>
            <p:nvPr/>
          </p:nvSpPr>
          <p:spPr>
            <a:xfrm>
              <a:off x="6019800" y="1981200"/>
              <a:ext cx="2849691" cy="3698217"/>
            </a:xfrm>
            <a:prstGeom prst="rect">
              <a:avLst/>
            </a:prstGeom>
            <a:noFill/>
          </p:spPr>
          <p:txBody>
            <a:bodyPr wrap="none" rtlCol="0">
              <a:normAutofit/>
            </a:bodyPr>
            <a:lstStyle/>
            <a:p>
              <a:pPr>
                <a:lnSpc>
                  <a:spcPct val="90000"/>
                </a:lnSpc>
                <a:spcAft>
                  <a:spcPts val="600"/>
                </a:spcAft>
              </a:pP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Twins and Relatives</a:t>
              </a:r>
            </a:p>
            <a:p>
              <a:pPr>
                <a:lnSpc>
                  <a:spcPct val="90000"/>
                </a:lnSpc>
                <a:spcAft>
                  <a:spcPts val="600"/>
                </a:spcAft>
              </a:pP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Population Registries</a:t>
              </a:r>
            </a:p>
            <a:p>
              <a:pPr>
                <a:lnSpc>
                  <a:spcPct val="90000"/>
                </a:lnSpc>
                <a:spcAft>
                  <a:spcPts val="600"/>
                </a:spcAft>
              </a:pP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Comorbidity Studies</a:t>
              </a:r>
            </a:p>
            <a:p>
              <a:pPr>
                <a:lnSpc>
                  <a:spcPct val="90000"/>
                </a:lnSpc>
                <a:spcAft>
                  <a:spcPts val="600"/>
                </a:spcAft>
              </a:pP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Longitudinal Studies</a:t>
              </a:r>
            </a:p>
            <a:p>
              <a:pPr>
                <a:lnSpc>
                  <a:spcPct val="90000"/>
                </a:lnSpc>
                <a:spcAft>
                  <a:spcPts val="600"/>
                </a:spcAft>
              </a:pP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Quasi-Experimental Studies</a:t>
              </a:r>
            </a:p>
            <a:p>
              <a:pPr>
                <a:lnSpc>
                  <a:spcPct val="90000"/>
                </a:lnSpc>
                <a:spcAft>
                  <a:spcPts val="600"/>
                </a:spcAft>
              </a:pP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Methods Development</a:t>
              </a:r>
            </a:p>
            <a:p>
              <a:pPr>
                <a:lnSpc>
                  <a:spcPct val="90000"/>
                </a:lnSpc>
                <a:spcAft>
                  <a:spcPts val="600"/>
                </a:spcAft>
              </a:pP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Translational Studies</a:t>
              </a:r>
            </a:p>
            <a:p>
              <a:pPr>
                <a:lnSpc>
                  <a:spcPct val="90000"/>
                </a:lnSpc>
                <a:spcAft>
                  <a:spcPts val="600"/>
                </a:spcAft>
              </a:pP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6019799" y="1752599"/>
              <a:ext cx="2761911" cy="26539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rmAutofit/>
            </a:bodyPr>
            <a:lstStyle/>
            <a:p>
              <a:pPr algn="ctr">
                <a:lnSpc>
                  <a:spcPct val="90000"/>
                </a:lnSpc>
                <a:spcAft>
                  <a:spcPts val="600"/>
                </a:spcAft>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Approaches</a:t>
              </a:r>
            </a:p>
          </p:txBody>
        </p:sp>
      </p:grpSp>
    </p:spTree>
    <p:extLst>
      <p:ext uri="{BB962C8B-B14F-4D97-AF65-F5344CB8AC3E}">
        <p14:creationId xmlns:p14="http://schemas.microsoft.com/office/powerpoint/2010/main" val="2941092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34160" y="228600"/>
            <a:ext cx="9762490" cy="1143000"/>
          </a:xfrm>
        </p:spPr>
        <p:txBody>
          <a:bodyPr>
            <a:noAutofit/>
          </a:bodyPr>
          <a:lstStyle/>
          <a:p>
            <a:pPr algn="ctr"/>
            <a:r>
              <a:rPr lang="en-US" sz="4000" b="1"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Polygenic Applications to Addictive Behaviors</a:t>
            </a:r>
          </a:p>
        </p:txBody>
      </p:sp>
      <p:pic>
        <p:nvPicPr>
          <p:cNvPr id="5" name="Picture 4">
            <a:extLst>
              <a:ext uri="{FF2B5EF4-FFF2-40B4-BE49-F238E27FC236}">
                <a16:creationId xmlns:a16="http://schemas.microsoft.com/office/drawing/2014/main" id="{45D4FE64-9896-1DCD-1D7A-E07783596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3304" y="4063390"/>
            <a:ext cx="1947277" cy="2037313"/>
          </a:xfrm>
          <a:prstGeom prst="rect">
            <a:avLst/>
          </a:prstGeom>
        </p:spPr>
      </p:pic>
      <p:pic>
        <p:nvPicPr>
          <p:cNvPr id="10" name="Picture 9">
            <a:extLst>
              <a:ext uri="{FF2B5EF4-FFF2-40B4-BE49-F238E27FC236}">
                <a16:creationId xmlns:a16="http://schemas.microsoft.com/office/drawing/2014/main" id="{9375B1F6-5470-DC65-57B0-26A2A120343F}"/>
              </a:ext>
            </a:extLst>
          </p:cNvPr>
          <p:cNvPicPr>
            <a:picLocks noChangeAspect="1"/>
          </p:cNvPicPr>
          <p:nvPr/>
        </p:nvPicPr>
        <p:blipFill>
          <a:blip r:embed="rId4"/>
          <a:stretch>
            <a:fillRect/>
          </a:stretch>
        </p:blipFill>
        <p:spPr>
          <a:xfrm>
            <a:off x="4101469" y="4063390"/>
            <a:ext cx="5601833" cy="2037313"/>
          </a:xfrm>
          <a:prstGeom prst="rect">
            <a:avLst/>
          </a:prstGeom>
        </p:spPr>
      </p:pic>
      <p:pic>
        <p:nvPicPr>
          <p:cNvPr id="11" name="Picture 10">
            <a:extLst>
              <a:ext uri="{FF2B5EF4-FFF2-40B4-BE49-F238E27FC236}">
                <a16:creationId xmlns:a16="http://schemas.microsoft.com/office/drawing/2014/main" id="{BA7048A7-F5F0-8DC3-7CC9-EE8209F68024}"/>
              </a:ext>
            </a:extLst>
          </p:cNvPr>
          <p:cNvPicPr>
            <a:picLocks noChangeAspect="1"/>
          </p:cNvPicPr>
          <p:nvPr/>
        </p:nvPicPr>
        <p:blipFill rotWithShape="1">
          <a:blip r:embed="rId5"/>
          <a:srcRect b="26728"/>
          <a:stretch/>
        </p:blipFill>
        <p:spPr>
          <a:xfrm>
            <a:off x="9613269" y="1634449"/>
            <a:ext cx="2037312" cy="199293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3F20194-1625-929E-94C1-4ECB01BD61F8}"/>
              </a:ext>
            </a:extLst>
          </p:cNvPr>
          <p:cNvPicPr>
            <a:picLocks noChangeAspect="1"/>
          </p:cNvPicPr>
          <p:nvPr/>
        </p:nvPicPr>
        <p:blipFill rotWithShape="1">
          <a:blip r:embed="rId6"/>
          <a:srcRect l="30078"/>
          <a:stretch/>
        </p:blipFill>
        <p:spPr>
          <a:xfrm>
            <a:off x="4040009" y="1634449"/>
            <a:ext cx="5573260" cy="1992934"/>
          </a:xfrm>
          <a:prstGeom prst="rect">
            <a:avLst/>
          </a:prstGeom>
        </p:spPr>
      </p:pic>
      <p:pic>
        <p:nvPicPr>
          <p:cNvPr id="15" name="Picture 14">
            <a:extLst>
              <a:ext uri="{FF2B5EF4-FFF2-40B4-BE49-F238E27FC236}">
                <a16:creationId xmlns:a16="http://schemas.microsoft.com/office/drawing/2014/main" id="{F56E0365-35E4-790E-4768-DE693AAB1DF0}"/>
              </a:ext>
            </a:extLst>
          </p:cNvPr>
          <p:cNvPicPr>
            <a:picLocks noChangeAspect="1"/>
          </p:cNvPicPr>
          <p:nvPr/>
        </p:nvPicPr>
        <p:blipFill rotWithShape="1">
          <a:blip r:embed="rId6"/>
          <a:srcRect t="5300" r="86429" b="4971"/>
          <a:stretch/>
        </p:blipFill>
        <p:spPr>
          <a:xfrm>
            <a:off x="973276" y="2214392"/>
            <a:ext cx="2740166" cy="3449930"/>
          </a:xfrm>
          <a:prstGeom prst="rect">
            <a:avLst/>
          </a:prstGeom>
        </p:spPr>
      </p:pic>
      <p:sp>
        <p:nvSpPr>
          <p:cNvPr id="3" name="TextBox 2">
            <a:extLst>
              <a:ext uri="{FF2B5EF4-FFF2-40B4-BE49-F238E27FC236}">
                <a16:creationId xmlns:a16="http://schemas.microsoft.com/office/drawing/2014/main" id="{929663B2-BAB3-6185-A26C-E2683AB36CC2}"/>
              </a:ext>
            </a:extLst>
          </p:cNvPr>
          <p:cNvSpPr txBox="1"/>
          <p:nvPr/>
        </p:nvSpPr>
        <p:spPr>
          <a:xfrm>
            <a:off x="10126446" y="6536710"/>
            <a:ext cx="2043252" cy="307777"/>
          </a:xfrm>
          <a:prstGeom prst="rect">
            <a:avLst/>
          </a:prstGeom>
          <a:noFill/>
        </p:spPr>
        <p:txBody>
          <a:bodyPr wrap="none" rtlCol="0">
            <a:spAutoFit/>
          </a:bodyPr>
          <a:lstStyle/>
          <a:p>
            <a:r>
              <a:rPr lang="en-US" sz="1400" dirty="0">
                <a:solidFill>
                  <a:schemeClr val="tx2"/>
                </a:solidFill>
                <a:latin typeface="Tahoma" panose="020B0604030504040204" pitchFamily="34" charset="0"/>
                <a:ea typeface="Tahoma" panose="020B0604030504040204" pitchFamily="34" charset="0"/>
                <a:cs typeface="Tahoma" panose="020B0604030504040204" pitchFamily="34" charset="0"/>
              </a:rPr>
              <a:t>R01DA042742 [Palmer]</a:t>
            </a:r>
          </a:p>
        </p:txBody>
      </p:sp>
    </p:spTree>
    <p:extLst>
      <p:ext uri="{BB962C8B-B14F-4D97-AF65-F5344CB8AC3E}">
        <p14:creationId xmlns:p14="http://schemas.microsoft.com/office/powerpoint/2010/main" val="1777148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1099" y="228600"/>
            <a:ext cx="11011264" cy="1143000"/>
          </a:xfrm>
        </p:spPr>
        <p:txBody>
          <a:bodyPr>
            <a:noAutofit/>
          </a:bodyPr>
          <a:lstStyle/>
          <a:p>
            <a:r>
              <a:rPr lang="en-US" sz="4000" b="1"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Genetic Studies in Substance Use Disorder</a:t>
            </a:r>
          </a:p>
        </p:txBody>
      </p:sp>
      <p:pic>
        <p:nvPicPr>
          <p:cNvPr id="14" name="Picture 13"/>
          <p:cNvPicPr>
            <a:picLocks noChangeAspect="1"/>
          </p:cNvPicPr>
          <p:nvPr/>
        </p:nvPicPr>
        <p:blipFill rotWithShape="1">
          <a:blip r:embed="rId3"/>
          <a:srcRect l="6041" t="32222" r="68750" b="34444"/>
          <a:stretch/>
        </p:blipFill>
        <p:spPr>
          <a:xfrm>
            <a:off x="2043477" y="1023060"/>
            <a:ext cx="5190460" cy="186657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3937" y="1039132"/>
            <a:ext cx="1866573" cy="1866573"/>
          </a:xfrm>
          <a:prstGeom prst="rect">
            <a:avLst/>
          </a:prstGeom>
        </p:spPr>
      </p:pic>
      <p:sp>
        <p:nvSpPr>
          <p:cNvPr id="13" name="TextBox 12"/>
          <p:cNvSpPr txBox="1"/>
          <p:nvPr/>
        </p:nvSpPr>
        <p:spPr>
          <a:xfrm>
            <a:off x="10204628" y="6306384"/>
            <a:ext cx="2054473" cy="523220"/>
          </a:xfrm>
          <a:prstGeom prst="rect">
            <a:avLst/>
          </a:prstGeom>
          <a:noFill/>
        </p:spPr>
        <p:txBody>
          <a:bodyPr wrap="none" rtlCol="0">
            <a:spAutoFit/>
          </a:bodyPr>
          <a:lstStyle/>
          <a:p>
            <a:r>
              <a:rPr lang="en-US" sz="1400" dirty="0">
                <a:solidFill>
                  <a:schemeClr val="tx2"/>
                </a:solidFill>
                <a:latin typeface="Tahoma" panose="020B0604030504040204" pitchFamily="34" charset="0"/>
                <a:ea typeface="Tahoma" panose="020B0604030504040204" pitchFamily="34" charset="0"/>
                <a:cs typeface="Tahoma" panose="020B0604030504040204" pitchFamily="34" charset="0"/>
              </a:rPr>
              <a:t>K01AA021113 [Palmer]</a:t>
            </a:r>
          </a:p>
          <a:p>
            <a:r>
              <a:rPr lang="en-US" sz="1400" dirty="0">
                <a:solidFill>
                  <a:schemeClr val="tx2"/>
                </a:solidFill>
                <a:latin typeface="Tahoma" panose="020B0604030504040204" pitchFamily="34" charset="0"/>
                <a:ea typeface="Tahoma" panose="020B0604030504040204" pitchFamily="34" charset="0"/>
                <a:cs typeface="Tahoma" panose="020B0604030504040204" pitchFamily="34" charset="0"/>
              </a:rPr>
              <a:t>DP1DA042103 [Palmer]</a:t>
            </a:r>
          </a:p>
        </p:txBody>
      </p:sp>
      <p:pic>
        <p:nvPicPr>
          <p:cNvPr id="10" name="Picture 9">
            <a:extLst>
              <a:ext uri="{FF2B5EF4-FFF2-40B4-BE49-F238E27FC236}">
                <a16:creationId xmlns:a16="http://schemas.microsoft.com/office/drawing/2014/main" id="{3B806183-BBE4-B9BA-4821-A4918F2CE9C0}"/>
              </a:ext>
            </a:extLst>
          </p:cNvPr>
          <p:cNvPicPr>
            <a:picLocks noChangeAspect="1"/>
          </p:cNvPicPr>
          <p:nvPr/>
        </p:nvPicPr>
        <p:blipFill rotWithShape="1">
          <a:blip r:embed="rId5"/>
          <a:srcRect t="32176"/>
          <a:stretch/>
        </p:blipFill>
        <p:spPr>
          <a:xfrm>
            <a:off x="2043477" y="4958561"/>
            <a:ext cx="5766575" cy="1720611"/>
          </a:xfrm>
          <a:prstGeom prst="rect">
            <a:avLst/>
          </a:prstGeom>
        </p:spPr>
      </p:pic>
      <p:pic>
        <p:nvPicPr>
          <p:cNvPr id="18" name="Picture 17">
            <a:extLst>
              <a:ext uri="{FF2B5EF4-FFF2-40B4-BE49-F238E27FC236}">
                <a16:creationId xmlns:a16="http://schemas.microsoft.com/office/drawing/2014/main" id="{ED73F8E0-F34C-F0ED-4AB5-BD6FBA780839}"/>
              </a:ext>
            </a:extLst>
          </p:cNvPr>
          <p:cNvPicPr>
            <a:picLocks noChangeAspect="1"/>
          </p:cNvPicPr>
          <p:nvPr/>
        </p:nvPicPr>
        <p:blipFill>
          <a:blip r:embed="rId6"/>
          <a:stretch>
            <a:fillRect/>
          </a:stretch>
        </p:blipFill>
        <p:spPr>
          <a:xfrm>
            <a:off x="2043477" y="3009693"/>
            <a:ext cx="5190460" cy="1866574"/>
          </a:xfrm>
          <a:prstGeom prst="rect">
            <a:avLst/>
          </a:prstGeom>
        </p:spPr>
      </p:pic>
      <p:pic>
        <p:nvPicPr>
          <p:cNvPr id="1026" name="Picture 2" descr="Researchers pinpoint behaviors underlying gambling addiction | Colorado  Arts and Sciences Magazine | University of Colorado Boulder">
            <a:extLst>
              <a:ext uri="{FF2B5EF4-FFF2-40B4-BE49-F238E27FC236}">
                <a16:creationId xmlns:a16="http://schemas.microsoft.com/office/drawing/2014/main" id="{24C423D4-4D06-AC27-D362-EC6B1FA04C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3936" y="3009693"/>
            <a:ext cx="1866574" cy="186657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AD | Drug and Alcohol Dependence | Journal | ScienceDirect.com by Elsevier">
            <a:extLst>
              <a:ext uri="{FF2B5EF4-FFF2-40B4-BE49-F238E27FC236}">
                <a16:creationId xmlns:a16="http://schemas.microsoft.com/office/drawing/2014/main" id="{FF6C99D3-59D5-4D59-8DB0-1E20C59A20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0052" y="4958562"/>
            <a:ext cx="1290458" cy="172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604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68781" y="-3624"/>
            <a:ext cx="9195652" cy="1143000"/>
          </a:xfrm>
        </p:spPr>
        <p:txBody>
          <a:bodyPr>
            <a:noAutofit/>
          </a:bodyPr>
          <a:lstStyle/>
          <a:p>
            <a:r>
              <a:rPr lang="en-US" sz="3600" b="1"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Genetic Studies of Cognition &amp; Psychopathology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8744" y="1091075"/>
            <a:ext cx="1445738" cy="1455153"/>
          </a:xfrm>
          <a:prstGeom prst="rect">
            <a:avLst/>
          </a:prstGeom>
        </p:spPr>
      </p:pic>
      <p:sp>
        <p:nvSpPr>
          <p:cNvPr id="8" name="TextBox 7"/>
          <p:cNvSpPr txBox="1"/>
          <p:nvPr/>
        </p:nvSpPr>
        <p:spPr>
          <a:xfrm>
            <a:off x="10120387" y="6550224"/>
            <a:ext cx="2043252" cy="307777"/>
          </a:xfrm>
          <a:prstGeom prst="rect">
            <a:avLst/>
          </a:prstGeom>
          <a:noFill/>
        </p:spPr>
        <p:txBody>
          <a:bodyPr wrap="square" rtlCol="0">
            <a:spAutoFit/>
          </a:bodyPr>
          <a:lstStyle/>
          <a:p>
            <a:r>
              <a:rPr lang="en-US" sz="1400" dirty="0">
                <a:solidFill>
                  <a:schemeClr val="tx2"/>
                </a:solidFill>
                <a:latin typeface="Tahoma" panose="020B0604030504040204" pitchFamily="34" charset="0"/>
                <a:ea typeface="Tahoma" panose="020B0604030504040204" pitchFamily="34" charset="0"/>
                <a:cs typeface="Tahoma" panose="020B0604030504040204" pitchFamily="34" charset="0"/>
              </a:rPr>
              <a:t>R01DA042742 [Palmer]</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6194" y="2842515"/>
            <a:ext cx="1600635" cy="1727286"/>
          </a:xfrm>
          <a:prstGeom prst="rect">
            <a:avLst/>
          </a:prstGeom>
        </p:spPr>
      </p:pic>
      <p:pic>
        <p:nvPicPr>
          <p:cNvPr id="5" name="Picture 4"/>
          <p:cNvPicPr>
            <a:picLocks noChangeAspect="1"/>
          </p:cNvPicPr>
          <p:nvPr/>
        </p:nvPicPr>
        <p:blipFill rotWithShape="1">
          <a:blip r:embed="rId5"/>
          <a:srcRect t="38501" r="3494"/>
          <a:stretch/>
        </p:blipFill>
        <p:spPr>
          <a:xfrm>
            <a:off x="2482817" y="1102092"/>
            <a:ext cx="4915927" cy="1455153"/>
          </a:xfrm>
          <a:prstGeom prst="rect">
            <a:avLst/>
          </a:prstGeom>
        </p:spPr>
      </p:pic>
      <p:pic>
        <p:nvPicPr>
          <p:cNvPr id="13" name="Picture 12">
            <a:extLst>
              <a:ext uri="{FF2B5EF4-FFF2-40B4-BE49-F238E27FC236}">
                <a16:creationId xmlns:a16="http://schemas.microsoft.com/office/drawing/2014/main" id="{7E5EC9E7-D2A7-51E6-D031-49419DB7C145}"/>
              </a:ext>
            </a:extLst>
          </p:cNvPr>
          <p:cNvPicPr>
            <a:picLocks noChangeAspect="1"/>
          </p:cNvPicPr>
          <p:nvPr/>
        </p:nvPicPr>
        <p:blipFill rotWithShape="1">
          <a:blip r:embed="rId6"/>
          <a:srcRect l="21442"/>
          <a:stretch/>
        </p:blipFill>
        <p:spPr>
          <a:xfrm>
            <a:off x="5596829" y="2837807"/>
            <a:ext cx="4350471" cy="1727286"/>
          </a:xfrm>
          <a:prstGeom prst="rect">
            <a:avLst/>
          </a:prstGeom>
        </p:spPr>
      </p:pic>
      <p:pic>
        <p:nvPicPr>
          <p:cNvPr id="15" name="Picture 14">
            <a:extLst>
              <a:ext uri="{FF2B5EF4-FFF2-40B4-BE49-F238E27FC236}">
                <a16:creationId xmlns:a16="http://schemas.microsoft.com/office/drawing/2014/main" id="{574EFE36-9050-5453-1A52-307CCC3CF7FB}"/>
              </a:ext>
            </a:extLst>
          </p:cNvPr>
          <p:cNvPicPr>
            <a:picLocks noChangeAspect="1"/>
          </p:cNvPicPr>
          <p:nvPr/>
        </p:nvPicPr>
        <p:blipFill rotWithShape="1">
          <a:blip r:embed="rId7"/>
          <a:srcRect l="8484" t="22585"/>
          <a:stretch/>
        </p:blipFill>
        <p:spPr>
          <a:xfrm>
            <a:off x="4050551" y="4876442"/>
            <a:ext cx="5896749" cy="1567734"/>
          </a:xfrm>
          <a:prstGeom prst="rect">
            <a:avLst/>
          </a:prstGeom>
        </p:spPr>
      </p:pic>
      <p:pic>
        <p:nvPicPr>
          <p:cNvPr id="1026" name="Picture 2" descr="About: Biological Psychiatry (Google Play version) | | Apptopia">
            <a:extLst>
              <a:ext uri="{FF2B5EF4-FFF2-40B4-BE49-F238E27FC236}">
                <a16:creationId xmlns:a16="http://schemas.microsoft.com/office/drawing/2014/main" id="{DC796EA8-2681-49B1-AB55-D58928291C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2817" y="4876442"/>
            <a:ext cx="1567734" cy="15677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velopment and Psychopathology: Volume 34 - Special Issue: Dimensions of  early experience and adaptive and maladaptive development | Cambridge Core">
            <a:extLst>
              <a:ext uri="{FF2B5EF4-FFF2-40B4-BE49-F238E27FC236}">
                <a16:creationId xmlns:a16="http://schemas.microsoft.com/office/drawing/2014/main" id="{077F3062-12A3-4775-8C83-B8079C69F2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6035" y="2830254"/>
            <a:ext cx="1510159" cy="17358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AD | Journal of Affective Disorders | Vol 274, Pages 1-1232 (1 September  2020) | ScienceDirect.com by Elsevier">
            <a:extLst>
              <a:ext uri="{FF2B5EF4-FFF2-40B4-BE49-F238E27FC236}">
                <a16:creationId xmlns:a16="http://schemas.microsoft.com/office/drawing/2014/main" id="{0CE7D3B6-7854-493E-B0E7-29F9655651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08701" y="1070601"/>
            <a:ext cx="1138599" cy="1475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335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7241-9B05-7B5E-DC50-5E968DC4BDCD}"/>
              </a:ext>
            </a:extLst>
          </p:cNvPr>
          <p:cNvSpPr>
            <a:spLocks noGrp="1"/>
          </p:cNvSpPr>
          <p:nvPr>
            <p:ph type="title"/>
          </p:nvPr>
        </p:nvSpPr>
        <p:spPr/>
        <p:txBody>
          <a:bodyPr/>
          <a:lstStyle/>
          <a:p>
            <a:r>
              <a:rPr lang="en-US" dirty="0"/>
              <a:t>Ongoing works</a:t>
            </a:r>
          </a:p>
        </p:txBody>
      </p:sp>
    </p:spTree>
    <p:extLst>
      <p:ext uri="{BB962C8B-B14F-4D97-AF65-F5344CB8AC3E}">
        <p14:creationId xmlns:p14="http://schemas.microsoft.com/office/powerpoint/2010/main" val="2226545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63039" y="228600"/>
            <a:ext cx="9952019" cy="1143000"/>
          </a:xfrm>
        </p:spPr>
        <p:txBody>
          <a:bodyPr>
            <a:noAutofit/>
          </a:bodyPr>
          <a:lstStyle/>
          <a:p>
            <a:r>
              <a:rPr lang="en-US" sz="4000" b="1"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Genetics Study of </a:t>
            </a:r>
            <a:r>
              <a:rPr lang="en-US" sz="4000" b="1" dirty="0" err="1">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PolySubstance</a:t>
            </a:r>
            <a:r>
              <a:rPr lang="en-US" sz="4000" b="1"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Use</a:t>
            </a:r>
          </a:p>
        </p:txBody>
      </p:sp>
      <p:sp>
        <p:nvSpPr>
          <p:cNvPr id="2" name="TextBox 1">
            <a:extLst>
              <a:ext uri="{FF2B5EF4-FFF2-40B4-BE49-F238E27FC236}">
                <a16:creationId xmlns:a16="http://schemas.microsoft.com/office/drawing/2014/main" id="{35D5CA2E-C233-2588-1519-FDF607785E30}"/>
              </a:ext>
            </a:extLst>
          </p:cNvPr>
          <p:cNvSpPr txBox="1"/>
          <p:nvPr/>
        </p:nvSpPr>
        <p:spPr>
          <a:xfrm>
            <a:off x="10204628" y="6587380"/>
            <a:ext cx="2043252" cy="307777"/>
          </a:xfrm>
          <a:prstGeom prst="rect">
            <a:avLst/>
          </a:prstGeom>
          <a:noFill/>
        </p:spPr>
        <p:txBody>
          <a:bodyPr wrap="none" rtlCol="0">
            <a:spAutoFit/>
          </a:bodyPr>
          <a:lstStyle/>
          <a:p>
            <a:r>
              <a:rPr lang="en-US" sz="1400" dirty="0">
                <a:solidFill>
                  <a:schemeClr val="tx2"/>
                </a:solidFill>
                <a:latin typeface="Tahoma" panose="020B0604030504040204" pitchFamily="34" charset="0"/>
                <a:ea typeface="Tahoma" panose="020B0604030504040204" pitchFamily="34" charset="0"/>
                <a:cs typeface="Tahoma" panose="020B0604030504040204" pitchFamily="34" charset="0"/>
              </a:rPr>
              <a:t>R01DA042742 [Palmer]</a:t>
            </a:r>
          </a:p>
        </p:txBody>
      </p:sp>
      <p:pic>
        <p:nvPicPr>
          <p:cNvPr id="2052" name="Picture 4" descr="Emma Johnson">
            <a:extLst>
              <a:ext uri="{FF2B5EF4-FFF2-40B4-BE49-F238E27FC236}">
                <a16:creationId xmlns:a16="http://schemas.microsoft.com/office/drawing/2014/main" id="{52399C9C-D124-8D43-03CA-0ADB7EE66A27}"/>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91" y="2665587"/>
            <a:ext cx="1106424" cy="11064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FB9ECD-DD29-EFCF-2125-95F94D8C2B82}"/>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806824" y="1463625"/>
            <a:ext cx="1106424" cy="1106424"/>
          </a:xfrm>
          <a:prstGeom prst="rect">
            <a:avLst/>
          </a:prstGeom>
        </p:spPr>
      </p:pic>
      <p:pic>
        <p:nvPicPr>
          <p:cNvPr id="2054" name="Picture 6" descr="Chelsie Benca-Bachman - Associate Director of Research ...">
            <a:extLst>
              <a:ext uri="{FF2B5EF4-FFF2-40B4-BE49-F238E27FC236}">
                <a16:creationId xmlns:a16="http://schemas.microsoft.com/office/drawing/2014/main" id="{39EDE3A0-7817-04BF-5D2C-5D5D364571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824" y="3867549"/>
            <a:ext cx="1102990" cy="11029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elsie Benca-Bachman - Associate Director of Research Projects - Emory  University | LinkedIn">
            <a:extLst>
              <a:ext uri="{FF2B5EF4-FFF2-40B4-BE49-F238E27FC236}">
                <a16:creationId xmlns:a16="http://schemas.microsoft.com/office/drawing/2014/main" id="{70EE6DD8-E77E-0F09-FFE3-7252A6C552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539" y="5066077"/>
            <a:ext cx="1102991" cy="11029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6F5D750-CD96-20C1-0944-953D01F384E0}"/>
              </a:ext>
            </a:extLst>
          </p:cNvPr>
          <p:cNvPicPr>
            <a:picLocks noChangeAspect="1"/>
          </p:cNvPicPr>
          <p:nvPr/>
        </p:nvPicPr>
        <p:blipFill>
          <a:blip r:embed="rId7"/>
          <a:stretch>
            <a:fillRect/>
          </a:stretch>
        </p:blipFill>
        <p:spPr>
          <a:xfrm>
            <a:off x="8452695" y="913654"/>
            <a:ext cx="3503866" cy="3503866"/>
          </a:xfrm>
          <a:prstGeom prst="rect">
            <a:avLst/>
          </a:prstGeom>
        </p:spPr>
      </p:pic>
      <p:pic>
        <p:nvPicPr>
          <p:cNvPr id="9" name="Picture 8">
            <a:extLst>
              <a:ext uri="{FF2B5EF4-FFF2-40B4-BE49-F238E27FC236}">
                <a16:creationId xmlns:a16="http://schemas.microsoft.com/office/drawing/2014/main" id="{7F42E48D-410C-5B99-311A-E86573E5FFC2}"/>
              </a:ext>
            </a:extLst>
          </p:cNvPr>
          <p:cNvPicPr>
            <a:picLocks noChangeAspect="1"/>
          </p:cNvPicPr>
          <p:nvPr/>
        </p:nvPicPr>
        <p:blipFill>
          <a:blip r:embed="rId8"/>
          <a:stretch>
            <a:fillRect/>
          </a:stretch>
        </p:blipFill>
        <p:spPr>
          <a:xfrm>
            <a:off x="2286000" y="992592"/>
            <a:ext cx="6535825" cy="4209411"/>
          </a:xfrm>
          <a:prstGeom prst="rect">
            <a:avLst/>
          </a:prstGeom>
        </p:spPr>
      </p:pic>
      <p:pic>
        <p:nvPicPr>
          <p:cNvPr id="10" name="Picture 9">
            <a:extLst>
              <a:ext uri="{FF2B5EF4-FFF2-40B4-BE49-F238E27FC236}">
                <a16:creationId xmlns:a16="http://schemas.microsoft.com/office/drawing/2014/main" id="{B2168751-8742-E83D-1ABD-40B3AE55628E}"/>
              </a:ext>
            </a:extLst>
          </p:cNvPr>
          <p:cNvPicPr>
            <a:picLocks noChangeAspect="1"/>
          </p:cNvPicPr>
          <p:nvPr/>
        </p:nvPicPr>
        <p:blipFill>
          <a:blip r:embed="rId9"/>
          <a:stretch>
            <a:fillRect/>
          </a:stretch>
        </p:blipFill>
        <p:spPr>
          <a:xfrm>
            <a:off x="3352800" y="5202003"/>
            <a:ext cx="3936380" cy="1700516"/>
          </a:xfrm>
          <a:prstGeom prst="rect">
            <a:avLst/>
          </a:prstGeom>
        </p:spPr>
      </p:pic>
      <p:sp>
        <p:nvSpPr>
          <p:cNvPr id="13" name="TextBox 12">
            <a:extLst>
              <a:ext uri="{FF2B5EF4-FFF2-40B4-BE49-F238E27FC236}">
                <a16:creationId xmlns:a16="http://schemas.microsoft.com/office/drawing/2014/main" id="{466C0BEE-F5F2-471A-C468-7F4ED36C195C}"/>
              </a:ext>
            </a:extLst>
          </p:cNvPr>
          <p:cNvSpPr txBox="1"/>
          <p:nvPr/>
        </p:nvSpPr>
        <p:spPr>
          <a:xfrm>
            <a:off x="7005918" y="5550665"/>
            <a:ext cx="2795494" cy="646331"/>
          </a:xfrm>
          <a:prstGeom prst="rect">
            <a:avLst/>
          </a:prstGeom>
          <a:noFill/>
        </p:spPr>
        <p:txBody>
          <a:bodyPr wrap="square">
            <a:spAutoFit/>
          </a:bodyPr>
          <a:lstStyle/>
          <a:p>
            <a:pPr marL="749300" lvl="2" indent="0">
              <a:buNone/>
            </a:pPr>
            <a:r>
              <a:rPr lang="en-US" sz="1800" dirty="0">
                <a:sym typeface="Wingdings" pitchFamily="2" charset="2"/>
              </a:rPr>
              <a:t>414 hits</a:t>
            </a:r>
          </a:p>
          <a:p>
            <a:pPr marL="749300" lvl="2" indent="0">
              <a:buNone/>
            </a:pPr>
            <a:r>
              <a:rPr lang="en-US" sz="1800" dirty="0">
                <a:sym typeface="Wingdings" pitchFamily="2" charset="2"/>
              </a:rPr>
              <a:t>h</a:t>
            </a:r>
            <a:r>
              <a:rPr lang="en-US" sz="1800" baseline="30000" dirty="0">
                <a:sym typeface="Wingdings" pitchFamily="2" charset="2"/>
              </a:rPr>
              <a:t>2 </a:t>
            </a:r>
            <a:r>
              <a:rPr lang="en-US" sz="1800" dirty="0">
                <a:sym typeface="Wingdings" pitchFamily="2" charset="2"/>
              </a:rPr>
              <a:t>= 0.48 (0.02)</a:t>
            </a:r>
          </a:p>
        </p:txBody>
      </p:sp>
    </p:spTree>
    <p:extLst>
      <p:ext uri="{BB962C8B-B14F-4D97-AF65-F5344CB8AC3E}">
        <p14:creationId xmlns:p14="http://schemas.microsoft.com/office/powerpoint/2010/main" val="2687506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0215" y="242747"/>
            <a:ext cx="11337365" cy="1485900"/>
          </a:xfrm>
        </p:spPr>
        <p:txBody>
          <a:bodyPr>
            <a:normAutofit/>
          </a:bodyPr>
          <a:lstStyle/>
          <a:p>
            <a:r>
              <a:rPr lang="en-US" sz="4000" b="1" dirty="0">
                <a:latin typeface="Tahoma" panose="020B0604030504040204" pitchFamily="34" charset="0"/>
                <a:ea typeface="Tahoma" panose="020B0604030504040204" pitchFamily="34" charset="0"/>
                <a:cs typeface="Tahoma" panose="020B0604030504040204" pitchFamily="34" charset="0"/>
              </a:rPr>
              <a:t>PGSs predict Polydrug Use in </a:t>
            </a:r>
            <a:r>
              <a:rPr lang="en-US" sz="4000" b="1" dirty="0" err="1">
                <a:latin typeface="Tahoma" panose="020B0604030504040204" pitchFamily="34" charset="0"/>
                <a:ea typeface="Tahoma" panose="020B0604030504040204" pitchFamily="34" charset="0"/>
                <a:cs typeface="Tahoma" panose="020B0604030504040204" pitchFamily="34" charset="0"/>
              </a:rPr>
              <a:t>AddHealth</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8F89695D-1651-1A46-99B1-AC93E4D4FE02}"/>
              </a:ext>
            </a:extLst>
          </p:cNvPr>
          <p:cNvPicPr>
            <a:picLocks noChangeAspect="1"/>
          </p:cNvPicPr>
          <p:nvPr/>
        </p:nvPicPr>
        <p:blipFill>
          <a:blip r:embed="rId2"/>
          <a:stretch>
            <a:fillRect/>
          </a:stretch>
        </p:blipFill>
        <p:spPr>
          <a:xfrm>
            <a:off x="2620765" y="1540247"/>
            <a:ext cx="9128977" cy="5072719"/>
          </a:xfrm>
          <a:prstGeom prst="rect">
            <a:avLst/>
          </a:prstGeom>
        </p:spPr>
      </p:pic>
      <p:sp>
        <p:nvSpPr>
          <p:cNvPr id="2" name="Rectangle 1">
            <a:extLst>
              <a:ext uri="{FF2B5EF4-FFF2-40B4-BE49-F238E27FC236}">
                <a16:creationId xmlns:a16="http://schemas.microsoft.com/office/drawing/2014/main" id="{F6127D1B-05D6-964F-BE6E-31BE7458F63C}"/>
              </a:ext>
            </a:extLst>
          </p:cNvPr>
          <p:cNvSpPr/>
          <p:nvPr/>
        </p:nvSpPr>
        <p:spPr>
          <a:xfrm>
            <a:off x="7049785" y="1540247"/>
            <a:ext cx="4572000" cy="954107"/>
          </a:xfrm>
          <a:prstGeom prst="rect">
            <a:avLst/>
          </a:prstGeom>
        </p:spPr>
        <p:txBody>
          <a:bodyPr>
            <a:spAutoFit/>
          </a:bodyPr>
          <a:lstStyle/>
          <a:p>
            <a:r>
              <a:rPr lang="en-US" sz="1400" i="1" dirty="0">
                <a:solidFill>
                  <a:schemeClr val="bg1">
                    <a:lumMod val="50000"/>
                  </a:schemeClr>
                </a:solidFill>
              </a:rPr>
              <a:t>Regress the PSU factor on the PGSs to evaluate the genetic effect of internalizing and externalizing traits </a:t>
            </a:r>
            <a:r>
              <a:rPr lang="en-US" sz="1400" i="1" u="sng" dirty="0">
                <a:solidFill>
                  <a:schemeClr val="bg1">
                    <a:lumMod val="50000"/>
                  </a:schemeClr>
                </a:solidFill>
              </a:rPr>
              <a:t>separate from</a:t>
            </a:r>
            <a:r>
              <a:rPr lang="en-US" sz="1400" i="1" dirty="0">
                <a:solidFill>
                  <a:schemeClr val="bg1">
                    <a:lumMod val="50000"/>
                  </a:schemeClr>
                </a:solidFill>
              </a:rPr>
              <a:t> variance related to SU-related psychopathology.</a:t>
            </a:r>
          </a:p>
        </p:txBody>
      </p:sp>
      <p:pic>
        <p:nvPicPr>
          <p:cNvPr id="3" name="Picture 4" descr="Emma Johnson">
            <a:extLst>
              <a:ext uri="{FF2B5EF4-FFF2-40B4-BE49-F238E27FC236}">
                <a16:creationId xmlns:a16="http://schemas.microsoft.com/office/drawing/2014/main" id="{2BCC1BF8-DE93-3816-56F2-26256E5BC83B}"/>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91" y="2665587"/>
            <a:ext cx="1106424" cy="11064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295B97-AF55-4BBA-75F1-0853A490BE2B}"/>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806824" y="1463625"/>
            <a:ext cx="1106424" cy="1106424"/>
          </a:xfrm>
          <a:prstGeom prst="rect">
            <a:avLst/>
          </a:prstGeom>
        </p:spPr>
      </p:pic>
      <p:pic>
        <p:nvPicPr>
          <p:cNvPr id="8" name="Picture 6" descr="Chelsie Benca-Bachman - Associate Director of Research ...">
            <a:extLst>
              <a:ext uri="{FF2B5EF4-FFF2-40B4-BE49-F238E27FC236}">
                <a16:creationId xmlns:a16="http://schemas.microsoft.com/office/drawing/2014/main" id="{B1D7760E-4BD6-C2FC-3C2B-3C8C033C9D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824" y="3867549"/>
            <a:ext cx="1102990" cy="11029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helsie Benca-Bachman - Associate Director of Research Projects - Emory  University | LinkedIn">
            <a:extLst>
              <a:ext uri="{FF2B5EF4-FFF2-40B4-BE49-F238E27FC236}">
                <a16:creationId xmlns:a16="http://schemas.microsoft.com/office/drawing/2014/main" id="{48B8AB45-ABD8-CF13-9598-02FDC8BFDB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539" y="5066077"/>
            <a:ext cx="1102991" cy="11029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0AC9567-4A60-D83F-F8CC-A14A996308CC}"/>
              </a:ext>
            </a:extLst>
          </p:cNvPr>
          <p:cNvSpPr txBox="1"/>
          <p:nvPr/>
        </p:nvSpPr>
        <p:spPr>
          <a:xfrm>
            <a:off x="10204628" y="6587380"/>
            <a:ext cx="2043252" cy="307777"/>
          </a:xfrm>
          <a:prstGeom prst="rect">
            <a:avLst/>
          </a:prstGeom>
          <a:noFill/>
        </p:spPr>
        <p:txBody>
          <a:bodyPr wrap="none" rtlCol="0">
            <a:spAutoFit/>
          </a:bodyPr>
          <a:lstStyle/>
          <a:p>
            <a:r>
              <a:rPr lang="en-US" sz="1400" dirty="0">
                <a:solidFill>
                  <a:schemeClr val="tx2"/>
                </a:solidFill>
                <a:latin typeface="Tahoma" panose="020B0604030504040204" pitchFamily="34" charset="0"/>
                <a:ea typeface="Tahoma" panose="020B0604030504040204" pitchFamily="34" charset="0"/>
                <a:cs typeface="Tahoma" panose="020B0604030504040204" pitchFamily="34" charset="0"/>
              </a:rPr>
              <a:t>R01DA042742 [Palmer]</a:t>
            </a:r>
          </a:p>
        </p:txBody>
      </p:sp>
    </p:spTree>
    <p:extLst>
      <p:ext uri="{BB962C8B-B14F-4D97-AF65-F5344CB8AC3E}">
        <p14:creationId xmlns:p14="http://schemas.microsoft.com/office/powerpoint/2010/main" val="656832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1" y="914400"/>
            <a:ext cx="11414507" cy="4203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8200" y="5791200"/>
            <a:ext cx="9259586" cy="707886"/>
          </a:xfrm>
          <a:prstGeom prst="rect">
            <a:avLst/>
          </a:prstGeom>
          <a:noFill/>
        </p:spPr>
        <p:txBody>
          <a:bodyPr wrap="none" rtlCol="0">
            <a:spAutoFit/>
          </a:bodyPr>
          <a:lstStyle/>
          <a:p>
            <a:r>
              <a:rPr lang="en-AU" sz="4000" dirty="0">
                <a:solidFill>
                  <a:srgbClr val="FF0000"/>
                </a:solidFill>
              </a:rPr>
              <a:t>Also applies to continuous traits  e.g. height</a:t>
            </a:r>
            <a:endParaRPr lang="en-US" sz="4000" dirty="0">
              <a:solidFill>
                <a:srgbClr val="FF0000"/>
              </a:solidFill>
            </a:endParaRPr>
          </a:p>
        </p:txBody>
      </p:sp>
    </p:spTree>
    <p:extLst>
      <p:ext uri="{BB962C8B-B14F-4D97-AF65-F5344CB8AC3E}">
        <p14:creationId xmlns:p14="http://schemas.microsoft.com/office/powerpoint/2010/main" val="3183123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FFC8-F85A-9609-6744-4DD034C7EF64}"/>
              </a:ext>
            </a:extLst>
          </p:cNvPr>
          <p:cNvSpPr>
            <a:spLocks noGrp="1"/>
          </p:cNvSpPr>
          <p:nvPr>
            <p:ph type="title"/>
          </p:nvPr>
        </p:nvSpPr>
        <p:spPr>
          <a:xfrm>
            <a:off x="752858" y="4736961"/>
            <a:ext cx="10720685" cy="936769"/>
          </a:xfrm>
        </p:spPr>
        <p:txBody>
          <a:bodyPr vert="horz" lIns="91440" tIns="45720" rIns="91440" bIns="45720" rtlCol="0" anchor="b">
            <a:normAutofit/>
          </a:bodyPr>
          <a:lstStyle/>
          <a:p>
            <a:pPr algn="ctr"/>
            <a:r>
              <a:rPr lang="en-US" sz="4000" cap="all" dirty="0"/>
              <a:t>Therapies for Cocaine &amp; Opioid Addiction</a:t>
            </a:r>
          </a:p>
        </p:txBody>
      </p:sp>
      <p:pic>
        <p:nvPicPr>
          <p:cNvPr id="5" name="Picture 4" descr="Diagram&#10;&#10;Description automatically generated">
            <a:extLst>
              <a:ext uri="{FF2B5EF4-FFF2-40B4-BE49-F238E27FC236}">
                <a16:creationId xmlns:a16="http://schemas.microsoft.com/office/drawing/2014/main" id="{4DBD44E8-CDAE-C3C6-A88E-6D083521C4F7}"/>
              </a:ext>
            </a:extLst>
          </p:cNvPr>
          <p:cNvPicPr preferRelativeResize="0">
            <a:picLocks/>
          </p:cNvPicPr>
          <p:nvPr/>
        </p:nvPicPr>
        <p:blipFill rotWithShape="1">
          <a:blip r:embed="rId3"/>
          <a:srcRect r="3" b="12645"/>
          <a:stretch/>
        </p:blipFill>
        <p:spPr>
          <a:xfrm>
            <a:off x="288901" y="337000"/>
            <a:ext cx="3476660" cy="3615629"/>
          </a:xfrm>
          <a:prstGeom prst="rect">
            <a:avLst/>
          </a:prstGeom>
        </p:spPr>
      </p:pic>
      <p:pic>
        <p:nvPicPr>
          <p:cNvPr id="6" name="Picture 2" descr="Researchers pinpoint behaviors underlying gambling addiction | Colorado  Arts and Sciences Magazine | University of Colorado Boulder">
            <a:extLst>
              <a:ext uri="{FF2B5EF4-FFF2-40B4-BE49-F238E27FC236}">
                <a16:creationId xmlns:a16="http://schemas.microsoft.com/office/drawing/2014/main" id="{BBF88BA7-2B4C-8EB5-8105-F5ABCD6FA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7" y="5617225"/>
            <a:ext cx="1213487" cy="12134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arla KAUN | Professor (Assistant) | PhD | Brown University, Rhode Island |  Department of Neuroscience | Research profile">
            <a:extLst>
              <a:ext uri="{FF2B5EF4-FFF2-40B4-BE49-F238E27FC236}">
                <a16:creationId xmlns:a16="http://schemas.microsoft.com/office/drawing/2014/main" id="{298CCE9F-9F01-15E0-2AAB-A2E7202A3C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6777" y="5617225"/>
            <a:ext cx="1240775" cy="1240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hn McGeary">
            <a:extLst>
              <a:ext uri="{FF2B5EF4-FFF2-40B4-BE49-F238E27FC236}">
                <a16:creationId xmlns:a16="http://schemas.microsoft.com/office/drawing/2014/main" id="{3AF52C79-E0C9-F861-3E43-4F7DFEB4F1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4342" y="5615425"/>
            <a:ext cx="1252032" cy="12520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Jason Bubier">
            <a:extLst>
              <a:ext uri="{FF2B5EF4-FFF2-40B4-BE49-F238E27FC236}">
                <a16:creationId xmlns:a16="http://schemas.microsoft.com/office/drawing/2014/main" id="{51804256-7434-D32F-3242-6B9F019D48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1747" y="5627120"/>
            <a:ext cx="12382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udy Mackay - Wolf Foundation">
            <a:extLst>
              <a:ext uri="{FF2B5EF4-FFF2-40B4-BE49-F238E27FC236}">
                <a16:creationId xmlns:a16="http://schemas.microsoft.com/office/drawing/2014/main" id="{B8705941-C989-9F42-172F-33A5DE5CA0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3297" y="5629207"/>
            <a:ext cx="12382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obert Anholt, Clemson Center for Human Genetics">
            <a:extLst>
              <a:ext uri="{FF2B5EF4-FFF2-40B4-BE49-F238E27FC236}">
                <a16:creationId xmlns:a16="http://schemas.microsoft.com/office/drawing/2014/main" id="{A6A9C5AD-8705-56CA-DA6D-F086619CB2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0566" y="5605871"/>
            <a:ext cx="1009269" cy="12615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6E01058-B7BA-BE51-398C-47127955233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64953" y="326474"/>
            <a:ext cx="4760391" cy="2808222"/>
          </a:xfrm>
          <a:prstGeom prst="rect">
            <a:avLst/>
          </a:prstGeom>
          <a:noFill/>
          <a:ln>
            <a:noFill/>
          </a:ln>
        </p:spPr>
      </p:pic>
      <p:pic>
        <p:nvPicPr>
          <p:cNvPr id="4" name="Picture 3">
            <a:extLst>
              <a:ext uri="{FF2B5EF4-FFF2-40B4-BE49-F238E27FC236}">
                <a16:creationId xmlns:a16="http://schemas.microsoft.com/office/drawing/2014/main" id="{E295120E-3B94-3819-4409-F4005BB9D2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8427559" y="2440189"/>
            <a:ext cx="3561766" cy="2537757"/>
          </a:xfrm>
          <a:prstGeom prst="rect">
            <a:avLst/>
          </a:prstGeom>
          <a:noFill/>
        </p:spPr>
      </p:pic>
      <p:sp>
        <p:nvSpPr>
          <p:cNvPr id="20" name="TextBox 19">
            <a:extLst>
              <a:ext uri="{FF2B5EF4-FFF2-40B4-BE49-F238E27FC236}">
                <a16:creationId xmlns:a16="http://schemas.microsoft.com/office/drawing/2014/main" id="{A1B23165-884A-D289-CAFE-8F39C267C717}"/>
              </a:ext>
            </a:extLst>
          </p:cNvPr>
          <p:cNvSpPr txBox="1"/>
          <p:nvPr/>
        </p:nvSpPr>
        <p:spPr>
          <a:xfrm>
            <a:off x="8944360" y="1821648"/>
            <a:ext cx="3705411" cy="646331"/>
          </a:xfrm>
          <a:prstGeom prst="rect">
            <a:avLst/>
          </a:prstGeom>
          <a:noFill/>
        </p:spPr>
        <p:txBody>
          <a:bodyPr wrap="square" rtlCol="0">
            <a:spAutoFit/>
          </a:bodyPr>
          <a:lstStyle/>
          <a:p>
            <a:r>
              <a:rPr lang="en-US" dirty="0"/>
              <a:t>Ibrutinib attenuates cocaine locomotor behavior</a:t>
            </a:r>
          </a:p>
        </p:txBody>
      </p:sp>
      <p:sp>
        <p:nvSpPr>
          <p:cNvPr id="27" name="TextBox 26">
            <a:extLst>
              <a:ext uri="{FF2B5EF4-FFF2-40B4-BE49-F238E27FC236}">
                <a16:creationId xmlns:a16="http://schemas.microsoft.com/office/drawing/2014/main" id="{932D6A12-97D8-E7A3-906D-58A458E0FCEC}"/>
              </a:ext>
            </a:extLst>
          </p:cNvPr>
          <p:cNvSpPr txBox="1"/>
          <p:nvPr/>
        </p:nvSpPr>
        <p:spPr>
          <a:xfrm>
            <a:off x="9698318" y="6479345"/>
            <a:ext cx="6332070" cy="369332"/>
          </a:xfrm>
          <a:prstGeom prst="rect">
            <a:avLst/>
          </a:prstGeom>
          <a:noFill/>
        </p:spPr>
        <p:txBody>
          <a:bodyPr wrap="square">
            <a:spAutoFit/>
          </a:bodyPr>
          <a:lstStyle/>
          <a:p>
            <a:r>
              <a:rPr lang="en-US" sz="1800" dirty="0">
                <a:solidFill>
                  <a:schemeClr val="tx2"/>
                </a:solidFill>
                <a:latin typeface="Tahoma" panose="020B0604030504040204" pitchFamily="34" charset="0"/>
                <a:ea typeface="Tahoma" panose="020B0604030504040204" pitchFamily="34" charset="0"/>
                <a:cs typeface="Tahoma" panose="020B0604030504040204" pitchFamily="34" charset="0"/>
              </a:rPr>
              <a:t>DP1DA042103 [Palmer]</a:t>
            </a:r>
          </a:p>
        </p:txBody>
      </p:sp>
    </p:spTree>
    <p:extLst>
      <p:ext uri="{BB962C8B-B14F-4D97-AF65-F5344CB8AC3E}">
        <p14:creationId xmlns:p14="http://schemas.microsoft.com/office/powerpoint/2010/main" val="2571703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95122F-F40F-89A4-A48B-4315529FE233}"/>
              </a:ext>
            </a:extLst>
          </p:cNvPr>
          <p:cNvSpPr>
            <a:spLocks noGrp="1"/>
          </p:cNvSpPr>
          <p:nvPr>
            <p:ph idx="1"/>
          </p:nvPr>
        </p:nvSpPr>
        <p:spPr/>
        <p:txBody>
          <a:bodyPr/>
          <a:lstStyle/>
          <a:p>
            <a:pPr algn="ctr"/>
            <a:r>
              <a:rPr lang="en-US" b="1" dirty="0"/>
              <a:t>Contact Rohan.Palmer@Emory.edu</a:t>
            </a:r>
          </a:p>
          <a:p>
            <a:endParaRPr lang="en-US" dirty="0"/>
          </a:p>
        </p:txBody>
      </p:sp>
      <p:pic>
        <p:nvPicPr>
          <p:cNvPr id="6" name="Picture 5">
            <a:extLst>
              <a:ext uri="{FF2B5EF4-FFF2-40B4-BE49-F238E27FC236}">
                <a16:creationId xmlns:a16="http://schemas.microsoft.com/office/drawing/2014/main" id="{24B06595-7F27-9F8D-EB81-27E66890A3F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18" b="99782" l="0" r="100000">
                        <a14:foregroundMark x1="33358" y1="34675" x2="32411" y2="34675"/>
                        <a14:foregroundMark x1="81865" y1="57713" x2="81865" y2="57713"/>
                        <a14:foregroundMark x1="30954" y1="93855" x2="30954" y2="93855"/>
                        <a14:backgroundMark x1="30371" y1="84738" x2="30371" y2="84738"/>
                      </a14:backgroundRemoval>
                    </a14:imgEffect>
                  </a14:imgLayer>
                </a14:imgProps>
              </a:ext>
              <a:ext uri="{28A0092B-C50C-407E-A947-70E740481C1C}">
                <a14:useLocalDpi xmlns:a14="http://schemas.microsoft.com/office/drawing/2010/main" val="0"/>
              </a:ext>
            </a:extLst>
          </a:blip>
          <a:stretch>
            <a:fillRect/>
          </a:stretch>
        </p:blipFill>
        <p:spPr>
          <a:xfrm>
            <a:off x="1028700" y="3842906"/>
            <a:ext cx="685800" cy="2743200"/>
          </a:xfrm>
          <a:prstGeom prst="rect">
            <a:avLst/>
          </a:prstGeom>
        </p:spPr>
      </p:pic>
      <p:pic>
        <p:nvPicPr>
          <p:cNvPr id="7" name="Picture 6" descr="Logo&#10;&#10;Description automatically generated">
            <a:extLst>
              <a:ext uri="{FF2B5EF4-FFF2-40B4-BE49-F238E27FC236}">
                <a16:creationId xmlns:a16="http://schemas.microsoft.com/office/drawing/2014/main" id="{C5D72D84-9EF2-D397-D1E2-1FB9A74B50A9}"/>
              </a:ext>
            </a:extLst>
          </p:cNvPr>
          <p:cNvPicPr>
            <a:picLocks noChangeAspect="1"/>
          </p:cNvPicPr>
          <p:nvPr/>
        </p:nvPicPr>
        <p:blipFill>
          <a:blip r:embed="rId4"/>
          <a:stretch>
            <a:fillRect/>
          </a:stretch>
        </p:blipFill>
        <p:spPr>
          <a:xfrm>
            <a:off x="9808894" y="4503666"/>
            <a:ext cx="1619098" cy="2082440"/>
          </a:xfrm>
          <a:prstGeom prst="rect">
            <a:avLst/>
          </a:prstGeom>
        </p:spPr>
      </p:pic>
      <p:sp>
        <p:nvSpPr>
          <p:cNvPr id="9" name="Title 8">
            <a:extLst>
              <a:ext uri="{FF2B5EF4-FFF2-40B4-BE49-F238E27FC236}">
                <a16:creationId xmlns:a16="http://schemas.microsoft.com/office/drawing/2014/main" id="{3B076D80-8ECC-4347-9C77-31F7BE6BBF9B}"/>
              </a:ext>
            </a:extLst>
          </p:cNvPr>
          <p:cNvSpPr>
            <a:spLocks noGrp="1"/>
          </p:cNvSpPr>
          <p:nvPr>
            <p:ph type="title"/>
          </p:nvPr>
        </p:nvSpPr>
        <p:spPr/>
        <p:txBody>
          <a:bodyPr>
            <a:normAutofit/>
          </a:bodyPr>
          <a:lstStyle/>
          <a:p>
            <a:r>
              <a:rPr lang="en-US" dirty="0"/>
              <a:t>Accepting postdoctoral trainees</a:t>
            </a:r>
            <a:br>
              <a:rPr lang="en-US" dirty="0"/>
            </a:br>
            <a:endParaRPr lang="en-US" dirty="0"/>
          </a:p>
        </p:txBody>
      </p:sp>
    </p:spTree>
    <p:extLst>
      <p:ext uri="{BB962C8B-B14F-4D97-AF65-F5344CB8AC3E}">
        <p14:creationId xmlns:p14="http://schemas.microsoft.com/office/powerpoint/2010/main" val="3641302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CC14-4B97-606D-26D9-F6CB36E36EDC}"/>
              </a:ext>
            </a:extLst>
          </p:cNvPr>
          <p:cNvSpPr>
            <a:spLocks noGrp="1"/>
          </p:cNvSpPr>
          <p:nvPr>
            <p:ph type="ctrTitle"/>
          </p:nvPr>
        </p:nvSpPr>
        <p:spPr/>
        <p:txBody>
          <a:bodyPr/>
          <a:lstStyle/>
          <a:p>
            <a:r>
              <a:rPr lang="en-US" dirty="0">
                <a:latin typeface="Helvetica" pitchFamily="2" charset="0"/>
              </a:rPr>
              <a:t>Sarah </a:t>
            </a:r>
            <a:r>
              <a:rPr lang="en-US" dirty="0" err="1">
                <a:latin typeface="Helvetica" pitchFamily="2" charset="0"/>
              </a:rPr>
              <a:t>Medland</a:t>
            </a:r>
            <a:endParaRPr lang="en-US" dirty="0">
              <a:latin typeface="Helvetica" pitchFamily="2" charset="0"/>
            </a:endParaRPr>
          </a:p>
        </p:txBody>
      </p:sp>
      <p:sp>
        <p:nvSpPr>
          <p:cNvPr id="3" name="Subtitle 2">
            <a:extLst>
              <a:ext uri="{FF2B5EF4-FFF2-40B4-BE49-F238E27FC236}">
                <a16:creationId xmlns:a16="http://schemas.microsoft.com/office/drawing/2014/main" id="{1B611074-7476-41D3-13E7-47141B62A43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18234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3">
            <a:extLst>
              <a:ext uri="{FF2B5EF4-FFF2-40B4-BE49-F238E27FC236}">
                <a16:creationId xmlns:a16="http://schemas.microsoft.com/office/drawing/2014/main" id="{FD7126DD-F326-A20D-64A6-37704FAB9857}"/>
              </a:ext>
            </a:extLst>
          </p:cNvPr>
          <p:cNvPicPr>
            <a:picLocks noChangeAspect="1"/>
          </p:cNvPicPr>
          <p:nvPr/>
        </p:nvPicPr>
        <p:blipFill rotWithShape="1">
          <a:blip r:embed="rId2"/>
          <a:srcRect t="46516" b="12124"/>
          <a:stretch/>
        </p:blipFill>
        <p:spPr>
          <a:xfrm>
            <a:off x="914400" y="386256"/>
            <a:ext cx="10363200" cy="3429000"/>
          </a:xfrm>
          <a:prstGeom prst="rect">
            <a:avLst/>
          </a:prstGeom>
          <a:noFill/>
        </p:spPr>
      </p:pic>
      <p:sp>
        <p:nvSpPr>
          <p:cNvPr id="2" name="Title 1"/>
          <p:cNvSpPr>
            <a:spLocks noGrp="1"/>
          </p:cNvSpPr>
          <p:nvPr>
            <p:ph type="title"/>
          </p:nvPr>
        </p:nvSpPr>
        <p:spPr>
          <a:xfrm>
            <a:off x="1601776" y="1277270"/>
            <a:ext cx="6513523" cy="1313530"/>
          </a:xfrm>
        </p:spPr>
        <p:txBody>
          <a:bodyPr anchor="t">
            <a:normAutofit fontScale="90000"/>
          </a:bodyPr>
          <a:lstStyle/>
          <a:p>
            <a:pPr>
              <a:lnSpc>
                <a:spcPct val="110000"/>
              </a:lnSpc>
            </a:pPr>
            <a:r>
              <a:rPr lang="en-GB" dirty="0">
                <a:solidFill>
                  <a:schemeClr val="bg1"/>
                </a:solidFill>
                <a:highlight>
                  <a:srgbClr val="000000"/>
                </a:highlight>
              </a:rPr>
              <a:t>THE EQUINOX </a:t>
            </a:r>
            <a:br>
              <a:rPr lang="en-GB" dirty="0">
                <a:solidFill>
                  <a:schemeClr val="bg1"/>
                </a:solidFill>
                <a:highlight>
                  <a:srgbClr val="000000"/>
                </a:highlight>
              </a:rPr>
            </a:br>
            <a:r>
              <a:rPr lang="en-GB" dirty="0">
                <a:solidFill>
                  <a:schemeClr val="bg1"/>
                </a:solidFill>
                <a:highlight>
                  <a:srgbClr val="000000"/>
                </a:highlight>
              </a:rPr>
              <a:t>CONFERENCE</a:t>
            </a:r>
          </a:p>
        </p:txBody>
      </p:sp>
      <p:sp>
        <p:nvSpPr>
          <p:cNvPr id="3" name="Subtitle 2"/>
          <p:cNvSpPr>
            <a:spLocks noGrp="1"/>
          </p:cNvSpPr>
          <p:nvPr>
            <p:ph idx="1"/>
          </p:nvPr>
        </p:nvSpPr>
        <p:spPr>
          <a:xfrm>
            <a:off x="-411921" y="3815256"/>
            <a:ext cx="11689521" cy="2395046"/>
          </a:xfrm>
        </p:spPr>
        <p:txBody>
          <a:bodyPr vert="horz" lIns="91440" tIns="45720" rIns="91440" bIns="45720" rtlCol="0" anchor="t">
            <a:noAutofit/>
          </a:bodyPr>
          <a:lstStyle/>
          <a:p>
            <a:pPr marL="0" indent="0" algn="r">
              <a:buNone/>
            </a:pPr>
            <a:r>
              <a:rPr lang="en-GB" sz="2800" b="1" dirty="0"/>
              <a:t>Statistical Genetics – Genetic Epidemiology – Behaviour Genetics</a:t>
            </a:r>
            <a:endParaRPr lang="en-US" sz="2800" dirty="0"/>
          </a:p>
          <a:p>
            <a:pPr marL="0" indent="0" algn="r">
              <a:buNone/>
            </a:pPr>
            <a:r>
              <a:rPr lang="en-GB" sz="2800" b="1" dirty="0"/>
              <a:t>21 September </a:t>
            </a:r>
          </a:p>
          <a:p>
            <a:pPr marL="0" indent="0" algn="r">
              <a:buNone/>
            </a:pPr>
            <a:r>
              <a:rPr lang="en-GB" sz="2800" b="1" dirty="0"/>
              <a:t>Free – Accessible – Open – Supportive – Inclusive</a:t>
            </a:r>
          </a:p>
          <a:p>
            <a:pPr marL="0" indent="0" algn="r">
              <a:buNone/>
            </a:pPr>
            <a:r>
              <a:rPr lang="en-GB" sz="2800" dirty="0"/>
              <a:t>http://equinoxconference.org/</a:t>
            </a:r>
          </a:p>
        </p:txBody>
      </p:sp>
      <p:sp>
        <p:nvSpPr>
          <p:cNvPr id="60" name="Date Placeholder 5">
            <a:extLst>
              <a:ext uri="{FF2B5EF4-FFF2-40B4-BE49-F238E27FC236}">
                <a16:creationId xmlns:a16="http://schemas.microsoft.com/office/drawing/2014/main" id="{8E1A9623-FF65-4491-8E53-ECD5C1F65177}"/>
              </a:ext>
            </a:extLst>
          </p:cNvPr>
          <p:cNvSpPr>
            <a:spLocks noGrp="1"/>
          </p:cNvSpPr>
          <p:nvPr>
            <p:ph type="dt" sz="half" idx="10"/>
          </p:nvPr>
        </p:nvSpPr>
        <p:spPr>
          <a:xfrm>
            <a:off x="652371" y="6332538"/>
            <a:ext cx="3006492" cy="365125"/>
          </a:xfrm>
        </p:spPr>
        <p:txBody>
          <a:bodyPr/>
          <a:lstStyle/>
          <a:p>
            <a:pPr>
              <a:spcAft>
                <a:spcPts val="600"/>
              </a:spcAft>
            </a:pPr>
            <a:fld id="{12EF6563-1E8C-4580-9B78-C6EE124F204E}" type="datetime1">
              <a:rPr lang="en-US" smtClean="0"/>
              <a:pPr>
                <a:spcAft>
                  <a:spcPts val="600"/>
                </a:spcAft>
              </a:pPr>
              <a:t>3/10/23</a:t>
            </a:fld>
            <a:endParaRPr lang="en-US"/>
          </a:p>
        </p:txBody>
      </p:sp>
    </p:spTree>
    <p:extLst>
      <p:ext uri="{BB962C8B-B14F-4D97-AF65-F5344CB8AC3E}">
        <p14:creationId xmlns:p14="http://schemas.microsoft.com/office/powerpoint/2010/main" val="1098572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D4A40-1D8F-9AD0-3D35-012528F36684}"/>
              </a:ext>
            </a:extLst>
          </p:cNvPr>
          <p:cNvSpPr>
            <a:spLocks noGrp="1"/>
          </p:cNvSpPr>
          <p:nvPr>
            <p:ph type="title"/>
          </p:nvPr>
        </p:nvSpPr>
        <p:spPr/>
        <p:txBody>
          <a:bodyPr/>
          <a:lstStyle/>
          <a:p>
            <a:r>
              <a:rPr lang="en-GB" dirty="0">
                <a:solidFill>
                  <a:schemeClr val="bg1"/>
                </a:solidFill>
                <a:highlight>
                  <a:srgbClr val="000000"/>
                </a:highlight>
              </a:rPr>
              <a:t>How Does it work?</a:t>
            </a:r>
          </a:p>
        </p:txBody>
      </p:sp>
      <p:sp>
        <p:nvSpPr>
          <p:cNvPr id="3" name="Content Placeholder 2">
            <a:extLst>
              <a:ext uri="{FF2B5EF4-FFF2-40B4-BE49-F238E27FC236}">
                <a16:creationId xmlns:a16="http://schemas.microsoft.com/office/drawing/2014/main" id="{5E27300F-8F2E-AE01-702C-EE6AA55F398E}"/>
              </a:ext>
            </a:extLst>
          </p:cNvPr>
          <p:cNvSpPr>
            <a:spLocks noGrp="1"/>
          </p:cNvSpPr>
          <p:nvPr>
            <p:ph idx="1"/>
          </p:nvPr>
        </p:nvSpPr>
        <p:spPr/>
        <p:txBody>
          <a:bodyPr vert="horz" lIns="91440" tIns="45720" rIns="91440" bIns="45720" rtlCol="0" anchor="t">
            <a:normAutofit/>
          </a:bodyPr>
          <a:lstStyle/>
          <a:p>
            <a:r>
              <a:rPr lang="en-GB" sz="3200" dirty="0"/>
              <a:t>23.5 hours of science</a:t>
            </a:r>
          </a:p>
          <a:p>
            <a:pPr>
              <a:buClr>
                <a:srgbClr val="000000"/>
              </a:buClr>
            </a:pPr>
            <a:r>
              <a:rPr lang="en-GB" sz="3200" dirty="0"/>
              <a:t>Continuous zoom call</a:t>
            </a:r>
          </a:p>
          <a:p>
            <a:pPr>
              <a:buClr>
                <a:srgbClr val="000000"/>
              </a:buClr>
            </a:pPr>
            <a:r>
              <a:rPr lang="en-GB" sz="3200" dirty="0"/>
              <a:t>All presenters scheduled to talk during their usual waking hours</a:t>
            </a:r>
          </a:p>
          <a:p>
            <a:pPr>
              <a:buClr>
                <a:srgbClr val="000000"/>
              </a:buClr>
            </a:pPr>
            <a:r>
              <a:rPr lang="en-GB" sz="3200" dirty="0"/>
              <a:t>Join when you can – watch a recording later</a:t>
            </a:r>
          </a:p>
          <a:p>
            <a:pPr>
              <a:buClr>
                <a:srgbClr val="000000"/>
              </a:buClr>
            </a:pPr>
            <a:endParaRPr lang="en-GB" sz="3200" dirty="0"/>
          </a:p>
        </p:txBody>
      </p:sp>
    </p:spTree>
    <p:extLst>
      <p:ext uri="{BB962C8B-B14F-4D97-AF65-F5344CB8AC3E}">
        <p14:creationId xmlns:p14="http://schemas.microsoft.com/office/powerpoint/2010/main" val="25548592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CA96C-9296-90BC-CE23-F44278115145}"/>
              </a:ext>
            </a:extLst>
          </p:cNvPr>
          <p:cNvSpPr>
            <a:spLocks noGrp="1"/>
          </p:cNvSpPr>
          <p:nvPr>
            <p:ph type="title"/>
          </p:nvPr>
        </p:nvSpPr>
        <p:spPr/>
        <p:txBody>
          <a:bodyPr/>
          <a:lstStyle/>
          <a:p>
            <a:r>
              <a:rPr lang="en-GB" dirty="0">
                <a:solidFill>
                  <a:schemeClr val="bg1"/>
                </a:solidFill>
                <a:highlight>
                  <a:srgbClr val="000000"/>
                </a:highlight>
              </a:rPr>
              <a:t>Abstracts are open to...</a:t>
            </a:r>
          </a:p>
        </p:txBody>
      </p:sp>
      <p:sp>
        <p:nvSpPr>
          <p:cNvPr id="3" name="Content Placeholder 2">
            <a:extLst>
              <a:ext uri="{FF2B5EF4-FFF2-40B4-BE49-F238E27FC236}">
                <a16:creationId xmlns:a16="http://schemas.microsoft.com/office/drawing/2014/main" id="{C093BF37-767F-C737-07CC-7BD99354E848}"/>
              </a:ext>
            </a:extLst>
          </p:cNvPr>
          <p:cNvSpPr>
            <a:spLocks noGrp="1"/>
          </p:cNvSpPr>
          <p:nvPr>
            <p:ph idx="1"/>
          </p:nvPr>
        </p:nvSpPr>
        <p:spPr/>
        <p:txBody>
          <a:bodyPr vert="horz" lIns="91440" tIns="45720" rIns="91440" bIns="45720" rtlCol="0" anchor="t">
            <a:normAutofit/>
          </a:bodyPr>
          <a:lstStyle/>
          <a:p>
            <a:r>
              <a:rPr lang="en-GB" sz="3200" dirty="0"/>
              <a:t>People who are currently finding it difficult to travel to attend in-person conferences </a:t>
            </a:r>
            <a:endParaRPr lang="en-GB" dirty="0"/>
          </a:p>
          <a:p>
            <a:pPr lvl="1">
              <a:buClr>
                <a:srgbClr val="000000"/>
              </a:buClr>
            </a:pPr>
            <a:r>
              <a:rPr lang="en-GB" sz="3000" dirty="0"/>
              <a:t>For any reason</a:t>
            </a:r>
          </a:p>
          <a:p>
            <a:pPr>
              <a:buClr>
                <a:srgbClr val="000000"/>
              </a:buClr>
            </a:pPr>
            <a:r>
              <a:rPr lang="en-GB" sz="3200" dirty="0"/>
              <a:t>People whose work is so cross disciplinary that it is hard to find a 'home'</a:t>
            </a:r>
          </a:p>
        </p:txBody>
      </p:sp>
    </p:spTree>
    <p:extLst>
      <p:ext uri="{BB962C8B-B14F-4D97-AF65-F5344CB8AC3E}">
        <p14:creationId xmlns:p14="http://schemas.microsoft.com/office/powerpoint/2010/main" val="4260662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91CF-97A7-D4F3-AAAB-F512931E250A}"/>
              </a:ext>
            </a:extLst>
          </p:cNvPr>
          <p:cNvSpPr>
            <a:spLocks noGrp="1"/>
          </p:cNvSpPr>
          <p:nvPr>
            <p:ph type="title"/>
          </p:nvPr>
        </p:nvSpPr>
        <p:spPr/>
        <p:txBody>
          <a:bodyPr>
            <a:normAutofit/>
          </a:bodyPr>
          <a:lstStyle/>
          <a:p>
            <a:r>
              <a:rPr lang="en-GB" dirty="0"/>
              <a:t>EVERY ONE </a:t>
            </a:r>
            <a:r>
              <a:rPr lang="en-GB" u="sng" dirty="0"/>
              <a:t>is </a:t>
            </a:r>
            <a:r>
              <a:rPr lang="en-GB" dirty="0"/>
              <a:t>WELCOME to ATTEND!</a:t>
            </a:r>
          </a:p>
        </p:txBody>
      </p:sp>
      <p:sp>
        <p:nvSpPr>
          <p:cNvPr id="3" name="Content Placeholder 2">
            <a:extLst>
              <a:ext uri="{FF2B5EF4-FFF2-40B4-BE49-F238E27FC236}">
                <a16:creationId xmlns:a16="http://schemas.microsoft.com/office/drawing/2014/main" id="{8784B3C9-E6E6-AD30-E11A-E2E062AE528D}"/>
              </a:ext>
            </a:extLst>
          </p:cNvPr>
          <p:cNvSpPr>
            <a:spLocks noGrp="1"/>
          </p:cNvSpPr>
          <p:nvPr>
            <p:ph type="body" idx="1"/>
          </p:nvPr>
        </p:nvSpPr>
        <p:spPr/>
        <p:txBody>
          <a:bodyPr vert="horz" lIns="91440" tIns="45720" rIns="91440" bIns="45720" rtlCol="0" anchor="t">
            <a:normAutofit/>
          </a:bodyPr>
          <a:lstStyle/>
          <a:p>
            <a:endParaRPr lang="en-GB" dirty="0"/>
          </a:p>
        </p:txBody>
      </p:sp>
    </p:spTree>
    <p:extLst>
      <p:ext uri="{BB962C8B-B14F-4D97-AF65-F5344CB8AC3E}">
        <p14:creationId xmlns:p14="http://schemas.microsoft.com/office/powerpoint/2010/main" val="30771154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CC14-4B97-606D-26D9-F6CB36E36EDC}"/>
              </a:ext>
            </a:extLst>
          </p:cNvPr>
          <p:cNvSpPr>
            <a:spLocks noGrp="1"/>
          </p:cNvSpPr>
          <p:nvPr>
            <p:ph type="ctrTitle"/>
          </p:nvPr>
        </p:nvSpPr>
        <p:spPr/>
        <p:txBody>
          <a:bodyPr/>
          <a:lstStyle/>
          <a:p>
            <a:r>
              <a:rPr lang="en-US" dirty="0">
                <a:latin typeface="Helvetica" pitchFamily="2" charset="0"/>
              </a:rPr>
              <a:t>Abdel </a:t>
            </a:r>
            <a:r>
              <a:rPr lang="en-US" dirty="0" err="1">
                <a:latin typeface="Helvetica" pitchFamily="2" charset="0"/>
              </a:rPr>
              <a:t>Abdellaoui</a:t>
            </a:r>
            <a:endParaRPr lang="en-US" dirty="0">
              <a:latin typeface="Helvetica" pitchFamily="2" charset="0"/>
            </a:endParaRPr>
          </a:p>
        </p:txBody>
      </p:sp>
      <p:sp>
        <p:nvSpPr>
          <p:cNvPr id="3" name="Subtitle 2">
            <a:extLst>
              <a:ext uri="{FF2B5EF4-FFF2-40B4-BE49-F238E27FC236}">
                <a16:creationId xmlns:a16="http://schemas.microsoft.com/office/drawing/2014/main" id="{1B611074-7476-41D3-13E7-47141B62A43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45391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1999" cy="332656"/>
          </a:xfrm>
          <a:prstGeom prst="rect">
            <a:avLst/>
          </a:prstGeom>
          <a:solidFill>
            <a:srgbClr val="769DCC">
              <a:alpha val="9294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7" name="TextBox 18"/>
          <p:cNvSpPr txBox="1">
            <a:spLocks noChangeArrowheads="1"/>
          </p:cNvSpPr>
          <p:nvPr/>
        </p:nvSpPr>
        <p:spPr bwMode="auto">
          <a:xfrm>
            <a:off x="80763" y="6499423"/>
            <a:ext cx="6961144" cy="292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sz="1300" b="1" i="1" dirty="0">
                <a:solidFill>
                  <a:srgbClr val="0677B9"/>
                </a:solidFill>
                <a:latin typeface="Calibri Light" panose="020F0302020204030204" pitchFamily="34" charset="0"/>
                <a:cs typeface="Calibri Light" panose="020F0302020204030204" pitchFamily="34" charset="0"/>
              </a:rPr>
              <a:t>a.abdellaoui@amsterdamumc.nl</a:t>
            </a:r>
            <a:endParaRPr lang="en-US" altLang="en-US" sz="2200" i="1" dirty="0">
              <a:solidFill>
                <a:srgbClr val="0677B9"/>
              </a:solidFill>
              <a:latin typeface="Calibri Light" panose="020F0302020204030204" pitchFamily="34" charset="0"/>
              <a:cs typeface="Calibri Light" panose="020F0302020204030204"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913" y="2362200"/>
            <a:ext cx="81089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4696" y="3529126"/>
            <a:ext cx="2063433" cy="46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11027976" y="6448681"/>
            <a:ext cx="414164" cy="343130"/>
          </a:xfrm>
          <a:prstGeom prst="rect">
            <a:avLst/>
          </a:prstGeom>
        </p:spPr>
      </p:pic>
      <p:sp>
        <p:nvSpPr>
          <p:cNvPr id="9" name="TextBox 18"/>
          <p:cNvSpPr txBox="1">
            <a:spLocks noChangeArrowheads="1"/>
          </p:cNvSpPr>
          <p:nvPr/>
        </p:nvSpPr>
        <p:spPr bwMode="auto">
          <a:xfrm>
            <a:off x="11352584" y="6499423"/>
            <a:ext cx="768456" cy="292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a:buNone/>
            </a:pPr>
            <a:r>
              <a:rPr lang="en-US" sz="1300" b="1" i="1" dirty="0" err="1">
                <a:solidFill>
                  <a:srgbClr val="0677B9"/>
                </a:solidFill>
                <a:latin typeface="Calibri Light" panose="020F0302020204030204" pitchFamily="34" charset="0"/>
                <a:cs typeface="Calibri Light" panose="020F0302020204030204" pitchFamily="34" charset="0"/>
              </a:rPr>
              <a:t>dr_appie</a:t>
            </a:r>
            <a:endParaRPr lang="en-US" altLang="en-US" sz="2200" i="1" dirty="0">
              <a:solidFill>
                <a:srgbClr val="0677B9"/>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95074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7609" y="986675"/>
            <a:ext cx="6540245" cy="3878714"/>
            <a:chOff x="395536" y="1351115"/>
            <a:chExt cx="6540245" cy="3878714"/>
          </a:xfrm>
        </p:grpSpPr>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412776"/>
              <a:ext cx="2007655" cy="2357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5903" y="1480144"/>
              <a:ext cx="1961128" cy="229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6999" y="1499878"/>
              <a:ext cx="1953874" cy="228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627374" y="1454958"/>
              <a:ext cx="500663" cy="47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86999" y="1351115"/>
              <a:ext cx="500663" cy="47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3"/>
            <p:cNvSpPr txBox="1">
              <a:spLocks noChangeArrowheads="1"/>
            </p:cNvSpPr>
            <p:nvPr/>
          </p:nvSpPr>
          <p:spPr bwMode="auto">
            <a:xfrm>
              <a:off x="5564181" y="3816890"/>
              <a:ext cx="1371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en-US" sz="1500" b="1" dirty="0">
                  <a:solidFill>
                    <a:srgbClr val="548A96"/>
                  </a:solidFill>
                  <a:latin typeface="+mj-lt"/>
                </a:rPr>
                <a:t>Non-</a:t>
              </a:r>
              <a:r>
                <a:rPr lang="nl-NL" altLang="en-US" sz="1500" b="1" dirty="0" err="1">
                  <a:solidFill>
                    <a:srgbClr val="548A96"/>
                  </a:solidFill>
                  <a:latin typeface="+mj-lt"/>
                </a:rPr>
                <a:t>religious</a:t>
              </a:r>
              <a:endParaRPr lang="en-US" altLang="en-US" sz="1500" b="1" dirty="0">
                <a:solidFill>
                  <a:srgbClr val="548A96"/>
                </a:solidFill>
                <a:latin typeface="+mj-lt"/>
              </a:endParaRPr>
            </a:p>
          </p:txBody>
        </p:sp>
        <p:sp>
          <p:nvSpPr>
            <p:cNvPr id="16" name="TextBox 13"/>
            <p:cNvSpPr txBox="1">
              <a:spLocks noChangeArrowheads="1"/>
            </p:cNvSpPr>
            <p:nvPr/>
          </p:nvSpPr>
          <p:spPr bwMode="auto">
            <a:xfrm>
              <a:off x="4104583" y="3831180"/>
              <a:ext cx="11430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en-US" sz="1500" b="1" dirty="0">
                  <a:solidFill>
                    <a:srgbClr val="548A96"/>
                  </a:solidFill>
                  <a:latin typeface="+mj-lt"/>
                </a:rPr>
                <a:t>Protestant</a:t>
              </a:r>
              <a:endParaRPr lang="en-US" altLang="en-US" sz="1500" b="1" dirty="0">
                <a:solidFill>
                  <a:srgbClr val="548A96"/>
                </a:solidFill>
                <a:latin typeface="+mj-lt"/>
              </a:endParaRPr>
            </a:p>
          </p:txBody>
        </p:sp>
        <p:pic>
          <p:nvPicPr>
            <p:cNvPr id="1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8293" y="3902615"/>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6079" y="3921667"/>
              <a:ext cx="1524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3"/>
            <p:cNvSpPr txBox="1">
              <a:spLocks noChangeArrowheads="1"/>
            </p:cNvSpPr>
            <p:nvPr/>
          </p:nvSpPr>
          <p:spPr bwMode="auto">
            <a:xfrm>
              <a:off x="2818316" y="3831180"/>
              <a:ext cx="10048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en-US" sz="1500" b="1" dirty="0" err="1">
                  <a:solidFill>
                    <a:srgbClr val="548A96"/>
                  </a:solidFill>
                  <a:latin typeface="+mj-lt"/>
                </a:rPr>
                <a:t>Catholic</a:t>
              </a:r>
              <a:endParaRPr lang="en-US" altLang="en-US" sz="1500" b="1" dirty="0">
                <a:solidFill>
                  <a:srgbClr val="548A96"/>
                </a:solidFill>
                <a:latin typeface="+mj-lt"/>
              </a:endParaRPr>
            </a:p>
          </p:txBody>
        </p:sp>
        <p:pic>
          <p:nvPicPr>
            <p:cNvPr id="20"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046" y="3926430"/>
              <a:ext cx="14287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4127" y="4580899"/>
              <a:ext cx="1494739" cy="64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9155" y="4548351"/>
              <a:ext cx="1448109" cy="61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5164" y="4580899"/>
              <a:ext cx="1507692" cy="61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Rechte verbindingslijn met pijl 10"/>
            <p:cNvCxnSpPr/>
            <p:nvPr/>
          </p:nvCxnSpPr>
          <p:spPr>
            <a:xfrm flipH="1">
              <a:off x="2878188" y="4124685"/>
              <a:ext cx="271320" cy="456230"/>
            </a:xfrm>
            <a:prstGeom prst="straightConnector1">
              <a:avLst/>
            </a:prstGeom>
            <a:ln w="19050">
              <a:solidFill>
                <a:srgbClr val="EB793B"/>
              </a:solidFill>
              <a:tailEnd type="arrow"/>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cxnSp>
          <p:nvCxnSpPr>
            <p:cNvPr id="28" name="Rechte verbindingslijn met pijl 10"/>
            <p:cNvCxnSpPr/>
            <p:nvPr/>
          </p:nvCxnSpPr>
          <p:spPr>
            <a:xfrm flipH="1">
              <a:off x="4480982" y="4117925"/>
              <a:ext cx="46049" cy="388126"/>
            </a:xfrm>
            <a:prstGeom prst="straightConnector1">
              <a:avLst/>
            </a:prstGeom>
            <a:ln w="19050">
              <a:solidFill>
                <a:srgbClr val="EB793B"/>
              </a:solidFill>
              <a:tailEnd type="arrow"/>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cxnSp>
          <p:nvCxnSpPr>
            <p:cNvPr id="30" name="Rechte verbindingslijn met pijl 10"/>
            <p:cNvCxnSpPr/>
            <p:nvPr/>
          </p:nvCxnSpPr>
          <p:spPr>
            <a:xfrm>
              <a:off x="6102767" y="4137824"/>
              <a:ext cx="32665" cy="348328"/>
            </a:xfrm>
            <a:prstGeom prst="straightConnector1">
              <a:avLst/>
            </a:prstGeom>
            <a:ln w="19050">
              <a:solidFill>
                <a:srgbClr val="EB793B"/>
              </a:solidFill>
              <a:tailEnd type="arrow"/>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487683" y="1436760"/>
              <a:ext cx="4359581" cy="2720488"/>
            </a:xfrm>
            <a:prstGeom prst="roundRect">
              <a:avLst>
                <a:gd name="adj" fmla="val 4891"/>
              </a:avLst>
            </a:prstGeom>
            <a:noFill/>
            <a:ln w="6350">
              <a:solidFill>
                <a:srgbClr val="548A96"/>
              </a:solidFill>
              <a:prstDash val="lgDash"/>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Rechte verbindingslijn met pijl 10"/>
            <p:cNvCxnSpPr/>
            <p:nvPr/>
          </p:nvCxnSpPr>
          <p:spPr>
            <a:xfrm>
              <a:off x="1909603" y="2996952"/>
              <a:ext cx="601893" cy="0"/>
            </a:xfrm>
            <a:prstGeom prst="straightConnector1">
              <a:avLst/>
            </a:prstGeom>
            <a:ln w="34925">
              <a:solidFill>
                <a:srgbClr val="EB793B"/>
              </a:solidFill>
              <a:tailEnd type="arrow"/>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654120" y="2074774"/>
              <a:ext cx="590839" cy="307777"/>
            </a:xfrm>
            <a:prstGeom prst="rect">
              <a:avLst/>
            </a:prstGeom>
            <a:noFill/>
          </p:spPr>
          <p:txBody>
            <a:bodyPr wrap="square" rtlCol="0">
              <a:spAutoFit/>
            </a:bodyPr>
            <a:lstStyle/>
            <a:p>
              <a:r>
                <a:rPr lang="en-US" sz="1400" b="1" dirty="0">
                  <a:solidFill>
                    <a:srgbClr val="548A96"/>
                  </a:solidFill>
                  <a:latin typeface="+mj-lt"/>
                </a:rPr>
                <a:t>1849</a:t>
              </a:r>
            </a:p>
          </p:txBody>
        </p:sp>
        <p:sp>
          <p:nvSpPr>
            <p:cNvPr id="31" name="TextBox 30"/>
            <p:cNvSpPr txBox="1"/>
            <p:nvPr/>
          </p:nvSpPr>
          <p:spPr>
            <a:xfrm>
              <a:off x="4846623" y="2074773"/>
              <a:ext cx="590839" cy="307777"/>
            </a:xfrm>
            <a:prstGeom prst="rect">
              <a:avLst/>
            </a:prstGeom>
            <a:noFill/>
          </p:spPr>
          <p:txBody>
            <a:bodyPr wrap="square" rtlCol="0">
              <a:spAutoFit/>
            </a:bodyPr>
            <a:lstStyle/>
            <a:p>
              <a:r>
                <a:rPr lang="en-US" sz="1400" b="1" dirty="0">
                  <a:solidFill>
                    <a:srgbClr val="548A96"/>
                  </a:solidFill>
                  <a:latin typeface="+mj-lt"/>
                </a:rPr>
                <a:t>Today</a:t>
              </a:r>
            </a:p>
          </p:txBody>
        </p:sp>
      </p:grpSp>
      <p:sp>
        <p:nvSpPr>
          <p:cNvPr id="3" name="Rectangle 2">
            <a:extLst>
              <a:ext uri="{FF2B5EF4-FFF2-40B4-BE49-F238E27FC236}">
                <a16:creationId xmlns:a16="http://schemas.microsoft.com/office/drawing/2014/main" id="{04DAC59A-0D78-4BC1-4D82-148116FB4E88}"/>
              </a:ext>
            </a:extLst>
          </p:cNvPr>
          <p:cNvSpPr/>
          <p:nvPr/>
        </p:nvSpPr>
        <p:spPr>
          <a:xfrm>
            <a:off x="0" y="0"/>
            <a:ext cx="12191999" cy="332656"/>
          </a:xfrm>
          <a:prstGeom prst="rect">
            <a:avLst/>
          </a:prstGeom>
          <a:solidFill>
            <a:srgbClr val="769DCC">
              <a:alpha val="9294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8" name="Picture 7">
            <a:extLst>
              <a:ext uri="{FF2B5EF4-FFF2-40B4-BE49-F238E27FC236}">
                <a16:creationId xmlns:a16="http://schemas.microsoft.com/office/drawing/2014/main" id="{1E338D1F-FC8F-9197-574A-49215185B880}"/>
              </a:ext>
            </a:extLst>
          </p:cNvPr>
          <p:cNvPicPr>
            <a:picLocks noChangeAspect="1"/>
          </p:cNvPicPr>
          <p:nvPr/>
        </p:nvPicPr>
        <p:blipFill>
          <a:blip r:embed="rId12"/>
          <a:stretch>
            <a:fillRect/>
          </a:stretch>
        </p:blipFill>
        <p:spPr>
          <a:xfrm>
            <a:off x="263353" y="5408599"/>
            <a:ext cx="3168352" cy="1176888"/>
          </a:xfrm>
          <a:prstGeom prst="rect">
            <a:avLst/>
          </a:prstGeom>
          <a:ln>
            <a:solidFill>
              <a:schemeClr val="tx1"/>
            </a:solidFill>
          </a:ln>
          <a:effectLst>
            <a:outerShdw blurRad="50800" dist="38100" dir="2700000" algn="tl" rotWithShape="0">
              <a:prstClr val="black">
                <a:alpha val="14000"/>
              </a:prstClr>
            </a:outerShdw>
          </a:effectLst>
        </p:spPr>
      </p:pic>
    </p:spTree>
    <p:extLst>
      <p:ext uri="{BB962C8B-B14F-4D97-AF65-F5344CB8AC3E}">
        <p14:creationId xmlns:p14="http://schemas.microsoft.com/office/powerpoint/2010/main" val="49452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01" y="1143001"/>
            <a:ext cx="10412339" cy="4267200"/>
          </a:xfrm>
          <a:prstGeom prst="rect">
            <a:avLst/>
          </a:prstGeom>
        </p:spPr>
      </p:pic>
      <p:sp>
        <p:nvSpPr>
          <p:cNvPr id="3" name="TextBox 2"/>
          <p:cNvSpPr txBox="1"/>
          <p:nvPr/>
        </p:nvSpPr>
        <p:spPr>
          <a:xfrm>
            <a:off x="304800" y="228600"/>
            <a:ext cx="11887200" cy="738664"/>
          </a:xfrm>
          <a:prstGeom prst="rect">
            <a:avLst/>
          </a:prstGeom>
          <a:noFill/>
        </p:spPr>
        <p:txBody>
          <a:bodyPr wrap="square" rtlCol="0">
            <a:spAutoFit/>
          </a:bodyPr>
          <a:lstStyle/>
          <a:p>
            <a:pPr algn="ctr">
              <a:defRPr/>
            </a:pPr>
            <a:r>
              <a:rPr lang="en-US" sz="2400" dirty="0">
                <a:solidFill>
                  <a:srgbClr val="FF0000"/>
                </a:solidFill>
              </a:rPr>
              <a:t>How well does  the MDD GWAS predict Depression </a:t>
            </a:r>
            <a:r>
              <a:rPr lang="en-US" sz="2400" dirty="0" err="1">
                <a:solidFill>
                  <a:srgbClr val="FF0000"/>
                </a:solidFill>
              </a:rPr>
              <a:t>caseness</a:t>
            </a:r>
            <a:r>
              <a:rPr lang="en-US" sz="2400" dirty="0">
                <a:solidFill>
                  <a:srgbClr val="FF0000"/>
                </a:solidFill>
              </a:rPr>
              <a:t> (DSM5)?</a:t>
            </a:r>
          </a:p>
          <a:p>
            <a:pPr algn="ctr">
              <a:defRPr/>
            </a:pPr>
            <a:r>
              <a:rPr lang="en-US" dirty="0">
                <a:solidFill>
                  <a:srgbClr val="FF0000"/>
                </a:solidFill>
              </a:rPr>
              <a:t>Prediction from PGC (Howard minus Oz, </a:t>
            </a:r>
            <a:r>
              <a:rPr lang="en-US" dirty="0">
                <a:solidFill>
                  <a:srgbClr val="00B050"/>
                </a:solidFill>
              </a:rPr>
              <a:t>using </a:t>
            </a:r>
            <a:r>
              <a:rPr lang="en-US" dirty="0" err="1">
                <a:solidFill>
                  <a:srgbClr val="00B050"/>
                </a:solidFill>
              </a:rPr>
              <a:t>SBayesR</a:t>
            </a:r>
            <a:r>
              <a:rPr lang="en-US" dirty="0">
                <a:solidFill>
                  <a:srgbClr val="FF0000"/>
                </a:solidFill>
              </a:rPr>
              <a:t>) into AGDS +</a:t>
            </a:r>
            <a:r>
              <a:rPr lang="en-US" dirty="0" err="1">
                <a:solidFill>
                  <a:srgbClr val="FF0000"/>
                </a:solidFill>
              </a:rPr>
              <a:t>QSkin</a:t>
            </a:r>
            <a:endParaRPr lang="en-GB" dirty="0">
              <a:solidFill>
                <a:srgbClr val="FF0000"/>
              </a:solidFill>
            </a:endParaRPr>
          </a:p>
        </p:txBody>
      </p:sp>
      <p:sp>
        <p:nvSpPr>
          <p:cNvPr id="5" name="Rectangle 4"/>
          <p:cNvSpPr/>
          <p:nvPr/>
        </p:nvSpPr>
        <p:spPr>
          <a:xfrm>
            <a:off x="533400" y="5325070"/>
            <a:ext cx="10972800" cy="954107"/>
          </a:xfrm>
          <a:prstGeom prst="rect">
            <a:avLst/>
          </a:prstGeom>
        </p:spPr>
        <p:txBody>
          <a:bodyPr wrap="square">
            <a:spAutoFit/>
          </a:bodyPr>
          <a:lstStyle/>
          <a:p>
            <a:r>
              <a:rPr lang="en-US" sz="2800" dirty="0"/>
              <a:t>genetic correlation between the sexes not significantly different from one </a:t>
            </a:r>
          </a:p>
          <a:p>
            <a:r>
              <a:rPr lang="en-US" sz="2800" dirty="0"/>
              <a:t>(</a:t>
            </a:r>
            <a:r>
              <a:rPr lang="en-US" sz="2800" dirty="0" err="1"/>
              <a:t>rGmf</a:t>
            </a:r>
            <a:r>
              <a:rPr lang="en-US" sz="2800" dirty="0"/>
              <a:t>= 0.90 </a:t>
            </a:r>
            <a:r>
              <a:rPr lang="en-US" sz="2800" dirty="0" err="1"/>
              <a:t>s.e.</a:t>
            </a:r>
            <a:r>
              <a:rPr lang="en-US" sz="2800" dirty="0"/>
              <a:t> 0.06; p = 0.096) ##</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074" y="6248400"/>
            <a:ext cx="668178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228492" y="6298684"/>
            <a:ext cx="415498" cy="369332"/>
          </a:xfrm>
          <a:prstGeom prst="rect">
            <a:avLst/>
          </a:prstGeom>
          <a:noFill/>
        </p:spPr>
        <p:txBody>
          <a:bodyPr wrap="none" rtlCol="0">
            <a:spAutoFit/>
          </a:bodyPr>
          <a:lstStyle/>
          <a:p>
            <a:r>
              <a:rPr lang="en-AU" dirty="0"/>
              <a:t>##</a:t>
            </a:r>
            <a:endParaRPr lang="en-US" dirty="0"/>
          </a:p>
        </p:txBody>
      </p:sp>
    </p:spTree>
    <p:extLst>
      <p:ext uri="{BB962C8B-B14F-4D97-AF65-F5344CB8AC3E}">
        <p14:creationId xmlns:p14="http://schemas.microsoft.com/office/powerpoint/2010/main" val="2050817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23592" y="605379"/>
            <a:ext cx="7086600" cy="2800350"/>
            <a:chOff x="1043608" y="2500858"/>
            <a:chExt cx="7086600" cy="2800350"/>
          </a:xfrm>
        </p:grpSpPr>
        <p:pic>
          <p:nvPicPr>
            <p:cNvPr id="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408" y="2577058"/>
              <a:ext cx="22653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1808" y="2559596"/>
              <a:ext cx="22860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9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3958" y="3421608"/>
              <a:ext cx="13509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3958" y="4199483"/>
              <a:ext cx="13477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Tekstvak 8"/>
            <p:cNvSpPr txBox="1">
              <a:spLocks noChangeArrowheads="1"/>
            </p:cNvSpPr>
            <p:nvPr/>
          </p:nvSpPr>
          <p:spPr bwMode="auto">
            <a:xfrm>
              <a:off x="1196008" y="3043783"/>
              <a:ext cx="17145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Calibri" panose="020F0502020204030204"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Calibri" panose="020F0502020204030204"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Calibri" panose="020F0502020204030204"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en-US" altLang="en-US" sz="1100" b="1">
                  <a:latin typeface="Cambria" panose="02040503050406030204" pitchFamily="18" charset="0"/>
                </a:rPr>
                <a:t>Below average migration distance</a:t>
              </a:r>
              <a:endParaRPr lang="nl-NL" altLang="en-US" sz="1100" b="1">
                <a:latin typeface="Cambria" panose="02040503050406030204" pitchFamily="18" charset="0"/>
              </a:endParaRPr>
            </a:p>
          </p:txBody>
        </p:sp>
        <p:sp>
          <p:nvSpPr>
            <p:cNvPr id="95" name="Tekstvak 10"/>
            <p:cNvSpPr txBox="1">
              <a:spLocks noChangeArrowheads="1"/>
            </p:cNvSpPr>
            <p:nvPr/>
          </p:nvSpPr>
          <p:spPr bwMode="auto">
            <a:xfrm>
              <a:off x="2994646" y="2786608"/>
              <a:ext cx="1143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Calibri" panose="020F0502020204030204"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Calibri" panose="020F0502020204030204"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Calibri" panose="020F0502020204030204"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1400" b="1">
                  <a:latin typeface="Cambria" panose="02040503050406030204" pitchFamily="18" charset="0"/>
                </a:rPr>
                <a:t>Lower educated fathers</a:t>
              </a:r>
              <a:endParaRPr lang="nl-NL" altLang="en-US" sz="1400" b="1">
                <a:latin typeface="Cambria" panose="02040503050406030204" pitchFamily="18" charset="0"/>
              </a:endParaRPr>
            </a:p>
          </p:txBody>
        </p:sp>
        <p:sp>
          <p:nvSpPr>
            <p:cNvPr id="96" name="Tekstvak 11"/>
            <p:cNvSpPr txBox="1">
              <a:spLocks noChangeArrowheads="1"/>
            </p:cNvSpPr>
            <p:nvPr/>
          </p:nvSpPr>
          <p:spPr bwMode="auto">
            <a:xfrm>
              <a:off x="5463208" y="2786608"/>
              <a:ext cx="1143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Calibri" panose="020F0502020204030204"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Calibri" panose="020F0502020204030204"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Calibri" panose="020F0502020204030204"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1400" b="1">
                  <a:latin typeface="Cambria" panose="02040503050406030204" pitchFamily="18" charset="0"/>
                </a:rPr>
                <a:t>Higher educated fathers</a:t>
              </a:r>
              <a:endParaRPr lang="nl-NL" altLang="en-US" sz="1400" b="1">
                <a:latin typeface="Cambria" panose="02040503050406030204" pitchFamily="18" charset="0"/>
              </a:endParaRPr>
            </a:p>
          </p:txBody>
        </p:sp>
        <p:sp>
          <p:nvSpPr>
            <p:cNvPr id="97" name="Rechthoek 12"/>
            <p:cNvSpPr/>
            <p:nvPr/>
          </p:nvSpPr>
          <p:spPr>
            <a:xfrm>
              <a:off x="1043608" y="2500858"/>
              <a:ext cx="7086600" cy="2800350"/>
            </a:xfrm>
            <a:prstGeom prst="rect">
              <a:avLst/>
            </a:prstGeom>
            <a:noFill/>
            <a:ln w="9525"/>
            <a:effectLst>
              <a:outerShdw blurRad="508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latin typeface="Cambria" panose="02040503050406030204" pitchFamily="18" charset="0"/>
              </a:endParaRPr>
            </a:p>
          </p:txBody>
        </p:sp>
        <p:sp>
          <p:nvSpPr>
            <p:cNvPr id="98" name="Tekstvak 8"/>
            <p:cNvSpPr txBox="1">
              <a:spLocks noChangeArrowheads="1"/>
            </p:cNvSpPr>
            <p:nvPr/>
          </p:nvSpPr>
          <p:spPr bwMode="auto">
            <a:xfrm>
              <a:off x="1215058" y="3805783"/>
              <a:ext cx="17145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Calibri" panose="020F0502020204030204"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Calibri" panose="020F0502020204030204"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Calibri" panose="020F0502020204030204"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en-US" altLang="en-US" sz="1100" b="1">
                  <a:latin typeface="Cambria" panose="02040503050406030204" pitchFamily="18" charset="0"/>
                </a:rPr>
                <a:t>Above average migration distance</a:t>
              </a:r>
              <a:endParaRPr lang="nl-NL" altLang="en-US" sz="1100" b="1">
                <a:latin typeface="Cambria" panose="02040503050406030204" pitchFamily="18" charset="0"/>
              </a:endParaRPr>
            </a:p>
          </p:txBody>
        </p:sp>
      </p:grpSp>
      <p:sp>
        <p:nvSpPr>
          <p:cNvPr id="99" name="Content Placeholder 2"/>
          <p:cNvSpPr txBox="1">
            <a:spLocks/>
          </p:cNvSpPr>
          <p:nvPr/>
        </p:nvSpPr>
        <p:spPr>
          <a:xfrm>
            <a:off x="1919536" y="3581591"/>
            <a:ext cx="8188560" cy="18671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US" altLang="en-US" sz="2000" dirty="0">
                <a:solidFill>
                  <a:schemeClr val="tx1"/>
                </a:solidFill>
                <a:latin typeface="+mj-lt"/>
              </a:rPr>
              <a:t>Educational attainment was significantly associated with </a:t>
            </a:r>
            <a:r>
              <a:rPr lang="en-US" altLang="en-US" sz="2000" i="1" dirty="0" err="1">
                <a:solidFill>
                  <a:schemeClr val="tx1"/>
                </a:solidFill>
                <a:latin typeface="+mj-lt"/>
              </a:rPr>
              <a:t>F</a:t>
            </a:r>
            <a:r>
              <a:rPr lang="en-US" altLang="en-US" sz="2000" baseline="-25000" dirty="0" err="1">
                <a:solidFill>
                  <a:schemeClr val="tx1"/>
                </a:solidFill>
                <a:latin typeface="+mj-lt"/>
              </a:rPr>
              <a:t>roh</a:t>
            </a:r>
            <a:r>
              <a:rPr lang="en-US" altLang="en-US" sz="2000" dirty="0">
                <a:solidFill>
                  <a:schemeClr val="tx1"/>
                </a:solidFill>
                <a:latin typeface="+mj-lt"/>
              </a:rPr>
              <a:t> (inbreeding) </a:t>
            </a:r>
          </a:p>
          <a:p>
            <a:pPr marL="342900" indent="-342900" algn="l">
              <a:buFont typeface="Arial" panose="020B0604020202020204" pitchFamily="34" charset="0"/>
              <a:buChar char="•"/>
            </a:pPr>
            <a:r>
              <a:rPr lang="en-US" altLang="en-US" sz="2000" dirty="0">
                <a:solidFill>
                  <a:schemeClr val="tx1"/>
                </a:solidFill>
                <a:latin typeface="+mj-lt"/>
              </a:rPr>
              <a:t>But parental education was </a:t>
            </a:r>
            <a:r>
              <a:rPr lang="en-US" altLang="en-US" sz="2000" i="1" dirty="0">
                <a:solidFill>
                  <a:schemeClr val="tx1"/>
                </a:solidFill>
                <a:latin typeface="+mj-lt"/>
              </a:rPr>
              <a:t>much</a:t>
            </a:r>
            <a:r>
              <a:rPr lang="en-US" altLang="en-US" sz="2000" dirty="0">
                <a:solidFill>
                  <a:schemeClr val="tx1"/>
                </a:solidFill>
                <a:latin typeface="+mj-lt"/>
              </a:rPr>
              <a:t> more significantly associated with </a:t>
            </a:r>
            <a:r>
              <a:rPr lang="en-US" altLang="en-US" sz="2000" i="1" dirty="0" err="1">
                <a:solidFill>
                  <a:schemeClr val="tx1"/>
                </a:solidFill>
                <a:latin typeface="+mj-lt"/>
              </a:rPr>
              <a:t>F</a:t>
            </a:r>
            <a:r>
              <a:rPr lang="en-US" altLang="en-US" sz="2000" baseline="-25000" dirty="0" err="1">
                <a:solidFill>
                  <a:schemeClr val="tx1"/>
                </a:solidFill>
                <a:latin typeface="+mj-lt"/>
              </a:rPr>
              <a:t>roh</a:t>
            </a:r>
            <a:r>
              <a:rPr lang="en-US" altLang="en-US" sz="2000" dirty="0">
                <a:solidFill>
                  <a:schemeClr val="tx1"/>
                </a:solidFill>
                <a:latin typeface="+mj-lt"/>
              </a:rPr>
              <a:t> </a:t>
            </a:r>
          </a:p>
          <a:p>
            <a:pPr marL="342900" indent="-342900" algn="l">
              <a:buFont typeface="Arial" panose="020B0604020202020204" pitchFamily="34" charset="0"/>
              <a:buChar char="•"/>
            </a:pPr>
            <a:r>
              <a:rPr lang="en-US" altLang="en-US" sz="2000" dirty="0">
                <a:solidFill>
                  <a:schemeClr val="tx1"/>
                </a:solidFill>
                <a:latin typeface="+mj-lt"/>
              </a:rPr>
              <a:t>Why?</a:t>
            </a:r>
          </a:p>
          <a:p>
            <a:pPr marL="742950" lvl="1" indent="-285750" algn="l">
              <a:buFont typeface="Arial" panose="020B0604020202020204" pitchFamily="34" charset="0"/>
              <a:buChar char="•"/>
            </a:pPr>
            <a:r>
              <a:rPr lang="en-US" altLang="en-US" sz="1700" dirty="0">
                <a:solidFill>
                  <a:schemeClr val="tx1"/>
                </a:solidFill>
                <a:latin typeface="+mj-lt"/>
              </a:rPr>
              <a:t>Higher educated parents </a:t>
            </a:r>
            <a:r>
              <a:rPr lang="en-US" altLang="en-US" sz="1700" b="1" dirty="0">
                <a:solidFill>
                  <a:schemeClr val="tx1"/>
                </a:solidFill>
                <a:latin typeface="+mj-lt"/>
              </a:rPr>
              <a:t>migrated</a:t>
            </a:r>
            <a:r>
              <a:rPr lang="en-US" altLang="en-US" sz="1700" dirty="0">
                <a:solidFill>
                  <a:schemeClr val="tx1"/>
                </a:solidFill>
                <a:latin typeface="+mj-lt"/>
              </a:rPr>
              <a:t> significantly more often and greater distances</a:t>
            </a:r>
          </a:p>
          <a:p>
            <a:pPr marL="742950" lvl="1" indent="-285750" algn="l">
              <a:buFont typeface="Arial" panose="020B0604020202020204" pitchFamily="34" charset="0"/>
              <a:buChar char="•"/>
            </a:pPr>
            <a:r>
              <a:rPr lang="en-US" altLang="en-US" sz="1700" dirty="0">
                <a:solidFill>
                  <a:schemeClr val="tx1"/>
                </a:solidFill>
                <a:latin typeface="+mj-lt"/>
              </a:rPr>
              <a:t>There is strong </a:t>
            </a:r>
            <a:r>
              <a:rPr lang="en-US" altLang="en-US" sz="1700" b="1" dirty="0">
                <a:solidFill>
                  <a:schemeClr val="tx1"/>
                </a:solidFill>
                <a:latin typeface="+mj-lt"/>
              </a:rPr>
              <a:t>assortative mating </a:t>
            </a:r>
            <a:r>
              <a:rPr lang="en-US" altLang="en-US" sz="1700" dirty="0">
                <a:solidFill>
                  <a:schemeClr val="tx1"/>
                </a:solidFill>
                <a:latin typeface="+mj-lt"/>
              </a:rPr>
              <a:t>for educational attainment</a:t>
            </a:r>
          </a:p>
          <a:p>
            <a:endParaRPr lang="en-US" altLang="en-US" sz="1700" dirty="0">
              <a:solidFill>
                <a:schemeClr val="tx1"/>
              </a:solidFill>
              <a:latin typeface="+mj-lt"/>
            </a:endParaRPr>
          </a:p>
        </p:txBody>
      </p:sp>
      <p:sp>
        <p:nvSpPr>
          <p:cNvPr id="3" name="Rectangle 2">
            <a:extLst>
              <a:ext uri="{FF2B5EF4-FFF2-40B4-BE49-F238E27FC236}">
                <a16:creationId xmlns:a16="http://schemas.microsoft.com/office/drawing/2014/main" id="{186D88EC-011B-8895-8CE4-5BA9B5A0530B}"/>
              </a:ext>
            </a:extLst>
          </p:cNvPr>
          <p:cNvSpPr/>
          <p:nvPr/>
        </p:nvSpPr>
        <p:spPr>
          <a:xfrm>
            <a:off x="0" y="0"/>
            <a:ext cx="12191999" cy="332656"/>
          </a:xfrm>
          <a:prstGeom prst="rect">
            <a:avLst/>
          </a:prstGeom>
          <a:solidFill>
            <a:srgbClr val="769DCC">
              <a:alpha val="9294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6" name="Picture 5">
            <a:extLst>
              <a:ext uri="{FF2B5EF4-FFF2-40B4-BE49-F238E27FC236}">
                <a16:creationId xmlns:a16="http://schemas.microsoft.com/office/drawing/2014/main" id="{3147940D-BC68-F4B5-4768-1AEF8AA29E76}"/>
              </a:ext>
            </a:extLst>
          </p:cNvPr>
          <p:cNvPicPr>
            <a:picLocks noChangeAspect="1"/>
          </p:cNvPicPr>
          <p:nvPr/>
        </p:nvPicPr>
        <p:blipFill>
          <a:blip r:embed="rId7"/>
          <a:stretch>
            <a:fillRect/>
          </a:stretch>
        </p:blipFill>
        <p:spPr>
          <a:xfrm>
            <a:off x="263352" y="5596196"/>
            <a:ext cx="2592288" cy="983564"/>
          </a:xfrm>
          <a:prstGeom prst="rect">
            <a:avLst/>
          </a:prstGeom>
          <a:ln>
            <a:solidFill>
              <a:schemeClr val="tx2"/>
            </a:solidFill>
          </a:ln>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6654773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1408225"/>
            <a:ext cx="6624736" cy="40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p:cNvSpPr txBox="1">
            <a:spLocks/>
          </p:cNvSpPr>
          <p:nvPr/>
        </p:nvSpPr>
        <p:spPr>
          <a:xfrm>
            <a:off x="1991544" y="476672"/>
            <a:ext cx="82296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en-US" sz="2400" dirty="0">
                <a:solidFill>
                  <a:schemeClr val="tx1"/>
                </a:solidFill>
                <a:latin typeface="+mj-lt"/>
              </a:rPr>
              <a:t>Correlation between offspring ancestry and geography significantly decreased as parental education increased</a:t>
            </a:r>
          </a:p>
        </p:txBody>
      </p:sp>
      <p:sp>
        <p:nvSpPr>
          <p:cNvPr id="2" name="Rectangle 1">
            <a:extLst>
              <a:ext uri="{FF2B5EF4-FFF2-40B4-BE49-F238E27FC236}">
                <a16:creationId xmlns:a16="http://schemas.microsoft.com/office/drawing/2014/main" id="{EA81AB8B-32B4-3A2B-C9D1-9B3AE44E7D56}"/>
              </a:ext>
            </a:extLst>
          </p:cNvPr>
          <p:cNvSpPr/>
          <p:nvPr/>
        </p:nvSpPr>
        <p:spPr>
          <a:xfrm>
            <a:off x="0" y="0"/>
            <a:ext cx="12191999" cy="332656"/>
          </a:xfrm>
          <a:prstGeom prst="rect">
            <a:avLst/>
          </a:prstGeom>
          <a:solidFill>
            <a:srgbClr val="769DCC">
              <a:alpha val="9294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3" name="Picture 2">
            <a:extLst>
              <a:ext uri="{FF2B5EF4-FFF2-40B4-BE49-F238E27FC236}">
                <a16:creationId xmlns:a16="http://schemas.microsoft.com/office/drawing/2014/main" id="{25276D57-5C25-4E16-1122-E3457FA20C3D}"/>
              </a:ext>
            </a:extLst>
          </p:cNvPr>
          <p:cNvPicPr>
            <a:picLocks noChangeAspect="1"/>
          </p:cNvPicPr>
          <p:nvPr/>
        </p:nvPicPr>
        <p:blipFill>
          <a:blip r:embed="rId4"/>
          <a:stretch>
            <a:fillRect/>
          </a:stretch>
        </p:blipFill>
        <p:spPr>
          <a:xfrm>
            <a:off x="263352" y="5596196"/>
            <a:ext cx="2592288" cy="983564"/>
          </a:xfrm>
          <a:prstGeom prst="rect">
            <a:avLst/>
          </a:prstGeom>
          <a:ln>
            <a:solidFill>
              <a:schemeClr val="tx2"/>
            </a:solidFill>
          </a:ln>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22102576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E891D9-AF75-2B6E-C9DB-5CBE79A356BD}"/>
              </a:ext>
            </a:extLst>
          </p:cNvPr>
          <p:cNvPicPr>
            <a:picLocks noChangeAspect="1"/>
          </p:cNvPicPr>
          <p:nvPr/>
        </p:nvPicPr>
        <p:blipFill>
          <a:blip r:embed="rId3"/>
          <a:stretch>
            <a:fillRect/>
          </a:stretch>
        </p:blipFill>
        <p:spPr>
          <a:xfrm>
            <a:off x="263352" y="5391420"/>
            <a:ext cx="2992295" cy="1200232"/>
          </a:xfrm>
          <a:prstGeom prst="rect">
            <a:avLst/>
          </a:prstGeom>
          <a:ln>
            <a:solidFill>
              <a:srgbClr val="004A7D"/>
            </a:solidFill>
          </a:ln>
          <a:effectLst>
            <a:outerShdw blurRad="50800" dist="38100" dir="2700000" algn="tl" rotWithShape="0">
              <a:prstClr val="black">
                <a:alpha val="15000"/>
              </a:prstClr>
            </a:outerShdw>
          </a:effectLst>
        </p:spPr>
      </p:pic>
      <p:cxnSp>
        <p:nvCxnSpPr>
          <p:cNvPr id="5" name="Straight Arrow Connector 4">
            <a:extLst>
              <a:ext uri="{FF2B5EF4-FFF2-40B4-BE49-F238E27FC236}">
                <a16:creationId xmlns:a16="http://schemas.microsoft.com/office/drawing/2014/main" id="{6032096D-6906-8EC7-982F-D360FADF9340}"/>
              </a:ext>
            </a:extLst>
          </p:cNvPr>
          <p:cNvCxnSpPr/>
          <p:nvPr/>
        </p:nvCxnSpPr>
        <p:spPr>
          <a:xfrm>
            <a:off x="4070334" y="1051508"/>
            <a:ext cx="748065" cy="0"/>
          </a:xfrm>
          <a:prstGeom prst="straightConnector1">
            <a:avLst/>
          </a:prstGeom>
          <a:ln w="47625">
            <a:solidFill>
              <a:srgbClr val="FF0000"/>
            </a:solidFill>
            <a:tailEnd type="triangle"/>
          </a:ln>
          <a:effectLst>
            <a:outerShdw blurRad="50800" dist="38100" dir="2700000" algn="tl" rotWithShape="0">
              <a:prstClr val="black">
                <a:alpha val="21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36D687A-7BCB-FFF6-F4EB-8A1B9C5D3EEF}"/>
              </a:ext>
            </a:extLst>
          </p:cNvPr>
          <p:cNvPicPr>
            <a:picLocks noChangeAspect="1"/>
          </p:cNvPicPr>
          <p:nvPr/>
        </p:nvPicPr>
        <p:blipFill>
          <a:blip r:embed="rId4"/>
          <a:stretch>
            <a:fillRect/>
          </a:stretch>
        </p:blipFill>
        <p:spPr>
          <a:xfrm>
            <a:off x="1879572" y="1294268"/>
            <a:ext cx="2992293" cy="3862924"/>
          </a:xfrm>
          <a:prstGeom prst="rect">
            <a:avLst/>
          </a:prstGeom>
        </p:spPr>
      </p:pic>
      <p:pic>
        <p:nvPicPr>
          <p:cNvPr id="8" name="Picture 7">
            <a:extLst>
              <a:ext uri="{FF2B5EF4-FFF2-40B4-BE49-F238E27FC236}">
                <a16:creationId xmlns:a16="http://schemas.microsoft.com/office/drawing/2014/main" id="{13195854-531C-6B6E-173B-DAD2EC3D01CC}"/>
              </a:ext>
            </a:extLst>
          </p:cNvPr>
          <p:cNvPicPr>
            <a:picLocks noChangeAspect="1"/>
          </p:cNvPicPr>
          <p:nvPr/>
        </p:nvPicPr>
        <p:blipFill>
          <a:blip r:embed="rId5"/>
          <a:stretch>
            <a:fillRect/>
          </a:stretch>
        </p:blipFill>
        <p:spPr>
          <a:xfrm>
            <a:off x="7032104" y="1463235"/>
            <a:ext cx="2992294" cy="3659880"/>
          </a:xfrm>
          <a:prstGeom prst="rect">
            <a:avLst/>
          </a:prstGeom>
        </p:spPr>
      </p:pic>
      <p:cxnSp>
        <p:nvCxnSpPr>
          <p:cNvPr id="10" name="Straight Arrow Connector 9">
            <a:extLst>
              <a:ext uri="{FF2B5EF4-FFF2-40B4-BE49-F238E27FC236}">
                <a16:creationId xmlns:a16="http://schemas.microsoft.com/office/drawing/2014/main" id="{1EE722AA-BC93-7BAE-4997-C260768CB433}"/>
              </a:ext>
            </a:extLst>
          </p:cNvPr>
          <p:cNvCxnSpPr>
            <a:cxnSpLocks/>
          </p:cNvCxnSpPr>
          <p:nvPr/>
        </p:nvCxnSpPr>
        <p:spPr>
          <a:xfrm flipH="1">
            <a:off x="8490009" y="1194929"/>
            <a:ext cx="1344884" cy="0"/>
          </a:xfrm>
          <a:prstGeom prst="straightConnector1">
            <a:avLst/>
          </a:prstGeom>
          <a:ln w="47625">
            <a:solidFill>
              <a:srgbClr val="FF0000"/>
            </a:solidFill>
            <a:tailEnd type="triangle"/>
          </a:ln>
          <a:effectLst>
            <a:outerShdw blurRad="50800" dist="38100" dir="2700000" algn="tl" rotWithShape="0">
              <a:prstClr val="black">
                <a:alpha val="21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E7BB607-C0C8-6704-B755-D14A08EB0099}"/>
              </a:ext>
            </a:extLst>
          </p:cNvPr>
          <p:cNvSpPr txBox="1"/>
          <p:nvPr/>
        </p:nvSpPr>
        <p:spPr>
          <a:xfrm>
            <a:off x="2620833" y="522805"/>
            <a:ext cx="1823533" cy="338554"/>
          </a:xfrm>
          <a:prstGeom prst="rect">
            <a:avLst/>
          </a:prstGeom>
          <a:noFill/>
        </p:spPr>
        <p:txBody>
          <a:bodyPr wrap="square" rtlCol="0">
            <a:spAutoFit/>
          </a:bodyPr>
          <a:lstStyle/>
          <a:p>
            <a:pPr algn="ctr">
              <a:spcAft>
                <a:spcPts val="600"/>
              </a:spcAft>
            </a:pPr>
            <a:r>
              <a:rPr lang="nl-NL" sz="1600" b="1" dirty="0" err="1">
                <a:latin typeface="+mj-lt"/>
              </a:rPr>
              <a:t>Polygenic</a:t>
            </a:r>
            <a:r>
              <a:rPr lang="nl-NL" sz="1600" b="1" dirty="0">
                <a:latin typeface="+mj-lt"/>
              </a:rPr>
              <a:t> Scores</a:t>
            </a:r>
          </a:p>
        </p:txBody>
      </p:sp>
      <p:sp>
        <p:nvSpPr>
          <p:cNvPr id="17" name="TextBox 16">
            <a:extLst>
              <a:ext uri="{FF2B5EF4-FFF2-40B4-BE49-F238E27FC236}">
                <a16:creationId xmlns:a16="http://schemas.microsoft.com/office/drawing/2014/main" id="{134C15CD-D82B-45B1-739E-7AE00BEC4E67}"/>
              </a:ext>
            </a:extLst>
          </p:cNvPr>
          <p:cNvSpPr txBox="1"/>
          <p:nvPr/>
        </p:nvSpPr>
        <p:spPr>
          <a:xfrm>
            <a:off x="7350075" y="496426"/>
            <a:ext cx="1823533" cy="338554"/>
          </a:xfrm>
          <a:prstGeom prst="rect">
            <a:avLst/>
          </a:prstGeom>
          <a:noFill/>
        </p:spPr>
        <p:txBody>
          <a:bodyPr wrap="square" rtlCol="0">
            <a:spAutoFit/>
          </a:bodyPr>
          <a:lstStyle/>
          <a:p>
            <a:pPr algn="ctr">
              <a:spcAft>
                <a:spcPts val="600"/>
              </a:spcAft>
            </a:pPr>
            <a:r>
              <a:rPr lang="nl-NL" sz="1600" b="1" dirty="0">
                <a:latin typeface="+mj-lt"/>
              </a:rPr>
              <a:t>PCs</a:t>
            </a:r>
          </a:p>
        </p:txBody>
      </p:sp>
      <p:pic>
        <p:nvPicPr>
          <p:cNvPr id="19" name="Picture 18">
            <a:extLst>
              <a:ext uri="{FF2B5EF4-FFF2-40B4-BE49-F238E27FC236}">
                <a16:creationId xmlns:a16="http://schemas.microsoft.com/office/drawing/2014/main" id="{7DFD26CF-B878-4120-64B8-C2526A1A054E}"/>
              </a:ext>
            </a:extLst>
          </p:cNvPr>
          <p:cNvPicPr>
            <a:picLocks noChangeAspect="1"/>
          </p:cNvPicPr>
          <p:nvPr/>
        </p:nvPicPr>
        <p:blipFill>
          <a:blip r:embed="rId6"/>
          <a:stretch>
            <a:fillRect/>
          </a:stretch>
        </p:blipFill>
        <p:spPr>
          <a:xfrm>
            <a:off x="5488669" y="2395178"/>
            <a:ext cx="1214662" cy="1000963"/>
          </a:xfrm>
          <a:prstGeom prst="rect">
            <a:avLst/>
          </a:prstGeom>
        </p:spPr>
      </p:pic>
      <p:sp>
        <p:nvSpPr>
          <p:cNvPr id="2" name="Rectangle 1">
            <a:extLst>
              <a:ext uri="{FF2B5EF4-FFF2-40B4-BE49-F238E27FC236}">
                <a16:creationId xmlns:a16="http://schemas.microsoft.com/office/drawing/2014/main" id="{99BE0932-0A7D-2D32-3993-B5C6F6EAA0B0}"/>
              </a:ext>
            </a:extLst>
          </p:cNvPr>
          <p:cNvSpPr/>
          <p:nvPr/>
        </p:nvSpPr>
        <p:spPr>
          <a:xfrm>
            <a:off x="0" y="0"/>
            <a:ext cx="12191999" cy="332656"/>
          </a:xfrm>
          <a:prstGeom prst="rect">
            <a:avLst/>
          </a:prstGeom>
          <a:solidFill>
            <a:srgbClr val="769DCC">
              <a:alpha val="9294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19455819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559421" y="4077072"/>
            <a:ext cx="1392452" cy="1107996"/>
          </a:xfrm>
          <a:prstGeom prst="rect">
            <a:avLst/>
          </a:prstGeom>
          <a:noFill/>
        </p:spPr>
        <p:txBody>
          <a:bodyPr wrap="square" rtlCol="0">
            <a:spAutoFit/>
          </a:bodyPr>
          <a:lstStyle/>
          <a:p>
            <a:pPr algn="ctr">
              <a:spcAft>
                <a:spcPts val="600"/>
              </a:spcAft>
            </a:pPr>
            <a:r>
              <a:rPr lang="nl-NL" sz="1300" b="1" dirty="0" err="1">
                <a:latin typeface="+mj-lt"/>
              </a:rPr>
              <a:t>Educational</a:t>
            </a:r>
            <a:r>
              <a:rPr lang="nl-NL" sz="1300" b="1" dirty="0">
                <a:latin typeface="+mj-lt"/>
              </a:rPr>
              <a:t> </a:t>
            </a:r>
            <a:r>
              <a:rPr lang="nl-NL" sz="1300" b="1" dirty="0" err="1">
                <a:latin typeface="+mj-lt"/>
              </a:rPr>
              <a:t>Attainment</a:t>
            </a:r>
            <a:r>
              <a:rPr lang="nl-NL" sz="1300" b="1" dirty="0">
                <a:latin typeface="+mj-lt"/>
              </a:rPr>
              <a:t> </a:t>
            </a:r>
            <a:r>
              <a:rPr lang="nl-NL" sz="1300" b="1" dirty="0" err="1">
                <a:latin typeface="+mj-lt"/>
              </a:rPr>
              <a:t>Polygenic</a:t>
            </a:r>
            <a:r>
              <a:rPr lang="nl-NL" sz="1300" b="1" dirty="0">
                <a:latin typeface="+mj-lt"/>
              </a:rPr>
              <a:t> Score</a:t>
            </a:r>
          </a:p>
          <a:p>
            <a:pPr algn="ctr">
              <a:spcAft>
                <a:spcPts val="600"/>
              </a:spcAft>
            </a:pPr>
            <a:r>
              <a:rPr lang="nl-NL" sz="1100" dirty="0">
                <a:latin typeface="+mj-lt"/>
              </a:rPr>
              <a:t>(</a:t>
            </a:r>
            <a:r>
              <a:rPr lang="nl-NL" sz="1100" i="1" dirty="0">
                <a:latin typeface="+mj-lt"/>
              </a:rPr>
              <a:t>EA3, without British </a:t>
            </a:r>
            <a:r>
              <a:rPr lang="nl-NL" sz="1100" i="1" dirty="0" err="1">
                <a:latin typeface="+mj-lt"/>
              </a:rPr>
              <a:t>cohorts</a:t>
            </a:r>
            <a:r>
              <a:rPr lang="nl-NL" sz="1100" dirty="0">
                <a:latin typeface="+mj-lt"/>
              </a:rPr>
              <a:t>)</a:t>
            </a:r>
          </a:p>
        </p:txBody>
      </p:sp>
      <p:pic>
        <p:nvPicPr>
          <p:cNvPr id="3" name="Picture 2">
            <a:extLst>
              <a:ext uri="{FF2B5EF4-FFF2-40B4-BE49-F238E27FC236}">
                <a16:creationId xmlns:a16="http://schemas.microsoft.com/office/drawing/2014/main" id="{B011AD46-4BA4-2114-BD39-F0214EBFC6A9}"/>
              </a:ext>
            </a:extLst>
          </p:cNvPr>
          <p:cNvPicPr>
            <a:picLocks noChangeAspect="1"/>
          </p:cNvPicPr>
          <p:nvPr/>
        </p:nvPicPr>
        <p:blipFill>
          <a:blip r:embed="rId3"/>
          <a:stretch>
            <a:fillRect/>
          </a:stretch>
        </p:blipFill>
        <p:spPr>
          <a:xfrm>
            <a:off x="263352" y="5391420"/>
            <a:ext cx="2992295" cy="1200232"/>
          </a:xfrm>
          <a:prstGeom prst="rect">
            <a:avLst/>
          </a:prstGeom>
          <a:ln>
            <a:solidFill>
              <a:srgbClr val="004A7D"/>
            </a:solidFill>
          </a:ln>
          <a:effectLst>
            <a:outerShdw blurRad="50800" dist="38100" dir="2700000" algn="tl" rotWithShape="0">
              <a:prstClr val="black">
                <a:alpha val="15000"/>
              </a:prstClr>
            </a:outerShdw>
          </a:effectLst>
        </p:spPr>
      </p:pic>
      <p:sp>
        <p:nvSpPr>
          <p:cNvPr id="4" name="Rectangle 3">
            <a:extLst>
              <a:ext uri="{FF2B5EF4-FFF2-40B4-BE49-F238E27FC236}">
                <a16:creationId xmlns:a16="http://schemas.microsoft.com/office/drawing/2014/main" id="{99EFEC8D-8896-EEF8-5999-1BD271E165A7}"/>
              </a:ext>
            </a:extLst>
          </p:cNvPr>
          <p:cNvSpPr/>
          <p:nvPr/>
        </p:nvSpPr>
        <p:spPr>
          <a:xfrm>
            <a:off x="0" y="0"/>
            <a:ext cx="12191999" cy="332656"/>
          </a:xfrm>
          <a:prstGeom prst="rect">
            <a:avLst/>
          </a:prstGeom>
          <a:solidFill>
            <a:srgbClr val="769DCC">
              <a:alpha val="9294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5" name="TextBox 4">
            <a:extLst>
              <a:ext uri="{FF2B5EF4-FFF2-40B4-BE49-F238E27FC236}">
                <a16:creationId xmlns:a16="http://schemas.microsoft.com/office/drawing/2014/main" id="{61F00503-D66D-DDD5-A611-652EEB7BCD24}"/>
              </a:ext>
            </a:extLst>
          </p:cNvPr>
          <p:cNvSpPr txBox="1"/>
          <p:nvPr/>
        </p:nvSpPr>
        <p:spPr>
          <a:xfrm>
            <a:off x="8132035" y="4047241"/>
            <a:ext cx="1855194" cy="492443"/>
          </a:xfrm>
          <a:prstGeom prst="rect">
            <a:avLst/>
          </a:prstGeom>
          <a:noFill/>
        </p:spPr>
        <p:txBody>
          <a:bodyPr wrap="square" rtlCol="0">
            <a:spAutoFit/>
          </a:bodyPr>
          <a:lstStyle/>
          <a:p>
            <a:pPr algn="ctr"/>
            <a:r>
              <a:rPr lang="nl-NL" sz="1300" b="1" dirty="0" err="1">
                <a:latin typeface="+mj-lt"/>
              </a:rPr>
              <a:t>Brexit</a:t>
            </a:r>
            <a:r>
              <a:rPr lang="nl-NL" sz="1300" b="1" dirty="0">
                <a:latin typeface="+mj-lt"/>
              </a:rPr>
              <a:t> </a:t>
            </a:r>
          </a:p>
          <a:p>
            <a:pPr algn="ctr"/>
            <a:r>
              <a:rPr lang="nl-NL" sz="1300" dirty="0">
                <a:latin typeface="+mj-lt"/>
              </a:rPr>
              <a:t>(</a:t>
            </a:r>
            <a:r>
              <a:rPr lang="nl-NL" sz="1300" dirty="0" err="1">
                <a:latin typeface="+mj-lt"/>
              </a:rPr>
              <a:t>Leave</a:t>
            </a:r>
            <a:r>
              <a:rPr lang="nl-NL" sz="1300" dirty="0">
                <a:latin typeface="+mj-lt"/>
              </a:rPr>
              <a:t> </a:t>
            </a:r>
            <a:r>
              <a:rPr lang="nl-NL" sz="1300" dirty="0" err="1">
                <a:latin typeface="+mj-lt"/>
              </a:rPr>
              <a:t>Votes</a:t>
            </a:r>
            <a:r>
              <a:rPr lang="nl-NL" sz="1300" dirty="0">
                <a:latin typeface="+mj-lt"/>
              </a:rPr>
              <a:t>)</a:t>
            </a:r>
          </a:p>
        </p:txBody>
      </p:sp>
      <p:pic>
        <p:nvPicPr>
          <p:cNvPr id="7" name="Picture 6">
            <a:extLst>
              <a:ext uri="{FF2B5EF4-FFF2-40B4-BE49-F238E27FC236}">
                <a16:creationId xmlns:a16="http://schemas.microsoft.com/office/drawing/2014/main" id="{58A4BE05-933F-E27D-B307-FD5D6CF8E3F5}"/>
              </a:ext>
            </a:extLst>
          </p:cNvPr>
          <p:cNvPicPr>
            <a:picLocks noChangeAspect="1"/>
          </p:cNvPicPr>
          <p:nvPr/>
        </p:nvPicPr>
        <p:blipFill>
          <a:blip r:embed="rId4"/>
          <a:stretch>
            <a:fillRect/>
          </a:stretch>
        </p:blipFill>
        <p:spPr>
          <a:xfrm>
            <a:off x="6176336" y="1109663"/>
            <a:ext cx="1810915" cy="2801464"/>
          </a:xfrm>
          <a:prstGeom prst="rect">
            <a:avLst/>
          </a:prstGeom>
        </p:spPr>
      </p:pic>
      <p:sp>
        <p:nvSpPr>
          <p:cNvPr id="8" name="TextBox 7">
            <a:extLst>
              <a:ext uri="{FF2B5EF4-FFF2-40B4-BE49-F238E27FC236}">
                <a16:creationId xmlns:a16="http://schemas.microsoft.com/office/drawing/2014/main" id="{1B0C931D-A33C-54F2-8A49-1DF82C8014C8}"/>
              </a:ext>
            </a:extLst>
          </p:cNvPr>
          <p:cNvSpPr txBox="1"/>
          <p:nvPr/>
        </p:nvSpPr>
        <p:spPr>
          <a:xfrm>
            <a:off x="6428549" y="4074356"/>
            <a:ext cx="1306488" cy="292388"/>
          </a:xfrm>
          <a:prstGeom prst="rect">
            <a:avLst/>
          </a:prstGeom>
          <a:noFill/>
        </p:spPr>
        <p:txBody>
          <a:bodyPr wrap="square" rtlCol="0">
            <a:spAutoFit/>
          </a:bodyPr>
          <a:lstStyle/>
          <a:p>
            <a:pPr algn="ctr"/>
            <a:r>
              <a:rPr lang="nl-NL" sz="1300" b="1" dirty="0">
                <a:latin typeface="+mj-lt"/>
              </a:rPr>
              <a:t>Overall Health</a:t>
            </a:r>
            <a:endParaRPr lang="nl-NL" sz="1300" dirty="0">
              <a:latin typeface="+mj-lt"/>
            </a:endParaRPr>
          </a:p>
        </p:txBody>
      </p:sp>
      <p:grpSp>
        <p:nvGrpSpPr>
          <p:cNvPr id="10" name="Group 9">
            <a:extLst>
              <a:ext uri="{FF2B5EF4-FFF2-40B4-BE49-F238E27FC236}">
                <a16:creationId xmlns:a16="http://schemas.microsoft.com/office/drawing/2014/main" id="{49DF3EA8-DB96-8830-B186-2682E6542BC1}"/>
              </a:ext>
            </a:extLst>
          </p:cNvPr>
          <p:cNvGrpSpPr/>
          <p:nvPr/>
        </p:nvGrpSpPr>
        <p:grpSpPr>
          <a:xfrm>
            <a:off x="7987635" y="848196"/>
            <a:ext cx="1924684" cy="3020129"/>
            <a:chOff x="3491880" y="1242472"/>
            <a:chExt cx="1919565" cy="3012097"/>
          </a:xfrm>
        </p:grpSpPr>
        <p:pic>
          <p:nvPicPr>
            <p:cNvPr id="11" name="Picture 10">
              <a:extLst>
                <a:ext uri="{FF2B5EF4-FFF2-40B4-BE49-F238E27FC236}">
                  <a16:creationId xmlns:a16="http://schemas.microsoft.com/office/drawing/2014/main" id="{722FD62A-D810-A550-1B0D-CCCAFAF542A6}"/>
                </a:ext>
              </a:extLst>
            </p:cNvPr>
            <p:cNvPicPr>
              <a:picLocks noChangeAspect="1"/>
            </p:cNvPicPr>
            <p:nvPr/>
          </p:nvPicPr>
          <p:blipFill>
            <a:blip r:embed="rId5"/>
            <a:stretch>
              <a:fillRect/>
            </a:stretch>
          </p:blipFill>
          <p:spPr>
            <a:xfrm>
              <a:off x="3491880" y="1318260"/>
              <a:ext cx="1919565" cy="2936309"/>
            </a:xfrm>
            <a:prstGeom prst="rect">
              <a:avLst/>
            </a:prstGeom>
          </p:spPr>
        </p:pic>
        <p:sp>
          <p:nvSpPr>
            <p:cNvPr id="12" name="Rectangle 11">
              <a:extLst>
                <a:ext uri="{FF2B5EF4-FFF2-40B4-BE49-F238E27FC236}">
                  <a16:creationId xmlns:a16="http://schemas.microsoft.com/office/drawing/2014/main" id="{D472E8FB-E051-7A27-1963-A0DD28CA04F1}"/>
                </a:ext>
              </a:extLst>
            </p:cNvPr>
            <p:cNvSpPr/>
            <p:nvPr/>
          </p:nvSpPr>
          <p:spPr>
            <a:xfrm>
              <a:off x="3635896" y="1242472"/>
              <a:ext cx="1652384" cy="235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7" name="TextBox 16">
            <a:extLst>
              <a:ext uri="{FF2B5EF4-FFF2-40B4-BE49-F238E27FC236}">
                <a16:creationId xmlns:a16="http://schemas.microsoft.com/office/drawing/2014/main" id="{686B97A0-13A3-CE0F-0A79-B897A1ED933E}"/>
              </a:ext>
            </a:extLst>
          </p:cNvPr>
          <p:cNvSpPr txBox="1"/>
          <p:nvPr/>
        </p:nvSpPr>
        <p:spPr>
          <a:xfrm>
            <a:off x="4348871" y="4085911"/>
            <a:ext cx="1855194" cy="692497"/>
          </a:xfrm>
          <a:prstGeom prst="rect">
            <a:avLst/>
          </a:prstGeom>
          <a:noFill/>
        </p:spPr>
        <p:txBody>
          <a:bodyPr wrap="square" rtlCol="0">
            <a:spAutoFit/>
          </a:bodyPr>
          <a:lstStyle/>
          <a:p>
            <a:pPr algn="ctr"/>
            <a:r>
              <a:rPr lang="nl-NL" sz="1300" b="1" dirty="0">
                <a:latin typeface="+mj-lt"/>
              </a:rPr>
              <a:t>Townsend Index </a:t>
            </a:r>
            <a:r>
              <a:rPr lang="nl-NL" sz="1300" dirty="0">
                <a:latin typeface="+mj-lt"/>
              </a:rPr>
              <a:t>(</a:t>
            </a:r>
            <a:r>
              <a:rPr lang="nl-NL" sz="1300" dirty="0" err="1">
                <a:latin typeface="+mj-lt"/>
              </a:rPr>
              <a:t>measure</a:t>
            </a:r>
            <a:r>
              <a:rPr lang="nl-NL" sz="1300" dirty="0">
                <a:latin typeface="+mj-lt"/>
              </a:rPr>
              <a:t> of </a:t>
            </a:r>
            <a:r>
              <a:rPr lang="nl-NL" sz="1300" dirty="0" err="1">
                <a:latin typeface="+mj-lt"/>
              </a:rPr>
              <a:t>economic</a:t>
            </a:r>
            <a:r>
              <a:rPr lang="nl-NL" sz="1300" dirty="0">
                <a:latin typeface="+mj-lt"/>
              </a:rPr>
              <a:t> </a:t>
            </a:r>
            <a:r>
              <a:rPr lang="nl-NL" sz="1300" dirty="0" err="1">
                <a:latin typeface="+mj-lt"/>
              </a:rPr>
              <a:t>deprivation</a:t>
            </a:r>
            <a:r>
              <a:rPr lang="nl-NL" sz="1300" dirty="0">
                <a:latin typeface="+mj-lt"/>
              </a:rPr>
              <a:t>)</a:t>
            </a:r>
          </a:p>
        </p:txBody>
      </p:sp>
      <p:pic>
        <p:nvPicPr>
          <p:cNvPr id="18" name="Picture 17">
            <a:extLst>
              <a:ext uri="{FF2B5EF4-FFF2-40B4-BE49-F238E27FC236}">
                <a16:creationId xmlns:a16="http://schemas.microsoft.com/office/drawing/2014/main" id="{62443831-F66F-5531-1B14-BEF9E12560A2}"/>
              </a:ext>
            </a:extLst>
          </p:cNvPr>
          <p:cNvPicPr>
            <a:picLocks noChangeAspect="1"/>
          </p:cNvPicPr>
          <p:nvPr/>
        </p:nvPicPr>
        <p:blipFill>
          <a:blip r:embed="rId6"/>
          <a:stretch>
            <a:fillRect/>
          </a:stretch>
        </p:blipFill>
        <p:spPr>
          <a:xfrm>
            <a:off x="2404655" y="1121218"/>
            <a:ext cx="3799410" cy="2862110"/>
          </a:xfrm>
          <a:prstGeom prst="rect">
            <a:avLst/>
          </a:prstGeom>
        </p:spPr>
      </p:pic>
      <p:sp>
        <p:nvSpPr>
          <p:cNvPr id="19" name="Rectangle 18">
            <a:extLst>
              <a:ext uri="{FF2B5EF4-FFF2-40B4-BE49-F238E27FC236}">
                <a16:creationId xmlns:a16="http://schemas.microsoft.com/office/drawing/2014/main" id="{DD080D13-0E5B-69A1-47F5-70F047DC903E}"/>
              </a:ext>
            </a:extLst>
          </p:cNvPr>
          <p:cNvSpPr/>
          <p:nvPr/>
        </p:nvSpPr>
        <p:spPr>
          <a:xfrm>
            <a:off x="3884801" y="1121218"/>
            <a:ext cx="272430" cy="2862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19">
            <a:extLst>
              <a:ext uri="{FF2B5EF4-FFF2-40B4-BE49-F238E27FC236}">
                <a16:creationId xmlns:a16="http://schemas.microsoft.com/office/drawing/2014/main" id="{2E973FEE-73AA-0DCB-3724-F81524C7D5FA}"/>
              </a:ext>
            </a:extLst>
          </p:cNvPr>
          <p:cNvSpPr/>
          <p:nvPr/>
        </p:nvSpPr>
        <p:spPr>
          <a:xfrm>
            <a:off x="5894576" y="1130743"/>
            <a:ext cx="272430" cy="2862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20">
            <a:extLst>
              <a:ext uri="{FF2B5EF4-FFF2-40B4-BE49-F238E27FC236}">
                <a16:creationId xmlns:a16="http://schemas.microsoft.com/office/drawing/2014/main" id="{F4D40903-20ED-78F9-F7D3-CA50544B7FF3}"/>
              </a:ext>
            </a:extLst>
          </p:cNvPr>
          <p:cNvSpPr/>
          <p:nvPr/>
        </p:nvSpPr>
        <p:spPr>
          <a:xfrm>
            <a:off x="7739693" y="1066345"/>
            <a:ext cx="272430" cy="2862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21">
            <a:extLst>
              <a:ext uri="{FF2B5EF4-FFF2-40B4-BE49-F238E27FC236}">
                <a16:creationId xmlns:a16="http://schemas.microsoft.com/office/drawing/2014/main" id="{6C63DC50-CD7A-ECE9-E247-A450E2F830D7}"/>
              </a:ext>
            </a:extLst>
          </p:cNvPr>
          <p:cNvSpPr/>
          <p:nvPr/>
        </p:nvSpPr>
        <p:spPr>
          <a:xfrm>
            <a:off x="9591757" y="1079178"/>
            <a:ext cx="272430" cy="2862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96891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E665D5-06E2-362F-2F6C-4811FF7EC61A}"/>
              </a:ext>
            </a:extLst>
          </p:cNvPr>
          <p:cNvPicPr>
            <a:picLocks noChangeAspect="1"/>
          </p:cNvPicPr>
          <p:nvPr/>
        </p:nvPicPr>
        <p:blipFill>
          <a:blip r:embed="rId3"/>
          <a:stretch>
            <a:fillRect/>
          </a:stretch>
        </p:blipFill>
        <p:spPr>
          <a:xfrm>
            <a:off x="3249564" y="1268760"/>
            <a:ext cx="5692869" cy="3456384"/>
          </a:xfrm>
          <a:prstGeom prst="rect">
            <a:avLst/>
          </a:prstGeom>
        </p:spPr>
      </p:pic>
      <p:pic>
        <p:nvPicPr>
          <p:cNvPr id="8" name="Picture 7">
            <a:extLst>
              <a:ext uri="{FF2B5EF4-FFF2-40B4-BE49-F238E27FC236}">
                <a16:creationId xmlns:a16="http://schemas.microsoft.com/office/drawing/2014/main" id="{22ABFAE5-71C1-6E07-9E15-845D9545B1D3}"/>
              </a:ext>
            </a:extLst>
          </p:cNvPr>
          <p:cNvPicPr>
            <a:picLocks noChangeAspect="1"/>
          </p:cNvPicPr>
          <p:nvPr/>
        </p:nvPicPr>
        <p:blipFill>
          <a:blip r:embed="rId4"/>
          <a:stretch>
            <a:fillRect/>
          </a:stretch>
        </p:blipFill>
        <p:spPr>
          <a:xfrm>
            <a:off x="335360" y="5589240"/>
            <a:ext cx="3987040" cy="912486"/>
          </a:xfrm>
          <a:prstGeom prst="rect">
            <a:avLst/>
          </a:prstGeom>
          <a:ln>
            <a:solidFill>
              <a:schemeClr val="accent1"/>
            </a:solidFill>
          </a:ln>
          <a:effectLst>
            <a:outerShdw blurRad="50800" dist="38100" dir="2700000" algn="tl" rotWithShape="0">
              <a:prstClr val="black">
                <a:alpha val="21000"/>
              </a:prstClr>
            </a:outerShdw>
          </a:effectLst>
        </p:spPr>
      </p:pic>
      <p:sp>
        <p:nvSpPr>
          <p:cNvPr id="2" name="Rectangle 1">
            <a:extLst>
              <a:ext uri="{FF2B5EF4-FFF2-40B4-BE49-F238E27FC236}">
                <a16:creationId xmlns:a16="http://schemas.microsoft.com/office/drawing/2014/main" id="{70BA93D0-71EE-EEAB-3E51-3E47F9225EEF}"/>
              </a:ext>
            </a:extLst>
          </p:cNvPr>
          <p:cNvSpPr/>
          <p:nvPr/>
        </p:nvSpPr>
        <p:spPr>
          <a:xfrm>
            <a:off x="0" y="0"/>
            <a:ext cx="12191999" cy="332656"/>
          </a:xfrm>
          <a:prstGeom prst="rect">
            <a:avLst/>
          </a:prstGeom>
          <a:solidFill>
            <a:srgbClr val="769DCC">
              <a:alpha val="9294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26913352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76DB27-0FCE-B3B6-A14D-8E03EEB43D38}"/>
              </a:ext>
            </a:extLst>
          </p:cNvPr>
          <p:cNvPicPr>
            <a:picLocks noChangeAspect="1"/>
          </p:cNvPicPr>
          <p:nvPr/>
        </p:nvPicPr>
        <p:blipFill>
          <a:blip r:embed="rId3"/>
          <a:stretch>
            <a:fillRect/>
          </a:stretch>
        </p:blipFill>
        <p:spPr>
          <a:xfrm>
            <a:off x="4657557" y="1983430"/>
            <a:ext cx="2954480" cy="4307018"/>
          </a:xfrm>
          <a:prstGeom prst="rect">
            <a:avLst/>
          </a:prstGeom>
        </p:spPr>
      </p:pic>
      <p:pic>
        <p:nvPicPr>
          <p:cNvPr id="3" name="Picture 2">
            <a:extLst>
              <a:ext uri="{FF2B5EF4-FFF2-40B4-BE49-F238E27FC236}">
                <a16:creationId xmlns:a16="http://schemas.microsoft.com/office/drawing/2014/main" id="{3CC29440-523F-8A44-49E5-037234441B74}"/>
              </a:ext>
            </a:extLst>
          </p:cNvPr>
          <p:cNvPicPr>
            <a:picLocks noChangeAspect="1"/>
          </p:cNvPicPr>
          <p:nvPr/>
        </p:nvPicPr>
        <p:blipFill>
          <a:blip r:embed="rId4"/>
          <a:stretch>
            <a:fillRect/>
          </a:stretch>
        </p:blipFill>
        <p:spPr>
          <a:xfrm>
            <a:off x="335360" y="5373216"/>
            <a:ext cx="3384376" cy="1148653"/>
          </a:xfrm>
          <a:prstGeom prst="rect">
            <a:avLst/>
          </a:prstGeom>
          <a:ln>
            <a:solidFill>
              <a:schemeClr val="tx2"/>
            </a:solidFill>
          </a:ln>
          <a:effectLst>
            <a:outerShdw blurRad="50800" dist="38100" dir="2700000" algn="tl" rotWithShape="0">
              <a:prstClr val="black">
                <a:alpha val="20000"/>
              </a:prstClr>
            </a:outerShdw>
          </a:effectLst>
        </p:spPr>
      </p:pic>
      <p:pic>
        <p:nvPicPr>
          <p:cNvPr id="4" name="Picture 3">
            <a:extLst>
              <a:ext uri="{FF2B5EF4-FFF2-40B4-BE49-F238E27FC236}">
                <a16:creationId xmlns:a16="http://schemas.microsoft.com/office/drawing/2014/main" id="{0FA6932D-9080-799B-964D-CC57D858E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7848" y="764704"/>
            <a:ext cx="2416734" cy="1197900"/>
          </a:xfrm>
          <a:prstGeom prst="rect">
            <a:avLst/>
          </a:prstGeom>
        </p:spPr>
      </p:pic>
      <p:sp>
        <p:nvSpPr>
          <p:cNvPr id="5" name="Rectangle 4">
            <a:extLst>
              <a:ext uri="{FF2B5EF4-FFF2-40B4-BE49-F238E27FC236}">
                <a16:creationId xmlns:a16="http://schemas.microsoft.com/office/drawing/2014/main" id="{387EC7FD-88DB-D3F1-ACAE-4557DB5AEEB9}"/>
              </a:ext>
            </a:extLst>
          </p:cNvPr>
          <p:cNvSpPr/>
          <p:nvPr/>
        </p:nvSpPr>
        <p:spPr>
          <a:xfrm>
            <a:off x="0" y="0"/>
            <a:ext cx="12191999" cy="332656"/>
          </a:xfrm>
          <a:prstGeom prst="rect">
            <a:avLst/>
          </a:prstGeom>
          <a:solidFill>
            <a:srgbClr val="769DCC">
              <a:alpha val="9294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29082118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CC14-4B97-606D-26D9-F6CB36E36EDC}"/>
              </a:ext>
            </a:extLst>
          </p:cNvPr>
          <p:cNvSpPr>
            <a:spLocks noGrp="1"/>
          </p:cNvSpPr>
          <p:nvPr>
            <p:ph type="ctrTitle"/>
          </p:nvPr>
        </p:nvSpPr>
        <p:spPr/>
        <p:txBody>
          <a:bodyPr/>
          <a:lstStyle/>
          <a:p>
            <a:r>
              <a:rPr lang="en-US" dirty="0">
                <a:latin typeface="Helvetica" pitchFamily="2" charset="0"/>
              </a:rPr>
              <a:t>Brittany Mitchell</a:t>
            </a:r>
          </a:p>
        </p:txBody>
      </p:sp>
      <p:sp>
        <p:nvSpPr>
          <p:cNvPr id="3" name="Subtitle 2">
            <a:extLst>
              <a:ext uri="{FF2B5EF4-FFF2-40B4-BE49-F238E27FC236}">
                <a16:creationId xmlns:a16="http://schemas.microsoft.com/office/drawing/2014/main" id="{1B611074-7476-41D3-13E7-47141B62A43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280725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53" y="5635510"/>
            <a:ext cx="3903550" cy="995602"/>
          </a:xfrm>
          <a:prstGeom prst="rect">
            <a:avLst/>
          </a:prstGeom>
        </p:spPr>
      </p:pic>
      <p:sp>
        <p:nvSpPr>
          <p:cNvPr id="2" name="Title 1">
            <a:extLst>
              <a:ext uri="{FF2B5EF4-FFF2-40B4-BE49-F238E27FC236}">
                <a16:creationId xmlns:a16="http://schemas.microsoft.com/office/drawing/2014/main" id="{F2386C9E-BFC6-4D59-9735-0A09288E59EA}"/>
              </a:ext>
            </a:extLst>
          </p:cNvPr>
          <p:cNvSpPr>
            <a:spLocks noGrp="1"/>
          </p:cNvSpPr>
          <p:nvPr>
            <p:ph type="ctrTitle"/>
          </p:nvPr>
        </p:nvSpPr>
        <p:spPr>
          <a:xfrm>
            <a:off x="730214" y="1159522"/>
            <a:ext cx="10789920" cy="2480661"/>
          </a:xfrm>
        </p:spPr>
        <p:txBody>
          <a:bodyPr>
            <a:noAutofit/>
          </a:bodyPr>
          <a:lstStyle/>
          <a:p>
            <a:r>
              <a:rPr lang="en-AU" sz="5400" b="1" dirty="0">
                <a:latin typeface="Century Gothic" panose="020B0502020202020204" pitchFamily="34" charset="0"/>
              </a:rPr>
              <a:t>Dissecting heterogeneity in depression</a:t>
            </a:r>
            <a:br>
              <a:rPr lang="en-AU" sz="5400" b="1" dirty="0">
                <a:latin typeface="Century Gothic" panose="020B0502020202020204" pitchFamily="34" charset="0"/>
              </a:rPr>
            </a:br>
            <a:br>
              <a:rPr lang="en-US" sz="4000" b="1" dirty="0"/>
            </a:br>
            <a:endParaRPr lang="en-GB" sz="1200" i="1" dirty="0">
              <a:solidFill>
                <a:srgbClr val="800000"/>
              </a:solidFill>
            </a:endParaRPr>
          </a:p>
        </p:txBody>
      </p:sp>
      <p:pic>
        <p:nvPicPr>
          <p:cNvPr id="7" name="Picture 5" descr="L:\Lab_NickM\AdrianCampos\w3PhD\Confirmation\AHGS-logo-1.png">
            <a:extLst>
              <a:ext uri="{FF2B5EF4-FFF2-40B4-BE49-F238E27FC236}">
                <a16:creationId xmlns:a16="http://schemas.microsoft.com/office/drawing/2014/main" id="{66323B36-F8C4-4399-822D-C06746D4C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527" y="5928165"/>
            <a:ext cx="3774238" cy="778658"/>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p:cNvSpPr>
            <a:spLocks noGrp="1"/>
          </p:cNvSpPr>
          <p:nvPr>
            <p:ph type="subTitle" idx="1"/>
          </p:nvPr>
        </p:nvSpPr>
        <p:spPr>
          <a:xfrm>
            <a:off x="1716178" y="3511732"/>
            <a:ext cx="8689976" cy="1371599"/>
          </a:xfrm>
        </p:spPr>
        <p:txBody>
          <a:bodyPr>
            <a:normAutofit/>
          </a:bodyPr>
          <a:lstStyle/>
          <a:p>
            <a:r>
              <a:rPr lang="en-US" sz="2400" b="1" dirty="0"/>
              <a:t>BRITTANY MITCHELL</a:t>
            </a:r>
          </a:p>
        </p:txBody>
      </p:sp>
    </p:spTree>
    <p:extLst>
      <p:ext uri="{BB962C8B-B14F-4D97-AF65-F5344CB8AC3E}">
        <p14:creationId xmlns:p14="http://schemas.microsoft.com/office/powerpoint/2010/main" val="16635186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214071"/>
            <a:ext cx="10364451" cy="1596177"/>
          </a:xfrm>
        </p:spPr>
        <p:txBody>
          <a:bodyPr>
            <a:normAutofit/>
          </a:bodyPr>
          <a:lstStyle/>
          <a:p>
            <a:r>
              <a:rPr lang="en-US" sz="4000" dirty="0">
                <a:latin typeface="Arial" panose="020B0604020202020204" pitchFamily="34" charset="0"/>
                <a:cs typeface="Arial" panose="020B0604020202020204" pitchFamily="34" charset="0"/>
              </a:rPr>
              <a:t>What we know about </a:t>
            </a:r>
            <a:r>
              <a:rPr lang="en-US" sz="4000" dirty="0" err="1">
                <a:latin typeface="Arial" panose="020B0604020202020204" pitchFamily="34" charset="0"/>
                <a:cs typeface="Arial" panose="020B0604020202020204" pitchFamily="34" charset="0"/>
              </a:rPr>
              <a:t>mdd</a:t>
            </a:r>
            <a:endParaRPr lang="en-US" sz="4000" dirty="0">
              <a:latin typeface="Arial" panose="020B0604020202020204" pitchFamily="34" charset="0"/>
              <a:cs typeface="Arial" panose="020B0604020202020204" pitchFamily="34" charset="0"/>
            </a:endParaRPr>
          </a:p>
        </p:txBody>
      </p:sp>
      <p:pic>
        <p:nvPicPr>
          <p:cNvPr id="1026" name="Content Placeholder 5"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131" y="2073921"/>
            <a:ext cx="4468040" cy="445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34355" y="1810248"/>
            <a:ext cx="7036776" cy="3323987"/>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Highly complex and heterogeneous in presentation – chronic course, age at onset, treatment response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Heterogeneous symptom profile – DSM-5 MDD diagnosis requires at least 5 of 9 symptoms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Debate surrounding depression reflecting one or more underlying conditions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3272501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0" descr="A picture containing chart&#10;&#10;Description automatically generated">
            <a:extLst>
              <a:ext uri="{FF2B5EF4-FFF2-40B4-BE49-F238E27FC236}">
                <a16:creationId xmlns:a16="http://schemas.microsoft.com/office/drawing/2014/main" id="{092C2630-1121-A145-9E62-A26B2D37F597}"/>
              </a:ext>
            </a:extLst>
          </p:cNvPr>
          <p:cNvPicPr>
            <a:picLocks noGrp="1" noChangeAspect="1"/>
          </p:cNvPicPr>
          <p:nvPr>
            <p:ph sz="quarter" idx="10"/>
          </p:nvPr>
        </p:nvPicPr>
        <p:blipFill>
          <a:blip r:embed="rId2"/>
          <a:stretch>
            <a:fillRect/>
          </a:stretch>
        </p:blipFill>
        <p:spPr>
          <a:xfrm>
            <a:off x="1254614" y="1617653"/>
            <a:ext cx="9539702" cy="4608512"/>
          </a:xfrm>
        </p:spPr>
      </p:pic>
      <p:sp>
        <p:nvSpPr>
          <p:cNvPr id="5" name="Title 1"/>
          <p:cNvSpPr txBox="1">
            <a:spLocks/>
          </p:cNvSpPr>
          <p:nvPr/>
        </p:nvSpPr>
        <p:spPr>
          <a:xfrm>
            <a:off x="838200" y="292090"/>
            <a:ext cx="10515600" cy="1325563"/>
          </a:xfrm>
          <a:prstGeom prst="rect">
            <a:avLst/>
          </a:prstGeom>
        </p:spPr>
        <p:txBody>
          <a:bodyPr vert="horz" lIns="91440" tIns="45720" rIns="91440" bIns="45720" rtlCol="0" anchor="ctr">
            <a:normAutofit/>
          </a:bodyPr>
          <a:lstStyle>
            <a:lvl1pPr algn="l" defTabSz="342900" rtl="0" eaLnBrk="1" latinLnBrk="0" hangingPunct="1">
              <a:lnSpc>
                <a:spcPct val="90000"/>
              </a:lnSpc>
              <a:spcBef>
                <a:spcPct val="0"/>
              </a:spcBef>
              <a:buNone/>
              <a:defRPr sz="2400" b="1" i="0" kern="1200">
                <a:solidFill>
                  <a:srgbClr val="981E32"/>
                </a:solidFill>
                <a:latin typeface="Arial"/>
                <a:ea typeface="+mj-ea"/>
                <a:cs typeface="Arial"/>
              </a:defRPr>
            </a:lvl1pPr>
          </a:lstStyle>
          <a:p>
            <a:pPr marL="0" marR="0" lvl="0" indent="0" algn="l" defTabSz="3429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981E32"/>
                </a:solidFill>
                <a:effectLst/>
                <a:uLnTx/>
                <a:uFillTx/>
                <a:latin typeface="Arial" panose="020B0604020202020204" pitchFamily="34" charset="0"/>
                <a:ea typeface="+mj-ea"/>
                <a:cs typeface="Arial" panose="020B0604020202020204" pitchFamily="34" charset="0"/>
              </a:rPr>
              <a:t>Associations with age of onset</a:t>
            </a:r>
          </a:p>
        </p:txBody>
      </p:sp>
      <p:pic>
        <p:nvPicPr>
          <p:cNvPr id="6" name="Picture 5" descr="L:\Lab_NickM\AdrianCampos\w3PhD\Confirmation\AHGS-logo-1.png">
            <a:extLst>
              <a:ext uri="{FF2B5EF4-FFF2-40B4-BE49-F238E27FC236}">
                <a16:creationId xmlns:a16="http://schemas.microsoft.com/office/drawing/2014/main" id="{66323B36-F8C4-4399-822D-C06746D4C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2202" y="204697"/>
            <a:ext cx="2775177" cy="57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657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10363200" cy="1470025"/>
          </a:xfrm>
        </p:spPr>
        <p:txBody>
          <a:bodyPr/>
          <a:lstStyle/>
          <a:p>
            <a:r>
              <a:rPr lang="en-AU" dirty="0"/>
              <a:t>Some ideas</a:t>
            </a:r>
            <a:endParaRPr lang="en-US" dirty="0"/>
          </a:p>
        </p:txBody>
      </p:sp>
      <p:sp>
        <p:nvSpPr>
          <p:cNvPr id="3" name="Subtitle 2"/>
          <p:cNvSpPr>
            <a:spLocks noGrp="1"/>
          </p:cNvSpPr>
          <p:nvPr>
            <p:ph type="subTitle" idx="1"/>
          </p:nvPr>
        </p:nvSpPr>
        <p:spPr>
          <a:xfrm>
            <a:off x="457200" y="1447800"/>
            <a:ext cx="10515600" cy="1752600"/>
          </a:xfrm>
        </p:spPr>
        <p:txBody>
          <a:bodyPr>
            <a:noAutofit/>
          </a:bodyPr>
          <a:lstStyle/>
          <a:p>
            <a:pPr marL="457200" indent="-457200" algn="l">
              <a:buFont typeface="Arial" panose="020B0604020202020204" pitchFamily="34" charset="0"/>
              <a:buChar char="•"/>
            </a:pPr>
            <a:r>
              <a:rPr lang="en-AU" dirty="0">
                <a:solidFill>
                  <a:schemeClr val="tx2"/>
                </a:solidFill>
              </a:rPr>
              <a:t>Measurement invariance for the 9 MDD symptoms – do they have the same salience in females and males, early onset/ late onset? (</a:t>
            </a:r>
            <a:r>
              <a:rPr lang="en-AU" dirty="0" err="1">
                <a:solidFill>
                  <a:schemeClr val="tx2"/>
                </a:solidFill>
              </a:rPr>
              <a:t>Dorret</a:t>
            </a:r>
            <a:r>
              <a:rPr lang="en-AU" dirty="0">
                <a:solidFill>
                  <a:schemeClr val="tx2"/>
                </a:solidFill>
              </a:rPr>
              <a:t>)</a:t>
            </a:r>
          </a:p>
          <a:p>
            <a:pPr marL="457200" indent="-457200" algn="l">
              <a:buFont typeface="Arial" panose="020B0604020202020204" pitchFamily="34" charset="0"/>
              <a:buChar char="•"/>
            </a:pPr>
            <a:r>
              <a:rPr lang="en-AU" dirty="0">
                <a:solidFill>
                  <a:schemeClr val="tx2"/>
                </a:solidFill>
              </a:rPr>
              <a:t>Need completely separate GWAS for females and males</a:t>
            </a:r>
          </a:p>
          <a:p>
            <a:pPr marL="914400" lvl="1" indent="-457200" algn="l">
              <a:buFont typeface="Arial" panose="020B0604020202020204" pitchFamily="34" charset="0"/>
              <a:buChar char="•"/>
            </a:pPr>
            <a:r>
              <a:rPr lang="en-AU" dirty="0">
                <a:solidFill>
                  <a:schemeClr val="tx2"/>
                </a:solidFill>
              </a:rPr>
              <a:t>Use sex- specific recombination map? (Sarah M)</a:t>
            </a:r>
          </a:p>
          <a:p>
            <a:pPr marL="914400" lvl="1" indent="-457200" algn="l">
              <a:buFont typeface="Arial" panose="020B0604020202020204" pitchFamily="34" charset="0"/>
              <a:buChar char="•"/>
            </a:pPr>
            <a:r>
              <a:rPr lang="en-AU" dirty="0">
                <a:solidFill>
                  <a:schemeClr val="tx2"/>
                </a:solidFill>
              </a:rPr>
              <a:t>Are betas the same in females and males? – test for SNP x sex interaction</a:t>
            </a:r>
          </a:p>
          <a:p>
            <a:pPr marL="914400" lvl="1" indent="-457200" algn="l">
              <a:buFont typeface="Arial" panose="020B0604020202020204" pitchFamily="34" charset="0"/>
              <a:buChar char="•"/>
            </a:pPr>
            <a:r>
              <a:rPr lang="en-AU" dirty="0">
                <a:solidFill>
                  <a:schemeClr val="tx2"/>
                </a:solidFill>
              </a:rPr>
              <a:t>Cross prediction into the other sex</a:t>
            </a:r>
          </a:p>
          <a:p>
            <a:pPr marL="457200" indent="-457200" algn="l">
              <a:buFont typeface="Arial" panose="020B0604020202020204" pitchFamily="34" charset="0"/>
              <a:buChar char="•"/>
            </a:pPr>
            <a:r>
              <a:rPr lang="en-AU" dirty="0">
                <a:solidFill>
                  <a:schemeClr val="tx2"/>
                </a:solidFill>
              </a:rPr>
              <a:t>Is the sex prevalence difference confined to the reproductive years ? Interaction with sex hormone PRS</a:t>
            </a:r>
            <a:endParaRPr lang="en-US" dirty="0">
              <a:solidFill>
                <a:schemeClr val="tx2"/>
              </a:solidFill>
            </a:endParaRPr>
          </a:p>
        </p:txBody>
      </p:sp>
    </p:spTree>
    <p:extLst>
      <p:ext uri="{BB962C8B-B14F-4D97-AF65-F5344CB8AC3E}">
        <p14:creationId xmlns:p14="http://schemas.microsoft.com/office/powerpoint/2010/main" val="13766711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Chart, scatter chart&#10;&#10;Description automatically generated">
            <a:extLst>
              <a:ext uri="{FF2B5EF4-FFF2-40B4-BE49-F238E27FC236}">
                <a16:creationId xmlns:a16="http://schemas.microsoft.com/office/drawing/2014/main" id="{3E8CA9A8-477C-4598-9C50-32A8B68D550B}"/>
              </a:ext>
            </a:extLst>
          </p:cNvPr>
          <p:cNvPicPr>
            <a:picLocks noGrp="1" noChangeAspect="1"/>
          </p:cNvPicPr>
          <p:nvPr>
            <p:ph idx="1"/>
          </p:nvPr>
        </p:nvPicPr>
        <p:blipFill>
          <a:blip r:embed="rId2"/>
          <a:stretch>
            <a:fillRect/>
          </a:stretch>
        </p:blipFill>
        <p:spPr>
          <a:xfrm>
            <a:off x="412455" y="1225857"/>
            <a:ext cx="11435416" cy="5524308"/>
          </a:xfrm>
        </p:spPr>
      </p:pic>
      <p:sp>
        <p:nvSpPr>
          <p:cNvPr id="5" name="Title 1"/>
          <p:cNvSpPr txBox="1">
            <a:spLocks/>
          </p:cNvSpPr>
          <p:nvPr/>
        </p:nvSpPr>
        <p:spPr>
          <a:xfrm>
            <a:off x="720211" y="106771"/>
            <a:ext cx="10980175" cy="1325563"/>
          </a:xfrm>
          <a:prstGeom prst="rect">
            <a:avLst/>
          </a:prstGeom>
        </p:spPr>
        <p:txBody>
          <a:bodyPr vert="horz" lIns="91440" tIns="45720" rIns="91440" bIns="45720" rtlCol="0" anchor="ctr">
            <a:normAutofit/>
          </a:bodyPr>
          <a:lstStyle>
            <a:lvl1pPr algn="l" defTabSz="342900" rtl="0" eaLnBrk="1" latinLnBrk="0" hangingPunct="1">
              <a:lnSpc>
                <a:spcPct val="90000"/>
              </a:lnSpc>
              <a:spcBef>
                <a:spcPct val="0"/>
              </a:spcBef>
              <a:buNone/>
              <a:defRPr sz="2400" b="1" i="0" kern="1200">
                <a:solidFill>
                  <a:srgbClr val="981E32"/>
                </a:solidFill>
                <a:latin typeface="Arial"/>
                <a:ea typeface="+mj-ea"/>
                <a:cs typeface="Arial"/>
              </a:defRPr>
            </a:lvl1pPr>
          </a:lstStyle>
          <a:p>
            <a:pPr marL="0" marR="0" lvl="0" indent="0" algn="l" defTabSz="3429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81E32"/>
                </a:solidFill>
                <a:effectLst/>
                <a:uLnTx/>
                <a:uFillTx/>
                <a:latin typeface="Arial" panose="020B0604020202020204" pitchFamily="34" charset="0"/>
                <a:ea typeface="+mj-ea"/>
                <a:cs typeface="Arial" panose="020B0604020202020204" pitchFamily="34" charset="0"/>
              </a:rPr>
              <a:t>Are there differences in PRS between subtypes of depression?</a:t>
            </a:r>
          </a:p>
        </p:txBody>
      </p:sp>
    </p:spTree>
    <p:extLst>
      <p:ext uri="{BB962C8B-B14F-4D97-AF65-F5344CB8AC3E}">
        <p14:creationId xmlns:p14="http://schemas.microsoft.com/office/powerpoint/2010/main" val="4567252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1114" y="1525224"/>
            <a:ext cx="10515600" cy="4884283"/>
          </a:xfrm>
        </p:spPr>
        <p:txBody>
          <a:bodyPr>
            <a:normAutofit/>
          </a:bodyPr>
          <a:lstStyle/>
          <a:p>
            <a:r>
              <a:rPr lang="en-AU" sz="3200" dirty="0"/>
              <a:t>Differences in genetic risk factors underlying </a:t>
            </a:r>
            <a:r>
              <a:rPr lang="en-US" sz="3200" dirty="0"/>
              <a:t>features and subtypes?</a:t>
            </a:r>
          </a:p>
          <a:p>
            <a:r>
              <a:rPr lang="en-US" sz="3200" dirty="0"/>
              <a:t>Do these influence treatment response and/or side-effects?</a:t>
            </a:r>
          </a:p>
          <a:p>
            <a:r>
              <a:rPr lang="en-US" sz="3200" dirty="0"/>
              <a:t>Incorporating anxiety and other highly co-morbid disorders -Can we find any genetic distinctions? </a:t>
            </a:r>
          </a:p>
        </p:txBody>
      </p:sp>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l" defTabSz="342900" rtl="0" eaLnBrk="1" latinLnBrk="0" hangingPunct="1">
              <a:lnSpc>
                <a:spcPct val="90000"/>
              </a:lnSpc>
              <a:spcBef>
                <a:spcPct val="0"/>
              </a:spcBef>
              <a:buNone/>
              <a:defRPr sz="2400" b="1" i="0" kern="1200">
                <a:solidFill>
                  <a:srgbClr val="981E32"/>
                </a:solidFill>
                <a:latin typeface="Arial"/>
                <a:ea typeface="+mj-ea"/>
                <a:cs typeface="Arial"/>
              </a:defRPr>
            </a:lvl1pPr>
          </a:lstStyle>
          <a:p>
            <a:pPr marL="0" marR="0" lvl="0" indent="0" algn="l" defTabSz="3429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81E32"/>
                </a:solidFill>
                <a:effectLst/>
                <a:uLnTx/>
                <a:uFillTx/>
                <a:latin typeface="Arial" panose="020B0604020202020204" pitchFamily="34" charset="0"/>
                <a:ea typeface="+mj-ea"/>
                <a:cs typeface="Arial" panose="020B0604020202020204" pitchFamily="34" charset="0"/>
              </a:rPr>
              <a:t>Going forward…</a:t>
            </a:r>
          </a:p>
        </p:txBody>
      </p:sp>
      <p:grpSp>
        <p:nvGrpSpPr>
          <p:cNvPr id="9" name="Group 8"/>
          <p:cNvGrpSpPr/>
          <p:nvPr/>
        </p:nvGrpSpPr>
        <p:grpSpPr>
          <a:xfrm>
            <a:off x="664028" y="4401793"/>
            <a:ext cx="10933612" cy="2295166"/>
            <a:chOff x="664028" y="4401793"/>
            <a:chExt cx="10933612" cy="2295166"/>
          </a:xfrm>
        </p:grpSpPr>
        <p:pic>
          <p:nvPicPr>
            <p:cNvPr id="5" name="Picture 5" descr="L:\Lab_NickM\AdrianCampos\w3PhD\Confirmation\AHGS-logo-1.png">
              <a:extLst>
                <a:ext uri="{FF2B5EF4-FFF2-40B4-BE49-F238E27FC236}">
                  <a16:creationId xmlns:a16="http://schemas.microsoft.com/office/drawing/2014/main" id="{66323B36-F8C4-4399-822D-C06746D4C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28" y="4401793"/>
              <a:ext cx="4021576" cy="8296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netic Links to Anxiety and Depression Study – GLAD Stu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280" y="5379457"/>
              <a:ext cx="2570208" cy="13175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eers – PG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9966" y="5254816"/>
              <a:ext cx="3707674" cy="13903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1528" y="5127561"/>
              <a:ext cx="1962777" cy="1399790"/>
              <a:chOff x="4751528" y="5127561"/>
              <a:chExt cx="1962777" cy="1399790"/>
            </a:xfrm>
          </p:grpSpPr>
          <p:pic>
            <p:nvPicPr>
              <p:cNvPr id="1032" name="Picture 8" descr="Home - 4. Working at V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1528" y="5496893"/>
                <a:ext cx="1962777" cy="10304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24845" y="5127561"/>
                <a:ext cx="1358537" cy="461665"/>
              </a:xfrm>
              <a:prstGeom prst="rect">
                <a:avLst/>
              </a:prstGeom>
              <a:noFill/>
            </p:spPr>
            <p:txBody>
              <a:bodyPr wrap="square" rtlCol="0">
                <a:spAutoFit/>
              </a:bodyPr>
              <a:lstStyle/>
              <a:p>
                <a:r>
                  <a:rPr lang="en-US" sz="2400" b="1" dirty="0"/>
                  <a:t>BIONIC</a:t>
                </a:r>
              </a:p>
            </p:txBody>
          </p:sp>
        </p:grpSp>
      </p:grpSp>
    </p:spTree>
    <p:extLst>
      <p:ext uri="{BB962C8B-B14F-4D97-AF65-F5344CB8AC3E}">
        <p14:creationId xmlns:p14="http://schemas.microsoft.com/office/powerpoint/2010/main" val="272864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CC14-4B97-606D-26D9-F6CB36E36EDC}"/>
              </a:ext>
            </a:extLst>
          </p:cNvPr>
          <p:cNvSpPr>
            <a:spLocks noGrp="1"/>
          </p:cNvSpPr>
          <p:nvPr>
            <p:ph type="ctrTitle"/>
          </p:nvPr>
        </p:nvSpPr>
        <p:spPr/>
        <p:txBody>
          <a:bodyPr/>
          <a:lstStyle/>
          <a:p>
            <a:r>
              <a:rPr lang="en-US" dirty="0">
                <a:latin typeface="Helvetica" pitchFamily="2" charset="0"/>
              </a:rPr>
              <a:t>Michael Neale</a:t>
            </a:r>
          </a:p>
        </p:txBody>
      </p:sp>
      <p:sp>
        <p:nvSpPr>
          <p:cNvPr id="3" name="Subtitle 2">
            <a:extLst>
              <a:ext uri="{FF2B5EF4-FFF2-40B4-BE49-F238E27FC236}">
                <a16:creationId xmlns:a16="http://schemas.microsoft.com/office/drawing/2014/main" id="{1B611074-7476-41D3-13E7-47141B62A43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334881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Product of Variables (PoV) Modeling"/>
          <p:cNvSpPr txBox="1">
            <a:spLocks noGrp="1"/>
          </p:cNvSpPr>
          <p:nvPr>
            <p:ph type="ctrTitle"/>
          </p:nvPr>
        </p:nvSpPr>
        <p:spPr>
          <a:prstGeom prst="rect">
            <a:avLst/>
          </a:prstGeom>
        </p:spPr>
        <p:txBody>
          <a:bodyPr>
            <a:normAutofit/>
          </a:bodyPr>
          <a:lstStyle/>
          <a:p>
            <a:r>
              <a:rPr sz="5400" dirty="0">
                <a:latin typeface="Helvetica" pitchFamily="2" charset="0"/>
              </a:rPr>
              <a:t>Product of Variables (</a:t>
            </a:r>
            <a:r>
              <a:rPr sz="5400" dirty="0" err="1">
                <a:latin typeface="Helvetica" pitchFamily="2" charset="0"/>
              </a:rPr>
              <a:t>PoV</a:t>
            </a:r>
            <a:r>
              <a:rPr sz="5400" dirty="0">
                <a:latin typeface="Helvetica" pitchFamily="2" charset="0"/>
              </a:rPr>
              <a:t>) Modeling</a:t>
            </a:r>
          </a:p>
        </p:txBody>
      </p:sp>
      <p:sp>
        <p:nvSpPr>
          <p:cNvPr id="138" name="Michael C Neale &amp; Steven M Boker…"/>
          <p:cNvSpPr txBox="1">
            <a:spLocks noGrp="1"/>
          </p:cNvSpPr>
          <p:nvPr>
            <p:ph type="subTitle" sz="half" idx="1"/>
          </p:nvPr>
        </p:nvSpPr>
        <p:spPr>
          <a:xfrm>
            <a:off x="736600" y="4012279"/>
            <a:ext cx="10718800" cy="1562686"/>
          </a:xfrm>
          <a:prstGeom prst="rect">
            <a:avLst/>
          </a:prstGeom>
        </p:spPr>
        <p:txBody>
          <a:bodyPr>
            <a:noAutofit/>
          </a:bodyPr>
          <a:lstStyle/>
          <a:p>
            <a:pPr defTabSz="338455">
              <a:defRPr sz="5084">
                <a:effectLst>
                  <a:outerShdw blurRad="41656" dist="31242" dir="5400000" rotWithShape="0">
                    <a:srgbClr val="000000"/>
                  </a:outerShdw>
                </a:effectLst>
              </a:defRPr>
            </a:pPr>
            <a:r>
              <a:rPr sz="3200" dirty="0">
                <a:latin typeface="Helvetica" pitchFamily="2" charset="0"/>
              </a:rPr>
              <a:t>Michael C Neale &amp; Steven M </a:t>
            </a:r>
            <a:r>
              <a:rPr sz="3200" dirty="0" err="1">
                <a:latin typeface="Helvetica" pitchFamily="2" charset="0"/>
              </a:rPr>
              <a:t>Boker</a:t>
            </a:r>
            <a:endParaRPr sz="3200" dirty="0">
              <a:latin typeface="Helvetica" pitchFamily="2" charset="0"/>
            </a:endParaRPr>
          </a:p>
          <a:p>
            <a:pPr defTabSz="338455">
              <a:defRPr sz="5084">
                <a:effectLst>
                  <a:outerShdw blurRad="41656" dist="31242" dir="5400000" rotWithShape="0">
                    <a:srgbClr val="000000"/>
                  </a:outerShdw>
                </a:effectLst>
              </a:defRPr>
            </a:pPr>
            <a:r>
              <a:rPr sz="3200" dirty="0">
                <a:latin typeface="Helvetica" pitchFamily="2" charset="0"/>
              </a:rPr>
              <a:t>Virginia Institute for Psychiatric and Behavioral Genetics</a:t>
            </a:r>
          </a:p>
          <a:p>
            <a:pPr defTabSz="338455">
              <a:defRPr sz="4756">
                <a:effectLst>
                  <a:outerShdw blurRad="41656" dist="31242" dir="5400000" rotWithShape="0">
                    <a:srgbClr val="000000"/>
                  </a:outerShdw>
                </a:effectLst>
              </a:defRPr>
            </a:pPr>
            <a:r>
              <a:rPr sz="2800" dirty="0">
                <a:latin typeface="Helvetica" pitchFamily="2" charset="0"/>
              </a:rPr>
              <a:t>Virginia Commonwealth University</a:t>
            </a:r>
          </a:p>
          <a:p>
            <a:pPr defTabSz="338455">
              <a:defRPr sz="4756">
                <a:effectLst>
                  <a:outerShdw blurRad="41656" dist="31242" dir="5400000" rotWithShape="0">
                    <a:srgbClr val="000000"/>
                  </a:outerShdw>
                </a:effectLst>
              </a:defRPr>
            </a:pPr>
            <a:r>
              <a:rPr sz="2800" dirty="0">
                <a:latin typeface="Helvetica" pitchFamily="2" charset="0"/>
              </a:rPr>
              <a:t>Boulder Colorado NIMH Workshop July 2023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Multiple Regression with Interaction"/>
          <p:cNvSpPr txBox="1">
            <a:spLocks noGrp="1"/>
          </p:cNvSpPr>
          <p:nvPr>
            <p:ph type="title"/>
          </p:nvPr>
        </p:nvSpPr>
        <p:spPr>
          <a:xfrm>
            <a:off x="1511300" y="381000"/>
            <a:ext cx="9677400" cy="872816"/>
          </a:xfrm>
          <a:prstGeom prst="rect">
            <a:avLst/>
          </a:prstGeom>
        </p:spPr>
        <p:txBody>
          <a:bodyPr/>
          <a:lstStyle/>
          <a:p>
            <a:r>
              <a:rPr dirty="0">
                <a:latin typeface="Helvetica" pitchFamily="2" charset="0"/>
              </a:rPr>
              <a:t>Multiple Regression with Interaction</a:t>
            </a:r>
          </a:p>
        </p:txBody>
      </p:sp>
      <mc:AlternateContent xmlns:mc="http://schemas.openxmlformats.org/markup-compatibility/2006">
        <mc:Choice xmlns:a14="http://schemas.microsoft.com/office/drawing/2010/main" Requires="a14">
          <p:sp>
            <p:nvSpPr>
              <p:cNvPr id="141" name="Standard Approach:…"/>
              <p:cNvSpPr txBox="1"/>
              <p:nvPr/>
            </p:nvSpPr>
            <p:spPr>
              <a:xfrm>
                <a:off x="684898" y="2354996"/>
                <a:ext cx="10503802" cy="392928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25400" tIns="25400" rIns="25400" bIns="25400" anchor="ctr">
                <a:spAutoFit/>
              </a:bodyPr>
              <a:lstStyle/>
              <a:p>
                <a:pPr marL="571500" indent="-571500" algn="l">
                  <a:buFont typeface="Wingdings" pitchFamily="2" charset="2"/>
                  <a:buChar char="q"/>
                </a:pPr>
                <a:r>
                  <a:rPr sz="3600" dirty="0">
                    <a:latin typeface="Helvetica" pitchFamily="2" charset="0"/>
                  </a:rPr>
                  <a:t>Standard Approach: </a:t>
                </a:r>
                <a14:m>
                  <m:oMath xmlns:m="http://schemas.openxmlformats.org/officeDocument/2006/math">
                    <m:r>
                      <a:rPr lang="ar-AE" sz="3600" i="1" smtClean="0">
                        <a:solidFill>
                          <a:schemeClr val="tx1"/>
                        </a:solidFill>
                        <a:latin typeface="Cambria Math" panose="02040503050406030204" pitchFamily="18" charset="0"/>
                      </a:rPr>
                      <m:t>𝑦</m:t>
                    </m:r>
                    <m:r>
                      <a:rPr lang="ar-AE" sz="3600" i="1" smtClean="0">
                        <a:solidFill>
                          <a:schemeClr val="tx1"/>
                        </a:solidFill>
                        <a:latin typeface="Cambria Math" panose="02040503050406030204" pitchFamily="18" charset="0"/>
                      </a:rPr>
                      <m:t>=</m:t>
                    </m:r>
                    <m:r>
                      <a:rPr lang="ar-AE" sz="3600" i="1" smtClean="0">
                        <a:solidFill>
                          <a:schemeClr val="tx1"/>
                        </a:solidFill>
                        <a:latin typeface="Cambria Math" panose="02040503050406030204" pitchFamily="18" charset="0"/>
                      </a:rPr>
                      <m:t>𝑎</m:t>
                    </m:r>
                    <m:r>
                      <a:rPr lang="ar-AE" sz="3600" i="1" smtClean="0">
                        <a:solidFill>
                          <a:schemeClr val="tx1"/>
                        </a:solidFill>
                        <a:latin typeface="Cambria Math" panose="02040503050406030204" pitchFamily="18" charset="0"/>
                      </a:rPr>
                      <m:t>+</m:t>
                    </m:r>
                    <m:sSub>
                      <m:sSubPr>
                        <m:ctrlPr>
                          <a:rPr lang="ar-AE" sz="3600" i="1">
                            <a:solidFill>
                              <a:schemeClr val="tx1"/>
                            </a:solidFill>
                            <a:latin typeface="Cambria Math" panose="02040503050406030204" pitchFamily="18" charset="0"/>
                          </a:rPr>
                        </m:ctrlPr>
                      </m:sSubPr>
                      <m:e>
                        <m:r>
                          <a:rPr lang="ar-AE" sz="3600" i="1">
                            <a:solidFill>
                              <a:schemeClr val="tx1"/>
                            </a:solidFill>
                            <a:latin typeface="Cambria Math" panose="02040503050406030204" pitchFamily="18" charset="0"/>
                          </a:rPr>
                          <m:t>𝛽</m:t>
                        </m:r>
                      </m:e>
                      <m:sub>
                        <m:r>
                          <a:rPr lang="ar-AE" sz="3600" i="1">
                            <a:solidFill>
                              <a:schemeClr val="tx1"/>
                            </a:solidFill>
                            <a:latin typeface="Cambria Math" panose="02040503050406030204" pitchFamily="18" charset="0"/>
                          </a:rPr>
                          <m:t>1</m:t>
                        </m:r>
                      </m:sub>
                    </m:sSub>
                    <m:r>
                      <a:rPr lang="ar-AE" sz="3600" i="1">
                        <a:solidFill>
                          <a:schemeClr val="tx1"/>
                        </a:solidFill>
                        <a:latin typeface="Cambria Math" panose="02040503050406030204" pitchFamily="18" charset="0"/>
                      </a:rPr>
                      <m:t>𝑋</m:t>
                    </m:r>
                    <m:r>
                      <a:rPr lang="ar-AE" sz="3600" i="1">
                        <a:solidFill>
                          <a:schemeClr val="tx1"/>
                        </a:solidFill>
                        <a:latin typeface="Cambria Math" panose="02040503050406030204" pitchFamily="18" charset="0"/>
                      </a:rPr>
                      <m:t>1+</m:t>
                    </m:r>
                    <m:sSub>
                      <m:sSubPr>
                        <m:ctrlPr>
                          <a:rPr lang="ar-AE" sz="3600" i="1">
                            <a:solidFill>
                              <a:schemeClr val="tx1"/>
                            </a:solidFill>
                            <a:latin typeface="Cambria Math" panose="02040503050406030204" pitchFamily="18" charset="0"/>
                          </a:rPr>
                        </m:ctrlPr>
                      </m:sSubPr>
                      <m:e>
                        <m:r>
                          <a:rPr lang="ar-AE" sz="3600" i="1">
                            <a:solidFill>
                              <a:schemeClr val="tx1"/>
                            </a:solidFill>
                            <a:latin typeface="Cambria Math" panose="02040503050406030204" pitchFamily="18" charset="0"/>
                          </a:rPr>
                          <m:t>𝛽</m:t>
                        </m:r>
                      </m:e>
                      <m:sub>
                        <m:r>
                          <a:rPr lang="ar-AE" sz="3600" i="1">
                            <a:solidFill>
                              <a:schemeClr val="tx1"/>
                            </a:solidFill>
                            <a:latin typeface="Cambria Math" panose="02040503050406030204" pitchFamily="18" charset="0"/>
                          </a:rPr>
                          <m:t>2</m:t>
                        </m:r>
                      </m:sub>
                    </m:sSub>
                    <m:r>
                      <a:rPr lang="ar-AE" sz="3600" i="1">
                        <a:solidFill>
                          <a:schemeClr val="tx1"/>
                        </a:solidFill>
                        <a:latin typeface="Cambria Math" panose="02040503050406030204" pitchFamily="18" charset="0"/>
                      </a:rPr>
                      <m:t>𝑋</m:t>
                    </m:r>
                    <m:r>
                      <a:rPr lang="ar-AE" sz="3600" i="1">
                        <a:solidFill>
                          <a:schemeClr val="tx1"/>
                        </a:solidFill>
                        <a:latin typeface="Cambria Math" panose="02040503050406030204" pitchFamily="18" charset="0"/>
                      </a:rPr>
                      <m:t>2+</m:t>
                    </m:r>
                    <m:sSub>
                      <m:sSubPr>
                        <m:ctrlPr>
                          <a:rPr lang="ar-AE" sz="3600" i="1">
                            <a:solidFill>
                              <a:schemeClr val="tx1"/>
                            </a:solidFill>
                            <a:latin typeface="Cambria Math" panose="02040503050406030204" pitchFamily="18" charset="0"/>
                          </a:rPr>
                        </m:ctrlPr>
                      </m:sSubPr>
                      <m:e>
                        <m:r>
                          <a:rPr lang="ar-AE" sz="3600" i="1">
                            <a:solidFill>
                              <a:schemeClr val="tx1"/>
                            </a:solidFill>
                            <a:latin typeface="Cambria Math" panose="02040503050406030204" pitchFamily="18" charset="0"/>
                          </a:rPr>
                          <m:t>𝛽</m:t>
                        </m:r>
                      </m:e>
                      <m:sub>
                        <m:r>
                          <a:rPr lang="ar-AE" sz="3600" i="1">
                            <a:solidFill>
                              <a:schemeClr val="tx1"/>
                            </a:solidFill>
                            <a:latin typeface="Cambria Math" panose="02040503050406030204" pitchFamily="18" charset="0"/>
                          </a:rPr>
                          <m:t>3</m:t>
                        </m:r>
                      </m:sub>
                    </m:sSub>
                    <m:r>
                      <a:rPr lang="ar-AE" sz="3600" i="1">
                        <a:solidFill>
                          <a:schemeClr val="tx1"/>
                        </a:solidFill>
                        <a:latin typeface="Cambria Math" panose="02040503050406030204" pitchFamily="18" charset="0"/>
                      </a:rPr>
                      <m:t>𝑋</m:t>
                    </m:r>
                  </m:oMath>
                </a14:m>
                <a:endParaRPr lang="ar-AE" sz="3600" dirty="0">
                  <a:solidFill>
                    <a:schemeClr val="tx1"/>
                  </a:solidFill>
                  <a:latin typeface="Helvetica" pitchFamily="2" charset="0"/>
                </a:endParaRPr>
              </a:p>
              <a:p>
                <a:pPr marL="571500" indent="-571500" algn="l">
                  <a:buFont typeface="Wingdings" pitchFamily="2" charset="2"/>
                  <a:buChar char="q"/>
                </a:pPr>
                <a:endParaRPr sz="3600" dirty="0">
                  <a:latin typeface="Helvetica" pitchFamily="2" charset="0"/>
                </a:endParaRPr>
              </a:p>
              <a:p>
                <a:pPr marL="571500" indent="-571500" algn="l">
                  <a:buFont typeface="Wingdings" pitchFamily="2" charset="2"/>
                  <a:buChar char="q"/>
                </a:pPr>
                <a:r>
                  <a:rPr sz="3600" dirty="0">
                    <a:latin typeface="Helvetica" pitchFamily="2" charset="0"/>
                  </a:rPr>
                  <a:t>Uses OBSERVED X1, X2 and OBSERVED product X1X2</a:t>
                </a:r>
              </a:p>
              <a:p>
                <a:pPr marL="571500" indent="-571500" algn="l">
                  <a:buFont typeface="Wingdings" pitchFamily="2" charset="2"/>
                  <a:buChar char="q"/>
                </a:pPr>
                <a:r>
                  <a:rPr sz="3600" dirty="0">
                    <a:latin typeface="Helvetica" pitchFamily="2" charset="0"/>
                  </a:rPr>
                  <a:t>How Do you Multiply Latent Variables, e.g., </a:t>
                </a:r>
                <a:r>
                  <a:rPr sz="3600" dirty="0" err="1">
                    <a:latin typeface="Helvetica" pitchFamily="2" charset="0"/>
                  </a:rPr>
                  <a:t>GxE</a:t>
                </a:r>
                <a:r>
                  <a:rPr sz="3600" dirty="0">
                    <a:latin typeface="Helvetica" pitchFamily="2" charset="0"/>
                  </a:rPr>
                  <a:t> Interaction?</a:t>
                </a:r>
                <a:endParaRPr lang="en-US" sz="3600" dirty="0">
                  <a:latin typeface="Helvetica" pitchFamily="2" charset="0"/>
                </a:endParaRPr>
              </a:p>
              <a:p>
                <a:pPr marL="571500" indent="-571500" algn="l">
                  <a:buFont typeface="Wingdings" pitchFamily="2" charset="2"/>
                  <a:buChar char="q"/>
                </a:pPr>
                <a:r>
                  <a:rPr sz="3600" dirty="0">
                    <a:latin typeface="Helvetica" pitchFamily="2" charset="0"/>
                  </a:rPr>
                  <a:t>Individuals’ Scores are Unknown</a:t>
                </a:r>
              </a:p>
            </p:txBody>
          </p:sp>
        </mc:Choice>
        <mc:Fallback>
          <p:sp>
            <p:nvSpPr>
              <p:cNvPr id="141" name="Standard Approach:…"/>
              <p:cNvSpPr txBox="1">
                <a:spLocks noRot="1" noChangeAspect="1" noMove="1" noResize="1" noEditPoints="1" noAdjustHandles="1" noChangeArrowheads="1" noChangeShapeType="1" noTextEdit="1"/>
              </p:cNvSpPr>
              <p:nvPr/>
            </p:nvSpPr>
            <p:spPr>
              <a:xfrm>
                <a:off x="684898" y="2354996"/>
                <a:ext cx="10503802" cy="3929281"/>
              </a:xfrm>
              <a:prstGeom prst="rect">
                <a:avLst/>
              </a:prstGeom>
              <a:blipFill>
                <a:blip r:embed="rId2"/>
                <a:stretch>
                  <a:fillRect l="-2174" t="-2581" r="-1932" b="-580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A New Kind of Variable"/>
          <p:cNvSpPr txBox="1">
            <a:spLocks noGrp="1"/>
          </p:cNvSpPr>
          <p:nvPr>
            <p:ph type="title"/>
          </p:nvPr>
        </p:nvSpPr>
        <p:spPr>
          <a:xfrm>
            <a:off x="4883629" y="398402"/>
            <a:ext cx="7162800" cy="1157681"/>
          </a:xfrm>
          <a:prstGeom prst="rect">
            <a:avLst/>
          </a:prstGeom>
        </p:spPr>
        <p:txBody>
          <a:bodyPr/>
          <a:lstStyle/>
          <a:p>
            <a:r>
              <a:rPr dirty="0">
                <a:latin typeface="Helvetica" pitchFamily="2" charset="0"/>
              </a:rPr>
              <a:t>A New Kind of Variable</a:t>
            </a:r>
          </a:p>
        </p:txBody>
      </p:sp>
      <p:sp>
        <p:nvSpPr>
          <p:cNvPr id="144" name="Latent variable with no unique variance…"/>
          <p:cNvSpPr txBox="1">
            <a:spLocks noGrp="1"/>
          </p:cNvSpPr>
          <p:nvPr>
            <p:ph type="body" sz="half" idx="1"/>
          </p:nvPr>
        </p:nvSpPr>
        <p:spPr>
          <a:xfrm>
            <a:off x="4763458" y="1371600"/>
            <a:ext cx="6934200" cy="4819470"/>
          </a:xfrm>
          <a:prstGeom prst="rect">
            <a:avLst/>
          </a:prstGeom>
        </p:spPr>
        <p:txBody>
          <a:bodyPr>
            <a:noAutofit/>
          </a:bodyPr>
          <a:lstStyle/>
          <a:p>
            <a:pPr>
              <a:buFont typeface="Wingdings" pitchFamily="2" charset="2"/>
              <a:buChar char="q"/>
            </a:pPr>
            <a:r>
              <a:rPr sz="3200" dirty="0">
                <a:latin typeface="Helvetica" pitchFamily="2" charset="0"/>
              </a:rPr>
              <a:t>Latent variable with no unique variance</a:t>
            </a:r>
          </a:p>
          <a:p>
            <a:pPr>
              <a:buFont typeface="Wingdings" pitchFamily="2" charset="2"/>
              <a:buChar char="q"/>
            </a:pPr>
            <a:r>
              <a:rPr sz="3200" dirty="0">
                <a:latin typeface="Helvetica" pitchFamily="2" charset="0"/>
              </a:rPr>
              <a:t>Dummy variables are summation nodes</a:t>
            </a:r>
          </a:p>
          <a:p>
            <a:pPr>
              <a:buFont typeface="Wingdings" pitchFamily="2" charset="2"/>
              <a:buChar char="q"/>
            </a:pPr>
            <a:r>
              <a:rPr sz="3200" dirty="0">
                <a:latin typeface="Helvetica" pitchFamily="2" charset="0"/>
              </a:rPr>
              <a:t>Asterisk in a circle represents product node</a:t>
            </a:r>
          </a:p>
          <a:p>
            <a:pPr>
              <a:buFont typeface="Wingdings" pitchFamily="2" charset="2"/>
              <a:buChar char="q"/>
            </a:pPr>
            <a:r>
              <a:rPr sz="3200" dirty="0">
                <a:latin typeface="Helvetica" pitchFamily="2" charset="0"/>
              </a:rPr>
              <a:t>This model is under-identified</a:t>
            </a:r>
            <a:r>
              <a:rPr lang="en-US" sz="3200" dirty="0">
                <a:latin typeface="Helvetica" pitchFamily="2" charset="0"/>
              </a:rPr>
              <a:t> </a:t>
            </a:r>
            <a:r>
              <a:rPr sz="3200" dirty="0">
                <a:latin typeface="Helvetica" pitchFamily="2" charset="0"/>
              </a:rPr>
              <a:t>has no XY observed variable</a:t>
            </a:r>
          </a:p>
          <a:p>
            <a:pPr>
              <a:buFont typeface="Wingdings" pitchFamily="2" charset="2"/>
              <a:buChar char="q"/>
            </a:pPr>
            <a:r>
              <a:rPr sz="3200" dirty="0">
                <a:latin typeface="Helvetica" pitchFamily="2" charset="0"/>
              </a:rPr>
              <a:t>Needs to have multiple indicators for identification</a:t>
            </a:r>
          </a:p>
        </p:txBody>
      </p:sp>
      <p:pic>
        <p:nvPicPr>
          <p:cNvPr id="145" name="Screenshot 2023-03-09 at 3.29.59 PM.png" descr="Screenshot 2023-03-09 at 3.29.59 PM.png"/>
          <p:cNvPicPr>
            <a:picLocks noChangeAspect="1"/>
          </p:cNvPicPr>
          <p:nvPr/>
        </p:nvPicPr>
        <p:blipFill>
          <a:blip r:embed="rId2"/>
          <a:stretch>
            <a:fillRect/>
          </a:stretch>
        </p:blipFill>
        <p:spPr>
          <a:xfrm>
            <a:off x="358521" y="977243"/>
            <a:ext cx="4056166" cy="5213827"/>
          </a:xfrm>
          <a:prstGeom prst="rect">
            <a:avLst/>
          </a:prstGeom>
          <a:ln w="12700">
            <a:miter lim="400000"/>
          </a:ln>
        </p:spPr>
      </p:pic>
      <p:sp>
        <p:nvSpPr>
          <p:cNvPr id="146" name="Rectangle"/>
          <p:cNvSpPr/>
          <p:nvPr/>
        </p:nvSpPr>
        <p:spPr>
          <a:xfrm>
            <a:off x="138941" y="4038600"/>
            <a:ext cx="1559466" cy="1714501"/>
          </a:xfrm>
          <a:prstGeom prst="rect">
            <a:avLst/>
          </a:prstGeom>
          <a:solidFill>
            <a:srgbClr val="FFFFFF"/>
          </a:solidFill>
          <a:ln w="12700">
            <a:miter lim="400000"/>
          </a:ln>
        </p:spPr>
        <p:txBody>
          <a:bodyPr lIns="25400" tIns="25400" rIns="25400" bIns="25400" anchor="ctr"/>
          <a:lstStyle/>
          <a:p>
            <a:pPr>
              <a:defRPr sz="5000"/>
            </a:pPr>
            <a:endParaRPr sz="25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New Method"/>
          <p:cNvSpPr txBox="1">
            <a:spLocks noGrp="1"/>
          </p:cNvSpPr>
          <p:nvPr>
            <p:ph type="title"/>
          </p:nvPr>
        </p:nvSpPr>
        <p:spPr>
          <a:xfrm>
            <a:off x="736600" y="177800"/>
            <a:ext cx="10718800" cy="955691"/>
          </a:xfrm>
          <a:prstGeom prst="rect">
            <a:avLst/>
          </a:prstGeom>
        </p:spPr>
        <p:txBody>
          <a:bodyPr/>
          <a:lstStyle/>
          <a:p>
            <a:r>
              <a:rPr dirty="0">
                <a:latin typeface="Helvetica" pitchFamily="2" charset="0"/>
              </a:rPr>
              <a:t>New Method</a:t>
            </a:r>
          </a:p>
        </p:txBody>
      </p:sp>
      <p:pic>
        <p:nvPicPr>
          <p:cNvPr id="151" name="Screenshot 2023-03-09 at 3.28.49 PM.png" descr="Screenshot 2023-03-09 at 3.28.49 PM.png"/>
          <p:cNvPicPr>
            <a:picLocks noChangeAspect="1"/>
          </p:cNvPicPr>
          <p:nvPr/>
        </p:nvPicPr>
        <p:blipFill>
          <a:blip r:embed="rId2"/>
          <a:srcRect r="63342" b="80"/>
          <a:stretch>
            <a:fillRect/>
          </a:stretch>
        </p:blipFill>
        <p:spPr>
          <a:xfrm>
            <a:off x="0" y="991708"/>
            <a:ext cx="6389080" cy="5688492"/>
          </a:xfrm>
          <a:prstGeom prst="rect">
            <a:avLst/>
          </a:prstGeom>
          <a:ln w="12700">
            <a:miter lim="400000"/>
          </a:ln>
        </p:spPr>
      </p:pic>
      <p:pic>
        <p:nvPicPr>
          <p:cNvPr id="150" name="Screenshot 2023-03-09 at 3.26.59 PM.png" descr="Screenshot 2023-03-09 at 3.26.59 PM.png"/>
          <p:cNvPicPr>
            <a:picLocks noChangeAspect="1"/>
          </p:cNvPicPr>
          <p:nvPr/>
        </p:nvPicPr>
        <p:blipFill>
          <a:blip r:embed="rId3"/>
          <a:stretch>
            <a:fillRect/>
          </a:stretch>
        </p:blipFill>
        <p:spPr>
          <a:xfrm>
            <a:off x="4267200" y="3429000"/>
            <a:ext cx="7924800" cy="2016332"/>
          </a:xfrm>
          <a:prstGeom prst="rect">
            <a:avLst/>
          </a:prstGeom>
          <a:ln w="12700">
            <a:miter lim="400000"/>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Works with Missing Data! (Unlike lm)"/>
          <p:cNvSpPr txBox="1">
            <a:spLocks noGrp="1"/>
          </p:cNvSpPr>
          <p:nvPr>
            <p:ph type="title"/>
          </p:nvPr>
        </p:nvSpPr>
        <p:spPr>
          <a:prstGeom prst="rect">
            <a:avLst/>
          </a:prstGeom>
        </p:spPr>
        <p:txBody>
          <a:bodyPr>
            <a:noAutofit/>
          </a:bodyPr>
          <a:lstStyle/>
          <a:p>
            <a:r>
              <a:rPr dirty="0">
                <a:latin typeface="Helvetica" pitchFamily="2" charset="0"/>
              </a:rPr>
              <a:t>Works with Missing Data! (Unlike </a:t>
            </a:r>
            <a:r>
              <a:rPr dirty="0" err="1">
                <a:latin typeface="Helvetica" pitchFamily="2" charset="0"/>
              </a:rPr>
              <a:t>lm</a:t>
            </a:r>
            <a:r>
              <a:rPr dirty="0">
                <a:latin typeface="Helvetica" pitchFamily="2" charset="0"/>
              </a:rPr>
              <a:t>)</a:t>
            </a:r>
          </a:p>
        </p:txBody>
      </p:sp>
      <p:sp>
        <p:nvSpPr>
          <p:cNvPr id="154" name="Double-click to edit"/>
          <p:cNvSpPr txBox="1">
            <a:spLocks noGrp="1"/>
          </p:cNvSpPr>
          <p:nvPr>
            <p:ph type="body" idx="1"/>
          </p:nvPr>
        </p:nvSpPr>
        <p:spPr>
          <a:xfrm>
            <a:off x="1409130" y="1419225"/>
            <a:ext cx="10718801" cy="4019551"/>
          </a:xfrm>
          <a:prstGeom prst="rect">
            <a:avLst/>
          </a:prstGeom>
        </p:spPr>
        <p:txBody>
          <a:bodyPr/>
          <a:lstStyle/>
          <a:p>
            <a:pPr>
              <a:buBlip>
                <a:blip r:embed="rId2"/>
              </a:buBlip>
            </a:pPr>
            <a:endParaRPr/>
          </a:p>
        </p:txBody>
      </p:sp>
      <p:pic>
        <p:nvPicPr>
          <p:cNvPr id="155" name="Screenshot 2023-03-09 at 3.43.57 PM.png" descr="Screenshot 2023-03-09 at 3.43.57 PM.png"/>
          <p:cNvPicPr>
            <a:picLocks noChangeAspect="1"/>
          </p:cNvPicPr>
          <p:nvPr/>
        </p:nvPicPr>
        <p:blipFill>
          <a:blip r:embed="rId3"/>
          <a:stretch>
            <a:fillRect/>
          </a:stretch>
        </p:blipFill>
        <p:spPr>
          <a:xfrm>
            <a:off x="231040" y="1622431"/>
            <a:ext cx="11729921" cy="4679938"/>
          </a:xfrm>
          <a:prstGeom prst="rect">
            <a:avLst/>
          </a:prstGeom>
          <a:ln w="12700">
            <a:miter lim="400000"/>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OpenMx Syntax for Product Variables"/>
          <p:cNvSpPr txBox="1">
            <a:spLocks noGrp="1"/>
          </p:cNvSpPr>
          <p:nvPr>
            <p:ph type="title"/>
          </p:nvPr>
        </p:nvSpPr>
        <p:spPr>
          <a:xfrm>
            <a:off x="1060938" y="517400"/>
            <a:ext cx="10388600" cy="986643"/>
          </a:xfrm>
          <a:prstGeom prst="rect">
            <a:avLst/>
          </a:prstGeom>
        </p:spPr>
        <p:txBody>
          <a:bodyPr/>
          <a:lstStyle/>
          <a:p>
            <a:r>
              <a:rPr dirty="0" err="1">
                <a:latin typeface="Helvetica" pitchFamily="2" charset="0"/>
              </a:rPr>
              <a:t>OpenMx</a:t>
            </a:r>
            <a:r>
              <a:rPr dirty="0">
                <a:latin typeface="Helvetica" pitchFamily="2" charset="0"/>
              </a:rPr>
              <a:t> Syntax fo</a:t>
            </a:r>
            <a:r>
              <a:rPr lang="en-US" dirty="0">
                <a:latin typeface="Helvetica" pitchFamily="2" charset="0"/>
              </a:rPr>
              <a:t>r</a:t>
            </a:r>
            <a:r>
              <a:rPr dirty="0">
                <a:latin typeface="Helvetica" pitchFamily="2" charset="0"/>
              </a:rPr>
              <a:t> Product Variables</a:t>
            </a:r>
          </a:p>
        </p:txBody>
      </p:sp>
      <p:sp>
        <p:nvSpPr>
          <p:cNvPr id="158" name="Draw Them in Onyx…"/>
          <p:cNvSpPr txBox="1">
            <a:spLocks noGrp="1"/>
          </p:cNvSpPr>
          <p:nvPr>
            <p:ph type="body" idx="1"/>
          </p:nvPr>
        </p:nvSpPr>
        <p:spPr>
          <a:xfrm>
            <a:off x="736600" y="1827727"/>
            <a:ext cx="10718800" cy="4019551"/>
          </a:xfrm>
          <a:prstGeom prst="rect">
            <a:avLst/>
          </a:prstGeom>
        </p:spPr>
        <p:txBody>
          <a:bodyPr>
            <a:noAutofit/>
          </a:bodyPr>
          <a:lstStyle/>
          <a:p>
            <a:pPr>
              <a:buFont typeface="Wingdings" pitchFamily="2" charset="2"/>
              <a:buChar char="q"/>
              <a:defRPr sz="5700"/>
            </a:pPr>
            <a:r>
              <a:rPr sz="4000" dirty="0">
                <a:latin typeface="Helvetica" pitchFamily="2" charset="0"/>
              </a:rPr>
              <a:t>Draw Them in Onyx</a:t>
            </a:r>
          </a:p>
          <a:p>
            <a:pPr>
              <a:buFont typeface="Wingdings" pitchFamily="2" charset="2"/>
              <a:buChar char="q"/>
              <a:defRPr sz="5700"/>
            </a:pPr>
            <a:r>
              <a:rPr sz="4000" dirty="0">
                <a:latin typeface="Helvetica" pitchFamily="2" charset="0"/>
              </a:rPr>
              <a:t>Specify Model in </a:t>
            </a:r>
            <a:r>
              <a:rPr sz="4000" dirty="0" err="1">
                <a:latin typeface="Helvetica" pitchFamily="2" charset="0"/>
              </a:rPr>
              <a:t>mxPath</a:t>
            </a:r>
            <a:r>
              <a:rPr sz="4000" dirty="0">
                <a:latin typeface="Helvetica" pitchFamily="2" charset="0"/>
              </a:rPr>
              <a:t> Format</a:t>
            </a:r>
          </a:p>
          <a:p>
            <a:pPr lvl="1">
              <a:buFont typeface="Wingdings" pitchFamily="2" charset="2"/>
              <a:buChar char="q"/>
              <a:defRPr sz="5700"/>
            </a:pPr>
            <a:r>
              <a:rPr sz="4000" dirty="0">
                <a:latin typeface="Helvetica" pitchFamily="2" charset="0"/>
              </a:rPr>
              <a:t>Manifest, Latent and </a:t>
            </a:r>
            <a:r>
              <a:rPr sz="4000" b="1" dirty="0">
                <a:solidFill>
                  <a:schemeClr val="accent3">
                    <a:satOff val="18648"/>
                    <a:lumOff val="5971"/>
                  </a:schemeClr>
                </a:solidFill>
                <a:latin typeface="Helvetica" pitchFamily="2" charset="0"/>
              </a:rPr>
              <a:t>Product</a:t>
            </a:r>
            <a:r>
              <a:rPr sz="4000" dirty="0">
                <a:latin typeface="Helvetica" pitchFamily="2" charset="0"/>
              </a:rPr>
              <a:t>: Legal Node Types</a:t>
            </a:r>
          </a:p>
          <a:p>
            <a:pPr>
              <a:buFont typeface="Wingdings" pitchFamily="2" charset="2"/>
              <a:buChar char="q"/>
              <a:defRPr sz="5700"/>
            </a:pPr>
            <a:r>
              <a:rPr sz="4000" dirty="0">
                <a:latin typeface="Helvetica" pitchFamily="2" charset="0"/>
              </a:rPr>
              <a:t>New Tracing Rules for Model Evaluation: Multiply Inputs</a:t>
            </a:r>
          </a:p>
          <a:p>
            <a:pPr>
              <a:buFont typeface="Wingdings" pitchFamily="2" charset="2"/>
              <a:buChar char="q"/>
              <a:defRPr sz="5700"/>
            </a:pPr>
            <a:r>
              <a:rPr sz="4000" dirty="0">
                <a:latin typeface="Helvetica" pitchFamily="2" charset="0"/>
              </a:rPr>
              <a:t>Experiment with it!  </a:t>
            </a:r>
            <a:r>
              <a:rPr sz="4000" dirty="0" err="1">
                <a:latin typeface="Helvetica" pitchFamily="2" charset="0"/>
              </a:rPr>
              <a:t>OpenMx</a:t>
            </a:r>
            <a:r>
              <a:rPr sz="4000" dirty="0">
                <a:latin typeface="Helvetica" pitchFamily="2" charset="0"/>
              </a:rPr>
              <a:t> 2.20 or higher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hank You!"/>
          <p:cNvSpPr txBox="1">
            <a:spLocks noGrp="1"/>
          </p:cNvSpPr>
          <p:nvPr>
            <p:ph type="title"/>
          </p:nvPr>
        </p:nvSpPr>
        <p:spPr>
          <a:xfrm>
            <a:off x="1628211" y="72911"/>
            <a:ext cx="8486149" cy="1116013"/>
          </a:xfrm>
          <a:prstGeom prst="rect">
            <a:avLst/>
          </a:prstGeom>
        </p:spPr>
        <p:txBody>
          <a:bodyPr>
            <a:noAutofit/>
          </a:bodyPr>
          <a:lstStyle>
            <a:lvl1pPr algn="ctr">
              <a:defRPr sz="12000"/>
            </a:lvl1pPr>
          </a:lstStyle>
          <a:p>
            <a:pPr>
              <a:defRPr>
                <a:effectLst/>
              </a:defRPr>
            </a:pPr>
            <a:r>
              <a:rPr sz="8000" dirty="0">
                <a:latin typeface="Helvetica" pitchFamily="2" charset="0"/>
              </a:rPr>
              <a:t>Thank You!</a:t>
            </a:r>
          </a:p>
        </p:txBody>
      </p:sp>
      <p:pic>
        <p:nvPicPr>
          <p:cNvPr id="161" name="VCUEmblemC.png" descr="VCUEmblemC.png"/>
          <p:cNvPicPr>
            <a:picLocks noChangeAspect="1"/>
          </p:cNvPicPr>
          <p:nvPr/>
        </p:nvPicPr>
        <p:blipFill>
          <a:blip r:embed="rId2"/>
          <a:stretch>
            <a:fillRect/>
          </a:stretch>
        </p:blipFill>
        <p:spPr>
          <a:xfrm>
            <a:off x="9361393" y="3559105"/>
            <a:ext cx="2726122" cy="2738589"/>
          </a:xfrm>
          <a:prstGeom prst="rect">
            <a:avLst/>
          </a:prstGeom>
          <a:ln w="12700"/>
        </p:spPr>
      </p:pic>
      <p:sp>
        <p:nvSpPr>
          <p:cNvPr id="162" name="Philip Vinh, Luis Araujo, Madhur Singh, Daniel Zhao, Joshua Pritikin, Hermine Maes…"/>
          <p:cNvSpPr txBox="1"/>
          <p:nvPr/>
        </p:nvSpPr>
        <p:spPr>
          <a:xfrm>
            <a:off x="477596" y="1266380"/>
            <a:ext cx="11409604" cy="17090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2500"/>
              </a:spcBef>
              <a:defRPr sz="4500"/>
            </a:pPr>
            <a:r>
              <a:rPr sz="2800" dirty="0">
                <a:latin typeface="Helvetica" pitchFamily="2" charset="0"/>
              </a:rPr>
              <a:t>Philip Vinh, Luis Araujo, Madhur Singh, Daniel Zhao, Joshua Pritikin, Hermine Maes</a:t>
            </a:r>
          </a:p>
          <a:p>
            <a:pPr defTabSz="410766">
              <a:spcBef>
                <a:spcPts val="2500"/>
              </a:spcBef>
              <a:defRPr sz="4500"/>
            </a:pPr>
            <a:r>
              <a:rPr sz="2800" dirty="0">
                <a:latin typeface="Helvetica" pitchFamily="2" charset="0"/>
              </a:rPr>
              <a:t>NIDA R01 DA049867, </a:t>
            </a:r>
            <a:r>
              <a:rPr sz="2800" dirty="0" err="1">
                <a:latin typeface="Helvetica" pitchFamily="2" charset="0"/>
              </a:rPr>
              <a:t>OpenMx</a:t>
            </a:r>
            <a:r>
              <a:rPr sz="2800" dirty="0">
                <a:latin typeface="Helvetica" pitchFamily="2" charset="0"/>
              </a:rPr>
              <a:t> Team</a:t>
            </a:r>
          </a:p>
        </p:txBody>
      </p:sp>
      <p:pic>
        <p:nvPicPr>
          <p:cNvPr id="163" name="2%abc1TcReqCHAIXXPf1JA_thumb_3e49.jpg" descr="2%abc1TcReqCHAIXXPf1JA_thumb_3e49.jpg"/>
          <p:cNvPicPr>
            <a:picLocks noChangeAspect="1"/>
          </p:cNvPicPr>
          <p:nvPr/>
        </p:nvPicPr>
        <p:blipFill>
          <a:blip r:embed="rId3"/>
          <a:stretch>
            <a:fillRect/>
          </a:stretch>
        </p:blipFill>
        <p:spPr>
          <a:xfrm>
            <a:off x="6399266" y="3110985"/>
            <a:ext cx="2726122" cy="3634828"/>
          </a:xfrm>
          <a:prstGeom prst="rect">
            <a:avLst/>
          </a:prstGeom>
          <a:ln w="12700">
            <a:miter lim="400000"/>
          </a:ln>
        </p:spPr>
      </p:pic>
      <p:pic>
        <p:nvPicPr>
          <p:cNvPr id="164" name="IMG_3535.jpeg" descr="IMG_3535.jpeg"/>
          <p:cNvPicPr>
            <a:picLocks noChangeAspect="1"/>
          </p:cNvPicPr>
          <p:nvPr/>
        </p:nvPicPr>
        <p:blipFill>
          <a:blip r:embed="rId4"/>
          <a:stretch>
            <a:fillRect/>
          </a:stretch>
        </p:blipFill>
        <p:spPr>
          <a:xfrm>
            <a:off x="1158819" y="3110984"/>
            <a:ext cx="4824564" cy="3634829"/>
          </a:xfrm>
          <a:prstGeom prst="rect">
            <a:avLst/>
          </a:prstGeom>
          <a:ln w="12700">
            <a:miter lim="400000"/>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Two intriguing questions</a:t>
            </a:r>
            <a:endParaRPr lang="en-US" dirty="0"/>
          </a:p>
        </p:txBody>
      </p:sp>
      <p:sp>
        <p:nvSpPr>
          <p:cNvPr id="3" name="Content Placeholder 2"/>
          <p:cNvSpPr>
            <a:spLocks noGrp="1"/>
          </p:cNvSpPr>
          <p:nvPr>
            <p:ph idx="1"/>
          </p:nvPr>
        </p:nvSpPr>
        <p:spPr/>
        <p:txBody>
          <a:bodyPr/>
          <a:lstStyle/>
          <a:p>
            <a:endParaRPr lang="en-AU" dirty="0"/>
          </a:p>
          <a:p>
            <a:pPr marL="0" indent="0">
              <a:buNone/>
            </a:pPr>
            <a:r>
              <a:rPr lang="en-AU" sz="4000" dirty="0">
                <a:solidFill>
                  <a:srgbClr val="FF0000"/>
                </a:solidFill>
              </a:rPr>
              <a:t>(2) Genetics of [spontaneous] </a:t>
            </a:r>
            <a:r>
              <a:rPr lang="en-AU" sz="4000" dirty="0" err="1">
                <a:solidFill>
                  <a:srgbClr val="FF0000"/>
                </a:solidFill>
              </a:rPr>
              <a:t>nonidentical</a:t>
            </a:r>
            <a:r>
              <a:rPr lang="en-AU" sz="4000" dirty="0">
                <a:solidFill>
                  <a:srgbClr val="FF0000"/>
                </a:solidFill>
              </a:rPr>
              <a:t> (DZ) twinning: </a:t>
            </a:r>
          </a:p>
          <a:p>
            <a:pPr marL="0" indent="0">
              <a:buNone/>
            </a:pPr>
            <a:r>
              <a:rPr lang="en-AU" sz="4000" dirty="0">
                <a:solidFill>
                  <a:srgbClr val="FF0000"/>
                </a:solidFill>
              </a:rPr>
              <a:t>why is frequency 20/1000 births in Africa and 2/1000 in east Asia – 10 fold difference!</a:t>
            </a:r>
          </a:p>
          <a:p>
            <a:pPr marL="0" indent="0">
              <a:buNone/>
            </a:pPr>
            <a:endParaRPr lang="en-AU" sz="4000" dirty="0">
              <a:solidFill>
                <a:srgbClr val="FF0000"/>
              </a:solidFill>
            </a:endParaRPr>
          </a:p>
          <a:p>
            <a:pPr marL="0" indent="0">
              <a:buNone/>
            </a:pPr>
            <a:r>
              <a:rPr lang="en-AU" sz="4000" dirty="0">
                <a:solidFill>
                  <a:srgbClr val="FF0000"/>
                </a:solidFill>
              </a:rPr>
              <a:t>[8/1000 in </a:t>
            </a:r>
            <a:r>
              <a:rPr lang="en-AU" sz="4000" dirty="0" err="1">
                <a:solidFill>
                  <a:srgbClr val="FF0000"/>
                </a:solidFill>
              </a:rPr>
              <a:t>europeans</a:t>
            </a:r>
            <a:r>
              <a:rPr lang="en-AU" sz="4000" dirty="0">
                <a:solidFill>
                  <a:srgbClr val="FF0000"/>
                </a:solidFill>
              </a:rPr>
              <a:t>]</a:t>
            </a:r>
          </a:p>
          <a:p>
            <a:endParaRPr lang="en-AU" dirty="0"/>
          </a:p>
        </p:txBody>
      </p:sp>
    </p:spTree>
    <p:extLst>
      <p:ext uri="{BB962C8B-B14F-4D97-AF65-F5344CB8AC3E}">
        <p14:creationId xmlns:p14="http://schemas.microsoft.com/office/powerpoint/2010/main" val="15238702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CC14-4B97-606D-26D9-F6CB36E36EDC}"/>
              </a:ext>
            </a:extLst>
          </p:cNvPr>
          <p:cNvSpPr>
            <a:spLocks noGrp="1"/>
          </p:cNvSpPr>
          <p:nvPr>
            <p:ph type="ctrTitle"/>
          </p:nvPr>
        </p:nvSpPr>
        <p:spPr/>
        <p:txBody>
          <a:bodyPr/>
          <a:lstStyle/>
          <a:p>
            <a:r>
              <a:rPr lang="en-US" dirty="0">
                <a:latin typeface="Helvetica" pitchFamily="2" charset="0"/>
              </a:rPr>
              <a:t>Matt Keller</a:t>
            </a:r>
          </a:p>
        </p:txBody>
      </p:sp>
      <p:sp>
        <p:nvSpPr>
          <p:cNvPr id="3" name="Subtitle 2">
            <a:extLst>
              <a:ext uri="{FF2B5EF4-FFF2-40B4-BE49-F238E27FC236}">
                <a16:creationId xmlns:a16="http://schemas.microsoft.com/office/drawing/2014/main" id="{1B611074-7476-41D3-13E7-47141B62A43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982343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664742"/>
            <a:ext cx="7772400" cy="1470025"/>
          </a:xfrm>
        </p:spPr>
        <p:txBody>
          <a:bodyPr>
            <a:normAutofit fontScale="90000"/>
          </a:bodyPr>
          <a:lstStyle/>
          <a:p>
            <a:r>
              <a:rPr lang="en-US" dirty="0">
                <a:solidFill>
                  <a:srgbClr val="000090"/>
                </a:solidFill>
              </a:rPr>
              <a:t>Behavioral Genetics in the molecular age</a:t>
            </a:r>
          </a:p>
        </p:txBody>
      </p:sp>
      <p:sp>
        <p:nvSpPr>
          <p:cNvPr id="3" name="Subtitle 2"/>
          <p:cNvSpPr>
            <a:spLocks noGrp="1"/>
          </p:cNvSpPr>
          <p:nvPr>
            <p:ph type="subTitle" idx="1"/>
          </p:nvPr>
        </p:nvSpPr>
        <p:spPr>
          <a:xfrm>
            <a:off x="2822028" y="3150475"/>
            <a:ext cx="6400800" cy="1752600"/>
          </a:xfrm>
        </p:spPr>
        <p:txBody>
          <a:bodyPr/>
          <a:lstStyle/>
          <a:p>
            <a:r>
              <a:rPr lang="en-US" dirty="0">
                <a:solidFill>
                  <a:srgbClr val="000000"/>
                </a:solidFill>
              </a:rPr>
              <a:t>Matthew Keller</a:t>
            </a:r>
          </a:p>
          <a:p>
            <a:r>
              <a:rPr lang="en-US" dirty="0">
                <a:solidFill>
                  <a:srgbClr val="000000"/>
                </a:solidFill>
              </a:rPr>
              <a:t>CU Boulder</a:t>
            </a:r>
          </a:p>
        </p:txBody>
      </p:sp>
    </p:spTree>
    <p:extLst>
      <p:ext uri="{BB962C8B-B14F-4D97-AF65-F5344CB8AC3E}">
        <p14:creationId xmlns:p14="http://schemas.microsoft.com/office/powerpoint/2010/main" val="39664009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464" y="381000"/>
            <a:ext cx="9345536" cy="1226653"/>
          </a:xfrm>
        </p:spPr>
        <p:txBody>
          <a:bodyPr>
            <a:normAutofit fontScale="90000"/>
          </a:bodyPr>
          <a:lstStyle/>
          <a:p>
            <a:r>
              <a:rPr lang="en-US" dirty="0">
                <a:solidFill>
                  <a:srgbClr val="000090"/>
                </a:solidFill>
              </a:rPr>
              <a:t>Recruiting postdocs in Keller Lab</a:t>
            </a:r>
          </a:p>
        </p:txBody>
      </p:sp>
      <p:sp>
        <p:nvSpPr>
          <p:cNvPr id="3" name="Subtitle 2"/>
          <p:cNvSpPr>
            <a:spLocks noGrp="1"/>
          </p:cNvSpPr>
          <p:nvPr>
            <p:ph type="subTitle" idx="1"/>
          </p:nvPr>
        </p:nvSpPr>
        <p:spPr>
          <a:xfrm>
            <a:off x="1524000" y="2743201"/>
            <a:ext cx="9144000" cy="2667000"/>
          </a:xfrm>
        </p:spPr>
        <p:txBody>
          <a:bodyPr>
            <a:normAutofit/>
          </a:bodyPr>
          <a:lstStyle/>
          <a:p>
            <a:pPr marL="457200" indent="-457200" algn="l">
              <a:buFont typeface="Arial"/>
              <a:buChar char="•"/>
            </a:pPr>
            <a:r>
              <a:rPr lang="en-US" dirty="0">
                <a:solidFill>
                  <a:srgbClr val="000000"/>
                </a:solidFill>
              </a:rPr>
              <a:t>If interested in using genomic data in family-based samples to understand genetic architecture and causes of familial similarity, please contact me (</a:t>
            </a:r>
            <a:r>
              <a:rPr lang="en-US" dirty="0">
                <a:solidFill>
                  <a:srgbClr val="000000"/>
                </a:solidFill>
                <a:hlinkClick r:id="rId2"/>
              </a:rPr>
              <a:t>matthew.c.keller@gmail.com</a:t>
            </a:r>
            <a:r>
              <a:rPr lang="en-US" dirty="0">
                <a:solidFill>
                  <a:srgbClr val="000000"/>
                </a:solidFill>
              </a:rPr>
              <a:t>)</a:t>
            </a:r>
          </a:p>
          <a:p>
            <a:pPr marL="457200" indent="-457200" algn="l">
              <a:buFont typeface="Arial"/>
              <a:buChar char="•"/>
            </a:pPr>
            <a:r>
              <a:rPr lang="en-US" dirty="0">
                <a:solidFill>
                  <a:srgbClr val="000000"/>
                </a:solidFill>
              </a:rPr>
              <a:t>Start date from now until fall 2023…</a:t>
            </a:r>
          </a:p>
        </p:txBody>
      </p:sp>
    </p:spTree>
    <p:extLst>
      <p:ext uri="{BB962C8B-B14F-4D97-AF65-F5344CB8AC3E}">
        <p14:creationId xmlns:p14="http://schemas.microsoft.com/office/powerpoint/2010/main" val="13731762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a:extLst>
              <a:ext uri="{FF2B5EF4-FFF2-40B4-BE49-F238E27FC236}">
                <a16:creationId xmlns:a16="http://schemas.microsoft.com/office/drawing/2014/main" id="{8D3499D8-23E8-84F7-58EA-45B2D64D9FB9}"/>
              </a:ext>
            </a:extLst>
          </p:cNvPr>
          <p:cNvSpPr txBox="1">
            <a:spLocks noChangeArrowheads="1"/>
          </p:cNvSpPr>
          <p:nvPr/>
        </p:nvSpPr>
        <p:spPr bwMode="auto">
          <a:xfrm>
            <a:off x="2667000" y="2172891"/>
            <a:ext cx="6858000" cy="854080"/>
          </a:xfrm>
          <a:prstGeom prst="rect">
            <a:avLst/>
          </a:prstGeom>
          <a:noFill/>
          <a:ln w="9525">
            <a:noFill/>
            <a:miter lim="800000"/>
            <a:headEnd/>
            <a:tailEnd/>
          </a:ln>
          <a:effectLst/>
        </p:spPr>
        <p:txBody>
          <a:bodyPr>
            <a:spAutoFit/>
          </a:bodyPr>
          <a:lstStyle>
            <a:lvl1pPr eaLnBrk="0" hangingPunct="0">
              <a:defRPr sz="2800" baseline="30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800" baseline="30000">
                <a:solidFill>
                  <a:schemeClr val="tx1"/>
                </a:solidFill>
                <a:latin typeface="Arial" panose="020B0604020202020204" pitchFamily="34" charset="0"/>
                <a:ea typeface="ＭＳ Ｐゴシック" panose="020B0600070205080204" pitchFamily="34" charset="-128"/>
              </a:defRPr>
            </a:lvl2pPr>
            <a:lvl3pPr eaLnBrk="0" hangingPunct="0">
              <a:defRPr sz="2800" baseline="30000">
                <a:solidFill>
                  <a:schemeClr val="tx1"/>
                </a:solidFill>
                <a:latin typeface="Arial" panose="020B0604020202020204" pitchFamily="34" charset="0"/>
                <a:ea typeface="ＭＳ Ｐゴシック" panose="020B0600070205080204" pitchFamily="34" charset="-128"/>
              </a:defRPr>
            </a:lvl3pPr>
            <a:lvl4pPr eaLnBrk="0" hangingPunct="0">
              <a:defRPr sz="2800" baseline="30000">
                <a:solidFill>
                  <a:schemeClr val="tx1"/>
                </a:solidFill>
                <a:latin typeface="Arial" panose="020B0604020202020204" pitchFamily="34" charset="0"/>
                <a:ea typeface="ＭＳ Ｐゴシック" panose="020B0600070205080204" pitchFamily="34" charset="-128"/>
              </a:defRPr>
            </a:lvl4pPr>
            <a:lvl5pPr eaLnBrk="0" hangingPunct="0">
              <a:defRPr sz="28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2"/>
              </a:buClr>
              <a:buSzPct val="120000"/>
              <a:buFont typeface="Wingdings" pitchFamily="2" charset="2"/>
              <a:buNone/>
              <a:defRPr/>
            </a:pPr>
            <a:endParaRPr lang="en-US" altLang="en-US" sz="2250" baseline="0">
              <a:effectLst>
                <a:outerShdw blurRad="38100" dist="38100" dir="2700000" algn="tl">
                  <a:srgbClr val="C0C0C0"/>
                </a:outerShdw>
              </a:effectLst>
              <a:latin typeface="Times New Roman" panose="02020603050405020304" pitchFamily="18" charset="0"/>
            </a:endParaRPr>
          </a:p>
          <a:p>
            <a:pPr eaLnBrk="1" hangingPunct="1">
              <a:spcBef>
                <a:spcPct val="20000"/>
              </a:spcBef>
              <a:buClr>
                <a:schemeClr val="tx2"/>
              </a:buClr>
              <a:buSzPct val="120000"/>
              <a:buFont typeface="Wingdings" pitchFamily="2" charset="2"/>
              <a:buNone/>
              <a:defRPr/>
            </a:pPr>
            <a:endParaRPr lang="en-US" altLang="en-US" sz="2250" baseline="0">
              <a:latin typeface="Times New Roman" panose="02020603050405020304" pitchFamily="18" charset="0"/>
            </a:endParaRPr>
          </a:p>
        </p:txBody>
      </p:sp>
      <p:sp>
        <p:nvSpPr>
          <p:cNvPr id="227331" name="Rectangle 3">
            <a:extLst>
              <a:ext uri="{FF2B5EF4-FFF2-40B4-BE49-F238E27FC236}">
                <a16:creationId xmlns:a16="http://schemas.microsoft.com/office/drawing/2014/main" id="{17E72BD8-1516-5CC0-7734-0DC9B530DFF6}"/>
              </a:ext>
            </a:extLst>
          </p:cNvPr>
          <p:cNvSpPr>
            <a:spLocks noChangeArrowheads="1"/>
          </p:cNvSpPr>
          <p:nvPr/>
        </p:nvSpPr>
        <p:spPr bwMode="auto">
          <a:xfrm>
            <a:off x="1890548" y="1790927"/>
            <a:ext cx="8410904" cy="3507417"/>
          </a:xfrm>
          <a:prstGeom prst="rect">
            <a:avLst/>
          </a:prstGeom>
          <a:noFill/>
          <a:ln w="9525">
            <a:noFill/>
            <a:miter lim="800000"/>
            <a:headEnd/>
            <a:tailEnd/>
          </a:ln>
          <a:effectLst/>
        </p:spPr>
        <p:txBody>
          <a:bodyPr/>
          <a:lstStyle>
            <a:lvl1pPr marL="609600" indent="-609600" eaLnBrk="0" hangingPunct="0">
              <a:defRPr sz="2800" baseline="30000">
                <a:solidFill>
                  <a:schemeClr val="tx1"/>
                </a:solidFill>
                <a:latin typeface="Arial" panose="020B0604020202020204" pitchFamily="34" charset="0"/>
                <a:ea typeface="ＭＳ Ｐゴシック" panose="020B0600070205080204" pitchFamily="34" charset="-128"/>
              </a:defRPr>
            </a:lvl1pPr>
            <a:lvl2pPr marL="1066800" indent="-609600" eaLnBrk="0" hangingPunct="0">
              <a:defRPr sz="2800" baseline="30000">
                <a:solidFill>
                  <a:schemeClr val="tx1"/>
                </a:solidFill>
                <a:latin typeface="Arial" panose="020B0604020202020204" pitchFamily="34" charset="0"/>
                <a:ea typeface="ＭＳ Ｐゴシック" panose="020B0600070205080204" pitchFamily="34" charset="-128"/>
              </a:defRPr>
            </a:lvl2pPr>
            <a:lvl3pPr eaLnBrk="0" hangingPunct="0">
              <a:defRPr sz="2800" baseline="30000">
                <a:solidFill>
                  <a:schemeClr val="tx1"/>
                </a:solidFill>
                <a:latin typeface="Arial" panose="020B0604020202020204" pitchFamily="34" charset="0"/>
                <a:ea typeface="ＭＳ Ｐゴシック" panose="020B0600070205080204" pitchFamily="34" charset="-128"/>
              </a:defRPr>
            </a:lvl3pPr>
            <a:lvl4pPr eaLnBrk="0" hangingPunct="0">
              <a:defRPr sz="2800" baseline="30000">
                <a:solidFill>
                  <a:schemeClr val="tx1"/>
                </a:solidFill>
                <a:latin typeface="Arial" panose="020B0604020202020204" pitchFamily="34" charset="0"/>
                <a:ea typeface="ＭＳ Ｐゴシック" panose="020B0600070205080204" pitchFamily="34" charset="-128"/>
              </a:defRPr>
            </a:lvl4pPr>
            <a:lvl5pPr eaLnBrk="0" hangingPunct="0">
              <a:defRPr sz="28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2"/>
              </a:buClr>
              <a:buSzPct val="75000"/>
              <a:buFont typeface="Wingdings" pitchFamily="2" charset="2"/>
              <a:buChar char="n"/>
              <a:defRPr/>
            </a:pPr>
            <a:r>
              <a:rPr lang="en-US" altLang="en-US" sz="2400" b="1" baseline="0" dirty="0">
                <a:effectLst>
                  <a:outerShdw blurRad="38100" dist="38100" dir="2700000" algn="tl">
                    <a:srgbClr val="C0C0C0"/>
                  </a:outerShdw>
                </a:effectLst>
                <a:latin typeface="Times New Roman" panose="02020603050405020304" pitchFamily="18" charset="0"/>
              </a:rPr>
              <a:t>Direct genetic effect: </a:t>
            </a:r>
            <a:r>
              <a:rPr lang="en-US" altLang="en-US" sz="2400" u="sng" baseline="0" dirty="0">
                <a:effectLst>
                  <a:outerShdw blurRad="38100" dist="38100" dir="2700000" algn="tl">
                    <a:srgbClr val="C0C0C0"/>
                  </a:outerShdw>
                </a:effectLst>
                <a:latin typeface="Times New Roman" panose="02020603050405020304" pitchFamily="18" charset="0"/>
              </a:rPr>
              <a:t>the true causal effect</a:t>
            </a:r>
            <a:r>
              <a:rPr lang="en-US" altLang="en-US" sz="2400" baseline="0" dirty="0">
                <a:effectLst>
                  <a:outerShdw blurRad="38100" dist="38100" dir="2700000" algn="tl">
                    <a:srgbClr val="C0C0C0"/>
                  </a:outerShdw>
                </a:effectLst>
                <a:latin typeface="Times New Roman" panose="02020603050405020304" pitchFamily="18" charset="0"/>
              </a:rPr>
              <a:t> of a genetic variant independent of genetic and environmental background</a:t>
            </a:r>
          </a:p>
          <a:p>
            <a:pPr lvl="1" eaLnBrk="1" hangingPunct="1">
              <a:spcBef>
                <a:spcPct val="20000"/>
              </a:spcBef>
              <a:buClr>
                <a:schemeClr val="tx2"/>
              </a:buClr>
              <a:buSzPct val="75000"/>
              <a:buFont typeface="Wingdings" pitchFamily="2" charset="2"/>
              <a:buChar char="n"/>
              <a:defRPr/>
            </a:pPr>
            <a:r>
              <a:rPr lang="en-US" altLang="en-US" sz="2000" baseline="0" dirty="0">
                <a:effectLst>
                  <a:outerShdw blurRad="38100" dist="38100" dir="2700000" algn="tl">
                    <a:srgbClr val="C0C0C0"/>
                  </a:outerShdw>
                </a:effectLst>
                <a:latin typeface="Times New Roman" panose="02020603050405020304" pitchFamily="18" charset="0"/>
              </a:rPr>
              <a:t>crucial for interpreting GWAS associations &amp; downstream estimates in biological terms</a:t>
            </a:r>
          </a:p>
          <a:p>
            <a:pPr eaLnBrk="1" hangingPunct="1">
              <a:spcBef>
                <a:spcPct val="20000"/>
              </a:spcBef>
              <a:buClr>
                <a:schemeClr val="tx2"/>
              </a:buClr>
              <a:buSzPct val="75000"/>
              <a:buFont typeface="Wingdings" pitchFamily="2" charset="2"/>
              <a:buChar char="n"/>
              <a:defRPr/>
            </a:pPr>
            <a:r>
              <a:rPr lang="en-US" altLang="en-US" sz="2400" b="1" baseline="0" dirty="0">
                <a:effectLst>
                  <a:outerShdw blurRad="38100" dist="38100" dir="2700000" algn="tl">
                    <a:srgbClr val="C0C0C0"/>
                  </a:outerShdw>
                </a:effectLst>
                <a:latin typeface="Times New Roman" panose="02020603050405020304" pitchFamily="18" charset="0"/>
              </a:rPr>
              <a:t>Population genetic effect: </a:t>
            </a:r>
            <a:r>
              <a:rPr lang="en-US" altLang="en-US" sz="2400" u="sng" baseline="0" dirty="0">
                <a:effectLst>
                  <a:outerShdw blurRad="38100" dist="38100" dir="2700000" algn="tl">
                    <a:srgbClr val="C0C0C0"/>
                  </a:outerShdw>
                </a:effectLst>
                <a:latin typeface="Times New Roman" panose="02020603050405020304" pitchFamily="18" charset="0"/>
              </a:rPr>
              <a:t>the true association </a:t>
            </a:r>
            <a:r>
              <a:rPr lang="en-US" altLang="en-US" sz="2400" baseline="0" dirty="0">
                <a:effectLst>
                  <a:outerShdw blurRad="38100" dist="38100" dir="2700000" algn="tl">
                    <a:srgbClr val="C0C0C0"/>
                  </a:outerShdw>
                </a:effectLst>
                <a:latin typeface="Times New Roman" panose="02020603050405020304" pitchFamily="18" charset="0"/>
              </a:rPr>
              <a:t>between a genetic variant and a trait in a particular population at a given time.</a:t>
            </a:r>
          </a:p>
          <a:p>
            <a:pPr lvl="1" eaLnBrk="1" hangingPunct="1">
              <a:spcBef>
                <a:spcPct val="20000"/>
              </a:spcBef>
              <a:buClr>
                <a:schemeClr val="tx2"/>
              </a:buClr>
              <a:buSzPct val="75000"/>
              <a:buFont typeface="Wingdings" pitchFamily="2" charset="2"/>
              <a:buChar char="n"/>
              <a:defRPr/>
            </a:pPr>
            <a:r>
              <a:rPr lang="en-US" sz="2000" baseline="0" dirty="0">
                <a:effectLst>
                  <a:outerShdw blurRad="38100" dist="38100" dir="2700000" algn="tl">
                    <a:srgbClr val="C0C0C0"/>
                  </a:outerShdw>
                </a:effectLst>
                <a:latin typeface="Times New Roman" panose="02020603050405020304" pitchFamily="18" charset="0"/>
              </a:rPr>
              <a:t>includes direct effect PLUS the effects of all genetic and environmental factors correlated with the genetic variant</a:t>
            </a:r>
          </a:p>
        </p:txBody>
      </p:sp>
      <p:sp>
        <p:nvSpPr>
          <p:cNvPr id="43011" name="Rectangle 4">
            <a:extLst>
              <a:ext uri="{FF2B5EF4-FFF2-40B4-BE49-F238E27FC236}">
                <a16:creationId xmlns:a16="http://schemas.microsoft.com/office/drawing/2014/main" id="{150CCA86-DAF3-D18A-E8E4-8D9C5F892077}"/>
              </a:ext>
            </a:extLst>
          </p:cNvPr>
          <p:cNvSpPr>
            <a:spLocks noChangeArrowheads="1"/>
          </p:cNvSpPr>
          <p:nvPr/>
        </p:nvSpPr>
        <p:spPr bwMode="auto">
          <a:xfrm>
            <a:off x="1777662" y="631196"/>
            <a:ext cx="8636676"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700" dirty="0">
                <a:solidFill>
                  <a:srgbClr val="0C0EE4"/>
                </a:solidFill>
              </a:rPr>
              <a:t>Ability for GWAS estimates to deliver biological insights rests on them estimating </a:t>
            </a:r>
            <a:r>
              <a:rPr lang="en-US" altLang="en-US" sz="2700" b="1" dirty="0">
                <a:solidFill>
                  <a:srgbClr val="0C0EE4"/>
                </a:solidFill>
              </a:rPr>
              <a:t>direct genetic effects</a:t>
            </a:r>
          </a:p>
        </p:txBody>
      </p:sp>
    </p:spTree>
    <p:extLst>
      <p:ext uri="{BB962C8B-B14F-4D97-AF65-F5344CB8AC3E}">
        <p14:creationId xmlns:p14="http://schemas.microsoft.com/office/powerpoint/2010/main" val="5698091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a:extLst>
              <a:ext uri="{FF2B5EF4-FFF2-40B4-BE49-F238E27FC236}">
                <a16:creationId xmlns:a16="http://schemas.microsoft.com/office/drawing/2014/main" id="{8D3499D8-23E8-84F7-58EA-45B2D64D9FB9}"/>
              </a:ext>
            </a:extLst>
          </p:cNvPr>
          <p:cNvSpPr txBox="1">
            <a:spLocks noChangeArrowheads="1"/>
          </p:cNvSpPr>
          <p:nvPr/>
        </p:nvSpPr>
        <p:spPr bwMode="auto">
          <a:xfrm>
            <a:off x="2667000" y="2172891"/>
            <a:ext cx="6858000" cy="854080"/>
          </a:xfrm>
          <a:prstGeom prst="rect">
            <a:avLst/>
          </a:prstGeom>
          <a:noFill/>
          <a:ln w="9525">
            <a:noFill/>
            <a:miter lim="800000"/>
            <a:headEnd/>
            <a:tailEnd/>
          </a:ln>
          <a:effectLst/>
        </p:spPr>
        <p:txBody>
          <a:bodyPr>
            <a:spAutoFit/>
          </a:bodyPr>
          <a:lstStyle>
            <a:lvl1pPr eaLnBrk="0" hangingPunct="0">
              <a:defRPr sz="2800" baseline="30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800" baseline="30000">
                <a:solidFill>
                  <a:schemeClr val="tx1"/>
                </a:solidFill>
                <a:latin typeface="Arial" panose="020B0604020202020204" pitchFamily="34" charset="0"/>
                <a:ea typeface="ＭＳ Ｐゴシック" panose="020B0600070205080204" pitchFamily="34" charset="-128"/>
              </a:defRPr>
            </a:lvl2pPr>
            <a:lvl3pPr eaLnBrk="0" hangingPunct="0">
              <a:defRPr sz="2800" baseline="30000">
                <a:solidFill>
                  <a:schemeClr val="tx1"/>
                </a:solidFill>
                <a:latin typeface="Arial" panose="020B0604020202020204" pitchFamily="34" charset="0"/>
                <a:ea typeface="ＭＳ Ｐゴシック" panose="020B0600070205080204" pitchFamily="34" charset="-128"/>
              </a:defRPr>
            </a:lvl3pPr>
            <a:lvl4pPr eaLnBrk="0" hangingPunct="0">
              <a:defRPr sz="2800" baseline="30000">
                <a:solidFill>
                  <a:schemeClr val="tx1"/>
                </a:solidFill>
                <a:latin typeface="Arial" panose="020B0604020202020204" pitchFamily="34" charset="0"/>
                <a:ea typeface="ＭＳ Ｐゴシック" panose="020B0600070205080204" pitchFamily="34" charset="-128"/>
              </a:defRPr>
            </a:lvl4pPr>
            <a:lvl5pPr eaLnBrk="0" hangingPunct="0">
              <a:defRPr sz="28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2"/>
              </a:buClr>
              <a:buSzPct val="120000"/>
              <a:buFont typeface="Wingdings" pitchFamily="2" charset="2"/>
              <a:buNone/>
              <a:defRPr/>
            </a:pPr>
            <a:endParaRPr lang="en-US" altLang="en-US" sz="2250" baseline="0">
              <a:effectLst>
                <a:outerShdw blurRad="38100" dist="38100" dir="2700000" algn="tl">
                  <a:srgbClr val="C0C0C0"/>
                </a:outerShdw>
              </a:effectLst>
              <a:latin typeface="Times New Roman" panose="02020603050405020304" pitchFamily="18" charset="0"/>
            </a:endParaRPr>
          </a:p>
          <a:p>
            <a:pPr eaLnBrk="1" hangingPunct="1">
              <a:spcBef>
                <a:spcPct val="20000"/>
              </a:spcBef>
              <a:buClr>
                <a:schemeClr val="tx2"/>
              </a:buClr>
              <a:buSzPct val="120000"/>
              <a:buFont typeface="Wingdings" pitchFamily="2" charset="2"/>
              <a:buNone/>
              <a:defRPr/>
            </a:pPr>
            <a:endParaRPr lang="en-US" altLang="en-US" sz="2250" baseline="0">
              <a:latin typeface="Times New Roman" panose="02020603050405020304" pitchFamily="18" charset="0"/>
            </a:endParaRPr>
          </a:p>
        </p:txBody>
      </p:sp>
      <p:sp>
        <p:nvSpPr>
          <p:cNvPr id="227331" name="Rectangle 3">
            <a:extLst>
              <a:ext uri="{FF2B5EF4-FFF2-40B4-BE49-F238E27FC236}">
                <a16:creationId xmlns:a16="http://schemas.microsoft.com/office/drawing/2014/main" id="{17E72BD8-1516-5CC0-7734-0DC9B530DFF6}"/>
              </a:ext>
            </a:extLst>
          </p:cNvPr>
          <p:cNvSpPr>
            <a:spLocks noChangeArrowheads="1"/>
          </p:cNvSpPr>
          <p:nvPr/>
        </p:nvSpPr>
        <p:spPr bwMode="auto">
          <a:xfrm>
            <a:off x="1890548" y="2425919"/>
            <a:ext cx="8485790" cy="3515711"/>
          </a:xfrm>
          <a:prstGeom prst="rect">
            <a:avLst/>
          </a:prstGeom>
          <a:noFill/>
          <a:ln w="9525">
            <a:noFill/>
            <a:miter lim="800000"/>
            <a:headEnd/>
            <a:tailEnd/>
          </a:ln>
          <a:effectLst/>
        </p:spPr>
        <p:txBody>
          <a:bodyPr/>
          <a:lstStyle>
            <a:lvl1pPr marL="609600" indent="-609600" eaLnBrk="0" hangingPunct="0">
              <a:defRPr sz="2800" baseline="30000">
                <a:solidFill>
                  <a:schemeClr val="tx1"/>
                </a:solidFill>
                <a:latin typeface="Arial" panose="020B0604020202020204" pitchFamily="34" charset="0"/>
                <a:ea typeface="ＭＳ Ｐゴシック" panose="020B0600070205080204" pitchFamily="34" charset="-128"/>
              </a:defRPr>
            </a:lvl1pPr>
            <a:lvl2pPr marL="1066800" indent="-609600" eaLnBrk="0" hangingPunct="0">
              <a:defRPr sz="2800" baseline="30000">
                <a:solidFill>
                  <a:schemeClr val="tx1"/>
                </a:solidFill>
                <a:latin typeface="Arial" panose="020B0604020202020204" pitchFamily="34" charset="0"/>
                <a:ea typeface="ＭＳ Ｐゴシック" panose="020B0600070205080204" pitchFamily="34" charset="-128"/>
              </a:defRPr>
            </a:lvl2pPr>
            <a:lvl3pPr eaLnBrk="0" hangingPunct="0">
              <a:defRPr sz="2800" baseline="30000">
                <a:solidFill>
                  <a:schemeClr val="tx1"/>
                </a:solidFill>
                <a:latin typeface="Arial" panose="020B0604020202020204" pitchFamily="34" charset="0"/>
                <a:ea typeface="ＭＳ Ｐゴシック" panose="020B0600070205080204" pitchFamily="34" charset="-128"/>
              </a:defRPr>
            </a:lvl3pPr>
            <a:lvl4pPr eaLnBrk="0" hangingPunct="0">
              <a:defRPr sz="2800" baseline="30000">
                <a:solidFill>
                  <a:schemeClr val="tx1"/>
                </a:solidFill>
                <a:latin typeface="Arial" panose="020B0604020202020204" pitchFamily="34" charset="0"/>
                <a:ea typeface="ＭＳ Ｐゴシック" panose="020B0600070205080204" pitchFamily="34" charset="-128"/>
              </a:defRPr>
            </a:lvl4pPr>
            <a:lvl5pPr eaLnBrk="0" hangingPunct="0">
              <a:defRPr sz="28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2"/>
              </a:buClr>
              <a:buSzPct val="75000"/>
              <a:buFont typeface="Wingdings" pitchFamily="2" charset="2"/>
              <a:buChar char="n"/>
              <a:defRPr/>
            </a:pPr>
            <a:r>
              <a:rPr lang="en-US" altLang="en-US" sz="2100" b="1" baseline="0" dirty="0">
                <a:effectLst>
                  <a:outerShdw blurRad="38100" dist="38100" dir="2700000" algn="tl">
                    <a:srgbClr val="C0C0C0"/>
                  </a:outerShdw>
                </a:effectLst>
                <a:latin typeface="Times New Roman" panose="02020603050405020304" pitchFamily="18" charset="0"/>
              </a:rPr>
              <a:t>Population-based samples provide estimates of the population genetic effect, not the direct genetic effect</a:t>
            </a:r>
          </a:p>
          <a:p>
            <a:pPr eaLnBrk="1" hangingPunct="1">
              <a:spcBef>
                <a:spcPct val="20000"/>
              </a:spcBef>
              <a:buClr>
                <a:schemeClr val="tx2"/>
              </a:buClr>
              <a:buSzPct val="75000"/>
              <a:buFont typeface="Wingdings" pitchFamily="2" charset="2"/>
              <a:buChar char="n"/>
              <a:defRPr/>
            </a:pPr>
            <a:r>
              <a:rPr lang="en-US" sz="2100" baseline="0" dirty="0">
                <a:effectLst>
                  <a:outerShdw blurRad="38100" dist="38100" dir="2700000" algn="tl">
                    <a:srgbClr val="C0C0C0"/>
                  </a:outerShdw>
                </a:effectLst>
                <a:latin typeface="Times New Roman" panose="02020603050405020304" pitchFamily="18" charset="0"/>
              </a:rPr>
              <a:t>3 major confounders of direct genetic effect estimates in population-based samples:</a:t>
            </a:r>
          </a:p>
          <a:p>
            <a:pPr lvl="1" eaLnBrk="1" hangingPunct="1">
              <a:spcBef>
                <a:spcPct val="20000"/>
              </a:spcBef>
              <a:buClr>
                <a:schemeClr val="tx2"/>
              </a:buClr>
              <a:buSzPct val="75000"/>
              <a:buFont typeface="Wingdings" pitchFamily="2" charset="2"/>
              <a:buChar char="n"/>
              <a:defRPr/>
            </a:pPr>
            <a:r>
              <a:rPr lang="en-US" sz="2100" baseline="0" dirty="0">
                <a:effectLst>
                  <a:outerShdw blurRad="38100" dist="38100" dir="2700000" algn="tl">
                    <a:srgbClr val="C0C0C0"/>
                  </a:outerShdw>
                </a:effectLst>
                <a:latin typeface="Times New Roman" panose="02020603050405020304" pitchFamily="18" charset="0"/>
              </a:rPr>
              <a:t>Population stratification</a:t>
            </a:r>
          </a:p>
          <a:p>
            <a:pPr lvl="1" eaLnBrk="1" hangingPunct="1">
              <a:spcBef>
                <a:spcPct val="20000"/>
              </a:spcBef>
              <a:buClr>
                <a:schemeClr val="tx2"/>
              </a:buClr>
              <a:buSzPct val="75000"/>
              <a:buFont typeface="Wingdings" pitchFamily="2" charset="2"/>
              <a:buChar char="n"/>
              <a:defRPr/>
            </a:pPr>
            <a:r>
              <a:rPr lang="en-US" sz="2100" baseline="0" dirty="0">
                <a:effectLst>
                  <a:outerShdw blurRad="38100" dist="38100" dir="2700000" algn="tl">
                    <a:srgbClr val="C0C0C0"/>
                  </a:outerShdw>
                </a:effectLst>
                <a:latin typeface="Times New Roman" panose="02020603050405020304" pitchFamily="18" charset="0"/>
              </a:rPr>
              <a:t>Indirect genetic effects</a:t>
            </a:r>
          </a:p>
          <a:p>
            <a:pPr lvl="1" eaLnBrk="1" hangingPunct="1">
              <a:spcBef>
                <a:spcPct val="20000"/>
              </a:spcBef>
              <a:buClr>
                <a:schemeClr val="tx2"/>
              </a:buClr>
              <a:buSzPct val="75000"/>
              <a:buFont typeface="Wingdings" pitchFamily="2" charset="2"/>
              <a:buChar char="n"/>
              <a:defRPr/>
            </a:pPr>
            <a:r>
              <a:rPr lang="en-US" sz="2100" baseline="0" dirty="0">
                <a:effectLst>
                  <a:outerShdw blurRad="38100" dist="38100" dir="2700000" algn="tl">
                    <a:srgbClr val="C0C0C0"/>
                  </a:outerShdw>
                </a:effectLst>
                <a:latin typeface="Times New Roman" panose="02020603050405020304" pitchFamily="18" charset="0"/>
              </a:rPr>
              <a:t>Assortative mating</a:t>
            </a:r>
          </a:p>
        </p:txBody>
      </p:sp>
      <p:sp>
        <p:nvSpPr>
          <p:cNvPr id="43011" name="Rectangle 4">
            <a:extLst>
              <a:ext uri="{FF2B5EF4-FFF2-40B4-BE49-F238E27FC236}">
                <a16:creationId xmlns:a16="http://schemas.microsoft.com/office/drawing/2014/main" id="{150CCA86-DAF3-D18A-E8E4-8D9C5F892077}"/>
              </a:ext>
            </a:extLst>
          </p:cNvPr>
          <p:cNvSpPr>
            <a:spLocks noChangeArrowheads="1"/>
          </p:cNvSpPr>
          <p:nvPr/>
        </p:nvSpPr>
        <p:spPr bwMode="auto">
          <a:xfrm>
            <a:off x="2552700" y="1289552"/>
            <a:ext cx="7086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700" dirty="0">
                <a:solidFill>
                  <a:srgbClr val="0C0EE4"/>
                </a:solidFill>
              </a:rPr>
              <a:t>Increasing evidence calls into question the expectation that GWAS associations always reflect direct genetic effects </a:t>
            </a:r>
            <a:endParaRPr lang="en-US" altLang="en-US" sz="2700" b="1" dirty="0">
              <a:solidFill>
                <a:srgbClr val="0C0EE4"/>
              </a:solidFill>
            </a:endParaRPr>
          </a:p>
        </p:txBody>
      </p:sp>
    </p:spTree>
    <p:extLst>
      <p:ext uri="{BB962C8B-B14F-4D97-AF65-F5344CB8AC3E}">
        <p14:creationId xmlns:p14="http://schemas.microsoft.com/office/powerpoint/2010/main" val="29320391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3">
            <a:extLst>
              <a:ext uri="{FF2B5EF4-FFF2-40B4-BE49-F238E27FC236}">
                <a16:creationId xmlns:a16="http://schemas.microsoft.com/office/drawing/2014/main" id="{17E72BD8-1516-5CC0-7734-0DC9B530DFF6}"/>
              </a:ext>
            </a:extLst>
          </p:cNvPr>
          <p:cNvSpPr>
            <a:spLocks noChangeArrowheads="1"/>
          </p:cNvSpPr>
          <p:nvPr/>
        </p:nvSpPr>
        <p:spPr bwMode="auto">
          <a:xfrm>
            <a:off x="1837418" y="2203699"/>
            <a:ext cx="8596370" cy="3574832"/>
          </a:xfrm>
          <a:prstGeom prst="rect">
            <a:avLst/>
          </a:prstGeom>
          <a:noFill/>
          <a:ln w="9525">
            <a:noFill/>
            <a:miter lim="800000"/>
            <a:headEnd/>
            <a:tailEnd/>
          </a:ln>
          <a:effectLst/>
        </p:spPr>
        <p:txBody>
          <a:bodyPr/>
          <a:lstStyle>
            <a:lvl1pPr marL="609600" indent="-609600" eaLnBrk="0" hangingPunct="0">
              <a:defRPr sz="2800" baseline="30000">
                <a:solidFill>
                  <a:schemeClr val="tx1"/>
                </a:solidFill>
                <a:latin typeface="Arial" panose="020B0604020202020204" pitchFamily="34" charset="0"/>
                <a:ea typeface="ＭＳ Ｐゴシック" panose="020B0600070205080204" pitchFamily="34" charset="-128"/>
              </a:defRPr>
            </a:lvl1pPr>
            <a:lvl2pPr marL="1066800" indent="-609600" eaLnBrk="0" hangingPunct="0">
              <a:defRPr sz="2800" baseline="30000">
                <a:solidFill>
                  <a:schemeClr val="tx1"/>
                </a:solidFill>
                <a:latin typeface="Arial" panose="020B0604020202020204" pitchFamily="34" charset="0"/>
                <a:ea typeface="ＭＳ Ｐゴシック" panose="020B0600070205080204" pitchFamily="34" charset="-128"/>
              </a:defRPr>
            </a:lvl2pPr>
            <a:lvl3pPr eaLnBrk="0" hangingPunct="0">
              <a:defRPr sz="2800" baseline="30000">
                <a:solidFill>
                  <a:schemeClr val="tx1"/>
                </a:solidFill>
                <a:latin typeface="Arial" panose="020B0604020202020204" pitchFamily="34" charset="0"/>
                <a:ea typeface="ＭＳ Ｐゴシック" panose="020B0600070205080204" pitchFamily="34" charset="-128"/>
              </a:defRPr>
            </a:lvl3pPr>
            <a:lvl4pPr eaLnBrk="0" hangingPunct="0">
              <a:defRPr sz="2800" baseline="30000">
                <a:solidFill>
                  <a:schemeClr val="tx1"/>
                </a:solidFill>
                <a:latin typeface="Arial" panose="020B0604020202020204" pitchFamily="34" charset="0"/>
                <a:ea typeface="ＭＳ Ｐゴシック" panose="020B0600070205080204" pitchFamily="34" charset="-128"/>
              </a:defRPr>
            </a:lvl4pPr>
            <a:lvl5pPr eaLnBrk="0" hangingPunct="0">
              <a:defRPr sz="28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2"/>
              </a:buClr>
              <a:buSzPct val="75000"/>
              <a:buFont typeface="Wingdings" pitchFamily="2" charset="2"/>
              <a:buChar char="n"/>
              <a:defRPr/>
            </a:pPr>
            <a:r>
              <a:rPr lang="en-US" sz="2400" baseline="0" dirty="0">
                <a:solidFill>
                  <a:srgbClr val="000000"/>
                </a:solidFill>
                <a:latin typeface="Calibri" panose="020F0502020204030204" pitchFamily="34" charset="0"/>
              </a:rPr>
              <a:t>Genetic variation within families is due to random segregations of chromosomes during production of sperm and eggs (meiosis) in the parents. </a:t>
            </a:r>
          </a:p>
          <a:p>
            <a:pPr eaLnBrk="1" hangingPunct="1">
              <a:spcBef>
                <a:spcPct val="20000"/>
              </a:spcBef>
              <a:buClr>
                <a:schemeClr val="tx2"/>
              </a:buClr>
              <a:buSzPct val="75000"/>
              <a:buFont typeface="Wingdings" pitchFamily="2" charset="2"/>
              <a:buChar char="n"/>
              <a:defRPr/>
            </a:pPr>
            <a:r>
              <a:rPr lang="en-US" sz="2400" baseline="0" dirty="0">
                <a:solidFill>
                  <a:srgbClr val="000000"/>
                </a:solidFill>
                <a:latin typeface="Calibri" panose="020F0502020204030204" pitchFamily="34" charset="0"/>
              </a:rPr>
              <a:t>These random segregations are independent of confounding factors in the environment and non-random mating in the parents. </a:t>
            </a:r>
          </a:p>
        </p:txBody>
      </p:sp>
      <p:sp>
        <p:nvSpPr>
          <p:cNvPr id="43011" name="Rectangle 4">
            <a:extLst>
              <a:ext uri="{FF2B5EF4-FFF2-40B4-BE49-F238E27FC236}">
                <a16:creationId xmlns:a16="http://schemas.microsoft.com/office/drawing/2014/main" id="{150CCA86-DAF3-D18A-E8E4-8D9C5F892077}"/>
              </a:ext>
            </a:extLst>
          </p:cNvPr>
          <p:cNvSpPr>
            <a:spLocks noChangeArrowheads="1"/>
          </p:cNvSpPr>
          <p:nvPr/>
        </p:nvSpPr>
        <p:spPr bwMode="auto">
          <a:xfrm>
            <a:off x="1758212" y="708197"/>
            <a:ext cx="8675576"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sz="2700" dirty="0">
                <a:solidFill>
                  <a:srgbClr val="0C0EE4"/>
                </a:solidFill>
              </a:rPr>
              <a:t>Within-family GWAS studies present a simple and elegant solution to the most concerning confounders of population-based GWAS</a:t>
            </a:r>
            <a:endParaRPr lang="en-US" altLang="en-US" sz="2700" dirty="0">
              <a:solidFill>
                <a:srgbClr val="0C0EE4"/>
              </a:solidFill>
            </a:endParaRPr>
          </a:p>
        </p:txBody>
      </p:sp>
    </p:spTree>
    <p:extLst>
      <p:ext uri="{BB962C8B-B14F-4D97-AF65-F5344CB8AC3E}">
        <p14:creationId xmlns:p14="http://schemas.microsoft.com/office/powerpoint/2010/main" val="13863091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3">
            <a:extLst>
              <a:ext uri="{FF2B5EF4-FFF2-40B4-BE49-F238E27FC236}">
                <a16:creationId xmlns:a16="http://schemas.microsoft.com/office/drawing/2014/main" id="{17E72BD8-1516-5CC0-7734-0DC9B530DFF6}"/>
              </a:ext>
            </a:extLst>
          </p:cNvPr>
          <p:cNvSpPr>
            <a:spLocks noChangeArrowheads="1"/>
          </p:cNvSpPr>
          <p:nvPr/>
        </p:nvSpPr>
        <p:spPr bwMode="auto">
          <a:xfrm>
            <a:off x="1819904" y="1254574"/>
            <a:ext cx="8552192" cy="4144292"/>
          </a:xfrm>
          <a:prstGeom prst="rect">
            <a:avLst/>
          </a:prstGeom>
          <a:noFill/>
          <a:ln w="9525">
            <a:noFill/>
            <a:miter lim="800000"/>
            <a:headEnd/>
            <a:tailEnd/>
          </a:ln>
          <a:effectLst/>
        </p:spPr>
        <p:txBody>
          <a:bodyPr/>
          <a:lstStyle>
            <a:lvl1pPr marL="609600" indent="-609600" eaLnBrk="0" hangingPunct="0">
              <a:defRPr sz="2800" baseline="30000">
                <a:solidFill>
                  <a:schemeClr val="tx1"/>
                </a:solidFill>
                <a:latin typeface="Arial" panose="020B0604020202020204" pitchFamily="34" charset="0"/>
                <a:ea typeface="ＭＳ Ｐゴシック" panose="020B0600070205080204" pitchFamily="34" charset="-128"/>
              </a:defRPr>
            </a:lvl1pPr>
            <a:lvl2pPr marL="1066800" indent="-609600" eaLnBrk="0" hangingPunct="0">
              <a:defRPr sz="2800" baseline="30000">
                <a:solidFill>
                  <a:schemeClr val="tx1"/>
                </a:solidFill>
                <a:latin typeface="Arial" panose="020B0604020202020204" pitchFamily="34" charset="0"/>
                <a:ea typeface="ＭＳ Ｐゴシック" panose="020B0600070205080204" pitchFamily="34" charset="-128"/>
              </a:defRPr>
            </a:lvl2pPr>
            <a:lvl3pPr eaLnBrk="0" hangingPunct="0">
              <a:defRPr sz="2800" baseline="30000">
                <a:solidFill>
                  <a:schemeClr val="tx1"/>
                </a:solidFill>
                <a:latin typeface="Arial" panose="020B0604020202020204" pitchFamily="34" charset="0"/>
                <a:ea typeface="ＭＳ Ｐゴシック" panose="020B0600070205080204" pitchFamily="34" charset="-128"/>
              </a:defRPr>
            </a:lvl3pPr>
            <a:lvl4pPr eaLnBrk="0" hangingPunct="0">
              <a:defRPr sz="2800" baseline="30000">
                <a:solidFill>
                  <a:schemeClr val="tx1"/>
                </a:solidFill>
                <a:latin typeface="Arial" panose="020B0604020202020204" pitchFamily="34" charset="0"/>
                <a:ea typeface="ＭＳ Ｐゴシック" panose="020B0600070205080204" pitchFamily="34" charset="-128"/>
              </a:defRPr>
            </a:lvl4pPr>
            <a:lvl5pPr eaLnBrk="0" hangingPunct="0">
              <a:defRPr sz="28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2"/>
              </a:buClr>
              <a:buSzPct val="75000"/>
              <a:buFont typeface="Wingdings" pitchFamily="2" charset="2"/>
              <a:buChar char="n"/>
              <a:defRPr/>
            </a:pPr>
            <a:r>
              <a:rPr lang="en-US" altLang="en-US" sz="2400" baseline="0" dirty="0">
                <a:solidFill>
                  <a:srgbClr val="000000"/>
                </a:solidFill>
                <a:effectLst>
                  <a:outerShdw blurRad="38100" dist="38100" dir="2700000" algn="tl">
                    <a:srgbClr val="C0C0C0"/>
                  </a:outerShdw>
                </a:effectLst>
                <a:latin typeface="Calibri" panose="020F0502020204030204" pitchFamily="34" charset="0"/>
              </a:rPr>
              <a:t>Despite lower power, within-family estimates of direct effects can be more accurate than pop-based estimates at reasonable n (e.g., 250k – 500k) </a:t>
            </a:r>
          </a:p>
          <a:p>
            <a:pPr eaLnBrk="1" hangingPunct="1">
              <a:spcBef>
                <a:spcPct val="20000"/>
              </a:spcBef>
              <a:buClr>
                <a:schemeClr val="tx2"/>
              </a:buClr>
              <a:buSzPct val="75000"/>
              <a:buFont typeface="Wingdings" pitchFamily="2" charset="2"/>
              <a:buChar char="n"/>
              <a:defRPr/>
            </a:pPr>
            <a:r>
              <a:rPr lang="en-US" sz="2400" baseline="0" dirty="0">
                <a:solidFill>
                  <a:srgbClr val="000000"/>
                </a:solidFill>
                <a:effectLst>
                  <a:outerShdw blurRad="38100" dist="38100" dir="2700000" algn="tl">
                    <a:srgbClr val="C0C0C0"/>
                  </a:outerShdw>
                </a:effectLst>
                <a:latin typeface="Calibri" panose="020F0502020204030204" pitchFamily="34" charset="0"/>
              </a:rPr>
              <a:t>Estimate indirect genetic effects and the full variance accounted for by vertical transmission (</a:t>
            </a:r>
            <a:r>
              <a:rPr lang="en-US" sz="2400" baseline="0" dirty="0" err="1">
                <a:solidFill>
                  <a:srgbClr val="000000"/>
                </a:solidFill>
                <a:effectLst>
                  <a:outerShdw blurRad="38100" dist="38100" dir="2700000" algn="tl">
                    <a:srgbClr val="C0C0C0"/>
                  </a:outerShdw>
                </a:effectLst>
                <a:latin typeface="Calibri" panose="020F0502020204030204" pitchFamily="34" charset="0"/>
              </a:rPr>
              <a:t>Balbona</a:t>
            </a:r>
            <a:r>
              <a:rPr lang="en-US" sz="2400" baseline="0" dirty="0">
                <a:solidFill>
                  <a:srgbClr val="000000"/>
                </a:solidFill>
                <a:effectLst>
                  <a:outerShdw blurRad="38100" dist="38100" dir="2700000" algn="tl">
                    <a:srgbClr val="C0C0C0"/>
                  </a:outerShdw>
                </a:effectLst>
                <a:latin typeface="Calibri" panose="020F0502020204030204" pitchFamily="34" charset="0"/>
              </a:rPr>
              <a:t> et al., 2022)</a:t>
            </a:r>
          </a:p>
          <a:p>
            <a:pPr eaLnBrk="1" hangingPunct="1">
              <a:spcBef>
                <a:spcPct val="20000"/>
              </a:spcBef>
              <a:buClr>
                <a:schemeClr val="tx2"/>
              </a:buClr>
              <a:buSzPct val="75000"/>
              <a:buFont typeface="Wingdings" pitchFamily="2" charset="2"/>
              <a:buChar char="n"/>
              <a:defRPr/>
            </a:pPr>
            <a:r>
              <a:rPr lang="en-US" sz="2400" baseline="0" dirty="0">
                <a:solidFill>
                  <a:srgbClr val="000000"/>
                </a:solidFill>
                <a:effectLst>
                  <a:outerShdw blurRad="38100" dist="38100" dir="2700000" algn="tl">
                    <a:srgbClr val="C0C0C0"/>
                  </a:outerShdw>
                </a:effectLst>
                <a:latin typeface="Calibri" panose="020F0502020204030204" pitchFamily="34" charset="0"/>
              </a:rPr>
              <a:t>Estimate the strength, change over time, and causes of assortative mating (Kim et al, in prep)</a:t>
            </a:r>
          </a:p>
          <a:p>
            <a:pPr eaLnBrk="1" hangingPunct="1">
              <a:spcBef>
                <a:spcPct val="20000"/>
              </a:spcBef>
              <a:buClr>
                <a:schemeClr val="tx2"/>
              </a:buClr>
              <a:buSzPct val="75000"/>
              <a:buFont typeface="Wingdings" pitchFamily="2" charset="2"/>
              <a:buChar char="n"/>
              <a:defRPr/>
            </a:pPr>
            <a:r>
              <a:rPr lang="en-US" sz="2400" baseline="0" dirty="0">
                <a:solidFill>
                  <a:srgbClr val="000000"/>
                </a:solidFill>
                <a:effectLst>
                  <a:outerShdw blurRad="38100" dist="38100" dir="2700000" algn="tl">
                    <a:srgbClr val="C0C0C0"/>
                  </a:outerShdw>
                </a:effectLst>
                <a:latin typeface="Calibri" panose="020F0502020204030204" pitchFamily="34" charset="0"/>
              </a:rPr>
              <a:t>Estimate individual-level de novo mutation rates, recombination rates, parent-of-origin effects, and uniparental disomy</a:t>
            </a:r>
          </a:p>
          <a:p>
            <a:pPr eaLnBrk="1" hangingPunct="1">
              <a:spcBef>
                <a:spcPct val="20000"/>
              </a:spcBef>
              <a:buClr>
                <a:schemeClr val="tx2"/>
              </a:buClr>
              <a:buSzPct val="75000"/>
              <a:buFont typeface="Wingdings" pitchFamily="2" charset="2"/>
              <a:buChar char="n"/>
              <a:defRPr/>
            </a:pPr>
            <a:r>
              <a:rPr lang="en-US" sz="2400" baseline="0" dirty="0">
                <a:solidFill>
                  <a:srgbClr val="000000"/>
                </a:solidFill>
                <a:effectLst>
                  <a:outerShdw blurRad="38100" dist="38100" dir="2700000" algn="tl">
                    <a:srgbClr val="C0C0C0"/>
                  </a:outerShdw>
                </a:effectLst>
                <a:latin typeface="Calibri" panose="020F0502020204030204" pitchFamily="34" charset="0"/>
              </a:rPr>
              <a:t>Improve phenotypic and genetic data quality</a:t>
            </a:r>
          </a:p>
          <a:p>
            <a:pPr eaLnBrk="1" hangingPunct="1">
              <a:spcBef>
                <a:spcPct val="20000"/>
              </a:spcBef>
              <a:buClr>
                <a:schemeClr val="tx2"/>
              </a:buClr>
              <a:buSzPct val="75000"/>
              <a:buFont typeface="Wingdings" pitchFamily="2" charset="2"/>
              <a:buChar char="n"/>
              <a:defRPr/>
            </a:pPr>
            <a:r>
              <a:rPr lang="en-US" sz="2400" baseline="0" dirty="0">
                <a:solidFill>
                  <a:srgbClr val="000000"/>
                </a:solidFill>
                <a:effectLst>
                  <a:outerShdw blurRad="38100" dist="38100" dir="2700000" algn="tl">
                    <a:srgbClr val="C0C0C0"/>
                  </a:outerShdw>
                </a:effectLst>
                <a:latin typeface="Calibri" panose="020F0502020204030204" pitchFamily="34" charset="0"/>
              </a:rPr>
              <a:t>Investigate many family-centric issues of interest to sociology, economics, psychology, etc. – divorce, kinship networks, social inequality, etc.</a:t>
            </a:r>
            <a:endParaRPr lang="en-US" sz="2400" baseline="0" dirty="0">
              <a:effectLst>
                <a:outerShdw blurRad="38100" dist="38100" dir="2700000" algn="tl">
                  <a:srgbClr val="C0C0C0"/>
                </a:outerShdw>
              </a:effectLst>
              <a:latin typeface="Times New Roman" panose="02020603050405020304" pitchFamily="18" charset="0"/>
            </a:endParaRPr>
          </a:p>
        </p:txBody>
      </p:sp>
      <p:sp>
        <p:nvSpPr>
          <p:cNvPr id="43011" name="Rectangle 4">
            <a:extLst>
              <a:ext uri="{FF2B5EF4-FFF2-40B4-BE49-F238E27FC236}">
                <a16:creationId xmlns:a16="http://schemas.microsoft.com/office/drawing/2014/main" id="{150CCA86-DAF3-D18A-E8E4-8D9C5F892077}"/>
              </a:ext>
            </a:extLst>
          </p:cNvPr>
          <p:cNvSpPr>
            <a:spLocks noChangeArrowheads="1"/>
          </p:cNvSpPr>
          <p:nvPr/>
        </p:nvSpPr>
        <p:spPr bwMode="auto">
          <a:xfrm>
            <a:off x="1616899" y="420528"/>
            <a:ext cx="8675576"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700" dirty="0">
                <a:solidFill>
                  <a:srgbClr val="0C0EE4"/>
                </a:solidFill>
              </a:rPr>
              <a:t>Family-based samples have incredible value to GWAS and beyond</a:t>
            </a:r>
          </a:p>
        </p:txBody>
      </p:sp>
    </p:spTree>
    <p:extLst>
      <p:ext uri="{BB962C8B-B14F-4D97-AF65-F5344CB8AC3E}">
        <p14:creationId xmlns:p14="http://schemas.microsoft.com/office/powerpoint/2010/main" val="1377408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3">
            <a:extLst>
              <a:ext uri="{FF2B5EF4-FFF2-40B4-BE49-F238E27FC236}">
                <a16:creationId xmlns:a16="http://schemas.microsoft.com/office/drawing/2014/main" id="{17E72BD8-1516-5CC0-7734-0DC9B530DFF6}"/>
              </a:ext>
            </a:extLst>
          </p:cNvPr>
          <p:cNvSpPr>
            <a:spLocks noChangeArrowheads="1"/>
          </p:cNvSpPr>
          <p:nvPr/>
        </p:nvSpPr>
        <p:spPr bwMode="auto">
          <a:xfrm>
            <a:off x="1844455" y="1656574"/>
            <a:ext cx="8552192" cy="4144292"/>
          </a:xfrm>
          <a:prstGeom prst="rect">
            <a:avLst/>
          </a:prstGeom>
          <a:noFill/>
          <a:ln w="9525">
            <a:noFill/>
            <a:miter lim="800000"/>
            <a:headEnd/>
            <a:tailEnd/>
          </a:ln>
          <a:effectLst/>
        </p:spPr>
        <p:txBody>
          <a:bodyPr/>
          <a:lstStyle>
            <a:lvl1pPr marL="609600" indent="-609600" eaLnBrk="0" hangingPunct="0">
              <a:defRPr sz="2800" baseline="30000">
                <a:solidFill>
                  <a:schemeClr val="tx1"/>
                </a:solidFill>
                <a:latin typeface="Arial" panose="020B0604020202020204" pitchFamily="34" charset="0"/>
                <a:ea typeface="ＭＳ Ｐゴシック" panose="020B0600070205080204" pitchFamily="34" charset="-128"/>
              </a:defRPr>
            </a:lvl1pPr>
            <a:lvl2pPr marL="1066800" indent="-609600" eaLnBrk="0" hangingPunct="0">
              <a:defRPr sz="2800" baseline="30000">
                <a:solidFill>
                  <a:schemeClr val="tx1"/>
                </a:solidFill>
                <a:latin typeface="Arial" panose="020B0604020202020204" pitchFamily="34" charset="0"/>
                <a:ea typeface="ＭＳ Ｐゴシック" panose="020B0600070205080204" pitchFamily="34" charset="-128"/>
              </a:defRPr>
            </a:lvl2pPr>
            <a:lvl3pPr eaLnBrk="0" hangingPunct="0">
              <a:defRPr sz="2800" baseline="30000">
                <a:solidFill>
                  <a:schemeClr val="tx1"/>
                </a:solidFill>
                <a:latin typeface="Arial" panose="020B0604020202020204" pitchFamily="34" charset="0"/>
                <a:ea typeface="ＭＳ Ｐゴシック" panose="020B0600070205080204" pitchFamily="34" charset="-128"/>
              </a:defRPr>
            </a:lvl3pPr>
            <a:lvl4pPr eaLnBrk="0" hangingPunct="0">
              <a:defRPr sz="2800" baseline="30000">
                <a:solidFill>
                  <a:schemeClr val="tx1"/>
                </a:solidFill>
                <a:latin typeface="Arial" panose="020B0604020202020204" pitchFamily="34" charset="0"/>
                <a:ea typeface="ＭＳ Ｐゴシック" panose="020B0600070205080204" pitchFamily="34" charset="-128"/>
              </a:defRPr>
            </a:lvl4pPr>
            <a:lvl5pPr eaLnBrk="0" hangingPunct="0">
              <a:defRPr sz="28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800" baseline="300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2"/>
              </a:buClr>
              <a:buSzPct val="75000"/>
              <a:buFont typeface="Wingdings" pitchFamily="2" charset="2"/>
              <a:buChar char="n"/>
              <a:defRPr/>
            </a:pPr>
            <a:r>
              <a:rPr lang="en-US" baseline="0" dirty="0">
                <a:solidFill>
                  <a:srgbClr val="000000"/>
                </a:solidFill>
                <a:effectLst>
                  <a:outerShdw blurRad="38100" dist="38100" dir="2700000" algn="tl">
                    <a:srgbClr val="C0C0C0"/>
                  </a:outerShdw>
                </a:effectLst>
                <a:latin typeface="Calibri" panose="020F0502020204030204" pitchFamily="34" charset="0"/>
              </a:rPr>
              <a:t>We are entering an exciting time where BG methods and family data are going to be increasingly central to molecular genetics methods</a:t>
            </a:r>
          </a:p>
          <a:p>
            <a:pPr eaLnBrk="1" hangingPunct="1">
              <a:spcBef>
                <a:spcPct val="20000"/>
              </a:spcBef>
              <a:buClr>
                <a:schemeClr val="tx2"/>
              </a:buClr>
              <a:buSzPct val="75000"/>
              <a:buFont typeface="Wingdings" pitchFamily="2" charset="2"/>
              <a:buChar char="n"/>
              <a:defRPr/>
            </a:pPr>
            <a:r>
              <a:rPr lang="en-US" baseline="0" dirty="0">
                <a:solidFill>
                  <a:srgbClr val="000000"/>
                </a:solidFill>
                <a:effectLst>
                  <a:outerShdw blurRad="38100" dist="38100" dir="2700000" algn="tl">
                    <a:srgbClr val="C0C0C0"/>
                  </a:outerShdw>
                </a:effectLst>
                <a:latin typeface="Calibri" panose="020F0502020204030204" pitchFamily="34" charset="0"/>
              </a:rPr>
              <a:t>These are exactly the types of approaches we have emphasized at the workshop</a:t>
            </a:r>
            <a:endParaRPr lang="en-US" sz="2400" baseline="0" dirty="0">
              <a:effectLst>
                <a:outerShdw blurRad="38100" dist="38100" dir="2700000" algn="tl">
                  <a:srgbClr val="C0C0C0"/>
                </a:outerShdw>
              </a:effectLst>
              <a:latin typeface="Times New Roman" panose="02020603050405020304" pitchFamily="18" charset="0"/>
            </a:endParaRPr>
          </a:p>
        </p:txBody>
      </p:sp>
      <p:sp>
        <p:nvSpPr>
          <p:cNvPr id="43011" name="Rectangle 4">
            <a:extLst>
              <a:ext uri="{FF2B5EF4-FFF2-40B4-BE49-F238E27FC236}">
                <a16:creationId xmlns:a16="http://schemas.microsoft.com/office/drawing/2014/main" id="{150CCA86-DAF3-D18A-E8E4-8D9C5F892077}"/>
              </a:ext>
            </a:extLst>
          </p:cNvPr>
          <p:cNvSpPr>
            <a:spLocks noChangeArrowheads="1"/>
          </p:cNvSpPr>
          <p:nvPr/>
        </p:nvSpPr>
        <p:spPr bwMode="auto">
          <a:xfrm>
            <a:off x="1758212" y="698320"/>
            <a:ext cx="8675576"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dirty="0">
                <a:solidFill>
                  <a:srgbClr val="0C0EE4"/>
                </a:solidFill>
              </a:rPr>
              <a:t>Summary</a:t>
            </a:r>
          </a:p>
        </p:txBody>
      </p:sp>
    </p:spTree>
    <p:extLst>
      <p:ext uri="{BB962C8B-B14F-4D97-AF65-F5344CB8AC3E}">
        <p14:creationId xmlns:p14="http://schemas.microsoft.com/office/powerpoint/2010/main" val="1323951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E18D8-57C0-D98E-8402-89280532FFED}"/>
              </a:ext>
            </a:extLst>
          </p:cNvPr>
          <p:cNvSpPr>
            <a:spLocks noGrp="1"/>
          </p:cNvSpPr>
          <p:nvPr>
            <p:ph type="title"/>
          </p:nvPr>
        </p:nvSpPr>
        <p:spPr/>
        <p:txBody>
          <a:bodyPr>
            <a:normAutofit/>
          </a:bodyPr>
          <a:lstStyle/>
          <a:p>
            <a:r>
              <a:rPr lang="en-US" sz="4800" dirty="0">
                <a:latin typeface="Helvetica" pitchFamily="2" charset="0"/>
              </a:rPr>
              <a:t>2024 ISG Workshop</a:t>
            </a:r>
          </a:p>
        </p:txBody>
      </p:sp>
      <p:sp>
        <p:nvSpPr>
          <p:cNvPr id="3" name="TextBox 2">
            <a:extLst>
              <a:ext uri="{FF2B5EF4-FFF2-40B4-BE49-F238E27FC236}">
                <a16:creationId xmlns:a16="http://schemas.microsoft.com/office/drawing/2014/main" id="{D6640606-33DF-93E1-F770-4A836D922F0D}"/>
              </a:ext>
            </a:extLst>
          </p:cNvPr>
          <p:cNvSpPr txBox="1"/>
          <p:nvPr/>
        </p:nvSpPr>
        <p:spPr>
          <a:xfrm>
            <a:off x="3383965" y="2570989"/>
            <a:ext cx="819455" cy="461665"/>
          </a:xfrm>
          <a:prstGeom prst="rect">
            <a:avLst/>
          </a:prstGeom>
          <a:noFill/>
        </p:spPr>
        <p:txBody>
          <a:bodyPr wrap="none" rtlCol="0">
            <a:spAutoFit/>
          </a:bodyPr>
          <a:lstStyle/>
          <a:p>
            <a:r>
              <a:rPr lang="en-US" sz="2400" dirty="0">
                <a:solidFill>
                  <a:schemeClr val="bg1">
                    <a:lumMod val="65000"/>
                  </a:schemeClr>
                </a:solidFill>
                <a:latin typeface="Helvetica" pitchFamily="2" charset="0"/>
              </a:rPr>
              <a:t>plink</a:t>
            </a:r>
          </a:p>
        </p:txBody>
      </p:sp>
      <p:sp>
        <p:nvSpPr>
          <p:cNvPr id="5" name="TextBox 4">
            <a:extLst>
              <a:ext uri="{FF2B5EF4-FFF2-40B4-BE49-F238E27FC236}">
                <a16:creationId xmlns:a16="http://schemas.microsoft.com/office/drawing/2014/main" id="{CB239A81-C4E4-DEC5-A67E-068832A07C32}"/>
              </a:ext>
            </a:extLst>
          </p:cNvPr>
          <p:cNvSpPr txBox="1"/>
          <p:nvPr/>
        </p:nvSpPr>
        <p:spPr>
          <a:xfrm>
            <a:off x="6689602" y="1565510"/>
            <a:ext cx="3009157" cy="461665"/>
          </a:xfrm>
          <a:prstGeom prst="rect">
            <a:avLst/>
          </a:prstGeom>
          <a:noFill/>
        </p:spPr>
        <p:txBody>
          <a:bodyPr wrap="none" rtlCol="0">
            <a:spAutoFit/>
          </a:bodyPr>
          <a:lstStyle/>
          <a:p>
            <a:r>
              <a:rPr lang="en-US" sz="2400" dirty="0">
                <a:solidFill>
                  <a:srgbClr val="FFC800"/>
                </a:solidFill>
                <a:latin typeface="Helvetica" pitchFamily="2" charset="0"/>
              </a:rPr>
              <a:t>Biometrical Genetics</a:t>
            </a:r>
          </a:p>
        </p:txBody>
      </p:sp>
      <p:sp>
        <p:nvSpPr>
          <p:cNvPr id="6" name="TextBox 5">
            <a:extLst>
              <a:ext uri="{FF2B5EF4-FFF2-40B4-BE49-F238E27FC236}">
                <a16:creationId xmlns:a16="http://schemas.microsoft.com/office/drawing/2014/main" id="{C20B68C6-4858-BE1C-4193-AD22C0855429}"/>
              </a:ext>
            </a:extLst>
          </p:cNvPr>
          <p:cNvSpPr txBox="1"/>
          <p:nvPr/>
        </p:nvSpPr>
        <p:spPr>
          <a:xfrm>
            <a:off x="8218892" y="5186679"/>
            <a:ext cx="1574470" cy="461665"/>
          </a:xfrm>
          <a:prstGeom prst="rect">
            <a:avLst/>
          </a:prstGeom>
          <a:noFill/>
        </p:spPr>
        <p:txBody>
          <a:bodyPr wrap="none" rtlCol="0">
            <a:spAutoFit/>
          </a:bodyPr>
          <a:lstStyle/>
          <a:p>
            <a:r>
              <a:rPr lang="en-US" sz="2400" dirty="0">
                <a:solidFill>
                  <a:srgbClr val="FFC800"/>
                </a:solidFill>
                <a:latin typeface="Helvetica" pitchFamily="2" charset="0"/>
              </a:rPr>
              <a:t>Likelihood</a:t>
            </a:r>
          </a:p>
        </p:txBody>
      </p:sp>
      <p:sp>
        <p:nvSpPr>
          <p:cNvPr id="7" name="TextBox 6">
            <a:extLst>
              <a:ext uri="{FF2B5EF4-FFF2-40B4-BE49-F238E27FC236}">
                <a16:creationId xmlns:a16="http://schemas.microsoft.com/office/drawing/2014/main" id="{9E806214-36F9-7B19-97F1-ABED7E62D1DC}"/>
              </a:ext>
            </a:extLst>
          </p:cNvPr>
          <p:cNvSpPr txBox="1"/>
          <p:nvPr/>
        </p:nvSpPr>
        <p:spPr>
          <a:xfrm>
            <a:off x="2209800" y="5105400"/>
            <a:ext cx="2856038" cy="461665"/>
          </a:xfrm>
          <a:prstGeom prst="rect">
            <a:avLst/>
          </a:prstGeom>
          <a:noFill/>
        </p:spPr>
        <p:txBody>
          <a:bodyPr wrap="none" rtlCol="0">
            <a:spAutoFit/>
          </a:bodyPr>
          <a:lstStyle/>
          <a:p>
            <a:r>
              <a:rPr lang="en-US" sz="2400" dirty="0">
                <a:solidFill>
                  <a:srgbClr val="FF8000"/>
                </a:solidFill>
                <a:latin typeface="Helvetica" pitchFamily="2" charset="0"/>
              </a:rPr>
              <a:t>Model Assumptions</a:t>
            </a:r>
          </a:p>
        </p:txBody>
      </p:sp>
      <p:sp>
        <p:nvSpPr>
          <p:cNvPr id="8" name="TextBox 7">
            <a:extLst>
              <a:ext uri="{FF2B5EF4-FFF2-40B4-BE49-F238E27FC236}">
                <a16:creationId xmlns:a16="http://schemas.microsoft.com/office/drawing/2014/main" id="{77F2F653-73AD-133F-B787-F40397A88940}"/>
              </a:ext>
            </a:extLst>
          </p:cNvPr>
          <p:cNvSpPr txBox="1"/>
          <p:nvPr/>
        </p:nvSpPr>
        <p:spPr>
          <a:xfrm>
            <a:off x="1343088" y="2693420"/>
            <a:ext cx="2119491" cy="461665"/>
          </a:xfrm>
          <a:prstGeom prst="rect">
            <a:avLst/>
          </a:prstGeom>
          <a:noFill/>
        </p:spPr>
        <p:txBody>
          <a:bodyPr wrap="none" rtlCol="0">
            <a:spAutoFit/>
          </a:bodyPr>
          <a:lstStyle/>
          <a:p>
            <a:r>
              <a:rPr lang="en-US" sz="2400" dirty="0">
                <a:solidFill>
                  <a:srgbClr val="FF8000"/>
                </a:solidFill>
                <a:latin typeface="Helvetica" pitchFamily="2" charset="0"/>
              </a:rPr>
              <a:t>Sex Limitation</a:t>
            </a:r>
          </a:p>
        </p:txBody>
      </p:sp>
      <p:sp>
        <p:nvSpPr>
          <p:cNvPr id="9" name="TextBox 8">
            <a:extLst>
              <a:ext uri="{FF2B5EF4-FFF2-40B4-BE49-F238E27FC236}">
                <a16:creationId xmlns:a16="http://schemas.microsoft.com/office/drawing/2014/main" id="{C9C78749-8DDB-143C-CE85-6610973F5543}"/>
              </a:ext>
            </a:extLst>
          </p:cNvPr>
          <p:cNvSpPr txBox="1"/>
          <p:nvPr/>
        </p:nvSpPr>
        <p:spPr>
          <a:xfrm>
            <a:off x="251483" y="3516868"/>
            <a:ext cx="2457724" cy="461665"/>
          </a:xfrm>
          <a:prstGeom prst="rect">
            <a:avLst/>
          </a:prstGeom>
          <a:noFill/>
        </p:spPr>
        <p:txBody>
          <a:bodyPr wrap="none" rtlCol="0">
            <a:spAutoFit/>
          </a:bodyPr>
          <a:lstStyle/>
          <a:p>
            <a:r>
              <a:rPr lang="en-US" sz="2400" b="1" dirty="0" err="1">
                <a:solidFill>
                  <a:srgbClr val="FF8000"/>
                </a:solidFill>
                <a:latin typeface="Helvetica" pitchFamily="2" charset="0"/>
              </a:rPr>
              <a:t>GxE</a:t>
            </a:r>
            <a:r>
              <a:rPr lang="en-US" sz="2400" b="1" dirty="0">
                <a:solidFill>
                  <a:srgbClr val="FF8000"/>
                </a:solidFill>
                <a:latin typeface="Helvetica" pitchFamily="2" charset="0"/>
              </a:rPr>
              <a:t> interaction</a:t>
            </a:r>
          </a:p>
        </p:txBody>
      </p:sp>
      <p:sp>
        <p:nvSpPr>
          <p:cNvPr id="10" name="TextBox 9">
            <a:extLst>
              <a:ext uri="{FF2B5EF4-FFF2-40B4-BE49-F238E27FC236}">
                <a16:creationId xmlns:a16="http://schemas.microsoft.com/office/drawing/2014/main" id="{38F36823-47D8-4774-3748-B17114A2E71E}"/>
              </a:ext>
            </a:extLst>
          </p:cNvPr>
          <p:cNvSpPr txBox="1"/>
          <p:nvPr/>
        </p:nvSpPr>
        <p:spPr>
          <a:xfrm>
            <a:off x="8683304" y="4019941"/>
            <a:ext cx="3163045" cy="461665"/>
          </a:xfrm>
          <a:prstGeom prst="rect">
            <a:avLst/>
          </a:prstGeom>
          <a:noFill/>
        </p:spPr>
        <p:txBody>
          <a:bodyPr wrap="none" rtlCol="0">
            <a:spAutoFit/>
          </a:bodyPr>
          <a:lstStyle/>
          <a:p>
            <a:r>
              <a:rPr lang="en-US" sz="2400" dirty="0">
                <a:solidFill>
                  <a:srgbClr val="FF8000"/>
                </a:solidFill>
                <a:latin typeface="Helvetica" pitchFamily="2" charset="0"/>
              </a:rPr>
              <a:t>Binary &amp; Ordinal Data</a:t>
            </a:r>
          </a:p>
        </p:txBody>
      </p:sp>
      <p:sp>
        <p:nvSpPr>
          <p:cNvPr id="11" name="TextBox 10">
            <a:extLst>
              <a:ext uri="{FF2B5EF4-FFF2-40B4-BE49-F238E27FC236}">
                <a16:creationId xmlns:a16="http://schemas.microsoft.com/office/drawing/2014/main" id="{C1E8D33C-CCAE-70DD-8D62-F71BB04551C3}"/>
              </a:ext>
            </a:extLst>
          </p:cNvPr>
          <p:cNvSpPr txBox="1"/>
          <p:nvPr/>
        </p:nvSpPr>
        <p:spPr>
          <a:xfrm>
            <a:off x="9647709" y="2510649"/>
            <a:ext cx="2103461" cy="461665"/>
          </a:xfrm>
          <a:prstGeom prst="rect">
            <a:avLst/>
          </a:prstGeom>
          <a:noFill/>
        </p:spPr>
        <p:txBody>
          <a:bodyPr wrap="none" rtlCol="0">
            <a:spAutoFit/>
          </a:bodyPr>
          <a:lstStyle/>
          <a:p>
            <a:r>
              <a:rPr lang="en-US" sz="2400" dirty="0">
                <a:solidFill>
                  <a:srgbClr val="FF8000"/>
                </a:solidFill>
                <a:latin typeface="Helvetica" pitchFamily="2" charset="0"/>
              </a:rPr>
              <a:t>Heterogeneity</a:t>
            </a:r>
          </a:p>
        </p:txBody>
      </p:sp>
      <p:sp>
        <p:nvSpPr>
          <p:cNvPr id="12" name="TextBox 11">
            <a:extLst>
              <a:ext uri="{FF2B5EF4-FFF2-40B4-BE49-F238E27FC236}">
                <a16:creationId xmlns:a16="http://schemas.microsoft.com/office/drawing/2014/main" id="{703AB1C4-2128-2C36-F0F3-8EE26B3F7AF4}"/>
              </a:ext>
            </a:extLst>
          </p:cNvPr>
          <p:cNvSpPr txBox="1"/>
          <p:nvPr/>
        </p:nvSpPr>
        <p:spPr>
          <a:xfrm>
            <a:off x="8862879" y="5474732"/>
            <a:ext cx="2839239" cy="461665"/>
          </a:xfrm>
          <a:prstGeom prst="rect">
            <a:avLst/>
          </a:prstGeom>
          <a:noFill/>
        </p:spPr>
        <p:txBody>
          <a:bodyPr wrap="none" rtlCol="0">
            <a:spAutoFit/>
          </a:bodyPr>
          <a:lstStyle/>
          <a:p>
            <a:r>
              <a:rPr lang="en-US" sz="2400" dirty="0">
                <a:solidFill>
                  <a:srgbClr val="C81900"/>
                </a:solidFill>
                <a:latin typeface="Helvetica" pitchFamily="2" charset="0"/>
              </a:rPr>
              <a:t>Multivariate Models</a:t>
            </a:r>
          </a:p>
        </p:txBody>
      </p:sp>
      <p:sp>
        <p:nvSpPr>
          <p:cNvPr id="13" name="TextBox 12">
            <a:extLst>
              <a:ext uri="{FF2B5EF4-FFF2-40B4-BE49-F238E27FC236}">
                <a16:creationId xmlns:a16="http://schemas.microsoft.com/office/drawing/2014/main" id="{33A06C0A-8C42-AD9C-9D9F-051F54ED296F}"/>
              </a:ext>
            </a:extLst>
          </p:cNvPr>
          <p:cNvSpPr txBox="1"/>
          <p:nvPr/>
        </p:nvSpPr>
        <p:spPr>
          <a:xfrm>
            <a:off x="4506453" y="4036225"/>
            <a:ext cx="3281668" cy="461665"/>
          </a:xfrm>
          <a:prstGeom prst="rect">
            <a:avLst/>
          </a:prstGeom>
          <a:noFill/>
        </p:spPr>
        <p:txBody>
          <a:bodyPr wrap="none" rtlCol="0">
            <a:spAutoFit/>
          </a:bodyPr>
          <a:lstStyle/>
          <a:p>
            <a:r>
              <a:rPr lang="en-US" sz="2400" dirty="0">
                <a:solidFill>
                  <a:srgbClr val="C81900"/>
                </a:solidFill>
                <a:latin typeface="Helvetica" pitchFamily="2" charset="0"/>
              </a:rPr>
              <a:t>Genetic Factor Models</a:t>
            </a:r>
          </a:p>
        </p:txBody>
      </p:sp>
      <p:sp>
        <p:nvSpPr>
          <p:cNvPr id="14" name="TextBox 13">
            <a:extLst>
              <a:ext uri="{FF2B5EF4-FFF2-40B4-BE49-F238E27FC236}">
                <a16:creationId xmlns:a16="http://schemas.microsoft.com/office/drawing/2014/main" id="{A93D7390-7B96-39D8-AACC-0B1DDA67CCEF}"/>
              </a:ext>
            </a:extLst>
          </p:cNvPr>
          <p:cNvSpPr txBox="1"/>
          <p:nvPr/>
        </p:nvSpPr>
        <p:spPr>
          <a:xfrm>
            <a:off x="9207369" y="3189199"/>
            <a:ext cx="2941831" cy="461665"/>
          </a:xfrm>
          <a:prstGeom prst="rect">
            <a:avLst/>
          </a:prstGeom>
          <a:noFill/>
        </p:spPr>
        <p:txBody>
          <a:bodyPr wrap="none" rtlCol="0">
            <a:spAutoFit/>
          </a:bodyPr>
          <a:lstStyle/>
          <a:p>
            <a:r>
              <a:rPr lang="en-US" sz="2400" dirty="0">
                <a:solidFill>
                  <a:srgbClr val="C81900"/>
                </a:solidFill>
                <a:latin typeface="Helvetica" pitchFamily="2" charset="0"/>
              </a:rPr>
              <a:t>LD score regression</a:t>
            </a:r>
          </a:p>
        </p:txBody>
      </p:sp>
      <p:sp>
        <p:nvSpPr>
          <p:cNvPr id="15" name="TextBox 14">
            <a:extLst>
              <a:ext uri="{FF2B5EF4-FFF2-40B4-BE49-F238E27FC236}">
                <a16:creationId xmlns:a16="http://schemas.microsoft.com/office/drawing/2014/main" id="{152ED3E4-4FFA-36D6-A781-5470148C710C}"/>
              </a:ext>
            </a:extLst>
          </p:cNvPr>
          <p:cNvSpPr txBox="1"/>
          <p:nvPr/>
        </p:nvSpPr>
        <p:spPr>
          <a:xfrm>
            <a:off x="10009978" y="6246651"/>
            <a:ext cx="2153154" cy="461665"/>
          </a:xfrm>
          <a:prstGeom prst="rect">
            <a:avLst/>
          </a:prstGeom>
          <a:noFill/>
        </p:spPr>
        <p:txBody>
          <a:bodyPr wrap="none" rtlCol="0">
            <a:spAutoFit/>
          </a:bodyPr>
          <a:lstStyle/>
          <a:p>
            <a:r>
              <a:rPr lang="en-US" sz="2400" dirty="0">
                <a:solidFill>
                  <a:srgbClr val="C81900"/>
                </a:solidFill>
                <a:latin typeface="Helvetica" pitchFamily="2" charset="0"/>
              </a:rPr>
              <a:t>Ascertainment</a:t>
            </a:r>
          </a:p>
        </p:txBody>
      </p:sp>
      <p:sp>
        <p:nvSpPr>
          <p:cNvPr id="16" name="TextBox 15">
            <a:extLst>
              <a:ext uri="{FF2B5EF4-FFF2-40B4-BE49-F238E27FC236}">
                <a16:creationId xmlns:a16="http://schemas.microsoft.com/office/drawing/2014/main" id="{0250125B-5FB9-FCDB-3519-447B981736D6}"/>
              </a:ext>
            </a:extLst>
          </p:cNvPr>
          <p:cNvSpPr txBox="1"/>
          <p:nvPr/>
        </p:nvSpPr>
        <p:spPr>
          <a:xfrm>
            <a:off x="283207" y="4659689"/>
            <a:ext cx="2988319" cy="461665"/>
          </a:xfrm>
          <a:prstGeom prst="rect">
            <a:avLst/>
          </a:prstGeom>
          <a:noFill/>
        </p:spPr>
        <p:txBody>
          <a:bodyPr wrap="none" rtlCol="0">
            <a:spAutoFit/>
          </a:bodyPr>
          <a:lstStyle/>
          <a:p>
            <a:r>
              <a:rPr lang="en-US" sz="2400" b="1" dirty="0">
                <a:latin typeface="Helvetica" pitchFamily="2" charset="0"/>
              </a:rPr>
              <a:t>Genetic correlation</a:t>
            </a:r>
          </a:p>
        </p:txBody>
      </p:sp>
      <p:sp>
        <p:nvSpPr>
          <p:cNvPr id="17" name="TextBox 16">
            <a:extLst>
              <a:ext uri="{FF2B5EF4-FFF2-40B4-BE49-F238E27FC236}">
                <a16:creationId xmlns:a16="http://schemas.microsoft.com/office/drawing/2014/main" id="{D61B2530-FDF6-CAD3-3519-F5D8B8B73AC6}"/>
              </a:ext>
            </a:extLst>
          </p:cNvPr>
          <p:cNvSpPr txBox="1"/>
          <p:nvPr/>
        </p:nvSpPr>
        <p:spPr>
          <a:xfrm>
            <a:off x="7319544" y="4737595"/>
            <a:ext cx="5009705" cy="461665"/>
          </a:xfrm>
          <a:prstGeom prst="rect">
            <a:avLst/>
          </a:prstGeom>
          <a:noFill/>
        </p:spPr>
        <p:txBody>
          <a:bodyPr wrap="none" rtlCol="0">
            <a:spAutoFit/>
          </a:bodyPr>
          <a:lstStyle/>
          <a:p>
            <a:r>
              <a:rPr lang="en-US" sz="2400" dirty="0">
                <a:solidFill>
                  <a:schemeClr val="bg1">
                    <a:lumMod val="65000"/>
                  </a:schemeClr>
                </a:solidFill>
                <a:latin typeface="Helvetica" pitchFamily="2" charset="0"/>
              </a:rPr>
              <a:t>Genetic Relationship Matrix [GRM] </a:t>
            </a:r>
          </a:p>
        </p:txBody>
      </p:sp>
      <p:sp>
        <p:nvSpPr>
          <p:cNvPr id="18" name="TextBox 17">
            <a:extLst>
              <a:ext uri="{FF2B5EF4-FFF2-40B4-BE49-F238E27FC236}">
                <a16:creationId xmlns:a16="http://schemas.microsoft.com/office/drawing/2014/main" id="{0EAC9AB6-F094-D15A-588B-E470D94AFE7F}"/>
              </a:ext>
            </a:extLst>
          </p:cNvPr>
          <p:cNvSpPr txBox="1"/>
          <p:nvPr/>
        </p:nvSpPr>
        <p:spPr>
          <a:xfrm>
            <a:off x="533400" y="3080266"/>
            <a:ext cx="2153923" cy="461665"/>
          </a:xfrm>
          <a:prstGeom prst="rect">
            <a:avLst/>
          </a:prstGeom>
          <a:noFill/>
        </p:spPr>
        <p:txBody>
          <a:bodyPr wrap="none" rtlCol="0">
            <a:spAutoFit/>
          </a:bodyPr>
          <a:lstStyle/>
          <a:p>
            <a:r>
              <a:rPr lang="en-US" sz="2400" dirty="0">
                <a:solidFill>
                  <a:srgbClr val="FFC800"/>
                </a:solidFill>
                <a:latin typeface="Helvetica" pitchFamily="2" charset="0"/>
              </a:rPr>
              <a:t>Matrix Algebra</a:t>
            </a:r>
          </a:p>
        </p:txBody>
      </p:sp>
      <p:sp>
        <p:nvSpPr>
          <p:cNvPr id="19" name="TextBox 18">
            <a:extLst>
              <a:ext uri="{FF2B5EF4-FFF2-40B4-BE49-F238E27FC236}">
                <a16:creationId xmlns:a16="http://schemas.microsoft.com/office/drawing/2014/main" id="{AB17525C-D3C4-5BA6-3B17-A4A50889ACE0}"/>
              </a:ext>
            </a:extLst>
          </p:cNvPr>
          <p:cNvSpPr txBox="1"/>
          <p:nvPr/>
        </p:nvSpPr>
        <p:spPr>
          <a:xfrm>
            <a:off x="2890761" y="1807544"/>
            <a:ext cx="3392019" cy="461665"/>
          </a:xfrm>
          <a:prstGeom prst="rect">
            <a:avLst/>
          </a:prstGeom>
          <a:noFill/>
        </p:spPr>
        <p:txBody>
          <a:bodyPr wrap="none" rtlCol="0">
            <a:spAutoFit/>
          </a:bodyPr>
          <a:lstStyle/>
          <a:p>
            <a:r>
              <a:rPr lang="en-US" sz="2400" b="1" dirty="0">
                <a:latin typeface="Helvetica" pitchFamily="2" charset="0"/>
              </a:rPr>
              <a:t>Classical Twin Design</a:t>
            </a:r>
          </a:p>
        </p:txBody>
      </p:sp>
      <p:sp>
        <p:nvSpPr>
          <p:cNvPr id="20" name="TextBox 19">
            <a:extLst>
              <a:ext uri="{FF2B5EF4-FFF2-40B4-BE49-F238E27FC236}">
                <a16:creationId xmlns:a16="http://schemas.microsoft.com/office/drawing/2014/main" id="{7B796787-FCB5-622D-B49A-BF4F92292D30}"/>
              </a:ext>
            </a:extLst>
          </p:cNvPr>
          <p:cNvSpPr txBox="1"/>
          <p:nvPr/>
        </p:nvSpPr>
        <p:spPr>
          <a:xfrm>
            <a:off x="5824188" y="5973487"/>
            <a:ext cx="4440639" cy="461665"/>
          </a:xfrm>
          <a:prstGeom prst="rect">
            <a:avLst/>
          </a:prstGeom>
          <a:noFill/>
        </p:spPr>
        <p:txBody>
          <a:bodyPr wrap="none" rtlCol="0">
            <a:spAutoFit/>
          </a:bodyPr>
          <a:lstStyle/>
          <a:p>
            <a:r>
              <a:rPr lang="en-US" sz="2400" b="1" dirty="0">
                <a:solidFill>
                  <a:srgbClr val="0019C8"/>
                </a:solidFill>
                <a:latin typeface="Helvetica" pitchFamily="2" charset="0"/>
              </a:rPr>
              <a:t>Direction of Causation [DOC]</a:t>
            </a:r>
          </a:p>
        </p:txBody>
      </p:sp>
      <p:sp>
        <p:nvSpPr>
          <p:cNvPr id="21" name="TextBox 20">
            <a:extLst>
              <a:ext uri="{FF2B5EF4-FFF2-40B4-BE49-F238E27FC236}">
                <a16:creationId xmlns:a16="http://schemas.microsoft.com/office/drawing/2014/main" id="{698DFEA7-1C38-92A7-AFAE-FC233E26E529}"/>
              </a:ext>
            </a:extLst>
          </p:cNvPr>
          <p:cNvSpPr txBox="1"/>
          <p:nvPr/>
        </p:nvSpPr>
        <p:spPr>
          <a:xfrm>
            <a:off x="7410563" y="1992801"/>
            <a:ext cx="4827668" cy="461665"/>
          </a:xfrm>
          <a:prstGeom prst="rect">
            <a:avLst/>
          </a:prstGeom>
          <a:noFill/>
        </p:spPr>
        <p:txBody>
          <a:bodyPr wrap="none" rtlCol="0">
            <a:spAutoFit/>
          </a:bodyPr>
          <a:lstStyle/>
          <a:p>
            <a:r>
              <a:rPr lang="en-US" sz="2400" dirty="0" err="1">
                <a:solidFill>
                  <a:schemeClr val="bg1">
                    <a:lumMod val="65000"/>
                  </a:schemeClr>
                </a:solidFill>
                <a:latin typeface="Helvetica" pitchFamily="2" charset="0"/>
              </a:rPr>
              <a:t>Genomewide</a:t>
            </a:r>
            <a:r>
              <a:rPr lang="en-US" sz="2400" dirty="0">
                <a:solidFill>
                  <a:schemeClr val="bg1">
                    <a:lumMod val="65000"/>
                  </a:schemeClr>
                </a:solidFill>
                <a:latin typeface="Helvetica" pitchFamily="2" charset="0"/>
              </a:rPr>
              <a:t> Association [GWAS]</a:t>
            </a:r>
          </a:p>
        </p:txBody>
      </p:sp>
      <p:sp>
        <p:nvSpPr>
          <p:cNvPr id="22" name="TextBox 21">
            <a:extLst>
              <a:ext uri="{FF2B5EF4-FFF2-40B4-BE49-F238E27FC236}">
                <a16:creationId xmlns:a16="http://schemas.microsoft.com/office/drawing/2014/main" id="{BA8EB82C-1985-BEE5-C08C-99B83384C2C3}"/>
              </a:ext>
            </a:extLst>
          </p:cNvPr>
          <p:cNvSpPr txBox="1"/>
          <p:nvPr/>
        </p:nvSpPr>
        <p:spPr>
          <a:xfrm>
            <a:off x="3747340" y="2163753"/>
            <a:ext cx="2068195" cy="461665"/>
          </a:xfrm>
          <a:prstGeom prst="rect">
            <a:avLst/>
          </a:prstGeom>
          <a:noFill/>
        </p:spPr>
        <p:txBody>
          <a:bodyPr wrap="none" rtlCol="0">
            <a:spAutoFit/>
          </a:bodyPr>
          <a:lstStyle/>
          <a:p>
            <a:r>
              <a:rPr lang="en-US" sz="2400" dirty="0">
                <a:solidFill>
                  <a:srgbClr val="FF8000"/>
                </a:solidFill>
                <a:latin typeface="Helvetica" pitchFamily="2" charset="0"/>
              </a:rPr>
              <a:t>Measurement</a:t>
            </a:r>
          </a:p>
        </p:txBody>
      </p:sp>
      <p:sp>
        <p:nvSpPr>
          <p:cNvPr id="23" name="TextBox 22">
            <a:extLst>
              <a:ext uri="{FF2B5EF4-FFF2-40B4-BE49-F238E27FC236}">
                <a16:creationId xmlns:a16="http://schemas.microsoft.com/office/drawing/2014/main" id="{31D57CD8-BC23-1616-149C-D5E4960A7DFA}"/>
              </a:ext>
            </a:extLst>
          </p:cNvPr>
          <p:cNvSpPr txBox="1"/>
          <p:nvPr/>
        </p:nvSpPr>
        <p:spPr>
          <a:xfrm>
            <a:off x="559365" y="5810928"/>
            <a:ext cx="3097323" cy="461665"/>
          </a:xfrm>
          <a:prstGeom prst="rect">
            <a:avLst/>
          </a:prstGeom>
          <a:noFill/>
        </p:spPr>
        <p:txBody>
          <a:bodyPr wrap="none" rtlCol="0">
            <a:spAutoFit/>
          </a:bodyPr>
          <a:lstStyle/>
          <a:p>
            <a:r>
              <a:rPr lang="en-US" sz="2400" dirty="0">
                <a:solidFill>
                  <a:srgbClr val="0019C8"/>
                </a:solidFill>
                <a:latin typeface="Helvetica" pitchFamily="2" charset="0"/>
              </a:rPr>
              <a:t>Cross-lagged Models</a:t>
            </a:r>
          </a:p>
        </p:txBody>
      </p:sp>
      <p:sp>
        <p:nvSpPr>
          <p:cNvPr id="24" name="TextBox 23">
            <a:extLst>
              <a:ext uri="{FF2B5EF4-FFF2-40B4-BE49-F238E27FC236}">
                <a16:creationId xmlns:a16="http://schemas.microsoft.com/office/drawing/2014/main" id="{FC919201-BC52-C1FA-EDE6-E47285A2B406}"/>
              </a:ext>
            </a:extLst>
          </p:cNvPr>
          <p:cNvSpPr txBox="1"/>
          <p:nvPr/>
        </p:nvSpPr>
        <p:spPr>
          <a:xfrm>
            <a:off x="128539" y="5429487"/>
            <a:ext cx="2337499" cy="461665"/>
          </a:xfrm>
          <a:prstGeom prst="rect">
            <a:avLst/>
          </a:prstGeom>
          <a:noFill/>
        </p:spPr>
        <p:txBody>
          <a:bodyPr wrap="none" rtlCol="0">
            <a:spAutoFit/>
          </a:bodyPr>
          <a:lstStyle/>
          <a:p>
            <a:r>
              <a:rPr lang="en-US" sz="2400" b="1" dirty="0">
                <a:solidFill>
                  <a:srgbClr val="C81900"/>
                </a:solidFill>
                <a:latin typeface="Helvetica" pitchFamily="2" charset="0"/>
              </a:rPr>
              <a:t>Genomic SEM </a:t>
            </a:r>
          </a:p>
        </p:txBody>
      </p:sp>
      <p:sp>
        <p:nvSpPr>
          <p:cNvPr id="25" name="TextBox 24">
            <a:extLst>
              <a:ext uri="{FF2B5EF4-FFF2-40B4-BE49-F238E27FC236}">
                <a16:creationId xmlns:a16="http://schemas.microsoft.com/office/drawing/2014/main" id="{A9AA2420-23A0-BC34-F0FA-3F7A9B82ECC2}"/>
              </a:ext>
            </a:extLst>
          </p:cNvPr>
          <p:cNvSpPr txBox="1"/>
          <p:nvPr/>
        </p:nvSpPr>
        <p:spPr>
          <a:xfrm>
            <a:off x="5673963" y="2450544"/>
            <a:ext cx="3884397" cy="461665"/>
          </a:xfrm>
          <a:prstGeom prst="rect">
            <a:avLst/>
          </a:prstGeom>
          <a:noFill/>
        </p:spPr>
        <p:txBody>
          <a:bodyPr wrap="none" rtlCol="0">
            <a:spAutoFit/>
          </a:bodyPr>
          <a:lstStyle/>
          <a:p>
            <a:r>
              <a:rPr lang="en-US" sz="2400" dirty="0">
                <a:solidFill>
                  <a:srgbClr val="800080"/>
                </a:solidFill>
                <a:latin typeface="Helvetica" pitchFamily="2" charset="0"/>
              </a:rPr>
              <a:t>Extended Pedigree Models</a:t>
            </a:r>
          </a:p>
        </p:txBody>
      </p:sp>
      <p:sp>
        <p:nvSpPr>
          <p:cNvPr id="26" name="TextBox 25">
            <a:extLst>
              <a:ext uri="{FF2B5EF4-FFF2-40B4-BE49-F238E27FC236}">
                <a16:creationId xmlns:a16="http://schemas.microsoft.com/office/drawing/2014/main" id="{8DE24A47-BE86-60EC-849D-CAF8D51F5F18}"/>
              </a:ext>
            </a:extLst>
          </p:cNvPr>
          <p:cNvSpPr txBox="1"/>
          <p:nvPr/>
        </p:nvSpPr>
        <p:spPr>
          <a:xfrm>
            <a:off x="4370859" y="5467183"/>
            <a:ext cx="1826141" cy="461665"/>
          </a:xfrm>
          <a:prstGeom prst="rect">
            <a:avLst/>
          </a:prstGeom>
          <a:noFill/>
        </p:spPr>
        <p:txBody>
          <a:bodyPr wrap="none" rtlCol="0">
            <a:spAutoFit/>
          </a:bodyPr>
          <a:lstStyle/>
          <a:p>
            <a:r>
              <a:rPr lang="en-US" sz="2400" b="1" dirty="0">
                <a:solidFill>
                  <a:srgbClr val="FFC800"/>
                </a:solidFill>
                <a:latin typeface="Helvetica" pitchFamily="2" charset="0"/>
              </a:rPr>
              <a:t>ACE model</a:t>
            </a:r>
          </a:p>
        </p:txBody>
      </p:sp>
      <p:sp>
        <p:nvSpPr>
          <p:cNvPr id="27" name="TextBox 26">
            <a:extLst>
              <a:ext uri="{FF2B5EF4-FFF2-40B4-BE49-F238E27FC236}">
                <a16:creationId xmlns:a16="http://schemas.microsoft.com/office/drawing/2014/main" id="{AEA5839D-FA2C-F60D-17A7-4E95E798D518}"/>
              </a:ext>
            </a:extLst>
          </p:cNvPr>
          <p:cNvSpPr txBox="1"/>
          <p:nvPr/>
        </p:nvSpPr>
        <p:spPr>
          <a:xfrm>
            <a:off x="5031030" y="3651418"/>
            <a:ext cx="5428089" cy="461665"/>
          </a:xfrm>
          <a:prstGeom prst="rect">
            <a:avLst/>
          </a:prstGeom>
          <a:noFill/>
        </p:spPr>
        <p:txBody>
          <a:bodyPr wrap="none" rtlCol="0">
            <a:spAutoFit/>
          </a:bodyPr>
          <a:lstStyle/>
          <a:p>
            <a:r>
              <a:rPr lang="en-US" sz="2400" b="1" dirty="0">
                <a:latin typeface="Helvetica" pitchFamily="2" charset="0"/>
              </a:rPr>
              <a:t>Structural Equation Modeling [SEM]</a:t>
            </a:r>
          </a:p>
        </p:txBody>
      </p:sp>
      <p:sp>
        <p:nvSpPr>
          <p:cNvPr id="28" name="TextBox 27">
            <a:extLst>
              <a:ext uri="{FF2B5EF4-FFF2-40B4-BE49-F238E27FC236}">
                <a16:creationId xmlns:a16="http://schemas.microsoft.com/office/drawing/2014/main" id="{0DF7F223-BAAB-FBBC-33D0-FF3B80D63CA6}"/>
              </a:ext>
            </a:extLst>
          </p:cNvPr>
          <p:cNvSpPr txBox="1"/>
          <p:nvPr/>
        </p:nvSpPr>
        <p:spPr>
          <a:xfrm>
            <a:off x="1882003" y="4317108"/>
            <a:ext cx="3320140" cy="461665"/>
          </a:xfrm>
          <a:prstGeom prst="rect">
            <a:avLst/>
          </a:prstGeom>
          <a:noFill/>
        </p:spPr>
        <p:txBody>
          <a:bodyPr wrap="none" rtlCol="0">
            <a:spAutoFit/>
          </a:bodyPr>
          <a:lstStyle/>
          <a:p>
            <a:r>
              <a:rPr lang="en-US" sz="2400" dirty="0">
                <a:solidFill>
                  <a:srgbClr val="0019C8"/>
                </a:solidFill>
                <a:latin typeface="Helvetica" pitchFamily="2" charset="0"/>
              </a:rPr>
              <a:t>Developmental Models</a:t>
            </a:r>
          </a:p>
        </p:txBody>
      </p:sp>
      <p:sp>
        <p:nvSpPr>
          <p:cNvPr id="29" name="TextBox 28">
            <a:extLst>
              <a:ext uri="{FF2B5EF4-FFF2-40B4-BE49-F238E27FC236}">
                <a16:creationId xmlns:a16="http://schemas.microsoft.com/office/drawing/2014/main" id="{BDC5FB06-01C3-B0E7-FE50-A46B74F32888}"/>
              </a:ext>
            </a:extLst>
          </p:cNvPr>
          <p:cNvSpPr txBox="1"/>
          <p:nvPr/>
        </p:nvSpPr>
        <p:spPr>
          <a:xfrm>
            <a:off x="4552664" y="6384342"/>
            <a:ext cx="5533759" cy="461665"/>
          </a:xfrm>
          <a:prstGeom prst="rect">
            <a:avLst/>
          </a:prstGeom>
          <a:noFill/>
        </p:spPr>
        <p:txBody>
          <a:bodyPr wrap="none" rtlCol="0">
            <a:spAutoFit/>
          </a:bodyPr>
          <a:lstStyle/>
          <a:p>
            <a:r>
              <a:rPr lang="en-US" sz="2400" dirty="0">
                <a:solidFill>
                  <a:srgbClr val="800080"/>
                </a:solidFill>
                <a:latin typeface="Helvetica" pitchFamily="2" charset="0"/>
              </a:rPr>
              <a:t>Genetic Complex Trait Analysis [GCTA]</a:t>
            </a:r>
          </a:p>
        </p:txBody>
      </p:sp>
      <p:sp>
        <p:nvSpPr>
          <p:cNvPr id="30" name="TextBox 29">
            <a:extLst>
              <a:ext uri="{FF2B5EF4-FFF2-40B4-BE49-F238E27FC236}">
                <a16:creationId xmlns:a16="http://schemas.microsoft.com/office/drawing/2014/main" id="{1105D2A0-43FC-2C14-88DD-520AD7905FBE}"/>
              </a:ext>
            </a:extLst>
          </p:cNvPr>
          <p:cNvSpPr txBox="1"/>
          <p:nvPr/>
        </p:nvSpPr>
        <p:spPr>
          <a:xfrm>
            <a:off x="4832675" y="2873918"/>
            <a:ext cx="4483920" cy="461665"/>
          </a:xfrm>
          <a:prstGeom prst="rect">
            <a:avLst/>
          </a:prstGeom>
          <a:noFill/>
        </p:spPr>
        <p:txBody>
          <a:bodyPr wrap="none" rtlCol="0">
            <a:spAutoFit/>
          </a:bodyPr>
          <a:lstStyle/>
          <a:p>
            <a:r>
              <a:rPr lang="en-US" sz="2400" dirty="0">
                <a:solidFill>
                  <a:srgbClr val="0019C8"/>
                </a:solidFill>
                <a:latin typeface="Helvetica" pitchFamily="2" charset="0"/>
              </a:rPr>
              <a:t>Mendelian Randomization [MR]</a:t>
            </a:r>
          </a:p>
        </p:txBody>
      </p:sp>
      <p:sp>
        <p:nvSpPr>
          <p:cNvPr id="31" name="TextBox 30">
            <a:extLst>
              <a:ext uri="{FF2B5EF4-FFF2-40B4-BE49-F238E27FC236}">
                <a16:creationId xmlns:a16="http://schemas.microsoft.com/office/drawing/2014/main" id="{6430D83A-89DA-F1A2-642A-FC1E556E8A2A}"/>
              </a:ext>
            </a:extLst>
          </p:cNvPr>
          <p:cNvSpPr txBox="1"/>
          <p:nvPr/>
        </p:nvSpPr>
        <p:spPr>
          <a:xfrm>
            <a:off x="136456" y="2062918"/>
            <a:ext cx="2850204" cy="461665"/>
          </a:xfrm>
          <a:prstGeom prst="rect">
            <a:avLst/>
          </a:prstGeom>
          <a:noFill/>
        </p:spPr>
        <p:txBody>
          <a:bodyPr wrap="none" rtlCol="0">
            <a:spAutoFit/>
          </a:bodyPr>
          <a:lstStyle/>
          <a:p>
            <a:r>
              <a:rPr lang="en-US" sz="2400" dirty="0">
                <a:solidFill>
                  <a:srgbClr val="FFC800"/>
                </a:solidFill>
                <a:latin typeface="Helvetica" pitchFamily="2" charset="0"/>
              </a:rPr>
              <a:t>Causes of Variation</a:t>
            </a:r>
          </a:p>
        </p:txBody>
      </p:sp>
      <p:sp>
        <p:nvSpPr>
          <p:cNvPr id="32" name="TextBox 31">
            <a:extLst>
              <a:ext uri="{FF2B5EF4-FFF2-40B4-BE49-F238E27FC236}">
                <a16:creationId xmlns:a16="http://schemas.microsoft.com/office/drawing/2014/main" id="{533C2338-613F-A1BE-F97D-FD0F1095B94A}"/>
              </a:ext>
            </a:extLst>
          </p:cNvPr>
          <p:cNvSpPr txBox="1"/>
          <p:nvPr/>
        </p:nvSpPr>
        <p:spPr>
          <a:xfrm>
            <a:off x="748704" y="3882668"/>
            <a:ext cx="2358338" cy="461665"/>
          </a:xfrm>
          <a:prstGeom prst="rect">
            <a:avLst/>
          </a:prstGeom>
          <a:noFill/>
        </p:spPr>
        <p:txBody>
          <a:bodyPr wrap="none" rtlCol="0">
            <a:spAutoFit/>
          </a:bodyPr>
          <a:lstStyle/>
          <a:p>
            <a:r>
              <a:rPr lang="en-US" sz="2400" dirty="0">
                <a:solidFill>
                  <a:srgbClr val="800080"/>
                </a:solidFill>
                <a:latin typeface="Helvetica" pitchFamily="2" charset="0"/>
              </a:rPr>
              <a:t>Genetic Nurture</a:t>
            </a:r>
          </a:p>
        </p:txBody>
      </p:sp>
      <p:sp>
        <p:nvSpPr>
          <p:cNvPr id="33" name="TextBox 32">
            <a:extLst>
              <a:ext uri="{FF2B5EF4-FFF2-40B4-BE49-F238E27FC236}">
                <a16:creationId xmlns:a16="http://schemas.microsoft.com/office/drawing/2014/main" id="{73125222-8519-40B2-90FF-D74D31A1E291}"/>
              </a:ext>
            </a:extLst>
          </p:cNvPr>
          <p:cNvSpPr txBox="1"/>
          <p:nvPr/>
        </p:nvSpPr>
        <p:spPr>
          <a:xfrm>
            <a:off x="-11151" y="2726972"/>
            <a:ext cx="1313180" cy="461665"/>
          </a:xfrm>
          <a:prstGeom prst="rect">
            <a:avLst/>
          </a:prstGeom>
          <a:noFill/>
        </p:spPr>
        <p:txBody>
          <a:bodyPr wrap="none" rtlCol="0">
            <a:spAutoFit/>
          </a:bodyPr>
          <a:lstStyle/>
          <a:p>
            <a:r>
              <a:rPr lang="en-US" sz="2400" dirty="0" err="1">
                <a:solidFill>
                  <a:srgbClr val="800080"/>
                </a:solidFill>
                <a:latin typeface="Helvetica" pitchFamily="2" charset="0"/>
              </a:rPr>
              <a:t>GwSEM</a:t>
            </a:r>
            <a:endParaRPr lang="en-US" sz="2400" dirty="0">
              <a:solidFill>
                <a:srgbClr val="800080"/>
              </a:solidFill>
            </a:endParaRPr>
          </a:p>
        </p:txBody>
      </p:sp>
      <p:sp>
        <p:nvSpPr>
          <p:cNvPr id="34" name="TextBox 33">
            <a:extLst>
              <a:ext uri="{FF2B5EF4-FFF2-40B4-BE49-F238E27FC236}">
                <a16:creationId xmlns:a16="http://schemas.microsoft.com/office/drawing/2014/main" id="{A2A26787-4E59-7864-F05E-72820BDCE819}"/>
              </a:ext>
            </a:extLst>
          </p:cNvPr>
          <p:cNvSpPr txBox="1"/>
          <p:nvPr/>
        </p:nvSpPr>
        <p:spPr>
          <a:xfrm>
            <a:off x="6362411" y="5612423"/>
            <a:ext cx="2273379" cy="461665"/>
          </a:xfrm>
          <a:prstGeom prst="rect">
            <a:avLst/>
          </a:prstGeom>
          <a:noFill/>
        </p:spPr>
        <p:txBody>
          <a:bodyPr wrap="none" rtlCol="0">
            <a:spAutoFit/>
          </a:bodyPr>
          <a:lstStyle/>
          <a:p>
            <a:r>
              <a:rPr lang="en-US" sz="2400" dirty="0">
                <a:solidFill>
                  <a:srgbClr val="800080"/>
                </a:solidFill>
                <a:latin typeface="Helvetica" pitchFamily="2" charset="0"/>
              </a:rPr>
              <a:t>AC covariance </a:t>
            </a:r>
          </a:p>
        </p:txBody>
      </p:sp>
      <p:sp>
        <p:nvSpPr>
          <p:cNvPr id="35" name="TextBox 34">
            <a:extLst>
              <a:ext uri="{FF2B5EF4-FFF2-40B4-BE49-F238E27FC236}">
                <a16:creationId xmlns:a16="http://schemas.microsoft.com/office/drawing/2014/main" id="{9A0DFFE8-4CEA-4A15-D30D-814E31968C89}"/>
              </a:ext>
            </a:extLst>
          </p:cNvPr>
          <p:cNvSpPr txBox="1"/>
          <p:nvPr/>
        </p:nvSpPr>
        <p:spPr>
          <a:xfrm>
            <a:off x="4299227" y="4861537"/>
            <a:ext cx="2749471" cy="461665"/>
          </a:xfrm>
          <a:prstGeom prst="rect">
            <a:avLst/>
          </a:prstGeom>
          <a:noFill/>
        </p:spPr>
        <p:txBody>
          <a:bodyPr wrap="none" rtlCol="0">
            <a:spAutoFit/>
          </a:bodyPr>
          <a:lstStyle/>
          <a:p>
            <a:r>
              <a:rPr lang="en-US" sz="2400" b="1" dirty="0">
                <a:solidFill>
                  <a:srgbClr val="0019C8"/>
                </a:solidFill>
                <a:latin typeface="Helvetica" pitchFamily="2" charset="0"/>
              </a:rPr>
              <a:t>Polygenic Scores</a:t>
            </a:r>
          </a:p>
        </p:txBody>
      </p:sp>
      <p:sp>
        <p:nvSpPr>
          <p:cNvPr id="36" name="TextBox 35">
            <a:extLst>
              <a:ext uri="{FF2B5EF4-FFF2-40B4-BE49-F238E27FC236}">
                <a16:creationId xmlns:a16="http://schemas.microsoft.com/office/drawing/2014/main" id="{FAD09BAE-EE0B-EAC7-269D-9F29DD6ADE65}"/>
              </a:ext>
            </a:extLst>
          </p:cNvPr>
          <p:cNvSpPr txBox="1"/>
          <p:nvPr/>
        </p:nvSpPr>
        <p:spPr>
          <a:xfrm>
            <a:off x="5430642" y="4532531"/>
            <a:ext cx="2033698" cy="461665"/>
          </a:xfrm>
          <a:prstGeom prst="rect">
            <a:avLst/>
          </a:prstGeom>
          <a:noFill/>
        </p:spPr>
        <p:txBody>
          <a:bodyPr wrap="none" rtlCol="0">
            <a:spAutoFit/>
          </a:bodyPr>
          <a:lstStyle/>
          <a:p>
            <a:r>
              <a:rPr lang="en-US" sz="2400" dirty="0">
                <a:solidFill>
                  <a:srgbClr val="FFC800"/>
                </a:solidFill>
                <a:latin typeface="Helvetica" pitchFamily="2" charset="0"/>
              </a:rPr>
              <a:t>Path Analysis</a:t>
            </a:r>
          </a:p>
        </p:txBody>
      </p:sp>
      <p:sp>
        <p:nvSpPr>
          <p:cNvPr id="37" name="TextBox 36">
            <a:extLst>
              <a:ext uri="{FF2B5EF4-FFF2-40B4-BE49-F238E27FC236}">
                <a16:creationId xmlns:a16="http://schemas.microsoft.com/office/drawing/2014/main" id="{C355F9E1-EA65-56AB-6A26-788493AD67ED}"/>
              </a:ext>
            </a:extLst>
          </p:cNvPr>
          <p:cNvSpPr txBox="1"/>
          <p:nvPr/>
        </p:nvSpPr>
        <p:spPr>
          <a:xfrm>
            <a:off x="2290812" y="6306650"/>
            <a:ext cx="1279517" cy="461665"/>
          </a:xfrm>
          <a:prstGeom prst="rect">
            <a:avLst/>
          </a:prstGeom>
          <a:noFill/>
        </p:spPr>
        <p:txBody>
          <a:bodyPr wrap="none" rtlCol="0">
            <a:spAutoFit/>
          </a:bodyPr>
          <a:lstStyle/>
          <a:p>
            <a:r>
              <a:rPr lang="en-US" sz="2400" dirty="0">
                <a:solidFill>
                  <a:srgbClr val="800080"/>
                </a:solidFill>
                <a:latin typeface="Helvetica" pitchFamily="2" charset="0"/>
              </a:rPr>
              <a:t>GREML</a:t>
            </a:r>
            <a:endParaRPr lang="en-US" sz="2400" dirty="0">
              <a:solidFill>
                <a:srgbClr val="800080"/>
              </a:solidFill>
            </a:endParaRPr>
          </a:p>
        </p:txBody>
      </p:sp>
      <p:sp>
        <p:nvSpPr>
          <p:cNvPr id="38" name="TextBox 37">
            <a:extLst>
              <a:ext uri="{FF2B5EF4-FFF2-40B4-BE49-F238E27FC236}">
                <a16:creationId xmlns:a16="http://schemas.microsoft.com/office/drawing/2014/main" id="{F8DEDB8F-6714-AB44-AA19-183CD2A80579}"/>
              </a:ext>
            </a:extLst>
          </p:cNvPr>
          <p:cNvSpPr txBox="1"/>
          <p:nvPr/>
        </p:nvSpPr>
        <p:spPr>
          <a:xfrm>
            <a:off x="3764725" y="6076393"/>
            <a:ext cx="1375441" cy="461665"/>
          </a:xfrm>
          <a:prstGeom prst="rect">
            <a:avLst/>
          </a:prstGeom>
          <a:noFill/>
        </p:spPr>
        <p:txBody>
          <a:bodyPr wrap="none" rtlCol="0">
            <a:spAutoFit/>
          </a:bodyPr>
          <a:lstStyle/>
          <a:p>
            <a:r>
              <a:rPr lang="en-US" sz="2400" dirty="0">
                <a:solidFill>
                  <a:srgbClr val="800080"/>
                </a:solidFill>
                <a:latin typeface="Helvetica" pitchFamily="2" charset="0"/>
              </a:rPr>
              <a:t>M-GCTA</a:t>
            </a:r>
          </a:p>
        </p:txBody>
      </p:sp>
      <p:sp>
        <p:nvSpPr>
          <p:cNvPr id="39" name="TextBox 38">
            <a:extLst>
              <a:ext uri="{FF2B5EF4-FFF2-40B4-BE49-F238E27FC236}">
                <a16:creationId xmlns:a16="http://schemas.microsoft.com/office/drawing/2014/main" id="{73B2279F-4112-6F1D-6D5E-ED5515207350}"/>
              </a:ext>
            </a:extLst>
          </p:cNvPr>
          <p:cNvSpPr txBox="1"/>
          <p:nvPr/>
        </p:nvSpPr>
        <p:spPr>
          <a:xfrm>
            <a:off x="4658617" y="3274793"/>
            <a:ext cx="1624163" cy="461665"/>
          </a:xfrm>
          <a:prstGeom prst="rect">
            <a:avLst/>
          </a:prstGeom>
          <a:noFill/>
        </p:spPr>
        <p:txBody>
          <a:bodyPr wrap="none" rtlCol="0">
            <a:spAutoFit/>
          </a:bodyPr>
          <a:lstStyle/>
          <a:p>
            <a:r>
              <a:rPr lang="en-US" sz="2400" dirty="0">
                <a:solidFill>
                  <a:srgbClr val="800080"/>
                </a:solidFill>
                <a:latin typeface="Helvetica" pitchFamily="2" charset="0"/>
              </a:rPr>
              <a:t>Simulation</a:t>
            </a:r>
            <a:endParaRPr lang="en-US" sz="2400" dirty="0">
              <a:solidFill>
                <a:srgbClr val="800080"/>
              </a:solidFill>
            </a:endParaRPr>
          </a:p>
        </p:txBody>
      </p:sp>
      <p:sp>
        <p:nvSpPr>
          <p:cNvPr id="40" name="TextBox 39">
            <a:extLst>
              <a:ext uri="{FF2B5EF4-FFF2-40B4-BE49-F238E27FC236}">
                <a16:creationId xmlns:a16="http://schemas.microsoft.com/office/drawing/2014/main" id="{FB675E92-D767-3981-ED21-721A4EC33093}"/>
              </a:ext>
            </a:extLst>
          </p:cNvPr>
          <p:cNvSpPr txBox="1"/>
          <p:nvPr/>
        </p:nvSpPr>
        <p:spPr>
          <a:xfrm>
            <a:off x="3757122" y="3613666"/>
            <a:ext cx="1058303" cy="461665"/>
          </a:xfrm>
          <a:prstGeom prst="rect">
            <a:avLst/>
          </a:prstGeom>
          <a:noFill/>
        </p:spPr>
        <p:txBody>
          <a:bodyPr wrap="none" rtlCol="0">
            <a:spAutoFit/>
          </a:bodyPr>
          <a:lstStyle/>
          <a:p>
            <a:r>
              <a:rPr lang="en-US" sz="2400" dirty="0">
                <a:solidFill>
                  <a:srgbClr val="800080"/>
                </a:solidFill>
                <a:latin typeface="Helvetica" pitchFamily="2" charset="0"/>
              </a:rPr>
              <a:t>Power</a:t>
            </a:r>
            <a:endParaRPr lang="en-US" sz="2400" dirty="0">
              <a:solidFill>
                <a:srgbClr val="800080"/>
              </a:solidFill>
            </a:endParaRPr>
          </a:p>
        </p:txBody>
      </p:sp>
      <p:sp>
        <p:nvSpPr>
          <p:cNvPr id="41" name="TextBox 40">
            <a:extLst>
              <a:ext uri="{FF2B5EF4-FFF2-40B4-BE49-F238E27FC236}">
                <a16:creationId xmlns:a16="http://schemas.microsoft.com/office/drawing/2014/main" id="{C3729E5A-942F-96D9-2F74-4C9751587024}"/>
              </a:ext>
            </a:extLst>
          </p:cNvPr>
          <p:cNvSpPr txBox="1"/>
          <p:nvPr/>
        </p:nvSpPr>
        <p:spPr>
          <a:xfrm>
            <a:off x="10612423" y="5129705"/>
            <a:ext cx="1451038" cy="461665"/>
          </a:xfrm>
          <a:prstGeom prst="rect">
            <a:avLst/>
          </a:prstGeom>
          <a:noFill/>
        </p:spPr>
        <p:txBody>
          <a:bodyPr wrap="none" rtlCol="0">
            <a:spAutoFit/>
          </a:bodyPr>
          <a:lstStyle/>
          <a:p>
            <a:r>
              <a:rPr lang="en-US" sz="2400" dirty="0">
                <a:solidFill>
                  <a:srgbClr val="0019C8"/>
                </a:solidFill>
                <a:latin typeface="Helvetica" pitchFamily="2" charset="0"/>
              </a:rPr>
              <a:t>MR-DOC</a:t>
            </a:r>
          </a:p>
        </p:txBody>
      </p:sp>
      <p:sp>
        <p:nvSpPr>
          <p:cNvPr id="42" name="TextBox 41">
            <a:extLst>
              <a:ext uri="{FF2B5EF4-FFF2-40B4-BE49-F238E27FC236}">
                <a16:creationId xmlns:a16="http://schemas.microsoft.com/office/drawing/2014/main" id="{CB395474-F0BB-0564-B5CF-9C83B20A0BBB}"/>
              </a:ext>
            </a:extLst>
          </p:cNvPr>
          <p:cNvSpPr txBox="1"/>
          <p:nvPr/>
        </p:nvSpPr>
        <p:spPr>
          <a:xfrm>
            <a:off x="3267814" y="3203138"/>
            <a:ext cx="1398140" cy="461665"/>
          </a:xfrm>
          <a:prstGeom prst="rect">
            <a:avLst/>
          </a:prstGeom>
          <a:noFill/>
        </p:spPr>
        <p:txBody>
          <a:bodyPr wrap="none" rtlCol="0">
            <a:spAutoFit/>
          </a:bodyPr>
          <a:lstStyle/>
          <a:p>
            <a:r>
              <a:rPr lang="en-US" sz="2400" b="1" dirty="0" err="1">
                <a:latin typeface="Helvetica" pitchFamily="2" charset="0"/>
              </a:rPr>
              <a:t>OpenMx</a:t>
            </a:r>
            <a:endParaRPr lang="en-US" sz="2400" b="1" dirty="0"/>
          </a:p>
        </p:txBody>
      </p:sp>
      <p:sp>
        <p:nvSpPr>
          <p:cNvPr id="43" name="TextBox 42">
            <a:extLst>
              <a:ext uri="{FF2B5EF4-FFF2-40B4-BE49-F238E27FC236}">
                <a16:creationId xmlns:a16="http://schemas.microsoft.com/office/drawing/2014/main" id="{C1D99665-FC6C-36C2-E41C-2EF404F5681E}"/>
              </a:ext>
            </a:extLst>
          </p:cNvPr>
          <p:cNvSpPr txBox="1"/>
          <p:nvPr/>
        </p:nvSpPr>
        <p:spPr>
          <a:xfrm>
            <a:off x="7283893" y="4402304"/>
            <a:ext cx="3394391" cy="461665"/>
          </a:xfrm>
          <a:prstGeom prst="rect">
            <a:avLst/>
          </a:prstGeom>
          <a:noFill/>
        </p:spPr>
        <p:txBody>
          <a:bodyPr wrap="none" rtlCol="0">
            <a:spAutoFit/>
          </a:bodyPr>
          <a:lstStyle/>
          <a:p>
            <a:r>
              <a:rPr lang="en-US" sz="2400" b="1" dirty="0">
                <a:latin typeface="Helvetica" pitchFamily="2" charset="0"/>
              </a:rPr>
              <a:t>Within-family Designs</a:t>
            </a:r>
          </a:p>
        </p:txBody>
      </p:sp>
    </p:spTree>
    <p:extLst>
      <p:ext uri="{BB962C8B-B14F-4D97-AF65-F5344CB8AC3E}">
        <p14:creationId xmlns:p14="http://schemas.microsoft.com/office/powerpoint/2010/main" val="8031697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CC14-4B97-606D-26D9-F6CB36E36EDC}"/>
              </a:ext>
            </a:extLst>
          </p:cNvPr>
          <p:cNvSpPr>
            <a:spLocks noGrp="1"/>
          </p:cNvSpPr>
          <p:nvPr>
            <p:ph type="ctrTitle"/>
          </p:nvPr>
        </p:nvSpPr>
        <p:spPr/>
        <p:txBody>
          <a:bodyPr>
            <a:noAutofit/>
          </a:bodyPr>
          <a:lstStyle/>
          <a:p>
            <a:r>
              <a:rPr lang="en-US" sz="4400" dirty="0">
                <a:latin typeface="Helvetica" pitchFamily="2" charset="0"/>
              </a:rPr>
              <a:t>A Big Thank You to </a:t>
            </a:r>
            <a:br>
              <a:rPr lang="en-US" sz="4400" dirty="0">
                <a:latin typeface="Helvetica" pitchFamily="2" charset="0"/>
              </a:rPr>
            </a:br>
            <a:br>
              <a:rPr lang="en-US" sz="4400" dirty="0">
                <a:latin typeface="Helvetica" pitchFamily="2" charset="0"/>
              </a:rPr>
            </a:br>
            <a:r>
              <a:rPr lang="en-US" sz="4000" dirty="0">
                <a:latin typeface="Helvetica" pitchFamily="2" charset="0"/>
              </a:rPr>
              <a:t>Jeff &amp; his team</a:t>
            </a:r>
            <a:br>
              <a:rPr lang="en-US" sz="4000" dirty="0">
                <a:latin typeface="Helvetica" pitchFamily="2" charset="0"/>
              </a:rPr>
            </a:br>
            <a:r>
              <a:rPr lang="en-US" sz="4000" dirty="0">
                <a:latin typeface="Helvetica" pitchFamily="2" charset="0"/>
              </a:rPr>
              <a:t>Matt &amp; his admin team</a:t>
            </a:r>
            <a:br>
              <a:rPr lang="en-US" sz="4000" dirty="0">
                <a:latin typeface="Helvetica" pitchFamily="2" charset="0"/>
              </a:rPr>
            </a:br>
            <a:r>
              <a:rPr lang="en-US" sz="4000" dirty="0">
                <a:latin typeface="Helvetica" pitchFamily="2" charset="0"/>
              </a:rPr>
              <a:t>NIH &amp; Regeneron</a:t>
            </a:r>
            <a:br>
              <a:rPr lang="en-US" sz="4000" dirty="0">
                <a:latin typeface="Helvetica" pitchFamily="2" charset="0"/>
              </a:rPr>
            </a:br>
            <a:r>
              <a:rPr lang="en-US" sz="4000" dirty="0">
                <a:latin typeface="Helvetica" pitchFamily="2" charset="0"/>
              </a:rPr>
              <a:t>all the faculty</a:t>
            </a:r>
          </a:p>
        </p:txBody>
      </p:sp>
      <p:pic>
        <p:nvPicPr>
          <p:cNvPr id="4" name="Picture 3">
            <a:extLst>
              <a:ext uri="{FF2B5EF4-FFF2-40B4-BE49-F238E27FC236}">
                <a16:creationId xmlns:a16="http://schemas.microsoft.com/office/drawing/2014/main" id="{81B37B73-BE62-9D6E-1201-4BB8EA093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733800"/>
            <a:ext cx="5486400" cy="2932281"/>
          </a:xfrm>
          <a:prstGeom prst="rect">
            <a:avLst/>
          </a:prstGeom>
        </p:spPr>
      </p:pic>
    </p:spTree>
    <p:extLst>
      <p:ext uri="{BB962C8B-B14F-4D97-AF65-F5344CB8AC3E}">
        <p14:creationId xmlns:p14="http://schemas.microsoft.com/office/powerpoint/2010/main" val="1172512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06" t="19874" r="806" b="68"/>
          <a:stretch/>
        </p:blipFill>
        <p:spPr>
          <a:xfrm>
            <a:off x="1219200" y="838200"/>
            <a:ext cx="9341296" cy="6293042"/>
          </a:xfrm>
          <a:prstGeom prst="rect">
            <a:avLst/>
          </a:prstGeom>
        </p:spPr>
      </p:pic>
      <p:sp>
        <p:nvSpPr>
          <p:cNvPr id="3" name="TextBox 2"/>
          <p:cNvSpPr txBox="1"/>
          <p:nvPr/>
        </p:nvSpPr>
        <p:spPr>
          <a:xfrm>
            <a:off x="838206" y="76208"/>
            <a:ext cx="10564239" cy="461665"/>
          </a:xfrm>
          <a:prstGeom prst="rect">
            <a:avLst/>
          </a:prstGeom>
          <a:noFill/>
        </p:spPr>
        <p:txBody>
          <a:bodyPr wrap="none" rtlCol="0">
            <a:spAutoFit/>
          </a:bodyPr>
          <a:lstStyle/>
          <a:p>
            <a:pPr>
              <a:defRPr/>
            </a:pPr>
            <a:r>
              <a:rPr lang="en-AU" sz="2400" b="1" dirty="0">
                <a:solidFill>
                  <a:srgbClr val="FF0000"/>
                </a:solidFill>
                <a:latin typeface="Calibri" panose="020F0502020204030204"/>
              </a:rPr>
              <a:t>New GWAS meta-analysis hits for DZ twinning – 8265 </a:t>
            </a:r>
            <a:r>
              <a:rPr lang="en-AU" sz="2400" b="1" dirty="0" err="1">
                <a:solidFill>
                  <a:srgbClr val="FF0000"/>
                </a:solidFill>
                <a:latin typeface="Calibri" panose="020F0502020204030204"/>
              </a:rPr>
              <a:t>MoDZT</a:t>
            </a:r>
            <a:r>
              <a:rPr lang="en-AU" sz="2400" b="1" dirty="0">
                <a:solidFill>
                  <a:srgbClr val="FF0000"/>
                </a:solidFill>
                <a:latin typeface="Calibri" panose="020F0502020204030204"/>
              </a:rPr>
              <a:t> cases, 264k controls</a:t>
            </a:r>
            <a:endParaRPr lang="en-GB" sz="2400" b="1" dirty="0">
              <a:solidFill>
                <a:srgbClr val="FF0000"/>
              </a:solidFill>
              <a:latin typeface="Calibri" panose="020F0502020204030204"/>
            </a:endParaRPr>
          </a:p>
        </p:txBody>
      </p:sp>
    </p:spTree>
    <p:extLst>
      <p:ext uri="{BB962C8B-B14F-4D97-AF65-F5344CB8AC3E}">
        <p14:creationId xmlns:p14="http://schemas.microsoft.com/office/powerpoint/2010/main" val="13814211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0A3D20-56C5-52B3-BFED-2A0C42FDB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599" y="-19050"/>
            <a:ext cx="9168385" cy="6876288"/>
          </a:xfrm>
          <a:prstGeom prst="rect">
            <a:avLst/>
          </a:prstGeom>
        </p:spPr>
      </p:pic>
      <p:sp>
        <p:nvSpPr>
          <p:cNvPr id="7" name="TextBox 6">
            <a:extLst>
              <a:ext uri="{FF2B5EF4-FFF2-40B4-BE49-F238E27FC236}">
                <a16:creationId xmlns:a16="http://schemas.microsoft.com/office/drawing/2014/main" id="{30F19507-176B-6542-507F-E90672C0B7DB}"/>
              </a:ext>
            </a:extLst>
          </p:cNvPr>
          <p:cNvSpPr txBox="1"/>
          <p:nvPr/>
        </p:nvSpPr>
        <p:spPr>
          <a:xfrm>
            <a:off x="3048000" y="328629"/>
            <a:ext cx="5181600" cy="923330"/>
          </a:xfrm>
          <a:prstGeom prst="rect">
            <a:avLst/>
          </a:prstGeom>
          <a:noFill/>
        </p:spPr>
        <p:txBody>
          <a:bodyPr wrap="square" rtlCol="0">
            <a:spAutoFit/>
          </a:bodyPr>
          <a:lstStyle/>
          <a:p>
            <a:r>
              <a:rPr lang="en-US" sz="5400" b="1" dirty="0">
                <a:solidFill>
                  <a:srgbClr val="FFC800"/>
                </a:solidFill>
                <a:latin typeface="Helvetica" pitchFamily="2" charset="0"/>
              </a:rPr>
              <a:t>Thank you!!</a:t>
            </a:r>
          </a:p>
        </p:txBody>
      </p:sp>
    </p:spTree>
    <p:extLst>
      <p:ext uri="{BB962C8B-B14F-4D97-AF65-F5344CB8AC3E}">
        <p14:creationId xmlns:p14="http://schemas.microsoft.com/office/powerpoint/2010/main" val="4141039148"/>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8148</TotalTime>
  <Words>3326</Words>
  <Application>Microsoft Macintosh PowerPoint</Application>
  <PresentationFormat>Widescreen</PresentationFormat>
  <Paragraphs>515</Paragraphs>
  <Slides>90</Slides>
  <Notes>30</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90</vt:i4>
      </vt:variant>
    </vt:vector>
  </HeadingPairs>
  <TitlesOfParts>
    <vt:vector size="115" baseType="lpstr">
      <vt:lpstr>Arial</vt:lpstr>
      <vt:lpstr>Arial Black</vt:lpstr>
      <vt:lpstr>Bookman Old Style</vt:lpstr>
      <vt:lpstr>Calibri</vt:lpstr>
      <vt:lpstr>Calibri Light</vt:lpstr>
      <vt:lpstr>Cambria</vt:lpstr>
      <vt:lpstr>Cambria Math</vt:lpstr>
      <vt:lpstr>Century Gothic</vt:lpstr>
      <vt:lpstr>Corbel</vt:lpstr>
      <vt:lpstr>Helvetica</vt:lpstr>
      <vt:lpstr>KingsBureauGrotFiveOne</vt:lpstr>
      <vt:lpstr>Open Sans</vt:lpstr>
      <vt:lpstr>Roboto Slab</vt:lpstr>
      <vt:lpstr>Tahoma</vt:lpstr>
      <vt:lpstr>Times New Roman</vt:lpstr>
      <vt:lpstr>TimesNewRomanPS-BoldMT</vt:lpstr>
      <vt:lpstr>Tw Cen MT</vt:lpstr>
      <vt:lpstr>Wingdings</vt:lpstr>
      <vt:lpstr>Blends</vt:lpstr>
      <vt:lpstr>3_Office Theme</vt:lpstr>
      <vt:lpstr>6_Office Theme</vt:lpstr>
      <vt:lpstr>5_Office Theme</vt:lpstr>
      <vt:lpstr>2_Office Theme</vt:lpstr>
      <vt:lpstr>4_Office Theme</vt:lpstr>
      <vt:lpstr>8_Office Theme</vt:lpstr>
      <vt:lpstr>ISG 2023 Lightning Rounds</vt:lpstr>
      <vt:lpstr>Talks</vt:lpstr>
      <vt:lpstr>Nick Martin</vt:lpstr>
      <vt:lpstr>Two intriguing questions</vt:lpstr>
      <vt:lpstr>PowerPoint Presentation</vt:lpstr>
      <vt:lpstr>PowerPoint Presentation</vt:lpstr>
      <vt:lpstr>Some ideas</vt:lpstr>
      <vt:lpstr>Two intriguing questions</vt:lpstr>
      <vt:lpstr>PowerPoint Presentation</vt:lpstr>
      <vt:lpstr>PowerPoint Presentation</vt:lpstr>
      <vt:lpstr>PowerPoint Presentation</vt:lpstr>
      <vt:lpstr>PowerPoint Presentation</vt:lpstr>
      <vt:lpstr>PowerPoint Presentation</vt:lpstr>
      <vt:lpstr>Dorret Boomsma</vt:lpstr>
      <vt:lpstr>PowerPoint Presentation</vt:lpstr>
      <vt:lpstr>PowerPoint Presentation</vt:lpstr>
      <vt:lpstr>PowerPoint Presentation</vt:lpstr>
      <vt:lpstr>PowerPoint Presentation</vt:lpstr>
      <vt:lpstr>PowerPoint Presentation</vt:lpstr>
      <vt:lpstr>PowerPoint Presentation</vt:lpstr>
      <vt:lpstr>Loic Yengo</vt:lpstr>
      <vt:lpstr>Reconciling linkage and Association Studies of height using 107,000 sibling pairs</vt:lpstr>
      <vt:lpstr>A “clean” estimate of h2 for height </vt:lpstr>
      <vt:lpstr>Linkage Peaks disappear fitting PGS</vt:lpstr>
      <vt:lpstr>Measuring Colocalization of GWAS and linkage signals</vt:lpstr>
      <vt:lpstr>Still-missing heritability colocalizes with GWAS hits</vt:lpstr>
      <vt:lpstr>Still-missing heritability is polygenic</vt:lpstr>
      <vt:lpstr>Tim Poterba</vt:lpstr>
      <vt:lpstr>Standardizing scalable representations and formats for the era of million-sample sequencing datasets</vt:lpstr>
      <vt:lpstr>PowerPoint Presentation</vt:lpstr>
      <vt:lpstr>PowerPoint Presentation</vt:lpstr>
      <vt:lpstr>Elizabeth Prom-Wormley</vt:lpstr>
      <vt:lpstr>Including the Wisdom of Community and Participant Voices in Genetically Informative Research:  A Richmond Story</vt:lpstr>
      <vt:lpstr>PowerPoint Presentation</vt:lpstr>
      <vt:lpstr>Why Do You Focus on Our Deficits?</vt:lpstr>
      <vt:lpstr>What’s the Benefit for Us?</vt:lpstr>
      <vt:lpstr>Actions Requiring Minimum Effort</vt:lpstr>
      <vt:lpstr>Thank You </vt:lpstr>
      <vt:lpstr>Rohan Palmer</vt:lpstr>
      <vt:lpstr>Applications of Statistical Genetics to Substance Use Disorders &amp; Related Behaviors </vt:lpstr>
      <vt:lpstr>Research Goals</vt:lpstr>
      <vt:lpstr>The Many Facets of Drug Addiction</vt:lpstr>
      <vt:lpstr>Understanding Drug Behaviors</vt:lpstr>
      <vt:lpstr>Polygenic Applications to Addictive Behaviors</vt:lpstr>
      <vt:lpstr>Genetic Studies in Substance Use Disorder</vt:lpstr>
      <vt:lpstr>Genetic Studies of Cognition &amp; Psychopathology</vt:lpstr>
      <vt:lpstr>Ongoing works</vt:lpstr>
      <vt:lpstr>Genetics Study of PolySubstance Use</vt:lpstr>
      <vt:lpstr>PGSs predict Polydrug Use in AddHealth</vt:lpstr>
      <vt:lpstr>Therapies for Cocaine &amp; Opioid Addiction</vt:lpstr>
      <vt:lpstr>Accepting postdoctoral trainees </vt:lpstr>
      <vt:lpstr>Sarah Medland</vt:lpstr>
      <vt:lpstr>THE EQUINOX  CONFERENCE</vt:lpstr>
      <vt:lpstr>How Does it work?</vt:lpstr>
      <vt:lpstr>Abstracts are open to...</vt:lpstr>
      <vt:lpstr>EVERY ONE is WELCOME to ATTEND!</vt:lpstr>
      <vt:lpstr>Abdel Abdellaoui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Brittany Mitchell</vt:lpstr>
      <vt:lpstr>Dissecting heterogeneity in depression  </vt:lpstr>
      <vt:lpstr>What we know about mdd</vt:lpstr>
      <vt:lpstr>PowerPoint Presentation</vt:lpstr>
      <vt:lpstr>PowerPoint Presentation</vt:lpstr>
      <vt:lpstr>Going forward…</vt:lpstr>
      <vt:lpstr>Michael Neale</vt:lpstr>
      <vt:lpstr>Product of Variables (PoV) Modeling</vt:lpstr>
      <vt:lpstr>Multiple Regression with Interaction</vt:lpstr>
      <vt:lpstr>A New Kind of Variable</vt:lpstr>
      <vt:lpstr>New Method</vt:lpstr>
      <vt:lpstr>Works with Missing Data! (Unlike lm)</vt:lpstr>
      <vt:lpstr>OpenMx Syntax for Product Variables</vt:lpstr>
      <vt:lpstr>Thank You!</vt:lpstr>
      <vt:lpstr>Matt Keller</vt:lpstr>
      <vt:lpstr>Behavioral Genetics in the molecular age</vt:lpstr>
      <vt:lpstr>Recruiting postdocs in Keller Lab</vt:lpstr>
      <vt:lpstr>PowerPoint Presentation</vt:lpstr>
      <vt:lpstr>PowerPoint Presentation</vt:lpstr>
      <vt:lpstr>PowerPoint Presentation</vt:lpstr>
      <vt:lpstr>PowerPoint Presentation</vt:lpstr>
      <vt:lpstr>PowerPoint Presentation</vt:lpstr>
      <vt:lpstr>2024 ISG Workshop</vt:lpstr>
      <vt:lpstr>A Big Thank You to   Jeff &amp; his team Matt &amp; his admin team NIH &amp; Regeneron all the faculty</vt:lpstr>
      <vt:lpstr>PowerPoint Presentation</vt:lpstr>
    </vt:vector>
  </TitlesOfParts>
  <Company>VU FPP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hmk600</dc:creator>
  <cp:lastModifiedBy>Hermine Maes</cp:lastModifiedBy>
  <cp:revision>396</cp:revision>
  <dcterms:created xsi:type="dcterms:W3CDTF">2016-06-17T14:11:52Z</dcterms:created>
  <dcterms:modified xsi:type="dcterms:W3CDTF">2023-03-10T22:15:32Z</dcterms:modified>
</cp:coreProperties>
</file>