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9" r:id="rId4"/>
    <p:sldId id="258" r:id="rId5"/>
    <p:sldId id="271" r:id="rId6"/>
    <p:sldId id="272" r:id="rId7"/>
    <p:sldId id="273" r:id="rId8"/>
    <p:sldId id="274" r:id="rId9"/>
    <p:sldId id="275" r:id="rId10"/>
    <p:sldId id="276" r:id="rId11"/>
    <p:sldId id="500" r:id="rId12"/>
    <p:sldId id="501" r:id="rId13"/>
    <p:sldId id="499" r:id="rId14"/>
    <p:sldId id="502" r:id="rId15"/>
    <p:sldId id="270" r:id="rId16"/>
    <p:sldId id="504" r:id="rId17"/>
    <p:sldId id="505" r:id="rId18"/>
    <p:sldId id="508" r:id="rId19"/>
    <p:sldId id="506" r:id="rId20"/>
    <p:sldId id="509" r:id="rId21"/>
    <p:sldId id="510" r:id="rId22"/>
    <p:sldId id="511" r:id="rId23"/>
    <p:sldId id="512" r:id="rId24"/>
    <p:sldId id="507" r:id="rId25"/>
    <p:sldId id="514" r:id="rId26"/>
    <p:sldId id="515" r:id="rId27"/>
    <p:sldId id="503" r:id="rId28"/>
    <p:sldId id="516" r:id="rId29"/>
    <p:sldId id="523" r:id="rId30"/>
    <p:sldId id="517" r:id="rId31"/>
    <p:sldId id="522" r:id="rId32"/>
    <p:sldId id="524" r:id="rId33"/>
    <p:sldId id="518" r:id="rId34"/>
    <p:sldId id="519" r:id="rId35"/>
    <p:sldId id="513" r:id="rId36"/>
    <p:sldId id="520" r:id="rId37"/>
    <p:sldId id="261" r:id="rId38"/>
    <p:sldId id="263" r:id="rId39"/>
    <p:sldId id="260" r:id="rId40"/>
    <p:sldId id="52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5B41B-7689-AF4A-BCF1-7C0F670008CD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53AC6-2EC6-7B48-95BD-6035FD8F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04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673-923F-8C4A-B06D-13056368AC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7fc8316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7fc8316b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7fc8316b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17fc8316b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7fc8316b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17fc8316b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7fc8316b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17fc8316b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7fc8316b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7fc8316b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F6610-6EC6-B674-21D5-6FA5FF17A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84714-BCE7-33A4-8272-23F0BA515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65E6F-4864-DFE1-8194-0D8187B0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DF1B0-3BC5-D41B-34A9-C9C51C38D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71C9E-3917-DA7B-0739-06D0C8E3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0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CEF4-D457-9762-F2FC-E0D870E1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5E4FC-A4B6-FD52-AD6D-BC071AC4B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E9BF2-2635-5A62-B99B-015F9F317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1CA-6210-FA44-85D2-BBCA4654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A7B01-0FBD-8855-73CC-9D01F03F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2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897E4-F226-D6CF-9796-075B803EF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163F4-DE06-534F-4AD8-C04BB3E85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361E0-31A7-2D50-4430-E2CE5A41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3E1F6-0EFC-1BBF-E409-EC203802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CF78-2A54-AE35-26D0-85D1B6D2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558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5570-364C-20D8-D8B7-572BF377F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23FE5-1161-5F30-8508-1CA089B29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CF77-0AA1-EF95-95B2-E70AFD15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8A09-8BF0-89FF-2945-8DE54164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4C060-5A1A-F51F-2C8E-5FCC1A6C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1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73CF-E1F3-086D-5163-902871D6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B163B-5BA6-9D43-22E7-29A865DFF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DB05-6B29-AF5D-35D3-702EB6A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350F5-982F-83C5-1E3D-32AFF0F6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C29EC-6EDF-DE93-5CE4-C958F631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A59B5-276E-9431-C872-0AE411BB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06795-1EA1-C587-FF40-85576143F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B0F13-BF6A-AB88-ABA8-E26AFCF1C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A1CFD-633E-79B7-F4A7-E460F938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BC76F-D505-39A1-F56D-EFD45AB7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2020-5A1D-2AA7-39FC-AA185E45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2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1DE3-6EDE-1C82-C9F1-F01B666F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F2D47-EC58-305D-0970-AB94CB192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06E96-DA48-B0A1-0AAB-2311AED9A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9A4D1-063C-176B-A77B-823116488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BF8DD-D251-AA45-9FD9-EEA2DDD71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A3CBE-52A4-C252-B728-0F4BD3DD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6F7BC-2B7D-7DC8-D0D1-B1F382C8D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A7231-FA28-AAAE-2321-DEA9C5DA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3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0DFC-5292-52D5-4967-2CD9470D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1B090-0AE7-BD21-0FCB-3A2E9B47B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2A96-9913-9DB1-5C52-F3505A036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B5CA7-0903-CFD5-C197-6696F601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8D8AB-81D8-AEAE-FEBE-A41B9E8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08659D-E759-3388-CF5B-5AE96FFE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8C559-C103-6942-3ECD-29AF19CC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51449-AA2B-6B81-2E7B-C2AFA775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12BB-C282-5A0A-4E37-14772C13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8132C-7C06-B4E2-10EE-F4E421136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256B8-3C77-83CE-3ADD-2423620B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87786-21F2-FAAC-7AA3-2B0C41E8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803AB-C93E-7790-D45C-5A2A28404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9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9E96-35A4-6660-1036-00DAF07E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164625-0734-9A09-76BF-43E758AC9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2736E-11ED-8859-CBC0-B61ED7AE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B845E-362D-40F7-173C-5D1704F5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F554A-F8BB-6260-4859-A1273BDE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FC62C-0BBB-2381-BB47-D4B29430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A4C96D-2747-0D57-EAC0-3B527EF8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965E5-F19E-E2C5-B294-6476969AB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127BE-3BBF-7D1B-90DD-C488FF611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4F838-DFC9-9242-B165-1DFA94042CD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33EBB-6923-8C10-1BB3-7F1F815E5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3085-48B4-D229-7465-C2157A436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429A0-7592-3F4B-9C3D-1BC5EA1C5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texportal.org/ho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texportal.org/home/locusBrowserPage/AKAP1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esearchgate.net/publication/266330694_Analysis_of_genetic_relatedness_using_DNA_microarray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researchgate.net/publication/26775265_Genotype_Imputation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illumina.com/systems/sequencing-platforms/novaseq-x-plus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2075-523A-E403-B485-4FB860DA6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44156"/>
          </a:xfrm>
        </p:spPr>
        <p:txBody>
          <a:bodyPr>
            <a:normAutofit/>
          </a:bodyPr>
          <a:lstStyle/>
          <a:p>
            <a:r>
              <a:rPr lang="en-US" dirty="0"/>
              <a:t>Fine-mapping, colocalization, &amp; a bit more on pop gen and rare variation/sequencing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0B210-ADD1-EDF7-5D6B-38B81813F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9368"/>
            <a:ext cx="9144000" cy="1655762"/>
          </a:xfrm>
        </p:spPr>
        <p:txBody>
          <a:bodyPr/>
          <a:lstStyle/>
          <a:p>
            <a:r>
              <a:rPr lang="en-US" dirty="0"/>
              <a:t>Ben Neale</a:t>
            </a:r>
          </a:p>
          <a:p>
            <a:r>
              <a:rPr lang="en-US" dirty="0"/>
              <a:t>March 10th</a:t>
            </a:r>
          </a:p>
        </p:txBody>
      </p:sp>
    </p:spTree>
    <p:extLst>
      <p:ext uri="{BB962C8B-B14F-4D97-AF65-F5344CB8AC3E}">
        <p14:creationId xmlns:p14="http://schemas.microsoft.com/office/powerpoint/2010/main" val="68297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3CD04-A18C-E0DB-6044-69FA9602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Maybe there is more than one causal SNP?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96763-E4FA-5700-638B-B443A81C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7167"/>
            <a:ext cx="5439033" cy="16608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668FD2-F330-703E-A5A0-A43973825DB5}"/>
              </a:ext>
            </a:extLst>
          </p:cNvPr>
          <p:cNvSpPr txBox="1">
            <a:spLocks/>
          </p:cNvSpPr>
          <p:nvPr/>
        </p:nvSpPr>
        <p:spPr>
          <a:xfrm>
            <a:off x="768178" y="1825625"/>
            <a:ext cx="6108700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Fig. 1. </a:t>
            </a:r>
            <a:r>
              <a:rPr lang="en-US" b="0" dirty="0"/>
              <a:t>The binary indicator vector </a:t>
            </a:r>
            <a:r>
              <a:rPr lang="el-GR" b="0" dirty="0"/>
              <a:t>γ </a:t>
            </a:r>
            <a:r>
              <a:rPr lang="en-US" b="0" dirty="0"/>
              <a:t>determines which SNPs have non-zero causal effects (). The corresponding causal ...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BA7A467A-15EC-F2A4-62D6-DE53E38433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6683" y="2712928"/>
            <a:ext cx="5943599" cy="1601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474BB-D2D8-E23B-862C-782BC94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255" y="2065739"/>
            <a:ext cx="4704340" cy="1077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F436E8-34E4-A0C6-9918-E48F1ADA5672}"/>
              </a:ext>
            </a:extLst>
          </p:cNvPr>
          <p:cNvSpPr txBox="1"/>
          <p:nvPr/>
        </p:nvSpPr>
        <p:spPr>
          <a:xfrm>
            <a:off x="5241870" y="4365992"/>
            <a:ext cx="433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User-specified prior variance for causal SNPs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A7D2CC-7829-425C-8111-87412F1CD2E2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410253" y="2880899"/>
            <a:ext cx="2957066" cy="1485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A2E393-5E24-047F-57E5-2E51B04DD521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9052662" y="2777297"/>
            <a:ext cx="1794006" cy="2399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AE5DEBA-0E15-A9DA-D4DE-028CBD2ECBAE}"/>
              </a:ext>
            </a:extLst>
          </p:cNvPr>
          <p:cNvSpPr txBox="1"/>
          <p:nvPr/>
        </p:nvSpPr>
        <p:spPr>
          <a:xfrm>
            <a:off x="8000899" y="5176448"/>
            <a:ext cx="210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Variance of the trait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5676A9-AFDC-3C9C-4BD0-9C167C380382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1221044" y="2777297"/>
            <a:ext cx="83328" cy="2523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E376D77-F045-05A3-CEBE-7EE3DCCA424D}"/>
              </a:ext>
            </a:extLst>
          </p:cNvPr>
          <p:cNvSpPr txBox="1"/>
          <p:nvPr/>
        </p:nvSpPr>
        <p:spPr>
          <a:xfrm>
            <a:off x="10416746" y="5301048"/>
            <a:ext cx="1775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Diagonal matrix with elements of gamma on the diagonal</a:t>
            </a:r>
          </a:p>
        </p:txBody>
      </p:sp>
    </p:spTree>
    <p:extLst>
      <p:ext uri="{BB962C8B-B14F-4D97-AF65-F5344CB8AC3E}">
        <p14:creationId xmlns:p14="http://schemas.microsoft.com/office/powerpoint/2010/main" val="12440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018E-E6FD-0748-0FC4-9A9F95BC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methods for multiple causal variants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BB73F-F438-39A5-4271-4CD72D199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9"/>
          <a:stretch/>
        </p:blipFill>
        <p:spPr>
          <a:xfrm>
            <a:off x="406744" y="1281710"/>
            <a:ext cx="4135981" cy="1079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EC6BE7-0F1F-DB0C-2F15-356B9BF8B10B}"/>
              </a:ext>
            </a:extLst>
          </p:cNvPr>
          <p:cNvSpPr txBox="1"/>
          <p:nvPr/>
        </p:nvSpPr>
        <p:spPr>
          <a:xfrm>
            <a:off x="5445231" y="1364317"/>
            <a:ext cx="2086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Caviar - 2014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54A3D-9709-557C-4E56-FD8344FBAD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2"/>
          <a:stretch/>
        </p:blipFill>
        <p:spPr>
          <a:xfrm>
            <a:off x="535632" y="2286085"/>
            <a:ext cx="4061121" cy="121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A57C7-8403-171C-5247-D49B4D2E7320}"/>
              </a:ext>
            </a:extLst>
          </p:cNvPr>
          <p:cNvSpPr txBox="1"/>
          <p:nvPr/>
        </p:nvSpPr>
        <p:spPr>
          <a:xfrm>
            <a:off x="5441112" y="2341349"/>
            <a:ext cx="238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Caviarbf</a:t>
            </a:r>
            <a:r>
              <a:rPr lang="en-US" sz="2800" dirty="0"/>
              <a:t> - 2015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EAB8C-022C-BE75-D258-726A002AD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11" y="3198352"/>
            <a:ext cx="4135981" cy="718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B5E99-1336-93EA-C394-64C7A5FCC616}"/>
              </a:ext>
            </a:extLst>
          </p:cNvPr>
          <p:cNvSpPr txBox="1"/>
          <p:nvPr/>
        </p:nvSpPr>
        <p:spPr>
          <a:xfrm>
            <a:off x="5479488" y="3318381"/>
            <a:ext cx="2477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PAINTOR - 2015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F5537-CFFB-B5BB-1672-9797AC1BB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65" y="3893321"/>
            <a:ext cx="3017747" cy="921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A556A-3E23-C37A-4E6E-7EF360750BCB}"/>
              </a:ext>
            </a:extLst>
          </p:cNvPr>
          <p:cNvSpPr txBox="1"/>
          <p:nvPr/>
        </p:nvSpPr>
        <p:spPr>
          <a:xfrm>
            <a:off x="5441112" y="4038451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FINEMAP - 2016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79996-42DE-FD5D-9E8A-80EF6C6A6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26" y="4753876"/>
            <a:ext cx="4448827" cy="11053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415069-74E4-CC67-50AE-EE006D5BAE81}"/>
              </a:ext>
            </a:extLst>
          </p:cNvPr>
          <p:cNvSpPr txBox="1"/>
          <p:nvPr/>
        </p:nvSpPr>
        <p:spPr>
          <a:xfrm>
            <a:off x="5458893" y="4783348"/>
            <a:ext cx="1973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SuSIE</a:t>
            </a:r>
            <a:r>
              <a:rPr lang="en-US" sz="2800" dirty="0"/>
              <a:t> - 2020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7AFDDC-A6BB-3898-D947-F51F8CA16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692" y="5678934"/>
            <a:ext cx="3422821" cy="1133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94ABCD-6A1A-031B-5717-48EA36643054}"/>
              </a:ext>
            </a:extLst>
          </p:cNvPr>
          <p:cNvSpPr txBox="1"/>
          <p:nvPr/>
        </p:nvSpPr>
        <p:spPr>
          <a:xfrm>
            <a:off x="5479488" y="5597650"/>
            <a:ext cx="4125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COJO and COJO-ABF - 2018</a:t>
            </a:r>
          </a:p>
        </p:txBody>
      </p:sp>
    </p:spTree>
    <p:extLst>
      <p:ext uri="{BB962C8B-B14F-4D97-AF65-F5344CB8AC3E}">
        <p14:creationId xmlns:p14="http://schemas.microsoft.com/office/powerpoint/2010/main" val="833169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9778-F3BD-368B-753F-3630E706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Handy guide to assumptions differences in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790F4-4BAD-3B16-F56A-33DFACDF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609" y="1513467"/>
            <a:ext cx="6324600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394E4-7371-C7D0-8060-B43E1706B0E7}"/>
              </a:ext>
            </a:extLst>
          </p:cNvPr>
          <p:cNvSpPr txBox="1"/>
          <p:nvPr/>
        </p:nvSpPr>
        <p:spPr>
          <a:xfrm>
            <a:off x="172995" y="6488668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 Cui</a:t>
            </a:r>
          </a:p>
        </p:txBody>
      </p:sp>
    </p:spTree>
    <p:extLst>
      <p:ext uri="{BB962C8B-B14F-4D97-AF65-F5344CB8AC3E}">
        <p14:creationId xmlns:p14="http://schemas.microsoft.com/office/powerpoint/2010/main" val="3248785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ea typeface="Garamond" charset="0"/>
                <a:cs typeface="Garamond" charset="0"/>
              </a:rPr>
              <a:t>Fine-mapping quantifies causal probability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1CF76F-11BD-BF41-AF27-4A29802809DE}"/>
              </a:ext>
            </a:extLst>
          </p:cNvPr>
          <p:cNvSpPr/>
          <p:nvPr/>
        </p:nvSpPr>
        <p:spPr>
          <a:xfrm>
            <a:off x="2538036" y="5102942"/>
            <a:ext cx="7613770" cy="138572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91BD4-AB48-9742-9220-C7650BB6D885}"/>
              </a:ext>
            </a:extLst>
          </p:cNvPr>
          <p:cNvSpPr/>
          <p:nvPr/>
        </p:nvSpPr>
        <p:spPr>
          <a:xfrm>
            <a:off x="2425580" y="3716594"/>
            <a:ext cx="7613770" cy="27720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47DEDF-6475-AF4D-B72D-3C6067C4DA3C}"/>
              </a:ext>
            </a:extLst>
          </p:cNvPr>
          <p:cNvSpPr/>
          <p:nvPr/>
        </p:nvSpPr>
        <p:spPr>
          <a:xfrm>
            <a:off x="2425580" y="2757948"/>
            <a:ext cx="7613770" cy="373072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DAB905-949F-7645-8A67-0B37A595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700" y="1825625"/>
            <a:ext cx="4246306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+mj-lt"/>
                <a:cs typeface="Calibri" panose="020F0502020204030204" pitchFamily="34" charset="0"/>
              </a:rPr>
              <a:t>Posterior inclusion probability (PIP)</a:t>
            </a:r>
          </a:p>
          <a:p>
            <a:pPr lvl="1"/>
            <a:r>
              <a:rPr lang="en-US" dirty="0">
                <a:latin typeface="+mj-lt"/>
                <a:cs typeface="Calibri" panose="020F0502020204030204" pitchFamily="34" charset="0"/>
              </a:rPr>
              <a:t>Probability under the model, given the data, that the variant is causal for the disease</a:t>
            </a:r>
          </a:p>
          <a:p>
            <a:pPr lvl="1"/>
            <a:endParaRPr lang="en-US" dirty="0"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95% credible set (CS)</a:t>
            </a:r>
          </a:p>
          <a:p>
            <a:pPr lvl="1"/>
            <a:r>
              <a:rPr lang="en-US" dirty="0">
                <a:latin typeface="+mj-lt"/>
                <a:cs typeface="Calibri" panose="020F0502020204030204" pitchFamily="34" charset="0"/>
              </a:rPr>
              <a:t>Smallest set of variants for a </a:t>
            </a:r>
            <a:r>
              <a:rPr lang="en-US" u="sng" dirty="0">
                <a:latin typeface="+mj-lt"/>
                <a:cs typeface="Calibri" panose="020F0502020204030204" pitchFamily="34" charset="0"/>
              </a:rPr>
              <a:t>single effect</a:t>
            </a:r>
            <a:r>
              <a:rPr lang="en-US" dirty="0">
                <a:latin typeface="+mj-lt"/>
                <a:cs typeface="Calibri" panose="020F0502020204030204" pitchFamily="34" charset="0"/>
              </a:rPr>
              <a:t> that together have &gt; 95% probability of being causal for the disease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60C53-9442-DB46-BB6F-D2068DAD1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95" y="1331674"/>
            <a:ext cx="4495343" cy="5156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91F5F-9212-ED0F-C48D-EC16C70ACE0E}"/>
              </a:ext>
            </a:extLst>
          </p:cNvPr>
          <p:cNvSpPr txBox="1"/>
          <p:nvPr/>
        </p:nvSpPr>
        <p:spPr>
          <a:xfrm>
            <a:off x="176665" y="6488668"/>
            <a:ext cx="14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 </a:t>
            </a:r>
            <a:r>
              <a:rPr lang="en-US" dirty="0" err="1"/>
              <a:t>Ulirsch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3EBF-D2F1-B64E-64BE-B3C2F25DA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robust are these methods? Replication Failure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A6EDCB-86A0-E75A-2B1E-98FD7F4874A3}"/>
              </a:ext>
            </a:extLst>
          </p:cNvPr>
          <p:cNvSpPr txBox="1"/>
          <p:nvPr/>
        </p:nvSpPr>
        <p:spPr>
          <a:xfrm>
            <a:off x="247135" y="6549081"/>
            <a:ext cx="694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www.biorxiv.org</a:t>
            </a:r>
            <a:r>
              <a:rPr lang="en-US" dirty="0"/>
              <a:t>/content/10.1101/2022.10.21.513123v1.full.pdf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F5B1F5-DE36-124D-7AEA-342F8D48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842250"/>
            <a:ext cx="4704042" cy="11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2B6ECE-DA65-0708-0275-67E3B97F5B1B}"/>
              </a:ext>
            </a:extLst>
          </p:cNvPr>
          <p:cNvSpPr txBox="1"/>
          <p:nvPr/>
        </p:nvSpPr>
        <p:spPr>
          <a:xfrm>
            <a:off x="593124" y="3286897"/>
            <a:ext cx="365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 large well-powered GWAS study</a:t>
            </a:r>
          </a:p>
        </p:txBody>
      </p:sp>
      <p:pic>
        <p:nvPicPr>
          <p:cNvPr id="1030" name="Picture 6" descr="What are genome-wide association studies (GWAS)? - El·lipse">
            <a:extLst>
              <a:ext uri="{FF2B5EF4-FFF2-40B4-BE49-F238E27FC236}">
                <a16:creationId xmlns:a16="http://schemas.microsoft.com/office/drawing/2014/main" id="{DD841CC5-0E7E-63DF-715C-953B0AA9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21" y="1298705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55B36719-D5AC-0D9C-286B-DAAF4E1F7412}"/>
              </a:ext>
            </a:extLst>
          </p:cNvPr>
          <p:cNvCxnSpPr>
            <a:cxnSpLocks/>
            <a:stCxn id="7" idx="2"/>
            <a:endCxn id="1030" idx="1"/>
          </p:cNvCxnSpPr>
          <p:nvPr/>
        </p:nvCxnSpPr>
        <p:spPr>
          <a:xfrm rot="5400000" flipH="1" flipV="1">
            <a:off x="3191283" y="1595891"/>
            <a:ext cx="1290724" cy="2829951"/>
          </a:xfrm>
          <a:prstGeom prst="bentConnector4">
            <a:avLst>
              <a:gd name="adj1" fmla="val -134508"/>
              <a:gd name="adj2" fmla="val 9235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5D935E2-3288-3C9F-20E4-E60A2368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735" y="3844640"/>
            <a:ext cx="2518429" cy="2889107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FC5DB71-4FAA-EE5D-5966-A4C41301AB0E}"/>
              </a:ext>
            </a:extLst>
          </p:cNvPr>
          <p:cNvCxnSpPr>
            <a:cxnSpLocks/>
            <a:stCxn id="1030" idx="2"/>
            <a:endCxn id="16" idx="1"/>
          </p:cNvCxnSpPr>
          <p:nvPr/>
        </p:nvCxnSpPr>
        <p:spPr>
          <a:xfrm rot="16200000" flipH="1">
            <a:off x="7242734" y="3346192"/>
            <a:ext cx="1856889" cy="202911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94C2DDB-2590-079C-93FA-7E94EE12C8B8}"/>
              </a:ext>
            </a:extLst>
          </p:cNvPr>
          <p:cNvSpPr/>
          <p:nvPr/>
        </p:nvSpPr>
        <p:spPr>
          <a:xfrm>
            <a:off x="5222788" y="3783752"/>
            <a:ext cx="3867665" cy="79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Run fine-mapping on genome-wide significant loci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28DD1F-3786-7BBC-F1FF-D4AB5888F22E}"/>
              </a:ext>
            </a:extLst>
          </p:cNvPr>
          <p:cNvSpPr/>
          <p:nvPr/>
        </p:nvSpPr>
        <p:spPr>
          <a:xfrm>
            <a:off x="487836" y="4049563"/>
            <a:ext cx="3867665" cy="79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Downsample</a:t>
            </a:r>
            <a:r>
              <a:rPr lang="en-US" dirty="0"/>
              <a:t> to 100K individuals</a:t>
            </a:r>
          </a:p>
          <a:p>
            <a:pPr algn="ctr"/>
            <a:r>
              <a:rPr lang="en-US" dirty="0"/>
              <a:t>Run a GWAS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6C46B1-E1E3-8BFB-C555-AA9509DC78BB}"/>
              </a:ext>
            </a:extLst>
          </p:cNvPr>
          <p:cNvSpPr txBox="1"/>
          <p:nvPr/>
        </p:nvSpPr>
        <p:spPr>
          <a:xfrm>
            <a:off x="10985157" y="1396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4C5DE5-0BEA-535F-D194-C15458D81578}"/>
              </a:ext>
            </a:extLst>
          </p:cNvPr>
          <p:cNvSpPr/>
          <p:nvPr/>
        </p:nvSpPr>
        <p:spPr>
          <a:xfrm>
            <a:off x="8538519" y="1326008"/>
            <a:ext cx="296562" cy="80431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B013C5C-4A2B-3E10-9C6E-C2EEEC8A65F6}"/>
              </a:ext>
            </a:extLst>
          </p:cNvPr>
          <p:cNvSpPr/>
          <p:nvPr/>
        </p:nvSpPr>
        <p:spPr>
          <a:xfrm>
            <a:off x="7797368" y="1987751"/>
            <a:ext cx="296562" cy="4425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700CFF5-25DE-1DED-E33E-BA26D806C53F}"/>
              </a:ext>
            </a:extLst>
          </p:cNvPr>
          <p:cNvSpPr/>
          <p:nvPr/>
        </p:nvSpPr>
        <p:spPr>
          <a:xfrm>
            <a:off x="6833796" y="1840428"/>
            <a:ext cx="246370" cy="58982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4E4FDE8-9D16-08B4-8C6A-FC58A598DBBC}"/>
              </a:ext>
            </a:extLst>
          </p:cNvPr>
          <p:cNvSpPr/>
          <p:nvPr/>
        </p:nvSpPr>
        <p:spPr>
          <a:xfrm>
            <a:off x="7089916" y="1987750"/>
            <a:ext cx="246370" cy="53116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704A3E-60B1-B3CB-6A0A-34E04DF6E03E}"/>
              </a:ext>
            </a:extLst>
          </p:cNvPr>
          <p:cNvSpPr/>
          <p:nvPr/>
        </p:nvSpPr>
        <p:spPr>
          <a:xfrm>
            <a:off x="9185736" y="1920909"/>
            <a:ext cx="2518428" cy="7994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Lather rinse repeat to inspect PIP calibration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B0A44AC-4E7D-C22F-C4FC-7B02029125A3}"/>
              </a:ext>
            </a:extLst>
          </p:cNvPr>
          <p:cNvCxnSpPr>
            <a:stCxn id="16" idx="0"/>
            <a:endCxn id="40" idx="2"/>
          </p:cNvCxnSpPr>
          <p:nvPr/>
        </p:nvCxnSpPr>
        <p:spPr>
          <a:xfrm flipV="1">
            <a:off x="10444950" y="2720353"/>
            <a:ext cx="0" cy="11242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924A059E-CB48-B470-D4D7-76F988DC1623}"/>
              </a:ext>
            </a:extLst>
          </p:cNvPr>
          <p:cNvSpPr/>
          <p:nvPr/>
        </p:nvSpPr>
        <p:spPr>
          <a:xfrm>
            <a:off x="6527484" y="1987750"/>
            <a:ext cx="296562" cy="4944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1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25A3-A719-6BDF-539D-22E99324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 Failure Rate</a:t>
            </a:r>
          </a:p>
        </p:txBody>
      </p:sp>
      <p:pic>
        <p:nvPicPr>
          <p:cNvPr id="4098" name="Picture 2" descr="Image result for hilary finucane">
            <a:extLst>
              <a:ext uri="{FF2B5EF4-FFF2-40B4-BE49-F238E27FC236}">
                <a16:creationId xmlns:a16="http://schemas.microsoft.com/office/drawing/2014/main" id="{8FC4C061-5C48-659F-2711-C89DE972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486400"/>
            <a:ext cx="1322990" cy="13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B86627C-629B-111B-FF94-9350D3D4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959" y="5486400"/>
            <a:ext cx="1169770" cy="13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9AD89-4F22-1D42-715A-A64C61B71E1F}"/>
              </a:ext>
            </a:extLst>
          </p:cNvPr>
          <p:cNvSpPr txBox="1"/>
          <p:nvPr/>
        </p:nvSpPr>
        <p:spPr>
          <a:xfrm>
            <a:off x="247135" y="6549081"/>
            <a:ext cx="6940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www.biorxiv.org</a:t>
            </a:r>
            <a:r>
              <a:rPr lang="en-US" dirty="0"/>
              <a:t>/content/10.1101/2022.10.21.513123v1.full.pdf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AC907-E4D5-8771-1D90-D65451647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69" r="1283"/>
          <a:stretch/>
        </p:blipFill>
        <p:spPr>
          <a:xfrm>
            <a:off x="3616411" y="2032549"/>
            <a:ext cx="8575589" cy="2982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A081F5-7576-9FC0-C1DF-449DDEF27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5" y="2080956"/>
            <a:ext cx="3683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01876-A430-E3C9-4826-ECF7CCBA1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modeling an ‘infinitesimal’ contribution?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BA6CB-5CEA-2B10-670D-60237A45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11" y="4336878"/>
            <a:ext cx="3136900" cy="62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9DC18-FB1F-316D-D356-5DC0A93D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13397"/>
            <a:ext cx="4704340" cy="1077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D70091-1F57-96BF-BD30-5693F640FA02}"/>
              </a:ext>
            </a:extLst>
          </p:cNvPr>
          <p:cNvSpPr txBox="1"/>
          <p:nvPr/>
        </p:nvSpPr>
        <p:spPr>
          <a:xfrm>
            <a:off x="951470" y="2038865"/>
            <a:ext cx="212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Take this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CC63C-178D-0BC3-E54B-22AA6BF54E03}"/>
              </a:ext>
            </a:extLst>
          </p:cNvPr>
          <p:cNvSpPr txBox="1"/>
          <p:nvPr/>
        </p:nvSpPr>
        <p:spPr>
          <a:xfrm>
            <a:off x="1025611" y="3632886"/>
            <a:ext cx="360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And add this consideration: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90C23-0570-2DE9-F444-1821067B9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540" y="1364051"/>
            <a:ext cx="6100940" cy="47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0DAF0-B326-6551-BA10-BC9B57ACF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functional information improves but does not guarantee replicability!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B8AC2-8F56-A192-C47C-B92D7594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303" y="2030219"/>
            <a:ext cx="7621423" cy="41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5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1521-6BD3-95A8-A53E-AE8F4A50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associated variant impact function?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B8905-8E59-22A2-8192-1B1BA9803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6" b="78476"/>
          <a:stretch/>
        </p:blipFill>
        <p:spPr>
          <a:xfrm>
            <a:off x="0" y="2329894"/>
            <a:ext cx="11482516" cy="1153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54AED-6F05-7718-409F-004281BC48B5}"/>
              </a:ext>
            </a:extLst>
          </p:cNvPr>
          <p:cNvSpPr txBox="1"/>
          <p:nvPr/>
        </p:nvSpPr>
        <p:spPr>
          <a:xfrm>
            <a:off x="10557016" y="214522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AE762-A551-10F6-43DA-8C380D389514}"/>
              </a:ext>
            </a:extLst>
          </p:cNvPr>
          <p:cNvSpPr txBox="1"/>
          <p:nvPr/>
        </p:nvSpPr>
        <p:spPr>
          <a:xfrm>
            <a:off x="9904364" y="6323598"/>
            <a:ext cx="190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*Claussnitzer 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409D674-24D7-4A9D-3367-5EADAE11936A}"/>
              </a:ext>
            </a:extLst>
          </p:cNvPr>
          <p:cNvCxnSpPr>
            <a:cxnSpLocks/>
            <a:stCxn id="16" idx="2"/>
            <a:endCxn id="25" idx="2"/>
          </p:cNvCxnSpPr>
          <p:nvPr/>
        </p:nvCxnSpPr>
        <p:spPr>
          <a:xfrm rot="16200000" flipH="1">
            <a:off x="6436380" y="-198514"/>
            <a:ext cx="329639" cy="7300460"/>
          </a:xfrm>
          <a:prstGeom prst="bentConnector3">
            <a:avLst>
              <a:gd name="adj1" fmla="val 16934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BBDEF0E-3987-68A5-B30E-1B9DE8480601}"/>
              </a:ext>
            </a:extLst>
          </p:cNvPr>
          <p:cNvSpPr/>
          <p:nvPr/>
        </p:nvSpPr>
        <p:spPr>
          <a:xfrm>
            <a:off x="2428381" y="2329894"/>
            <a:ext cx="1045175" cy="95700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4A4CDE-C22E-79E9-A3AB-95C1A53B1467}"/>
              </a:ext>
            </a:extLst>
          </p:cNvPr>
          <p:cNvSpPr/>
          <p:nvPr/>
        </p:nvSpPr>
        <p:spPr>
          <a:xfrm>
            <a:off x="9381776" y="2189502"/>
            <a:ext cx="1739305" cy="142703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07979-CDB4-28FB-C2FB-2B11B80A5BBF}"/>
              </a:ext>
            </a:extLst>
          </p:cNvPr>
          <p:cNvSpPr txBox="1"/>
          <p:nvPr/>
        </p:nvSpPr>
        <p:spPr>
          <a:xfrm>
            <a:off x="4534930" y="4683211"/>
            <a:ext cx="274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the GWAS!</a:t>
            </a:r>
          </a:p>
        </p:txBody>
      </p:sp>
    </p:spTree>
    <p:extLst>
      <p:ext uri="{BB962C8B-B14F-4D97-AF65-F5344CB8AC3E}">
        <p14:creationId xmlns:p14="http://schemas.microsoft.com/office/powerpoint/2010/main" val="324105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1521-6BD3-95A8-A53E-AE8F4A50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associated variant impact function?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B8905-8E59-22A2-8192-1B1BA9803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6" b="78476"/>
          <a:stretch/>
        </p:blipFill>
        <p:spPr>
          <a:xfrm>
            <a:off x="0" y="2329894"/>
            <a:ext cx="11482516" cy="1153455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2409D674-24D7-4A9D-3367-5EADAE11936A}"/>
              </a:ext>
            </a:extLst>
          </p:cNvPr>
          <p:cNvCxnSpPr>
            <a:cxnSpLocks/>
            <a:stCxn id="16" idx="2"/>
            <a:endCxn id="25" idx="2"/>
          </p:cNvCxnSpPr>
          <p:nvPr/>
        </p:nvCxnSpPr>
        <p:spPr>
          <a:xfrm rot="5400000" flipH="1" flipV="1">
            <a:off x="3770751" y="2549447"/>
            <a:ext cx="1" cy="1491286"/>
          </a:xfrm>
          <a:prstGeom prst="bentConnector3">
            <a:avLst>
              <a:gd name="adj1" fmla="val -228600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BBDEF0E-3987-68A5-B30E-1B9DE8480601}"/>
              </a:ext>
            </a:extLst>
          </p:cNvPr>
          <p:cNvSpPr/>
          <p:nvPr/>
        </p:nvSpPr>
        <p:spPr>
          <a:xfrm>
            <a:off x="2502521" y="2338087"/>
            <a:ext cx="1045175" cy="95700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4A4CDE-C22E-79E9-A3AB-95C1A53B1467}"/>
              </a:ext>
            </a:extLst>
          </p:cNvPr>
          <p:cNvSpPr/>
          <p:nvPr/>
        </p:nvSpPr>
        <p:spPr>
          <a:xfrm>
            <a:off x="4077730" y="2338086"/>
            <a:ext cx="877329" cy="95700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07979-CDB4-28FB-C2FB-2B11B80A5BBF}"/>
              </a:ext>
            </a:extLst>
          </p:cNvPr>
          <p:cNvSpPr txBox="1"/>
          <p:nvPr/>
        </p:nvSpPr>
        <p:spPr>
          <a:xfrm>
            <a:off x="2398548" y="3728872"/>
            <a:ext cx="6192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the an </a:t>
            </a:r>
            <a:r>
              <a:rPr lang="en-US" sz="2800" dirty="0" err="1"/>
              <a:t>eQTL</a:t>
            </a:r>
            <a:r>
              <a:rPr lang="en-US" sz="2800" dirty="0"/>
              <a:t> study</a:t>
            </a:r>
          </a:p>
          <a:p>
            <a:r>
              <a:rPr lang="en-US" sz="2800" dirty="0" err="1"/>
              <a:t>eQTL</a:t>
            </a:r>
            <a:r>
              <a:rPr lang="en-US" sz="2800" dirty="0"/>
              <a:t> = expression quantitative trait locus</a:t>
            </a:r>
          </a:p>
        </p:txBody>
      </p:sp>
    </p:spTree>
    <p:extLst>
      <p:ext uri="{BB962C8B-B14F-4D97-AF65-F5344CB8AC3E}">
        <p14:creationId xmlns:p14="http://schemas.microsoft.com/office/powerpoint/2010/main" val="363405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03DD2-396D-519D-EE95-5A4BDA05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you’ve done a GWAS and found some associations – what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8DD4-39F1-83C1-758B-D609A986B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questions to contemplate:</a:t>
            </a:r>
          </a:p>
          <a:p>
            <a:r>
              <a:rPr lang="en-US" dirty="0"/>
              <a:t>What are the causal variant/variants driving the signal?</a:t>
            </a:r>
          </a:p>
          <a:p>
            <a:r>
              <a:rPr lang="en-US" dirty="0"/>
              <a:t>What are the proximal biological consequences of those base pair differences?</a:t>
            </a:r>
          </a:p>
          <a:p>
            <a:r>
              <a:rPr lang="en-US" dirty="0"/>
              <a:t>What are genes, cells and biological processes that are perturbed by these differences?</a:t>
            </a:r>
          </a:p>
          <a:p>
            <a:r>
              <a:rPr lang="en-US" dirty="0"/>
              <a:t>How do those perturbations influence physiology?</a:t>
            </a:r>
          </a:p>
          <a:p>
            <a:r>
              <a:rPr lang="en-US" dirty="0"/>
              <a:t>Or as Lindon used to say “What does it all </a:t>
            </a:r>
            <a:r>
              <a:rPr lang="en-US" b="1" dirty="0"/>
              <a:t>mean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806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C1706-B742-7D1C-8AA3-FCD0148F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</a:t>
            </a:r>
            <a:r>
              <a:rPr lang="en-US" dirty="0" err="1"/>
              <a:t>eQTL</a:t>
            </a:r>
            <a:r>
              <a:rPr lang="en-US" dirty="0"/>
              <a:t>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8E85E-D81C-0E0C-2D5F-0F49BDA2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Navigate to </a:t>
            </a:r>
            <a:r>
              <a:rPr lang="en-US" dirty="0">
                <a:hlinkClick r:id="rId2"/>
              </a:rPr>
              <a:t>https://gtexportal.org/home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Click QTL browser</a:t>
            </a:r>
          </a:p>
          <a:p>
            <a:pPr marL="0" indent="0">
              <a:buNone/>
            </a:pPr>
            <a:r>
              <a:rPr lang="en-US" dirty="0"/>
              <a:t>Click Locus Browser (Gene-centric)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4C28E-447B-20D3-043A-AE284D5D0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012"/>
          <a:stretch/>
        </p:blipFill>
        <p:spPr>
          <a:xfrm>
            <a:off x="7485964" y="681037"/>
            <a:ext cx="3670300" cy="480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38273F-81FD-ACA2-C43A-80F703879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429000"/>
            <a:ext cx="11098609" cy="20697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056E60-6440-E38F-640B-D019E2A90200}"/>
              </a:ext>
            </a:extLst>
          </p:cNvPr>
          <p:cNvSpPr/>
          <p:nvPr/>
        </p:nvSpPr>
        <p:spPr>
          <a:xfrm>
            <a:off x="2879125" y="3880022"/>
            <a:ext cx="1421027" cy="15724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7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E4431-B593-5804-30AE-E46CBB2F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your favorite gene!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9B83C-785F-DE81-3C54-125EF8AF0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0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1476-6E8C-288E-55B6-70E3178B2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</a:t>
            </a:r>
            <a:r>
              <a:rPr lang="en-US" dirty="0">
                <a:hlinkClick r:id="rId2"/>
              </a:rPr>
              <a:t>AKAP11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C8D904-3039-B045-5283-08B461E66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6653" y="1433384"/>
            <a:ext cx="10163281" cy="51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DD92-78EA-BDEB-F32C-BBF9917C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test whether these associations are the same?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CAB9A1-BD13-0530-3763-17DC1372A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30" y="2123174"/>
            <a:ext cx="6168081" cy="1737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EE310E-CFC9-0F61-F0A8-D45566781E76}"/>
              </a:ext>
            </a:extLst>
          </p:cNvPr>
          <p:cNvSpPr txBox="1"/>
          <p:nvPr/>
        </p:nvSpPr>
        <p:spPr>
          <a:xfrm>
            <a:off x="7210983" y="1229023"/>
            <a:ext cx="103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COLOC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E784F-9FAC-0552-FB04-3BE00C423351}"/>
              </a:ext>
            </a:extLst>
          </p:cNvPr>
          <p:cNvSpPr txBox="1"/>
          <p:nvPr/>
        </p:nvSpPr>
        <p:spPr>
          <a:xfrm>
            <a:off x="6730315" y="5380832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JLIM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97C0B4-5A6D-15E5-37B7-C43881C2A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15" y="1791331"/>
            <a:ext cx="4180701" cy="1457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674B77-099E-6777-C88E-B865AE80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381" y="3242694"/>
            <a:ext cx="3060851" cy="797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4091FA-17BF-ED62-7A97-456FD8588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612" y="4008038"/>
            <a:ext cx="5186749" cy="2318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F031C5-0B95-3EA8-B91F-C881F3B80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84" y="3957594"/>
            <a:ext cx="6168081" cy="1654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3F5040-B945-66F6-021F-2049A65CB9A9}"/>
              </a:ext>
            </a:extLst>
          </p:cNvPr>
          <p:cNvSpPr txBox="1"/>
          <p:nvPr/>
        </p:nvSpPr>
        <p:spPr>
          <a:xfrm>
            <a:off x="383059" y="5869459"/>
            <a:ext cx="637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JLIM model – maximum likelihood treatment rather than Bayesian</a:t>
            </a:r>
          </a:p>
        </p:txBody>
      </p:sp>
    </p:spTree>
    <p:extLst>
      <p:ext uri="{BB962C8B-B14F-4D97-AF65-F5344CB8AC3E}">
        <p14:creationId xmlns:p14="http://schemas.microsoft.com/office/powerpoint/2010/main" val="153315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B01B1-F573-7C69-23A9-817D31B1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multiple variants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5F144-8569-D6B7-9D51-3FB511793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93" y="1597453"/>
            <a:ext cx="6168081" cy="1654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CE9336-6314-A394-9C3B-9AE64A79BB65}"/>
              </a:ext>
            </a:extLst>
          </p:cNvPr>
          <p:cNvSpPr txBox="1"/>
          <p:nvPr/>
        </p:nvSpPr>
        <p:spPr>
          <a:xfrm>
            <a:off x="580768" y="3509318"/>
            <a:ext cx="359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Naturally fits into the 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8C4A9-60BF-8289-74EC-2AE615C68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49" y="4260457"/>
            <a:ext cx="7772400" cy="223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4908C-A93F-4508-CBF5-F26A5ED7EAEE}"/>
              </a:ext>
            </a:extLst>
          </p:cNvPr>
          <p:cNvSpPr txBox="1"/>
          <p:nvPr/>
        </p:nvSpPr>
        <p:spPr>
          <a:xfrm>
            <a:off x="8526162" y="4831492"/>
            <a:ext cx="28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Coloc</a:t>
            </a:r>
            <a:r>
              <a:rPr lang="en-US" dirty="0"/>
              <a:t> multivariate extension</a:t>
            </a:r>
          </a:p>
        </p:txBody>
      </p:sp>
    </p:spTree>
    <p:extLst>
      <p:ext uri="{BB962C8B-B14F-4D97-AF65-F5344CB8AC3E}">
        <p14:creationId xmlns:p14="http://schemas.microsoft.com/office/powerpoint/2010/main" val="2459614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ECCB-3DA2-8839-6AEE-B6877DAD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approaches – with potential specificity challenges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EBC4D-97AF-1A40-0D46-9103A22D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5461686" cy="2777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6A706B-3388-7337-654B-D2C2E3400EED}"/>
              </a:ext>
            </a:extLst>
          </p:cNvPr>
          <p:cNvSpPr txBox="1"/>
          <p:nvPr/>
        </p:nvSpPr>
        <p:spPr>
          <a:xfrm>
            <a:off x="296562" y="4596714"/>
            <a:ext cx="7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848638-4280-B59A-D54A-48D10F4B0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0" y="1690688"/>
            <a:ext cx="5676900" cy="2602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62773-4896-FC60-8F39-4249BA09F210}"/>
              </a:ext>
            </a:extLst>
          </p:cNvPr>
          <p:cNvSpPr txBox="1"/>
          <p:nvPr/>
        </p:nvSpPr>
        <p:spPr>
          <a:xfrm>
            <a:off x="5885935" y="4459700"/>
            <a:ext cx="111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PrediXcan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08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6533-C49E-BFC8-62DD-4556B320C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TWAS and </a:t>
            </a:r>
            <a:r>
              <a:rPr lang="en-US" dirty="0" err="1"/>
              <a:t>PrediXcan</a:t>
            </a:r>
            <a:r>
              <a:rPr lang="en-US" dirty="0"/>
              <a:t> descriptions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C3C74-6787-3480-D446-BE02B567E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1" y="1690688"/>
            <a:ext cx="3708380" cy="4607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CE9F4-2CF5-5D42-C7E7-56E18A9E6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29" y="2079882"/>
            <a:ext cx="44196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85DEE5-7E2E-BC43-508D-906F2ACA3508}"/>
              </a:ext>
            </a:extLst>
          </p:cNvPr>
          <p:cNvSpPr txBox="1"/>
          <p:nvPr/>
        </p:nvSpPr>
        <p:spPr>
          <a:xfrm>
            <a:off x="568411" y="5535827"/>
            <a:ext cx="73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0564-C92D-F1FF-74B0-56A34ACC3C17}"/>
              </a:ext>
            </a:extLst>
          </p:cNvPr>
          <p:cNvSpPr txBox="1"/>
          <p:nvPr/>
        </p:nvSpPr>
        <p:spPr>
          <a:xfrm>
            <a:off x="7191632" y="6413157"/>
            <a:ext cx="111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PrediXcan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90BBB4-DAA1-F372-AB08-D9B4510FACC5}"/>
              </a:ext>
            </a:extLst>
          </p:cNvPr>
          <p:cNvSpPr txBox="1"/>
          <p:nvPr/>
        </p:nvSpPr>
        <p:spPr>
          <a:xfrm>
            <a:off x="1523053" y="6197714"/>
            <a:ext cx="515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 ought we be concerned?</a:t>
            </a:r>
          </a:p>
        </p:txBody>
      </p:sp>
    </p:spTree>
    <p:extLst>
      <p:ext uri="{BB962C8B-B14F-4D97-AF65-F5344CB8AC3E}">
        <p14:creationId xmlns:p14="http://schemas.microsoft.com/office/powerpoint/2010/main" val="42323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289BC-422D-4FD2-F0D7-8DC30E29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Wright-Fisher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B2E5D-E8F8-EF7C-E7B8-5D8D5AD6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73" y="1397859"/>
            <a:ext cx="6934200" cy="1714500"/>
          </a:xfrm>
          <a:prstGeom prst="rect">
            <a:avLst/>
          </a:prstGeom>
        </p:spPr>
      </p:pic>
      <p:pic>
        <p:nvPicPr>
          <p:cNvPr id="2050" name="Picture 2" descr="The Genetical Theory of Natural Selection - Wikipedia">
            <a:extLst>
              <a:ext uri="{FF2B5EF4-FFF2-40B4-BE49-F238E27FC236}">
                <a16:creationId xmlns:a16="http://schemas.microsoft.com/office/drawing/2014/main" id="{2F89371E-AD2B-6F84-BD81-B8EC51F6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62" y="1397859"/>
            <a:ext cx="32258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198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6A38-E0A4-E735-DD40-50DF880F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Wright 1930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E379F-0CF4-721C-6500-7BF4DD3D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"/>
          <a:stretch/>
        </p:blipFill>
        <p:spPr>
          <a:xfrm>
            <a:off x="5025081" y="161667"/>
            <a:ext cx="6096000" cy="66839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95D1E4-40A1-2A9E-69D6-DEF37D776B62}"/>
              </a:ext>
            </a:extLst>
          </p:cNvPr>
          <p:cNvSpPr txBox="1"/>
          <p:nvPr/>
        </p:nvSpPr>
        <p:spPr>
          <a:xfrm>
            <a:off x="889686" y="2755557"/>
            <a:ext cx="342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Site frequency spectra</a:t>
            </a:r>
          </a:p>
        </p:txBody>
      </p:sp>
    </p:spTree>
    <p:extLst>
      <p:ext uri="{BB962C8B-B14F-4D97-AF65-F5344CB8AC3E}">
        <p14:creationId xmlns:p14="http://schemas.microsoft.com/office/powerpoint/2010/main" val="2917126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DCE7-A796-5456-35EC-959404A6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SFS – very close to drift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E255C-78DA-3415-6F4D-4C377E8F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1" y="1558710"/>
            <a:ext cx="7206049" cy="52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C10F-FF40-3FEC-9E54-9E3BB94D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locus zoom 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A5F4C-F81E-3BED-61A6-0B6E273BF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82189"/>
            <a:ext cx="7772400" cy="537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8B9602-774E-3AA8-2115-A94757C201C1}"/>
              </a:ext>
            </a:extLst>
          </p:cNvPr>
          <p:cNvSpPr txBox="1"/>
          <p:nvPr/>
        </p:nvSpPr>
        <p:spPr>
          <a:xfrm>
            <a:off x="4356" y="6488668"/>
            <a:ext cx="441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data.broadinstitute.org</a:t>
            </a:r>
            <a:r>
              <a:rPr lang="en-US" dirty="0"/>
              <a:t>/mpg/</a:t>
            </a:r>
            <a:r>
              <a:rPr lang="en-US" dirty="0" err="1"/>
              <a:t>ricopili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85064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A3DA-29EA-E8E1-8CFB-9B2CB7CAA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Variance explained (alpha =0) – effect size is constant across frequency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9F529-7570-8407-0BE0-326464FA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686" y="1569308"/>
            <a:ext cx="4639962" cy="4639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6E8C4-2793-7476-664A-CA86719C0654}"/>
              </a:ext>
            </a:extLst>
          </p:cNvPr>
          <p:cNvSpPr txBox="1"/>
          <p:nvPr/>
        </p:nvSpPr>
        <p:spPr>
          <a:xfrm>
            <a:off x="420130" y="6153665"/>
            <a:ext cx="385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Recall variance explained is 2pqa^2</a:t>
            </a:r>
          </a:p>
        </p:txBody>
      </p:sp>
    </p:spTree>
    <p:extLst>
      <p:ext uri="{BB962C8B-B14F-4D97-AF65-F5344CB8AC3E}">
        <p14:creationId xmlns:p14="http://schemas.microsoft.com/office/powerpoint/2010/main" val="4219052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4CBE-31F9-D371-CA21-B1F3A600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we add the SFS + variance explained when alpha =0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00F8D-A4A7-729F-2F81-AC5228F54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07" y="1902941"/>
            <a:ext cx="3887293" cy="3887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C28C8-AE60-30D2-5792-4BB930C31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1" y="2235479"/>
            <a:ext cx="3527358" cy="3887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8BBC6F-76CE-163F-09A9-DA1DD5D63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08" y="1902941"/>
            <a:ext cx="3564924" cy="3564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165B-CA8B-2B06-DB2E-161F072C8C6E}"/>
              </a:ext>
            </a:extLst>
          </p:cNvPr>
          <p:cNvSpPr txBox="1"/>
          <p:nvPr/>
        </p:nvSpPr>
        <p:spPr>
          <a:xfrm>
            <a:off x="3389287" y="330068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D3D15-11DA-6B98-509C-C3320AFEA540}"/>
              </a:ext>
            </a:extLst>
          </p:cNvPr>
          <p:cNvSpPr txBox="1"/>
          <p:nvPr/>
        </p:nvSpPr>
        <p:spPr>
          <a:xfrm>
            <a:off x="7749152" y="327851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2772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9F45F8-27E3-13A5-230D-6925F61AE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Few preparatory remarks for the        session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86E07F4-7442-E681-64E8-634D8426A8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ail">
            <a:extLst>
              <a:ext uri="{FF2B5EF4-FFF2-40B4-BE49-F238E27FC236}">
                <a16:creationId xmlns:a16="http://schemas.microsoft.com/office/drawing/2014/main" id="{DF723CE0-4D44-8536-502A-BB505897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40" y="2638813"/>
            <a:ext cx="1118286" cy="67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04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Microarray (genotyping)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255867" y="1681467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/>
              <a:t>QC removes loci with bad binding chemistry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Samples can be assigned high-confidence genotype calls at remaining loci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PLINK BED files include AA/AB/BB/NA call states, no probability information.</a:t>
            </a:r>
            <a:endParaRPr b="1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3067" y="2132935"/>
            <a:ext cx="6409533" cy="34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993400" y="6447601"/>
            <a:ext cx="71492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 u="sng">
                <a:solidFill>
                  <a:schemeClr val="hlink"/>
                </a:solidFill>
                <a:hlinkClick r:id="rId4"/>
              </a:rPr>
              <a:t>https://www.researchgate.net/publication/266330694_Analysis_of_genetic_relatedness_using_DNA_microarrays</a:t>
            </a:r>
            <a:r>
              <a:rPr lang="en" sz="1067"/>
              <a:t> </a:t>
            </a:r>
            <a:endParaRPr sz="1067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Microarray </a:t>
            </a:r>
            <a:r>
              <a:rPr lang="en" b="1"/>
              <a:t>+ imputation</a:t>
            </a:r>
            <a:endParaRPr b="1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487167" y="1681467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/>
              <a:t>Genotypes at directly measured SNPs are “hard calls”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Genotypes at imputed SNPs are </a:t>
            </a:r>
            <a:r>
              <a:rPr lang="en" b="1"/>
              <a:t>probability distributions</a:t>
            </a:r>
            <a:r>
              <a:rPr lang="en"/>
              <a:t> over possible genotype states, or a </a:t>
            </a:r>
            <a:r>
              <a:rPr lang="en" b="1"/>
              <a:t>genotype dosage</a:t>
            </a:r>
            <a:r>
              <a:rPr lang="en"/>
              <a:t>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 b="1"/>
              <a:t>Oxford BGEN files contain probabilities for each genotype configuration.</a:t>
            </a:r>
            <a:endParaRPr b="1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090" y="0"/>
            <a:ext cx="5349311" cy="623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6556800" y="6319833"/>
            <a:ext cx="5516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 u="sng">
                <a:solidFill>
                  <a:schemeClr val="hlink"/>
                </a:solidFill>
                <a:hlinkClick r:id="rId4"/>
              </a:rPr>
              <a:t>https://www.researchgate.net/publication/26775265_Genotype_Imputation</a:t>
            </a:r>
            <a:r>
              <a:rPr lang="en" sz="1200"/>
              <a:t> </a:t>
            </a:r>
            <a:endParaRPr sz="1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 where do sequencing data originate?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07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High-throughput sequencing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904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sz="2667"/>
              <a:t>Also called:</a:t>
            </a:r>
            <a:endParaRPr sz="2133"/>
          </a:p>
          <a:p>
            <a:pPr lvl="1" indent="-440256">
              <a:spcBef>
                <a:spcPts val="1600"/>
              </a:spcBef>
              <a:buSzPts val="1600"/>
            </a:pPr>
            <a:r>
              <a:rPr lang="en" sz="2133"/>
              <a:t>Shotgun sequencing</a:t>
            </a:r>
            <a:endParaRPr sz="2133"/>
          </a:p>
          <a:p>
            <a:pPr lvl="1" indent="-440256">
              <a:buSzPts val="1600"/>
            </a:pPr>
            <a:r>
              <a:rPr lang="en" sz="2133"/>
              <a:t>Short read sequencing</a:t>
            </a:r>
            <a:endParaRPr sz="2133"/>
          </a:p>
          <a:p>
            <a:pPr lvl="1" indent="-440256">
              <a:buSzPts val="1600"/>
            </a:pPr>
            <a:r>
              <a:rPr lang="en" sz="2133"/>
              <a:t>Next generation sequencing</a:t>
            </a:r>
            <a:endParaRPr sz="2133"/>
          </a:p>
          <a:p>
            <a:pPr marL="0" indent="0">
              <a:spcBef>
                <a:spcPts val="1600"/>
              </a:spcBef>
              <a:buNone/>
            </a:pPr>
            <a:r>
              <a:rPr lang="en" sz="2133"/>
              <a:t>Genome is broken down into small segments, and many segments are read in parallel</a:t>
            </a:r>
            <a:endParaRPr sz="2133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133"/>
              <a:t>Segments are computationally assembled into a complete sequence using overlaps (</a:t>
            </a:r>
            <a:r>
              <a:rPr lang="en" sz="2133" b="1" i="1"/>
              <a:t>de novo assembly</a:t>
            </a:r>
            <a:r>
              <a:rPr lang="en" sz="2133"/>
              <a:t>) or aligned against an existing reference genome (</a:t>
            </a:r>
            <a:r>
              <a:rPr lang="en" sz="2133" b="1"/>
              <a:t>alignment)</a:t>
            </a:r>
            <a:r>
              <a:rPr lang="en" sz="2133"/>
              <a:t>.</a:t>
            </a:r>
            <a:endParaRPr sz="2133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800" y="678034"/>
            <a:ext cx="4465203" cy="373866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7504800" y="288034"/>
            <a:ext cx="4687200" cy="3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933" u="sng">
                <a:solidFill>
                  <a:schemeClr val="hlink"/>
                </a:solidFill>
                <a:hlinkClick r:id="rId4"/>
              </a:rPr>
              <a:t>https://www.illumina.com/systems/sequencing-platforms/novaseq-x-plus.html</a:t>
            </a:r>
            <a:r>
              <a:rPr lang="en" sz="933"/>
              <a:t> </a:t>
            </a:r>
            <a:endParaRPr sz="933"/>
          </a:p>
        </p:txBody>
      </p:sp>
      <p:sp>
        <p:nvSpPr>
          <p:cNvPr id="74" name="Google Shape;74;p15"/>
          <p:cNvSpPr txBox="1"/>
          <p:nvPr/>
        </p:nvSpPr>
        <p:spPr>
          <a:xfrm>
            <a:off x="7926100" y="4594934"/>
            <a:ext cx="3792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/>
              <a:t>Illumina NovaSeqX</a:t>
            </a:r>
            <a:endParaRPr sz="2400"/>
          </a:p>
          <a:p>
            <a:pPr algn="ctr"/>
            <a:r>
              <a:rPr lang="en" sz="2400"/>
              <a:t>3 Terabases per flow cell run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From unmapped reads to true genetic variation in next-generation sequencing data</a:t>
            </a:r>
          </a:p>
        </p:txBody>
      </p:sp>
      <p:grpSp>
        <p:nvGrpSpPr>
          <p:cNvPr id="2" name="Group 186"/>
          <p:cNvGrpSpPr/>
          <p:nvPr/>
        </p:nvGrpSpPr>
        <p:grpSpPr>
          <a:xfrm>
            <a:off x="1617664" y="1261840"/>
            <a:ext cx="8675687" cy="4808632"/>
            <a:chOff x="93663" y="1371600"/>
            <a:chExt cx="8675687" cy="5435051"/>
          </a:xfrm>
        </p:grpSpPr>
        <p:grpSp>
          <p:nvGrpSpPr>
            <p:cNvPr id="3" name="Group 93"/>
            <p:cNvGrpSpPr>
              <a:grpSpLocks/>
            </p:cNvGrpSpPr>
            <p:nvPr/>
          </p:nvGrpSpPr>
          <p:grpSpPr bwMode="auto">
            <a:xfrm>
              <a:off x="2308225" y="2057400"/>
              <a:ext cx="1524000" cy="819150"/>
              <a:chOff x="3237185" y="2020187"/>
              <a:chExt cx="1524000" cy="818305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3342288" y="2403064"/>
                <a:ext cx="1313793" cy="52552"/>
                <a:chOff x="533400" y="2819400"/>
                <a:chExt cx="1905000" cy="76200"/>
              </a:xfrm>
            </p:grpSpPr>
            <p:sp>
              <p:nvSpPr>
                <p:cNvPr id="16566" name="Rectangle 4"/>
                <p:cNvSpPr>
                  <a:spLocks noChangeArrowheads="1"/>
                </p:cNvSpPr>
                <p:nvPr/>
              </p:nvSpPr>
              <p:spPr bwMode="auto">
                <a:xfrm>
                  <a:off x="533400" y="2819400"/>
                  <a:ext cx="4572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u="sng">
                    <a:latin typeface="Calibri" charset="0"/>
                  </a:endParaRPr>
                </a:p>
              </p:txBody>
            </p:sp>
            <p:cxnSp>
              <p:nvCxnSpPr>
                <p:cNvPr id="16567" name="Straight Connector 5"/>
                <p:cNvCxnSpPr>
                  <a:cxnSpLocks noChangeShapeType="1"/>
                  <a:stCxn id="16566" idx="3"/>
                  <a:endCxn id="16568" idx="1"/>
                </p:cNvCxnSpPr>
                <p:nvPr/>
              </p:nvCxnSpPr>
              <p:spPr bwMode="auto">
                <a:xfrm>
                  <a:off x="990600" y="2857500"/>
                  <a:ext cx="7620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68" name="Rectangle 6"/>
                <p:cNvSpPr>
                  <a:spLocks noChangeArrowheads="1"/>
                </p:cNvSpPr>
                <p:nvPr/>
              </p:nvSpPr>
              <p:spPr bwMode="auto">
                <a:xfrm>
                  <a:off x="1752600" y="2819400"/>
                  <a:ext cx="685800" cy="76200"/>
                </a:xfrm>
                <a:prstGeom prst="rect">
                  <a:avLst/>
                </a:prstGeom>
                <a:solidFill>
                  <a:srgbClr val="E3C5B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3342288" y="2275438"/>
                <a:ext cx="1313793" cy="52552"/>
                <a:chOff x="533400" y="2514600"/>
                <a:chExt cx="1905000" cy="76200"/>
              </a:xfrm>
            </p:grpSpPr>
            <p:sp>
              <p:nvSpPr>
                <p:cNvPr id="16563" name="Rectangle 8"/>
                <p:cNvSpPr>
                  <a:spLocks noChangeArrowheads="1"/>
                </p:cNvSpPr>
                <p:nvPr/>
              </p:nvSpPr>
              <p:spPr bwMode="auto">
                <a:xfrm>
                  <a:off x="533400" y="2514600"/>
                  <a:ext cx="9906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u="sng">
                    <a:latin typeface="Calibri" charset="0"/>
                  </a:endParaRPr>
                </a:p>
              </p:txBody>
            </p:sp>
            <p:cxnSp>
              <p:nvCxnSpPr>
                <p:cNvPr id="16564" name="Straight Connector 9"/>
                <p:cNvCxnSpPr>
                  <a:cxnSpLocks noChangeShapeType="1"/>
                  <a:stCxn id="16563" idx="3"/>
                  <a:endCxn id="16565" idx="1"/>
                </p:cNvCxnSpPr>
                <p:nvPr/>
              </p:nvCxnSpPr>
              <p:spPr bwMode="auto">
                <a:xfrm>
                  <a:off x="1524000" y="2552700"/>
                  <a:ext cx="7620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65" name="Rectangle 10"/>
                <p:cNvSpPr>
                  <a:spLocks noChangeArrowheads="1"/>
                </p:cNvSpPr>
                <p:nvPr/>
              </p:nvSpPr>
              <p:spPr bwMode="auto">
                <a:xfrm>
                  <a:off x="2286000" y="2514600"/>
                  <a:ext cx="152400" cy="76200"/>
                </a:xfrm>
                <a:prstGeom prst="rect">
                  <a:avLst/>
                </a:prstGeom>
                <a:solidFill>
                  <a:srgbClr val="E3C5B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6" name="Group 11"/>
              <p:cNvGrpSpPr>
                <a:grpSpLocks/>
              </p:cNvGrpSpPr>
              <p:nvPr/>
            </p:nvGrpSpPr>
            <p:grpSpPr bwMode="auto">
              <a:xfrm>
                <a:off x="3342288" y="2530689"/>
                <a:ext cx="1313793" cy="52552"/>
                <a:chOff x="533400" y="3124200"/>
                <a:chExt cx="1905000" cy="76200"/>
              </a:xfrm>
            </p:grpSpPr>
            <p:sp>
              <p:nvSpPr>
                <p:cNvPr id="16560" name="Rectangle 12"/>
                <p:cNvSpPr>
                  <a:spLocks noChangeArrowheads="1"/>
                </p:cNvSpPr>
                <p:nvPr/>
              </p:nvSpPr>
              <p:spPr bwMode="auto">
                <a:xfrm>
                  <a:off x="533400" y="3124200"/>
                  <a:ext cx="1524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u="sng">
                    <a:latin typeface="Calibri" charset="0"/>
                  </a:endParaRPr>
                </a:p>
              </p:txBody>
            </p:sp>
            <p:cxnSp>
              <p:nvCxnSpPr>
                <p:cNvPr id="16561" name="Straight Connector 13"/>
                <p:cNvCxnSpPr>
                  <a:cxnSpLocks noChangeShapeType="1"/>
                  <a:stCxn id="16560" idx="3"/>
                  <a:endCxn id="16562" idx="1"/>
                </p:cNvCxnSpPr>
                <p:nvPr/>
              </p:nvCxnSpPr>
              <p:spPr bwMode="auto">
                <a:xfrm>
                  <a:off x="685800" y="3162300"/>
                  <a:ext cx="6858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62" name="Rectangle 14"/>
                <p:cNvSpPr>
                  <a:spLocks noChangeArrowheads="1"/>
                </p:cNvSpPr>
                <p:nvPr/>
              </p:nvSpPr>
              <p:spPr bwMode="auto">
                <a:xfrm>
                  <a:off x="1371600" y="3124200"/>
                  <a:ext cx="1066800" cy="76200"/>
                </a:xfrm>
                <a:prstGeom prst="rect">
                  <a:avLst/>
                </a:prstGeom>
                <a:solidFill>
                  <a:srgbClr val="E3C5B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7" name="Group 15"/>
              <p:cNvGrpSpPr>
                <a:grpSpLocks/>
              </p:cNvGrpSpPr>
              <p:nvPr/>
            </p:nvGrpSpPr>
            <p:grpSpPr bwMode="auto">
              <a:xfrm>
                <a:off x="3342288" y="2147813"/>
                <a:ext cx="1418897" cy="52552"/>
                <a:chOff x="533400" y="2209800"/>
                <a:chExt cx="2057400" cy="76200"/>
              </a:xfrm>
            </p:grpSpPr>
            <p:sp>
              <p:nvSpPr>
                <p:cNvPr id="16557" name="Rectangle 16"/>
                <p:cNvSpPr>
                  <a:spLocks noChangeArrowheads="1"/>
                </p:cNvSpPr>
                <p:nvPr/>
              </p:nvSpPr>
              <p:spPr bwMode="auto">
                <a:xfrm>
                  <a:off x="533400" y="2209800"/>
                  <a:ext cx="13716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 u="sng">
                    <a:latin typeface="Calibri" charset="0"/>
                  </a:endParaRPr>
                </a:p>
              </p:txBody>
            </p:sp>
            <p:cxnSp>
              <p:nvCxnSpPr>
                <p:cNvPr id="16558" name="Straight Connector 17"/>
                <p:cNvCxnSpPr>
                  <a:cxnSpLocks noChangeShapeType="1"/>
                  <a:stCxn id="16557" idx="3"/>
                  <a:endCxn id="16559" idx="1"/>
                </p:cNvCxnSpPr>
                <p:nvPr/>
              </p:nvCxnSpPr>
              <p:spPr bwMode="auto">
                <a:xfrm>
                  <a:off x="1905000" y="2247900"/>
                  <a:ext cx="5334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59" name="Rectangle 18"/>
                <p:cNvSpPr>
                  <a:spLocks noChangeArrowheads="1"/>
                </p:cNvSpPr>
                <p:nvPr/>
              </p:nvSpPr>
              <p:spPr bwMode="auto">
                <a:xfrm>
                  <a:off x="2438400" y="22098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3237185" y="2658315"/>
                <a:ext cx="1418897" cy="52552"/>
                <a:chOff x="381000" y="3429000"/>
                <a:chExt cx="2057400" cy="76200"/>
              </a:xfrm>
            </p:grpSpPr>
            <p:cxnSp>
              <p:nvCxnSpPr>
                <p:cNvPr id="16554" name="Straight Connector 20"/>
                <p:cNvCxnSpPr>
                  <a:cxnSpLocks noChangeShapeType="1"/>
                  <a:stCxn id="16556" idx="3"/>
                  <a:endCxn id="16555" idx="1"/>
                </p:cNvCxnSpPr>
                <p:nvPr/>
              </p:nvCxnSpPr>
              <p:spPr bwMode="auto">
                <a:xfrm>
                  <a:off x="533400" y="3467100"/>
                  <a:ext cx="5334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5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66800" y="3429000"/>
                  <a:ext cx="1371600" cy="76200"/>
                </a:xfrm>
                <a:prstGeom prst="rect">
                  <a:avLst/>
                </a:prstGeom>
                <a:solidFill>
                  <a:srgbClr val="E3C5B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  <p:sp>
              <p:nvSpPr>
                <p:cNvPr id="16556" name="Rectangle 22"/>
                <p:cNvSpPr>
                  <a:spLocks noChangeArrowheads="1"/>
                </p:cNvSpPr>
                <p:nvPr/>
              </p:nvSpPr>
              <p:spPr bwMode="auto">
                <a:xfrm>
                  <a:off x="381000" y="34290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>
                <a:off x="3237185" y="2785940"/>
                <a:ext cx="1524000" cy="52552"/>
                <a:chOff x="381000" y="3733800"/>
                <a:chExt cx="2209800" cy="76200"/>
              </a:xfrm>
            </p:grpSpPr>
            <p:cxnSp>
              <p:nvCxnSpPr>
                <p:cNvPr id="16549" name="Straight Connector 24"/>
                <p:cNvCxnSpPr>
                  <a:cxnSpLocks noChangeShapeType="1"/>
                  <a:stCxn id="16552" idx="3"/>
                  <a:endCxn id="16550" idx="1"/>
                </p:cNvCxnSpPr>
                <p:nvPr/>
              </p:nvCxnSpPr>
              <p:spPr bwMode="auto">
                <a:xfrm>
                  <a:off x="533400" y="3771900"/>
                  <a:ext cx="1524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50" name="Rectangle 25"/>
                <p:cNvSpPr>
                  <a:spLocks noChangeArrowheads="1"/>
                </p:cNvSpPr>
                <p:nvPr/>
              </p:nvSpPr>
              <p:spPr bwMode="auto">
                <a:xfrm>
                  <a:off x="685800" y="3733800"/>
                  <a:ext cx="1219200" cy="76200"/>
                </a:xfrm>
                <a:prstGeom prst="rect">
                  <a:avLst/>
                </a:prstGeom>
                <a:solidFill>
                  <a:srgbClr val="E3C5B8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  <p:cxnSp>
              <p:nvCxnSpPr>
                <p:cNvPr id="16551" name="Straight Connector 26"/>
                <p:cNvCxnSpPr>
                  <a:cxnSpLocks noChangeShapeType="1"/>
                  <a:stCxn id="16550" idx="3"/>
                  <a:endCxn id="16553" idx="1"/>
                </p:cNvCxnSpPr>
                <p:nvPr/>
              </p:nvCxnSpPr>
              <p:spPr bwMode="auto">
                <a:xfrm>
                  <a:off x="1905000" y="3771900"/>
                  <a:ext cx="533400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52" name="Rectangle 27"/>
                <p:cNvSpPr>
                  <a:spLocks noChangeArrowheads="1"/>
                </p:cNvSpPr>
                <p:nvPr/>
              </p:nvSpPr>
              <p:spPr bwMode="auto">
                <a:xfrm>
                  <a:off x="381000" y="37338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  <p:sp>
              <p:nvSpPr>
                <p:cNvPr id="16553" name="Rectangle 28"/>
                <p:cNvSpPr>
                  <a:spLocks noChangeArrowheads="1"/>
                </p:cNvSpPr>
                <p:nvPr/>
              </p:nvSpPr>
              <p:spPr bwMode="auto">
                <a:xfrm>
                  <a:off x="2438400" y="37338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  <p:grpSp>
            <p:nvGrpSpPr>
              <p:cNvPr id="10" name="Group 33"/>
              <p:cNvGrpSpPr>
                <a:grpSpLocks/>
              </p:cNvGrpSpPr>
              <p:nvPr/>
            </p:nvGrpSpPr>
            <p:grpSpPr bwMode="auto">
              <a:xfrm>
                <a:off x="3237185" y="2020187"/>
                <a:ext cx="1524000" cy="52552"/>
                <a:chOff x="381000" y="1905000"/>
                <a:chExt cx="2209800" cy="76200"/>
              </a:xfrm>
            </p:grpSpPr>
            <p:sp>
              <p:nvSpPr>
                <p:cNvPr id="16544" name="Rectangle 34"/>
                <p:cNvSpPr>
                  <a:spLocks noChangeArrowheads="1"/>
                </p:cNvSpPr>
                <p:nvPr/>
              </p:nvSpPr>
              <p:spPr bwMode="auto">
                <a:xfrm>
                  <a:off x="890494" y="1905000"/>
                  <a:ext cx="1371600" cy="76200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  <p:cxnSp>
              <p:nvCxnSpPr>
                <p:cNvPr id="16545" name="Straight Connector 35"/>
                <p:cNvCxnSpPr>
                  <a:cxnSpLocks noChangeShapeType="1"/>
                  <a:stCxn id="16547" idx="3"/>
                  <a:endCxn id="16544" idx="1"/>
                </p:cNvCxnSpPr>
                <p:nvPr/>
              </p:nvCxnSpPr>
              <p:spPr bwMode="auto">
                <a:xfrm>
                  <a:off x="533400" y="1943100"/>
                  <a:ext cx="357094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546" name="Straight Connector 36"/>
                <p:cNvCxnSpPr>
                  <a:cxnSpLocks noChangeShapeType="1"/>
                  <a:stCxn id="16544" idx="3"/>
                  <a:endCxn id="16548" idx="1"/>
                </p:cNvCxnSpPr>
                <p:nvPr/>
              </p:nvCxnSpPr>
              <p:spPr bwMode="auto">
                <a:xfrm>
                  <a:off x="2262094" y="1943100"/>
                  <a:ext cx="176306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6547" name="Rectangle 37"/>
                <p:cNvSpPr>
                  <a:spLocks noChangeArrowheads="1"/>
                </p:cNvSpPr>
                <p:nvPr/>
              </p:nvSpPr>
              <p:spPr bwMode="auto">
                <a:xfrm>
                  <a:off x="381000" y="19050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  <p:sp>
              <p:nvSpPr>
                <p:cNvPr id="16548" name="Rectangle 38"/>
                <p:cNvSpPr>
                  <a:spLocks noChangeArrowheads="1"/>
                </p:cNvSpPr>
                <p:nvPr/>
              </p:nvSpPr>
              <p:spPr bwMode="auto">
                <a:xfrm>
                  <a:off x="2438400" y="1905000"/>
                  <a:ext cx="152400" cy="76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000">
                    <a:latin typeface="Calibri" charset="0"/>
                  </a:endParaRPr>
                </a:p>
              </p:txBody>
            </p:sp>
          </p:grpSp>
        </p:grpSp>
        <p:sp>
          <p:nvSpPr>
            <p:cNvPr id="16388" name="TextBox 40"/>
            <p:cNvSpPr txBox="1">
              <a:spLocks noChangeArrowheads="1"/>
            </p:cNvSpPr>
            <p:nvPr/>
          </p:nvSpPr>
          <p:spPr bwMode="auto">
            <a:xfrm>
              <a:off x="2308225" y="1450975"/>
              <a:ext cx="1874838" cy="38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Raw short reads</a:t>
              </a:r>
            </a:p>
          </p:txBody>
        </p:sp>
        <p:sp>
          <p:nvSpPr>
            <p:cNvPr id="16389" name="TextBox 49"/>
            <p:cNvSpPr txBox="1">
              <a:spLocks noChangeArrowheads="1"/>
            </p:cNvSpPr>
            <p:nvPr/>
          </p:nvSpPr>
          <p:spPr bwMode="auto">
            <a:xfrm>
              <a:off x="7007225" y="1900238"/>
              <a:ext cx="1460500" cy="52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charset="0"/>
                </a:rPr>
                <a:t>Human reference genome</a:t>
              </a:r>
            </a:p>
          </p:txBody>
        </p:sp>
        <p:sp>
          <p:nvSpPr>
            <p:cNvPr id="16390" name="Rectangle 50"/>
            <p:cNvSpPr>
              <a:spLocks noChangeArrowheads="1"/>
            </p:cNvSpPr>
            <p:nvPr/>
          </p:nvSpPr>
          <p:spPr bwMode="auto">
            <a:xfrm>
              <a:off x="7002463" y="4462463"/>
              <a:ext cx="106362" cy="60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2000" u="sng">
                <a:latin typeface="Calibri" charset="0"/>
              </a:endParaRPr>
            </a:p>
          </p:txBody>
        </p:sp>
        <p:grpSp>
          <p:nvGrpSpPr>
            <p:cNvPr id="11" name="Group 92"/>
            <p:cNvGrpSpPr>
              <a:grpSpLocks/>
            </p:cNvGrpSpPr>
            <p:nvPr/>
          </p:nvGrpSpPr>
          <p:grpSpPr bwMode="auto">
            <a:xfrm>
              <a:off x="4879975" y="1879600"/>
              <a:ext cx="3300413" cy="58738"/>
              <a:chOff x="5048192" y="1878830"/>
              <a:chExt cx="3300699" cy="59924"/>
            </a:xfrm>
          </p:grpSpPr>
          <p:sp>
            <p:nvSpPr>
              <p:cNvPr id="16531" name="Rectangle 42"/>
              <p:cNvSpPr>
                <a:spLocks noChangeArrowheads="1"/>
              </p:cNvSpPr>
              <p:nvPr/>
            </p:nvSpPr>
            <p:spPr bwMode="auto">
              <a:xfrm>
                <a:off x="5403929" y="1878830"/>
                <a:ext cx="957674" cy="5992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sp>
            <p:nvSpPr>
              <p:cNvPr id="16532" name="Rectangle 43"/>
              <p:cNvSpPr>
                <a:spLocks noChangeArrowheads="1"/>
              </p:cNvSpPr>
              <p:nvPr/>
            </p:nvSpPr>
            <p:spPr bwMode="auto">
              <a:xfrm>
                <a:off x="6859176" y="1878830"/>
                <a:ext cx="957674" cy="59924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cxnSp>
            <p:nvCxnSpPr>
              <p:cNvPr id="16533" name="Straight Connector 45"/>
              <p:cNvCxnSpPr>
                <a:cxnSpLocks noChangeShapeType="1"/>
                <a:stCxn id="16536" idx="3"/>
                <a:endCxn id="16531" idx="1"/>
              </p:cNvCxnSpPr>
              <p:nvPr/>
            </p:nvCxnSpPr>
            <p:spPr bwMode="auto">
              <a:xfrm>
                <a:off x="5154600" y="1908792"/>
                <a:ext cx="249329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34" name="Straight Connector 46"/>
              <p:cNvCxnSpPr>
                <a:cxnSpLocks noChangeShapeType="1"/>
                <a:stCxn id="16531" idx="3"/>
                <a:endCxn id="16532" idx="1"/>
              </p:cNvCxnSpPr>
              <p:nvPr/>
            </p:nvCxnSpPr>
            <p:spPr bwMode="auto">
              <a:xfrm>
                <a:off x="6361603" y="1908792"/>
                <a:ext cx="497573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35" name="Straight Connector 47"/>
              <p:cNvCxnSpPr>
                <a:cxnSpLocks noChangeShapeType="1"/>
                <a:stCxn id="16532" idx="3"/>
              </p:cNvCxnSpPr>
              <p:nvPr/>
            </p:nvCxnSpPr>
            <p:spPr bwMode="auto">
              <a:xfrm>
                <a:off x="7816850" y="1908792"/>
                <a:ext cx="532041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36" name="Rectangle 51"/>
              <p:cNvSpPr>
                <a:spLocks noChangeArrowheads="1"/>
              </p:cNvSpPr>
              <p:nvPr/>
            </p:nvSpPr>
            <p:spPr bwMode="auto">
              <a:xfrm>
                <a:off x="5048192" y="1878830"/>
                <a:ext cx="106408" cy="5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2" name="Group 56"/>
            <p:cNvGrpSpPr>
              <a:grpSpLocks/>
            </p:cNvGrpSpPr>
            <p:nvPr/>
          </p:nvGrpSpPr>
          <p:grpSpPr bwMode="auto">
            <a:xfrm>
              <a:off x="5851525" y="2439988"/>
              <a:ext cx="1312863" cy="52387"/>
              <a:chOff x="533400" y="2819400"/>
              <a:chExt cx="1905000" cy="76200"/>
            </a:xfrm>
          </p:grpSpPr>
          <p:sp>
            <p:nvSpPr>
              <p:cNvPr id="16528" name="Rectangle 89"/>
              <p:cNvSpPr>
                <a:spLocks noChangeArrowheads="1"/>
              </p:cNvSpPr>
              <p:nvPr/>
            </p:nvSpPr>
            <p:spPr bwMode="auto">
              <a:xfrm>
                <a:off x="533400" y="2819400"/>
                <a:ext cx="4572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29" name="Straight Connector 90"/>
              <p:cNvCxnSpPr>
                <a:cxnSpLocks noChangeShapeType="1"/>
                <a:stCxn id="16528" idx="3"/>
                <a:endCxn id="16530" idx="1"/>
              </p:cNvCxnSpPr>
              <p:nvPr/>
            </p:nvCxnSpPr>
            <p:spPr bwMode="auto">
              <a:xfrm>
                <a:off x="990600" y="28575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30" name="Rectangle 91"/>
              <p:cNvSpPr>
                <a:spLocks noChangeArrowheads="1"/>
              </p:cNvSpPr>
              <p:nvPr/>
            </p:nvSpPr>
            <p:spPr bwMode="auto">
              <a:xfrm>
                <a:off x="1752600" y="2819400"/>
                <a:ext cx="685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3" name="Group 57"/>
            <p:cNvGrpSpPr>
              <a:grpSpLocks/>
            </p:cNvGrpSpPr>
            <p:nvPr/>
          </p:nvGrpSpPr>
          <p:grpSpPr bwMode="auto">
            <a:xfrm>
              <a:off x="5486400" y="2312988"/>
              <a:ext cx="1312863" cy="52387"/>
              <a:chOff x="533400" y="2514600"/>
              <a:chExt cx="1905000" cy="76200"/>
            </a:xfrm>
          </p:grpSpPr>
          <p:sp>
            <p:nvSpPr>
              <p:cNvPr id="16525" name="Rectangle 86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990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26" name="Straight Connector 87"/>
              <p:cNvCxnSpPr>
                <a:cxnSpLocks noChangeShapeType="1"/>
                <a:stCxn id="16525" idx="3"/>
                <a:endCxn id="16527" idx="1"/>
              </p:cNvCxnSpPr>
              <p:nvPr/>
            </p:nvCxnSpPr>
            <p:spPr bwMode="auto">
              <a:xfrm>
                <a:off x="1524000" y="25527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27" name="Rectangle 88"/>
              <p:cNvSpPr>
                <a:spLocks noChangeArrowheads="1"/>
              </p:cNvSpPr>
              <p:nvPr/>
            </p:nvSpPr>
            <p:spPr bwMode="auto">
              <a:xfrm>
                <a:off x="2286000" y="2514600"/>
                <a:ext cx="1524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6067425" y="2568575"/>
              <a:ext cx="1358900" cy="52388"/>
              <a:chOff x="467562" y="3124200"/>
              <a:chExt cx="1970838" cy="76200"/>
            </a:xfrm>
          </p:grpSpPr>
          <p:sp>
            <p:nvSpPr>
              <p:cNvPr id="16522" name="Rectangle 83"/>
              <p:cNvSpPr>
                <a:spLocks noChangeArrowheads="1"/>
              </p:cNvSpPr>
              <p:nvPr/>
            </p:nvSpPr>
            <p:spPr bwMode="auto">
              <a:xfrm>
                <a:off x="467562" y="3124200"/>
                <a:ext cx="152399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23" name="Straight Connector 84"/>
              <p:cNvCxnSpPr>
                <a:cxnSpLocks noChangeShapeType="1"/>
                <a:stCxn id="16522" idx="3"/>
                <a:endCxn id="16524" idx="1"/>
              </p:cNvCxnSpPr>
              <p:nvPr/>
            </p:nvCxnSpPr>
            <p:spPr bwMode="auto">
              <a:xfrm>
                <a:off x="619961" y="3162300"/>
                <a:ext cx="751639" cy="2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24" name="Rectangle 85"/>
              <p:cNvSpPr>
                <a:spLocks noChangeArrowheads="1"/>
              </p:cNvSpPr>
              <p:nvPr/>
            </p:nvSpPr>
            <p:spPr bwMode="auto">
              <a:xfrm>
                <a:off x="1371600" y="3124200"/>
                <a:ext cx="1066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5229225" y="2185988"/>
              <a:ext cx="1417638" cy="52387"/>
              <a:chOff x="533400" y="2209800"/>
              <a:chExt cx="2057400" cy="76200"/>
            </a:xfrm>
          </p:grpSpPr>
          <p:sp>
            <p:nvSpPr>
              <p:cNvPr id="16519" name="Rectangle 80"/>
              <p:cNvSpPr>
                <a:spLocks noChangeArrowheads="1"/>
              </p:cNvSpPr>
              <p:nvPr/>
            </p:nvSpPr>
            <p:spPr bwMode="auto">
              <a:xfrm>
                <a:off x="533400" y="22098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20" name="Straight Connector 81"/>
              <p:cNvCxnSpPr>
                <a:cxnSpLocks noChangeShapeType="1"/>
                <a:stCxn id="16519" idx="3"/>
                <a:endCxn id="16521" idx="1"/>
              </p:cNvCxnSpPr>
              <p:nvPr/>
            </p:nvCxnSpPr>
            <p:spPr bwMode="auto">
              <a:xfrm>
                <a:off x="1905000" y="2247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21" name="Rectangle 82"/>
              <p:cNvSpPr>
                <a:spLocks noChangeArrowheads="1"/>
              </p:cNvSpPr>
              <p:nvPr/>
            </p:nvSpPr>
            <p:spPr bwMode="auto">
              <a:xfrm>
                <a:off x="2438400" y="2209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6" name="Group 60"/>
            <p:cNvGrpSpPr>
              <a:grpSpLocks/>
            </p:cNvGrpSpPr>
            <p:nvPr/>
          </p:nvGrpSpPr>
          <p:grpSpPr bwMode="auto">
            <a:xfrm>
              <a:off x="6218238" y="2697163"/>
              <a:ext cx="1417637" cy="52387"/>
              <a:chOff x="381000" y="3429000"/>
              <a:chExt cx="2057400" cy="76200"/>
            </a:xfrm>
          </p:grpSpPr>
          <p:cxnSp>
            <p:nvCxnSpPr>
              <p:cNvPr id="16516" name="Straight Connector 77"/>
              <p:cNvCxnSpPr>
                <a:cxnSpLocks noChangeShapeType="1"/>
                <a:stCxn id="16518" idx="3"/>
                <a:endCxn id="16517" idx="1"/>
              </p:cNvCxnSpPr>
              <p:nvPr/>
            </p:nvCxnSpPr>
            <p:spPr bwMode="auto">
              <a:xfrm>
                <a:off x="533400" y="34671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17" name="Rectangle 78"/>
              <p:cNvSpPr>
                <a:spLocks noChangeArrowheads="1"/>
              </p:cNvSpPr>
              <p:nvPr/>
            </p:nvSpPr>
            <p:spPr bwMode="auto">
              <a:xfrm>
                <a:off x="1066800" y="3429000"/>
                <a:ext cx="13716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518" name="Rectangle 79"/>
              <p:cNvSpPr>
                <a:spLocks noChangeArrowheads="1"/>
              </p:cNvSpPr>
              <p:nvPr/>
            </p:nvSpPr>
            <p:spPr bwMode="auto">
              <a:xfrm>
                <a:off x="381000" y="3429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>
              <a:off x="6473825" y="2824163"/>
              <a:ext cx="1524000" cy="52387"/>
              <a:chOff x="381000" y="3733800"/>
              <a:chExt cx="2209800" cy="76200"/>
            </a:xfrm>
          </p:grpSpPr>
          <p:cxnSp>
            <p:nvCxnSpPr>
              <p:cNvPr id="16511" name="Straight Connector 72"/>
              <p:cNvCxnSpPr>
                <a:cxnSpLocks noChangeShapeType="1"/>
                <a:stCxn id="16514" idx="3"/>
                <a:endCxn id="16512" idx="1"/>
              </p:cNvCxnSpPr>
              <p:nvPr/>
            </p:nvCxnSpPr>
            <p:spPr bwMode="auto">
              <a:xfrm>
                <a:off x="533400" y="3771900"/>
                <a:ext cx="152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12" name="Rectangle 73"/>
              <p:cNvSpPr>
                <a:spLocks noChangeArrowheads="1"/>
              </p:cNvSpPr>
              <p:nvPr/>
            </p:nvSpPr>
            <p:spPr bwMode="auto">
              <a:xfrm>
                <a:off x="685800" y="3733800"/>
                <a:ext cx="12192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13" name="Straight Connector 74"/>
              <p:cNvCxnSpPr>
                <a:cxnSpLocks noChangeShapeType="1"/>
                <a:stCxn id="16512" idx="3"/>
                <a:endCxn id="16515" idx="1"/>
              </p:cNvCxnSpPr>
              <p:nvPr/>
            </p:nvCxnSpPr>
            <p:spPr bwMode="auto">
              <a:xfrm>
                <a:off x="1905000" y="3771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14" name="Rectangle 75"/>
              <p:cNvSpPr>
                <a:spLocks noChangeArrowheads="1"/>
              </p:cNvSpPr>
              <p:nvPr/>
            </p:nvSpPr>
            <p:spPr bwMode="auto">
              <a:xfrm>
                <a:off x="3810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515" name="Rectangle 76"/>
              <p:cNvSpPr>
                <a:spLocks noChangeArrowheads="1"/>
              </p:cNvSpPr>
              <p:nvPr/>
            </p:nvSpPr>
            <p:spPr bwMode="auto">
              <a:xfrm>
                <a:off x="24384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18" name="Group 63"/>
            <p:cNvGrpSpPr>
              <a:grpSpLocks/>
            </p:cNvGrpSpPr>
            <p:nvPr/>
          </p:nvGrpSpPr>
          <p:grpSpPr bwMode="auto">
            <a:xfrm>
              <a:off x="4879975" y="2057400"/>
              <a:ext cx="1524000" cy="52388"/>
              <a:chOff x="381000" y="1905000"/>
              <a:chExt cx="2209800" cy="76200"/>
            </a:xfrm>
          </p:grpSpPr>
          <p:sp>
            <p:nvSpPr>
              <p:cNvPr id="16506" name="Rectangle 64"/>
              <p:cNvSpPr>
                <a:spLocks noChangeArrowheads="1"/>
              </p:cNvSpPr>
              <p:nvPr/>
            </p:nvSpPr>
            <p:spPr bwMode="auto">
              <a:xfrm>
                <a:off x="890494" y="19050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507" name="Straight Connector 65"/>
              <p:cNvCxnSpPr>
                <a:cxnSpLocks noChangeShapeType="1"/>
                <a:stCxn id="16509" idx="3"/>
                <a:endCxn id="16506" idx="1"/>
              </p:cNvCxnSpPr>
              <p:nvPr/>
            </p:nvCxnSpPr>
            <p:spPr bwMode="auto">
              <a:xfrm>
                <a:off x="533400" y="1943100"/>
                <a:ext cx="357094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08" name="Straight Connector 66"/>
              <p:cNvCxnSpPr>
                <a:cxnSpLocks noChangeShapeType="1"/>
                <a:stCxn id="16506" idx="3"/>
                <a:endCxn id="16510" idx="1"/>
              </p:cNvCxnSpPr>
              <p:nvPr/>
            </p:nvCxnSpPr>
            <p:spPr bwMode="auto">
              <a:xfrm>
                <a:off x="2262094" y="1943100"/>
                <a:ext cx="176306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09" name="Rectangle 67"/>
              <p:cNvSpPr>
                <a:spLocks noChangeArrowheads="1"/>
              </p:cNvSpPr>
              <p:nvPr/>
            </p:nvSpPr>
            <p:spPr bwMode="auto">
              <a:xfrm>
                <a:off x="3810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510" name="Rectangle 68"/>
              <p:cNvSpPr>
                <a:spLocks noChangeArrowheads="1"/>
              </p:cNvSpPr>
              <p:nvPr/>
            </p:nvSpPr>
            <p:spPr bwMode="auto">
              <a:xfrm>
                <a:off x="24384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sp>
          <p:nvSpPr>
            <p:cNvPr id="95" name="Right Arrow 94"/>
            <p:cNvSpPr/>
            <p:nvPr/>
          </p:nvSpPr>
          <p:spPr>
            <a:xfrm>
              <a:off x="4221163" y="2211388"/>
              <a:ext cx="400050" cy="3825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7" name="Right Arrow 96"/>
            <p:cNvSpPr/>
            <p:nvPr/>
          </p:nvSpPr>
          <p:spPr>
            <a:xfrm>
              <a:off x="1905000" y="1989138"/>
              <a:ext cx="400050" cy="3825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02" name="TextBox 99"/>
            <p:cNvSpPr txBox="1">
              <a:spLocks noChangeArrowheads="1"/>
            </p:cNvSpPr>
            <p:nvPr/>
          </p:nvSpPr>
          <p:spPr bwMode="auto">
            <a:xfrm>
              <a:off x="4986338" y="1371600"/>
              <a:ext cx="3194050" cy="38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Mapping and alignment</a:t>
              </a:r>
            </a:p>
          </p:txBody>
        </p:sp>
        <p:sp>
          <p:nvSpPr>
            <p:cNvPr id="16403" name="TextBox 100"/>
            <p:cNvSpPr txBox="1">
              <a:spLocks noChangeArrowheads="1"/>
            </p:cNvSpPr>
            <p:nvPr/>
          </p:nvSpPr>
          <p:spPr bwMode="auto">
            <a:xfrm>
              <a:off x="2514600" y="4776788"/>
              <a:ext cx="1460500" cy="52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charset="0"/>
                </a:rPr>
                <a:t>Human reference genome</a:t>
              </a:r>
            </a:p>
          </p:txBody>
        </p:sp>
        <p:grpSp>
          <p:nvGrpSpPr>
            <p:cNvPr id="19" name="Group 101"/>
            <p:cNvGrpSpPr>
              <a:grpSpLocks/>
            </p:cNvGrpSpPr>
            <p:nvPr/>
          </p:nvGrpSpPr>
          <p:grpSpPr bwMode="auto">
            <a:xfrm>
              <a:off x="387350" y="4754563"/>
              <a:ext cx="3302000" cy="60325"/>
              <a:chOff x="5048192" y="1878830"/>
              <a:chExt cx="3300699" cy="59924"/>
            </a:xfrm>
          </p:grpSpPr>
          <p:sp>
            <p:nvSpPr>
              <p:cNvPr id="16500" name="Rectangle 102"/>
              <p:cNvSpPr>
                <a:spLocks noChangeArrowheads="1"/>
              </p:cNvSpPr>
              <p:nvPr/>
            </p:nvSpPr>
            <p:spPr bwMode="auto">
              <a:xfrm>
                <a:off x="5403929" y="1878830"/>
                <a:ext cx="957674" cy="5992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sp>
            <p:nvSpPr>
              <p:cNvPr id="16501" name="Rectangle 103"/>
              <p:cNvSpPr>
                <a:spLocks noChangeArrowheads="1"/>
              </p:cNvSpPr>
              <p:nvPr/>
            </p:nvSpPr>
            <p:spPr bwMode="auto">
              <a:xfrm>
                <a:off x="6859176" y="1878830"/>
                <a:ext cx="957674" cy="59924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cxnSp>
            <p:nvCxnSpPr>
              <p:cNvPr id="16502" name="Straight Connector 104"/>
              <p:cNvCxnSpPr>
                <a:cxnSpLocks noChangeShapeType="1"/>
                <a:stCxn id="16505" idx="3"/>
                <a:endCxn id="16500" idx="1"/>
              </p:cNvCxnSpPr>
              <p:nvPr/>
            </p:nvCxnSpPr>
            <p:spPr bwMode="auto">
              <a:xfrm>
                <a:off x="5154600" y="1908792"/>
                <a:ext cx="249329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03" name="Straight Connector 105"/>
              <p:cNvCxnSpPr>
                <a:cxnSpLocks noChangeShapeType="1"/>
                <a:stCxn id="16500" idx="3"/>
                <a:endCxn id="16501" idx="1"/>
              </p:cNvCxnSpPr>
              <p:nvPr/>
            </p:nvCxnSpPr>
            <p:spPr bwMode="auto">
              <a:xfrm>
                <a:off x="6361603" y="1908792"/>
                <a:ext cx="497573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04" name="Straight Connector 106"/>
              <p:cNvCxnSpPr>
                <a:cxnSpLocks noChangeShapeType="1"/>
                <a:stCxn id="16501" idx="3"/>
              </p:cNvCxnSpPr>
              <p:nvPr/>
            </p:nvCxnSpPr>
            <p:spPr bwMode="auto">
              <a:xfrm>
                <a:off x="7816850" y="1908792"/>
                <a:ext cx="532041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505" name="Rectangle 107"/>
              <p:cNvSpPr>
                <a:spLocks noChangeArrowheads="1"/>
              </p:cNvSpPr>
              <p:nvPr/>
            </p:nvSpPr>
            <p:spPr bwMode="auto">
              <a:xfrm>
                <a:off x="5048192" y="1878830"/>
                <a:ext cx="106408" cy="5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0" name="Group 108"/>
            <p:cNvGrpSpPr>
              <a:grpSpLocks/>
            </p:cNvGrpSpPr>
            <p:nvPr/>
          </p:nvGrpSpPr>
          <p:grpSpPr bwMode="auto">
            <a:xfrm>
              <a:off x="1358900" y="5316538"/>
              <a:ext cx="1314450" cy="52387"/>
              <a:chOff x="533400" y="2819400"/>
              <a:chExt cx="1905000" cy="76200"/>
            </a:xfrm>
          </p:grpSpPr>
          <p:sp>
            <p:nvSpPr>
              <p:cNvPr id="16497" name="Rectangle 109"/>
              <p:cNvSpPr>
                <a:spLocks noChangeArrowheads="1"/>
              </p:cNvSpPr>
              <p:nvPr/>
            </p:nvSpPr>
            <p:spPr bwMode="auto">
              <a:xfrm>
                <a:off x="533400" y="2819400"/>
                <a:ext cx="4572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98" name="Straight Connector 110"/>
              <p:cNvCxnSpPr>
                <a:cxnSpLocks noChangeShapeType="1"/>
                <a:stCxn id="16497" idx="3"/>
                <a:endCxn id="16499" idx="1"/>
              </p:cNvCxnSpPr>
              <p:nvPr/>
            </p:nvCxnSpPr>
            <p:spPr bwMode="auto">
              <a:xfrm>
                <a:off x="990600" y="28575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99" name="Rectangle 111"/>
              <p:cNvSpPr>
                <a:spLocks noChangeArrowheads="1"/>
              </p:cNvSpPr>
              <p:nvPr/>
            </p:nvSpPr>
            <p:spPr bwMode="auto">
              <a:xfrm>
                <a:off x="1752600" y="2819400"/>
                <a:ext cx="685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1" name="Group 112"/>
            <p:cNvGrpSpPr>
              <a:grpSpLocks/>
            </p:cNvGrpSpPr>
            <p:nvPr/>
          </p:nvGrpSpPr>
          <p:grpSpPr bwMode="auto">
            <a:xfrm>
              <a:off x="993775" y="5187950"/>
              <a:ext cx="1314450" cy="52388"/>
              <a:chOff x="533400" y="2514600"/>
              <a:chExt cx="1905000" cy="76200"/>
            </a:xfrm>
          </p:grpSpPr>
          <p:sp>
            <p:nvSpPr>
              <p:cNvPr id="16494" name="Rectangle 113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990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95" name="Straight Connector 114"/>
              <p:cNvCxnSpPr>
                <a:cxnSpLocks noChangeShapeType="1"/>
                <a:stCxn id="16494" idx="3"/>
                <a:endCxn id="16496" idx="1"/>
              </p:cNvCxnSpPr>
              <p:nvPr/>
            </p:nvCxnSpPr>
            <p:spPr bwMode="auto">
              <a:xfrm>
                <a:off x="1524000" y="25527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96" name="Rectangle 115"/>
              <p:cNvSpPr>
                <a:spLocks noChangeArrowheads="1"/>
              </p:cNvSpPr>
              <p:nvPr/>
            </p:nvSpPr>
            <p:spPr bwMode="auto">
              <a:xfrm>
                <a:off x="2286000" y="2514600"/>
                <a:ext cx="1524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2" name="Group 116"/>
            <p:cNvGrpSpPr>
              <a:grpSpLocks/>
            </p:cNvGrpSpPr>
            <p:nvPr/>
          </p:nvGrpSpPr>
          <p:grpSpPr bwMode="auto">
            <a:xfrm>
              <a:off x="1573213" y="5443538"/>
              <a:ext cx="1360487" cy="52387"/>
              <a:chOff x="465890" y="3124200"/>
              <a:chExt cx="1972510" cy="76200"/>
            </a:xfrm>
          </p:grpSpPr>
          <p:sp>
            <p:nvSpPr>
              <p:cNvPr id="16491" name="Rectangle 117"/>
              <p:cNvSpPr>
                <a:spLocks noChangeArrowheads="1"/>
              </p:cNvSpPr>
              <p:nvPr/>
            </p:nvSpPr>
            <p:spPr bwMode="auto">
              <a:xfrm>
                <a:off x="465890" y="3124200"/>
                <a:ext cx="152399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92" name="Straight Connector 118"/>
              <p:cNvCxnSpPr>
                <a:cxnSpLocks noChangeShapeType="1"/>
                <a:stCxn id="16491" idx="3"/>
                <a:endCxn id="16493" idx="1"/>
              </p:cNvCxnSpPr>
              <p:nvPr/>
            </p:nvCxnSpPr>
            <p:spPr bwMode="auto">
              <a:xfrm>
                <a:off x="618289" y="3162300"/>
                <a:ext cx="753310" cy="2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93" name="Rectangle 119"/>
              <p:cNvSpPr>
                <a:spLocks noChangeArrowheads="1"/>
              </p:cNvSpPr>
              <p:nvPr/>
            </p:nvSpPr>
            <p:spPr bwMode="auto">
              <a:xfrm>
                <a:off x="1371600" y="3124200"/>
                <a:ext cx="1066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3" name="Group 120"/>
            <p:cNvGrpSpPr>
              <a:grpSpLocks/>
            </p:cNvGrpSpPr>
            <p:nvPr/>
          </p:nvGrpSpPr>
          <p:grpSpPr bwMode="auto">
            <a:xfrm>
              <a:off x="736600" y="5060950"/>
              <a:ext cx="1419225" cy="52388"/>
              <a:chOff x="533400" y="2209800"/>
              <a:chExt cx="2057400" cy="76200"/>
            </a:xfrm>
          </p:grpSpPr>
          <p:sp>
            <p:nvSpPr>
              <p:cNvPr id="16488" name="Rectangle 121"/>
              <p:cNvSpPr>
                <a:spLocks noChangeArrowheads="1"/>
              </p:cNvSpPr>
              <p:nvPr/>
            </p:nvSpPr>
            <p:spPr bwMode="auto">
              <a:xfrm>
                <a:off x="533400" y="22098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89" name="Straight Connector 122"/>
              <p:cNvCxnSpPr>
                <a:cxnSpLocks noChangeShapeType="1"/>
                <a:stCxn id="16488" idx="3"/>
                <a:endCxn id="16490" idx="1"/>
              </p:cNvCxnSpPr>
              <p:nvPr/>
            </p:nvCxnSpPr>
            <p:spPr bwMode="auto">
              <a:xfrm>
                <a:off x="1905000" y="2247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90" name="Rectangle 123"/>
              <p:cNvSpPr>
                <a:spLocks noChangeArrowheads="1"/>
              </p:cNvSpPr>
              <p:nvPr/>
            </p:nvSpPr>
            <p:spPr bwMode="auto">
              <a:xfrm>
                <a:off x="2438400" y="2209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4" name="Group 124"/>
            <p:cNvGrpSpPr>
              <a:grpSpLocks/>
            </p:cNvGrpSpPr>
            <p:nvPr/>
          </p:nvGrpSpPr>
          <p:grpSpPr bwMode="auto">
            <a:xfrm>
              <a:off x="1725613" y="5572125"/>
              <a:ext cx="1419225" cy="52388"/>
              <a:chOff x="381000" y="3429000"/>
              <a:chExt cx="2057400" cy="76200"/>
            </a:xfrm>
          </p:grpSpPr>
          <p:cxnSp>
            <p:nvCxnSpPr>
              <p:cNvPr id="16485" name="Straight Connector 125"/>
              <p:cNvCxnSpPr>
                <a:cxnSpLocks noChangeShapeType="1"/>
                <a:stCxn id="16487" idx="3"/>
                <a:endCxn id="16486" idx="1"/>
              </p:cNvCxnSpPr>
              <p:nvPr/>
            </p:nvCxnSpPr>
            <p:spPr bwMode="auto">
              <a:xfrm>
                <a:off x="533400" y="34671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86" name="Rectangle 126"/>
              <p:cNvSpPr>
                <a:spLocks noChangeArrowheads="1"/>
              </p:cNvSpPr>
              <p:nvPr/>
            </p:nvSpPr>
            <p:spPr bwMode="auto">
              <a:xfrm>
                <a:off x="1066800" y="3429000"/>
                <a:ext cx="13716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87" name="Rectangle 127"/>
              <p:cNvSpPr>
                <a:spLocks noChangeArrowheads="1"/>
              </p:cNvSpPr>
              <p:nvPr/>
            </p:nvSpPr>
            <p:spPr bwMode="auto">
              <a:xfrm>
                <a:off x="381000" y="3429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5" name="Group 128"/>
            <p:cNvGrpSpPr>
              <a:grpSpLocks/>
            </p:cNvGrpSpPr>
            <p:nvPr/>
          </p:nvGrpSpPr>
          <p:grpSpPr bwMode="auto">
            <a:xfrm>
              <a:off x="1981200" y="5700713"/>
              <a:ext cx="1524000" cy="52387"/>
              <a:chOff x="381000" y="3733800"/>
              <a:chExt cx="2209800" cy="76200"/>
            </a:xfrm>
          </p:grpSpPr>
          <p:cxnSp>
            <p:nvCxnSpPr>
              <p:cNvPr id="16480" name="Straight Connector 129"/>
              <p:cNvCxnSpPr>
                <a:cxnSpLocks noChangeShapeType="1"/>
                <a:stCxn id="16483" idx="3"/>
                <a:endCxn id="16481" idx="1"/>
              </p:cNvCxnSpPr>
              <p:nvPr/>
            </p:nvCxnSpPr>
            <p:spPr bwMode="auto">
              <a:xfrm>
                <a:off x="533400" y="3771900"/>
                <a:ext cx="152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81" name="Rectangle 130"/>
              <p:cNvSpPr>
                <a:spLocks noChangeArrowheads="1"/>
              </p:cNvSpPr>
              <p:nvPr/>
            </p:nvSpPr>
            <p:spPr bwMode="auto">
              <a:xfrm>
                <a:off x="685800" y="3733800"/>
                <a:ext cx="12192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82" name="Straight Connector 131"/>
              <p:cNvCxnSpPr>
                <a:cxnSpLocks noChangeShapeType="1"/>
                <a:stCxn id="16481" idx="3"/>
                <a:endCxn id="16484" idx="1"/>
              </p:cNvCxnSpPr>
              <p:nvPr/>
            </p:nvCxnSpPr>
            <p:spPr bwMode="auto">
              <a:xfrm>
                <a:off x="1905000" y="3771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83" name="Rectangle 132"/>
              <p:cNvSpPr>
                <a:spLocks noChangeArrowheads="1"/>
              </p:cNvSpPr>
              <p:nvPr/>
            </p:nvSpPr>
            <p:spPr bwMode="auto">
              <a:xfrm>
                <a:off x="3810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84" name="Rectangle 133"/>
              <p:cNvSpPr>
                <a:spLocks noChangeArrowheads="1"/>
              </p:cNvSpPr>
              <p:nvPr/>
            </p:nvSpPr>
            <p:spPr bwMode="auto">
              <a:xfrm>
                <a:off x="24384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6" name="Group 134"/>
            <p:cNvGrpSpPr>
              <a:grpSpLocks/>
            </p:cNvGrpSpPr>
            <p:nvPr/>
          </p:nvGrpSpPr>
          <p:grpSpPr bwMode="auto">
            <a:xfrm>
              <a:off x="387350" y="4933950"/>
              <a:ext cx="1524000" cy="52388"/>
              <a:chOff x="381000" y="1905000"/>
              <a:chExt cx="2209800" cy="76200"/>
            </a:xfrm>
          </p:grpSpPr>
          <p:sp>
            <p:nvSpPr>
              <p:cNvPr id="16475" name="Rectangle 135"/>
              <p:cNvSpPr>
                <a:spLocks noChangeArrowheads="1"/>
              </p:cNvSpPr>
              <p:nvPr/>
            </p:nvSpPr>
            <p:spPr bwMode="auto">
              <a:xfrm>
                <a:off x="890494" y="19050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76" name="Straight Connector 136"/>
              <p:cNvCxnSpPr>
                <a:cxnSpLocks noChangeShapeType="1"/>
                <a:stCxn id="16478" idx="3"/>
                <a:endCxn id="16475" idx="1"/>
              </p:cNvCxnSpPr>
              <p:nvPr/>
            </p:nvCxnSpPr>
            <p:spPr bwMode="auto">
              <a:xfrm>
                <a:off x="533400" y="1943100"/>
                <a:ext cx="357094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77" name="Straight Connector 137"/>
              <p:cNvCxnSpPr>
                <a:cxnSpLocks noChangeShapeType="1"/>
                <a:stCxn id="16475" idx="3"/>
                <a:endCxn id="16479" idx="1"/>
              </p:cNvCxnSpPr>
              <p:nvPr/>
            </p:nvCxnSpPr>
            <p:spPr bwMode="auto">
              <a:xfrm>
                <a:off x="2262094" y="1943100"/>
                <a:ext cx="176306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78" name="Rectangle 138"/>
              <p:cNvSpPr>
                <a:spLocks noChangeArrowheads="1"/>
              </p:cNvSpPr>
              <p:nvPr/>
            </p:nvSpPr>
            <p:spPr bwMode="auto">
              <a:xfrm>
                <a:off x="3810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79" name="Rectangle 139"/>
              <p:cNvSpPr>
                <a:spLocks noChangeArrowheads="1"/>
              </p:cNvSpPr>
              <p:nvPr/>
            </p:nvSpPr>
            <p:spPr bwMode="auto">
              <a:xfrm>
                <a:off x="24384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sp>
          <p:nvSpPr>
            <p:cNvPr id="16412" name="TextBox 140"/>
            <p:cNvSpPr txBox="1">
              <a:spLocks noChangeArrowheads="1"/>
            </p:cNvSpPr>
            <p:nvPr/>
          </p:nvSpPr>
          <p:spPr bwMode="auto">
            <a:xfrm>
              <a:off x="493713" y="4191000"/>
              <a:ext cx="3176587" cy="38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Quality calibration and annotation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19113" y="5867400"/>
              <a:ext cx="3359150" cy="9392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The quality of each read is calibrated and additional information annotated for downstream analyses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986338" y="3048000"/>
              <a:ext cx="3382962" cy="66095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The origin of each read from the human genome sequence is found</a:t>
              </a:r>
            </a:p>
          </p:txBody>
        </p:sp>
        <p:sp>
          <p:nvSpPr>
            <p:cNvPr id="16415" name="TextBox 143"/>
            <p:cNvSpPr txBox="1">
              <a:spLocks noChangeArrowheads="1"/>
            </p:cNvSpPr>
            <p:nvPr/>
          </p:nvSpPr>
          <p:spPr bwMode="auto">
            <a:xfrm>
              <a:off x="7007225" y="4776787"/>
              <a:ext cx="1460500" cy="521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Calibri" charset="0"/>
                </a:rPr>
                <a:t>Human reference genome</a:t>
              </a:r>
            </a:p>
          </p:txBody>
        </p:sp>
        <p:grpSp>
          <p:nvGrpSpPr>
            <p:cNvPr id="27" name="Group 144"/>
            <p:cNvGrpSpPr>
              <a:grpSpLocks/>
            </p:cNvGrpSpPr>
            <p:nvPr/>
          </p:nvGrpSpPr>
          <p:grpSpPr bwMode="auto">
            <a:xfrm>
              <a:off x="4879975" y="4754563"/>
              <a:ext cx="3300413" cy="60325"/>
              <a:chOff x="5048192" y="1878830"/>
              <a:chExt cx="3300699" cy="59924"/>
            </a:xfrm>
          </p:grpSpPr>
          <p:sp>
            <p:nvSpPr>
              <p:cNvPr id="16469" name="Rectangle 145"/>
              <p:cNvSpPr>
                <a:spLocks noChangeArrowheads="1"/>
              </p:cNvSpPr>
              <p:nvPr/>
            </p:nvSpPr>
            <p:spPr bwMode="auto">
              <a:xfrm>
                <a:off x="5403929" y="1878830"/>
                <a:ext cx="957674" cy="5992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sp>
            <p:nvSpPr>
              <p:cNvPr id="16470" name="Rectangle 146"/>
              <p:cNvSpPr>
                <a:spLocks noChangeArrowheads="1"/>
              </p:cNvSpPr>
              <p:nvPr/>
            </p:nvSpPr>
            <p:spPr bwMode="auto">
              <a:xfrm>
                <a:off x="6859176" y="1878830"/>
                <a:ext cx="957674" cy="59924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>
                  <a:latin typeface="Calibri" charset="0"/>
                </a:endParaRPr>
              </a:p>
            </p:txBody>
          </p:sp>
          <p:cxnSp>
            <p:nvCxnSpPr>
              <p:cNvPr id="16471" name="Straight Connector 147"/>
              <p:cNvCxnSpPr>
                <a:cxnSpLocks noChangeShapeType="1"/>
                <a:stCxn id="16474" idx="3"/>
                <a:endCxn id="16469" idx="1"/>
              </p:cNvCxnSpPr>
              <p:nvPr/>
            </p:nvCxnSpPr>
            <p:spPr bwMode="auto">
              <a:xfrm>
                <a:off x="5154600" y="1908792"/>
                <a:ext cx="249329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72" name="Straight Connector 148"/>
              <p:cNvCxnSpPr>
                <a:cxnSpLocks noChangeShapeType="1"/>
                <a:stCxn id="16469" idx="3"/>
                <a:endCxn id="16470" idx="1"/>
              </p:cNvCxnSpPr>
              <p:nvPr/>
            </p:nvCxnSpPr>
            <p:spPr bwMode="auto">
              <a:xfrm>
                <a:off x="6361603" y="1908792"/>
                <a:ext cx="497573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73" name="Straight Connector 149"/>
              <p:cNvCxnSpPr>
                <a:cxnSpLocks noChangeShapeType="1"/>
                <a:stCxn id="16470" idx="3"/>
              </p:cNvCxnSpPr>
              <p:nvPr/>
            </p:nvCxnSpPr>
            <p:spPr bwMode="auto">
              <a:xfrm>
                <a:off x="7816850" y="1908792"/>
                <a:ext cx="532041" cy="12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74" name="Rectangle 150"/>
              <p:cNvSpPr>
                <a:spLocks noChangeArrowheads="1"/>
              </p:cNvSpPr>
              <p:nvPr/>
            </p:nvSpPr>
            <p:spPr bwMode="auto">
              <a:xfrm>
                <a:off x="5048192" y="1878830"/>
                <a:ext cx="106408" cy="599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8" name="Group 151"/>
            <p:cNvGrpSpPr>
              <a:grpSpLocks/>
            </p:cNvGrpSpPr>
            <p:nvPr/>
          </p:nvGrpSpPr>
          <p:grpSpPr bwMode="auto">
            <a:xfrm>
              <a:off x="5851525" y="5316538"/>
              <a:ext cx="1312863" cy="52387"/>
              <a:chOff x="533400" y="2819400"/>
              <a:chExt cx="1905000" cy="76200"/>
            </a:xfrm>
          </p:grpSpPr>
          <p:sp>
            <p:nvSpPr>
              <p:cNvPr id="16466" name="Rectangle 152"/>
              <p:cNvSpPr>
                <a:spLocks noChangeArrowheads="1"/>
              </p:cNvSpPr>
              <p:nvPr/>
            </p:nvSpPr>
            <p:spPr bwMode="auto">
              <a:xfrm>
                <a:off x="533400" y="2819400"/>
                <a:ext cx="4572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67" name="Straight Connector 153"/>
              <p:cNvCxnSpPr>
                <a:cxnSpLocks noChangeShapeType="1"/>
                <a:stCxn id="16466" idx="3"/>
                <a:endCxn id="16468" idx="1"/>
              </p:cNvCxnSpPr>
              <p:nvPr/>
            </p:nvCxnSpPr>
            <p:spPr bwMode="auto">
              <a:xfrm>
                <a:off x="990600" y="28575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68" name="Rectangle 154"/>
              <p:cNvSpPr>
                <a:spLocks noChangeArrowheads="1"/>
              </p:cNvSpPr>
              <p:nvPr/>
            </p:nvSpPr>
            <p:spPr bwMode="auto">
              <a:xfrm>
                <a:off x="1752600" y="2819400"/>
                <a:ext cx="685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29" name="Group 155"/>
            <p:cNvGrpSpPr>
              <a:grpSpLocks/>
            </p:cNvGrpSpPr>
            <p:nvPr/>
          </p:nvGrpSpPr>
          <p:grpSpPr bwMode="auto">
            <a:xfrm>
              <a:off x="5486400" y="5187950"/>
              <a:ext cx="1312863" cy="52388"/>
              <a:chOff x="533400" y="2514600"/>
              <a:chExt cx="1905000" cy="76200"/>
            </a:xfrm>
          </p:grpSpPr>
          <p:sp>
            <p:nvSpPr>
              <p:cNvPr id="16463" name="Rectangle 156"/>
              <p:cNvSpPr>
                <a:spLocks noChangeArrowheads="1"/>
              </p:cNvSpPr>
              <p:nvPr/>
            </p:nvSpPr>
            <p:spPr bwMode="auto">
              <a:xfrm>
                <a:off x="533400" y="2514600"/>
                <a:ext cx="990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64" name="Straight Connector 157"/>
              <p:cNvCxnSpPr>
                <a:cxnSpLocks noChangeShapeType="1"/>
                <a:stCxn id="16463" idx="3"/>
                <a:endCxn id="16465" idx="1"/>
              </p:cNvCxnSpPr>
              <p:nvPr/>
            </p:nvCxnSpPr>
            <p:spPr bwMode="auto">
              <a:xfrm>
                <a:off x="1524000" y="2552700"/>
                <a:ext cx="7620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65" name="Rectangle 158"/>
              <p:cNvSpPr>
                <a:spLocks noChangeArrowheads="1"/>
              </p:cNvSpPr>
              <p:nvPr/>
            </p:nvSpPr>
            <p:spPr bwMode="auto">
              <a:xfrm>
                <a:off x="2286000" y="2514600"/>
                <a:ext cx="1524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30" name="Group 159"/>
            <p:cNvGrpSpPr>
              <a:grpSpLocks/>
            </p:cNvGrpSpPr>
            <p:nvPr/>
          </p:nvGrpSpPr>
          <p:grpSpPr bwMode="auto">
            <a:xfrm>
              <a:off x="6069013" y="5443538"/>
              <a:ext cx="1357312" cy="52387"/>
              <a:chOff x="469895" y="3124200"/>
              <a:chExt cx="1968505" cy="76200"/>
            </a:xfrm>
          </p:grpSpPr>
          <p:sp>
            <p:nvSpPr>
              <p:cNvPr id="16460" name="Rectangle 160"/>
              <p:cNvSpPr>
                <a:spLocks noChangeArrowheads="1"/>
              </p:cNvSpPr>
              <p:nvPr/>
            </p:nvSpPr>
            <p:spPr bwMode="auto">
              <a:xfrm>
                <a:off x="469895" y="3124200"/>
                <a:ext cx="1524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61" name="Straight Connector 161"/>
              <p:cNvCxnSpPr>
                <a:cxnSpLocks noChangeShapeType="1"/>
                <a:stCxn id="16460" idx="3"/>
                <a:endCxn id="16462" idx="1"/>
              </p:cNvCxnSpPr>
              <p:nvPr/>
            </p:nvCxnSpPr>
            <p:spPr bwMode="auto">
              <a:xfrm>
                <a:off x="622295" y="3162300"/>
                <a:ext cx="749304" cy="23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62" name="Rectangle 162"/>
              <p:cNvSpPr>
                <a:spLocks noChangeArrowheads="1"/>
              </p:cNvSpPr>
              <p:nvPr/>
            </p:nvSpPr>
            <p:spPr bwMode="auto">
              <a:xfrm>
                <a:off x="1371600" y="3124200"/>
                <a:ext cx="10668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31" name="Group 163"/>
            <p:cNvGrpSpPr>
              <a:grpSpLocks/>
            </p:cNvGrpSpPr>
            <p:nvPr/>
          </p:nvGrpSpPr>
          <p:grpSpPr bwMode="auto">
            <a:xfrm>
              <a:off x="5229225" y="5060950"/>
              <a:ext cx="1417638" cy="52388"/>
              <a:chOff x="533400" y="2209800"/>
              <a:chExt cx="2057400" cy="76200"/>
            </a:xfrm>
          </p:grpSpPr>
          <p:sp>
            <p:nvSpPr>
              <p:cNvPr id="16457" name="Rectangle 164"/>
              <p:cNvSpPr>
                <a:spLocks noChangeArrowheads="1"/>
              </p:cNvSpPr>
              <p:nvPr/>
            </p:nvSpPr>
            <p:spPr bwMode="auto">
              <a:xfrm>
                <a:off x="533400" y="22098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58" name="Straight Connector 165"/>
              <p:cNvCxnSpPr>
                <a:cxnSpLocks noChangeShapeType="1"/>
                <a:stCxn id="16457" idx="3"/>
                <a:endCxn id="16459" idx="1"/>
              </p:cNvCxnSpPr>
              <p:nvPr/>
            </p:nvCxnSpPr>
            <p:spPr bwMode="auto">
              <a:xfrm>
                <a:off x="1905000" y="2247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59" name="Rectangle 166"/>
              <p:cNvSpPr>
                <a:spLocks noChangeArrowheads="1"/>
              </p:cNvSpPr>
              <p:nvPr/>
            </p:nvSpPr>
            <p:spPr bwMode="auto">
              <a:xfrm>
                <a:off x="2438400" y="2209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64" name="Group 167"/>
            <p:cNvGrpSpPr>
              <a:grpSpLocks/>
            </p:cNvGrpSpPr>
            <p:nvPr/>
          </p:nvGrpSpPr>
          <p:grpSpPr bwMode="auto">
            <a:xfrm>
              <a:off x="6218238" y="5572125"/>
              <a:ext cx="1417637" cy="52388"/>
              <a:chOff x="381000" y="3429000"/>
              <a:chExt cx="2057400" cy="76200"/>
            </a:xfrm>
          </p:grpSpPr>
          <p:cxnSp>
            <p:nvCxnSpPr>
              <p:cNvPr id="16454" name="Straight Connector 168"/>
              <p:cNvCxnSpPr>
                <a:cxnSpLocks noChangeShapeType="1"/>
                <a:stCxn id="16456" idx="3"/>
                <a:endCxn id="16455" idx="1"/>
              </p:cNvCxnSpPr>
              <p:nvPr/>
            </p:nvCxnSpPr>
            <p:spPr bwMode="auto">
              <a:xfrm>
                <a:off x="533400" y="34671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55" name="Rectangle 169"/>
              <p:cNvSpPr>
                <a:spLocks noChangeArrowheads="1"/>
              </p:cNvSpPr>
              <p:nvPr/>
            </p:nvSpPr>
            <p:spPr bwMode="auto">
              <a:xfrm>
                <a:off x="1066800" y="3429000"/>
                <a:ext cx="13716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56" name="Rectangle 170"/>
              <p:cNvSpPr>
                <a:spLocks noChangeArrowheads="1"/>
              </p:cNvSpPr>
              <p:nvPr/>
            </p:nvSpPr>
            <p:spPr bwMode="auto">
              <a:xfrm>
                <a:off x="381000" y="3429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65" name="Group 171"/>
            <p:cNvGrpSpPr>
              <a:grpSpLocks/>
            </p:cNvGrpSpPr>
            <p:nvPr/>
          </p:nvGrpSpPr>
          <p:grpSpPr bwMode="auto">
            <a:xfrm>
              <a:off x="6473825" y="5700713"/>
              <a:ext cx="1524000" cy="52387"/>
              <a:chOff x="381000" y="3733800"/>
              <a:chExt cx="2209800" cy="76200"/>
            </a:xfrm>
          </p:grpSpPr>
          <p:cxnSp>
            <p:nvCxnSpPr>
              <p:cNvPr id="16449" name="Straight Connector 172"/>
              <p:cNvCxnSpPr>
                <a:cxnSpLocks noChangeShapeType="1"/>
                <a:stCxn id="16452" idx="3"/>
                <a:endCxn id="16450" idx="1"/>
              </p:cNvCxnSpPr>
              <p:nvPr/>
            </p:nvCxnSpPr>
            <p:spPr bwMode="auto">
              <a:xfrm>
                <a:off x="533400" y="3771900"/>
                <a:ext cx="152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50" name="Rectangle 173"/>
              <p:cNvSpPr>
                <a:spLocks noChangeArrowheads="1"/>
              </p:cNvSpPr>
              <p:nvPr/>
            </p:nvSpPr>
            <p:spPr bwMode="auto">
              <a:xfrm>
                <a:off x="685800" y="3733800"/>
                <a:ext cx="1219200" cy="76200"/>
              </a:xfrm>
              <a:prstGeom prst="rect">
                <a:avLst/>
              </a:prstGeom>
              <a:solidFill>
                <a:srgbClr val="E3C5B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51" name="Straight Connector 174"/>
              <p:cNvCxnSpPr>
                <a:cxnSpLocks noChangeShapeType="1"/>
                <a:stCxn id="16450" idx="3"/>
                <a:endCxn id="16453" idx="1"/>
              </p:cNvCxnSpPr>
              <p:nvPr/>
            </p:nvCxnSpPr>
            <p:spPr bwMode="auto">
              <a:xfrm>
                <a:off x="1905000" y="3771900"/>
                <a:ext cx="533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52" name="Rectangle 175"/>
              <p:cNvSpPr>
                <a:spLocks noChangeArrowheads="1"/>
              </p:cNvSpPr>
              <p:nvPr/>
            </p:nvSpPr>
            <p:spPr bwMode="auto">
              <a:xfrm>
                <a:off x="3810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53" name="Rectangle 176"/>
              <p:cNvSpPr>
                <a:spLocks noChangeArrowheads="1"/>
              </p:cNvSpPr>
              <p:nvPr/>
            </p:nvSpPr>
            <p:spPr bwMode="auto">
              <a:xfrm>
                <a:off x="2438400" y="37338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grpSp>
          <p:nvGrpSpPr>
            <p:cNvPr id="66" name="Group 177"/>
            <p:cNvGrpSpPr>
              <a:grpSpLocks/>
            </p:cNvGrpSpPr>
            <p:nvPr/>
          </p:nvGrpSpPr>
          <p:grpSpPr bwMode="auto">
            <a:xfrm>
              <a:off x="4879975" y="4933950"/>
              <a:ext cx="1524000" cy="52388"/>
              <a:chOff x="381000" y="1905000"/>
              <a:chExt cx="2209800" cy="76200"/>
            </a:xfrm>
          </p:grpSpPr>
          <p:sp>
            <p:nvSpPr>
              <p:cNvPr id="16444" name="Rectangle 178"/>
              <p:cNvSpPr>
                <a:spLocks noChangeArrowheads="1"/>
              </p:cNvSpPr>
              <p:nvPr/>
            </p:nvSpPr>
            <p:spPr bwMode="auto">
              <a:xfrm>
                <a:off x="890494" y="1905000"/>
                <a:ext cx="1371600" cy="762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cxnSp>
            <p:nvCxnSpPr>
              <p:cNvPr id="16445" name="Straight Connector 179"/>
              <p:cNvCxnSpPr>
                <a:cxnSpLocks noChangeShapeType="1"/>
                <a:stCxn id="16447" idx="3"/>
                <a:endCxn id="16444" idx="1"/>
              </p:cNvCxnSpPr>
              <p:nvPr/>
            </p:nvCxnSpPr>
            <p:spPr bwMode="auto">
              <a:xfrm>
                <a:off x="533400" y="1943100"/>
                <a:ext cx="357094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446" name="Straight Connector 180"/>
              <p:cNvCxnSpPr>
                <a:cxnSpLocks noChangeShapeType="1"/>
                <a:stCxn id="16444" idx="3"/>
                <a:endCxn id="16448" idx="1"/>
              </p:cNvCxnSpPr>
              <p:nvPr/>
            </p:nvCxnSpPr>
            <p:spPr bwMode="auto">
              <a:xfrm>
                <a:off x="2262094" y="1943100"/>
                <a:ext cx="176306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447" name="Rectangle 181"/>
              <p:cNvSpPr>
                <a:spLocks noChangeArrowheads="1"/>
              </p:cNvSpPr>
              <p:nvPr/>
            </p:nvSpPr>
            <p:spPr bwMode="auto">
              <a:xfrm>
                <a:off x="3810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  <p:sp>
            <p:nvSpPr>
              <p:cNvPr id="16448" name="Rectangle 182"/>
              <p:cNvSpPr>
                <a:spLocks noChangeArrowheads="1"/>
              </p:cNvSpPr>
              <p:nvPr/>
            </p:nvSpPr>
            <p:spPr bwMode="auto">
              <a:xfrm>
                <a:off x="2438400" y="1905000"/>
                <a:ext cx="152400" cy="76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000" u="sng">
                  <a:latin typeface="Calibri" charset="0"/>
                </a:endParaRPr>
              </a:p>
            </p:txBody>
          </p:sp>
        </p:grpSp>
        <p:sp>
          <p:nvSpPr>
            <p:cNvPr id="16424" name="TextBox 183"/>
            <p:cNvSpPr txBox="1">
              <a:spLocks noChangeArrowheads="1"/>
            </p:cNvSpPr>
            <p:nvPr/>
          </p:nvSpPr>
          <p:spPr bwMode="auto">
            <a:xfrm>
              <a:off x="4986338" y="4191000"/>
              <a:ext cx="3176587" cy="382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Calibri" charset="0"/>
                </a:rPr>
                <a:t>Identifying genetic variation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011738" y="5867399"/>
              <a:ext cx="3357562" cy="93925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SNPs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 and </a:t>
              </a:r>
              <a:r>
                <a:rPr lang="en-US" sz="1600" dirty="0" err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indels</a:t>
              </a:r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 from the reference are found where the reads collectively provide evidence of a variant  </a:t>
              </a:r>
            </a:p>
          </p:txBody>
        </p:sp>
        <p:sp>
          <p:nvSpPr>
            <p:cNvPr id="16426" name="TextBox 190"/>
            <p:cNvSpPr txBox="1">
              <a:spLocks noChangeArrowheads="1"/>
            </p:cNvSpPr>
            <p:nvPr/>
          </p:nvSpPr>
          <p:spPr bwMode="auto">
            <a:xfrm>
              <a:off x="5761038" y="5537200"/>
              <a:ext cx="350837" cy="243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latin typeface="Calibri" charset="0"/>
                </a:rPr>
                <a:t>SNP</a:t>
              </a:r>
            </a:p>
          </p:txBody>
        </p:sp>
        <p:sp>
          <p:nvSpPr>
            <p:cNvPr id="192" name="Down Arrow 191"/>
            <p:cNvSpPr/>
            <p:nvPr/>
          </p:nvSpPr>
          <p:spPr>
            <a:xfrm>
              <a:off x="5899150" y="5468938"/>
              <a:ext cx="92075" cy="9366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0" name="5-Point Star 199"/>
            <p:cNvSpPr/>
            <p:nvPr/>
          </p:nvSpPr>
          <p:spPr>
            <a:xfrm>
              <a:off x="5884863" y="4906963"/>
              <a:ext cx="106362" cy="104775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1" name="5-Point Star 200"/>
            <p:cNvSpPr/>
            <p:nvPr/>
          </p:nvSpPr>
          <p:spPr>
            <a:xfrm>
              <a:off x="5884863" y="5033963"/>
              <a:ext cx="106362" cy="106362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2" name="5-Point Star 201"/>
            <p:cNvSpPr/>
            <p:nvPr/>
          </p:nvSpPr>
          <p:spPr>
            <a:xfrm>
              <a:off x="5884863" y="5160963"/>
              <a:ext cx="106362" cy="106362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3" name="5-Point Star 202"/>
            <p:cNvSpPr/>
            <p:nvPr/>
          </p:nvSpPr>
          <p:spPr>
            <a:xfrm>
              <a:off x="5884863" y="5289550"/>
              <a:ext cx="106362" cy="106363"/>
            </a:xfrm>
            <a:prstGeom prst="star5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4" name="Right Arrow 203"/>
            <p:cNvSpPr/>
            <p:nvPr/>
          </p:nvSpPr>
          <p:spPr>
            <a:xfrm>
              <a:off x="4221163" y="5113338"/>
              <a:ext cx="400050" cy="3825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5" name="Right Arrow 204"/>
            <p:cNvSpPr/>
            <p:nvPr/>
          </p:nvSpPr>
          <p:spPr>
            <a:xfrm>
              <a:off x="93663" y="5280025"/>
              <a:ext cx="400050" cy="3825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7" name="Right Arrow 206"/>
            <p:cNvSpPr/>
            <p:nvPr/>
          </p:nvSpPr>
          <p:spPr>
            <a:xfrm>
              <a:off x="8369300" y="2225675"/>
              <a:ext cx="400050" cy="3825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19113" y="3048000"/>
              <a:ext cx="3359150" cy="66095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A single run of a sequencer generates ~2400-3000 GB ~150bp short reads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57200" y="1989138"/>
              <a:ext cx="1349375" cy="3222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400" dirty="0" err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NovaSeq</a:t>
              </a:r>
              <a:endParaRPr lang="en-US" sz="1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38" name="TextBox 186"/>
            <p:cNvSpPr txBox="1">
              <a:spLocks noChangeArrowheads="1"/>
            </p:cNvSpPr>
            <p:nvPr/>
          </p:nvSpPr>
          <p:spPr bwMode="auto">
            <a:xfrm>
              <a:off x="5334000" y="1644649"/>
              <a:ext cx="635000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1</a:t>
              </a:r>
            </a:p>
          </p:txBody>
        </p:sp>
        <p:sp>
          <p:nvSpPr>
            <p:cNvPr id="16439" name="TextBox 188"/>
            <p:cNvSpPr txBox="1">
              <a:spLocks noChangeArrowheads="1"/>
            </p:cNvSpPr>
            <p:nvPr/>
          </p:nvSpPr>
          <p:spPr bwMode="auto">
            <a:xfrm>
              <a:off x="6848475" y="1644649"/>
              <a:ext cx="633413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2</a:t>
              </a:r>
            </a:p>
          </p:txBody>
        </p:sp>
        <p:sp>
          <p:nvSpPr>
            <p:cNvPr id="16440" name="TextBox 189"/>
            <p:cNvSpPr txBox="1">
              <a:spLocks noChangeArrowheads="1"/>
            </p:cNvSpPr>
            <p:nvPr/>
          </p:nvSpPr>
          <p:spPr bwMode="auto">
            <a:xfrm>
              <a:off x="884238" y="4522787"/>
              <a:ext cx="635000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1</a:t>
              </a:r>
            </a:p>
          </p:txBody>
        </p:sp>
        <p:sp>
          <p:nvSpPr>
            <p:cNvPr id="16441" name="TextBox 192"/>
            <p:cNvSpPr txBox="1">
              <a:spLocks noChangeArrowheads="1"/>
            </p:cNvSpPr>
            <p:nvPr/>
          </p:nvSpPr>
          <p:spPr bwMode="auto">
            <a:xfrm>
              <a:off x="2398713" y="4522787"/>
              <a:ext cx="633412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2</a:t>
              </a:r>
            </a:p>
          </p:txBody>
        </p:sp>
        <p:sp>
          <p:nvSpPr>
            <p:cNvPr id="16442" name="TextBox 193"/>
            <p:cNvSpPr txBox="1">
              <a:spLocks noChangeArrowheads="1"/>
            </p:cNvSpPr>
            <p:nvPr/>
          </p:nvSpPr>
          <p:spPr bwMode="auto">
            <a:xfrm>
              <a:off x="5334000" y="4522787"/>
              <a:ext cx="635000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1</a:t>
              </a:r>
            </a:p>
          </p:txBody>
        </p:sp>
        <p:sp>
          <p:nvSpPr>
            <p:cNvPr id="16443" name="TextBox 194"/>
            <p:cNvSpPr txBox="1">
              <a:spLocks noChangeArrowheads="1"/>
            </p:cNvSpPr>
            <p:nvPr/>
          </p:nvSpPr>
          <p:spPr bwMode="auto">
            <a:xfrm>
              <a:off x="6848475" y="4522787"/>
              <a:ext cx="633413" cy="278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00">
                  <a:latin typeface="Calibri" charset="0"/>
                </a:rPr>
                <a:t>Region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570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1" y="5618164"/>
            <a:ext cx="401637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Helvetica" charset="0"/>
                <a:ea typeface="ＭＳ Ｐゴシック" charset="-128"/>
                <a:cs typeface="ＭＳ Ｐゴシック" charset="-128"/>
              </a:rPr>
              <a:t>Data processing and analysis methods</a:t>
            </a:r>
          </a:p>
        </p:txBody>
      </p:sp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1812925" y="1343025"/>
            <a:ext cx="2006600" cy="368300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Local realignment</a:t>
            </a: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1825625" y="3751263"/>
            <a:ext cx="3392488" cy="368300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Base quality score recalibration</a:t>
            </a:r>
          </a:p>
        </p:txBody>
      </p:sp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5895976" y="1227138"/>
            <a:ext cx="3743325" cy="368300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Variation discovery and genotyping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4718050" y="4408488"/>
            <a:ext cx="1600200" cy="646112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Read-backed phasing</a:t>
            </a:r>
          </a:p>
        </p:txBody>
      </p:sp>
      <p:pic>
        <p:nvPicPr>
          <p:cNvPr id="26632" name="Picture 10"/>
          <p:cNvPicPr>
            <a:picLocks noChangeAspect="1"/>
          </p:cNvPicPr>
          <p:nvPr/>
        </p:nvPicPr>
        <p:blipFill>
          <a:blip r:embed="rId3"/>
          <a:srcRect r="39619" b="3400"/>
          <a:stretch>
            <a:fillRect/>
          </a:stretch>
        </p:blipFill>
        <p:spPr bwMode="auto">
          <a:xfrm>
            <a:off x="1812925" y="4124326"/>
            <a:ext cx="278923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/>
          <p:cNvPicPr>
            <a:picLocks noChangeAspect="1"/>
          </p:cNvPicPr>
          <p:nvPr/>
        </p:nvPicPr>
        <p:blipFill>
          <a:blip r:embed="rId4"/>
          <a:srcRect r="46835"/>
          <a:stretch>
            <a:fillRect/>
          </a:stretch>
        </p:blipFill>
        <p:spPr bwMode="auto">
          <a:xfrm>
            <a:off x="7904164" y="3497264"/>
            <a:ext cx="2763837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963" y="5133976"/>
            <a:ext cx="180975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763714" y="1717676"/>
            <a:ext cx="4124325" cy="1858963"/>
            <a:chOff x="769157" y="1708964"/>
            <a:chExt cx="2423723" cy="1092469"/>
          </a:xfrm>
        </p:grpSpPr>
        <p:pic>
          <p:nvPicPr>
            <p:cNvPr id="26640" name="Picture 9" descr="figure1.pdf"/>
            <p:cNvPicPr>
              <a:picLocks noChangeAspect="1"/>
            </p:cNvPicPr>
            <p:nvPr/>
          </p:nvPicPr>
          <p:blipFill>
            <a:blip r:embed="rId6"/>
            <a:srcRect t="11037" b="76680"/>
            <a:stretch>
              <a:fillRect/>
            </a:stretch>
          </p:blipFill>
          <p:spPr bwMode="auto">
            <a:xfrm>
              <a:off x="769157" y="1708964"/>
              <a:ext cx="2423722" cy="286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15" descr="figure1.pdf"/>
            <p:cNvPicPr>
              <a:picLocks noChangeAspect="1"/>
            </p:cNvPicPr>
            <p:nvPr/>
          </p:nvPicPr>
          <p:blipFill>
            <a:blip r:embed="rId7"/>
            <a:srcRect t="62892"/>
            <a:stretch>
              <a:fillRect/>
            </a:stretch>
          </p:blipFill>
          <p:spPr bwMode="auto">
            <a:xfrm>
              <a:off x="769158" y="1935355"/>
              <a:ext cx="2423722" cy="866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36" name="TextBox 7"/>
          <p:cNvSpPr txBox="1">
            <a:spLocks noChangeArrowheads="1"/>
          </p:cNvSpPr>
          <p:nvPr/>
        </p:nvSpPr>
        <p:spPr bwMode="auto">
          <a:xfrm>
            <a:off x="6489700" y="5240338"/>
            <a:ext cx="1347788" cy="368300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VariantEval</a:t>
            </a:r>
          </a:p>
        </p:txBody>
      </p:sp>
      <p:sp>
        <p:nvSpPr>
          <p:cNvPr id="26637" name="TextBox 5"/>
          <p:cNvSpPr txBox="1">
            <a:spLocks noChangeArrowheads="1"/>
          </p:cNvSpPr>
          <p:nvPr/>
        </p:nvSpPr>
        <p:spPr bwMode="auto">
          <a:xfrm>
            <a:off x="6743701" y="3978276"/>
            <a:ext cx="1236663" cy="923925"/>
          </a:xfrm>
          <a:prstGeom prst="rect">
            <a:avLst/>
          </a:prstGeom>
          <a:solidFill>
            <a:srgbClr val="F4D085">
              <a:alpha val="59999"/>
            </a:srgbClr>
          </a:solidFill>
          <a:ln w="9525">
            <a:solidFill>
              <a:srgbClr val="4F81BD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latin typeface="Helvetica" charset="0"/>
                <a:ea typeface="Helvetica" charset="0"/>
                <a:cs typeface="Helvetica" charset="0"/>
              </a:rPr>
              <a:t>Adaptive error modeling</a:t>
            </a:r>
          </a:p>
        </p:txBody>
      </p:sp>
      <p:pic>
        <p:nvPicPr>
          <p:cNvPr id="26638" name="Picture 12" descr="figure4.pdf"/>
          <p:cNvPicPr>
            <a:picLocks noChangeAspect="1"/>
          </p:cNvPicPr>
          <p:nvPr/>
        </p:nvPicPr>
        <p:blipFill>
          <a:blip r:embed="rId8"/>
          <a:srcRect b="1656"/>
          <a:stretch>
            <a:fillRect/>
          </a:stretch>
        </p:blipFill>
        <p:spPr bwMode="auto">
          <a:xfrm>
            <a:off x="6191251" y="1593851"/>
            <a:ext cx="3768725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Box 17"/>
          <p:cNvSpPr txBox="1">
            <a:spLocks noChangeArrowheads="1"/>
          </p:cNvSpPr>
          <p:nvPr/>
        </p:nvSpPr>
        <p:spPr bwMode="auto">
          <a:xfrm>
            <a:off x="6562725" y="3389313"/>
            <a:ext cx="12334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Helvetica" charset="0"/>
                <a:ea typeface="Helvetica" charset="0"/>
                <a:cs typeface="Helvetica" charset="0"/>
              </a:rPr>
              <a:t>Novel SNPs found</a:t>
            </a:r>
          </a:p>
        </p:txBody>
      </p:sp>
    </p:spTree>
    <p:extLst>
      <p:ext uri="{BB962C8B-B14F-4D97-AF65-F5344CB8AC3E}">
        <p14:creationId xmlns:p14="http://schemas.microsoft.com/office/powerpoint/2010/main" val="3167912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74121">
              <a:buSzPts val="2000"/>
            </a:pPr>
            <a:r>
              <a:rPr lang="en" sz="2667"/>
              <a:t>GT - best-guess genotype. </a:t>
            </a:r>
            <a:endParaRPr sz="2667"/>
          </a:p>
          <a:p>
            <a:pPr lvl="1" indent="-457189">
              <a:buSzPts val="1800"/>
            </a:pPr>
            <a:r>
              <a:rPr lang="en"/>
              <a:t>0/0 for homozygous reference, 1/2 for heterozygous non-reference, ./. for missing</a:t>
            </a:r>
            <a:endParaRPr/>
          </a:p>
          <a:p>
            <a:pPr indent="-474121">
              <a:buSzPts val="2000"/>
            </a:pPr>
            <a:r>
              <a:rPr lang="en" sz="2667"/>
              <a:t>GQ - conditional genotype quality. </a:t>
            </a:r>
            <a:endParaRPr sz="2667"/>
          </a:p>
          <a:p>
            <a:pPr lvl="1" indent="-457189">
              <a:buSzPts val="1800"/>
            </a:pPr>
            <a:r>
              <a:rPr lang="en"/>
              <a:t>GQ 10, 20, 30 indicate 90%, 99%, 99.9% confidence in GT.</a:t>
            </a:r>
            <a:endParaRPr/>
          </a:p>
          <a:p>
            <a:pPr indent="-474121">
              <a:buSzPts val="2000"/>
            </a:pPr>
            <a:r>
              <a:rPr lang="en" sz="2667"/>
              <a:t>DP - total read depth</a:t>
            </a:r>
            <a:endParaRPr sz="2667"/>
          </a:p>
          <a:p>
            <a:pPr indent="-474121">
              <a:buSzPts val="2000"/>
            </a:pPr>
            <a:r>
              <a:rPr lang="en" sz="2667"/>
              <a:t>AD - read depth by allele.</a:t>
            </a:r>
            <a:endParaRPr sz="2667"/>
          </a:p>
          <a:p>
            <a:pPr lvl="1" indent="-457189">
              <a:buSzPts val="1800"/>
            </a:pPr>
            <a:r>
              <a:rPr lang="en"/>
              <a:t>AD = [10, 8] indicates 10 reads from the reference, 8 from first alternate.</a:t>
            </a:r>
            <a:endParaRPr/>
          </a:p>
          <a:p>
            <a:pPr indent="-474121">
              <a:buSzPts val="2000"/>
            </a:pPr>
            <a:r>
              <a:rPr lang="en" sz="2667"/>
              <a:t>PL - scaled likelihoods of each genotype configuration.</a:t>
            </a:r>
            <a:endParaRPr sz="2667"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627"/>
              <a:t>Sequenced variant calls</a:t>
            </a:r>
            <a:endParaRPr sz="3627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BC11-23F4-DFED-7FB4-B581BABF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complicated locus zoom plot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ECF46-2FE0-C08D-4732-194B63D42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184" y="1907237"/>
            <a:ext cx="7191633" cy="4950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1E35C-0E86-B8F0-DCBD-D8AAFF3085D7}"/>
              </a:ext>
            </a:extLst>
          </p:cNvPr>
          <p:cNvSpPr txBox="1"/>
          <p:nvPr/>
        </p:nvSpPr>
        <p:spPr>
          <a:xfrm>
            <a:off x="4356" y="6488668"/>
            <a:ext cx="441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data.broadinstitute.org</a:t>
            </a:r>
            <a:r>
              <a:rPr lang="en-US" dirty="0"/>
              <a:t>/mpg/</a:t>
            </a:r>
            <a:r>
              <a:rPr lang="en-US" dirty="0" err="1"/>
              <a:t>ricopili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5195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627"/>
              <a:t>Sequencing data QC…</a:t>
            </a:r>
            <a:endParaRPr sz="3627"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sz="2933"/>
              <a:t>…is hard. For a few:</a:t>
            </a:r>
            <a:endParaRPr sz="2933"/>
          </a:p>
          <a:p>
            <a:pPr indent="-474121">
              <a:spcBef>
                <a:spcPts val="1600"/>
              </a:spcBef>
              <a:buSzPts val="2000"/>
            </a:pPr>
            <a:r>
              <a:rPr lang="en" sz="2667"/>
              <a:t>depth is important: contamination and mapping errors can cause spurious heterozygous calls </a:t>
            </a:r>
            <a:endParaRPr sz="2667"/>
          </a:p>
          <a:p>
            <a:pPr indent="-474121">
              <a:spcBef>
                <a:spcPts val="1600"/>
              </a:spcBef>
              <a:buSzPts val="2000"/>
            </a:pPr>
            <a:r>
              <a:rPr lang="en" sz="2667"/>
              <a:t>Low-complexity regions are filled with insertions and deletions that defy a fixed reference genome</a:t>
            </a:r>
            <a:endParaRPr sz="2667"/>
          </a:p>
          <a:p>
            <a:pPr indent="-474121">
              <a:spcBef>
                <a:spcPts val="1333"/>
              </a:spcBef>
              <a:spcAft>
                <a:spcPts val="1600"/>
              </a:spcAft>
              <a:buSzPts val="2000"/>
            </a:pPr>
            <a:r>
              <a:rPr lang="en" sz="2667"/>
              <a:t>Handling multiallelic sites is complicated, and often necessary</a:t>
            </a:r>
            <a:endParaRPr sz="2667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D4A5B-AB58-FF70-1AE4-F3F9597B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fine-mapping - some modeling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6655E-B631-63DA-E35C-C69AAB18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48" y="1983160"/>
            <a:ext cx="5855605" cy="2045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EB7F9-96DC-86D9-5B7C-FE67E7B2D350}"/>
              </a:ext>
            </a:extLst>
          </p:cNvPr>
          <p:cNvSpPr txBox="1"/>
          <p:nvPr/>
        </p:nvSpPr>
        <p:spPr>
          <a:xfrm>
            <a:off x="1326995" y="4390154"/>
            <a:ext cx="25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Phenotype for individual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BC2A-9E03-D308-1391-7872D9E7A3B7}"/>
              </a:ext>
            </a:extLst>
          </p:cNvPr>
          <p:cNvSpPr txBox="1"/>
          <p:nvPr/>
        </p:nvSpPr>
        <p:spPr>
          <a:xfrm>
            <a:off x="3221128" y="5856740"/>
            <a:ext cx="304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Genotype vector of m markers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2F9D96-1DBE-9720-F735-56CB44AD8E4A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624755" y="3341940"/>
            <a:ext cx="2074029" cy="1048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BA3785-7F52-E76D-9F2C-F68F185B033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4741801" y="3341940"/>
            <a:ext cx="1520672" cy="251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E051BF-C3DE-B047-78E5-8E58707B7331}"/>
              </a:ext>
            </a:extLst>
          </p:cNvPr>
          <p:cNvSpPr txBox="1"/>
          <p:nvPr/>
        </p:nvSpPr>
        <p:spPr>
          <a:xfrm>
            <a:off x="5917696" y="4713334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genetic variant j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57561C-DF99-E9E1-EF50-0FB199994924}"/>
              </a:ext>
            </a:extLst>
          </p:cNvPr>
          <p:cNvCxnSpPr>
            <a:endCxn id="18" idx="0"/>
          </p:cNvCxnSpPr>
          <p:nvPr/>
        </p:nvCxnSpPr>
        <p:spPr>
          <a:xfrm>
            <a:off x="6735337" y="3341940"/>
            <a:ext cx="436933" cy="1371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292A157-5359-9677-CBC7-39BCFEF54537}"/>
              </a:ext>
            </a:extLst>
          </p:cNvPr>
          <p:cNvSpPr txBox="1"/>
          <p:nvPr/>
        </p:nvSpPr>
        <p:spPr>
          <a:xfrm>
            <a:off x="7965803" y="4031332"/>
            <a:ext cx="3043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 effects on trait y</a:t>
            </a:r>
          </a:p>
          <a:p>
            <a:r>
              <a:rPr lang="en-US" dirty="0"/>
              <a:t>including measurement error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C17D622-CB03-D4CD-B02E-411B842F52DA}"/>
              </a:ext>
            </a:extLst>
          </p:cNvPr>
          <p:cNvCxnSpPr>
            <a:endCxn id="23" idx="0"/>
          </p:cNvCxnSpPr>
          <p:nvPr/>
        </p:nvCxnSpPr>
        <p:spPr>
          <a:xfrm>
            <a:off x="7515922" y="3341940"/>
            <a:ext cx="1971676" cy="689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2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16C3E-BC6A-9EB0-31B6-FB54E6D9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also consider the binary 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A98C3-E96C-B5CF-84CF-69CA3111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98" y="2088291"/>
            <a:ext cx="7695514" cy="2187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BC8941-D84A-D351-801D-45700CF9ED39}"/>
              </a:ext>
            </a:extLst>
          </p:cNvPr>
          <p:cNvSpPr txBox="1"/>
          <p:nvPr/>
        </p:nvSpPr>
        <p:spPr>
          <a:xfrm>
            <a:off x="1326995" y="4390154"/>
            <a:ext cx="401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Phenotype y coded as 0/1 for individual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1DAB4-6A22-8354-1E17-37DDB0B10C0C}"/>
              </a:ext>
            </a:extLst>
          </p:cNvPr>
          <p:cNvSpPr txBox="1"/>
          <p:nvPr/>
        </p:nvSpPr>
        <p:spPr>
          <a:xfrm>
            <a:off x="3279828" y="5172058"/>
            <a:ext cx="304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Genotype vector of m markers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F8F4F57-07E1-551F-1DEB-550F1E51A726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333121" y="3249827"/>
            <a:ext cx="589393" cy="114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8CEF0D-0DFE-786F-E52D-3B898484A2F6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4800501" y="3271991"/>
            <a:ext cx="2894047" cy="1900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A9DC9B-F32F-DF5D-89C9-83A24A752E12}"/>
              </a:ext>
            </a:extLst>
          </p:cNvPr>
          <p:cNvSpPr txBox="1"/>
          <p:nvPr/>
        </p:nvSpPr>
        <p:spPr>
          <a:xfrm>
            <a:off x="6054110" y="5856740"/>
            <a:ext cx="250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genetic variant j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9D6572-1F43-9BB6-6FB7-6E23A14FC93E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7308684" y="3249827"/>
            <a:ext cx="1044484" cy="260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D829FA-B1F6-4476-46C7-FEBD8C06C544}"/>
              </a:ext>
            </a:extLst>
          </p:cNvPr>
          <p:cNvSpPr txBox="1"/>
          <p:nvPr/>
        </p:nvSpPr>
        <p:spPr>
          <a:xfrm>
            <a:off x="8481685" y="4525727"/>
            <a:ext cx="304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effects on trait y</a:t>
            </a:r>
          </a:p>
          <a:p>
            <a:r>
              <a:rPr lang="en-US" dirty="0"/>
              <a:t>including measurement error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38BE6F-7B2F-B080-1749-4CFE7571B05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542362" y="3341940"/>
            <a:ext cx="461118" cy="1183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8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6126-88CD-024D-66AA-26EA3E70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fine-mapping – conceptual introduction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30F7FE-15F1-6E17-B576-188B53772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0" y="1402492"/>
            <a:ext cx="4572000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AAFF2-67F1-22D1-C453-7C9D176D1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545" y="1402492"/>
            <a:ext cx="4572000" cy="4572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620B4-91BB-7295-7FE2-5ECBF2D82DB0}"/>
              </a:ext>
            </a:extLst>
          </p:cNvPr>
          <p:cNvSpPr txBox="1"/>
          <p:nvPr/>
        </p:nvSpPr>
        <p:spPr>
          <a:xfrm>
            <a:off x="4935607" y="3443346"/>
            <a:ext cx="1712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+ LD =</a:t>
            </a:r>
          </a:p>
        </p:txBody>
      </p:sp>
    </p:spTree>
    <p:extLst>
      <p:ext uri="{BB962C8B-B14F-4D97-AF65-F5344CB8AC3E}">
        <p14:creationId xmlns:p14="http://schemas.microsoft.com/office/powerpoint/2010/main" val="303793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6126-88CD-024D-66AA-26EA3E70C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fine-mapping – conceptual 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1B911-2BB3-CCC8-BD51-6EE587790F18}"/>
              </a:ext>
            </a:extLst>
          </p:cNvPr>
          <p:cNvSpPr txBox="1"/>
          <p:nvPr/>
        </p:nvSpPr>
        <p:spPr>
          <a:xfrm>
            <a:off x="5046820" y="3443346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- LD 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666BC3-87A6-4225-FEC1-92AE9A8C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9" y="1398306"/>
            <a:ext cx="4572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FB07F-58E0-B3D1-CCED-C8282BE22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660" y="139830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4DCEA-02DB-ACBB-4EC5-0D984114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Among the simplest models – </a:t>
            </a:r>
            <a:r>
              <a:rPr lang="en-US" dirty="0" err="1"/>
              <a:t>Maller</a:t>
            </a:r>
            <a:r>
              <a:rPr lang="en-US" dirty="0"/>
              <a:t> et 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BE8CC-BDA8-24E1-F764-431A9498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5" y="1690688"/>
            <a:ext cx="4808838" cy="2115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58C1C-E4ED-EA21-83BB-06082BD4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35" y="3767450"/>
            <a:ext cx="4808838" cy="1224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F45DF-D74B-3FE4-38E7-AC1C9C5E3A16}"/>
              </a:ext>
            </a:extLst>
          </p:cNvPr>
          <p:cNvSpPr txBox="1"/>
          <p:nvPr/>
        </p:nvSpPr>
        <p:spPr>
          <a:xfrm>
            <a:off x="172995" y="5152767"/>
            <a:ext cx="407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Formalized </a:t>
            </a:r>
            <a:r>
              <a:rPr lang="en-US" dirty="0" err="1"/>
              <a:t>Marchini</a:t>
            </a:r>
            <a:r>
              <a:rPr lang="en-US" dirty="0"/>
              <a:t> et al. 2007 and Servin &amp; Stephens </a:t>
            </a:r>
            <a:r>
              <a:rPr lang="en-US" dirty="0" err="1"/>
              <a:t>PLoS</a:t>
            </a:r>
            <a:r>
              <a:rPr lang="en-US" dirty="0"/>
              <a:t> Genet 2007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F5168-5924-FFE8-FAB2-652CC00BE027}"/>
              </a:ext>
            </a:extLst>
          </p:cNvPr>
          <p:cNvSpPr txBox="1"/>
          <p:nvPr/>
        </p:nvSpPr>
        <p:spPr>
          <a:xfrm>
            <a:off x="271849" y="5918886"/>
            <a:ext cx="5497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Assumes a single causal variant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17536-694A-FF10-4195-D65A2C4D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824" y="2080225"/>
            <a:ext cx="4215410" cy="2870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B4731F-39E4-1AE0-54CA-75013BFE2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278" y="4536132"/>
            <a:ext cx="3911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85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7074</TotalTime>
  <Words>1107</Words>
  <Application>Microsoft Macintosh PowerPoint</Application>
  <PresentationFormat>Widescreen</PresentationFormat>
  <Paragraphs>172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Office Theme</vt:lpstr>
      <vt:lpstr>Fine-mapping, colocalization, &amp; a bit more on pop gen and rare variation/sequencing</vt:lpstr>
      <vt:lpstr>So you’ve done a GWAS and found some associations – what now?</vt:lpstr>
      <vt:lpstr>A typical locus zoom plot</vt:lpstr>
      <vt:lpstr>A more complicated locus zoom plot</vt:lpstr>
      <vt:lpstr>Statistical fine-mapping - some modeling considerations</vt:lpstr>
      <vt:lpstr>We can also consider the binary case</vt:lpstr>
      <vt:lpstr>Statistical fine-mapping – conceptual introduction</vt:lpstr>
      <vt:lpstr>Statistical fine-mapping – conceptual introduction</vt:lpstr>
      <vt:lpstr>Among the simplest models – Maller et al.</vt:lpstr>
      <vt:lpstr>Maybe there is more than one causal SNP?</vt:lpstr>
      <vt:lpstr>Many methods for multiple causal variants</vt:lpstr>
      <vt:lpstr>Handy guide to assumptions differences in methods</vt:lpstr>
      <vt:lpstr>Fine-mapping quantifies causal probability</vt:lpstr>
      <vt:lpstr>How robust are these methods? Replication Failure Rate</vt:lpstr>
      <vt:lpstr>Replication Failure Rate</vt:lpstr>
      <vt:lpstr>What about modeling an ‘infinitesimal’ contribution?</vt:lpstr>
      <vt:lpstr>Adding functional information improves but does not guarantee replicability!</vt:lpstr>
      <vt:lpstr>How does the associated variant impact function?</vt:lpstr>
      <vt:lpstr>How does the associated variant impact function?</vt:lpstr>
      <vt:lpstr>Exploring eQTL resources</vt:lpstr>
      <vt:lpstr>Explore your favorite gene!</vt:lpstr>
      <vt:lpstr>Example – AKAP11</vt:lpstr>
      <vt:lpstr>Can we test whether these associations are the same?</vt:lpstr>
      <vt:lpstr>Managing multiple variants</vt:lpstr>
      <vt:lpstr>Alternate approaches – with potential specificity challenges</vt:lpstr>
      <vt:lpstr>TWAS and PrediXcan descriptions</vt:lpstr>
      <vt:lpstr>Wright-Fisher</vt:lpstr>
      <vt:lpstr>Wright 1930</vt:lpstr>
      <vt:lpstr>Empirical SFS – very close to drift</vt:lpstr>
      <vt:lpstr>Variance explained (alpha =0) – effect size is constant across frequency spectrum</vt:lpstr>
      <vt:lpstr>When we add the SFS + variance explained when alpha =0</vt:lpstr>
      <vt:lpstr>Few preparatory remarks for the        session</vt:lpstr>
      <vt:lpstr>Microarray (genotyping)</vt:lpstr>
      <vt:lpstr>Microarray + imputation</vt:lpstr>
      <vt:lpstr>So where do sequencing data originate?</vt:lpstr>
      <vt:lpstr>High-throughput sequencing</vt:lpstr>
      <vt:lpstr>From unmapped reads to true genetic variation in next-generation sequencing data</vt:lpstr>
      <vt:lpstr>Data processing and analysis methods</vt:lpstr>
      <vt:lpstr>Sequenced variant calls</vt:lpstr>
      <vt:lpstr>Sequencing data QC…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Finemapping and colocalization</dc:title>
  <dc:creator>Neale, Benjamin</dc:creator>
  <cp:lastModifiedBy>Neale, Benjamin</cp:lastModifiedBy>
  <cp:revision>3</cp:revision>
  <dcterms:created xsi:type="dcterms:W3CDTF">2023-03-01T18:10:31Z</dcterms:created>
  <dcterms:modified xsi:type="dcterms:W3CDTF">2023-03-10T14:58:42Z</dcterms:modified>
</cp:coreProperties>
</file>