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6"/>
  </p:notesMasterIdLst>
  <p:sldIdLst>
    <p:sldId id="449" r:id="rId2"/>
    <p:sldId id="631" r:id="rId3"/>
    <p:sldId id="689" r:id="rId4"/>
    <p:sldId id="690" r:id="rId5"/>
    <p:sldId id="691" r:id="rId6"/>
    <p:sldId id="516" r:id="rId7"/>
    <p:sldId id="637" r:id="rId8"/>
    <p:sldId id="685" r:id="rId9"/>
    <p:sldId id="641" r:id="rId10"/>
    <p:sldId id="656" r:id="rId11"/>
    <p:sldId id="654" r:id="rId12"/>
    <p:sldId id="597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598" r:id="rId22"/>
    <p:sldId id="478" r:id="rId23"/>
    <p:sldId id="479" r:id="rId24"/>
    <p:sldId id="480" r:id="rId25"/>
    <p:sldId id="481" r:id="rId26"/>
    <p:sldId id="482" r:id="rId27"/>
    <p:sldId id="472" r:id="rId28"/>
    <p:sldId id="653" r:id="rId29"/>
    <p:sldId id="642" r:id="rId30"/>
    <p:sldId id="643" r:id="rId31"/>
    <p:sldId id="644" r:id="rId32"/>
    <p:sldId id="645" r:id="rId33"/>
    <p:sldId id="646" r:id="rId34"/>
    <p:sldId id="647" r:id="rId35"/>
    <p:sldId id="687" r:id="rId36"/>
    <p:sldId id="686" r:id="rId37"/>
    <p:sldId id="677" r:id="rId38"/>
    <p:sldId id="688" r:id="rId39"/>
    <p:sldId id="599" r:id="rId40"/>
    <p:sldId id="590" r:id="rId41"/>
    <p:sldId id="591" r:id="rId42"/>
    <p:sldId id="659" r:id="rId43"/>
    <p:sldId id="593" r:id="rId44"/>
    <p:sldId id="657" r:id="rId45"/>
    <p:sldId id="658" r:id="rId46"/>
    <p:sldId id="667" r:id="rId47"/>
    <p:sldId id="669" r:id="rId48"/>
    <p:sldId id="670" r:id="rId49"/>
    <p:sldId id="671" r:id="rId50"/>
    <p:sldId id="672" r:id="rId51"/>
    <p:sldId id="681" r:id="rId52"/>
    <p:sldId id="668" r:id="rId53"/>
    <p:sldId id="673" r:id="rId54"/>
    <p:sldId id="678" r:id="rId55"/>
    <p:sldId id="674" r:id="rId56"/>
    <p:sldId id="614" r:id="rId57"/>
    <p:sldId id="675" r:id="rId58"/>
    <p:sldId id="676" r:id="rId59"/>
    <p:sldId id="619" r:id="rId60"/>
    <p:sldId id="571" r:id="rId61"/>
    <p:sldId id="572" r:id="rId62"/>
    <p:sldId id="573" r:id="rId63"/>
    <p:sldId id="680" r:id="rId64"/>
    <p:sldId id="574" r:id="rId65"/>
    <p:sldId id="575" r:id="rId66"/>
    <p:sldId id="576" r:id="rId67"/>
    <p:sldId id="577" r:id="rId68"/>
    <p:sldId id="578" r:id="rId69"/>
    <p:sldId id="579" r:id="rId70"/>
    <p:sldId id="580" r:id="rId71"/>
    <p:sldId id="581" r:id="rId72"/>
    <p:sldId id="582" r:id="rId73"/>
    <p:sldId id="583" r:id="rId74"/>
    <p:sldId id="584" r:id="rId75"/>
    <p:sldId id="585" r:id="rId76"/>
    <p:sldId id="586" r:id="rId77"/>
    <p:sldId id="679" r:id="rId78"/>
    <p:sldId id="588" r:id="rId79"/>
    <p:sldId id="589" r:id="rId80"/>
    <p:sldId id="601" r:id="rId81"/>
    <p:sldId id="570" r:id="rId82"/>
    <p:sldId id="602" r:id="rId83"/>
    <p:sldId id="528" r:id="rId84"/>
    <p:sldId id="527" r:id="rId85"/>
    <p:sldId id="530" r:id="rId86"/>
    <p:sldId id="529" r:id="rId87"/>
    <p:sldId id="569" r:id="rId88"/>
    <p:sldId id="563" r:id="rId89"/>
    <p:sldId id="534" r:id="rId90"/>
    <p:sldId id="537" r:id="rId91"/>
    <p:sldId id="603" r:id="rId92"/>
    <p:sldId id="558" r:id="rId93"/>
    <p:sldId id="682" r:id="rId94"/>
    <p:sldId id="544" r:id="rId95"/>
    <p:sldId id="543" r:id="rId96"/>
    <p:sldId id="546" r:id="rId97"/>
    <p:sldId id="547" r:id="rId98"/>
    <p:sldId id="560" r:id="rId99"/>
    <p:sldId id="548" r:id="rId100"/>
    <p:sldId id="549" r:id="rId101"/>
    <p:sldId id="550" r:id="rId102"/>
    <p:sldId id="551" r:id="rId103"/>
    <p:sldId id="552" r:id="rId104"/>
    <p:sldId id="553" r:id="rId105"/>
    <p:sldId id="554" r:id="rId106"/>
    <p:sldId id="561" r:id="rId107"/>
    <p:sldId id="555" r:id="rId108"/>
    <p:sldId id="556" r:id="rId109"/>
    <p:sldId id="557" r:id="rId110"/>
    <p:sldId id="559" r:id="rId111"/>
    <p:sldId id="562" r:id="rId112"/>
    <p:sldId id="523" r:id="rId113"/>
    <p:sldId id="684" r:id="rId114"/>
    <p:sldId id="683" r:id="rId11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0"/>
    <p:restoredTop sz="93902"/>
  </p:normalViewPr>
  <p:slideViewPr>
    <p:cSldViewPr snapToGrid="0">
      <p:cViewPr>
        <p:scale>
          <a:sx n="100" d="100"/>
          <a:sy n="100" d="100"/>
        </p:scale>
        <p:origin x="1232" y="360"/>
      </p:cViewPr>
      <p:guideLst>
        <p:guide orient="horz" pos="4320"/>
        <p:guide pos="5759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6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87C8D2D-4B36-B1B0-6F67-31254BE624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8567A40-03B2-1778-2E38-64EFDBA4BC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4ABC116-DF57-149C-1062-28F9E3A15AC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430D9303-0CA8-DEE5-068D-E1E7718E9E9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>
            <a:extLst>
              <a:ext uri="{FF2B5EF4-FFF2-40B4-BE49-F238E27FC236}">
                <a16:creationId xmlns:a16="http://schemas.microsoft.com/office/drawing/2014/main" id="{A350F5BD-D48A-D9CC-2738-AE6DFB741D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>
            <a:extLst>
              <a:ext uri="{FF2B5EF4-FFF2-40B4-BE49-F238E27FC236}">
                <a16:creationId xmlns:a16="http://schemas.microsoft.com/office/drawing/2014/main" id="{B9EF207A-B9A5-8B94-22DB-A065EEEF1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aseline="0"/>
            </a:lvl1pPr>
          </a:lstStyle>
          <a:p>
            <a:pPr>
              <a:defRPr/>
            </a:pPr>
            <a:fld id="{F2E417DF-E5EC-C143-95C4-1EF8AC3CA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657CF60-8337-3F6A-A12A-913A45329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FE433A-01D6-E94F-BE44-C06F03D00F77}" type="slidenum">
              <a:rPr lang="en-US" altLang="en-US" sz="1200" baseline="0" smtClean="0"/>
              <a:pPr/>
              <a:t>1</a:t>
            </a:fld>
            <a:endParaRPr lang="en-US" altLang="en-US" sz="1200" baseline="0"/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2D4525E4-9FB3-A103-6C7A-4F99A7704B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50CE4DBB-1C03-BCF1-3413-9242F304F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EC60317-AD20-CFFF-D830-5F40D0B59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6AA4F3-12DE-EB44-B496-E6B36AEE223F}" type="slidenum">
              <a:rPr lang="en-US" altLang="en-US" sz="1200" baseline="0" smtClean="0"/>
              <a:pPr/>
              <a:t>11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6BD2AC92-5C38-78B4-7928-E0380B7C94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C6835B39-BB03-E617-DB3F-360592318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5D78EFE-180C-FF88-D7E7-DDC3931B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456067-1C66-8E4B-BAF4-649D16AA1886}" type="slidenum">
              <a:rPr lang="en-US" altLang="en-US" sz="1200" baseline="0" smtClean="0"/>
              <a:pPr/>
              <a:t>13</a:t>
            </a:fld>
            <a:endParaRPr lang="en-US" altLang="en-US" sz="1200" baseline="0"/>
          </a:p>
        </p:txBody>
      </p:sp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FECEFA40-B017-6FF4-525D-9B255C5F0E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9FC75B5C-4D16-4098-FC83-C5DB26E11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FAB8B62-109A-A77C-D0E6-4671D891A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9C0F0B-C450-4746-A43A-1CC5C88FA37C}" type="slidenum">
              <a:rPr lang="en-US" altLang="en-US" sz="1200" baseline="0" smtClean="0"/>
              <a:pPr/>
              <a:t>14</a:t>
            </a:fld>
            <a:endParaRPr lang="en-US" altLang="en-US" sz="1200" baseline="0"/>
          </a:p>
        </p:txBody>
      </p:sp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1264845C-FB53-523D-9A7F-E1100192BC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id="{ACDE5F43-0009-1EBB-28B1-C2C882070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27DB0F5A-97E1-B530-325A-02D4F7EE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459585-8E5C-1B4F-B435-C9609E121BAC}" type="slidenum">
              <a:rPr lang="en-US" altLang="en-US" sz="1200" baseline="0" smtClean="0"/>
              <a:pPr/>
              <a:t>15</a:t>
            </a:fld>
            <a:endParaRPr lang="en-US" altLang="en-US" sz="1200" baseline="0"/>
          </a:p>
        </p:txBody>
      </p:sp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9389AEDF-490B-AC39-1D65-A11A2D1835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8B903F8D-B034-B3E5-5227-6BDF7DF64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863DD9A-69A5-E7F7-4C02-1D604F71C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BFA4E2-4E50-274C-AF2F-9C8B77F361D7}" type="slidenum">
              <a:rPr lang="en-US" altLang="en-US" sz="1200" baseline="0" smtClean="0"/>
              <a:pPr/>
              <a:t>16</a:t>
            </a:fld>
            <a:endParaRPr lang="en-US" altLang="en-US" sz="1200" baseline="0"/>
          </a:p>
        </p:txBody>
      </p:sp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ECCA1CCF-0345-331A-B320-1BC9040B2C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6020C90E-9ED5-0D20-167B-F3BC082C0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009C1766-407A-45DA-5666-A02AE4B33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6616DE-6B42-0E46-8DC2-9D5DD47E1BC5}" type="slidenum">
              <a:rPr lang="en-US" altLang="en-US" sz="1200" baseline="0" smtClean="0"/>
              <a:pPr/>
              <a:t>17</a:t>
            </a:fld>
            <a:endParaRPr lang="en-US" altLang="en-US" sz="1200" baseline="0"/>
          </a:p>
        </p:txBody>
      </p:sp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9A8DB594-98EA-F29C-2D8B-EF8FEEEFE4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2F3D3F35-8C9E-5E2D-9409-8EE8CCFC1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AD8DDED-0402-E533-8448-1180BEE2F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70CD30-6EC2-D54B-9C9A-42CA5D3383D8}" type="slidenum">
              <a:rPr lang="en-US" altLang="en-US" sz="1200" baseline="0" smtClean="0"/>
              <a:pPr/>
              <a:t>18</a:t>
            </a:fld>
            <a:endParaRPr lang="en-US" altLang="en-US" sz="1200" baseline="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D0A7AD1C-B29D-AE57-0516-5C4D3F6F9F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95B24EAB-04C7-A1E9-E8A4-B5F096E75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C501EA6B-9BC5-F1F3-7BAC-7C3254F6E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187EFF-8218-7445-AC6D-7B3DCEFD37C3}" type="slidenum">
              <a:rPr lang="en-US" altLang="en-US" sz="1200" baseline="0" smtClean="0"/>
              <a:pPr/>
              <a:t>19</a:t>
            </a:fld>
            <a:endParaRPr lang="en-US" altLang="en-US" sz="1200" baseline="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3BCE3146-3DF6-7731-E0E0-1586A4E541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90673B98-0F7F-DA6D-7B15-B51CD11F3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9ECB997-4838-4B64-E817-C2273B734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CBE37F-E258-1348-BD80-9D7DDA7185A2}" type="slidenum">
              <a:rPr lang="en-US" altLang="en-US" sz="1200" baseline="0" smtClean="0"/>
              <a:pPr/>
              <a:t>20</a:t>
            </a:fld>
            <a:endParaRPr lang="en-US" altLang="en-US" sz="1200" baseline="0"/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05DD346C-5E5E-4366-EF48-8B2BC82AB5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AD754EEB-78E8-143C-EF9B-B2ABABB69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DECC4355-90FF-6D31-8526-66978124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C3F58F-1DF2-A54C-92E8-2E608D1E7C3B}" type="slidenum">
              <a:rPr lang="en-US" altLang="en-US" sz="1200" baseline="0" smtClean="0"/>
              <a:pPr/>
              <a:t>22</a:t>
            </a:fld>
            <a:endParaRPr lang="en-US" altLang="en-US" sz="1200" baseline="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B82917CC-AB3E-E56E-9530-DD212BAC22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EC380C99-4B1F-7B1D-D884-34944FB2E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2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F1A4B300-6D77-0A3D-0730-BCEC55E65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220D41-007E-8A4E-BCBA-043B74E7097E}" type="slidenum">
              <a:rPr lang="en-US" altLang="en-US" sz="1200" baseline="0" smtClean="0"/>
              <a:pPr/>
              <a:t>23</a:t>
            </a:fld>
            <a:endParaRPr lang="en-US" altLang="en-US" sz="1200" baseline="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D6A1861E-D6E9-FE38-496D-175E424D61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891DEE6F-ADE4-2125-759F-EE51092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4E403BE3-2004-58D8-E00B-FFE9AEC57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BB6FCE-EAC7-1441-87A8-335AEDBBF010}" type="slidenum">
              <a:rPr lang="en-US" altLang="en-US" sz="1200" baseline="0" smtClean="0"/>
              <a:pPr/>
              <a:t>24</a:t>
            </a:fld>
            <a:endParaRPr lang="en-US" altLang="en-US" sz="1200" baseline="0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5366BE95-516E-D712-45A9-808E37F157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D030F66D-055D-722B-1C27-9D0007F14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88D2246-B858-B076-841D-111988E50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7EE3B2-50F3-3D49-8989-9812F6569ECE}" type="slidenum">
              <a:rPr lang="en-US" altLang="en-US" sz="1200" baseline="0" smtClean="0"/>
              <a:pPr/>
              <a:t>25</a:t>
            </a:fld>
            <a:endParaRPr lang="en-US" altLang="en-US" sz="1200" baseline="0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A997A035-068E-8CDB-7351-735F1CF48F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>
            <a:extLst>
              <a:ext uri="{FF2B5EF4-FFF2-40B4-BE49-F238E27FC236}">
                <a16:creationId xmlns:a16="http://schemas.microsoft.com/office/drawing/2014/main" id="{B6D2F4E1-0236-6DB0-22CD-39B58E74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90783CF-922C-A2D4-BC9E-BC139AB83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0EBD52-430B-874A-888B-B2CE5DB4E64E}" type="slidenum">
              <a:rPr lang="en-US" altLang="en-US" sz="1200" baseline="0" smtClean="0"/>
              <a:pPr/>
              <a:t>26</a:t>
            </a:fld>
            <a:endParaRPr lang="en-US" altLang="en-US" sz="1200" baseline="0"/>
          </a:p>
        </p:txBody>
      </p:sp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9D4BD8C9-F03F-7EE7-6EE3-BC42723F74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503F5C48-DA19-7BAA-A967-0DFFC1A7F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78B075B-1ACD-68CE-E961-E1DE980F2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C8E6E3-A199-5543-ABE5-8926A9EF7D3A}" type="slidenum">
              <a:rPr lang="en-US" altLang="en-US" sz="1200" baseline="0" smtClean="0"/>
              <a:pPr/>
              <a:t>27</a:t>
            </a:fld>
            <a:endParaRPr lang="en-US" altLang="en-US" sz="1200" baseline="0"/>
          </a:p>
        </p:txBody>
      </p:sp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8D3483E2-0404-A30B-1509-13083CC82C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>
            <a:extLst>
              <a:ext uri="{FF2B5EF4-FFF2-40B4-BE49-F238E27FC236}">
                <a16:creationId xmlns:a16="http://schemas.microsoft.com/office/drawing/2014/main" id="{0004FE36-C838-5A55-415E-8A14BF559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73C132F9-1C7E-9C1F-8F17-FBDE2B629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849CA7-CA1E-5847-8745-EF0119A0A2F3}" type="slidenum">
              <a:rPr lang="en-US" altLang="en-US" sz="1200" baseline="0" smtClean="0"/>
              <a:pPr/>
              <a:t>29</a:t>
            </a:fld>
            <a:endParaRPr lang="en-US" altLang="en-US" sz="1200" baseline="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C1EB087C-811C-1A4C-E69B-266641B82F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6109B935-A9C0-6A11-FBA7-93161CC8D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A8D8B37-24ED-3C91-8614-C85795BA1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E681F5-4A88-804D-AD0C-98AD734ECE21}" type="slidenum">
              <a:rPr lang="en-US" altLang="en-US" sz="1200" baseline="0" smtClean="0"/>
              <a:pPr/>
              <a:t>30</a:t>
            </a:fld>
            <a:endParaRPr lang="en-US" altLang="en-US" sz="1200" baseline="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A08F95DD-C5C4-D96E-A534-51E303829F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3C8FD0A3-715C-1874-1CFC-A23C7619F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5B27BDE-44EE-680B-1E5A-8B498116F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B39A03-0933-F74A-B606-9F6F22DA2388}" type="slidenum">
              <a:rPr lang="en-US" altLang="en-US" sz="1200" baseline="0" smtClean="0"/>
              <a:pPr/>
              <a:t>31</a:t>
            </a:fld>
            <a:endParaRPr lang="en-US" altLang="en-US" sz="1200" baseline="0"/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8EBE4F15-22FB-19BC-348F-F9BD12CBE4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CE0C74A6-6BAE-72BC-4405-F763F5129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CF18DD5A-78E4-29E2-D21B-4811E77D8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D20E2119-CEFE-45D1-7F89-B1B5A7A1E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49040757-6EF8-D650-AF41-27F5A9177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FF6750-E243-594D-975C-1A76C590657F}" type="slidenum">
              <a:rPr lang="en-US" altLang="en-US" sz="1200" baseline="0" smtClean="0"/>
              <a:pPr/>
              <a:t>32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B1AC23B-09C0-E5A9-841D-1760B88F83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8FBD4B-764B-E945-B464-BE24D7B8350B}" type="slidenum">
              <a:rPr lang="en-US" altLang="en-US" sz="1200" baseline="0" smtClean="0"/>
              <a:pPr/>
              <a:t>37</a:t>
            </a:fld>
            <a:endParaRPr lang="en-US" altLang="en-US" sz="1200" baseline="0"/>
          </a:p>
        </p:txBody>
      </p:sp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09E1A66D-0E0D-6520-23BB-48B2DC48FB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>
            <a:extLst>
              <a:ext uri="{FF2B5EF4-FFF2-40B4-BE49-F238E27FC236}">
                <a16:creationId xmlns:a16="http://schemas.microsoft.com/office/drawing/2014/main" id="{5C5D0D06-A0DC-DE1B-9EF5-EC36D689A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3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CVs not in LD with SNPs on chip; Twin h2 over-estimated; trait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289917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C0BA8CF4-EB20-8FC8-07E4-3215294CB3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7FC9397D-DC1F-0546-C7FE-6DA5A0D2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5969B1CF-3B1F-8E4D-6153-1CA2509A9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DC71BA-DBF7-644E-A41A-30965FC11E43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7EA4CA88-7037-1809-BC09-A870F2D72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817CBA10-3934-8F35-685C-B2FEAEDF3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  <a:p>
            <a:endParaRPr lang="en-AU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B6959E86-EBCC-24CF-9E01-0C44FFE5E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4217EB-0A48-EF4E-8EE5-12BAF1FFF248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0D953DE9-902D-C7EF-ECC2-B8B8D5DF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B6F1E5-8CD9-E042-B6C1-9F47C2AF5644}" type="slidenum">
              <a:rPr lang="en-US" altLang="en-US" sz="1200" baseline="0" smtClean="0"/>
              <a:pPr/>
              <a:t>47</a:t>
            </a:fld>
            <a:endParaRPr lang="en-US" altLang="en-US" sz="1200" baseline="0"/>
          </a:p>
        </p:txBody>
      </p:sp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292E8F5A-B5A3-6C71-AE26-8D076AD7C2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2CBCE2CE-700A-596C-4645-D4A20A005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DD7560E-56D0-A12C-A938-B9C8E72FA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9DCFDA-B0A0-5C4B-9EFB-167A6F7C5873}" type="slidenum">
              <a:rPr lang="en-US" altLang="en-US" sz="1200" baseline="0" smtClean="0"/>
              <a:pPr/>
              <a:t>48</a:t>
            </a:fld>
            <a:endParaRPr lang="en-US" altLang="en-US" sz="1200" baseline="0"/>
          </a:p>
        </p:txBody>
      </p:sp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C44BEF02-81D5-4034-18F1-E8B4356D1F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>
            <a:extLst>
              <a:ext uri="{FF2B5EF4-FFF2-40B4-BE49-F238E27FC236}">
                <a16:creationId xmlns:a16="http://schemas.microsoft.com/office/drawing/2014/main" id="{066C830E-F49E-FDAA-B411-1BFB01324D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7A360174-7D97-1728-B4F3-F4475E74D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BF3A85-7519-3047-A6FF-FFF33FE26A83}" type="slidenum">
              <a:rPr lang="en-US" altLang="en-US" sz="1200" baseline="0" smtClean="0"/>
              <a:pPr/>
              <a:t>49</a:t>
            </a:fld>
            <a:endParaRPr lang="en-US" altLang="en-US" sz="1200" baseline="0"/>
          </a:p>
        </p:txBody>
      </p:sp>
      <p:sp>
        <p:nvSpPr>
          <p:cNvPr id="71682" name="Rectangle 1026">
            <a:extLst>
              <a:ext uri="{FF2B5EF4-FFF2-40B4-BE49-F238E27FC236}">
                <a16:creationId xmlns:a16="http://schemas.microsoft.com/office/drawing/2014/main" id="{54262F51-6F9F-ED53-5038-D90016D932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1027">
            <a:extLst>
              <a:ext uri="{FF2B5EF4-FFF2-40B4-BE49-F238E27FC236}">
                <a16:creationId xmlns:a16="http://schemas.microsoft.com/office/drawing/2014/main" id="{D02E0E92-722C-EBC9-CF48-B090CF038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DC085486-52F1-0085-B9B6-5FB5A816E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EB68CD-694E-1446-B0E4-76FEC49578E1}" type="slidenum">
              <a:rPr lang="en-US" altLang="en-US" sz="1200" baseline="0" smtClean="0"/>
              <a:pPr/>
              <a:t>50</a:t>
            </a:fld>
            <a:endParaRPr lang="en-US" altLang="en-US" sz="1200" baseline="0"/>
          </a:p>
        </p:txBody>
      </p:sp>
      <p:sp>
        <p:nvSpPr>
          <p:cNvPr id="73730" name="Rectangle 1026">
            <a:extLst>
              <a:ext uri="{FF2B5EF4-FFF2-40B4-BE49-F238E27FC236}">
                <a16:creationId xmlns:a16="http://schemas.microsoft.com/office/drawing/2014/main" id="{78B22B69-AD26-5275-A4C8-D5AAF80EF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>
            <a:extLst>
              <a:ext uri="{FF2B5EF4-FFF2-40B4-BE49-F238E27FC236}">
                <a16:creationId xmlns:a16="http://schemas.microsoft.com/office/drawing/2014/main" id="{E1ACDB5E-13D8-6F36-7D59-D25C1E480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A8835720-A389-005E-0014-7C0FDAE2F6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C89F38-C90D-8D42-8677-C0ACEA46D638}" type="slidenum">
              <a:rPr lang="en-US" altLang="en-US" sz="1200" baseline="0" smtClean="0"/>
              <a:pPr/>
              <a:t>51</a:t>
            </a:fld>
            <a:endParaRPr lang="en-US" altLang="en-US" sz="1200" baseline="0"/>
          </a:p>
        </p:txBody>
      </p:sp>
      <p:sp>
        <p:nvSpPr>
          <p:cNvPr id="75778" name="Rectangle 1026">
            <a:extLst>
              <a:ext uri="{FF2B5EF4-FFF2-40B4-BE49-F238E27FC236}">
                <a16:creationId xmlns:a16="http://schemas.microsoft.com/office/drawing/2014/main" id="{7668182D-9A31-BEFD-7E91-EC16A04F6B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>
            <a:extLst>
              <a:ext uri="{FF2B5EF4-FFF2-40B4-BE49-F238E27FC236}">
                <a16:creationId xmlns:a16="http://schemas.microsoft.com/office/drawing/2014/main" id="{3314027E-1F30-83E1-D4DF-7B110053E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CC024138-5B29-2E33-B91C-5BE323287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BFF61E-C41E-AE45-B14D-05FE9634E910}" type="slidenum">
              <a:rPr lang="en-US" altLang="en-US" sz="1200" baseline="0" smtClean="0"/>
              <a:pPr/>
              <a:t>53</a:t>
            </a:fld>
            <a:endParaRPr lang="en-US" altLang="en-US" sz="1200" baseline="0"/>
          </a:p>
        </p:txBody>
      </p:sp>
      <p:sp>
        <p:nvSpPr>
          <p:cNvPr id="78850" name="Rectangle 1026">
            <a:extLst>
              <a:ext uri="{FF2B5EF4-FFF2-40B4-BE49-F238E27FC236}">
                <a16:creationId xmlns:a16="http://schemas.microsoft.com/office/drawing/2014/main" id="{84410748-D89D-9139-4112-3516808969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>
            <a:extLst>
              <a:ext uri="{FF2B5EF4-FFF2-40B4-BE49-F238E27FC236}">
                <a16:creationId xmlns:a16="http://schemas.microsoft.com/office/drawing/2014/main" id="{A2632690-30EF-9D5A-D083-DCBD75B7E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9F626FCC-54C2-142B-0800-57EF407CE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9689FE-B8AB-4245-88DF-A581E8207477}" type="slidenum">
              <a:rPr lang="en-US" altLang="en-US" sz="1200" baseline="0" smtClean="0"/>
              <a:pPr/>
              <a:t>54</a:t>
            </a:fld>
            <a:endParaRPr lang="en-US" altLang="en-US" sz="1200" baseline="0"/>
          </a:p>
        </p:txBody>
      </p:sp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729A1EE6-85FB-220F-293F-474B1E02FC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D3CFAEDB-32D1-DE4A-E968-ED0DBBD8C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7C528573-A46D-3C26-E901-2B6D6A50BE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469448-9324-2647-BC0F-45DF3B529935}" type="slidenum">
              <a:rPr lang="en-US" altLang="en-US" sz="1200" baseline="0" smtClean="0"/>
              <a:pPr/>
              <a:t>55</a:t>
            </a:fld>
            <a:endParaRPr lang="en-US" altLang="en-US" sz="1200" baseline="0"/>
          </a:p>
        </p:txBody>
      </p:sp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601B7C0F-E265-D97C-3906-06AE8FFA52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1027">
            <a:extLst>
              <a:ext uri="{FF2B5EF4-FFF2-40B4-BE49-F238E27FC236}">
                <a16:creationId xmlns:a16="http://schemas.microsoft.com/office/drawing/2014/main" id="{0021FF64-AB6E-478F-E56E-D683C51C5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4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CVs not in LD with SNPs on chip; Twin h2 over-estimated; trait heterogeneity</a:t>
            </a:r>
          </a:p>
        </p:txBody>
      </p:sp>
    </p:spTree>
    <p:extLst>
      <p:ext uri="{BB962C8B-B14F-4D97-AF65-F5344CB8AC3E}">
        <p14:creationId xmlns:p14="http://schemas.microsoft.com/office/powerpoint/2010/main" val="1103112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BBA10B8D-29E5-7CF8-2442-FF02D0F8D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1754DC-0B89-4948-A3E4-B5407194C9C6}" type="slidenum">
              <a:rPr lang="en-US" altLang="en-US" sz="1200" baseline="0" smtClean="0"/>
              <a:pPr/>
              <a:t>62</a:t>
            </a:fld>
            <a:endParaRPr lang="en-US" altLang="en-US" sz="1200" baseline="0"/>
          </a:p>
        </p:txBody>
      </p:sp>
      <p:sp>
        <p:nvSpPr>
          <p:cNvPr id="91138" name="Rectangle 1026">
            <a:extLst>
              <a:ext uri="{FF2B5EF4-FFF2-40B4-BE49-F238E27FC236}">
                <a16:creationId xmlns:a16="http://schemas.microsoft.com/office/drawing/2014/main" id="{4F47FB13-D825-05E8-D8F7-D6677D42CA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1027">
            <a:extLst>
              <a:ext uri="{FF2B5EF4-FFF2-40B4-BE49-F238E27FC236}">
                <a16:creationId xmlns:a16="http://schemas.microsoft.com/office/drawing/2014/main" id="{2B067662-BDB8-AB78-668F-5C7A487E2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E9CC549E-349D-2DAC-CFAA-000349BBD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89612-FC5E-1644-A2B3-9C6CA3721437}" type="slidenum">
              <a:rPr lang="en-US" altLang="en-US" sz="1200" baseline="0" smtClean="0"/>
              <a:pPr/>
              <a:t>63</a:t>
            </a:fld>
            <a:endParaRPr lang="en-US" altLang="en-US" sz="1200" baseline="0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F9DC068A-5FB7-FCA9-7B47-E6427DE40D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02D36A9F-F3E2-4424-73A8-CBDC20BDB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755893FD-2398-3DCC-8EFA-15FC8BDEC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078244-1498-D444-991C-7A98D4D7AAEF}" type="slidenum">
              <a:rPr lang="en-US" altLang="en-US" sz="1200" baseline="0" smtClean="0"/>
              <a:pPr/>
              <a:t>64</a:t>
            </a:fld>
            <a:endParaRPr lang="en-US" altLang="en-US" sz="1200" baseline="0"/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905683C3-AF6C-EC9B-AA05-AF40601A38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0EEFFECD-4130-FA89-F308-5DA0180F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446D8F35-A0E0-1C0D-6CD9-35E4EFA8A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32D71D-2323-6443-8083-ADD5B648BE65}" type="slidenum">
              <a:rPr lang="en-US" altLang="en-US" sz="1200" baseline="0" smtClean="0"/>
              <a:pPr/>
              <a:t>65</a:t>
            </a:fld>
            <a:endParaRPr lang="en-US" altLang="en-US" sz="1200" baseline="0"/>
          </a:p>
        </p:txBody>
      </p:sp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69E25536-E005-2CD2-D9E9-F1E762D37F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1027">
            <a:extLst>
              <a:ext uri="{FF2B5EF4-FFF2-40B4-BE49-F238E27FC236}">
                <a16:creationId xmlns:a16="http://schemas.microsoft.com/office/drawing/2014/main" id="{73A87F32-9DB6-BD6C-2838-634DEB05A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AB9B121F-89A6-9069-B0E4-122ABE6C8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2E9697-4DBE-7445-9E27-023EE9C48A16}" type="slidenum">
              <a:rPr lang="en-US" altLang="en-US" sz="1200" baseline="0" smtClean="0"/>
              <a:pPr/>
              <a:t>66</a:t>
            </a:fld>
            <a:endParaRPr lang="en-US" altLang="en-US" sz="1200" baseline="0"/>
          </a:p>
        </p:txBody>
      </p:sp>
      <p:sp>
        <p:nvSpPr>
          <p:cNvPr id="99330" name="Rectangle 1026">
            <a:extLst>
              <a:ext uri="{FF2B5EF4-FFF2-40B4-BE49-F238E27FC236}">
                <a16:creationId xmlns:a16="http://schemas.microsoft.com/office/drawing/2014/main" id="{F564273A-AAAF-FB8E-DE1D-B388F2E60E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>
            <a:extLst>
              <a:ext uri="{FF2B5EF4-FFF2-40B4-BE49-F238E27FC236}">
                <a16:creationId xmlns:a16="http://schemas.microsoft.com/office/drawing/2014/main" id="{E9B82A20-F233-5702-EA2C-FB6D57CBA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FFB97676-A664-B41C-F12A-B5018C488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CA934B-F953-E145-9091-248EA314C511}" type="slidenum">
              <a:rPr lang="en-US" altLang="en-US" sz="1200" baseline="0" smtClean="0"/>
              <a:pPr/>
              <a:t>67</a:t>
            </a:fld>
            <a:endParaRPr lang="en-US" altLang="en-US" sz="1200" baseline="0"/>
          </a:p>
        </p:txBody>
      </p:sp>
      <p:sp>
        <p:nvSpPr>
          <p:cNvPr id="101378" name="Rectangle 1026">
            <a:extLst>
              <a:ext uri="{FF2B5EF4-FFF2-40B4-BE49-F238E27FC236}">
                <a16:creationId xmlns:a16="http://schemas.microsoft.com/office/drawing/2014/main" id="{1C50DA20-2BB2-192D-4F32-482187E49B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1027">
            <a:extLst>
              <a:ext uri="{FF2B5EF4-FFF2-40B4-BE49-F238E27FC236}">
                <a16:creationId xmlns:a16="http://schemas.microsoft.com/office/drawing/2014/main" id="{4D1C8AE2-D860-24A3-A16F-F3202CEB9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179E6736-6CD1-D2C8-60B4-1EFBF851F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15C138-04F3-274D-8B87-A6D1127A836D}" type="slidenum">
              <a:rPr lang="en-US" altLang="en-US" sz="1200" baseline="0" smtClean="0"/>
              <a:pPr/>
              <a:t>68</a:t>
            </a:fld>
            <a:endParaRPr lang="en-US" altLang="en-US" sz="1200" baseline="0"/>
          </a:p>
        </p:txBody>
      </p:sp>
      <p:sp>
        <p:nvSpPr>
          <p:cNvPr id="103426" name="Rectangle 1026">
            <a:extLst>
              <a:ext uri="{FF2B5EF4-FFF2-40B4-BE49-F238E27FC236}">
                <a16:creationId xmlns:a16="http://schemas.microsoft.com/office/drawing/2014/main" id="{7EBC1072-B2F8-EEDC-DA43-132D4747F9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B199921B-83D8-261B-189E-C427DEE7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C78500A9-7D86-D2B8-2FAE-D9D664A27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CF2E44-8DC3-BC40-BE25-8FE5F58F72B9}" type="slidenum">
              <a:rPr lang="en-US" altLang="en-US" sz="1200" baseline="0" smtClean="0"/>
              <a:pPr/>
              <a:t>69</a:t>
            </a:fld>
            <a:endParaRPr lang="en-US" altLang="en-US" sz="1200" baseline="0"/>
          </a:p>
        </p:txBody>
      </p:sp>
      <p:sp>
        <p:nvSpPr>
          <p:cNvPr id="105474" name="Rectangle 1026">
            <a:extLst>
              <a:ext uri="{FF2B5EF4-FFF2-40B4-BE49-F238E27FC236}">
                <a16:creationId xmlns:a16="http://schemas.microsoft.com/office/drawing/2014/main" id="{96F3A03C-25AA-DFE8-8AD8-99FA5AE3ED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1027">
            <a:extLst>
              <a:ext uri="{FF2B5EF4-FFF2-40B4-BE49-F238E27FC236}">
                <a16:creationId xmlns:a16="http://schemas.microsoft.com/office/drawing/2014/main" id="{C7347A3F-4A82-1DCF-03B7-84BA12249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EEA536EA-B25D-0B5C-7650-28757C054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EEEB4C-6198-7548-AA77-0BDF9FCFC436}" type="slidenum">
              <a:rPr lang="en-US" altLang="en-US" sz="1200" baseline="0" smtClean="0"/>
              <a:pPr/>
              <a:t>70</a:t>
            </a:fld>
            <a:endParaRPr lang="en-US" altLang="en-US" sz="1200" baseline="0"/>
          </a:p>
        </p:txBody>
      </p:sp>
      <p:sp>
        <p:nvSpPr>
          <p:cNvPr id="107522" name="Rectangle 1026">
            <a:extLst>
              <a:ext uri="{FF2B5EF4-FFF2-40B4-BE49-F238E27FC236}">
                <a16:creationId xmlns:a16="http://schemas.microsoft.com/office/drawing/2014/main" id="{A4F3D18F-312F-F4A0-5E67-778D983E76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>
            <a:extLst>
              <a:ext uri="{FF2B5EF4-FFF2-40B4-BE49-F238E27FC236}">
                <a16:creationId xmlns:a16="http://schemas.microsoft.com/office/drawing/2014/main" id="{37A0C2DE-B2AF-19F3-A959-68ABC6B23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0E54D2D3-8ADF-7662-6233-27AA3F990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4C3B95-0AD9-D94A-AE78-33808DF4AAAD}" type="slidenum">
              <a:rPr lang="en-US" altLang="en-US" sz="1200" baseline="0" smtClean="0"/>
              <a:pPr/>
              <a:t>71</a:t>
            </a:fld>
            <a:endParaRPr lang="en-US" altLang="en-US" sz="1200" baseline="0"/>
          </a:p>
        </p:txBody>
      </p:sp>
      <p:sp>
        <p:nvSpPr>
          <p:cNvPr id="109570" name="Rectangle 1026">
            <a:extLst>
              <a:ext uri="{FF2B5EF4-FFF2-40B4-BE49-F238E27FC236}">
                <a16:creationId xmlns:a16="http://schemas.microsoft.com/office/drawing/2014/main" id="{E6138157-76FD-B07E-C685-45A9F1BDFD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1027">
            <a:extLst>
              <a:ext uri="{FF2B5EF4-FFF2-40B4-BE49-F238E27FC236}">
                <a16:creationId xmlns:a16="http://schemas.microsoft.com/office/drawing/2014/main" id="{4C5BB8B0-AD13-AEA9-7764-EF518B26C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0275B102-5E88-D196-700B-857BB280D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D20C3E-2314-6B49-958A-9B1EEAFBD16F}" type="slidenum">
              <a:rPr lang="en-US" altLang="en-US" sz="1200" baseline="0" smtClean="0"/>
              <a:pPr/>
              <a:t>5</a:t>
            </a:fld>
            <a:endParaRPr lang="en-US" altLang="en-US" sz="1200" baseline="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9539108C-C6D7-A854-0C80-335824B95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1EB849D1-B3AD-20A0-697F-A39D3CD8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CVs not in LD with SNPs on chip; Twin h2 over-estimated; trait heterogeneity</a:t>
            </a:r>
          </a:p>
        </p:txBody>
      </p:sp>
    </p:spTree>
    <p:extLst>
      <p:ext uri="{BB962C8B-B14F-4D97-AF65-F5344CB8AC3E}">
        <p14:creationId xmlns:p14="http://schemas.microsoft.com/office/powerpoint/2010/main" val="3347462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57486093-3DB8-A20F-D9DD-403FC2257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E11366-1D60-D149-AEC9-0A6DA72C1DE2}" type="slidenum">
              <a:rPr lang="en-US" altLang="en-US" sz="1200" baseline="0" smtClean="0"/>
              <a:pPr/>
              <a:t>72</a:t>
            </a:fld>
            <a:endParaRPr lang="en-US" altLang="en-US" sz="1200" baseline="0"/>
          </a:p>
        </p:txBody>
      </p:sp>
      <p:sp>
        <p:nvSpPr>
          <p:cNvPr id="111618" name="Rectangle 1026">
            <a:extLst>
              <a:ext uri="{FF2B5EF4-FFF2-40B4-BE49-F238E27FC236}">
                <a16:creationId xmlns:a16="http://schemas.microsoft.com/office/drawing/2014/main" id="{E2AE7421-49A3-2B7D-7D8F-016C14481F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>
            <a:extLst>
              <a:ext uri="{FF2B5EF4-FFF2-40B4-BE49-F238E27FC236}">
                <a16:creationId xmlns:a16="http://schemas.microsoft.com/office/drawing/2014/main" id="{6044870E-A090-BAF8-E0A2-32E2802E5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D712D48D-9F01-3048-C186-E1FAC5758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D1D776-34F5-1345-9B1A-5EC7ACE5722F}" type="slidenum">
              <a:rPr lang="en-US" altLang="en-US" sz="1200" baseline="0" smtClean="0"/>
              <a:pPr/>
              <a:t>73</a:t>
            </a:fld>
            <a:endParaRPr lang="en-US" altLang="en-US" sz="1200" baseline="0"/>
          </a:p>
        </p:txBody>
      </p:sp>
      <p:sp>
        <p:nvSpPr>
          <p:cNvPr id="113666" name="Rectangle 1026">
            <a:extLst>
              <a:ext uri="{FF2B5EF4-FFF2-40B4-BE49-F238E27FC236}">
                <a16:creationId xmlns:a16="http://schemas.microsoft.com/office/drawing/2014/main" id="{11914903-0112-4B43-3798-131754ABDB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>
            <a:extLst>
              <a:ext uri="{FF2B5EF4-FFF2-40B4-BE49-F238E27FC236}">
                <a16:creationId xmlns:a16="http://schemas.microsoft.com/office/drawing/2014/main" id="{5600404F-E4F5-2E54-48D4-BD4E300AC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28B5A3C4-71FF-7A04-A7C9-C2417476DB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D5DE52-C870-9A41-A023-8092BC7C2BD9}" type="slidenum">
              <a:rPr lang="en-US" altLang="en-US" sz="1200" baseline="0" smtClean="0"/>
              <a:pPr/>
              <a:t>74</a:t>
            </a:fld>
            <a:endParaRPr lang="en-US" altLang="en-US" sz="1200" baseline="0"/>
          </a:p>
        </p:txBody>
      </p:sp>
      <p:sp>
        <p:nvSpPr>
          <p:cNvPr id="115714" name="Rectangle 1026">
            <a:extLst>
              <a:ext uri="{FF2B5EF4-FFF2-40B4-BE49-F238E27FC236}">
                <a16:creationId xmlns:a16="http://schemas.microsoft.com/office/drawing/2014/main" id="{2009ED14-CEC5-EA61-A62E-A9AAF9137A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1027">
            <a:extLst>
              <a:ext uri="{FF2B5EF4-FFF2-40B4-BE49-F238E27FC236}">
                <a16:creationId xmlns:a16="http://schemas.microsoft.com/office/drawing/2014/main" id="{318A714C-840D-20DE-73F7-3CBE92B42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CCB5ABF8-29ED-3F69-8A3B-046A3C733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D15253C-D35C-4042-ADBA-730DECB71988}" type="slidenum">
              <a:rPr lang="en-US" altLang="en-US" sz="1200" baseline="0" smtClean="0"/>
              <a:pPr/>
              <a:t>75</a:t>
            </a:fld>
            <a:endParaRPr lang="en-US" altLang="en-US" sz="1200" baseline="0"/>
          </a:p>
        </p:txBody>
      </p:sp>
      <p:sp>
        <p:nvSpPr>
          <p:cNvPr id="117762" name="Rectangle 1026">
            <a:extLst>
              <a:ext uri="{FF2B5EF4-FFF2-40B4-BE49-F238E27FC236}">
                <a16:creationId xmlns:a16="http://schemas.microsoft.com/office/drawing/2014/main" id="{820CF72E-3040-25D3-7AEB-2145518237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>
            <a:extLst>
              <a:ext uri="{FF2B5EF4-FFF2-40B4-BE49-F238E27FC236}">
                <a16:creationId xmlns:a16="http://schemas.microsoft.com/office/drawing/2014/main" id="{4DD277D5-9246-2E0C-9DE4-2F32B623B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CBD7A768-CF07-6E5F-D299-507BCE6BF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667F7A-5AB0-DD4F-9118-67131BC46D3E}" type="slidenum">
              <a:rPr lang="en-US" altLang="en-US" sz="1200" baseline="0" smtClean="0"/>
              <a:pPr/>
              <a:t>76</a:t>
            </a:fld>
            <a:endParaRPr lang="en-US" altLang="en-US" sz="1200" baseline="0"/>
          </a:p>
        </p:txBody>
      </p:sp>
      <p:sp>
        <p:nvSpPr>
          <p:cNvPr id="119810" name="Rectangle 1026">
            <a:extLst>
              <a:ext uri="{FF2B5EF4-FFF2-40B4-BE49-F238E27FC236}">
                <a16:creationId xmlns:a16="http://schemas.microsoft.com/office/drawing/2014/main" id="{7DBE0E99-AFE5-8E06-94D0-227D49DF68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1027">
            <a:extLst>
              <a:ext uri="{FF2B5EF4-FFF2-40B4-BE49-F238E27FC236}">
                <a16:creationId xmlns:a16="http://schemas.microsoft.com/office/drawing/2014/main" id="{B270E1AF-CF15-B331-6BCA-31F57FB94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EBDEBA1A-6487-EF77-4060-DDC01198B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AFFB42-7C52-514F-BFB7-EA07979D0662}" type="slidenum">
              <a:rPr lang="en-US" altLang="en-US" sz="1200" baseline="0" smtClean="0"/>
              <a:pPr/>
              <a:t>77</a:t>
            </a:fld>
            <a:endParaRPr lang="en-US" altLang="en-US" sz="1200" baseline="0"/>
          </a:p>
        </p:txBody>
      </p:sp>
      <p:sp>
        <p:nvSpPr>
          <p:cNvPr id="121858" name="Rectangle 1026">
            <a:extLst>
              <a:ext uri="{FF2B5EF4-FFF2-40B4-BE49-F238E27FC236}">
                <a16:creationId xmlns:a16="http://schemas.microsoft.com/office/drawing/2014/main" id="{FB279EEC-5F6A-A679-5E98-49D9554212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1027">
            <a:extLst>
              <a:ext uri="{FF2B5EF4-FFF2-40B4-BE49-F238E27FC236}">
                <a16:creationId xmlns:a16="http://schemas.microsoft.com/office/drawing/2014/main" id="{BC6AE552-92AE-E4B3-C7C0-08A3D5042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C4A966AF-C738-3E18-8138-775A6AA8F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3A996D-D7C7-0D4B-98FC-E3CCDA6D3452}" type="slidenum">
              <a:rPr lang="en-US" altLang="en-US" sz="1200" baseline="0" smtClean="0"/>
              <a:pPr/>
              <a:t>78</a:t>
            </a:fld>
            <a:endParaRPr lang="en-US" altLang="en-US" sz="1200" baseline="0"/>
          </a:p>
        </p:txBody>
      </p:sp>
      <p:sp>
        <p:nvSpPr>
          <p:cNvPr id="123906" name="Rectangle 1026">
            <a:extLst>
              <a:ext uri="{FF2B5EF4-FFF2-40B4-BE49-F238E27FC236}">
                <a16:creationId xmlns:a16="http://schemas.microsoft.com/office/drawing/2014/main" id="{A851254F-3198-91B4-DAE4-8115061C25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9BAD0035-7A48-7F74-A771-0D2836956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CD234021-27CA-0C86-F0DC-58CBFAB69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3C9460-4E63-1744-99B0-1FBAC35B5E21}" type="slidenum">
              <a:rPr lang="en-US" altLang="en-US" sz="1200" baseline="0" smtClean="0"/>
              <a:pPr/>
              <a:t>79</a:t>
            </a:fld>
            <a:endParaRPr lang="en-US" altLang="en-US" sz="1200" baseline="0"/>
          </a:p>
        </p:txBody>
      </p:sp>
      <p:sp>
        <p:nvSpPr>
          <p:cNvPr id="125954" name="Rectangle 1026">
            <a:extLst>
              <a:ext uri="{FF2B5EF4-FFF2-40B4-BE49-F238E27FC236}">
                <a16:creationId xmlns:a16="http://schemas.microsoft.com/office/drawing/2014/main" id="{7C7C55AC-0D86-CA57-96D8-B443747724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1027">
            <a:extLst>
              <a:ext uri="{FF2B5EF4-FFF2-40B4-BE49-F238E27FC236}">
                <a16:creationId xmlns:a16="http://schemas.microsoft.com/office/drawing/2014/main" id="{7260CD96-77D2-DAD7-0700-D0401D6EF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46F5E595-7FED-2BDF-0F46-252C92624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9E3B4B3F-0A47-E102-D9F4-F7445730C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D1F679AC-6CB0-5ABE-FA1D-4728A8540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F37999-FF44-6F47-AAD5-9D1A0E5A3ED7}" type="slidenum">
              <a:rPr lang="en-US" altLang="en-US" sz="1200" baseline="0" smtClean="0"/>
              <a:pPr/>
              <a:t>87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0DD49E4B-51AC-6A01-2A36-C6B75C168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DDB1097F-B2A9-BB09-B698-849AD242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AA7201E9-6F1E-9EE7-381C-120AF2EC3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2E1A9A-8DD1-3541-A1CC-7D7BB0E844ED}" type="slidenum">
              <a:rPr lang="en-US" altLang="en-US" sz="1200" baseline="0" smtClean="0"/>
              <a:pPr/>
              <a:t>88</a:t>
            </a:fld>
            <a:endParaRPr lang="en-US" altLang="en-US" sz="1200" baseline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E2D0F99-16DD-FFBD-E8F2-CA4A2195F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5247E3-7351-F441-9B13-E5B980AE6D68}" type="slidenum">
              <a:rPr lang="en-US" altLang="en-US" sz="1200" baseline="0" smtClean="0"/>
              <a:pPr/>
              <a:t>6</a:t>
            </a:fld>
            <a:endParaRPr lang="en-US" altLang="en-US" sz="1200" baseline="0"/>
          </a:p>
        </p:txBody>
      </p:sp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FCFF65A9-CC11-7B74-93C9-DFC85ABC43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87D987EC-3253-F22E-30E0-F9A0C2114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C45896E4-C8AA-C623-B8B6-5DE09B6DA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B31DF4-8AAF-F74F-9F3E-3CCD8EF2E27F}" type="slidenum">
              <a:rPr lang="en-US" altLang="en-US" sz="1200" baseline="0" smtClean="0"/>
              <a:pPr/>
              <a:t>92</a:t>
            </a:fld>
            <a:endParaRPr lang="en-US" altLang="en-US" sz="1200" baseline="0"/>
          </a:p>
        </p:txBody>
      </p:sp>
      <p:sp>
        <p:nvSpPr>
          <p:cNvPr id="142338" name="Rectangle 1026">
            <a:extLst>
              <a:ext uri="{FF2B5EF4-FFF2-40B4-BE49-F238E27FC236}">
                <a16:creationId xmlns:a16="http://schemas.microsoft.com/office/drawing/2014/main" id="{BCC5D0D0-84D5-E20E-868F-B8A75C0B05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>
            <a:extLst>
              <a:ext uri="{FF2B5EF4-FFF2-40B4-BE49-F238E27FC236}">
                <a16:creationId xmlns:a16="http://schemas.microsoft.com/office/drawing/2014/main" id="{D996FA82-1DFF-CBBD-EC7D-6F802BADB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6FB9F21C-C5D0-147A-B240-492A5E3A1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3ABA65-4705-8A46-812C-E3B09DEA6B37}" type="slidenum">
              <a:rPr lang="en-US" altLang="en-US" sz="1200" baseline="0" smtClean="0"/>
              <a:pPr/>
              <a:t>93</a:t>
            </a:fld>
            <a:endParaRPr lang="en-US" altLang="en-US" sz="1200" baseline="0"/>
          </a:p>
        </p:txBody>
      </p:sp>
      <p:sp>
        <p:nvSpPr>
          <p:cNvPr id="144386" name="Rectangle 1026">
            <a:extLst>
              <a:ext uri="{FF2B5EF4-FFF2-40B4-BE49-F238E27FC236}">
                <a16:creationId xmlns:a16="http://schemas.microsoft.com/office/drawing/2014/main" id="{048F737C-C673-F6DC-EBF3-B44EBF5AB5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>
            <a:extLst>
              <a:ext uri="{FF2B5EF4-FFF2-40B4-BE49-F238E27FC236}">
                <a16:creationId xmlns:a16="http://schemas.microsoft.com/office/drawing/2014/main" id="{C2711329-8A98-4F99-0D53-D206A1DA5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3946A176-5774-3D9F-51FC-9BD2A8D24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59F712-D2E9-F04D-BA8F-10B3C405CD62}" type="slidenum">
              <a:rPr lang="en-US" altLang="en-US" sz="1200" baseline="0" smtClean="0"/>
              <a:pPr/>
              <a:t>94</a:t>
            </a:fld>
            <a:endParaRPr lang="en-US" altLang="en-US" sz="1200" baseline="0"/>
          </a:p>
        </p:txBody>
      </p:sp>
      <p:sp>
        <p:nvSpPr>
          <p:cNvPr id="146434" name="Rectangle 1026">
            <a:extLst>
              <a:ext uri="{FF2B5EF4-FFF2-40B4-BE49-F238E27FC236}">
                <a16:creationId xmlns:a16="http://schemas.microsoft.com/office/drawing/2014/main" id="{0EE012C0-80F3-401B-1A02-A7A42BAEBB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1027">
            <a:extLst>
              <a:ext uri="{FF2B5EF4-FFF2-40B4-BE49-F238E27FC236}">
                <a16:creationId xmlns:a16="http://schemas.microsoft.com/office/drawing/2014/main" id="{663300DD-9CC9-FFA4-74E0-2650C557E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F9072FD3-B9AF-9C57-5B0C-B9C88923A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9295FA-5459-6448-99E0-FD5BE3C37C19}" type="slidenum">
              <a:rPr lang="en-US" altLang="en-US" sz="1200" baseline="0" smtClean="0"/>
              <a:pPr/>
              <a:t>95</a:t>
            </a:fld>
            <a:endParaRPr lang="en-US" altLang="en-US" sz="1200" baseline="0"/>
          </a:p>
        </p:txBody>
      </p:sp>
      <p:sp>
        <p:nvSpPr>
          <p:cNvPr id="148482" name="Rectangle 1026">
            <a:extLst>
              <a:ext uri="{FF2B5EF4-FFF2-40B4-BE49-F238E27FC236}">
                <a16:creationId xmlns:a16="http://schemas.microsoft.com/office/drawing/2014/main" id="{C8E0F6F1-08D5-79F4-65C7-41C24DD17D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1027">
            <a:extLst>
              <a:ext uri="{FF2B5EF4-FFF2-40B4-BE49-F238E27FC236}">
                <a16:creationId xmlns:a16="http://schemas.microsoft.com/office/drawing/2014/main" id="{2DA1ECB7-8EB0-0A2E-CB02-CD27CC3B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435376C-0DB9-3B6A-1197-F601A2A1A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C86B71-0703-074E-A6D6-A36B484F57E8}" type="slidenum">
              <a:rPr lang="en-US" altLang="en-US" sz="1200" baseline="0" smtClean="0"/>
              <a:pPr/>
              <a:t>96</a:t>
            </a:fld>
            <a:endParaRPr lang="en-US" altLang="en-US" sz="1200" baseline="0"/>
          </a:p>
        </p:txBody>
      </p:sp>
      <p:sp>
        <p:nvSpPr>
          <p:cNvPr id="150530" name="Rectangle 1026">
            <a:extLst>
              <a:ext uri="{FF2B5EF4-FFF2-40B4-BE49-F238E27FC236}">
                <a16:creationId xmlns:a16="http://schemas.microsoft.com/office/drawing/2014/main" id="{C89F6815-74AE-AC86-22FB-166951E26A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1027">
            <a:extLst>
              <a:ext uri="{FF2B5EF4-FFF2-40B4-BE49-F238E27FC236}">
                <a16:creationId xmlns:a16="http://schemas.microsoft.com/office/drawing/2014/main" id="{7030BBA1-A75A-1E00-F66C-B63D3158F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93006CD4-963D-B9EF-F111-C27476B4D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BD797D-53DA-C54D-9F52-0A2CCF88BD76}" type="slidenum">
              <a:rPr lang="en-US" altLang="en-US" sz="1200" baseline="0" smtClean="0"/>
              <a:pPr/>
              <a:t>97</a:t>
            </a:fld>
            <a:endParaRPr lang="en-US" altLang="en-US" sz="1200" baseline="0"/>
          </a:p>
        </p:txBody>
      </p:sp>
      <p:sp>
        <p:nvSpPr>
          <p:cNvPr id="152578" name="Rectangle 1026">
            <a:extLst>
              <a:ext uri="{FF2B5EF4-FFF2-40B4-BE49-F238E27FC236}">
                <a16:creationId xmlns:a16="http://schemas.microsoft.com/office/drawing/2014/main" id="{7655A800-8A3C-10B5-6322-5E55EE08A2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1027">
            <a:extLst>
              <a:ext uri="{FF2B5EF4-FFF2-40B4-BE49-F238E27FC236}">
                <a16:creationId xmlns:a16="http://schemas.microsoft.com/office/drawing/2014/main" id="{2F8BE3F2-7786-BBB2-33B3-A5E242D3E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0FCF7B42-769A-5194-745C-236B63E17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DFE9D4-412E-FD4E-9E76-4F0772D0A842}" type="slidenum">
              <a:rPr lang="en-US" altLang="en-US" sz="1200" baseline="0" smtClean="0"/>
              <a:pPr/>
              <a:t>110</a:t>
            </a:fld>
            <a:endParaRPr lang="en-US" altLang="en-US" sz="1200" baseline="0"/>
          </a:p>
        </p:txBody>
      </p:sp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66E588B8-75DE-CBDD-EC5A-000CC20AC1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1027">
            <a:extLst>
              <a:ext uri="{FF2B5EF4-FFF2-40B4-BE49-F238E27FC236}">
                <a16:creationId xmlns:a16="http://schemas.microsoft.com/office/drawing/2014/main" id="{8745B227-3ED5-EDA7-DEDF-0C778F46E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>
            <a:extLst>
              <a:ext uri="{FF2B5EF4-FFF2-40B4-BE49-F238E27FC236}">
                <a16:creationId xmlns:a16="http://schemas.microsoft.com/office/drawing/2014/main" id="{DA5ACE8E-F106-473E-E987-52ED8B7CB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609C54-B70F-5F40-AA27-81F3FBB35DD4}" type="slidenum">
              <a:rPr lang="en-US" altLang="en-US" sz="1200" baseline="0" smtClean="0"/>
              <a:pPr/>
              <a:t>111</a:t>
            </a:fld>
            <a:endParaRPr lang="en-US" altLang="en-US" sz="1200" baseline="0"/>
          </a:p>
        </p:txBody>
      </p:sp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1FF6EB9A-81FF-B5BD-E382-3393B0BDA6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A9BE2A60-0F99-2C66-AF82-E094B6003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">
            <a:extLst>
              <a:ext uri="{FF2B5EF4-FFF2-40B4-BE49-F238E27FC236}">
                <a16:creationId xmlns:a16="http://schemas.microsoft.com/office/drawing/2014/main" id="{49D00A68-2B41-CBCD-7CF4-F2A0D579F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8C08E7-64F8-BC42-B84C-C59BC4E7272B}" type="slidenum">
              <a:rPr lang="en-US" altLang="en-US" sz="1200" baseline="0" smtClean="0"/>
              <a:pPr/>
              <a:t>112</a:t>
            </a:fld>
            <a:endParaRPr lang="en-US" altLang="en-US" sz="1200" baseline="0"/>
          </a:p>
        </p:txBody>
      </p:sp>
      <p:sp>
        <p:nvSpPr>
          <p:cNvPr id="171011" name="Rectangle 1">
            <a:extLst>
              <a:ext uri="{FF2B5EF4-FFF2-40B4-BE49-F238E27FC236}">
                <a16:creationId xmlns:a16="http://schemas.microsoft.com/office/drawing/2014/main" id="{5C7F8B2B-CAFD-F625-FEED-8FD34D01F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65650" cy="3424237"/>
          </a:xfrm>
          <a:solidFill>
            <a:srgbClr val="FFFFFF"/>
          </a:solidFill>
          <a:ln/>
        </p:spPr>
      </p:sp>
      <p:sp>
        <p:nvSpPr>
          <p:cNvPr id="171012" name="Rectangle 2">
            <a:extLst>
              <a:ext uri="{FF2B5EF4-FFF2-40B4-BE49-F238E27FC236}">
                <a16:creationId xmlns:a16="http://schemas.microsoft.com/office/drawing/2014/main" id="{653EEF54-67B0-BD40-8047-D0D377BD7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027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160953E8-98C7-0C7C-1042-8DCF71567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5804C0-6BD0-574A-92EA-A91EF5969764}" type="slidenum">
              <a:rPr lang="en-US" altLang="en-US" sz="1200" baseline="0" smtClean="0"/>
              <a:pPr/>
              <a:t>7</a:t>
            </a:fld>
            <a:endParaRPr lang="en-US" altLang="en-US" sz="1200" baseline="0"/>
          </a:p>
        </p:txBody>
      </p:sp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9FA60989-95F1-EED4-7D84-B8A514EAE3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A6A77642-092F-F303-18A4-7ADA3A17C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CFD28C2-AFD6-F539-86B6-E88159402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E27C27-0380-8943-A0D4-10E18BA487ED}" type="slidenum">
              <a:rPr lang="en-US" altLang="en-US" sz="1200" baseline="0" smtClean="0"/>
              <a:pPr/>
              <a:t>8</a:t>
            </a:fld>
            <a:endParaRPr lang="en-US" altLang="en-US" sz="1200" baseline="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C5A2A960-FA95-46E7-CD2F-305D492CB2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id="{EF1E661C-4194-FDCC-77FD-B7A372456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C5A8E34-A308-06EA-5114-D06FAC730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C92F42-E4DF-AC4B-8D8B-43D1DA73B5FA}" type="slidenum">
              <a:rPr lang="en-US" altLang="en-US" sz="1200" baseline="0" smtClean="0"/>
              <a:pPr/>
              <a:t>10</a:t>
            </a:fld>
            <a:endParaRPr lang="en-US" altLang="en-US" sz="1200" baseline="0"/>
          </a:p>
        </p:txBody>
      </p:sp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AE55EC30-9752-99C8-0352-6C1817A3FA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5F6B6A42-A6EC-D4BA-976B-6E1CE6EF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0847CE-9775-59C3-2AAE-4D6A42349D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A0357-E04E-0185-EDD7-B958E716B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3FAC5-9442-318C-CC49-20595FFB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E1E9-237A-3147-AC20-FE1E260DA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5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93CCBD-9449-700A-F8E7-62B9DF739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CE47F0-4B3B-E84A-0BF5-0155CA576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7B5C1A-B449-BCEF-3088-A8888A5E9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08D7-8525-3446-A001-9D06AC530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5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0E7F9-3CDF-2D0F-3D44-32D4E8E46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C40D15-E520-12DF-AED8-04230EF81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D3DC38-9128-A4AF-2BFC-41EBA3197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266F-1EB5-3E49-B916-955D65027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9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9B1290-6F67-A5D0-0A82-CD9307659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3397EE-903B-29C5-BA20-8956F60E4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B56C89-A23F-1523-B2E8-26040F776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0962-C65D-1A46-806D-D3CFBF7C6E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5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3F8DBB-F5AF-DB59-81CF-7F33514E8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15F6CD-1251-7ADF-56E3-7FC5D5AAF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DEA05C-E59A-7B7E-5E3A-3183BAF3A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14D6-6E77-9142-9881-7118CB275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6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D0694-8594-4761-D575-E45533521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A349A-0A9C-817D-2301-45441CC7B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715E83-7214-2D8E-25F6-8159D6760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29A0-430C-BB4C-8766-B02433A47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7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7410D-2046-477D-1B57-4B825D8D6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C0CAF-C904-2272-A801-A74F0FC42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1A7841-1089-AD9A-DBB7-A18925107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1E76-8F71-CE43-B8F3-1A02FAA8A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3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DEFE0F-105E-9BC6-9CA6-778C7C9B1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23A526-BE4C-7438-F66A-59360FB71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8EB426-70C0-EF1D-4767-02208390E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35BAC-EF11-004F-B09A-A571A6730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74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42ACD5-9475-58FB-E3F5-A7C41C1A7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229D70-A393-B786-11A6-B095E7B5C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F7F8A7-3D6B-D7B7-5BAB-16ED2F7D1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2747-27F1-7845-B1D5-6D1A4000C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71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13BF8A-4814-7E0E-CD65-B822E4F29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7E75EB-CCFA-2CE6-C507-F25652E30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011AA9-8F90-67B1-4A5E-5BCA10733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85AD-20C9-FD48-893F-F14CF66F0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8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ABDCA-592F-C342-6B09-F316E6A7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92DAA9-7D5D-5632-7FDC-9646B2724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F7309-0B34-CC24-0BBB-F7D3DD50E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253F-96F3-EA4D-AF7E-9FB6B01AD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8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B6135-E255-3D74-BD8D-5A5CD1B4B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EC038-352D-8CB7-A7CD-2DA70B597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D8953-3408-7002-7221-34C5B02A1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0962-D24C-8944-8770-13AFC0C4F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67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C0977D-BF97-0C46-1982-5F1EB916D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EC2A1B-3206-45D4-DA6F-F248899C7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7940" name="Rectangle 4">
            <a:extLst>
              <a:ext uri="{FF2B5EF4-FFF2-40B4-BE49-F238E27FC236}">
                <a16:creationId xmlns:a16="http://schemas.microsoft.com/office/drawing/2014/main" id="{BBD09D1A-339D-8B55-F218-6355DFDA8F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81FFB49D-D7D5-DCDC-62FD-59627621BB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2" name="Rectangle 6">
            <a:extLst>
              <a:ext uri="{FF2B5EF4-FFF2-40B4-BE49-F238E27FC236}">
                <a16:creationId xmlns:a16="http://schemas.microsoft.com/office/drawing/2014/main" id="{321D57D5-EAA8-BA77-68A3-5127733005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B5446D4D-54F1-7F46-A40B-25851547B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13413751-1FAC-F739-72F0-92876B0FE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86FD6C13-83C0-C096-7784-1CE73ADD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313"/>
            <a:ext cx="9144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aseline="0">
                <a:solidFill>
                  <a:srgbClr val="0C0EE4"/>
                </a:solidFill>
              </a:rPr>
              <a:t>Using GREML to estimate SNP- heritability among ‘unrelated’ individuals</a:t>
            </a:r>
          </a:p>
        </p:txBody>
      </p:sp>
      <p:sp>
        <p:nvSpPr>
          <p:cNvPr id="15363" name="TextBox 6">
            <a:extLst>
              <a:ext uri="{FF2B5EF4-FFF2-40B4-BE49-F238E27FC236}">
                <a16:creationId xmlns:a16="http://schemas.microsoft.com/office/drawing/2014/main" id="{968B5FAB-8A46-7B3B-9811-7669D7E1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09938"/>
            <a:ext cx="7073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/>
              <a:t>Matthew Keller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aseline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/>
              <a:t>University of Colorado at Boulder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aseline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Rectangle 3">
            <a:extLst>
              <a:ext uri="{FF2B5EF4-FFF2-40B4-BE49-F238E27FC236}">
                <a16:creationId xmlns:a16="http://schemas.microsoft.com/office/drawing/2014/main" id="{90149875-7FC4-ADCA-D9A3-18C40C090D5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4361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Rectangle 4">
            <a:extLst>
              <a:ext uri="{FF2B5EF4-FFF2-40B4-BE49-F238E27FC236}">
                <a16:creationId xmlns:a16="http://schemas.microsoft.com/office/drawing/2014/main" id="{74E1CF42-2F6F-F74F-910A-C3A9EFEB12D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2">
            <a:extLst>
              <a:ext uri="{FF2B5EF4-FFF2-40B4-BE49-F238E27FC236}">
                <a16:creationId xmlns:a16="http://schemas.microsoft.com/office/drawing/2014/main" id="{C18C9A89-1BDB-57F1-1F9D-837244C97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82931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TextBox 4">
            <a:extLst>
              <a:ext uri="{FF2B5EF4-FFF2-40B4-BE49-F238E27FC236}">
                <a16:creationId xmlns:a16="http://schemas.microsoft.com/office/drawing/2014/main" id="{0C503C27-1825-1D16-AD86-16AC8B2D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3848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.12</a:t>
            </a:r>
          </a:p>
        </p:txBody>
      </p:sp>
      <p:sp>
        <p:nvSpPr>
          <p:cNvPr id="155651" name="TextBox 6">
            <a:extLst>
              <a:ext uri="{FF2B5EF4-FFF2-40B4-BE49-F238E27FC236}">
                <a16:creationId xmlns:a16="http://schemas.microsoft.com/office/drawing/2014/main" id="{46907CCF-E125-F67B-DA5E-11113A153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39370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.20</a:t>
            </a:r>
          </a:p>
        </p:txBody>
      </p:sp>
      <p:sp>
        <p:nvSpPr>
          <p:cNvPr id="155652" name="TextBox 7">
            <a:extLst>
              <a:ext uri="{FF2B5EF4-FFF2-40B4-BE49-F238E27FC236}">
                <a16:creationId xmlns:a16="http://schemas.microsoft.com/office/drawing/2014/main" id="{C8EB6E3E-51CE-6017-A20E-A80856B1D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46990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.29</a:t>
            </a:r>
          </a:p>
        </p:txBody>
      </p:sp>
      <p:sp>
        <p:nvSpPr>
          <p:cNvPr id="155653" name="TextBox 8">
            <a:extLst>
              <a:ext uri="{FF2B5EF4-FFF2-40B4-BE49-F238E27FC236}">
                <a16:creationId xmlns:a16="http://schemas.microsoft.com/office/drawing/2014/main" id="{54988C45-27F6-C655-A5E0-28F6EB4E4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755900"/>
            <a:ext cx="5969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.52</a:t>
            </a:r>
          </a:p>
        </p:txBody>
      </p:sp>
      <p:cxnSp>
        <p:nvCxnSpPr>
          <p:cNvPr id="155654" name="Straight Arrow Connector 9">
            <a:extLst>
              <a:ext uri="{FF2B5EF4-FFF2-40B4-BE49-F238E27FC236}">
                <a16:creationId xmlns:a16="http://schemas.microsoft.com/office/drawing/2014/main" id="{69F0A63A-ADFD-B9EC-1172-BC05851FEA8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95800" y="5232400"/>
            <a:ext cx="2794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655" name="Title 1">
            <a:extLst>
              <a:ext uri="{FF2B5EF4-FFF2-40B4-BE49-F238E27FC236}">
                <a16:creationId xmlns:a16="http://schemas.microsoft.com/office/drawing/2014/main" id="{CAD11741-0A7E-8969-D5AA-9EFC1E7271E8}"/>
              </a:ext>
            </a:extLst>
          </p:cNvPr>
          <p:cNvSpPr txBox="1">
            <a:spLocks/>
          </p:cNvSpPr>
          <p:nvPr/>
        </p:nvSpPr>
        <p:spPr bwMode="auto">
          <a:xfrm>
            <a:off x="457200" y="109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070C0"/>
                </a:solidFill>
              </a:rPr>
              <a:t>Predicted h</a:t>
            </a:r>
            <a:r>
              <a:rPr lang="en-US" altLang="en-US" sz="4000">
                <a:solidFill>
                  <a:srgbClr val="0070C0"/>
                </a:solidFill>
              </a:rPr>
              <a:t>2</a:t>
            </a:r>
            <a:r>
              <a:rPr lang="en-US" altLang="en-US" sz="4000" baseline="-25000">
                <a:solidFill>
                  <a:srgbClr val="0070C0"/>
                </a:solidFill>
              </a:rPr>
              <a:t>snp</a:t>
            </a:r>
            <a:r>
              <a:rPr lang="en-US" altLang="en-US" sz="4000" baseline="0">
                <a:solidFill>
                  <a:srgbClr val="0070C0"/>
                </a:solidFill>
              </a:rPr>
              <a:t> biases assuming SNPs tag 50% of true VA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>
            <a:extLst>
              <a:ext uri="{FF2B5EF4-FFF2-40B4-BE49-F238E27FC236}">
                <a16:creationId xmlns:a16="http://schemas.microsoft.com/office/drawing/2014/main" id="{2FF6A4A2-2BBF-A771-2D2F-02ABFDB8B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Potential degree of over-estimation for various traits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9AF70B-8E9E-C225-34A9-DFA8775AEE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917700"/>
          <a:ext cx="8420100" cy="399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80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Trait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r(spouse)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ETFD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literature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snp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from literature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corrected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snp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% Over-estimated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Extraversion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.01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.23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Neuroticism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.08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.24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.03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Height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.70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.45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.39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IQ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.35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.62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.35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Political Pref.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.48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.26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.18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.15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.20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DF6933EA-CEEB-0A97-DA96-F032D1ADE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Simulations</a:t>
            </a:r>
          </a:p>
        </p:txBody>
      </p:sp>
      <p:sp>
        <p:nvSpPr>
          <p:cNvPr id="157698" name="Content Placeholder 2">
            <a:extLst>
              <a:ext uri="{FF2B5EF4-FFF2-40B4-BE49-F238E27FC236}">
                <a16:creationId xmlns:a16="http://schemas.microsoft.com/office/drawing/2014/main" id="{CD1F1009-26E6-2B63-436A-7B9119EB6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Simulated populations under AM using GeneEvolve (Tahmasbi &amp; Keller, 2016).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CVs: 1000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Heritability: 0.5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Relative pruning: &gt;.05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Spousal phenotypic correlation: .4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Took mean of 100 iterations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7699" name="Picture 1">
            <a:extLst>
              <a:ext uri="{FF2B5EF4-FFF2-40B4-BE49-F238E27FC236}">
                <a16:creationId xmlns:a16="http://schemas.microsoft.com/office/drawing/2014/main" id="{50056629-0B1D-B518-91F1-1F43C95F4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166688"/>
            <a:ext cx="1347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Box 2">
            <a:extLst>
              <a:ext uri="{FF2B5EF4-FFF2-40B4-BE49-F238E27FC236}">
                <a16:creationId xmlns:a16="http://schemas.microsoft.com/office/drawing/2014/main" id="{2B58A6E1-8832-44F2-E8E0-998A5B60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1976438"/>
            <a:ext cx="21828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Rasool Tahmasbi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E8DFD850-AC6E-8C8D-B3C1-B4570A9CC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GeneEvolve Simulation Results</a:t>
            </a:r>
          </a:p>
        </p:txBody>
      </p:sp>
      <p:pic>
        <p:nvPicPr>
          <p:cNvPr id="158722" name="Picture 1">
            <a:extLst>
              <a:ext uri="{FF2B5EF4-FFF2-40B4-BE49-F238E27FC236}">
                <a16:creationId xmlns:a16="http://schemas.microsoft.com/office/drawing/2014/main" id="{D87E2D2F-37ED-014B-F2C5-4CB1F976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2A926B92-A2E9-91C2-DBDB-C253FBFC9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GeneEvolve Simulation Results</a:t>
            </a:r>
          </a:p>
        </p:txBody>
      </p:sp>
      <p:pic>
        <p:nvPicPr>
          <p:cNvPr id="159746" name="Picture 1">
            <a:extLst>
              <a:ext uri="{FF2B5EF4-FFF2-40B4-BE49-F238E27FC236}">
                <a16:creationId xmlns:a16="http://schemas.microsoft.com/office/drawing/2014/main" id="{D702017C-5A87-E791-C2DB-D9977FC5C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>
            <a:extLst>
              <a:ext uri="{FF2B5EF4-FFF2-40B4-BE49-F238E27FC236}">
                <a16:creationId xmlns:a16="http://schemas.microsoft.com/office/drawing/2014/main" id="{3BBE9ED6-5137-0294-00DE-9AC49143C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GeneEvolve Simulation Results</a:t>
            </a:r>
          </a:p>
        </p:txBody>
      </p:sp>
      <p:pic>
        <p:nvPicPr>
          <p:cNvPr id="160770" name="Picture 3">
            <a:extLst>
              <a:ext uri="{FF2B5EF4-FFF2-40B4-BE49-F238E27FC236}">
                <a16:creationId xmlns:a16="http://schemas.microsoft.com/office/drawing/2014/main" id="{065BA438-D215-3286-1DFE-6D6DC4E5B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>
            <a:extLst>
              <a:ext uri="{FF2B5EF4-FFF2-40B4-BE49-F238E27FC236}">
                <a16:creationId xmlns:a16="http://schemas.microsoft.com/office/drawing/2014/main" id="{9DDCDE98-0221-098B-D5BA-3865D71E6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HE vs. GREML estimates</a:t>
            </a:r>
          </a:p>
        </p:txBody>
      </p:sp>
      <p:sp>
        <p:nvSpPr>
          <p:cNvPr id="161794" name="Content Placeholder 2">
            <a:extLst>
              <a:ext uri="{FF2B5EF4-FFF2-40B4-BE49-F238E27FC236}">
                <a16:creationId xmlns:a16="http://schemas.microsoft.com/office/drawing/2014/main" id="{A4A2BE4B-9660-401A-0310-69A768759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most realistic situations, m&gt;&gt;N, and thus GREML and HE estimates are similar: both over-estimate equilibrium </a:t>
            </a:r>
            <a:r>
              <a:rPr lang="en-US" altLang="en-US" i="1">
                <a:ea typeface="ＭＳ Ｐゴシック" panose="020B0600070205080204" pitchFamily="34" charset="-128"/>
              </a:rPr>
              <a:t>h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 i="1" baseline="-25000">
                <a:ea typeface="ＭＳ Ｐゴシック" panose="020B0600070205080204" pitchFamily="34" charset="-128"/>
              </a:rPr>
              <a:t>snp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We can vary N (holding m constant) to see if AM is biasing estimates in real data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D397-BD1C-E0D8-6307-73FF9687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74638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HE (blue) vs. REML (red)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r>
              <a:rPr lang="en-US" i="1" baseline="30000" dirty="0">
                <a:solidFill>
                  <a:srgbClr val="0070C0"/>
                </a:solidFill>
              </a:rPr>
              <a:t>2</a:t>
            </a:r>
            <a:r>
              <a:rPr lang="en-US" i="1" baseline="-25000" dirty="0">
                <a:solidFill>
                  <a:srgbClr val="0070C0"/>
                </a:solidFill>
              </a:rPr>
              <a:t>snp</a:t>
            </a:r>
            <a:r>
              <a:rPr lang="en-US" dirty="0">
                <a:solidFill>
                  <a:srgbClr val="0070C0"/>
                </a:solidFill>
              </a:rPr>
              <a:t> estimates of </a:t>
            </a:r>
            <a:r>
              <a:rPr lang="en-US" u="sng" dirty="0">
                <a:solidFill>
                  <a:srgbClr val="0070C0"/>
                </a:solidFill>
              </a:rPr>
              <a:t>systolic BP </a:t>
            </a:r>
            <a:r>
              <a:rPr lang="en-US" dirty="0">
                <a:solidFill>
                  <a:srgbClr val="0070C0"/>
                </a:solidFill>
              </a:rPr>
              <a:t>- UK </a:t>
            </a:r>
            <a:r>
              <a:rPr lang="en-US" dirty="0" err="1">
                <a:solidFill>
                  <a:srgbClr val="0070C0"/>
                </a:solidFill>
              </a:rPr>
              <a:t>Biobank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2818" name="Picture 2">
            <a:extLst>
              <a:ext uri="{FF2B5EF4-FFF2-40B4-BE49-F238E27FC236}">
                <a16:creationId xmlns:a16="http://schemas.microsoft.com/office/drawing/2014/main" id="{0AB7CC8B-8309-82C5-16D9-1E986A33F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813"/>
            <a:ext cx="9144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EAE6-1401-8809-EB2C-4A9506F0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HE (blue) vs. REML (red)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r>
              <a:rPr lang="en-US" i="1" baseline="30000" dirty="0">
                <a:solidFill>
                  <a:srgbClr val="0070C0"/>
                </a:solidFill>
              </a:rPr>
              <a:t>2</a:t>
            </a:r>
            <a:r>
              <a:rPr lang="en-US" i="1" baseline="-25000" dirty="0">
                <a:solidFill>
                  <a:srgbClr val="0070C0"/>
                </a:solidFill>
              </a:rPr>
              <a:t>snp</a:t>
            </a:r>
            <a:r>
              <a:rPr lang="en-US" dirty="0">
                <a:solidFill>
                  <a:srgbClr val="0070C0"/>
                </a:solidFill>
              </a:rPr>
              <a:t> estimates of </a:t>
            </a:r>
            <a:r>
              <a:rPr lang="en-US" u="sng" dirty="0">
                <a:solidFill>
                  <a:srgbClr val="0070C0"/>
                </a:solidFill>
              </a:rPr>
              <a:t>height</a:t>
            </a:r>
            <a:r>
              <a:rPr lang="en-US" dirty="0">
                <a:solidFill>
                  <a:srgbClr val="0070C0"/>
                </a:solidFill>
              </a:rPr>
              <a:t> - UK </a:t>
            </a:r>
            <a:r>
              <a:rPr lang="en-US" dirty="0" err="1">
                <a:solidFill>
                  <a:srgbClr val="0070C0"/>
                </a:solidFill>
              </a:rPr>
              <a:t>Biobank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42" name="Picture 2">
            <a:extLst>
              <a:ext uri="{FF2B5EF4-FFF2-40B4-BE49-F238E27FC236}">
                <a16:creationId xmlns:a16="http://schemas.microsoft.com/office/drawing/2014/main" id="{61786AF7-F9D6-9439-DF82-FC54DE422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9144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1C9A-9285-68E3-05A5-3081B324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HE (blue) vs. REML (red) VA estimates of </a:t>
            </a:r>
            <a:r>
              <a:rPr lang="en-US" u="sng" dirty="0">
                <a:solidFill>
                  <a:srgbClr val="0070C0"/>
                </a:solidFill>
              </a:rPr>
              <a:t>fluid IQ </a:t>
            </a:r>
            <a:r>
              <a:rPr lang="en-US" dirty="0">
                <a:solidFill>
                  <a:srgbClr val="0070C0"/>
                </a:solidFill>
              </a:rPr>
              <a:t>- UK </a:t>
            </a:r>
            <a:r>
              <a:rPr lang="en-US" dirty="0" err="1">
                <a:solidFill>
                  <a:srgbClr val="0070C0"/>
                </a:solidFill>
              </a:rPr>
              <a:t>Biobank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4866" name="Picture 2">
            <a:extLst>
              <a:ext uri="{FF2B5EF4-FFF2-40B4-BE49-F238E27FC236}">
                <a16:creationId xmlns:a16="http://schemas.microsoft.com/office/drawing/2014/main" id="{1F1F5C96-50BF-A336-670F-07E9FD66E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63"/>
            <a:ext cx="914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tangle 4">
            <a:extLst>
              <a:ext uri="{FF2B5EF4-FFF2-40B4-BE49-F238E27FC236}">
                <a16:creationId xmlns:a16="http://schemas.microsoft.com/office/drawing/2014/main" id="{2E7872F9-D2CA-1146-C6F5-C4B4F43D15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9">
            <a:extLst>
              <a:ext uri="{FF2B5EF4-FFF2-40B4-BE49-F238E27FC236}">
                <a16:creationId xmlns:a16="http://schemas.microsoft.com/office/drawing/2014/main" id="{7D0933CA-B48F-66DB-602F-7DE9E1972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336675"/>
            <a:ext cx="3895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">
            <a:extLst>
              <a:ext uri="{FF2B5EF4-FFF2-40B4-BE49-F238E27FC236}">
                <a16:creationId xmlns:a16="http://schemas.microsoft.com/office/drawing/2014/main" id="{FA5D84FE-469B-F46A-E2B1-4BB7FB305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295525"/>
            <a:ext cx="4886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CCCAE88E-27E6-EB25-ED34-327911AB9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263900"/>
            <a:ext cx="44354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AFF3ACD9-CD75-002C-B24F-63944CC85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038725"/>
            <a:ext cx="29035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>
            <a:extLst>
              <a:ext uri="{FF2B5EF4-FFF2-40B4-BE49-F238E27FC236}">
                <a16:creationId xmlns:a16="http://schemas.microsoft.com/office/drawing/2014/main" id="{E2A4451B-70D0-02C2-5439-67F1A465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203700"/>
            <a:ext cx="2616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CCDF1FBD-B11A-C276-F0F0-38AD15B7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100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668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AM creates upward biases in HE and REML 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3200" i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3200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SNP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 estimates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We see evidence for this in UK Biobank data for height but not for fluid IQ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Natural selection creates negative LD among CVs. The combined effect of AM and NS could cancel each other out.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Remaining issues: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Unsure how to account for the bias. LDMS GREML does not help.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Need to understand the effects of NS on </a:t>
            </a:r>
            <a:r>
              <a:rPr lang="en-US" altLang="en-US" i="1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i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snp</a:t>
            </a:r>
          </a:p>
        </p:txBody>
      </p:sp>
      <p:sp>
        <p:nvSpPr>
          <p:cNvPr id="165890" name="Rectangle 4">
            <a:extLst>
              <a:ext uri="{FF2B5EF4-FFF2-40B4-BE49-F238E27FC236}">
                <a16:creationId xmlns:a16="http://schemas.microsoft.com/office/drawing/2014/main" id="{CBCE575E-85FD-1A84-D611-91E337DED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000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Summary – bias due to AM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91B24A-8441-5563-1082-AE4CC883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7888"/>
            <a:ext cx="91440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668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There has been a great deal of excitement about using SNPs to estimate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Large sequence reference panels (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TopMed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allow SNPs to be imputed down to MAF ~ .0001.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snp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will approach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Also allows investigation of allelic spectra, and importance of biological/evolutionary annotations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understanding true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can begin understanding importance of familial environmental factors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However, it is crucial to understand the factors that can bias these estimates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LDMS accounts for biases due to MAF &amp; stratification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But not for biases caused by AM (and probably NS)</a:t>
            </a:r>
          </a:p>
        </p:txBody>
      </p:sp>
      <p:sp>
        <p:nvSpPr>
          <p:cNvPr id="167938" name="Rectangle 4">
            <a:extLst>
              <a:ext uri="{FF2B5EF4-FFF2-40B4-BE49-F238E27FC236}">
                <a16:creationId xmlns:a16="http://schemas.microsoft.com/office/drawing/2014/main" id="{6C5FB244-9DD9-9693-ACA4-E8780C217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Big picture: Using SNPs to estimate h</a:t>
            </a:r>
            <a:r>
              <a:rPr lang="en-US" altLang="en-US" sz="4000">
                <a:solidFill>
                  <a:srgbClr val="0C0EE4"/>
                </a:solidFill>
              </a:rPr>
              <a:t>2</a:t>
            </a:r>
            <a:endParaRPr lang="en-US" altLang="en-US" sz="40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0">
            <a:extLst>
              <a:ext uri="{FF2B5EF4-FFF2-40B4-BE49-F238E27FC236}">
                <a16:creationId xmlns:a16="http://schemas.microsoft.com/office/drawing/2014/main" id="{0CF1526D-398F-9C5B-D4C9-EA2786D45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7772400" cy="703263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Acknowledgements</a:t>
            </a:r>
          </a:p>
        </p:txBody>
      </p:sp>
      <p:sp>
        <p:nvSpPr>
          <p:cNvPr id="169986" name="Content Placeholder 11">
            <a:extLst>
              <a:ext uri="{FF2B5EF4-FFF2-40B4-BE49-F238E27FC236}">
                <a16:creationId xmlns:a16="http://schemas.microsoft.com/office/drawing/2014/main" id="{FC18B71C-C14A-F3B7-CB6C-701EDE61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8038"/>
            <a:ext cx="3741738" cy="4411662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175" indent="4763"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        </a:t>
            </a:r>
            <a:r>
              <a:rPr lang="en-US" altLang="en-US" sz="1800" b="1" u="sng">
                <a:ea typeface="ＭＳ Ｐゴシック" panose="020B0600070205080204" pitchFamily="34" charset="-128"/>
              </a:rPr>
              <a:t>Collaborators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Consortia/Databases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Haplotype Reference Consortium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UK Biobank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University of Queensland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Peter Visscher		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Jian Yang  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Naomi Wray </a:t>
            </a:r>
          </a:p>
          <a:p>
            <a:pPr marL="3175" indent="4763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 Mike Goddard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CU</a:t>
            </a:r>
          </a:p>
          <a:p>
            <a:pPr marL="3175" indent="4763"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ea typeface="ＭＳ Ｐゴシック" panose="020B0600070205080204" pitchFamily="34" charset="-128"/>
              </a:rPr>
              <a:t>Matt Jones</a:t>
            </a:r>
          </a:p>
          <a:p>
            <a:pPr marL="3175" indent="4763">
              <a:buFontTx/>
              <a:buNone/>
            </a:pPr>
            <a:r>
              <a:rPr lang="en-US" altLang="en-US" sz="1800" b="1" u="sng">
                <a:ea typeface="ＭＳ Ｐゴシック" panose="020B0600070205080204" pitchFamily="34" charset="-128"/>
              </a:rPr>
              <a:t>Broad Institute</a:t>
            </a:r>
          </a:p>
          <a:p>
            <a:pPr marL="3175" indent="4763">
              <a:buFontTx/>
              <a:buNone/>
            </a:pPr>
            <a:r>
              <a:rPr lang="en-US" altLang="en-US" sz="1800" b="1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ea typeface="ＭＳ Ｐゴシック" panose="020B0600070205080204" pitchFamily="34" charset="-128"/>
              </a:rPr>
              <a:t> Ben Neale</a:t>
            </a:r>
          </a:p>
          <a:p>
            <a:pPr marL="3175" indent="4763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3175" indent="4763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69987" name="Rectangle 14">
            <a:extLst>
              <a:ext uri="{FF2B5EF4-FFF2-40B4-BE49-F238E27FC236}">
                <a16:creationId xmlns:a16="http://schemas.microsoft.com/office/drawing/2014/main" id="{91F79C84-50D0-B31A-C717-81F8BADA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8" y="808038"/>
            <a:ext cx="2074862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baseline="0"/>
              <a:t>Postdoctoral Fellows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Teresa de Candia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Luke Evans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Rasool Tahmasbi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u="sng" baseline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52234-A98A-2E79-CFBF-30C9ACC803CE}"/>
              </a:ext>
            </a:extLst>
          </p:cNvPr>
          <p:cNvSpPr txBox="1"/>
          <p:nvPr/>
        </p:nvSpPr>
        <p:spPr>
          <a:xfrm>
            <a:off x="0" y="5461000"/>
            <a:ext cx="3487738" cy="922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1800" b="1" u="sng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Funding</a:t>
            </a:r>
          </a:p>
          <a:p>
            <a:pPr>
              <a:defRPr/>
            </a:pPr>
            <a:r>
              <a:rPr lang="en-US" altLang="en-US" sz="18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NIMH K01 MH085812 (Keller)</a:t>
            </a:r>
          </a:p>
          <a:p>
            <a:pPr>
              <a:defRPr/>
            </a:pPr>
            <a:r>
              <a:rPr lang="en-US" altLang="en-US" sz="18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NIMH R01 MH100141 (Keller)</a:t>
            </a:r>
          </a:p>
        </p:txBody>
      </p:sp>
      <p:sp>
        <p:nvSpPr>
          <p:cNvPr id="169989" name="Rectangle 10">
            <a:extLst>
              <a:ext uri="{FF2B5EF4-FFF2-40B4-BE49-F238E27FC236}">
                <a16:creationId xmlns:a16="http://schemas.microsoft.com/office/drawing/2014/main" id="{C77B3773-C127-8FAD-C293-55E4C6BC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808038"/>
            <a:ext cx="20748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baseline="0"/>
              <a:t>Graduate Students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Emma Johnson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Richard Border</a:t>
            </a:r>
          </a:p>
        </p:txBody>
      </p:sp>
      <p:pic>
        <p:nvPicPr>
          <p:cNvPr id="169990" name="Picture 1">
            <a:extLst>
              <a:ext uri="{FF2B5EF4-FFF2-40B4-BE49-F238E27FC236}">
                <a16:creationId xmlns:a16="http://schemas.microsoft.com/office/drawing/2014/main" id="{CAB38E01-00AE-1AAA-2555-54A472E65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860675"/>
            <a:ext cx="53086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>
            <a:extLst>
              <a:ext uri="{FF2B5EF4-FFF2-40B4-BE49-F238E27FC236}">
                <a16:creationId xmlns:a16="http://schemas.microsoft.com/office/drawing/2014/main" id="{F41DA730-DE97-4BDD-B7B1-7105EE971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4">
            <a:extLst>
              <a:ext uri="{FF2B5EF4-FFF2-40B4-BE49-F238E27FC236}">
                <a16:creationId xmlns:a16="http://schemas.microsoft.com/office/drawing/2014/main" id="{F073B891-3083-D6D4-89E0-3557600DD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0"/>
            <a:ext cx="654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2CEE50F-BB80-C0CF-07C0-D3A84FCA8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H-E REGRESSION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248827F2-6834-867D-0A86-16483C0E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4578" name="TextBox 11">
            <a:extLst>
              <a:ext uri="{FF2B5EF4-FFF2-40B4-BE49-F238E27FC236}">
                <a16:creationId xmlns:a16="http://schemas.microsoft.com/office/drawing/2014/main" id="{C435A31C-FA5D-B3ED-6DC5-817CCAD9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24579" name="Picture 12">
            <a:extLst>
              <a:ext uri="{FF2B5EF4-FFF2-40B4-BE49-F238E27FC236}">
                <a16:creationId xmlns:a16="http://schemas.microsoft.com/office/drawing/2014/main" id="{D997F071-6E09-7DAE-50EC-D4A4FA570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0E46F515-544F-BDB5-8844-4671F1EC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2E427A19-044E-4174-04E4-0948FBED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1473200"/>
            <a:ext cx="5067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product of centered scores (here, z-scores)</a:t>
            </a:r>
          </a:p>
        </p:txBody>
      </p:sp>
      <p:cxnSp>
        <p:nvCxnSpPr>
          <p:cNvPr id="24582" name="Straight Arrow Connector 7">
            <a:extLst>
              <a:ext uri="{FF2B5EF4-FFF2-40B4-BE49-F238E27FC236}">
                <a16:creationId xmlns:a16="http://schemas.microsoft.com/office/drawing/2014/main" id="{C2ABA5E2-8B71-20BB-B9A1-2444A5D1DCE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714500" y="1663700"/>
            <a:ext cx="2362200" cy="1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8072A2B5-3675-A90B-0195-66FEBC1B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6626" name="TextBox 11">
            <a:extLst>
              <a:ext uri="{FF2B5EF4-FFF2-40B4-BE49-F238E27FC236}">
                <a16:creationId xmlns:a16="http://schemas.microsoft.com/office/drawing/2014/main" id="{B77754F3-1F53-EB67-408F-1CC08D3D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26627" name="Picture 12">
            <a:extLst>
              <a:ext uri="{FF2B5EF4-FFF2-40B4-BE49-F238E27FC236}">
                <a16:creationId xmlns:a16="http://schemas.microsoft.com/office/drawing/2014/main" id="{67777187-DEB1-9075-DB61-3929330F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>
            <a:extLst>
              <a:ext uri="{FF2B5EF4-FFF2-40B4-BE49-F238E27FC236}">
                <a16:creationId xmlns:a16="http://schemas.microsoft.com/office/drawing/2014/main" id="{8B52E040-02C4-3F3A-3274-0436DCD95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4">
            <a:extLst>
              <a:ext uri="{FF2B5EF4-FFF2-40B4-BE49-F238E27FC236}">
                <a16:creationId xmlns:a16="http://schemas.microsoft.com/office/drawing/2014/main" id="{9DF1472E-B9D3-5D2C-874F-FBFFA945A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6">
            <a:extLst>
              <a:ext uri="{FF2B5EF4-FFF2-40B4-BE49-F238E27FC236}">
                <a16:creationId xmlns:a16="http://schemas.microsoft.com/office/drawing/2014/main" id="{7AC76736-4C10-FBB9-8AF4-C96BFC135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4">
            <a:extLst>
              <a:ext uri="{FF2B5EF4-FFF2-40B4-BE49-F238E27FC236}">
                <a16:creationId xmlns:a16="http://schemas.microsoft.com/office/drawing/2014/main" id="{8E2CF429-31FC-7CB4-ADC2-E22F491E1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E2A879C2-C4F8-5FD9-FBDC-4805D139F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8674" name="TextBox 11">
            <a:extLst>
              <a:ext uri="{FF2B5EF4-FFF2-40B4-BE49-F238E27FC236}">
                <a16:creationId xmlns:a16="http://schemas.microsoft.com/office/drawing/2014/main" id="{B99E36FB-8C41-CCB3-AFC3-8B247F3B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28675" name="Picture 12">
            <a:extLst>
              <a:ext uri="{FF2B5EF4-FFF2-40B4-BE49-F238E27FC236}">
                <a16:creationId xmlns:a16="http://schemas.microsoft.com/office/drawing/2014/main" id="{43616868-BBDA-8029-2CD7-CBC3142CA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3">
            <a:extLst>
              <a:ext uri="{FF2B5EF4-FFF2-40B4-BE49-F238E27FC236}">
                <a16:creationId xmlns:a16="http://schemas.microsoft.com/office/drawing/2014/main" id="{D5A1A713-C945-BF86-5D85-E51E5873C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4">
            <a:extLst>
              <a:ext uri="{FF2B5EF4-FFF2-40B4-BE49-F238E27FC236}">
                <a16:creationId xmlns:a16="http://schemas.microsoft.com/office/drawing/2014/main" id="{A097F69B-C0B5-1AA7-6D72-E8BD82E41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6">
            <a:extLst>
              <a:ext uri="{FF2B5EF4-FFF2-40B4-BE49-F238E27FC236}">
                <a16:creationId xmlns:a16="http://schemas.microsoft.com/office/drawing/2014/main" id="{2FBB0CD4-D410-D644-B8B7-A9731178B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8">
            <a:extLst>
              <a:ext uri="{FF2B5EF4-FFF2-40B4-BE49-F238E27FC236}">
                <a16:creationId xmlns:a16="http://schemas.microsoft.com/office/drawing/2014/main" id="{C206B740-5543-4795-EB39-9BC08CA2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2085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COR(MZ)</a:t>
            </a:r>
          </a:p>
        </p:txBody>
      </p:sp>
      <p:sp>
        <p:nvSpPr>
          <p:cNvPr id="28680" name="Oval 9">
            <a:extLst>
              <a:ext uri="{FF2B5EF4-FFF2-40B4-BE49-F238E27FC236}">
                <a16:creationId xmlns:a16="http://schemas.microsoft.com/office/drawing/2014/main" id="{272B12BC-1322-993E-96DD-D305899C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7622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cxnSp>
        <p:nvCxnSpPr>
          <p:cNvPr id="28681" name="Straight Arrow Connector 17">
            <a:extLst>
              <a:ext uri="{FF2B5EF4-FFF2-40B4-BE49-F238E27FC236}">
                <a16:creationId xmlns:a16="http://schemas.microsoft.com/office/drawing/2014/main" id="{1F3532BC-8666-7375-CEAB-5679CEB85E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0150" y="2057400"/>
            <a:ext cx="95250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Rectangle 4">
            <a:extLst>
              <a:ext uri="{FF2B5EF4-FFF2-40B4-BE49-F238E27FC236}">
                <a16:creationId xmlns:a16="http://schemas.microsoft.com/office/drawing/2014/main" id="{3D2365F7-4AFC-D557-A4D0-35708EDD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9DCA0A4D-4471-8C05-97CE-BB79396B9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0722" name="TextBox 11">
            <a:extLst>
              <a:ext uri="{FF2B5EF4-FFF2-40B4-BE49-F238E27FC236}">
                <a16:creationId xmlns:a16="http://schemas.microsoft.com/office/drawing/2014/main" id="{42426FD1-D439-C7EB-AE2C-09F41C8FF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0723" name="Picture 12">
            <a:extLst>
              <a:ext uri="{FF2B5EF4-FFF2-40B4-BE49-F238E27FC236}">
                <a16:creationId xmlns:a16="http://schemas.microsoft.com/office/drawing/2014/main" id="{D4CA88CF-8768-1B90-427E-F39ADA169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3">
            <a:extLst>
              <a:ext uri="{FF2B5EF4-FFF2-40B4-BE49-F238E27FC236}">
                <a16:creationId xmlns:a16="http://schemas.microsoft.com/office/drawing/2014/main" id="{B582C26C-E0B5-5C82-FA01-1291E959C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>
            <a:extLst>
              <a:ext uri="{FF2B5EF4-FFF2-40B4-BE49-F238E27FC236}">
                <a16:creationId xmlns:a16="http://schemas.microsoft.com/office/drawing/2014/main" id="{C319D284-BAF7-E5FB-525D-2AD9CFEA6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>
            <a:extLst>
              <a:ext uri="{FF2B5EF4-FFF2-40B4-BE49-F238E27FC236}">
                <a16:creationId xmlns:a16="http://schemas.microsoft.com/office/drawing/2014/main" id="{44874FEE-FB43-8248-E599-F16A070B0A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8">
            <a:extLst>
              <a:ext uri="{FF2B5EF4-FFF2-40B4-BE49-F238E27FC236}">
                <a16:creationId xmlns:a16="http://schemas.microsoft.com/office/drawing/2014/main" id="{A6050FE9-7188-7398-1E32-3BE7A7FD8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175260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COR(DZ)</a:t>
            </a:r>
          </a:p>
        </p:txBody>
      </p:sp>
      <p:sp>
        <p:nvSpPr>
          <p:cNvPr id="30728" name="Oval 9">
            <a:extLst>
              <a:ext uri="{FF2B5EF4-FFF2-40B4-BE49-F238E27FC236}">
                <a16:creationId xmlns:a16="http://schemas.microsoft.com/office/drawing/2014/main" id="{BC7AB8A8-3853-95CC-9F92-907370AF8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882900"/>
            <a:ext cx="114300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cxnSp>
        <p:nvCxnSpPr>
          <p:cNvPr id="30729" name="Straight Arrow Connector 17">
            <a:extLst>
              <a:ext uri="{FF2B5EF4-FFF2-40B4-BE49-F238E27FC236}">
                <a16:creationId xmlns:a16="http://schemas.microsoft.com/office/drawing/2014/main" id="{AB3F8BA1-AF9B-C673-0ED4-1F6A59D1B2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7700" y="2146300"/>
            <a:ext cx="95250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0" name="Oval 15">
            <a:extLst>
              <a:ext uri="{FF2B5EF4-FFF2-40B4-BE49-F238E27FC236}">
                <a16:creationId xmlns:a16="http://schemas.microsoft.com/office/drawing/2014/main" id="{1D934281-876C-8F97-5957-D6D00B6D6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7622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0731" name="Rectangle 4">
            <a:extLst>
              <a:ext uri="{FF2B5EF4-FFF2-40B4-BE49-F238E27FC236}">
                <a16:creationId xmlns:a16="http://schemas.microsoft.com/office/drawing/2014/main" id="{26DC85BA-F32F-8EC4-A9E9-31E6B166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F65B4EE2-4ABC-933B-929B-57B2105A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2770" name="TextBox 11">
            <a:extLst>
              <a:ext uri="{FF2B5EF4-FFF2-40B4-BE49-F238E27FC236}">
                <a16:creationId xmlns:a16="http://schemas.microsoft.com/office/drawing/2014/main" id="{55F97581-D3C3-7FC5-0BCF-23613F03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2771" name="Picture 12">
            <a:extLst>
              <a:ext uri="{FF2B5EF4-FFF2-40B4-BE49-F238E27FC236}">
                <a16:creationId xmlns:a16="http://schemas.microsoft.com/office/drawing/2014/main" id="{418F0731-7002-A16B-A8DF-15387161A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3">
            <a:extLst>
              <a:ext uri="{FF2B5EF4-FFF2-40B4-BE49-F238E27FC236}">
                <a16:creationId xmlns:a16="http://schemas.microsoft.com/office/drawing/2014/main" id="{C646C9DE-8473-D423-1428-CCE20B51F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4">
            <a:extLst>
              <a:ext uri="{FF2B5EF4-FFF2-40B4-BE49-F238E27FC236}">
                <a16:creationId xmlns:a16="http://schemas.microsoft.com/office/drawing/2014/main" id="{18D247E5-F333-8238-0593-ECD22DB0E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>
            <a:extLst>
              <a:ext uri="{FF2B5EF4-FFF2-40B4-BE49-F238E27FC236}">
                <a16:creationId xmlns:a16="http://schemas.microsoft.com/office/drawing/2014/main" id="{6EE752FC-9DF5-FCA2-4908-A04D80BB4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Oval 8">
            <a:extLst>
              <a:ext uri="{FF2B5EF4-FFF2-40B4-BE49-F238E27FC236}">
                <a16:creationId xmlns:a16="http://schemas.microsoft.com/office/drawing/2014/main" id="{BF055EBC-D25D-DC0A-B782-C752B046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100" y="27622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6" name="Oval 9">
            <a:extLst>
              <a:ext uri="{FF2B5EF4-FFF2-40B4-BE49-F238E27FC236}">
                <a16:creationId xmlns:a16="http://schemas.microsoft.com/office/drawing/2014/main" id="{6D4EDC7D-1B8E-28B0-A2E8-F3232E69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2882900"/>
            <a:ext cx="114300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7" name="Right Brace 10">
            <a:extLst>
              <a:ext uri="{FF2B5EF4-FFF2-40B4-BE49-F238E27FC236}">
                <a16:creationId xmlns:a16="http://schemas.microsoft.com/office/drawing/2014/main" id="{A0605AD1-A492-3ED6-99A3-6B6933C0E021}"/>
              </a:ext>
            </a:extLst>
          </p:cNvPr>
          <p:cNvSpPr>
            <a:spLocks/>
          </p:cNvSpPr>
          <p:nvPr/>
        </p:nvSpPr>
        <p:spPr bwMode="auto">
          <a:xfrm rot="5400000">
            <a:off x="7572375" y="2193925"/>
            <a:ext cx="260350" cy="1803400"/>
          </a:xfrm>
          <a:prstGeom prst="rightBrace">
            <a:avLst>
              <a:gd name="adj1" fmla="val 833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2778" name="TextBox 15">
            <a:extLst>
              <a:ext uri="{FF2B5EF4-FFF2-40B4-BE49-F238E27FC236}">
                <a16:creationId xmlns:a16="http://schemas.microsoft.com/office/drawing/2014/main" id="{C2C86B06-E1A0-2FFC-481A-1E14CD21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3371850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0"/>
              <a:t>2*[COR(MZ)-COR(DZ)]</a:t>
            </a:r>
            <a:br>
              <a:rPr lang="en-US" altLang="en-US" sz="1400" baseline="0"/>
            </a:br>
            <a:r>
              <a:rPr lang="en-US" altLang="en-US" sz="1400" baseline="0"/>
              <a:t>= h</a:t>
            </a:r>
            <a:r>
              <a:rPr lang="en-US" altLang="en-US" sz="1400"/>
              <a:t>2 </a:t>
            </a:r>
            <a:r>
              <a:rPr lang="en-US" altLang="en-US" sz="1400" baseline="0"/>
              <a:t>= slope</a:t>
            </a:r>
          </a:p>
        </p:txBody>
      </p:sp>
      <p:sp>
        <p:nvSpPr>
          <p:cNvPr id="32779" name="Rectangle 4">
            <a:extLst>
              <a:ext uri="{FF2B5EF4-FFF2-40B4-BE49-F238E27FC236}">
                <a16:creationId xmlns:a16="http://schemas.microsoft.com/office/drawing/2014/main" id="{0E29E3F4-7B2E-2FB9-3CFA-353F017B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4D854E36-7399-9840-DA7B-36BB5302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4818" name="TextBox 11">
            <a:extLst>
              <a:ext uri="{FF2B5EF4-FFF2-40B4-BE49-F238E27FC236}">
                <a16:creationId xmlns:a16="http://schemas.microsoft.com/office/drawing/2014/main" id="{D8A1A5B1-08D1-9275-2283-5387F85E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4819" name="Picture 12">
            <a:extLst>
              <a:ext uri="{FF2B5EF4-FFF2-40B4-BE49-F238E27FC236}">
                <a16:creationId xmlns:a16="http://schemas.microsoft.com/office/drawing/2014/main" id="{0986C755-FF15-760A-05F6-42FAD041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3">
            <a:extLst>
              <a:ext uri="{FF2B5EF4-FFF2-40B4-BE49-F238E27FC236}">
                <a16:creationId xmlns:a16="http://schemas.microsoft.com/office/drawing/2014/main" id="{A3C49C7E-C1A9-235B-7747-85B208CF1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745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4">
            <a:extLst>
              <a:ext uri="{FF2B5EF4-FFF2-40B4-BE49-F238E27FC236}">
                <a16:creationId xmlns:a16="http://schemas.microsoft.com/office/drawing/2014/main" id="{77749E09-F959-5003-CE01-F86070C6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6">
            <a:extLst>
              <a:ext uri="{FF2B5EF4-FFF2-40B4-BE49-F238E27FC236}">
                <a16:creationId xmlns:a16="http://schemas.microsoft.com/office/drawing/2014/main" id="{622451D0-E504-848C-D430-C070D4AC1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>
            <a:extLst>
              <a:ext uri="{FF2B5EF4-FFF2-40B4-BE49-F238E27FC236}">
                <a16:creationId xmlns:a16="http://schemas.microsoft.com/office/drawing/2014/main" id="{2E6D2C53-C465-82CE-401E-1207F2CA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3">
            <a:extLst>
              <a:ext uri="{FF2B5EF4-FFF2-40B4-BE49-F238E27FC236}">
                <a16:creationId xmlns:a16="http://schemas.microsoft.com/office/drawing/2014/main" id="{8F2BAF97-5C5B-2068-E72F-7124D0085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04190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Text Box 2">
            <a:extLst>
              <a:ext uri="{FF2B5EF4-FFF2-40B4-BE49-F238E27FC236}">
                <a16:creationId xmlns:a16="http://schemas.microsoft.com/office/drawing/2014/main" id="{B5530A76-DC63-26CE-B801-E83906A9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6867" name="TextBox 11">
            <a:extLst>
              <a:ext uri="{FF2B5EF4-FFF2-40B4-BE49-F238E27FC236}">
                <a16:creationId xmlns:a16="http://schemas.microsoft.com/office/drawing/2014/main" id="{715EFF02-AB74-EFCB-1FED-D4A8E563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0"/>
              <a:t>)</a:t>
            </a:r>
          </a:p>
        </p:txBody>
      </p:sp>
      <p:pic>
        <p:nvPicPr>
          <p:cNvPr id="36868" name="Picture 12">
            <a:extLst>
              <a:ext uri="{FF2B5EF4-FFF2-40B4-BE49-F238E27FC236}">
                <a16:creationId xmlns:a16="http://schemas.microsoft.com/office/drawing/2014/main" id="{FB4AA139-1975-AD7A-6639-24AC37D74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4">
            <a:extLst>
              <a:ext uri="{FF2B5EF4-FFF2-40B4-BE49-F238E27FC236}">
                <a16:creationId xmlns:a16="http://schemas.microsoft.com/office/drawing/2014/main" id="{9C03DDC9-E75C-6F14-35CA-620044EE9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6">
            <a:extLst>
              <a:ext uri="{FF2B5EF4-FFF2-40B4-BE49-F238E27FC236}">
                <a16:creationId xmlns:a16="http://schemas.microsoft.com/office/drawing/2014/main" id="{BC19AF2A-E87F-36CA-6F34-AB047B590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>
            <a:extLst>
              <a:ext uri="{FF2B5EF4-FFF2-40B4-BE49-F238E27FC236}">
                <a16:creationId xmlns:a16="http://schemas.microsoft.com/office/drawing/2014/main" id="{E87B007E-211B-4385-2307-81413A21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231900"/>
            <a:ext cx="44402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4">
            <a:extLst>
              <a:ext uri="{FF2B5EF4-FFF2-40B4-BE49-F238E27FC236}">
                <a16:creationId xmlns:a16="http://schemas.microsoft.com/office/drawing/2014/main" id="{C84C695D-E0B3-3A47-6301-0399581E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endParaRPr lang="en-US" altLang="en-US" sz="44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estimate of the narrow-sense (but in practice, broad-sense) h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Can be biased if strong assumptions are unmet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Estimate of the narrow-sense h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captured by causal variants tagged by SNPs in your analysis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1066800" lvl="1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Sum of r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from all independent genome-wide significant SNPs from a GWAS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flavors of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3">
            <a:extLst>
              <a:ext uri="{FF2B5EF4-FFF2-40B4-BE49-F238E27FC236}">
                <a16:creationId xmlns:a16="http://schemas.microsoft.com/office/drawing/2014/main" id="{2E9C1835-A82D-A4FC-E7A6-66C56083D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041900"/>
            <a:ext cx="69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4" name="Text Box 2">
            <a:extLst>
              <a:ext uri="{FF2B5EF4-FFF2-40B4-BE49-F238E27FC236}">
                <a16:creationId xmlns:a16="http://schemas.microsoft.com/office/drawing/2014/main" id="{DA7B2394-3A96-ABF7-7A4F-87CB7686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38915" name="TextBox 11">
            <a:extLst>
              <a:ext uri="{FF2B5EF4-FFF2-40B4-BE49-F238E27FC236}">
                <a16:creationId xmlns:a16="http://schemas.microsoft.com/office/drawing/2014/main" id="{5A43911C-C30C-7B75-5448-965222218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4616450"/>
            <a:ext cx="369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(the slope of the regression is an estimate of h</a:t>
            </a:r>
            <a:r>
              <a:rPr lang="en-US" altLang="en-US" sz="2000"/>
              <a:t>2</a:t>
            </a:r>
            <a:r>
              <a:rPr lang="en-US" altLang="en-US" sz="2000" baseline="-25000"/>
              <a:t>snp</a:t>
            </a:r>
            <a:r>
              <a:rPr lang="en-US" altLang="en-US" sz="2000" baseline="0"/>
              <a:t>)</a:t>
            </a:r>
          </a:p>
        </p:txBody>
      </p:sp>
      <p:pic>
        <p:nvPicPr>
          <p:cNvPr id="38916" name="Picture 12">
            <a:extLst>
              <a:ext uri="{FF2B5EF4-FFF2-40B4-BE49-F238E27FC236}">
                <a16:creationId xmlns:a16="http://schemas.microsoft.com/office/drawing/2014/main" id="{36E68693-F5FA-650D-5E96-B4DF4777B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82700"/>
            <a:ext cx="32115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4">
            <a:extLst>
              <a:ext uri="{FF2B5EF4-FFF2-40B4-BE49-F238E27FC236}">
                <a16:creationId xmlns:a16="http://schemas.microsoft.com/office/drawing/2014/main" id="{649811BE-F7E2-AF07-82E5-08B93E829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30500"/>
            <a:ext cx="749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6">
            <a:extLst>
              <a:ext uri="{FF2B5EF4-FFF2-40B4-BE49-F238E27FC236}">
                <a16:creationId xmlns:a16="http://schemas.microsoft.com/office/drawing/2014/main" id="{9399EDE7-7ADE-6081-F513-AF149936E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193800"/>
            <a:ext cx="4276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>
            <a:extLst>
              <a:ext uri="{FF2B5EF4-FFF2-40B4-BE49-F238E27FC236}">
                <a16:creationId xmlns:a16="http://schemas.microsoft.com/office/drawing/2014/main" id="{F5FBD6EB-2BB7-AE19-CDB7-F7BEE3528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181100"/>
            <a:ext cx="4265612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4">
            <a:extLst>
              <a:ext uri="{FF2B5EF4-FFF2-40B4-BE49-F238E27FC236}">
                <a16:creationId xmlns:a16="http://schemas.microsoft.com/office/drawing/2014/main" id="{8220057A-ECB1-28E4-30D4-85FDE476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Regression estimates of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r>
              <a:rPr lang="en-US" altLang="en-US" sz="4400" baseline="-25000">
                <a:solidFill>
                  <a:srgbClr val="0C0EE4"/>
                </a:solidFill>
              </a:rPr>
              <a:t>snp</a:t>
            </a:r>
          </a:p>
        </p:txBody>
      </p:sp>
      <p:cxnSp>
        <p:nvCxnSpPr>
          <p:cNvPr id="38921" name="Straight Connector 10">
            <a:extLst>
              <a:ext uri="{FF2B5EF4-FFF2-40B4-BE49-F238E27FC236}">
                <a16:creationId xmlns:a16="http://schemas.microsoft.com/office/drawing/2014/main" id="{23F0493D-9F01-E5D7-3BEC-87D04EA1E9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4900" y="2903538"/>
            <a:ext cx="3840163" cy="190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2" name="TextBox 1">
            <a:extLst>
              <a:ext uri="{FF2B5EF4-FFF2-40B4-BE49-F238E27FC236}">
                <a16:creationId xmlns:a16="http://schemas.microsoft.com/office/drawing/2014/main" id="{38E5C862-E9ED-E7DB-93CB-C85FAA06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22763"/>
            <a:ext cx="752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snp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23CE9B4-CA3D-5503-B2D1-A70C7AEE8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GREML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B8B38E22-C404-F8E8-A083-BD1EE07E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>
            <a:extLst>
              <a:ext uri="{FF2B5EF4-FFF2-40B4-BE49-F238E27FC236}">
                <a16:creationId xmlns:a16="http://schemas.microsoft.com/office/drawing/2014/main" id="{B7739F9E-A3AC-F616-AF3A-9FD2A7E1E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1670050"/>
            <a:ext cx="1338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>
            <a:extLst>
              <a:ext uri="{FF2B5EF4-FFF2-40B4-BE49-F238E27FC236}">
                <a16:creationId xmlns:a16="http://schemas.microsoft.com/office/drawing/2014/main" id="{06A18D22-99E5-D755-1EAC-BBBAF45E6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04900"/>
            <a:ext cx="2362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0">
            <a:extLst>
              <a:ext uri="{FF2B5EF4-FFF2-40B4-BE49-F238E27FC236}">
                <a16:creationId xmlns:a16="http://schemas.microsoft.com/office/drawing/2014/main" id="{959CAC6C-9C2F-7FCF-A4B4-7ECFDAFAD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41813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>
            <a:extLst>
              <a:ext uri="{FF2B5EF4-FFF2-40B4-BE49-F238E27FC236}">
                <a16:creationId xmlns:a16="http://schemas.microsoft.com/office/drawing/2014/main" id="{E1071A39-F0CF-9FCD-C300-9330634BE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13BB4-7EB1-9164-FBA1-075EE13B50C4}"/>
              </a:ext>
            </a:extLst>
          </p:cNvPr>
          <p:cNvSpPr txBox="1"/>
          <p:nvPr/>
        </p:nvSpPr>
        <p:spPr>
          <a:xfrm>
            <a:off x="1739900" y="2654300"/>
            <a:ext cx="990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aseline="0" dirty="0"/>
              <a:t>-.64</a:t>
            </a:r>
          </a:p>
          <a:p>
            <a:pPr eaLnBrk="1" hangingPunct="1">
              <a:defRPr/>
            </a:pPr>
            <a:r>
              <a:rPr lang="en-US" sz="2400" baseline="0" dirty="0"/>
              <a:t>-2.58</a:t>
            </a:r>
          </a:p>
          <a:p>
            <a:pPr eaLnBrk="1" hangingPunct="1">
              <a:defRPr/>
            </a:pPr>
            <a:r>
              <a:rPr lang="en-US" sz="2400" baseline="0" dirty="0"/>
              <a:t> 3.21</a:t>
            </a:r>
          </a:p>
        </p:txBody>
      </p:sp>
      <p:sp>
        <p:nvSpPr>
          <p:cNvPr id="41989" name="TextBox 25">
            <a:extLst>
              <a:ext uri="{FF2B5EF4-FFF2-40B4-BE49-F238E27FC236}">
                <a16:creationId xmlns:a16="http://schemas.microsoft.com/office/drawing/2014/main" id="{CA4B49EA-F681-C500-6FA5-1BB8A655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AEE483-E89E-0FC0-6EAA-0DD08A8A0DE7}"/>
              </a:ext>
            </a:extLst>
          </p:cNvPr>
          <p:cNvSpPr txBox="1"/>
          <p:nvPr/>
        </p:nvSpPr>
        <p:spPr>
          <a:xfrm>
            <a:off x="3403600" y="2603500"/>
            <a:ext cx="2730500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aseline="0" dirty="0"/>
              <a:t>-.58  1.41  -.93</a:t>
            </a:r>
          </a:p>
          <a:p>
            <a:pPr eaLnBrk="1" hangingPunct="1">
              <a:defRPr/>
            </a:pPr>
            <a:r>
              <a:rPr lang="en-US" baseline="0" dirty="0"/>
              <a:t>1.15   .05  2.53</a:t>
            </a:r>
          </a:p>
          <a:p>
            <a:pPr eaLnBrk="1" hangingPunct="1">
              <a:defRPr/>
            </a:pPr>
            <a:r>
              <a:rPr lang="en-US" baseline="0" dirty="0"/>
              <a:t>-.58 -1.30   .79</a:t>
            </a:r>
          </a:p>
        </p:txBody>
      </p:sp>
      <p:sp>
        <p:nvSpPr>
          <p:cNvPr id="41991" name="TextBox 29">
            <a:extLst>
              <a:ext uri="{FF2B5EF4-FFF2-40B4-BE49-F238E27FC236}">
                <a16:creationId xmlns:a16="http://schemas.microsoft.com/office/drawing/2014/main" id="{84A99F5D-3BFF-A3E3-CAF8-3FF89D77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819400"/>
            <a:ext cx="39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/>
              <a:t>*</a:t>
            </a:r>
          </a:p>
        </p:txBody>
      </p:sp>
      <p:pic>
        <p:nvPicPr>
          <p:cNvPr id="41992" name="Picture 9">
            <a:extLst>
              <a:ext uri="{FF2B5EF4-FFF2-40B4-BE49-F238E27FC236}">
                <a16:creationId xmlns:a16="http://schemas.microsoft.com/office/drawing/2014/main" id="{82DCECD2-28B4-D5F2-D40A-1E2E5652B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16200"/>
            <a:ext cx="55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Box 32">
            <a:extLst>
              <a:ext uri="{FF2B5EF4-FFF2-40B4-BE49-F238E27FC236}">
                <a16:creationId xmlns:a16="http://schemas.microsoft.com/office/drawing/2014/main" id="{4058B3CC-E7B0-B106-466D-B1D569B0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1994" name="Straight Arrow Connector 12">
            <a:extLst>
              <a:ext uri="{FF2B5EF4-FFF2-40B4-BE49-F238E27FC236}">
                <a16:creationId xmlns:a16="http://schemas.microsoft.com/office/drawing/2014/main" id="{826DF62D-3247-7048-5BB1-E9DC4A1827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17780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Straight Arrow Connector 41">
            <a:extLst>
              <a:ext uri="{FF2B5EF4-FFF2-40B4-BE49-F238E27FC236}">
                <a16:creationId xmlns:a16="http://schemas.microsoft.com/office/drawing/2014/main" id="{7C6D41CD-3D2C-3BE9-D1BE-32E7758A6C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4700" y="1625600"/>
            <a:ext cx="10160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Straight Arrow Connector 43">
            <a:extLst>
              <a:ext uri="{FF2B5EF4-FFF2-40B4-BE49-F238E27FC236}">
                <a16:creationId xmlns:a16="http://schemas.microsoft.com/office/drawing/2014/main" id="{A0C9AF67-9102-E0F0-A4D9-A945D65ACA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676400"/>
            <a:ext cx="1854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Straight Arrow Connector 45">
            <a:extLst>
              <a:ext uri="{FF2B5EF4-FFF2-40B4-BE49-F238E27FC236}">
                <a16:creationId xmlns:a16="http://schemas.microsoft.com/office/drawing/2014/main" id="{4FD4C900-138B-941B-7CDB-7DDE4A8DC6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1800" y="1600200"/>
            <a:ext cx="241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8" name="TextBox 48">
            <a:extLst>
              <a:ext uri="{FF2B5EF4-FFF2-40B4-BE49-F238E27FC236}">
                <a16:creationId xmlns:a16="http://schemas.microsoft.com/office/drawing/2014/main" id="{93F2E7C5-61AE-D964-016E-08B947EE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design matrix for SNP effects =</a:t>
            </a:r>
          </a:p>
        </p:txBody>
      </p:sp>
      <p:sp>
        <p:nvSpPr>
          <p:cNvPr id="41999" name="TextBox 22">
            <a:extLst>
              <a:ext uri="{FF2B5EF4-FFF2-40B4-BE49-F238E27FC236}">
                <a16:creationId xmlns:a16="http://schemas.microsoft.com/office/drawing/2014/main" id="{63F6006B-2028-CA98-D5C4-44B4EE2C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46600"/>
            <a:ext cx="92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SNP effects</a:t>
            </a:r>
          </a:p>
        </p:txBody>
      </p:sp>
      <p:sp>
        <p:nvSpPr>
          <p:cNvPr id="42000" name="TextBox 52">
            <a:extLst>
              <a:ext uri="{FF2B5EF4-FFF2-40B4-BE49-F238E27FC236}">
                <a16:creationId xmlns:a16="http://schemas.microsoft.com/office/drawing/2014/main" id="{9D252EB9-2195-80EA-0B84-28584199A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831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residuals</a:t>
            </a:r>
          </a:p>
        </p:txBody>
      </p:sp>
      <p:pic>
        <p:nvPicPr>
          <p:cNvPr id="42001" name="Picture 1">
            <a:extLst>
              <a:ext uri="{FF2B5EF4-FFF2-40B4-BE49-F238E27FC236}">
                <a16:creationId xmlns:a16="http://schemas.microsoft.com/office/drawing/2014/main" id="{06334ADB-5C37-3DDC-EDF8-0D01047D6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16200"/>
            <a:ext cx="444500" cy="177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2" name="TextBox 31">
            <a:extLst>
              <a:ext uri="{FF2B5EF4-FFF2-40B4-BE49-F238E27FC236}">
                <a16:creationId xmlns:a16="http://schemas.microsoft.com/office/drawing/2014/main" id="{A1A11417-38D0-57F9-BE2E-2CBC1C9E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013200"/>
            <a:ext cx="50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y</a:t>
            </a:r>
            <a:r>
              <a:rPr lang="en-US" altLang="en-US" sz="1600" baseline="-25000"/>
              <a:t>.x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42FEE-0F8A-AE11-0FFF-56960A8F2A63}"/>
              </a:ext>
            </a:extLst>
          </p:cNvPr>
          <p:cNvSpPr/>
          <p:nvPr/>
        </p:nvSpPr>
        <p:spPr bwMode="auto">
          <a:xfrm>
            <a:off x="37592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A0A23-0C4B-A123-29FB-F8644C0D7A97}"/>
              </a:ext>
            </a:extLst>
          </p:cNvPr>
          <p:cNvSpPr/>
          <p:nvPr/>
        </p:nvSpPr>
        <p:spPr bwMode="auto">
          <a:xfrm>
            <a:off x="2155825" y="42195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>
            <a:extLst>
              <a:ext uri="{FF2B5EF4-FFF2-40B4-BE49-F238E27FC236}">
                <a16:creationId xmlns:a16="http://schemas.microsoft.com/office/drawing/2014/main" id="{BC18EA33-73CB-ECAE-A63A-E6DF58668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04900"/>
            <a:ext cx="2362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0">
            <a:extLst>
              <a:ext uri="{FF2B5EF4-FFF2-40B4-BE49-F238E27FC236}">
                <a16:creationId xmlns:a16="http://schemas.microsoft.com/office/drawing/2014/main" id="{B5DAB936-FD14-D0A6-61F6-87592277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41813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>
            <a:extLst>
              <a:ext uri="{FF2B5EF4-FFF2-40B4-BE49-F238E27FC236}">
                <a16:creationId xmlns:a16="http://schemas.microsoft.com/office/drawing/2014/main" id="{45A9B65F-6CDD-FE94-6E1A-12386E96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8EA14-3ACA-E7D3-47B8-853317C0501D}"/>
              </a:ext>
            </a:extLst>
          </p:cNvPr>
          <p:cNvSpPr txBox="1"/>
          <p:nvPr/>
        </p:nvSpPr>
        <p:spPr>
          <a:xfrm>
            <a:off x="1739900" y="2654300"/>
            <a:ext cx="990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aseline="0" dirty="0"/>
              <a:t>-.64</a:t>
            </a:r>
          </a:p>
          <a:p>
            <a:pPr eaLnBrk="1" hangingPunct="1">
              <a:defRPr/>
            </a:pPr>
            <a:r>
              <a:rPr lang="en-US" sz="2400" baseline="0" dirty="0"/>
              <a:t>-2.58</a:t>
            </a:r>
          </a:p>
          <a:p>
            <a:pPr eaLnBrk="1" hangingPunct="1">
              <a:defRPr/>
            </a:pPr>
            <a:r>
              <a:rPr lang="en-US" sz="2400" baseline="0" dirty="0"/>
              <a:t> 3.21</a:t>
            </a:r>
          </a:p>
        </p:txBody>
      </p:sp>
      <p:sp>
        <p:nvSpPr>
          <p:cNvPr id="44037" name="TextBox 25">
            <a:extLst>
              <a:ext uri="{FF2B5EF4-FFF2-40B4-BE49-F238E27FC236}">
                <a16:creationId xmlns:a16="http://schemas.microsoft.com/office/drawing/2014/main" id="{99AE0EDF-473B-A06E-7484-AB466766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44038" name="TextBox 29">
            <a:extLst>
              <a:ext uri="{FF2B5EF4-FFF2-40B4-BE49-F238E27FC236}">
                <a16:creationId xmlns:a16="http://schemas.microsoft.com/office/drawing/2014/main" id="{15DC2C98-EDF1-C56F-5DB5-202EC25C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819400"/>
            <a:ext cx="39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/>
              <a:t>*</a:t>
            </a:r>
          </a:p>
        </p:txBody>
      </p:sp>
      <p:pic>
        <p:nvPicPr>
          <p:cNvPr id="44039" name="Picture 9">
            <a:extLst>
              <a:ext uri="{FF2B5EF4-FFF2-40B4-BE49-F238E27FC236}">
                <a16:creationId xmlns:a16="http://schemas.microsoft.com/office/drawing/2014/main" id="{C5A4CB01-4C06-25F7-F065-557FBBD4D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16200"/>
            <a:ext cx="55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Box 32">
            <a:extLst>
              <a:ext uri="{FF2B5EF4-FFF2-40B4-BE49-F238E27FC236}">
                <a16:creationId xmlns:a16="http://schemas.microsoft.com/office/drawing/2014/main" id="{2B60DFCA-C9A6-326A-3189-EB1ECB4AB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4041" name="Straight Arrow Connector 12">
            <a:extLst>
              <a:ext uri="{FF2B5EF4-FFF2-40B4-BE49-F238E27FC236}">
                <a16:creationId xmlns:a16="http://schemas.microsoft.com/office/drawing/2014/main" id="{DBAB5F15-154D-08E3-D1CB-6AB47CCE702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17780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Arrow Connector 41">
            <a:extLst>
              <a:ext uri="{FF2B5EF4-FFF2-40B4-BE49-F238E27FC236}">
                <a16:creationId xmlns:a16="http://schemas.microsoft.com/office/drawing/2014/main" id="{DB22A1F2-D1FB-53EA-0924-AF77870533B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4700" y="1625600"/>
            <a:ext cx="10160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Arrow Connector 43">
            <a:extLst>
              <a:ext uri="{FF2B5EF4-FFF2-40B4-BE49-F238E27FC236}">
                <a16:creationId xmlns:a16="http://schemas.microsoft.com/office/drawing/2014/main" id="{A4080CAE-C92B-BBE1-65FA-3323F5A0F5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676400"/>
            <a:ext cx="1854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Arrow Connector 45">
            <a:extLst>
              <a:ext uri="{FF2B5EF4-FFF2-40B4-BE49-F238E27FC236}">
                <a16:creationId xmlns:a16="http://schemas.microsoft.com/office/drawing/2014/main" id="{6C5C3275-514D-1B53-6CBA-B795361A73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1800" y="1600200"/>
            <a:ext cx="241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TextBox 48">
            <a:extLst>
              <a:ext uri="{FF2B5EF4-FFF2-40B4-BE49-F238E27FC236}">
                <a16:creationId xmlns:a16="http://schemas.microsoft.com/office/drawing/2014/main" id="{757D5893-B215-7FA7-1962-5CAF2E0E6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design matrix for SNP effects =</a:t>
            </a:r>
          </a:p>
        </p:txBody>
      </p:sp>
      <p:sp>
        <p:nvSpPr>
          <p:cNvPr id="44046" name="TextBox 22">
            <a:extLst>
              <a:ext uri="{FF2B5EF4-FFF2-40B4-BE49-F238E27FC236}">
                <a16:creationId xmlns:a16="http://schemas.microsoft.com/office/drawing/2014/main" id="{87099907-8A9E-8543-9226-08FEC61B0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46600"/>
            <a:ext cx="919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SNP effects</a:t>
            </a:r>
          </a:p>
        </p:txBody>
      </p:sp>
      <p:sp>
        <p:nvSpPr>
          <p:cNvPr id="44047" name="TextBox 52">
            <a:extLst>
              <a:ext uri="{FF2B5EF4-FFF2-40B4-BE49-F238E27FC236}">
                <a16:creationId xmlns:a16="http://schemas.microsoft.com/office/drawing/2014/main" id="{B723950F-272C-6DA9-DC84-1D007F90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831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residuals</a:t>
            </a:r>
          </a:p>
        </p:txBody>
      </p:sp>
      <p:pic>
        <p:nvPicPr>
          <p:cNvPr id="44048" name="Picture 1">
            <a:extLst>
              <a:ext uri="{FF2B5EF4-FFF2-40B4-BE49-F238E27FC236}">
                <a16:creationId xmlns:a16="http://schemas.microsoft.com/office/drawing/2014/main" id="{7866CA40-1331-BA7A-5B57-C87E0A6AE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16200"/>
            <a:ext cx="444500" cy="177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9" name="TextBox 4">
            <a:extLst>
              <a:ext uri="{FF2B5EF4-FFF2-40B4-BE49-F238E27FC236}">
                <a16:creationId xmlns:a16="http://schemas.microsoft.com/office/drawing/2014/main" id="{C9E4D433-6599-994D-AEF1-47AC287F1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48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We aren’</a:t>
            </a:r>
            <a:r>
              <a:rPr lang="en-US" altLang="ja-JP" sz="2800" baseline="0"/>
              <a:t>t interested in estimates of each </a:t>
            </a:r>
            <a:r>
              <a:rPr lang="en-US" altLang="ja-JP" sz="2800" i="1" baseline="0"/>
              <a:t>u</a:t>
            </a:r>
            <a:r>
              <a:rPr lang="en-US" altLang="ja-JP" sz="2800" i="1" baseline="-25000"/>
              <a:t>i</a:t>
            </a:r>
            <a:r>
              <a:rPr lang="en-US" altLang="ja-JP" sz="2800" i="1" baseline="0"/>
              <a:t> </a:t>
            </a:r>
            <a:r>
              <a:rPr lang="en-US" altLang="ja-JP" sz="2800" baseline="0"/>
              <a:t>because such individual estimates are unreliable when </a:t>
            </a:r>
            <a:r>
              <a:rPr lang="en-US" altLang="ja-JP" sz="2800" i="1" baseline="0"/>
              <a:t>m </a:t>
            </a:r>
            <a:r>
              <a:rPr lang="en-US" altLang="ja-JP" sz="2800" baseline="0"/>
              <a:t>&gt; </a:t>
            </a:r>
            <a:r>
              <a:rPr lang="en-US" altLang="ja-JP" sz="2800" i="1" baseline="0"/>
              <a:t>n</a:t>
            </a:r>
            <a:r>
              <a:rPr lang="en-US" altLang="ja-JP" sz="2800" baseline="0"/>
              <a:t>. Instead, estimate the </a:t>
            </a:r>
            <a:r>
              <a:rPr lang="en-US" altLang="ja-JP" sz="2800" u="sng" baseline="0"/>
              <a:t>variance</a:t>
            </a:r>
            <a:r>
              <a:rPr lang="en-US" altLang="ja-JP" sz="2800" baseline="0"/>
              <a:t> of </a:t>
            </a:r>
            <a:r>
              <a:rPr lang="en-US" altLang="ja-JP" sz="2800" i="1" baseline="0"/>
              <a:t>u</a:t>
            </a:r>
            <a:r>
              <a:rPr lang="en-US" altLang="ja-JP" sz="2800" i="1" baseline="-25000"/>
              <a:t>i</a:t>
            </a:r>
            <a:r>
              <a:rPr lang="en-US" altLang="ja-JP" sz="2800" baseline="0"/>
              <a:t>.</a:t>
            </a:r>
            <a:endParaRPr lang="en-US" altLang="en-US" sz="2800" baseline="0"/>
          </a:p>
        </p:txBody>
      </p:sp>
      <p:sp>
        <p:nvSpPr>
          <p:cNvPr id="44050" name="TextBox 31">
            <a:extLst>
              <a:ext uri="{FF2B5EF4-FFF2-40B4-BE49-F238E27FC236}">
                <a16:creationId xmlns:a16="http://schemas.microsoft.com/office/drawing/2014/main" id="{0EF88624-7D15-678F-FC39-4ECEB0B1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013200"/>
            <a:ext cx="50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y</a:t>
            </a:r>
            <a:r>
              <a:rPr lang="en-US" altLang="en-US" sz="1600" baseline="-25000"/>
              <a:t>.x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840A2-08C4-D45F-3C7F-CC705A1F8509}"/>
              </a:ext>
            </a:extLst>
          </p:cNvPr>
          <p:cNvSpPr txBox="1"/>
          <p:nvPr/>
        </p:nvSpPr>
        <p:spPr>
          <a:xfrm>
            <a:off x="3403600" y="2603500"/>
            <a:ext cx="2730500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aseline="0" dirty="0"/>
              <a:t>-.58  1.41  -.93</a:t>
            </a:r>
          </a:p>
          <a:p>
            <a:pPr eaLnBrk="1" hangingPunct="1">
              <a:defRPr/>
            </a:pPr>
            <a:r>
              <a:rPr lang="en-US" baseline="0" dirty="0"/>
              <a:t>1.15   .05  2.53</a:t>
            </a:r>
          </a:p>
          <a:p>
            <a:pPr eaLnBrk="1" hangingPunct="1">
              <a:defRPr/>
            </a:pPr>
            <a:r>
              <a:rPr lang="en-US" baseline="0" dirty="0"/>
              <a:t>-.58 -1.30   .79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F5A313-EB32-AD3F-0F61-9E03FFFC9F5E}"/>
              </a:ext>
            </a:extLst>
          </p:cNvPr>
          <p:cNvSpPr/>
          <p:nvPr/>
        </p:nvSpPr>
        <p:spPr bwMode="auto">
          <a:xfrm>
            <a:off x="37592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>
            <a:extLst>
              <a:ext uri="{FF2B5EF4-FFF2-40B4-BE49-F238E27FC236}">
                <a16:creationId xmlns:a16="http://schemas.microsoft.com/office/drawing/2014/main" id="{1A2265B4-ECC1-24B9-C534-9EDD04D75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04900"/>
            <a:ext cx="2362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0">
            <a:extLst>
              <a:ext uri="{FF2B5EF4-FFF2-40B4-BE49-F238E27FC236}">
                <a16:creationId xmlns:a16="http://schemas.microsoft.com/office/drawing/2014/main" id="{7436EAB7-79D4-99D1-DD23-2853D3249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341813"/>
            <a:ext cx="155575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>
            <a:extLst>
              <a:ext uri="{FF2B5EF4-FFF2-40B4-BE49-F238E27FC236}">
                <a16:creationId xmlns:a16="http://schemas.microsoft.com/office/drawing/2014/main" id="{58698626-D97D-7FF0-0559-62D417280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AC695-789E-3155-9657-527995A61239}"/>
              </a:ext>
            </a:extLst>
          </p:cNvPr>
          <p:cNvSpPr txBox="1"/>
          <p:nvPr/>
        </p:nvSpPr>
        <p:spPr>
          <a:xfrm>
            <a:off x="1739900" y="2654300"/>
            <a:ext cx="990600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aseline="0" dirty="0"/>
              <a:t>-.64</a:t>
            </a:r>
          </a:p>
          <a:p>
            <a:pPr eaLnBrk="1" hangingPunct="1">
              <a:defRPr/>
            </a:pPr>
            <a:r>
              <a:rPr lang="en-US" sz="2400" baseline="0" dirty="0"/>
              <a:t>-2.58</a:t>
            </a:r>
          </a:p>
          <a:p>
            <a:pPr eaLnBrk="1" hangingPunct="1">
              <a:defRPr/>
            </a:pPr>
            <a:r>
              <a:rPr lang="en-US" sz="2400" baseline="0" dirty="0"/>
              <a:t> 3.21</a:t>
            </a:r>
          </a:p>
        </p:txBody>
      </p:sp>
      <p:sp>
        <p:nvSpPr>
          <p:cNvPr id="46085" name="TextBox 25">
            <a:extLst>
              <a:ext uri="{FF2B5EF4-FFF2-40B4-BE49-F238E27FC236}">
                <a16:creationId xmlns:a16="http://schemas.microsoft.com/office/drawing/2014/main" id="{FB83884C-03C8-389A-8E6B-C4DBAD73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46086" name="TextBox 29">
            <a:extLst>
              <a:ext uri="{FF2B5EF4-FFF2-40B4-BE49-F238E27FC236}">
                <a16:creationId xmlns:a16="http://schemas.microsoft.com/office/drawing/2014/main" id="{F9679533-D587-B1AF-6E0C-39F7E26E7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819400"/>
            <a:ext cx="39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0"/>
              <a:t>*</a:t>
            </a:r>
          </a:p>
        </p:txBody>
      </p:sp>
      <p:pic>
        <p:nvPicPr>
          <p:cNvPr id="46087" name="Picture 9">
            <a:extLst>
              <a:ext uri="{FF2B5EF4-FFF2-40B4-BE49-F238E27FC236}">
                <a16:creationId xmlns:a16="http://schemas.microsoft.com/office/drawing/2014/main" id="{558BF0AE-EDCF-2E53-4456-AE2FA383C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616200"/>
            <a:ext cx="5588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TextBox 32">
            <a:extLst>
              <a:ext uri="{FF2B5EF4-FFF2-40B4-BE49-F238E27FC236}">
                <a16:creationId xmlns:a16="http://schemas.microsoft.com/office/drawing/2014/main" id="{35B756A6-5733-C65E-EF7C-6E8EA7F4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959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6089" name="Straight Arrow Connector 12">
            <a:extLst>
              <a:ext uri="{FF2B5EF4-FFF2-40B4-BE49-F238E27FC236}">
                <a16:creationId xmlns:a16="http://schemas.microsoft.com/office/drawing/2014/main" id="{3C92FA4C-B730-0D0B-2718-C5795D4C99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0600" y="1778000"/>
            <a:ext cx="1447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41">
            <a:extLst>
              <a:ext uri="{FF2B5EF4-FFF2-40B4-BE49-F238E27FC236}">
                <a16:creationId xmlns:a16="http://schemas.microsoft.com/office/drawing/2014/main" id="{2878B88A-D653-8EA5-9D28-49C22FF1C5E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4700" y="1625600"/>
            <a:ext cx="101600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Arrow Connector 43">
            <a:extLst>
              <a:ext uri="{FF2B5EF4-FFF2-40B4-BE49-F238E27FC236}">
                <a16:creationId xmlns:a16="http://schemas.microsoft.com/office/drawing/2014/main" id="{6874F9A7-7EB8-2C2D-AEBA-6B6C3761C5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3800" y="1676400"/>
            <a:ext cx="1854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Arrow Connector 45">
            <a:extLst>
              <a:ext uri="{FF2B5EF4-FFF2-40B4-BE49-F238E27FC236}">
                <a16:creationId xmlns:a16="http://schemas.microsoft.com/office/drawing/2014/main" id="{116B532D-A885-9F88-4184-C166693EE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11800" y="1600200"/>
            <a:ext cx="241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3" name="TextBox 48">
            <a:extLst>
              <a:ext uri="{FF2B5EF4-FFF2-40B4-BE49-F238E27FC236}">
                <a16:creationId xmlns:a16="http://schemas.microsoft.com/office/drawing/2014/main" id="{A363D4AE-2302-B6B1-07F1-4FA3DDBA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14800"/>
            <a:ext cx="308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design matrix for SNP effects =</a:t>
            </a:r>
          </a:p>
        </p:txBody>
      </p:sp>
      <p:sp>
        <p:nvSpPr>
          <p:cNvPr id="46094" name="TextBox 22">
            <a:extLst>
              <a:ext uri="{FF2B5EF4-FFF2-40B4-BE49-F238E27FC236}">
                <a16:creationId xmlns:a16="http://schemas.microsoft.com/office/drawing/2014/main" id="{A68C94F9-3585-E484-A80E-96BE2CDAA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4546600"/>
            <a:ext cx="92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SNP effects</a:t>
            </a:r>
          </a:p>
        </p:txBody>
      </p:sp>
      <p:sp>
        <p:nvSpPr>
          <p:cNvPr id="46095" name="TextBox 52">
            <a:extLst>
              <a:ext uri="{FF2B5EF4-FFF2-40B4-BE49-F238E27FC236}">
                <a16:creationId xmlns:a16="http://schemas.microsoft.com/office/drawing/2014/main" id="{99CD6D09-7B01-96D3-7491-167FC839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83100"/>
            <a:ext cx="106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residuals</a:t>
            </a:r>
          </a:p>
        </p:txBody>
      </p:sp>
      <p:pic>
        <p:nvPicPr>
          <p:cNvPr id="46096" name="Picture 1">
            <a:extLst>
              <a:ext uri="{FF2B5EF4-FFF2-40B4-BE49-F238E27FC236}">
                <a16:creationId xmlns:a16="http://schemas.microsoft.com/office/drawing/2014/main" id="{8C7A5324-58B1-4052-A096-471F61799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616200"/>
            <a:ext cx="444500" cy="1778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7" name="TextBox 4">
            <a:extLst>
              <a:ext uri="{FF2B5EF4-FFF2-40B4-BE49-F238E27FC236}">
                <a16:creationId xmlns:a16="http://schemas.microsoft.com/office/drawing/2014/main" id="{2935FBB8-F44E-F058-15A0-59E0D963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08600"/>
            <a:ext cx="7146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We assume                           and are iid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/>
              <a:t>and therefore  </a:t>
            </a:r>
          </a:p>
        </p:txBody>
      </p:sp>
      <p:pic>
        <p:nvPicPr>
          <p:cNvPr id="46098" name="Picture 5">
            <a:extLst>
              <a:ext uri="{FF2B5EF4-FFF2-40B4-BE49-F238E27FC236}">
                <a16:creationId xmlns:a16="http://schemas.microsoft.com/office/drawing/2014/main" id="{A0EDB594-C5E6-006A-D92F-05D07F197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5251450"/>
            <a:ext cx="2489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7">
            <a:extLst>
              <a:ext uri="{FF2B5EF4-FFF2-40B4-BE49-F238E27FC236}">
                <a16:creationId xmlns:a16="http://schemas.microsoft.com/office/drawing/2014/main" id="{0543FD6A-D55B-8924-0450-FB81615BA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969000"/>
            <a:ext cx="3835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31">
            <a:extLst>
              <a:ext uri="{FF2B5EF4-FFF2-40B4-BE49-F238E27FC236}">
                <a16:creationId xmlns:a16="http://schemas.microsoft.com/office/drawing/2014/main" id="{208A9B13-78D2-507A-8C6F-8116BA0D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4013200"/>
            <a:ext cx="50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y</a:t>
            </a:r>
            <a:r>
              <a:rPr lang="en-US" altLang="en-US" sz="1600" baseline="-25000"/>
              <a:t>.x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A078B5-0891-C40D-376C-D1B521BDB72C}"/>
              </a:ext>
            </a:extLst>
          </p:cNvPr>
          <p:cNvSpPr txBox="1"/>
          <p:nvPr/>
        </p:nvSpPr>
        <p:spPr>
          <a:xfrm>
            <a:off x="3403600" y="2603500"/>
            <a:ext cx="2730500" cy="138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aseline="0" dirty="0"/>
              <a:t>-.58  1.41  -.93</a:t>
            </a:r>
          </a:p>
          <a:p>
            <a:pPr eaLnBrk="1" hangingPunct="1">
              <a:defRPr/>
            </a:pPr>
            <a:r>
              <a:rPr lang="en-US" baseline="0" dirty="0"/>
              <a:t>1.15   .05  2.53</a:t>
            </a:r>
          </a:p>
          <a:p>
            <a:pPr eaLnBrk="1" hangingPunct="1">
              <a:defRPr/>
            </a:pPr>
            <a:r>
              <a:rPr lang="en-US" baseline="0" dirty="0"/>
              <a:t>-.58 -1.30   .79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3BEF0-137A-0EA3-1AFA-8AEE1CA049DC}"/>
              </a:ext>
            </a:extLst>
          </p:cNvPr>
          <p:cNvSpPr/>
          <p:nvPr/>
        </p:nvSpPr>
        <p:spPr bwMode="auto">
          <a:xfrm>
            <a:off x="37592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1">
            <a:extLst>
              <a:ext uri="{FF2B5EF4-FFF2-40B4-BE49-F238E27FC236}">
                <a16:creationId xmlns:a16="http://schemas.microsoft.com/office/drawing/2014/main" id="{91DA06E5-3A39-FA9D-5078-CEFB49DD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266950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4">
            <a:extLst>
              <a:ext uri="{FF2B5EF4-FFF2-40B4-BE49-F238E27FC236}">
                <a16:creationId xmlns:a16="http://schemas.microsoft.com/office/drawing/2014/main" id="{A6EAD489-87CA-6C7B-8747-484A21E2A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 Model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r>
              <a:rPr lang="en-US" altLang="en-US" sz="2800" baseline="0">
                <a:solidFill>
                  <a:srgbClr val="0C0EE4"/>
                </a:solidFill>
              </a:rPr>
              <a:t>(we treat </a:t>
            </a:r>
            <a:r>
              <a:rPr lang="en-US" altLang="en-US" sz="2800" i="1" baseline="0">
                <a:solidFill>
                  <a:srgbClr val="0C0EE4"/>
                </a:solidFill>
              </a:rPr>
              <a:t>u</a:t>
            </a:r>
            <a:r>
              <a:rPr lang="en-US" altLang="en-US" sz="2800" baseline="0">
                <a:solidFill>
                  <a:srgbClr val="0C0EE4"/>
                </a:solidFill>
              </a:rPr>
              <a:t> as random and estimate       and thus       )</a:t>
            </a:r>
          </a:p>
        </p:txBody>
      </p:sp>
      <p:sp>
        <p:nvSpPr>
          <p:cNvPr id="48131" name="TextBox 25">
            <a:extLst>
              <a:ext uri="{FF2B5EF4-FFF2-40B4-BE49-F238E27FC236}">
                <a16:creationId xmlns:a16="http://schemas.microsoft.com/office/drawing/2014/main" id="{C5138FB4-8D1A-D4B6-DB0A-236FC30DB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975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452697-EB6E-9C21-97FF-6A533B78FA0B}"/>
              </a:ext>
            </a:extLst>
          </p:cNvPr>
          <p:cNvSpPr txBox="1"/>
          <p:nvPr/>
        </p:nvSpPr>
        <p:spPr>
          <a:xfrm>
            <a:off x="2921000" y="3822700"/>
            <a:ext cx="21717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.99   -.02     -.01</a:t>
            </a:r>
          </a:p>
          <a:p>
            <a:pPr eaLnBrk="1" hangingPunct="1">
              <a:defRPr/>
            </a:pPr>
            <a:r>
              <a:rPr lang="en-US" sz="2000" baseline="0" dirty="0"/>
              <a:t>-.02    1.0      .01</a:t>
            </a:r>
          </a:p>
          <a:p>
            <a:pPr eaLnBrk="1" hangingPunct="1">
              <a:defRPr/>
            </a:pPr>
            <a:r>
              <a:rPr lang="en-US" sz="2000" baseline="0" dirty="0"/>
              <a:t>-.01    .01      1.02</a:t>
            </a:r>
          </a:p>
        </p:txBody>
      </p:sp>
      <p:sp>
        <p:nvSpPr>
          <p:cNvPr id="48133" name="TextBox 32">
            <a:extLst>
              <a:ext uri="{FF2B5EF4-FFF2-40B4-BE49-F238E27FC236}">
                <a16:creationId xmlns:a16="http://schemas.microsoft.com/office/drawing/2014/main" id="{12BFBB41-F979-B55A-74A1-B2935F0E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0259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cxnSp>
        <p:nvCxnSpPr>
          <p:cNvPr id="48134" name="Straight Arrow Connector 12">
            <a:extLst>
              <a:ext uri="{FF2B5EF4-FFF2-40B4-BE49-F238E27FC236}">
                <a16:creationId xmlns:a16="http://schemas.microsoft.com/office/drawing/2014/main" id="{9934766A-747B-595A-A87A-E5D47E5289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8400" y="1765300"/>
            <a:ext cx="1981200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5" name="TextBox 48">
            <a:extLst>
              <a:ext uri="{FF2B5EF4-FFF2-40B4-BE49-F238E27FC236}">
                <a16:creationId xmlns:a16="http://schemas.microsoft.com/office/drawing/2014/main" id="{2D80C7AB-9327-C360-64A2-027751DB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4914900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Genomic Relationship Matrix (GRM) at measured SNPs. Each element = </a:t>
            </a:r>
          </a:p>
        </p:txBody>
      </p:sp>
      <p:sp>
        <p:nvSpPr>
          <p:cNvPr id="48136" name="TextBox 22">
            <a:extLst>
              <a:ext uri="{FF2B5EF4-FFF2-40B4-BE49-F238E27FC236}">
                <a16:creationId xmlns:a16="http://schemas.microsoft.com/office/drawing/2014/main" id="{B26FC62E-6640-F01F-D53B-4B95243B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9784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aseline="0"/>
              <a:t>Identity matrix</a:t>
            </a:r>
          </a:p>
        </p:txBody>
      </p:sp>
      <p:sp>
        <p:nvSpPr>
          <p:cNvPr id="48137" name="TextBox 31">
            <a:extLst>
              <a:ext uri="{FF2B5EF4-FFF2-40B4-BE49-F238E27FC236}">
                <a16:creationId xmlns:a16="http://schemas.microsoft.com/office/drawing/2014/main" id="{8F84664D-6291-8D42-71C2-C797B23D4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927600"/>
            <a:ext cx="184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aseline="0"/>
              <a:t>observed n-by-n var/covar matrix of y</a:t>
            </a:r>
          </a:p>
        </p:txBody>
      </p:sp>
      <p:pic>
        <p:nvPicPr>
          <p:cNvPr id="48138" name="Picture 6">
            <a:extLst>
              <a:ext uri="{FF2B5EF4-FFF2-40B4-BE49-F238E27FC236}">
                <a16:creationId xmlns:a16="http://schemas.microsoft.com/office/drawing/2014/main" id="{E1809804-0630-A3DB-3D6E-084200F36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085850"/>
            <a:ext cx="436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8">
            <a:extLst>
              <a:ext uri="{FF2B5EF4-FFF2-40B4-BE49-F238E27FC236}">
                <a16:creationId xmlns:a16="http://schemas.microsoft.com/office/drawing/2014/main" id="{8643B48E-2BF2-A540-16B4-303697E41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663700"/>
            <a:ext cx="383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909DFB-6EBC-C01D-76F9-239B90FF8576}"/>
              </a:ext>
            </a:extLst>
          </p:cNvPr>
          <p:cNvSpPr txBox="1"/>
          <p:nvPr/>
        </p:nvSpPr>
        <p:spPr>
          <a:xfrm>
            <a:off x="114300" y="3822700"/>
            <a:ext cx="2019300" cy="104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.41  1.65  -2.05</a:t>
            </a:r>
          </a:p>
          <a:p>
            <a:pPr eaLnBrk="1" hangingPunct="1">
              <a:defRPr/>
            </a:pPr>
            <a:r>
              <a:rPr lang="en-US" sz="2000" baseline="0" dirty="0"/>
              <a:t>1.65 6.66  -8.28</a:t>
            </a:r>
          </a:p>
          <a:p>
            <a:pPr eaLnBrk="1" hangingPunct="1">
              <a:defRPr/>
            </a:pPr>
            <a:r>
              <a:rPr lang="en-US" sz="2000" baseline="0" dirty="0"/>
              <a:t>-2.05 -8.28 10.3</a:t>
            </a:r>
          </a:p>
        </p:txBody>
      </p:sp>
      <p:pic>
        <p:nvPicPr>
          <p:cNvPr id="48141" name="Picture 13">
            <a:extLst>
              <a:ext uri="{FF2B5EF4-FFF2-40B4-BE49-F238E27FC236}">
                <a16:creationId xmlns:a16="http://schemas.microsoft.com/office/drawing/2014/main" id="{9801A6E9-AFDC-8594-1FB5-57EDFC39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000500"/>
            <a:ext cx="685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4432AF-37CA-63D6-3351-7391892E5009}"/>
              </a:ext>
            </a:extLst>
          </p:cNvPr>
          <p:cNvSpPr txBox="1"/>
          <p:nvPr/>
        </p:nvSpPr>
        <p:spPr>
          <a:xfrm>
            <a:off x="6642100" y="3822700"/>
            <a:ext cx="13970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buFontTx/>
              <a:buAutoNum type="arabicPlain"/>
              <a:defRPr/>
            </a:pPr>
            <a:r>
              <a:rPr lang="en-US" sz="2000" baseline="0" dirty="0"/>
              <a:t>0    0</a:t>
            </a:r>
          </a:p>
          <a:p>
            <a:pPr eaLnBrk="1" hangingPunct="1">
              <a:defRPr/>
            </a:pPr>
            <a:r>
              <a:rPr lang="en-US" sz="2000" baseline="0" dirty="0"/>
              <a:t>0     1    0</a:t>
            </a:r>
          </a:p>
          <a:p>
            <a:pPr eaLnBrk="1" hangingPunct="1">
              <a:defRPr/>
            </a:pPr>
            <a:r>
              <a:rPr lang="en-US" sz="2000" baseline="0" dirty="0"/>
              <a:t>0     0    1</a:t>
            </a:r>
          </a:p>
        </p:txBody>
      </p:sp>
      <p:pic>
        <p:nvPicPr>
          <p:cNvPr id="48143" name="Picture 14">
            <a:extLst>
              <a:ext uri="{FF2B5EF4-FFF2-40B4-BE49-F238E27FC236}">
                <a16:creationId xmlns:a16="http://schemas.microsoft.com/office/drawing/2014/main" id="{58457658-F949-D825-3812-9E2A744AD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006850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144" name="Straight Arrow Connector 33">
            <a:extLst>
              <a:ext uri="{FF2B5EF4-FFF2-40B4-BE49-F238E27FC236}">
                <a16:creationId xmlns:a16="http://schemas.microsoft.com/office/drawing/2014/main" id="{3DA64B93-3A1E-1AD5-EF4F-0EC0850EBE7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4000" y="2794000"/>
            <a:ext cx="431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Straight Arrow Connector 34">
            <a:extLst>
              <a:ext uri="{FF2B5EF4-FFF2-40B4-BE49-F238E27FC236}">
                <a16:creationId xmlns:a16="http://schemas.microsoft.com/office/drawing/2014/main" id="{2F1CCFD2-1C6A-FC3C-03BE-266282964D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844800"/>
            <a:ext cx="4699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Straight Arrow Connector 35">
            <a:extLst>
              <a:ext uri="{FF2B5EF4-FFF2-40B4-BE49-F238E27FC236}">
                <a16:creationId xmlns:a16="http://schemas.microsoft.com/office/drawing/2014/main" id="{4DEDC242-D269-23C8-EACA-42D6158917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2794000"/>
            <a:ext cx="1574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Straight Arrow Connector 36">
            <a:extLst>
              <a:ext uri="{FF2B5EF4-FFF2-40B4-BE49-F238E27FC236}">
                <a16:creationId xmlns:a16="http://schemas.microsoft.com/office/drawing/2014/main" id="{0D4BA2AA-CD08-34A2-F44A-D576147EF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2870200"/>
            <a:ext cx="2095500" cy="1041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148" name="Picture 19">
            <a:extLst>
              <a:ext uri="{FF2B5EF4-FFF2-40B4-BE49-F238E27FC236}">
                <a16:creationId xmlns:a16="http://schemas.microsoft.com/office/drawing/2014/main" id="{DFC73089-3E93-0FC5-03DB-35CF123B4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5472113"/>
            <a:ext cx="4495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23">
            <a:extLst>
              <a:ext uri="{FF2B5EF4-FFF2-40B4-BE49-F238E27FC236}">
                <a16:creationId xmlns:a16="http://schemas.microsoft.com/office/drawing/2014/main" id="{B892C019-74CB-E5C7-9230-41DA9EDA85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14350"/>
            <a:ext cx="62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24">
            <a:extLst>
              <a:ext uri="{FF2B5EF4-FFF2-40B4-BE49-F238E27FC236}">
                <a16:creationId xmlns:a16="http://schemas.microsoft.com/office/drawing/2014/main" id="{031864DF-C846-A920-13B5-5BDDF1814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5270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782691-6FF9-02C4-B22F-9BCCF74FB82D}"/>
              </a:ext>
            </a:extLst>
          </p:cNvPr>
          <p:cNvSpPr/>
          <p:nvPr/>
        </p:nvSpPr>
        <p:spPr bwMode="auto">
          <a:xfrm>
            <a:off x="34798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>
            <a:extLst>
              <a:ext uri="{FF2B5EF4-FFF2-40B4-BE49-F238E27FC236}">
                <a16:creationId xmlns:a16="http://schemas.microsoft.com/office/drawing/2014/main" id="{F19C55FB-4F53-9A92-435B-C28F1A7F8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702300"/>
            <a:ext cx="476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>
            <a:extLst>
              <a:ext uri="{FF2B5EF4-FFF2-40B4-BE49-F238E27FC236}">
                <a16:creationId xmlns:a16="http://schemas.microsoft.com/office/drawing/2014/main" id="{5BF7DCA3-0F65-8BD3-2135-3057689E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651500"/>
            <a:ext cx="4889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1">
            <a:extLst>
              <a:ext uri="{FF2B5EF4-FFF2-40B4-BE49-F238E27FC236}">
                <a16:creationId xmlns:a16="http://schemas.microsoft.com/office/drawing/2014/main" id="{DB92FA16-2C36-5E15-5126-D6FB990F6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266950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86B3D02F-FE57-9316-CBEC-0D0740CC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GREML</a:t>
            </a:r>
            <a:endParaRPr lang="en-US" altLang="en-US" sz="2800" baseline="0">
              <a:solidFill>
                <a:srgbClr val="0C0EE4"/>
              </a:solidFill>
            </a:endParaRPr>
          </a:p>
        </p:txBody>
      </p:sp>
      <p:sp>
        <p:nvSpPr>
          <p:cNvPr id="50181" name="TextBox 25">
            <a:extLst>
              <a:ext uri="{FF2B5EF4-FFF2-40B4-BE49-F238E27FC236}">
                <a16:creationId xmlns:a16="http://schemas.microsoft.com/office/drawing/2014/main" id="{F30E1F85-60B3-01A2-55B5-7ACC72C15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9751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=</a:t>
            </a:r>
            <a:endParaRPr lang="en-US" altLang="en-US" sz="2400" b="1" baseline="0"/>
          </a:p>
        </p:txBody>
      </p:sp>
      <p:cxnSp>
        <p:nvCxnSpPr>
          <p:cNvPr id="50182" name="Straight Arrow Connector 12">
            <a:extLst>
              <a:ext uri="{FF2B5EF4-FFF2-40B4-BE49-F238E27FC236}">
                <a16:creationId xmlns:a16="http://schemas.microsoft.com/office/drawing/2014/main" id="{28DEBC7F-C54E-3F58-6E97-8C2279B18E9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8400" y="1765300"/>
            <a:ext cx="1981200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0183" name="Picture 6">
            <a:extLst>
              <a:ext uri="{FF2B5EF4-FFF2-40B4-BE49-F238E27FC236}">
                <a16:creationId xmlns:a16="http://schemas.microsoft.com/office/drawing/2014/main" id="{CD6A0025-1449-BF67-77EF-865A71D5D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085850"/>
            <a:ext cx="436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DDA10EE4-905E-ED64-F9EE-E9EC09F88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663700"/>
            <a:ext cx="383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DA8512-66F5-4A17-4D40-32BBF1AD111A}"/>
              </a:ext>
            </a:extLst>
          </p:cNvPr>
          <p:cNvSpPr txBox="1"/>
          <p:nvPr/>
        </p:nvSpPr>
        <p:spPr>
          <a:xfrm>
            <a:off x="114300" y="3822700"/>
            <a:ext cx="2019300" cy="104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.41  1.65  -2.05</a:t>
            </a:r>
          </a:p>
          <a:p>
            <a:pPr eaLnBrk="1" hangingPunct="1">
              <a:defRPr/>
            </a:pPr>
            <a:r>
              <a:rPr lang="en-US" sz="2000" baseline="0" dirty="0"/>
              <a:t>1.65 6.66  -8.28</a:t>
            </a:r>
          </a:p>
          <a:p>
            <a:pPr eaLnBrk="1" hangingPunct="1">
              <a:defRPr/>
            </a:pPr>
            <a:r>
              <a:rPr lang="en-US" sz="2000" baseline="0" dirty="0"/>
              <a:t>-2.05 -8.28 10.3</a:t>
            </a:r>
          </a:p>
        </p:txBody>
      </p:sp>
      <p:pic>
        <p:nvPicPr>
          <p:cNvPr id="50186" name="Picture 13">
            <a:extLst>
              <a:ext uri="{FF2B5EF4-FFF2-40B4-BE49-F238E27FC236}">
                <a16:creationId xmlns:a16="http://schemas.microsoft.com/office/drawing/2014/main" id="{8934B47E-308B-8A06-3F30-89196CF4E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4000500"/>
            <a:ext cx="685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BA0325-1E8E-3C1A-4094-8686137BB62B}"/>
              </a:ext>
            </a:extLst>
          </p:cNvPr>
          <p:cNvSpPr txBox="1"/>
          <p:nvPr/>
        </p:nvSpPr>
        <p:spPr>
          <a:xfrm>
            <a:off x="6642100" y="3822700"/>
            <a:ext cx="13970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buFontTx/>
              <a:buAutoNum type="arabicPlain"/>
              <a:defRPr/>
            </a:pPr>
            <a:r>
              <a:rPr lang="en-US" sz="2000" baseline="0" dirty="0"/>
              <a:t>0    0</a:t>
            </a:r>
          </a:p>
          <a:p>
            <a:pPr eaLnBrk="1" hangingPunct="1">
              <a:defRPr/>
            </a:pPr>
            <a:r>
              <a:rPr lang="en-US" sz="2000" baseline="0" dirty="0"/>
              <a:t>0     1    0</a:t>
            </a:r>
          </a:p>
          <a:p>
            <a:pPr eaLnBrk="1" hangingPunct="1">
              <a:defRPr/>
            </a:pPr>
            <a:r>
              <a:rPr lang="en-US" sz="2000" baseline="0" dirty="0"/>
              <a:t>0     0    1</a:t>
            </a:r>
          </a:p>
        </p:txBody>
      </p:sp>
      <p:pic>
        <p:nvPicPr>
          <p:cNvPr id="50188" name="Picture 14">
            <a:extLst>
              <a:ext uri="{FF2B5EF4-FFF2-40B4-BE49-F238E27FC236}">
                <a16:creationId xmlns:a16="http://schemas.microsoft.com/office/drawing/2014/main" id="{C1A77410-E93E-8FC1-C259-3F2F918BD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006850"/>
            <a:ext cx="63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9" name="Straight Arrow Connector 33">
            <a:extLst>
              <a:ext uri="{FF2B5EF4-FFF2-40B4-BE49-F238E27FC236}">
                <a16:creationId xmlns:a16="http://schemas.microsoft.com/office/drawing/2014/main" id="{977CA983-830F-E5BF-A79B-D5D924298B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64000" y="2794000"/>
            <a:ext cx="431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Straight Arrow Connector 34">
            <a:extLst>
              <a:ext uri="{FF2B5EF4-FFF2-40B4-BE49-F238E27FC236}">
                <a16:creationId xmlns:a16="http://schemas.microsoft.com/office/drawing/2014/main" id="{F16A385A-2A8A-AD2E-BA9C-432E72D09C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844800"/>
            <a:ext cx="4699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Straight Arrow Connector 35">
            <a:extLst>
              <a:ext uri="{FF2B5EF4-FFF2-40B4-BE49-F238E27FC236}">
                <a16:creationId xmlns:a16="http://schemas.microsoft.com/office/drawing/2014/main" id="{E2BDD704-7894-56AA-D905-6EAB3A359C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2794000"/>
            <a:ext cx="1574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Straight Arrow Connector 36">
            <a:extLst>
              <a:ext uri="{FF2B5EF4-FFF2-40B4-BE49-F238E27FC236}">
                <a16:creationId xmlns:a16="http://schemas.microsoft.com/office/drawing/2014/main" id="{6BA5D140-FF05-83B0-B428-AD6FF0968F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8400" y="2870200"/>
            <a:ext cx="2095500" cy="1041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3" name="Left Brace 1">
            <a:extLst>
              <a:ext uri="{FF2B5EF4-FFF2-40B4-BE49-F238E27FC236}">
                <a16:creationId xmlns:a16="http://schemas.microsoft.com/office/drawing/2014/main" id="{EF826F1C-A827-C24D-2CD4-17F7AADAC0B1}"/>
              </a:ext>
            </a:extLst>
          </p:cNvPr>
          <p:cNvSpPr>
            <a:spLocks/>
          </p:cNvSpPr>
          <p:nvPr/>
        </p:nvSpPr>
        <p:spPr bwMode="auto">
          <a:xfrm rot="-5400000">
            <a:off x="885825" y="3927475"/>
            <a:ext cx="520700" cy="2203450"/>
          </a:xfrm>
          <a:prstGeom prst="leftBrace">
            <a:avLst>
              <a:gd name="adj1" fmla="val 832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4" name="Left Brace 27">
            <a:extLst>
              <a:ext uri="{FF2B5EF4-FFF2-40B4-BE49-F238E27FC236}">
                <a16:creationId xmlns:a16="http://schemas.microsoft.com/office/drawing/2014/main" id="{C596AA86-78F0-2193-8594-CA41D944D68A}"/>
              </a:ext>
            </a:extLst>
          </p:cNvPr>
          <p:cNvSpPr>
            <a:spLocks/>
          </p:cNvSpPr>
          <p:nvPr/>
        </p:nvSpPr>
        <p:spPr bwMode="auto">
          <a:xfrm rot="-5400000">
            <a:off x="5413375" y="2092325"/>
            <a:ext cx="520700" cy="5899150"/>
          </a:xfrm>
          <a:prstGeom prst="leftBrace">
            <a:avLst>
              <a:gd name="adj1" fmla="val 834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5" name="TextBox 2">
            <a:extLst>
              <a:ext uri="{FF2B5EF4-FFF2-40B4-BE49-F238E27FC236}">
                <a16:creationId xmlns:a16="http://schemas.microsoft.com/office/drawing/2014/main" id="{9EA00769-42DD-BB57-039A-2AE4AF13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245100"/>
            <a:ext cx="238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observed var/covar </a:t>
            </a:r>
          </a:p>
        </p:txBody>
      </p:sp>
      <p:sp>
        <p:nvSpPr>
          <p:cNvPr id="50196" name="TextBox 29">
            <a:extLst>
              <a:ext uri="{FF2B5EF4-FFF2-40B4-BE49-F238E27FC236}">
                <a16:creationId xmlns:a16="http://schemas.microsoft.com/office/drawing/2014/main" id="{59B556A2-3BC3-991F-D62C-87EF358F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245100"/>
            <a:ext cx="238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/>
              <a:t>implied var/covar </a:t>
            </a:r>
          </a:p>
        </p:txBody>
      </p:sp>
      <p:sp>
        <p:nvSpPr>
          <p:cNvPr id="50197" name="TextBox 27">
            <a:extLst>
              <a:ext uri="{FF2B5EF4-FFF2-40B4-BE49-F238E27FC236}">
                <a16:creationId xmlns:a16="http://schemas.microsoft.com/office/drawing/2014/main" id="{BEF0491B-F0BB-85C0-EFFE-750EDA41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89600"/>
            <a:ext cx="8926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</a:rPr>
              <a:t>REML</a:t>
            </a:r>
            <a:r>
              <a:rPr lang="en-US" altLang="en-US" sz="2400" baseline="0"/>
              <a:t> find values of      &amp;      that maximizes the likelihood of the observed data. Intuitively, this makes the observed and implied var-covar matrices be as similar as possible.</a:t>
            </a:r>
          </a:p>
        </p:txBody>
      </p:sp>
      <p:sp>
        <p:nvSpPr>
          <p:cNvPr id="50198" name="TextBox 38">
            <a:extLst>
              <a:ext uri="{FF2B5EF4-FFF2-40B4-BE49-F238E27FC236}">
                <a16:creationId xmlns:a16="http://schemas.microsoft.com/office/drawing/2014/main" id="{E94F0C98-DE3E-48BF-A60A-732D305C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0259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baseline="0"/>
              <a:t>+</a:t>
            </a:r>
            <a:endParaRPr lang="en-US" altLang="en-US" sz="2400" b="1" baseline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9A911F-D178-40C7-9C72-253774DADB8E}"/>
              </a:ext>
            </a:extLst>
          </p:cNvPr>
          <p:cNvSpPr txBox="1"/>
          <p:nvPr/>
        </p:nvSpPr>
        <p:spPr>
          <a:xfrm>
            <a:off x="2921000" y="3822700"/>
            <a:ext cx="2171700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aseline="0" dirty="0"/>
              <a:t> .99   -.02     -.01</a:t>
            </a:r>
          </a:p>
          <a:p>
            <a:pPr eaLnBrk="1" hangingPunct="1">
              <a:defRPr/>
            </a:pPr>
            <a:r>
              <a:rPr lang="en-US" sz="2000" baseline="0" dirty="0"/>
              <a:t>-.02    1.0      .01</a:t>
            </a:r>
          </a:p>
          <a:p>
            <a:pPr eaLnBrk="1" hangingPunct="1">
              <a:defRPr/>
            </a:pPr>
            <a:r>
              <a:rPr lang="en-US" sz="2000" baseline="0" dirty="0"/>
              <a:t>-.01    .01      1.02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B20A6-C118-1EDE-51B0-386D9ABBF896}"/>
              </a:ext>
            </a:extLst>
          </p:cNvPr>
          <p:cNvSpPr/>
          <p:nvPr/>
        </p:nvSpPr>
        <p:spPr bwMode="auto">
          <a:xfrm>
            <a:off x="3479800" y="1438274"/>
            <a:ext cx="317500" cy="22542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5278102A-F24C-8194-7157-E5F6986E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5338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If close relatives included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(e.g., sibs),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ea typeface="ＭＳ ゴシック" charset="-128"/>
              </a:rPr>
              <a:t>≅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estimated from a family-based method, because great influence of extreme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pihats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. Interpret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as from these designs.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If use ‘</a:t>
            </a:r>
            <a:r>
              <a:rPr lang="en-US" altLang="ja-JP" u="sng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unrelateds</a:t>
            </a: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’</a:t>
            </a:r>
            <a:r>
              <a:rPr lang="en-US" altLang="ja-JP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</a:t>
            </a:r>
            <a:r>
              <a:rPr lang="en-US" altLang="ja-JP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(e.g., </a:t>
            </a:r>
            <a:r>
              <a:rPr lang="en-US" altLang="ja-JP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pihat</a:t>
            </a:r>
            <a:r>
              <a:rPr lang="en-US" altLang="ja-JP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&lt; .05):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estimate 'uncontaminated' by shared environment and non-additive genetic effects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Does not rely on family/twin study assumptions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Evidence for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to degree similarity at SNPs corresponds to phenotypic similarity. Thus,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proportion of V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due to </a:t>
            </a: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CVs tagged by (in LD with) SNPs used in the GRM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Typically,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&lt;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It is the max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possible from a PRS using those SNPs.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2226" name="Rectangle 4">
            <a:extLst>
              <a:ext uri="{FF2B5EF4-FFF2-40B4-BE49-F238E27FC236}">
                <a16:creationId xmlns:a16="http://schemas.microsoft.com/office/drawing/2014/main" id="{B0461F17-4507-6D19-EFE7-3CB27722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Interpreting h</a:t>
            </a:r>
            <a:r>
              <a:rPr lang="en-US" altLang="en-US" sz="3600">
                <a:solidFill>
                  <a:srgbClr val="0C0EE4"/>
                </a:solidFill>
              </a:rPr>
              <a:t>2</a:t>
            </a:r>
            <a:r>
              <a:rPr lang="en-US" altLang="en-US" sz="3600" baseline="0">
                <a:solidFill>
                  <a:srgbClr val="0C0EE4"/>
                </a:solidFill>
              </a:rPr>
              <a:t> estimated from SNPs (h</a:t>
            </a:r>
            <a:r>
              <a:rPr lang="en-US" altLang="en-US" sz="3600">
                <a:solidFill>
                  <a:srgbClr val="0C0EE4"/>
                </a:solidFill>
              </a:rPr>
              <a:t>2</a:t>
            </a:r>
            <a:r>
              <a:rPr lang="en-US" altLang="en-US" sz="3600" baseline="-25000">
                <a:solidFill>
                  <a:srgbClr val="0C0EE4"/>
                </a:solidFill>
              </a:rPr>
              <a:t>snp</a:t>
            </a:r>
            <a:r>
              <a:rPr lang="en-US" altLang="en-US" sz="3600" baseline="0">
                <a:solidFill>
                  <a:srgbClr val="0C0EE4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59422D10-0E98-87EF-CE5A-EA5028530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DA1161B4-013B-BF67-3695-5C278D95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0463"/>
            <a:ext cx="91440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65138" indent="-3810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31875" indent="-3810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Statistical association (e.g., r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between two SNPs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Typically arises from a mutation that occurs on a haplotype. It will co-segregate with nearby SNPs. As it rises in frequency, so too will nearby SNPs.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It decays as a function of number of recombination events that break the two SNPs apart, which is itself a function of: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Time (# generations) since the mutational event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Distance (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cM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between the two SNPs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SNPs can only predict SNPs that are similar in MAF. Rare-rare or common-common. Rare-common is not possible.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sz="2400" baseline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Rectangle 4">
            <a:extLst>
              <a:ext uri="{FF2B5EF4-FFF2-40B4-BE49-F238E27FC236}">
                <a16:creationId xmlns:a16="http://schemas.microsoft.com/office/drawing/2014/main" id="{F332AF77-422A-4471-F7E5-99BAE53D8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Linkage disequilibrium (LD)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Almost always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types of missing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1752EE6-01F3-299A-AF03-E4466B7723DF}"/>
              </a:ext>
            </a:extLst>
          </p:cNvPr>
          <p:cNvSpPr/>
          <p:nvPr/>
        </p:nvSpPr>
        <p:spPr bwMode="auto">
          <a:xfrm>
            <a:off x="2235200" y="2612231"/>
            <a:ext cx="742950" cy="34456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269D-DFC1-251E-CA8E-4D0DB4097CA5}"/>
              </a:ext>
            </a:extLst>
          </p:cNvPr>
          <p:cNvSpPr txBox="1"/>
          <p:nvPr/>
        </p:nvSpPr>
        <p:spPr>
          <a:xfrm>
            <a:off x="488950" y="3931423"/>
            <a:ext cx="212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Missing heritability</a:t>
            </a:r>
          </a:p>
        </p:txBody>
      </p:sp>
    </p:spTree>
    <p:extLst>
      <p:ext uri="{BB962C8B-B14F-4D97-AF65-F5344CB8AC3E}">
        <p14:creationId xmlns:p14="http://schemas.microsoft.com/office/powerpoint/2010/main" val="28929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>
            <a:extLst>
              <a:ext uri="{FF2B5EF4-FFF2-40B4-BE49-F238E27FC236}">
                <a16:creationId xmlns:a16="http://schemas.microsoft.com/office/drawing/2014/main" id="{FD9D4D83-C71D-E7EE-0797-8623B998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How LD arises &amp; decays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95E6697C-2EFD-6D57-B0C6-5D2023D38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763"/>
            <a:ext cx="9144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3">
            <a:extLst>
              <a:ext uri="{FF2B5EF4-FFF2-40B4-BE49-F238E27FC236}">
                <a16:creationId xmlns:a16="http://schemas.microsoft.com/office/drawing/2014/main" id="{622713E1-1737-24E5-3238-7965AF0AB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6410325"/>
            <a:ext cx="408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Bush &amp; Moore, </a:t>
            </a:r>
            <a:r>
              <a:rPr lang="en-US" altLang="en-US" sz="1800" i="1" baseline="0"/>
              <a:t>PLoS Comp Bio</a:t>
            </a:r>
            <a:r>
              <a:rPr lang="en-US" altLang="en-US" sz="1800" baseline="0"/>
              <a:t>, 2012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>
            <a:extLst>
              <a:ext uri="{FF2B5EF4-FFF2-40B4-BE49-F238E27FC236}">
                <a16:creationId xmlns:a16="http://schemas.microsoft.com/office/drawing/2014/main" id="{B5E82CAA-189B-28DE-3338-28C28334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SNPs can tag other nearby SNPs…</a:t>
            </a:r>
          </a:p>
        </p:txBody>
      </p:sp>
      <p:sp>
        <p:nvSpPr>
          <p:cNvPr id="38914" name="TextBox 3">
            <a:extLst>
              <a:ext uri="{FF2B5EF4-FFF2-40B4-BE49-F238E27FC236}">
                <a16:creationId xmlns:a16="http://schemas.microsoft.com/office/drawing/2014/main" id="{64B9818C-1480-E3E2-A5DE-1AD31928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6410325"/>
            <a:ext cx="408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Bush &amp; Moore, </a:t>
            </a:r>
            <a:r>
              <a:rPr lang="en-US" altLang="en-US" sz="1800" i="1" baseline="0"/>
              <a:t>PLoS Comp Bio</a:t>
            </a:r>
            <a:r>
              <a:rPr lang="en-US" altLang="en-US" sz="1800" baseline="0"/>
              <a:t>, 2012</a:t>
            </a: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78CB9C04-A798-2527-BE8B-516501F8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9AC65A7-ACBC-BA17-1CD1-FB1D5D43A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 sz="4000">
                <a:solidFill>
                  <a:srgbClr val="0000FF"/>
                </a:solidFill>
                <a:ea typeface="ＭＳ Ｐゴシック" panose="020B0600070205080204" pitchFamily="34" charset="-128"/>
              </a:rPr>
              <a:t>LD drops as a function of distance</a:t>
            </a:r>
          </a:p>
        </p:txBody>
      </p:sp>
      <p:pic>
        <p:nvPicPr>
          <p:cNvPr id="40962" name="Picture 1">
            <a:extLst>
              <a:ext uri="{FF2B5EF4-FFF2-40B4-BE49-F238E27FC236}">
                <a16:creationId xmlns:a16="http://schemas.microsoft.com/office/drawing/2014/main" id="{DACD7709-89A4-54BA-2AE8-90A08F151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41425"/>
            <a:ext cx="7772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>
            <a:extLst>
              <a:ext uri="{FF2B5EF4-FFF2-40B4-BE49-F238E27FC236}">
                <a16:creationId xmlns:a16="http://schemas.microsoft.com/office/drawing/2014/main" id="{0A7E2C03-936E-EA00-4DA4-70B2CAEE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370638"/>
            <a:ext cx="320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Dawson et al, </a:t>
            </a:r>
            <a:r>
              <a:rPr lang="en-US" altLang="en-US" sz="1800" i="1" baseline="0"/>
              <a:t>Nature</a:t>
            </a:r>
            <a:r>
              <a:rPr lang="en-US" altLang="en-US" sz="1800" baseline="0"/>
              <a:t>, 2002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571B8EB1-1B7F-F2D0-CFC6-7B575ACF1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frequencies…</a:t>
            </a:r>
          </a:p>
        </p:txBody>
      </p:sp>
      <p:grpSp>
        <p:nvGrpSpPr>
          <p:cNvPr id="43010" name="Group 1">
            <a:extLst>
              <a:ext uri="{FF2B5EF4-FFF2-40B4-BE49-F238E27FC236}">
                <a16:creationId xmlns:a16="http://schemas.microsoft.com/office/drawing/2014/main" id="{D0AA2726-143E-DA13-F04F-3E0C20003B40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3013" name="Picture 5">
              <a:extLst>
                <a:ext uri="{FF2B5EF4-FFF2-40B4-BE49-F238E27FC236}">
                  <a16:creationId xmlns:a16="http://schemas.microsoft.com/office/drawing/2014/main" id="{99DF3459-1416-7C92-8CA6-39F9ACCB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Box 6">
              <a:extLst>
                <a:ext uri="{FF2B5EF4-FFF2-40B4-BE49-F238E27FC236}">
                  <a16:creationId xmlns:a16="http://schemas.microsoft.com/office/drawing/2014/main" id="{2052D515-3662-78F0-90F9-2EE9C3A92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3015" name="TextBox 7">
              <a:extLst>
                <a:ext uri="{FF2B5EF4-FFF2-40B4-BE49-F238E27FC236}">
                  <a16:creationId xmlns:a16="http://schemas.microsoft.com/office/drawing/2014/main" id="{7185747D-3C35-EF18-9AE9-87BF4AF24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3016" name="TextBox 8">
              <a:extLst>
                <a:ext uri="{FF2B5EF4-FFF2-40B4-BE49-F238E27FC236}">
                  <a16:creationId xmlns:a16="http://schemas.microsoft.com/office/drawing/2014/main" id="{5C3E8213-D0F9-CF67-4D82-C65D7C08A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3017" name="TextBox 7">
              <a:extLst>
                <a:ext uri="{FF2B5EF4-FFF2-40B4-BE49-F238E27FC236}">
                  <a16:creationId xmlns:a16="http://schemas.microsoft.com/office/drawing/2014/main" id="{7B75A5C4-5587-4CA6-8FF0-1603CCD0B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3018" name="TextBox 6">
              <a:extLst>
                <a:ext uri="{FF2B5EF4-FFF2-40B4-BE49-F238E27FC236}">
                  <a16:creationId xmlns:a16="http://schemas.microsoft.com/office/drawing/2014/main" id="{4C8C1D20-CB59-5AC6-20F9-F27CF29A7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3011" name="TextBox 10">
            <a:extLst>
              <a:ext uri="{FF2B5EF4-FFF2-40B4-BE49-F238E27FC236}">
                <a16:creationId xmlns:a16="http://schemas.microsoft.com/office/drawing/2014/main" id="{F345396B-9F1F-4708-3EF0-CE396ACBB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BF02FB40-176B-E9C9-9BBB-52F29B73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8001DD6-AE24-A33C-EF97-7A73D86D7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frequencies…</a:t>
            </a:r>
          </a:p>
        </p:txBody>
      </p:sp>
      <p:grpSp>
        <p:nvGrpSpPr>
          <p:cNvPr id="44034" name="Group 1">
            <a:extLst>
              <a:ext uri="{FF2B5EF4-FFF2-40B4-BE49-F238E27FC236}">
                <a16:creationId xmlns:a16="http://schemas.microsoft.com/office/drawing/2014/main" id="{0FF595FA-67EB-EA4E-090D-F1FAA41F069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7CA9E58D-961B-4507-3DCA-77480BF3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Box 6">
              <a:extLst>
                <a:ext uri="{FF2B5EF4-FFF2-40B4-BE49-F238E27FC236}">
                  <a16:creationId xmlns:a16="http://schemas.microsoft.com/office/drawing/2014/main" id="{598D43FF-75BF-79FD-2670-F9D4B342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4040" name="TextBox 7">
              <a:extLst>
                <a:ext uri="{FF2B5EF4-FFF2-40B4-BE49-F238E27FC236}">
                  <a16:creationId xmlns:a16="http://schemas.microsoft.com/office/drawing/2014/main" id="{B5F48DC9-826C-82C4-671A-552813FEF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1" name="TextBox 8">
              <a:extLst>
                <a:ext uri="{FF2B5EF4-FFF2-40B4-BE49-F238E27FC236}">
                  <a16:creationId xmlns:a16="http://schemas.microsoft.com/office/drawing/2014/main" id="{119EA767-F481-6CAF-CD80-4F572A43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4042" name="TextBox 7">
              <a:extLst>
                <a:ext uri="{FF2B5EF4-FFF2-40B4-BE49-F238E27FC236}">
                  <a16:creationId xmlns:a16="http://schemas.microsoft.com/office/drawing/2014/main" id="{77F0FF0B-6506-0CF4-F5FA-4620290E8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3" name="TextBox 6">
              <a:extLst>
                <a:ext uri="{FF2B5EF4-FFF2-40B4-BE49-F238E27FC236}">
                  <a16:creationId xmlns:a16="http://schemas.microsoft.com/office/drawing/2014/main" id="{BD16A638-68E3-8088-4718-F19686D8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4035" name="TextBox 10">
            <a:extLst>
              <a:ext uri="{FF2B5EF4-FFF2-40B4-BE49-F238E27FC236}">
                <a16:creationId xmlns:a16="http://schemas.microsoft.com/office/drawing/2014/main" id="{AB476174-3B1E-509E-FE04-15B81A34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8B6D698-3760-6FC4-CD76-91B8056E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7A8F4B9A-9868-37DC-1A46-527720326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7800" y="4684713"/>
            <a:ext cx="0" cy="841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8001DD6-AE24-A33C-EF97-7A73D86D7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high LD possible only if the two alleles are of similar frequencies…</a:t>
            </a:r>
          </a:p>
        </p:txBody>
      </p:sp>
      <p:grpSp>
        <p:nvGrpSpPr>
          <p:cNvPr id="44034" name="Group 1">
            <a:extLst>
              <a:ext uri="{FF2B5EF4-FFF2-40B4-BE49-F238E27FC236}">
                <a16:creationId xmlns:a16="http://schemas.microsoft.com/office/drawing/2014/main" id="{0FF595FA-67EB-EA4E-090D-F1FAA41F069C}"/>
              </a:ext>
            </a:extLst>
          </p:cNvPr>
          <p:cNvGrpSpPr>
            <a:grpSpLocks/>
          </p:cNvGrpSpPr>
          <p:nvPr/>
        </p:nvGrpSpPr>
        <p:grpSpPr bwMode="auto">
          <a:xfrm>
            <a:off x="492125" y="1436688"/>
            <a:ext cx="6235700" cy="5421312"/>
            <a:chOff x="1222018" y="1436687"/>
            <a:chExt cx="6235700" cy="5421313"/>
          </a:xfrm>
        </p:grpSpPr>
        <p:pic>
          <p:nvPicPr>
            <p:cNvPr id="44038" name="Picture 5">
              <a:extLst>
                <a:ext uri="{FF2B5EF4-FFF2-40B4-BE49-F238E27FC236}">
                  <a16:creationId xmlns:a16="http://schemas.microsoft.com/office/drawing/2014/main" id="{7CA9E58D-961B-4507-3DCA-77480BF37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18" y="1436687"/>
              <a:ext cx="6235700" cy="542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Box 6">
              <a:extLst>
                <a:ext uri="{FF2B5EF4-FFF2-40B4-BE49-F238E27FC236}">
                  <a16:creationId xmlns:a16="http://schemas.microsoft.com/office/drawing/2014/main" id="{598D43FF-75BF-79FD-2670-F9D4B342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814" y="2833466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  <p:sp>
          <p:nvSpPr>
            <p:cNvPr id="44040" name="TextBox 7">
              <a:extLst>
                <a:ext uri="{FF2B5EF4-FFF2-40B4-BE49-F238E27FC236}">
                  <a16:creationId xmlns:a16="http://schemas.microsoft.com/office/drawing/2014/main" id="{B5F48DC9-826C-82C4-671A-552813FEF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666" y="3141243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1" name="TextBox 8">
              <a:extLst>
                <a:ext uri="{FF2B5EF4-FFF2-40B4-BE49-F238E27FC236}">
                  <a16:creationId xmlns:a16="http://schemas.microsoft.com/office/drawing/2014/main" id="{119EA767-F481-6CAF-CD80-4F572A43A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7626" y="3280927"/>
              <a:ext cx="4924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.8</a:t>
              </a:r>
            </a:p>
          </p:txBody>
        </p:sp>
        <p:sp>
          <p:nvSpPr>
            <p:cNvPr id="44042" name="TextBox 7">
              <a:extLst>
                <a:ext uri="{FF2B5EF4-FFF2-40B4-BE49-F238E27FC236}">
                  <a16:creationId xmlns:a16="http://schemas.microsoft.com/office/drawing/2014/main" id="{77F0FF0B-6506-0CF4-F5FA-4620290E8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7464" y="3449020"/>
              <a:ext cx="383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.5</a:t>
              </a:r>
            </a:p>
          </p:txBody>
        </p:sp>
        <p:sp>
          <p:nvSpPr>
            <p:cNvPr id="44043" name="TextBox 6">
              <a:extLst>
                <a:ext uri="{FF2B5EF4-FFF2-40B4-BE49-F238E27FC236}">
                  <a16:creationId xmlns:a16="http://schemas.microsoft.com/office/drawing/2014/main" id="{BD16A638-68E3-8088-4718-F19686D8C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454" y="3728388"/>
              <a:ext cx="4556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aseline="0"/>
                <a:t>.2</a:t>
              </a:r>
            </a:p>
          </p:txBody>
        </p:sp>
      </p:grpSp>
      <p:sp>
        <p:nvSpPr>
          <p:cNvPr id="44035" name="TextBox 10">
            <a:extLst>
              <a:ext uri="{FF2B5EF4-FFF2-40B4-BE49-F238E27FC236}">
                <a16:creationId xmlns:a16="http://schemas.microsoft.com/office/drawing/2014/main" id="{AB476174-3B1E-509E-FE04-15B81A34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6430963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Wray, </a:t>
            </a:r>
            <a:r>
              <a:rPr lang="en-US" altLang="en-US" sz="1800" i="1" baseline="0"/>
              <a:t>TRHG</a:t>
            </a:r>
            <a:r>
              <a:rPr lang="en-US" altLang="en-US" sz="1800" baseline="0"/>
              <a:t>, 2006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78B6D698-3760-6FC4-CD76-91B8056E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1003300"/>
            <a:ext cx="923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400" baseline="0"/>
              <a:t>Possible range of allele frequencies given LD (r</a:t>
            </a:r>
            <a:r>
              <a:rPr lang="en-AU" altLang="en-US" sz="2400"/>
              <a:t>2</a:t>
            </a:r>
            <a:r>
              <a:rPr lang="en-AU" altLang="en-US" sz="2400" baseline="0"/>
              <a:t>) between 2 SNPs</a:t>
            </a:r>
            <a:endParaRPr lang="en-US" altLang="en-US" sz="2400" baseline="0"/>
          </a:p>
        </p:txBody>
      </p:sp>
      <p:cxnSp>
        <p:nvCxnSpPr>
          <p:cNvPr id="44037" name="Straight Connector 4">
            <a:extLst>
              <a:ext uri="{FF2B5EF4-FFF2-40B4-BE49-F238E27FC236}">
                <a16:creationId xmlns:a16="http://schemas.microsoft.com/office/drawing/2014/main" id="{7A8F4B9A-9868-37DC-1A46-527720326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7800" y="5148349"/>
            <a:ext cx="0" cy="3158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7515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28001DD6-AE24-A33C-EF97-7A73D86D7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5" y="288496"/>
            <a:ext cx="9142413" cy="906463"/>
          </a:xfrm>
        </p:spPr>
        <p:txBody>
          <a:bodyPr/>
          <a:lstStyle/>
          <a:p>
            <a:pPr eaLnBrk="1" hangingPunct="1"/>
            <a:r>
              <a:rPr lang="en-AU" altLang="en-US" sz="36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…AND where the rare allele at SNP 1 is in PHASE with the rare allele at SNP 2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827EA72-EA34-7755-B14E-008ED0A8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78" y="2266245"/>
            <a:ext cx="3911600" cy="156210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EC68DF6-2523-8C51-ABAB-F7376385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2126545"/>
            <a:ext cx="3886200" cy="170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C77DC-12D9-82E3-4984-6948A24F2CC2}"/>
              </a:ext>
            </a:extLst>
          </p:cNvPr>
          <p:cNvSpPr txBox="1"/>
          <p:nvPr/>
        </p:nvSpPr>
        <p:spPr>
          <a:xfrm>
            <a:off x="1965680" y="1603325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In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A791C-4799-055A-858E-72EF841C46CD}"/>
              </a:ext>
            </a:extLst>
          </p:cNvPr>
          <p:cNvSpPr txBox="1"/>
          <p:nvPr/>
        </p:nvSpPr>
        <p:spPr>
          <a:xfrm>
            <a:off x="5877282" y="1603325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Out of Phase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96F0EE-9B8A-4CFD-E7CD-49327D7D5EBF}"/>
              </a:ext>
            </a:extLst>
          </p:cNvPr>
          <p:cNvCxnSpPr>
            <a:endCxn id="5" idx="2"/>
          </p:cNvCxnSpPr>
          <p:nvPr/>
        </p:nvCxnSpPr>
        <p:spPr bwMode="auto">
          <a:xfrm flipV="1">
            <a:off x="2235200" y="3828345"/>
            <a:ext cx="381000" cy="879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49E745-D26F-DCEF-E7FF-7BD3EE65D79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61393" y="3828345"/>
            <a:ext cx="357007" cy="879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953A019-CAD9-9C4F-C412-E6E8D9021428}"/>
              </a:ext>
            </a:extLst>
          </p:cNvPr>
          <p:cNvSpPr txBox="1"/>
          <p:nvPr/>
        </p:nvSpPr>
        <p:spPr>
          <a:xfrm>
            <a:off x="1116189" y="4759931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Very high 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88637-17B1-6E48-9316-18B9B8555FC9}"/>
              </a:ext>
            </a:extLst>
          </p:cNvPr>
          <p:cNvSpPr txBox="1"/>
          <p:nvPr/>
        </p:nvSpPr>
        <p:spPr>
          <a:xfrm>
            <a:off x="6268156" y="4707467"/>
            <a:ext cx="261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Very low LD</a:t>
            </a:r>
          </a:p>
        </p:txBody>
      </p:sp>
    </p:spTree>
    <p:extLst>
      <p:ext uri="{BB962C8B-B14F-4D97-AF65-F5344CB8AC3E}">
        <p14:creationId xmlns:p14="http://schemas.microsoft.com/office/powerpoint/2010/main" val="2310814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85DD20A4-9E24-D2BA-48A6-5D5356F6E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71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>
            <a:extLst>
              <a:ext uri="{FF2B5EF4-FFF2-40B4-BE49-F238E27FC236}">
                <a16:creationId xmlns:a16="http://schemas.microsoft.com/office/drawing/2014/main" id="{7F46CDDB-775D-AD3E-9B70-A8AC1EA6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5338"/>
            <a:ext cx="9144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Because we only estimate genetic variance from CVs in LD with the SNPs used in the analysis. Common CVs are in high LD with array/imputed SNPs, but this is less the case with rare CVs.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 particular:</a:t>
            </a: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4275" name="Rectangle 4">
            <a:extLst>
              <a:ext uri="{FF2B5EF4-FFF2-40B4-BE49-F238E27FC236}">
                <a16:creationId xmlns:a16="http://schemas.microsoft.com/office/drawing/2014/main" id="{32A0FC1A-746A-409A-E04D-886FAC4A1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 dirty="0">
                <a:solidFill>
                  <a:srgbClr val="0C0EE4"/>
                </a:solidFill>
              </a:rPr>
              <a:t>Why h</a:t>
            </a:r>
            <a:r>
              <a:rPr lang="en-US" altLang="en-US" sz="3600" dirty="0">
                <a:solidFill>
                  <a:srgbClr val="0C0EE4"/>
                </a:solidFill>
              </a:rPr>
              <a:t>2</a:t>
            </a:r>
            <a:r>
              <a:rPr lang="en-US" altLang="en-US" sz="3600" baseline="-25000" dirty="0">
                <a:solidFill>
                  <a:srgbClr val="0C0EE4"/>
                </a:solidFill>
              </a:rPr>
              <a:t>snp</a:t>
            </a:r>
            <a:r>
              <a:rPr lang="en-US" altLang="en-US" sz="3600" baseline="0" dirty="0">
                <a:solidFill>
                  <a:srgbClr val="0C0EE4"/>
                </a:solidFill>
              </a:rPr>
              <a:t> &lt; h</a:t>
            </a:r>
            <a:r>
              <a:rPr lang="en-US" altLang="en-US" sz="3600" dirty="0">
                <a:solidFill>
                  <a:srgbClr val="0C0EE4"/>
                </a:solidFill>
              </a:rPr>
              <a:t>2 </a:t>
            </a:r>
            <a:r>
              <a:rPr lang="en-US" altLang="en-US" sz="3600" baseline="0" dirty="0">
                <a:solidFill>
                  <a:srgbClr val="0C0EE4"/>
                </a:solidFill>
              </a:rPr>
              <a:t>(almost always)</a:t>
            </a: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65E2D216-25B3-DC67-B7DD-6BC68C014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826000"/>
            <a:ext cx="81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3">
            <a:extLst>
              <a:ext uri="{FF2B5EF4-FFF2-40B4-BE49-F238E27FC236}">
                <a16:creationId xmlns:a16="http://schemas.microsoft.com/office/drawing/2014/main" id="{9A2A94E8-F6C7-28A2-C958-06BB6F83E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5627688"/>
            <a:ext cx="85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4">
            <a:extLst>
              <a:ext uri="{FF2B5EF4-FFF2-40B4-BE49-F238E27FC236}">
                <a16:creationId xmlns:a16="http://schemas.microsoft.com/office/drawing/2014/main" id="{0AA140CF-92AA-0BCB-F622-07B86ED3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03713"/>
            <a:ext cx="1749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latin typeface="Times New Roman" panose="02020603050405020304" pitchFamily="18" charset="0"/>
              </a:rPr>
              <a:t>where</a:t>
            </a:r>
          </a:p>
        </p:txBody>
      </p:sp>
      <p:sp>
        <p:nvSpPr>
          <p:cNvPr id="54279" name="TextBox 7">
            <a:extLst>
              <a:ext uri="{FF2B5EF4-FFF2-40B4-BE49-F238E27FC236}">
                <a16:creationId xmlns:a16="http://schemas.microsoft.com/office/drawing/2014/main" id="{7411B0FA-D708-186A-A2BD-AD4213A7D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856163"/>
            <a:ext cx="724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latin typeface="Times New Roman" panose="02020603050405020304" pitchFamily="18" charset="0"/>
              </a:rPr>
              <a:t>is the average LD r</a:t>
            </a: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  <a:r>
              <a:rPr lang="en-US" altLang="en-US" sz="2800" baseline="0" dirty="0">
                <a:latin typeface="Times New Roman" panose="02020603050405020304" pitchFamily="18" charset="0"/>
              </a:rPr>
              <a:t> between CVs and SNPs</a:t>
            </a:r>
          </a:p>
        </p:txBody>
      </p:sp>
      <p:sp>
        <p:nvSpPr>
          <p:cNvPr id="54280" name="TextBox 8">
            <a:extLst>
              <a:ext uri="{FF2B5EF4-FFF2-40B4-BE49-F238E27FC236}">
                <a16:creationId xmlns:a16="http://schemas.microsoft.com/office/drawing/2014/main" id="{F9BF1D93-F9D7-CBDC-F322-FEE26BBB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681663"/>
            <a:ext cx="7248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latin typeface="Times New Roman" panose="02020603050405020304" pitchFamily="18" charset="0"/>
              </a:rPr>
              <a:t>is the average LD r</a:t>
            </a:r>
            <a:r>
              <a:rPr lang="en-US" altLang="en-US" sz="2800" dirty="0">
                <a:latin typeface="Times New Roman" panose="02020603050405020304" pitchFamily="18" charset="0"/>
              </a:rPr>
              <a:t>2</a:t>
            </a:r>
            <a:r>
              <a:rPr lang="en-US" altLang="en-US" sz="2800" baseline="0" dirty="0">
                <a:latin typeface="Times New Roman" panose="02020603050405020304" pitchFamily="18" charset="0"/>
              </a:rPr>
              <a:t> between SNPs and SNPs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FF98B0F6-0E9C-132A-839A-8B2E7FF7E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58838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END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(extra slides after)</a:t>
            </a:r>
          </a:p>
        </p:txBody>
      </p:sp>
    </p:spTree>
    <p:extLst>
      <p:ext uri="{BB962C8B-B14F-4D97-AF65-F5344CB8AC3E}">
        <p14:creationId xmlns:p14="http://schemas.microsoft.com/office/powerpoint/2010/main" val="1547950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FF98B0F6-0E9C-132A-839A-8B2E7FF7E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GCTA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Almost always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types of missing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DF073A-AF47-24EB-DA38-78C38E2D660F}"/>
              </a:ext>
            </a:extLst>
          </p:cNvPr>
          <p:cNvSpPr/>
          <p:nvPr/>
        </p:nvSpPr>
        <p:spPr bwMode="auto">
          <a:xfrm>
            <a:off x="4660900" y="4459287"/>
            <a:ext cx="444500" cy="159861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1752EE6-01F3-299A-AF03-E4466B7723DF}"/>
              </a:ext>
            </a:extLst>
          </p:cNvPr>
          <p:cNvSpPr/>
          <p:nvPr/>
        </p:nvSpPr>
        <p:spPr bwMode="auto">
          <a:xfrm>
            <a:off x="2235200" y="2612231"/>
            <a:ext cx="742950" cy="34456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269D-DFC1-251E-CA8E-4D0DB4097CA5}"/>
              </a:ext>
            </a:extLst>
          </p:cNvPr>
          <p:cNvSpPr txBox="1"/>
          <p:nvPr/>
        </p:nvSpPr>
        <p:spPr>
          <a:xfrm>
            <a:off x="488950" y="3931423"/>
            <a:ext cx="212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Missing heritability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7148D-51B3-A66C-E128-5C3697D19376}"/>
              </a:ext>
            </a:extLst>
          </p:cNvPr>
          <p:cNvSpPr txBox="1"/>
          <p:nvPr/>
        </p:nvSpPr>
        <p:spPr>
          <a:xfrm>
            <a:off x="5575300" y="5085089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Hidden h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56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F79C96F-83EF-587F-E023-F0FCD268B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SNP QC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9979E38B-F077-E399-FC18-905DFC5CD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Poor SNP calls can inflate SE and cause downward bias in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Clean data for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SNPs missing &gt; ~.05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HWE p &lt; 10e-6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MAF &lt; ~.01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Plate effects: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Remove plates with extreme average inbreeding coefficients or high average missingness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>
            <a:extLst>
              <a:ext uri="{FF2B5EF4-FFF2-40B4-BE49-F238E27FC236}">
                <a16:creationId xmlns:a16="http://schemas.microsoft.com/office/drawing/2014/main" id="{AD6E3E48-DEF8-3870-970C-922ED8973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81100"/>
            <a:ext cx="9144000" cy="57515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individuals </a:t>
            </a:r>
            <a:r>
              <a:rPr lang="en-US" altLang="en-US" u="sng">
                <a:ea typeface="ＭＳ Ｐゴシック" panose="020B0600070205080204" pitchFamily="34" charset="-128"/>
              </a:rPr>
              <a:t>missing</a:t>
            </a:r>
            <a:r>
              <a:rPr lang="en-US" altLang="en-US">
                <a:ea typeface="ＭＳ Ｐゴシック" panose="020B0600070205080204" pitchFamily="34" charset="-128"/>
              </a:rPr>
              <a:t> &gt; ~.02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</a:t>
            </a:r>
            <a:r>
              <a:rPr lang="en-US" altLang="en-US" u="sng">
                <a:ea typeface="ＭＳ Ｐゴシック" panose="020B0600070205080204" pitchFamily="34" charset="-128"/>
              </a:rPr>
              <a:t>close relatives </a:t>
            </a:r>
            <a:r>
              <a:rPr lang="en-US" altLang="en-US">
                <a:ea typeface="ＭＳ Ｐゴシック" panose="020B0600070205080204" pitchFamily="34" charset="-128"/>
              </a:rPr>
              <a:t>(e.g., --grm-cutoff 0.05)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Correlation between pi-hats and shared environment can inflate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  <a:r>
              <a:rPr lang="en-US" altLang="en-US">
                <a:ea typeface="ＭＳ Ｐゴシック" panose="020B0600070205080204" pitchFamily="34" charset="-128"/>
              </a:rPr>
              <a:t> estimates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Control for </a:t>
            </a:r>
            <a:r>
              <a:rPr lang="en-US" altLang="en-US" u="sng">
                <a:ea typeface="ＭＳ Ｐゴシック" panose="020B0600070205080204" pitchFamily="34" charset="-128"/>
              </a:rPr>
              <a:t>stratification </a:t>
            </a:r>
            <a:r>
              <a:rPr lang="en-US" altLang="en-US">
                <a:ea typeface="ＭＳ Ｐゴシック" panose="020B0600070205080204" pitchFamily="34" charset="-128"/>
              </a:rPr>
              <a:t>(usually 5 to 20 PCs)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Different prevalence rates (or ascertainments) between populations can show up as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Control for </a:t>
            </a:r>
            <a:r>
              <a:rPr lang="en-US" altLang="en-US" u="sng">
                <a:ea typeface="ＭＳ Ｐゴシック" panose="020B0600070205080204" pitchFamily="34" charset="-128"/>
              </a:rPr>
              <a:t>plates</a:t>
            </a:r>
            <a:r>
              <a:rPr lang="en-US" altLang="en-US">
                <a:ea typeface="ＭＳ Ｐゴシック" panose="020B0600070205080204" pitchFamily="34" charset="-128"/>
              </a:rPr>
              <a:t> and other technical artifacts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 careful if cases &amp; controls are not randomly placed on plates (can create upward bias in 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snp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  <a:endParaRPr lang="en-US" altLang="en-US" baseline="-25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8BEAC84-D1FE-743A-A03D-793544E52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Individual QC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>
            <a:extLst>
              <a:ext uri="{FF2B5EF4-FFF2-40B4-BE49-F238E27FC236}">
                <a16:creationId xmlns:a16="http://schemas.microsoft.com/office/drawing/2014/main" id="{9863453F-4399-BC6A-2879-BECE99B9A0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1157288"/>
            <a:ext cx="7845425" cy="5700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--grm-bin &lt;path&gt;/SNPs.rel05 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--pheno &lt;path&gt;/test.phen 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--covar &lt;path&gt;/test.covar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--qcovar &lt;path&gt;/test.qcovar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A884C16-53E4-670B-0A21-49D7A534D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input</a:t>
            </a:r>
          </a:p>
        </p:txBody>
      </p:sp>
      <p:cxnSp>
        <p:nvCxnSpPr>
          <p:cNvPr id="61443" name="Straight Arrow Connector 2">
            <a:extLst>
              <a:ext uri="{FF2B5EF4-FFF2-40B4-BE49-F238E27FC236}">
                <a16:creationId xmlns:a16="http://schemas.microsoft.com/office/drawing/2014/main" id="{1BEEA817-936F-3FCD-3595-28C0EEF58B8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22638" y="1754188"/>
            <a:ext cx="1470025" cy="347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4" name="TextBox 3">
            <a:extLst>
              <a:ext uri="{FF2B5EF4-FFF2-40B4-BE49-F238E27FC236}">
                <a16:creationId xmlns:a16="http://schemas.microsoft.com/office/drawing/2014/main" id="{175B72B0-8D55-D4FA-DE96-AAA26582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393825"/>
            <a:ext cx="3298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gcta --bfile SNPs --make-grm-bin --out SNPs.rel05 </a:t>
            </a:r>
          </a:p>
        </p:txBody>
      </p:sp>
      <p:cxnSp>
        <p:nvCxnSpPr>
          <p:cNvPr id="61445" name="Straight Arrow Connector 9">
            <a:extLst>
              <a:ext uri="{FF2B5EF4-FFF2-40B4-BE49-F238E27FC236}">
                <a16:creationId xmlns:a16="http://schemas.microsoft.com/office/drawing/2014/main" id="{278CCA1C-9D79-0352-83DD-A8A82ECE9752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4163" y="2847975"/>
            <a:ext cx="1006475" cy="307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46" name="Picture 11">
            <a:extLst>
              <a:ext uri="{FF2B5EF4-FFF2-40B4-BE49-F238E27FC236}">
                <a16:creationId xmlns:a16="http://schemas.microsoft.com/office/drawing/2014/main" id="{6ACA6FB9-912E-077D-A5B4-B01406E2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19338"/>
            <a:ext cx="53133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4">
            <a:extLst>
              <a:ext uri="{FF2B5EF4-FFF2-40B4-BE49-F238E27FC236}">
                <a16:creationId xmlns:a16="http://schemas.microsoft.com/office/drawing/2014/main" id="{7EE549CB-8F57-8482-CDD2-851F9507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905250"/>
            <a:ext cx="53260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6">
            <a:extLst>
              <a:ext uri="{FF2B5EF4-FFF2-40B4-BE49-F238E27FC236}">
                <a16:creationId xmlns:a16="http://schemas.microsoft.com/office/drawing/2014/main" id="{CA072DA8-1A06-6007-E04D-61736107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38775"/>
            <a:ext cx="53260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9" name="Straight Arrow Connector 20">
            <a:extLst>
              <a:ext uri="{FF2B5EF4-FFF2-40B4-BE49-F238E27FC236}">
                <a16:creationId xmlns:a16="http://schemas.microsoft.com/office/drawing/2014/main" id="{80CAFCB2-6260-2310-0E11-AC7D6A0A45AB}"/>
              </a:ext>
            </a:extLst>
          </p:cNvPr>
          <p:cNvCxnSpPr>
            <a:cxnSpLocks/>
          </p:cNvCxnSpPr>
          <p:nvPr/>
        </p:nvCxnSpPr>
        <p:spPr bwMode="auto">
          <a:xfrm flipH="1">
            <a:off x="2824163" y="4057650"/>
            <a:ext cx="1006475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Arrow Connector 22">
            <a:extLst>
              <a:ext uri="{FF2B5EF4-FFF2-40B4-BE49-F238E27FC236}">
                <a16:creationId xmlns:a16="http://schemas.microsoft.com/office/drawing/2014/main" id="{5A347BD5-87A3-FD04-2E29-68FABB4991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21013" y="5197475"/>
            <a:ext cx="876300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842C1A06-A4F2-8411-4082-C6E5381FB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82775"/>
            <a:ext cx="7886700" cy="3781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--grm-bin &lt;path&gt;/SNPs.rel05 --pheno &lt;path&gt;/pheno.txt --covar &lt;path&gt;/cov.txt 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OUTPUT: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6" name="Rectangle 4">
            <a:extLst>
              <a:ext uri="{FF2B5EF4-FFF2-40B4-BE49-F238E27FC236}">
                <a16:creationId xmlns:a16="http://schemas.microsoft.com/office/drawing/2014/main" id="{334ED49D-B723-ED07-D837-2EA527F7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468688"/>
            <a:ext cx="4572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>
                <a:latin typeface="Menlo" panose="020B0609030804020204" pitchFamily="49" charset="0"/>
              </a:rPr>
              <a:t>cat </a:t>
            </a:r>
            <a:r>
              <a:rPr lang="en-US" altLang="en-US" sz="3600">
                <a:latin typeface="Menlo" panose="020B0609030804020204" pitchFamily="49" charset="0"/>
              </a:rPr>
              <a:t>SNPgrm.randomCV</a:t>
            </a:r>
            <a:r>
              <a:rPr lang="fr-FR" altLang="en-US" sz="3600">
                <a:latin typeface="Menlo" panose="020B0609030804020204" pitchFamily="49" charset="0"/>
              </a:rPr>
              <a:t>.hsq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3600">
              <a:latin typeface="Menlo" panose="020B060903080402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Source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	0.300098	0.275857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V(e)	1.730548	0.279257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Vp	2.030646	0.049529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V(G)/Vp	0.147785	0.135820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	-2876.706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logL0	-2877.338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LRT	1.264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Df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Pval	0.1305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N	3363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606A58E-65A2-200B-5ABF-5D107A984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output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FC073CF0-E700-A32E-FDB2-896A4F2D6C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82775"/>
            <a:ext cx="7886700" cy="3781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--grm-bin &lt;path&gt;/SNPs.rel05 --pheno &lt;path&gt;/pheno.txt --covar &lt;path&gt;/cov.txt 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OUTPUT: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0" name="Rectangle 4">
            <a:extLst>
              <a:ext uri="{FF2B5EF4-FFF2-40B4-BE49-F238E27FC236}">
                <a16:creationId xmlns:a16="http://schemas.microsoft.com/office/drawing/2014/main" id="{858E89A0-289E-C40D-9627-51D7D8C1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468688"/>
            <a:ext cx="4572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>
                <a:latin typeface="Menlo" panose="020B0609030804020204" pitchFamily="49" charset="0"/>
              </a:rPr>
              <a:t>cat </a:t>
            </a:r>
            <a:r>
              <a:rPr lang="en-US" altLang="en-US" sz="3600">
                <a:latin typeface="Menlo" panose="020B0609030804020204" pitchFamily="49" charset="0"/>
              </a:rPr>
              <a:t>SNPgrm.randomCV</a:t>
            </a:r>
            <a:r>
              <a:rPr lang="fr-FR" altLang="en-US" sz="3600">
                <a:latin typeface="Menlo" panose="020B0609030804020204" pitchFamily="49" charset="0"/>
              </a:rPr>
              <a:t>.hsq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3600">
              <a:latin typeface="Menlo" panose="020B060903080402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Source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	0.300098	0.275857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V(e)	1.730548	0.279257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Vp	2.030646	0.049529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V(G)/Vp	0.147785	0.135820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	-2876.706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logL0	-2877.338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LRT	1.264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Df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Pval	0.1305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N	3363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633AC9D-59C9-0432-9804-2DF516F5B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output</a:t>
            </a:r>
          </a:p>
        </p:txBody>
      </p:sp>
      <p:sp>
        <p:nvSpPr>
          <p:cNvPr id="63492" name="TextBox 7">
            <a:extLst>
              <a:ext uri="{FF2B5EF4-FFF2-40B4-BE49-F238E27FC236}">
                <a16:creationId xmlns:a16="http://schemas.microsoft.com/office/drawing/2014/main" id="{2D857893-2D12-4A63-0D44-FC6EE22D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4805363"/>
            <a:ext cx="24638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aseline="0"/>
              <a:t>h</a:t>
            </a:r>
            <a:r>
              <a:rPr lang="en-US" altLang="en-US" sz="2700"/>
              <a:t>2</a:t>
            </a:r>
            <a:r>
              <a:rPr lang="en-US" altLang="en-US" sz="2700" baseline="-25000"/>
              <a:t>snp &amp; SE</a:t>
            </a:r>
            <a:endParaRPr lang="en-US" altLang="en-US" sz="1400" baseline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95% CI:  </a:t>
            </a:r>
            <a:br>
              <a:rPr lang="en-US" altLang="en-US" sz="1600" baseline="0"/>
            </a:br>
            <a:r>
              <a:rPr lang="en-US" altLang="en-US" sz="1600" baseline="0"/>
              <a:t>0.147-1.96*0.134 = -0.12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0.147-1.96*0.134 = 0.41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700" baseline="-25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FDE443-8372-294F-E98F-CB37FF151042}"/>
              </a:ext>
            </a:extLst>
          </p:cNvPr>
          <p:cNvCxnSpPr>
            <a:cxnSpLocks/>
          </p:cNvCxnSpPr>
          <p:nvPr/>
        </p:nvCxnSpPr>
        <p:spPr>
          <a:xfrm flipH="1">
            <a:off x="5181600" y="5059363"/>
            <a:ext cx="8890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>
            <a:extLst>
              <a:ext uri="{FF2B5EF4-FFF2-40B4-BE49-F238E27FC236}">
                <a16:creationId xmlns:a16="http://schemas.microsoft.com/office/drawing/2014/main" id="{2508DE46-A2D7-16D8-BB79-7836EC155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82775"/>
            <a:ext cx="7886700" cy="3781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--grm-bin &lt;path&gt;/SNPs.rel05 --pheno &lt;path&gt;/pheno.txt --covar &lt;path&gt;/cov.txt --reml --out SNPgrm.randomCV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OUTPUT: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4" name="Rectangle 4">
            <a:extLst>
              <a:ext uri="{FF2B5EF4-FFF2-40B4-BE49-F238E27FC236}">
                <a16:creationId xmlns:a16="http://schemas.microsoft.com/office/drawing/2014/main" id="{272E84E2-8DED-618B-E4A7-E953C490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3468688"/>
            <a:ext cx="45720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>
                <a:latin typeface="Menlo" panose="020B0609030804020204" pitchFamily="49" charset="0"/>
              </a:rPr>
              <a:t>cat </a:t>
            </a:r>
            <a:r>
              <a:rPr lang="en-US" altLang="en-US" sz="3600">
                <a:latin typeface="Menlo" panose="020B0609030804020204" pitchFamily="49" charset="0"/>
              </a:rPr>
              <a:t>SNPgrm.randomCV</a:t>
            </a:r>
            <a:r>
              <a:rPr lang="fr-FR" altLang="en-US" sz="3600">
                <a:latin typeface="Menlo" panose="020B0609030804020204" pitchFamily="49" charset="0"/>
              </a:rPr>
              <a:t>.hsq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3600">
              <a:latin typeface="Menlo" panose="020B06090308040202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Source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	0.300098	0.275857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V(e)	1.730548	0.279257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Vp	2.030646	0.049529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V(G)/Vp	0.147785	0.135820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	-2876.706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logL0	-2877.338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LRT	1.264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Df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Pval	0.1305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2000">
                <a:latin typeface="Menlo" panose="020B0609030804020204" pitchFamily="49" charset="0"/>
              </a:rPr>
              <a:t>N	3363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248071E-8B47-E720-A9A5-CBC21C00F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GCTA command &amp; output</a:t>
            </a:r>
          </a:p>
        </p:txBody>
      </p:sp>
      <p:pic>
        <p:nvPicPr>
          <p:cNvPr id="64516" name="TextBox 10">
            <a:extLst>
              <a:ext uri="{FF2B5EF4-FFF2-40B4-BE49-F238E27FC236}">
                <a16:creationId xmlns:a16="http://schemas.microsoft.com/office/drawing/2014/main" id="{AB8B2D67-9CDA-41EF-39E3-157D485A5770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346700"/>
            <a:ext cx="3632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FC6A59-1871-4585-2491-72AE7CF8C57B}"/>
              </a:ext>
            </a:extLst>
          </p:cNvPr>
          <p:cNvCxnSpPr>
            <a:cxnSpLocks/>
          </p:cNvCxnSpPr>
          <p:nvPr/>
        </p:nvCxnSpPr>
        <p:spPr>
          <a:xfrm flipH="1">
            <a:off x="4232275" y="5676900"/>
            <a:ext cx="8890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36C06F1F-7A4D-A0A3-5A73-BADF6270D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LDAK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2A4FF79F-8513-98D8-91C7-0F0D06DB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27200"/>
            <a:ext cx="69024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>
            <a:extLst>
              <a:ext uri="{FF2B5EF4-FFF2-40B4-BE49-F238E27FC236}">
                <a16:creationId xmlns:a16="http://schemas.microsoft.com/office/drawing/2014/main" id="{DB304840-D66C-9E3E-6E47-29A52160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57700"/>
            <a:ext cx="73453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3">
            <a:extLst>
              <a:ext uri="{FF2B5EF4-FFF2-40B4-BE49-F238E27FC236}">
                <a16:creationId xmlns:a16="http://schemas.microsoft.com/office/drawing/2014/main" id="{70199375-F471-EA65-FB0A-F39C56ECA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2173288"/>
            <a:ext cx="9445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2017</a:t>
            </a:r>
          </a:p>
        </p:txBody>
      </p:sp>
      <p:sp>
        <p:nvSpPr>
          <p:cNvPr id="65541" name="TextBox 6">
            <a:extLst>
              <a:ext uri="{FF2B5EF4-FFF2-40B4-BE49-F238E27FC236}">
                <a16:creationId xmlns:a16="http://schemas.microsoft.com/office/drawing/2014/main" id="{D38BEB91-7F98-D73C-759A-DB1143FE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4778375"/>
            <a:ext cx="9445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9">
            <a:extLst>
              <a:ext uri="{FF2B5EF4-FFF2-40B4-BE49-F238E27FC236}">
                <a16:creationId xmlns:a16="http://schemas.microsoft.com/office/drawing/2014/main" id="{BA061259-4B6F-2ABF-3213-6CCC1F564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50925"/>
            <a:ext cx="38957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Rectangle 4">
            <a:extLst>
              <a:ext uri="{FF2B5EF4-FFF2-40B4-BE49-F238E27FC236}">
                <a16:creationId xmlns:a16="http://schemas.microsoft.com/office/drawing/2014/main" id="{D065794B-CA05-4868-D52F-142111478BD1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1">
            <a:extLst>
              <a:ext uri="{FF2B5EF4-FFF2-40B4-BE49-F238E27FC236}">
                <a16:creationId xmlns:a16="http://schemas.microsoft.com/office/drawing/2014/main" id="{1242B84D-B3FA-86D3-E41C-D5D486C12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563"/>
            <a:ext cx="6731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1F019A8-95EC-EF80-2998-2C68BE86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8499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609600" lvl="2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 more general form of this formula is: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ゴシック" charset="-128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E402623-E509-85EB-9F13-463795FD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02013"/>
            <a:ext cx="86233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Which reduces to the typical formulation above when: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ゴシック" charset="-128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pic>
        <p:nvPicPr>
          <p:cNvPr id="66566" name="Picture 3">
            <a:extLst>
              <a:ext uri="{FF2B5EF4-FFF2-40B4-BE49-F238E27FC236}">
                <a16:creationId xmlns:a16="http://schemas.microsoft.com/office/drawing/2014/main" id="{41B4A331-E94F-F231-75F0-E0ABD782E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27488"/>
            <a:ext cx="232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4">
            <a:extLst>
              <a:ext uri="{FF2B5EF4-FFF2-40B4-BE49-F238E27FC236}">
                <a16:creationId xmlns:a16="http://schemas.microsoft.com/office/drawing/2014/main" id="{702110C1-577D-8802-D750-47F15EA0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027488"/>
            <a:ext cx="116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5">
            <a:extLst>
              <a:ext uri="{FF2B5EF4-FFF2-40B4-BE49-F238E27FC236}">
                <a16:creationId xmlns:a16="http://schemas.microsoft.com/office/drawing/2014/main" id="{5F446D6B-8D70-1073-200C-53557402F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4027488"/>
            <a:ext cx="69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&amp;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ED63F8-82E6-1D9B-108F-AD761C01E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62475"/>
            <a:ext cx="90820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609600" lvl="2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The choice of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W</a:t>
            </a:r>
            <a:r>
              <a:rPr lang="en-US" altLang="en-US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i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pitchFamily="2" charset="2"/>
              </a:rPr>
              <a:t> and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α are arbitrary and depend on implicit assumptions about which types of SNPs tag CVs &amp; CV effect sizes. If we heavily weight a certain type of SNP (e.g., those in genes), we assume such SNPs better tag CVs.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ゴシック" charset="-128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Rectangle 4">
            <a:extLst>
              <a:ext uri="{FF2B5EF4-FFF2-40B4-BE49-F238E27FC236}">
                <a16:creationId xmlns:a16="http://schemas.microsoft.com/office/drawing/2014/main" id="{D1023A8C-3FA6-46B0-7278-A3B0D66BF344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1">
            <a:extLst>
              <a:ext uri="{FF2B5EF4-FFF2-40B4-BE49-F238E27FC236}">
                <a16:creationId xmlns:a16="http://schemas.microsoft.com/office/drawing/2014/main" id="{BA7A8759-15D5-DF6D-1427-48F0985DD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11250"/>
            <a:ext cx="6731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>
            <a:extLst>
              <a:ext uri="{FF2B5EF4-FFF2-40B4-BE49-F238E27FC236}">
                <a16:creationId xmlns:a16="http://schemas.microsoft.com/office/drawing/2014/main" id="{0BF1DC0D-0B2F-EA1C-F9EC-3218C5C4D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582863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>
            <a:extLst>
              <a:ext uri="{FF2B5EF4-FFF2-40B4-BE49-F238E27FC236}">
                <a16:creationId xmlns:a16="http://schemas.microsoft.com/office/drawing/2014/main" id="{839F304F-E0CF-F4C1-AFA7-B4E7C6C1E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513"/>
            <a:ext cx="116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04732273-97E4-01F0-05E5-3D7DC6CB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2439988"/>
            <a:ext cx="679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SNPs have equal weight, even if they are poorly imputed and redundantly tag the same CV </a:t>
            </a:r>
          </a:p>
        </p:txBody>
      </p:sp>
      <p:sp>
        <p:nvSpPr>
          <p:cNvPr id="68614" name="TextBox 12">
            <a:extLst>
              <a:ext uri="{FF2B5EF4-FFF2-40B4-BE49-F238E27FC236}">
                <a16:creationId xmlns:a16="http://schemas.microsoft.com/office/drawing/2014/main" id="{A97DC6E9-6407-1B2D-A65B-82D69D3C2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Assumptions</a:t>
            </a:r>
          </a:p>
        </p:txBody>
      </p:sp>
      <p:sp>
        <p:nvSpPr>
          <p:cNvPr id="68615" name="TextBox 13">
            <a:extLst>
              <a:ext uri="{FF2B5EF4-FFF2-40B4-BE49-F238E27FC236}">
                <a16:creationId xmlns:a16="http://schemas.microsoft.com/office/drawing/2014/main" id="{076C1144-6EEE-3C61-62E1-12708E97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105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Consequences</a:t>
            </a:r>
          </a:p>
        </p:txBody>
      </p:sp>
      <p:sp>
        <p:nvSpPr>
          <p:cNvPr id="68616" name="TextBox 14">
            <a:extLst>
              <a:ext uri="{FF2B5EF4-FFF2-40B4-BE49-F238E27FC236}">
                <a16:creationId xmlns:a16="http://schemas.microsoft.com/office/drawing/2014/main" id="{27501B5A-163E-3D70-0F4B-7555C3F3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3332163"/>
            <a:ext cx="679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Rarer SNPs (which tag rarer CVs) receive more weight, ostensibly due to NS. This means the variance explained per SNP is invariant across MAF:</a:t>
            </a:r>
          </a:p>
        </p:txBody>
      </p:sp>
      <p:pic>
        <p:nvPicPr>
          <p:cNvPr id="68617" name="Picture 2">
            <a:extLst>
              <a:ext uri="{FF2B5EF4-FFF2-40B4-BE49-F238E27FC236}">
                <a16:creationId xmlns:a16="http://schemas.microsoft.com/office/drawing/2014/main" id="{BA73740E-86F4-7C18-165B-034B6D3B7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592638"/>
            <a:ext cx="4203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6">
            <a:extLst>
              <a:ext uri="{FF2B5EF4-FFF2-40B4-BE49-F238E27FC236}">
                <a16:creationId xmlns:a16="http://schemas.microsoft.com/office/drawing/2014/main" id="{4BDB2FFA-36BD-4E7C-8958-3349FA6BF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070475"/>
            <a:ext cx="4587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8">
            <a:extLst>
              <a:ext uri="{FF2B5EF4-FFF2-40B4-BE49-F238E27FC236}">
                <a16:creationId xmlns:a16="http://schemas.microsoft.com/office/drawing/2014/main" id="{89A7B320-9FB5-9E07-83F8-4C7FE3CA4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5565775"/>
            <a:ext cx="4219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9">
            <a:extLst>
              <a:ext uri="{FF2B5EF4-FFF2-40B4-BE49-F238E27FC236}">
                <a16:creationId xmlns:a16="http://schemas.microsoft.com/office/drawing/2014/main" id="{4EE93D0E-A7F8-F74C-EFBC-088901A47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6061075"/>
            <a:ext cx="3092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Rectangle 4">
            <a:extLst>
              <a:ext uri="{FF2B5EF4-FFF2-40B4-BE49-F238E27FC236}">
                <a16:creationId xmlns:a16="http://schemas.microsoft.com/office/drawing/2014/main" id="{E0A7941D-84C8-DF45-EE5F-8FD02B4ED5CC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1">
            <a:extLst>
              <a:ext uri="{FF2B5EF4-FFF2-40B4-BE49-F238E27FC236}">
                <a16:creationId xmlns:a16="http://schemas.microsoft.com/office/drawing/2014/main" id="{3D126166-0EFE-092F-3EE9-3A6C1F595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11250"/>
            <a:ext cx="6731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5">
            <a:extLst>
              <a:ext uri="{FF2B5EF4-FFF2-40B4-BE49-F238E27FC236}">
                <a16:creationId xmlns:a16="http://schemas.microsoft.com/office/drawing/2014/main" id="{725DD17B-EEDA-F0DD-E79E-250D274A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2478088"/>
            <a:ext cx="6646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Where </a:t>
            </a:r>
            <a:r>
              <a:rPr lang="en-US" altLang="en-US" sz="2400" i="1" baseline="0">
                <a:latin typeface="Times New Roman" panose="02020603050405020304" pitchFamily="18" charset="0"/>
              </a:rPr>
              <a:t>r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400" i="1" baseline="0">
                <a:latin typeface="Times New Roman" panose="02020603050405020304" pitchFamily="18" charset="0"/>
              </a:rPr>
              <a:t> </a:t>
            </a:r>
            <a:r>
              <a:rPr lang="en-US" altLang="en-US" sz="2400" baseline="0">
                <a:latin typeface="Times New Roman" panose="02020603050405020304" pitchFamily="18" charset="0"/>
              </a:rPr>
              <a:t>is the imputation INFO score and </a:t>
            </a:r>
            <a:r>
              <a:rPr lang="en-US" altLang="en-US" sz="2400" i="1" baseline="0">
                <a:latin typeface="Times New Roman" panose="02020603050405020304" pitchFamily="18" charset="0"/>
              </a:rPr>
              <a:t>w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400" i="1" baseline="0">
                <a:latin typeface="Times New Roman" panose="02020603050405020304" pitchFamily="18" charset="0"/>
              </a:rPr>
              <a:t> </a:t>
            </a:r>
            <a:r>
              <a:rPr lang="en-US" altLang="en-US" sz="2400" baseline="0">
                <a:latin typeface="Times New Roman" panose="02020603050405020304" pitchFamily="18" charset="0"/>
              </a:rPr>
              <a:t>is the LD score. High LD SNPs receive less weight, and poorly imputed SNPs receive less weight.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aseline="0">
              <a:latin typeface="Times New Roman" panose="02020603050405020304" pitchFamily="18" charset="0"/>
            </a:endParaRPr>
          </a:p>
        </p:txBody>
      </p:sp>
      <p:sp>
        <p:nvSpPr>
          <p:cNvPr id="70660" name="TextBox 12">
            <a:extLst>
              <a:ext uri="{FF2B5EF4-FFF2-40B4-BE49-F238E27FC236}">
                <a16:creationId xmlns:a16="http://schemas.microsoft.com/office/drawing/2014/main" id="{F52BE84B-28C6-37FF-4E7D-B378555A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Assumptions</a:t>
            </a:r>
          </a:p>
        </p:txBody>
      </p:sp>
      <p:sp>
        <p:nvSpPr>
          <p:cNvPr id="70661" name="TextBox 13">
            <a:extLst>
              <a:ext uri="{FF2B5EF4-FFF2-40B4-BE49-F238E27FC236}">
                <a16:creationId xmlns:a16="http://schemas.microsoft.com/office/drawing/2014/main" id="{575974A2-F651-AD9D-408A-965086EC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350" y="2057400"/>
            <a:ext cx="217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latin typeface="Times New Roman" panose="02020603050405020304" pitchFamily="18" charset="0"/>
              </a:rPr>
              <a:t>Consequences</a:t>
            </a:r>
          </a:p>
        </p:txBody>
      </p:sp>
      <p:sp>
        <p:nvSpPr>
          <p:cNvPr id="70662" name="TextBox 14">
            <a:extLst>
              <a:ext uri="{FF2B5EF4-FFF2-40B4-BE49-F238E27FC236}">
                <a16:creationId xmlns:a16="http://schemas.microsoft.com/office/drawing/2014/main" id="{99D27FC9-20F1-F44F-16F8-8880A5B6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332288"/>
            <a:ext cx="679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latin typeface="Times New Roman" panose="02020603050405020304" pitchFamily="18" charset="0"/>
              </a:rPr>
              <a:t>Lower MAF SNPs (which tag rarer CVs) receive less (vs. GCTA) weight. This means the variance explained per SNP increases with MAF:</a:t>
            </a:r>
          </a:p>
        </p:txBody>
      </p:sp>
      <p:pic>
        <p:nvPicPr>
          <p:cNvPr id="70663" name="Picture 9">
            <a:extLst>
              <a:ext uri="{FF2B5EF4-FFF2-40B4-BE49-F238E27FC236}">
                <a16:creationId xmlns:a16="http://schemas.microsoft.com/office/drawing/2014/main" id="{18A4E322-1373-DC61-DE7D-B1F715F30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818188"/>
            <a:ext cx="3092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0">
            <a:extLst>
              <a:ext uri="{FF2B5EF4-FFF2-40B4-BE49-F238E27FC236}">
                <a16:creationId xmlns:a16="http://schemas.microsoft.com/office/drawing/2014/main" id="{9232AEC5-9276-507E-A5D3-EE20F8581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113"/>
            <a:ext cx="14351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1">
            <a:extLst>
              <a:ext uri="{FF2B5EF4-FFF2-40B4-BE49-F238E27FC236}">
                <a16:creationId xmlns:a16="http://schemas.microsoft.com/office/drawing/2014/main" id="{41358430-CC22-8C4D-A990-B4AF49507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595563"/>
            <a:ext cx="1277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5">
            <a:extLst>
              <a:ext uri="{FF2B5EF4-FFF2-40B4-BE49-F238E27FC236}">
                <a16:creationId xmlns:a16="http://schemas.microsoft.com/office/drawing/2014/main" id="{2E9788C0-8F3C-CC12-3BF8-7BF78E08C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3117850"/>
            <a:ext cx="18018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36046BF9-31DA-38E0-A8EB-41B6431D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0219E844-E7F0-898C-D80B-3BBAF8E8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9975"/>
            <a:ext cx="9144000" cy="561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Almost always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&gt;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Twin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  SNP-h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                            GWAS 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D4E02107-0A12-FD57-369A-F58944E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6213"/>
            <a:ext cx="83629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Three types of missing 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48FF75D7-6843-F87C-6F8A-5BC18AA4E51C}"/>
              </a:ext>
            </a:extLst>
          </p:cNvPr>
          <p:cNvSpPr/>
          <p:nvPr/>
        </p:nvSpPr>
        <p:spPr bwMode="auto">
          <a:xfrm>
            <a:off x="4660900" y="2541587"/>
            <a:ext cx="444500" cy="177482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CDF073A-AF47-24EB-DA38-78C38E2D660F}"/>
              </a:ext>
            </a:extLst>
          </p:cNvPr>
          <p:cNvSpPr/>
          <p:nvPr/>
        </p:nvSpPr>
        <p:spPr bwMode="auto">
          <a:xfrm>
            <a:off x="4660900" y="4459287"/>
            <a:ext cx="444500" cy="1598613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1752EE6-01F3-299A-AF03-E4466B7723DF}"/>
              </a:ext>
            </a:extLst>
          </p:cNvPr>
          <p:cNvSpPr/>
          <p:nvPr/>
        </p:nvSpPr>
        <p:spPr bwMode="auto">
          <a:xfrm>
            <a:off x="2235200" y="2612231"/>
            <a:ext cx="742950" cy="344566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B269D-DFC1-251E-CA8E-4D0DB4097CA5}"/>
              </a:ext>
            </a:extLst>
          </p:cNvPr>
          <p:cNvSpPr txBox="1"/>
          <p:nvPr/>
        </p:nvSpPr>
        <p:spPr>
          <a:xfrm>
            <a:off x="488950" y="3931423"/>
            <a:ext cx="212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Missing heritability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1EF83-327E-142B-02F5-9707C14BFE50}"/>
              </a:ext>
            </a:extLst>
          </p:cNvPr>
          <p:cNvSpPr txBox="1"/>
          <p:nvPr/>
        </p:nvSpPr>
        <p:spPr>
          <a:xfrm>
            <a:off x="5575300" y="308927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Still-missing h</a:t>
            </a:r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7148D-51B3-A66C-E128-5C3697D19376}"/>
              </a:ext>
            </a:extLst>
          </p:cNvPr>
          <p:cNvSpPr txBox="1"/>
          <p:nvPr/>
        </p:nvSpPr>
        <p:spPr>
          <a:xfrm>
            <a:off x="5575300" y="5085089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Hidden h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2924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3480A57E-B23B-6CBA-235E-C3C4BFA4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1788"/>
            <a:ext cx="91440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Common sense: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Redundantly tagged CVs should not have higher effect sizes. Poorly imputed SNPs must tag CVs worse.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Model Fit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: log-likelihood from LDAK models was typically higher than log-likelihood from “GCTA” models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Moreover, h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snp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25-43% higher than GCTA models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2706" name="Rectangle 4">
            <a:extLst>
              <a:ext uri="{FF2B5EF4-FFF2-40B4-BE49-F238E27FC236}">
                <a16:creationId xmlns:a16="http://schemas.microsoft.com/office/drawing/2014/main" id="{9DE6442F-2D3D-F985-DF38-82D7D783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6075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Speed &amp; Balding argued that </a:t>
            </a:r>
            <a:br>
              <a:rPr lang="en-US" altLang="en-US" sz="3600" baseline="0">
                <a:solidFill>
                  <a:srgbClr val="0C0EE4"/>
                </a:solidFill>
              </a:rPr>
            </a:br>
            <a:r>
              <a:rPr lang="en-US" altLang="en-US" sz="3600" baseline="0">
                <a:solidFill>
                  <a:srgbClr val="0C0EE4"/>
                </a:solidFill>
              </a:rPr>
              <a:t>LDAK weights are superior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4765E3F1-8716-40BF-A1C3-48D6C0F1D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0463"/>
            <a:ext cx="91440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9300" indent="-2921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Single GRM models depend heavily on assumptions and CV MAF matching the SNP MAF distribution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Nothing about maximizing likelihoods ensures unbiasedness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74754" name="Rectangle 4">
            <a:extLst>
              <a:ext uri="{FF2B5EF4-FFF2-40B4-BE49-F238E27FC236}">
                <a16:creationId xmlns:a16="http://schemas.microsoft.com/office/drawing/2014/main" id="{A82DB64D-D7C2-0A8B-80FD-A0024BA9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050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Problems with LDAK approach</a:t>
            </a:r>
          </a:p>
        </p:txBody>
      </p:sp>
      <p:pic>
        <p:nvPicPr>
          <p:cNvPr id="74755" name="Picture 1">
            <a:extLst>
              <a:ext uri="{FF2B5EF4-FFF2-40B4-BE49-F238E27FC236}">
                <a16:creationId xmlns:a16="http://schemas.microsoft.com/office/drawing/2014/main" id="{51444290-6098-B3D0-B196-335BA69AA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09975"/>
            <a:ext cx="272891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E7A393-323F-B6CD-4BDE-7CBAD77710B6}"/>
              </a:ext>
            </a:extLst>
          </p:cNvPr>
          <p:cNvSpPr/>
          <p:nvPr/>
        </p:nvSpPr>
        <p:spPr>
          <a:xfrm>
            <a:off x="0" y="3016250"/>
            <a:ext cx="64897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238" indent="-6223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LD and imputation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ゴシック" charset="-128"/>
              </a:rPr>
              <a:t> are highly positively related, but LDAK weights them oppositely. This gives extreme weight to a small number of unusual (well imputed, low LD, high MAF SNPs)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094ADB0C-4F71-C6F2-C557-BA26323E7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GREML-LDMS-I &amp; -R</a:t>
            </a:r>
          </a:p>
        </p:txBody>
      </p:sp>
      <p:pic>
        <p:nvPicPr>
          <p:cNvPr id="76802" name="Picture 3">
            <a:extLst>
              <a:ext uri="{FF2B5EF4-FFF2-40B4-BE49-F238E27FC236}">
                <a16:creationId xmlns:a16="http://schemas.microsoft.com/office/drawing/2014/main" id="{2AA1F3DB-9BEA-5722-C519-C10543076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063"/>
            <a:ext cx="59578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1">
            <a:extLst>
              <a:ext uri="{FF2B5EF4-FFF2-40B4-BE49-F238E27FC236}">
                <a16:creationId xmlns:a16="http://schemas.microsoft.com/office/drawing/2014/main" id="{D308C90F-A0CA-9CAA-A0A6-999A6F1DE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986213"/>
            <a:ext cx="55753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2">
            <a:extLst>
              <a:ext uri="{FF2B5EF4-FFF2-40B4-BE49-F238E27FC236}">
                <a16:creationId xmlns:a16="http://schemas.microsoft.com/office/drawing/2014/main" id="{9508E8E0-CF89-C580-A971-1E2F48ED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1554163"/>
            <a:ext cx="1101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2018</a:t>
            </a:r>
          </a:p>
        </p:txBody>
      </p:sp>
      <p:sp>
        <p:nvSpPr>
          <p:cNvPr id="76805" name="TextBox 6">
            <a:extLst>
              <a:ext uri="{FF2B5EF4-FFF2-40B4-BE49-F238E27FC236}">
                <a16:creationId xmlns:a16="http://schemas.microsoft.com/office/drawing/2014/main" id="{56A64644-5740-5F6A-E102-655E7827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4173538"/>
            <a:ext cx="11017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2015</a:t>
            </a:r>
          </a:p>
        </p:txBody>
      </p:sp>
      <p:sp>
        <p:nvSpPr>
          <p:cNvPr id="76806" name="TextBox 1">
            <a:extLst>
              <a:ext uri="{FF2B5EF4-FFF2-40B4-BE49-F238E27FC236}">
                <a16:creationId xmlns:a16="http://schemas.microsoft.com/office/drawing/2014/main" id="{6FF1D478-AA25-BCB3-24AD-365EC443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416175"/>
            <a:ext cx="10001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LDMS-I</a:t>
            </a:r>
          </a:p>
        </p:txBody>
      </p:sp>
      <p:sp>
        <p:nvSpPr>
          <p:cNvPr id="76807" name="TextBox 7">
            <a:extLst>
              <a:ext uri="{FF2B5EF4-FFF2-40B4-BE49-F238E27FC236}">
                <a16:creationId xmlns:a16="http://schemas.microsoft.com/office/drawing/2014/main" id="{CB59253A-9D5C-BCDD-3982-80EAB0A9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740400"/>
            <a:ext cx="11096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LDMS-R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>
            <a:extLst>
              <a:ext uri="{FF2B5EF4-FFF2-40B4-BE49-F238E27FC236}">
                <a16:creationId xmlns:a16="http://schemas.microsoft.com/office/drawing/2014/main" id="{3753E4F9-F906-42B7-B705-CE7407AC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The LDMS Approach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0F1AC-F523-DFA4-276D-26EA4ED0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Single-GRM models are highly sensitive to assumptions about CV-SNP LD (e.g., that SNPs have same distribution as CVs) and CV effect size-MAF relationships. We don’t want our estimates of genetic architecture to depend on our assumptions of genetic architecture.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Moreover, even if we were to guess at these relationships perfectly for a trait, they are unlikely to hold across all traits.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Akin to multiple regression, an alternative (LDMS) is to let the data tell us by fitting multiple GRMs, each with SNPs binned according to different MAF levels and LD levels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Estimates associated with each GRM are free to soak up whatever variance is explained by those MAF/LD SNPs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>
            <a:extLst>
              <a:ext uri="{FF2B5EF4-FFF2-40B4-BE49-F238E27FC236}">
                <a16:creationId xmlns:a16="http://schemas.microsoft.com/office/drawing/2014/main" id="{A1FE3CE1-A8C4-D923-34D0-D8DA597A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LDMS justification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D877E-21BD-EA2C-F74A-096E8EC5A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3325"/>
            <a:ext cx="91440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Note that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range of MAF and range of LD will be smaller within a particular MAF/LD bin. As the MAF &amp; LD range shrink for a given MAF/LD bin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of SNPs (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en-US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and CVs (</a:t>
            </a:r>
            <a:r>
              <a:rPr lang="en-US" altLang="en-US" i="1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</a:t>
            </a:r>
            <a:r>
              <a:rPr lang="en-US" altLang="en-US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), </a:t>
            </a: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thus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79875" name="Picture 4">
            <a:extLst>
              <a:ext uri="{FF2B5EF4-FFF2-40B4-BE49-F238E27FC236}">
                <a16:creationId xmlns:a16="http://schemas.microsoft.com/office/drawing/2014/main" id="{AE40A490-007D-5940-3124-CB1A33885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938213"/>
            <a:ext cx="21574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2">
            <a:extLst>
              <a:ext uri="{FF2B5EF4-FFF2-40B4-BE49-F238E27FC236}">
                <a16:creationId xmlns:a16="http://schemas.microsoft.com/office/drawing/2014/main" id="{FEA38FC1-EF42-F140-D748-688EA74F6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614738"/>
            <a:ext cx="16240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>
            <a:extLst>
              <a:ext uri="{FF2B5EF4-FFF2-40B4-BE49-F238E27FC236}">
                <a16:creationId xmlns:a16="http://schemas.microsoft.com/office/drawing/2014/main" id="{AB7025BC-AC20-1CDF-DDF5-6BBCB3AF5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521325"/>
            <a:ext cx="16240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4">
            <a:extLst>
              <a:ext uri="{FF2B5EF4-FFF2-40B4-BE49-F238E27FC236}">
                <a16:creationId xmlns:a16="http://schemas.microsoft.com/office/drawing/2014/main" id="{A256BCEA-F5AC-87A9-854E-65C12312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LDMS-R vs. LDMS-I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B986F-FDC6-D722-20C2-6853ED8D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LDMS-R: Create 20 GRMs across 5 MAF bins (&lt; .001, .001-.01, .05-.1, .1-.25,.25-.5) and 4 quartiles of LD scores within each bin, where SNPs take the average LD of SNPs in the surrounding ~ 200kb region.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However, SNPs with individually low LD that exist in regions of high LD explain more variation </a:t>
            </a:r>
            <a:r>
              <a:rPr lang="en-US" altLang="en-US" sz="1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en-US" sz="12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Gazal</a:t>
            </a:r>
            <a:r>
              <a:rPr lang="en-US" altLang="en-US" sz="1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et al, </a:t>
            </a:r>
            <a:r>
              <a:rPr lang="en-US" altLang="en-US" sz="1200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Nature Genetics</a:t>
            </a:r>
            <a:r>
              <a:rPr lang="en-US" altLang="en-US" sz="1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2017)</a:t>
            </a: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Thus, LDMS-I (unlike LDMS-R) uses each individual SNP’s LD score for binning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Because SEs tend to be ~2.5x larger than single-GRM estimates, both require large sample sizes (e.g., N &gt; 30k) and therefore large amounts of RAM (e.g., &gt;100 Gb)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2FA9D3A9-EA4F-6215-98DE-A67EE7DD7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RUNNING LDMS-I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7">
            <a:extLst>
              <a:ext uri="{FF2B5EF4-FFF2-40B4-BE49-F238E27FC236}">
                <a16:creationId xmlns:a16="http://schemas.microsoft.com/office/drawing/2014/main" id="{670B7ABD-A553-8317-357E-41D20CBA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071563"/>
            <a:ext cx="53086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5C1F6F42-63EB-C39F-0FE4-0E496319BD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728663"/>
            <a:ext cx="8907462" cy="61293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GCTA LD 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 --bfile &lt;path&gt;/test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--ld-score-region 200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--out LD.txt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Create LD quartiles in R: 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LD &lt;- read.table(“LD.txt”,header=T)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quants &lt;- quantile(LD$ldscore_SNP)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LD1 &lt;- LD$SNP[LD$ldscore_SNP &lt;= quants[2]]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write.table(LD1,”snp_group1.txt”,row.names=F,col.names=F,quote=F)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&lt;etc</a:t>
            </a:r>
            <a:r>
              <a:rPr lang="mr-IN" altLang="en-US" sz="2000">
                <a:ea typeface="ＭＳ Ｐゴシック" panose="020B0600070205080204" pitchFamily="34" charset="-128"/>
              </a:rPr>
              <a:t>…</a:t>
            </a:r>
            <a:r>
              <a:rPr lang="en-US" altLang="en-US" sz="2000">
                <a:ea typeface="ＭＳ Ｐゴシック" panose="020B0600070205080204" pitchFamily="34" charset="-128"/>
              </a:rPr>
              <a:t>&gt;</a:t>
            </a:r>
          </a:p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Create GRMs in GCTA: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gcta --bfile &lt;path&gt;/test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--extract snps_group1.txt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--make-grm-bin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--out GRM.1</a:t>
            </a:r>
          </a:p>
          <a:p>
            <a:pPr marL="0" indent="0">
              <a:buFontTx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CDA8A2B-4496-7F14-6B52-95CDFB0F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617538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Create LD quartiles</a:t>
            </a:r>
          </a:p>
        </p:txBody>
      </p:sp>
      <p:cxnSp>
        <p:nvCxnSpPr>
          <p:cNvPr id="84996" name="Straight Arrow Connector 2">
            <a:extLst>
              <a:ext uri="{FF2B5EF4-FFF2-40B4-BE49-F238E27FC236}">
                <a16:creationId xmlns:a16="http://schemas.microsoft.com/office/drawing/2014/main" id="{2B8046CD-BF40-B6C4-5627-71DCFB7354A7}"/>
              </a:ext>
            </a:extLst>
          </p:cNvPr>
          <p:cNvCxnSpPr>
            <a:cxnSpLocks noChangeShapeType="1"/>
            <a:stCxn id="84997" idx="1"/>
          </p:cNvCxnSpPr>
          <p:nvPr/>
        </p:nvCxnSpPr>
        <p:spPr bwMode="auto">
          <a:xfrm flipH="1">
            <a:off x="2659063" y="1047750"/>
            <a:ext cx="1471612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7" name="TextBox 3">
            <a:extLst>
              <a:ext uri="{FF2B5EF4-FFF2-40B4-BE49-F238E27FC236}">
                <a16:creationId xmlns:a16="http://schemas.microsoft.com/office/drawing/2014/main" id="{1833BBC4-60E2-5DBE-C8EC-9EB4673E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847725"/>
            <a:ext cx="329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test.bed, test.bim, test.fam</a:t>
            </a:r>
          </a:p>
        </p:txBody>
      </p:sp>
      <p:cxnSp>
        <p:nvCxnSpPr>
          <p:cNvPr id="84998" name="Straight Arrow Connector 9">
            <a:extLst>
              <a:ext uri="{FF2B5EF4-FFF2-40B4-BE49-F238E27FC236}">
                <a16:creationId xmlns:a16="http://schemas.microsoft.com/office/drawing/2014/main" id="{C071E83B-27B6-DF87-E38E-A87ED5D997E0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1463" y="1757363"/>
            <a:ext cx="2292350" cy="320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>
            <a:extLst>
              <a:ext uri="{FF2B5EF4-FFF2-40B4-BE49-F238E27FC236}">
                <a16:creationId xmlns:a16="http://schemas.microsoft.com/office/drawing/2014/main" id="{50CD5528-FC15-5175-B6FA-C8429AB09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363" y="1157288"/>
            <a:ext cx="7845425" cy="57007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COMMAND: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gcta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--mgrm-bin &lt;path&gt;/multi_GRMs.txt</a:t>
            </a:r>
          </a:p>
          <a:p>
            <a:pPr marL="0" indent="0"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--pheno &lt;path&gt;/test.phen 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--covar &lt;path&gt;/test.covar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--qcovar &lt;path&gt;/test.qcovar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--reml --out Multi.SNPgrm</a:t>
            </a:r>
          </a:p>
          <a:p>
            <a:pPr marL="0" indent="0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--thread-num 20</a:t>
            </a:r>
          </a:p>
          <a:p>
            <a:pPr marL="0" indent="0">
              <a:buFontTx/>
              <a:buNone/>
            </a:pPr>
            <a:endParaRPr lang="en-US" altLang="en-US" sz="150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FC76630-AF1C-5D5C-5C4A-302D15B7A0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Run LDMS-I using GCTA</a:t>
            </a:r>
          </a:p>
        </p:txBody>
      </p:sp>
      <p:cxnSp>
        <p:nvCxnSpPr>
          <p:cNvPr id="86019" name="Straight Arrow Connector 2">
            <a:extLst>
              <a:ext uri="{FF2B5EF4-FFF2-40B4-BE49-F238E27FC236}">
                <a16:creationId xmlns:a16="http://schemas.microsoft.com/office/drawing/2014/main" id="{25C37CB9-62C5-78BA-7D9D-4CE139C80E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16350" y="1754188"/>
            <a:ext cx="976313" cy="392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0" name="TextBox 3">
            <a:extLst>
              <a:ext uri="{FF2B5EF4-FFF2-40B4-BE49-F238E27FC236}">
                <a16:creationId xmlns:a16="http://schemas.microsoft.com/office/drawing/2014/main" id="{B6677553-1BF7-4139-8F10-6D7C96B6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1393825"/>
            <a:ext cx="329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&lt;path&gt;/GRM.1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&lt;path&gt;/GRM.2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&lt;path&gt;/GRM.last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1CC46-DBFE-EE44-F896-390A4B460BDF}"/>
              </a:ext>
            </a:extLst>
          </p:cNvPr>
          <p:cNvSpPr/>
          <p:nvPr/>
        </p:nvSpPr>
        <p:spPr bwMode="auto">
          <a:xfrm>
            <a:off x="4824413" y="1393825"/>
            <a:ext cx="2127250" cy="1544638"/>
          </a:xfrm>
          <a:prstGeom prst="rect">
            <a:avLst/>
          </a:prstGeom>
          <a:solidFill>
            <a:schemeClr val="accent3">
              <a:lumMod val="85000"/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pitchFamily="-1" charset="0"/>
            </a:endParaRPr>
          </a:p>
        </p:txBody>
      </p:sp>
      <p:sp>
        <p:nvSpPr>
          <p:cNvPr id="86022" name="TextBox 3">
            <a:extLst>
              <a:ext uri="{FF2B5EF4-FFF2-40B4-BE49-F238E27FC236}">
                <a16:creationId xmlns:a16="http://schemas.microsoft.com/office/drawing/2014/main" id="{A2EF7A12-7244-8434-C63A-FF349BEF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1069975"/>
            <a:ext cx="175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Text file</a:t>
            </a:r>
          </a:p>
        </p:txBody>
      </p:sp>
      <p:sp>
        <p:nvSpPr>
          <p:cNvPr id="86023" name="Right Brace 4">
            <a:extLst>
              <a:ext uri="{FF2B5EF4-FFF2-40B4-BE49-F238E27FC236}">
                <a16:creationId xmlns:a16="http://schemas.microsoft.com/office/drawing/2014/main" id="{ABF3D63B-6C92-3DD0-7CCB-3230E8D23D33}"/>
              </a:ext>
            </a:extLst>
          </p:cNvPr>
          <p:cNvSpPr>
            <a:spLocks/>
          </p:cNvSpPr>
          <p:nvPr/>
        </p:nvSpPr>
        <p:spPr bwMode="auto">
          <a:xfrm>
            <a:off x="3243263" y="2717800"/>
            <a:ext cx="573087" cy="1290638"/>
          </a:xfrm>
          <a:prstGeom prst="rightBrace">
            <a:avLst>
              <a:gd name="adj1" fmla="val 83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86024" name="TextBox 5">
            <a:extLst>
              <a:ext uri="{FF2B5EF4-FFF2-40B4-BE49-F238E27FC236}">
                <a16:creationId xmlns:a16="http://schemas.microsoft.com/office/drawing/2014/main" id="{70F4BB77-7C56-1DDC-729C-5B24F67E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3154363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As before</a:t>
            </a:r>
          </a:p>
        </p:txBody>
      </p:sp>
      <p:cxnSp>
        <p:nvCxnSpPr>
          <p:cNvPr id="86025" name="Straight Arrow Connector 2">
            <a:extLst>
              <a:ext uri="{FF2B5EF4-FFF2-40B4-BE49-F238E27FC236}">
                <a16:creationId xmlns:a16="http://schemas.microsoft.com/office/drawing/2014/main" id="{4E08765A-C556-1B32-0FAB-572653EB0F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957388" y="4154488"/>
            <a:ext cx="1858962" cy="407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6" name="TextBox 8">
            <a:extLst>
              <a:ext uri="{FF2B5EF4-FFF2-40B4-BE49-F238E27FC236}">
                <a16:creationId xmlns:a16="http://schemas.microsoft.com/office/drawing/2014/main" id="{015C04CE-67CE-7E75-2C22-F7A7C9B9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4421188"/>
            <a:ext cx="3819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/>
              <a:t>You can use multiple cores; make this as many cores as you can spare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E5F7FDF-B0EF-1F45-00B8-B7D5EC8FC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282825"/>
            <a:ext cx="40354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500" b="1"/>
              <a:t>TYPE: cat mgrm.randomCV.hsq 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en-US" sz="150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Source		Variance	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V(G1)		0.303900	0.184182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V(G2)		0.127654	0.309142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V(G3)		0.653199	0.328909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V(e)		0.926493	0.435653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Vp		2.011246	0.049641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V(G1)/Vp		0.151100	0.091277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V(G2)/Vp		0.063470	0.153765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V(G3)/Vp		0.324773	0.164408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logL		-2872.894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1500"/>
              <a:t>N		3363</a:t>
            </a:r>
          </a:p>
        </p:txBody>
      </p:sp>
      <p:sp>
        <p:nvSpPr>
          <p:cNvPr id="87042" name="TextBox 4">
            <a:extLst>
              <a:ext uri="{FF2B5EF4-FFF2-40B4-BE49-F238E27FC236}">
                <a16:creationId xmlns:a16="http://schemas.microsoft.com/office/drawing/2014/main" id="{4079C7C3-9B88-3705-F019-89DA4666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546475"/>
            <a:ext cx="41433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baseline="0"/>
              <a:t>h2</a:t>
            </a:r>
            <a:r>
              <a:rPr lang="en-US" altLang="en-US" sz="2000" i="1" baseline="-25000"/>
              <a:t>SNP</a:t>
            </a:r>
            <a:r>
              <a:rPr lang="en-US" altLang="en-US" sz="2000" i="1" baseline="0"/>
              <a:t> </a:t>
            </a:r>
            <a:r>
              <a:rPr lang="en-US" altLang="en-US" sz="2000" baseline="0"/>
              <a:t>= 0.15+0.06+0.32 = 0.5391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E2F820A-80BE-DE20-D17A-D09ACE349E4C}"/>
              </a:ext>
            </a:extLst>
          </p:cNvPr>
          <p:cNvSpPr/>
          <p:nvPr/>
        </p:nvSpPr>
        <p:spPr>
          <a:xfrm>
            <a:off x="3498850" y="3557588"/>
            <a:ext cx="395288" cy="38893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203890FD-F262-66AA-4D54-21588845F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2413" cy="1143000"/>
          </a:xfrm>
        </p:spPr>
        <p:txBody>
          <a:bodyPr/>
          <a:lstStyle/>
          <a:p>
            <a:pPr eaLnBrk="1" hangingPunct="1"/>
            <a:r>
              <a:rPr lang="en-AU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LDMS-I Output (3 GRM example)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AF2397E4-1783-9783-CB5E-0AA5DC1E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A3C4AB9D-B974-7CF8-A978-FA7E363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6338"/>
            <a:ext cx="91440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snp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should be unbiased by environmental factors that increase close relative similarity. In particular, doesn’t rely on </a:t>
            </a:r>
            <a:r>
              <a:rPr lang="en-US" altLang="en-US" sz="25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rMZ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&gt; </a:t>
            </a:r>
            <a:r>
              <a:rPr lang="en-US" altLang="en-US" sz="25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rDZ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due only to genetic differences (although still assumes no relationship between genetic &amp; env. similarity among distant relatives)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Estimating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snp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from binned SNPs allows for estimates of relative importance of different SNP annotations. E.g.,  allows for estimates of allelic spectra (distribution of CV MAF)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Can estimate </a:t>
            </a:r>
            <a:r>
              <a:rPr lang="en-US" altLang="en-US" sz="25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5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between low prevalence disorders that are impractical to estimate using twins/family designs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we continue to capture lower MAF SNPs through imputation or sequencing, GREML (but not LDSC) estimates of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snp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approach full narrow-sense h</a:t>
            </a:r>
            <a:r>
              <a:rPr lang="en-US" altLang="en-US" sz="25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5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sz="25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altLang="en-US" sz="32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1010E784-85EA-23D2-64DC-75CA86C15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 dirty="0">
                <a:solidFill>
                  <a:srgbClr val="0C0EE4"/>
                </a:solidFill>
              </a:rPr>
              <a:t>Why care about SNP-h</a:t>
            </a:r>
            <a:r>
              <a:rPr lang="en-US" altLang="en-US" sz="4400" dirty="0">
                <a:solidFill>
                  <a:srgbClr val="0C0EE4"/>
                </a:solidFill>
              </a:rPr>
              <a:t>2</a:t>
            </a:r>
            <a:r>
              <a:rPr lang="en-US" altLang="en-US" sz="4400" baseline="0" dirty="0">
                <a:solidFill>
                  <a:srgbClr val="0C0EE4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AE6BA5F7-8BDF-B1F9-0A7D-27061B410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GREML vs. LDAK vs. LDMS-I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>
            <a:extLst>
              <a:ext uri="{FF2B5EF4-FFF2-40B4-BE49-F238E27FC236}">
                <a16:creationId xmlns:a16="http://schemas.microsoft.com/office/drawing/2014/main" id="{2D816231-B808-42B9-1B66-84E12D18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6897688" cy="316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7" name="Content Placeholder 2">
            <a:extLst>
              <a:ext uri="{FF2B5EF4-FFF2-40B4-BE49-F238E27FC236}">
                <a16:creationId xmlns:a16="http://schemas.microsoft.com/office/drawing/2014/main" id="{A42B526C-0A25-651F-CF42-69D659BE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98813"/>
            <a:ext cx="9144000" cy="3595687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800">
                <a:latin typeface="Times New Roman" charset="0"/>
                <a:ea typeface="ＭＳ Ｐゴシック" charset="-128"/>
              </a:rPr>
              <a:t>We hope it’s useful as a guide for best practices and proper interpretation of </a:t>
            </a:r>
            <a:r>
              <a:rPr lang="en-US" altLang="en-US" sz="2800" i="1">
                <a:latin typeface="Times New Roman" charset="0"/>
                <a:ea typeface="ＭＳ Ｐゴシック" charset="-128"/>
              </a:rPr>
              <a:t>ĥ</a:t>
            </a:r>
            <a:r>
              <a:rPr lang="en-US" altLang="en-US" sz="2800" i="1" baseline="30000">
                <a:latin typeface="Times New Roman" charset="0"/>
                <a:ea typeface="ＭＳ Ｐゴシック" charset="-128"/>
              </a:rPr>
              <a:t>2</a:t>
            </a:r>
            <a:r>
              <a:rPr lang="en-US" altLang="en-US" sz="2800" i="1" baseline="-25000">
                <a:latin typeface="Times New Roman" charset="0"/>
                <a:ea typeface="ＭＳ Ｐゴシック" charset="-128"/>
              </a:rPr>
              <a:t>SNP</a:t>
            </a:r>
            <a:r>
              <a:rPr lang="en-US" altLang="en-US" sz="2800">
                <a:latin typeface="Times New Roman" charset="0"/>
                <a:ea typeface="ＭＳ Ｐゴシック" charset="-128"/>
              </a:rPr>
              <a:t>. </a:t>
            </a:r>
          </a:p>
          <a:p>
            <a:pPr marL="0" lvl="1" indent="0">
              <a:buFontTx/>
              <a:buChar char="•"/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We simulated 16 genetic architectures, 3 levels of stratification, and 3 SNP types (array, imputed, WGS) in order to compare </a:t>
            </a:r>
            <a:r>
              <a:rPr lang="en-US" altLang="en-US" i="1">
                <a:latin typeface="Times New Roman" charset="0"/>
                <a:ea typeface="ＭＳ Ｐゴシック" charset="-128"/>
              </a:rPr>
              <a:t>ĥ</a:t>
            </a:r>
            <a:r>
              <a:rPr lang="en-US" altLang="en-US" i="1" baseline="30000">
                <a:latin typeface="Times New Roman" charset="0"/>
                <a:ea typeface="ＭＳ Ｐゴシック" charset="-128"/>
              </a:rPr>
              <a:t>2</a:t>
            </a:r>
            <a:r>
              <a:rPr lang="en-US" altLang="en-US" i="1" baseline="-25000">
                <a:latin typeface="Times New Roman" charset="0"/>
                <a:ea typeface="ＭＳ Ｐゴシック" charset="-128"/>
              </a:rPr>
              <a:t>SNP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 across 12 estimation methods (1728 different combos)</a:t>
            </a:r>
            <a:endParaRPr lang="en-US" altLang="en-US">
              <a:latin typeface="Times New Roman" charset="0"/>
              <a:ea typeface="ＭＳ Ｐゴシック" charset="-128"/>
            </a:endParaRPr>
          </a:p>
          <a:p>
            <a:pPr marL="0" indent="0">
              <a:defRPr/>
            </a:pPr>
            <a:r>
              <a:rPr lang="en-US" altLang="en-US" sz="2800">
                <a:latin typeface="Times New Roman" charset="0"/>
                <a:ea typeface="ＭＳ Ｐゴシック" charset="-128"/>
              </a:rPr>
              <a:t>Here I highlight just a few of what I think are the most important points </a:t>
            </a:r>
            <a:endParaRPr lang="en-US" altLang="en-US" sz="240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>
            <a:extLst>
              <a:ext uri="{FF2B5EF4-FFF2-40B4-BE49-F238E27FC236}">
                <a16:creationId xmlns:a16="http://schemas.microsoft.com/office/drawing/2014/main" id="{EC4C400B-7FAB-6452-079C-5D29E8A85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Overview of Simulation Approach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DB391-5877-13D0-32EE-55ABFE028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425"/>
            <a:ext cx="91440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Genotypes from real WGS data (n=8k). Choose 1K rare (MAF &lt; .0025) or common (MAF &gt; .05) CVs.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Pull out SNPs on UKB array &amp; impute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Vary 2 CV effect size dimensions (λ</a:t>
            </a:r>
            <a:r>
              <a:rPr lang="en-US" altLang="en-US" sz="32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i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=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u</a:t>
            </a:r>
            <a:r>
              <a:rPr lang="en-US" altLang="en-US" sz="32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i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[2pq]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α/2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):</a:t>
            </a:r>
          </a:p>
          <a:p>
            <a:pPr lvl="2" eaLnBrk="1" hangingPunct="1">
              <a:buClr>
                <a:schemeClr val="tx2"/>
              </a:buClr>
              <a:buSzPct val="75000"/>
              <a:defRPr/>
            </a:pPr>
            <a:r>
              <a:rPr lang="en-US" altLang="en-US" sz="28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λ-LD (via </a:t>
            </a:r>
            <a:r>
              <a:rPr lang="en-US" altLang="en-US" sz="28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u</a:t>
            </a:r>
            <a:r>
              <a:rPr lang="en-US" altLang="en-US" sz="28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i</a:t>
            </a:r>
            <a:r>
              <a:rPr lang="en-US" altLang="en-US" sz="28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)</a:t>
            </a:r>
          </a:p>
          <a:p>
            <a:pPr lvl="2" eaLnBrk="1" hangingPunct="1">
              <a:buClr>
                <a:schemeClr val="tx2"/>
              </a:buClr>
              <a:buSzPct val="75000"/>
              <a:defRPr/>
            </a:pPr>
            <a:r>
              <a:rPr lang="en-US" altLang="en-US" sz="28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sym typeface="Wingdings" charset="2"/>
              </a:rPr>
              <a:t>λ-MAF (via α)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Compare </a:t>
            </a:r>
            <a:r>
              <a:rPr lang="en-US" altLang="en-US" sz="3200" i="1" baseline="0">
                <a:latin typeface="Times New Roman" charset="0"/>
              </a:rPr>
              <a:t>ĥ</a:t>
            </a:r>
            <a:r>
              <a:rPr lang="en-US" altLang="en-US" sz="3200" i="1">
                <a:latin typeface="Times New Roman" charset="0"/>
              </a:rPr>
              <a:t>2</a:t>
            </a:r>
            <a:r>
              <a:rPr lang="en-US" altLang="en-US" sz="3200" i="1" baseline="-25000">
                <a:latin typeface="Times New Roman" charset="0"/>
              </a:rPr>
              <a:t>SNP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to true 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(=.50) across 3 methods on imputed data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Repeat this 100 times for different sets of CVs; look at mean (to get bias) and SD (to get SE) </a:t>
            </a:r>
            <a:r>
              <a:rPr lang="en-US" altLang="en-US" sz="3200" i="1" baseline="0">
                <a:latin typeface="Times New Roman" charset="0"/>
              </a:rPr>
              <a:t>ĥ</a:t>
            </a:r>
            <a:r>
              <a:rPr lang="en-US" altLang="en-US" sz="3200" i="1">
                <a:latin typeface="Times New Roman" charset="0"/>
              </a:rPr>
              <a:t>2</a:t>
            </a:r>
            <a:r>
              <a:rPr lang="en-US" altLang="en-US" sz="3200" i="1" baseline="-25000">
                <a:latin typeface="Times New Roman" charset="0"/>
              </a:rPr>
              <a:t>SNP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>
            <a:extLst>
              <a:ext uri="{FF2B5EF4-FFF2-40B4-BE49-F238E27FC236}">
                <a16:creationId xmlns:a16="http://schemas.microsoft.com/office/drawing/2014/main" id="{0806241C-5DBA-EE17-3B18-1B483E84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Simulation of phenotypes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5FBDD4-B2B0-876D-AC0D-1EE028912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731838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CV effect size = </a:t>
            </a:r>
            <a:r>
              <a:rPr lang="en-US" altLang="en-US" sz="32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</a:t>
            </a:r>
            <a:r>
              <a:rPr lang="en-US" altLang="en-US" sz="32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= </a:t>
            </a:r>
            <a:r>
              <a:rPr lang="en-US" altLang="en-US" sz="3200" i="1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u</a:t>
            </a:r>
            <a:r>
              <a:rPr lang="en-US" altLang="en-US" sz="32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[2pq]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α/2</a:t>
            </a:r>
            <a:endParaRPr lang="en-US" altLang="en-US" sz="32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itchFamily="2" charset="2"/>
            </a:endParaRPr>
          </a:p>
        </p:txBody>
      </p:sp>
      <p:grpSp>
        <p:nvGrpSpPr>
          <p:cNvPr id="92163" name="Group 8">
            <a:extLst>
              <a:ext uri="{FF2B5EF4-FFF2-40B4-BE49-F238E27FC236}">
                <a16:creationId xmlns:a16="http://schemas.microsoft.com/office/drawing/2014/main" id="{481FC1AB-84DB-7EAA-7B67-595220D3C0A7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470025"/>
            <a:ext cx="8488363" cy="4086225"/>
            <a:chOff x="654550" y="1538950"/>
            <a:chExt cx="8489450" cy="4086815"/>
          </a:xfrm>
        </p:grpSpPr>
        <p:grpSp>
          <p:nvGrpSpPr>
            <p:cNvPr id="92168" name="Group 4">
              <a:extLst>
                <a:ext uri="{FF2B5EF4-FFF2-40B4-BE49-F238E27FC236}">
                  <a16:creationId xmlns:a16="http://schemas.microsoft.com/office/drawing/2014/main" id="{6DA7BA4C-AB67-71BC-162D-30A61FFB2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5979" y="1538950"/>
              <a:ext cx="7628021" cy="3610282"/>
              <a:chOff x="1515979" y="1538950"/>
              <a:chExt cx="7628021" cy="3610282"/>
            </a:xfrm>
          </p:grpSpPr>
          <p:pic>
            <p:nvPicPr>
              <p:cNvPr id="92170" name="Picture 2">
                <a:extLst>
                  <a:ext uri="{FF2B5EF4-FFF2-40B4-BE49-F238E27FC236}">
                    <a16:creationId xmlns:a16="http://schemas.microsoft.com/office/drawing/2014/main" id="{EECD4E00-1F0C-EDE1-2CAC-601F1B019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979" y="2383346"/>
                <a:ext cx="7628021" cy="2765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C9D931-919E-71A0-B70A-04DA6B03E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411" y="1538950"/>
                <a:ext cx="5966589" cy="857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5138" indent="-381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922338" indent="-381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84138" lvl="1" indent="0" algn="ctr" eaLnBrk="1" hangingPunct="1">
                  <a:buClr>
                    <a:schemeClr val="tx2"/>
                  </a:buClr>
                  <a:buSzPct val="75000"/>
                  <a:buFontTx/>
                  <a:buNone/>
                  <a:defRPr/>
                </a:pPr>
                <a:r>
                  <a:rPr lang="en-US" altLang="en-US" sz="3200" u="sng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λ</a:t>
                </a:r>
                <a:r>
                  <a:rPr lang="en-US" altLang="en-US" sz="3200" u="sng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-LD relationship </a:t>
                </a:r>
                <a:br>
                  <a:rPr lang="en-US" altLang="en-US" sz="32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</a:br>
                <a:r>
                  <a:rPr lang="en-US" altLang="en-US" sz="2400" i="1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u</a:t>
                </a:r>
                <a:r>
                  <a:rPr lang="en-US" altLang="en-US" sz="2400" i="1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sz="2400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~N</a:t>
                </a:r>
                <a:r>
                  <a:rPr lang="en-US" altLang="en-US" sz="24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(0,1)         or         </a:t>
                </a:r>
                <a:r>
                  <a:rPr lang="en-US" altLang="en-US" sz="2400" i="1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u</a:t>
                </a:r>
                <a:r>
                  <a:rPr lang="en-US" altLang="en-US" sz="2400" i="1" baseline="-25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sz="2400" baseline="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~N</a:t>
                </a:r>
                <a:r>
                  <a:rPr lang="en-US" altLang="en-US" sz="24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(0,</a:t>
                </a:r>
                <a:r>
                  <a:rPr lang="en-US" altLang="en-US" sz="2400" i="1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w</a:t>
                </a:r>
                <a:r>
                  <a:rPr lang="en-US" altLang="en-US" sz="2400" i="1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i</a:t>
                </a:r>
                <a:r>
                  <a:rPr lang="en-US" altLang="en-US" sz="2400" baseline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sym typeface="Wingdings" pitchFamily="2" charset="2"/>
                  </a:rPr>
                  <a:t>)</a:t>
                </a:r>
              </a:p>
              <a:p>
                <a:pPr marL="84138" lvl="1" indent="0" eaLnBrk="1" hangingPunct="1">
                  <a:buClr>
                    <a:schemeClr val="tx2"/>
                  </a:buClr>
                  <a:buSzPct val="75000"/>
                  <a:buFontTx/>
                  <a:buNone/>
                  <a:defRPr/>
                </a:pPr>
                <a:endParaRPr lang="en-US" altLang="en-US" sz="32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C7E7CA-1578-644D-16E2-B992A49F9E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421937" y="3691918"/>
              <a:ext cx="3010335" cy="8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465138" indent="-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922338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84138" lvl="1" indent="0" algn="ctr" eaLnBrk="1" hangingPunct="1">
                <a:buClr>
                  <a:schemeClr val="tx2"/>
                </a:buClr>
                <a:buSzPct val="75000"/>
                <a:buFontTx/>
                <a:buNone/>
                <a:defRPr/>
              </a:pPr>
              <a:r>
                <a:rPr lang="en-US" altLang="en-US" sz="3200" u="sng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r>
                <a:rPr lang="en-US" altLang="en-US" sz="3200" u="sng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-MAF</a:t>
              </a:r>
              <a:br>
                <a:rPr lang="en-US" altLang="en-US" sz="32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</a:br>
              <a:r>
                <a:rPr lang="en-US" altLang="en-US" sz="2400" baseline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α=-.25 or α=-1</a:t>
              </a:r>
            </a:p>
            <a:p>
              <a:pPr marL="84138" lvl="1" indent="0" eaLnBrk="1" hangingPunct="1">
                <a:buClr>
                  <a:schemeClr val="tx2"/>
                </a:buClr>
                <a:buSzPct val="75000"/>
                <a:buFontTx/>
                <a:buNone/>
                <a:defRPr/>
              </a:pPr>
              <a:endPara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endParaRPr>
            </a:p>
            <a:p>
              <a:pPr marL="84138" lvl="1" indent="0" eaLnBrk="1" hangingPunct="1">
                <a:buClr>
                  <a:schemeClr val="tx2"/>
                </a:buClr>
                <a:buSzPct val="75000"/>
                <a:buFontTx/>
                <a:buNone/>
                <a:defRPr/>
              </a:pPr>
              <a:endParaRPr lang="en-US" altLang="en-US" sz="32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81F0F4-90F0-EA02-CFF6-02097725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11775"/>
            <a:ext cx="39465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Breeding values = </a:t>
            </a:r>
          </a:p>
        </p:txBody>
      </p:sp>
      <p:pic>
        <p:nvPicPr>
          <p:cNvPr id="92165" name="Picture 9">
            <a:extLst>
              <a:ext uri="{FF2B5EF4-FFF2-40B4-BE49-F238E27FC236}">
                <a16:creationId xmlns:a16="http://schemas.microsoft.com/office/drawing/2014/main" id="{583E3524-0031-A6E1-C5C7-4D3FC6279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5230813"/>
            <a:ext cx="17970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C56095-55BC-300B-5ACB-D4C05335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5675"/>
            <a:ext cx="39465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Phenotype values = </a:t>
            </a:r>
          </a:p>
        </p:txBody>
      </p:sp>
      <p:pic>
        <p:nvPicPr>
          <p:cNvPr id="92167" name="Picture 10">
            <a:extLst>
              <a:ext uri="{FF2B5EF4-FFF2-40B4-BE49-F238E27FC236}">
                <a16:creationId xmlns:a16="http://schemas.microsoft.com/office/drawing/2014/main" id="{7E628C4E-A3FF-F29F-FF10-29542A299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6092825"/>
            <a:ext cx="170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>
            <a:extLst>
              <a:ext uri="{FF2B5EF4-FFF2-40B4-BE49-F238E27FC236}">
                <a16:creationId xmlns:a16="http://schemas.microsoft.com/office/drawing/2014/main" id="{F9496DCA-2E7D-AE4F-8F75-AC83AE48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3 Estimation Methods Compared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46546A-A4CB-184D-A5C8-FC1C9307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475"/>
            <a:ext cx="91440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GREML-SC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predictor is a single GRM (aka, “GCTA approach”). GRM built as usual from all imputed SNPs with MAC &gt; 5 &amp; imputation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&gt; .3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LDAK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: predictor is a single GRM from imputed SNPs and weighted by LD and imputation 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. 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itchFamily="2" charset="2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GREML-LDMS-I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predictors are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 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 8 GRMs created by binning imputed SNPs into 2 individual LD by 4 MAF categories. Within each bin, GRMs built as usual.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ĥ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=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Σ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en-US" altLang="en-US" i="1" baseline="0" dirty="0">
                <a:latin typeface="Times New Roman" panose="02020603050405020304" pitchFamily="18" charset="0"/>
              </a:rPr>
              <a:t>ĥ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SNP_k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2">
            <a:extLst>
              <a:ext uri="{FF2B5EF4-FFF2-40B4-BE49-F238E27FC236}">
                <a16:creationId xmlns:a16="http://schemas.microsoft.com/office/drawing/2014/main" id="{9EED4A36-9F41-FD9F-0626-040A178B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4">
            <a:extLst>
              <a:ext uri="{FF2B5EF4-FFF2-40B4-BE49-F238E27FC236}">
                <a16:creationId xmlns:a16="http://schemas.microsoft.com/office/drawing/2014/main" id="{5E22DEFF-E781-4995-AEDF-04EBBB9E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CC8DD-720E-B698-2421-186D43B9EA26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96260" name="TextBox 7">
            <a:extLst>
              <a:ext uri="{FF2B5EF4-FFF2-40B4-BE49-F238E27FC236}">
                <a16:creationId xmlns:a16="http://schemas.microsoft.com/office/drawing/2014/main" id="{895CB1B8-A384-6832-93E7-D9421A34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96261" name="TextBox 9">
            <a:extLst>
              <a:ext uri="{FF2B5EF4-FFF2-40B4-BE49-F238E27FC236}">
                <a16:creationId xmlns:a16="http://schemas.microsoft.com/office/drawing/2014/main" id="{F8923B86-4318-2075-5C0B-154F2528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96262" name="TextBox 13">
            <a:extLst>
              <a:ext uri="{FF2B5EF4-FFF2-40B4-BE49-F238E27FC236}">
                <a16:creationId xmlns:a16="http://schemas.microsoft.com/office/drawing/2014/main" id="{B60F12DC-BDFA-8212-58B4-C51C0356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96263" name="Group 10">
            <a:extLst>
              <a:ext uri="{FF2B5EF4-FFF2-40B4-BE49-F238E27FC236}">
                <a16:creationId xmlns:a16="http://schemas.microsoft.com/office/drawing/2014/main" id="{01765431-70FD-3672-A34A-443DA3ECE210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5A32761-317F-3063-9E35-A42401798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3795148-1AFB-0C64-0B62-7CC47946A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96267" name="TextBox 8">
              <a:extLst>
                <a:ext uri="{FF2B5EF4-FFF2-40B4-BE49-F238E27FC236}">
                  <a16:creationId xmlns:a16="http://schemas.microsoft.com/office/drawing/2014/main" id="{83D45B8D-35E3-723D-4F09-75B534047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96268" name="TextBox 8">
              <a:extLst>
                <a:ext uri="{FF2B5EF4-FFF2-40B4-BE49-F238E27FC236}">
                  <a16:creationId xmlns:a16="http://schemas.microsoft.com/office/drawing/2014/main" id="{5DE60885-A4FF-17F5-1F44-6EEE74D98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96269" name="TextBox 15">
              <a:extLst>
                <a:ext uri="{FF2B5EF4-FFF2-40B4-BE49-F238E27FC236}">
                  <a16:creationId xmlns:a16="http://schemas.microsoft.com/office/drawing/2014/main" id="{E7EA1822-5DF6-0F3A-78C5-DE0ABC64C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6270" name="TextBox 16">
              <a:extLst>
                <a:ext uri="{FF2B5EF4-FFF2-40B4-BE49-F238E27FC236}">
                  <a16:creationId xmlns:a16="http://schemas.microsoft.com/office/drawing/2014/main" id="{0A2A93E7-0483-0D1E-3212-91C662826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96271" name="TextBox 17">
              <a:extLst>
                <a:ext uri="{FF2B5EF4-FFF2-40B4-BE49-F238E27FC236}">
                  <a16:creationId xmlns:a16="http://schemas.microsoft.com/office/drawing/2014/main" id="{CE210495-A20A-CDC9-4409-A2EF0FAC0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6272" name="TextBox 18">
              <a:extLst>
                <a:ext uri="{FF2B5EF4-FFF2-40B4-BE49-F238E27FC236}">
                  <a16:creationId xmlns:a16="http://schemas.microsoft.com/office/drawing/2014/main" id="{4A92D508-B6DE-AD7E-9EBB-5D80046B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96264" name="Rectangle 1">
            <a:extLst>
              <a:ext uri="{FF2B5EF4-FFF2-40B4-BE49-F238E27FC236}">
                <a16:creationId xmlns:a16="http://schemas.microsoft.com/office/drawing/2014/main" id="{809FE3A8-7B0E-0B87-BA03-3D946331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8863"/>
            <a:ext cx="3594100" cy="579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2">
            <a:extLst>
              <a:ext uri="{FF2B5EF4-FFF2-40B4-BE49-F238E27FC236}">
                <a16:creationId xmlns:a16="http://schemas.microsoft.com/office/drawing/2014/main" id="{B3A28FC5-1473-BCBB-4198-D6FCB91E8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4">
            <a:extLst>
              <a:ext uri="{FF2B5EF4-FFF2-40B4-BE49-F238E27FC236}">
                <a16:creationId xmlns:a16="http://schemas.microsoft.com/office/drawing/2014/main" id="{52BD9822-AA21-F9A9-B91D-13C00B9FF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862C6-AD10-618C-CB1F-EF332F4B5575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98308" name="TextBox 7">
            <a:extLst>
              <a:ext uri="{FF2B5EF4-FFF2-40B4-BE49-F238E27FC236}">
                <a16:creationId xmlns:a16="http://schemas.microsoft.com/office/drawing/2014/main" id="{F031BD33-A149-776E-D9AF-7120B380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98309" name="TextBox 9">
            <a:extLst>
              <a:ext uri="{FF2B5EF4-FFF2-40B4-BE49-F238E27FC236}">
                <a16:creationId xmlns:a16="http://schemas.microsoft.com/office/drawing/2014/main" id="{7A89EF84-C108-A2A1-98B3-DD1551889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98310" name="TextBox 13">
            <a:extLst>
              <a:ext uri="{FF2B5EF4-FFF2-40B4-BE49-F238E27FC236}">
                <a16:creationId xmlns:a16="http://schemas.microsoft.com/office/drawing/2014/main" id="{1BB10B51-E965-23CD-5D55-1CF8E52A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cxnSp>
        <p:nvCxnSpPr>
          <p:cNvPr id="98311" name="Straight Arrow Connector 5">
            <a:extLst>
              <a:ext uri="{FF2B5EF4-FFF2-40B4-BE49-F238E27FC236}">
                <a16:creationId xmlns:a16="http://schemas.microsoft.com/office/drawing/2014/main" id="{0E09BB85-FDB4-5E22-4E80-F2020ED4C8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41550" y="1771650"/>
            <a:ext cx="2713038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2" name="Straight Arrow Connector 13">
            <a:extLst>
              <a:ext uri="{FF2B5EF4-FFF2-40B4-BE49-F238E27FC236}">
                <a16:creationId xmlns:a16="http://schemas.microsoft.com/office/drawing/2014/main" id="{D8881315-EBBA-BA53-684F-222AD53BDD6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78250" y="1924050"/>
            <a:ext cx="1328738" cy="522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13" name="Group 13">
            <a:extLst>
              <a:ext uri="{FF2B5EF4-FFF2-40B4-BE49-F238E27FC236}">
                <a16:creationId xmlns:a16="http://schemas.microsoft.com/office/drawing/2014/main" id="{156B56FB-11DB-CF99-DDAF-009ABEA4839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BB0280C0-B387-61AE-287D-9C610C9DD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7D9597E0-0006-71E5-4D42-5099CEEFB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98318" name="TextBox 8">
              <a:extLst>
                <a:ext uri="{FF2B5EF4-FFF2-40B4-BE49-F238E27FC236}">
                  <a16:creationId xmlns:a16="http://schemas.microsoft.com/office/drawing/2014/main" id="{4DB7CA61-25E8-9133-D277-7D9085320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98319" name="TextBox 8">
              <a:extLst>
                <a:ext uri="{FF2B5EF4-FFF2-40B4-BE49-F238E27FC236}">
                  <a16:creationId xmlns:a16="http://schemas.microsoft.com/office/drawing/2014/main" id="{69C4D905-4F0D-A345-3031-F03BDA5FC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98320" name="TextBox 18">
              <a:extLst>
                <a:ext uri="{FF2B5EF4-FFF2-40B4-BE49-F238E27FC236}">
                  <a16:creationId xmlns:a16="http://schemas.microsoft.com/office/drawing/2014/main" id="{8202C089-28B4-F5A7-66EF-4EA05CBA0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8321" name="TextBox 19">
              <a:extLst>
                <a:ext uri="{FF2B5EF4-FFF2-40B4-BE49-F238E27FC236}">
                  <a16:creationId xmlns:a16="http://schemas.microsoft.com/office/drawing/2014/main" id="{9683889F-D913-E36F-BF8C-C1CE4D527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98322" name="TextBox 20">
              <a:extLst>
                <a:ext uri="{FF2B5EF4-FFF2-40B4-BE49-F238E27FC236}">
                  <a16:creationId xmlns:a16="http://schemas.microsoft.com/office/drawing/2014/main" id="{78F65157-2E34-6D22-030C-4B15DD8F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98323" name="TextBox 21">
              <a:extLst>
                <a:ext uri="{FF2B5EF4-FFF2-40B4-BE49-F238E27FC236}">
                  <a16:creationId xmlns:a16="http://schemas.microsoft.com/office/drawing/2014/main" id="{B9EEB1FE-5F2A-1FB9-56A2-0C407533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98314" name="Rectangle 1">
            <a:extLst>
              <a:ext uri="{FF2B5EF4-FFF2-40B4-BE49-F238E27FC236}">
                <a16:creationId xmlns:a16="http://schemas.microsoft.com/office/drawing/2014/main" id="{194A3315-E7C0-DF96-FEC9-6ECF01A7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066800"/>
            <a:ext cx="35941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98315" name="TextBox 2">
            <a:extLst>
              <a:ext uri="{FF2B5EF4-FFF2-40B4-BE49-F238E27FC236}">
                <a16:creationId xmlns:a16="http://schemas.microsoft.com/office/drawing/2014/main" id="{5C0A66C3-A60F-AC55-5AD5-A95A5EED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427163"/>
            <a:ext cx="354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&gt;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2">
            <a:extLst>
              <a:ext uri="{FF2B5EF4-FFF2-40B4-BE49-F238E27FC236}">
                <a16:creationId xmlns:a16="http://schemas.microsoft.com/office/drawing/2014/main" id="{236A7B15-8CB4-FC54-1DAD-B804221C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4">
            <a:extLst>
              <a:ext uri="{FF2B5EF4-FFF2-40B4-BE49-F238E27FC236}">
                <a16:creationId xmlns:a16="http://schemas.microsoft.com/office/drawing/2014/main" id="{4D6BB1F7-AB9F-5B10-25DC-85F44FB4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64F2A-3A68-0582-2F9E-3FBF56C61227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0356" name="TextBox 7">
            <a:extLst>
              <a:ext uri="{FF2B5EF4-FFF2-40B4-BE49-F238E27FC236}">
                <a16:creationId xmlns:a16="http://schemas.microsoft.com/office/drawing/2014/main" id="{F03B981A-C7DD-14A8-CA5D-6C401AFF9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0357" name="TextBox 9">
            <a:extLst>
              <a:ext uri="{FF2B5EF4-FFF2-40B4-BE49-F238E27FC236}">
                <a16:creationId xmlns:a16="http://schemas.microsoft.com/office/drawing/2014/main" id="{34C5EC48-55CA-9D92-A4D1-116A9401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0358" name="TextBox 13">
            <a:extLst>
              <a:ext uri="{FF2B5EF4-FFF2-40B4-BE49-F238E27FC236}">
                <a16:creationId xmlns:a16="http://schemas.microsoft.com/office/drawing/2014/main" id="{A7E86DEF-06DA-98E9-94A1-675823BE9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cxnSp>
        <p:nvCxnSpPr>
          <p:cNvPr id="100359" name="Straight Arrow Connector 11">
            <a:extLst>
              <a:ext uri="{FF2B5EF4-FFF2-40B4-BE49-F238E27FC236}">
                <a16:creationId xmlns:a16="http://schemas.microsoft.com/office/drawing/2014/main" id="{6B30ADB9-59BC-FD9A-7E0A-0DF1A19C09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94025" y="1771650"/>
            <a:ext cx="1960563" cy="2305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0" name="Straight Arrow Connector 12">
            <a:extLst>
              <a:ext uri="{FF2B5EF4-FFF2-40B4-BE49-F238E27FC236}">
                <a16:creationId xmlns:a16="http://schemas.microsoft.com/office/drawing/2014/main" id="{87E24934-1702-094B-A165-A7B50154D0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14850" y="1924050"/>
            <a:ext cx="592138" cy="2074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61" name="Group 13">
            <a:extLst>
              <a:ext uri="{FF2B5EF4-FFF2-40B4-BE49-F238E27FC236}">
                <a16:creationId xmlns:a16="http://schemas.microsoft.com/office/drawing/2014/main" id="{D5D74D9C-9944-09D4-1439-A6FDDFF0BBF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C4576402-6010-3D38-C602-21A22E88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3CA8C67B-C55C-CFAE-C475-04CD127B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0366" name="TextBox 8">
              <a:extLst>
                <a:ext uri="{FF2B5EF4-FFF2-40B4-BE49-F238E27FC236}">
                  <a16:creationId xmlns:a16="http://schemas.microsoft.com/office/drawing/2014/main" id="{5BFFA515-5C33-D469-9547-BD0B36DDD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00367" name="TextBox 8">
              <a:extLst>
                <a:ext uri="{FF2B5EF4-FFF2-40B4-BE49-F238E27FC236}">
                  <a16:creationId xmlns:a16="http://schemas.microsoft.com/office/drawing/2014/main" id="{56111D2D-B0E0-1A95-221A-3065FDC4B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00368" name="TextBox 18">
              <a:extLst>
                <a:ext uri="{FF2B5EF4-FFF2-40B4-BE49-F238E27FC236}">
                  <a16:creationId xmlns:a16="http://schemas.microsoft.com/office/drawing/2014/main" id="{F1E20CA0-2132-34D9-D419-EC8051C47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0369" name="TextBox 19">
              <a:extLst>
                <a:ext uri="{FF2B5EF4-FFF2-40B4-BE49-F238E27FC236}">
                  <a16:creationId xmlns:a16="http://schemas.microsoft.com/office/drawing/2014/main" id="{D0E8B05F-8F11-1378-C978-00844F876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0370" name="TextBox 20">
              <a:extLst>
                <a:ext uri="{FF2B5EF4-FFF2-40B4-BE49-F238E27FC236}">
                  <a16:creationId xmlns:a16="http://schemas.microsoft.com/office/drawing/2014/main" id="{0C25E6D8-ABA3-627A-ED49-51160FCE9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0371" name="TextBox 21">
              <a:extLst>
                <a:ext uri="{FF2B5EF4-FFF2-40B4-BE49-F238E27FC236}">
                  <a16:creationId xmlns:a16="http://schemas.microsoft.com/office/drawing/2014/main" id="{072BF6C2-67CF-3EDC-B6A9-F09063368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00362" name="Rectangle 1">
            <a:extLst>
              <a:ext uri="{FF2B5EF4-FFF2-40B4-BE49-F238E27FC236}">
                <a16:creationId xmlns:a16="http://schemas.microsoft.com/office/drawing/2014/main" id="{207A89F9-A574-639E-1A64-11DCB9AD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0925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0363" name="TextBox 10">
            <a:extLst>
              <a:ext uri="{FF2B5EF4-FFF2-40B4-BE49-F238E27FC236}">
                <a16:creationId xmlns:a16="http://schemas.microsoft.com/office/drawing/2014/main" id="{2625BD78-14AC-468F-E66B-45E3E76DC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427163"/>
            <a:ext cx="354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&lt;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2">
            <a:extLst>
              <a:ext uri="{FF2B5EF4-FFF2-40B4-BE49-F238E27FC236}">
                <a16:creationId xmlns:a16="http://schemas.microsoft.com/office/drawing/2014/main" id="{05C3823B-AC2B-0498-FCB3-201181327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4">
            <a:extLst>
              <a:ext uri="{FF2B5EF4-FFF2-40B4-BE49-F238E27FC236}">
                <a16:creationId xmlns:a16="http://schemas.microsoft.com/office/drawing/2014/main" id="{F9C6885E-2A5A-D665-DEAD-3A11CD74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FB8D5-4B99-8689-2C1C-3C29EF68297B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2404" name="TextBox 7">
            <a:extLst>
              <a:ext uri="{FF2B5EF4-FFF2-40B4-BE49-F238E27FC236}">
                <a16:creationId xmlns:a16="http://schemas.microsoft.com/office/drawing/2014/main" id="{8E064F47-651F-890C-8D6B-D9CF1226C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2405" name="TextBox 9">
            <a:extLst>
              <a:ext uri="{FF2B5EF4-FFF2-40B4-BE49-F238E27FC236}">
                <a16:creationId xmlns:a16="http://schemas.microsoft.com/office/drawing/2014/main" id="{03B0E892-358C-08AE-ED0E-7E8A6D2C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2406" name="TextBox 13">
            <a:extLst>
              <a:ext uri="{FF2B5EF4-FFF2-40B4-BE49-F238E27FC236}">
                <a16:creationId xmlns:a16="http://schemas.microsoft.com/office/drawing/2014/main" id="{55F86193-3CC6-8EF9-03F8-B21E4E42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102407" name="TextBox 9">
            <a:extLst>
              <a:ext uri="{FF2B5EF4-FFF2-40B4-BE49-F238E27FC236}">
                <a16:creationId xmlns:a16="http://schemas.microsoft.com/office/drawing/2014/main" id="{7B1DFA6A-9504-C534-C6E2-4BBACFCC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433763"/>
            <a:ext cx="239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&lt;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  <p:grpSp>
        <p:nvGrpSpPr>
          <p:cNvPr id="102408" name="Group 2">
            <a:extLst>
              <a:ext uri="{FF2B5EF4-FFF2-40B4-BE49-F238E27FC236}">
                <a16:creationId xmlns:a16="http://schemas.microsoft.com/office/drawing/2014/main" id="{C40C038C-5B17-551C-E694-5502EA1506A9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28678" name="TextBox 8">
              <a:extLst>
                <a:ext uri="{FF2B5EF4-FFF2-40B4-BE49-F238E27FC236}">
                  <a16:creationId xmlns:a16="http://schemas.microsoft.com/office/drawing/2014/main" id="{9A5B64EB-555F-9BB7-B0DA-A677E6CCD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28679" name="TextBox 11">
              <a:extLst>
                <a:ext uri="{FF2B5EF4-FFF2-40B4-BE49-F238E27FC236}">
                  <a16:creationId xmlns:a16="http://schemas.microsoft.com/office/drawing/2014/main" id="{B64BF84B-29DF-67AE-45CD-12A842351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2411" name="TextBox 8">
              <a:extLst>
                <a:ext uri="{FF2B5EF4-FFF2-40B4-BE49-F238E27FC236}">
                  <a16:creationId xmlns:a16="http://schemas.microsoft.com/office/drawing/2014/main" id="{8384097E-3DB4-DBCE-0AA0-F0C4C8313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02412" name="TextBox 8">
              <a:extLst>
                <a:ext uri="{FF2B5EF4-FFF2-40B4-BE49-F238E27FC236}">
                  <a16:creationId xmlns:a16="http://schemas.microsoft.com/office/drawing/2014/main" id="{B63E8E3A-EA02-3089-C962-708B0A42B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 ~0     ~0  </a:t>
              </a:r>
            </a:p>
          </p:txBody>
        </p:sp>
        <p:sp>
          <p:nvSpPr>
            <p:cNvPr id="102413" name="TextBox 1">
              <a:extLst>
                <a:ext uri="{FF2B5EF4-FFF2-40B4-BE49-F238E27FC236}">
                  <a16:creationId xmlns:a16="http://schemas.microsoft.com/office/drawing/2014/main" id="{2BB8FB53-F3EA-5621-F507-0C6584AEB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2414" name="TextBox 13">
              <a:extLst>
                <a:ext uri="{FF2B5EF4-FFF2-40B4-BE49-F238E27FC236}">
                  <a16:creationId xmlns:a16="http://schemas.microsoft.com/office/drawing/2014/main" id="{3EF78B47-4DDA-4A9A-134D-46F801F4E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2415" name="TextBox 14">
              <a:extLst>
                <a:ext uri="{FF2B5EF4-FFF2-40B4-BE49-F238E27FC236}">
                  <a16:creationId xmlns:a16="http://schemas.microsoft.com/office/drawing/2014/main" id="{CC566DF1-E27B-0719-A68A-3EDCE81AF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2416" name="TextBox 15">
              <a:extLst>
                <a:ext uri="{FF2B5EF4-FFF2-40B4-BE49-F238E27FC236}">
                  <a16:creationId xmlns:a16="http://schemas.microsoft.com/office/drawing/2014/main" id="{0E581EDD-3210-D93C-5CF2-02F6191F2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2">
            <a:extLst>
              <a:ext uri="{FF2B5EF4-FFF2-40B4-BE49-F238E27FC236}">
                <a16:creationId xmlns:a16="http://schemas.microsoft.com/office/drawing/2014/main" id="{C7C966DB-6AB7-1636-C734-8A4D1FEF3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25513"/>
            <a:ext cx="826928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4">
            <a:extLst>
              <a:ext uri="{FF2B5EF4-FFF2-40B4-BE49-F238E27FC236}">
                <a16:creationId xmlns:a16="http://schemas.microsoft.com/office/drawing/2014/main" id="{7C50BD71-6817-6820-FF3B-1F0A2D34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GREML-SC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DB279-CC62-9018-3D02-C707F9C108E0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4452" name="TextBox 7">
            <a:extLst>
              <a:ext uri="{FF2B5EF4-FFF2-40B4-BE49-F238E27FC236}">
                <a16:creationId xmlns:a16="http://schemas.microsoft.com/office/drawing/2014/main" id="{6DDB9D39-304D-57DE-AC03-44314717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4453" name="TextBox 9">
            <a:extLst>
              <a:ext uri="{FF2B5EF4-FFF2-40B4-BE49-F238E27FC236}">
                <a16:creationId xmlns:a16="http://schemas.microsoft.com/office/drawing/2014/main" id="{6E3EE561-F566-689E-4540-D13543A1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4454" name="TextBox 13">
            <a:extLst>
              <a:ext uri="{FF2B5EF4-FFF2-40B4-BE49-F238E27FC236}">
                <a16:creationId xmlns:a16="http://schemas.microsoft.com/office/drawing/2014/main" id="{DCE99CDD-FAA9-E29E-BD70-12608A44F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8FFB8-1A46-3BEB-71A0-0371D05147A4}"/>
              </a:ext>
            </a:extLst>
          </p:cNvPr>
          <p:cNvSpPr txBox="1"/>
          <p:nvPr/>
        </p:nvSpPr>
        <p:spPr>
          <a:xfrm>
            <a:off x="4437063" y="2257425"/>
            <a:ext cx="3609975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i="1" baseline="0">
                <a:latin typeface="Times New Roman" charset="0"/>
              </a:rPr>
              <a:t>ĥ</a:t>
            </a:r>
            <a:r>
              <a:rPr lang="en-US" altLang="en-US" i="1">
                <a:latin typeface="Times New Roman" charset="0"/>
              </a:rPr>
              <a:t>2</a:t>
            </a:r>
            <a:r>
              <a:rPr lang="en-US" altLang="en-US" i="1" baseline="-25000">
                <a:latin typeface="Times New Roman" charset="0"/>
              </a:rPr>
              <a:t>SNP</a:t>
            </a: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</a:t>
            </a:r>
            <a:r>
              <a:rPr lang="en-US" altLang="en-US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en-US" altLang="en-US" baseline="0"/>
              <a:t>r</a:t>
            </a:r>
            <a:r>
              <a:rPr lang="en-US" altLang="en-US"/>
              <a:t>2</a:t>
            </a:r>
            <a:r>
              <a:rPr lang="en-US" altLang="en-US" baseline="-25000"/>
              <a:t>MQ</a:t>
            </a:r>
            <a:r>
              <a:rPr lang="en-US" altLang="en-US" baseline="0"/>
              <a:t>/r</a:t>
            </a:r>
            <a:r>
              <a:rPr lang="en-US" altLang="en-US"/>
              <a:t>2</a:t>
            </a:r>
            <a:r>
              <a:rPr lang="en-US" altLang="en-US" baseline="-25000"/>
              <a:t>MM</a:t>
            </a:r>
            <a:r>
              <a:rPr lang="en-US" altLang="en-US" baseline="0"/>
              <a:t>)</a:t>
            </a:r>
          </a:p>
        </p:txBody>
      </p:sp>
      <p:grpSp>
        <p:nvGrpSpPr>
          <p:cNvPr id="104456" name="Group 10">
            <a:extLst>
              <a:ext uri="{FF2B5EF4-FFF2-40B4-BE49-F238E27FC236}">
                <a16:creationId xmlns:a16="http://schemas.microsoft.com/office/drawing/2014/main" id="{3A52CFE7-AEA7-7424-E791-428657FDF4B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CD94B54-3B7D-7405-17A4-1FCAD38E9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4C9D60C-F1D1-E957-8AE7-CC4CE2FDB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4459" name="TextBox 8">
              <a:extLst>
                <a:ext uri="{FF2B5EF4-FFF2-40B4-BE49-F238E27FC236}">
                  <a16:creationId xmlns:a16="http://schemas.microsoft.com/office/drawing/2014/main" id="{BA30B899-B934-6FC3-0B52-7EEA5AD89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04460" name="TextBox 8">
              <a:extLst>
                <a:ext uri="{FF2B5EF4-FFF2-40B4-BE49-F238E27FC236}">
                  <a16:creationId xmlns:a16="http://schemas.microsoft.com/office/drawing/2014/main" id="{404A23A6-C0A0-356E-FC72-7952985A2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 ~0     ~0  </a:t>
              </a:r>
            </a:p>
          </p:txBody>
        </p:sp>
        <p:sp>
          <p:nvSpPr>
            <p:cNvPr id="104461" name="TextBox 15">
              <a:extLst>
                <a:ext uri="{FF2B5EF4-FFF2-40B4-BE49-F238E27FC236}">
                  <a16:creationId xmlns:a16="http://schemas.microsoft.com/office/drawing/2014/main" id="{0A6FF2C7-42D7-3F15-804F-E9D413153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4462" name="TextBox 16">
              <a:extLst>
                <a:ext uri="{FF2B5EF4-FFF2-40B4-BE49-F238E27FC236}">
                  <a16:creationId xmlns:a16="http://schemas.microsoft.com/office/drawing/2014/main" id="{6135B0E8-394B-3DF9-18E8-18C8F598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4463" name="TextBox 17">
              <a:extLst>
                <a:ext uri="{FF2B5EF4-FFF2-40B4-BE49-F238E27FC236}">
                  <a16:creationId xmlns:a16="http://schemas.microsoft.com/office/drawing/2014/main" id="{BA19A047-ACE9-626F-2A6E-CA67E5762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4464" name="TextBox 18">
              <a:extLst>
                <a:ext uri="{FF2B5EF4-FFF2-40B4-BE49-F238E27FC236}">
                  <a16:creationId xmlns:a16="http://schemas.microsoft.com/office/drawing/2014/main" id="{203F5540-5002-5716-EF8A-C55C9E24E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582EBD44-5FFB-9908-E6FA-3722137B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62386481-9488-5456-59B1-4CA207C0D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0063"/>
            <a:ext cx="9144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LD-score regression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Least Squares Regression (</a:t>
            </a:r>
            <a:r>
              <a:rPr lang="en-US" baseline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Haseman-Elston</a:t>
            </a: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Mixed effects models (GREML):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Typical approach (GCTA assumptions)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Multi-GRM approaches</a:t>
            </a: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Bayesian approaches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938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422CE2A-F37E-D8BB-CE5D-C394C8B0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Multiple approaches to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r>
              <a:rPr lang="en-US" altLang="en-US" sz="4400" baseline="0">
                <a:solidFill>
                  <a:srgbClr val="0C0EE4"/>
                </a:solidFill>
              </a:rPr>
              <a:t>estimating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r>
              <a:rPr lang="en-US" altLang="en-US" sz="4400" baseline="-25000">
                <a:solidFill>
                  <a:srgbClr val="0C0EE4"/>
                </a:solidFill>
              </a:rPr>
              <a:t>snp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>
            <a:extLst>
              <a:ext uri="{FF2B5EF4-FFF2-40B4-BE49-F238E27FC236}">
                <a16:creationId xmlns:a16="http://schemas.microsoft.com/office/drawing/2014/main" id="{52DB1B15-A6D7-1427-5CEB-AC9C6745B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4">
            <a:extLst>
              <a:ext uri="{FF2B5EF4-FFF2-40B4-BE49-F238E27FC236}">
                <a16:creationId xmlns:a16="http://schemas.microsoft.com/office/drawing/2014/main" id="{8735940F-8F0E-D0DA-A027-90ED5EF0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35E80-EF1B-3431-5781-D1660382920A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6500" name="TextBox 7">
            <a:extLst>
              <a:ext uri="{FF2B5EF4-FFF2-40B4-BE49-F238E27FC236}">
                <a16:creationId xmlns:a16="http://schemas.microsoft.com/office/drawing/2014/main" id="{6F8C3170-F254-73CC-60A6-7BBEF1819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6501" name="TextBox 9">
            <a:extLst>
              <a:ext uri="{FF2B5EF4-FFF2-40B4-BE49-F238E27FC236}">
                <a16:creationId xmlns:a16="http://schemas.microsoft.com/office/drawing/2014/main" id="{60224FF5-2671-CF6F-29A4-344D46987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6502" name="TextBox 13">
            <a:extLst>
              <a:ext uri="{FF2B5EF4-FFF2-40B4-BE49-F238E27FC236}">
                <a16:creationId xmlns:a16="http://schemas.microsoft.com/office/drawing/2014/main" id="{3BE59BD2-5734-62EB-F4EB-4B675EB24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06503" name="Group 10">
            <a:extLst>
              <a:ext uri="{FF2B5EF4-FFF2-40B4-BE49-F238E27FC236}">
                <a16:creationId xmlns:a16="http://schemas.microsoft.com/office/drawing/2014/main" id="{AD27D075-3377-AA59-6BB5-F5F89162AA2E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C07F7D2-4EA3-A2DF-ED64-893472AFA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3AF656B-B37F-1E63-04F4-5148CD2C1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6507" name="TextBox 8">
              <a:extLst>
                <a:ext uri="{FF2B5EF4-FFF2-40B4-BE49-F238E27FC236}">
                  <a16:creationId xmlns:a16="http://schemas.microsoft.com/office/drawing/2014/main" id="{8D1DA43F-DF74-6561-2A00-33FB915BE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06508" name="TextBox 8">
              <a:extLst>
                <a:ext uri="{FF2B5EF4-FFF2-40B4-BE49-F238E27FC236}">
                  <a16:creationId xmlns:a16="http://schemas.microsoft.com/office/drawing/2014/main" id="{AA248463-9F30-0397-BF74-FCFF0B208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06509" name="TextBox 15">
              <a:extLst>
                <a:ext uri="{FF2B5EF4-FFF2-40B4-BE49-F238E27FC236}">
                  <a16:creationId xmlns:a16="http://schemas.microsoft.com/office/drawing/2014/main" id="{06550215-9D3F-5836-50F1-0E4E18DD0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6510" name="TextBox 16">
              <a:extLst>
                <a:ext uri="{FF2B5EF4-FFF2-40B4-BE49-F238E27FC236}">
                  <a16:creationId xmlns:a16="http://schemas.microsoft.com/office/drawing/2014/main" id="{3ACCFAC5-B3DA-5EBC-4071-A8505717A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6511" name="TextBox 17">
              <a:extLst>
                <a:ext uri="{FF2B5EF4-FFF2-40B4-BE49-F238E27FC236}">
                  <a16:creationId xmlns:a16="http://schemas.microsoft.com/office/drawing/2014/main" id="{1137D568-41A1-5E5F-1189-3BA13FF56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6512" name="TextBox 18">
              <a:extLst>
                <a:ext uri="{FF2B5EF4-FFF2-40B4-BE49-F238E27FC236}">
                  <a16:creationId xmlns:a16="http://schemas.microsoft.com/office/drawing/2014/main" id="{9CD3B9BC-4669-A639-DA7F-83320EB5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06504" name="Rectangle 9">
            <a:extLst>
              <a:ext uri="{FF2B5EF4-FFF2-40B4-BE49-F238E27FC236}">
                <a16:creationId xmlns:a16="http://schemas.microsoft.com/office/drawing/2014/main" id="{B607F172-BD8A-ADC9-B48F-3BFCBB6F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0925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>
            <a:extLst>
              <a:ext uri="{FF2B5EF4-FFF2-40B4-BE49-F238E27FC236}">
                <a16:creationId xmlns:a16="http://schemas.microsoft.com/office/drawing/2014/main" id="{18313EA0-24BC-EDE3-7225-DE82174C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4">
            <a:extLst>
              <a:ext uri="{FF2B5EF4-FFF2-40B4-BE49-F238E27FC236}">
                <a16:creationId xmlns:a16="http://schemas.microsoft.com/office/drawing/2014/main" id="{5CA1DD40-3CFD-FEEA-02DF-93653004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1220A-7B0C-BEDF-D02B-15EF9831E9E5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08548" name="TextBox 7">
            <a:extLst>
              <a:ext uri="{FF2B5EF4-FFF2-40B4-BE49-F238E27FC236}">
                <a16:creationId xmlns:a16="http://schemas.microsoft.com/office/drawing/2014/main" id="{B52A20CD-0253-976E-49DB-6A450D31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08549" name="TextBox 9">
            <a:extLst>
              <a:ext uri="{FF2B5EF4-FFF2-40B4-BE49-F238E27FC236}">
                <a16:creationId xmlns:a16="http://schemas.microsoft.com/office/drawing/2014/main" id="{739D260C-171D-34B5-484F-141D6FAD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08550" name="TextBox 13">
            <a:extLst>
              <a:ext uri="{FF2B5EF4-FFF2-40B4-BE49-F238E27FC236}">
                <a16:creationId xmlns:a16="http://schemas.microsoft.com/office/drawing/2014/main" id="{7B5C50B7-3E31-A5C8-0E4E-468A3CE20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cxnSp>
        <p:nvCxnSpPr>
          <p:cNvPr id="108551" name="Straight Arrow Connector 11">
            <a:extLst>
              <a:ext uri="{FF2B5EF4-FFF2-40B4-BE49-F238E27FC236}">
                <a16:creationId xmlns:a16="http://schemas.microsoft.com/office/drawing/2014/main" id="{64503E9B-2701-18C7-9E0F-E7E2F3ED61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1709738"/>
            <a:ext cx="2665412" cy="1174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2" name="Straight Arrow Connector 12">
            <a:extLst>
              <a:ext uri="{FF2B5EF4-FFF2-40B4-BE49-F238E27FC236}">
                <a16:creationId xmlns:a16="http://schemas.microsoft.com/office/drawing/2014/main" id="{EF442B67-7B18-A510-6C21-24177F7DBC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19638" y="2147888"/>
            <a:ext cx="720725" cy="581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8553" name="Group 13">
            <a:extLst>
              <a:ext uri="{FF2B5EF4-FFF2-40B4-BE49-F238E27FC236}">
                <a16:creationId xmlns:a16="http://schemas.microsoft.com/office/drawing/2014/main" id="{D781D921-D294-BCB3-9555-5D7A910C6882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981D29B-E616-AC15-B9A9-221851E3B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96ABBA1E-2BA9-B1D1-606E-CF9CAC0D7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08558" name="TextBox 8">
              <a:extLst>
                <a:ext uri="{FF2B5EF4-FFF2-40B4-BE49-F238E27FC236}">
                  <a16:creationId xmlns:a16="http://schemas.microsoft.com/office/drawing/2014/main" id="{A11465BE-D392-99D7-F407-B90BBA4DD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08559" name="TextBox 8">
              <a:extLst>
                <a:ext uri="{FF2B5EF4-FFF2-40B4-BE49-F238E27FC236}">
                  <a16:creationId xmlns:a16="http://schemas.microsoft.com/office/drawing/2014/main" id="{C841C680-52FB-7D71-10CC-2FF6968C5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08560" name="TextBox 18">
              <a:extLst>
                <a:ext uri="{FF2B5EF4-FFF2-40B4-BE49-F238E27FC236}">
                  <a16:creationId xmlns:a16="http://schemas.microsoft.com/office/drawing/2014/main" id="{F9879276-D634-4EC6-1371-D2B84FFBD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8561" name="TextBox 19">
              <a:extLst>
                <a:ext uri="{FF2B5EF4-FFF2-40B4-BE49-F238E27FC236}">
                  <a16:creationId xmlns:a16="http://schemas.microsoft.com/office/drawing/2014/main" id="{1FA76674-B131-34EE-6DFE-FC7D9FE3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08562" name="TextBox 20">
              <a:extLst>
                <a:ext uri="{FF2B5EF4-FFF2-40B4-BE49-F238E27FC236}">
                  <a16:creationId xmlns:a16="http://schemas.microsoft.com/office/drawing/2014/main" id="{BB8BBC88-24B7-3E7A-6B78-1FE87BC62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08563" name="TextBox 21">
              <a:extLst>
                <a:ext uri="{FF2B5EF4-FFF2-40B4-BE49-F238E27FC236}">
                  <a16:creationId xmlns:a16="http://schemas.microsoft.com/office/drawing/2014/main" id="{50966A7C-E89D-1E47-9D21-7A090A60E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08554" name="Rectangle 9">
            <a:extLst>
              <a:ext uri="{FF2B5EF4-FFF2-40B4-BE49-F238E27FC236}">
                <a16:creationId xmlns:a16="http://schemas.microsoft.com/office/drawing/2014/main" id="{EF7A1134-B6CC-BCAB-ADB2-F5BBD5C66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995363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8555" name="TextBox 10">
            <a:extLst>
              <a:ext uri="{FF2B5EF4-FFF2-40B4-BE49-F238E27FC236}">
                <a16:creationId xmlns:a16="http://schemas.microsoft.com/office/drawing/2014/main" id="{718AFCFC-9873-F0D8-C302-A6AC5F00A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427163"/>
            <a:ext cx="35433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upweights low LD SNPs but this is partially offset by downweighting poorly imputed ones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>
            <a:extLst>
              <a:ext uri="{FF2B5EF4-FFF2-40B4-BE49-F238E27FC236}">
                <a16:creationId xmlns:a16="http://schemas.microsoft.com/office/drawing/2014/main" id="{40CCBB87-4175-C520-A2CC-4EFFB5A1D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4">
            <a:extLst>
              <a:ext uri="{FF2B5EF4-FFF2-40B4-BE49-F238E27FC236}">
                <a16:creationId xmlns:a16="http://schemas.microsoft.com/office/drawing/2014/main" id="{2B49B571-DF4B-E1D2-6358-1339801E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92D26-F3F3-47D3-26DD-F4128518ED7C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0596" name="TextBox 7">
            <a:extLst>
              <a:ext uri="{FF2B5EF4-FFF2-40B4-BE49-F238E27FC236}">
                <a16:creationId xmlns:a16="http://schemas.microsoft.com/office/drawing/2014/main" id="{CFF242D2-1189-D721-D564-3BE502C3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0597" name="TextBox 9">
            <a:extLst>
              <a:ext uri="{FF2B5EF4-FFF2-40B4-BE49-F238E27FC236}">
                <a16:creationId xmlns:a16="http://schemas.microsoft.com/office/drawing/2014/main" id="{299838FF-2F7F-0A43-DD07-03A27BAEB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0598" name="TextBox 13">
            <a:extLst>
              <a:ext uri="{FF2B5EF4-FFF2-40B4-BE49-F238E27FC236}">
                <a16:creationId xmlns:a16="http://schemas.microsoft.com/office/drawing/2014/main" id="{7E5070E1-790B-465C-ED5C-B0B07780E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10599" name="Group 9">
            <a:extLst>
              <a:ext uri="{FF2B5EF4-FFF2-40B4-BE49-F238E27FC236}">
                <a16:creationId xmlns:a16="http://schemas.microsoft.com/office/drawing/2014/main" id="{9782CFD2-EBBF-663A-8F8A-C4F21B4B5A2D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B0DF584E-BF04-F3DE-FD56-727724705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F69726-250A-BED3-6507-1D6322001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0602" name="TextBox 8">
              <a:extLst>
                <a:ext uri="{FF2B5EF4-FFF2-40B4-BE49-F238E27FC236}">
                  <a16:creationId xmlns:a16="http://schemas.microsoft.com/office/drawing/2014/main" id="{B0F7A9EE-D3FE-7F3A-30B8-B14D9E609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0603" name="TextBox 8">
              <a:extLst>
                <a:ext uri="{FF2B5EF4-FFF2-40B4-BE49-F238E27FC236}">
                  <a16:creationId xmlns:a16="http://schemas.microsoft.com/office/drawing/2014/main" id="{5B8C13C1-B7A1-2AE4-95B7-72D4D8F6D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0604" name="TextBox 14">
              <a:extLst>
                <a:ext uri="{FF2B5EF4-FFF2-40B4-BE49-F238E27FC236}">
                  <a16:creationId xmlns:a16="http://schemas.microsoft.com/office/drawing/2014/main" id="{A4B73EFF-87B1-7E0A-B4FD-3FA3A232F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0605" name="TextBox 15">
              <a:extLst>
                <a:ext uri="{FF2B5EF4-FFF2-40B4-BE49-F238E27FC236}">
                  <a16:creationId xmlns:a16="http://schemas.microsoft.com/office/drawing/2014/main" id="{329FAA52-4A25-B579-97CC-5E07206AE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0606" name="TextBox 16">
              <a:extLst>
                <a:ext uri="{FF2B5EF4-FFF2-40B4-BE49-F238E27FC236}">
                  <a16:creationId xmlns:a16="http://schemas.microsoft.com/office/drawing/2014/main" id="{B69CE189-1D0B-ADE5-67EA-2326823AC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0607" name="TextBox 17">
              <a:extLst>
                <a:ext uri="{FF2B5EF4-FFF2-40B4-BE49-F238E27FC236}">
                  <a16:creationId xmlns:a16="http://schemas.microsoft.com/office/drawing/2014/main" id="{604443AC-E89D-0833-7424-EE991BDE4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>
            <a:extLst>
              <a:ext uri="{FF2B5EF4-FFF2-40B4-BE49-F238E27FC236}">
                <a16:creationId xmlns:a16="http://schemas.microsoft.com/office/drawing/2014/main" id="{9A57188E-38E2-E830-5E88-92EF90073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41388"/>
            <a:ext cx="81295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4">
            <a:extLst>
              <a:ext uri="{FF2B5EF4-FFF2-40B4-BE49-F238E27FC236}">
                <a16:creationId xmlns:a16="http://schemas.microsoft.com/office/drawing/2014/main" id="{4A423C4F-0C98-AB88-33EF-BC402FBD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LDAK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2038B-A96F-8B68-8AE7-B5D85F31ECF4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2644" name="TextBox 7">
            <a:extLst>
              <a:ext uri="{FF2B5EF4-FFF2-40B4-BE49-F238E27FC236}">
                <a16:creationId xmlns:a16="http://schemas.microsoft.com/office/drawing/2014/main" id="{163CD8EA-75EA-08B7-AC52-6D4A61C3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2645" name="TextBox 9">
            <a:extLst>
              <a:ext uri="{FF2B5EF4-FFF2-40B4-BE49-F238E27FC236}">
                <a16:creationId xmlns:a16="http://schemas.microsoft.com/office/drawing/2014/main" id="{1EF33F6C-83F2-C0B3-3263-2BAAC410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2646" name="TextBox 13">
            <a:extLst>
              <a:ext uri="{FF2B5EF4-FFF2-40B4-BE49-F238E27FC236}">
                <a16:creationId xmlns:a16="http://schemas.microsoft.com/office/drawing/2014/main" id="{7069EEB2-CF52-45D1-D877-790EB0AE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112647" name="TextBox 9">
            <a:extLst>
              <a:ext uri="{FF2B5EF4-FFF2-40B4-BE49-F238E27FC236}">
                <a16:creationId xmlns:a16="http://schemas.microsoft.com/office/drawing/2014/main" id="{4E66A2A2-07E6-7BFB-E79E-C5C96FAA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3433763"/>
            <a:ext cx="2398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Again, </a:t>
            </a:r>
            <a:br>
              <a:rPr lang="en-US" altLang="en-US" sz="2800" baseline="0"/>
            </a:br>
            <a:r>
              <a:rPr lang="en-US" altLang="en-US" sz="2800" baseline="0"/>
              <a:t>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&lt; r</a:t>
            </a:r>
            <a:r>
              <a:rPr lang="en-US" altLang="en-US" sz="2800"/>
              <a:t>2</a:t>
            </a:r>
            <a:r>
              <a:rPr lang="en-US" altLang="en-US" sz="2800" baseline="-25000"/>
              <a:t>MM</a:t>
            </a:r>
            <a:r>
              <a:rPr lang="en-US" altLang="en-US" sz="2800" baseline="0"/>
              <a:t> </a:t>
            </a:r>
          </a:p>
        </p:txBody>
      </p:sp>
      <p:grpSp>
        <p:nvGrpSpPr>
          <p:cNvPr id="112648" name="Group 10">
            <a:extLst>
              <a:ext uri="{FF2B5EF4-FFF2-40B4-BE49-F238E27FC236}">
                <a16:creationId xmlns:a16="http://schemas.microsoft.com/office/drawing/2014/main" id="{C0848F27-B366-2034-C02D-CC2ECB853F27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97CDD201-4553-94F3-DAB1-B1A42F29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A1E8811-61B1-3F8B-7B16-38832A57A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2651" name="TextBox 8">
              <a:extLst>
                <a:ext uri="{FF2B5EF4-FFF2-40B4-BE49-F238E27FC236}">
                  <a16:creationId xmlns:a16="http://schemas.microsoft.com/office/drawing/2014/main" id="{EFE32227-AAF4-63AC-2A31-DB65126DF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2652" name="TextBox 8">
              <a:extLst>
                <a:ext uri="{FF2B5EF4-FFF2-40B4-BE49-F238E27FC236}">
                  <a16:creationId xmlns:a16="http://schemas.microsoft.com/office/drawing/2014/main" id="{EC256E42-EBD2-96C0-A55F-E9036BE8D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2653" name="TextBox 15">
              <a:extLst>
                <a:ext uri="{FF2B5EF4-FFF2-40B4-BE49-F238E27FC236}">
                  <a16:creationId xmlns:a16="http://schemas.microsoft.com/office/drawing/2014/main" id="{98005EB5-C345-F40C-B89C-FDAE1DF3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2654" name="TextBox 16">
              <a:extLst>
                <a:ext uri="{FF2B5EF4-FFF2-40B4-BE49-F238E27FC236}">
                  <a16:creationId xmlns:a16="http://schemas.microsoft.com/office/drawing/2014/main" id="{2CDB884F-A823-9AEE-A4F2-370E48ECF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2655" name="TextBox 17">
              <a:extLst>
                <a:ext uri="{FF2B5EF4-FFF2-40B4-BE49-F238E27FC236}">
                  <a16:creationId xmlns:a16="http://schemas.microsoft.com/office/drawing/2014/main" id="{7BC9C9AD-9BE1-8EFD-3646-ACBA78D17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2656" name="TextBox 18">
              <a:extLst>
                <a:ext uri="{FF2B5EF4-FFF2-40B4-BE49-F238E27FC236}">
                  <a16:creationId xmlns:a16="http://schemas.microsoft.com/office/drawing/2014/main" id="{452240AC-9F52-234E-8B25-E5308844C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3">
            <a:extLst>
              <a:ext uri="{FF2B5EF4-FFF2-40B4-BE49-F238E27FC236}">
                <a16:creationId xmlns:a16="http://schemas.microsoft.com/office/drawing/2014/main" id="{F375A134-63DA-5426-3782-B7B6FC93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30263"/>
            <a:ext cx="82073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4">
            <a:extLst>
              <a:ext uri="{FF2B5EF4-FFF2-40B4-BE49-F238E27FC236}">
                <a16:creationId xmlns:a16="http://schemas.microsoft.com/office/drawing/2014/main" id="{CE0D6BFE-9D65-735D-8E26-FD03CAB0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GREML-LDMS-I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8A2E0-007B-738F-A46F-33521F24D05C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4692" name="TextBox 7">
            <a:extLst>
              <a:ext uri="{FF2B5EF4-FFF2-40B4-BE49-F238E27FC236}">
                <a16:creationId xmlns:a16="http://schemas.microsoft.com/office/drawing/2014/main" id="{C94B8D19-67E3-53D8-C7CB-9F58F1F8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4693" name="TextBox 9">
            <a:extLst>
              <a:ext uri="{FF2B5EF4-FFF2-40B4-BE49-F238E27FC236}">
                <a16:creationId xmlns:a16="http://schemas.microsoft.com/office/drawing/2014/main" id="{F9BF931C-3D69-B7B6-071D-96975087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4694" name="TextBox 13">
            <a:extLst>
              <a:ext uri="{FF2B5EF4-FFF2-40B4-BE49-F238E27FC236}">
                <a16:creationId xmlns:a16="http://schemas.microsoft.com/office/drawing/2014/main" id="{61D9396A-E78C-3B96-C085-D91B1251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14695" name="Group 10">
            <a:extLst>
              <a:ext uri="{FF2B5EF4-FFF2-40B4-BE49-F238E27FC236}">
                <a16:creationId xmlns:a16="http://schemas.microsoft.com/office/drawing/2014/main" id="{DF90AEB6-0F5C-A7D8-5CF7-079198E05F36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38D4FDDA-FDAC-5F8C-C9CC-15F7C3975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91D0533E-3ABE-CB22-B604-7E02C7443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4699" name="TextBox 8">
              <a:extLst>
                <a:ext uri="{FF2B5EF4-FFF2-40B4-BE49-F238E27FC236}">
                  <a16:creationId xmlns:a16="http://schemas.microsoft.com/office/drawing/2014/main" id="{747BDAED-B5C7-7C9B-F86C-BEF539C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+       0       +  </a:t>
              </a:r>
            </a:p>
          </p:txBody>
        </p:sp>
        <p:sp>
          <p:nvSpPr>
            <p:cNvPr id="114700" name="TextBox 8">
              <a:extLst>
                <a:ext uri="{FF2B5EF4-FFF2-40B4-BE49-F238E27FC236}">
                  <a16:creationId xmlns:a16="http://schemas.microsoft.com/office/drawing/2014/main" id="{B3621FF7-9A90-B40F-87D7-C5D7D3D6D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+        +     ~0     ~0  </a:t>
              </a:r>
            </a:p>
          </p:txBody>
        </p:sp>
        <p:sp>
          <p:nvSpPr>
            <p:cNvPr id="114701" name="TextBox 15">
              <a:extLst>
                <a:ext uri="{FF2B5EF4-FFF2-40B4-BE49-F238E27FC236}">
                  <a16:creationId xmlns:a16="http://schemas.microsoft.com/office/drawing/2014/main" id="{F147082B-1865-BC69-0425-7362862D4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4702" name="TextBox 16">
              <a:extLst>
                <a:ext uri="{FF2B5EF4-FFF2-40B4-BE49-F238E27FC236}">
                  <a16:creationId xmlns:a16="http://schemas.microsoft.com/office/drawing/2014/main" id="{480ACFF0-5C5B-18CE-5C4D-EEA38F212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4703" name="TextBox 17">
              <a:extLst>
                <a:ext uri="{FF2B5EF4-FFF2-40B4-BE49-F238E27FC236}">
                  <a16:creationId xmlns:a16="http://schemas.microsoft.com/office/drawing/2014/main" id="{C5C14477-9A6C-9DD6-7732-B46A522C7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4704" name="TextBox 18">
              <a:extLst>
                <a:ext uri="{FF2B5EF4-FFF2-40B4-BE49-F238E27FC236}">
                  <a16:creationId xmlns:a16="http://schemas.microsoft.com/office/drawing/2014/main" id="{9AD7E41E-C7E0-66EC-5D8A-2D2E82C51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  <p:sp>
        <p:nvSpPr>
          <p:cNvPr id="114696" name="Rectangle 9">
            <a:extLst>
              <a:ext uri="{FF2B5EF4-FFF2-40B4-BE49-F238E27FC236}">
                <a16:creationId xmlns:a16="http://schemas.microsoft.com/office/drawing/2014/main" id="{51B6E35A-C147-E1B3-EEC1-DD42B71A2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1050925"/>
            <a:ext cx="3594100" cy="580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3">
            <a:extLst>
              <a:ext uri="{FF2B5EF4-FFF2-40B4-BE49-F238E27FC236}">
                <a16:creationId xmlns:a16="http://schemas.microsoft.com/office/drawing/2014/main" id="{E332C220-42AC-FEE7-5763-0EA6F1F0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30263"/>
            <a:ext cx="82073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4">
            <a:extLst>
              <a:ext uri="{FF2B5EF4-FFF2-40B4-BE49-F238E27FC236}">
                <a16:creationId xmlns:a16="http://schemas.microsoft.com/office/drawing/2014/main" id="{A63D8339-8D4C-BC1A-879D-088998EBD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GREML-LDMS-I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13E00-1E58-824D-CD01-287509660493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6740" name="TextBox 7">
            <a:extLst>
              <a:ext uri="{FF2B5EF4-FFF2-40B4-BE49-F238E27FC236}">
                <a16:creationId xmlns:a16="http://schemas.microsoft.com/office/drawing/2014/main" id="{3A887D1E-E50A-191A-8238-CB92181B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6741" name="TextBox 9">
            <a:extLst>
              <a:ext uri="{FF2B5EF4-FFF2-40B4-BE49-F238E27FC236}">
                <a16:creationId xmlns:a16="http://schemas.microsoft.com/office/drawing/2014/main" id="{9A6A0992-76B0-DC6C-08DD-12755AB32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6742" name="TextBox 13">
            <a:extLst>
              <a:ext uri="{FF2B5EF4-FFF2-40B4-BE49-F238E27FC236}">
                <a16:creationId xmlns:a16="http://schemas.microsoft.com/office/drawing/2014/main" id="{B6B84B3B-FE41-2B0D-0A6A-F0D22FCA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grpSp>
        <p:nvGrpSpPr>
          <p:cNvPr id="116743" name="Group 9">
            <a:extLst>
              <a:ext uri="{FF2B5EF4-FFF2-40B4-BE49-F238E27FC236}">
                <a16:creationId xmlns:a16="http://schemas.microsoft.com/office/drawing/2014/main" id="{62F2D119-E053-B4B5-5544-EEA38C701AC2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82F475A6-F1F7-C43A-131F-30ED6566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D38A74-68A7-F596-843C-2161F217C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6746" name="TextBox 8">
              <a:extLst>
                <a:ext uri="{FF2B5EF4-FFF2-40B4-BE49-F238E27FC236}">
                  <a16:creationId xmlns:a16="http://schemas.microsoft.com/office/drawing/2014/main" id="{D3B26A11-C1CC-B082-78CD-DADA8DB3B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6747" name="TextBox 8">
              <a:extLst>
                <a:ext uri="{FF2B5EF4-FFF2-40B4-BE49-F238E27FC236}">
                  <a16:creationId xmlns:a16="http://schemas.microsoft.com/office/drawing/2014/main" id="{ADD06507-7980-0A09-22F5-8B3F1D151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6748" name="TextBox 14">
              <a:extLst>
                <a:ext uri="{FF2B5EF4-FFF2-40B4-BE49-F238E27FC236}">
                  <a16:creationId xmlns:a16="http://schemas.microsoft.com/office/drawing/2014/main" id="{7A747961-9A04-8F46-E82F-ABDCAF662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6749" name="TextBox 15">
              <a:extLst>
                <a:ext uri="{FF2B5EF4-FFF2-40B4-BE49-F238E27FC236}">
                  <a16:creationId xmlns:a16="http://schemas.microsoft.com/office/drawing/2014/main" id="{E4FEE8EA-ADD5-A56F-B019-C202668C7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6750" name="TextBox 16">
              <a:extLst>
                <a:ext uri="{FF2B5EF4-FFF2-40B4-BE49-F238E27FC236}">
                  <a16:creationId xmlns:a16="http://schemas.microsoft.com/office/drawing/2014/main" id="{F60FC680-B9DC-C6A4-7FA7-526E54F54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6751" name="TextBox 17">
              <a:extLst>
                <a:ext uri="{FF2B5EF4-FFF2-40B4-BE49-F238E27FC236}">
                  <a16:creationId xmlns:a16="http://schemas.microsoft.com/office/drawing/2014/main" id="{2EA2F564-ED3B-D52C-314E-1537D43CB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3">
            <a:extLst>
              <a:ext uri="{FF2B5EF4-FFF2-40B4-BE49-F238E27FC236}">
                <a16:creationId xmlns:a16="http://schemas.microsoft.com/office/drawing/2014/main" id="{47F42B42-414D-C7AE-01C0-4EADB5A2A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30263"/>
            <a:ext cx="820737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4">
            <a:extLst>
              <a:ext uri="{FF2B5EF4-FFF2-40B4-BE49-F238E27FC236}">
                <a16:creationId xmlns:a16="http://schemas.microsoft.com/office/drawing/2014/main" id="{B680ABBA-A602-ECAB-FCBA-FBC0A773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GREML-LDMS-I results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7CC40-134C-F7A5-894D-D294073EFFAF}"/>
              </a:ext>
            </a:extLst>
          </p:cNvPr>
          <p:cNvSpPr/>
          <p:nvPr/>
        </p:nvSpPr>
        <p:spPr>
          <a:xfrm rot="16200000">
            <a:off x="-224631" y="2870994"/>
            <a:ext cx="1347787" cy="7080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4000" i="1" baseline="0">
                <a:latin typeface="Times New Roman" charset="0"/>
              </a:rPr>
              <a:t>ĥ</a:t>
            </a:r>
            <a:r>
              <a:rPr lang="en-US" altLang="en-US" sz="4000" i="1">
                <a:latin typeface="Times New Roman" charset="0"/>
              </a:rPr>
              <a:t>2</a:t>
            </a:r>
            <a:r>
              <a:rPr lang="en-US" altLang="en-US" sz="4000" i="1" baseline="-25000">
                <a:latin typeface="Times New Roman" charset="0"/>
              </a:rPr>
              <a:t>SNP</a:t>
            </a:r>
            <a:r>
              <a:rPr lang="en-US" altLang="en-US" sz="40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sz="4000"/>
          </a:p>
        </p:txBody>
      </p:sp>
      <p:sp>
        <p:nvSpPr>
          <p:cNvPr id="118788" name="TextBox 7">
            <a:extLst>
              <a:ext uri="{FF2B5EF4-FFF2-40B4-BE49-F238E27FC236}">
                <a16:creationId xmlns:a16="http://schemas.microsoft.com/office/drawing/2014/main" id="{37AFBDE6-0219-E32A-6B4C-DB922AA8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00" y="1176338"/>
            <a:ext cx="285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&gt; .05</a:t>
            </a:r>
            <a:r>
              <a:rPr lang="en-US" altLang="en-US" sz="2800" baseline="0">
                <a:latin typeface="Times New Roman" panose="02020603050405020304" pitchFamily="18" charset="0"/>
              </a:rPr>
              <a:t>  </a:t>
            </a:r>
            <a:r>
              <a:rPr lang="en-US" altLang="en-US" sz="2800" u="sng" baseline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18789" name="TextBox 9">
            <a:extLst>
              <a:ext uri="{FF2B5EF4-FFF2-40B4-BE49-F238E27FC236}">
                <a16:creationId xmlns:a16="http://schemas.microsoft.com/office/drawing/2014/main" id="{E81F1FC2-AA7A-62E7-A810-16BCE515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155700"/>
            <a:ext cx="279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 MAF &lt; .0025</a:t>
            </a:r>
          </a:p>
        </p:txBody>
      </p:sp>
      <p:sp>
        <p:nvSpPr>
          <p:cNvPr id="118790" name="TextBox 13">
            <a:extLst>
              <a:ext uri="{FF2B5EF4-FFF2-40B4-BE49-F238E27FC236}">
                <a16:creationId xmlns:a16="http://schemas.microsoft.com/office/drawing/2014/main" id="{79F35C53-D180-C308-816C-38A76E9F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4872038"/>
            <a:ext cx="246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baseline="0">
                <a:latin typeface="Times New Roman" panose="02020603050405020304" pitchFamily="18" charset="0"/>
              </a:rPr>
              <a:t>CVs:</a:t>
            </a:r>
          </a:p>
        </p:txBody>
      </p:sp>
      <p:sp>
        <p:nvSpPr>
          <p:cNvPr id="118791" name="TextBox 9">
            <a:extLst>
              <a:ext uri="{FF2B5EF4-FFF2-40B4-BE49-F238E27FC236}">
                <a16:creationId xmlns:a16="http://schemas.microsoft.com/office/drawing/2014/main" id="{C668429B-0C23-B263-53E4-B5239678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63" y="1912938"/>
            <a:ext cx="647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Within a given MAF/LD bin, r</a:t>
            </a:r>
            <a:r>
              <a:rPr lang="en-US" altLang="en-US" sz="2800"/>
              <a:t>2</a:t>
            </a:r>
            <a:r>
              <a:rPr lang="en-US" altLang="en-US" sz="2800" baseline="-25000"/>
              <a:t>MQ</a:t>
            </a:r>
            <a:r>
              <a:rPr lang="en-US" altLang="en-US" sz="2800" baseline="0"/>
              <a:t> </a:t>
            </a:r>
            <a:r>
              <a:rPr lang="en-US" altLang="en-US" sz="2800" baseline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≅</a:t>
            </a:r>
            <a:r>
              <a:rPr lang="en-US" altLang="en-US" sz="2800" baseline="0">
                <a:ea typeface="ＭＳ ゴシック" panose="020B0609070205080204" pitchFamily="49" charset="-128"/>
              </a:rPr>
              <a:t> r</a:t>
            </a:r>
            <a:r>
              <a:rPr lang="en-US" altLang="en-US" sz="2800">
                <a:ea typeface="ＭＳ ゴシック" panose="020B0609070205080204" pitchFamily="49" charset="-128"/>
              </a:rPr>
              <a:t>2</a:t>
            </a:r>
            <a:r>
              <a:rPr lang="en-US" altLang="en-US" sz="2800" baseline="-25000">
                <a:ea typeface="ＭＳ ゴシック" panose="020B0609070205080204" pitchFamily="49" charset="-128"/>
              </a:rPr>
              <a:t>MM</a:t>
            </a:r>
            <a:r>
              <a:rPr lang="en-US" altLang="en-US" sz="2800" baseline="0">
                <a:ea typeface="ＭＳ ゴシック" panose="020B0609070205080204" pitchFamily="49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F4C70-61F2-4797-87C0-F09210DB1D27}"/>
              </a:ext>
            </a:extLst>
          </p:cNvPr>
          <p:cNvSpPr txBox="1"/>
          <p:nvPr/>
        </p:nvSpPr>
        <p:spPr>
          <a:xfrm>
            <a:off x="2540000" y="2492375"/>
            <a:ext cx="60515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baseline="0" dirty="0"/>
              <a:t>Thus</a:t>
            </a:r>
            <a:r>
              <a:rPr lang="en-US" altLang="en-US" i="1" baseline="0" dirty="0">
                <a:latin typeface="Times New Roman" charset="0"/>
              </a:rPr>
              <a:t>, ĥ</a:t>
            </a:r>
            <a:r>
              <a:rPr lang="en-US" altLang="en-US" i="1" dirty="0">
                <a:latin typeface="Times New Roman" charset="0"/>
              </a:rPr>
              <a:t>2</a:t>
            </a:r>
            <a:r>
              <a:rPr lang="en-US" altLang="en-US" i="1" baseline="-25000" dirty="0">
                <a:latin typeface="Times New Roman" charset="0"/>
              </a:rPr>
              <a:t>SNP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(</a:t>
            </a:r>
            <a:r>
              <a:rPr lang="en-US" altLang="en-US" baseline="0" dirty="0"/>
              <a:t>r</a:t>
            </a:r>
            <a:r>
              <a:rPr lang="en-US" altLang="en-US" dirty="0"/>
              <a:t>2</a:t>
            </a:r>
            <a:r>
              <a:rPr lang="en-US" altLang="en-US" baseline="-25000" dirty="0"/>
              <a:t>MQ</a:t>
            </a:r>
            <a:r>
              <a:rPr lang="en-US" altLang="en-US" baseline="0" dirty="0"/>
              <a:t>/r</a:t>
            </a:r>
            <a:r>
              <a:rPr lang="en-US" altLang="en-US" dirty="0"/>
              <a:t>2</a:t>
            </a:r>
            <a:r>
              <a:rPr lang="en-US" altLang="en-US" baseline="-25000" dirty="0"/>
              <a:t>MM</a:t>
            </a:r>
            <a:r>
              <a:rPr lang="en-US" altLang="en-US" baseline="0" dirty="0"/>
              <a:t>) =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endParaRPr lang="en-US" altLang="en-US" baseline="0" dirty="0"/>
          </a:p>
        </p:txBody>
      </p:sp>
      <p:grpSp>
        <p:nvGrpSpPr>
          <p:cNvPr id="118793" name="Group 11">
            <a:extLst>
              <a:ext uri="{FF2B5EF4-FFF2-40B4-BE49-F238E27FC236}">
                <a16:creationId xmlns:a16="http://schemas.microsoft.com/office/drawing/2014/main" id="{EDEF8816-2B18-D855-F762-6FAD55BB88F0}"/>
              </a:ext>
            </a:extLst>
          </p:cNvPr>
          <p:cNvGrpSpPr>
            <a:grpSpLocks/>
          </p:cNvGrpSpPr>
          <p:nvPr/>
        </p:nvGrpSpPr>
        <p:grpSpPr bwMode="auto">
          <a:xfrm>
            <a:off x="0" y="5330825"/>
            <a:ext cx="9228138" cy="1601788"/>
            <a:chOff x="0" y="5330824"/>
            <a:chExt cx="9228220" cy="1602359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5637AF79-D373-1F72-6B87-612A7B7DD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30824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LD-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BE67D65-EDB2-C5AD-F135-521C0E1AF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38957"/>
              <a:ext cx="1500201" cy="5240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800" baseline="0" dirty="0">
                  <a:latin typeface="Times New Roman" panose="02020603050405020304" pitchFamily="18" charset="0"/>
                </a:rPr>
                <a:t>MAF-</a:t>
              </a:r>
              <a:r>
                <a:rPr lang="en-US" altLang="en-US" sz="2800" baseline="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sym typeface="Wingdings" pitchFamily="2" charset="2"/>
                </a:rPr>
                <a:t>λ</a:t>
              </a:r>
              <a:endParaRPr lang="en-US" altLang="en-US" sz="2800" baseline="0" dirty="0">
                <a:latin typeface="Times New Roman" panose="02020603050405020304" pitchFamily="18" charset="0"/>
              </a:endParaRPr>
            </a:p>
          </p:txBody>
        </p:sp>
        <p:sp>
          <p:nvSpPr>
            <p:cNvPr id="118796" name="TextBox 8">
              <a:extLst>
                <a:ext uri="{FF2B5EF4-FFF2-40B4-BE49-F238E27FC236}">
                  <a16:creationId xmlns:a16="http://schemas.microsoft.com/office/drawing/2014/main" id="{DCC61212-9BA0-DA37-93F6-9B39C2614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9" y="5330824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0         -       0        -               0         -       0       -  </a:t>
              </a:r>
            </a:p>
          </p:txBody>
        </p:sp>
        <p:sp>
          <p:nvSpPr>
            <p:cNvPr id="118797" name="TextBox 8">
              <a:extLst>
                <a:ext uri="{FF2B5EF4-FFF2-40B4-BE49-F238E27FC236}">
                  <a16:creationId xmlns:a16="http://schemas.microsoft.com/office/drawing/2014/main" id="{69812179-BCE9-01FE-25E7-33F174752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968" y="5739468"/>
              <a:ext cx="73460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baseline="0">
                  <a:latin typeface="Times New Roman" panose="02020603050405020304" pitchFamily="18" charset="0"/>
                </a:rPr>
                <a:t> -         -      ~0     ~0               -         -     ~0     ~0  </a:t>
              </a:r>
            </a:p>
          </p:txBody>
        </p:sp>
        <p:sp>
          <p:nvSpPr>
            <p:cNvPr id="118798" name="TextBox 16">
              <a:extLst>
                <a:ext uri="{FF2B5EF4-FFF2-40B4-BE49-F238E27FC236}">
                  <a16:creationId xmlns:a16="http://schemas.microsoft.com/office/drawing/2014/main" id="{44B26C1C-3FA3-A967-B5FB-6EB36EDCB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937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8799" name="TextBox 17">
              <a:extLst>
                <a:ext uri="{FF2B5EF4-FFF2-40B4-BE49-F238E27FC236}">
                  <a16:creationId xmlns:a16="http://schemas.microsoft.com/office/drawing/2014/main" id="{B1B1227E-7EDB-48A2-102E-4395D9944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6410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  <p:sp>
          <p:nvSpPr>
            <p:cNvPr id="118800" name="TextBox 18">
              <a:extLst>
                <a:ext uri="{FF2B5EF4-FFF2-40B4-BE49-F238E27FC236}">
                  <a16:creationId xmlns:a16="http://schemas.microsoft.com/office/drawing/2014/main" id="{4CBEBDFA-C667-9F01-AD28-418FF8A23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0568" y="6237371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GCTA assumps.</a:t>
              </a:r>
            </a:p>
          </p:txBody>
        </p:sp>
        <p:sp>
          <p:nvSpPr>
            <p:cNvPr id="118801" name="TextBox 19">
              <a:extLst>
                <a:ext uri="{FF2B5EF4-FFF2-40B4-BE49-F238E27FC236}">
                  <a16:creationId xmlns:a16="http://schemas.microsoft.com/office/drawing/2014/main" id="{9C9F0AC8-DA8C-6EBE-3D80-0F57913E5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7041" y="6266334"/>
              <a:ext cx="1211179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LDAK</a:t>
              </a:r>
              <a:br>
                <a:rPr lang="en-US" altLang="en-US" sz="2800"/>
              </a:br>
              <a:r>
                <a:rPr lang="en-US" altLang="en-US" sz="2800"/>
                <a:t>assumps.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4">
            <a:extLst>
              <a:ext uri="{FF2B5EF4-FFF2-40B4-BE49-F238E27FC236}">
                <a16:creationId xmlns:a16="http://schemas.microsoft.com/office/drawing/2014/main" id="{B1BC65E4-A9AC-3A2A-93E0-922ADDDC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88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Absolute Bias Across 4 Methods and hundreds of genetic architectures</a:t>
            </a:r>
            <a:endParaRPr lang="en-US" altLang="en-US" sz="2800" baseline="0">
              <a:solidFill>
                <a:srgbClr val="0C0EE4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</p:txBody>
      </p:sp>
      <p:grpSp>
        <p:nvGrpSpPr>
          <p:cNvPr id="120834" name="Group 10">
            <a:extLst>
              <a:ext uri="{FF2B5EF4-FFF2-40B4-BE49-F238E27FC236}">
                <a16:creationId xmlns:a16="http://schemas.microsoft.com/office/drawing/2014/main" id="{58A328BF-42C6-1E42-E535-26B252C96343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668463"/>
            <a:ext cx="5661025" cy="4716462"/>
            <a:chOff x="1072816" y="1668378"/>
            <a:chExt cx="5661885" cy="4716379"/>
          </a:xfrm>
        </p:grpSpPr>
        <p:pic>
          <p:nvPicPr>
            <p:cNvPr id="120835" name="Picture 2">
              <a:extLst>
                <a:ext uri="{FF2B5EF4-FFF2-40B4-BE49-F238E27FC236}">
                  <a16:creationId xmlns:a16="http://schemas.microsoft.com/office/drawing/2014/main" id="{DA327E63-A386-D3D7-4A5C-C05CB2FE0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16" y="1668378"/>
              <a:ext cx="2087490" cy="461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36" name="Picture 3">
              <a:extLst>
                <a:ext uri="{FF2B5EF4-FFF2-40B4-BE49-F238E27FC236}">
                  <a16:creationId xmlns:a16="http://schemas.microsoft.com/office/drawing/2014/main" id="{3A5F88AC-1267-B2EF-E5D7-F246AB7F4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285" y="1739230"/>
              <a:ext cx="3582416" cy="464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7" name="Rectangle 4">
              <a:extLst>
                <a:ext uri="{FF2B5EF4-FFF2-40B4-BE49-F238E27FC236}">
                  <a16:creationId xmlns:a16="http://schemas.microsoft.com/office/drawing/2014/main" id="{DB42DED0-FE59-716C-DFDA-8CB07EAB6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811" y="1941095"/>
              <a:ext cx="385010" cy="673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/>
            </a:p>
          </p:txBody>
        </p:sp>
        <p:cxnSp>
          <p:nvCxnSpPr>
            <p:cNvPr id="120838" name="Straight Connector 6">
              <a:extLst>
                <a:ext uri="{FF2B5EF4-FFF2-40B4-BE49-F238E27FC236}">
                  <a16:creationId xmlns:a16="http://schemas.microsoft.com/office/drawing/2014/main" id="{78A3DACB-50A2-9B93-A4C1-887D93F7D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26680" y="1836821"/>
              <a:ext cx="0" cy="29196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39" name="Straight Connector 13">
              <a:extLst>
                <a:ext uri="{FF2B5EF4-FFF2-40B4-BE49-F238E27FC236}">
                  <a16:creationId xmlns:a16="http://schemas.microsoft.com/office/drawing/2014/main" id="{33AA2EFD-BA77-C67D-AF79-CB31E19C56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168" y="1832477"/>
              <a:ext cx="5146533" cy="15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0" name="Straight Connector 17">
              <a:extLst>
                <a:ext uri="{FF2B5EF4-FFF2-40B4-BE49-F238E27FC236}">
                  <a16:creationId xmlns:a16="http://schemas.microsoft.com/office/drawing/2014/main" id="{6A9565F4-CA9C-B3D0-839E-6ECF10E10F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168" y="4741112"/>
              <a:ext cx="5146533" cy="15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1" name="Straight Connector 18">
              <a:extLst>
                <a:ext uri="{FF2B5EF4-FFF2-40B4-BE49-F238E27FC236}">
                  <a16:creationId xmlns:a16="http://schemas.microsoft.com/office/drawing/2014/main" id="{1BBB51B5-4F33-C2FC-95A4-7C0E4F934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88168" y="1821449"/>
              <a:ext cx="0" cy="29196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4">
            <a:extLst>
              <a:ext uri="{FF2B5EF4-FFF2-40B4-BE49-F238E27FC236}">
                <a16:creationId xmlns:a16="http://schemas.microsoft.com/office/drawing/2014/main" id="{901B00DF-3B58-57F3-BB8F-CE94966D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0025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Regarding LD-Score regression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598E6-0514-8DC1-A77C-C03EF639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088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LD-score regression is robust to stratification and sample overlap. However: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it cannot estimate </a:t>
            </a:r>
            <a:r>
              <a:rPr lang="en-US" altLang="en-US" sz="3200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</a:t>
            </a:r>
            <a:r>
              <a:rPr lang="en-US" alt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due to rare CVs, even when using imputed/WGS data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is sensitive to assumptions about LD-</a:t>
            </a: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 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should provide a lower-bound of </a:t>
            </a:r>
            <a:r>
              <a:rPr lang="en-US" altLang="en-US" sz="3200" i="1" baseline="0">
                <a:latin typeface="Times New Roman" panose="02020603050405020304" pitchFamily="18" charset="0"/>
              </a:rPr>
              <a:t>ĥ</a:t>
            </a:r>
            <a:r>
              <a:rPr lang="en-US" altLang="en-US" sz="3200" i="1">
                <a:latin typeface="Times New Roman" panose="02020603050405020304" pitchFamily="18" charset="0"/>
              </a:rPr>
              <a:t>2</a:t>
            </a:r>
            <a:r>
              <a:rPr lang="en-US" altLang="en-US" sz="3200" i="1" baseline="-25000">
                <a:latin typeface="Times New Roman" panose="02020603050405020304" pitchFamily="18" charset="0"/>
              </a:rPr>
              <a:t>SNP </a:t>
            </a:r>
            <a:r>
              <a:rPr lang="en-US" altLang="en-US" sz="3200" baseline="0">
                <a:latin typeface="Times New Roman" panose="02020603050405020304" pitchFamily="18" charset="0"/>
              </a:rPr>
              <a:t>from other methods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3200" baseline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So long as genetic covariance is affected in the same way as genetic variances, estimates of genetic correlations should be OK.</a:t>
            </a:r>
          </a:p>
          <a:p>
            <a:pPr lvl="1" eaLnBrk="1" hangingPunct="1">
              <a:buClr>
                <a:schemeClr val="tx2"/>
              </a:buClr>
              <a:buSzPct val="75000"/>
              <a:buFontTx/>
              <a:buNone/>
              <a:defRPr/>
            </a:pPr>
            <a:endParaRPr lang="en-US" altLang="en-US" baseline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4">
            <a:extLst>
              <a:ext uri="{FF2B5EF4-FFF2-40B4-BE49-F238E27FC236}">
                <a16:creationId xmlns:a16="http://schemas.microsoft.com/office/drawing/2014/main" id="{B8DF0181-A7B2-A0DF-2A5C-E53F90AFE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05FE9-2E96-3B57-2F44-A9D159F7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2613"/>
            <a:ext cx="9144000" cy="62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513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2338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With datasets imputed to large WGS reference panels,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ĥ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SNP</a:t>
            </a:r>
            <a:r>
              <a:rPr lang="en-US" altLang="en-US" i="1" baseline="0" dirty="0">
                <a:latin typeface="Times New Roman" panose="02020603050405020304" pitchFamily="18" charset="0"/>
              </a:rPr>
              <a:t> </a:t>
            </a:r>
            <a:r>
              <a:rPr lang="en-US" altLang="en-US" baseline="0" dirty="0">
                <a:latin typeface="Times New Roman" panose="02020603050405020304" pitchFamily="18" charset="0"/>
              </a:rPr>
              <a:t>can estimate full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h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baseline="0" dirty="0">
                <a:latin typeface="Times New Roman" panose="02020603050405020304" pitchFamily="18" charset="0"/>
              </a:rPr>
              <a:t>. It’s important that we have unbiased estimators to know the true </a:t>
            </a:r>
            <a:r>
              <a:rPr lang="en-US" altLang="en-US" i="1" baseline="0" dirty="0">
                <a:latin typeface="Times New Roman" panose="02020603050405020304" pitchFamily="18" charset="0"/>
              </a:rPr>
              <a:t>h</a:t>
            </a:r>
            <a:r>
              <a:rPr lang="en-US" altLang="en-US" i="1" dirty="0">
                <a:latin typeface="Times New Roman" panose="02020603050405020304" pitchFamily="18" charset="0"/>
              </a:rPr>
              <a:t>2</a:t>
            </a:r>
            <a:r>
              <a:rPr lang="en-US" altLang="en-US" baseline="0" dirty="0">
                <a:latin typeface="Times New Roman" panose="02020603050405020304" pitchFamily="18" charset="0"/>
              </a:rPr>
              <a:t> and for comparison to twin/family estimates (o/w things will get really confusing).</a:t>
            </a: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Single-GRM approaches (incl. GREML-SC (“GCTA”) and LDAK) are extremely sensitive to CV LD being similar to SNP LD across genome. 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This is mostly influence by CV vs. SNP MAF, and also by assumptions of LD-</a:t>
            </a:r>
            <a:r>
              <a:rPr lang="en-US" altLang="en-US" sz="26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</a:t>
            </a: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relationship. MAF-</a:t>
            </a:r>
            <a:r>
              <a:rPr lang="en-US" altLang="en-US" sz="26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λ</a:t>
            </a: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itchFamily="2" charset="2"/>
              </a:rPr>
              <a:t> less so.</a:t>
            </a:r>
            <a:endParaRPr lang="en-US" altLang="en-US" sz="26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1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Binning SNPs by LD &amp; MAF provides ~ unbiased estimates for the CVs tagged by SNPs used in analysis. </a:t>
            </a:r>
          </a:p>
          <a:p>
            <a:pPr lvl="2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26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Even on well-imputed data, you’ll still get an underestimate due to extremely rare variants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585E197D-8CDB-FBC2-A66B-D8338B38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176D90A-F0A5-E41D-8F5C-F2F2E3F12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0063"/>
            <a:ext cx="9144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LD-score regression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Least Squares Regression (</a:t>
            </a:r>
            <a:r>
              <a:rPr lang="en-US" baseline="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Haseman-Elston</a:t>
            </a: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Mixed effects models (GREML):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Typical approach (GCTA assumptions)</a:t>
            </a:r>
          </a:p>
          <a:p>
            <a:pPr marL="808038" lvl="3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Multi-GRM approaches</a:t>
            </a: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Bayesian approaches</a:t>
            </a:r>
          </a:p>
          <a:p>
            <a:pPr marL="350838" lvl="1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endParaRPr lang="en-US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938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sz="32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B093008-25F8-CF27-923F-2FD5912CA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3"/>
            <a:ext cx="9144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Multiple approaches to </a:t>
            </a:r>
            <a:br>
              <a:rPr lang="en-US" altLang="en-US" sz="4400" baseline="0">
                <a:solidFill>
                  <a:srgbClr val="0C0EE4"/>
                </a:solidFill>
              </a:rPr>
            </a:br>
            <a:r>
              <a:rPr lang="en-US" altLang="en-US" sz="4400" baseline="0">
                <a:solidFill>
                  <a:srgbClr val="0C0EE4"/>
                </a:solidFill>
              </a:rPr>
              <a:t>estimating h</a:t>
            </a:r>
            <a:r>
              <a:rPr lang="en-US" altLang="en-US" sz="4400">
                <a:solidFill>
                  <a:srgbClr val="0C0EE4"/>
                </a:solidFill>
              </a:rPr>
              <a:t>2</a:t>
            </a:r>
            <a:r>
              <a:rPr lang="en-US" altLang="en-US" sz="4400" baseline="-25000">
                <a:solidFill>
                  <a:srgbClr val="0C0EE4"/>
                </a:solidFill>
              </a:rPr>
              <a:t>snp</a:t>
            </a: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74AB4854-EB5F-3C35-1D34-D5787A72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0063"/>
            <a:ext cx="8067675" cy="534987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BC2208F2-7566-8514-0D7D-ACBFD107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422" y="1789113"/>
            <a:ext cx="2584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solidFill>
                  <a:srgbClr val="FF0000"/>
                </a:solidFill>
              </a:rPr>
              <a:t>YESTERDAY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7BA01D0-63E8-FC42-24A7-318AE4AA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6963"/>
            <a:ext cx="8067675" cy="1887537"/>
          </a:xfrm>
          <a:prstGeom prst="rect">
            <a:avLst/>
          </a:prstGeom>
          <a:noFill/>
          <a:ln w="41275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dirty="0">
              <a:highlight>
                <a:srgbClr val="00FF00"/>
              </a:highlight>
            </a:endParaRPr>
          </a:p>
        </p:txBody>
      </p:sp>
      <p:sp>
        <p:nvSpPr>
          <p:cNvPr id="31751" name="TextBox 7">
            <a:extLst>
              <a:ext uri="{FF2B5EF4-FFF2-40B4-BE49-F238E27FC236}">
                <a16:creationId xmlns:a16="http://schemas.microsoft.com/office/drawing/2014/main" id="{E682B5D6-F6C5-DAEA-5B0B-7625A6CC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674" y="3544232"/>
            <a:ext cx="17305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 dirty="0">
                <a:solidFill>
                  <a:srgbClr val="00B050"/>
                </a:solidFill>
              </a:rPr>
              <a:t>TODAY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9F6433D2-3B03-927F-724D-0FA127102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REAL TRAITS</a:t>
            </a:r>
          </a:p>
        </p:txBody>
      </p:sp>
      <p:sp>
        <p:nvSpPr>
          <p:cNvPr id="126978" name="Content Placeholder 2">
            <a:extLst>
              <a:ext uri="{FF2B5EF4-FFF2-40B4-BE49-F238E27FC236}">
                <a16:creationId xmlns:a16="http://schemas.microsoft.com/office/drawing/2014/main" id="{71012FFD-8A0A-3AFD-4544-8EF4A177AC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B788D2B7-A4B6-2DFD-32A4-2018101B0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33350"/>
            <a:ext cx="8594725" cy="995363"/>
          </a:xfrm>
        </p:spPr>
        <p:txBody>
          <a:bodyPr/>
          <a:lstStyle/>
          <a:p>
            <a:r>
              <a:rPr lang="en-US" altLang="en-US" sz="4000">
                <a:solidFill>
                  <a:srgbClr val="0C0EE4"/>
                </a:solidFill>
                <a:ea typeface="ＭＳ Ｐゴシック" panose="020B0600070205080204" pitchFamily="34" charset="-128"/>
              </a:rPr>
              <a:t>LDMS-I</a:t>
            </a:r>
            <a:r>
              <a:rPr lang="en-US" altLang="en-US" sz="4000">
                <a:ea typeface="ＭＳ Ｐゴシック" panose="020B0600070205080204" pitchFamily="34" charset="-128"/>
              </a:rPr>
              <a:t> </a:t>
            </a:r>
            <a:r>
              <a:rPr lang="en-US" altLang="en-US" sz="4000">
                <a:solidFill>
                  <a:srgbClr val="0C0EE4"/>
                </a:solidFill>
                <a:ea typeface="ＭＳ Ｐゴシック" panose="020B0600070205080204" pitchFamily="34" charset="-128"/>
              </a:rPr>
              <a:t>on UKB phenotypes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pic>
        <p:nvPicPr>
          <p:cNvPr id="128002" name="Picture 1">
            <a:extLst>
              <a:ext uri="{FF2B5EF4-FFF2-40B4-BE49-F238E27FC236}">
                <a16:creationId xmlns:a16="http://schemas.microsoft.com/office/drawing/2014/main" id="{7667ABA6-B2DA-B813-CCAF-34EBF0B64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7977188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3C113EC5-7592-732C-1A9C-2E756BFD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STRATIFICATION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&amp; LONG-RANGE LD</a:t>
            </a:r>
          </a:p>
        </p:txBody>
      </p:sp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D2845667-A033-F948-B12A-5B39B49A7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2A612B1A-073E-98C8-BEB3-1313E979F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85738"/>
            <a:ext cx="9144001" cy="949325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Chance allele frequency differences b/w populations can induce long-range LD in stratified samples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C2A81E-1301-CBF7-DA82-9A6103E4B5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964C4E-F68C-A0D5-3E80-C9ADA397E5F5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0096" name="TextBox 4">
            <a:extLst>
              <a:ext uri="{FF2B5EF4-FFF2-40B4-BE49-F238E27FC236}">
                <a16:creationId xmlns:a16="http://schemas.microsoft.com/office/drawing/2014/main" id="{423216C6-CB37-C190-BFAC-F8CEBE80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0097" name="TextBox 7">
            <a:extLst>
              <a:ext uri="{FF2B5EF4-FFF2-40B4-BE49-F238E27FC236}">
                <a16:creationId xmlns:a16="http://schemas.microsoft.com/office/drawing/2014/main" id="{614C9937-A1A1-40F0-FD86-A68C67CF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pic>
        <p:nvPicPr>
          <p:cNvPr id="130098" name="Picture 2">
            <a:extLst>
              <a:ext uri="{FF2B5EF4-FFF2-40B4-BE49-F238E27FC236}">
                <a16:creationId xmlns:a16="http://schemas.microsoft.com/office/drawing/2014/main" id="{39FEE66A-23CD-F9A8-479D-E76214778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99" name="TextBox 5">
            <a:extLst>
              <a:ext uri="{FF2B5EF4-FFF2-40B4-BE49-F238E27FC236}">
                <a16:creationId xmlns:a16="http://schemas.microsoft.com/office/drawing/2014/main" id="{146D0D7F-9308-F0B0-07E3-42E89B34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0100" name="Picture 12">
            <a:extLst>
              <a:ext uri="{FF2B5EF4-FFF2-40B4-BE49-F238E27FC236}">
                <a16:creationId xmlns:a16="http://schemas.microsoft.com/office/drawing/2014/main" id="{A4C151EE-350F-ACB3-CB2C-CAED8DD18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01" name="TextBox 15">
            <a:extLst>
              <a:ext uri="{FF2B5EF4-FFF2-40B4-BE49-F238E27FC236}">
                <a16:creationId xmlns:a16="http://schemas.microsoft.com/office/drawing/2014/main" id="{0EF55FDB-BE13-0981-EFCE-BE54B0D56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84F06FAD-EE14-BF31-5915-867132AA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85738"/>
            <a:ext cx="9144001" cy="949325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Chance allele frequency differences b/w populations can induce long-range LD in stratified samples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BB39AE-B4A9-E064-AA3B-D4C57EBBB9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EC16E30-86B6-6369-6EA1-EB92328F8954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120" name="TextBox 4">
            <a:extLst>
              <a:ext uri="{FF2B5EF4-FFF2-40B4-BE49-F238E27FC236}">
                <a16:creationId xmlns:a16="http://schemas.microsoft.com/office/drawing/2014/main" id="{85A4C33B-6E62-68E3-BA9A-8C3080720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1121" name="TextBox 7">
            <a:extLst>
              <a:ext uri="{FF2B5EF4-FFF2-40B4-BE49-F238E27FC236}">
                <a16:creationId xmlns:a16="http://schemas.microsoft.com/office/drawing/2014/main" id="{6F4E85D8-2A9D-7DB2-DED3-EC240BA2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cxnSp>
        <p:nvCxnSpPr>
          <p:cNvPr id="131122" name="Straight Arrow Connector 9">
            <a:extLst>
              <a:ext uri="{FF2B5EF4-FFF2-40B4-BE49-F238E27FC236}">
                <a16:creationId xmlns:a16="http://schemas.microsoft.com/office/drawing/2014/main" id="{A398B4C0-14E1-A5A8-5AD9-832ADDD8A3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3157538"/>
            <a:ext cx="1173163" cy="1050925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123" name="Straight Arrow Connector 10">
            <a:extLst>
              <a:ext uri="{FF2B5EF4-FFF2-40B4-BE49-F238E27FC236}">
                <a16:creationId xmlns:a16="http://schemas.microsoft.com/office/drawing/2014/main" id="{5D21EE43-020E-47E3-B650-6329E0072E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5738" y="3225800"/>
            <a:ext cx="981075" cy="982663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4DC6926-97F1-5F38-45AD-3D81DF175ED8}"/>
              </a:ext>
            </a:extLst>
          </p:cNvPr>
          <p:cNvGraphicFramePr>
            <a:graphicFrameLocks noGrp="1"/>
          </p:cNvGraphicFramePr>
          <p:nvPr/>
        </p:nvGraphicFramePr>
        <p:xfrm>
          <a:off x="2522538" y="4716463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147" name="TextBox 14">
            <a:extLst>
              <a:ext uri="{FF2B5EF4-FFF2-40B4-BE49-F238E27FC236}">
                <a16:creationId xmlns:a16="http://schemas.microsoft.com/office/drawing/2014/main" id="{3B9F2D9B-91E5-7004-D42F-C6E1F4C7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295775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Stratified Population</a:t>
            </a:r>
          </a:p>
        </p:txBody>
      </p:sp>
      <p:pic>
        <p:nvPicPr>
          <p:cNvPr id="131148" name="Picture 16">
            <a:extLst>
              <a:ext uri="{FF2B5EF4-FFF2-40B4-BE49-F238E27FC236}">
                <a16:creationId xmlns:a16="http://schemas.microsoft.com/office/drawing/2014/main" id="{75501E2E-B5DC-AC15-B71A-750FC756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49" name="TextBox 17">
            <a:extLst>
              <a:ext uri="{FF2B5EF4-FFF2-40B4-BE49-F238E27FC236}">
                <a16:creationId xmlns:a16="http://schemas.microsoft.com/office/drawing/2014/main" id="{F336B1C9-4124-A02A-DB4B-D2E7D4E2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1150" name="Picture 18">
            <a:extLst>
              <a:ext uri="{FF2B5EF4-FFF2-40B4-BE49-F238E27FC236}">
                <a16:creationId xmlns:a16="http://schemas.microsoft.com/office/drawing/2014/main" id="{9639669C-2925-82FD-81C2-412ED807B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51" name="TextBox 19">
            <a:extLst>
              <a:ext uri="{FF2B5EF4-FFF2-40B4-BE49-F238E27FC236}">
                <a16:creationId xmlns:a16="http://schemas.microsoft.com/office/drawing/2014/main" id="{698254BA-FF5B-3798-4E2A-2720EB0D7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1152" name="Picture 20">
            <a:extLst>
              <a:ext uri="{FF2B5EF4-FFF2-40B4-BE49-F238E27FC236}">
                <a16:creationId xmlns:a16="http://schemas.microsoft.com/office/drawing/2014/main" id="{D46DDA14-5CCF-34DB-0A0C-D9FE26AB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625"/>
            <a:ext cx="1697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53" name="TextBox 21">
            <a:extLst>
              <a:ext uri="{FF2B5EF4-FFF2-40B4-BE49-F238E27FC236}">
                <a16:creationId xmlns:a16="http://schemas.microsoft.com/office/drawing/2014/main" id="{4493B2E4-A433-AA32-4ECE-54A26793A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92763"/>
            <a:ext cx="855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=.10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4FA52ABC-BA73-5982-EE0B-3EBAC510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" y="185738"/>
            <a:ext cx="9144001" cy="949325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However, such </a:t>
            </a:r>
            <a:r>
              <a:rPr lang="ja-JP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stratification-LD</a:t>
            </a:r>
            <a:r>
              <a:rPr lang="ja-JP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 is typically </a:t>
            </a:r>
            <a:b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very small for pairs of common SNPs</a:t>
            </a:r>
            <a:br>
              <a:rPr lang="en-US" altLang="ja-JP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494C37-56B2-D7ED-79DC-4ACEFE7819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4802095-86B5-AFD5-D836-4EAE9F7FEDC9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144" name="TextBox 4">
            <a:extLst>
              <a:ext uri="{FF2B5EF4-FFF2-40B4-BE49-F238E27FC236}">
                <a16:creationId xmlns:a16="http://schemas.microsoft.com/office/drawing/2014/main" id="{885ADE8F-D494-6FAD-AC44-B9EE9B49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2145" name="TextBox 7">
            <a:extLst>
              <a:ext uri="{FF2B5EF4-FFF2-40B4-BE49-F238E27FC236}">
                <a16:creationId xmlns:a16="http://schemas.microsoft.com/office/drawing/2014/main" id="{905EFBA5-E80F-DD74-475A-85A5FD21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cxnSp>
        <p:nvCxnSpPr>
          <p:cNvPr id="132146" name="Straight Arrow Connector 9">
            <a:extLst>
              <a:ext uri="{FF2B5EF4-FFF2-40B4-BE49-F238E27FC236}">
                <a16:creationId xmlns:a16="http://schemas.microsoft.com/office/drawing/2014/main" id="{A122FBF5-BD2F-1EFE-69E0-C007E9C1E2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3157538"/>
            <a:ext cx="1173163" cy="1050925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147" name="Straight Arrow Connector 10">
            <a:extLst>
              <a:ext uri="{FF2B5EF4-FFF2-40B4-BE49-F238E27FC236}">
                <a16:creationId xmlns:a16="http://schemas.microsoft.com/office/drawing/2014/main" id="{6CEDB5F8-B907-45D3-AA1B-F1148D6E8DD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5738" y="3225800"/>
            <a:ext cx="981075" cy="982663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E57E7512-C3D8-717F-47A4-AF917C30743A}"/>
              </a:ext>
            </a:extLst>
          </p:cNvPr>
          <p:cNvGraphicFramePr>
            <a:graphicFrameLocks noGrp="1"/>
          </p:cNvGraphicFramePr>
          <p:nvPr/>
        </p:nvGraphicFramePr>
        <p:xfrm>
          <a:off x="2522538" y="4716463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.575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.425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171" name="TextBox 14">
            <a:extLst>
              <a:ext uri="{FF2B5EF4-FFF2-40B4-BE49-F238E27FC236}">
                <a16:creationId xmlns:a16="http://schemas.microsoft.com/office/drawing/2014/main" id="{677E6FFF-444E-461C-112E-827BA0CC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295775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Stratified Population</a:t>
            </a:r>
          </a:p>
        </p:txBody>
      </p:sp>
      <p:pic>
        <p:nvPicPr>
          <p:cNvPr id="132172" name="Picture 16">
            <a:extLst>
              <a:ext uri="{FF2B5EF4-FFF2-40B4-BE49-F238E27FC236}">
                <a16:creationId xmlns:a16="http://schemas.microsoft.com/office/drawing/2014/main" id="{F907A4CF-CE2C-D365-5DDA-5C5021662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73" name="TextBox 17">
            <a:extLst>
              <a:ext uri="{FF2B5EF4-FFF2-40B4-BE49-F238E27FC236}">
                <a16:creationId xmlns:a16="http://schemas.microsoft.com/office/drawing/2014/main" id="{F1BA66F5-E1E9-436A-A551-B8BA59AA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2174" name="Picture 18">
            <a:extLst>
              <a:ext uri="{FF2B5EF4-FFF2-40B4-BE49-F238E27FC236}">
                <a16:creationId xmlns:a16="http://schemas.microsoft.com/office/drawing/2014/main" id="{DC5891B3-42D3-5E67-772D-2A62ADD55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75" name="TextBox 19">
            <a:extLst>
              <a:ext uri="{FF2B5EF4-FFF2-40B4-BE49-F238E27FC236}">
                <a16:creationId xmlns:a16="http://schemas.microsoft.com/office/drawing/2014/main" id="{FAB3C720-6EEA-1FAF-2A1A-55C420C6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2176" name="Picture 20">
            <a:extLst>
              <a:ext uri="{FF2B5EF4-FFF2-40B4-BE49-F238E27FC236}">
                <a16:creationId xmlns:a16="http://schemas.microsoft.com/office/drawing/2014/main" id="{0932C02C-846C-659C-512A-A9A28C54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625"/>
            <a:ext cx="1697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77" name="TextBox 21">
            <a:extLst>
              <a:ext uri="{FF2B5EF4-FFF2-40B4-BE49-F238E27FC236}">
                <a16:creationId xmlns:a16="http://schemas.microsoft.com/office/drawing/2014/main" id="{BC5E3245-315C-4232-D363-8DB71E9A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92763"/>
            <a:ext cx="104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=.00005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2498D94A-4563-B7C6-6A0F-9139B65AA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9144000" cy="947738"/>
          </a:xfrm>
        </p:spPr>
        <p:txBody>
          <a:bodyPr/>
          <a:lstStyle/>
          <a:p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But higher b/w rare (often ~ private) SNPs 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  <a:t>and common ancestry-informative SNPs</a:t>
            </a:r>
            <a:br>
              <a:rPr lang="en-US" altLang="en-US" sz="2800">
                <a:solidFill>
                  <a:srgbClr val="0C0EE4"/>
                </a:solidFill>
                <a:ea typeface="ＭＳ Ｐゴシック" panose="020B0600070205080204" pitchFamily="34" charset="-128"/>
              </a:rPr>
            </a:br>
            <a:endParaRPr lang="en-US" altLang="en-US" sz="28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8FED44-A8CB-5243-112D-CBEC1DD06A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C97DA90-0CC7-DAEB-0BB6-68005F6D2858}"/>
              </a:ext>
            </a:extLst>
          </p:cNvPr>
          <p:cNvGraphicFramePr>
            <a:graphicFrameLocks noGrp="1"/>
          </p:cNvGraphicFramePr>
          <p:nvPr/>
        </p:nvGraphicFramePr>
        <p:xfrm>
          <a:off x="4570413" y="1600200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68" name="TextBox 4">
            <a:extLst>
              <a:ext uri="{FF2B5EF4-FFF2-40B4-BE49-F238E27FC236}">
                <a16:creationId xmlns:a16="http://schemas.microsoft.com/office/drawing/2014/main" id="{C8631837-E35E-B936-00D4-AC890E54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1</a:t>
            </a:r>
          </a:p>
        </p:txBody>
      </p:sp>
      <p:sp>
        <p:nvSpPr>
          <p:cNvPr id="133169" name="TextBox 7">
            <a:extLst>
              <a:ext uri="{FF2B5EF4-FFF2-40B4-BE49-F238E27FC236}">
                <a16:creationId xmlns:a16="http://schemas.microsoft.com/office/drawing/2014/main" id="{1C8F250E-D98B-4E2F-A24E-620054991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15093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Population 2</a:t>
            </a:r>
          </a:p>
        </p:txBody>
      </p:sp>
      <p:cxnSp>
        <p:nvCxnSpPr>
          <p:cNvPr id="133170" name="Straight Arrow Connector 9">
            <a:extLst>
              <a:ext uri="{FF2B5EF4-FFF2-40B4-BE49-F238E27FC236}">
                <a16:creationId xmlns:a16="http://schemas.microsoft.com/office/drawing/2014/main" id="{F81CB4AC-B786-45B1-0C45-5CA92653AE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7100" y="3157538"/>
            <a:ext cx="1173163" cy="1050925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1" name="Straight Arrow Connector 10">
            <a:extLst>
              <a:ext uri="{FF2B5EF4-FFF2-40B4-BE49-F238E27FC236}">
                <a16:creationId xmlns:a16="http://schemas.microsoft.com/office/drawing/2014/main" id="{16D929CA-3D7A-CC10-DD38-0ED54211F48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65738" y="3225800"/>
            <a:ext cx="981075" cy="982663"/>
          </a:xfrm>
          <a:prstGeom prst="straightConnector1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4D0BB9E9-0DAB-15AD-FEEC-5B40620B421B}"/>
              </a:ext>
            </a:extLst>
          </p:cNvPr>
          <p:cNvGraphicFramePr>
            <a:graphicFrameLocks noGrp="1"/>
          </p:cNvGraphicFramePr>
          <p:nvPr/>
        </p:nvGraphicFramePr>
        <p:xfrm>
          <a:off x="2522538" y="4716463"/>
          <a:ext cx="3352800" cy="177165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.027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.973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95" name="TextBox 14">
            <a:extLst>
              <a:ext uri="{FF2B5EF4-FFF2-40B4-BE49-F238E27FC236}">
                <a16:creationId xmlns:a16="http://schemas.microsoft.com/office/drawing/2014/main" id="{7BAC6A8F-B078-2545-C678-D09B3B6B7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295775"/>
            <a:ext cx="337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/>
              <a:t>Stratified Population</a:t>
            </a:r>
          </a:p>
        </p:txBody>
      </p:sp>
      <p:pic>
        <p:nvPicPr>
          <p:cNvPr id="133196" name="Picture 16">
            <a:extLst>
              <a:ext uri="{FF2B5EF4-FFF2-40B4-BE49-F238E27FC236}">
                <a16:creationId xmlns:a16="http://schemas.microsoft.com/office/drawing/2014/main" id="{17D5D341-5451-45F9-05EB-42AD58BA1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7" name="TextBox 17">
            <a:extLst>
              <a:ext uri="{FF2B5EF4-FFF2-40B4-BE49-F238E27FC236}">
                <a16:creationId xmlns:a16="http://schemas.microsoft.com/office/drawing/2014/main" id="{38F0295F-AE73-92FE-B68C-6E89786D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3198" name="Picture 18">
            <a:extLst>
              <a:ext uri="{FF2B5EF4-FFF2-40B4-BE49-F238E27FC236}">
                <a16:creationId xmlns:a16="http://schemas.microsoft.com/office/drawing/2014/main" id="{21406353-641E-1206-7A07-B1E1762F6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459163"/>
            <a:ext cx="169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9" name="TextBox 19">
            <a:extLst>
              <a:ext uri="{FF2B5EF4-FFF2-40B4-BE49-F238E27FC236}">
                <a16:creationId xmlns:a16="http://schemas.microsoft.com/office/drawing/2014/main" id="{C6FBE562-7066-2F26-9C3E-F7E309BA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400" y="3543300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=0</a:t>
            </a:r>
            <a:endParaRPr lang="en-US" altLang="en-US" sz="2800" baseline="0"/>
          </a:p>
        </p:txBody>
      </p:sp>
      <p:pic>
        <p:nvPicPr>
          <p:cNvPr id="133200" name="Picture 20">
            <a:extLst>
              <a:ext uri="{FF2B5EF4-FFF2-40B4-BE49-F238E27FC236}">
                <a16:creationId xmlns:a16="http://schemas.microsoft.com/office/drawing/2014/main" id="{24334DB9-F90A-F5C1-E738-4EE6D1FE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08625"/>
            <a:ext cx="16970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1" name="TextBox 21">
            <a:extLst>
              <a:ext uri="{FF2B5EF4-FFF2-40B4-BE49-F238E27FC236}">
                <a16:creationId xmlns:a16="http://schemas.microsoft.com/office/drawing/2014/main" id="{DCE34107-025C-23A3-2E75-330050E8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9276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/>
              <a:t>=.0004</a:t>
            </a:r>
            <a:endParaRPr lang="en-US" altLang="en-US" sz="2800" baseline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5CAC-1BED-FD7F-EF1B-1F08D7ED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98525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Effects of stratification on 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QM</a:t>
            </a: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/r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MM</a:t>
            </a:r>
          </a:p>
        </p:txBody>
      </p:sp>
      <p:sp>
        <p:nvSpPr>
          <p:cNvPr id="134146" name="Content Placeholder 2">
            <a:extLst>
              <a:ext uri="{FF2B5EF4-FFF2-40B4-BE49-F238E27FC236}">
                <a16:creationId xmlns:a16="http://schemas.microsoft.com/office/drawing/2014/main" id="{F95AD4F3-6543-824B-66C7-5C3E485DB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12825"/>
            <a:ext cx="9036050" cy="5283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In general, stratification inflates long-range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between SNPs. However, within a given MAF bin, the ratio of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QM</a:t>
            </a:r>
            <a:r>
              <a:rPr lang="en-US" altLang="en-US">
                <a:ea typeface="ＭＳ Ｐゴシック" panose="020B0600070205080204" pitchFamily="34" charset="-128"/>
              </a:rPr>
              <a:t>/r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MM</a:t>
            </a:r>
            <a:r>
              <a:rPr lang="en-US" altLang="en-US">
                <a:ea typeface="ＭＳ Ｐゴシック" panose="020B0600070205080204" pitchFamily="34" charset="-128"/>
              </a:rPr>
              <a:t> is ~ 1 because SNP-SNP &amp; SNP-CV LDs are inflated similarly.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8D81-0383-0E58-5B49-9D5D04EB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98525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Effects of stratification on 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QM</a:t>
            </a:r>
            <a:r>
              <a:rPr lang="en-US" sz="4000" kern="1200" dirty="0">
                <a:solidFill>
                  <a:srgbClr val="0C0EE4"/>
                </a:solidFill>
                <a:ea typeface="ＭＳ Ｐゴシック" charset="-128"/>
              </a:rPr>
              <a:t>/r</a:t>
            </a:r>
            <a:r>
              <a:rPr lang="en-US" sz="4000" kern="1200" baseline="30000" dirty="0">
                <a:solidFill>
                  <a:srgbClr val="0C0EE4"/>
                </a:solidFill>
                <a:ea typeface="ＭＳ Ｐゴシック" charset="-128"/>
              </a:rPr>
              <a:t>2</a:t>
            </a:r>
            <a:r>
              <a:rPr lang="en-US" sz="4000" kern="1200" baseline="-25000" dirty="0">
                <a:solidFill>
                  <a:srgbClr val="0C0EE4"/>
                </a:solidFill>
                <a:ea typeface="ＭＳ Ｐゴシック" charset="-128"/>
              </a:rPr>
              <a:t>MM</a:t>
            </a:r>
          </a:p>
        </p:txBody>
      </p:sp>
      <p:sp>
        <p:nvSpPr>
          <p:cNvPr id="136194" name="Content Placeholder 2">
            <a:extLst>
              <a:ext uri="{FF2B5EF4-FFF2-40B4-BE49-F238E27FC236}">
                <a16:creationId xmlns:a16="http://schemas.microsoft.com/office/drawing/2014/main" id="{E33DC398-354B-987C-DAA6-EAC0CDEA6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12825"/>
            <a:ext cx="9036050" cy="5283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In general, stratification inflates long-range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between SNPs. However, within a given MAF bin, the ratio of 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QM</a:t>
            </a:r>
            <a:r>
              <a:rPr lang="en-US" altLang="en-US">
                <a:ea typeface="ＭＳ Ｐゴシック" panose="020B0600070205080204" pitchFamily="34" charset="-128"/>
              </a:rPr>
              <a:t>/r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 baseline="-25000">
                <a:ea typeface="ＭＳ Ｐゴシック" panose="020B0600070205080204" pitchFamily="34" charset="-128"/>
              </a:rPr>
              <a:t>MM</a:t>
            </a:r>
            <a:r>
              <a:rPr lang="en-US" altLang="en-US">
                <a:ea typeface="ＭＳ Ｐゴシック" panose="020B0600070205080204" pitchFamily="34" charset="-128"/>
              </a:rPr>
              <a:t> is ~ 1 because SNP-SNP &amp; SNP-CV LDs are inflated similarly.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However, across CVs and SNPs of different MAF, stratification induces differences in r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800">
                <a:ea typeface="ＭＳ Ｐゴシック" panose="020B0600070205080204" pitchFamily="34" charset="-128"/>
              </a:rPr>
              <a:t> &amp; r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MM.</a:t>
            </a:r>
            <a:r>
              <a:rPr lang="en-US" altLang="en-US" sz="2800">
                <a:ea typeface="ＭＳ Ｐゴシック" panose="020B0600070205080204" pitchFamily="34" charset="-128"/>
              </a:rPr>
              <a:t> We observed: </a:t>
            </a:r>
          </a:p>
          <a:p>
            <a:pPr marL="342900" lvl="1" indent="-342900"/>
            <a:r>
              <a:rPr lang="en-US" altLang="en-US" sz="2200">
                <a:ea typeface="ＭＳ Ｐゴシック" panose="020B0600070205080204" pitchFamily="34" charset="-128"/>
              </a:rPr>
              <a:t>For rare CVs,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&gt; 1. Rare (ancestry specific) CVs are tagged by every common SNP that differs in allele frequency across ancestry (note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&lt; 1 in unstratified samples).</a:t>
            </a:r>
          </a:p>
          <a:p>
            <a:pPr marL="342900" lvl="1" indent="-342900"/>
            <a:r>
              <a:rPr lang="en-US" altLang="en-US" sz="2200">
                <a:ea typeface="ＭＳ Ｐゴシック" panose="020B0600070205080204" pitchFamily="34" charset="-128"/>
              </a:rPr>
              <a:t>For very common CVs,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~ 1. Very common CVs tend to have smaller MAF differences, and therefore less LD with common SNPs than typical between SNPs (note 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QM</a:t>
            </a:r>
            <a:r>
              <a:rPr lang="en-US" altLang="en-US" sz="2200">
                <a:ea typeface="ＭＳ Ｐゴシック" panose="020B0600070205080204" pitchFamily="34" charset="-128"/>
              </a:rPr>
              <a:t>/r</a:t>
            </a:r>
            <a:r>
              <a:rPr lang="en-US" altLang="en-US" sz="22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200" baseline="-25000">
                <a:ea typeface="ＭＳ Ｐゴシック" panose="020B0600070205080204" pitchFamily="34" charset="-128"/>
              </a:rPr>
              <a:t>MM</a:t>
            </a:r>
            <a:r>
              <a:rPr lang="en-US" altLang="en-US" sz="2200">
                <a:ea typeface="ＭＳ Ｐゴシック" panose="020B0600070205080204" pitchFamily="34" charset="-128"/>
              </a:rPr>
              <a:t> &gt; 1 in unstratified samples).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4">
            <a:extLst>
              <a:ext uri="{FF2B5EF4-FFF2-40B4-BE49-F238E27FC236}">
                <a16:creationId xmlns:a16="http://schemas.microsoft.com/office/drawing/2014/main" id="{39D40470-355B-BD45-3922-FB159FEE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503488"/>
            <a:ext cx="4029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6">
            <a:extLst>
              <a:ext uri="{FF2B5EF4-FFF2-40B4-BE49-F238E27FC236}">
                <a16:creationId xmlns:a16="http://schemas.microsoft.com/office/drawing/2014/main" id="{FB730086-545E-28D9-6CC7-CC870481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88000"/>
            <a:ext cx="321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Causal Variant Minor Allele Frequency</a:t>
            </a:r>
          </a:p>
        </p:txBody>
      </p:sp>
      <p:sp>
        <p:nvSpPr>
          <p:cNvPr id="138243" name="TextBox 8">
            <a:extLst>
              <a:ext uri="{FF2B5EF4-FFF2-40B4-BE49-F238E27FC236}">
                <a16:creationId xmlns:a16="http://schemas.microsoft.com/office/drawing/2014/main" id="{3838BB59-20C9-C7CB-F7EA-37FCBD722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168525"/>
            <a:ext cx="210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Single GRM using WGS</a:t>
            </a:r>
          </a:p>
        </p:txBody>
      </p:sp>
      <p:sp>
        <p:nvSpPr>
          <p:cNvPr id="138244" name="Title 1">
            <a:extLst>
              <a:ext uri="{FF2B5EF4-FFF2-40B4-BE49-F238E27FC236}">
                <a16:creationId xmlns:a16="http://schemas.microsoft.com/office/drawing/2014/main" id="{E06B0F88-08BD-6D5A-C980-90B16C076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6400"/>
            <a:ext cx="9144000" cy="947738"/>
          </a:xfrm>
        </p:spPr>
        <p:txBody>
          <a:bodyPr/>
          <a:lstStyle/>
          <a:p>
            <a:r>
              <a:rPr lang="en-US" altLang="en-US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This led to an opposite pattern of bias in stratified (</a:t>
            </a:r>
            <a:r>
              <a:rPr lang="ja-JP" altLang="en-US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structured</a:t>
            </a:r>
            <a:r>
              <a:rPr lang="ja-JP" altLang="en-US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3600">
                <a:solidFill>
                  <a:srgbClr val="0C0EE4"/>
                </a:solidFill>
                <a:ea typeface="ＭＳ Ｐゴシック" panose="020B0600070205080204" pitchFamily="34" charset="-128"/>
              </a:rPr>
              <a:t>) samples when using single GRM GREML</a:t>
            </a:r>
            <a:endParaRPr lang="en-US" altLang="en-US" sz="3600">
              <a:solidFill>
                <a:srgbClr val="0C0EE4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3A38CF9-A0F5-D52A-710F-DC0BC983F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pihat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4">
            <a:extLst>
              <a:ext uri="{FF2B5EF4-FFF2-40B4-BE49-F238E27FC236}">
                <a16:creationId xmlns:a16="http://schemas.microsoft.com/office/drawing/2014/main" id="{81C401DF-35EE-4B92-789A-737D6474E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503488"/>
            <a:ext cx="4029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6" name="Picture 5">
            <a:extLst>
              <a:ext uri="{FF2B5EF4-FFF2-40B4-BE49-F238E27FC236}">
                <a16:creationId xmlns:a16="http://schemas.microsoft.com/office/drawing/2014/main" id="{A75D3E09-C62E-53A5-161C-150FA5AC4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503488"/>
            <a:ext cx="40290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6">
            <a:extLst>
              <a:ext uri="{FF2B5EF4-FFF2-40B4-BE49-F238E27FC236}">
                <a16:creationId xmlns:a16="http://schemas.microsoft.com/office/drawing/2014/main" id="{9BF828AE-27C3-BF98-7603-FB81E6AF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88000"/>
            <a:ext cx="321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Causal Variant Minor Allele Frequency</a:t>
            </a:r>
          </a:p>
        </p:txBody>
      </p:sp>
      <p:sp>
        <p:nvSpPr>
          <p:cNvPr id="139268" name="Rectangle 7">
            <a:extLst>
              <a:ext uri="{FF2B5EF4-FFF2-40B4-BE49-F238E27FC236}">
                <a16:creationId xmlns:a16="http://schemas.microsoft.com/office/drawing/2014/main" id="{CA2F8578-60ED-3469-42C9-360A39B92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588000"/>
            <a:ext cx="321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Causal Variant Minor Allele Frequency</a:t>
            </a:r>
          </a:p>
        </p:txBody>
      </p:sp>
      <p:sp>
        <p:nvSpPr>
          <p:cNvPr id="139269" name="TextBox 8">
            <a:extLst>
              <a:ext uri="{FF2B5EF4-FFF2-40B4-BE49-F238E27FC236}">
                <a16:creationId xmlns:a16="http://schemas.microsoft.com/office/drawing/2014/main" id="{AEA48280-BCAC-AE35-793A-E93C1D57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168525"/>
            <a:ext cx="2109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Single GRM using WGS</a:t>
            </a:r>
          </a:p>
        </p:txBody>
      </p:sp>
      <p:sp>
        <p:nvSpPr>
          <p:cNvPr id="139270" name="TextBox 9">
            <a:extLst>
              <a:ext uri="{FF2B5EF4-FFF2-40B4-BE49-F238E27FC236}">
                <a16:creationId xmlns:a16="http://schemas.microsoft.com/office/drawing/2014/main" id="{11DA8A4C-B18D-E394-D19D-950EF6CD9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2168525"/>
            <a:ext cx="2813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/>
              <a:t>MAF-stratified GRMs using WGS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EAE3C-97BB-ED6E-3B6E-496D03C51E07}"/>
              </a:ext>
            </a:extLst>
          </p:cNvPr>
          <p:cNvSpPr/>
          <p:nvPr/>
        </p:nvSpPr>
        <p:spPr>
          <a:xfrm>
            <a:off x="7443788" y="2613025"/>
            <a:ext cx="1071562" cy="896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600F3D-786A-68CB-B86B-88D0CC78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38" y="185738"/>
            <a:ext cx="7477125" cy="949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kern="1200" dirty="0">
                <a:solidFill>
                  <a:srgbClr val="0C0EE4"/>
                </a:solidFill>
                <a:ea typeface="ＭＳ Ｐゴシック" charset="-128"/>
              </a:rPr>
              <a:t>Which once again </a:t>
            </a:r>
            <a:r>
              <a:rPr lang="en-US" sz="3600" kern="1200">
                <a:solidFill>
                  <a:srgbClr val="0C0EE4"/>
                </a:solidFill>
                <a:ea typeface="ＭＳ Ｐゴシック" charset="-128"/>
              </a:rPr>
              <a:t>was corrected by using </a:t>
            </a:r>
            <a:r>
              <a:rPr lang="en-US" sz="3600" kern="1200" dirty="0">
                <a:solidFill>
                  <a:srgbClr val="0C0EE4"/>
                </a:solidFill>
                <a:ea typeface="ＭＳ Ｐゴシック" charset="-128"/>
              </a:rPr>
              <a:t>LDMS GREML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D83AB653-27C5-1A9C-7715-2DB35838B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ASSORTATIVE MATING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>
            <a:extLst>
              <a:ext uri="{FF2B5EF4-FFF2-40B4-BE49-F238E27FC236}">
                <a16:creationId xmlns:a16="http://schemas.microsoft.com/office/drawing/2014/main" id="{C99DC5C9-3BFF-BD7B-D623-1C58FB707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Wingdings" charset="0"/>
              <a:buNone/>
              <a:defRPr/>
            </a:pPr>
            <a:endParaRPr lang="en-US" sz="3000" baseline="0">
              <a:latin typeface="Times New Roman" charset="0"/>
            </a:endParaRP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C3515C5-2AD3-FA4B-DB74-D5BD2DC89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3488"/>
            <a:ext cx="91313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3335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AM: Assortment between mates leading to a correlation between phenotypic (and hence genetic) scores. Often conceptualized as mate choice based on similarity.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Induces long-range (across chromosome) “directional” LD (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) b/w CVs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= covariance among CV effects; under positive AM,     E[</a:t>
            </a: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]&gt; 0; allelic effects in the same direction.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Directional LD increases true V</a:t>
            </a:r>
            <a:r>
              <a:rPr lang="en-US" altLang="en-US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G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&amp;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in the population. 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This occurs for same reason the variance of a sum of positively correlated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alt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&gt; variance of sum of independent </a:t>
            </a:r>
            <a:r>
              <a:rPr lang="en-US" altLang="en-US" sz="2400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X</a:t>
            </a:r>
            <a:r>
              <a:rPr lang="en-US" altLang="en-US" sz="2400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For polygenic traits, the vast majority (&gt;99%) of this increase is due to </a:t>
            </a: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between different CVs, not to </a:t>
            </a:r>
            <a:r>
              <a:rPr lang="en-US" altLang="en-US" sz="2400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within CVs (homozygosity)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en-US" altLang="en-US" sz="24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1315" name="Rectangle 4">
            <a:extLst>
              <a:ext uri="{FF2B5EF4-FFF2-40B4-BE49-F238E27FC236}">
                <a16:creationId xmlns:a16="http://schemas.microsoft.com/office/drawing/2014/main" id="{5786A90F-209B-C15D-D6AC-342CCE3ED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Positive primary phenotypic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assortative mating (AM)</a:t>
            </a:r>
            <a:endParaRPr lang="en-US" altLang="en-US" sz="4000" baseline="-25000">
              <a:solidFill>
                <a:srgbClr val="0C0EE4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3">
            <a:extLst>
              <a:ext uri="{FF2B5EF4-FFF2-40B4-BE49-F238E27FC236}">
                <a16:creationId xmlns:a16="http://schemas.microsoft.com/office/drawing/2014/main" id="{90758213-D79D-1E96-8120-DF1793C0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233488"/>
            <a:ext cx="6540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>
            <a:extLst>
              <a:ext uri="{FF2B5EF4-FFF2-40B4-BE49-F238E27FC236}">
                <a16:creationId xmlns:a16="http://schemas.microsoft.com/office/drawing/2014/main" id="{1F5E385D-8C26-5857-A762-3D76E1F3B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3488"/>
            <a:ext cx="91313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333500" indent="-609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Assortment has ~ no influence on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Recall that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However, this is much different than the reverse conditional*:</a:t>
            </a: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b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where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is the mate correlation and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is the # CVs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This is because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δ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between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CVs, the major factor influencing h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plays no role in         (or means in general)</a:t>
            </a:r>
            <a:endParaRPr lang="en-US" altLang="en-US" sz="2400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3363" name="Rectangle 4">
            <a:extLst>
              <a:ext uri="{FF2B5EF4-FFF2-40B4-BE49-F238E27FC236}">
                <a16:creationId xmlns:a16="http://schemas.microsoft.com/office/drawing/2014/main" id="{2778EA2D-486D-2F8A-6E8E-EC94ECBC9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AM effects on pihat</a:t>
            </a:r>
            <a:endParaRPr lang="en-US" altLang="en-US" sz="4000" baseline="-25000">
              <a:solidFill>
                <a:srgbClr val="0C0EE4"/>
              </a:solidFill>
            </a:endParaRPr>
          </a:p>
        </p:txBody>
      </p:sp>
      <p:pic>
        <p:nvPicPr>
          <p:cNvPr id="143364" name="Picture 1">
            <a:extLst>
              <a:ext uri="{FF2B5EF4-FFF2-40B4-BE49-F238E27FC236}">
                <a16:creationId xmlns:a16="http://schemas.microsoft.com/office/drawing/2014/main" id="{DC4899B7-6FDF-168F-119D-9822E66C3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70063"/>
            <a:ext cx="2962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2">
            <a:extLst>
              <a:ext uri="{FF2B5EF4-FFF2-40B4-BE49-F238E27FC236}">
                <a16:creationId xmlns:a16="http://schemas.microsoft.com/office/drawing/2014/main" id="{C3189EBB-73ED-4AE6-5281-85452FD3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2732088"/>
            <a:ext cx="32940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4">
            <a:extLst>
              <a:ext uri="{FF2B5EF4-FFF2-40B4-BE49-F238E27FC236}">
                <a16:creationId xmlns:a16="http://schemas.microsoft.com/office/drawing/2014/main" id="{396FDE64-F62A-2625-FB7C-2304B4766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452938"/>
            <a:ext cx="6683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5">
            <a:extLst>
              <a:ext uri="{FF2B5EF4-FFF2-40B4-BE49-F238E27FC236}">
                <a16:creationId xmlns:a16="http://schemas.microsoft.com/office/drawing/2014/main" id="{003FF0A9-8FF5-67EE-827C-754DEB8A6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5040313"/>
            <a:ext cx="327501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8" name="TextBox 6">
            <a:extLst>
              <a:ext uri="{FF2B5EF4-FFF2-40B4-BE49-F238E27FC236}">
                <a16:creationId xmlns:a16="http://schemas.microsoft.com/office/drawing/2014/main" id="{9CACAE9E-4CF5-EC42-7160-C12565C3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6307138"/>
            <a:ext cx="4532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*Robinson et al., </a:t>
            </a:r>
            <a:r>
              <a:rPr lang="en-US" altLang="en-US" sz="1600" i="1" baseline="0"/>
              <a:t>Nature Human Behavior</a:t>
            </a:r>
            <a:r>
              <a:rPr lang="en-US" altLang="en-US" sz="1600" baseline="0"/>
              <a:t>, 2017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/>
              <a:t>Yengo et al., </a:t>
            </a:r>
            <a:r>
              <a:rPr lang="en-US" altLang="en-US" sz="1600" i="1" baseline="0"/>
              <a:t>BioarXiv</a:t>
            </a:r>
            <a:r>
              <a:rPr lang="en-US" altLang="en-US" sz="1600" baseline="0"/>
              <a:t>, 2018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>
            <a:extLst>
              <a:ext uri="{FF2B5EF4-FFF2-40B4-BE49-F238E27FC236}">
                <a16:creationId xmlns:a16="http://schemas.microsoft.com/office/drawing/2014/main" id="{72DEBE44-DC1E-C6E9-A856-6865A791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63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AM typically leads to </a:t>
            </a:r>
            <a:r>
              <a:rPr lang="en-US" altLang="en-US" u="sng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upward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bias in estimates of equilibrium </a:t>
            </a:r>
            <a:r>
              <a:rPr lang="en-US" altLang="en-US" i="1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</a:t>
            </a:r>
            <a:r>
              <a:rPr lang="en-US" altLang="en-US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snp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Occurs because AM creates positive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covariances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between CVs and these are correctly reflected in phenotypic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covariances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between individuals (product of means) but poorly reflected in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pihat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matrix (mean of products).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Thus, variance of </a:t>
            </a:r>
            <a:r>
              <a:rPr lang="en-US" altLang="en-US" baseline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pihats</a:t>
            </a: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is too small. Underestimated variance in a predictor leads to overestimates of the coefficients associated with that predictor.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We derived this bias algebraically in HE regression estimates and confirmed it in simulation.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r>
              <a:rPr lang="en-US" altLang="en-US" baseline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REML also upwardly biased, but bias depends on ratio N/m.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/>
            </a:pPr>
            <a:endParaRPr lang="en-US" altLang="en-US" baseline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45410" name="Rectangle 4">
            <a:extLst>
              <a:ext uri="{FF2B5EF4-FFF2-40B4-BE49-F238E27FC236}">
                <a16:creationId xmlns:a16="http://schemas.microsoft.com/office/drawing/2014/main" id="{645927DB-E411-E06D-07C4-9E3D5A9C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13"/>
            <a:ext cx="9144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aseline="0">
                <a:solidFill>
                  <a:srgbClr val="0C0EE4"/>
                </a:solidFill>
              </a:rPr>
              <a:t>However, AM does bias </a:t>
            </a:r>
            <a:r>
              <a:rPr lang="en-US" altLang="en-US" sz="3600" i="1" baseline="0">
                <a:solidFill>
                  <a:srgbClr val="0C0EE4"/>
                </a:solidFill>
              </a:rPr>
              <a:t>h</a:t>
            </a:r>
            <a:r>
              <a:rPr lang="en-US" altLang="en-US" sz="3600" i="1">
                <a:solidFill>
                  <a:srgbClr val="0C0EE4"/>
                </a:solidFill>
              </a:rPr>
              <a:t>2</a:t>
            </a:r>
            <a:r>
              <a:rPr lang="en-US" altLang="en-US" sz="3600" i="1" baseline="-25000">
                <a:solidFill>
                  <a:srgbClr val="0C0EE4"/>
                </a:solidFill>
              </a:rPr>
              <a:t>snp </a:t>
            </a:r>
            <a:r>
              <a:rPr lang="en-US" altLang="en-US" sz="3600" baseline="0">
                <a:solidFill>
                  <a:srgbClr val="0C0EE4"/>
                </a:solidFill>
              </a:rPr>
              <a:t>estimates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4">
            <a:extLst>
              <a:ext uri="{FF2B5EF4-FFF2-40B4-BE49-F238E27FC236}">
                <a16:creationId xmlns:a16="http://schemas.microsoft.com/office/drawing/2014/main" id="{F19E92F8-4728-044C-EE75-15D1ED69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3"/>
            <a:ext cx="91440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aseline="0">
                <a:solidFill>
                  <a:srgbClr val="0C0EE4"/>
                </a:solidFill>
              </a:rPr>
              <a:t>Parameter </a:t>
            </a:r>
            <a:r>
              <a:rPr lang="en-US" altLang="en-US" sz="4000" i="1" baseline="0">
                <a:solidFill>
                  <a:srgbClr val="0C0EE4"/>
                </a:solidFill>
              </a:rPr>
              <a:t>h</a:t>
            </a:r>
            <a:r>
              <a:rPr lang="en-US" altLang="en-US" sz="4000" i="1">
                <a:solidFill>
                  <a:srgbClr val="0C0EE4"/>
                </a:solidFill>
              </a:rPr>
              <a:t>2</a:t>
            </a:r>
            <a:r>
              <a:rPr lang="en-US" altLang="en-US" sz="4000" i="1" baseline="-25000">
                <a:solidFill>
                  <a:srgbClr val="0C0EE4"/>
                </a:solidFill>
              </a:rPr>
              <a:t>snp</a:t>
            </a:r>
          </a:p>
        </p:txBody>
      </p:sp>
      <p:grpSp>
        <p:nvGrpSpPr>
          <p:cNvPr id="147458" name="Group 1">
            <a:extLst>
              <a:ext uri="{FF2B5EF4-FFF2-40B4-BE49-F238E27FC236}">
                <a16:creationId xmlns:a16="http://schemas.microsoft.com/office/drawing/2014/main" id="{8E80DB69-F36A-6E24-1922-CA78979B6C3A}"/>
              </a:ext>
            </a:extLst>
          </p:cNvPr>
          <p:cNvGrpSpPr>
            <a:grpSpLocks/>
          </p:cNvGrpSpPr>
          <p:nvPr/>
        </p:nvGrpSpPr>
        <p:grpSpPr bwMode="auto">
          <a:xfrm>
            <a:off x="0" y="1011238"/>
            <a:ext cx="9131300" cy="5986462"/>
            <a:chOff x="0" y="1011238"/>
            <a:chExt cx="9131300" cy="5986462"/>
          </a:xfrm>
        </p:grpSpPr>
        <p:sp>
          <p:nvSpPr>
            <p:cNvPr id="218115" name="Rectangle 3">
              <a:extLst>
                <a:ext uri="{FF2B5EF4-FFF2-40B4-BE49-F238E27FC236}">
                  <a16:creationId xmlns:a16="http://schemas.microsoft.com/office/drawing/2014/main" id="{8A50607F-AF5C-417A-9E9F-4D8AA8611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1238"/>
              <a:ext cx="9131300" cy="598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Define parameter </a:t>
              </a:r>
              <a:r>
                <a:rPr lang="en-US" i="1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  <a:r>
                <a:rPr lang="en-US" i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i="1" baseline="-25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snp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: proportion of phenotypic variance tagged by SNPs, accounting for their inter-correlations</a:t>
              </a: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Equilibrium </a:t>
              </a:r>
              <a:r>
                <a:rPr lang="en-US" i="1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h</a:t>
              </a:r>
              <a:r>
                <a:rPr lang="en-US" i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i="1" baseline="-250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snp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: R</a:t>
              </a: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 from linear model                                   for all </a:t>
              </a:r>
              <a:r>
                <a:rPr lang="en-US" i="1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m</a:t>
              </a: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 SNPs fit simultaneously as </a:t>
              </a: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r>
                <a:rPr lang="en-US" baseline="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charset="0"/>
                  <a:ea typeface="ＭＳ Ｐゴシック" charset="0"/>
                  <a:cs typeface="ＭＳ Ｐゴシック" charset="0"/>
                </a:rPr>
                <a:t>The parameter depends on how well CVs are tagged by SNPs (e.g., SNP density). Thus, it depends on the SNP chip and the population it is estimated in.</a:t>
              </a: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defRPr/>
              </a:pPr>
              <a:endPara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endParaRPr>
            </a:p>
            <a:p>
              <a:pPr marL="609600" indent="-609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charset="0"/>
                <a:buChar char="n"/>
                <a:defRPr/>
              </a:pPr>
              <a:endParaRPr lang="en-US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47460" name="Picture 2">
              <a:extLst>
                <a:ext uri="{FF2B5EF4-FFF2-40B4-BE49-F238E27FC236}">
                  <a16:creationId xmlns:a16="http://schemas.microsoft.com/office/drawing/2014/main" id="{CD3C7E85-22DE-6984-A6AA-CA82080C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818" y="2389382"/>
              <a:ext cx="1089187" cy="53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61" name="Picture 1">
              <a:extLst>
                <a:ext uri="{FF2B5EF4-FFF2-40B4-BE49-F238E27FC236}">
                  <a16:creationId xmlns:a16="http://schemas.microsoft.com/office/drawing/2014/main" id="{4624E36B-A6EC-19BC-6238-78CDCE88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690" y="1888541"/>
              <a:ext cx="2724774" cy="64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4">
            <a:extLst>
              <a:ext uri="{FF2B5EF4-FFF2-40B4-BE49-F238E27FC236}">
                <a16:creationId xmlns:a16="http://schemas.microsoft.com/office/drawing/2014/main" id="{5225BD75-CE5C-CEE3-E070-FF574518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HE regression estimate of </a:t>
            </a:r>
            <a:r>
              <a:rPr lang="en-US" altLang="en-US" sz="4400" i="1" baseline="0">
                <a:solidFill>
                  <a:srgbClr val="0C0EE4"/>
                </a:solidFill>
              </a:rPr>
              <a:t>h</a:t>
            </a:r>
            <a:r>
              <a:rPr lang="en-US" altLang="en-US" sz="4400" i="1">
                <a:solidFill>
                  <a:srgbClr val="0C0EE4"/>
                </a:solidFill>
              </a:rPr>
              <a:t>2</a:t>
            </a:r>
            <a:r>
              <a:rPr lang="en-US" altLang="en-US" sz="4400" i="1" baseline="-25000">
                <a:solidFill>
                  <a:srgbClr val="0C0EE4"/>
                </a:solidFill>
              </a:rPr>
              <a:t>snp</a:t>
            </a:r>
          </a:p>
        </p:txBody>
      </p:sp>
      <p:pic>
        <p:nvPicPr>
          <p:cNvPr id="149506" name="Picture 4">
            <a:extLst>
              <a:ext uri="{FF2B5EF4-FFF2-40B4-BE49-F238E27FC236}">
                <a16:creationId xmlns:a16="http://schemas.microsoft.com/office/drawing/2014/main" id="{7065F93C-CCFB-94A0-2180-004D5BE63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16100"/>
            <a:ext cx="363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5">
            <a:extLst>
              <a:ext uri="{FF2B5EF4-FFF2-40B4-BE49-F238E27FC236}">
                <a16:creationId xmlns:a16="http://schemas.microsoft.com/office/drawing/2014/main" id="{F2238C4B-462A-21A8-0B52-0FC429AB4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0"/>
            <a:ext cx="3733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6">
            <a:extLst>
              <a:ext uri="{FF2B5EF4-FFF2-40B4-BE49-F238E27FC236}">
                <a16:creationId xmlns:a16="http://schemas.microsoft.com/office/drawing/2014/main" id="{CEBCA6D4-8C3A-DA36-D6F9-1DE79B28C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4076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4">
            <a:extLst>
              <a:ext uri="{FF2B5EF4-FFF2-40B4-BE49-F238E27FC236}">
                <a16:creationId xmlns:a16="http://schemas.microsoft.com/office/drawing/2014/main" id="{0B54549E-B8BD-9EEC-0296-ACF9F4B5E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12713"/>
            <a:ext cx="87518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aseline="0">
                <a:solidFill>
                  <a:srgbClr val="0C0EE4"/>
                </a:solidFill>
              </a:rPr>
              <a:t>HE regression estimate of </a:t>
            </a:r>
            <a:r>
              <a:rPr lang="en-US" altLang="en-US" sz="4400" i="1" baseline="0">
                <a:solidFill>
                  <a:srgbClr val="0C0EE4"/>
                </a:solidFill>
              </a:rPr>
              <a:t>h</a:t>
            </a:r>
            <a:r>
              <a:rPr lang="en-US" altLang="en-US" sz="4400" i="1">
                <a:solidFill>
                  <a:srgbClr val="0C0EE4"/>
                </a:solidFill>
              </a:rPr>
              <a:t>2</a:t>
            </a:r>
            <a:r>
              <a:rPr lang="en-US" altLang="en-US" sz="4400" i="1" baseline="-25000">
                <a:solidFill>
                  <a:srgbClr val="0C0EE4"/>
                </a:solidFill>
              </a:rPr>
              <a:t>snp</a:t>
            </a:r>
          </a:p>
        </p:txBody>
      </p:sp>
      <p:pic>
        <p:nvPicPr>
          <p:cNvPr id="151554" name="Picture 4">
            <a:extLst>
              <a:ext uri="{FF2B5EF4-FFF2-40B4-BE49-F238E27FC236}">
                <a16:creationId xmlns:a16="http://schemas.microsoft.com/office/drawing/2014/main" id="{CB8D9E52-A577-E20E-1E57-936FE9D4C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816100"/>
            <a:ext cx="363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5">
            <a:extLst>
              <a:ext uri="{FF2B5EF4-FFF2-40B4-BE49-F238E27FC236}">
                <a16:creationId xmlns:a16="http://schemas.microsoft.com/office/drawing/2014/main" id="{C38E2761-C441-B946-9100-B55F588B3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0"/>
            <a:ext cx="3733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6">
            <a:extLst>
              <a:ext uri="{FF2B5EF4-FFF2-40B4-BE49-F238E27FC236}">
                <a16:creationId xmlns:a16="http://schemas.microsoft.com/office/drawing/2014/main" id="{ED2BB5EF-7D1A-9B19-1BC0-D01DF983D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0"/>
            <a:ext cx="4076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557" name="Straight Arrow Connector 11">
            <a:extLst>
              <a:ext uri="{FF2B5EF4-FFF2-40B4-BE49-F238E27FC236}">
                <a16:creationId xmlns:a16="http://schemas.microsoft.com/office/drawing/2014/main" id="{1E527F5E-AFF6-AD66-13C4-40236EB87C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35200" y="4368800"/>
            <a:ext cx="22098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558" name="Straight Arrow Connector 18">
            <a:extLst>
              <a:ext uri="{FF2B5EF4-FFF2-40B4-BE49-F238E27FC236}">
                <a16:creationId xmlns:a16="http://schemas.microsoft.com/office/drawing/2014/main" id="{E331C02D-CAD6-F391-43BD-B0B47386BC3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87600" y="5816600"/>
            <a:ext cx="2108200" cy="25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1559" name="Picture 10">
            <a:extLst>
              <a:ext uri="{FF2B5EF4-FFF2-40B4-BE49-F238E27FC236}">
                <a16:creationId xmlns:a16="http://schemas.microsoft.com/office/drawing/2014/main" id="{A163040C-1C05-E28D-43DC-0E1938903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5429250"/>
            <a:ext cx="2628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Box 1">
            <a:extLst>
              <a:ext uri="{FF2B5EF4-FFF2-40B4-BE49-F238E27FC236}">
                <a16:creationId xmlns:a16="http://schemas.microsoft.com/office/drawing/2014/main" id="{0CFB86F3-9DF0-F8A8-5242-BD12ABBD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313" y="2790825"/>
            <a:ext cx="184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pic>
        <p:nvPicPr>
          <p:cNvPr id="151561" name="Picture 2">
            <a:extLst>
              <a:ext uri="{FF2B5EF4-FFF2-40B4-BE49-F238E27FC236}">
                <a16:creationId xmlns:a16="http://schemas.microsoft.com/office/drawing/2014/main" id="{EEDB9CE0-9342-DE70-D1C1-FFB670B5E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50"/>
            <a:ext cx="2209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Box 5">
            <a:extLst>
              <a:ext uri="{FF2B5EF4-FFF2-40B4-BE49-F238E27FC236}">
                <a16:creationId xmlns:a16="http://schemas.microsoft.com/office/drawing/2014/main" id="{61325DA6-A308-A2D9-CE18-1A57FA04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85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2840A5"/>
                </a:solidFill>
              </a:rPr>
              <a:t>We don’</a:t>
            </a:r>
            <a:r>
              <a:rPr lang="en-US" altLang="ja-JP" sz="2800" baseline="0">
                <a:solidFill>
                  <a:srgbClr val="2840A5"/>
                </a:solidFill>
              </a:rPr>
              <a:t>t predict HE estimates to change as a function of m or N. GREML estimates are clearly a function of N/m, which occurs because when N&gt;&gt;m, the effects of each SNP are separable.</a:t>
            </a:r>
            <a:endParaRPr lang="en-US" altLang="en-US" sz="2800" baseline="0">
              <a:solidFill>
                <a:srgbClr val="2840A5"/>
              </a:solidFill>
            </a:endParaRPr>
          </a:p>
        </p:txBody>
      </p:sp>
      <p:pic>
        <p:nvPicPr>
          <p:cNvPr id="153602" name="Picture 7">
            <a:extLst>
              <a:ext uri="{FF2B5EF4-FFF2-40B4-BE49-F238E27FC236}">
                <a16:creationId xmlns:a16="http://schemas.microsoft.com/office/drawing/2014/main" id="{D49D0913-227F-5844-134A-6888EF095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801813"/>
            <a:ext cx="593883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Slide Number Placeholder 8">
            <a:extLst>
              <a:ext uri="{FF2B5EF4-FFF2-40B4-BE49-F238E27FC236}">
                <a16:creationId xmlns:a16="http://schemas.microsoft.com/office/drawing/2014/main" id="{5D583E9D-D8C8-4403-EC79-AAB97DFF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A4C2C6-9B42-624C-9596-24F70065CCF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4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5">
            <a:extLst>
              <a:ext uri="{FF2B5EF4-FFF2-40B4-BE49-F238E27FC236}">
                <a16:creationId xmlns:a16="http://schemas.microsoft.com/office/drawing/2014/main" id="{F077F374-476B-4341-3632-0DE9B8585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8345488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Title 1">
            <a:extLst>
              <a:ext uri="{FF2B5EF4-FFF2-40B4-BE49-F238E27FC236}">
                <a16:creationId xmlns:a16="http://schemas.microsoft.com/office/drawing/2014/main" id="{8C7607DD-A5DA-152B-3679-AEE01F833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Predicted h</a:t>
            </a:r>
            <a:r>
              <a:rPr lang="en-US" altLang="en-US" sz="4000" baseline="30000">
                <a:solidFill>
                  <a:srgbClr val="0070C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4000" baseline="-25000">
                <a:solidFill>
                  <a:srgbClr val="0070C0"/>
                </a:solidFill>
                <a:ea typeface="ＭＳ Ｐゴシック" panose="020B0600070205080204" pitchFamily="34" charset="-128"/>
              </a:rPr>
              <a:t>snp</a:t>
            </a:r>
            <a:r>
              <a:rPr lang="en-US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 biases assuming SNPs tag 50% of true 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Arial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29395</TotalTime>
  <Words>5711</Words>
  <Application>Microsoft Macintosh PowerPoint</Application>
  <PresentationFormat>On-screen Show (4:3)</PresentationFormat>
  <Paragraphs>993</Paragraphs>
  <Slides>114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2" baseType="lpstr">
      <vt:lpstr>Arial</vt:lpstr>
      <vt:lpstr>ＭＳ Ｐゴシック</vt:lpstr>
      <vt:lpstr>Times New Roman</vt:lpstr>
      <vt:lpstr>Wingdings</vt:lpstr>
      <vt:lpstr>ＭＳ ゴシック</vt:lpstr>
      <vt:lpstr>Menlo</vt:lpstr>
      <vt:lpstr>Arial Unicode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pihat</vt:lpstr>
      <vt:lpstr>PowerPoint Presentation</vt:lpstr>
      <vt:lpstr>PowerPoint Presentation</vt:lpstr>
      <vt:lpstr>H-E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LD</vt:lpstr>
      <vt:lpstr>PowerPoint Presentation</vt:lpstr>
      <vt:lpstr>PowerPoint Presentation</vt:lpstr>
      <vt:lpstr>PowerPoint Presentation</vt:lpstr>
      <vt:lpstr>LD drops as a function of distance</vt:lpstr>
      <vt:lpstr>…and high LD possible only if the two alleles are of similar frequencies…</vt:lpstr>
      <vt:lpstr>…and high LD possible only if the two alleles are of similar frequencies…</vt:lpstr>
      <vt:lpstr>…and high LD possible only if the two alleles are of similar frequencies…</vt:lpstr>
      <vt:lpstr>…AND where the rare allele at SNP 1 is in PHASE with the rare allele at SNP 2</vt:lpstr>
      <vt:lpstr>PowerPoint Presentation</vt:lpstr>
      <vt:lpstr>THE END  (extra slides after)</vt:lpstr>
      <vt:lpstr>RUNNING GCTA</vt:lpstr>
      <vt:lpstr>SNP QC</vt:lpstr>
      <vt:lpstr>Individual QC</vt:lpstr>
      <vt:lpstr>GCTA command &amp; input</vt:lpstr>
      <vt:lpstr>GCTA command &amp; output</vt:lpstr>
      <vt:lpstr>GCTA command &amp; output</vt:lpstr>
      <vt:lpstr>GCTA command &amp; output</vt:lpstr>
      <vt:lpstr>LDAK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GREML-LDMS-I &amp; -R</vt:lpstr>
      <vt:lpstr>PowerPoint Presentation</vt:lpstr>
      <vt:lpstr>PowerPoint Presentation</vt:lpstr>
      <vt:lpstr>PowerPoint Presentation</vt:lpstr>
      <vt:lpstr>RUNNING LDMS-I</vt:lpstr>
      <vt:lpstr>Create LD quartiles</vt:lpstr>
      <vt:lpstr>Run LDMS-I using GCTA</vt:lpstr>
      <vt:lpstr>LDMS-I Output (3 GRM example)</vt:lpstr>
      <vt:lpstr>GREML vs. LDAK vs. LDMS-I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TRAITS</vt:lpstr>
      <vt:lpstr>LDMS-I on UKB phenotypes</vt:lpstr>
      <vt:lpstr>STRATIFICATION  &amp; LONG-RANGE LD</vt:lpstr>
      <vt:lpstr>Chance allele frequency differences b/w populations can induce long-range LD in stratified samples </vt:lpstr>
      <vt:lpstr>Chance allele frequency differences b/w populations can induce long-range LD in stratified samples </vt:lpstr>
      <vt:lpstr>However, such “stratification-LD” is typically  very small for pairs of common SNPs </vt:lpstr>
      <vt:lpstr>But higher b/w rare (often ~ private) SNPs  and common ancestry-informative SNPs </vt:lpstr>
      <vt:lpstr>Effects of stratification on r2QM/r2MM</vt:lpstr>
      <vt:lpstr>Effects of stratification on r2QM/r2MM</vt:lpstr>
      <vt:lpstr>This led to an opposite pattern of bias in stratified (”structured”) samples when using single GRM GREML</vt:lpstr>
      <vt:lpstr>Which once again was corrected by using LDMS GREML</vt:lpstr>
      <vt:lpstr>ASSORTATIVE MATING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Predicted h2snp biases assuming SNPs tag 50% of true VA</vt:lpstr>
      <vt:lpstr>PowerPoint Presentation</vt:lpstr>
      <vt:lpstr>Potential degree of over-estimation for various traits</vt:lpstr>
      <vt:lpstr>Simulations</vt:lpstr>
      <vt:lpstr>GeneEvolve Simulation Results</vt:lpstr>
      <vt:lpstr>GeneEvolve Simulation Results</vt:lpstr>
      <vt:lpstr>GeneEvolve Simulation Results</vt:lpstr>
      <vt:lpstr>HE vs. GREML estimates</vt:lpstr>
      <vt:lpstr>HE (blue) vs. REML (red) h2snp estimates of systolic BP - UK Biobank</vt:lpstr>
      <vt:lpstr>HE (blue) vs. REML (red) h2snp estimates of height - UK Biobank</vt:lpstr>
      <vt:lpstr>HE (blue) vs. REML (red) VA estimates of fluid IQ - UK Biobank</vt:lpstr>
      <vt:lpstr>PowerPoint Presentation</vt:lpstr>
      <vt:lpstr>PowerPoint Presentation</vt:lpstr>
      <vt:lpstr>Acknowledgements</vt:lpstr>
      <vt:lpstr>PowerPoint Presentation</vt:lpstr>
      <vt:lpstr>PowerPoint Presentation</vt:lpstr>
    </vt:vector>
  </TitlesOfParts>
  <Company>VIPBG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Hermine Maes</dc:creator>
  <cp:lastModifiedBy>Matthew C Keller</cp:lastModifiedBy>
  <cp:revision>508</cp:revision>
  <cp:lastPrinted>2018-10-11T02:14:27Z</cp:lastPrinted>
  <dcterms:created xsi:type="dcterms:W3CDTF">2015-03-02T20:41:30Z</dcterms:created>
  <dcterms:modified xsi:type="dcterms:W3CDTF">2023-03-08T22:46:52Z</dcterms:modified>
</cp:coreProperties>
</file>