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85" r:id="rId2"/>
    <p:sldMasterId id="2147483734" r:id="rId3"/>
  </p:sldMasterIdLst>
  <p:notesMasterIdLst>
    <p:notesMasterId r:id="rId48"/>
  </p:notesMasterIdLst>
  <p:sldIdLst>
    <p:sldId id="256" r:id="rId4"/>
    <p:sldId id="970" r:id="rId5"/>
    <p:sldId id="973" r:id="rId6"/>
    <p:sldId id="1026" r:id="rId7"/>
    <p:sldId id="1041" r:id="rId8"/>
    <p:sldId id="1027" r:id="rId9"/>
    <p:sldId id="1034" r:id="rId10"/>
    <p:sldId id="1043" r:id="rId11"/>
    <p:sldId id="1057" r:id="rId12"/>
    <p:sldId id="261" r:id="rId13"/>
    <p:sldId id="1053" r:id="rId14"/>
    <p:sldId id="1048" r:id="rId15"/>
    <p:sldId id="1045" r:id="rId16"/>
    <p:sldId id="827" r:id="rId17"/>
    <p:sldId id="1058" r:id="rId18"/>
    <p:sldId id="286" r:id="rId19"/>
    <p:sldId id="287" r:id="rId20"/>
    <p:sldId id="288" r:id="rId21"/>
    <p:sldId id="289" r:id="rId22"/>
    <p:sldId id="290" r:id="rId23"/>
    <p:sldId id="291" r:id="rId24"/>
    <p:sldId id="292" r:id="rId25"/>
    <p:sldId id="293" r:id="rId26"/>
    <p:sldId id="294" r:id="rId27"/>
    <p:sldId id="309" r:id="rId28"/>
    <p:sldId id="308" r:id="rId29"/>
    <p:sldId id="307" r:id="rId30"/>
    <p:sldId id="280" r:id="rId31"/>
    <p:sldId id="833" r:id="rId32"/>
    <p:sldId id="1059" r:id="rId33"/>
    <p:sldId id="269" r:id="rId34"/>
    <p:sldId id="272" r:id="rId35"/>
    <p:sldId id="273" r:id="rId36"/>
    <p:sldId id="263" r:id="rId37"/>
    <p:sldId id="392" r:id="rId38"/>
    <p:sldId id="391" r:id="rId39"/>
    <p:sldId id="395" r:id="rId40"/>
    <p:sldId id="281" r:id="rId41"/>
    <p:sldId id="295" r:id="rId42"/>
    <p:sldId id="296" r:id="rId43"/>
    <p:sldId id="297" r:id="rId44"/>
    <p:sldId id="303" r:id="rId45"/>
    <p:sldId id="304" r:id="rId46"/>
    <p:sldId id="105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1"/>
    <p:restoredTop sz="90544"/>
  </p:normalViewPr>
  <p:slideViewPr>
    <p:cSldViewPr snapToGrid="0" snapToObjects="1">
      <p:cViewPr>
        <p:scale>
          <a:sx n="90" d="100"/>
          <a:sy n="90" d="100"/>
        </p:scale>
        <p:origin x="192" y="6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49F72-CDCE-8149-988B-896EECBF8011}" type="datetimeFigureOut">
              <a:rPr lang="en-US" smtClean="0"/>
              <a:t>3/7/23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6257B-A6BA-D74D-9E14-00E45BFE2513}" type="slidenum">
              <a:rPr lang="en-US" smtClean="0"/>
              <a:t>‹#›</a:t>
            </a:fld>
            <a:endParaRPr lang="en-US" dirty="0"/>
          </a:p>
        </p:txBody>
      </p:sp>
    </p:spTree>
    <p:extLst>
      <p:ext uri="{BB962C8B-B14F-4D97-AF65-F5344CB8AC3E}">
        <p14:creationId xmlns:p14="http://schemas.microsoft.com/office/powerpoint/2010/main" val="3522018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874FA-B459-8A40-83B5-C7E7061DA914}" type="slidenum">
              <a:rPr lang="en-US" smtClean="0"/>
              <a:t>6</a:t>
            </a:fld>
            <a:endParaRPr lang="en-US" dirty="0"/>
          </a:p>
        </p:txBody>
      </p:sp>
    </p:spTree>
    <p:extLst>
      <p:ext uri="{BB962C8B-B14F-4D97-AF65-F5344CB8AC3E}">
        <p14:creationId xmlns:p14="http://schemas.microsoft.com/office/powerpoint/2010/main" val="13808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600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03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90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00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495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56257B-A6BA-D74D-9E14-00E45BFE2513}" type="slidenum">
              <a:rPr lang="en-US" smtClean="0"/>
              <a:t>30</a:t>
            </a:fld>
            <a:endParaRPr lang="en-US" dirty="0"/>
          </a:p>
        </p:txBody>
      </p:sp>
    </p:spTree>
    <p:extLst>
      <p:ext uri="{BB962C8B-B14F-4D97-AF65-F5344CB8AC3E}">
        <p14:creationId xmlns:p14="http://schemas.microsoft.com/office/powerpoint/2010/main" val="257395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110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054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746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87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121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106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09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87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880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6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05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8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combining multiple information, you can start understanding</a:t>
            </a:r>
            <a:r>
              <a:rPr lang="en-GB" baseline="0" dirty="0"/>
              <a:t> what king of biological functions are laying under the risk locus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30F2F-0511-2642-A51E-FFB1F86D98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76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ctr">
              <a:defRPr sz="44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accent3">
                    <a:lumMod val="60000"/>
                    <a:lumOff val="4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0822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125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9193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ctr">
              <a:defRPr sz="44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rgbClr val="0070C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01805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9172075" cy="842121"/>
          </a:xfrm>
          <a:prstGeom prst="rect">
            <a:avLst/>
          </a:prstGeom>
        </p:spPr>
        <p:txBody>
          <a:bodyPr/>
          <a:lstStyle>
            <a:lvl1pPr algn="ctr">
              <a:defRPr sz="3733">
                <a:solidFill>
                  <a:srgbClr val="00206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0" name="Straight Connector 9">
            <a:extLst>
              <a:ext uri="{FF2B5EF4-FFF2-40B4-BE49-F238E27FC236}">
                <a16:creationId xmlns:a16="http://schemas.microsoft.com/office/drawing/2014/main" id="{9A5D9CB3-3230-4C48-9994-58E867CAC270}"/>
              </a:ext>
            </a:extLst>
          </p:cNvPr>
          <p:cNvCxnSpPr>
            <a:cxnSpLocks/>
          </p:cNvCxnSpPr>
          <p:nvPr userDrawn="1"/>
        </p:nvCxnSpPr>
        <p:spPr>
          <a:xfrm>
            <a:off x="-23902" y="1216027"/>
            <a:ext cx="12203953" cy="13445"/>
          </a:xfrm>
          <a:prstGeom prst="line">
            <a:avLst/>
          </a:prstGeom>
          <a:ln w="15875">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526431-A93D-CA49-8CB5-39F2F3AE7C3E}"/>
              </a:ext>
            </a:extLst>
          </p:cNvPr>
          <p:cNvSpPr txBox="1"/>
          <p:nvPr userDrawn="1"/>
        </p:nvSpPr>
        <p:spPr>
          <a:xfrm>
            <a:off x="9512176" y="6421928"/>
            <a:ext cx="18473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3921857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6000">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070C0"/>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71189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DC26A-51A9-AF4D-AA79-E120103445B0}"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55586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5DC26A-51A9-AF4D-AA79-E120103445B0}" type="datetimeFigureOut">
              <a:rPr lang="en-US" smtClean="0"/>
              <a:t>3/7/23</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9063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195DC26A-51A9-AF4D-AA79-E120103445B0}" type="datetimeFigureOut">
              <a:rPr lang="en-US" smtClean="0"/>
              <a:t>3/7/23</a:t>
            </a:fld>
            <a:endParaRPr lang="en-US" dirty="0"/>
          </a:p>
        </p:txBody>
      </p:sp>
      <p:sp>
        <p:nvSpPr>
          <p:cNvPr id="4" name="Footer Placeholder 3"/>
          <p:cNvSpPr>
            <a:spLocks noGrp="1"/>
          </p:cNvSpPr>
          <p:nvPr>
            <p:ph type="ftr" sz="quarter" idx="11"/>
          </p:nvPr>
        </p:nvSpPr>
        <p:spPr/>
        <p:txBody>
          <a:bodyPr/>
          <a:lstStyle/>
          <a:p>
            <a:endParaRPr lang="en-US" dirty="0"/>
          </a:p>
        </p:txBody>
      </p:sp>
      <p:cxnSp>
        <p:nvCxnSpPr>
          <p:cNvPr id="5" name="Straight Connector 4">
            <a:extLst>
              <a:ext uri="{FF2B5EF4-FFF2-40B4-BE49-F238E27FC236}">
                <a16:creationId xmlns:a16="http://schemas.microsoft.com/office/drawing/2014/main" id="{4D4DE575-43BD-ED4F-8E22-D0B3078C7BB5}"/>
              </a:ext>
            </a:extLst>
          </p:cNvPr>
          <p:cNvCxnSpPr>
            <a:cxnSpLocks/>
          </p:cNvCxnSpPr>
          <p:nvPr userDrawn="1"/>
        </p:nvCxnSpPr>
        <p:spPr>
          <a:xfrm>
            <a:off x="-23902" y="1216027"/>
            <a:ext cx="12203953" cy="13445"/>
          </a:xfrm>
          <a:prstGeom prst="line">
            <a:avLst/>
          </a:prstGeom>
          <a:ln w="15875">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85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DC26A-51A9-AF4D-AA79-E120103445B0}" type="datetimeFigureOut">
              <a:rPr lang="en-US" smtClean="0"/>
              <a:t>3/7/23</a:t>
            </a:fld>
            <a:endParaRPr lang="en-US" dirty="0"/>
          </a:p>
        </p:txBody>
      </p:sp>
      <p:sp>
        <p:nvSpPr>
          <p:cNvPr id="3" name="Footer Placeholder 2"/>
          <p:cNvSpPr>
            <a:spLocks noGrp="1"/>
          </p:cNvSpPr>
          <p:nvPr>
            <p:ph type="ftr" sz="quarter" idx="11"/>
          </p:nvPr>
        </p:nvSpPr>
        <p:spPr/>
        <p:txBody>
          <a:bodyPr/>
          <a:lstStyle/>
          <a:p>
            <a:endParaRPr lang="en-US" dirty="0"/>
          </a:p>
        </p:txBody>
      </p:sp>
      <p:cxnSp>
        <p:nvCxnSpPr>
          <p:cNvPr id="5" name="Straight Connector 4">
            <a:extLst>
              <a:ext uri="{FF2B5EF4-FFF2-40B4-BE49-F238E27FC236}">
                <a16:creationId xmlns:a16="http://schemas.microsoft.com/office/drawing/2014/main" id="{B0299EBD-CC97-364A-9282-8A3ADFB10A8F}"/>
              </a:ext>
            </a:extLst>
          </p:cNvPr>
          <p:cNvCxnSpPr>
            <a:cxnSpLocks/>
          </p:cNvCxnSpPr>
          <p:nvPr userDrawn="1"/>
        </p:nvCxnSpPr>
        <p:spPr>
          <a:xfrm>
            <a:off x="-23902" y="1216027"/>
            <a:ext cx="12203953" cy="13445"/>
          </a:xfrm>
          <a:prstGeom prst="line">
            <a:avLst/>
          </a:prstGeom>
          <a:ln w="15875">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509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5DC26A-51A9-AF4D-AA79-E120103445B0}"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83348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172074" cy="842121"/>
          </a:xfrm>
          <a:prstGeom prst="rect">
            <a:avLst/>
          </a:prstGeom>
        </p:spPr>
        <p:txBody>
          <a:bodyPr/>
          <a:lstStyle>
            <a:lvl1pPr algn="ctr">
              <a:defRPr sz="3733">
                <a:solidFill>
                  <a:srgbClr val="0070C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0" name="Straight Connector 9">
            <a:extLst>
              <a:ext uri="{FF2B5EF4-FFF2-40B4-BE49-F238E27FC236}">
                <a16:creationId xmlns:a16="http://schemas.microsoft.com/office/drawing/2014/main" id="{9A5D9CB3-3230-4C48-9994-58E867CAC270}"/>
              </a:ext>
            </a:extLst>
          </p:cNvPr>
          <p:cNvCxnSpPr>
            <a:cxnSpLocks/>
          </p:cNvCxnSpPr>
          <p:nvPr userDrawn="1"/>
        </p:nvCxnSpPr>
        <p:spPr>
          <a:xfrm>
            <a:off x="-23903" y="1216026"/>
            <a:ext cx="12203953" cy="13445"/>
          </a:xfrm>
          <a:prstGeom prst="line">
            <a:avLst/>
          </a:prstGeom>
          <a:ln w="15875">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526431-A93D-CA49-8CB5-39F2F3AE7C3E}"/>
              </a:ext>
            </a:extLst>
          </p:cNvPr>
          <p:cNvSpPr txBox="1"/>
          <p:nvPr userDrawn="1"/>
        </p:nvSpPr>
        <p:spPr>
          <a:xfrm>
            <a:off x="9512175" y="6421926"/>
            <a:ext cx="18473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3008287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5DC26A-51A9-AF4D-AA79-E120103445B0}"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5430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67815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54282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CB3B6B-3BD5-F546-9795-9ACB4F0451A2}"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1383686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B3B6B-3BD5-F546-9795-9ACB4F0451A2}"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403563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B3B6B-3BD5-F546-9795-9ACB4F0451A2}"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4111603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CB3B6B-3BD5-F546-9795-9ACB4F0451A2}" type="datetimeFigureOut">
              <a:rPr lang="en-GB" smtClean="0"/>
              <a:t>07/03/2023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807908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CB3B6B-3BD5-F546-9795-9ACB4F0451A2}" type="datetimeFigureOut">
              <a:rPr lang="en-GB" smtClean="0"/>
              <a:t>07/03/2023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3468421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B3B6B-3BD5-F546-9795-9ACB4F0451A2}" type="datetimeFigureOut">
              <a:rPr lang="en-GB" smtClean="0"/>
              <a:t>07/03/2023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241012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B3B6B-3BD5-F546-9795-9ACB4F0451A2}" type="datetimeFigureOut">
              <a:rPr lang="en-GB" smtClean="0"/>
              <a:t>07/03/2023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27345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solidFill>
                  <a:schemeClr val="accent3"/>
                </a:solidFill>
              </a:defRPr>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accent3">
                    <a:lumMod val="60000"/>
                    <a:lumOff val="4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95DC26A-51A9-AF4D-AA79-E120103445B0}"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56362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CB3B6B-3BD5-F546-9795-9ACB4F0451A2}" type="datetimeFigureOut">
              <a:rPr lang="en-GB" smtClean="0"/>
              <a:t>07/03/2023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1132487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CB3B6B-3BD5-F546-9795-9ACB4F0451A2}" type="datetimeFigureOut">
              <a:rPr lang="en-GB" smtClean="0"/>
              <a:t>07/03/2023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1995004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B3B6B-3BD5-F546-9795-9ACB4F0451A2}"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3895117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B3B6B-3BD5-F546-9795-9ACB4F0451A2}"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296E7-1DA2-9B44-B23D-97B93361349E}" type="slidenum">
              <a:rPr lang="en-GB" smtClean="0"/>
              <a:t>‹#›</a:t>
            </a:fld>
            <a:endParaRPr lang="en-GB"/>
          </a:p>
        </p:txBody>
      </p:sp>
    </p:spTree>
    <p:extLst>
      <p:ext uri="{BB962C8B-B14F-4D97-AF65-F5344CB8AC3E}">
        <p14:creationId xmlns:p14="http://schemas.microsoft.com/office/powerpoint/2010/main" val="888365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DC26A-51A9-AF4D-AA79-E120103445B0}"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904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5DC26A-51A9-AF4D-AA79-E120103445B0}" type="datetimeFigureOut">
              <a:rPr lang="en-US" smtClean="0"/>
              <a:t>3/7/23</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2488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195DC26A-51A9-AF4D-AA79-E120103445B0}" type="datetimeFigureOut">
              <a:rPr lang="en-US" smtClean="0"/>
              <a:t>3/7/23</a:t>
            </a:fld>
            <a:endParaRPr lang="en-US" dirty="0"/>
          </a:p>
        </p:txBody>
      </p:sp>
      <p:sp>
        <p:nvSpPr>
          <p:cNvPr id="4" name="Footer Placeholder 3"/>
          <p:cNvSpPr>
            <a:spLocks noGrp="1"/>
          </p:cNvSpPr>
          <p:nvPr>
            <p:ph type="ftr" sz="quarter" idx="11"/>
          </p:nvPr>
        </p:nvSpPr>
        <p:spPr/>
        <p:txBody>
          <a:bodyPr/>
          <a:lstStyle/>
          <a:p>
            <a:endParaRPr lang="en-US" dirty="0"/>
          </a:p>
        </p:txBody>
      </p:sp>
      <p:cxnSp>
        <p:nvCxnSpPr>
          <p:cNvPr id="5" name="Straight Connector 4">
            <a:extLst>
              <a:ext uri="{FF2B5EF4-FFF2-40B4-BE49-F238E27FC236}">
                <a16:creationId xmlns:a16="http://schemas.microsoft.com/office/drawing/2014/main" id="{4D4DE575-43BD-ED4F-8E22-D0B3078C7BB5}"/>
              </a:ext>
            </a:extLst>
          </p:cNvPr>
          <p:cNvCxnSpPr>
            <a:cxnSpLocks/>
          </p:cNvCxnSpPr>
          <p:nvPr userDrawn="1"/>
        </p:nvCxnSpPr>
        <p:spPr>
          <a:xfrm>
            <a:off x="-23903" y="1216026"/>
            <a:ext cx="12203953" cy="13445"/>
          </a:xfrm>
          <a:prstGeom prst="line">
            <a:avLst/>
          </a:prstGeom>
          <a:ln w="15875">
            <a:solidFill>
              <a:schemeClr val="accent3">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581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DC26A-51A9-AF4D-AA79-E120103445B0}" type="datetimeFigureOut">
              <a:rPr lang="en-US" smtClean="0"/>
              <a:t>3/7/23</a:t>
            </a:fld>
            <a:endParaRPr lang="en-US" dirty="0"/>
          </a:p>
        </p:txBody>
      </p:sp>
      <p:sp>
        <p:nvSpPr>
          <p:cNvPr id="3" name="Footer Placeholder 2"/>
          <p:cNvSpPr>
            <a:spLocks noGrp="1"/>
          </p:cNvSpPr>
          <p:nvPr>
            <p:ph type="ftr" sz="quarter" idx="11"/>
          </p:nvPr>
        </p:nvSpPr>
        <p:spPr/>
        <p:txBody>
          <a:bodyPr/>
          <a:lstStyle/>
          <a:p>
            <a:endParaRPr lang="en-US" dirty="0"/>
          </a:p>
        </p:txBody>
      </p:sp>
      <p:cxnSp>
        <p:nvCxnSpPr>
          <p:cNvPr id="5" name="Straight Connector 4">
            <a:extLst>
              <a:ext uri="{FF2B5EF4-FFF2-40B4-BE49-F238E27FC236}">
                <a16:creationId xmlns:a16="http://schemas.microsoft.com/office/drawing/2014/main" id="{B0299EBD-CC97-364A-9282-8A3ADFB10A8F}"/>
              </a:ext>
            </a:extLst>
          </p:cNvPr>
          <p:cNvCxnSpPr>
            <a:cxnSpLocks/>
          </p:cNvCxnSpPr>
          <p:nvPr userDrawn="1"/>
        </p:nvCxnSpPr>
        <p:spPr>
          <a:xfrm>
            <a:off x="-23903" y="1216026"/>
            <a:ext cx="12203953" cy="13445"/>
          </a:xfrm>
          <a:prstGeom prst="line">
            <a:avLst/>
          </a:prstGeom>
          <a:ln w="15875">
            <a:solidFill>
              <a:schemeClr val="accent3">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476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5DC26A-51A9-AF4D-AA79-E120103445B0}"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412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5DC26A-51A9-AF4D-AA79-E120103445B0}"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5718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DC26A-51A9-AF4D-AA79-E120103445B0}" type="datetimeFigureOut">
              <a:rPr lang="en-US" smtClean="0"/>
              <a:t>3/7/23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cxnSp>
        <p:nvCxnSpPr>
          <p:cNvPr id="14" name="Straight Connector 13">
            <a:extLst>
              <a:ext uri="{FF2B5EF4-FFF2-40B4-BE49-F238E27FC236}">
                <a16:creationId xmlns:a16="http://schemas.microsoft.com/office/drawing/2014/main" id="{C2D91FFE-8654-CD48-BC2E-ED265174DD26}"/>
              </a:ext>
            </a:extLst>
          </p:cNvPr>
          <p:cNvCxnSpPr>
            <a:cxnSpLocks/>
          </p:cNvCxnSpPr>
          <p:nvPr userDrawn="1"/>
        </p:nvCxnSpPr>
        <p:spPr>
          <a:xfrm>
            <a:off x="-23903" y="1216026"/>
            <a:ext cx="12203953" cy="13445"/>
          </a:xfrm>
          <a:prstGeom prst="line">
            <a:avLst/>
          </a:prstGeom>
          <a:ln w="15875">
            <a:solidFill>
              <a:schemeClr val="accent3">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5103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37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DC26A-51A9-AF4D-AA79-E120103445B0}" type="datetimeFigureOut">
              <a:rPr lang="en-US" smtClean="0"/>
              <a:t>3/7/23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cxnSp>
        <p:nvCxnSpPr>
          <p:cNvPr id="14" name="Straight Connector 13">
            <a:extLst>
              <a:ext uri="{FF2B5EF4-FFF2-40B4-BE49-F238E27FC236}">
                <a16:creationId xmlns:a16="http://schemas.microsoft.com/office/drawing/2014/main" id="{C2D91FFE-8654-CD48-BC2E-ED265174DD26}"/>
              </a:ext>
            </a:extLst>
          </p:cNvPr>
          <p:cNvCxnSpPr>
            <a:cxnSpLocks/>
          </p:cNvCxnSpPr>
          <p:nvPr userDrawn="1"/>
        </p:nvCxnSpPr>
        <p:spPr>
          <a:xfrm>
            <a:off x="-23902" y="1216027"/>
            <a:ext cx="12203953" cy="13445"/>
          </a:xfrm>
          <a:prstGeom prst="line">
            <a:avLst/>
          </a:prstGeom>
          <a:ln w="15875">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7577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354"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B3B6B-3BD5-F546-9795-9ACB4F0451A2}" type="datetimeFigureOut">
              <a:rPr lang="en-GB" smtClean="0"/>
              <a:t>07/03/2023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296E7-1DA2-9B44-B23D-97B93361349E}" type="slidenum">
              <a:rPr lang="en-GB" smtClean="0"/>
              <a:t>‹#›</a:t>
            </a:fld>
            <a:endParaRPr lang="en-GB"/>
          </a:p>
        </p:txBody>
      </p:sp>
    </p:spTree>
    <p:extLst>
      <p:ext uri="{BB962C8B-B14F-4D97-AF65-F5344CB8AC3E}">
        <p14:creationId xmlns:p14="http://schemas.microsoft.com/office/powerpoint/2010/main" val="80032234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27.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4.tiff"/><Relationship Id="rId7" Type="http://schemas.openxmlformats.org/officeDocument/2006/relationships/image" Target="../media/image23.tiff"/><Relationship Id="rId12"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2.tiff"/><Relationship Id="rId11" Type="http://schemas.openxmlformats.org/officeDocument/2006/relationships/image" Target="../media/image18.png"/><Relationship Id="rId5" Type="http://schemas.openxmlformats.org/officeDocument/2006/relationships/image" Target="../media/image21.tiff"/><Relationship Id="rId10" Type="http://schemas.openxmlformats.org/officeDocument/2006/relationships/image" Target="../media/image17.tiff"/><Relationship Id="rId4" Type="http://schemas.openxmlformats.org/officeDocument/2006/relationships/image" Target="../media/image20.tiff"/><Relationship Id="rId9" Type="http://schemas.openxmlformats.org/officeDocument/2006/relationships/image" Target="../media/image16.tiff"/></Relationships>
</file>

<file path=ppt/slides/_rels/slide28.xml.rels><?xml version="1.0" encoding="UTF-8" standalone="yes"?>
<Relationships xmlns="http://schemas.openxmlformats.org/package/2006/relationships"><Relationship Id="rId3" Type="http://schemas.openxmlformats.org/officeDocument/2006/relationships/hyperlink" Target="http://fuma.ctglab.nl/"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063798-BBAA-F842-B042-206FE42F3362}"/>
              </a:ext>
            </a:extLst>
          </p:cNvPr>
          <p:cNvSpPr>
            <a:spLocks noGrp="1"/>
          </p:cNvSpPr>
          <p:nvPr>
            <p:ph type="ctrTitle"/>
          </p:nvPr>
        </p:nvSpPr>
        <p:spPr/>
        <p:txBody>
          <a:bodyPr>
            <a:normAutofit/>
          </a:bodyPr>
          <a:lstStyle/>
          <a:p>
            <a:r>
              <a:rPr lang="en-US" dirty="0">
                <a:solidFill>
                  <a:srgbClr val="0070C0"/>
                </a:solidFill>
                <a:latin typeface="+mn-lt"/>
              </a:rPr>
              <a:t>Annotating GWAS results</a:t>
            </a:r>
            <a:br>
              <a:rPr lang="en-US" dirty="0">
                <a:solidFill>
                  <a:srgbClr val="0070C0"/>
                </a:solidFill>
                <a:latin typeface="+mn-lt"/>
              </a:rPr>
            </a:br>
            <a:endParaRPr lang="en-US" sz="2700" dirty="0">
              <a:solidFill>
                <a:schemeClr val="tx2"/>
              </a:solidFill>
            </a:endParaRPr>
          </a:p>
        </p:txBody>
      </p:sp>
      <p:sp>
        <p:nvSpPr>
          <p:cNvPr id="2" name="Subtitle 1">
            <a:extLst>
              <a:ext uri="{FF2B5EF4-FFF2-40B4-BE49-F238E27FC236}">
                <a16:creationId xmlns:a16="http://schemas.microsoft.com/office/drawing/2014/main" id="{E4C46599-5B1D-1351-F0D8-F5FE5A1C49C2}"/>
              </a:ext>
            </a:extLst>
          </p:cNvPr>
          <p:cNvSpPr>
            <a:spLocks noGrp="1"/>
          </p:cNvSpPr>
          <p:nvPr>
            <p:ph type="subTitle" idx="1"/>
          </p:nvPr>
        </p:nvSpPr>
        <p:spPr/>
        <p:txBody>
          <a:bodyPr>
            <a:normAutofit fontScale="92500" lnSpcReduction="10000"/>
          </a:bodyPr>
          <a:lstStyle/>
          <a:p>
            <a:r>
              <a:rPr lang="en-US" dirty="0">
                <a:solidFill>
                  <a:schemeClr val="tx2"/>
                </a:solidFill>
              </a:rPr>
              <a:t>Danielle Posthuma &amp; Douglas Wightman</a:t>
            </a:r>
          </a:p>
          <a:p>
            <a:r>
              <a:rPr lang="en-US" dirty="0" err="1">
                <a:solidFill>
                  <a:schemeClr val="tx2"/>
                </a:solidFill>
              </a:rPr>
              <a:t>CTGlab</a:t>
            </a:r>
            <a:r>
              <a:rPr lang="en-US" dirty="0">
                <a:solidFill>
                  <a:schemeClr val="tx2"/>
                </a:solidFill>
              </a:rPr>
              <a:t> – VU Amsterdam</a:t>
            </a:r>
          </a:p>
          <a:p>
            <a:endParaRPr lang="en-US" dirty="0">
              <a:solidFill>
                <a:schemeClr val="tx2"/>
              </a:solidFill>
            </a:endParaRPr>
          </a:p>
          <a:p>
            <a:r>
              <a:rPr lang="en-US" sz="2400" dirty="0">
                <a:solidFill>
                  <a:srgbClr val="0070C0"/>
                </a:solidFill>
                <a:latin typeface="+mn-lt"/>
              </a:rPr>
              <a:t>shared drive Danielle/FUMA_new2023.ppt</a:t>
            </a:r>
            <a:endParaRPr lang="en-US" dirty="0">
              <a:solidFill>
                <a:schemeClr val="tx2"/>
              </a:solidFill>
            </a:endParaRPr>
          </a:p>
        </p:txBody>
      </p:sp>
      <p:pic>
        <p:nvPicPr>
          <p:cNvPr id="10" name="Picture 1">
            <a:extLst>
              <a:ext uri="{FF2B5EF4-FFF2-40B4-BE49-F238E27FC236}">
                <a16:creationId xmlns:a16="http://schemas.microsoft.com/office/drawing/2014/main" id="{63C1C387-307D-6C45-99FC-C31D35DAF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942" y="6320784"/>
            <a:ext cx="162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E25CD075-53A6-EE40-98B8-730D4949719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9001" y="6245721"/>
            <a:ext cx="13430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43975472-EB11-DD4B-80FE-780F23714E5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5991" b="-11047"/>
          <a:stretch>
            <a:fillRect/>
          </a:stretch>
        </p:blipFill>
        <p:spPr bwMode="auto">
          <a:xfrm>
            <a:off x="3179680" y="6212834"/>
            <a:ext cx="126365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121790D8-AFDC-FC46-812F-ADF1506E9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1223" y="6239874"/>
            <a:ext cx="1143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86E0DCF0-1692-F544-99E6-4F47C9DB1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117" y="6320783"/>
            <a:ext cx="56673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776963"/>
      </p:ext>
    </p:extLst>
  </p:cSld>
  <p:clrMapOvr>
    <a:masterClrMapping/>
  </p:clrMapOvr>
  <mc:AlternateContent xmlns:mc="http://schemas.openxmlformats.org/markup-compatibility/2006" xmlns:p14="http://schemas.microsoft.com/office/powerpoint/2010/main">
    <mc:Choice Requires="p14">
      <p:transition spd="slow" p14:dur="2000" advTm="42607"/>
    </mc:Choice>
    <mc:Fallback xmlns="">
      <p:transition spd="slow" advTm="4260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061559" y="1443454"/>
            <a:ext cx="3484107" cy="1125552"/>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defRPr/>
            </a:pPr>
            <a:r>
              <a:rPr lang="en-GB" b="1" dirty="0">
                <a:solidFill>
                  <a:schemeClr val="tx1"/>
                </a:solidFill>
              </a:rPr>
              <a:t>Coding SNPs</a:t>
            </a:r>
          </a:p>
          <a:p>
            <a:pPr marL="285750" indent="-285750" algn="ctr">
              <a:defRPr/>
            </a:pPr>
            <a:r>
              <a:rPr lang="en-GB" sz="1600" dirty="0">
                <a:solidFill>
                  <a:schemeClr val="tx1"/>
                </a:solidFill>
              </a:rPr>
              <a:t>Non-synonymous SNPs</a:t>
            </a:r>
          </a:p>
          <a:p>
            <a:pPr marL="285750" indent="-285750" algn="ctr">
              <a:defRPr/>
            </a:pPr>
            <a:r>
              <a:rPr lang="en-GB" sz="1600" dirty="0">
                <a:solidFill>
                  <a:schemeClr val="tx1"/>
                </a:solidFill>
              </a:rPr>
              <a:t>Loss of Function (Stop gain, Stop loss)</a:t>
            </a:r>
          </a:p>
          <a:p>
            <a:pPr marL="285750" indent="-285750" algn="ctr">
              <a:defRPr/>
            </a:pPr>
            <a:r>
              <a:rPr lang="en-GB" sz="1600" dirty="0">
                <a:solidFill>
                  <a:schemeClr val="tx1"/>
                </a:solidFill>
              </a:rPr>
              <a:t>Splicing SNPs</a:t>
            </a:r>
          </a:p>
        </p:txBody>
      </p:sp>
      <p:sp>
        <p:nvSpPr>
          <p:cNvPr id="12" name="Rounded Rectangle 11"/>
          <p:cNvSpPr/>
          <p:nvPr/>
        </p:nvSpPr>
        <p:spPr>
          <a:xfrm>
            <a:off x="6234170" y="1443454"/>
            <a:ext cx="3484107" cy="1125552"/>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defRPr/>
            </a:pPr>
            <a:r>
              <a:rPr lang="en-GB" b="1" dirty="0">
                <a:solidFill>
                  <a:schemeClr val="tx1"/>
                </a:solidFill>
              </a:rPr>
              <a:t>Non-coding SNPs</a:t>
            </a:r>
          </a:p>
          <a:p>
            <a:pPr marL="285750" indent="-285750" algn="ctr">
              <a:defRPr/>
            </a:pPr>
            <a:r>
              <a:rPr lang="en-GB" sz="1600" dirty="0">
                <a:solidFill>
                  <a:schemeClr val="tx1"/>
                </a:solidFill>
              </a:rPr>
              <a:t>Enhancer/Promoter regions</a:t>
            </a:r>
          </a:p>
          <a:p>
            <a:pPr marL="285750" indent="-285750" algn="ctr">
              <a:defRPr/>
            </a:pPr>
            <a:r>
              <a:rPr lang="en-GB" sz="1600" dirty="0">
                <a:solidFill>
                  <a:schemeClr val="tx1"/>
                </a:solidFill>
              </a:rPr>
              <a:t>Transcription Factor Binding Sites (TFBSs)</a:t>
            </a:r>
          </a:p>
        </p:txBody>
      </p:sp>
      <p:grpSp>
        <p:nvGrpSpPr>
          <p:cNvPr id="13" name="Group 12"/>
          <p:cNvGrpSpPr/>
          <p:nvPr/>
        </p:nvGrpSpPr>
        <p:grpSpPr>
          <a:xfrm>
            <a:off x="1883757" y="2645563"/>
            <a:ext cx="3661908" cy="778877"/>
            <a:chOff x="359756" y="2645562"/>
            <a:chExt cx="3661908" cy="778877"/>
          </a:xfrm>
        </p:grpSpPr>
        <p:sp>
          <p:nvSpPr>
            <p:cNvPr id="14" name="Down Arrow 13"/>
            <p:cNvSpPr/>
            <p:nvPr/>
          </p:nvSpPr>
          <p:spPr>
            <a:xfrm>
              <a:off x="2110278" y="2645562"/>
              <a:ext cx="338666" cy="4064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5" name="TextBox 14"/>
            <p:cNvSpPr txBox="1"/>
            <p:nvPr/>
          </p:nvSpPr>
          <p:spPr>
            <a:xfrm>
              <a:off x="359756" y="3085885"/>
              <a:ext cx="3661908" cy="338554"/>
            </a:xfrm>
            <a:prstGeom prst="rect">
              <a:avLst/>
            </a:prstGeom>
            <a:noFill/>
          </p:spPr>
          <p:txBody>
            <a:bodyPr wrap="square" rtlCol="0">
              <a:spAutoFit/>
            </a:bodyPr>
            <a:lstStyle/>
            <a:p>
              <a:pPr algn="ctr"/>
              <a:r>
                <a:rPr lang="en-GB" sz="1600" dirty="0"/>
                <a:t>Direct effect on gene product/proteins</a:t>
              </a:r>
            </a:p>
          </p:txBody>
        </p:sp>
      </p:grpSp>
      <p:grpSp>
        <p:nvGrpSpPr>
          <p:cNvPr id="16" name="Group 15"/>
          <p:cNvGrpSpPr/>
          <p:nvPr/>
        </p:nvGrpSpPr>
        <p:grpSpPr>
          <a:xfrm>
            <a:off x="2002905" y="3541195"/>
            <a:ext cx="3696626" cy="2791816"/>
            <a:chOff x="478905" y="3541195"/>
            <a:chExt cx="3696626" cy="2791816"/>
          </a:xfrm>
        </p:grpSpPr>
        <p:cxnSp>
          <p:nvCxnSpPr>
            <p:cNvPr id="17" name="Straight Connector 16"/>
            <p:cNvCxnSpPr/>
            <p:nvPr/>
          </p:nvCxnSpPr>
          <p:spPr>
            <a:xfrm>
              <a:off x="513622" y="5736596"/>
              <a:ext cx="36619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40577" y="5728129"/>
              <a:ext cx="2808000" cy="36000"/>
            </a:xfrm>
            <a:prstGeom prst="rect">
              <a:avLst/>
            </a:prstGeom>
            <a:solidFill>
              <a:srgbClr val="004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40577" y="5550560"/>
              <a:ext cx="117756" cy="427138"/>
            </a:xfrm>
            <a:prstGeom prst="rect">
              <a:avLst/>
            </a:prstGeom>
            <a:solidFill>
              <a:srgbClr val="004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417443" y="5550560"/>
              <a:ext cx="341463" cy="427138"/>
            </a:xfrm>
            <a:prstGeom prst="rect">
              <a:avLst/>
            </a:prstGeom>
            <a:solidFill>
              <a:srgbClr val="004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210733" y="5550560"/>
              <a:ext cx="45719" cy="427138"/>
            </a:xfrm>
            <a:prstGeom prst="rect">
              <a:avLst/>
            </a:prstGeom>
            <a:solidFill>
              <a:srgbClr val="004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363133" y="5550560"/>
              <a:ext cx="45719" cy="427138"/>
            </a:xfrm>
            <a:prstGeom prst="rect">
              <a:avLst/>
            </a:prstGeom>
            <a:solidFill>
              <a:srgbClr val="004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153921" y="5550560"/>
              <a:ext cx="45719" cy="427138"/>
            </a:xfrm>
            <a:prstGeom prst="rect">
              <a:avLst/>
            </a:prstGeom>
            <a:solidFill>
              <a:srgbClr val="004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770293" y="5550560"/>
              <a:ext cx="110711" cy="427138"/>
            </a:xfrm>
            <a:prstGeom prst="rect">
              <a:avLst/>
            </a:prstGeom>
            <a:solidFill>
              <a:srgbClr val="004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1934343" y="5994457"/>
              <a:ext cx="761612" cy="338554"/>
            </a:xfrm>
            <a:prstGeom prst="rect">
              <a:avLst/>
            </a:prstGeom>
            <a:noFill/>
          </p:spPr>
          <p:txBody>
            <a:bodyPr wrap="square" rtlCol="0">
              <a:spAutoFit/>
            </a:bodyPr>
            <a:lstStyle/>
            <a:p>
              <a:pPr algn="ctr"/>
              <a:r>
                <a:rPr lang="en-GB" sz="1600"/>
                <a:t>gene</a:t>
              </a:r>
            </a:p>
          </p:txBody>
        </p:sp>
        <p:cxnSp>
          <p:nvCxnSpPr>
            <p:cNvPr id="26" name="Straight Arrow Connector 25"/>
            <p:cNvCxnSpPr/>
            <p:nvPr/>
          </p:nvCxnSpPr>
          <p:spPr>
            <a:xfrm>
              <a:off x="2851049" y="5344396"/>
              <a:ext cx="0" cy="209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534587" y="5064205"/>
              <a:ext cx="632923" cy="338554"/>
            </a:xfrm>
            <a:prstGeom prst="rect">
              <a:avLst/>
            </a:prstGeom>
            <a:noFill/>
          </p:spPr>
          <p:txBody>
            <a:bodyPr wrap="square" rtlCol="0">
              <a:spAutoFit/>
            </a:bodyPr>
            <a:lstStyle/>
            <a:p>
              <a:pPr algn="ctr"/>
              <a:r>
                <a:rPr lang="en-GB" sz="1600"/>
                <a:t>SNP</a:t>
              </a:r>
            </a:p>
          </p:txBody>
        </p:sp>
        <p:cxnSp>
          <p:nvCxnSpPr>
            <p:cNvPr id="28" name="Straight Arrow Connector 27"/>
            <p:cNvCxnSpPr/>
            <p:nvPr/>
          </p:nvCxnSpPr>
          <p:spPr>
            <a:xfrm flipV="1">
              <a:off x="1195874" y="4959796"/>
              <a:ext cx="0" cy="4978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78905" y="4807229"/>
              <a:ext cx="144058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821865" y="4646594"/>
              <a:ext cx="737877" cy="338554"/>
            </a:xfrm>
            <a:prstGeom prst="rect">
              <a:avLst/>
            </a:prstGeom>
            <a:noFill/>
          </p:spPr>
          <p:txBody>
            <a:bodyPr wrap="square" rtlCol="0">
              <a:spAutoFit/>
            </a:bodyPr>
            <a:lstStyle/>
            <a:p>
              <a:pPr algn="ctr"/>
              <a:r>
                <a:rPr lang="en-GB" sz="1600"/>
                <a:t>mRNA</a:t>
              </a:r>
            </a:p>
          </p:txBody>
        </p:sp>
        <p:cxnSp>
          <p:nvCxnSpPr>
            <p:cNvPr id="31" name="Straight Arrow Connector 30"/>
            <p:cNvCxnSpPr/>
            <p:nvPr/>
          </p:nvCxnSpPr>
          <p:spPr>
            <a:xfrm flipV="1">
              <a:off x="1190803" y="4148791"/>
              <a:ext cx="0" cy="4978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640968" y="3561146"/>
              <a:ext cx="1116456" cy="5481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600" dirty="0"/>
                <a:t>Protein</a:t>
              </a:r>
            </a:p>
          </p:txBody>
        </p:sp>
        <p:cxnSp>
          <p:nvCxnSpPr>
            <p:cNvPr id="33" name="Straight Arrow Connector 32"/>
            <p:cNvCxnSpPr/>
            <p:nvPr/>
          </p:nvCxnSpPr>
          <p:spPr>
            <a:xfrm flipV="1">
              <a:off x="2844656" y="4959796"/>
              <a:ext cx="0" cy="1606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247414" y="4871745"/>
              <a:ext cx="950914"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Arrow Connector 34"/>
            <p:cNvCxnSpPr/>
            <p:nvPr/>
          </p:nvCxnSpPr>
          <p:spPr>
            <a:xfrm flipV="1">
              <a:off x="2851049" y="4148791"/>
              <a:ext cx="0" cy="4232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240173" y="4758208"/>
              <a:ext cx="1440583" cy="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173888" y="4751152"/>
              <a:ext cx="65811" cy="5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2247413" y="4642232"/>
              <a:ext cx="1774251" cy="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2385516" y="3541195"/>
              <a:ext cx="854183" cy="609600"/>
            </a:xfrm>
            <a:custGeom>
              <a:avLst/>
              <a:gdLst>
                <a:gd name="connsiteX0" fmla="*/ 270933 w 854183"/>
                <a:gd name="connsiteY0" fmla="*/ 110067 h 609600"/>
                <a:gd name="connsiteX1" fmla="*/ 304800 w 854183"/>
                <a:gd name="connsiteY1" fmla="*/ 50800 h 609600"/>
                <a:gd name="connsiteX2" fmla="*/ 330200 w 854183"/>
                <a:gd name="connsiteY2" fmla="*/ 25400 h 609600"/>
                <a:gd name="connsiteX3" fmla="*/ 381000 w 854183"/>
                <a:gd name="connsiteY3" fmla="*/ 8467 h 609600"/>
                <a:gd name="connsiteX4" fmla="*/ 406400 w 854183"/>
                <a:gd name="connsiteY4" fmla="*/ 0 h 609600"/>
                <a:gd name="connsiteX5" fmla="*/ 482600 w 854183"/>
                <a:gd name="connsiteY5" fmla="*/ 8467 h 609600"/>
                <a:gd name="connsiteX6" fmla="*/ 499533 w 854183"/>
                <a:gd name="connsiteY6" fmla="*/ 33867 h 609600"/>
                <a:gd name="connsiteX7" fmla="*/ 541867 w 854183"/>
                <a:gd name="connsiteY7" fmla="*/ 59267 h 609600"/>
                <a:gd name="connsiteX8" fmla="*/ 567267 w 854183"/>
                <a:gd name="connsiteY8" fmla="*/ 84667 h 609600"/>
                <a:gd name="connsiteX9" fmla="*/ 592667 w 854183"/>
                <a:gd name="connsiteY9" fmla="*/ 93133 h 609600"/>
                <a:gd name="connsiteX10" fmla="*/ 795867 w 854183"/>
                <a:gd name="connsiteY10" fmla="*/ 101600 h 609600"/>
                <a:gd name="connsiteX11" fmla="*/ 838200 w 854183"/>
                <a:gd name="connsiteY11" fmla="*/ 135467 h 609600"/>
                <a:gd name="connsiteX12" fmla="*/ 846667 w 854183"/>
                <a:gd name="connsiteY12" fmla="*/ 160867 h 609600"/>
                <a:gd name="connsiteX13" fmla="*/ 838200 w 854183"/>
                <a:gd name="connsiteY13" fmla="*/ 211667 h 609600"/>
                <a:gd name="connsiteX14" fmla="*/ 804333 w 854183"/>
                <a:gd name="connsiteY14" fmla="*/ 228600 h 609600"/>
                <a:gd name="connsiteX15" fmla="*/ 795867 w 854183"/>
                <a:gd name="connsiteY15" fmla="*/ 254000 h 609600"/>
                <a:gd name="connsiteX16" fmla="*/ 812800 w 854183"/>
                <a:gd name="connsiteY16" fmla="*/ 372533 h 609600"/>
                <a:gd name="connsiteX17" fmla="*/ 846667 w 854183"/>
                <a:gd name="connsiteY17" fmla="*/ 423333 h 609600"/>
                <a:gd name="connsiteX18" fmla="*/ 838200 w 854183"/>
                <a:gd name="connsiteY18" fmla="*/ 533400 h 609600"/>
                <a:gd name="connsiteX19" fmla="*/ 626533 w 854183"/>
                <a:gd name="connsiteY19" fmla="*/ 516467 h 609600"/>
                <a:gd name="connsiteX20" fmla="*/ 524933 w 854183"/>
                <a:gd name="connsiteY20" fmla="*/ 524933 h 609600"/>
                <a:gd name="connsiteX21" fmla="*/ 508000 w 854183"/>
                <a:gd name="connsiteY21" fmla="*/ 541867 h 609600"/>
                <a:gd name="connsiteX22" fmla="*/ 482600 w 854183"/>
                <a:gd name="connsiteY22" fmla="*/ 575733 h 609600"/>
                <a:gd name="connsiteX23" fmla="*/ 440267 w 854183"/>
                <a:gd name="connsiteY23" fmla="*/ 609600 h 609600"/>
                <a:gd name="connsiteX24" fmla="*/ 287867 w 854183"/>
                <a:gd name="connsiteY24" fmla="*/ 584200 h 609600"/>
                <a:gd name="connsiteX25" fmla="*/ 254000 w 854183"/>
                <a:gd name="connsiteY25" fmla="*/ 550333 h 609600"/>
                <a:gd name="connsiteX26" fmla="*/ 237067 w 854183"/>
                <a:gd name="connsiteY26" fmla="*/ 499533 h 609600"/>
                <a:gd name="connsiteX27" fmla="*/ 143933 w 854183"/>
                <a:gd name="connsiteY27" fmla="*/ 465667 h 609600"/>
                <a:gd name="connsiteX28" fmla="*/ 118533 w 854183"/>
                <a:gd name="connsiteY28" fmla="*/ 457200 h 609600"/>
                <a:gd name="connsiteX29" fmla="*/ 59267 w 854183"/>
                <a:gd name="connsiteY29" fmla="*/ 440267 h 609600"/>
                <a:gd name="connsiteX30" fmla="*/ 16933 w 854183"/>
                <a:gd name="connsiteY30" fmla="*/ 397933 h 609600"/>
                <a:gd name="connsiteX31" fmla="*/ 0 w 854183"/>
                <a:gd name="connsiteY31" fmla="*/ 347133 h 609600"/>
                <a:gd name="connsiteX32" fmla="*/ 8467 w 854183"/>
                <a:gd name="connsiteY32" fmla="*/ 304800 h 609600"/>
                <a:gd name="connsiteX33" fmla="*/ 16933 w 854183"/>
                <a:gd name="connsiteY33" fmla="*/ 270933 h 609600"/>
                <a:gd name="connsiteX34" fmla="*/ 42333 w 854183"/>
                <a:gd name="connsiteY34" fmla="*/ 262467 h 609600"/>
                <a:gd name="connsiteX35" fmla="*/ 67733 w 854183"/>
                <a:gd name="connsiteY35" fmla="*/ 245533 h 609600"/>
                <a:gd name="connsiteX36" fmla="*/ 160867 w 854183"/>
                <a:gd name="connsiteY36" fmla="*/ 228600 h 609600"/>
                <a:gd name="connsiteX37" fmla="*/ 186267 w 854183"/>
                <a:gd name="connsiteY37" fmla="*/ 220133 h 609600"/>
                <a:gd name="connsiteX38" fmla="*/ 211667 w 854183"/>
                <a:gd name="connsiteY38" fmla="*/ 194733 h 609600"/>
                <a:gd name="connsiteX39" fmla="*/ 237067 w 854183"/>
                <a:gd name="connsiteY39" fmla="*/ 177800 h 609600"/>
                <a:gd name="connsiteX40" fmla="*/ 270933 w 854183"/>
                <a:gd name="connsiteY40" fmla="*/ 11006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4183" h="609600">
                  <a:moveTo>
                    <a:pt x="270933" y="110067"/>
                  </a:moveTo>
                  <a:cubicBezTo>
                    <a:pt x="282222" y="88900"/>
                    <a:pt x="289843" y="68749"/>
                    <a:pt x="304800" y="50800"/>
                  </a:cubicBezTo>
                  <a:cubicBezTo>
                    <a:pt x="312465" y="41602"/>
                    <a:pt x="319733" y="31215"/>
                    <a:pt x="330200" y="25400"/>
                  </a:cubicBezTo>
                  <a:cubicBezTo>
                    <a:pt x="345803" y="16732"/>
                    <a:pt x="364067" y="14111"/>
                    <a:pt x="381000" y="8467"/>
                  </a:cubicBezTo>
                  <a:lnTo>
                    <a:pt x="406400" y="0"/>
                  </a:lnTo>
                  <a:cubicBezTo>
                    <a:pt x="431800" y="2822"/>
                    <a:pt x="458582" y="-267"/>
                    <a:pt x="482600" y="8467"/>
                  </a:cubicBezTo>
                  <a:cubicBezTo>
                    <a:pt x="492163" y="11944"/>
                    <a:pt x="493176" y="25921"/>
                    <a:pt x="499533" y="33867"/>
                  </a:cubicBezTo>
                  <a:cubicBezTo>
                    <a:pt x="516437" y="54997"/>
                    <a:pt x="515983" y="50639"/>
                    <a:pt x="541867" y="59267"/>
                  </a:cubicBezTo>
                  <a:cubicBezTo>
                    <a:pt x="550334" y="67734"/>
                    <a:pt x="557304" y="78025"/>
                    <a:pt x="567267" y="84667"/>
                  </a:cubicBezTo>
                  <a:cubicBezTo>
                    <a:pt x="574693" y="89617"/>
                    <a:pt x="583767" y="92474"/>
                    <a:pt x="592667" y="93133"/>
                  </a:cubicBezTo>
                  <a:cubicBezTo>
                    <a:pt x="660274" y="98141"/>
                    <a:pt x="728134" y="98778"/>
                    <a:pt x="795867" y="101600"/>
                  </a:cubicBezTo>
                  <a:cubicBezTo>
                    <a:pt x="807406" y="109293"/>
                    <a:pt x="830156" y="122060"/>
                    <a:pt x="838200" y="135467"/>
                  </a:cubicBezTo>
                  <a:cubicBezTo>
                    <a:pt x="842792" y="143120"/>
                    <a:pt x="843845" y="152400"/>
                    <a:pt x="846667" y="160867"/>
                  </a:cubicBezTo>
                  <a:cubicBezTo>
                    <a:pt x="843845" y="177800"/>
                    <a:pt x="847299" y="197110"/>
                    <a:pt x="838200" y="211667"/>
                  </a:cubicBezTo>
                  <a:cubicBezTo>
                    <a:pt x="831511" y="222370"/>
                    <a:pt x="813258" y="219675"/>
                    <a:pt x="804333" y="228600"/>
                  </a:cubicBezTo>
                  <a:cubicBezTo>
                    <a:pt x="798022" y="234911"/>
                    <a:pt x="798689" y="245533"/>
                    <a:pt x="795867" y="254000"/>
                  </a:cubicBezTo>
                  <a:cubicBezTo>
                    <a:pt x="796794" y="264195"/>
                    <a:pt x="796865" y="343850"/>
                    <a:pt x="812800" y="372533"/>
                  </a:cubicBezTo>
                  <a:cubicBezTo>
                    <a:pt x="822684" y="390323"/>
                    <a:pt x="846667" y="423333"/>
                    <a:pt x="846667" y="423333"/>
                  </a:cubicBezTo>
                  <a:cubicBezTo>
                    <a:pt x="843845" y="460022"/>
                    <a:pt x="870149" y="515143"/>
                    <a:pt x="838200" y="533400"/>
                  </a:cubicBezTo>
                  <a:cubicBezTo>
                    <a:pt x="802484" y="553809"/>
                    <a:pt x="686601" y="528479"/>
                    <a:pt x="626533" y="516467"/>
                  </a:cubicBezTo>
                  <a:cubicBezTo>
                    <a:pt x="592666" y="519289"/>
                    <a:pt x="558163" y="517812"/>
                    <a:pt x="524933" y="524933"/>
                  </a:cubicBezTo>
                  <a:cubicBezTo>
                    <a:pt x="517128" y="526606"/>
                    <a:pt x="513110" y="535735"/>
                    <a:pt x="508000" y="541867"/>
                  </a:cubicBezTo>
                  <a:cubicBezTo>
                    <a:pt x="498966" y="552707"/>
                    <a:pt x="491634" y="564893"/>
                    <a:pt x="482600" y="575733"/>
                  </a:cubicBezTo>
                  <a:cubicBezTo>
                    <a:pt x="467517" y="593832"/>
                    <a:pt x="460778" y="595926"/>
                    <a:pt x="440267" y="609600"/>
                  </a:cubicBezTo>
                  <a:cubicBezTo>
                    <a:pt x="402484" y="606451"/>
                    <a:pt x="328047" y="608308"/>
                    <a:pt x="287867" y="584200"/>
                  </a:cubicBezTo>
                  <a:cubicBezTo>
                    <a:pt x="274177" y="575986"/>
                    <a:pt x="254000" y="550333"/>
                    <a:pt x="254000" y="550333"/>
                  </a:cubicBezTo>
                  <a:cubicBezTo>
                    <a:pt x="248356" y="533400"/>
                    <a:pt x="251919" y="509434"/>
                    <a:pt x="237067" y="499533"/>
                  </a:cubicBezTo>
                  <a:cubicBezTo>
                    <a:pt x="183817" y="464034"/>
                    <a:pt x="240947" y="498006"/>
                    <a:pt x="143933" y="465667"/>
                  </a:cubicBezTo>
                  <a:cubicBezTo>
                    <a:pt x="135466" y="462845"/>
                    <a:pt x="127114" y="459652"/>
                    <a:pt x="118533" y="457200"/>
                  </a:cubicBezTo>
                  <a:cubicBezTo>
                    <a:pt x="44089" y="435929"/>
                    <a:pt x="120188" y="460572"/>
                    <a:pt x="59267" y="440267"/>
                  </a:cubicBezTo>
                  <a:cubicBezTo>
                    <a:pt x="45156" y="426156"/>
                    <a:pt x="23244" y="416865"/>
                    <a:pt x="16933" y="397933"/>
                  </a:cubicBezTo>
                  <a:lnTo>
                    <a:pt x="0" y="347133"/>
                  </a:lnTo>
                  <a:cubicBezTo>
                    <a:pt x="2822" y="333022"/>
                    <a:pt x="5345" y="318848"/>
                    <a:pt x="8467" y="304800"/>
                  </a:cubicBezTo>
                  <a:cubicBezTo>
                    <a:pt x="10991" y="293441"/>
                    <a:pt x="9664" y="280020"/>
                    <a:pt x="16933" y="270933"/>
                  </a:cubicBezTo>
                  <a:cubicBezTo>
                    <a:pt x="22508" y="263964"/>
                    <a:pt x="33866" y="265289"/>
                    <a:pt x="42333" y="262467"/>
                  </a:cubicBezTo>
                  <a:cubicBezTo>
                    <a:pt x="50800" y="256822"/>
                    <a:pt x="58631" y="250084"/>
                    <a:pt x="67733" y="245533"/>
                  </a:cubicBezTo>
                  <a:cubicBezTo>
                    <a:pt x="93833" y="232483"/>
                    <a:pt x="137528" y="231517"/>
                    <a:pt x="160867" y="228600"/>
                  </a:cubicBezTo>
                  <a:cubicBezTo>
                    <a:pt x="169334" y="225778"/>
                    <a:pt x="178841" y="225084"/>
                    <a:pt x="186267" y="220133"/>
                  </a:cubicBezTo>
                  <a:cubicBezTo>
                    <a:pt x="196230" y="213491"/>
                    <a:pt x="202469" y="202398"/>
                    <a:pt x="211667" y="194733"/>
                  </a:cubicBezTo>
                  <a:cubicBezTo>
                    <a:pt x="219484" y="188219"/>
                    <a:pt x="228600" y="183444"/>
                    <a:pt x="237067" y="177800"/>
                  </a:cubicBezTo>
                  <a:cubicBezTo>
                    <a:pt x="247318" y="147045"/>
                    <a:pt x="259644" y="131234"/>
                    <a:pt x="270933" y="110067"/>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grpSp>
      <p:grpSp>
        <p:nvGrpSpPr>
          <p:cNvPr id="40" name="Group 39"/>
          <p:cNvGrpSpPr/>
          <p:nvPr/>
        </p:nvGrpSpPr>
        <p:grpSpPr>
          <a:xfrm>
            <a:off x="4174321" y="4560404"/>
            <a:ext cx="427138" cy="427138"/>
            <a:chOff x="4664135" y="4136445"/>
            <a:chExt cx="427138" cy="427138"/>
          </a:xfrm>
        </p:grpSpPr>
        <p:sp>
          <p:nvSpPr>
            <p:cNvPr id="41" name="Rectangle 40"/>
            <p:cNvSpPr/>
            <p:nvPr/>
          </p:nvSpPr>
          <p:spPr>
            <a:xfrm rot="2700000">
              <a:off x="4854844" y="4136445"/>
              <a:ext cx="45719" cy="427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rot="18900000">
              <a:off x="4854844" y="4136445"/>
              <a:ext cx="45719" cy="427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p:cNvGrpSpPr/>
          <p:nvPr/>
        </p:nvGrpSpPr>
        <p:grpSpPr>
          <a:xfrm>
            <a:off x="4161479" y="3629673"/>
            <a:ext cx="427138" cy="427138"/>
            <a:chOff x="4664135" y="4136445"/>
            <a:chExt cx="427138" cy="427138"/>
          </a:xfrm>
        </p:grpSpPr>
        <p:sp>
          <p:nvSpPr>
            <p:cNvPr id="44" name="Rectangle 43"/>
            <p:cNvSpPr/>
            <p:nvPr/>
          </p:nvSpPr>
          <p:spPr>
            <a:xfrm rot="2700000">
              <a:off x="4854844" y="4136445"/>
              <a:ext cx="45719" cy="427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rot="18900000">
              <a:off x="4854844" y="4136445"/>
              <a:ext cx="45719" cy="427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6600140" y="2645563"/>
            <a:ext cx="2937933" cy="778877"/>
            <a:chOff x="810644" y="2645562"/>
            <a:chExt cx="2937933" cy="778877"/>
          </a:xfrm>
        </p:grpSpPr>
        <p:sp>
          <p:nvSpPr>
            <p:cNvPr id="47" name="Down Arrow 46"/>
            <p:cNvSpPr/>
            <p:nvPr/>
          </p:nvSpPr>
          <p:spPr>
            <a:xfrm>
              <a:off x="2110278" y="2645562"/>
              <a:ext cx="338666" cy="4064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48" name="TextBox 47"/>
            <p:cNvSpPr txBox="1"/>
            <p:nvPr/>
          </p:nvSpPr>
          <p:spPr>
            <a:xfrm>
              <a:off x="810644" y="3085885"/>
              <a:ext cx="2937933" cy="338554"/>
            </a:xfrm>
            <a:prstGeom prst="rect">
              <a:avLst/>
            </a:prstGeom>
            <a:noFill/>
          </p:spPr>
          <p:txBody>
            <a:bodyPr wrap="square" rtlCol="0">
              <a:spAutoFit/>
            </a:bodyPr>
            <a:lstStyle/>
            <a:p>
              <a:pPr algn="ctr"/>
              <a:r>
                <a:rPr lang="en-GB" sz="1600" dirty="0"/>
                <a:t>Indirect effect on gene products</a:t>
              </a:r>
            </a:p>
          </p:txBody>
        </p:sp>
      </p:grpSp>
      <p:grpSp>
        <p:nvGrpSpPr>
          <p:cNvPr id="49" name="Group 48"/>
          <p:cNvGrpSpPr/>
          <p:nvPr/>
        </p:nvGrpSpPr>
        <p:grpSpPr>
          <a:xfrm>
            <a:off x="6387660" y="3383606"/>
            <a:ext cx="3144764" cy="1452579"/>
            <a:chOff x="4863660" y="3383605"/>
            <a:chExt cx="3144764" cy="1452579"/>
          </a:xfrm>
        </p:grpSpPr>
        <p:sp>
          <p:nvSpPr>
            <p:cNvPr id="50" name="Arc 49"/>
            <p:cNvSpPr/>
            <p:nvPr/>
          </p:nvSpPr>
          <p:spPr>
            <a:xfrm rot="10800000">
              <a:off x="5395889" y="3586933"/>
              <a:ext cx="2047457" cy="971662"/>
            </a:xfrm>
            <a:prstGeom prst="arc">
              <a:avLst>
                <a:gd name="adj1" fmla="val 16200000"/>
                <a:gd name="adj2" fmla="val 57713"/>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Arc 50"/>
            <p:cNvSpPr/>
            <p:nvPr/>
          </p:nvSpPr>
          <p:spPr>
            <a:xfrm rot="10800000" flipV="1">
              <a:off x="5395890" y="3506222"/>
              <a:ext cx="2071407" cy="1114964"/>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2" name="Straight Connector 51"/>
            <p:cNvCxnSpPr/>
            <p:nvPr/>
          </p:nvCxnSpPr>
          <p:spPr>
            <a:xfrm>
              <a:off x="6406193" y="4558637"/>
              <a:ext cx="1233551" cy="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015158" y="4551838"/>
              <a:ext cx="792000" cy="1"/>
            </a:xfrm>
            <a:prstGeom prst="line">
              <a:avLst/>
            </a:prstGeom>
            <a:ln w="38100">
              <a:solidFill>
                <a:srgbClr val="0045D2"/>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246812" y="4497630"/>
              <a:ext cx="761612" cy="338554"/>
            </a:xfrm>
            <a:prstGeom prst="rect">
              <a:avLst/>
            </a:prstGeom>
            <a:noFill/>
          </p:spPr>
          <p:txBody>
            <a:bodyPr wrap="square" rtlCol="0">
              <a:spAutoFit/>
            </a:bodyPr>
            <a:lstStyle/>
            <a:p>
              <a:pPr algn="ctr"/>
              <a:r>
                <a:rPr lang="en-GB" sz="1600" dirty="0"/>
                <a:t>gene</a:t>
              </a:r>
            </a:p>
          </p:txBody>
        </p:sp>
        <p:cxnSp>
          <p:nvCxnSpPr>
            <p:cNvPr id="55" name="Straight Connector 54"/>
            <p:cNvCxnSpPr/>
            <p:nvPr/>
          </p:nvCxnSpPr>
          <p:spPr>
            <a:xfrm>
              <a:off x="6772934" y="4553168"/>
              <a:ext cx="252000"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6" name="Arc 55"/>
            <p:cNvSpPr/>
            <p:nvPr/>
          </p:nvSpPr>
          <p:spPr>
            <a:xfrm rot="10800000" flipV="1">
              <a:off x="5396159" y="3506222"/>
              <a:ext cx="2071407" cy="1114964"/>
            </a:xfrm>
            <a:prstGeom prst="arc">
              <a:avLst>
                <a:gd name="adj1" fmla="val 18426344"/>
                <a:gd name="adj2" fmla="val 2099949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TextBox 56"/>
            <p:cNvSpPr txBox="1"/>
            <p:nvPr/>
          </p:nvSpPr>
          <p:spPr>
            <a:xfrm>
              <a:off x="6368670" y="4521264"/>
              <a:ext cx="1089695" cy="307777"/>
            </a:xfrm>
            <a:prstGeom prst="rect">
              <a:avLst/>
            </a:prstGeom>
            <a:noFill/>
          </p:spPr>
          <p:txBody>
            <a:bodyPr wrap="square" rtlCol="0">
              <a:spAutoFit/>
            </a:bodyPr>
            <a:lstStyle/>
            <a:p>
              <a:pPr algn="ctr"/>
              <a:r>
                <a:rPr lang="en-GB" sz="1400"/>
                <a:t>Promoter</a:t>
              </a:r>
            </a:p>
          </p:txBody>
        </p:sp>
        <p:sp>
          <p:nvSpPr>
            <p:cNvPr id="58" name="TextBox 57"/>
            <p:cNvSpPr txBox="1"/>
            <p:nvPr/>
          </p:nvSpPr>
          <p:spPr>
            <a:xfrm>
              <a:off x="4863660" y="3383605"/>
              <a:ext cx="1089695" cy="307777"/>
            </a:xfrm>
            <a:prstGeom prst="rect">
              <a:avLst/>
            </a:prstGeom>
            <a:noFill/>
          </p:spPr>
          <p:txBody>
            <a:bodyPr wrap="square" rtlCol="0">
              <a:spAutoFit/>
            </a:bodyPr>
            <a:lstStyle/>
            <a:p>
              <a:pPr algn="ctr"/>
              <a:r>
                <a:rPr lang="en-GB" sz="1400"/>
                <a:t>Enhancer</a:t>
              </a:r>
              <a:endParaRPr lang="en-GB" sz="1400" dirty="0"/>
            </a:p>
          </p:txBody>
        </p:sp>
        <p:sp>
          <p:nvSpPr>
            <p:cNvPr id="59" name="Oval 58"/>
            <p:cNvSpPr/>
            <p:nvPr/>
          </p:nvSpPr>
          <p:spPr>
            <a:xfrm>
              <a:off x="6033215" y="3854876"/>
              <a:ext cx="681223" cy="38741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a:t>TF</a:t>
              </a:r>
              <a:endParaRPr lang="en-GB" sz="1600" dirty="0"/>
            </a:p>
          </p:txBody>
        </p:sp>
        <p:cxnSp>
          <p:nvCxnSpPr>
            <p:cNvPr id="60" name="Straight Arrow Connector 59"/>
            <p:cNvCxnSpPr/>
            <p:nvPr/>
          </p:nvCxnSpPr>
          <p:spPr>
            <a:xfrm flipH="1" flipV="1">
              <a:off x="5704468" y="3700275"/>
              <a:ext cx="428510" cy="2113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643055" y="4206760"/>
              <a:ext cx="255879" cy="325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Down Arrow 61"/>
            <p:cNvSpPr/>
            <p:nvPr/>
          </p:nvSpPr>
          <p:spPr>
            <a:xfrm flipV="1">
              <a:off x="7399582" y="4191319"/>
              <a:ext cx="126498" cy="348702"/>
            </a:xfrm>
            <a:prstGeom prst="downArrow">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63" name="Group 62"/>
          <p:cNvGrpSpPr/>
          <p:nvPr/>
        </p:nvGrpSpPr>
        <p:grpSpPr>
          <a:xfrm>
            <a:off x="8787455" y="5698029"/>
            <a:ext cx="487217" cy="365534"/>
            <a:chOff x="7263454" y="5698029"/>
            <a:chExt cx="487217" cy="365534"/>
          </a:xfrm>
        </p:grpSpPr>
        <p:sp>
          <p:nvSpPr>
            <p:cNvPr id="64" name="Down Arrow 63"/>
            <p:cNvSpPr/>
            <p:nvPr/>
          </p:nvSpPr>
          <p:spPr>
            <a:xfrm flipV="1">
              <a:off x="7485029" y="5698029"/>
              <a:ext cx="265642" cy="348702"/>
            </a:xfrm>
            <a:prstGeom prst="downArrow">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5" name="Down Arrow 64"/>
            <p:cNvSpPr/>
            <p:nvPr/>
          </p:nvSpPr>
          <p:spPr>
            <a:xfrm>
              <a:off x="7263454" y="5714861"/>
              <a:ext cx="126498" cy="348702"/>
            </a:xfrm>
            <a:prstGeom prst="downArrow">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66" name="Group 65"/>
          <p:cNvGrpSpPr/>
          <p:nvPr/>
        </p:nvGrpSpPr>
        <p:grpSpPr>
          <a:xfrm>
            <a:off x="6396592" y="4898556"/>
            <a:ext cx="3144764" cy="1452579"/>
            <a:chOff x="4872592" y="4898555"/>
            <a:chExt cx="3144764" cy="1452579"/>
          </a:xfrm>
        </p:grpSpPr>
        <p:sp>
          <p:nvSpPr>
            <p:cNvPr id="67" name="Arc 66"/>
            <p:cNvSpPr/>
            <p:nvPr/>
          </p:nvSpPr>
          <p:spPr>
            <a:xfrm rot="10800000" flipV="1">
              <a:off x="5404822" y="5021172"/>
              <a:ext cx="2071407" cy="1114964"/>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rot="10800000" flipV="1">
              <a:off x="5405091" y="5021172"/>
              <a:ext cx="2071407" cy="1114964"/>
            </a:xfrm>
            <a:prstGeom prst="arc">
              <a:avLst>
                <a:gd name="adj1" fmla="val 18426344"/>
                <a:gd name="adj2" fmla="val 2099949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9" name="TextBox 68"/>
            <p:cNvSpPr txBox="1"/>
            <p:nvPr/>
          </p:nvSpPr>
          <p:spPr>
            <a:xfrm>
              <a:off x="7255744" y="6012580"/>
              <a:ext cx="761612" cy="338554"/>
            </a:xfrm>
            <a:prstGeom prst="rect">
              <a:avLst/>
            </a:prstGeom>
            <a:noFill/>
          </p:spPr>
          <p:txBody>
            <a:bodyPr wrap="square" rtlCol="0">
              <a:spAutoFit/>
            </a:bodyPr>
            <a:lstStyle/>
            <a:p>
              <a:pPr algn="ctr"/>
              <a:r>
                <a:rPr lang="en-GB" sz="1600" dirty="0"/>
                <a:t>gene</a:t>
              </a:r>
            </a:p>
          </p:txBody>
        </p:sp>
        <p:sp>
          <p:nvSpPr>
            <p:cNvPr id="70" name="Arc 69"/>
            <p:cNvSpPr/>
            <p:nvPr/>
          </p:nvSpPr>
          <p:spPr>
            <a:xfrm rot="10800000" flipV="1">
              <a:off x="5403977" y="5022401"/>
              <a:ext cx="2071407" cy="1114964"/>
            </a:xfrm>
            <a:prstGeom prst="arc">
              <a:avLst>
                <a:gd name="adj1" fmla="val 20132900"/>
                <a:gd name="adj2" fmla="val 2035634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TextBox 70"/>
            <p:cNvSpPr txBox="1"/>
            <p:nvPr/>
          </p:nvSpPr>
          <p:spPr>
            <a:xfrm>
              <a:off x="6362583" y="6038757"/>
              <a:ext cx="1089695" cy="307777"/>
            </a:xfrm>
            <a:prstGeom prst="rect">
              <a:avLst/>
            </a:prstGeom>
            <a:noFill/>
          </p:spPr>
          <p:txBody>
            <a:bodyPr wrap="square" rtlCol="0">
              <a:spAutoFit/>
            </a:bodyPr>
            <a:lstStyle/>
            <a:p>
              <a:pPr algn="ctr"/>
              <a:r>
                <a:rPr lang="en-GB" sz="1400"/>
                <a:t>Promoter</a:t>
              </a:r>
            </a:p>
          </p:txBody>
        </p:sp>
        <p:sp>
          <p:nvSpPr>
            <p:cNvPr id="72" name="Arc 71"/>
            <p:cNvSpPr/>
            <p:nvPr/>
          </p:nvSpPr>
          <p:spPr>
            <a:xfrm rot="10800000">
              <a:off x="5404821" y="5101883"/>
              <a:ext cx="2047457" cy="971662"/>
            </a:xfrm>
            <a:prstGeom prst="arc">
              <a:avLst>
                <a:gd name="adj1" fmla="val 16200000"/>
                <a:gd name="adj2" fmla="val 57713"/>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73" name="Straight Connector 72"/>
            <p:cNvCxnSpPr/>
            <p:nvPr/>
          </p:nvCxnSpPr>
          <p:spPr>
            <a:xfrm>
              <a:off x="6415125" y="6073587"/>
              <a:ext cx="1233551" cy="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781866" y="6068118"/>
              <a:ext cx="252000"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872592" y="4898555"/>
              <a:ext cx="1089695" cy="307777"/>
            </a:xfrm>
            <a:prstGeom prst="rect">
              <a:avLst/>
            </a:prstGeom>
            <a:noFill/>
          </p:spPr>
          <p:txBody>
            <a:bodyPr wrap="square" rtlCol="0">
              <a:spAutoFit/>
            </a:bodyPr>
            <a:lstStyle/>
            <a:p>
              <a:pPr algn="ctr"/>
              <a:r>
                <a:rPr lang="en-GB" sz="1400" dirty="0"/>
                <a:t>Enhancer</a:t>
              </a:r>
            </a:p>
          </p:txBody>
        </p:sp>
        <p:sp>
          <p:nvSpPr>
            <p:cNvPr id="76" name="Oval 75"/>
            <p:cNvSpPr/>
            <p:nvPr/>
          </p:nvSpPr>
          <p:spPr>
            <a:xfrm>
              <a:off x="6049850" y="5369826"/>
              <a:ext cx="664589" cy="38741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a:t>TF</a:t>
              </a:r>
              <a:endParaRPr lang="en-GB" sz="1600" dirty="0"/>
            </a:p>
          </p:txBody>
        </p:sp>
        <p:cxnSp>
          <p:nvCxnSpPr>
            <p:cNvPr id="77" name="Straight Arrow Connector 76"/>
            <p:cNvCxnSpPr/>
            <p:nvPr/>
          </p:nvCxnSpPr>
          <p:spPr>
            <a:xfrm flipH="1" flipV="1">
              <a:off x="5713397" y="5215225"/>
              <a:ext cx="404363" cy="2113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6651987" y="5721710"/>
              <a:ext cx="255879" cy="325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889430" y="6066788"/>
              <a:ext cx="36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24090" y="6066788"/>
              <a:ext cx="792000" cy="1"/>
            </a:xfrm>
            <a:prstGeom prst="line">
              <a:avLst/>
            </a:prstGeom>
            <a:ln w="38100">
              <a:solidFill>
                <a:srgbClr val="0045D2"/>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7332583" y="5208698"/>
            <a:ext cx="1094438" cy="795879"/>
            <a:chOff x="5810903" y="5206517"/>
            <a:chExt cx="1094438" cy="795879"/>
          </a:xfrm>
        </p:grpSpPr>
        <p:grpSp>
          <p:nvGrpSpPr>
            <p:cNvPr id="82" name="Group 81"/>
            <p:cNvGrpSpPr/>
            <p:nvPr/>
          </p:nvGrpSpPr>
          <p:grpSpPr>
            <a:xfrm>
              <a:off x="5810903" y="5206517"/>
              <a:ext cx="252000" cy="252000"/>
              <a:chOff x="4664135" y="4136445"/>
              <a:chExt cx="427138" cy="427138"/>
            </a:xfrm>
          </p:grpSpPr>
          <p:sp>
            <p:nvSpPr>
              <p:cNvPr id="86" name="Rectangle 85"/>
              <p:cNvSpPr/>
              <p:nvPr/>
            </p:nvSpPr>
            <p:spPr>
              <a:xfrm rot="2700000">
                <a:off x="4854844" y="4136445"/>
                <a:ext cx="45719" cy="427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rot="18900000">
                <a:off x="4854844" y="4136445"/>
                <a:ext cx="45719" cy="427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p:cNvGrpSpPr/>
            <p:nvPr/>
          </p:nvGrpSpPr>
          <p:grpSpPr>
            <a:xfrm>
              <a:off x="6653341" y="5750396"/>
              <a:ext cx="252000" cy="252000"/>
              <a:chOff x="4664135" y="4136445"/>
              <a:chExt cx="427138" cy="427138"/>
            </a:xfrm>
          </p:grpSpPr>
          <p:sp>
            <p:nvSpPr>
              <p:cNvPr id="84" name="Rectangle 83"/>
              <p:cNvSpPr/>
              <p:nvPr/>
            </p:nvSpPr>
            <p:spPr>
              <a:xfrm rot="2700000">
                <a:off x="4854844" y="4136445"/>
                <a:ext cx="45719" cy="427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rot="18900000">
                <a:off x="4854844" y="4136445"/>
                <a:ext cx="45719" cy="4271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8" name="TextBox 87"/>
          <p:cNvSpPr txBox="1"/>
          <p:nvPr/>
        </p:nvSpPr>
        <p:spPr>
          <a:xfrm>
            <a:off x="9561221" y="5133528"/>
            <a:ext cx="1551766" cy="738664"/>
          </a:xfrm>
          <a:prstGeom prst="rect">
            <a:avLst/>
          </a:prstGeom>
          <a:noFill/>
        </p:spPr>
        <p:txBody>
          <a:bodyPr wrap="square" rtlCol="0">
            <a:spAutoFit/>
          </a:bodyPr>
          <a:lstStyle/>
          <a:p>
            <a:pPr algn="ctr"/>
            <a:r>
              <a:rPr lang="en-GB" sz="1400" dirty="0"/>
              <a:t>Expression quantitative loci (</a:t>
            </a:r>
            <a:r>
              <a:rPr lang="en-GB" sz="1400" dirty="0" err="1"/>
              <a:t>eQTLs</a:t>
            </a:r>
            <a:r>
              <a:rPr lang="en-GB" sz="1400" dirty="0"/>
              <a:t>)</a:t>
            </a:r>
          </a:p>
        </p:txBody>
      </p:sp>
      <p:sp>
        <p:nvSpPr>
          <p:cNvPr id="7" name="Title 6">
            <a:extLst>
              <a:ext uri="{FF2B5EF4-FFF2-40B4-BE49-F238E27FC236}">
                <a16:creationId xmlns:a16="http://schemas.microsoft.com/office/drawing/2014/main" id="{A8A43CF2-5CCF-D8A2-18C7-61D8E8125617}"/>
              </a:ext>
            </a:extLst>
          </p:cNvPr>
          <p:cNvSpPr>
            <a:spLocks noGrp="1"/>
          </p:cNvSpPr>
          <p:nvPr>
            <p:ph type="title"/>
          </p:nvPr>
        </p:nvSpPr>
        <p:spPr/>
        <p:txBody>
          <a:bodyPr/>
          <a:lstStyle/>
          <a:p>
            <a:r>
              <a:rPr lang="en-US" dirty="0"/>
              <a:t>Coding and Non-coding SNPs</a:t>
            </a:r>
            <a:br>
              <a:rPr lang="en-US" dirty="0"/>
            </a:br>
            <a:endParaRPr lang="en-US" dirty="0"/>
          </a:p>
        </p:txBody>
      </p:sp>
    </p:spTree>
    <p:extLst>
      <p:ext uri="{BB962C8B-B14F-4D97-AF65-F5344CB8AC3E}">
        <p14:creationId xmlns:p14="http://schemas.microsoft.com/office/powerpoint/2010/main" val="3795359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A95D-7EFF-1670-171C-9ADF00ED09F3}"/>
              </a:ext>
            </a:extLst>
          </p:cNvPr>
          <p:cNvSpPr>
            <a:spLocks noGrp="1"/>
          </p:cNvSpPr>
          <p:nvPr>
            <p:ph type="title"/>
          </p:nvPr>
        </p:nvSpPr>
        <p:spPr/>
        <p:txBody>
          <a:bodyPr/>
          <a:lstStyle/>
          <a:p>
            <a:r>
              <a:rPr lang="en-US" dirty="0"/>
              <a:t>Challenges in interpreting GWAS outcome</a:t>
            </a:r>
          </a:p>
        </p:txBody>
      </p:sp>
      <p:sp>
        <p:nvSpPr>
          <p:cNvPr id="3" name="Content Placeholder 2">
            <a:extLst>
              <a:ext uri="{FF2B5EF4-FFF2-40B4-BE49-F238E27FC236}">
                <a16:creationId xmlns:a16="http://schemas.microsoft.com/office/drawing/2014/main" id="{33DC01D6-74C9-A096-8600-6278A458999A}"/>
              </a:ext>
            </a:extLst>
          </p:cNvPr>
          <p:cNvSpPr>
            <a:spLocks noGrp="1"/>
          </p:cNvSpPr>
          <p:nvPr>
            <p:ph idx="1"/>
          </p:nvPr>
        </p:nvSpPr>
        <p:spPr/>
        <p:txBody>
          <a:bodyPr/>
          <a:lstStyle/>
          <a:p>
            <a:pPr marL="0" indent="0">
              <a:buNone/>
            </a:pPr>
            <a:r>
              <a:rPr lang="en-US" dirty="0"/>
              <a:t> </a:t>
            </a:r>
          </a:p>
        </p:txBody>
      </p:sp>
      <p:sp>
        <p:nvSpPr>
          <p:cNvPr id="5" name="TextBox 4">
            <a:extLst>
              <a:ext uri="{FF2B5EF4-FFF2-40B4-BE49-F238E27FC236}">
                <a16:creationId xmlns:a16="http://schemas.microsoft.com/office/drawing/2014/main" id="{0372025C-D1D3-E123-BE09-B65440695655}"/>
              </a:ext>
            </a:extLst>
          </p:cNvPr>
          <p:cNvSpPr txBox="1"/>
          <p:nvPr/>
        </p:nvSpPr>
        <p:spPr>
          <a:xfrm>
            <a:off x="848591" y="1487424"/>
            <a:ext cx="10756392" cy="4401205"/>
          </a:xfrm>
          <a:prstGeom prst="rect">
            <a:avLst/>
          </a:prstGeom>
          <a:noFill/>
        </p:spPr>
        <p:txBody>
          <a:bodyPr wrap="square">
            <a:spAutoFit/>
          </a:bodyPr>
          <a:lstStyle/>
          <a:p>
            <a:r>
              <a:rPr lang="en-US" sz="2800" dirty="0"/>
              <a:t>2. </a:t>
            </a:r>
            <a:r>
              <a:rPr lang="en-US" sz="2800" i="1" dirty="0"/>
              <a:t>Many GWAS hits are in </a:t>
            </a:r>
            <a:r>
              <a:rPr lang="en-US" sz="2800" b="1" i="1" dirty="0"/>
              <a:t>non-coding regions</a:t>
            </a:r>
          </a:p>
          <a:p>
            <a:r>
              <a:rPr lang="en-US" sz="2800" dirty="0"/>
              <a:t>The majority of GWAS hits are not in </a:t>
            </a:r>
            <a:r>
              <a:rPr lang="en-US" sz="2800" dirty="0" err="1"/>
              <a:t>exonic</a:t>
            </a:r>
            <a:r>
              <a:rPr lang="en-US" sz="2800" dirty="0"/>
              <a:t> regions but are intronic or non-genic. That means they do not directly lead to a different protein structure and their impact on protein function may be less straightforward to assess. </a:t>
            </a:r>
          </a:p>
          <a:p>
            <a:endParaRPr lang="en-US" sz="2800" dirty="0"/>
          </a:p>
          <a:p>
            <a:endParaRPr lang="en-US" sz="2800" dirty="0"/>
          </a:p>
          <a:p>
            <a:endParaRPr lang="en-US" sz="2800" dirty="0"/>
          </a:p>
          <a:p>
            <a:pPr marL="1085850" indent="-1076325">
              <a:buNone/>
            </a:pPr>
            <a:endParaRPr lang="en-US" sz="2800" dirty="0">
              <a:solidFill>
                <a:schemeClr val="accent3"/>
              </a:solidFill>
            </a:endParaRPr>
          </a:p>
          <a:p>
            <a:pPr marL="1085850" indent="-1076325">
              <a:buNone/>
            </a:pPr>
            <a:endParaRPr lang="en-US" sz="2800" dirty="0">
              <a:solidFill>
                <a:schemeClr val="accent3"/>
              </a:solidFill>
            </a:endParaRPr>
          </a:p>
        </p:txBody>
      </p:sp>
      <p:sp>
        <p:nvSpPr>
          <p:cNvPr id="4" name="TextBox 3">
            <a:extLst>
              <a:ext uri="{FF2B5EF4-FFF2-40B4-BE49-F238E27FC236}">
                <a16:creationId xmlns:a16="http://schemas.microsoft.com/office/drawing/2014/main" id="{B3C31C19-E282-2006-83D3-77E6C8FBCC42}"/>
              </a:ext>
            </a:extLst>
          </p:cNvPr>
          <p:cNvSpPr txBox="1"/>
          <p:nvPr/>
        </p:nvSpPr>
        <p:spPr>
          <a:xfrm>
            <a:off x="838200" y="3749457"/>
            <a:ext cx="10494818" cy="2677656"/>
          </a:xfrm>
          <a:prstGeom prst="rect">
            <a:avLst/>
          </a:prstGeom>
          <a:noFill/>
        </p:spPr>
        <p:txBody>
          <a:bodyPr wrap="square">
            <a:spAutoFit/>
          </a:bodyPr>
          <a:lstStyle/>
          <a:p>
            <a:pPr marL="1085850" indent="-1076325">
              <a:buNone/>
            </a:pPr>
            <a:r>
              <a:rPr lang="en-US" sz="2800" i="1" dirty="0">
                <a:solidFill>
                  <a:srgbClr val="0070C0"/>
                </a:solidFill>
              </a:rPr>
              <a:t>Solution:   </a:t>
            </a:r>
            <a:r>
              <a:rPr lang="en-US" sz="2800" dirty="0">
                <a:solidFill>
                  <a:srgbClr val="0070C0"/>
                </a:solidFill>
              </a:rPr>
              <a:t>link GWAS variants to genes via </a:t>
            </a:r>
            <a:r>
              <a:rPr lang="en-US" sz="2800" b="1" dirty="0">
                <a:solidFill>
                  <a:srgbClr val="0070C0"/>
                </a:solidFill>
              </a:rPr>
              <a:t>functional annotation</a:t>
            </a:r>
            <a:r>
              <a:rPr lang="en-US" sz="2800" dirty="0">
                <a:solidFill>
                  <a:srgbClr val="0070C0"/>
                </a:solidFill>
              </a:rPr>
              <a:t> using regulatory information from external resources, such as GTEX (e-QTL), chromatin interactions, i.e. add information on the association of a variant with DNA transcription and RNA or protein levels</a:t>
            </a:r>
          </a:p>
          <a:p>
            <a:pPr marL="1085850" indent="-1076325">
              <a:buNone/>
            </a:pPr>
            <a:r>
              <a:rPr lang="en-US" sz="2800" dirty="0">
                <a:solidFill>
                  <a:srgbClr val="0070C0"/>
                </a:solidFill>
              </a:rPr>
              <a:t>	</a:t>
            </a:r>
          </a:p>
        </p:txBody>
      </p:sp>
    </p:spTree>
    <p:extLst>
      <p:ext uri="{BB962C8B-B14F-4D97-AF65-F5344CB8AC3E}">
        <p14:creationId xmlns:p14="http://schemas.microsoft.com/office/powerpoint/2010/main" val="2688975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A95D-7EFF-1670-171C-9ADF00ED09F3}"/>
              </a:ext>
            </a:extLst>
          </p:cNvPr>
          <p:cNvSpPr>
            <a:spLocks noGrp="1"/>
          </p:cNvSpPr>
          <p:nvPr>
            <p:ph type="title"/>
          </p:nvPr>
        </p:nvSpPr>
        <p:spPr/>
        <p:txBody>
          <a:bodyPr/>
          <a:lstStyle/>
          <a:p>
            <a:r>
              <a:rPr lang="en-US" dirty="0"/>
              <a:t>Challenges in interpreting GWAS outcome</a:t>
            </a:r>
          </a:p>
        </p:txBody>
      </p:sp>
      <p:sp>
        <p:nvSpPr>
          <p:cNvPr id="3" name="Content Placeholder 2">
            <a:extLst>
              <a:ext uri="{FF2B5EF4-FFF2-40B4-BE49-F238E27FC236}">
                <a16:creationId xmlns:a16="http://schemas.microsoft.com/office/drawing/2014/main" id="{33DC01D6-74C9-A096-8600-6278A458999A}"/>
              </a:ext>
            </a:extLst>
          </p:cNvPr>
          <p:cNvSpPr>
            <a:spLocks noGrp="1"/>
          </p:cNvSpPr>
          <p:nvPr>
            <p:ph idx="1"/>
          </p:nvPr>
        </p:nvSpPr>
        <p:spPr/>
        <p:txBody>
          <a:bodyPr/>
          <a:lstStyle/>
          <a:p>
            <a:pPr marL="0" indent="0">
              <a:buNone/>
            </a:pPr>
            <a:r>
              <a:rPr lang="en-US" dirty="0"/>
              <a:t> </a:t>
            </a:r>
          </a:p>
        </p:txBody>
      </p:sp>
      <p:sp>
        <p:nvSpPr>
          <p:cNvPr id="5" name="TextBox 4">
            <a:extLst>
              <a:ext uri="{FF2B5EF4-FFF2-40B4-BE49-F238E27FC236}">
                <a16:creationId xmlns:a16="http://schemas.microsoft.com/office/drawing/2014/main" id="{0372025C-D1D3-E123-BE09-B65440695655}"/>
              </a:ext>
            </a:extLst>
          </p:cNvPr>
          <p:cNvSpPr txBox="1"/>
          <p:nvPr/>
        </p:nvSpPr>
        <p:spPr>
          <a:xfrm>
            <a:off x="848591" y="1487424"/>
            <a:ext cx="10756392" cy="3970318"/>
          </a:xfrm>
          <a:prstGeom prst="rect">
            <a:avLst/>
          </a:prstGeom>
          <a:noFill/>
        </p:spPr>
        <p:txBody>
          <a:bodyPr wrap="square">
            <a:spAutoFit/>
          </a:bodyPr>
          <a:lstStyle/>
          <a:p>
            <a:r>
              <a:rPr lang="en-US" sz="2800" dirty="0"/>
              <a:t>3. </a:t>
            </a:r>
            <a:r>
              <a:rPr lang="en-US" sz="2800" i="1" dirty="0"/>
              <a:t>Many traits are </a:t>
            </a:r>
            <a:r>
              <a:rPr lang="en-US" sz="2800" b="1" i="1" dirty="0"/>
              <a:t>polygenic</a:t>
            </a:r>
            <a:endParaRPr lang="en-US" sz="2800" i="1" dirty="0"/>
          </a:p>
          <a:p>
            <a:r>
              <a:rPr lang="en-US" sz="2800" dirty="0"/>
              <a:t>When a trait is polygenic, multiple genetic variants of small effect contribute. A single genetic variant, even if it is known to be causal, is usually not informative for biology</a:t>
            </a:r>
          </a:p>
          <a:p>
            <a:endParaRPr lang="en-US" sz="2800" dirty="0"/>
          </a:p>
          <a:p>
            <a:endParaRPr lang="en-US" sz="2800" dirty="0"/>
          </a:p>
          <a:p>
            <a:endParaRPr lang="en-US" sz="2800" dirty="0"/>
          </a:p>
          <a:p>
            <a:pPr marL="1085850" indent="-1076325">
              <a:buNone/>
            </a:pPr>
            <a:endParaRPr lang="en-US" sz="2800" dirty="0">
              <a:solidFill>
                <a:schemeClr val="accent3"/>
              </a:solidFill>
            </a:endParaRPr>
          </a:p>
          <a:p>
            <a:pPr marL="1085850" indent="-1076325">
              <a:buNone/>
            </a:pPr>
            <a:endParaRPr lang="en-US" sz="2800" dirty="0">
              <a:solidFill>
                <a:schemeClr val="accent3"/>
              </a:solidFill>
            </a:endParaRPr>
          </a:p>
        </p:txBody>
      </p:sp>
    </p:spTree>
    <p:extLst>
      <p:ext uri="{BB962C8B-B14F-4D97-AF65-F5344CB8AC3E}">
        <p14:creationId xmlns:p14="http://schemas.microsoft.com/office/powerpoint/2010/main" val="1792868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A95D-7EFF-1670-171C-9ADF00ED09F3}"/>
              </a:ext>
            </a:extLst>
          </p:cNvPr>
          <p:cNvSpPr>
            <a:spLocks noGrp="1"/>
          </p:cNvSpPr>
          <p:nvPr>
            <p:ph type="title"/>
          </p:nvPr>
        </p:nvSpPr>
        <p:spPr/>
        <p:txBody>
          <a:bodyPr/>
          <a:lstStyle/>
          <a:p>
            <a:r>
              <a:rPr lang="en-US" dirty="0"/>
              <a:t>Challenges in interpreting GWAS outcome</a:t>
            </a:r>
          </a:p>
        </p:txBody>
      </p:sp>
      <p:sp>
        <p:nvSpPr>
          <p:cNvPr id="3" name="Content Placeholder 2">
            <a:extLst>
              <a:ext uri="{FF2B5EF4-FFF2-40B4-BE49-F238E27FC236}">
                <a16:creationId xmlns:a16="http://schemas.microsoft.com/office/drawing/2014/main" id="{33DC01D6-74C9-A096-8600-6278A458999A}"/>
              </a:ext>
            </a:extLst>
          </p:cNvPr>
          <p:cNvSpPr>
            <a:spLocks noGrp="1"/>
          </p:cNvSpPr>
          <p:nvPr>
            <p:ph idx="1"/>
          </p:nvPr>
        </p:nvSpPr>
        <p:spPr/>
        <p:txBody>
          <a:bodyPr/>
          <a:lstStyle/>
          <a:p>
            <a:pPr marL="0" indent="0">
              <a:buNone/>
            </a:pPr>
            <a:r>
              <a:rPr lang="en-US" dirty="0"/>
              <a:t> </a:t>
            </a:r>
          </a:p>
        </p:txBody>
      </p:sp>
      <p:sp>
        <p:nvSpPr>
          <p:cNvPr id="5" name="TextBox 4">
            <a:extLst>
              <a:ext uri="{FF2B5EF4-FFF2-40B4-BE49-F238E27FC236}">
                <a16:creationId xmlns:a16="http://schemas.microsoft.com/office/drawing/2014/main" id="{0372025C-D1D3-E123-BE09-B65440695655}"/>
              </a:ext>
            </a:extLst>
          </p:cNvPr>
          <p:cNvSpPr txBox="1"/>
          <p:nvPr/>
        </p:nvSpPr>
        <p:spPr>
          <a:xfrm>
            <a:off x="848591" y="1487424"/>
            <a:ext cx="10756392" cy="3970318"/>
          </a:xfrm>
          <a:prstGeom prst="rect">
            <a:avLst/>
          </a:prstGeom>
          <a:noFill/>
        </p:spPr>
        <p:txBody>
          <a:bodyPr wrap="square">
            <a:spAutoFit/>
          </a:bodyPr>
          <a:lstStyle/>
          <a:p>
            <a:r>
              <a:rPr lang="en-US" sz="2800" dirty="0"/>
              <a:t>3. </a:t>
            </a:r>
            <a:r>
              <a:rPr lang="en-US" sz="2800" i="1" dirty="0"/>
              <a:t>Many traits are </a:t>
            </a:r>
            <a:r>
              <a:rPr lang="en-US" sz="2800" b="1" i="1" dirty="0"/>
              <a:t>polygenic</a:t>
            </a:r>
            <a:endParaRPr lang="en-US" sz="2800" i="1" dirty="0"/>
          </a:p>
          <a:p>
            <a:r>
              <a:rPr lang="en-US" sz="2800" dirty="0"/>
              <a:t>When a trait is polygenic, multiple genetic variants of small effect contribute. A single genetic variant, even if it is known to be causal, is usually not informative for biology</a:t>
            </a:r>
          </a:p>
          <a:p>
            <a:endParaRPr lang="en-US" sz="2800" dirty="0"/>
          </a:p>
          <a:p>
            <a:endParaRPr lang="en-US" sz="2800" dirty="0"/>
          </a:p>
          <a:p>
            <a:endParaRPr lang="en-US" sz="2800" dirty="0"/>
          </a:p>
          <a:p>
            <a:pPr marL="1085850" indent="-1076325">
              <a:buNone/>
            </a:pPr>
            <a:endParaRPr lang="en-US" sz="2800" dirty="0">
              <a:solidFill>
                <a:schemeClr val="accent3"/>
              </a:solidFill>
            </a:endParaRPr>
          </a:p>
          <a:p>
            <a:pPr marL="1085850" indent="-1076325">
              <a:buNone/>
            </a:pPr>
            <a:endParaRPr lang="en-US" sz="2800" dirty="0">
              <a:solidFill>
                <a:schemeClr val="accent3"/>
              </a:solidFill>
            </a:endParaRPr>
          </a:p>
        </p:txBody>
      </p:sp>
      <p:sp>
        <p:nvSpPr>
          <p:cNvPr id="6" name="TextBox 5">
            <a:extLst>
              <a:ext uri="{FF2B5EF4-FFF2-40B4-BE49-F238E27FC236}">
                <a16:creationId xmlns:a16="http://schemas.microsoft.com/office/drawing/2014/main" id="{71F53E65-1A99-B745-B5D2-42AAD1AE4022}"/>
              </a:ext>
            </a:extLst>
          </p:cNvPr>
          <p:cNvSpPr txBox="1"/>
          <p:nvPr/>
        </p:nvSpPr>
        <p:spPr>
          <a:xfrm>
            <a:off x="848591" y="3675502"/>
            <a:ext cx="10515600" cy="1815882"/>
          </a:xfrm>
          <a:prstGeom prst="rect">
            <a:avLst/>
          </a:prstGeom>
          <a:noFill/>
        </p:spPr>
        <p:txBody>
          <a:bodyPr wrap="square">
            <a:spAutoFit/>
          </a:bodyPr>
          <a:lstStyle/>
          <a:p>
            <a:pPr marL="1085850" indent="-1076325">
              <a:buNone/>
            </a:pPr>
            <a:r>
              <a:rPr lang="en-US" sz="2800" i="1" dirty="0">
                <a:solidFill>
                  <a:srgbClr val="0070C0"/>
                </a:solidFill>
              </a:rPr>
              <a:t>Solution: </a:t>
            </a:r>
            <a:r>
              <a:rPr lang="en-US" sz="2800" dirty="0">
                <a:solidFill>
                  <a:srgbClr val="0070C0"/>
                </a:solidFill>
              </a:rPr>
              <a:t>map associated SNPs to genes and look for </a:t>
            </a:r>
            <a:r>
              <a:rPr lang="en-US" sz="2800" b="1" dirty="0">
                <a:solidFill>
                  <a:srgbClr val="0070C0"/>
                </a:solidFill>
              </a:rPr>
              <a:t>convergence</a:t>
            </a:r>
            <a:r>
              <a:rPr lang="en-US" sz="2800" dirty="0">
                <a:solidFill>
                  <a:srgbClr val="0070C0"/>
                </a:solidFill>
              </a:rPr>
              <a:t> in biological pathways, shared cellular or synaptic function, co-localization, co-expression in tissue or cell types  (e.g. tools MAGMA, </a:t>
            </a:r>
            <a:r>
              <a:rPr lang="en-US" sz="2800" dirty="0" err="1">
                <a:solidFill>
                  <a:srgbClr val="0070C0"/>
                </a:solidFill>
              </a:rPr>
              <a:t>Ldscore</a:t>
            </a:r>
            <a:r>
              <a:rPr lang="en-US" sz="2800" dirty="0">
                <a:solidFill>
                  <a:srgbClr val="0070C0"/>
                </a:solidFill>
              </a:rPr>
              <a:t> regression, DEPICT)</a:t>
            </a:r>
          </a:p>
        </p:txBody>
      </p:sp>
      <p:sp>
        <p:nvSpPr>
          <p:cNvPr id="4" name="TextBox 3">
            <a:extLst>
              <a:ext uri="{FF2B5EF4-FFF2-40B4-BE49-F238E27FC236}">
                <a16:creationId xmlns:a16="http://schemas.microsoft.com/office/drawing/2014/main" id="{D2608003-8EFF-335E-DF6D-680996944783}"/>
              </a:ext>
            </a:extLst>
          </p:cNvPr>
          <p:cNvSpPr txBox="1"/>
          <p:nvPr/>
        </p:nvSpPr>
        <p:spPr>
          <a:xfrm>
            <a:off x="3607526" y="5946131"/>
            <a:ext cx="7746274" cy="461665"/>
          </a:xfrm>
          <a:prstGeom prst="rect">
            <a:avLst/>
          </a:prstGeom>
          <a:noFill/>
        </p:spPr>
        <p:txBody>
          <a:bodyPr wrap="square" rtlCol="0">
            <a:spAutoFit/>
          </a:bodyPr>
          <a:lstStyle/>
          <a:p>
            <a:r>
              <a:rPr lang="en-US" sz="2400" i="1" dirty="0">
                <a:solidFill>
                  <a:srgbClr val="FF0000"/>
                </a:solidFill>
              </a:rPr>
              <a:t>This will be covered in next session on gene-set analysis</a:t>
            </a:r>
          </a:p>
        </p:txBody>
      </p:sp>
    </p:spTree>
    <p:extLst>
      <p:ext uri="{BB962C8B-B14F-4D97-AF65-F5344CB8AC3E}">
        <p14:creationId xmlns:p14="http://schemas.microsoft.com/office/powerpoint/2010/main" val="1331438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a:extLst>
              <a:ext uri="{FF2B5EF4-FFF2-40B4-BE49-F238E27FC236}">
                <a16:creationId xmlns:a16="http://schemas.microsoft.com/office/drawing/2014/main" id="{F2A320B2-F8C3-B544-B18C-DA311FA2CA74}"/>
              </a:ext>
            </a:extLst>
          </p:cNvPr>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a:solidFill>
                  <a:srgbClr val="0070C0"/>
                </a:solidFill>
              </a:rPr>
              <a:t>Awesome GWAS results</a:t>
            </a:r>
          </a:p>
        </p:txBody>
      </p:sp>
      <p:grpSp>
        <p:nvGrpSpPr>
          <p:cNvPr id="8" name="Group 5">
            <a:extLst>
              <a:ext uri="{FF2B5EF4-FFF2-40B4-BE49-F238E27FC236}">
                <a16:creationId xmlns:a16="http://schemas.microsoft.com/office/drawing/2014/main" id="{1D19800E-CEE4-C946-BA2E-1B26B387BA28}"/>
              </a:ext>
            </a:extLst>
          </p:cNvPr>
          <p:cNvGrpSpPr>
            <a:grpSpLocks/>
          </p:cNvGrpSpPr>
          <p:nvPr/>
        </p:nvGrpSpPr>
        <p:grpSpPr bwMode="auto">
          <a:xfrm>
            <a:off x="2562547" y="1542599"/>
            <a:ext cx="7191055" cy="4536300"/>
            <a:chOff x="362850" y="620688"/>
            <a:chExt cx="8418300" cy="5289693"/>
          </a:xfrm>
        </p:grpSpPr>
        <p:sp>
          <p:nvSpPr>
            <p:cNvPr id="9" name="Text Box 4">
              <a:extLst>
                <a:ext uri="{FF2B5EF4-FFF2-40B4-BE49-F238E27FC236}">
                  <a16:creationId xmlns:a16="http://schemas.microsoft.com/office/drawing/2014/main" id="{6E64F17D-8EB5-2C42-9AB1-1731A210E987}"/>
                </a:ext>
              </a:extLst>
            </p:cNvPr>
            <p:cNvSpPr txBox="1">
              <a:spLocks noChangeArrowheads="1"/>
            </p:cNvSpPr>
            <p:nvPr/>
          </p:nvSpPr>
          <p:spPr bwMode="auto">
            <a:xfrm>
              <a:off x="762002" y="5748880"/>
              <a:ext cx="7620002" cy="16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Lucida Sans" panose="020B0602030504020204" pitchFamily="34" charset="77"/>
                  <a:ea typeface="ＭＳ Ｐゴシック" panose="020B0600070205080204" pitchFamily="34" charset="-128"/>
                </a:defRPr>
              </a:lvl1pPr>
              <a:lvl2pPr marL="742950" indent="-285750">
                <a:defRPr sz="2400">
                  <a:solidFill>
                    <a:schemeClr val="tx1"/>
                  </a:solidFill>
                  <a:latin typeface="Lucida Sans" panose="020B0602030504020204" pitchFamily="34" charset="77"/>
                  <a:ea typeface="ＭＳ Ｐゴシック" panose="020B0600070205080204" pitchFamily="34" charset="-128"/>
                </a:defRPr>
              </a:lvl2pPr>
              <a:lvl3pPr marL="1143000" indent="-228600">
                <a:defRPr sz="2400">
                  <a:solidFill>
                    <a:schemeClr val="tx1"/>
                  </a:solidFill>
                  <a:latin typeface="Lucida Sans" panose="020B0602030504020204" pitchFamily="34" charset="77"/>
                  <a:ea typeface="ＭＳ Ｐゴシック" panose="020B0600070205080204" pitchFamily="34" charset="-128"/>
                </a:defRPr>
              </a:lvl3pPr>
              <a:lvl4pPr marL="1600200" indent="-228600">
                <a:defRPr sz="2400">
                  <a:solidFill>
                    <a:schemeClr val="tx1"/>
                  </a:solidFill>
                  <a:latin typeface="Lucida Sans" panose="020B0602030504020204" pitchFamily="34" charset="77"/>
                  <a:ea typeface="ＭＳ Ｐゴシック" panose="020B0600070205080204" pitchFamily="34" charset="-128"/>
                </a:defRPr>
              </a:lvl4pPr>
              <a:lvl5pPr marL="2057400" indent="-228600">
                <a:defRPr sz="2400">
                  <a:solidFill>
                    <a:schemeClr val="tx1"/>
                  </a:solidFill>
                  <a:latin typeface="Lucida Sans" panose="020B0602030504020204"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ＭＳ Ｐゴシック" panose="020B0600070205080204" pitchFamily="34" charset="-128"/>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altLang="en-US" sz="9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 Ripke </a:t>
              </a:r>
              <a:r>
                <a:rPr kumimoji="0" lang="en-GB" altLang="zh-CN" sz="900" b="0" i="1"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宋体" panose="02010600030101010101" pitchFamily="2" charset="-122"/>
                </a:rPr>
                <a:t>et al. Nature </a:t>
              </a:r>
              <a:r>
                <a:rPr kumimoji="0" lang="en-GB" altLang="zh-CN" sz="9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宋体" panose="02010600030101010101" pitchFamily="2" charset="-122"/>
                </a:rPr>
                <a:t>(2014)</a:t>
              </a:r>
              <a:endPar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0" name="Picture 13" descr="nature13595-f1">
              <a:extLst>
                <a:ext uri="{FF2B5EF4-FFF2-40B4-BE49-F238E27FC236}">
                  <a16:creationId xmlns:a16="http://schemas.microsoft.com/office/drawing/2014/main" id="{E68B28E2-EF46-E546-AC51-CDB8CC251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50" y="620688"/>
              <a:ext cx="8418300" cy="501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89366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a:extLst>
              <a:ext uri="{FF2B5EF4-FFF2-40B4-BE49-F238E27FC236}">
                <a16:creationId xmlns:a16="http://schemas.microsoft.com/office/drawing/2014/main" id="{F2A320B2-F8C3-B544-B18C-DA311FA2CA74}"/>
              </a:ext>
            </a:extLst>
          </p:cNvPr>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marR="0" lvl="0" indent="0" algn="l" defTabSz="914354" rtl="0" eaLnBrk="1" fontAlgn="auto" latinLnBrk="0" hangingPunct="1">
              <a:lnSpc>
                <a:spcPct val="90000"/>
              </a:lnSpc>
              <a:spcBef>
                <a:spcPct val="0"/>
              </a:spcBef>
              <a:spcAft>
                <a:spcPts val="0"/>
              </a:spcAft>
              <a:buClrTx/>
              <a:buSzTx/>
              <a:buFontTx/>
              <a:buNone/>
              <a:tabLst/>
              <a:defRPr/>
            </a:pPr>
            <a:r>
              <a:rPr lang="en-US" altLang="en-US" dirty="0">
                <a:solidFill>
                  <a:srgbClr val="0070C0"/>
                </a:solidFill>
              </a:rPr>
              <a:t>Awesome GWAS results - but how to interpret?</a:t>
            </a:r>
          </a:p>
        </p:txBody>
      </p:sp>
      <p:pic>
        <p:nvPicPr>
          <p:cNvPr id="2" name="Picture 1">
            <a:extLst>
              <a:ext uri="{FF2B5EF4-FFF2-40B4-BE49-F238E27FC236}">
                <a16:creationId xmlns:a16="http://schemas.microsoft.com/office/drawing/2014/main" id="{A9E617E6-16BE-48DB-E624-817A6F6815F5}"/>
              </a:ext>
            </a:extLst>
          </p:cNvPr>
          <p:cNvPicPr>
            <a:picLocks noChangeAspect="1"/>
          </p:cNvPicPr>
          <p:nvPr/>
        </p:nvPicPr>
        <p:blipFill>
          <a:blip r:embed="rId2"/>
          <a:stretch>
            <a:fillRect/>
          </a:stretch>
        </p:blipFill>
        <p:spPr>
          <a:xfrm>
            <a:off x="626851" y="1966823"/>
            <a:ext cx="4981088" cy="3468427"/>
          </a:xfrm>
          <a:prstGeom prst="rect">
            <a:avLst/>
          </a:prstGeom>
        </p:spPr>
      </p:pic>
      <p:pic>
        <p:nvPicPr>
          <p:cNvPr id="3" name="Picture 2" descr="EUR.chr1.97.4-99.3mb.pdf">
            <a:extLst>
              <a:ext uri="{FF2B5EF4-FFF2-40B4-BE49-F238E27FC236}">
                <a16:creationId xmlns:a16="http://schemas.microsoft.com/office/drawing/2014/main" id="{B5930D34-09FD-B978-6811-FACBA595B1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9608" y="1966823"/>
            <a:ext cx="5341857" cy="3739300"/>
          </a:xfrm>
          <a:prstGeom prst="rect">
            <a:avLst/>
          </a:prstGeom>
        </p:spPr>
      </p:pic>
    </p:spTree>
    <p:extLst>
      <p:ext uri="{BB962C8B-B14F-4D97-AF65-F5344CB8AC3E}">
        <p14:creationId xmlns:p14="http://schemas.microsoft.com/office/powerpoint/2010/main" val="6822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80978"/>
            <a:ext cx="9144000" cy="6400800"/>
          </a:xfrm>
          <a:prstGeom prst="rect">
            <a:avLst/>
          </a:prstGeom>
        </p:spPr>
      </p:pic>
      <p:sp>
        <p:nvSpPr>
          <p:cNvPr id="12" name="Shape 82"/>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GWAS risk locus</a:t>
            </a:r>
          </a:p>
        </p:txBody>
      </p:sp>
    </p:spTree>
    <p:extLst>
      <p:ext uri="{BB962C8B-B14F-4D97-AF65-F5344CB8AC3E}">
        <p14:creationId xmlns:p14="http://schemas.microsoft.com/office/powerpoint/2010/main" val="1289851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80978"/>
            <a:ext cx="9144000" cy="6400800"/>
          </a:xfrm>
          <a:prstGeom prst="rect">
            <a:avLst/>
          </a:prstGeom>
        </p:spPr>
      </p:pic>
      <p:sp>
        <p:nvSpPr>
          <p:cNvPr id="23" name="Oval 22"/>
          <p:cNvSpPr>
            <a:spLocks noChangeArrowheads="1"/>
          </p:cNvSpPr>
          <p:nvPr/>
        </p:nvSpPr>
        <p:spPr bwMode="auto">
          <a:xfrm>
            <a:off x="3556011" y="4779963"/>
            <a:ext cx="6235171" cy="1263029"/>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2" name="Shape 82">
            <a:extLst>
              <a:ext uri="{FF2B5EF4-FFF2-40B4-BE49-F238E27FC236}">
                <a16:creationId xmlns:a16="http://schemas.microsoft.com/office/drawing/2014/main" id="{0DD6EACE-8909-51F1-123E-235FE5A0B38E}"/>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GWAS risk locus</a:t>
            </a:r>
          </a:p>
        </p:txBody>
      </p:sp>
    </p:spTree>
    <p:extLst>
      <p:ext uri="{BB962C8B-B14F-4D97-AF65-F5344CB8AC3E}">
        <p14:creationId xmlns:p14="http://schemas.microsoft.com/office/powerpoint/2010/main" val="211092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80978"/>
            <a:ext cx="9144000" cy="6400800"/>
          </a:xfrm>
          <a:prstGeom prst="rect">
            <a:avLst/>
          </a:prstGeom>
        </p:spPr>
      </p:pic>
      <p:pic>
        <p:nvPicPr>
          <p:cNvPr id="4" name="Picture 3"/>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a:ext>
            </a:extLst>
          </a:blip>
          <a:srcRect l="10116" t="9097" r="10116" b="34258"/>
          <a:stretch/>
        </p:blipFill>
        <p:spPr>
          <a:xfrm>
            <a:off x="2449033" y="1063256"/>
            <a:ext cx="7293935" cy="3625702"/>
          </a:xfrm>
          <a:prstGeom prst="rect">
            <a:avLst/>
          </a:prstGeom>
        </p:spPr>
      </p:pic>
      <p:sp>
        <p:nvSpPr>
          <p:cNvPr id="2" name="Shape 82">
            <a:extLst>
              <a:ext uri="{FF2B5EF4-FFF2-40B4-BE49-F238E27FC236}">
                <a16:creationId xmlns:a16="http://schemas.microsoft.com/office/drawing/2014/main" id="{1C2E5F96-7154-42AD-26F1-10D2878147EE}"/>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GWAS risk locus</a:t>
            </a:r>
          </a:p>
        </p:txBody>
      </p:sp>
    </p:spTree>
    <p:extLst>
      <p:ext uri="{BB962C8B-B14F-4D97-AF65-F5344CB8AC3E}">
        <p14:creationId xmlns:p14="http://schemas.microsoft.com/office/powerpoint/2010/main" val="624642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82462" y="2611782"/>
            <a:ext cx="1364511" cy="584775"/>
          </a:xfrm>
          <a:prstGeom prst="rect">
            <a:avLst/>
          </a:prstGeom>
          <a:noFill/>
        </p:spPr>
        <p:txBody>
          <a:bodyPr wrap="square" rtlCol="0">
            <a:spAutoFit/>
          </a:bodyPr>
          <a:lstStyle/>
          <a:p>
            <a:r>
              <a:rPr lang="en-GB" sz="1600" dirty="0">
                <a:solidFill>
                  <a:srgbClr val="0935FF"/>
                </a:solidFill>
                <a:latin typeface="Calibri" panose="020F0502020204030204"/>
              </a:rPr>
              <a:t>rs284860</a:t>
            </a:r>
          </a:p>
          <a:p>
            <a:r>
              <a:rPr lang="en-GB" sz="1600" dirty="0">
                <a:solidFill>
                  <a:srgbClr val="0935FF"/>
                </a:solidFill>
                <a:latin typeface="Calibri" panose="020F0502020204030204"/>
              </a:rPr>
              <a:t>CADD=15.56</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80978"/>
            <a:ext cx="9144000" cy="6400800"/>
          </a:xfrm>
          <a:prstGeom prst="rect">
            <a:avLst/>
          </a:prstGeom>
        </p:spPr>
      </p:pic>
      <p:pic>
        <p:nvPicPr>
          <p:cNvPr id="4" name="Picture 3"/>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a:ext>
            </a:extLst>
          </a:blip>
          <a:srcRect l="10116" t="9097" r="10116" b="34258"/>
          <a:stretch/>
        </p:blipFill>
        <p:spPr>
          <a:xfrm>
            <a:off x="2449033" y="1063256"/>
            <a:ext cx="7293935" cy="3625702"/>
          </a:xfrm>
          <a:prstGeom prst="rect">
            <a:avLst/>
          </a:prstGeom>
        </p:spPr>
      </p:pic>
      <p:sp>
        <p:nvSpPr>
          <p:cNvPr id="5" name="Oval 4"/>
          <p:cNvSpPr/>
          <p:nvPr/>
        </p:nvSpPr>
        <p:spPr>
          <a:xfrm>
            <a:off x="8052391" y="1813675"/>
            <a:ext cx="108000" cy="108000"/>
          </a:xfrm>
          <a:prstGeom prst="ellipse">
            <a:avLst/>
          </a:prstGeom>
          <a:solidFill>
            <a:srgbClr val="0935FF"/>
          </a:solidFill>
          <a:ln>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9" name="Oval 8"/>
          <p:cNvSpPr/>
          <p:nvPr/>
        </p:nvSpPr>
        <p:spPr>
          <a:xfrm>
            <a:off x="5684875" y="2963965"/>
            <a:ext cx="108000" cy="108000"/>
          </a:xfrm>
          <a:prstGeom prst="ellipse">
            <a:avLst/>
          </a:prstGeom>
          <a:solidFill>
            <a:srgbClr val="0935FF"/>
          </a:solidFill>
          <a:ln>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0" name="Oval 9"/>
          <p:cNvSpPr/>
          <p:nvPr/>
        </p:nvSpPr>
        <p:spPr>
          <a:xfrm>
            <a:off x="5901070" y="2462264"/>
            <a:ext cx="108000" cy="108000"/>
          </a:xfrm>
          <a:prstGeom prst="ellipse">
            <a:avLst/>
          </a:prstGeom>
          <a:solidFill>
            <a:srgbClr val="0935FF"/>
          </a:solidFill>
          <a:ln>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1" name="TextBox 10"/>
          <p:cNvSpPr txBox="1"/>
          <p:nvPr/>
        </p:nvSpPr>
        <p:spPr>
          <a:xfrm>
            <a:off x="5952694" y="2516265"/>
            <a:ext cx="1352204" cy="584775"/>
          </a:xfrm>
          <a:prstGeom prst="rect">
            <a:avLst/>
          </a:prstGeom>
          <a:noFill/>
        </p:spPr>
        <p:txBody>
          <a:bodyPr wrap="square" rtlCol="0">
            <a:spAutoFit/>
          </a:bodyPr>
          <a:lstStyle/>
          <a:p>
            <a:r>
              <a:rPr lang="en-GB" sz="1600" dirty="0">
                <a:solidFill>
                  <a:srgbClr val="0935FF"/>
                </a:solidFill>
                <a:latin typeface="Calibri" panose="020F0502020204030204"/>
              </a:rPr>
              <a:t>rs6163</a:t>
            </a:r>
          </a:p>
          <a:p>
            <a:r>
              <a:rPr lang="en-GB" sz="1600" dirty="0">
                <a:solidFill>
                  <a:srgbClr val="0935FF"/>
                </a:solidFill>
                <a:latin typeface="Calibri" panose="020F0502020204030204"/>
              </a:rPr>
              <a:t>CADD=12.94</a:t>
            </a:r>
          </a:p>
        </p:txBody>
      </p:sp>
      <p:sp>
        <p:nvSpPr>
          <p:cNvPr id="13" name="TextBox 12"/>
          <p:cNvSpPr txBox="1"/>
          <p:nvPr/>
        </p:nvSpPr>
        <p:spPr>
          <a:xfrm>
            <a:off x="7410621" y="1946841"/>
            <a:ext cx="1320849" cy="584775"/>
          </a:xfrm>
          <a:prstGeom prst="rect">
            <a:avLst/>
          </a:prstGeom>
          <a:noFill/>
        </p:spPr>
        <p:txBody>
          <a:bodyPr wrap="square" rtlCol="0">
            <a:spAutoFit/>
          </a:bodyPr>
          <a:lstStyle/>
          <a:p>
            <a:r>
              <a:rPr lang="en-GB" sz="1600" dirty="0">
                <a:solidFill>
                  <a:srgbClr val="0935FF"/>
                </a:solidFill>
                <a:latin typeface="Calibri" panose="020F0502020204030204"/>
              </a:rPr>
              <a:t>rs943037</a:t>
            </a:r>
          </a:p>
          <a:p>
            <a:r>
              <a:rPr lang="en-GB" sz="1600" dirty="0">
                <a:solidFill>
                  <a:srgbClr val="0935FF"/>
                </a:solidFill>
                <a:latin typeface="Calibri" panose="020F0502020204030204"/>
              </a:rPr>
              <a:t>CADD=17.62</a:t>
            </a:r>
          </a:p>
        </p:txBody>
      </p:sp>
      <p:sp>
        <p:nvSpPr>
          <p:cNvPr id="14" name="Oval 13"/>
          <p:cNvSpPr>
            <a:spLocks noChangeArrowheads="1"/>
          </p:cNvSpPr>
          <p:nvPr/>
        </p:nvSpPr>
        <p:spPr bwMode="auto">
          <a:xfrm>
            <a:off x="4920522" y="5236530"/>
            <a:ext cx="961475"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5" name="Oval 14"/>
          <p:cNvSpPr>
            <a:spLocks noChangeArrowheads="1"/>
          </p:cNvSpPr>
          <p:nvPr/>
        </p:nvSpPr>
        <p:spPr bwMode="auto">
          <a:xfrm>
            <a:off x="5427743" y="4921668"/>
            <a:ext cx="961475"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6" name="Oval 15"/>
          <p:cNvSpPr>
            <a:spLocks noChangeArrowheads="1"/>
          </p:cNvSpPr>
          <p:nvPr/>
        </p:nvSpPr>
        <p:spPr bwMode="auto">
          <a:xfrm>
            <a:off x="6599604" y="4979468"/>
            <a:ext cx="1633541"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8" name="TextBox 7"/>
          <p:cNvSpPr txBox="1"/>
          <p:nvPr/>
        </p:nvSpPr>
        <p:spPr>
          <a:xfrm>
            <a:off x="3862486" y="1396613"/>
            <a:ext cx="1367542" cy="646331"/>
          </a:xfrm>
          <a:prstGeom prst="rect">
            <a:avLst/>
          </a:prstGeom>
          <a:solidFill>
            <a:schemeClr val="bg1">
              <a:lumMod val="85000"/>
            </a:schemeClr>
          </a:solidFill>
          <a:ln w="19050">
            <a:solidFill>
              <a:srgbClr val="0935FF"/>
            </a:solidFill>
          </a:ln>
        </p:spPr>
        <p:txBody>
          <a:bodyPr wrap="square" rtlCol="0">
            <a:spAutoFit/>
          </a:bodyPr>
          <a:lstStyle/>
          <a:p>
            <a:pPr algn="ctr"/>
            <a:r>
              <a:rPr lang="en-GB">
                <a:solidFill>
                  <a:prstClr val="black"/>
                </a:solidFill>
                <a:latin typeface="Calibri" panose="020F0502020204030204"/>
              </a:rPr>
              <a:t>Deleterious coding SNPs</a:t>
            </a:r>
          </a:p>
        </p:txBody>
      </p:sp>
      <p:cxnSp>
        <p:nvCxnSpPr>
          <p:cNvPr id="18" name="Straight Arrow Connector 17"/>
          <p:cNvCxnSpPr/>
          <p:nvPr/>
        </p:nvCxnSpPr>
        <p:spPr>
          <a:xfrm>
            <a:off x="5230029" y="2042944"/>
            <a:ext cx="454847" cy="911729"/>
          </a:xfrm>
          <a:prstGeom prst="straightConnector1">
            <a:avLst/>
          </a:prstGeom>
          <a:ln w="19050">
            <a:solidFill>
              <a:srgbClr val="0935FF"/>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0" idx="2"/>
          </p:cNvCxnSpPr>
          <p:nvPr/>
        </p:nvCxnSpPr>
        <p:spPr>
          <a:xfrm>
            <a:off x="5230028" y="2042944"/>
            <a:ext cx="671042" cy="473321"/>
          </a:xfrm>
          <a:prstGeom prst="straightConnector1">
            <a:avLst/>
          </a:prstGeom>
          <a:ln w="19050">
            <a:solidFill>
              <a:srgbClr val="0935FF"/>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230029" y="1867677"/>
            <a:ext cx="2822363" cy="190369"/>
          </a:xfrm>
          <a:prstGeom prst="straightConnector1">
            <a:avLst/>
          </a:prstGeom>
          <a:ln w="19050">
            <a:solidFill>
              <a:srgbClr val="0935FF"/>
            </a:solidFill>
            <a:tailEnd type="arrow"/>
          </a:ln>
        </p:spPr>
        <p:style>
          <a:lnRef idx="1">
            <a:schemeClr val="accent1"/>
          </a:lnRef>
          <a:fillRef idx="0">
            <a:schemeClr val="accent1"/>
          </a:fillRef>
          <a:effectRef idx="0">
            <a:schemeClr val="accent1"/>
          </a:effectRef>
          <a:fontRef idx="minor">
            <a:schemeClr val="tx1"/>
          </a:fontRef>
        </p:style>
      </p:cxnSp>
      <p:sp>
        <p:nvSpPr>
          <p:cNvPr id="2" name="Shape 82">
            <a:extLst>
              <a:ext uri="{FF2B5EF4-FFF2-40B4-BE49-F238E27FC236}">
                <a16:creationId xmlns:a16="http://schemas.microsoft.com/office/drawing/2014/main" id="{CBCDD013-BEEF-DA62-9651-A66C702C958C}"/>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GWAS risk locus</a:t>
            </a:r>
          </a:p>
        </p:txBody>
      </p:sp>
    </p:spTree>
    <p:extLst>
      <p:ext uri="{BB962C8B-B14F-4D97-AF65-F5344CB8AC3E}">
        <p14:creationId xmlns:p14="http://schemas.microsoft.com/office/powerpoint/2010/main" val="319792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5D6EEF-85B0-324E-9C6E-4F490EC6FED1}"/>
              </a:ext>
            </a:extLst>
          </p:cNvPr>
          <p:cNvPicPr>
            <a:picLocks noChangeAspect="1"/>
          </p:cNvPicPr>
          <p:nvPr/>
        </p:nvPicPr>
        <p:blipFill rotWithShape="1">
          <a:blip r:embed="rId2">
            <a:extLst>
              <a:ext uri="{28A0092B-C50C-407E-A947-70E740481C1C}">
                <a14:useLocalDpi xmlns:a14="http://schemas.microsoft.com/office/drawing/2010/main"/>
              </a:ext>
            </a:extLst>
          </a:blip>
          <a:stretch/>
        </p:blipFill>
        <p:spPr>
          <a:xfrm>
            <a:off x="1588971" y="1499175"/>
            <a:ext cx="8421303" cy="4816465"/>
          </a:xfrm>
          <a:prstGeom prst="rect">
            <a:avLst/>
          </a:prstGeom>
        </p:spPr>
      </p:pic>
      <p:sp>
        <p:nvSpPr>
          <p:cNvPr id="2" name="Title 1">
            <a:extLst>
              <a:ext uri="{FF2B5EF4-FFF2-40B4-BE49-F238E27FC236}">
                <a16:creationId xmlns:a16="http://schemas.microsoft.com/office/drawing/2014/main" id="{C844A7DA-F657-1743-A728-7AC0ED98ABC2}"/>
              </a:ext>
            </a:extLst>
          </p:cNvPr>
          <p:cNvSpPr>
            <a:spLocks noGrp="1"/>
          </p:cNvSpPr>
          <p:nvPr>
            <p:ph type="title"/>
          </p:nvPr>
        </p:nvSpPr>
        <p:spPr>
          <a:prstGeom prst="rect">
            <a:avLst/>
          </a:prstGeom>
        </p:spPr>
        <p:txBody>
          <a:bodyPr/>
          <a:lstStyle/>
          <a:p>
            <a:r>
              <a:rPr lang="en-US" dirty="0"/>
              <a:t>The revolution in genetics</a:t>
            </a:r>
          </a:p>
        </p:txBody>
      </p:sp>
    </p:spTree>
    <p:extLst>
      <p:ext uri="{BB962C8B-B14F-4D97-AF65-F5344CB8AC3E}">
        <p14:creationId xmlns:p14="http://schemas.microsoft.com/office/powerpoint/2010/main" val="428114232"/>
      </p:ext>
    </p:extLst>
  </p:cSld>
  <p:clrMapOvr>
    <a:masterClrMapping/>
  </p:clrMapOvr>
  <mc:AlternateContent xmlns:mc="http://schemas.openxmlformats.org/markup-compatibility/2006" xmlns:p14="http://schemas.microsoft.com/office/powerpoint/2010/main">
    <mc:Choice Requires="p14">
      <p:transition spd="slow" p14:dur="2000" advTm="94813"/>
    </mc:Choice>
    <mc:Fallback xmlns="">
      <p:transition spd="slow" advTm="948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80978"/>
            <a:ext cx="9144000" cy="6400800"/>
          </a:xfrm>
          <a:prstGeom prst="rect">
            <a:avLst/>
          </a:prstGeom>
        </p:spPr>
      </p:pic>
      <p:pic>
        <p:nvPicPr>
          <p:cNvPr id="4" name="Picture 3"/>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a:ext>
            </a:extLst>
          </a:blip>
          <a:srcRect l="10116" t="9097" r="10116" b="34258"/>
          <a:stretch/>
        </p:blipFill>
        <p:spPr>
          <a:xfrm>
            <a:off x="2449033" y="1063256"/>
            <a:ext cx="7293935" cy="3625702"/>
          </a:xfrm>
          <a:prstGeom prst="rect">
            <a:avLst/>
          </a:prstGeom>
        </p:spPr>
      </p:pic>
      <p:sp>
        <p:nvSpPr>
          <p:cNvPr id="12" name="Shape 82"/>
          <p:cNvSpPr/>
          <p:nvPr/>
        </p:nvSpPr>
        <p:spPr>
          <a:xfrm>
            <a:off x="2915697" y="50091"/>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GWAS</a:t>
            </a:r>
            <a:r>
              <a:rPr lang="en-US" sz="3200" b="1" dirty="0">
                <a:solidFill>
                  <a:srgbClr val="021788"/>
                </a:solidFill>
                <a:effectLst>
                  <a:outerShdw blurRad="50800" dist="76200" dir="2700000" algn="tl" rotWithShape="0">
                    <a:prstClr val="black">
                      <a:alpha val="40000"/>
                    </a:prstClr>
                  </a:outerShdw>
                </a:effectLst>
                <a:uFill>
                  <a:solidFill>
                    <a:srgbClr val="EE2C8E"/>
                  </a:solidFill>
                </a:uFill>
                <a:latin typeface="Helvetica Neue" charset="0"/>
                <a:ea typeface="Helvetica Neue" charset="0"/>
                <a:cs typeface="Helvetica Neue" charset="0"/>
              </a:rPr>
              <a:t> </a:t>
            </a:r>
            <a:r>
              <a:rPr lang="en-US" sz="3200" dirty="0">
                <a:solidFill>
                  <a:srgbClr val="0070C0"/>
                </a:solidFill>
                <a:latin typeface="+mj-lt"/>
                <a:ea typeface="+mj-ea"/>
                <a:cs typeface="+mj-cs"/>
              </a:rPr>
              <a:t>risk locus</a:t>
            </a:r>
          </a:p>
        </p:txBody>
      </p:sp>
      <p:sp>
        <p:nvSpPr>
          <p:cNvPr id="8" name="Oval 7"/>
          <p:cNvSpPr/>
          <p:nvPr/>
        </p:nvSpPr>
        <p:spPr>
          <a:xfrm>
            <a:off x="6042834" y="1367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9" name="Oval 8"/>
          <p:cNvSpPr/>
          <p:nvPr/>
        </p:nvSpPr>
        <p:spPr>
          <a:xfrm>
            <a:off x="6095999" y="1490344"/>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0" name="Oval 9"/>
          <p:cNvSpPr/>
          <p:nvPr/>
        </p:nvSpPr>
        <p:spPr>
          <a:xfrm>
            <a:off x="6168554" y="1421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1" name="Oval 10"/>
          <p:cNvSpPr/>
          <p:nvPr/>
        </p:nvSpPr>
        <p:spPr>
          <a:xfrm>
            <a:off x="6281133" y="1367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3" name="Oval 12"/>
          <p:cNvSpPr/>
          <p:nvPr/>
        </p:nvSpPr>
        <p:spPr>
          <a:xfrm>
            <a:off x="6246524" y="1477812"/>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4" name="Oval 13"/>
          <p:cNvSpPr/>
          <p:nvPr/>
        </p:nvSpPr>
        <p:spPr>
          <a:xfrm>
            <a:off x="5657356" y="2965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5" name="Oval 14"/>
          <p:cNvSpPr/>
          <p:nvPr/>
        </p:nvSpPr>
        <p:spPr>
          <a:xfrm>
            <a:off x="5765356" y="3019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6" name="Oval 15"/>
          <p:cNvSpPr/>
          <p:nvPr/>
        </p:nvSpPr>
        <p:spPr>
          <a:xfrm>
            <a:off x="5657356" y="3046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7" name="Oval 16"/>
          <p:cNvSpPr/>
          <p:nvPr/>
        </p:nvSpPr>
        <p:spPr>
          <a:xfrm>
            <a:off x="5711356" y="2911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8" name="Oval 17"/>
          <p:cNvSpPr/>
          <p:nvPr/>
        </p:nvSpPr>
        <p:spPr>
          <a:xfrm>
            <a:off x="5765356" y="3102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9" name="Oval 18"/>
          <p:cNvSpPr/>
          <p:nvPr/>
        </p:nvSpPr>
        <p:spPr>
          <a:xfrm>
            <a:off x="6389133"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0" name="Oval 19"/>
          <p:cNvSpPr/>
          <p:nvPr/>
        </p:nvSpPr>
        <p:spPr>
          <a:xfrm>
            <a:off x="6497133"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1" name="Oval 20"/>
          <p:cNvSpPr/>
          <p:nvPr/>
        </p:nvSpPr>
        <p:spPr>
          <a:xfrm>
            <a:off x="6605133"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2" name="Oval 21"/>
          <p:cNvSpPr/>
          <p:nvPr/>
        </p:nvSpPr>
        <p:spPr>
          <a:xfrm>
            <a:off x="6734298" y="1883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3" name="Oval 22"/>
          <p:cNvSpPr/>
          <p:nvPr/>
        </p:nvSpPr>
        <p:spPr>
          <a:xfrm>
            <a:off x="6851649"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4" name="Oval 23"/>
          <p:cNvSpPr/>
          <p:nvPr/>
        </p:nvSpPr>
        <p:spPr>
          <a:xfrm>
            <a:off x="7013649"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5" name="Oval 24"/>
          <p:cNvSpPr/>
          <p:nvPr/>
        </p:nvSpPr>
        <p:spPr>
          <a:xfrm>
            <a:off x="6918693" y="1935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6" name="Oval 25"/>
          <p:cNvSpPr/>
          <p:nvPr/>
        </p:nvSpPr>
        <p:spPr>
          <a:xfrm>
            <a:off x="7103088"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7" name="Oval 26"/>
          <p:cNvSpPr/>
          <p:nvPr/>
        </p:nvSpPr>
        <p:spPr>
          <a:xfrm>
            <a:off x="7221227" y="1849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8" name="Oval 27"/>
          <p:cNvSpPr/>
          <p:nvPr/>
        </p:nvSpPr>
        <p:spPr>
          <a:xfrm>
            <a:off x="7339366"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9" name="Oval 28"/>
          <p:cNvSpPr/>
          <p:nvPr/>
        </p:nvSpPr>
        <p:spPr>
          <a:xfrm>
            <a:off x="7457505" y="1775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0" name="Oval 29"/>
          <p:cNvSpPr/>
          <p:nvPr/>
        </p:nvSpPr>
        <p:spPr>
          <a:xfrm>
            <a:off x="7521644" y="1827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1" name="Oval 30"/>
          <p:cNvSpPr/>
          <p:nvPr/>
        </p:nvSpPr>
        <p:spPr>
          <a:xfrm>
            <a:off x="7652908" y="1809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2" name="Oval 31"/>
          <p:cNvSpPr/>
          <p:nvPr/>
        </p:nvSpPr>
        <p:spPr>
          <a:xfrm>
            <a:off x="7796306" y="1790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3" name="Oval 32"/>
          <p:cNvSpPr/>
          <p:nvPr/>
        </p:nvSpPr>
        <p:spPr>
          <a:xfrm>
            <a:off x="7871438" y="1857285"/>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4" name="Oval 33"/>
          <p:cNvSpPr/>
          <p:nvPr/>
        </p:nvSpPr>
        <p:spPr>
          <a:xfrm>
            <a:off x="7950438"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5" name="Oval 34"/>
          <p:cNvSpPr/>
          <p:nvPr/>
        </p:nvSpPr>
        <p:spPr>
          <a:xfrm>
            <a:off x="8064242" y="1795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6" name="Oval 35"/>
          <p:cNvSpPr/>
          <p:nvPr/>
        </p:nvSpPr>
        <p:spPr>
          <a:xfrm>
            <a:off x="8195899" y="1775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7" name="Oval 36"/>
          <p:cNvSpPr/>
          <p:nvPr/>
        </p:nvSpPr>
        <p:spPr>
          <a:xfrm>
            <a:off x="8333954" y="1795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8" name="Oval 37"/>
          <p:cNvSpPr/>
          <p:nvPr/>
        </p:nvSpPr>
        <p:spPr>
          <a:xfrm>
            <a:off x="8446812" y="1773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9" name="Oval 38"/>
          <p:cNvSpPr/>
          <p:nvPr/>
        </p:nvSpPr>
        <p:spPr>
          <a:xfrm>
            <a:off x="8554676"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0" name="Oval 39"/>
          <p:cNvSpPr/>
          <p:nvPr/>
        </p:nvSpPr>
        <p:spPr>
          <a:xfrm>
            <a:off x="8675227" y="177480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1" name="Oval 40"/>
          <p:cNvSpPr/>
          <p:nvPr/>
        </p:nvSpPr>
        <p:spPr>
          <a:xfrm>
            <a:off x="8775338" y="1701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2" name="Oval 41"/>
          <p:cNvSpPr/>
          <p:nvPr/>
        </p:nvSpPr>
        <p:spPr>
          <a:xfrm>
            <a:off x="8839477"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3" name="Oval 42"/>
          <p:cNvSpPr/>
          <p:nvPr/>
        </p:nvSpPr>
        <p:spPr>
          <a:xfrm>
            <a:off x="8961949" y="1749285"/>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4" name="TextBox 43"/>
          <p:cNvSpPr txBox="1"/>
          <p:nvPr/>
        </p:nvSpPr>
        <p:spPr>
          <a:xfrm>
            <a:off x="7560063" y="2792992"/>
            <a:ext cx="1567109" cy="369332"/>
          </a:xfrm>
          <a:prstGeom prst="rect">
            <a:avLst/>
          </a:prstGeom>
          <a:solidFill>
            <a:schemeClr val="bg1">
              <a:lumMod val="85000"/>
            </a:schemeClr>
          </a:solidFill>
          <a:ln w="19050">
            <a:solidFill>
              <a:srgbClr val="00B050"/>
            </a:solidFill>
          </a:ln>
        </p:spPr>
        <p:txBody>
          <a:bodyPr wrap="square" rtlCol="0">
            <a:spAutoFit/>
          </a:bodyPr>
          <a:lstStyle/>
          <a:p>
            <a:pPr algn="ctr"/>
            <a:r>
              <a:rPr lang="en-GB" dirty="0" err="1">
                <a:solidFill>
                  <a:prstClr val="black"/>
                </a:solidFill>
                <a:latin typeface="Calibri" panose="020F0502020204030204"/>
              </a:rPr>
              <a:t>eQTLs</a:t>
            </a:r>
            <a:r>
              <a:rPr lang="en-GB" dirty="0">
                <a:solidFill>
                  <a:prstClr val="black"/>
                </a:solidFill>
                <a:latin typeface="Calibri" panose="020F0502020204030204"/>
              </a:rPr>
              <a:t> in Brain</a:t>
            </a:r>
          </a:p>
        </p:txBody>
      </p:sp>
      <p:sp>
        <p:nvSpPr>
          <p:cNvPr id="45" name="Oval 44"/>
          <p:cNvSpPr>
            <a:spLocks noChangeArrowheads="1"/>
          </p:cNvSpPr>
          <p:nvPr/>
        </p:nvSpPr>
        <p:spPr bwMode="auto">
          <a:xfrm>
            <a:off x="4231395" y="5229335"/>
            <a:ext cx="811983"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46" name="Oval 45"/>
          <p:cNvSpPr>
            <a:spLocks noChangeArrowheads="1"/>
          </p:cNvSpPr>
          <p:nvPr/>
        </p:nvSpPr>
        <p:spPr bwMode="auto">
          <a:xfrm>
            <a:off x="8154134" y="4960509"/>
            <a:ext cx="1154069"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cxnSp>
        <p:nvCxnSpPr>
          <p:cNvPr id="47" name="Straight Arrow Connector 46"/>
          <p:cNvCxnSpPr/>
          <p:nvPr/>
        </p:nvCxnSpPr>
        <p:spPr>
          <a:xfrm flipH="1" flipV="1">
            <a:off x="7560062" y="2006437"/>
            <a:ext cx="1278" cy="793786"/>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916796" y="2787619"/>
            <a:ext cx="1643266" cy="22576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6244614" y="1592651"/>
            <a:ext cx="1318517" cy="120757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056700" y="1354212"/>
            <a:ext cx="1872729" cy="584775"/>
          </a:xfrm>
          <a:prstGeom prst="rect">
            <a:avLst/>
          </a:prstGeom>
          <a:noFill/>
          <a:ln w="19050">
            <a:solidFill>
              <a:srgbClr val="00B0F0"/>
            </a:solidFill>
          </a:ln>
        </p:spPr>
        <p:txBody>
          <a:bodyPr wrap="square" rtlCol="0">
            <a:spAutoFit/>
          </a:bodyPr>
          <a:lstStyle/>
          <a:p>
            <a:pPr algn="ctr"/>
            <a:r>
              <a:rPr lang="en-GB" sz="1600" dirty="0" err="1">
                <a:solidFill>
                  <a:srgbClr val="00B050"/>
                </a:solidFill>
                <a:latin typeface="Calibri" panose="020F0502020204030204"/>
              </a:rPr>
              <a:t>eQTLs</a:t>
            </a:r>
            <a:r>
              <a:rPr lang="en-GB" sz="1600" dirty="0">
                <a:solidFill>
                  <a:srgbClr val="00B050"/>
                </a:solidFill>
                <a:latin typeface="Calibri" panose="020F0502020204030204"/>
              </a:rPr>
              <a:t> affecting expression of NT5C2</a:t>
            </a:r>
          </a:p>
        </p:txBody>
      </p:sp>
      <p:sp>
        <p:nvSpPr>
          <p:cNvPr id="56" name="TextBox 55"/>
          <p:cNvSpPr txBox="1"/>
          <p:nvPr/>
        </p:nvSpPr>
        <p:spPr>
          <a:xfrm>
            <a:off x="3951032" y="2271083"/>
            <a:ext cx="1760324" cy="584775"/>
          </a:xfrm>
          <a:prstGeom prst="rect">
            <a:avLst/>
          </a:prstGeom>
          <a:noFill/>
          <a:ln w="19050">
            <a:solidFill>
              <a:schemeClr val="accent2">
                <a:lumMod val="60000"/>
                <a:lumOff val="40000"/>
              </a:schemeClr>
            </a:solidFill>
          </a:ln>
        </p:spPr>
        <p:txBody>
          <a:bodyPr wrap="square" rtlCol="0">
            <a:spAutoFit/>
          </a:bodyPr>
          <a:lstStyle/>
          <a:p>
            <a:pPr algn="ctr"/>
            <a:r>
              <a:rPr lang="en-GB" sz="1600" dirty="0" err="1">
                <a:solidFill>
                  <a:srgbClr val="00B050"/>
                </a:solidFill>
                <a:latin typeface="Calibri" panose="020F0502020204030204"/>
              </a:rPr>
              <a:t>eQTLs</a:t>
            </a:r>
            <a:r>
              <a:rPr lang="en-GB" sz="1600" dirty="0">
                <a:solidFill>
                  <a:srgbClr val="00B050"/>
                </a:solidFill>
                <a:latin typeface="Calibri" panose="020F0502020204030204"/>
              </a:rPr>
              <a:t> affecting expression of ARL3</a:t>
            </a:r>
          </a:p>
        </p:txBody>
      </p:sp>
    </p:spTree>
    <p:extLst>
      <p:ext uri="{BB962C8B-B14F-4D97-AF65-F5344CB8AC3E}">
        <p14:creationId xmlns:p14="http://schemas.microsoft.com/office/powerpoint/2010/main" val="841792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80978"/>
            <a:ext cx="9144000" cy="6400800"/>
          </a:xfrm>
          <a:prstGeom prst="rect">
            <a:avLst/>
          </a:prstGeom>
        </p:spPr>
      </p:pic>
      <p:pic>
        <p:nvPicPr>
          <p:cNvPr id="4" name="Picture 3"/>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a:ext>
            </a:extLst>
          </a:blip>
          <a:srcRect l="10116" t="9097" r="10116" b="34258"/>
          <a:stretch/>
        </p:blipFill>
        <p:spPr>
          <a:xfrm>
            <a:off x="2449033" y="1063256"/>
            <a:ext cx="7293935" cy="3625702"/>
          </a:xfrm>
          <a:prstGeom prst="rect">
            <a:avLst/>
          </a:prstGeom>
        </p:spPr>
      </p:pic>
      <p:sp>
        <p:nvSpPr>
          <p:cNvPr id="12" name="Shape 82"/>
          <p:cNvSpPr/>
          <p:nvPr/>
        </p:nvSpPr>
        <p:spPr>
          <a:xfrm>
            <a:off x="2915697" y="50091"/>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GWAS</a:t>
            </a:r>
            <a:r>
              <a:rPr kumimoji="0" lang="en-US" sz="3200" b="1" i="0" u="none" strike="noStrike" kern="1200" cap="none" spc="0" normalizeH="0" baseline="0" noProof="0" dirty="0">
                <a:ln>
                  <a:noFill/>
                </a:ln>
                <a:solidFill>
                  <a:srgbClr val="021788"/>
                </a:solidFill>
                <a:effectLst>
                  <a:outerShdw blurRad="50800" dist="76200" dir="2700000" algn="tl" rotWithShape="0">
                    <a:prstClr val="black">
                      <a:alpha val="40000"/>
                    </a:prstClr>
                  </a:outerShdw>
                </a:effectLst>
                <a:uLnTx/>
                <a:uFill>
                  <a:solidFill>
                    <a:srgbClr val="EE2C8E"/>
                  </a:solidFill>
                </a:uFill>
                <a:latin typeface="Helvetica Neue" charset="0"/>
                <a:ea typeface="Helvetica Neue" charset="0"/>
                <a:cs typeface="Helvetica Neue" charset="0"/>
              </a:rPr>
              <a:t> </a:t>
            </a: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risk locus</a:t>
            </a:r>
          </a:p>
        </p:txBody>
      </p:sp>
      <p:sp>
        <p:nvSpPr>
          <p:cNvPr id="8" name="Oval 7"/>
          <p:cNvSpPr/>
          <p:nvPr/>
        </p:nvSpPr>
        <p:spPr>
          <a:xfrm>
            <a:off x="6042834" y="1367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9" name="Oval 8"/>
          <p:cNvSpPr/>
          <p:nvPr/>
        </p:nvSpPr>
        <p:spPr>
          <a:xfrm>
            <a:off x="6095999" y="1490344"/>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0" name="Oval 9"/>
          <p:cNvSpPr/>
          <p:nvPr/>
        </p:nvSpPr>
        <p:spPr>
          <a:xfrm>
            <a:off x="6168554" y="1421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1" name="Oval 10"/>
          <p:cNvSpPr/>
          <p:nvPr/>
        </p:nvSpPr>
        <p:spPr>
          <a:xfrm>
            <a:off x="6281133" y="1367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3" name="Oval 12"/>
          <p:cNvSpPr/>
          <p:nvPr/>
        </p:nvSpPr>
        <p:spPr>
          <a:xfrm>
            <a:off x="6246524" y="1477812"/>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4" name="Oval 13"/>
          <p:cNvSpPr/>
          <p:nvPr/>
        </p:nvSpPr>
        <p:spPr>
          <a:xfrm>
            <a:off x="5657356" y="2965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5" name="Oval 14"/>
          <p:cNvSpPr/>
          <p:nvPr/>
        </p:nvSpPr>
        <p:spPr>
          <a:xfrm>
            <a:off x="5765356" y="3019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6" name="Oval 15"/>
          <p:cNvSpPr/>
          <p:nvPr/>
        </p:nvSpPr>
        <p:spPr>
          <a:xfrm>
            <a:off x="5657356" y="3046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7" name="Oval 16"/>
          <p:cNvSpPr/>
          <p:nvPr/>
        </p:nvSpPr>
        <p:spPr>
          <a:xfrm>
            <a:off x="5711356" y="2911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8" name="Oval 17"/>
          <p:cNvSpPr/>
          <p:nvPr/>
        </p:nvSpPr>
        <p:spPr>
          <a:xfrm>
            <a:off x="5765356" y="3102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9" name="Oval 18"/>
          <p:cNvSpPr/>
          <p:nvPr/>
        </p:nvSpPr>
        <p:spPr>
          <a:xfrm>
            <a:off x="6389133"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0" name="Oval 19"/>
          <p:cNvSpPr/>
          <p:nvPr/>
        </p:nvSpPr>
        <p:spPr>
          <a:xfrm>
            <a:off x="6497133"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1" name="Oval 20"/>
          <p:cNvSpPr/>
          <p:nvPr/>
        </p:nvSpPr>
        <p:spPr>
          <a:xfrm>
            <a:off x="6605133"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2" name="Oval 21"/>
          <p:cNvSpPr/>
          <p:nvPr/>
        </p:nvSpPr>
        <p:spPr>
          <a:xfrm>
            <a:off x="6734298" y="1883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3" name="Oval 22"/>
          <p:cNvSpPr/>
          <p:nvPr/>
        </p:nvSpPr>
        <p:spPr>
          <a:xfrm>
            <a:off x="6851649"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4" name="Oval 23"/>
          <p:cNvSpPr/>
          <p:nvPr/>
        </p:nvSpPr>
        <p:spPr>
          <a:xfrm>
            <a:off x="7013649"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5" name="Oval 24"/>
          <p:cNvSpPr/>
          <p:nvPr/>
        </p:nvSpPr>
        <p:spPr>
          <a:xfrm>
            <a:off x="6918693" y="1935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6" name="Oval 25"/>
          <p:cNvSpPr/>
          <p:nvPr/>
        </p:nvSpPr>
        <p:spPr>
          <a:xfrm>
            <a:off x="7103088"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7" name="Oval 26"/>
          <p:cNvSpPr/>
          <p:nvPr/>
        </p:nvSpPr>
        <p:spPr>
          <a:xfrm>
            <a:off x="7221227" y="1849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8" name="Oval 27"/>
          <p:cNvSpPr/>
          <p:nvPr/>
        </p:nvSpPr>
        <p:spPr>
          <a:xfrm>
            <a:off x="7339366"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9" name="Oval 28"/>
          <p:cNvSpPr/>
          <p:nvPr/>
        </p:nvSpPr>
        <p:spPr>
          <a:xfrm>
            <a:off x="7457505" y="1775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0" name="Oval 29"/>
          <p:cNvSpPr/>
          <p:nvPr/>
        </p:nvSpPr>
        <p:spPr>
          <a:xfrm>
            <a:off x="7521644" y="1827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1" name="Oval 30"/>
          <p:cNvSpPr/>
          <p:nvPr/>
        </p:nvSpPr>
        <p:spPr>
          <a:xfrm>
            <a:off x="7652908" y="1809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2" name="Oval 31"/>
          <p:cNvSpPr/>
          <p:nvPr/>
        </p:nvSpPr>
        <p:spPr>
          <a:xfrm>
            <a:off x="7796306" y="1790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3" name="Oval 32"/>
          <p:cNvSpPr/>
          <p:nvPr/>
        </p:nvSpPr>
        <p:spPr>
          <a:xfrm>
            <a:off x="7871438" y="1857285"/>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4" name="Oval 33"/>
          <p:cNvSpPr/>
          <p:nvPr/>
        </p:nvSpPr>
        <p:spPr>
          <a:xfrm>
            <a:off x="7950438"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5" name="Oval 34"/>
          <p:cNvSpPr/>
          <p:nvPr/>
        </p:nvSpPr>
        <p:spPr>
          <a:xfrm>
            <a:off x="8064242" y="1795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6" name="Oval 35"/>
          <p:cNvSpPr/>
          <p:nvPr/>
        </p:nvSpPr>
        <p:spPr>
          <a:xfrm>
            <a:off x="8195899" y="1775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7" name="Oval 36"/>
          <p:cNvSpPr/>
          <p:nvPr/>
        </p:nvSpPr>
        <p:spPr>
          <a:xfrm>
            <a:off x="8333954" y="1795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8" name="Oval 37"/>
          <p:cNvSpPr/>
          <p:nvPr/>
        </p:nvSpPr>
        <p:spPr>
          <a:xfrm>
            <a:off x="8446812" y="1773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9" name="Oval 38"/>
          <p:cNvSpPr/>
          <p:nvPr/>
        </p:nvSpPr>
        <p:spPr>
          <a:xfrm>
            <a:off x="8554676"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0" name="Oval 39"/>
          <p:cNvSpPr/>
          <p:nvPr/>
        </p:nvSpPr>
        <p:spPr>
          <a:xfrm>
            <a:off x="8675227" y="177480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1" name="Oval 40"/>
          <p:cNvSpPr/>
          <p:nvPr/>
        </p:nvSpPr>
        <p:spPr>
          <a:xfrm>
            <a:off x="8775338" y="1701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2" name="Oval 41"/>
          <p:cNvSpPr/>
          <p:nvPr/>
        </p:nvSpPr>
        <p:spPr>
          <a:xfrm>
            <a:off x="8839477"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3" name="Oval 42"/>
          <p:cNvSpPr/>
          <p:nvPr/>
        </p:nvSpPr>
        <p:spPr>
          <a:xfrm>
            <a:off x="8961949" y="1749285"/>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5" name="Oval 44"/>
          <p:cNvSpPr>
            <a:spLocks noChangeArrowheads="1"/>
          </p:cNvSpPr>
          <p:nvPr/>
        </p:nvSpPr>
        <p:spPr bwMode="auto">
          <a:xfrm>
            <a:off x="4231395" y="5229335"/>
            <a:ext cx="811983"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46" name="Oval 45"/>
          <p:cNvSpPr>
            <a:spLocks noChangeArrowheads="1"/>
          </p:cNvSpPr>
          <p:nvPr/>
        </p:nvSpPr>
        <p:spPr bwMode="auto">
          <a:xfrm>
            <a:off x="8154134" y="4960509"/>
            <a:ext cx="1154069"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50" name="Oval 49"/>
          <p:cNvSpPr/>
          <p:nvPr/>
        </p:nvSpPr>
        <p:spPr>
          <a:xfrm>
            <a:off x="5645454" y="2966311"/>
            <a:ext cx="125999" cy="125999"/>
          </a:xfrm>
          <a:prstGeom prst="ellipse">
            <a:avLst/>
          </a:prstGeom>
          <a:solidFill>
            <a:srgbClr val="00B05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1" name="Oval 50"/>
          <p:cNvSpPr/>
          <p:nvPr/>
        </p:nvSpPr>
        <p:spPr>
          <a:xfrm>
            <a:off x="6168555" y="1415705"/>
            <a:ext cx="125999" cy="125999"/>
          </a:xfrm>
          <a:prstGeom prst="ellipse">
            <a:avLst/>
          </a:prstGeom>
          <a:solidFill>
            <a:srgbClr val="00B05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2" name="Oval 51"/>
          <p:cNvSpPr/>
          <p:nvPr/>
        </p:nvSpPr>
        <p:spPr>
          <a:xfrm>
            <a:off x="6459535" y="1863546"/>
            <a:ext cx="125999" cy="125999"/>
          </a:xfrm>
          <a:prstGeom prst="ellipse">
            <a:avLst/>
          </a:prstGeom>
          <a:solidFill>
            <a:srgbClr val="00B05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4" name="Oval 53"/>
          <p:cNvSpPr/>
          <p:nvPr/>
        </p:nvSpPr>
        <p:spPr>
          <a:xfrm>
            <a:off x="7133343" y="1857286"/>
            <a:ext cx="125999" cy="125999"/>
          </a:xfrm>
          <a:prstGeom prst="ellipse">
            <a:avLst/>
          </a:prstGeom>
          <a:solidFill>
            <a:srgbClr val="00B05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7" name="Oval 56"/>
          <p:cNvSpPr/>
          <p:nvPr/>
        </p:nvSpPr>
        <p:spPr>
          <a:xfrm>
            <a:off x="8412909" y="1766662"/>
            <a:ext cx="125999" cy="125999"/>
          </a:xfrm>
          <a:prstGeom prst="ellipse">
            <a:avLst/>
          </a:prstGeom>
          <a:solidFill>
            <a:srgbClr val="00B05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8" name="TextBox 57"/>
          <p:cNvSpPr txBox="1"/>
          <p:nvPr/>
        </p:nvSpPr>
        <p:spPr>
          <a:xfrm>
            <a:off x="4135376" y="1728982"/>
            <a:ext cx="1302333" cy="584775"/>
          </a:xfrm>
          <a:prstGeom prst="rect">
            <a:avLst/>
          </a:prstGeom>
          <a:noFill/>
          <a:ln w="19050">
            <a:noFill/>
          </a:ln>
        </p:spPr>
        <p:txBody>
          <a:bodyPr wrap="square" rtlCol="0">
            <a:spAutoFit/>
          </a:bodyPr>
          <a:lstStyle/>
          <a:p>
            <a:pPr algn="ctr"/>
            <a:r>
              <a:rPr lang="en-GB" sz="1600" dirty="0" err="1">
                <a:solidFill>
                  <a:prstClr val="black"/>
                </a:solidFill>
                <a:latin typeface="Calibri" panose="020F0502020204030204"/>
              </a:rPr>
              <a:t>RegulomeDB</a:t>
            </a:r>
            <a:r>
              <a:rPr lang="en-GB" sz="1600" dirty="0">
                <a:solidFill>
                  <a:prstClr val="black"/>
                </a:solidFill>
                <a:latin typeface="Calibri" panose="020F0502020204030204"/>
              </a:rPr>
              <a:t> score 1f</a:t>
            </a:r>
          </a:p>
        </p:txBody>
      </p:sp>
      <p:cxnSp>
        <p:nvCxnSpPr>
          <p:cNvPr id="59" name="Straight Arrow Connector 58"/>
          <p:cNvCxnSpPr>
            <a:stCxn id="58" idx="3"/>
            <a:endCxn id="9" idx="6"/>
          </p:cNvCxnSpPr>
          <p:nvPr/>
        </p:nvCxnSpPr>
        <p:spPr>
          <a:xfrm flipV="1">
            <a:off x="5437709" y="1544345"/>
            <a:ext cx="766291" cy="47702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8" idx="3"/>
            <a:endCxn id="52" idx="2"/>
          </p:cNvCxnSpPr>
          <p:nvPr/>
        </p:nvCxnSpPr>
        <p:spPr>
          <a:xfrm flipV="1">
            <a:off x="5437708" y="1926545"/>
            <a:ext cx="1021826" cy="9482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8" idx="3"/>
            <a:endCxn id="50" idx="0"/>
          </p:cNvCxnSpPr>
          <p:nvPr/>
        </p:nvCxnSpPr>
        <p:spPr>
          <a:xfrm>
            <a:off x="5437709" y="2021370"/>
            <a:ext cx="270745" cy="94494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747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80978"/>
            <a:ext cx="9144000" cy="6400800"/>
          </a:xfrm>
          <a:prstGeom prst="rect">
            <a:avLst/>
          </a:prstGeom>
        </p:spPr>
      </p:pic>
      <p:pic>
        <p:nvPicPr>
          <p:cNvPr id="4" name="Picture 3"/>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a:ext>
            </a:extLst>
          </a:blip>
          <a:srcRect l="10116" t="9097" r="10116" b="34258"/>
          <a:stretch/>
        </p:blipFill>
        <p:spPr>
          <a:xfrm>
            <a:off x="2449033" y="1063256"/>
            <a:ext cx="7293935" cy="3625702"/>
          </a:xfrm>
          <a:prstGeom prst="rect">
            <a:avLst/>
          </a:prstGeom>
        </p:spPr>
      </p:pic>
      <p:sp>
        <p:nvSpPr>
          <p:cNvPr id="5" name="Rectangle 4"/>
          <p:cNvSpPr/>
          <p:nvPr/>
        </p:nvSpPr>
        <p:spPr>
          <a:xfrm>
            <a:off x="7673164" y="4582634"/>
            <a:ext cx="744279" cy="106325"/>
          </a:xfrm>
          <a:prstGeom prst="rect">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 name="Rectangle 7"/>
          <p:cNvSpPr/>
          <p:nvPr/>
        </p:nvSpPr>
        <p:spPr>
          <a:xfrm>
            <a:off x="4887433" y="4582634"/>
            <a:ext cx="719471" cy="106325"/>
          </a:xfrm>
          <a:prstGeom prst="rect">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6" name="Arc 5"/>
          <p:cNvSpPr/>
          <p:nvPr/>
        </p:nvSpPr>
        <p:spPr>
          <a:xfrm>
            <a:off x="5234763" y="3855707"/>
            <a:ext cx="2810540" cy="1496384"/>
          </a:xfrm>
          <a:prstGeom prst="arc">
            <a:avLst>
              <a:gd name="adj1" fmla="val 10834026"/>
              <a:gd name="adj2" fmla="val 2152198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10" name="Oval 9"/>
          <p:cNvSpPr>
            <a:spLocks noChangeArrowheads="1"/>
          </p:cNvSpPr>
          <p:nvPr/>
        </p:nvSpPr>
        <p:spPr bwMode="auto">
          <a:xfrm>
            <a:off x="4920522" y="5236530"/>
            <a:ext cx="961475"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cxnSp>
        <p:nvCxnSpPr>
          <p:cNvPr id="13" name="Straight Connector 12"/>
          <p:cNvCxnSpPr/>
          <p:nvPr/>
        </p:nvCxnSpPr>
        <p:spPr>
          <a:xfrm flipV="1">
            <a:off x="8417442" y="1616149"/>
            <a:ext cx="0" cy="2966484"/>
          </a:xfrm>
          <a:prstGeom prst="line">
            <a:avLst/>
          </a:prstGeom>
          <a:ln w="19050">
            <a:solidFill>
              <a:srgbClr val="FF6A54"/>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683796" y="1616149"/>
            <a:ext cx="0" cy="2966484"/>
          </a:xfrm>
          <a:prstGeom prst="line">
            <a:avLst/>
          </a:prstGeom>
          <a:ln w="19050">
            <a:solidFill>
              <a:srgbClr val="FF6A54"/>
            </a:solidFill>
            <a:prstDash val="dash"/>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59333" y="1867675"/>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7" name="Oval 16"/>
          <p:cNvSpPr/>
          <p:nvPr/>
        </p:nvSpPr>
        <p:spPr>
          <a:xfrm>
            <a:off x="7818572" y="1988019"/>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8" name="Oval 17"/>
          <p:cNvSpPr/>
          <p:nvPr/>
        </p:nvSpPr>
        <p:spPr>
          <a:xfrm>
            <a:off x="7920983" y="1937527"/>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9" name="Oval 18"/>
          <p:cNvSpPr/>
          <p:nvPr/>
        </p:nvSpPr>
        <p:spPr>
          <a:xfrm>
            <a:off x="7965289" y="1848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0" name="Oval 19"/>
          <p:cNvSpPr/>
          <p:nvPr/>
        </p:nvSpPr>
        <p:spPr>
          <a:xfrm>
            <a:off x="7704322" y="1867675"/>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1" name="Oval 20"/>
          <p:cNvSpPr/>
          <p:nvPr/>
        </p:nvSpPr>
        <p:spPr>
          <a:xfrm>
            <a:off x="7906244" y="1758052"/>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2" name="Oval 21"/>
          <p:cNvSpPr/>
          <p:nvPr/>
        </p:nvSpPr>
        <p:spPr>
          <a:xfrm>
            <a:off x="8024046" y="1918453"/>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3" name="Oval 22"/>
          <p:cNvSpPr/>
          <p:nvPr/>
        </p:nvSpPr>
        <p:spPr>
          <a:xfrm>
            <a:off x="7689683" y="1780619"/>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4" name="Oval 23"/>
          <p:cNvSpPr/>
          <p:nvPr/>
        </p:nvSpPr>
        <p:spPr>
          <a:xfrm>
            <a:off x="7818572" y="1753503"/>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5" name="Oval 24"/>
          <p:cNvSpPr/>
          <p:nvPr/>
        </p:nvSpPr>
        <p:spPr>
          <a:xfrm>
            <a:off x="8027444" y="1740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6" name="Oval 25"/>
          <p:cNvSpPr/>
          <p:nvPr/>
        </p:nvSpPr>
        <p:spPr>
          <a:xfrm>
            <a:off x="8199013" y="1834619"/>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7" name="Oval 26"/>
          <p:cNvSpPr/>
          <p:nvPr/>
        </p:nvSpPr>
        <p:spPr>
          <a:xfrm>
            <a:off x="8256742" y="1820637"/>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8" name="Oval 27"/>
          <p:cNvSpPr/>
          <p:nvPr/>
        </p:nvSpPr>
        <p:spPr>
          <a:xfrm>
            <a:off x="8038313" y="1813675"/>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9" name="Oval 28"/>
          <p:cNvSpPr/>
          <p:nvPr/>
        </p:nvSpPr>
        <p:spPr>
          <a:xfrm>
            <a:off x="8104616" y="1848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0" name="Oval 29"/>
          <p:cNvSpPr/>
          <p:nvPr/>
        </p:nvSpPr>
        <p:spPr>
          <a:xfrm>
            <a:off x="8111530" y="1727187"/>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1" name="Oval 30"/>
          <p:cNvSpPr/>
          <p:nvPr/>
        </p:nvSpPr>
        <p:spPr>
          <a:xfrm>
            <a:off x="8221959" y="1686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2" name="Oval 31"/>
          <p:cNvSpPr/>
          <p:nvPr/>
        </p:nvSpPr>
        <p:spPr>
          <a:xfrm>
            <a:off x="8221959" y="2233336"/>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3" name="Oval 32"/>
          <p:cNvSpPr/>
          <p:nvPr/>
        </p:nvSpPr>
        <p:spPr>
          <a:xfrm>
            <a:off x="8294703" y="1686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4" name="Oval 33"/>
          <p:cNvSpPr/>
          <p:nvPr/>
        </p:nvSpPr>
        <p:spPr>
          <a:xfrm>
            <a:off x="8150238" y="2216427"/>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5" name="Oval 34"/>
          <p:cNvSpPr/>
          <p:nvPr/>
        </p:nvSpPr>
        <p:spPr>
          <a:xfrm>
            <a:off x="8015003" y="2186666"/>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6" name="TextBox 35"/>
          <p:cNvSpPr txBox="1"/>
          <p:nvPr/>
        </p:nvSpPr>
        <p:spPr>
          <a:xfrm>
            <a:off x="5819148" y="3153826"/>
            <a:ext cx="1567109" cy="646331"/>
          </a:xfrm>
          <a:prstGeom prst="rect">
            <a:avLst/>
          </a:prstGeom>
          <a:solidFill>
            <a:schemeClr val="bg1">
              <a:lumMod val="85000"/>
            </a:schemeClr>
          </a:solidFill>
          <a:ln w="19050">
            <a:solidFill>
              <a:srgbClr val="FF6A54"/>
            </a:solidFill>
          </a:ln>
        </p:spPr>
        <p:txBody>
          <a:bodyPr wrap="square" rtlCol="0">
            <a:spAutoFit/>
          </a:bodyPr>
          <a:lstStyle/>
          <a:p>
            <a:pPr algn="ctr"/>
            <a:r>
              <a:rPr lang="en-GB" dirty="0" err="1">
                <a:solidFill>
                  <a:prstClr val="black"/>
                </a:solidFill>
                <a:latin typeface="Calibri" panose="020F0502020204030204"/>
              </a:rPr>
              <a:t>HiC</a:t>
            </a:r>
            <a:r>
              <a:rPr lang="en-GB" dirty="0">
                <a:solidFill>
                  <a:prstClr val="black"/>
                </a:solidFill>
                <a:latin typeface="Calibri" panose="020F0502020204030204"/>
              </a:rPr>
              <a:t> interaction in Brain</a:t>
            </a:r>
          </a:p>
        </p:txBody>
      </p:sp>
      <p:sp>
        <p:nvSpPr>
          <p:cNvPr id="2" name="Shape 82">
            <a:extLst>
              <a:ext uri="{FF2B5EF4-FFF2-40B4-BE49-F238E27FC236}">
                <a16:creationId xmlns:a16="http://schemas.microsoft.com/office/drawing/2014/main" id="{4D44ED3E-63FB-B1C4-B49A-2409EA975460}"/>
              </a:ext>
            </a:extLst>
          </p:cNvPr>
          <p:cNvSpPr/>
          <p:nvPr/>
        </p:nvSpPr>
        <p:spPr>
          <a:xfrm>
            <a:off x="2915697" y="50091"/>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GWAS</a:t>
            </a:r>
            <a:r>
              <a:rPr kumimoji="0" lang="en-US" sz="3200" b="1" i="0" u="none" strike="noStrike" kern="1200" cap="none" spc="0" normalizeH="0" baseline="0" noProof="0" dirty="0">
                <a:ln>
                  <a:noFill/>
                </a:ln>
                <a:solidFill>
                  <a:srgbClr val="021788"/>
                </a:solidFill>
                <a:effectLst>
                  <a:outerShdw blurRad="50800" dist="76200" dir="2700000" algn="tl" rotWithShape="0">
                    <a:prstClr val="black">
                      <a:alpha val="40000"/>
                    </a:prstClr>
                  </a:outerShdw>
                </a:effectLst>
                <a:uLnTx/>
                <a:uFill>
                  <a:solidFill>
                    <a:srgbClr val="EE2C8E"/>
                  </a:solidFill>
                </a:uFill>
                <a:latin typeface="Helvetica Neue" charset="0"/>
                <a:ea typeface="Helvetica Neue" charset="0"/>
                <a:cs typeface="Helvetica Neue" charset="0"/>
              </a:rPr>
              <a:t> </a:t>
            </a: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risk locus</a:t>
            </a:r>
          </a:p>
        </p:txBody>
      </p:sp>
    </p:spTree>
    <p:extLst>
      <p:ext uri="{BB962C8B-B14F-4D97-AF65-F5344CB8AC3E}">
        <p14:creationId xmlns:p14="http://schemas.microsoft.com/office/powerpoint/2010/main" val="1333637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80978"/>
            <a:ext cx="9144000" cy="6400800"/>
          </a:xfrm>
          <a:prstGeom prst="rect">
            <a:avLst/>
          </a:prstGeom>
        </p:spPr>
      </p:pic>
      <p:pic>
        <p:nvPicPr>
          <p:cNvPr id="4" name="Picture 3"/>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a:ext>
            </a:extLst>
          </a:blip>
          <a:srcRect l="10116" t="9097" r="10116" b="34258"/>
          <a:stretch/>
        </p:blipFill>
        <p:spPr>
          <a:xfrm>
            <a:off x="2449033" y="1063256"/>
            <a:ext cx="7293935" cy="3625702"/>
          </a:xfrm>
          <a:prstGeom prst="rect">
            <a:avLst/>
          </a:prstGeom>
        </p:spPr>
      </p:pic>
      <p:sp>
        <p:nvSpPr>
          <p:cNvPr id="5" name="Oval 4"/>
          <p:cNvSpPr/>
          <p:nvPr/>
        </p:nvSpPr>
        <p:spPr>
          <a:xfrm>
            <a:off x="8052391" y="1813675"/>
            <a:ext cx="108000" cy="108000"/>
          </a:xfrm>
          <a:prstGeom prst="ellipse">
            <a:avLst/>
          </a:prstGeom>
          <a:solidFill>
            <a:srgbClr val="0935FF"/>
          </a:solidFill>
          <a:ln>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9" name="Oval 8"/>
          <p:cNvSpPr/>
          <p:nvPr/>
        </p:nvSpPr>
        <p:spPr>
          <a:xfrm>
            <a:off x="5684875" y="2963965"/>
            <a:ext cx="108000" cy="108000"/>
          </a:xfrm>
          <a:prstGeom prst="ellipse">
            <a:avLst/>
          </a:prstGeom>
          <a:solidFill>
            <a:srgbClr val="0935FF"/>
          </a:solidFill>
          <a:ln>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0" name="Oval 9"/>
          <p:cNvSpPr/>
          <p:nvPr/>
        </p:nvSpPr>
        <p:spPr>
          <a:xfrm>
            <a:off x="5901070" y="2462264"/>
            <a:ext cx="108000" cy="108000"/>
          </a:xfrm>
          <a:prstGeom prst="ellipse">
            <a:avLst/>
          </a:prstGeom>
          <a:solidFill>
            <a:srgbClr val="0935FF"/>
          </a:solidFill>
          <a:ln>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4" name="Oval 13"/>
          <p:cNvSpPr>
            <a:spLocks noChangeArrowheads="1"/>
          </p:cNvSpPr>
          <p:nvPr/>
        </p:nvSpPr>
        <p:spPr bwMode="auto">
          <a:xfrm>
            <a:off x="4920522" y="5236530"/>
            <a:ext cx="961475"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5" name="Oval 14"/>
          <p:cNvSpPr>
            <a:spLocks noChangeArrowheads="1"/>
          </p:cNvSpPr>
          <p:nvPr/>
        </p:nvSpPr>
        <p:spPr bwMode="auto">
          <a:xfrm>
            <a:off x="5427743" y="4921668"/>
            <a:ext cx="961475"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6" name="Oval 15"/>
          <p:cNvSpPr>
            <a:spLocks noChangeArrowheads="1"/>
          </p:cNvSpPr>
          <p:nvPr/>
        </p:nvSpPr>
        <p:spPr bwMode="auto">
          <a:xfrm>
            <a:off x="6599604" y="4979468"/>
            <a:ext cx="1633541"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8" name="TextBox 7"/>
          <p:cNvSpPr txBox="1"/>
          <p:nvPr/>
        </p:nvSpPr>
        <p:spPr>
          <a:xfrm>
            <a:off x="3862486" y="1396613"/>
            <a:ext cx="1367542" cy="646331"/>
          </a:xfrm>
          <a:prstGeom prst="rect">
            <a:avLst/>
          </a:prstGeom>
          <a:solidFill>
            <a:schemeClr val="bg1">
              <a:lumMod val="85000"/>
            </a:schemeClr>
          </a:solidFill>
          <a:ln w="19050">
            <a:solidFill>
              <a:srgbClr val="0935FF"/>
            </a:solidFill>
          </a:ln>
        </p:spPr>
        <p:txBody>
          <a:bodyPr wrap="square" rtlCol="0">
            <a:spAutoFit/>
          </a:bodyPr>
          <a:lstStyle/>
          <a:p>
            <a:pPr algn="ctr"/>
            <a:r>
              <a:rPr lang="en-GB">
                <a:solidFill>
                  <a:prstClr val="black"/>
                </a:solidFill>
                <a:latin typeface="Calibri" panose="020F0502020204030204"/>
              </a:rPr>
              <a:t>Deleterious coding SNPs</a:t>
            </a:r>
          </a:p>
        </p:txBody>
      </p:sp>
      <p:cxnSp>
        <p:nvCxnSpPr>
          <p:cNvPr id="18" name="Straight Arrow Connector 17"/>
          <p:cNvCxnSpPr/>
          <p:nvPr/>
        </p:nvCxnSpPr>
        <p:spPr>
          <a:xfrm>
            <a:off x="5230029" y="2042944"/>
            <a:ext cx="454847" cy="911729"/>
          </a:xfrm>
          <a:prstGeom prst="straightConnector1">
            <a:avLst/>
          </a:prstGeom>
          <a:ln w="19050">
            <a:solidFill>
              <a:srgbClr val="0935FF"/>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0" idx="2"/>
          </p:cNvCxnSpPr>
          <p:nvPr/>
        </p:nvCxnSpPr>
        <p:spPr>
          <a:xfrm>
            <a:off x="5230028" y="2042944"/>
            <a:ext cx="671042" cy="473321"/>
          </a:xfrm>
          <a:prstGeom prst="straightConnector1">
            <a:avLst/>
          </a:prstGeom>
          <a:ln w="19050">
            <a:solidFill>
              <a:srgbClr val="0935FF"/>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042834" y="1367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2" name="Oval 21"/>
          <p:cNvSpPr/>
          <p:nvPr/>
        </p:nvSpPr>
        <p:spPr>
          <a:xfrm>
            <a:off x="6095999" y="1490344"/>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3" name="Oval 22"/>
          <p:cNvSpPr/>
          <p:nvPr/>
        </p:nvSpPr>
        <p:spPr>
          <a:xfrm>
            <a:off x="6168554" y="1421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5" name="Oval 24"/>
          <p:cNvSpPr/>
          <p:nvPr/>
        </p:nvSpPr>
        <p:spPr>
          <a:xfrm>
            <a:off x="6281133" y="1367105"/>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6" name="Oval 25"/>
          <p:cNvSpPr/>
          <p:nvPr/>
        </p:nvSpPr>
        <p:spPr>
          <a:xfrm>
            <a:off x="6246524" y="1477812"/>
            <a:ext cx="108000" cy="108000"/>
          </a:xfrm>
          <a:prstGeom prst="ellipse">
            <a:avLst/>
          </a:prstGeom>
          <a:solidFill>
            <a:srgbClr val="00B05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7" name="Oval 26"/>
          <p:cNvSpPr/>
          <p:nvPr/>
        </p:nvSpPr>
        <p:spPr>
          <a:xfrm>
            <a:off x="5657356" y="2965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8" name="Oval 27"/>
          <p:cNvSpPr/>
          <p:nvPr/>
        </p:nvSpPr>
        <p:spPr>
          <a:xfrm>
            <a:off x="5765356" y="3019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9" name="Oval 28"/>
          <p:cNvSpPr/>
          <p:nvPr/>
        </p:nvSpPr>
        <p:spPr>
          <a:xfrm>
            <a:off x="5657356" y="3046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0" name="Oval 29"/>
          <p:cNvSpPr/>
          <p:nvPr/>
        </p:nvSpPr>
        <p:spPr>
          <a:xfrm>
            <a:off x="5711356" y="2911533"/>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1" name="Oval 30"/>
          <p:cNvSpPr/>
          <p:nvPr/>
        </p:nvSpPr>
        <p:spPr>
          <a:xfrm>
            <a:off x="5765356" y="3102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2" name="Oval 31"/>
          <p:cNvSpPr/>
          <p:nvPr/>
        </p:nvSpPr>
        <p:spPr>
          <a:xfrm>
            <a:off x="6389133"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3" name="Oval 32"/>
          <p:cNvSpPr/>
          <p:nvPr/>
        </p:nvSpPr>
        <p:spPr>
          <a:xfrm>
            <a:off x="6497133"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4" name="Oval 33"/>
          <p:cNvSpPr/>
          <p:nvPr/>
        </p:nvSpPr>
        <p:spPr>
          <a:xfrm>
            <a:off x="6605133"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5" name="Oval 34"/>
          <p:cNvSpPr/>
          <p:nvPr/>
        </p:nvSpPr>
        <p:spPr>
          <a:xfrm>
            <a:off x="6734298" y="1883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6" name="Oval 35"/>
          <p:cNvSpPr/>
          <p:nvPr/>
        </p:nvSpPr>
        <p:spPr>
          <a:xfrm>
            <a:off x="6851649"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7" name="Oval 36"/>
          <p:cNvSpPr/>
          <p:nvPr/>
        </p:nvSpPr>
        <p:spPr>
          <a:xfrm>
            <a:off x="7013649" y="1898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8" name="Oval 37"/>
          <p:cNvSpPr/>
          <p:nvPr/>
        </p:nvSpPr>
        <p:spPr>
          <a:xfrm>
            <a:off x="6918693" y="1935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39" name="Oval 38"/>
          <p:cNvSpPr/>
          <p:nvPr/>
        </p:nvSpPr>
        <p:spPr>
          <a:xfrm>
            <a:off x="7103088"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0" name="Oval 39"/>
          <p:cNvSpPr/>
          <p:nvPr/>
        </p:nvSpPr>
        <p:spPr>
          <a:xfrm>
            <a:off x="7221227" y="1849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1" name="Oval 40"/>
          <p:cNvSpPr/>
          <p:nvPr/>
        </p:nvSpPr>
        <p:spPr>
          <a:xfrm>
            <a:off x="7339366" y="1844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2" name="Oval 41"/>
          <p:cNvSpPr/>
          <p:nvPr/>
        </p:nvSpPr>
        <p:spPr>
          <a:xfrm>
            <a:off x="7457505" y="1775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3" name="Oval 42"/>
          <p:cNvSpPr/>
          <p:nvPr/>
        </p:nvSpPr>
        <p:spPr>
          <a:xfrm>
            <a:off x="7521644" y="1827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4" name="Oval 43"/>
          <p:cNvSpPr/>
          <p:nvPr/>
        </p:nvSpPr>
        <p:spPr>
          <a:xfrm>
            <a:off x="7652908" y="1809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5" name="Oval 44"/>
          <p:cNvSpPr/>
          <p:nvPr/>
        </p:nvSpPr>
        <p:spPr>
          <a:xfrm>
            <a:off x="7796306" y="1790437"/>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6" name="Oval 45"/>
          <p:cNvSpPr/>
          <p:nvPr/>
        </p:nvSpPr>
        <p:spPr>
          <a:xfrm>
            <a:off x="7871438" y="1857285"/>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7" name="Oval 46"/>
          <p:cNvSpPr/>
          <p:nvPr/>
        </p:nvSpPr>
        <p:spPr>
          <a:xfrm>
            <a:off x="7950438"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8" name="Oval 47"/>
          <p:cNvSpPr/>
          <p:nvPr/>
        </p:nvSpPr>
        <p:spPr>
          <a:xfrm>
            <a:off x="8064242" y="1795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9" name="Oval 48"/>
          <p:cNvSpPr/>
          <p:nvPr/>
        </p:nvSpPr>
        <p:spPr>
          <a:xfrm>
            <a:off x="8195899" y="1775851"/>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0" name="Oval 49"/>
          <p:cNvSpPr/>
          <p:nvPr/>
        </p:nvSpPr>
        <p:spPr>
          <a:xfrm>
            <a:off x="8333954" y="1795146"/>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1" name="Oval 50"/>
          <p:cNvSpPr/>
          <p:nvPr/>
        </p:nvSpPr>
        <p:spPr>
          <a:xfrm>
            <a:off x="8446812" y="1773544"/>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2" name="Oval 51"/>
          <p:cNvSpPr/>
          <p:nvPr/>
        </p:nvSpPr>
        <p:spPr>
          <a:xfrm>
            <a:off x="8554676"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3" name="Oval 52"/>
          <p:cNvSpPr/>
          <p:nvPr/>
        </p:nvSpPr>
        <p:spPr>
          <a:xfrm>
            <a:off x="8675227" y="177480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4" name="Oval 53"/>
          <p:cNvSpPr/>
          <p:nvPr/>
        </p:nvSpPr>
        <p:spPr>
          <a:xfrm>
            <a:off x="8775338" y="1701209"/>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5" name="Oval 54"/>
          <p:cNvSpPr/>
          <p:nvPr/>
        </p:nvSpPr>
        <p:spPr>
          <a:xfrm>
            <a:off x="8839477" y="1784660"/>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6" name="Oval 55"/>
          <p:cNvSpPr/>
          <p:nvPr/>
        </p:nvSpPr>
        <p:spPr>
          <a:xfrm>
            <a:off x="8961949" y="1749285"/>
            <a:ext cx="108000" cy="108000"/>
          </a:xfrm>
          <a:prstGeom prst="ellipse">
            <a:avLst/>
          </a:prstGeom>
          <a:solidFill>
            <a:srgbClr val="00B050"/>
          </a:solidFill>
          <a:ln w="158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8" name="Oval 57"/>
          <p:cNvSpPr>
            <a:spLocks noChangeArrowheads="1"/>
          </p:cNvSpPr>
          <p:nvPr/>
        </p:nvSpPr>
        <p:spPr bwMode="auto">
          <a:xfrm>
            <a:off x="4231395" y="5229335"/>
            <a:ext cx="811983"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59" name="Oval 58"/>
          <p:cNvSpPr>
            <a:spLocks noChangeArrowheads="1"/>
          </p:cNvSpPr>
          <p:nvPr/>
        </p:nvSpPr>
        <p:spPr bwMode="auto">
          <a:xfrm>
            <a:off x="8154134" y="4960509"/>
            <a:ext cx="1154069" cy="27832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cxnSp>
        <p:nvCxnSpPr>
          <p:cNvPr id="60" name="Straight Arrow Connector 59"/>
          <p:cNvCxnSpPr/>
          <p:nvPr/>
        </p:nvCxnSpPr>
        <p:spPr>
          <a:xfrm flipH="1" flipV="1">
            <a:off x="7560062" y="2006437"/>
            <a:ext cx="1278" cy="793786"/>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5916796" y="2787619"/>
            <a:ext cx="1643266" cy="22576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6244614" y="1592651"/>
            <a:ext cx="1318517" cy="120757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7673164" y="4582634"/>
            <a:ext cx="744279" cy="106325"/>
          </a:xfrm>
          <a:prstGeom prst="rect">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66" name="Rectangle 65"/>
          <p:cNvSpPr/>
          <p:nvPr/>
        </p:nvSpPr>
        <p:spPr>
          <a:xfrm>
            <a:off x="4887433" y="4582634"/>
            <a:ext cx="719471" cy="106325"/>
          </a:xfrm>
          <a:prstGeom prst="rect">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cxnSp>
        <p:nvCxnSpPr>
          <p:cNvPr id="67" name="Straight Connector 66"/>
          <p:cNvCxnSpPr/>
          <p:nvPr/>
        </p:nvCxnSpPr>
        <p:spPr>
          <a:xfrm flipV="1">
            <a:off x="8417442" y="1616149"/>
            <a:ext cx="0" cy="2966484"/>
          </a:xfrm>
          <a:prstGeom prst="line">
            <a:avLst/>
          </a:prstGeom>
          <a:ln w="19050">
            <a:solidFill>
              <a:srgbClr val="FF6A54"/>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7683796" y="1616149"/>
            <a:ext cx="0" cy="2966484"/>
          </a:xfrm>
          <a:prstGeom prst="line">
            <a:avLst/>
          </a:prstGeom>
          <a:ln w="19050">
            <a:solidFill>
              <a:srgbClr val="FF6A54"/>
            </a:solidFill>
            <a:prstDash val="dash"/>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7859333" y="1867675"/>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0" name="Oval 69"/>
          <p:cNvSpPr/>
          <p:nvPr/>
        </p:nvSpPr>
        <p:spPr>
          <a:xfrm>
            <a:off x="7818572" y="1988019"/>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1" name="Oval 70"/>
          <p:cNvSpPr/>
          <p:nvPr/>
        </p:nvSpPr>
        <p:spPr>
          <a:xfrm>
            <a:off x="7920983" y="1937527"/>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2" name="Oval 71"/>
          <p:cNvSpPr/>
          <p:nvPr/>
        </p:nvSpPr>
        <p:spPr>
          <a:xfrm>
            <a:off x="7965289" y="1848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3" name="Oval 72"/>
          <p:cNvSpPr/>
          <p:nvPr/>
        </p:nvSpPr>
        <p:spPr>
          <a:xfrm>
            <a:off x="7704322" y="1867675"/>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4" name="Oval 73"/>
          <p:cNvSpPr/>
          <p:nvPr/>
        </p:nvSpPr>
        <p:spPr>
          <a:xfrm>
            <a:off x="7906244" y="1758052"/>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5" name="Oval 74"/>
          <p:cNvSpPr/>
          <p:nvPr/>
        </p:nvSpPr>
        <p:spPr>
          <a:xfrm>
            <a:off x="8024046" y="1918453"/>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6" name="Oval 75"/>
          <p:cNvSpPr/>
          <p:nvPr/>
        </p:nvSpPr>
        <p:spPr>
          <a:xfrm>
            <a:off x="7689683" y="1780619"/>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7" name="Oval 76"/>
          <p:cNvSpPr/>
          <p:nvPr/>
        </p:nvSpPr>
        <p:spPr>
          <a:xfrm>
            <a:off x="7818572" y="1753503"/>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8" name="Oval 77"/>
          <p:cNvSpPr/>
          <p:nvPr/>
        </p:nvSpPr>
        <p:spPr>
          <a:xfrm>
            <a:off x="8027444" y="1740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79" name="Oval 78"/>
          <p:cNvSpPr/>
          <p:nvPr/>
        </p:nvSpPr>
        <p:spPr>
          <a:xfrm>
            <a:off x="8199013" y="1834619"/>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0" name="Oval 79"/>
          <p:cNvSpPr/>
          <p:nvPr/>
        </p:nvSpPr>
        <p:spPr>
          <a:xfrm>
            <a:off x="8256742" y="1820637"/>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1" name="Oval 80"/>
          <p:cNvSpPr/>
          <p:nvPr/>
        </p:nvSpPr>
        <p:spPr>
          <a:xfrm>
            <a:off x="8038313" y="1813675"/>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2" name="Oval 81"/>
          <p:cNvSpPr/>
          <p:nvPr/>
        </p:nvSpPr>
        <p:spPr>
          <a:xfrm>
            <a:off x="8104616" y="1848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3" name="Oval 82"/>
          <p:cNvSpPr/>
          <p:nvPr/>
        </p:nvSpPr>
        <p:spPr>
          <a:xfrm>
            <a:off x="8111530" y="1727187"/>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4" name="Oval 83"/>
          <p:cNvSpPr/>
          <p:nvPr/>
        </p:nvSpPr>
        <p:spPr>
          <a:xfrm>
            <a:off x="8221959" y="1686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5" name="Oval 84"/>
          <p:cNvSpPr/>
          <p:nvPr/>
        </p:nvSpPr>
        <p:spPr>
          <a:xfrm>
            <a:off x="8221959" y="2233336"/>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6" name="Oval 85"/>
          <p:cNvSpPr/>
          <p:nvPr/>
        </p:nvSpPr>
        <p:spPr>
          <a:xfrm>
            <a:off x="8294703" y="1686601"/>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7" name="Oval 86"/>
          <p:cNvSpPr/>
          <p:nvPr/>
        </p:nvSpPr>
        <p:spPr>
          <a:xfrm>
            <a:off x="8150238" y="2216427"/>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8" name="Oval 87"/>
          <p:cNvSpPr/>
          <p:nvPr/>
        </p:nvSpPr>
        <p:spPr>
          <a:xfrm>
            <a:off x="8015003" y="2186666"/>
            <a:ext cx="108000" cy="108000"/>
          </a:xfrm>
          <a:prstGeom prst="ellipse">
            <a:avLst/>
          </a:prstGeom>
          <a:solidFill>
            <a:srgbClr val="FF6A5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9" name="TextBox 88"/>
          <p:cNvSpPr txBox="1"/>
          <p:nvPr/>
        </p:nvSpPr>
        <p:spPr>
          <a:xfrm>
            <a:off x="5819148" y="3153826"/>
            <a:ext cx="1567109" cy="646331"/>
          </a:xfrm>
          <a:prstGeom prst="rect">
            <a:avLst/>
          </a:prstGeom>
          <a:solidFill>
            <a:schemeClr val="bg1">
              <a:lumMod val="85000"/>
            </a:schemeClr>
          </a:solidFill>
          <a:ln w="19050">
            <a:solidFill>
              <a:srgbClr val="FF6A54"/>
            </a:solidFill>
          </a:ln>
        </p:spPr>
        <p:txBody>
          <a:bodyPr wrap="square" rtlCol="0">
            <a:spAutoFit/>
          </a:bodyPr>
          <a:lstStyle/>
          <a:p>
            <a:pPr algn="ctr"/>
            <a:r>
              <a:rPr lang="en-GB" dirty="0" err="1">
                <a:solidFill>
                  <a:prstClr val="black"/>
                </a:solidFill>
                <a:latin typeface="Calibri" panose="020F0502020204030204"/>
              </a:rPr>
              <a:t>HiC</a:t>
            </a:r>
            <a:r>
              <a:rPr lang="en-GB" dirty="0">
                <a:solidFill>
                  <a:prstClr val="black"/>
                </a:solidFill>
                <a:latin typeface="Calibri" panose="020F0502020204030204"/>
              </a:rPr>
              <a:t> interaction in Brain</a:t>
            </a:r>
          </a:p>
        </p:txBody>
      </p:sp>
      <p:sp>
        <p:nvSpPr>
          <p:cNvPr id="57" name="TextBox 56"/>
          <p:cNvSpPr txBox="1"/>
          <p:nvPr/>
        </p:nvSpPr>
        <p:spPr>
          <a:xfrm>
            <a:off x="7560063" y="2792992"/>
            <a:ext cx="1567109" cy="369332"/>
          </a:xfrm>
          <a:prstGeom prst="rect">
            <a:avLst/>
          </a:prstGeom>
          <a:solidFill>
            <a:schemeClr val="bg1">
              <a:lumMod val="85000"/>
            </a:schemeClr>
          </a:solidFill>
          <a:ln w="19050">
            <a:solidFill>
              <a:srgbClr val="00B050"/>
            </a:solidFill>
          </a:ln>
        </p:spPr>
        <p:txBody>
          <a:bodyPr wrap="square" rtlCol="0">
            <a:spAutoFit/>
          </a:bodyPr>
          <a:lstStyle/>
          <a:p>
            <a:pPr algn="ctr"/>
            <a:r>
              <a:rPr lang="en-GB" dirty="0" err="1">
                <a:solidFill>
                  <a:prstClr val="black"/>
                </a:solidFill>
                <a:latin typeface="Calibri" panose="020F0502020204030204"/>
              </a:rPr>
              <a:t>eQTLs</a:t>
            </a:r>
            <a:r>
              <a:rPr lang="en-GB" dirty="0">
                <a:solidFill>
                  <a:prstClr val="black"/>
                </a:solidFill>
                <a:latin typeface="Calibri" panose="020F0502020204030204"/>
              </a:rPr>
              <a:t> in Brain</a:t>
            </a:r>
          </a:p>
        </p:txBody>
      </p:sp>
      <p:cxnSp>
        <p:nvCxnSpPr>
          <p:cNvPr id="24" name="Straight Arrow Connector 23"/>
          <p:cNvCxnSpPr/>
          <p:nvPr/>
        </p:nvCxnSpPr>
        <p:spPr>
          <a:xfrm flipV="1">
            <a:off x="5230029" y="1867677"/>
            <a:ext cx="2822363" cy="190369"/>
          </a:xfrm>
          <a:prstGeom prst="straightConnector1">
            <a:avLst/>
          </a:prstGeom>
          <a:ln w="19050">
            <a:solidFill>
              <a:srgbClr val="0935FF"/>
            </a:solidFill>
            <a:tailEnd type="arrow"/>
          </a:ln>
        </p:spPr>
        <p:style>
          <a:lnRef idx="1">
            <a:schemeClr val="accent1"/>
          </a:lnRef>
          <a:fillRef idx="0">
            <a:schemeClr val="accent1"/>
          </a:fillRef>
          <a:effectRef idx="0">
            <a:schemeClr val="accent1"/>
          </a:effectRef>
          <a:fontRef idx="minor">
            <a:schemeClr val="tx1"/>
          </a:fontRef>
        </p:style>
      </p:cxnSp>
      <p:sp>
        <p:nvSpPr>
          <p:cNvPr id="90" name="Arc 89"/>
          <p:cNvSpPr/>
          <p:nvPr/>
        </p:nvSpPr>
        <p:spPr>
          <a:xfrm>
            <a:off x="5234763" y="3855707"/>
            <a:ext cx="2810540" cy="1496384"/>
          </a:xfrm>
          <a:prstGeom prst="arc">
            <a:avLst>
              <a:gd name="adj1" fmla="val 10834026"/>
              <a:gd name="adj2" fmla="val 2152198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93" name="Oval 92"/>
          <p:cNvSpPr/>
          <p:nvPr/>
        </p:nvSpPr>
        <p:spPr>
          <a:xfrm>
            <a:off x="8055929" y="1817214"/>
            <a:ext cx="108000" cy="108000"/>
          </a:xfrm>
          <a:prstGeom prst="ellipse">
            <a:avLst/>
          </a:prstGeom>
          <a:solidFill>
            <a:srgbClr val="0935FF"/>
          </a:solidFill>
          <a:ln>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94" name="Oval 93"/>
          <p:cNvSpPr/>
          <p:nvPr/>
        </p:nvSpPr>
        <p:spPr>
          <a:xfrm>
            <a:off x="5688413" y="2967504"/>
            <a:ext cx="108000" cy="108000"/>
          </a:xfrm>
          <a:prstGeom prst="ellipse">
            <a:avLst/>
          </a:prstGeom>
          <a:solidFill>
            <a:srgbClr val="0935FF"/>
          </a:solidFill>
          <a:ln>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 name="Shape 82">
            <a:extLst>
              <a:ext uri="{FF2B5EF4-FFF2-40B4-BE49-F238E27FC236}">
                <a16:creationId xmlns:a16="http://schemas.microsoft.com/office/drawing/2014/main" id="{E78E9470-D74F-D878-C192-4321812D8DD5}"/>
              </a:ext>
            </a:extLst>
          </p:cNvPr>
          <p:cNvSpPr/>
          <p:nvPr/>
        </p:nvSpPr>
        <p:spPr>
          <a:xfrm>
            <a:off x="2915697" y="50091"/>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GWAS</a:t>
            </a:r>
            <a:r>
              <a:rPr kumimoji="0" lang="en-US" sz="3200" b="1" i="0" u="none" strike="noStrike" kern="1200" cap="none" spc="0" normalizeH="0" baseline="0" noProof="0" dirty="0">
                <a:ln>
                  <a:noFill/>
                </a:ln>
                <a:solidFill>
                  <a:srgbClr val="021788"/>
                </a:solidFill>
                <a:effectLst>
                  <a:outerShdw blurRad="50800" dist="76200" dir="2700000" algn="tl" rotWithShape="0">
                    <a:prstClr val="black">
                      <a:alpha val="40000"/>
                    </a:prstClr>
                  </a:outerShdw>
                </a:effectLst>
                <a:uLnTx/>
                <a:uFill>
                  <a:solidFill>
                    <a:srgbClr val="EE2C8E"/>
                  </a:solidFill>
                </a:uFill>
                <a:latin typeface="Helvetica Neue" charset="0"/>
                <a:ea typeface="Helvetica Neue" charset="0"/>
                <a:cs typeface="Helvetica Neue" charset="0"/>
              </a:rPr>
              <a:t> </a:t>
            </a: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risk locus</a:t>
            </a:r>
          </a:p>
        </p:txBody>
      </p:sp>
    </p:spTree>
    <p:extLst>
      <p:ext uri="{BB962C8B-B14F-4D97-AF65-F5344CB8AC3E}">
        <p14:creationId xmlns:p14="http://schemas.microsoft.com/office/powerpoint/2010/main" val="2714906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98563" y="763930"/>
            <a:ext cx="8079129" cy="646331"/>
          </a:xfrm>
          <a:prstGeom prst="rect">
            <a:avLst/>
          </a:prstGeom>
          <a:noFill/>
        </p:spPr>
        <p:txBody>
          <a:bodyPr wrap="square" rtlCol="0">
            <a:spAutoFit/>
          </a:bodyPr>
          <a:lstStyle/>
          <a:p>
            <a:r>
              <a:rPr lang="en-GB" dirty="0">
                <a:solidFill>
                  <a:sysClr val="windowText" lastClr="000000"/>
                </a:solidFill>
                <a:latin typeface="Calibri" panose="020F0502020204030204"/>
              </a:rPr>
              <a:t>1. </a:t>
            </a:r>
            <a:r>
              <a:rPr lang="en-GB" b="1" dirty="0">
                <a:solidFill>
                  <a:sysClr val="windowText" lastClr="000000"/>
                </a:solidFill>
                <a:latin typeface="Calibri" panose="020F0502020204030204"/>
              </a:rPr>
              <a:t>Linkage disequilibrium (LD)</a:t>
            </a:r>
            <a:br>
              <a:rPr lang="en-GB" dirty="0">
                <a:solidFill>
                  <a:sysClr val="windowText" lastClr="000000"/>
                </a:solidFill>
                <a:latin typeface="Calibri" panose="020F0502020204030204"/>
              </a:rPr>
            </a:br>
            <a:r>
              <a:rPr lang="en-GB" dirty="0">
                <a:solidFill>
                  <a:sysClr val="windowText" lastClr="000000"/>
                </a:solidFill>
                <a:latin typeface="Calibri" panose="020F0502020204030204"/>
              </a:rPr>
              <a:t>     Identify all SNPs in LD with significant hits.</a:t>
            </a:r>
          </a:p>
        </p:txBody>
      </p:sp>
      <p:pic>
        <p:nvPicPr>
          <p:cNvPr id="26" name="Picture 25"/>
          <p:cNvPicPr>
            <a:picLocks noChangeAspect="1"/>
          </p:cNvPicPr>
          <p:nvPr/>
        </p:nvPicPr>
        <p:blipFill>
          <a:blip r:embed="rId3">
            <a:alphaModFix/>
          </a:blip>
          <a:stretch>
            <a:fillRect/>
          </a:stretch>
        </p:blipFill>
        <p:spPr>
          <a:xfrm>
            <a:off x="7786578" y="1042179"/>
            <a:ext cx="2627146" cy="671332"/>
          </a:xfrm>
          <a:prstGeom prst="rect">
            <a:avLst/>
          </a:prstGeom>
        </p:spPr>
      </p:pic>
      <p:sp>
        <p:nvSpPr>
          <p:cNvPr id="32" name="TextBox 31"/>
          <p:cNvSpPr txBox="1"/>
          <p:nvPr/>
        </p:nvSpPr>
        <p:spPr>
          <a:xfrm>
            <a:off x="9427140" y="588253"/>
            <a:ext cx="976549" cy="400110"/>
          </a:xfrm>
          <a:prstGeom prst="rect">
            <a:avLst/>
          </a:prstGeom>
          <a:noFill/>
        </p:spPr>
        <p:txBody>
          <a:bodyPr wrap="none" rtlCol="0">
            <a:spAutoFit/>
          </a:bodyPr>
          <a:lstStyle/>
          <a:p>
            <a:r>
              <a:rPr lang="en-GB" sz="2000" dirty="0">
                <a:solidFill>
                  <a:srgbClr val="0935FF"/>
                </a:solidFill>
                <a:latin typeface="Arial Rounded MT Bold" charset="0"/>
                <a:ea typeface="Arial Rounded MT Bold" charset="0"/>
                <a:cs typeface="Arial Rounded MT Bold" charset="0"/>
              </a:rPr>
              <a:t>PLINK</a:t>
            </a:r>
          </a:p>
        </p:txBody>
      </p:sp>
      <p:sp>
        <p:nvSpPr>
          <p:cNvPr id="5" name="Shape 82">
            <a:extLst>
              <a:ext uri="{FF2B5EF4-FFF2-40B4-BE49-F238E27FC236}">
                <a16:creationId xmlns:a16="http://schemas.microsoft.com/office/drawing/2014/main" id="{11913A24-E949-ED25-C8FE-450193524E94}"/>
              </a:ext>
            </a:extLst>
          </p:cNvPr>
          <p:cNvSpPr/>
          <p:nvPr/>
        </p:nvSpPr>
        <p:spPr>
          <a:xfrm>
            <a:off x="2566016" y="50091"/>
            <a:ext cx="7740578"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Post-GWAS annotations and prioritization</a:t>
            </a:r>
          </a:p>
        </p:txBody>
      </p:sp>
    </p:spTree>
    <p:extLst>
      <p:ext uri="{BB962C8B-B14F-4D97-AF65-F5344CB8AC3E}">
        <p14:creationId xmlns:p14="http://schemas.microsoft.com/office/powerpoint/2010/main" val="3059049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98563" y="763930"/>
            <a:ext cx="8079129" cy="646331"/>
          </a:xfrm>
          <a:prstGeom prst="rect">
            <a:avLst/>
          </a:prstGeom>
          <a:noFill/>
        </p:spPr>
        <p:txBody>
          <a:bodyPr wrap="square" rtlCol="0">
            <a:spAutoFit/>
          </a:bodyPr>
          <a:lstStyle/>
          <a:p>
            <a:r>
              <a:rPr lang="en-GB" dirty="0">
                <a:solidFill>
                  <a:sysClr val="windowText" lastClr="000000"/>
                </a:solidFill>
                <a:latin typeface="Calibri" panose="020F0502020204030204"/>
              </a:rPr>
              <a:t>1. </a:t>
            </a:r>
            <a:r>
              <a:rPr lang="en-GB" b="1" dirty="0">
                <a:solidFill>
                  <a:sysClr val="windowText" lastClr="000000"/>
                </a:solidFill>
                <a:latin typeface="Calibri" panose="020F0502020204030204"/>
              </a:rPr>
              <a:t>Linkage disequilibrium (LD)</a:t>
            </a:r>
            <a:br>
              <a:rPr lang="en-GB" dirty="0">
                <a:solidFill>
                  <a:sysClr val="windowText" lastClr="000000"/>
                </a:solidFill>
                <a:latin typeface="Calibri" panose="020F0502020204030204"/>
              </a:rPr>
            </a:br>
            <a:r>
              <a:rPr lang="en-GB" dirty="0">
                <a:solidFill>
                  <a:sysClr val="windowText" lastClr="000000"/>
                </a:solidFill>
                <a:latin typeface="Calibri" panose="020F0502020204030204"/>
              </a:rPr>
              <a:t>     Identify all SNPs in LD with significant hits.</a:t>
            </a:r>
          </a:p>
        </p:txBody>
      </p:sp>
      <p:sp>
        <p:nvSpPr>
          <p:cNvPr id="11" name="Rectangle 10"/>
          <p:cNvSpPr/>
          <p:nvPr/>
        </p:nvSpPr>
        <p:spPr>
          <a:xfrm>
            <a:off x="1998562" y="1585937"/>
            <a:ext cx="7708739" cy="646331"/>
          </a:xfrm>
          <a:prstGeom prst="rect">
            <a:avLst/>
          </a:prstGeom>
        </p:spPr>
        <p:txBody>
          <a:bodyPr wrap="square">
            <a:spAutoFit/>
          </a:bodyPr>
          <a:lstStyle/>
          <a:p>
            <a:r>
              <a:rPr lang="en-GB" dirty="0">
                <a:solidFill>
                  <a:sysClr val="windowText" lastClr="000000"/>
                </a:solidFill>
                <a:latin typeface="Calibri" panose="020F0502020204030204"/>
              </a:rPr>
              <a:t>2. </a:t>
            </a:r>
            <a:r>
              <a:rPr lang="en-GB" b="1" dirty="0">
                <a:solidFill>
                  <a:sysClr val="windowText" lastClr="000000"/>
                </a:solidFill>
                <a:latin typeface="Calibri" panose="020F0502020204030204"/>
              </a:rPr>
              <a:t>Variant annotation</a:t>
            </a:r>
            <a:br>
              <a:rPr lang="en-GB" b="1" dirty="0">
                <a:solidFill>
                  <a:sysClr val="windowText" lastClr="000000"/>
                </a:solidFill>
                <a:latin typeface="Calibri" panose="020F0502020204030204"/>
              </a:rPr>
            </a:br>
            <a:r>
              <a:rPr lang="en-GB" dirty="0">
                <a:solidFill>
                  <a:sysClr val="windowText" lastClr="000000"/>
                </a:solidFill>
                <a:latin typeface="Calibri" panose="020F0502020204030204"/>
              </a:rPr>
              <a:t>     Functional consequence on genes (e.g. </a:t>
            </a:r>
            <a:r>
              <a:rPr lang="en-GB" dirty="0" err="1">
                <a:solidFill>
                  <a:sysClr val="windowText" lastClr="000000"/>
                </a:solidFill>
                <a:latin typeface="Calibri" panose="020F0502020204030204"/>
              </a:rPr>
              <a:t>exonic</a:t>
            </a:r>
            <a:r>
              <a:rPr lang="en-GB" dirty="0">
                <a:solidFill>
                  <a:sysClr val="windowText" lastClr="000000"/>
                </a:solidFill>
                <a:latin typeface="Calibri" panose="020F0502020204030204"/>
              </a:rPr>
              <a:t>, intronic or splicing site)</a:t>
            </a:r>
          </a:p>
        </p:txBody>
      </p:sp>
      <p:sp>
        <p:nvSpPr>
          <p:cNvPr id="15" name="TextBox 14"/>
          <p:cNvSpPr txBox="1"/>
          <p:nvPr/>
        </p:nvSpPr>
        <p:spPr>
          <a:xfrm>
            <a:off x="2395871" y="2308447"/>
            <a:ext cx="1481282" cy="400110"/>
          </a:xfrm>
          <a:prstGeom prst="rect">
            <a:avLst/>
          </a:prstGeom>
          <a:noFill/>
        </p:spPr>
        <p:txBody>
          <a:bodyPr wrap="square" rtlCol="0">
            <a:spAutoFit/>
          </a:bodyPr>
          <a:lstStyle/>
          <a:p>
            <a:r>
              <a:rPr lang="en-GB" sz="2000" dirty="0">
                <a:solidFill>
                  <a:srgbClr val="0935FF"/>
                </a:solidFill>
                <a:latin typeface="Arial Rounded MT Bold" charset="0"/>
                <a:ea typeface="Arial Rounded MT Bold" charset="0"/>
                <a:cs typeface="Arial Rounded MT Bold" charset="0"/>
              </a:rPr>
              <a:t>ANNOVAR</a:t>
            </a:r>
          </a:p>
        </p:txBody>
      </p:sp>
      <p:pic>
        <p:nvPicPr>
          <p:cNvPr id="26" name="Picture 25"/>
          <p:cNvPicPr>
            <a:picLocks noChangeAspect="1"/>
          </p:cNvPicPr>
          <p:nvPr/>
        </p:nvPicPr>
        <p:blipFill>
          <a:blip r:embed="rId3">
            <a:alphaModFix/>
          </a:blip>
          <a:stretch>
            <a:fillRect/>
          </a:stretch>
        </p:blipFill>
        <p:spPr>
          <a:xfrm>
            <a:off x="7786578" y="1042179"/>
            <a:ext cx="2627146" cy="671332"/>
          </a:xfrm>
          <a:prstGeom prst="rect">
            <a:avLst/>
          </a:prstGeom>
        </p:spPr>
      </p:pic>
      <p:sp>
        <p:nvSpPr>
          <p:cNvPr id="32" name="TextBox 31"/>
          <p:cNvSpPr txBox="1"/>
          <p:nvPr/>
        </p:nvSpPr>
        <p:spPr>
          <a:xfrm>
            <a:off x="9427140" y="588253"/>
            <a:ext cx="976549" cy="400110"/>
          </a:xfrm>
          <a:prstGeom prst="rect">
            <a:avLst/>
          </a:prstGeom>
          <a:noFill/>
        </p:spPr>
        <p:txBody>
          <a:bodyPr wrap="none" rtlCol="0">
            <a:spAutoFit/>
          </a:bodyPr>
          <a:lstStyle/>
          <a:p>
            <a:r>
              <a:rPr lang="en-GB" sz="2000" dirty="0">
                <a:solidFill>
                  <a:srgbClr val="0935FF"/>
                </a:solidFill>
                <a:latin typeface="Arial Rounded MT Bold" charset="0"/>
                <a:ea typeface="Arial Rounded MT Bold" charset="0"/>
                <a:cs typeface="Arial Rounded MT Bold" charset="0"/>
              </a:rPr>
              <a:t>PLINK</a:t>
            </a:r>
          </a:p>
        </p:txBody>
      </p:sp>
      <p:sp>
        <p:nvSpPr>
          <p:cNvPr id="5" name="Shape 82">
            <a:extLst>
              <a:ext uri="{FF2B5EF4-FFF2-40B4-BE49-F238E27FC236}">
                <a16:creationId xmlns:a16="http://schemas.microsoft.com/office/drawing/2014/main" id="{BCD83277-2B6F-9FEE-9AD5-E05737D2E60E}"/>
              </a:ext>
            </a:extLst>
          </p:cNvPr>
          <p:cNvSpPr/>
          <p:nvPr/>
        </p:nvSpPr>
        <p:spPr>
          <a:xfrm>
            <a:off x="2566016" y="50091"/>
            <a:ext cx="7740578"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Post-GWAS annotations and prioritization</a:t>
            </a:r>
          </a:p>
        </p:txBody>
      </p:sp>
    </p:spTree>
    <p:extLst>
      <p:ext uri="{BB962C8B-B14F-4D97-AF65-F5344CB8AC3E}">
        <p14:creationId xmlns:p14="http://schemas.microsoft.com/office/powerpoint/2010/main" val="2263498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98563" y="763930"/>
            <a:ext cx="8079129" cy="646331"/>
          </a:xfrm>
          <a:prstGeom prst="rect">
            <a:avLst/>
          </a:prstGeom>
          <a:noFill/>
        </p:spPr>
        <p:txBody>
          <a:bodyPr wrap="square" rtlCol="0">
            <a:spAutoFit/>
          </a:bodyPr>
          <a:lstStyle/>
          <a:p>
            <a:r>
              <a:rPr lang="en-GB" dirty="0">
                <a:solidFill>
                  <a:sysClr val="windowText" lastClr="000000"/>
                </a:solidFill>
                <a:latin typeface="Calibri" panose="020F0502020204030204"/>
              </a:rPr>
              <a:t>1. </a:t>
            </a:r>
            <a:r>
              <a:rPr lang="en-GB" b="1" dirty="0">
                <a:solidFill>
                  <a:sysClr val="windowText" lastClr="000000"/>
                </a:solidFill>
                <a:latin typeface="Calibri" panose="020F0502020204030204"/>
              </a:rPr>
              <a:t>Linkage disequilibrium (LD)</a:t>
            </a:r>
            <a:br>
              <a:rPr lang="en-GB" dirty="0">
                <a:solidFill>
                  <a:sysClr val="windowText" lastClr="000000"/>
                </a:solidFill>
                <a:latin typeface="Calibri" panose="020F0502020204030204"/>
              </a:rPr>
            </a:br>
            <a:r>
              <a:rPr lang="en-GB" dirty="0">
                <a:solidFill>
                  <a:sysClr val="windowText" lastClr="000000"/>
                </a:solidFill>
                <a:latin typeface="Calibri" panose="020F0502020204030204"/>
              </a:rPr>
              <a:t>     Identify all SNPs in LD with significant hits.</a:t>
            </a:r>
          </a:p>
        </p:txBody>
      </p:sp>
      <p:sp>
        <p:nvSpPr>
          <p:cNvPr id="11" name="Rectangle 10"/>
          <p:cNvSpPr/>
          <p:nvPr/>
        </p:nvSpPr>
        <p:spPr>
          <a:xfrm>
            <a:off x="1998562" y="1585937"/>
            <a:ext cx="7708739" cy="646331"/>
          </a:xfrm>
          <a:prstGeom prst="rect">
            <a:avLst/>
          </a:prstGeom>
        </p:spPr>
        <p:txBody>
          <a:bodyPr wrap="square">
            <a:spAutoFit/>
          </a:bodyPr>
          <a:lstStyle/>
          <a:p>
            <a:r>
              <a:rPr lang="en-GB" dirty="0">
                <a:solidFill>
                  <a:sysClr val="windowText" lastClr="000000"/>
                </a:solidFill>
                <a:latin typeface="Calibri" panose="020F0502020204030204"/>
              </a:rPr>
              <a:t>2. </a:t>
            </a:r>
            <a:r>
              <a:rPr lang="en-GB" b="1" dirty="0">
                <a:solidFill>
                  <a:sysClr val="windowText" lastClr="000000"/>
                </a:solidFill>
                <a:latin typeface="Calibri" panose="020F0502020204030204"/>
              </a:rPr>
              <a:t>Variant annotation</a:t>
            </a:r>
            <a:br>
              <a:rPr lang="en-GB" b="1" dirty="0">
                <a:solidFill>
                  <a:sysClr val="windowText" lastClr="000000"/>
                </a:solidFill>
                <a:latin typeface="Calibri" panose="020F0502020204030204"/>
              </a:rPr>
            </a:br>
            <a:r>
              <a:rPr lang="en-GB" dirty="0">
                <a:solidFill>
                  <a:sysClr val="windowText" lastClr="000000"/>
                </a:solidFill>
                <a:latin typeface="Calibri" panose="020F0502020204030204"/>
              </a:rPr>
              <a:t>     Functional consequence on genes e.g. </a:t>
            </a:r>
            <a:r>
              <a:rPr lang="en-GB" dirty="0" err="1">
                <a:solidFill>
                  <a:sysClr val="windowText" lastClr="000000"/>
                </a:solidFill>
                <a:latin typeface="Calibri" panose="020F0502020204030204"/>
              </a:rPr>
              <a:t>exonic</a:t>
            </a:r>
            <a:r>
              <a:rPr lang="en-GB" dirty="0">
                <a:solidFill>
                  <a:sysClr val="windowText" lastClr="000000"/>
                </a:solidFill>
                <a:latin typeface="Calibri" panose="020F0502020204030204"/>
              </a:rPr>
              <a:t>, intronic or splicing site)</a:t>
            </a:r>
          </a:p>
        </p:txBody>
      </p:sp>
      <p:sp>
        <p:nvSpPr>
          <p:cNvPr id="13" name="Rectangle 12"/>
          <p:cNvSpPr/>
          <p:nvPr/>
        </p:nvSpPr>
        <p:spPr>
          <a:xfrm>
            <a:off x="1998562" y="2821312"/>
            <a:ext cx="6979599" cy="646331"/>
          </a:xfrm>
          <a:prstGeom prst="rect">
            <a:avLst/>
          </a:prstGeom>
        </p:spPr>
        <p:txBody>
          <a:bodyPr wrap="square">
            <a:spAutoFit/>
          </a:bodyPr>
          <a:lstStyle/>
          <a:p>
            <a:r>
              <a:rPr lang="en-GB" dirty="0">
                <a:solidFill>
                  <a:sysClr val="windowText" lastClr="000000"/>
                </a:solidFill>
                <a:latin typeface="Calibri" panose="020F0502020204030204"/>
              </a:rPr>
              <a:t>3. </a:t>
            </a:r>
            <a:r>
              <a:rPr lang="en-GB" b="1" dirty="0">
                <a:solidFill>
                  <a:sysClr val="windowText" lastClr="000000"/>
                </a:solidFill>
                <a:latin typeface="Calibri" panose="020F0502020204030204"/>
              </a:rPr>
              <a:t>Functional annotation</a:t>
            </a:r>
            <a:br>
              <a:rPr lang="en-GB" b="1" dirty="0">
                <a:solidFill>
                  <a:sysClr val="windowText" lastClr="000000"/>
                </a:solidFill>
                <a:latin typeface="Calibri" panose="020F0502020204030204"/>
              </a:rPr>
            </a:br>
            <a:r>
              <a:rPr lang="en-GB" dirty="0">
                <a:solidFill>
                  <a:sysClr val="windowText" lastClr="000000"/>
                </a:solidFill>
                <a:latin typeface="Calibri" panose="020F0502020204030204"/>
              </a:rPr>
              <a:t>     Deleteriousness, regulatory elements and epigenetic data</a:t>
            </a:r>
          </a:p>
        </p:txBody>
      </p:sp>
      <p:sp>
        <p:nvSpPr>
          <p:cNvPr id="15" name="TextBox 14"/>
          <p:cNvSpPr txBox="1"/>
          <p:nvPr/>
        </p:nvSpPr>
        <p:spPr>
          <a:xfrm>
            <a:off x="2395871" y="2308447"/>
            <a:ext cx="1481282" cy="400110"/>
          </a:xfrm>
          <a:prstGeom prst="rect">
            <a:avLst/>
          </a:prstGeom>
          <a:noFill/>
        </p:spPr>
        <p:txBody>
          <a:bodyPr wrap="square" rtlCol="0">
            <a:spAutoFit/>
          </a:bodyPr>
          <a:lstStyle/>
          <a:p>
            <a:r>
              <a:rPr lang="en-GB" sz="2000" dirty="0">
                <a:solidFill>
                  <a:srgbClr val="0935FF"/>
                </a:solidFill>
                <a:latin typeface="Arial Rounded MT Bold" charset="0"/>
                <a:ea typeface="Arial Rounded MT Bold" charset="0"/>
                <a:cs typeface="Arial Rounded MT Bold" charset="0"/>
              </a:rPr>
              <a:t>ANNOVAR</a:t>
            </a:r>
          </a:p>
        </p:txBody>
      </p:sp>
      <p:pic>
        <p:nvPicPr>
          <p:cNvPr id="26" name="Picture 25"/>
          <p:cNvPicPr>
            <a:picLocks noChangeAspect="1"/>
          </p:cNvPicPr>
          <p:nvPr/>
        </p:nvPicPr>
        <p:blipFill>
          <a:blip r:embed="rId3">
            <a:alphaModFix/>
          </a:blip>
          <a:stretch>
            <a:fillRect/>
          </a:stretch>
        </p:blipFill>
        <p:spPr>
          <a:xfrm>
            <a:off x="7786578" y="1042179"/>
            <a:ext cx="2627146" cy="671332"/>
          </a:xfrm>
          <a:prstGeom prst="rect">
            <a:avLst/>
          </a:prstGeom>
        </p:spPr>
      </p:pic>
      <p:sp>
        <p:nvSpPr>
          <p:cNvPr id="32" name="TextBox 31"/>
          <p:cNvSpPr txBox="1"/>
          <p:nvPr/>
        </p:nvSpPr>
        <p:spPr>
          <a:xfrm>
            <a:off x="9427140" y="588253"/>
            <a:ext cx="976549" cy="400110"/>
          </a:xfrm>
          <a:prstGeom prst="rect">
            <a:avLst/>
          </a:prstGeom>
          <a:noFill/>
        </p:spPr>
        <p:txBody>
          <a:bodyPr wrap="none" rtlCol="0">
            <a:spAutoFit/>
          </a:bodyPr>
          <a:lstStyle/>
          <a:p>
            <a:r>
              <a:rPr lang="en-GB" sz="2000" dirty="0">
                <a:solidFill>
                  <a:srgbClr val="0935FF"/>
                </a:solidFill>
                <a:latin typeface="Arial Rounded MT Bold" charset="0"/>
                <a:ea typeface="Arial Rounded MT Bold" charset="0"/>
                <a:cs typeface="Arial Rounded MT Bold" charset="0"/>
              </a:rPr>
              <a:t>PLINK</a:t>
            </a:r>
          </a:p>
        </p:txBody>
      </p:sp>
      <p:sp>
        <p:nvSpPr>
          <p:cNvPr id="33" name="TextBox 32"/>
          <p:cNvSpPr txBox="1"/>
          <p:nvPr/>
        </p:nvSpPr>
        <p:spPr>
          <a:xfrm>
            <a:off x="2337999" y="3536964"/>
            <a:ext cx="983571" cy="400110"/>
          </a:xfrm>
          <a:prstGeom prst="rect">
            <a:avLst/>
          </a:prstGeom>
          <a:noFill/>
        </p:spPr>
        <p:txBody>
          <a:bodyPr wrap="square" rtlCol="0">
            <a:spAutoFit/>
          </a:bodyPr>
          <a:lstStyle/>
          <a:p>
            <a:r>
              <a:rPr lang="en-GB" sz="2000">
                <a:solidFill>
                  <a:srgbClr val="0935FF"/>
                </a:solidFill>
                <a:latin typeface="Arial Rounded MT Bold" charset="0"/>
                <a:ea typeface="Arial Rounded MT Bold" charset="0"/>
                <a:cs typeface="Arial Rounded MT Bold" charset="0"/>
              </a:rPr>
              <a:t>CADD</a:t>
            </a:r>
            <a:endParaRPr lang="en-GB" sz="2000" dirty="0">
              <a:solidFill>
                <a:srgbClr val="0935FF"/>
              </a:solidFill>
              <a:latin typeface="Arial Rounded MT Bold" charset="0"/>
              <a:ea typeface="Arial Rounded MT Bold" charset="0"/>
              <a:cs typeface="Arial Rounded MT Bold" charset="0"/>
            </a:endParaRPr>
          </a:p>
        </p:txBody>
      </p:sp>
      <p:pic>
        <p:nvPicPr>
          <p:cNvPr id="34" name="Picture 33"/>
          <p:cNvPicPr>
            <a:picLocks noChangeAspect="1"/>
          </p:cNvPicPr>
          <p:nvPr/>
        </p:nvPicPr>
        <p:blipFill>
          <a:blip r:embed="rId4"/>
          <a:stretch>
            <a:fillRect/>
          </a:stretch>
        </p:blipFill>
        <p:spPr>
          <a:xfrm>
            <a:off x="2270113" y="4102014"/>
            <a:ext cx="1978602" cy="525364"/>
          </a:xfrm>
          <a:prstGeom prst="rect">
            <a:avLst/>
          </a:prstGeom>
        </p:spPr>
      </p:pic>
      <p:pic>
        <p:nvPicPr>
          <p:cNvPr id="35" name="Picture 34"/>
          <p:cNvPicPr>
            <a:picLocks noChangeAspect="1"/>
          </p:cNvPicPr>
          <p:nvPr/>
        </p:nvPicPr>
        <p:blipFill>
          <a:blip r:embed="rId5"/>
          <a:stretch>
            <a:fillRect/>
          </a:stretch>
        </p:blipFill>
        <p:spPr>
          <a:xfrm>
            <a:off x="8435475" y="3536965"/>
            <a:ext cx="1517645" cy="881213"/>
          </a:xfrm>
          <a:prstGeom prst="rect">
            <a:avLst/>
          </a:prstGeom>
        </p:spPr>
      </p:pic>
      <p:pic>
        <p:nvPicPr>
          <p:cNvPr id="36" name="Picture 35"/>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550718" y="4195515"/>
            <a:ext cx="1788134" cy="394949"/>
          </a:xfrm>
          <a:prstGeom prst="rect">
            <a:avLst/>
          </a:prstGeom>
        </p:spPr>
      </p:pic>
      <p:sp>
        <p:nvSpPr>
          <p:cNvPr id="37" name="TextBox 36"/>
          <p:cNvSpPr txBox="1"/>
          <p:nvPr/>
        </p:nvSpPr>
        <p:spPr>
          <a:xfrm>
            <a:off x="7460265" y="4227268"/>
            <a:ext cx="887209" cy="400110"/>
          </a:xfrm>
          <a:prstGeom prst="rect">
            <a:avLst/>
          </a:prstGeom>
          <a:noFill/>
        </p:spPr>
        <p:txBody>
          <a:bodyPr wrap="square" rtlCol="0">
            <a:spAutoFit/>
          </a:bodyPr>
          <a:lstStyle/>
          <a:p>
            <a:r>
              <a:rPr lang="en-GB" sz="2000">
                <a:solidFill>
                  <a:srgbClr val="0935FF"/>
                </a:solidFill>
                <a:latin typeface="Arial Rounded MT Bold" charset="0"/>
                <a:ea typeface="Arial Rounded MT Bold" charset="0"/>
                <a:cs typeface="Arial Rounded MT Bold" charset="0"/>
              </a:rPr>
              <a:t>HiC</a:t>
            </a:r>
            <a:endParaRPr lang="en-GB" sz="2000" dirty="0">
              <a:solidFill>
                <a:srgbClr val="0935FF"/>
              </a:solidFill>
              <a:latin typeface="Arial Rounded MT Bold" charset="0"/>
              <a:ea typeface="Arial Rounded MT Bold" charset="0"/>
              <a:cs typeface="Arial Rounded MT Bold" charset="0"/>
            </a:endParaRPr>
          </a:p>
        </p:txBody>
      </p:sp>
      <p:pic>
        <p:nvPicPr>
          <p:cNvPr id="38" name="Picture 3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60501" y="3596494"/>
            <a:ext cx="2026912" cy="287691"/>
          </a:xfrm>
          <a:prstGeom prst="rect">
            <a:avLst/>
          </a:prstGeom>
        </p:spPr>
      </p:pic>
      <p:pic>
        <p:nvPicPr>
          <p:cNvPr id="39" name="Picture 38"/>
          <p:cNvPicPr>
            <a:picLocks noChangeAspect="1"/>
          </p:cNvPicPr>
          <p:nvPr/>
        </p:nvPicPr>
        <p:blipFill>
          <a:blip r:embed="rId8"/>
          <a:stretch>
            <a:fillRect/>
          </a:stretch>
        </p:blipFill>
        <p:spPr>
          <a:xfrm>
            <a:off x="6177014" y="3501704"/>
            <a:ext cx="1589670" cy="712857"/>
          </a:xfrm>
          <a:prstGeom prst="rect">
            <a:avLst/>
          </a:prstGeom>
        </p:spPr>
      </p:pic>
      <p:sp>
        <p:nvSpPr>
          <p:cNvPr id="5" name="Shape 82">
            <a:extLst>
              <a:ext uri="{FF2B5EF4-FFF2-40B4-BE49-F238E27FC236}">
                <a16:creationId xmlns:a16="http://schemas.microsoft.com/office/drawing/2014/main" id="{100421A1-4129-BC98-F6E7-78A951307B67}"/>
              </a:ext>
            </a:extLst>
          </p:cNvPr>
          <p:cNvSpPr/>
          <p:nvPr/>
        </p:nvSpPr>
        <p:spPr>
          <a:xfrm>
            <a:off x="2566016" y="50091"/>
            <a:ext cx="7740578"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Post-GWAS annotations and prioritization</a:t>
            </a:r>
          </a:p>
        </p:txBody>
      </p:sp>
    </p:spTree>
    <p:extLst>
      <p:ext uri="{BB962C8B-B14F-4D97-AF65-F5344CB8AC3E}">
        <p14:creationId xmlns:p14="http://schemas.microsoft.com/office/powerpoint/2010/main" val="164172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98563" y="763930"/>
            <a:ext cx="8079129" cy="646331"/>
          </a:xfrm>
          <a:prstGeom prst="rect">
            <a:avLst/>
          </a:prstGeom>
          <a:noFill/>
        </p:spPr>
        <p:txBody>
          <a:bodyPr wrap="square" rtlCol="0">
            <a:spAutoFit/>
          </a:bodyPr>
          <a:lstStyle/>
          <a:p>
            <a:r>
              <a:rPr lang="en-GB" dirty="0">
                <a:solidFill>
                  <a:sysClr val="windowText" lastClr="000000"/>
                </a:solidFill>
                <a:latin typeface="Calibri" panose="020F0502020204030204"/>
              </a:rPr>
              <a:t>1. </a:t>
            </a:r>
            <a:r>
              <a:rPr lang="en-GB" b="1" dirty="0">
                <a:solidFill>
                  <a:sysClr val="windowText" lastClr="000000"/>
                </a:solidFill>
                <a:latin typeface="Calibri" panose="020F0502020204030204"/>
              </a:rPr>
              <a:t>Linkage disequilibrium (LD)</a:t>
            </a:r>
            <a:br>
              <a:rPr lang="en-GB" dirty="0">
                <a:solidFill>
                  <a:sysClr val="windowText" lastClr="000000"/>
                </a:solidFill>
                <a:latin typeface="Calibri" panose="020F0502020204030204"/>
              </a:rPr>
            </a:br>
            <a:r>
              <a:rPr lang="en-GB" dirty="0">
                <a:solidFill>
                  <a:sysClr val="windowText" lastClr="000000"/>
                </a:solidFill>
                <a:latin typeface="Calibri" panose="020F0502020204030204"/>
              </a:rPr>
              <a:t>     Identify all SNPs in LD with significant hits.</a:t>
            </a:r>
          </a:p>
        </p:txBody>
      </p:sp>
      <p:sp>
        <p:nvSpPr>
          <p:cNvPr id="11" name="Rectangle 10"/>
          <p:cNvSpPr/>
          <p:nvPr/>
        </p:nvSpPr>
        <p:spPr>
          <a:xfrm>
            <a:off x="1998562" y="1585937"/>
            <a:ext cx="7708739" cy="646331"/>
          </a:xfrm>
          <a:prstGeom prst="rect">
            <a:avLst/>
          </a:prstGeom>
        </p:spPr>
        <p:txBody>
          <a:bodyPr wrap="square">
            <a:spAutoFit/>
          </a:bodyPr>
          <a:lstStyle/>
          <a:p>
            <a:r>
              <a:rPr lang="en-GB" dirty="0">
                <a:solidFill>
                  <a:sysClr val="windowText" lastClr="000000"/>
                </a:solidFill>
                <a:latin typeface="Calibri" panose="020F0502020204030204"/>
              </a:rPr>
              <a:t>2. </a:t>
            </a:r>
            <a:r>
              <a:rPr lang="en-GB" b="1" dirty="0">
                <a:solidFill>
                  <a:sysClr val="windowText" lastClr="000000"/>
                </a:solidFill>
                <a:latin typeface="Calibri" panose="020F0502020204030204"/>
              </a:rPr>
              <a:t>Variant annotation</a:t>
            </a:r>
            <a:br>
              <a:rPr lang="en-GB" b="1" dirty="0">
                <a:solidFill>
                  <a:sysClr val="windowText" lastClr="000000"/>
                </a:solidFill>
                <a:latin typeface="Calibri" panose="020F0502020204030204"/>
              </a:rPr>
            </a:br>
            <a:r>
              <a:rPr lang="en-GB" dirty="0">
                <a:solidFill>
                  <a:sysClr val="windowText" lastClr="000000"/>
                </a:solidFill>
                <a:latin typeface="Calibri" panose="020F0502020204030204"/>
              </a:rPr>
              <a:t>     Functional consequence on genes (e.g. </a:t>
            </a:r>
            <a:r>
              <a:rPr lang="en-GB" dirty="0" err="1">
                <a:solidFill>
                  <a:sysClr val="windowText" lastClr="000000"/>
                </a:solidFill>
                <a:latin typeface="Calibri" panose="020F0502020204030204"/>
              </a:rPr>
              <a:t>exonic</a:t>
            </a:r>
            <a:r>
              <a:rPr lang="en-GB" dirty="0">
                <a:solidFill>
                  <a:sysClr val="windowText" lastClr="000000"/>
                </a:solidFill>
                <a:latin typeface="Calibri" panose="020F0502020204030204"/>
              </a:rPr>
              <a:t>, intronic or splicing site)</a:t>
            </a:r>
          </a:p>
        </p:txBody>
      </p:sp>
      <p:sp>
        <p:nvSpPr>
          <p:cNvPr id="13" name="Rectangle 12"/>
          <p:cNvSpPr/>
          <p:nvPr/>
        </p:nvSpPr>
        <p:spPr>
          <a:xfrm>
            <a:off x="1998562" y="2821312"/>
            <a:ext cx="6979599" cy="646331"/>
          </a:xfrm>
          <a:prstGeom prst="rect">
            <a:avLst/>
          </a:prstGeom>
        </p:spPr>
        <p:txBody>
          <a:bodyPr wrap="square">
            <a:spAutoFit/>
          </a:bodyPr>
          <a:lstStyle/>
          <a:p>
            <a:r>
              <a:rPr lang="en-GB" dirty="0">
                <a:solidFill>
                  <a:sysClr val="windowText" lastClr="000000"/>
                </a:solidFill>
                <a:latin typeface="Calibri" panose="020F0502020204030204"/>
              </a:rPr>
              <a:t>3. </a:t>
            </a:r>
            <a:r>
              <a:rPr lang="en-GB" b="1" dirty="0">
                <a:solidFill>
                  <a:sysClr val="windowText" lastClr="000000"/>
                </a:solidFill>
                <a:latin typeface="Calibri" panose="020F0502020204030204"/>
              </a:rPr>
              <a:t>Functional annotation</a:t>
            </a:r>
            <a:br>
              <a:rPr lang="en-GB" b="1" dirty="0">
                <a:solidFill>
                  <a:sysClr val="windowText" lastClr="000000"/>
                </a:solidFill>
                <a:latin typeface="Calibri" panose="020F0502020204030204"/>
              </a:rPr>
            </a:br>
            <a:r>
              <a:rPr lang="en-GB" dirty="0">
                <a:solidFill>
                  <a:sysClr val="windowText" lastClr="000000"/>
                </a:solidFill>
                <a:latin typeface="Calibri" panose="020F0502020204030204"/>
              </a:rPr>
              <a:t>     Deleteriousness, regulatory elements and epigenetic data</a:t>
            </a:r>
          </a:p>
        </p:txBody>
      </p:sp>
      <p:sp>
        <p:nvSpPr>
          <p:cNvPr id="15" name="TextBox 14"/>
          <p:cNvSpPr txBox="1"/>
          <p:nvPr/>
        </p:nvSpPr>
        <p:spPr>
          <a:xfrm>
            <a:off x="2395871" y="2308447"/>
            <a:ext cx="1481282" cy="400110"/>
          </a:xfrm>
          <a:prstGeom prst="rect">
            <a:avLst/>
          </a:prstGeom>
          <a:noFill/>
        </p:spPr>
        <p:txBody>
          <a:bodyPr wrap="square" rtlCol="0">
            <a:spAutoFit/>
          </a:bodyPr>
          <a:lstStyle/>
          <a:p>
            <a:r>
              <a:rPr lang="en-GB" sz="2000" dirty="0">
                <a:solidFill>
                  <a:srgbClr val="0935FF"/>
                </a:solidFill>
                <a:latin typeface="Arial Rounded MT Bold" charset="0"/>
                <a:ea typeface="Arial Rounded MT Bold" charset="0"/>
                <a:cs typeface="Arial Rounded MT Bold" charset="0"/>
              </a:rPr>
              <a:t>ANNOVAR</a:t>
            </a:r>
          </a:p>
        </p:txBody>
      </p:sp>
      <p:pic>
        <p:nvPicPr>
          <p:cNvPr id="26" name="Picture 25"/>
          <p:cNvPicPr>
            <a:picLocks noChangeAspect="1"/>
          </p:cNvPicPr>
          <p:nvPr/>
        </p:nvPicPr>
        <p:blipFill>
          <a:blip r:embed="rId3">
            <a:alphaModFix/>
          </a:blip>
          <a:stretch>
            <a:fillRect/>
          </a:stretch>
        </p:blipFill>
        <p:spPr>
          <a:xfrm>
            <a:off x="7786578" y="1042179"/>
            <a:ext cx="2627146" cy="671332"/>
          </a:xfrm>
          <a:prstGeom prst="rect">
            <a:avLst/>
          </a:prstGeom>
        </p:spPr>
      </p:pic>
      <p:sp>
        <p:nvSpPr>
          <p:cNvPr id="32" name="TextBox 31"/>
          <p:cNvSpPr txBox="1"/>
          <p:nvPr/>
        </p:nvSpPr>
        <p:spPr>
          <a:xfrm>
            <a:off x="9427140" y="588253"/>
            <a:ext cx="976549" cy="400110"/>
          </a:xfrm>
          <a:prstGeom prst="rect">
            <a:avLst/>
          </a:prstGeom>
          <a:noFill/>
        </p:spPr>
        <p:txBody>
          <a:bodyPr wrap="none" rtlCol="0">
            <a:spAutoFit/>
          </a:bodyPr>
          <a:lstStyle/>
          <a:p>
            <a:r>
              <a:rPr lang="en-GB" sz="2000" dirty="0">
                <a:solidFill>
                  <a:srgbClr val="0935FF"/>
                </a:solidFill>
                <a:latin typeface="Arial Rounded MT Bold" charset="0"/>
                <a:ea typeface="Arial Rounded MT Bold" charset="0"/>
                <a:cs typeface="Arial Rounded MT Bold" charset="0"/>
              </a:rPr>
              <a:t>PLINK</a:t>
            </a:r>
          </a:p>
        </p:txBody>
      </p:sp>
      <p:sp>
        <p:nvSpPr>
          <p:cNvPr id="24" name="Rectangle 23"/>
          <p:cNvSpPr/>
          <p:nvPr/>
        </p:nvSpPr>
        <p:spPr>
          <a:xfrm>
            <a:off x="1998561" y="4784299"/>
            <a:ext cx="7418420" cy="646331"/>
          </a:xfrm>
          <a:prstGeom prst="rect">
            <a:avLst/>
          </a:prstGeom>
        </p:spPr>
        <p:txBody>
          <a:bodyPr wrap="square">
            <a:spAutoFit/>
          </a:bodyPr>
          <a:lstStyle/>
          <a:p>
            <a:r>
              <a:rPr lang="en-GB" dirty="0">
                <a:solidFill>
                  <a:prstClr val="black"/>
                </a:solidFill>
                <a:latin typeface="Calibri" panose="020F0502020204030204"/>
              </a:rPr>
              <a:t>4. </a:t>
            </a:r>
            <a:r>
              <a:rPr lang="en-GB" b="1" dirty="0">
                <a:solidFill>
                  <a:prstClr val="black"/>
                </a:solidFill>
                <a:latin typeface="Calibri" panose="020F0502020204030204"/>
              </a:rPr>
              <a:t>Functional analyses of genes</a:t>
            </a:r>
            <a:br>
              <a:rPr lang="en-GB" b="1" dirty="0">
                <a:solidFill>
                  <a:prstClr val="black"/>
                </a:solidFill>
                <a:latin typeface="Calibri" panose="020F0502020204030204"/>
              </a:rPr>
            </a:br>
            <a:r>
              <a:rPr lang="en-GB" dirty="0">
                <a:solidFill>
                  <a:prstClr val="black"/>
                </a:solidFill>
                <a:latin typeface="Calibri" panose="020F0502020204030204"/>
              </a:rPr>
              <a:t>     Tissue specific expression, gene set analyses</a:t>
            </a:r>
          </a:p>
        </p:txBody>
      </p:sp>
      <p:pic>
        <p:nvPicPr>
          <p:cNvPr id="28" name="Picture 27"/>
          <p:cNvPicPr>
            <a:picLocks noChangeAspect="1"/>
          </p:cNvPicPr>
          <p:nvPr/>
        </p:nvPicPr>
        <p:blipFill>
          <a:blip r:embed="rId4"/>
          <a:stretch>
            <a:fillRect/>
          </a:stretch>
        </p:blipFill>
        <p:spPr>
          <a:xfrm>
            <a:off x="2236997" y="5492097"/>
            <a:ext cx="2157455" cy="658549"/>
          </a:xfrm>
          <a:prstGeom prst="rect">
            <a:avLst/>
          </a:prstGeom>
        </p:spPr>
      </p:pic>
      <p:pic>
        <p:nvPicPr>
          <p:cNvPr id="29" name="Picture 28"/>
          <p:cNvPicPr>
            <a:picLocks noChangeAspect="1"/>
          </p:cNvPicPr>
          <p:nvPr/>
        </p:nvPicPr>
        <p:blipFill>
          <a:blip r:embed="rId5"/>
          <a:stretch>
            <a:fillRect/>
          </a:stretch>
        </p:blipFill>
        <p:spPr>
          <a:xfrm>
            <a:off x="4470653" y="5430630"/>
            <a:ext cx="1129756" cy="1136249"/>
          </a:xfrm>
          <a:prstGeom prst="rect">
            <a:avLst/>
          </a:prstGeom>
        </p:spPr>
      </p:pic>
      <p:pic>
        <p:nvPicPr>
          <p:cNvPr id="30" name="Picture 29"/>
          <p:cNvPicPr>
            <a:picLocks noChangeAspect="1"/>
          </p:cNvPicPr>
          <p:nvPr/>
        </p:nvPicPr>
        <p:blipFill>
          <a:blip r:embed="rId6"/>
          <a:stretch>
            <a:fillRect/>
          </a:stretch>
        </p:blipFill>
        <p:spPr>
          <a:xfrm>
            <a:off x="5775004" y="5492096"/>
            <a:ext cx="1341458" cy="964908"/>
          </a:xfrm>
          <a:prstGeom prst="rect">
            <a:avLst/>
          </a:prstGeom>
        </p:spPr>
      </p:pic>
      <p:pic>
        <p:nvPicPr>
          <p:cNvPr id="31" name="Picture 30"/>
          <p:cNvPicPr>
            <a:picLocks noChangeAspect="1"/>
          </p:cNvPicPr>
          <p:nvPr/>
        </p:nvPicPr>
        <p:blipFill>
          <a:blip r:embed="rId7"/>
          <a:stretch>
            <a:fillRect/>
          </a:stretch>
        </p:blipFill>
        <p:spPr>
          <a:xfrm>
            <a:off x="7284901" y="5444321"/>
            <a:ext cx="1837227" cy="836757"/>
          </a:xfrm>
          <a:prstGeom prst="rect">
            <a:avLst/>
          </a:prstGeom>
        </p:spPr>
      </p:pic>
      <p:sp>
        <p:nvSpPr>
          <p:cNvPr id="33" name="TextBox 32"/>
          <p:cNvSpPr txBox="1"/>
          <p:nvPr/>
        </p:nvSpPr>
        <p:spPr>
          <a:xfrm>
            <a:off x="2337999" y="3536964"/>
            <a:ext cx="983571" cy="400110"/>
          </a:xfrm>
          <a:prstGeom prst="rect">
            <a:avLst/>
          </a:prstGeom>
          <a:noFill/>
        </p:spPr>
        <p:txBody>
          <a:bodyPr wrap="square" rtlCol="0">
            <a:spAutoFit/>
          </a:bodyPr>
          <a:lstStyle/>
          <a:p>
            <a:r>
              <a:rPr lang="en-GB" sz="2000">
                <a:solidFill>
                  <a:srgbClr val="0935FF"/>
                </a:solidFill>
                <a:latin typeface="Arial Rounded MT Bold" charset="0"/>
                <a:ea typeface="Arial Rounded MT Bold" charset="0"/>
                <a:cs typeface="Arial Rounded MT Bold" charset="0"/>
              </a:rPr>
              <a:t>CADD</a:t>
            </a:r>
            <a:endParaRPr lang="en-GB" sz="2000" dirty="0">
              <a:solidFill>
                <a:srgbClr val="0935FF"/>
              </a:solidFill>
              <a:latin typeface="Arial Rounded MT Bold" charset="0"/>
              <a:ea typeface="Arial Rounded MT Bold" charset="0"/>
              <a:cs typeface="Arial Rounded MT Bold" charset="0"/>
            </a:endParaRPr>
          </a:p>
        </p:txBody>
      </p:sp>
      <p:pic>
        <p:nvPicPr>
          <p:cNvPr id="34" name="Picture 33"/>
          <p:cNvPicPr>
            <a:picLocks noChangeAspect="1"/>
          </p:cNvPicPr>
          <p:nvPr/>
        </p:nvPicPr>
        <p:blipFill>
          <a:blip r:embed="rId8"/>
          <a:stretch>
            <a:fillRect/>
          </a:stretch>
        </p:blipFill>
        <p:spPr>
          <a:xfrm>
            <a:off x="2270113" y="4102014"/>
            <a:ext cx="1978602" cy="525364"/>
          </a:xfrm>
          <a:prstGeom prst="rect">
            <a:avLst/>
          </a:prstGeom>
        </p:spPr>
      </p:pic>
      <p:pic>
        <p:nvPicPr>
          <p:cNvPr id="35" name="Picture 34"/>
          <p:cNvPicPr>
            <a:picLocks noChangeAspect="1"/>
          </p:cNvPicPr>
          <p:nvPr/>
        </p:nvPicPr>
        <p:blipFill>
          <a:blip r:embed="rId9"/>
          <a:stretch>
            <a:fillRect/>
          </a:stretch>
        </p:blipFill>
        <p:spPr>
          <a:xfrm>
            <a:off x="8435475" y="3536965"/>
            <a:ext cx="1517645" cy="881213"/>
          </a:xfrm>
          <a:prstGeom prst="rect">
            <a:avLst/>
          </a:prstGeom>
        </p:spPr>
      </p:pic>
      <p:pic>
        <p:nvPicPr>
          <p:cNvPr id="36" name="Picture 35"/>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550718" y="4195515"/>
            <a:ext cx="1788134" cy="394949"/>
          </a:xfrm>
          <a:prstGeom prst="rect">
            <a:avLst/>
          </a:prstGeom>
        </p:spPr>
      </p:pic>
      <p:sp>
        <p:nvSpPr>
          <p:cNvPr id="37" name="TextBox 36"/>
          <p:cNvSpPr txBox="1"/>
          <p:nvPr/>
        </p:nvSpPr>
        <p:spPr>
          <a:xfrm>
            <a:off x="7460265" y="4227268"/>
            <a:ext cx="887209" cy="400110"/>
          </a:xfrm>
          <a:prstGeom prst="rect">
            <a:avLst/>
          </a:prstGeom>
          <a:noFill/>
        </p:spPr>
        <p:txBody>
          <a:bodyPr wrap="square" rtlCol="0">
            <a:spAutoFit/>
          </a:bodyPr>
          <a:lstStyle/>
          <a:p>
            <a:r>
              <a:rPr lang="en-GB" sz="2000">
                <a:solidFill>
                  <a:srgbClr val="0935FF"/>
                </a:solidFill>
                <a:latin typeface="Arial Rounded MT Bold" charset="0"/>
                <a:ea typeface="Arial Rounded MT Bold" charset="0"/>
                <a:cs typeface="Arial Rounded MT Bold" charset="0"/>
              </a:rPr>
              <a:t>HiC</a:t>
            </a:r>
            <a:endParaRPr lang="en-GB" sz="2000" dirty="0">
              <a:solidFill>
                <a:srgbClr val="0935FF"/>
              </a:solidFill>
              <a:latin typeface="Arial Rounded MT Bold" charset="0"/>
              <a:ea typeface="Arial Rounded MT Bold" charset="0"/>
              <a:cs typeface="Arial Rounded MT Bold" charset="0"/>
            </a:endParaRPr>
          </a:p>
        </p:txBody>
      </p:sp>
      <p:pic>
        <p:nvPicPr>
          <p:cNvPr id="38" name="Picture 37"/>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760501" y="3596494"/>
            <a:ext cx="2026912" cy="287691"/>
          </a:xfrm>
          <a:prstGeom prst="rect">
            <a:avLst/>
          </a:prstGeom>
        </p:spPr>
      </p:pic>
      <p:pic>
        <p:nvPicPr>
          <p:cNvPr id="39" name="Picture 38"/>
          <p:cNvPicPr>
            <a:picLocks noChangeAspect="1"/>
          </p:cNvPicPr>
          <p:nvPr/>
        </p:nvPicPr>
        <p:blipFill>
          <a:blip r:embed="rId12"/>
          <a:stretch>
            <a:fillRect/>
          </a:stretch>
        </p:blipFill>
        <p:spPr>
          <a:xfrm>
            <a:off x="6177014" y="3501704"/>
            <a:ext cx="1589670" cy="712857"/>
          </a:xfrm>
          <a:prstGeom prst="rect">
            <a:avLst/>
          </a:prstGeom>
        </p:spPr>
      </p:pic>
      <p:sp>
        <p:nvSpPr>
          <p:cNvPr id="5" name="Shape 82">
            <a:extLst>
              <a:ext uri="{FF2B5EF4-FFF2-40B4-BE49-F238E27FC236}">
                <a16:creationId xmlns:a16="http://schemas.microsoft.com/office/drawing/2014/main" id="{AF8AD329-DE58-9B78-9039-F8602CE79C4A}"/>
              </a:ext>
            </a:extLst>
          </p:cNvPr>
          <p:cNvSpPr/>
          <p:nvPr/>
        </p:nvSpPr>
        <p:spPr>
          <a:xfrm>
            <a:off x="2566016" y="50091"/>
            <a:ext cx="7740578"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Post-GWAS annotations and prioritization</a:t>
            </a:r>
          </a:p>
        </p:txBody>
      </p:sp>
      <p:sp>
        <p:nvSpPr>
          <p:cNvPr id="6" name="Rounded Rectangle 5">
            <a:extLst>
              <a:ext uri="{FF2B5EF4-FFF2-40B4-BE49-F238E27FC236}">
                <a16:creationId xmlns:a16="http://schemas.microsoft.com/office/drawing/2014/main" id="{9127A0A3-B233-2D46-29F2-7AAAE89D0807}"/>
              </a:ext>
            </a:extLst>
          </p:cNvPr>
          <p:cNvSpPr/>
          <p:nvPr/>
        </p:nvSpPr>
        <p:spPr>
          <a:xfrm>
            <a:off x="2394957" y="1859190"/>
            <a:ext cx="7338483" cy="3486151"/>
          </a:xfrm>
          <a:prstGeom prst="roundRect">
            <a:avLst/>
          </a:prstGeom>
          <a:solidFill>
            <a:schemeClr val="accent2"/>
          </a:solidFill>
          <a:ln w="22225">
            <a:solidFill>
              <a:srgbClr val="121A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bg1"/>
                </a:solidFill>
                <a:latin typeface="Arial Regular"/>
              </a:rPr>
              <a:t>Multiple databases</a:t>
            </a:r>
          </a:p>
          <a:p>
            <a:pPr algn="ctr">
              <a:defRPr/>
            </a:pPr>
            <a:r>
              <a:rPr lang="en-GB" sz="2400" dirty="0">
                <a:solidFill>
                  <a:schemeClr val="bg1"/>
                </a:solidFill>
                <a:latin typeface="Arial Regular"/>
              </a:rPr>
              <a:t>Multiple software</a:t>
            </a:r>
          </a:p>
          <a:p>
            <a:pPr algn="ctr">
              <a:defRPr/>
            </a:pPr>
            <a:r>
              <a:rPr lang="en-GB" sz="2400" dirty="0">
                <a:solidFill>
                  <a:schemeClr val="bg1"/>
                </a:solidFill>
                <a:latin typeface="Arial Regular"/>
              </a:rPr>
              <a:t>Multiple steps</a:t>
            </a:r>
          </a:p>
          <a:p>
            <a:pPr algn="ctr">
              <a:defRPr/>
            </a:pPr>
            <a:r>
              <a:rPr lang="en-GB" sz="2400" dirty="0">
                <a:solidFill>
                  <a:schemeClr val="bg1"/>
                </a:solidFill>
                <a:latin typeface="Arial Regular"/>
              </a:rPr>
              <a:t>Reformatting of data</a:t>
            </a:r>
          </a:p>
          <a:p>
            <a:pPr algn="ctr">
              <a:defRPr/>
            </a:pPr>
            <a:endParaRPr lang="en-GB" sz="2400" dirty="0">
              <a:solidFill>
                <a:schemeClr val="bg1"/>
              </a:solidFill>
              <a:latin typeface="Arial Regular"/>
            </a:endParaRPr>
          </a:p>
          <a:p>
            <a:pPr algn="ctr">
              <a:defRPr/>
            </a:pPr>
            <a:r>
              <a:rPr lang="en-GB" sz="2400" dirty="0">
                <a:solidFill>
                  <a:schemeClr val="bg1"/>
                </a:solidFill>
                <a:latin typeface="Arial Regular"/>
              </a:rPr>
              <a:t>Time-consuming + error prone</a:t>
            </a:r>
          </a:p>
        </p:txBody>
      </p:sp>
    </p:spTree>
    <p:extLst>
      <p:ext uri="{BB962C8B-B14F-4D97-AF65-F5344CB8AC3E}">
        <p14:creationId xmlns:p14="http://schemas.microsoft.com/office/powerpoint/2010/main" val="37600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36648" y="929851"/>
            <a:ext cx="3518704" cy="369332"/>
          </a:xfrm>
          <a:prstGeom prst="rect">
            <a:avLst/>
          </a:prstGeom>
          <a:noFill/>
        </p:spPr>
        <p:txBody>
          <a:bodyPr wrap="square" rtlCol="0">
            <a:spAutoFit/>
          </a:bodyPr>
          <a:lstStyle/>
          <a:p>
            <a:pPr algn="ctr"/>
            <a:r>
              <a:rPr lang="en-GB" dirty="0">
                <a:solidFill>
                  <a:prstClr val="black"/>
                </a:solidFill>
                <a:latin typeface="Calibri" panose="020F0502020204030204"/>
              </a:rPr>
              <a:t>Available at </a:t>
            </a:r>
            <a:r>
              <a:rPr lang="en-GB" dirty="0">
                <a:solidFill>
                  <a:schemeClr val="accent2"/>
                </a:solidFill>
                <a:latin typeface="Calibri" panose="020F0502020204030204"/>
                <a:hlinkClick r:id="rId3">
                  <a:extLst>
                    <a:ext uri="{A12FA001-AC4F-418D-AE19-62706E023703}">
                      <ahyp:hlinkClr xmlns:ahyp="http://schemas.microsoft.com/office/drawing/2018/hyperlinkcolor" val="tx"/>
                    </a:ext>
                  </a:extLst>
                </a:hlinkClick>
              </a:rPr>
              <a:t>http://fuma.ctglab.nl</a:t>
            </a:r>
            <a:endParaRPr lang="en-GB" dirty="0">
              <a:solidFill>
                <a:schemeClr val="accent2"/>
              </a:solidFill>
              <a:latin typeface="Calibri" panose="020F0502020204030204"/>
            </a:endParaRPr>
          </a:p>
        </p:txBody>
      </p:sp>
      <p:pic>
        <p:nvPicPr>
          <p:cNvPr id="6" name="Picture 5">
            <a:extLst>
              <a:ext uri="{FF2B5EF4-FFF2-40B4-BE49-F238E27FC236}">
                <a16:creationId xmlns:a16="http://schemas.microsoft.com/office/drawing/2014/main" id="{3E26EE6B-F038-D442-98D6-4C931DF04F4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524000" y="1299185"/>
            <a:ext cx="9144000" cy="5090983"/>
          </a:xfrm>
          <a:prstGeom prst="rect">
            <a:avLst/>
          </a:prstGeom>
        </p:spPr>
      </p:pic>
      <p:sp>
        <p:nvSpPr>
          <p:cNvPr id="4" name="Shape 82">
            <a:extLst>
              <a:ext uri="{FF2B5EF4-FFF2-40B4-BE49-F238E27FC236}">
                <a16:creationId xmlns:a16="http://schemas.microsoft.com/office/drawing/2014/main" id="{E70CC3D0-C832-AEE2-BEAD-4D59A9DF7BE2}"/>
              </a:ext>
            </a:extLst>
          </p:cNvPr>
          <p:cNvSpPr/>
          <p:nvPr/>
        </p:nvSpPr>
        <p:spPr>
          <a:xfrm>
            <a:off x="0" y="10633"/>
            <a:ext cx="12191999" cy="9848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FUMA: Functional Mapping and Annotation </a:t>
            </a:r>
          </a:p>
          <a:p>
            <a:pPr marL="39687" marR="0" lvl="0" indent="0" algn="ctr" defTabSz="642937" rtl="0" eaLnBrk="1" fontAlgn="auto" latinLnBrk="0" hangingPunct="1">
              <a:lnSpc>
                <a:spcPct val="100000"/>
              </a:lnSpc>
              <a:spcBef>
                <a:spcPts val="0"/>
              </a:spcBef>
              <a:spcAft>
                <a:spcPts val="0"/>
              </a:spcAft>
              <a:buClr>
                <a:srgbClr val="EE2C8E"/>
              </a:buClr>
              <a:buSzTx/>
              <a:buFontTx/>
              <a:buNone/>
              <a:tabLst/>
              <a:defRPr sz="1400"/>
            </a:pPr>
            <a:r>
              <a:rPr kumimoji="0" lang="en-US" sz="3200" b="0" i="0" u="none" strike="noStrike" kern="1200" cap="none" spc="0" normalizeH="0" baseline="0" noProof="0" dirty="0">
                <a:ln>
                  <a:noFill/>
                </a:ln>
                <a:solidFill>
                  <a:srgbClr val="0070C0"/>
                </a:solidFill>
                <a:effectLst/>
                <a:uLnTx/>
                <a:uFillTx/>
                <a:latin typeface="Calibri Light" panose="020F0302020204030204"/>
                <a:ea typeface="+mn-ea"/>
                <a:cs typeface="+mn-cs"/>
              </a:rPr>
              <a:t>of genetic associations</a:t>
            </a:r>
          </a:p>
        </p:txBody>
      </p:sp>
      <p:sp>
        <p:nvSpPr>
          <p:cNvPr id="5" name="TextBox 4">
            <a:extLst>
              <a:ext uri="{FF2B5EF4-FFF2-40B4-BE49-F238E27FC236}">
                <a16:creationId xmlns:a16="http://schemas.microsoft.com/office/drawing/2014/main" id="{B54B7420-0B4C-340A-4741-21F4925FF97A}"/>
              </a:ext>
            </a:extLst>
          </p:cNvPr>
          <p:cNvSpPr txBox="1"/>
          <p:nvPr/>
        </p:nvSpPr>
        <p:spPr>
          <a:xfrm>
            <a:off x="4493622" y="6509169"/>
            <a:ext cx="4127863" cy="369332"/>
          </a:xfrm>
          <a:prstGeom prst="rect">
            <a:avLst/>
          </a:prstGeom>
          <a:noFill/>
        </p:spPr>
        <p:txBody>
          <a:bodyPr wrap="square" rtlCol="0">
            <a:spAutoFit/>
          </a:bodyPr>
          <a:lstStyle/>
          <a:p>
            <a:r>
              <a:rPr lang="en-US" dirty="0"/>
              <a:t>Developed by Kyoko Watanabe</a:t>
            </a:r>
          </a:p>
        </p:txBody>
      </p:sp>
    </p:spTree>
    <p:extLst>
      <p:ext uri="{BB962C8B-B14F-4D97-AF65-F5344CB8AC3E}">
        <p14:creationId xmlns:p14="http://schemas.microsoft.com/office/powerpoint/2010/main" val="1048545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754BF1E-0463-C742-9634-1B6C317BB9D6}"/>
              </a:ext>
            </a:extLst>
          </p:cNvPr>
          <p:cNvSpPr>
            <a:spLocks noGrp="1"/>
          </p:cNvSpPr>
          <p:nvPr>
            <p:ph type="title"/>
          </p:nvPr>
        </p:nvSpPr>
        <p:spPr bwMode="auto">
          <a:xfrm>
            <a:off x="0" y="10585"/>
            <a:ext cx="9144000" cy="730249"/>
          </a:xfrm>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altLang="en-US" sz="3200" dirty="0">
                <a:latin typeface="+mn-lt"/>
                <a:ea typeface="ＭＳ Ｐゴシック" panose="020B0600070205080204" pitchFamily="34" charset="-128"/>
                <a:cs typeface="Arial" panose="020B0604020202020204" pitchFamily="34" charset="0"/>
              </a:rPr>
              <a:t>FUMA</a:t>
            </a:r>
            <a:br>
              <a:rPr lang="en-US" altLang="en-US" sz="3200" dirty="0">
                <a:solidFill>
                  <a:srgbClr val="0070C0"/>
                </a:solidFill>
                <a:latin typeface="+mn-lt"/>
                <a:ea typeface="Beirut" pitchFamily="2" charset="-78"/>
                <a:cs typeface="Arial" panose="020B0604020202020204" pitchFamily="34" charset="0"/>
              </a:rPr>
            </a:br>
            <a:endParaRPr lang="en-US" altLang="en-US" sz="3200" dirty="0">
              <a:latin typeface="+mn-lt"/>
              <a:ea typeface="ＭＳ Ｐゴシック" panose="020B0600070205080204"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4310E24-3F17-C747-B876-9B8AF5102A94}"/>
              </a:ext>
            </a:extLst>
          </p:cNvPr>
          <p:cNvGrpSpPr/>
          <p:nvPr/>
        </p:nvGrpSpPr>
        <p:grpSpPr>
          <a:xfrm>
            <a:off x="4078838" y="58080"/>
            <a:ext cx="7323453" cy="6551440"/>
            <a:chOff x="3092522" y="171094"/>
            <a:chExt cx="7323453" cy="6551440"/>
          </a:xfrm>
        </p:grpSpPr>
        <p:pic>
          <p:nvPicPr>
            <p:cNvPr id="29697" name="Picture 4">
              <a:extLst>
                <a:ext uri="{FF2B5EF4-FFF2-40B4-BE49-F238E27FC236}">
                  <a16:creationId xmlns:a16="http://schemas.microsoft.com/office/drawing/2014/main" id="{AA5AB6A7-AA6D-2740-B2A8-B43ADE17A6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2522" y="171094"/>
              <a:ext cx="5693764" cy="655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
              <a:extLst>
                <a:ext uri="{FF2B5EF4-FFF2-40B4-BE49-F238E27FC236}">
                  <a16:creationId xmlns:a16="http://schemas.microsoft.com/office/drawing/2014/main" id="{ED7AF0FE-69E8-8B4B-9E6B-515C30CCF3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5121" y="3784452"/>
              <a:ext cx="1570854" cy="138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BEB40820-7080-1848-8306-4DB9646BCD73}"/>
                </a:ext>
              </a:extLst>
            </p:cNvPr>
            <p:cNvSpPr/>
            <p:nvPr/>
          </p:nvSpPr>
          <p:spPr>
            <a:xfrm>
              <a:off x="8845122" y="3784452"/>
              <a:ext cx="1498886" cy="1382071"/>
            </a:xfrm>
            <a:prstGeom prst="roundRect">
              <a:avLst/>
            </a:prstGeom>
            <a:noFill/>
            <a:ln w="63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latin typeface="Arial Regular"/>
              </a:endParaRPr>
            </a:p>
          </p:txBody>
        </p:sp>
      </p:grpSp>
      <p:sp>
        <p:nvSpPr>
          <p:cNvPr id="4" name="TextBox 3">
            <a:extLst>
              <a:ext uri="{FF2B5EF4-FFF2-40B4-BE49-F238E27FC236}">
                <a16:creationId xmlns:a16="http://schemas.microsoft.com/office/drawing/2014/main" id="{BA0E0EA6-69FD-4C46-9A86-53CA9BD8FDCB}"/>
              </a:ext>
            </a:extLst>
          </p:cNvPr>
          <p:cNvSpPr txBox="1"/>
          <p:nvPr/>
        </p:nvSpPr>
        <p:spPr>
          <a:xfrm>
            <a:off x="123291" y="740834"/>
            <a:ext cx="3976098" cy="5632311"/>
          </a:xfrm>
          <a:prstGeom prst="rect">
            <a:avLst/>
          </a:prstGeom>
          <a:noFill/>
          <a:ln>
            <a:solidFill>
              <a:schemeClr val="tx2"/>
            </a:solidFill>
          </a:ln>
        </p:spPr>
        <p:txBody>
          <a:bodyPr wrap="square" rtlCol="0">
            <a:spAutoFit/>
          </a:bodyPr>
          <a:lstStyle/>
          <a:p>
            <a:r>
              <a:rPr lang="en-US" b="1" i="1" dirty="0"/>
              <a:t>Upload GWAS summary statistics</a:t>
            </a:r>
          </a:p>
          <a:p>
            <a:r>
              <a:rPr lang="en-US" dirty="0"/>
              <a:t>Use default settings or adjust as desired</a:t>
            </a:r>
          </a:p>
          <a:p>
            <a:r>
              <a:rPr lang="en-US" dirty="0"/>
              <a:t>Output:</a:t>
            </a:r>
          </a:p>
          <a:p>
            <a:pPr marL="285750" indent="-285750">
              <a:buFont typeface="Arial" panose="020B0604020202020204" pitchFamily="34" charset="0"/>
              <a:buChar char="•"/>
            </a:pPr>
            <a:r>
              <a:rPr lang="en-US" dirty="0"/>
              <a:t>Defined risk loci</a:t>
            </a:r>
          </a:p>
          <a:p>
            <a:pPr marL="285750" indent="-285750">
              <a:buFont typeface="Arial" panose="020B0604020202020204" pitchFamily="34" charset="0"/>
              <a:buChar char="•"/>
            </a:pPr>
            <a:r>
              <a:rPr lang="en-US" dirty="0"/>
              <a:t>Manhattan &amp; QQ plots</a:t>
            </a:r>
          </a:p>
          <a:p>
            <a:pPr marL="285750" indent="-285750">
              <a:buFont typeface="Arial" panose="020B0604020202020204" pitchFamily="34" charset="0"/>
              <a:buChar char="•"/>
            </a:pPr>
            <a:r>
              <a:rPr lang="en-US" dirty="0"/>
              <a:t>Gene-based and gene-set analyses, incl tissue and cell type</a:t>
            </a:r>
          </a:p>
          <a:p>
            <a:pPr marL="285750" indent="-285750">
              <a:buFont typeface="Arial" panose="020B0604020202020204" pitchFamily="34" charset="0"/>
              <a:buChar char="•"/>
            </a:pPr>
            <a:r>
              <a:rPr lang="en-US" dirty="0"/>
              <a:t>Extensive annotations of all SNPs in risk loci in LD with top SNPs</a:t>
            </a:r>
          </a:p>
          <a:p>
            <a:pPr marL="285750" indent="-285750">
              <a:buFont typeface="Arial" panose="020B0604020202020204" pitchFamily="34" charset="0"/>
              <a:buChar char="•"/>
            </a:pPr>
            <a:r>
              <a:rPr lang="en-US" dirty="0"/>
              <a:t>Variant to gene mapping using position, eQTL, chromatin interaction</a:t>
            </a:r>
          </a:p>
          <a:p>
            <a:pPr marL="285750" indent="-285750">
              <a:buFont typeface="Arial" panose="020B0604020202020204" pitchFamily="34" charset="0"/>
              <a:buChar char="•"/>
            </a:pPr>
            <a:r>
              <a:rPr lang="en-US" dirty="0"/>
              <a:t>Look-up of SNPs in gwas catalogue</a:t>
            </a:r>
          </a:p>
          <a:p>
            <a:pPr marL="285750" indent="-285750">
              <a:buFont typeface="Arial" panose="020B0604020202020204" pitchFamily="34" charset="0"/>
              <a:buChar char="•"/>
            </a:pPr>
            <a:r>
              <a:rPr lang="en-US" dirty="0"/>
              <a:t>Lots of visualizations and downloadable tables</a:t>
            </a:r>
          </a:p>
          <a:p>
            <a:endParaRPr lang="en-US" dirty="0"/>
          </a:p>
          <a:p>
            <a:endParaRPr lang="en-US" dirty="0"/>
          </a:p>
          <a:p>
            <a:r>
              <a:rPr lang="en-US" b="1" i="1" dirty="0"/>
              <a:t>Upload list of gene names</a:t>
            </a:r>
          </a:p>
          <a:p>
            <a:r>
              <a:rPr lang="en-US" i="1" dirty="0"/>
              <a:t>Output:</a:t>
            </a:r>
          </a:p>
          <a:p>
            <a:r>
              <a:rPr lang="en-US" dirty="0"/>
              <a:t>- gene-set and tissue enrichments</a:t>
            </a:r>
          </a:p>
          <a:p>
            <a:endParaRPr lang="en-US" dirty="0"/>
          </a:p>
        </p:txBody>
      </p:sp>
    </p:spTree>
    <p:extLst>
      <p:ext uri="{BB962C8B-B14F-4D97-AF65-F5344CB8AC3E}">
        <p14:creationId xmlns:p14="http://schemas.microsoft.com/office/powerpoint/2010/main" val="2085132720"/>
      </p:ext>
    </p:extLst>
  </p:cSld>
  <p:clrMapOvr>
    <a:masterClrMapping/>
  </p:clrMapOvr>
  <mc:AlternateContent xmlns:mc="http://schemas.openxmlformats.org/markup-compatibility/2006" xmlns:p14="http://schemas.microsoft.com/office/powerpoint/2010/main">
    <mc:Choice Requires="p14">
      <p:transition spd="slow" p14:dur="2000" advTm="182543"/>
    </mc:Choice>
    <mc:Fallback xmlns="">
      <p:transition spd="slow" advTm="18254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B201-E883-E640-9501-A33298FC6E90}"/>
              </a:ext>
            </a:extLst>
          </p:cNvPr>
          <p:cNvSpPr>
            <a:spLocks noGrp="1"/>
          </p:cNvSpPr>
          <p:nvPr>
            <p:ph type="title"/>
          </p:nvPr>
        </p:nvSpPr>
        <p:spPr/>
        <p:txBody>
          <a:bodyPr/>
          <a:lstStyle/>
          <a:p>
            <a:r>
              <a:rPr lang="en-US" dirty="0"/>
              <a:t>Current genome-wide discovery studies</a:t>
            </a:r>
          </a:p>
        </p:txBody>
      </p:sp>
      <p:sp>
        <p:nvSpPr>
          <p:cNvPr id="3" name="Content Placeholder 2">
            <a:extLst>
              <a:ext uri="{FF2B5EF4-FFF2-40B4-BE49-F238E27FC236}">
                <a16:creationId xmlns:a16="http://schemas.microsoft.com/office/drawing/2014/main" id="{14A89298-A180-1E45-B14A-58A3144574A5}"/>
              </a:ext>
            </a:extLst>
          </p:cNvPr>
          <p:cNvSpPr>
            <a:spLocks noGrp="1"/>
          </p:cNvSpPr>
          <p:nvPr>
            <p:ph idx="1"/>
          </p:nvPr>
        </p:nvSpPr>
        <p:spPr>
          <a:xfrm>
            <a:off x="307703" y="1560184"/>
            <a:ext cx="10693400" cy="4351339"/>
          </a:xfrm>
        </p:spPr>
        <p:txBody>
          <a:bodyPr>
            <a:noAutofit/>
          </a:bodyPr>
          <a:lstStyle/>
          <a:p>
            <a:r>
              <a:rPr lang="en-US" sz="2000" dirty="0"/>
              <a:t>They are HUGE: sample sizes typically 100,000’s, but even over 1 million is not uncommon!</a:t>
            </a:r>
          </a:p>
          <a:p>
            <a:r>
              <a:rPr lang="en-US" sz="2000" dirty="0"/>
              <a:t>Standard quality control and analyses pipelines are thoroughly benchmarked and widely shared</a:t>
            </a:r>
          </a:p>
          <a:p>
            <a:r>
              <a:rPr lang="en-US" sz="2000" dirty="0"/>
              <a:t>Good quality GWAS study ALWAYS includes out of sample replication(s) (most journals would not accept without attempted replication)</a:t>
            </a:r>
          </a:p>
          <a:p>
            <a:pPr marL="0" indent="0">
              <a:buNone/>
            </a:pPr>
            <a:endParaRPr lang="en-US" sz="2000" dirty="0"/>
          </a:p>
          <a:p>
            <a:r>
              <a:rPr lang="en-US" sz="2000" dirty="0"/>
              <a:t>There may still be some ‘bad quality’ GWAS studies (small,  replication not included), but generally: </a:t>
            </a:r>
          </a:p>
          <a:p>
            <a:pPr marL="0" indent="0">
              <a:buNone/>
            </a:pPr>
            <a:endParaRPr lang="en-US" sz="2000" dirty="0"/>
          </a:p>
          <a:p>
            <a:pPr marL="0" indent="0">
              <a:buNone/>
            </a:pPr>
            <a:r>
              <a:rPr lang="en-US" sz="2000" dirty="0">
                <a:solidFill>
                  <a:srgbClr val="0070C0"/>
                </a:solidFill>
              </a:rPr>
              <a:t>The primary outcome of most GWAS studies is replicable, </a:t>
            </a:r>
          </a:p>
          <a:p>
            <a:pPr marL="0" indent="0">
              <a:buNone/>
            </a:pPr>
            <a:r>
              <a:rPr lang="en-US" sz="2000" dirty="0">
                <a:solidFill>
                  <a:srgbClr val="0070C0"/>
                </a:solidFill>
              </a:rPr>
              <a:t>and highly reliable. Although slight changes in the order of </a:t>
            </a:r>
          </a:p>
          <a:p>
            <a:pPr marL="0" indent="0">
              <a:buNone/>
            </a:pPr>
            <a:r>
              <a:rPr lang="en-US" sz="2000" dirty="0">
                <a:solidFill>
                  <a:srgbClr val="0070C0"/>
                </a:solidFill>
              </a:rPr>
              <a:t>significance may occur with increasing sample size and </a:t>
            </a:r>
          </a:p>
          <a:p>
            <a:pPr marL="0" indent="0">
              <a:buNone/>
            </a:pPr>
            <a:r>
              <a:rPr lang="en-US" sz="2000" dirty="0">
                <a:solidFill>
                  <a:srgbClr val="0070C0"/>
                </a:solidFill>
              </a:rPr>
              <a:t>increasing accuracy, top hits are unlikely to be refuted</a:t>
            </a:r>
          </a:p>
          <a:p>
            <a:endParaRPr lang="en-US" sz="2000" dirty="0">
              <a:solidFill>
                <a:srgbClr val="0070C0"/>
              </a:solidFill>
            </a:endParaRPr>
          </a:p>
          <a:p>
            <a:endParaRPr lang="en-US" sz="2000" dirty="0"/>
          </a:p>
        </p:txBody>
      </p:sp>
      <p:pic>
        <p:nvPicPr>
          <p:cNvPr id="4" name="Picture 3">
            <a:extLst>
              <a:ext uri="{FF2B5EF4-FFF2-40B4-BE49-F238E27FC236}">
                <a16:creationId xmlns:a16="http://schemas.microsoft.com/office/drawing/2014/main" id="{524DF172-4B8B-7DEF-957F-8A1C34630094}"/>
              </a:ext>
            </a:extLst>
          </p:cNvPr>
          <p:cNvPicPr>
            <a:picLocks noChangeAspect="1"/>
          </p:cNvPicPr>
          <p:nvPr/>
        </p:nvPicPr>
        <p:blipFill>
          <a:blip r:embed="rId3"/>
          <a:stretch>
            <a:fillRect/>
          </a:stretch>
        </p:blipFill>
        <p:spPr>
          <a:xfrm>
            <a:off x="7700281" y="3732178"/>
            <a:ext cx="3608887" cy="2634948"/>
          </a:xfrm>
          <a:prstGeom prst="rect">
            <a:avLst/>
          </a:prstGeom>
        </p:spPr>
      </p:pic>
      <p:pic>
        <p:nvPicPr>
          <p:cNvPr id="5" name="Picture 4">
            <a:extLst>
              <a:ext uri="{FF2B5EF4-FFF2-40B4-BE49-F238E27FC236}">
                <a16:creationId xmlns:a16="http://schemas.microsoft.com/office/drawing/2014/main" id="{C2868809-8CCA-008E-9499-4EB6A75A7776}"/>
              </a:ext>
            </a:extLst>
          </p:cNvPr>
          <p:cNvPicPr>
            <a:picLocks noChangeAspect="1"/>
          </p:cNvPicPr>
          <p:nvPr/>
        </p:nvPicPr>
        <p:blipFill>
          <a:blip r:embed="rId4"/>
          <a:stretch>
            <a:fillRect/>
          </a:stretch>
        </p:blipFill>
        <p:spPr>
          <a:xfrm>
            <a:off x="6848679" y="4354253"/>
            <a:ext cx="5035618" cy="2138621"/>
          </a:xfrm>
          <a:prstGeom prst="rect">
            <a:avLst/>
          </a:prstGeom>
        </p:spPr>
      </p:pic>
    </p:spTree>
    <p:custDataLst>
      <p:tags r:id="rId1"/>
    </p:custDataLst>
    <p:extLst>
      <p:ext uri="{BB962C8B-B14F-4D97-AF65-F5344CB8AC3E}">
        <p14:creationId xmlns:p14="http://schemas.microsoft.com/office/powerpoint/2010/main" val="379427503"/>
      </p:ext>
    </p:extLst>
  </p:cSld>
  <p:clrMapOvr>
    <a:masterClrMapping/>
  </p:clrMapOvr>
  <mc:AlternateContent xmlns:mc="http://schemas.openxmlformats.org/markup-compatibility/2006" xmlns:p14="http://schemas.microsoft.com/office/powerpoint/2010/main">
    <mc:Choice Requires="p14">
      <p:transition spd="slow" p14:dur="2000" advTm="154532"/>
    </mc:Choice>
    <mc:Fallback xmlns="">
      <p:transition spd="slow" advTm="1545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754BF1E-0463-C742-9634-1B6C317BB9D6}"/>
              </a:ext>
            </a:extLst>
          </p:cNvPr>
          <p:cNvSpPr>
            <a:spLocks noGrp="1"/>
          </p:cNvSpPr>
          <p:nvPr>
            <p:ph type="title"/>
          </p:nvPr>
        </p:nvSpPr>
        <p:spPr bwMode="auto">
          <a:xfrm>
            <a:off x="0" y="10585"/>
            <a:ext cx="9144000" cy="730249"/>
          </a:xfrm>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altLang="en-US" sz="3200" dirty="0">
                <a:latin typeface="+mn-lt"/>
                <a:ea typeface="ＭＳ Ｐゴシック" panose="020B0600070205080204" pitchFamily="34" charset="-128"/>
                <a:cs typeface="Arial" panose="020B0604020202020204" pitchFamily="34" charset="0"/>
              </a:rPr>
              <a:t>FUMA</a:t>
            </a:r>
            <a:br>
              <a:rPr lang="en-US" altLang="en-US" sz="3200" dirty="0">
                <a:solidFill>
                  <a:srgbClr val="0070C0"/>
                </a:solidFill>
                <a:latin typeface="+mn-lt"/>
                <a:ea typeface="Beirut" pitchFamily="2" charset="-78"/>
                <a:cs typeface="Arial" panose="020B0604020202020204" pitchFamily="34" charset="0"/>
              </a:rPr>
            </a:br>
            <a:endParaRPr lang="en-US" altLang="en-US" sz="3200" dirty="0">
              <a:latin typeface="+mn-lt"/>
              <a:ea typeface="ＭＳ Ｐゴシック" panose="020B0600070205080204"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4310E24-3F17-C747-B876-9B8AF5102A94}"/>
              </a:ext>
            </a:extLst>
          </p:cNvPr>
          <p:cNvGrpSpPr/>
          <p:nvPr/>
        </p:nvGrpSpPr>
        <p:grpSpPr>
          <a:xfrm>
            <a:off x="4078838" y="58080"/>
            <a:ext cx="7323453" cy="6551440"/>
            <a:chOff x="3092522" y="171094"/>
            <a:chExt cx="7323453" cy="6551440"/>
          </a:xfrm>
        </p:grpSpPr>
        <p:pic>
          <p:nvPicPr>
            <p:cNvPr id="29697" name="Picture 4">
              <a:extLst>
                <a:ext uri="{FF2B5EF4-FFF2-40B4-BE49-F238E27FC236}">
                  <a16:creationId xmlns:a16="http://schemas.microsoft.com/office/drawing/2014/main" id="{AA5AB6A7-AA6D-2740-B2A8-B43ADE17A6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2522" y="171094"/>
              <a:ext cx="5693764" cy="655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
              <a:extLst>
                <a:ext uri="{FF2B5EF4-FFF2-40B4-BE49-F238E27FC236}">
                  <a16:creationId xmlns:a16="http://schemas.microsoft.com/office/drawing/2014/main" id="{ED7AF0FE-69E8-8B4B-9E6B-515C30CCF3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45121" y="3784452"/>
              <a:ext cx="1570854" cy="138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BEB40820-7080-1848-8306-4DB9646BCD73}"/>
                </a:ext>
              </a:extLst>
            </p:cNvPr>
            <p:cNvSpPr/>
            <p:nvPr/>
          </p:nvSpPr>
          <p:spPr>
            <a:xfrm>
              <a:off x="8845122" y="3784452"/>
              <a:ext cx="1498886" cy="1382071"/>
            </a:xfrm>
            <a:prstGeom prst="roundRect">
              <a:avLst/>
            </a:prstGeom>
            <a:noFill/>
            <a:ln w="63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latin typeface="Arial Regular"/>
              </a:endParaRPr>
            </a:p>
          </p:txBody>
        </p:sp>
      </p:grpSp>
      <p:sp>
        <p:nvSpPr>
          <p:cNvPr id="4" name="TextBox 3">
            <a:extLst>
              <a:ext uri="{FF2B5EF4-FFF2-40B4-BE49-F238E27FC236}">
                <a16:creationId xmlns:a16="http://schemas.microsoft.com/office/drawing/2014/main" id="{BA0E0EA6-69FD-4C46-9A86-53CA9BD8FDCB}"/>
              </a:ext>
            </a:extLst>
          </p:cNvPr>
          <p:cNvSpPr txBox="1"/>
          <p:nvPr/>
        </p:nvSpPr>
        <p:spPr>
          <a:xfrm>
            <a:off x="123291" y="740834"/>
            <a:ext cx="3976098" cy="5632311"/>
          </a:xfrm>
          <a:prstGeom prst="rect">
            <a:avLst/>
          </a:prstGeom>
          <a:noFill/>
          <a:ln>
            <a:solidFill>
              <a:schemeClr val="tx2"/>
            </a:solidFill>
          </a:ln>
        </p:spPr>
        <p:txBody>
          <a:bodyPr wrap="square" rtlCol="0">
            <a:spAutoFit/>
          </a:bodyPr>
          <a:lstStyle/>
          <a:p>
            <a:r>
              <a:rPr lang="en-US" b="1" i="1" dirty="0"/>
              <a:t>Upload GWAS summary statistics</a:t>
            </a:r>
          </a:p>
          <a:p>
            <a:r>
              <a:rPr lang="en-US" dirty="0"/>
              <a:t>Use default settings or adjust as desired</a:t>
            </a:r>
          </a:p>
          <a:p>
            <a:r>
              <a:rPr lang="en-US" dirty="0"/>
              <a:t>Output:</a:t>
            </a:r>
          </a:p>
          <a:p>
            <a:pPr marL="285750" indent="-285750">
              <a:buFont typeface="Arial" panose="020B0604020202020204" pitchFamily="34" charset="0"/>
              <a:buChar char="•"/>
            </a:pPr>
            <a:r>
              <a:rPr lang="en-US" dirty="0"/>
              <a:t>Defined risk loci</a:t>
            </a:r>
          </a:p>
          <a:p>
            <a:pPr marL="285750" indent="-285750">
              <a:buFont typeface="Arial" panose="020B0604020202020204" pitchFamily="34" charset="0"/>
              <a:buChar char="•"/>
            </a:pPr>
            <a:r>
              <a:rPr lang="en-US" dirty="0"/>
              <a:t>Manhattan &amp; QQ plots</a:t>
            </a:r>
          </a:p>
          <a:p>
            <a:pPr marL="285750" indent="-285750">
              <a:buFont typeface="Arial" panose="020B0604020202020204" pitchFamily="34" charset="0"/>
              <a:buChar char="•"/>
            </a:pPr>
            <a:r>
              <a:rPr lang="en-US" dirty="0"/>
              <a:t>Gene-based and gene-set analyses, incl tissue and cell type</a:t>
            </a:r>
          </a:p>
          <a:p>
            <a:pPr marL="285750" indent="-285750">
              <a:buFont typeface="Arial" panose="020B0604020202020204" pitchFamily="34" charset="0"/>
              <a:buChar char="•"/>
            </a:pPr>
            <a:r>
              <a:rPr lang="en-US" dirty="0"/>
              <a:t>Extensive annotations of all SNPs in risk loci in LD with top SNPs</a:t>
            </a:r>
          </a:p>
          <a:p>
            <a:pPr marL="285750" indent="-285750">
              <a:buFont typeface="Arial" panose="020B0604020202020204" pitchFamily="34" charset="0"/>
              <a:buChar char="•"/>
            </a:pPr>
            <a:r>
              <a:rPr lang="en-US" dirty="0"/>
              <a:t>Variant to gene mapping using position, eQTL, chromatin interaction</a:t>
            </a:r>
          </a:p>
          <a:p>
            <a:pPr marL="285750" indent="-285750">
              <a:buFont typeface="Arial" panose="020B0604020202020204" pitchFamily="34" charset="0"/>
              <a:buChar char="•"/>
            </a:pPr>
            <a:r>
              <a:rPr lang="en-US" dirty="0"/>
              <a:t>Look-up of SNPs in gwas catalogue</a:t>
            </a:r>
          </a:p>
          <a:p>
            <a:pPr marL="285750" indent="-285750">
              <a:buFont typeface="Arial" panose="020B0604020202020204" pitchFamily="34" charset="0"/>
              <a:buChar char="•"/>
            </a:pPr>
            <a:r>
              <a:rPr lang="en-US" dirty="0"/>
              <a:t>Lots of visualizations and downloadable tables</a:t>
            </a:r>
          </a:p>
          <a:p>
            <a:endParaRPr lang="en-US" dirty="0"/>
          </a:p>
          <a:p>
            <a:endParaRPr lang="en-US" dirty="0"/>
          </a:p>
          <a:p>
            <a:r>
              <a:rPr lang="en-US" b="1" i="1" dirty="0"/>
              <a:t>Upload list of gene names</a:t>
            </a:r>
          </a:p>
          <a:p>
            <a:r>
              <a:rPr lang="en-US" i="1" dirty="0"/>
              <a:t>Output:</a:t>
            </a:r>
          </a:p>
          <a:p>
            <a:r>
              <a:rPr lang="en-US" dirty="0"/>
              <a:t>- gene-set and tissue enrichments</a:t>
            </a:r>
          </a:p>
          <a:p>
            <a:endParaRPr lang="en-US" dirty="0"/>
          </a:p>
        </p:txBody>
      </p:sp>
      <p:sp>
        <p:nvSpPr>
          <p:cNvPr id="5" name="TextBox 4">
            <a:extLst>
              <a:ext uri="{FF2B5EF4-FFF2-40B4-BE49-F238E27FC236}">
                <a16:creationId xmlns:a16="http://schemas.microsoft.com/office/drawing/2014/main" id="{F623DBCA-5F20-031F-C7DE-B06DEA018F3D}"/>
              </a:ext>
            </a:extLst>
          </p:cNvPr>
          <p:cNvSpPr txBox="1"/>
          <p:nvPr/>
        </p:nvSpPr>
        <p:spPr>
          <a:xfrm>
            <a:off x="5303520" y="1188720"/>
            <a:ext cx="3840480" cy="584775"/>
          </a:xfrm>
          <a:prstGeom prst="rect">
            <a:avLst/>
          </a:prstGeom>
          <a:solidFill>
            <a:schemeClr val="accent4"/>
          </a:solidFill>
        </p:spPr>
        <p:txBody>
          <a:bodyPr wrap="square" rtlCol="0">
            <a:spAutoFit/>
          </a:bodyPr>
          <a:lstStyle/>
          <a:p>
            <a:r>
              <a:rPr lang="en-US" sz="3200" dirty="0"/>
              <a:t>SNP2GENE</a:t>
            </a:r>
          </a:p>
        </p:txBody>
      </p:sp>
      <p:sp>
        <p:nvSpPr>
          <p:cNvPr id="6" name="TextBox 5">
            <a:extLst>
              <a:ext uri="{FF2B5EF4-FFF2-40B4-BE49-F238E27FC236}">
                <a16:creationId xmlns:a16="http://schemas.microsoft.com/office/drawing/2014/main" id="{CE47DA81-7823-C727-4B65-11CA2E15FC78}"/>
              </a:ext>
            </a:extLst>
          </p:cNvPr>
          <p:cNvSpPr txBox="1"/>
          <p:nvPr/>
        </p:nvSpPr>
        <p:spPr>
          <a:xfrm>
            <a:off x="5303520" y="4241074"/>
            <a:ext cx="3840480" cy="584775"/>
          </a:xfrm>
          <a:prstGeom prst="rect">
            <a:avLst/>
          </a:prstGeom>
          <a:solidFill>
            <a:schemeClr val="accent4"/>
          </a:solidFill>
        </p:spPr>
        <p:txBody>
          <a:bodyPr wrap="square" rtlCol="0">
            <a:spAutoFit/>
          </a:bodyPr>
          <a:lstStyle/>
          <a:p>
            <a:r>
              <a:rPr lang="en-US" sz="3200" dirty="0"/>
              <a:t>GENE2FUNC</a:t>
            </a:r>
          </a:p>
        </p:txBody>
      </p:sp>
    </p:spTree>
    <p:extLst>
      <p:ext uri="{BB962C8B-B14F-4D97-AF65-F5344CB8AC3E}">
        <p14:creationId xmlns:p14="http://schemas.microsoft.com/office/powerpoint/2010/main" val="3693650804"/>
      </p:ext>
    </p:extLst>
  </p:cSld>
  <p:clrMapOvr>
    <a:masterClrMapping/>
  </p:clrMapOvr>
  <mc:AlternateContent xmlns:mc="http://schemas.openxmlformats.org/markup-compatibility/2006" xmlns:p14="http://schemas.microsoft.com/office/powerpoint/2010/main">
    <mc:Choice Requires="p14">
      <p:transition spd="slow" p14:dur="2000" advTm="182543"/>
    </mc:Choice>
    <mc:Fallback xmlns="">
      <p:transition spd="slow" advTm="18254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39389" y="913508"/>
            <a:ext cx="2518364" cy="365012"/>
            <a:chOff x="2490524" y="92059"/>
            <a:chExt cx="1657351" cy="260388"/>
          </a:xfrm>
        </p:grpSpPr>
        <p:sp>
          <p:nvSpPr>
            <p:cNvPr id="6" name="Rounded Rectangle 5"/>
            <p:cNvSpPr/>
            <p:nvPr/>
          </p:nvSpPr>
          <p:spPr>
            <a:xfrm>
              <a:off x="2490524" y="92059"/>
              <a:ext cx="1657351" cy="260388"/>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prstClr val="white"/>
                </a:solidFill>
                <a:latin typeface="Calibri" panose="020F0502020204030204"/>
              </a:endParaRPr>
            </a:p>
          </p:txBody>
        </p:sp>
        <p:sp>
          <p:nvSpPr>
            <p:cNvPr id="7" name="TextBox 6"/>
            <p:cNvSpPr txBox="1"/>
            <p:nvPr/>
          </p:nvSpPr>
          <p:spPr>
            <a:xfrm>
              <a:off x="2490524" y="112443"/>
              <a:ext cx="1657350" cy="219559"/>
            </a:xfrm>
            <a:prstGeom prst="rect">
              <a:avLst/>
            </a:prstGeom>
            <a:noFill/>
          </p:spPr>
          <p:txBody>
            <a:bodyPr wrap="square" rtlCol="0">
              <a:spAutoFit/>
            </a:bodyPr>
            <a:lstStyle/>
            <a:p>
              <a:pPr algn="ctr"/>
              <a:r>
                <a:rPr lang="en-GB" sz="1400" dirty="0">
                  <a:solidFill>
                    <a:prstClr val="black"/>
                  </a:solidFill>
                  <a:latin typeface="Calibri" panose="020F0502020204030204"/>
                </a:rPr>
                <a:t>GWAS summary statistics</a:t>
              </a:r>
            </a:p>
          </p:txBody>
        </p:sp>
      </p:grpSp>
      <p:sp>
        <p:nvSpPr>
          <p:cNvPr id="8" name="Rounded Rectangle 7"/>
          <p:cNvSpPr/>
          <p:nvPr/>
        </p:nvSpPr>
        <p:spPr>
          <a:xfrm>
            <a:off x="2786317" y="1665937"/>
            <a:ext cx="4624517" cy="876551"/>
          </a:xfrm>
          <a:prstGeom prst="roundRect">
            <a:avLst/>
          </a:prstGeom>
          <a:solidFill>
            <a:schemeClr val="bg1"/>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black"/>
              </a:solidFill>
              <a:latin typeface="Calibri" panose="020F0502020204030204"/>
            </a:endParaRPr>
          </a:p>
        </p:txBody>
      </p:sp>
      <p:sp>
        <p:nvSpPr>
          <p:cNvPr id="9" name="Rounded Rectangle 8"/>
          <p:cNvSpPr/>
          <p:nvPr/>
        </p:nvSpPr>
        <p:spPr>
          <a:xfrm>
            <a:off x="7678165" y="1283049"/>
            <a:ext cx="1526229" cy="544320"/>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a:solidFill>
                  <a:prstClr val="black"/>
                </a:solidFill>
                <a:latin typeface="Calibri" panose="020F0502020204030204"/>
              </a:rPr>
              <a:t>Independent significant SNPs</a:t>
            </a:r>
            <a:endParaRPr lang="en-GB" sz="1400" b="1" dirty="0">
              <a:solidFill>
                <a:prstClr val="black"/>
              </a:solidFill>
              <a:latin typeface="Calibri" panose="020F0502020204030204"/>
            </a:endParaRPr>
          </a:p>
        </p:txBody>
      </p:sp>
      <p:sp>
        <p:nvSpPr>
          <p:cNvPr id="10" name="Rounded Rectangle 9"/>
          <p:cNvSpPr/>
          <p:nvPr/>
        </p:nvSpPr>
        <p:spPr>
          <a:xfrm>
            <a:off x="7678163" y="2408096"/>
            <a:ext cx="1526229" cy="502289"/>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dirty="0">
                <a:solidFill>
                  <a:prstClr val="black"/>
                </a:solidFill>
                <a:latin typeface="Calibri" panose="020F0502020204030204"/>
              </a:rPr>
              <a:t>Genomic risk loci</a:t>
            </a:r>
          </a:p>
        </p:txBody>
      </p:sp>
      <p:cxnSp>
        <p:nvCxnSpPr>
          <p:cNvPr id="11" name="Straight Arrow Connector 10"/>
          <p:cNvCxnSpPr/>
          <p:nvPr/>
        </p:nvCxnSpPr>
        <p:spPr>
          <a:xfrm>
            <a:off x="5098572" y="1278521"/>
            <a:ext cx="5" cy="387417"/>
          </a:xfrm>
          <a:prstGeom prst="straightConnector1">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18966" y="1917241"/>
            <a:ext cx="4359218" cy="369332"/>
          </a:xfrm>
          <a:prstGeom prst="rect">
            <a:avLst/>
          </a:prstGeom>
          <a:noFill/>
        </p:spPr>
        <p:txBody>
          <a:bodyPr wrap="square" lIns="54000" rIns="54000" rtlCol="0">
            <a:spAutoFit/>
          </a:bodyPr>
          <a:lstStyle/>
          <a:p>
            <a:pPr algn="ctr"/>
            <a:r>
              <a:rPr lang="en-US" b="1" dirty="0">
                <a:solidFill>
                  <a:prstClr val="black"/>
                </a:solidFill>
                <a:latin typeface="Calibri" panose="020F0502020204030204"/>
              </a:rPr>
              <a:t>Step 1. Characterize genomic risk loci</a:t>
            </a:r>
            <a:endParaRPr lang="nl-NL" b="1" dirty="0">
              <a:solidFill>
                <a:prstClr val="black"/>
              </a:solidFill>
              <a:latin typeface="Calibri" panose="020F0502020204030204"/>
            </a:endParaRPr>
          </a:p>
        </p:txBody>
      </p:sp>
      <p:sp>
        <p:nvSpPr>
          <p:cNvPr id="13" name="Rounded Rectangle 12"/>
          <p:cNvSpPr/>
          <p:nvPr/>
        </p:nvSpPr>
        <p:spPr>
          <a:xfrm>
            <a:off x="7681783" y="1916502"/>
            <a:ext cx="1522610" cy="388475"/>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a:solidFill>
                  <a:prstClr val="black"/>
                </a:solidFill>
                <a:latin typeface="Calibri" panose="020F0502020204030204"/>
              </a:rPr>
              <a:t>Lead SNPs</a:t>
            </a:r>
            <a:endParaRPr lang="en-GB" sz="1400" b="1" dirty="0">
              <a:solidFill>
                <a:prstClr val="black"/>
              </a:solidFill>
              <a:latin typeface="Calibri" panose="020F0502020204030204"/>
            </a:endParaRPr>
          </a:p>
        </p:txBody>
      </p:sp>
      <p:cxnSp>
        <p:nvCxnSpPr>
          <p:cNvPr id="14" name="Elbow Connector 13"/>
          <p:cNvCxnSpPr/>
          <p:nvPr/>
        </p:nvCxnSpPr>
        <p:spPr>
          <a:xfrm flipV="1">
            <a:off x="7410834" y="1555211"/>
            <a:ext cx="267331" cy="549003"/>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7410834" y="2104212"/>
            <a:ext cx="267329" cy="555028"/>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a:off x="7410833" y="2104213"/>
            <a:ext cx="270950" cy="6527"/>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7" name="Shape 82">
            <a:extLst>
              <a:ext uri="{FF2B5EF4-FFF2-40B4-BE49-F238E27FC236}">
                <a16:creationId xmlns:a16="http://schemas.microsoft.com/office/drawing/2014/main" id="{519BCED3-861C-EB0D-E49E-42D036BD7A09}"/>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SNP2GENE</a:t>
            </a:r>
          </a:p>
        </p:txBody>
      </p:sp>
    </p:spTree>
    <p:extLst>
      <p:ext uri="{BB962C8B-B14F-4D97-AF65-F5344CB8AC3E}">
        <p14:creationId xmlns:p14="http://schemas.microsoft.com/office/powerpoint/2010/main" val="781123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39389" y="913508"/>
            <a:ext cx="2518364" cy="365012"/>
            <a:chOff x="2490524" y="92059"/>
            <a:chExt cx="1657351" cy="260388"/>
          </a:xfrm>
        </p:grpSpPr>
        <p:sp>
          <p:nvSpPr>
            <p:cNvPr id="18" name="Rounded Rectangle 17"/>
            <p:cNvSpPr/>
            <p:nvPr/>
          </p:nvSpPr>
          <p:spPr>
            <a:xfrm>
              <a:off x="2490524" y="92059"/>
              <a:ext cx="1657351" cy="260388"/>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prstClr val="white"/>
                </a:solidFill>
                <a:latin typeface="Calibri" panose="020F0502020204030204"/>
              </a:endParaRPr>
            </a:p>
          </p:txBody>
        </p:sp>
        <p:sp>
          <p:nvSpPr>
            <p:cNvPr id="19" name="TextBox 18"/>
            <p:cNvSpPr txBox="1"/>
            <p:nvPr/>
          </p:nvSpPr>
          <p:spPr>
            <a:xfrm>
              <a:off x="2490524" y="112443"/>
              <a:ext cx="1657350" cy="219559"/>
            </a:xfrm>
            <a:prstGeom prst="rect">
              <a:avLst/>
            </a:prstGeom>
            <a:noFill/>
          </p:spPr>
          <p:txBody>
            <a:bodyPr wrap="square" rtlCol="0">
              <a:spAutoFit/>
            </a:bodyPr>
            <a:lstStyle/>
            <a:p>
              <a:pPr algn="ctr"/>
              <a:r>
                <a:rPr lang="en-GB" sz="1400" dirty="0">
                  <a:solidFill>
                    <a:prstClr val="black"/>
                  </a:solidFill>
                  <a:latin typeface="Calibri" panose="020F0502020204030204"/>
                </a:rPr>
                <a:t>GWAS summary statistics</a:t>
              </a:r>
            </a:p>
          </p:txBody>
        </p:sp>
      </p:grpSp>
      <p:sp>
        <p:nvSpPr>
          <p:cNvPr id="20" name="Rounded Rectangle 19"/>
          <p:cNvSpPr/>
          <p:nvPr/>
        </p:nvSpPr>
        <p:spPr>
          <a:xfrm>
            <a:off x="2786317" y="1665937"/>
            <a:ext cx="4624517" cy="876551"/>
          </a:xfrm>
          <a:prstGeom prst="roundRect">
            <a:avLst/>
          </a:prstGeom>
          <a:solidFill>
            <a:schemeClr val="bg1"/>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black"/>
              </a:solidFill>
              <a:latin typeface="Calibri" panose="020F0502020204030204"/>
            </a:endParaRPr>
          </a:p>
        </p:txBody>
      </p:sp>
      <p:sp>
        <p:nvSpPr>
          <p:cNvPr id="21" name="Rounded Rectangle 20"/>
          <p:cNvSpPr/>
          <p:nvPr/>
        </p:nvSpPr>
        <p:spPr>
          <a:xfrm>
            <a:off x="2786317" y="2923307"/>
            <a:ext cx="4624517" cy="1405267"/>
          </a:xfrm>
          <a:prstGeom prst="roundRect">
            <a:avLst/>
          </a:prstGeom>
          <a:solidFill>
            <a:schemeClr val="bg1"/>
          </a:solidFill>
          <a:ln w="19050">
            <a:solidFill>
              <a:srgbClr val="00B0F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400" dirty="0">
              <a:solidFill>
                <a:prstClr val="black"/>
              </a:solidFill>
              <a:latin typeface="Calibri" panose="020F0502020204030204"/>
            </a:endParaRPr>
          </a:p>
        </p:txBody>
      </p:sp>
      <p:sp>
        <p:nvSpPr>
          <p:cNvPr id="22" name="TextBox 21"/>
          <p:cNvSpPr txBox="1"/>
          <p:nvPr/>
        </p:nvSpPr>
        <p:spPr>
          <a:xfrm>
            <a:off x="2797680" y="3061332"/>
            <a:ext cx="4613148" cy="646330"/>
          </a:xfrm>
          <a:prstGeom prst="rect">
            <a:avLst/>
          </a:prstGeom>
          <a:noFill/>
        </p:spPr>
        <p:txBody>
          <a:bodyPr wrap="square" rtlCol="0">
            <a:spAutoFit/>
          </a:bodyPr>
          <a:lstStyle/>
          <a:p>
            <a:pPr algn="ctr"/>
            <a:r>
              <a:rPr lang="en-US" b="1" dirty="0">
                <a:solidFill>
                  <a:prstClr val="black"/>
                </a:solidFill>
                <a:latin typeface="Calibri" panose="020F0502020204030204"/>
              </a:rPr>
              <a:t>Step 2. Annotation of candidate SNPs in genomic loci</a:t>
            </a:r>
            <a:endParaRPr lang="nl-NL" b="1" dirty="0">
              <a:solidFill>
                <a:prstClr val="black"/>
              </a:solidFill>
              <a:latin typeface="Calibri" panose="020F0502020204030204"/>
            </a:endParaRPr>
          </a:p>
        </p:txBody>
      </p:sp>
      <p:sp>
        <p:nvSpPr>
          <p:cNvPr id="23" name="Rounded Rectangle 22"/>
          <p:cNvSpPr/>
          <p:nvPr/>
        </p:nvSpPr>
        <p:spPr>
          <a:xfrm>
            <a:off x="7685946" y="3104629"/>
            <a:ext cx="1516144" cy="583915"/>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dirty="0">
                <a:solidFill>
                  <a:prstClr val="black"/>
                </a:solidFill>
                <a:latin typeface="Calibri" panose="020F0502020204030204"/>
              </a:rPr>
              <a:t>SNPs with annotations</a:t>
            </a:r>
          </a:p>
        </p:txBody>
      </p:sp>
      <p:sp>
        <p:nvSpPr>
          <p:cNvPr id="24" name="Rounded Rectangle 23"/>
          <p:cNvSpPr/>
          <p:nvPr/>
        </p:nvSpPr>
        <p:spPr>
          <a:xfrm>
            <a:off x="7685947" y="3832372"/>
            <a:ext cx="1516141" cy="33263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a:solidFill>
                  <a:prstClr val="black"/>
                </a:solidFill>
                <a:latin typeface="Calibri" panose="020F0502020204030204"/>
              </a:rPr>
              <a:t>eQTLs</a:t>
            </a:r>
            <a:endParaRPr lang="en-GB" sz="1400" b="1" dirty="0">
              <a:solidFill>
                <a:prstClr val="black"/>
              </a:solidFill>
              <a:latin typeface="Calibri" panose="020F0502020204030204"/>
            </a:endParaRPr>
          </a:p>
        </p:txBody>
      </p:sp>
      <p:sp>
        <p:nvSpPr>
          <p:cNvPr id="25" name="Rounded Rectangle 24"/>
          <p:cNvSpPr/>
          <p:nvPr/>
        </p:nvSpPr>
        <p:spPr>
          <a:xfrm>
            <a:off x="7678165" y="1283049"/>
            <a:ext cx="1526229" cy="544320"/>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a:solidFill>
                  <a:prstClr val="black"/>
                </a:solidFill>
                <a:latin typeface="Calibri" panose="020F0502020204030204"/>
              </a:rPr>
              <a:t>Independent significant SNPs</a:t>
            </a:r>
            <a:endParaRPr lang="en-GB" sz="1400" b="1" dirty="0">
              <a:solidFill>
                <a:prstClr val="black"/>
              </a:solidFill>
              <a:latin typeface="Calibri" panose="020F0502020204030204"/>
            </a:endParaRPr>
          </a:p>
        </p:txBody>
      </p:sp>
      <p:sp>
        <p:nvSpPr>
          <p:cNvPr id="26" name="Rounded Rectangle 25"/>
          <p:cNvSpPr/>
          <p:nvPr/>
        </p:nvSpPr>
        <p:spPr>
          <a:xfrm>
            <a:off x="7678163" y="2408096"/>
            <a:ext cx="1526229" cy="502289"/>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dirty="0">
                <a:solidFill>
                  <a:prstClr val="black"/>
                </a:solidFill>
                <a:latin typeface="Calibri" panose="020F0502020204030204"/>
              </a:rPr>
              <a:t>Genomic risk loci</a:t>
            </a:r>
          </a:p>
        </p:txBody>
      </p:sp>
      <p:cxnSp>
        <p:nvCxnSpPr>
          <p:cNvPr id="27" name="Straight Arrow Connector 26"/>
          <p:cNvCxnSpPr>
            <a:stCxn id="35" idx="2"/>
          </p:cNvCxnSpPr>
          <p:nvPr/>
        </p:nvCxnSpPr>
        <p:spPr>
          <a:xfrm>
            <a:off x="5098572" y="1278521"/>
            <a:ext cx="5" cy="387417"/>
          </a:xfrm>
          <a:prstGeom prst="straightConnector1">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18966" y="1917241"/>
            <a:ext cx="4359218" cy="369332"/>
          </a:xfrm>
          <a:prstGeom prst="rect">
            <a:avLst/>
          </a:prstGeom>
          <a:noFill/>
        </p:spPr>
        <p:txBody>
          <a:bodyPr wrap="square" lIns="54000" rIns="54000" rtlCol="0">
            <a:spAutoFit/>
          </a:bodyPr>
          <a:lstStyle/>
          <a:p>
            <a:pPr algn="ctr"/>
            <a:r>
              <a:rPr lang="en-US" b="1" dirty="0">
                <a:solidFill>
                  <a:prstClr val="black"/>
                </a:solidFill>
                <a:latin typeface="Calibri" panose="020F0502020204030204"/>
              </a:rPr>
              <a:t>Step 1. Characterize genomic risk loci</a:t>
            </a:r>
            <a:endParaRPr lang="nl-NL" b="1" dirty="0">
              <a:solidFill>
                <a:prstClr val="black"/>
              </a:solidFill>
              <a:latin typeface="Calibri" panose="020F0502020204030204"/>
            </a:endParaRPr>
          </a:p>
        </p:txBody>
      </p:sp>
      <p:sp>
        <p:nvSpPr>
          <p:cNvPr id="29" name="Rounded Rectangle 28"/>
          <p:cNvSpPr/>
          <p:nvPr/>
        </p:nvSpPr>
        <p:spPr>
          <a:xfrm>
            <a:off x="7681783" y="1916502"/>
            <a:ext cx="1522610" cy="388475"/>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a:solidFill>
                  <a:prstClr val="black"/>
                </a:solidFill>
                <a:latin typeface="Calibri" panose="020F0502020204030204"/>
              </a:rPr>
              <a:t>Lead SNPs</a:t>
            </a:r>
            <a:endParaRPr lang="en-GB" sz="1400" b="1" dirty="0">
              <a:solidFill>
                <a:prstClr val="black"/>
              </a:solidFill>
              <a:latin typeface="Calibri" panose="020F0502020204030204"/>
            </a:endParaRPr>
          </a:p>
        </p:txBody>
      </p:sp>
      <p:cxnSp>
        <p:nvCxnSpPr>
          <p:cNvPr id="30" name="Straight Arrow Connector 29"/>
          <p:cNvCxnSpPr/>
          <p:nvPr/>
        </p:nvCxnSpPr>
        <p:spPr>
          <a:xfrm>
            <a:off x="5098575" y="2542487"/>
            <a:ext cx="0" cy="380818"/>
          </a:xfrm>
          <a:prstGeom prst="straightConnector1">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a:off x="7410833" y="3625941"/>
            <a:ext cx="275114" cy="372748"/>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flipV="1">
            <a:off x="7410833" y="3396587"/>
            <a:ext cx="275114" cy="229354"/>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flipV="1">
            <a:off x="7410834" y="1555211"/>
            <a:ext cx="267331" cy="549003"/>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a:off x="7410834" y="2104212"/>
            <a:ext cx="267329" cy="555028"/>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7410833" y="2104213"/>
            <a:ext cx="270950" cy="6527"/>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797680" y="3727445"/>
            <a:ext cx="4613148" cy="523220"/>
          </a:xfrm>
          <a:prstGeom prst="rect">
            <a:avLst/>
          </a:prstGeom>
          <a:noFill/>
        </p:spPr>
        <p:txBody>
          <a:bodyPr wrap="square" rtlCol="0">
            <a:spAutoFit/>
          </a:bodyPr>
          <a:lstStyle/>
          <a:p>
            <a:pPr algn="ctr"/>
            <a:r>
              <a:rPr lang="en-US" sz="1400" dirty="0">
                <a:solidFill>
                  <a:prstClr val="black"/>
                </a:solidFill>
                <a:latin typeface="Calibri" panose="020F0502020204030204"/>
              </a:rPr>
              <a:t>ANNOVAR, CADD, </a:t>
            </a:r>
            <a:r>
              <a:rPr lang="en-US" sz="1400" dirty="0" err="1">
                <a:solidFill>
                  <a:prstClr val="black"/>
                </a:solidFill>
                <a:latin typeface="Calibri" panose="020F0502020204030204"/>
              </a:rPr>
              <a:t>RegulomeDB</a:t>
            </a:r>
            <a:r>
              <a:rPr lang="en-US" sz="1400" dirty="0">
                <a:solidFill>
                  <a:prstClr val="black"/>
                </a:solidFill>
                <a:latin typeface="Calibri" panose="020F0502020204030204"/>
              </a:rPr>
              <a:t>, Open chromatin state,</a:t>
            </a:r>
          </a:p>
          <a:p>
            <a:pPr algn="ctr"/>
            <a:r>
              <a:rPr lang="en-US" sz="1400" dirty="0" err="1">
                <a:solidFill>
                  <a:prstClr val="black"/>
                </a:solidFill>
                <a:latin typeface="Calibri" panose="020F0502020204030204"/>
              </a:rPr>
              <a:t>eQTLs</a:t>
            </a:r>
            <a:r>
              <a:rPr lang="en-US" sz="1400" dirty="0">
                <a:solidFill>
                  <a:prstClr val="black"/>
                </a:solidFill>
                <a:latin typeface="Calibri" panose="020F0502020204030204"/>
              </a:rPr>
              <a:t> (</a:t>
            </a:r>
            <a:r>
              <a:rPr lang="en-US" sz="1400" dirty="0" err="1">
                <a:solidFill>
                  <a:prstClr val="black"/>
                </a:solidFill>
                <a:latin typeface="Calibri" panose="020F0502020204030204"/>
              </a:rPr>
              <a:t>GTEx</a:t>
            </a:r>
            <a:r>
              <a:rPr lang="en-US" sz="1400" dirty="0">
                <a:solidFill>
                  <a:prstClr val="black"/>
                </a:solidFill>
                <a:latin typeface="Calibri" panose="020F0502020204030204"/>
              </a:rPr>
              <a:t>, 2xBlood </a:t>
            </a:r>
            <a:r>
              <a:rPr lang="en-US" sz="1400" dirty="0" err="1">
                <a:solidFill>
                  <a:prstClr val="black"/>
                </a:solidFill>
                <a:latin typeface="Calibri" panose="020F0502020204030204"/>
              </a:rPr>
              <a:t>eQTLs</a:t>
            </a:r>
            <a:r>
              <a:rPr lang="en-US" sz="1400" dirty="0">
                <a:solidFill>
                  <a:prstClr val="black"/>
                </a:solidFill>
                <a:latin typeface="Calibri" panose="020F0502020204030204"/>
              </a:rPr>
              <a:t>, BRAINEAC), Hi-C</a:t>
            </a:r>
            <a:endParaRPr lang="nl-NL" sz="1400" dirty="0">
              <a:solidFill>
                <a:prstClr val="black"/>
              </a:solidFill>
              <a:latin typeface="Calibri" panose="020F0502020204030204"/>
            </a:endParaRPr>
          </a:p>
        </p:txBody>
      </p:sp>
      <p:sp>
        <p:nvSpPr>
          <p:cNvPr id="5" name="Shape 82">
            <a:extLst>
              <a:ext uri="{FF2B5EF4-FFF2-40B4-BE49-F238E27FC236}">
                <a16:creationId xmlns:a16="http://schemas.microsoft.com/office/drawing/2014/main" id="{773CBD34-ECD0-DD0D-787C-1AA1228E5FDE}"/>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SNP2GENE</a:t>
            </a:r>
          </a:p>
        </p:txBody>
      </p:sp>
    </p:spTree>
    <p:extLst>
      <p:ext uri="{BB962C8B-B14F-4D97-AF65-F5344CB8AC3E}">
        <p14:creationId xmlns:p14="http://schemas.microsoft.com/office/powerpoint/2010/main" val="2048157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86313" y="913509"/>
            <a:ext cx="6418080" cy="4958223"/>
            <a:chOff x="2779553" y="1297312"/>
            <a:chExt cx="4223778" cy="3537042"/>
          </a:xfrm>
        </p:grpSpPr>
        <p:grpSp>
          <p:nvGrpSpPr>
            <p:cNvPr id="6" name="Group 5"/>
            <p:cNvGrpSpPr/>
            <p:nvPr/>
          </p:nvGrpSpPr>
          <p:grpSpPr>
            <a:xfrm>
              <a:off x="3472589" y="1297312"/>
              <a:ext cx="1657351" cy="260388"/>
              <a:chOff x="2490524" y="92059"/>
              <a:chExt cx="1657351" cy="260388"/>
            </a:xfrm>
          </p:grpSpPr>
          <p:sp>
            <p:nvSpPr>
              <p:cNvPr id="30" name="Rounded Rectangle 29"/>
              <p:cNvSpPr/>
              <p:nvPr/>
            </p:nvSpPr>
            <p:spPr>
              <a:xfrm>
                <a:off x="2490524" y="92059"/>
                <a:ext cx="1657351" cy="260388"/>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prstClr val="white"/>
                  </a:solidFill>
                  <a:latin typeface="Calibri" panose="020F0502020204030204"/>
                </a:endParaRPr>
              </a:p>
            </p:txBody>
          </p:sp>
          <p:sp>
            <p:nvSpPr>
              <p:cNvPr id="31" name="TextBox 30"/>
              <p:cNvSpPr txBox="1"/>
              <p:nvPr/>
            </p:nvSpPr>
            <p:spPr>
              <a:xfrm>
                <a:off x="2490524" y="112443"/>
                <a:ext cx="1657350" cy="219559"/>
              </a:xfrm>
              <a:prstGeom prst="rect">
                <a:avLst/>
              </a:prstGeom>
              <a:noFill/>
            </p:spPr>
            <p:txBody>
              <a:bodyPr wrap="square" rtlCol="0">
                <a:spAutoFit/>
              </a:bodyPr>
              <a:lstStyle/>
              <a:p>
                <a:pPr algn="ctr"/>
                <a:r>
                  <a:rPr lang="en-GB" sz="1400" dirty="0">
                    <a:solidFill>
                      <a:prstClr val="black"/>
                    </a:solidFill>
                    <a:latin typeface="Calibri" panose="020F0502020204030204"/>
                  </a:rPr>
                  <a:t>GWAS summary statistics</a:t>
                </a:r>
              </a:p>
            </p:txBody>
          </p:sp>
        </p:grpSp>
        <p:sp>
          <p:nvSpPr>
            <p:cNvPr id="7" name="Rounded Rectangle 6"/>
            <p:cNvSpPr/>
            <p:nvPr/>
          </p:nvSpPr>
          <p:spPr>
            <a:xfrm>
              <a:off x="2779555" y="1834071"/>
              <a:ext cx="3043423" cy="625304"/>
            </a:xfrm>
            <a:prstGeom prst="roundRect">
              <a:avLst/>
            </a:prstGeom>
            <a:solidFill>
              <a:schemeClr val="bg1"/>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black"/>
                </a:solidFill>
                <a:latin typeface="Calibri" panose="020F0502020204030204"/>
              </a:endParaRPr>
            </a:p>
          </p:txBody>
        </p:sp>
        <p:sp>
          <p:nvSpPr>
            <p:cNvPr id="8" name="Rounded Rectangle 7"/>
            <p:cNvSpPr/>
            <p:nvPr/>
          </p:nvSpPr>
          <p:spPr>
            <a:xfrm>
              <a:off x="2779555" y="2731039"/>
              <a:ext cx="3043423" cy="1002474"/>
            </a:xfrm>
            <a:prstGeom prst="roundRect">
              <a:avLst/>
            </a:prstGeom>
            <a:solidFill>
              <a:schemeClr val="bg1"/>
            </a:solidFill>
            <a:ln w="19050">
              <a:solidFill>
                <a:srgbClr val="00B0F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400" dirty="0">
                <a:solidFill>
                  <a:prstClr val="black"/>
                </a:solidFill>
                <a:latin typeface="Calibri" panose="020F0502020204030204"/>
              </a:endParaRPr>
            </a:p>
          </p:txBody>
        </p:sp>
        <p:sp>
          <p:nvSpPr>
            <p:cNvPr id="9" name="TextBox 8"/>
            <p:cNvSpPr txBox="1"/>
            <p:nvPr/>
          </p:nvSpPr>
          <p:spPr>
            <a:xfrm>
              <a:off x="2787034" y="2829503"/>
              <a:ext cx="3035941" cy="461072"/>
            </a:xfrm>
            <a:prstGeom prst="rect">
              <a:avLst/>
            </a:prstGeom>
            <a:noFill/>
          </p:spPr>
          <p:txBody>
            <a:bodyPr wrap="square" rtlCol="0">
              <a:spAutoFit/>
            </a:bodyPr>
            <a:lstStyle/>
            <a:p>
              <a:pPr algn="ctr"/>
              <a:r>
                <a:rPr lang="en-US" b="1" dirty="0">
                  <a:solidFill>
                    <a:prstClr val="black"/>
                  </a:solidFill>
                  <a:latin typeface="Calibri" panose="020F0502020204030204"/>
                </a:rPr>
                <a:t>Step 2. Annotation of candidate SNPs in genomic loci</a:t>
              </a:r>
              <a:endParaRPr lang="nl-NL" b="1" dirty="0">
                <a:solidFill>
                  <a:prstClr val="black"/>
                </a:solidFill>
                <a:latin typeface="Calibri" panose="020F0502020204030204"/>
              </a:endParaRPr>
            </a:p>
          </p:txBody>
        </p:sp>
        <p:cxnSp>
          <p:nvCxnSpPr>
            <p:cNvPr id="10" name="Straight Arrow Connector 9"/>
            <p:cNvCxnSpPr>
              <a:stCxn id="27" idx="2"/>
              <a:endCxn id="31" idx="0"/>
            </p:cNvCxnSpPr>
            <p:nvPr/>
          </p:nvCxnSpPr>
          <p:spPr>
            <a:xfrm flipH="1">
              <a:off x="4301264" y="3733513"/>
              <a:ext cx="3" cy="217267"/>
            </a:xfrm>
            <a:prstGeom prst="straightConnector1">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779553" y="3950780"/>
              <a:ext cx="3043422" cy="883574"/>
            </a:xfrm>
            <a:prstGeom prst="roundRect">
              <a:avLst/>
            </a:prstGeom>
            <a:solidFill>
              <a:schemeClr val="bg1"/>
            </a:solidFill>
            <a:ln w="19050">
              <a:solidFill>
                <a:srgbClr val="00B0F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400" dirty="0">
                <a:solidFill>
                  <a:prstClr val="black"/>
                </a:solidFill>
                <a:latin typeface="Calibri" panose="020F0502020204030204"/>
              </a:endParaRPr>
            </a:p>
          </p:txBody>
        </p:sp>
        <p:sp>
          <p:nvSpPr>
            <p:cNvPr id="12" name="TextBox 11"/>
            <p:cNvSpPr txBox="1"/>
            <p:nvPr/>
          </p:nvSpPr>
          <p:spPr>
            <a:xfrm>
              <a:off x="2953391" y="4034957"/>
              <a:ext cx="2685887" cy="223534"/>
            </a:xfrm>
            <a:prstGeom prst="rect">
              <a:avLst/>
            </a:prstGeom>
            <a:noFill/>
          </p:spPr>
          <p:txBody>
            <a:bodyPr wrap="square" tIns="18000" bIns="18000" rtlCol="0">
              <a:spAutoFit/>
            </a:bodyPr>
            <a:lstStyle/>
            <a:p>
              <a:pPr algn="ctr"/>
              <a:r>
                <a:rPr lang="en-US" b="1" dirty="0">
                  <a:solidFill>
                    <a:prstClr val="black"/>
                  </a:solidFill>
                  <a:latin typeface="Calibri" panose="020F0502020204030204"/>
                </a:rPr>
                <a:t>Step 3. Functional Gene mapping</a:t>
              </a:r>
              <a:endParaRPr lang="nl-NL" b="1" dirty="0">
                <a:solidFill>
                  <a:prstClr val="black"/>
                </a:solidFill>
                <a:latin typeface="Calibri" panose="020F0502020204030204"/>
              </a:endParaRPr>
            </a:p>
          </p:txBody>
        </p:sp>
        <p:sp>
          <p:nvSpPr>
            <p:cNvPr id="13" name="Rectangle 12"/>
            <p:cNvSpPr/>
            <p:nvPr/>
          </p:nvSpPr>
          <p:spPr>
            <a:xfrm>
              <a:off x="2928995" y="4277567"/>
              <a:ext cx="1256468" cy="23809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black"/>
                  </a:solidFill>
                  <a:latin typeface="Calibri" panose="020F0502020204030204"/>
                </a:rPr>
                <a:t>Positional mapping</a:t>
              </a:r>
            </a:p>
          </p:txBody>
        </p:sp>
        <p:sp>
          <p:nvSpPr>
            <p:cNvPr id="14" name="Rectangle 13"/>
            <p:cNvSpPr/>
            <p:nvPr/>
          </p:nvSpPr>
          <p:spPr>
            <a:xfrm>
              <a:off x="4456190" y="4276116"/>
              <a:ext cx="1183088" cy="23358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prstClr val="black"/>
                  </a:solidFill>
                  <a:latin typeface="Calibri" panose="020F0502020204030204"/>
                </a:rPr>
                <a:t>eQTL</a:t>
              </a:r>
              <a:r>
                <a:rPr lang="en-GB" sz="1400" dirty="0">
                  <a:solidFill>
                    <a:prstClr val="black"/>
                  </a:solidFill>
                  <a:latin typeface="Calibri" panose="020F0502020204030204"/>
                </a:rPr>
                <a:t> mapping</a:t>
              </a:r>
            </a:p>
          </p:txBody>
        </p:sp>
        <p:sp>
          <p:nvSpPr>
            <p:cNvPr id="15" name="Rounded Rectangle 14"/>
            <p:cNvSpPr/>
            <p:nvPr/>
          </p:nvSpPr>
          <p:spPr>
            <a:xfrm>
              <a:off x="6001312" y="4199614"/>
              <a:ext cx="1000502" cy="382350"/>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prstClr val="black"/>
                  </a:solidFill>
                  <a:latin typeface="Calibri" panose="020F0502020204030204"/>
                </a:rPr>
                <a:t>Mapped genes </a:t>
              </a:r>
              <a:r>
                <a:rPr lang="en-GB" sz="1400" b="1" dirty="0">
                  <a:solidFill>
                    <a:prstClr val="black"/>
                  </a:solidFill>
                  <a:latin typeface="Calibri" panose="020F0502020204030204"/>
                </a:rPr>
                <a:t>table</a:t>
              </a:r>
            </a:p>
          </p:txBody>
        </p:sp>
        <p:sp>
          <p:nvSpPr>
            <p:cNvPr id="16" name="Rounded Rectangle 15"/>
            <p:cNvSpPr/>
            <p:nvPr/>
          </p:nvSpPr>
          <p:spPr>
            <a:xfrm>
              <a:off x="6004032" y="2860389"/>
              <a:ext cx="997784" cy="416547"/>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dirty="0">
                  <a:solidFill>
                    <a:prstClr val="black"/>
                  </a:solidFill>
                  <a:latin typeface="Calibri" panose="020F0502020204030204"/>
                </a:rPr>
                <a:t>SNPs with annotations</a:t>
              </a:r>
            </a:p>
          </p:txBody>
        </p:sp>
        <p:sp>
          <p:nvSpPr>
            <p:cNvPr id="17" name="Rounded Rectangle 16"/>
            <p:cNvSpPr/>
            <p:nvPr/>
          </p:nvSpPr>
          <p:spPr>
            <a:xfrm>
              <a:off x="6004032" y="3379539"/>
              <a:ext cx="997782" cy="237289"/>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a:solidFill>
                    <a:prstClr val="black"/>
                  </a:solidFill>
                  <a:latin typeface="Calibri" panose="020F0502020204030204"/>
                </a:rPr>
                <a:t>eQTLs</a:t>
              </a:r>
              <a:endParaRPr lang="en-GB" sz="1400" b="1" dirty="0">
                <a:solidFill>
                  <a:prstClr val="black"/>
                </a:solidFill>
                <a:latin typeface="Calibri" panose="020F0502020204030204"/>
              </a:endParaRPr>
            </a:p>
          </p:txBody>
        </p:sp>
        <p:sp>
          <p:nvSpPr>
            <p:cNvPr id="18" name="Rounded Rectangle 17"/>
            <p:cNvSpPr/>
            <p:nvPr/>
          </p:nvSpPr>
          <p:spPr>
            <a:xfrm>
              <a:off x="5998910" y="1560931"/>
              <a:ext cx="1004421" cy="388301"/>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a:solidFill>
                    <a:prstClr val="black"/>
                  </a:solidFill>
                  <a:latin typeface="Calibri" panose="020F0502020204030204"/>
                </a:rPr>
                <a:t>Independent significant SNPs</a:t>
              </a:r>
              <a:endParaRPr lang="en-GB" sz="1400" b="1" dirty="0">
                <a:solidFill>
                  <a:prstClr val="black"/>
                </a:solidFill>
                <a:latin typeface="Calibri" panose="020F0502020204030204"/>
              </a:endParaRPr>
            </a:p>
          </p:txBody>
        </p:sp>
        <p:sp>
          <p:nvSpPr>
            <p:cNvPr id="19" name="Rounded Rectangle 18"/>
            <p:cNvSpPr/>
            <p:nvPr/>
          </p:nvSpPr>
          <p:spPr>
            <a:xfrm>
              <a:off x="5998909" y="2363504"/>
              <a:ext cx="1004421" cy="358317"/>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dirty="0">
                  <a:solidFill>
                    <a:prstClr val="black"/>
                  </a:solidFill>
                  <a:latin typeface="Calibri" panose="020F0502020204030204"/>
                </a:rPr>
                <a:t>Genomic risk loci</a:t>
              </a:r>
            </a:p>
          </p:txBody>
        </p:sp>
        <p:cxnSp>
          <p:nvCxnSpPr>
            <p:cNvPr id="20" name="Straight Arrow Connector 19"/>
            <p:cNvCxnSpPr>
              <a:stCxn id="23" idx="2"/>
              <a:endCxn id="25" idx="0"/>
            </p:cNvCxnSpPr>
            <p:nvPr/>
          </p:nvCxnSpPr>
          <p:spPr>
            <a:xfrm>
              <a:off x="4301264" y="1557700"/>
              <a:ext cx="3" cy="276371"/>
            </a:xfrm>
            <a:prstGeom prst="straightConnector1">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66853" y="2013344"/>
              <a:ext cx="2868828" cy="263470"/>
            </a:xfrm>
            <a:prstGeom prst="rect">
              <a:avLst/>
            </a:prstGeom>
            <a:noFill/>
          </p:spPr>
          <p:txBody>
            <a:bodyPr wrap="square" lIns="54000" rIns="54000" rtlCol="0">
              <a:spAutoFit/>
            </a:bodyPr>
            <a:lstStyle/>
            <a:p>
              <a:pPr algn="ctr"/>
              <a:r>
                <a:rPr lang="en-US" b="1" dirty="0">
                  <a:solidFill>
                    <a:prstClr val="black"/>
                  </a:solidFill>
                  <a:latin typeface="Calibri" panose="020F0502020204030204"/>
                </a:rPr>
                <a:t>Step 1. Characterize genomic risk loci</a:t>
              </a:r>
              <a:endParaRPr lang="nl-NL" b="1" dirty="0">
                <a:solidFill>
                  <a:prstClr val="black"/>
                </a:solidFill>
                <a:latin typeface="Calibri" panose="020F0502020204030204"/>
              </a:endParaRPr>
            </a:p>
          </p:txBody>
        </p:sp>
        <p:sp>
          <p:nvSpPr>
            <p:cNvPr id="22" name="Rounded Rectangle 21"/>
            <p:cNvSpPr/>
            <p:nvPr/>
          </p:nvSpPr>
          <p:spPr>
            <a:xfrm>
              <a:off x="6001292" y="2012816"/>
              <a:ext cx="1002039" cy="2771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r>
                <a:rPr lang="en-GB" sz="1400" b="1">
                  <a:solidFill>
                    <a:prstClr val="black"/>
                  </a:solidFill>
                  <a:latin typeface="Calibri" panose="020F0502020204030204"/>
                </a:rPr>
                <a:t>Lead SNPs</a:t>
              </a:r>
              <a:endParaRPr lang="en-GB" sz="1400" b="1" dirty="0">
                <a:solidFill>
                  <a:prstClr val="black"/>
                </a:solidFill>
                <a:latin typeface="Calibri" panose="020F0502020204030204"/>
              </a:endParaRPr>
            </a:p>
          </p:txBody>
        </p:sp>
        <p:cxnSp>
          <p:nvCxnSpPr>
            <p:cNvPr id="23" name="Straight Arrow Connector 22"/>
            <p:cNvCxnSpPr>
              <a:stCxn id="25" idx="2"/>
              <a:endCxn id="27" idx="0"/>
            </p:cNvCxnSpPr>
            <p:nvPr/>
          </p:nvCxnSpPr>
          <p:spPr>
            <a:xfrm>
              <a:off x="4301267" y="2459375"/>
              <a:ext cx="0" cy="271664"/>
            </a:xfrm>
            <a:prstGeom prst="straightConnector1">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1" idx="3"/>
            </p:cNvCxnSpPr>
            <p:nvPr/>
          </p:nvCxnSpPr>
          <p:spPr>
            <a:xfrm flipV="1">
              <a:off x="5822975" y="4390789"/>
              <a:ext cx="178337" cy="1778"/>
            </a:xfrm>
            <a:prstGeom prst="straightConnector1">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27" idx="3"/>
            </p:cNvCxnSpPr>
            <p:nvPr/>
          </p:nvCxnSpPr>
          <p:spPr>
            <a:xfrm>
              <a:off x="5822978" y="3232277"/>
              <a:ext cx="181054" cy="265907"/>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27" idx="3"/>
            </p:cNvCxnSpPr>
            <p:nvPr/>
          </p:nvCxnSpPr>
          <p:spPr>
            <a:xfrm flipV="1">
              <a:off x="5822978" y="3068663"/>
              <a:ext cx="181054" cy="163614"/>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5" idx="3"/>
            </p:cNvCxnSpPr>
            <p:nvPr/>
          </p:nvCxnSpPr>
          <p:spPr>
            <a:xfrm flipV="1">
              <a:off x="5822978" y="1755082"/>
              <a:ext cx="175932" cy="391642"/>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5" idx="3"/>
            </p:cNvCxnSpPr>
            <p:nvPr/>
          </p:nvCxnSpPr>
          <p:spPr>
            <a:xfrm>
              <a:off x="5822978" y="2146723"/>
              <a:ext cx="175931" cy="395940"/>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25" idx="3"/>
            </p:cNvCxnSpPr>
            <p:nvPr/>
          </p:nvCxnSpPr>
          <p:spPr>
            <a:xfrm>
              <a:off x="5822978" y="2146723"/>
              <a:ext cx="178314" cy="4656"/>
            </a:xfrm>
            <a:prstGeom prst="bentConnector3">
              <a:avLst>
                <a:gd name="adj1" fmla="val 50000"/>
              </a:avLst>
            </a:prstGeom>
            <a:ln>
              <a:solidFill>
                <a:schemeClr val="tx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2797680" y="3727445"/>
            <a:ext cx="4613148" cy="523220"/>
          </a:xfrm>
          <a:prstGeom prst="rect">
            <a:avLst/>
          </a:prstGeom>
          <a:noFill/>
        </p:spPr>
        <p:txBody>
          <a:bodyPr wrap="square" rtlCol="0">
            <a:spAutoFit/>
          </a:bodyPr>
          <a:lstStyle/>
          <a:p>
            <a:pPr algn="ctr"/>
            <a:r>
              <a:rPr lang="en-US" sz="1400" dirty="0">
                <a:solidFill>
                  <a:prstClr val="black"/>
                </a:solidFill>
                <a:latin typeface="Calibri" panose="020F0502020204030204"/>
              </a:rPr>
              <a:t>ANNOVAR, CADD, </a:t>
            </a:r>
            <a:r>
              <a:rPr lang="en-US" sz="1400" dirty="0" err="1">
                <a:solidFill>
                  <a:prstClr val="black"/>
                </a:solidFill>
                <a:latin typeface="Calibri" panose="020F0502020204030204"/>
              </a:rPr>
              <a:t>RegulomeDB</a:t>
            </a:r>
            <a:r>
              <a:rPr lang="en-US" sz="1400" dirty="0">
                <a:solidFill>
                  <a:prstClr val="black"/>
                </a:solidFill>
                <a:latin typeface="Calibri" panose="020F0502020204030204"/>
              </a:rPr>
              <a:t>, Open chromatin state,</a:t>
            </a:r>
          </a:p>
          <a:p>
            <a:pPr algn="ctr"/>
            <a:r>
              <a:rPr lang="en-US" sz="1400" dirty="0" err="1">
                <a:solidFill>
                  <a:prstClr val="black"/>
                </a:solidFill>
                <a:latin typeface="Calibri" panose="020F0502020204030204"/>
              </a:rPr>
              <a:t>eQTLs</a:t>
            </a:r>
            <a:r>
              <a:rPr lang="en-US" sz="1400" dirty="0">
                <a:solidFill>
                  <a:prstClr val="black"/>
                </a:solidFill>
                <a:latin typeface="Calibri" panose="020F0502020204030204"/>
              </a:rPr>
              <a:t> (</a:t>
            </a:r>
            <a:r>
              <a:rPr lang="en-US" sz="1400" dirty="0" err="1">
                <a:solidFill>
                  <a:prstClr val="black"/>
                </a:solidFill>
                <a:latin typeface="Calibri" panose="020F0502020204030204"/>
              </a:rPr>
              <a:t>GTEx</a:t>
            </a:r>
            <a:r>
              <a:rPr lang="en-US" sz="1400" dirty="0">
                <a:solidFill>
                  <a:prstClr val="black"/>
                </a:solidFill>
                <a:latin typeface="Calibri" panose="020F0502020204030204"/>
              </a:rPr>
              <a:t>, 2xBlood </a:t>
            </a:r>
            <a:r>
              <a:rPr lang="en-US" sz="1400" dirty="0" err="1">
                <a:solidFill>
                  <a:prstClr val="black"/>
                </a:solidFill>
                <a:latin typeface="Calibri" panose="020F0502020204030204"/>
              </a:rPr>
              <a:t>eQTLs</a:t>
            </a:r>
            <a:r>
              <a:rPr lang="en-US" sz="1400" dirty="0">
                <a:solidFill>
                  <a:prstClr val="black"/>
                </a:solidFill>
                <a:latin typeface="Calibri" panose="020F0502020204030204"/>
              </a:rPr>
              <a:t>, BRAINEAC), Hi-C</a:t>
            </a:r>
            <a:endParaRPr lang="nl-NL" sz="1400" dirty="0">
              <a:solidFill>
                <a:prstClr val="black"/>
              </a:solidFill>
              <a:latin typeface="Calibri" panose="020F0502020204030204"/>
            </a:endParaRPr>
          </a:p>
        </p:txBody>
      </p:sp>
      <p:sp>
        <p:nvSpPr>
          <p:cNvPr id="33" name="Rectangle 32"/>
          <p:cNvSpPr/>
          <p:nvPr/>
        </p:nvSpPr>
        <p:spPr>
          <a:xfrm>
            <a:off x="3822972" y="5483264"/>
            <a:ext cx="2551196" cy="327432"/>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prstClr val="black"/>
                </a:solidFill>
                <a:latin typeface="Calibri" panose="020F0502020204030204"/>
              </a:rPr>
              <a:t>Chromatin interaction </a:t>
            </a:r>
            <a:r>
              <a:rPr lang="en-GB" sz="1400" dirty="0">
                <a:solidFill>
                  <a:prstClr val="black"/>
                </a:solidFill>
                <a:latin typeface="Calibri" panose="020F0502020204030204"/>
              </a:rPr>
              <a:t>mapping</a:t>
            </a:r>
          </a:p>
        </p:txBody>
      </p:sp>
      <p:sp>
        <p:nvSpPr>
          <p:cNvPr id="34" name="Shape 82">
            <a:extLst>
              <a:ext uri="{FF2B5EF4-FFF2-40B4-BE49-F238E27FC236}">
                <a16:creationId xmlns:a16="http://schemas.microsoft.com/office/drawing/2014/main" id="{3DD747FF-0C32-4D4F-29E6-AE98BF25DAC0}"/>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SNP2GENE</a:t>
            </a:r>
          </a:p>
        </p:txBody>
      </p:sp>
    </p:spTree>
    <p:extLst>
      <p:ext uri="{BB962C8B-B14F-4D97-AF65-F5344CB8AC3E}">
        <p14:creationId xmlns:p14="http://schemas.microsoft.com/office/powerpoint/2010/main" val="1123154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25107" y="639726"/>
            <a:ext cx="2926080" cy="338554"/>
          </a:xfrm>
          <a:prstGeom prst="rect">
            <a:avLst/>
          </a:prstGeom>
          <a:noFill/>
        </p:spPr>
        <p:txBody>
          <a:bodyPr wrap="square" rtlCol="0">
            <a:spAutoFit/>
          </a:bodyPr>
          <a:lstStyle/>
          <a:p>
            <a:pPr algn="ctr"/>
            <a:r>
              <a:rPr lang="en-GB" sz="1600" b="1">
                <a:solidFill>
                  <a:prstClr val="black"/>
                </a:solidFill>
                <a:latin typeface="Calibri" panose="020F0502020204030204"/>
              </a:rPr>
              <a:t>Positional mapping</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7166" y="993222"/>
            <a:ext cx="4312101" cy="1678441"/>
          </a:xfrm>
          <a:prstGeom prst="rect">
            <a:avLst/>
          </a:prstGeom>
        </p:spPr>
      </p:pic>
      <p:cxnSp>
        <p:nvCxnSpPr>
          <p:cNvPr id="13" name="Straight Connector 12"/>
          <p:cNvCxnSpPr/>
          <p:nvPr/>
        </p:nvCxnSpPr>
        <p:spPr>
          <a:xfrm>
            <a:off x="1966502" y="3462366"/>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66501" y="3127400"/>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445720" y="3217163"/>
            <a:ext cx="356124"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27278" y="3355352"/>
            <a:ext cx="540118"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745295" y="3217163"/>
            <a:ext cx="514486" cy="0"/>
          </a:xfrm>
          <a:prstGeom prst="straightConnector1">
            <a:avLst/>
          </a:prstGeom>
          <a:ln w="22225">
            <a:solidFill>
              <a:srgbClr val="FF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86429" y="3355352"/>
            <a:ext cx="335931"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00658" y="3355352"/>
            <a:ext cx="514486"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66501" y="3026369"/>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966500" y="2691403"/>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661978" y="1198143"/>
            <a:ext cx="239410"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661978" y="1373632"/>
            <a:ext cx="239410"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861634" y="1067595"/>
            <a:ext cx="1078893" cy="246221"/>
          </a:xfrm>
          <a:prstGeom prst="rect">
            <a:avLst/>
          </a:prstGeom>
          <a:noFill/>
        </p:spPr>
        <p:txBody>
          <a:bodyPr wrap="square" rtlCol="0">
            <a:spAutoFit/>
          </a:bodyPr>
          <a:lstStyle/>
          <a:p>
            <a:r>
              <a:rPr lang="en-GB" sz="1000">
                <a:solidFill>
                  <a:prstClr val="black"/>
                </a:solidFill>
                <a:latin typeface="Calibri" panose="020F0502020204030204"/>
              </a:rPr>
              <a:t>Mapped genes</a:t>
            </a:r>
            <a:endParaRPr lang="en-GB" sz="1000" dirty="0">
              <a:solidFill>
                <a:prstClr val="black"/>
              </a:solidFill>
              <a:latin typeface="Calibri" panose="020F0502020204030204"/>
            </a:endParaRPr>
          </a:p>
        </p:txBody>
      </p:sp>
      <p:sp>
        <p:nvSpPr>
          <p:cNvPr id="50" name="TextBox 49"/>
          <p:cNvSpPr txBox="1"/>
          <p:nvPr/>
        </p:nvSpPr>
        <p:spPr>
          <a:xfrm>
            <a:off x="4861632" y="1258987"/>
            <a:ext cx="1162806" cy="246221"/>
          </a:xfrm>
          <a:prstGeom prst="rect">
            <a:avLst/>
          </a:prstGeom>
          <a:noFill/>
        </p:spPr>
        <p:txBody>
          <a:bodyPr wrap="square" rtlCol="0">
            <a:spAutoFit/>
          </a:bodyPr>
          <a:lstStyle/>
          <a:p>
            <a:r>
              <a:rPr lang="en-GB" sz="1000" dirty="0">
                <a:solidFill>
                  <a:prstClr val="black"/>
                </a:solidFill>
                <a:latin typeface="Calibri" panose="020F0502020204030204"/>
              </a:rPr>
              <a:t>Un-mapped genes</a:t>
            </a:r>
          </a:p>
        </p:txBody>
      </p:sp>
      <p:sp>
        <p:nvSpPr>
          <p:cNvPr id="5" name="Shape 82">
            <a:extLst>
              <a:ext uri="{FF2B5EF4-FFF2-40B4-BE49-F238E27FC236}">
                <a16:creationId xmlns:a16="http://schemas.microsoft.com/office/drawing/2014/main" id="{C39438DF-AE5B-8A7C-5F04-4E9F41CBE4D0}"/>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Gene Mapping</a:t>
            </a:r>
          </a:p>
        </p:txBody>
      </p:sp>
    </p:spTree>
    <p:extLst>
      <p:ext uri="{BB962C8B-B14F-4D97-AF65-F5344CB8AC3E}">
        <p14:creationId xmlns:p14="http://schemas.microsoft.com/office/powerpoint/2010/main" val="8931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25107" y="639726"/>
            <a:ext cx="2926080" cy="338554"/>
          </a:xfrm>
          <a:prstGeom prst="rect">
            <a:avLst/>
          </a:prstGeom>
          <a:noFill/>
        </p:spPr>
        <p:txBody>
          <a:bodyPr wrap="square" rtlCol="0">
            <a:spAutoFit/>
          </a:bodyPr>
          <a:lstStyle/>
          <a:p>
            <a:pPr algn="ctr"/>
            <a:r>
              <a:rPr lang="en-GB" sz="1600" b="1">
                <a:solidFill>
                  <a:prstClr val="black"/>
                </a:solidFill>
                <a:latin typeface="Calibri" panose="020F0502020204030204"/>
              </a:rPr>
              <a:t>Positional mapping</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7166" y="1006285"/>
            <a:ext cx="4312101" cy="1678441"/>
          </a:xfrm>
          <a:prstGeom prst="rect">
            <a:avLst/>
          </a:prstGeom>
        </p:spPr>
      </p:pic>
      <p:cxnSp>
        <p:nvCxnSpPr>
          <p:cNvPr id="13" name="Straight Connector 12"/>
          <p:cNvCxnSpPr/>
          <p:nvPr/>
        </p:nvCxnSpPr>
        <p:spPr>
          <a:xfrm>
            <a:off x="1966502" y="3462366"/>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66501" y="3127400"/>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445720" y="3217163"/>
            <a:ext cx="356124"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27278" y="3355352"/>
            <a:ext cx="540118"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745295" y="3217163"/>
            <a:ext cx="514486" cy="0"/>
          </a:xfrm>
          <a:prstGeom prst="straightConnector1">
            <a:avLst/>
          </a:prstGeom>
          <a:ln w="22225">
            <a:solidFill>
              <a:srgbClr val="FF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86429" y="3355352"/>
            <a:ext cx="335931"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00658" y="3355352"/>
            <a:ext cx="514486"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66501" y="3026369"/>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966500" y="2691403"/>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661978" y="1198143"/>
            <a:ext cx="239410"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661978" y="1373632"/>
            <a:ext cx="239410"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861634" y="1067595"/>
            <a:ext cx="1078893" cy="246221"/>
          </a:xfrm>
          <a:prstGeom prst="rect">
            <a:avLst/>
          </a:prstGeom>
          <a:noFill/>
        </p:spPr>
        <p:txBody>
          <a:bodyPr wrap="square" rtlCol="0">
            <a:spAutoFit/>
          </a:bodyPr>
          <a:lstStyle/>
          <a:p>
            <a:r>
              <a:rPr lang="en-GB" sz="1000">
                <a:solidFill>
                  <a:prstClr val="black"/>
                </a:solidFill>
                <a:latin typeface="Calibri" panose="020F0502020204030204"/>
              </a:rPr>
              <a:t>Mapped genes</a:t>
            </a:r>
            <a:endParaRPr lang="en-GB" sz="1000" dirty="0">
              <a:solidFill>
                <a:prstClr val="black"/>
              </a:solidFill>
              <a:latin typeface="Calibri" panose="020F0502020204030204"/>
            </a:endParaRPr>
          </a:p>
        </p:txBody>
      </p:sp>
      <p:sp>
        <p:nvSpPr>
          <p:cNvPr id="50" name="TextBox 49"/>
          <p:cNvSpPr txBox="1"/>
          <p:nvPr/>
        </p:nvSpPr>
        <p:spPr>
          <a:xfrm>
            <a:off x="4861632" y="1258987"/>
            <a:ext cx="1162806" cy="246221"/>
          </a:xfrm>
          <a:prstGeom prst="rect">
            <a:avLst/>
          </a:prstGeom>
          <a:noFill/>
        </p:spPr>
        <p:txBody>
          <a:bodyPr wrap="square" rtlCol="0">
            <a:spAutoFit/>
          </a:bodyPr>
          <a:lstStyle/>
          <a:p>
            <a:r>
              <a:rPr lang="en-GB" sz="1000" dirty="0">
                <a:solidFill>
                  <a:prstClr val="black"/>
                </a:solidFill>
                <a:latin typeface="Calibri" panose="020F0502020204030204"/>
              </a:rPr>
              <a:t>Un-mapped genes</a:t>
            </a:r>
          </a:p>
        </p:txBody>
      </p:sp>
      <p:grpSp>
        <p:nvGrpSpPr>
          <p:cNvPr id="68" name="Group 67"/>
          <p:cNvGrpSpPr/>
          <p:nvPr/>
        </p:nvGrpSpPr>
        <p:grpSpPr>
          <a:xfrm>
            <a:off x="3001278" y="2601622"/>
            <a:ext cx="1299203" cy="748403"/>
            <a:chOff x="1477277" y="2601621"/>
            <a:chExt cx="1299203" cy="748403"/>
          </a:xfrm>
        </p:grpSpPr>
        <p:sp>
          <p:nvSpPr>
            <p:cNvPr id="60" name="TextBox 59"/>
            <p:cNvSpPr txBox="1"/>
            <p:nvPr/>
          </p:nvSpPr>
          <p:spPr>
            <a:xfrm>
              <a:off x="2166880" y="2610372"/>
              <a:ext cx="609600" cy="261610"/>
            </a:xfrm>
            <a:prstGeom prst="rect">
              <a:avLst/>
            </a:prstGeom>
            <a:noFill/>
          </p:spPr>
          <p:txBody>
            <a:bodyPr wrap="square" rtlCol="0">
              <a:spAutoFit/>
            </a:bodyPr>
            <a:lstStyle/>
            <a:p>
              <a:pPr algn="ctr"/>
              <a:r>
                <a:rPr lang="en-GB" sz="1100">
                  <a:solidFill>
                    <a:prstClr val="black"/>
                  </a:solidFill>
                  <a:latin typeface="Calibri" panose="020F0502020204030204"/>
                </a:rPr>
                <a:t>exonic</a:t>
              </a:r>
              <a:endParaRPr lang="en-GB" sz="1100" dirty="0">
                <a:solidFill>
                  <a:prstClr val="black"/>
                </a:solidFill>
                <a:latin typeface="Calibri" panose="020F0502020204030204"/>
              </a:endParaRPr>
            </a:p>
          </p:txBody>
        </p:sp>
        <p:sp>
          <p:nvSpPr>
            <p:cNvPr id="61" name="TextBox 60"/>
            <p:cNvSpPr txBox="1"/>
            <p:nvPr/>
          </p:nvSpPr>
          <p:spPr>
            <a:xfrm>
              <a:off x="1477277" y="2601621"/>
              <a:ext cx="801742" cy="261610"/>
            </a:xfrm>
            <a:prstGeom prst="rect">
              <a:avLst/>
            </a:prstGeom>
            <a:noFill/>
          </p:spPr>
          <p:txBody>
            <a:bodyPr wrap="square" rtlCol="0">
              <a:spAutoFit/>
            </a:bodyPr>
            <a:lstStyle/>
            <a:p>
              <a:pPr algn="ctr"/>
              <a:r>
                <a:rPr lang="en-GB" sz="1100">
                  <a:solidFill>
                    <a:prstClr val="black"/>
                  </a:solidFill>
                  <a:latin typeface="Calibri" panose="020F0502020204030204"/>
                </a:rPr>
                <a:t>Intergenic</a:t>
              </a:r>
              <a:endParaRPr lang="en-GB" sz="1100" dirty="0">
                <a:solidFill>
                  <a:prstClr val="black"/>
                </a:solidFill>
                <a:latin typeface="Calibri" panose="020F0502020204030204"/>
              </a:endParaRPr>
            </a:p>
          </p:txBody>
        </p:sp>
        <p:sp>
          <p:nvSpPr>
            <p:cNvPr id="57" name="Oval 56"/>
            <p:cNvSpPr/>
            <p:nvPr/>
          </p:nvSpPr>
          <p:spPr>
            <a:xfrm>
              <a:off x="2424538" y="2810938"/>
              <a:ext cx="72000" cy="72000"/>
            </a:xfrm>
            <a:prstGeom prst="ellipse">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9" name="Oval 58"/>
            <p:cNvSpPr/>
            <p:nvPr/>
          </p:nvSpPr>
          <p:spPr>
            <a:xfrm>
              <a:off x="1840336" y="2810938"/>
              <a:ext cx="72000" cy="72000"/>
            </a:xfrm>
            <a:prstGeom prst="ellipse">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cxnSp>
          <p:nvCxnSpPr>
            <p:cNvPr id="63" name="Straight Arrow Connector 62"/>
            <p:cNvCxnSpPr>
              <a:stCxn id="57" idx="4"/>
            </p:cNvCxnSpPr>
            <p:nvPr/>
          </p:nvCxnSpPr>
          <p:spPr>
            <a:xfrm>
              <a:off x="2460538" y="2882938"/>
              <a:ext cx="0" cy="328897"/>
            </a:xfrm>
            <a:prstGeom prst="straightConnector1">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533901" y="2882938"/>
              <a:ext cx="330706" cy="467086"/>
            </a:xfrm>
            <a:prstGeom prst="straightConnector1">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7" name="Cross 66"/>
            <p:cNvSpPr/>
            <p:nvPr/>
          </p:nvSpPr>
          <p:spPr>
            <a:xfrm rot="2700000">
              <a:off x="1575682" y="2931629"/>
              <a:ext cx="288000" cy="288000"/>
            </a:xfrm>
            <a:prstGeom prst="plus">
              <a:avLst>
                <a:gd name="adj" fmla="val 44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grpSp>
      <p:sp>
        <p:nvSpPr>
          <p:cNvPr id="5" name="Shape 82">
            <a:extLst>
              <a:ext uri="{FF2B5EF4-FFF2-40B4-BE49-F238E27FC236}">
                <a16:creationId xmlns:a16="http://schemas.microsoft.com/office/drawing/2014/main" id="{70E5C9D1-5EC4-FD40-7E0F-F4F8E9C0BAAC}"/>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Gene Mapping</a:t>
            </a:r>
          </a:p>
        </p:txBody>
      </p:sp>
    </p:spTree>
    <p:extLst>
      <p:ext uri="{BB962C8B-B14F-4D97-AF65-F5344CB8AC3E}">
        <p14:creationId xmlns:p14="http://schemas.microsoft.com/office/powerpoint/2010/main" val="3244134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25107" y="639726"/>
            <a:ext cx="2926080" cy="338554"/>
          </a:xfrm>
          <a:prstGeom prst="rect">
            <a:avLst/>
          </a:prstGeom>
          <a:noFill/>
        </p:spPr>
        <p:txBody>
          <a:bodyPr wrap="square" rtlCol="0">
            <a:spAutoFit/>
          </a:bodyPr>
          <a:lstStyle/>
          <a:p>
            <a:pPr algn="ctr"/>
            <a:r>
              <a:rPr lang="en-GB" sz="1600" b="1">
                <a:solidFill>
                  <a:prstClr val="black"/>
                </a:solidFill>
                <a:latin typeface="Calibri" panose="020F0502020204030204"/>
              </a:rPr>
              <a:t>Positional mapping</a:t>
            </a:r>
          </a:p>
        </p:txBody>
      </p:sp>
      <p:sp>
        <p:nvSpPr>
          <p:cNvPr id="9" name="TextBox 8"/>
          <p:cNvSpPr txBox="1"/>
          <p:nvPr/>
        </p:nvSpPr>
        <p:spPr>
          <a:xfrm>
            <a:off x="6958676" y="647666"/>
            <a:ext cx="2926080" cy="338554"/>
          </a:xfrm>
          <a:prstGeom prst="rect">
            <a:avLst/>
          </a:prstGeom>
          <a:noFill/>
        </p:spPr>
        <p:txBody>
          <a:bodyPr wrap="square" rtlCol="0">
            <a:spAutoFit/>
          </a:bodyPr>
          <a:lstStyle/>
          <a:p>
            <a:pPr algn="ctr"/>
            <a:r>
              <a:rPr lang="en-GB" sz="1600" b="1" dirty="0" err="1">
                <a:solidFill>
                  <a:prstClr val="black"/>
                </a:solidFill>
                <a:latin typeface="Calibri" panose="020F0502020204030204"/>
              </a:rPr>
              <a:t>eQTL</a:t>
            </a:r>
            <a:r>
              <a:rPr lang="en-GB" sz="1600" b="1" dirty="0">
                <a:solidFill>
                  <a:prstClr val="black"/>
                </a:solidFill>
                <a:latin typeface="Calibri" panose="020F0502020204030204"/>
              </a:rPr>
              <a:t> mapping</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7166" y="993222"/>
            <a:ext cx="4312101" cy="1678441"/>
          </a:xfrm>
          <a:prstGeom prst="rect">
            <a:avLst/>
          </a:prstGeom>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2185" y="993222"/>
            <a:ext cx="4371129" cy="1701417"/>
          </a:xfrm>
          <a:prstGeom prst="rect">
            <a:avLst/>
          </a:prstGeom>
        </p:spPr>
      </p:pic>
      <p:cxnSp>
        <p:nvCxnSpPr>
          <p:cNvPr id="13" name="Straight Connector 12"/>
          <p:cNvCxnSpPr/>
          <p:nvPr/>
        </p:nvCxnSpPr>
        <p:spPr>
          <a:xfrm>
            <a:off x="1966502" y="3462366"/>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66501" y="3127400"/>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445720" y="3217163"/>
            <a:ext cx="356124"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27278" y="3355352"/>
            <a:ext cx="540118"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745295" y="3217163"/>
            <a:ext cx="514486" cy="0"/>
          </a:xfrm>
          <a:prstGeom prst="straightConnector1">
            <a:avLst/>
          </a:prstGeom>
          <a:ln w="22225">
            <a:solidFill>
              <a:srgbClr val="FF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86429" y="3355352"/>
            <a:ext cx="335931"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00658" y="3355352"/>
            <a:ext cx="514486"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66501" y="3026369"/>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966500" y="2691403"/>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00071" y="3457038"/>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500070" y="3122072"/>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979289" y="3211835"/>
            <a:ext cx="356124"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9260847" y="3350024"/>
            <a:ext cx="540118" cy="0"/>
          </a:xfrm>
          <a:prstGeom prst="straightConnector1">
            <a:avLst/>
          </a:prstGeom>
          <a:ln w="22225">
            <a:solidFill>
              <a:srgbClr val="FF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278864" y="3211835"/>
            <a:ext cx="514486" cy="0"/>
          </a:xfrm>
          <a:prstGeom prst="straightConnector1">
            <a:avLst/>
          </a:prstGeom>
          <a:ln w="22225">
            <a:solidFill>
              <a:schemeClr val="accent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519998" y="3350024"/>
            <a:ext cx="335931"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334227" y="3350024"/>
            <a:ext cx="514486"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500070" y="3021041"/>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500069" y="2686075"/>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661978" y="1198143"/>
            <a:ext cx="239410"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661978" y="1373632"/>
            <a:ext cx="239410"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861634" y="1067595"/>
            <a:ext cx="1078893" cy="246221"/>
          </a:xfrm>
          <a:prstGeom prst="rect">
            <a:avLst/>
          </a:prstGeom>
          <a:noFill/>
        </p:spPr>
        <p:txBody>
          <a:bodyPr wrap="square" rtlCol="0">
            <a:spAutoFit/>
          </a:bodyPr>
          <a:lstStyle/>
          <a:p>
            <a:r>
              <a:rPr lang="en-GB" sz="1000">
                <a:solidFill>
                  <a:prstClr val="black"/>
                </a:solidFill>
                <a:latin typeface="Calibri" panose="020F0502020204030204"/>
              </a:rPr>
              <a:t>Mapped genes</a:t>
            </a:r>
            <a:endParaRPr lang="en-GB" sz="1000" dirty="0">
              <a:solidFill>
                <a:prstClr val="black"/>
              </a:solidFill>
              <a:latin typeface="Calibri" panose="020F0502020204030204"/>
            </a:endParaRPr>
          </a:p>
        </p:txBody>
      </p:sp>
      <p:sp>
        <p:nvSpPr>
          <p:cNvPr id="50" name="TextBox 49"/>
          <p:cNvSpPr txBox="1"/>
          <p:nvPr/>
        </p:nvSpPr>
        <p:spPr>
          <a:xfrm>
            <a:off x="4861632" y="1258987"/>
            <a:ext cx="1162806" cy="246221"/>
          </a:xfrm>
          <a:prstGeom prst="rect">
            <a:avLst/>
          </a:prstGeom>
          <a:noFill/>
        </p:spPr>
        <p:txBody>
          <a:bodyPr wrap="square" rtlCol="0">
            <a:spAutoFit/>
          </a:bodyPr>
          <a:lstStyle/>
          <a:p>
            <a:r>
              <a:rPr lang="en-GB" sz="1000" dirty="0">
                <a:solidFill>
                  <a:prstClr val="black"/>
                </a:solidFill>
                <a:latin typeface="Calibri" panose="020F0502020204030204"/>
              </a:rPr>
              <a:t>Un-mapped genes</a:t>
            </a:r>
          </a:p>
        </p:txBody>
      </p:sp>
      <p:cxnSp>
        <p:nvCxnSpPr>
          <p:cNvPr id="51" name="Straight Arrow Connector 50"/>
          <p:cNvCxnSpPr/>
          <p:nvPr/>
        </p:nvCxnSpPr>
        <p:spPr>
          <a:xfrm>
            <a:off x="9157239" y="1198143"/>
            <a:ext cx="239410"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157239" y="1373632"/>
            <a:ext cx="239410"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356895" y="1067595"/>
            <a:ext cx="1078893" cy="246221"/>
          </a:xfrm>
          <a:prstGeom prst="rect">
            <a:avLst/>
          </a:prstGeom>
          <a:noFill/>
        </p:spPr>
        <p:txBody>
          <a:bodyPr wrap="square" rtlCol="0">
            <a:spAutoFit/>
          </a:bodyPr>
          <a:lstStyle/>
          <a:p>
            <a:r>
              <a:rPr lang="en-GB" sz="1000">
                <a:solidFill>
                  <a:prstClr val="black"/>
                </a:solidFill>
                <a:latin typeface="Calibri" panose="020F0502020204030204"/>
              </a:rPr>
              <a:t>Mapped genes</a:t>
            </a:r>
            <a:endParaRPr lang="en-GB" sz="1000" dirty="0">
              <a:solidFill>
                <a:prstClr val="black"/>
              </a:solidFill>
              <a:latin typeface="Calibri" panose="020F0502020204030204"/>
            </a:endParaRPr>
          </a:p>
        </p:txBody>
      </p:sp>
      <p:sp>
        <p:nvSpPr>
          <p:cNvPr id="54" name="TextBox 53"/>
          <p:cNvSpPr txBox="1"/>
          <p:nvPr/>
        </p:nvSpPr>
        <p:spPr>
          <a:xfrm>
            <a:off x="9356893" y="1258987"/>
            <a:ext cx="1162806" cy="246221"/>
          </a:xfrm>
          <a:prstGeom prst="rect">
            <a:avLst/>
          </a:prstGeom>
          <a:noFill/>
        </p:spPr>
        <p:txBody>
          <a:bodyPr wrap="square" rtlCol="0">
            <a:spAutoFit/>
          </a:bodyPr>
          <a:lstStyle/>
          <a:p>
            <a:r>
              <a:rPr lang="en-GB" sz="1000" dirty="0">
                <a:solidFill>
                  <a:prstClr val="black"/>
                </a:solidFill>
                <a:latin typeface="Calibri" panose="020F0502020204030204"/>
              </a:rPr>
              <a:t>Un-mapped genes</a:t>
            </a:r>
          </a:p>
        </p:txBody>
      </p:sp>
      <p:grpSp>
        <p:nvGrpSpPr>
          <p:cNvPr id="68" name="Group 67"/>
          <p:cNvGrpSpPr/>
          <p:nvPr/>
        </p:nvGrpSpPr>
        <p:grpSpPr>
          <a:xfrm>
            <a:off x="3001278" y="2601622"/>
            <a:ext cx="1299203" cy="748403"/>
            <a:chOff x="1477277" y="2601621"/>
            <a:chExt cx="1299203" cy="748403"/>
          </a:xfrm>
        </p:grpSpPr>
        <p:sp>
          <p:nvSpPr>
            <p:cNvPr id="60" name="TextBox 59"/>
            <p:cNvSpPr txBox="1"/>
            <p:nvPr/>
          </p:nvSpPr>
          <p:spPr>
            <a:xfrm>
              <a:off x="2166880" y="2610372"/>
              <a:ext cx="609600" cy="261610"/>
            </a:xfrm>
            <a:prstGeom prst="rect">
              <a:avLst/>
            </a:prstGeom>
            <a:noFill/>
          </p:spPr>
          <p:txBody>
            <a:bodyPr wrap="square" rtlCol="0">
              <a:spAutoFit/>
            </a:bodyPr>
            <a:lstStyle/>
            <a:p>
              <a:pPr algn="ctr"/>
              <a:r>
                <a:rPr lang="en-GB" sz="1100">
                  <a:solidFill>
                    <a:prstClr val="black"/>
                  </a:solidFill>
                  <a:latin typeface="Calibri" panose="020F0502020204030204"/>
                </a:rPr>
                <a:t>exonic</a:t>
              </a:r>
              <a:endParaRPr lang="en-GB" sz="1100" dirty="0">
                <a:solidFill>
                  <a:prstClr val="black"/>
                </a:solidFill>
                <a:latin typeface="Calibri" panose="020F0502020204030204"/>
              </a:endParaRPr>
            </a:p>
          </p:txBody>
        </p:sp>
        <p:sp>
          <p:nvSpPr>
            <p:cNvPr id="61" name="TextBox 60"/>
            <p:cNvSpPr txBox="1"/>
            <p:nvPr/>
          </p:nvSpPr>
          <p:spPr>
            <a:xfrm>
              <a:off x="1477277" y="2601621"/>
              <a:ext cx="801742" cy="261610"/>
            </a:xfrm>
            <a:prstGeom prst="rect">
              <a:avLst/>
            </a:prstGeom>
            <a:noFill/>
          </p:spPr>
          <p:txBody>
            <a:bodyPr wrap="square" rtlCol="0">
              <a:spAutoFit/>
            </a:bodyPr>
            <a:lstStyle/>
            <a:p>
              <a:pPr algn="ctr"/>
              <a:r>
                <a:rPr lang="en-GB" sz="1100">
                  <a:solidFill>
                    <a:prstClr val="black"/>
                  </a:solidFill>
                  <a:latin typeface="Calibri" panose="020F0502020204030204"/>
                </a:rPr>
                <a:t>Intergenic</a:t>
              </a:r>
              <a:endParaRPr lang="en-GB" sz="1100" dirty="0">
                <a:solidFill>
                  <a:prstClr val="black"/>
                </a:solidFill>
                <a:latin typeface="Calibri" panose="020F0502020204030204"/>
              </a:endParaRPr>
            </a:p>
          </p:txBody>
        </p:sp>
        <p:sp>
          <p:nvSpPr>
            <p:cNvPr id="57" name="Oval 56"/>
            <p:cNvSpPr/>
            <p:nvPr/>
          </p:nvSpPr>
          <p:spPr>
            <a:xfrm>
              <a:off x="2424538" y="2810938"/>
              <a:ext cx="72000" cy="72000"/>
            </a:xfrm>
            <a:prstGeom prst="ellipse">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9" name="Oval 58"/>
            <p:cNvSpPr/>
            <p:nvPr/>
          </p:nvSpPr>
          <p:spPr>
            <a:xfrm>
              <a:off x="1840336" y="2810938"/>
              <a:ext cx="72000" cy="72000"/>
            </a:xfrm>
            <a:prstGeom prst="ellipse">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cxnSp>
          <p:nvCxnSpPr>
            <p:cNvPr id="63" name="Straight Arrow Connector 62"/>
            <p:cNvCxnSpPr>
              <a:stCxn id="57" idx="4"/>
            </p:cNvCxnSpPr>
            <p:nvPr/>
          </p:nvCxnSpPr>
          <p:spPr>
            <a:xfrm>
              <a:off x="2460538" y="2882938"/>
              <a:ext cx="0" cy="328897"/>
            </a:xfrm>
            <a:prstGeom prst="straightConnector1">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533901" y="2882938"/>
              <a:ext cx="330706" cy="467086"/>
            </a:xfrm>
            <a:prstGeom prst="straightConnector1">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7" name="Cross 66"/>
            <p:cNvSpPr/>
            <p:nvPr/>
          </p:nvSpPr>
          <p:spPr>
            <a:xfrm rot="2700000">
              <a:off x="1575682" y="2931629"/>
              <a:ext cx="288000" cy="288000"/>
            </a:xfrm>
            <a:prstGeom prst="plus">
              <a:avLst>
                <a:gd name="adj" fmla="val 44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grpSp>
      <p:sp>
        <p:nvSpPr>
          <p:cNvPr id="69" name="Arc 68"/>
          <p:cNvSpPr/>
          <p:nvPr/>
        </p:nvSpPr>
        <p:spPr>
          <a:xfrm>
            <a:off x="7566319" y="2753802"/>
            <a:ext cx="839455" cy="551154"/>
          </a:xfrm>
          <a:prstGeom prst="arc">
            <a:avLst>
              <a:gd name="adj1" fmla="val 10855859"/>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0" name="Arc 69"/>
          <p:cNvSpPr/>
          <p:nvPr/>
        </p:nvSpPr>
        <p:spPr>
          <a:xfrm>
            <a:off x="7566318" y="2784619"/>
            <a:ext cx="945031" cy="482833"/>
          </a:xfrm>
          <a:prstGeom prst="arc">
            <a:avLst>
              <a:gd name="adj1" fmla="val 10855859"/>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1" name="Arc 70"/>
          <p:cNvSpPr/>
          <p:nvPr/>
        </p:nvSpPr>
        <p:spPr>
          <a:xfrm>
            <a:off x="7566317" y="2742302"/>
            <a:ext cx="712547" cy="567485"/>
          </a:xfrm>
          <a:prstGeom prst="arc">
            <a:avLst>
              <a:gd name="adj1" fmla="val 10855859"/>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2" name="Arc 71"/>
          <p:cNvSpPr/>
          <p:nvPr/>
        </p:nvSpPr>
        <p:spPr>
          <a:xfrm>
            <a:off x="7573680" y="2708540"/>
            <a:ext cx="476405" cy="631911"/>
          </a:xfrm>
          <a:prstGeom prst="arc">
            <a:avLst>
              <a:gd name="adj1" fmla="val 10855859"/>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3" name="Arc 72"/>
          <p:cNvSpPr/>
          <p:nvPr/>
        </p:nvSpPr>
        <p:spPr>
          <a:xfrm>
            <a:off x="8353073" y="2784618"/>
            <a:ext cx="1126308" cy="494658"/>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4" name="Arc 73"/>
          <p:cNvSpPr/>
          <p:nvPr/>
        </p:nvSpPr>
        <p:spPr>
          <a:xfrm>
            <a:off x="8413134" y="2799113"/>
            <a:ext cx="1055701" cy="459724"/>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5" name="Arc 74"/>
          <p:cNvSpPr/>
          <p:nvPr/>
        </p:nvSpPr>
        <p:spPr>
          <a:xfrm>
            <a:off x="8778771" y="2775936"/>
            <a:ext cx="698646" cy="499836"/>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6" name="Arc 75"/>
          <p:cNvSpPr/>
          <p:nvPr/>
        </p:nvSpPr>
        <p:spPr>
          <a:xfrm>
            <a:off x="8699659" y="2744989"/>
            <a:ext cx="777758" cy="556184"/>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7" name="Arc 76"/>
          <p:cNvSpPr/>
          <p:nvPr/>
        </p:nvSpPr>
        <p:spPr>
          <a:xfrm>
            <a:off x="8594084" y="2733940"/>
            <a:ext cx="882110" cy="592634"/>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5" name="Shape 82">
            <a:extLst>
              <a:ext uri="{FF2B5EF4-FFF2-40B4-BE49-F238E27FC236}">
                <a16:creationId xmlns:a16="http://schemas.microsoft.com/office/drawing/2014/main" id="{DBD2996C-9CA4-CB28-9F76-DFEEF8116F07}"/>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Gene Mapping</a:t>
            </a:r>
          </a:p>
        </p:txBody>
      </p:sp>
    </p:spTree>
    <p:extLst>
      <p:ext uri="{BB962C8B-B14F-4D97-AF65-F5344CB8AC3E}">
        <p14:creationId xmlns:p14="http://schemas.microsoft.com/office/powerpoint/2010/main" val="53999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25107" y="639726"/>
            <a:ext cx="2926080" cy="338554"/>
          </a:xfrm>
          <a:prstGeom prst="rect">
            <a:avLst/>
          </a:prstGeom>
          <a:noFill/>
        </p:spPr>
        <p:txBody>
          <a:bodyPr wrap="square" rtlCol="0">
            <a:spAutoFit/>
          </a:bodyPr>
          <a:lstStyle/>
          <a:p>
            <a:pPr algn="ctr"/>
            <a:r>
              <a:rPr lang="en-GB" sz="1600" b="1">
                <a:solidFill>
                  <a:prstClr val="black"/>
                </a:solidFill>
                <a:latin typeface="Calibri" panose="020F0502020204030204"/>
              </a:rPr>
              <a:t>Positional mapping</a:t>
            </a:r>
          </a:p>
        </p:txBody>
      </p:sp>
      <p:sp>
        <p:nvSpPr>
          <p:cNvPr id="9" name="TextBox 8"/>
          <p:cNvSpPr txBox="1"/>
          <p:nvPr/>
        </p:nvSpPr>
        <p:spPr>
          <a:xfrm>
            <a:off x="6958676" y="647666"/>
            <a:ext cx="2926080" cy="338554"/>
          </a:xfrm>
          <a:prstGeom prst="rect">
            <a:avLst/>
          </a:prstGeom>
          <a:noFill/>
        </p:spPr>
        <p:txBody>
          <a:bodyPr wrap="square" rtlCol="0">
            <a:spAutoFit/>
          </a:bodyPr>
          <a:lstStyle/>
          <a:p>
            <a:pPr algn="ctr"/>
            <a:r>
              <a:rPr lang="en-GB" sz="1600" b="1" dirty="0" err="1">
                <a:solidFill>
                  <a:prstClr val="black"/>
                </a:solidFill>
                <a:latin typeface="Calibri" panose="020F0502020204030204"/>
              </a:rPr>
              <a:t>eQTL</a:t>
            </a:r>
            <a:r>
              <a:rPr lang="en-GB" sz="1600" b="1" dirty="0">
                <a:solidFill>
                  <a:prstClr val="black"/>
                </a:solidFill>
                <a:latin typeface="Calibri" panose="020F0502020204030204"/>
              </a:rPr>
              <a:t> mapping</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7166" y="993222"/>
            <a:ext cx="4312101" cy="1678441"/>
          </a:xfrm>
          <a:prstGeom prst="rect">
            <a:avLst/>
          </a:prstGeom>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2185" y="993222"/>
            <a:ext cx="4371129" cy="1701417"/>
          </a:xfrm>
          <a:prstGeom prst="rect">
            <a:avLst/>
          </a:prstGeom>
        </p:spPr>
      </p:pic>
      <p:sp>
        <p:nvSpPr>
          <p:cNvPr id="12" name="Rounded Rectangle 11"/>
          <p:cNvSpPr/>
          <p:nvPr/>
        </p:nvSpPr>
        <p:spPr>
          <a:xfrm>
            <a:off x="1986429" y="3887706"/>
            <a:ext cx="8332967" cy="2195398"/>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cxnSp>
        <p:nvCxnSpPr>
          <p:cNvPr id="13" name="Straight Connector 12"/>
          <p:cNvCxnSpPr/>
          <p:nvPr/>
        </p:nvCxnSpPr>
        <p:spPr>
          <a:xfrm>
            <a:off x="1966502" y="3462366"/>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66501" y="3127400"/>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445720" y="3217163"/>
            <a:ext cx="356124"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27278" y="3355352"/>
            <a:ext cx="540118"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745295" y="3217163"/>
            <a:ext cx="514486" cy="0"/>
          </a:xfrm>
          <a:prstGeom prst="straightConnector1">
            <a:avLst/>
          </a:prstGeom>
          <a:ln w="22225">
            <a:solidFill>
              <a:srgbClr val="FF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86429" y="3355352"/>
            <a:ext cx="335931"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00658" y="3355352"/>
            <a:ext cx="514486"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66501" y="3026369"/>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966500" y="2691403"/>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00071" y="3457038"/>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500070" y="3122072"/>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979289" y="3211835"/>
            <a:ext cx="356124" cy="0"/>
          </a:xfrm>
          <a:prstGeom prst="straightConnector1">
            <a:avLst/>
          </a:prstGeom>
          <a:ln w="22225">
            <a:solidFill>
              <a:srgbClr val="0070C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9260847" y="3350024"/>
            <a:ext cx="540118" cy="0"/>
          </a:xfrm>
          <a:prstGeom prst="straightConnector1">
            <a:avLst/>
          </a:prstGeom>
          <a:ln w="22225">
            <a:solidFill>
              <a:srgbClr val="FF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278864" y="3211835"/>
            <a:ext cx="514486" cy="0"/>
          </a:xfrm>
          <a:prstGeom prst="straightConnector1">
            <a:avLst/>
          </a:prstGeom>
          <a:ln w="22225">
            <a:solidFill>
              <a:schemeClr val="accent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519998" y="3350024"/>
            <a:ext cx="335931"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334227" y="3350024"/>
            <a:ext cx="514486"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500070" y="3021041"/>
            <a:ext cx="38432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500069" y="2686075"/>
            <a:ext cx="0" cy="3296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661978" y="1198143"/>
            <a:ext cx="239410"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661978" y="1373632"/>
            <a:ext cx="239410"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861634" y="1067595"/>
            <a:ext cx="1078893" cy="246221"/>
          </a:xfrm>
          <a:prstGeom prst="rect">
            <a:avLst/>
          </a:prstGeom>
          <a:noFill/>
        </p:spPr>
        <p:txBody>
          <a:bodyPr wrap="square" rtlCol="0">
            <a:spAutoFit/>
          </a:bodyPr>
          <a:lstStyle/>
          <a:p>
            <a:r>
              <a:rPr lang="en-GB" sz="1000">
                <a:solidFill>
                  <a:prstClr val="black"/>
                </a:solidFill>
                <a:latin typeface="Calibri" panose="020F0502020204030204"/>
              </a:rPr>
              <a:t>Mapped genes</a:t>
            </a:r>
            <a:endParaRPr lang="en-GB" sz="1000" dirty="0">
              <a:solidFill>
                <a:prstClr val="black"/>
              </a:solidFill>
              <a:latin typeface="Calibri" panose="020F0502020204030204"/>
            </a:endParaRPr>
          </a:p>
        </p:txBody>
      </p:sp>
      <p:sp>
        <p:nvSpPr>
          <p:cNvPr id="50" name="TextBox 49"/>
          <p:cNvSpPr txBox="1"/>
          <p:nvPr/>
        </p:nvSpPr>
        <p:spPr>
          <a:xfrm>
            <a:off x="4861632" y="1258987"/>
            <a:ext cx="1162806" cy="246221"/>
          </a:xfrm>
          <a:prstGeom prst="rect">
            <a:avLst/>
          </a:prstGeom>
          <a:noFill/>
        </p:spPr>
        <p:txBody>
          <a:bodyPr wrap="square" rtlCol="0">
            <a:spAutoFit/>
          </a:bodyPr>
          <a:lstStyle/>
          <a:p>
            <a:r>
              <a:rPr lang="en-GB" sz="1000" dirty="0">
                <a:solidFill>
                  <a:prstClr val="black"/>
                </a:solidFill>
                <a:latin typeface="Calibri" panose="020F0502020204030204"/>
              </a:rPr>
              <a:t>Un-mapped genes</a:t>
            </a:r>
          </a:p>
        </p:txBody>
      </p:sp>
      <p:cxnSp>
        <p:nvCxnSpPr>
          <p:cNvPr id="51" name="Straight Arrow Connector 50"/>
          <p:cNvCxnSpPr/>
          <p:nvPr/>
        </p:nvCxnSpPr>
        <p:spPr>
          <a:xfrm>
            <a:off x="9157239" y="1198143"/>
            <a:ext cx="239410" cy="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157239" y="1373632"/>
            <a:ext cx="239410"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356895" y="1067595"/>
            <a:ext cx="1078893" cy="246221"/>
          </a:xfrm>
          <a:prstGeom prst="rect">
            <a:avLst/>
          </a:prstGeom>
          <a:noFill/>
        </p:spPr>
        <p:txBody>
          <a:bodyPr wrap="square" rtlCol="0">
            <a:spAutoFit/>
          </a:bodyPr>
          <a:lstStyle/>
          <a:p>
            <a:r>
              <a:rPr lang="en-GB" sz="1000">
                <a:solidFill>
                  <a:prstClr val="black"/>
                </a:solidFill>
                <a:latin typeface="Calibri" panose="020F0502020204030204"/>
              </a:rPr>
              <a:t>Mapped genes</a:t>
            </a:r>
            <a:endParaRPr lang="en-GB" sz="1000" dirty="0">
              <a:solidFill>
                <a:prstClr val="black"/>
              </a:solidFill>
              <a:latin typeface="Calibri" panose="020F0502020204030204"/>
            </a:endParaRPr>
          </a:p>
        </p:txBody>
      </p:sp>
      <p:sp>
        <p:nvSpPr>
          <p:cNvPr id="54" name="TextBox 53"/>
          <p:cNvSpPr txBox="1"/>
          <p:nvPr/>
        </p:nvSpPr>
        <p:spPr>
          <a:xfrm>
            <a:off x="9356893" y="1258987"/>
            <a:ext cx="1162806" cy="246221"/>
          </a:xfrm>
          <a:prstGeom prst="rect">
            <a:avLst/>
          </a:prstGeom>
          <a:noFill/>
        </p:spPr>
        <p:txBody>
          <a:bodyPr wrap="square" rtlCol="0">
            <a:spAutoFit/>
          </a:bodyPr>
          <a:lstStyle/>
          <a:p>
            <a:r>
              <a:rPr lang="en-GB" sz="1000" dirty="0">
                <a:solidFill>
                  <a:prstClr val="black"/>
                </a:solidFill>
                <a:latin typeface="Calibri" panose="020F0502020204030204"/>
              </a:rPr>
              <a:t>Un-mapped genes</a:t>
            </a:r>
          </a:p>
        </p:txBody>
      </p:sp>
      <p:grpSp>
        <p:nvGrpSpPr>
          <p:cNvPr id="68" name="Group 67"/>
          <p:cNvGrpSpPr/>
          <p:nvPr/>
        </p:nvGrpSpPr>
        <p:grpSpPr>
          <a:xfrm>
            <a:off x="3001278" y="2601622"/>
            <a:ext cx="1299203" cy="748403"/>
            <a:chOff x="1477277" y="2601621"/>
            <a:chExt cx="1299203" cy="748403"/>
          </a:xfrm>
        </p:grpSpPr>
        <p:sp>
          <p:nvSpPr>
            <p:cNvPr id="60" name="TextBox 59"/>
            <p:cNvSpPr txBox="1"/>
            <p:nvPr/>
          </p:nvSpPr>
          <p:spPr>
            <a:xfrm>
              <a:off x="2166880" y="2610372"/>
              <a:ext cx="609600" cy="261610"/>
            </a:xfrm>
            <a:prstGeom prst="rect">
              <a:avLst/>
            </a:prstGeom>
            <a:noFill/>
          </p:spPr>
          <p:txBody>
            <a:bodyPr wrap="square" rtlCol="0">
              <a:spAutoFit/>
            </a:bodyPr>
            <a:lstStyle/>
            <a:p>
              <a:pPr algn="ctr"/>
              <a:r>
                <a:rPr lang="en-GB" sz="1100">
                  <a:solidFill>
                    <a:prstClr val="black"/>
                  </a:solidFill>
                  <a:latin typeface="Calibri" panose="020F0502020204030204"/>
                </a:rPr>
                <a:t>exonic</a:t>
              </a:r>
              <a:endParaRPr lang="en-GB" sz="1100" dirty="0">
                <a:solidFill>
                  <a:prstClr val="black"/>
                </a:solidFill>
                <a:latin typeface="Calibri" panose="020F0502020204030204"/>
              </a:endParaRPr>
            </a:p>
          </p:txBody>
        </p:sp>
        <p:sp>
          <p:nvSpPr>
            <p:cNvPr id="61" name="TextBox 60"/>
            <p:cNvSpPr txBox="1"/>
            <p:nvPr/>
          </p:nvSpPr>
          <p:spPr>
            <a:xfrm>
              <a:off x="1477277" y="2601621"/>
              <a:ext cx="801742" cy="261610"/>
            </a:xfrm>
            <a:prstGeom prst="rect">
              <a:avLst/>
            </a:prstGeom>
            <a:noFill/>
          </p:spPr>
          <p:txBody>
            <a:bodyPr wrap="square" rtlCol="0">
              <a:spAutoFit/>
            </a:bodyPr>
            <a:lstStyle/>
            <a:p>
              <a:pPr algn="ctr"/>
              <a:r>
                <a:rPr lang="en-GB" sz="1100">
                  <a:solidFill>
                    <a:prstClr val="black"/>
                  </a:solidFill>
                  <a:latin typeface="Calibri" panose="020F0502020204030204"/>
                </a:rPr>
                <a:t>Intergenic</a:t>
              </a:r>
              <a:endParaRPr lang="en-GB" sz="1100" dirty="0">
                <a:solidFill>
                  <a:prstClr val="black"/>
                </a:solidFill>
                <a:latin typeface="Calibri" panose="020F0502020204030204"/>
              </a:endParaRPr>
            </a:p>
          </p:txBody>
        </p:sp>
        <p:sp>
          <p:nvSpPr>
            <p:cNvPr id="57" name="Oval 56"/>
            <p:cNvSpPr/>
            <p:nvPr/>
          </p:nvSpPr>
          <p:spPr>
            <a:xfrm>
              <a:off x="2424538" y="2810938"/>
              <a:ext cx="72000" cy="72000"/>
            </a:xfrm>
            <a:prstGeom prst="ellipse">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9" name="Oval 58"/>
            <p:cNvSpPr/>
            <p:nvPr/>
          </p:nvSpPr>
          <p:spPr>
            <a:xfrm>
              <a:off x="1840336" y="2810938"/>
              <a:ext cx="72000" cy="72000"/>
            </a:xfrm>
            <a:prstGeom prst="ellipse">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cxnSp>
          <p:nvCxnSpPr>
            <p:cNvPr id="63" name="Straight Arrow Connector 62"/>
            <p:cNvCxnSpPr>
              <a:stCxn id="57" idx="4"/>
            </p:cNvCxnSpPr>
            <p:nvPr/>
          </p:nvCxnSpPr>
          <p:spPr>
            <a:xfrm>
              <a:off x="2460538" y="2882938"/>
              <a:ext cx="0" cy="328897"/>
            </a:xfrm>
            <a:prstGeom prst="straightConnector1">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533901" y="2882938"/>
              <a:ext cx="330706" cy="467086"/>
            </a:xfrm>
            <a:prstGeom prst="straightConnector1">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7" name="Cross 66"/>
            <p:cNvSpPr/>
            <p:nvPr/>
          </p:nvSpPr>
          <p:spPr>
            <a:xfrm rot="2700000">
              <a:off x="1575682" y="2931629"/>
              <a:ext cx="288000" cy="288000"/>
            </a:xfrm>
            <a:prstGeom prst="plus">
              <a:avLst>
                <a:gd name="adj" fmla="val 44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grpSp>
      <p:sp>
        <p:nvSpPr>
          <p:cNvPr id="69" name="Arc 68"/>
          <p:cNvSpPr/>
          <p:nvPr/>
        </p:nvSpPr>
        <p:spPr>
          <a:xfrm>
            <a:off x="7566319" y="2753802"/>
            <a:ext cx="839455" cy="551154"/>
          </a:xfrm>
          <a:prstGeom prst="arc">
            <a:avLst>
              <a:gd name="adj1" fmla="val 10855859"/>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0" name="Arc 69"/>
          <p:cNvSpPr/>
          <p:nvPr/>
        </p:nvSpPr>
        <p:spPr>
          <a:xfrm>
            <a:off x="7566318" y="2784619"/>
            <a:ext cx="945031" cy="482833"/>
          </a:xfrm>
          <a:prstGeom prst="arc">
            <a:avLst>
              <a:gd name="adj1" fmla="val 10855859"/>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1" name="Arc 70"/>
          <p:cNvSpPr/>
          <p:nvPr/>
        </p:nvSpPr>
        <p:spPr>
          <a:xfrm>
            <a:off x="7566317" y="2742302"/>
            <a:ext cx="712547" cy="567485"/>
          </a:xfrm>
          <a:prstGeom prst="arc">
            <a:avLst>
              <a:gd name="adj1" fmla="val 10855859"/>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2" name="Arc 71"/>
          <p:cNvSpPr/>
          <p:nvPr/>
        </p:nvSpPr>
        <p:spPr>
          <a:xfrm>
            <a:off x="7573680" y="2708540"/>
            <a:ext cx="476405" cy="631911"/>
          </a:xfrm>
          <a:prstGeom prst="arc">
            <a:avLst>
              <a:gd name="adj1" fmla="val 10855859"/>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3" name="Arc 72"/>
          <p:cNvSpPr/>
          <p:nvPr/>
        </p:nvSpPr>
        <p:spPr>
          <a:xfrm>
            <a:off x="8353073" y="2784618"/>
            <a:ext cx="1126308" cy="494658"/>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4" name="Arc 73"/>
          <p:cNvSpPr/>
          <p:nvPr/>
        </p:nvSpPr>
        <p:spPr>
          <a:xfrm>
            <a:off x="8413134" y="2799113"/>
            <a:ext cx="1055701" cy="459724"/>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5" name="Arc 74"/>
          <p:cNvSpPr/>
          <p:nvPr/>
        </p:nvSpPr>
        <p:spPr>
          <a:xfrm>
            <a:off x="8778771" y="2775936"/>
            <a:ext cx="698646" cy="499836"/>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6" name="Arc 75"/>
          <p:cNvSpPr/>
          <p:nvPr/>
        </p:nvSpPr>
        <p:spPr>
          <a:xfrm>
            <a:off x="8699659" y="2744989"/>
            <a:ext cx="777758" cy="556184"/>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7" name="Arc 76"/>
          <p:cNvSpPr/>
          <p:nvPr/>
        </p:nvSpPr>
        <p:spPr>
          <a:xfrm>
            <a:off x="8594084" y="2733940"/>
            <a:ext cx="882110" cy="592634"/>
          </a:xfrm>
          <a:prstGeom prst="arc">
            <a:avLst>
              <a:gd name="adj1" fmla="val 10855859"/>
              <a:gd name="adj2" fmla="val 0"/>
            </a:avLst>
          </a:prstGeom>
          <a:ln>
            <a:solidFill>
              <a:srgbClr val="D7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panose="020F0502020204030204"/>
            </a:endParaRPr>
          </a:p>
        </p:txBody>
      </p:sp>
      <p:sp>
        <p:nvSpPr>
          <p:cNvPr id="78" name="TextBox 77"/>
          <p:cNvSpPr txBox="1"/>
          <p:nvPr/>
        </p:nvSpPr>
        <p:spPr>
          <a:xfrm>
            <a:off x="1966500" y="4003325"/>
            <a:ext cx="8030429" cy="369332"/>
          </a:xfrm>
          <a:prstGeom prst="rect">
            <a:avLst/>
          </a:prstGeom>
          <a:noFill/>
        </p:spPr>
        <p:txBody>
          <a:bodyPr wrap="square" rtlCol="0">
            <a:spAutoFit/>
          </a:bodyPr>
          <a:lstStyle/>
          <a:p>
            <a:pPr algn="ctr"/>
            <a:r>
              <a:rPr lang="en-GB" b="1" dirty="0">
                <a:solidFill>
                  <a:prstClr val="black"/>
                </a:solidFill>
                <a:latin typeface="Calibri" panose="020F0502020204030204"/>
              </a:rPr>
              <a:t>Optional filtering of SNPs based on functional annotations prior to gene mapping</a:t>
            </a:r>
          </a:p>
        </p:txBody>
      </p:sp>
      <p:sp>
        <p:nvSpPr>
          <p:cNvPr id="79" name="TextBox 78"/>
          <p:cNvSpPr txBox="1"/>
          <p:nvPr/>
        </p:nvSpPr>
        <p:spPr>
          <a:xfrm>
            <a:off x="2295282" y="4295530"/>
            <a:ext cx="7601058" cy="1754326"/>
          </a:xfrm>
          <a:prstGeom prst="rect">
            <a:avLst/>
          </a:prstGeom>
          <a:noFill/>
        </p:spPr>
        <p:txBody>
          <a:bodyPr wrap="square" rtlCol="0">
            <a:spAutoFit/>
          </a:bodyPr>
          <a:lstStyle/>
          <a:p>
            <a:pPr>
              <a:lnSpc>
                <a:spcPct val="150000"/>
              </a:lnSpc>
            </a:pPr>
            <a:r>
              <a:rPr lang="en-GB" dirty="0">
                <a:solidFill>
                  <a:prstClr val="black"/>
                </a:solidFill>
                <a:latin typeface="Calibri" panose="020F0502020204030204"/>
              </a:rPr>
              <a:t>CADD score (&gt;12.37 is considered as highly deleterious)</a:t>
            </a:r>
          </a:p>
          <a:p>
            <a:pPr>
              <a:lnSpc>
                <a:spcPct val="150000"/>
              </a:lnSpc>
            </a:pPr>
            <a:r>
              <a:rPr lang="en-GB" dirty="0" err="1">
                <a:solidFill>
                  <a:prstClr val="black"/>
                </a:solidFill>
                <a:latin typeface="Calibri" panose="020F0502020204030204"/>
              </a:rPr>
              <a:t>RegulomeDB</a:t>
            </a:r>
            <a:r>
              <a:rPr lang="en-GB" dirty="0">
                <a:solidFill>
                  <a:prstClr val="black"/>
                </a:solidFill>
                <a:latin typeface="Calibri" panose="020F0502020204030204"/>
              </a:rPr>
              <a:t> score (categorical score from 1a to 7)</a:t>
            </a:r>
          </a:p>
          <a:p>
            <a:pPr>
              <a:lnSpc>
                <a:spcPct val="150000"/>
              </a:lnSpc>
            </a:pPr>
            <a:r>
              <a:rPr lang="en-GB" dirty="0">
                <a:solidFill>
                  <a:prstClr val="black"/>
                </a:solidFill>
                <a:latin typeface="Calibri" panose="020F0502020204030204"/>
              </a:rPr>
              <a:t>15-core chromatin status (1-7 states are considered as open, tissue specific)</a:t>
            </a:r>
          </a:p>
          <a:p>
            <a:pPr>
              <a:lnSpc>
                <a:spcPct val="150000"/>
              </a:lnSpc>
            </a:pPr>
            <a:r>
              <a:rPr lang="en-GB" dirty="0">
                <a:solidFill>
                  <a:prstClr val="black"/>
                </a:solidFill>
                <a:latin typeface="Calibri" panose="020F0502020204030204"/>
              </a:rPr>
              <a:t>*Parameters can be set for each mapping separately</a:t>
            </a:r>
          </a:p>
        </p:txBody>
      </p:sp>
      <p:sp>
        <p:nvSpPr>
          <p:cNvPr id="5" name="Shape 82">
            <a:extLst>
              <a:ext uri="{FF2B5EF4-FFF2-40B4-BE49-F238E27FC236}">
                <a16:creationId xmlns:a16="http://schemas.microsoft.com/office/drawing/2014/main" id="{5508D356-B6A9-EF00-29B0-FB4472E5C13A}"/>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Gene Mapping</a:t>
            </a:r>
          </a:p>
        </p:txBody>
      </p:sp>
    </p:spTree>
    <p:extLst>
      <p:ext uri="{BB962C8B-B14F-4D97-AF65-F5344CB8AC3E}">
        <p14:creationId xmlns:p14="http://schemas.microsoft.com/office/powerpoint/2010/main" val="3975304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9144" y="631598"/>
            <a:ext cx="2926080" cy="338554"/>
          </a:xfrm>
          <a:prstGeom prst="rect">
            <a:avLst/>
          </a:prstGeom>
          <a:noFill/>
        </p:spPr>
        <p:txBody>
          <a:bodyPr wrap="square" rtlCol="0">
            <a:spAutoFit/>
          </a:bodyPr>
          <a:lstStyle/>
          <a:p>
            <a:pPr algn="ctr"/>
            <a:r>
              <a:rPr lang="en-GB" sz="1600" b="1" dirty="0">
                <a:solidFill>
                  <a:prstClr val="black"/>
                </a:solidFill>
                <a:latin typeface="Calibri" panose="020F0502020204030204"/>
              </a:rPr>
              <a:t>Chromatin interaction mapping</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7165" y="1093264"/>
            <a:ext cx="4436880" cy="233194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2184" y="1093263"/>
            <a:ext cx="4451054" cy="242534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2184" y="3841714"/>
            <a:ext cx="4451054" cy="2397250"/>
          </a:xfrm>
          <a:prstGeom prst="rect">
            <a:avLst/>
          </a:prstGeom>
        </p:spPr>
      </p:pic>
      <p:sp>
        <p:nvSpPr>
          <p:cNvPr id="9" name="TextBox 8"/>
          <p:cNvSpPr txBox="1"/>
          <p:nvPr/>
        </p:nvSpPr>
        <p:spPr>
          <a:xfrm>
            <a:off x="1894838" y="3975934"/>
            <a:ext cx="4119207" cy="1815882"/>
          </a:xfrm>
          <a:prstGeom prst="rect">
            <a:avLst/>
          </a:prstGeom>
          <a:noFill/>
        </p:spPr>
        <p:txBody>
          <a:bodyPr wrap="square" rtlCol="0">
            <a:spAutoFit/>
          </a:bodyPr>
          <a:lstStyle/>
          <a:p>
            <a:r>
              <a:rPr lang="en-GB" sz="1600" dirty="0">
                <a:solidFill>
                  <a:prstClr val="black"/>
                </a:solidFill>
                <a:latin typeface="Calibri" panose="020F0502020204030204"/>
              </a:rPr>
              <a:t>Map SNPs in a genomic region interacting with promoter region of genes (250bp up- and 500bp downstream of TSS) in selected tissue types. </a:t>
            </a:r>
          </a:p>
          <a:p>
            <a:r>
              <a:rPr lang="en-GB" sz="1600" dirty="0">
                <a:solidFill>
                  <a:prstClr val="black"/>
                </a:solidFill>
                <a:latin typeface="Calibri" panose="020F0502020204030204"/>
              </a:rPr>
              <a:t>SNPs can be further filtered on overlap with predicted enhancers or promotor regions from Roadmap. </a:t>
            </a:r>
          </a:p>
        </p:txBody>
      </p:sp>
      <p:sp>
        <p:nvSpPr>
          <p:cNvPr id="11" name="Shape 82">
            <a:extLst>
              <a:ext uri="{FF2B5EF4-FFF2-40B4-BE49-F238E27FC236}">
                <a16:creationId xmlns:a16="http://schemas.microsoft.com/office/drawing/2014/main" id="{7D7054DB-B84E-671C-33BB-DF607E440D60}"/>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Gene Mapping</a:t>
            </a:r>
          </a:p>
        </p:txBody>
      </p:sp>
    </p:spTree>
    <p:extLst>
      <p:ext uri="{BB962C8B-B14F-4D97-AF65-F5344CB8AC3E}">
        <p14:creationId xmlns:p14="http://schemas.microsoft.com/office/powerpoint/2010/main" val="107044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5005" y="365358"/>
            <a:ext cx="6179535" cy="6492643"/>
          </a:xfrm>
          <a:prstGeom prst="rect">
            <a:avLst/>
          </a:prstGeom>
        </p:spPr>
      </p:pic>
      <p:sp>
        <p:nvSpPr>
          <p:cNvPr id="8" name="TextBox 7"/>
          <p:cNvSpPr txBox="1"/>
          <p:nvPr/>
        </p:nvSpPr>
        <p:spPr>
          <a:xfrm>
            <a:off x="3554819" y="681525"/>
            <a:ext cx="1222744" cy="276999"/>
          </a:xfrm>
          <a:prstGeom prst="rect">
            <a:avLst/>
          </a:prstGeom>
          <a:noFill/>
        </p:spPr>
        <p:txBody>
          <a:bodyPr wrap="square" rtlCol="0">
            <a:spAutoFit/>
          </a:bodyPr>
          <a:lstStyle/>
          <a:p>
            <a:r>
              <a:rPr lang="en-GB" sz="1200" b="1">
                <a:solidFill>
                  <a:prstClr val="black"/>
                </a:solidFill>
                <a:latin typeface="Calibri" panose="020F0502020204030204"/>
              </a:rPr>
              <a:t>GWAS P-value</a:t>
            </a:r>
          </a:p>
        </p:txBody>
      </p:sp>
      <p:sp>
        <p:nvSpPr>
          <p:cNvPr id="24" name="TextBox 23"/>
          <p:cNvSpPr txBox="1"/>
          <p:nvPr/>
        </p:nvSpPr>
        <p:spPr>
          <a:xfrm>
            <a:off x="3554819" y="3135383"/>
            <a:ext cx="1222744" cy="276999"/>
          </a:xfrm>
          <a:prstGeom prst="rect">
            <a:avLst/>
          </a:prstGeom>
          <a:noFill/>
        </p:spPr>
        <p:txBody>
          <a:bodyPr wrap="square" rtlCol="0">
            <a:spAutoFit/>
          </a:bodyPr>
          <a:lstStyle/>
          <a:p>
            <a:r>
              <a:rPr lang="en-GB" sz="1200" b="1">
                <a:solidFill>
                  <a:prstClr val="black"/>
                </a:solidFill>
                <a:latin typeface="Calibri" panose="020F0502020204030204"/>
              </a:rPr>
              <a:t>Genes</a:t>
            </a:r>
            <a:endParaRPr lang="en-GB" sz="1200" b="1" dirty="0">
              <a:solidFill>
                <a:prstClr val="black"/>
              </a:solidFill>
              <a:latin typeface="Calibri" panose="020F0502020204030204"/>
            </a:endParaRPr>
          </a:p>
        </p:txBody>
      </p:sp>
      <p:sp>
        <p:nvSpPr>
          <p:cNvPr id="26" name="TextBox 25"/>
          <p:cNvSpPr txBox="1"/>
          <p:nvPr/>
        </p:nvSpPr>
        <p:spPr>
          <a:xfrm>
            <a:off x="3554819" y="3483812"/>
            <a:ext cx="1222744" cy="276999"/>
          </a:xfrm>
          <a:prstGeom prst="rect">
            <a:avLst/>
          </a:prstGeom>
          <a:noFill/>
        </p:spPr>
        <p:txBody>
          <a:bodyPr wrap="square" rtlCol="0">
            <a:spAutoFit/>
          </a:bodyPr>
          <a:lstStyle/>
          <a:p>
            <a:r>
              <a:rPr lang="en-GB" sz="1200" b="1" dirty="0">
                <a:solidFill>
                  <a:prstClr val="black"/>
                </a:solidFill>
                <a:latin typeface="Calibri" panose="020F0502020204030204"/>
              </a:rPr>
              <a:t>CADD score</a:t>
            </a:r>
          </a:p>
        </p:txBody>
      </p:sp>
      <p:sp>
        <p:nvSpPr>
          <p:cNvPr id="31" name="TextBox 30"/>
          <p:cNvSpPr txBox="1"/>
          <p:nvPr/>
        </p:nvSpPr>
        <p:spPr>
          <a:xfrm>
            <a:off x="3554820" y="4582694"/>
            <a:ext cx="1520455" cy="276999"/>
          </a:xfrm>
          <a:prstGeom prst="rect">
            <a:avLst/>
          </a:prstGeom>
          <a:noFill/>
        </p:spPr>
        <p:txBody>
          <a:bodyPr wrap="square" rtlCol="0">
            <a:spAutoFit/>
          </a:bodyPr>
          <a:lstStyle/>
          <a:p>
            <a:r>
              <a:rPr lang="en-GB" sz="1200" b="1">
                <a:solidFill>
                  <a:prstClr val="black"/>
                </a:solidFill>
                <a:latin typeface="Calibri" panose="020F0502020204030204"/>
              </a:rPr>
              <a:t>RegulomeDB</a:t>
            </a:r>
            <a:r>
              <a:rPr lang="en-GB" sz="1200" b="1" dirty="0">
                <a:solidFill>
                  <a:prstClr val="black"/>
                </a:solidFill>
                <a:latin typeface="Calibri" panose="020F0502020204030204"/>
              </a:rPr>
              <a:t> score</a:t>
            </a:r>
          </a:p>
        </p:txBody>
      </p:sp>
      <p:sp>
        <p:nvSpPr>
          <p:cNvPr id="32" name="TextBox 31"/>
          <p:cNvSpPr txBox="1"/>
          <p:nvPr/>
        </p:nvSpPr>
        <p:spPr>
          <a:xfrm>
            <a:off x="3554819" y="5681576"/>
            <a:ext cx="808075" cy="276999"/>
          </a:xfrm>
          <a:prstGeom prst="rect">
            <a:avLst/>
          </a:prstGeom>
          <a:noFill/>
        </p:spPr>
        <p:txBody>
          <a:bodyPr wrap="square" rtlCol="0">
            <a:spAutoFit/>
          </a:bodyPr>
          <a:lstStyle/>
          <a:p>
            <a:r>
              <a:rPr lang="en-GB" sz="1200" b="1" dirty="0" err="1">
                <a:solidFill>
                  <a:prstClr val="black"/>
                </a:solidFill>
                <a:latin typeface="Calibri" panose="020F0502020204030204"/>
              </a:rPr>
              <a:t>eQTLs</a:t>
            </a:r>
            <a:endParaRPr lang="en-GB" sz="1200" b="1" dirty="0">
              <a:solidFill>
                <a:prstClr val="black"/>
              </a:solidFill>
              <a:latin typeface="Calibri" panose="020F0502020204030204"/>
            </a:endParaRPr>
          </a:p>
        </p:txBody>
      </p:sp>
      <p:sp>
        <p:nvSpPr>
          <p:cNvPr id="5" name="Shape 82">
            <a:extLst>
              <a:ext uri="{FF2B5EF4-FFF2-40B4-BE49-F238E27FC236}">
                <a16:creationId xmlns:a16="http://schemas.microsoft.com/office/drawing/2014/main" id="{DC4068D7-8BB9-44EA-9F24-5DC57EB7E5FA}"/>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FUMA: regional plot</a:t>
            </a:r>
          </a:p>
        </p:txBody>
      </p:sp>
    </p:spTree>
    <p:extLst>
      <p:ext uri="{BB962C8B-B14F-4D97-AF65-F5344CB8AC3E}">
        <p14:creationId xmlns:p14="http://schemas.microsoft.com/office/powerpoint/2010/main" val="301634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8AE995-8B91-5244-992C-C1057D445E61}"/>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505001" y="1631040"/>
            <a:ext cx="4605813" cy="2633939"/>
          </a:xfrm>
        </p:spPr>
      </p:pic>
      <p:sp>
        <p:nvSpPr>
          <p:cNvPr id="2" name="TextBox 1">
            <a:extLst>
              <a:ext uri="{FF2B5EF4-FFF2-40B4-BE49-F238E27FC236}">
                <a16:creationId xmlns:a16="http://schemas.microsoft.com/office/drawing/2014/main" id="{CE9507AC-76C6-634C-82B2-07DB8D5BDA6F}"/>
              </a:ext>
            </a:extLst>
          </p:cNvPr>
          <p:cNvSpPr txBox="1"/>
          <p:nvPr/>
        </p:nvSpPr>
        <p:spPr>
          <a:xfrm>
            <a:off x="5518580" y="1207247"/>
            <a:ext cx="5937663" cy="5693866"/>
          </a:xfrm>
          <a:prstGeom prst="rect">
            <a:avLst/>
          </a:prstGeom>
          <a:noFill/>
        </p:spPr>
        <p:txBody>
          <a:bodyPr wrap="square" rtlCol="0">
            <a:spAutoFit/>
          </a:bodyPr>
          <a:lstStyle/>
          <a:p>
            <a:r>
              <a:rPr lang="en-US" sz="2800" i="1" dirty="0"/>
              <a:t>Lots of genes associated with many traits, but..</a:t>
            </a:r>
          </a:p>
          <a:p>
            <a:endParaRPr lang="en-US" sz="2800" i="1" dirty="0"/>
          </a:p>
          <a:p>
            <a:r>
              <a:rPr lang="en-US" sz="2800" i="1" dirty="0"/>
              <a:t>..unfortunately, this success has not yet translated at the same pace into mechanistic insight. </a:t>
            </a:r>
            <a:br>
              <a:rPr lang="en-US" sz="2800" i="1" dirty="0"/>
            </a:br>
            <a:br>
              <a:rPr lang="en-US" sz="2800" i="1" dirty="0"/>
            </a:br>
            <a:r>
              <a:rPr lang="en-US" sz="2800" i="1" dirty="0">
                <a:solidFill>
                  <a:srgbClr val="0070C0"/>
                </a:solidFill>
              </a:rPr>
              <a:t>GWAS alone does not provide mechanistic insight: GWAS can provide testable </a:t>
            </a:r>
            <a:r>
              <a:rPr lang="en-US" sz="2800" i="1" dirty="0">
                <a:solidFill>
                  <a:srgbClr val="FF0000"/>
                </a:solidFill>
              </a:rPr>
              <a:t>hypotheses on biological mechanisms</a:t>
            </a:r>
            <a:r>
              <a:rPr lang="en-US" sz="2800" i="1" dirty="0">
                <a:solidFill>
                  <a:srgbClr val="0070C0"/>
                </a:solidFill>
              </a:rPr>
              <a:t> – functional follow up studies are needed to prove causality/involved mechanisms </a:t>
            </a:r>
            <a:r>
              <a:rPr lang="en-US" sz="2800" i="1" dirty="0" err="1">
                <a:solidFill>
                  <a:srgbClr val="0070C0"/>
                </a:solidFill>
              </a:rPr>
              <a:t>etc</a:t>
            </a:r>
            <a:endParaRPr lang="en-US" sz="2800" i="1" dirty="0">
              <a:solidFill>
                <a:srgbClr val="0070C0"/>
              </a:solidFill>
            </a:endParaRPr>
          </a:p>
        </p:txBody>
      </p:sp>
      <p:sp>
        <p:nvSpPr>
          <p:cNvPr id="4" name="Title 3">
            <a:extLst>
              <a:ext uri="{FF2B5EF4-FFF2-40B4-BE49-F238E27FC236}">
                <a16:creationId xmlns:a16="http://schemas.microsoft.com/office/drawing/2014/main" id="{259F660D-EDCD-CB4C-B666-4A8823C0B224}"/>
              </a:ext>
            </a:extLst>
          </p:cNvPr>
          <p:cNvSpPr>
            <a:spLocks noGrp="1"/>
          </p:cNvSpPr>
          <p:nvPr>
            <p:ph type="title"/>
          </p:nvPr>
        </p:nvSpPr>
        <p:spPr/>
        <p:txBody>
          <a:bodyPr/>
          <a:lstStyle/>
          <a:p>
            <a:r>
              <a:rPr lang="en-US" dirty="0"/>
              <a:t>The revolution in genetics…</a:t>
            </a:r>
          </a:p>
        </p:txBody>
      </p:sp>
      <p:grpSp>
        <p:nvGrpSpPr>
          <p:cNvPr id="8" name="Group 7">
            <a:extLst>
              <a:ext uri="{FF2B5EF4-FFF2-40B4-BE49-F238E27FC236}">
                <a16:creationId xmlns:a16="http://schemas.microsoft.com/office/drawing/2014/main" id="{441BCE88-7776-3345-AA63-934355983C3E}"/>
              </a:ext>
            </a:extLst>
          </p:cNvPr>
          <p:cNvGrpSpPr>
            <a:grpSpLocks/>
          </p:cNvGrpSpPr>
          <p:nvPr/>
        </p:nvGrpSpPr>
        <p:grpSpPr bwMode="auto">
          <a:xfrm>
            <a:off x="912767" y="3961573"/>
            <a:ext cx="3827144" cy="2290060"/>
            <a:chOff x="362850" y="620688"/>
            <a:chExt cx="8418300" cy="5277316"/>
          </a:xfrm>
        </p:grpSpPr>
        <p:sp>
          <p:nvSpPr>
            <p:cNvPr id="9" name="Text Box 4">
              <a:extLst>
                <a:ext uri="{FF2B5EF4-FFF2-40B4-BE49-F238E27FC236}">
                  <a16:creationId xmlns:a16="http://schemas.microsoft.com/office/drawing/2014/main" id="{48CB47FA-ACB6-704A-A2CA-DA765D9F6716}"/>
                </a:ext>
              </a:extLst>
            </p:cNvPr>
            <p:cNvSpPr txBox="1">
              <a:spLocks noChangeArrowheads="1"/>
            </p:cNvSpPr>
            <p:nvPr/>
          </p:nvSpPr>
          <p:spPr bwMode="auto">
            <a:xfrm>
              <a:off x="762001" y="5748881"/>
              <a:ext cx="7620000" cy="14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Lucida Sans" panose="020B0602030504020204" pitchFamily="34" charset="77"/>
                  <a:ea typeface="ＭＳ Ｐゴシック" panose="020B0600070205080204" pitchFamily="34" charset="-128"/>
                </a:defRPr>
              </a:lvl1pPr>
              <a:lvl2pPr marL="742950" indent="-285750">
                <a:defRPr sz="2400">
                  <a:solidFill>
                    <a:schemeClr val="tx1"/>
                  </a:solidFill>
                  <a:latin typeface="Lucida Sans" panose="020B0602030504020204" pitchFamily="34" charset="77"/>
                  <a:ea typeface="ＭＳ Ｐゴシック" panose="020B0600070205080204" pitchFamily="34" charset="-128"/>
                </a:defRPr>
              </a:lvl2pPr>
              <a:lvl3pPr marL="1143000" indent="-228600">
                <a:defRPr sz="2400">
                  <a:solidFill>
                    <a:schemeClr val="tx1"/>
                  </a:solidFill>
                  <a:latin typeface="Lucida Sans" panose="020B0602030504020204" pitchFamily="34" charset="77"/>
                  <a:ea typeface="ＭＳ Ｐゴシック" panose="020B0600070205080204" pitchFamily="34" charset="-128"/>
                </a:defRPr>
              </a:lvl3pPr>
              <a:lvl4pPr marL="1600200" indent="-228600">
                <a:defRPr sz="2400">
                  <a:solidFill>
                    <a:schemeClr val="tx1"/>
                  </a:solidFill>
                  <a:latin typeface="Lucida Sans" panose="020B0602030504020204" pitchFamily="34" charset="77"/>
                  <a:ea typeface="ＭＳ Ｐゴシック" panose="020B0600070205080204" pitchFamily="34" charset="-128"/>
                </a:defRPr>
              </a:lvl4pPr>
              <a:lvl5pPr marL="2057400" indent="-228600">
                <a:defRPr sz="2400">
                  <a:solidFill>
                    <a:schemeClr val="tx1"/>
                  </a:solidFill>
                  <a:latin typeface="Lucida Sans" panose="020B0602030504020204"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ＭＳ Ｐゴシック" panose="020B0600070205080204" pitchFamily="34" charset="-128"/>
                </a:defRPr>
              </a:lvl9pPr>
            </a:lstStyle>
            <a:p>
              <a:pPr eaLnBrk="1" hangingPunct="1"/>
              <a:r>
                <a:rPr lang="nl-NL" altLang="en-US" sz="900" dirty="0">
                  <a:latin typeface="Calibri Regular"/>
                </a:rPr>
                <a:t>S Ripke </a:t>
              </a:r>
              <a:r>
                <a:rPr lang="en-GB" altLang="zh-CN" sz="900" dirty="0">
                  <a:latin typeface="Calibri Regular"/>
                  <a:ea typeface="宋体" panose="02010600030101010101" pitchFamily="2" charset="-122"/>
                  <a:cs typeface="宋体" panose="02010600030101010101" pitchFamily="2" charset="-122"/>
                </a:rPr>
                <a:t>et al. Nature (2014)</a:t>
              </a:r>
              <a:endParaRPr lang="en-US" altLang="en-US" sz="900" dirty="0">
                <a:latin typeface="Calibri Regular"/>
              </a:endParaRPr>
            </a:p>
          </p:txBody>
        </p:sp>
        <p:pic>
          <p:nvPicPr>
            <p:cNvPr id="10" name="Picture 13" descr="nature13595-f1">
              <a:extLst>
                <a:ext uri="{FF2B5EF4-FFF2-40B4-BE49-F238E27FC236}">
                  <a16:creationId xmlns:a16="http://schemas.microsoft.com/office/drawing/2014/main" id="{B03DA2C8-B90C-7045-A63D-0E0603666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50" y="620688"/>
              <a:ext cx="8418300" cy="501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39455718"/>
      </p:ext>
    </p:extLst>
  </p:cSld>
  <p:clrMapOvr>
    <a:masterClrMapping/>
  </p:clrMapOvr>
  <mc:AlternateContent xmlns:mc="http://schemas.openxmlformats.org/markup-compatibility/2006" xmlns:p14="http://schemas.microsoft.com/office/powerpoint/2010/main">
    <mc:Choice Requires="p14">
      <p:transition spd="slow" p14:dur="2000" advTm="42918"/>
    </mc:Choice>
    <mc:Fallback xmlns="">
      <p:transition spd="slow" advTm="4291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5005" y="365358"/>
            <a:ext cx="6179535" cy="6492643"/>
          </a:xfrm>
          <a:prstGeom prst="rect">
            <a:avLst/>
          </a:prstGeom>
        </p:spPr>
      </p:pic>
      <p:sp>
        <p:nvSpPr>
          <p:cNvPr id="16" name="Oval 15"/>
          <p:cNvSpPr>
            <a:spLocks noChangeArrowheads="1"/>
          </p:cNvSpPr>
          <p:nvPr/>
        </p:nvSpPr>
        <p:spPr bwMode="auto">
          <a:xfrm>
            <a:off x="6464232" y="3536373"/>
            <a:ext cx="180000" cy="180000"/>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8" name="Oval 17"/>
          <p:cNvSpPr>
            <a:spLocks noChangeArrowheads="1"/>
          </p:cNvSpPr>
          <p:nvPr/>
        </p:nvSpPr>
        <p:spPr bwMode="auto">
          <a:xfrm>
            <a:off x="5253656" y="3786370"/>
            <a:ext cx="180000" cy="180000"/>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23" name="Oval 22"/>
          <p:cNvSpPr>
            <a:spLocks noChangeArrowheads="1"/>
          </p:cNvSpPr>
          <p:nvPr/>
        </p:nvSpPr>
        <p:spPr bwMode="auto">
          <a:xfrm>
            <a:off x="5134366" y="3651433"/>
            <a:ext cx="180000" cy="180000"/>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cxnSp>
        <p:nvCxnSpPr>
          <p:cNvPr id="6" name="Straight Arrow Connector 5"/>
          <p:cNvCxnSpPr/>
          <p:nvPr/>
        </p:nvCxnSpPr>
        <p:spPr>
          <a:xfrm flipH="1">
            <a:off x="6644232" y="3236090"/>
            <a:ext cx="369984" cy="323723"/>
          </a:xfrm>
          <a:prstGeom prst="straightConnector1">
            <a:avLst/>
          </a:prstGeom>
          <a:ln w="15875">
            <a:solidFill>
              <a:srgbClr val="00B05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404366" y="3230402"/>
            <a:ext cx="1609850" cy="492757"/>
          </a:xfrm>
          <a:prstGeom prst="straightConnector1">
            <a:avLst/>
          </a:prstGeom>
          <a:ln w="15875">
            <a:solidFill>
              <a:srgbClr val="00B05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14217" y="2902036"/>
            <a:ext cx="1239866" cy="584775"/>
          </a:xfrm>
          <a:prstGeom prst="rect">
            <a:avLst/>
          </a:prstGeom>
          <a:solidFill>
            <a:schemeClr val="bg1">
              <a:lumMod val="85000"/>
              <a:alpha val="35000"/>
            </a:schemeClr>
          </a:solidFill>
          <a:ln w="15875">
            <a:solidFill>
              <a:srgbClr val="00B050"/>
            </a:solidFill>
          </a:ln>
        </p:spPr>
        <p:txBody>
          <a:bodyPr wrap="square" rtlCol="0">
            <a:spAutoFit/>
          </a:bodyPr>
          <a:lstStyle/>
          <a:p>
            <a:r>
              <a:rPr lang="en-GB" sz="1600" dirty="0">
                <a:solidFill>
                  <a:prstClr val="black"/>
                </a:solidFill>
                <a:latin typeface="Calibri" panose="020F0502020204030204"/>
              </a:rPr>
              <a:t>Deleterious coding SNPs</a:t>
            </a:r>
          </a:p>
        </p:txBody>
      </p:sp>
      <p:sp>
        <p:nvSpPr>
          <p:cNvPr id="17" name="Oval 16"/>
          <p:cNvSpPr>
            <a:spLocks noChangeArrowheads="1"/>
          </p:cNvSpPr>
          <p:nvPr/>
        </p:nvSpPr>
        <p:spPr bwMode="auto">
          <a:xfrm>
            <a:off x="5682353" y="2128329"/>
            <a:ext cx="1049751" cy="237184"/>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9" name="Oval 18"/>
          <p:cNvSpPr>
            <a:spLocks noChangeArrowheads="1"/>
          </p:cNvSpPr>
          <p:nvPr/>
        </p:nvSpPr>
        <p:spPr bwMode="auto">
          <a:xfrm>
            <a:off x="4823792" y="2236304"/>
            <a:ext cx="449743" cy="258418"/>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29" name="Oval 28"/>
          <p:cNvSpPr>
            <a:spLocks noChangeArrowheads="1"/>
          </p:cNvSpPr>
          <p:nvPr/>
        </p:nvSpPr>
        <p:spPr bwMode="auto">
          <a:xfrm>
            <a:off x="5114489" y="2398643"/>
            <a:ext cx="444799" cy="221076"/>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31" name="TextBox 30"/>
          <p:cNvSpPr txBox="1"/>
          <p:nvPr/>
        </p:nvSpPr>
        <p:spPr>
          <a:xfrm>
            <a:off x="3554819" y="681525"/>
            <a:ext cx="1222744" cy="276999"/>
          </a:xfrm>
          <a:prstGeom prst="rect">
            <a:avLst/>
          </a:prstGeom>
          <a:noFill/>
        </p:spPr>
        <p:txBody>
          <a:bodyPr wrap="square" rtlCol="0">
            <a:spAutoFit/>
          </a:bodyPr>
          <a:lstStyle/>
          <a:p>
            <a:r>
              <a:rPr lang="en-GB" sz="1200" b="1">
                <a:solidFill>
                  <a:prstClr val="black"/>
                </a:solidFill>
                <a:latin typeface="Calibri" panose="020F0502020204030204"/>
              </a:rPr>
              <a:t>GWAS P-value</a:t>
            </a:r>
          </a:p>
        </p:txBody>
      </p:sp>
      <p:sp>
        <p:nvSpPr>
          <p:cNvPr id="32" name="TextBox 31"/>
          <p:cNvSpPr txBox="1"/>
          <p:nvPr/>
        </p:nvSpPr>
        <p:spPr>
          <a:xfrm>
            <a:off x="3554819" y="3135383"/>
            <a:ext cx="1222744" cy="276999"/>
          </a:xfrm>
          <a:prstGeom prst="rect">
            <a:avLst/>
          </a:prstGeom>
          <a:noFill/>
        </p:spPr>
        <p:txBody>
          <a:bodyPr wrap="square" rtlCol="0">
            <a:spAutoFit/>
          </a:bodyPr>
          <a:lstStyle/>
          <a:p>
            <a:r>
              <a:rPr lang="en-GB" sz="1200" b="1">
                <a:solidFill>
                  <a:prstClr val="black"/>
                </a:solidFill>
                <a:latin typeface="Calibri" panose="020F0502020204030204"/>
              </a:rPr>
              <a:t>Genes</a:t>
            </a:r>
            <a:endParaRPr lang="en-GB" sz="1200" b="1" dirty="0">
              <a:solidFill>
                <a:prstClr val="black"/>
              </a:solidFill>
              <a:latin typeface="Calibri" panose="020F0502020204030204"/>
            </a:endParaRPr>
          </a:p>
        </p:txBody>
      </p:sp>
      <p:sp>
        <p:nvSpPr>
          <p:cNvPr id="33" name="TextBox 32"/>
          <p:cNvSpPr txBox="1"/>
          <p:nvPr/>
        </p:nvSpPr>
        <p:spPr>
          <a:xfrm>
            <a:off x="3554819" y="3483812"/>
            <a:ext cx="1222744" cy="276999"/>
          </a:xfrm>
          <a:prstGeom prst="rect">
            <a:avLst/>
          </a:prstGeom>
          <a:noFill/>
        </p:spPr>
        <p:txBody>
          <a:bodyPr wrap="square" rtlCol="0">
            <a:spAutoFit/>
          </a:bodyPr>
          <a:lstStyle/>
          <a:p>
            <a:r>
              <a:rPr lang="en-GB" sz="1200" b="1" dirty="0">
                <a:solidFill>
                  <a:prstClr val="black"/>
                </a:solidFill>
                <a:latin typeface="Calibri" panose="020F0502020204030204"/>
              </a:rPr>
              <a:t>CADD score</a:t>
            </a:r>
          </a:p>
        </p:txBody>
      </p:sp>
      <p:sp>
        <p:nvSpPr>
          <p:cNvPr id="34" name="TextBox 33"/>
          <p:cNvSpPr txBox="1"/>
          <p:nvPr/>
        </p:nvSpPr>
        <p:spPr>
          <a:xfrm>
            <a:off x="3554820" y="4582694"/>
            <a:ext cx="1520455" cy="276999"/>
          </a:xfrm>
          <a:prstGeom prst="rect">
            <a:avLst/>
          </a:prstGeom>
          <a:noFill/>
        </p:spPr>
        <p:txBody>
          <a:bodyPr wrap="square" rtlCol="0">
            <a:spAutoFit/>
          </a:bodyPr>
          <a:lstStyle/>
          <a:p>
            <a:r>
              <a:rPr lang="en-GB" sz="1200" b="1">
                <a:solidFill>
                  <a:prstClr val="black"/>
                </a:solidFill>
                <a:latin typeface="Calibri" panose="020F0502020204030204"/>
              </a:rPr>
              <a:t>RegulomeDB</a:t>
            </a:r>
            <a:r>
              <a:rPr lang="en-GB" sz="1200" b="1" dirty="0">
                <a:solidFill>
                  <a:prstClr val="black"/>
                </a:solidFill>
                <a:latin typeface="Calibri" panose="020F0502020204030204"/>
              </a:rPr>
              <a:t> score</a:t>
            </a:r>
          </a:p>
        </p:txBody>
      </p:sp>
      <p:sp>
        <p:nvSpPr>
          <p:cNvPr id="35" name="TextBox 34"/>
          <p:cNvSpPr txBox="1"/>
          <p:nvPr/>
        </p:nvSpPr>
        <p:spPr>
          <a:xfrm>
            <a:off x="3554819" y="5681576"/>
            <a:ext cx="808075" cy="276999"/>
          </a:xfrm>
          <a:prstGeom prst="rect">
            <a:avLst/>
          </a:prstGeom>
          <a:noFill/>
        </p:spPr>
        <p:txBody>
          <a:bodyPr wrap="square" rtlCol="0">
            <a:spAutoFit/>
          </a:bodyPr>
          <a:lstStyle/>
          <a:p>
            <a:r>
              <a:rPr lang="en-GB" sz="1200" b="1" dirty="0" err="1">
                <a:solidFill>
                  <a:prstClr val="black"/>
                </a:solidFill>
                <a:latin typeface="Calibri" panose="020F0502020204030204"/>
              </a:rPr>
              <a:t>eQTLs</a:t>
            </a:r>
            <a:endParaRPr lang="en-GB" sz="1200" b="1" dirty="0">
              <a:solidFill>
                <a:prstClr val="black"/>
              </a:solidFill>
              <a:latin typeface="Calibri" panose="020F0502020204030204"/>
            </a:endParaRPr>
          </a:p>
        </p:txBody>
      </p:sp>
      <p:sp>
        <p:nvSpPr>
          <p:cNvPr id="5" name="Shape 82">
            <a:extLst>
              <a:ext uri="{FF2B5EF4-FFF2-40B4-BE49-F238E27FC236}">
                <a16:creationId xmlns:a16="http://schemas.microsoft.com/office/drawing/2014/main" id="{0FC9F91C-0480-6745-CA31-C0415F3CC415}"/>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FUMA: regional plot</a:t>
            </a:r>
          </a:p>
        </p:txBody>
      </p:sp>
    </p:spTree>
    <p:extLst>
      <p:ext uri="{BB962C8B-B14F-4D97-AF65-F5344CB8AC3E}">
        <p14:creationId xmlns:p14="http://schemas.microsoft.com/office/powerpoint/2010/main" val="2036597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5005" y="365358"/>
            <a:ext cx="6179535" cy="6492643"/>
          </a:xfrm>
          <a:prstGeom prst="rect">
            <a:avLst/>
          </a:prstGeom>
        </p:spPr>
      </p:pic>
      <p:sp>
        <p:nvSpPr>
          <p:cNvPr id="18" name="Oval 17"/>
          <p:cNvSpPr>
            <a:spLocks noChangeArrowheads="1"/>
          </p:cNvSpPr>
          <p:nvPr/>
        </p:nvSpPr>
        <p:spPr bwMode="auto">
          <a:xfrm>
            <a:off x="5344185" y="5664865"/>
            <a:ext cx="254859" cy="219101"/>
          </a:xfrm>
          <a:prstGeom prst="ellipse">
            <a:avLst/>
          </a:prstGeom>
          <a:noFill/>
          <a:ln w="15875">
            <a:solidFill>
              <a:srgbClr val="E77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23" name="Oval 22"/>
          <p:cNvSpPr>
            <a:spLocks noChangeArrowheads="1"/>
          </p:cNvSpPr>
          <p:nvPr/>
        </p:nvSpPr>
        <p:spPr bwMode="auto">
          <a:xfrm>
            <a:off x="5118830" y="6019707"/>
            <a:ext cx="2231883" cy="295573"/>
          </a:xfrm>
          <a:prstGeom prst="ellipse">
            <a:avLst/>
          </a:prstGeom>
          <a:noFill/>
          <a:ln w="15875">
            <a:solidFill>
              <a:srgbClr val="E77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cxnSp>
        <p:nvCxnSpPr>
          <p:cNvPr id="6" name="Straight Arrow Connector 5"/>
          <p:cNvCxnSpPr/>
          <p:nvPr/>
        </p:nvCxnSpPr>
        <p:spPr>
          <a:xfrm flipH="1">
            <a:off x="6743624" y="5528899"/>
            <a:ext cx="737733" cy="480091"/>
          </a:xfrm>
          <a:prstGeom prst="straightConnector1">
            <a:avLst/>
          </a:prstGeom>
          <a:ln w="15875">
            <a:solidFill>
              <a:srgbClr val="E776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682352" y="5528899"/>
            <a:ext cx="1799004" cy="246379"/>
          </a:xfrm>
          <a:prstGeom prst="straightConnector1">
            <a:avLst/>
          </a:prstGeom>
          <a:ln w="15875">
            <a:solidFill>
              <a:srgbClr val="E776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18686" y="5319112"/>
            <a:ext cx="1410576" cy="338554"/>
          </a:xfrm>
          <a:prstGeom prst="rect">
            <a:avLst/>
          </a:prstGeom>
          <a:solidFill>
            <a:schemeClr val="bg1">
              <a:lumMod val="85000"/>
              <a:alpha val="35000"/>
            </a:schemeClr>
          </a:solidFill>
          <a:ln w="15875">
            <a:solidFill>
              <a:srgbClr val="E77600"/>
            </a:solidFill>
          </a:ln>
        </p:spPr>
        <p:txBody>
          <a:bodyPr wrap="square" rtlCol="0">
            <a:spAutoFit/>
          </a:bodyPr>
          <a:lstStyle/>
          <a:p>
            <a:pPr algn="ctr"/>
            <a:r>
              <a:rPr lang="en-GB" sz="1600" dirty="0" err="1">
                <a:solidFill>
                  <a:prstClr val="black"/>
                </a:solidFill>
                <a:latin typeface="Calibri" panose="020F0502020204030204"/>
              </a:rPr>
              <a:t>eQTLs</a:t>
            </a:r>
            <a:r>
              <a:rPr lang="en-GB" sz="1600" dirty="0">
                <a:solidFill>
                  <a:prstClr val="black"/>
                </a:solidFill>
                <a:latin typeface="Calibri" panose="020F0502020204030204"/>
              </a:rPr>
              <a:t> in Brain</a:t>
            </a:r>
          </a:p>
        </p:txBody>
      </p:sp>
      <p:sp>
        <p:nvSpPr>
          <p:cNvPr id="20" name="Oval 19"/>
          <p:cNvSpPr>
            <a:spLocks noChangeArrowheads="1"/>
          </p:cNvSpPr>
          <p:nvPr/>
        </p:nvSpPr>
        <p:spPr bwMode="auto">
          <a:xfrm>
            <a:off x="6464232" y="3536373"/>
            <a:ext cx="180000" cy="180000"/>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21" name="Oval 20"/>
          <p:cNvSpPr>
            <a:spLocks noChangeArrowheads="1"/>
          </p:cNvSpPr>
          <p:nvPr/>
        </p:nvSpPr>
        <p:spPr bwMode="auto">
          <a:xfrm>
            <a:off x="5253656" y="3786370"/>
            <a:ext cx="180000" cy="180000"/>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22" name="Oval 21"/>
          <p:cNvSpPr>
            <a:spLocks noChangeArrowheads="1"/>
          </p:cNvSpPr>
          <p:nvPr/>
        </p:nvSpPr>
        <p:spPr bwMode="auto">
          <a:xfrm>
            <a:off x="5134366" y="3651433"/>
            <a:ext cx="180000" cy="180000"/>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cxnSp>
        <p:nvCxnSpPr>
          <p:cNvPr id="24" name="Straight Arrow Connector 23"/>
          <p:cNvCxnSpPr/>
          <p:nvPr/>
        </p:nvCxnSpPr>
        <p:spPr>
          <a:xfrm flipH="1">
            <a:off x="6644232" y="3236090"/>
            <a:ext cx="369984" cy="323723"/>
          </a:xfrm>
          <a:prstGeom prst="straightConnector1">
            <a:avLst/>
          </a:prstGeom>
          <a:ln w="15875">
            <a:solidFill>
              <a:srgbClr val="00B05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404366" y="3230402"/>
            <a:ext cx="1609850" cy="492757"/>
          </a:xfrm>
          <a:prstGeom prst="straightConnector1">
            <a:avLst/>
          </a:prstGeom>
          <a:ln w="15875">
            <a:solidFill>
              <a:srgbClr val="00B05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14217" y="2902036"/>
            <a:ext cx="1239866" cy="584775"/>
          </a:xfrm>
          <a:prstGeom prst="rect">
            <a:avLst/>
          </a:prstGeom>
          <a:solidFill>
            <a:schemeClr val="bg1">
              <a:lumMod val="85000"/>
              <a:alpha val="35000"/>
            </a:schemeClr>
          </a:solidFill>
          <a:ln w="15875">
            <a:solidFill>
              <a:srgbClr val="00B050"/>
            </a:solidFill>
          </a:ln>
        </p:spPr>
        <p:txBody>
          <a:bodyPr wrap="square" rtlCol="0">
            <a:spAutoFit/>
          </a:bodyPr>
          <a:lstStyle/>
          <a:p>
            <a:r>
              <a:rPr lang="en-GB" sz="1600" dirty="0">
                <a:solidFill>
                  <a:prstClr val="black"/>
                </a:solidFill>
                <a:latin typeface="Calibri" panose="020F0502020204030204"/>
              </a:rPr>
              <a:t>Deleterious coding SNPs</a:t>
            </a:r>
          </a:p>
        </p:txBody>
      </p:sp>
      <p:sp>
        <p:nvSpPr>
          <p:cNvPr id="27" name="Oval 26"/>
          <p:cNvSpPr>
            <a:spLocks noChangeArrowheads="1"/>
          </p:cNvSpPr>
          <p:nvPr/>
        </p:nvSpPr>
        <p:spPr bwMode="auto">
          <a:xfrm>
            <a:off x="5682353" y="2128329"/>
            <a:ext cx="1049751" cy="237184"/>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29" name="Oval 28"/>
          <p:cNvSpPr>
            <a:spLocks noChangeArrowheads="1"/>
          </p:cNvSpPr>
          <p:nvPr/>
        </p:nvSpPr>
        <p:spPr bwMode="auto">
          <a:xfrm>
            <a:off x="4823792" y="2236304"/>
            <a:ext cx="449743" cy="258418"/>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30" name="Oval 29"/>
          <p:cNvSpPr>
            <a:spLocks noChangeArrowheads="1"/>
          </p:cNvSpPr>
          <p:nvPr/>
        </p:nvSpPr>
        <p:spPr bwMode="auto">
          <a:xfrm>
            <a:off x="5114489" y="2398643"/>
            <a:ext cx="444799" cy="221076"/>
          </a:xfrm>
          <a:prstGeom prst="ellipse">
            <a:avLst/>
          </a:prstGeom>
          <a:noFill/>
          <a:ln w="15875">
            <a:solidFill>
              <a:srgbClr val="00B05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9" name="Oval 18"/>
          <p:cNvSpPr>
            <a:spLocks noChangeArrowheads="1"/>
          </p:cNvSpPr>
          <p:nvPr/>
        </p:nvSpPr>
        <p:spPr bwMode="auto">
          <a:xfrm>
            <a:off x="4402689" y="2216426"/>
            <a:ext cx="469992" cy="298175"/>
          </a:xfrm>
          <a:prstGeom prst="ellipse">
            <a:avLst/>
          </a:prstGeom>
          <a:noFill/>
          <a:ln w="15875">
            <a:solidFill>
              <a:srgbClr val="E77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7" name="Oval 16"/>
          <p:cNvSpPr>
            <a:spLocks noChangeArrowheads="1"/>
          </p:cNvSpPr>
          <p:nvPr/>
        </p:nvSpPr>
        <p:spPr bwMode="auto">
          <a:xfrm>
            <a:off x="6563796" y="2257538"/>
            <a:ext cx="665266" cy="237184"/>
          </a:xfrm>
          <a:prstGeom prst="ellipse">
            <a:avLst/>
          </a:prstGeom>
          <a:noFill/>
          <a:ln w="15875">
            <a:solidFill>
              <a:srgbClr val="E77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32" name="TextBox 31"/>
          <p:cNvSpPr txBox="1"/>
          <p:nvPr/>
        </p:nvSpPr>
        <p:spPr>
          <a:xfrm>
            <a:off x="3554819" y="681525"/>
            <a:ext cx="1222744" cy="276999"/>
          </a:xfrm>
          <a:prstGeom prst="rect">
            <a:avLst/>
          </a:prstGeom>
          <a:noFill/>
        </p:spPr>
        <p:txBody>
          <a:bodyPr wrap="square" rtlCol="0">
            <a:spAutoFit/>
          </a:bodyPr>
          <a:lstStyle/>
          <a:p>
            <a:r>
              <a:rPr lang="en-GB" sz="1200" b="1">
                <a:solidFill>
                  <a:prstClr val="black"/>
                </a:solidFill>
                <a:latin typeface="Calibri" panose="020F0502020204030204"/>
              </a:rPr>
              <a:t>GWAS P-value</a:t>
            </a:r>
          </a:p>
        </p:txBody>
      </p:sp>
      <p:sp>
        <p:nvSpPr>
          <p:cNvPr id="33" name="TextBox 32"/>
          <p:cNvSpPr txBox="1"/>
          <p:nvPr/>
        </p:nvSpPr>
        <p:spPr>
          <a:xfrm>
            <a:off x="3554819" y="3135383"/>
            <a:ext cx="1222744" cy="276999"/>
          </a:xfrm>
          <a:prstGeom prst="rect">
            <a:avLst/>
          </a:prstGeom>
          <a:noFill/>
        </p:spPr>
        <p:txBody>
          <a:bodyPr wrap="square" rtlCol="0">
            <a:spAutoFit/>
          </a:bodyPr>
          <a:lstStyle/>
          <a:p>
            <a:r>
              <a:rPr lang="en-GB" sz="1200" b="1">
                <a:solidFill>
                  <a:prstClr val="black"/>
                </a:solidFill>
                <a:latin typeface="Calibri" panose="020F0502020204030204"/>
              </a:rPr>
              <a:t>Genes</a:t>
            </a:r>
            <a:endParaRPr lang="en-GB" sz="1200" b="1" dirty="0">
              <a:solidFill>
                <a:prstClr val="black"/>
              </a:solidFill>
              <a:latin typeface="Calibri" panose="020F0502020204030204"/>
            </a:endParaRPr>
          </a:p>
        </p:txBody>
      </p:sp>
      <p:sp>
        <p:nvSpPr>
          <p:cNvPr id="34" name="TextBox 33"/>
          <p:cNvSpPr txBox="1"/>
          <p:nvPr/>
        </p:nvSpPr>
        <p:spPr>
          <a:xfrm>
            <a:off x="3554819" y="3483812"/>
            <a:ext cx="1222744" cy="276999"/>
          </a:xfrm>
          <a:prstGeom prst="rect">
            <a:avLst/>
          </a:prstGeom>
          <a:noFill/>
        </p:spPr>
        <p:txBody>
          <a:bodyPr wrap="square" rtlCol="0">
            <a:spAutoFit/>
          </a:bodyPr>
          <a:lstStyle/>
          <a:p>
            <a:r>
              <a:rPr lang="en-GB" sz="1200" b="1" dirty="0">
                <a:solidFill>
                  <a:prstClr val="black"/>
                </a:solidFill>
                <a:latin typeface="Calibri" panose="020F0502020204030204"/>
              </a:rPr>
              <a:t>CADD score</a:t>
            </a:r>
          </a:p>
        </p:txBody>
      </p:sp>
      <p:sp>
        <p:nvSpPr>
          <p:cNvPr id="35" name="TextBox 34"/>
          <p:cNvSpPr txBox="1"/>
          <p:nvPr/>
        </p:nvSpPr>
        <p:spPr>
          <a:xfrm>
            <a:off x="3554820" y="4582694"/>
            <a:ext cx="1520455" cy="276999"/>
          </a:xfrm>
          <a:prstGeom prst="rect">
            <a:avLst/>
          </a:prstGeom>
          <a:noFill/>
        </p:spPr>
        <p:txBody>
          <a:bodyPr wrap="square" rtlCol="0">
            <a:spAutoFit/>
          </a:bodyPr>
          <a:lstStyle/>
          <a:p>
            <a:r>
              <a:rPr lang="en-GB" sz="1200" b="1">
                <a:solidFill>
                  <a:prstClr val="black"/>
                </a:solidFill>
                <a:latin typeface="Calibri" panose="020F0502020204030204"/>
              </a:rPr>
              <a:t>RegulomeDB</a:t>
            </a:r>
            <a:r>
              <a:rPr lang="en-GB" sz="1200" b="1" dirty="0">
                <a:solidFill>
                  <a:prstClr val="black"/>
                </a:solidFill>
                <a:latin typeface="Calibri" panose="020F0502020204030204"/>
              </a:rPr>
              <a:t> score</a:t>
            </a:r>
          </a:p>
        </p:txBody>
      </p:sp>
      <p:sp>
        <p:nvSpPr>
          <p:cNvPr id="36" name="TextBox 35"/>
          <p:cNvSpPr txBox="1"/>
          <p:nvPr/>
        </p:nvSpPr>
        <p:spPr>
          <a:xfrm>
            <a:off x="3554819" y="5681576"/>
            <a:ext cx="808075" cy="276999"/>
          </a:xfrm>
          <a:prstGeom prst="rect">
            <a:avLst/>
          </a:prstGeom>
          <a:noFill/>
        </p:spPr>
        <p:txBody>
          <a:bodyPr wrap="square" rtlCol="0">
            <a:spAutoFit/>
          </a:bodyPr>
          <a:lstStyle/>
          <a:p>
            <a:r>
              <a:rPr lang="en-GB" sz="1200" b="1" dirty="0" err="1">
                <a:solidFill>
                  <a:prstClr val="black"/>
                </a:solidFill>
                <a:latin typeface="Calibri" panose="020F0502020204030204"/>
              </a:rPr>
              <a:t>eQTLs</a:t>
            </a:r>
            <a:endParaRPr lang="en-GB" sz="1200" b="1" dirty="0">
              <a:solidFill>
                <a:prstClr val="black"/>
              </a:solidFill>
              <a:latin typeface="Calibri" panose="020F0502020204030204"/>
            </a:endParaRPr>
          </a:p>
        </p:txBody>
      </p:sp>
      <p:sp>
        <p:nvSpPr>
          <p:cNvPr id="5" name="Shape 82">
            <a:extLst>
              <a:ext uri="{FF2B5EF4-FFF2-40B4-BE49-F238E27FC236}">
                <a16:creationId xmlns:a16="http://schemas.microsoft.com/office/drawing/2014/main" id="{F65BF194-AEAC-8D0C-8292-0E5A1C8055CA}"/>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FUMA: regional plot</a:t>
            </a:r>
          </a:p>
        </p:txBody>
      </p:sp>
    </p:spTree>
    <p:extLst>
      <p:ext uri="{BB962C8B-B14F-4D97-AF65-F5344CB8AC3E}">
        <p14:creationId xmlns:p14="http://schemas.microsoft.com/office/powerpoint/2010/main" val="2734503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9497" y="742141"/>
            <a:ext cx="5818210" cy="5563509"/>
          </a:xfrm>
          <a:prstGeom prst="rect">
            <a:avLst/>
          </a:prstGeom>
        </p:spPr>
      </p:pic>
      <p:sp>
        <p:nvSpPr>
          <p:cNvPr id="9" name="TextBox 8"/>
          <p:cNvSpPr txBox="1"/>
          <p:nvPr/>
        </p:nvSpPr>
        <p:spPr>
          <a:xfrm>
            <a:off x="2018581" y="717947"/>
            <a:ext cx="1789043" cy="338554"/>
          </a:xfrm>
          <a:prstGeom prst="rect">
            <a:avLst/>
          </a:prstGeom>
          <a:noFill/>
        </p:spPr>
        <p:txBody>
          <a:bodyPr wrap="square" rtlCol="0">
            <a:spAutoFit/>
          </a:bodyPr>
          <a:lstStyle/>
          <a:p>
            <a:pPr algn="ctr"/>
            <a:r>
              <a:rPr lang="en-GB" sz="1600" dirty="0">
                <a:solidFill>
                  <a:prstClr val="black"/>
                </a:solidFill>
                <a:latin typeface="Calibri" panose="020F0502020204030204"/>
              </a:rPr>
              <a:t>Chromosome 8</a:t>
            </a:r>
          </a:p>
        </p:txBody>
      </p:sp>
      <p:sp>
        <p:nvSpPr>
          <p:cNvPr id="15" name="TextBox 14"/>
          <p:cNvSpPr txBox="1"/>
          <p:nvPr/>
        </p:nvSpPr>
        <p:spPr>
          <a:xfrm>
            <a:off x="6482855" y="5591180"/>
            <a:ext cx="5228494" cy="738664"/>
          </a:xfrm>
          <a:prstGeom prst="rect">
            <a:avLst/>
          </a:prstGeom>
          <a:noFill/>
        </p:spPr>
        <p:txBody>
          <a:bodyPr wrap="square" rtlCol="0">
            <a:spAutoFit/>
          </a:bodyPr>
          <a:lstStyle/>
          <a:p>
            <a:r>
              <a:rPr lang="en-GB" sz="1400" dirty="0">
                <a:solidFill>
                  <a:prstClr val="black"/>
                </a:solidFill>
                <a:latin typeface="Calibri" panose="020F0502020204030204"/>
              </a:rPr>
              <a:t>Nagel, M. et al. Meta-Analysis of Genome-wide Association Studies for Neuroticism in 449,484 Individuals Identifies Novel Genetic Loci and Pathways. (2018) </a:t>
            </a:r>
            <a:r>
              <a:rPr lang="en-GB" sz="1400" i="1" dirty="0">
                <a:solidFill>
                  <a:prstClr val="black"/>
                </a:solidFill>
                <a:latin typeface="Calibri" panose="020F0502020204030204"/>
              </a:rPr>
              <a:t>Nat. Genet</a:t>
            </a:r>
            <a:r>
              <a:rPr lang="en-GB" sz="1400" dirty="0">
                <a:solidFill>
                  <a:prstClr val="black"/>
                </a:solidFill>
                <a:latin typeface="Calibri" panose="020F0502020204030204"/>
              </a:rPr>
              <a:t>.</a:t>
            </a:r>
            <a:endParaRPr lang="en-GB" sz="1400" i="1" dirty="0">
              <a:solidFill>
                <a:prstClr val="black"/>
              </a:solidFill>
              <a:latin typeface="Calibri" panose="020F0502020204030204"/>
            </a:endParaRPr>
          </a:p>
        </p:txBody>
      </p:sp>
      <p:sp>
        <p:nvSpPr>
          <p:cNvPr id="16" name="TextBox 15"/>
          <p:cNvSpPr txBox="1"/>
          <p:nvPr/>
        </p:nvSpPr>
        <p:spPr>
          <a:xfrm>
            <a:off x="7795591" y="1532623"/>
            <a:ext cx="2603022" cy="923330"/>
          </a:xfrm>
          <a:prstGeom prst="rect">
            <a:avLst/>
          </a:prstGeom>
          <a:noFill/>
        </p:spPr>
        <p:txBody>
          <a:bodyPr wrap="square" rtlCol="0">
            <a:spAutoFit/>
          </a:bodyPr>
          <a:lstStyle/>
          <a:p>
            <a:r>
              <a:rPr lang="en-GB">
                <a:solidFill>
                  <a:prstClr val="black"/>
                </a:solidFill>
                <a:latin typeface="Calibri" panose="020F0502020204030204"/>
              </a:rPr>
              <a:t>Chromatin interactions can map SNPs to distal genes.</a:t>
            </a:r>
            <a:endParaRPr lang="en-GB" dirty="0">
              <a:solidFill>
                <a:prstClr val="black"/>
              </a:solidFill>
              <a:latin typeface="Calibri" panose="020F0502020204030204"/>
            </a:endParaRPr>
          </a:p>
        </p:txBody>
      </p:sp>
      <p:sp>
        <p:nvSpPr>
          <p:cNvPr id="4" name="Shape 82">
            <a:extLst>
              <a:ext uri="{FF2B5EF4-FFF2-40B4-BE49-F238E27FC236}">
                <a16:creationId xmlns:a16="http://schemas.microsoft.com/office/drawing/2014/main" id="{457E1A12-1314-CAF5-A44A-9DF80FC5929A}"/>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FUMA: </a:t>
            </a:r>
            <a:r>
              <a:rPr lang="en-US" sz="3200" dirty="0" err="1">
                <a:solidFill>
                  <a:srgbClr val="0070C0"/>
                </a:solidFill>
                <a:latin typeface="+mj-lt"/>
                <a:ea typeface="+mj-ea"/>
                <a:cs typeface="+mj-cs"/>
              </a:rPr>
              <a:t>circos</a:t>
            </a:r>
            <a:r>
              <a:rPr lang="en-US" sz="3200" dirty="0">
                <a:solidFill>
                  <a:srgbClr val="0070C0"/>
                </a:solidFill>
                <a:latin typeface="+mj-lt"/>
                <a:ea typeface="+mj-ea"/>
                <a:cs typeface="+mj-cs"/>
              </a:rPr>
              <a:t> plot</a:t>
            </a:r>
          </a:p>
        </p:txBody>
      </p:sp>
    </p:spTree>
    <p:extLst>
      <p:ext uri="{BB962C8B-B14F-4D97-AF65-F5344CB8AC3E}">
        <p14:creationId xmlns:p14="http://schemas.microsoft.com/office/powerpoint/2010/main" val="1600810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9497" y="742141"/>
            <a:ext cx="5818210" cy="5563509"/>
          </a:xfrm>
          <a:prstGeom prst="rect">
            <a:avLst/>
          </a:prstGeom>
        </p:spPr>
      </p:pic>
      <p:sp>
        <p:nvSpPr>
          <p:cNvPr id="11" name="TextBox 10"/>
          <p:cNvSpPr txBox="1"/>
          <p:nvPr/>
        </p:nvSpPr>
        <p:spPr>
          <a:xfrm>
            <a:off x="7795591" y="2600863"/>
            <a:ext cx="2603022" cy="1200329"/>
          </a:xfrm>
          <a:prstGeom prst="rect">
            <a:avLst/>
          </a:prstGeom>
          <a:noFill/>
        </p:spPr>
        <p:txBody>
          <a:bodyPr wrap="square" rtlCol="0">
            <a:spAutoFit/>
          </a:bodyPr>
          <a:lstStyle/>
          <a:p>
            <a:r>
              <a:rPr lang="en-GB" i="1" dirty="0">
                <a:solidFill>
                  <a:prstClr val="black"/>
                </a:solidFill>
                <a:latin typeface="Calibri" panose="020F0502020204030204"/>
              </a:rPr>
              <a:t>XKR6</a:t>
            </a:r>
            <a:r>
              <a:rPr lang="en-GB" dirty="0">
                <a:solidFill>
                  <a:prstClr val="black"/>
                </a:solidFill>
                <a:latin typeface="Calibri" panose="020F0502020204030204"/>
              </a:rPr>
              <a:t> is mapped by within and cross loci interactions and also mapped by </a:t>
            </a:r>
            <a:r>
              <a:rPr lang="en-GB" dirty="0" err="1">
                <a:solidFill>
                  <a:prstClr val="black"/>
                </a:solidFill>
                <a:latin typeface="Calibri" panose="020F0502020204030204"/>
              </a:rPr>
              <a:t>eQTLs</a:t>
            </a:r>
            <a:r>
              <a:rPr lang="en-GB" dirty="0">
                <a:solidFill>
                  <a:prstClr val="black"/>
                </a:solidFill>
                <a:latin typeface="Calibri" panose="020F0502020204030204"/>
              </a:rPr>
              <a:t>.</a:t>
            </a:r>
          </a:p>
        </p:txBody>
      </p:sp>
      <p:sp>
        <p:nvSpPr>
          <p:cNvPr id="9" name="TextBox 8"/>
          <p:cNvSpPr txBox="1"/>
          <p:nvPr/>
        </p:nvSpPr>
        <p:spPr>
          <a:xfrm>
            <a:off x="2018581" y="717947"/>
            <a:ext cx="1789043" cy="338554"/>
          </a:xfrm>
          <a:prstGeom prst="rect">
            <a:avLst/>
          </a:prstGeom>
          <a:noFill/>
        </p:spPr>
        <p:txBody>
          <a:bodyPr wrap="square" rtlCol="0">
            <a:spAutoFit/>
          </a:bodyPr>
          <a:lstStyle/>
          <a:p>
            <a:pPr algn="ctr"/>
            <a:r>
              <a:rPr lang="en-GB" sz="1600" dirty="0">
                <a:solidFill>
                  <a:prstClr val="black"/>
                </a:solidFill>
                <a:latin typeface="Calibri" panose="020F0502020204030204"/>
              </a:rPr>
              <a:t>Chromosome 8</a:t>
            </a:r>
          </a:p>
        </p:txBody>
      </p:sp>
      <p:sp>
        <p:nvSpPr>
          <p:cNvPr id="16" name="TextBox 15"/>
          <p:cNvSpPr txBox="1"/>
          <p:nvPr/>
        </p:nvSpPr>
        <p:spPr>
          <a:xfrm>
            <a:off x="7795591" y="1532623"/>
            <a:ext cx="2603022" cy="923330"/>
          </a:xfrm>
          <a:prstGeom prst="rect">
            <a:avLst/>
          </a:prstGeom>
          <a:noFill/>
        </p:spPr>
        <p:txBody>
          <a:bodyPr wrap="square" rtlCol="0">
            <a:spAutoFit/>
          </a:bodyPr>
          <a:lstStyle/>
          <a:p>
            <a:r>
              <a:rPr lang="en-GB">
                <a:solidFill>
                  <a:prstClr val="black"/>
                </a:solidFill>
                <a:latin typeface="Calibri" panose="020F0502020204030204"/>
              </a:rPr>
              <a:t>Chromatin interactions can map SNPs to distal genes.</a:t>
            </a:r>
            <a:endParaRPr lang="en-GB" dirty="0">
              <a:solidFill>
                <a:prstClr val="black"/>
              </a:solidFill>
              <a:latin typeface="Calibri" panose="020F0502020204030204"/>
            </a:endParaRPr>
          </a:p>
        </p:txBody>
      </p:sp>
      <p:sp>
        <p:nvSpPr>
          <p:cNvPr id="17" name="Oval 16"/>
          <p:cNvSpPr>
            <a:spLocks noChangeArrowheads="1"/>
          </p:cNvSpPr>
          <p:nvPr/>
        </p:nvSpPr>
        <p:spPr bwMode="auto">
          <a:xfrm rot="20340671">
            <a:off x="2762451" y="2915989"/>
            <a:ext cx="372323" cy="570076"/>
          </a:xfrm>
          <a:prstGeom prst="ellipse">
            <a:avLst/>
          </a:prstGeom>
          <a:noFill/>
          <a:ln w="1587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prstClr val="white"/>
              </a:solidFill>
              <a:latin typeface="Arial" charset="0"/>
            </a:endParaRPr>
          </a:p>
        </p:txBody>
      </p:sp>
      <p:sp>
        <p:nvSpPr>
          <p:cNvPr id="18" name="TextBox 17"/>
          <p:cNvSpPr txBox="1"/>
          <p:nvPr/>
        </p:nvSpPr>
        <p:spPr>
          <a:xfrm>
            <a:off x="4135088" y="2514993"/>
            <a:ext cx="1216512" cy="584775"/>
          </a:xfrm>
          <a:prstGeom prst="rect">
            <a:avLst/>
          </a:prstGeom>
          <a:solidFill>
            <a:schemeClr val="bg1">
              <a:lumMod val="85000"/>
              <a:alpha val="35000"/>
            </a:schemeClr>
          </a:solidFill>
          <a:ln w="15875">
            <a:solidFill>
              <a:srgbClr val="FF6A54"/>
            </a:solidFill>
          </a:ln>
        </p:spPr>
        <p:txBody>
          <a:bodyPr wrap="square" rtlCol="0">
            <a:spAutoFit/>
          </a:bodyPr>
          <a:lstStyle/>
          <a:p>
            <a:pPr algn="ctr"/>
            <a:r>
              <a:rPr lang="en-GB" sz="1600" dirty="0">
                <a:solidFill>
                  <a:prstClr val="black"/>
                </a:solidFill>
                <a:latin typeface="Calibri" panose="020F0502020204030204"/>
              </a:rPr>
              <a:t>Cross </a:t>
            </a:r>
            <a:r>
              <a:rPr lang="en-GB" sz="1600">
                <a:solidFill>
                  <a:prstClr val="black"/>
                </a:solidFill>
                <a:latin typeface="Calibri" panose="020F0502020204030204"/>
              </a:rPr>
              <a:t>loci interaction</a:t>
            </a:r>
            <a:endParaRPr lang="en-GB" sz="1600" dirty="0">
              <a:solidFill>
                <a:prstClr val="black"/>
              </a:solidFill>
              <a:latin typeface="Calibri" panose="020F0502020204030204"/>
            </a:endParaRPr>
          </a:p>
        </p:txBody>
      </p:sp>
      <p:cxnSp>
        <p:nvCxnSpPr>
          <p:cNvPr id="19" name="Straight Arrow Connector 18"/>
          <p:cNvCxnSpPr/>
          <p:nvPr/>
        </p:nvCxnSpPr>
        <p:spPr>
          <a:xfrm flipH="1" flipV="1">
            <a:off x="2913104" y="1779490"/>
            <a:ext cx="1221985" cy="1027890"/>
          </a:xfrm>
          <a:prstGeom prst="straightConnector1">
            <a:avLst/>
          </a:prstGeom>
          <a:ln w="15875">
            <a:solidFill>
              <a:srgbClr val="FF6A54"/>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Shape 82">
            <a:extLst>
              <a:ext uri="{FF2B5EF4-FFF2-40B4-BE49-F238E27FC236}">
                <a16:creationId xmlns:a16="http://schemas.microsoft.com/office/drawing/2014/main" id="{A9E57955-9C68-AD53-B688-5B2E475919A6}"/>
              </a:ext>
            </a:extLst>
          </p:cNvPr>
          <p:cNvSpPr/>
          <p:nvPr/>
        </p:nvSpPr>
        <p:spPr>
          <a:xfrm>
            <a:off x="2915697" y="50092"/>
            <a:ext cx="6360606"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39687" algn="ctr" defTabSz="642937">
              <a:buClr>
                <a:srgbClr val="EE2C8E"/>
              </a:buClr>
              <a:defRPr sz="1400"/>
            </a:pPr>
            <a:r>
              <a:rPr lang="en-US" sz="3200" dirty="0">
                <a:solidFill>
                  <a:srgbClr val="0070C0"/>
                </a:solidFill>
                <a:latin typeface="+mj-lt"/>
                <a:ea typeface="+mj-ea"/>
                <a:cs typeface="+mj-cs"/>
              </a:rPr>
              <a:t>FUMA: </a:t>
            </a:r>
            <a:r>
              <a:rPr lang="en-US" sz="3200" dirty="0" err="1">
                <a:solidFill>
                  <a:srgbClr val="0070C0"/>
                </a:solidFill>
                <a:latin typeface="+mj-lt"/>
                <a:ea typeface="+mj-ea"/>
                <a:cs typeface="+mj-cs"/>
              </a:rPr>
              <a:t>circos</a:t>
            </a:r>
            <a:r>
              <a:rPr lang="en-US" sz="3200" dirty="0">
                <a:solidFill>
                  <a:srgbClr val="0070C0"/>
                </a:solidFill>
                <a:latin typeface="+mj-lt"/>
                <a:ea typeface="+mj-ea"/>
                <a:cs typeface="+mj-cs"/>
              </a:rPr>
              <a:t> plot</a:t>
            </a:r>
          </a:p>
        </p:txBody>
      </p:sp>
      <p:sp>
        <p:nvSpPr>
          <p:cNvPr id="5" name="TextBox 4">
            <a:extLst>
              <a:ext uri="{FF2B5EF4-FFF2-40B4-BE49-F238E27FC236}">
                <a16:creationId xmlns:a16="http://schemas.microsoft.com/office/drawing/2014/main" id="{8D24FE21-551E-BC92-EDD6-247FC6BD7615}"/>
              </a:ext>
            </a:extLst>
          </p:cNvPr>
          <p:cNvSpPr txBox="1"/>
          <p:nvPr/>
        </p:nvSpPr>
        <p:spPr>
          <a:xfrm>
            <a:off x="6482855" y="5591180"/>
            <a:ext cx="5228494" cy="738664"/>
          </a:xfrm>
          <a:prstGeom prst="rect">
            <a:avLst/>
          </a:prstGeom>
          <a:noFill/>
        </p:spPr>
        <p:txBody>
          <a:bodyPr wrap="square" rtlCol="0">
            <a:spAutoFit/>
          </a:bodyPr>
          <a:lstStyle/>
          <a:p>
            <a:r>
              <a:rPr lang="en-GB" sz="1400" dirty="0">
                <a:solidFill>
                  <a:prstClr val="black"/>
                </a:solidFill>
                <a:latin typeface="Calibri" panose="020F0502020204030204"/>
              </a:rPr>
              <a:t>Nagel, M. et al. Meta-Analysis of Genome-wide Association Studies for Neuroticism in 449,484 Individuals Identifies Novel Genetic Loci and Pathways. (2018) </a:t>
            </a:r>
            <a:r>
              <a:rPr lang="en-GB" sz="1400" i="1" dirty="0">
                <a:solidFill>
                  <a:prstClr val="black"/>
                </a:solidFill>
                <a:latin typeface="Calibri" panose="020F0502020204030204"/>
              </a:rPr>
              <a:t>Nat. Genet</a:t>
            </a:r>
            <a:r>
              <a:rPr lang="en-GB" sz="1400" dirty="0">
                <a:solidFill>
                  <a:prstClr val="black"/>
                </a:solidFill>
                <a:latin typeface="Calibri" panose="020F0502020204030204"/>
              </a:rPr>
              <a:t>.</a:t>
            </a:r>
            <a:endParaRPr lang="en-GB" sz="1400" i="1" dirty="0">
              <a:solidFill>
                <a:prstClr val="black"/>
              </a:solidFill>
              <a:latin typeface="Calibri" panose="020F0502020204030204"/>
            </a:endParaRPr>
          </a:p>
        </p:txBody>
      </p:sp>
    </p:spTree>
    <p:extLst>
      <p:ext uri="{BB962C8B-B14F-4D97-AF65-F5344CB8AC3E}">
        <p14:creationId xmlns:p14="http://schemas.microsoft.com/office/powerpoint/2010/main" val="317754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E3AD-2CEE-A971-0CDC-903E72366C15}"/>
              </a:ext>
            </a:extLst>
          </p:cNvPr>
          <p:cNvSpPr>
            <a:spLocks noGrp="1"/>
          </p:cNvSpPr>
          <p:nvPr>
            <p:ph type="title"/>
          </p:nvPr>
        </p:nvSpPr>
        <p:spPr/>
        <p:txBody>
          <a:bodyPr/>
          <a:lstStyle/>
          <a:p>
            <a:r>
              <a:rPr lang="en-US" dirty="0"/>
              <a:t>FUMA Practical</a:t>
            </a:r>
          </a:p>
        </p:txBody>
      </p:sp>
      <p:sp>
        <p:nvSpPr>
          <p:cNvPr id="3" name="Content Placeholder 2">
            <a:extLst>
              <a:ext uri="{FF2B5EF4-FFF2-40B4-BE49-F238E27FC236}">
                <a16:creationId xmlns:a16="http://schemas.microsoft.com/office/drawing/2014/main" id="{37618849-C3F6-DD82-F9AC-5654CB0BAB5E}"/>
              </a:ext>
            </a:extLst>
          </p:cNvPr>
          <p:cNvSpPr>
            <a:spLocks noGrp="1"/>
          </p:cNvSpPr>
          <p:nvPr>
            <p:ph idx="1"/>
          </p:nvPr>
        </p:nvSpPr>
        <p:spPr/>
        <p:txBody>
          <a:bodyPr>
            <a:normAutofit/>
          </a:bodyPr>
          <a:lstStyle/>
          <a:p>
            <a:pPr marL="0" indent="0">
              <a:buNone/>
            </a:pPr>
            <a:r>
              <a:rPr lang="en-US" sz="3200" dirty="0"/>
              <a:t>Shared file area:</a:t>
            </a:r>
          </a:p>
          <a:p>
            <a:pPr marL="0" indent="0">
              <a:buNone/>
            </a:pPr>
            <a:r>
              <a:rPr lang="en-US" sz="3200" dirty="0"/>
              <a:t>Home/Danielle/FUMA/</a:t>
            </a:r>
            <a:r>
              <a:rPr lang="en-US" sz="3200" b="0" i="0" u="none" strike="noStrike" dirty="0">
                <a:solidFill>
                  <a:srgbClr val="373737"/>
                </a:solidFill>
                <a:effectLst/>
                <a:latin typeface="BlinkMacSystemFont"/>
              </a:rPr>
              <a:t>FUMApractical2023.docx</a:t>
            </a:r>
            <a:endParaRPr lang="en-US" sz="3200" dirty="0"/>
          </a:p>
        </p:txBody>
      </p:sp>
      <p:pic>
        <p:nvPicPr>
          <p:cNvPr id="4" name="Picture 3">
            <a:extLst>
              <a:ext uri="{FF2B5EF4-FFF2-40B4-BE49-F238E27FC236}">
                <a16:creationId xmlns:a16="http://schemas.microsoft.com/office/drawing/2014/main" id="{CE6D97CF-FFA2-1759-34CA-374CF91878C0}"/>
              </a:ext>
            </a:extLst>
          </p:cNvPr>
          <p:cNvPicPr>
            <a:picLocks noChangeAspect="1"/>
          </p:cNvPicPr>
          <p:nvPr/>
        </p:nvPicPr>
        <p:blipFill>
          <a:blip r:embed="rId2"/>
          <a:stretch>
            <a:fillRect/>
          </a:stretch>
        </p:blipFill>
        <p:spPr>
          <a:xfrm>
            <a:off x="1786232" y="3021832"/>
            <a:ext cx="7772400" cy="3155132"/>
          </a:xfrm>
          <a:prstGeom prst="rect">
            <a:avLst/>
          </a:prstGeom>
        </p:spPr>
      </p:pic>
    </p:spTree>
    <p:extLst>
      <p:ext uri="{BB962C8B-B14F-4D97-AF65-F5344CB8AC3E}">
        <p14:creationId xmlns:p14="http://schemas.microsoft.com/office/powerpoint/2010/main" val="3772432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846A-3D42-6D47-B4BE-95D339A2DA0B}"/>
              </a:ext>
            </a:extLst>
          </p:cNvPr>
          <p:cNvSpPr>
            <a:spLocks noGrp="1"/>
          </p:cNvSpPr>
          <p:nvPr>
            <p:ph type="title"/>
          </p:nvPr>
        </p:nvSpPr>
        <p:spPr/>
        <p:txBody>
          <a:bodyPr/>
          <a:lstStyle/>
          <a:p>
            <a:r>
              <a:rPr lang="en-US" dirty="0"/>
              <a:t>Why do we need mechanistic insight?</a:t>
            </a:r>
          </a:p>
        </p:txBody>
      </p:sp>
      <p:sp>
        <p:nvSpPr>
          <p:cNvPr id="3" name="Content Placeholder 2">
            <a:extLst>
              <a:ext uri="{FF2B5EF4-FFF2-40B4-BE49-F238E27FC236}">
                <a16:creationId xmlns:a16="http://schemas.microsoft.com/office/drawing/2014/main" id="{20CB2A6B-940D-CA4F-9166-70AB63F8125A}"/>
              </a:ext>
            </a:extLst>
          </p:cNvPr>
          <p:cNvSpPr>
            <a:spLocks noGrp="1"/>
          </p:cNvSpPr>
          <p:nvPr>
            <p:ph idx="1"/>
          </p:nvPr>
        </p:nvSpPr>
        <p:spPr/>
        <p:txBody>
          <a:bodyPr>
            <a:normAutofit/>
          </a:bodyPr>
          <a:lstStyle/>
          <a:p>
            <a:r>
              <a:rPr lang="en-US" sz="2800" dirty="0"/>
              <a:t>To </a:t>
            </a:r>
            <a:r>
              <a:rPr lang="en-US" sz="2800" u="sng" dirty="0"/>
              <a:t>understand</a:t>
            </a:r>
            <a:r>
              <a:rPr lang="en-US" sz="2800" dirty="0"/>
              <a:t>: if we want to explain why some people fall ill and others don’t, we want to know what happens at molecular, cellular and organismal levels</a:t>
            </a:r>
          </a:p>
          <a:p>
            <a:r>
              <a:rPr lang="en-US" sz="2800" dirty="0"/>
              <a:t>To </a:t>
            </a:r>
            <a:r>
              <a:rPr lang="en-US" sz="2800" u="sng" dirty="0"/>
              <a:t>treat</a:t>
            </a:r>
            <a:r>
              <a:rPr lang="en-US" sz="2800" dirty="0"/>
              <a:t>: mechanistic insight may aid in developing novel treatments by providing starting points</a:t>
            </a:r>
          </a:p>
          <a:p>
            <a:endParaRPr lang="en-US" sz="2800" dirty="0"/>
          </a:p>
          <a:p>
            <a:pPr marL="0" indent="0">
              <a:buNone/>
            </a:pPr>
            <a:r>
              <a:rPr lang="en-US" sz="2800"/>
              <a:t>For prediction we </a:t>
            </a:r>
            <a:r>
              <a:rPr lang="en-US" sz="2800" dirty="0"/>
              <a:t>do not necessarily need mechanistic insight though. But - prediction makes most sense if it can be tailored to treatment</a:t>
            </a:r>
          </a:p>
        </p:txBody>
      </p:sp>
    </p:spTree>
    <p:extLst>
      <p:ext uri="{BB962C8B-B14F-4D97-AF65-F5344CB8AC3E}">
        <p14:creationId xmlns:p14="http://schemas.microsoft.com/office/powerpoint/2010/main" val="593700122"/>
      </p:ext>
    </p:extLst>
  </p:cSld>
  <p:clrMapOvr>
    <a:masterClrMapping/>
  </p:clrMapOvr>
  <mc:AlternateContent xmlns:mc="http://schemas.openxmlformats.org/markup-compatibility/2006" xmlns:p14="http://schemas.microsoft.com/office/powerpoint/2010/main">
    <mc:Choice Requires="p14">
      <p:transition spd="slow" p14:dur="2000" advTm="90680"/>
    </mc:Choice>
    <mc:Fallback xmlns="">
      <p:transition spd="slow" advTm="906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864972-B583-9241-AEE7-06ED63A0C9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5175" y="1470213"/>
            <a:ext cx="7534565" cy="5330637"/>
          </a:xfrm>
          <a:prstGeom prst="rect">
            <a:avLst/>
          </a:prstGeom>
        </p:spPr>
      </p:pic>
      <p:sp>
        <p:nvSpPr>
          <p:cNvPr id="7" name="Title 6">
            <a:extLst>
              <a:ext uri="{FF2B5EF4-FFF2-40B4-BE49-F238E27FC236}">
                <a16:creationId xmlns:a16="http://schemas.microsoft.com/office/drawing/2014/main" id="{F4C12123-7F78-3E46-A086-8F8314F0AC8D}"/>
              </a:ext>
            </a:extLst>
          </p:cNvPr>
          <p:cNvSpPr>
            <a:spLocks noGrp="1"/>
          </p:cNvSpPr>
          <p:nvPr>
            <p:ph type="title"/>
          </p:nvPr>
        </p:nvSpPr>
        <p:spPr>
          <a:xfrm>
            <a:off x="1219201" y="215436"/>
            <a:ext cx="9172074" cy="842121"/>
          </a:xfrm>
        </p:spPr>
        <p:txBody>
          <a:bodyPr/>
          <a:lstStyle/>
          <a:p>
            <a:r>
              <a:rPr lang="en-US" dirty="0"/>
              <a:t>Why is translation of GWAS into mechanistic insight so hard?</a:t>
            </a:r>
          </a:p>
        </p:txBody>
      </p:sp>
    </p:spTree>
    <p:extLst>
      <p:ext uri="{BB962C8B-B14F-4D97-AF65-F5344CB8AC3E}">
        <p14:creationId xmlns:p14="http://schemas.microsoft.com/office/powerpoint/2010/main" val="398345668"/>
      </p:ext>
    </p:extLst>
  </p:cSld>
  <p:clrMapOvr>
    <a:masterClrMapping/>
  </p:clrMapOvr>
  <mc:AlternateContent xmlns:mc="http://schemas.openxmlformats.org/markup-compatibility/2006" xmlns:p14="http://schemas.microsoft.com/office/powerpoint/2010/main">
    <mc:Choice Requires="p14">
      <p:transition spd="slow" p14:dur="2000" advTm="111101"/>
    </mc:Choice>
    <mc:Fallback xmlns="">
      <p:transition spd="slow" advTm="11110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A95D-7EFF-1670-171C-9ADF00ED09F3}"/>
              </a:ext>
            </a:extLst>
          </p:cNvPr>
          <p:cNvSpPr>
            <a:spLocks noGrp="1"/>
          </p:cNvSpPr>
          <p:nvPr>
            <p:ph type="title"/>
          </p:nvPr>
        </p:nvSpPr>
        <p:spPr/>
        <p:txBody>
          <a:bodyPr/>
          <a:lstStyle/>
          <a:p>
            <a:r>
              <a:rPr lang="en-US" dirty="0"/>
              <a:t>Challenges in interpreting GWAS outcome</a:t>
            </a:r>
          </a:p>
        </p:txBody>
      </p:sp>
      <p:sp>
        <p:nvSpPr>
          <p:cNvPr id="3" name="Content Placeholder 2">
            <a:extLst>
              <a:ext uri="{FF2B5EF4-FFF2-40B4-BE49-F238E27FC236}">
                <a16:creationId xmlns:a16="http://schemas.microsoft.com/office/drawing/2014/main" id="{33DC01D6-74C9-A096-8600-6278A458999A}"/>
              </a:ext>
            </a:extLst>
          </p:cNvPr>
          <p:cNvSpPr>
            <a:spLocks noGrp="1"/>
          </p:cNvSpPr>
          <p:nvPr>
            <p:ph idx="1"/>
          </p:nvPr>
        </p:nvSpPr>
        <p:spPr/>
        <p:txBody>
          <a:bodyPr/>
          <a:lstStyle/>
          <a:p>
            <a:pPr marL="0" indent="0">
              <a:buNone/>
            </a:pPr>
            <a:r>
              <a:rPr lang="en-US" dirty="0"/>
              <a:t> </a:t>
            </a:r>
          </a:p>
        </p:txBody>
      </p:sp>
      <p:sp>
        <p:nvSpPr>
          <p:cNvPr id="5" name="TextBox 4">
            <a:extLst>
              <a:ext uri="{FF2B5EF4-FFF2-40B4-BE49-F238E27FC236}">
                <a16:creationId xmlns:a16="http://schemas.microsoft.com/office/drawing/2014/main" id="{0372025C-D1D3-E123-BE09-B65440695655}"/>
              </a:ext>
            </a:extLst>
          </p:cNvPr>
          <p:cNvSpPr txBox="1"/>
          <p:nvPr/>
        </p:nvSpPr>
        <p:spPr>
          <a:xfrm>
            <a:off x="848591" y="1487424"/>
            <a:ext cx="10756392" cy="3539430"/>
          </a:xfrm>
          <a:prstGeom prst="rect">
            <a:avLst/>
          </a:prstGeom>
          <a:noFill/>
        </p:spPr>
        <p:txBody>
          <a:bodyPr wrap="square">
            <a:spAutoFit/>
          </a:bodyPr>
          <a:lstStyle/>
          <a:p>
            <a:r>
              <a:rPr lang="en-US" sz="2800" dirty="0"/>
              <a:t>1. </a:t>
            </a:r>
            <a:r>
              <a:rPr lang="en-US" sz="2800" i="1" dirty="0"/>
              <a:t>Correlation between variants (LD)  </a:t>
            </a:r>
          </a:p>
          <a:p>
            <a:r>
              <a:rPr lang="en-US" sz="2800" dirty="0"/>
              <a:t>Significant association P-values are distributed over </a:t>
            </a:r>
            <a:r>
              <a:rPr lang="en-US" sz="2800" b="1" dirty="0"/>
              <a:t>blocks of correlated genetic variants</a:t>
            </a:r>
            <a:r>
              <a:rPr lang="en-US" sz="2800" dirty="0"/>
              <a:t>: actual causal variant is unclear</a:t>
            </a:r>
          </a:p>
          <a:p>
            <a:endParaRPr lang="en-US" sz="2800" dirty="0"/>
          </a:p>
          <a:p>
            <a:endParaRPr lang="en-US" sz="2800" dirty="0"/>
          </a:p>
          <a:p>
            <a:endParaRPr lang="en-US" sz="2800" dirty="0"/>
          </a:p>
          <a:p>
            <a:pPr marL="1085850" indent="-1076325">
              <a:buNone/>
            </a:pPr>
            <a:endParaRPr lang="en-US" sz="2800" dirty="0">
              <a:solidFill>
                <a:schemeClr val="accent3"/>
              </a:solidFill>
            </a:endParaRPr>
          </a:p>
          <a:p>
            <a:pPr marL="1085850" indent="-1076325">
              <a:buNone/>
            </a:pPr>
            <a:endParaRPr lang="en-US" sz="2800" dirty="0">
              <a:solidFill>
                <a:schemeClr val="accent3"/>
              </a:solidFill>
            </a:endParaRPr>
          </a:p>
        </p:txBody>
      </p:sp>
    </p:spTree>
    <p:extLst>
      <p:ext uri="{BB962C8B-B14F-4D97-AF65-F5344CB8AC3E}">
        <p14:creationId xmlns:p14="http://schemas.microsoft.com/office/powerpoint/2010/main" val="3829027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A95D-7EFF-1670-171C-9ADF00ED09F3}"/>
              </a:ext>
            </a:extLst>
          </p:cNvPr>
          <p:cNvSpPr>
            <a:spLocks noGrp="1"/>
          </p:cNvSpPr>
          <p:nvPr>
            <p:ph type="title"/>
          </p:nvPr>
        </p:nvSpPr>
        <p:spPr/>
        <p:txBody>
          <a:bodyPr/>
          <a:lstStyle/>
          <a:p>
            <a:r>
              <a:rPr lang="en-US" dirty="0"/>
              <a:t>Challenges in interpreting GWAS outcome</a:t>
            </a:r>
          </a:p>
        </p:txBody>
      </p:sp>
      <p:sp>
        <p:nvSpPr>
          <p:cNvPr id="3" name="Content Placeholder 2">
            <a:extLst>
              <a:ext uri="{FF2B5EF4-FFF2-40B4-BE49-F238E27FC236}">
                <a16:creationId xmlns:a16="http://schemas.microsoft.com/office/drawing/2014/main" id="{33DC01D6-74C9-A096-8600-6278A458999A}"/>
              </a:ext>
            </a:extLst>
          </p:cNvPr>
          <p:cNvSpPr>
            <a:spLocks noGrp="1"/>
          </p:cNvSpPr>
          <p:nvPr>
            <p:ph idx="1"/>
          </p:nvPr>
        </p:nvSpPr>
        <p:spPr/>
        <p:txBody>
          <a:bodyPr/>
          <a:lstStyle/>
          <a:p>
            <a:pPr marL="0" indent="0">
              <a:buNone/>
            </a:pPr>
            <a:r>
              <a:rPr lang="en-US" dirty="0"/>
              <a:t> </a:t>
            </a:r>
          </a:p>
        </p:txBody>
      </p:sp>
      <p:sp>
        <p:nvSpPr>
          <p:cNvPr id="5" name="TextBox 4">
            <a:extLst>
              <a:ext uri="{FF2B5EF4-FFF2-40B4-BE49-F238E27FC236}">
                <a16:creationId xmlns:a16="http://schemas.microsoft.com/office/drawing/2014/main" id="{0372025C-D1D3-E123-BE09-B65440695655}"/>
              </a:ext>
            </a:extLst>
          </p:cNvPr>
          <p:cNvSpPr txBox="1"/>
          <p:nvPr/>
        </p:nvSpPr>
        <p:spPr>
          <a:xfrm>
            <a:off x="848591" y="1487424"/>
            <a:ext cx="10756392" cy="3539430"/>
          </a:xfrm>
          <a:prstGeom prst="rect">
            <a:avLst/>
          </a:prstGeom>
          <a:noFill/>
        </p:spPr>
        <p:txBody>
          <a:bodyPr wrap="square">
            <a:spAutoFit/>
          </a:bodyPr>
          <a:lstStyle/>
          <a:p>
            <a:r>
              <a:rPr lang="en-US" sz="2800" dirty="0"/>
              <a:t>1. </a:t>
            </a:r>
            <a:r>
              <a:rPr lang="en-US" sz="2800" i="1" dirty="0"/>
              <a:t>Correlation between variants (LD)  </a:t>
            </a:r>
          </a:p>
          <a:p>
            <a:r>
              <a:rPr lang="en-US" sz="2800" dirty="0"/>
              <a:t>Significant association P-values are distributed over </a:t>
            </a:r>
            <a:r>
              <a:rPr lang="en-US" sz="2800" b="1" dirty="0"/>
              <a:t>blocks of correlated genetic variants</a:t>
            </a:r>
            <a:r>
              <a:rPr lang="en-US" sz="2800" dirty="0"/>
              <a:t>: actual causal variant is unclear</a:t>
            </a:r>
          </a:p>
          <a:p>
            <a:endParaRPr lang="en-US" sz="2800" dirty="0"/>
          </a:p>
          <a:p>
            <a:endParaRPr lang="en-US" sz="2800" dirty="0"/>
          </a:p>
          <a:p>
            <a:endParaRPr lang="en-US" sz="2800" dirty="0"/>
          </a:p>
          <a:p>
            <a:pPr marL="1085850" indent="-1076325">
              <a:buNone/>
            </a:pPr>
            <a:endParaRPr lang="en-US" sz="2800" dirty="0">
              <a:solidFill>
                <a:schemeClr val="accent3"/>
              </a:solidFill>
            </a:endParaRPr>
          </a:p>
          <a:p>
            <a:pPr marL="1085850" indent="-1076325">
              <a:buNone/>
            </a:pPr>
            <a:endParaRPr lang="en-US" sz="2800" dirty="0">
              <a:solidFill>
                <a:schemeClr val="accent3"/>
              </a:solidFill>
            </a:endParaRPr>
          </a:p>
        </p:txBody>
      </p:sp>
      <p:sp>
        <p:nvSpPr>
          <p:cNvPr id="6" name="TextBox 5">
            <a:extLst>
              <a:ext uri="{FF2B5EF4-FFF2-40B4-BE49-F238E27FC236}">
                <a16:creationId xmlns:a16="http://schemas.microsoft.com/office/drawing/2014/main" id="{303B83A4-75C8-DEE3-C166-5CE20E86959F}"/>
              </a:ext>
            </a:extLst>
          </p:cNvPr>
          <p:cNvSpPr txBox="1"/>
          <p:nvPr/>
        </p:nvSpPr>
        <p:spPr>
          <a:xfrm>
            <a:off x="838200" y="3257139"/>
            <a:ext cx="10494818" cy="3108543"/>
          </a:xfrm>
          <a:prstGeom prst="rect">
            <a:avLst/>
          </a:prstGeom>
          <a:noFill/>
        </p:spPr>
        <p:txBody>
          <a:bodyPr wrap="square">
            <a:spAutoFit/>
          </a:bodyPr>
          <a:lstStyle/>
          <a:p>
            <a:pPr marL="1085850" indent="-1076325">
              <a:buNone/>
            </a:pPr>
            <a:r>
              <a:rPr lang="en-US" sz="2800" i="1" dirty="0">
                <a:solidFill>
                  <a:srgbClr val="0070C0"/>
                </a:solidFill>
              </a:rPr>
              <a:t>Solution:   </a:t>
            </a:r>
            <a:r>
              <a:rPr lang="en-US" sz="2800" dirty="0">
                <a:solidFill>
                  <a:srgbClr val="0070C0"/>
                </a:solidFill>
              </a:rPr>
              <a:t>- </a:t>
            </a:r>
            <a:r>
              <a:rPr lang="en-US" sz="2800" b="1" dirty="0">
                <a:solidFill>
                  <a:srgbClr val="0070C0"/>
                </a:solidFill>
              </a:rPr>
              <a:t>functional annotation</a:t>
            </a:r>
            <a:r>
              <a:rPr lang="en-US" sz="2800" dirty="0">
                <a:solidFill>
                  <a:srgbClr val="0070C0"/>
                </a:solidFill>
              </a:rPr>
              <a:t> (functional variants more likely to be causal than non-functional ones, e.g. tools FUMA, VEP, ANNOVAR)</a:t>
            </a:r>
          </a:p>
          <a:p>
            <a:pPr marL="1085850" indent="-1076325">
              <a:buNone/>
            </a:pPr>
            <a:r>
              <a:rPr lang="en-US" sz="2800" dirty="0">
                <a:solidFill>
                  <a:srgbClr val="0070C0"/>
                </a:solidFill>
              </a:rPr>
              <a:t>	- </a:t>
            </a:r>
            <a:r>
              <a:rPr lang="en-US" sz="2800" b="1" dirty="0">
                <a:solidFill>
                  <a:srgbClr val="0070C0"/>
                </a:solidFill>
              </a:rPr>
              <a:t>statistical fine-mapping </a:t>
            </a:r>
            <a:r>
              <a:rPr lang="en-US" sz="2800" dirty="0">
                <a:solidFill>
                  <a:srgbClr val="0070C0"/>
                </a:solidFill>
              </a:rPr>
              <a:t>(the known correlation structure can be modeled against the observed pattern of association values to pinpoint the most likely causal SNPs, this can be integrated with functional information (e.g. tools FINEMAP, PAINTOR)</a:t>
            </a:r>
          </a:p>
        </p:txBody>
      </p:sp>
    </p:spTree>
    <p:extLst>
      <p:ext uri="{BB962C8B-B14F-4D97-AF65-F5344CB8AC3E}">
        <p14:creationId xmlns:p14="http://schemas.microsoft.com/office/powerpoint/2010/main" val="8158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A95D-7EFF-1670-171C-9ADF00ED09F3}"/>
              </a:ext>
            </a:extLst>
          </p:cNvPr>
          <p:cNvSpPr>
            <a:spLocks noGrp="1"/>
          </p:cNvSpPr>
          <p:nvPr>
            <p:ph type="title"/>
          </p:nvPr>
        </p:nvSpPr>
        <p:spPr/>
        <p:txBody>
          <a:bodyPr/>
          <a:lstStyle/>
          <a:p>
            <a:r>
              <a:rPr lang="en-US" dirty="0"/>
              <a:t>Challenges in interpreting GWAS outcome</a:t>
            </a:r>
          </a:p>
        </p:txBody>
      </p:sp>
      <p:sp>
        <p:nvSpPr>
          <p:cNvPr id="3" name="Content Placeholder 2">
            <a:extLst>
              <a:ext uri="{FF2B5EF4-FFF2-40B4-BE49-F238E27FC236}">
                <a16:creationId xmlns:a16="http://schemas.microsoft.com/office/drawing/2014/main" id="{33DC01D6-74C9-A096-8600-6278A458999A}"/>
              </a:ext>
            </a:extLst>
          </p:cNvPr>
          <p:cNvSpPr>
            <a:spLocks noGrp="1"/>
          </p:cNvSpPr>
          <p:nvPr>
            <p:ph idx="1"/>
          </p:nvPr>
        </p:nvSpPr>
        <p:spPr/>
        <p:txBody>
          <a:bodyPr/>
          <a:lstStyle/>
          <a:p>
            <a:pPr marL="0" indent="0">
              <a:buNone/>
            </a:pPr>
            <a:r>
              <a:rPr lang="en-US" dirty="0"/>
              <a:t> </a:t>
            </a:r>
          </a:p>
        </p:txBody>
      </p:sp>
      <p:sp>
        <p:nvSpPr>
          <p:cNvPr id="5" name="TextBox 4">
            <a:extLst>
              <a:ext uri="{FF2B5EF4-FFF2-40B4-BE49-F238E27FC236}">
                <a16:creationId xmlns:a16="http://schemas.microsoft.com/office/drawing/2014/main" id="{0372025C-D1D3-E123-BE09-B65440695655}"/>
              </a:ext>
            </a:extLst>
          </p:cNvPr>
          <p:cNvSpPr txBox="1"/>
          <p:nvPr/>
        </p:nvSpPr>
        <p:spPr>
          <a:xfrm>
            <a:off x="848591" y="1487424"/>
            <a:ext cx="10756392" cy="4401205"/>
          </a:xfrm>
          <a:prstGeom prst="rect">
            <a:avLst/>
          </a:prstGeom>
          <a:noFill/>
        </p:spPr>
        <p:txBody>
          <a:bodyPr wrap="square">
            <a:spAutoFit/>
          </a:bodyPr>
          <a:lstStyle/>
          <a:p>
            <a:r>
              <a:rPr lang="en-US" sz="2800" dirty="0"/>
              <a:t>2. </a:t>
            </a:r>
            <a:r>
              <a:rPr lang="en-US" sz="2800" i="1" dirty="0"/>
              <a:t>Many GWAS hits are in </a:t>
            </a:r>
            <a:r>
              <a:rPr lang="en-US" sz="2800" b="1" i="1" dirty="0"/>
              <a:t>non-coding regions</a:t>
            </a:r>
          </a:p>
          <a:p>
            <a:r>
              <a:rPr lang="en-US" sz="2800" dirty="0"/>
              <a:t>The majority of GWAS hits are not in </a:t>
            </a:r>
            <a:r>
              <a:rPr lang="en-US" sz="2800" dirty="0" err="1"/>
              <a:t>exonic</a:t>
            </a:r>
            <a:r>
              <a:rPr lang="en-US" sz="2800" dirty="0"/>
              <a:t> regions but are intronic or non-genic. That means they do not directly lead to a different protein structure and their impact on protein function may be less straightforward to assess. </a:t>
            </a:r>
          </a:p>
          <a:p>
            <a:endParaRPr lang="en-US" sz="2800" dirty="0"/>
          </a:p>
          <a:p>
            <a:endParaRPr lang="en-US" sz="2800" dirty="0"/>
          </a:p>
          <a:p>
            <a:endParaRPr lang="en-US" sz="2800" dirty="0"/>
          </a:p>
          <a:p>
            <a:pPr marL="1085850" indent="-1076325">
              <a:buNone/>
            </a:pPr>
            <a:endParaRPr lang="en-US" sz="2800" dirty="0">
              <a:solidFill>
                <a:schemeClr val="accent3"/>
              </a:solidFill>
            </a:endParaRPr>
          </a:p>
          <a:p>
            <a:pPr marL="1085850" indent="-1076325">
              <a:buNone/>
            </a:pPr>
            <a:endParaRPr lang="en-US" sz="2800" dirty="0">
              <a:solidFill>
                <a:schemeClr val="accent3"/>
              </a:solidFill>
            </a:endParaRPr>
          </a:p>
        </p:txBody>
      </p:sp>
    </p:spTree>
    <p:extLst>
      <p:ext uri="{BB962C8B-B14F-4D97-AF65-F5344CB8AC3E}">
        <p14:creationId xmlns:p14="http://schemas.microsoft.com/office/powerpoint/2010/main" val="17666180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2"/>
</p:tagLst>
</file>

<file path=ppt/theme/theme1.xml><?xml version="1.0" encoding="utf-8"?>
<a:theme xmlns:a="http://schemas.openxmlformats.org/drawingml/2006/main" name="2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14774</TotalTime>
  <Words>1799</Words>
  <Application>Microsoft Macintosh PowerPoint</Application>
  <PresentationFormat>Widescreen</PresentationFormat>
  <Paragraphs>319</Paragraphs>
  <Slides>44</Slides>
  <Notes>20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44</vt:i4>
      </vt:variant>
    </vt:vector>
  </HeadingPairs>
  <TitlesOfParts>
    <vt:vector size="55" baseType="lpstr">
      <vt:lpstr>Arial</vt:lpstr>
      <vt:lpstr>Arial Regular</vt:lpstr>
      <vt:lpstr>Arial Rounded MT Bold</vt:lpstr>
      <vt:lpstr>BlinkMacSystemFont</vt:lpstr>
      <vt:lpstr>Calibri</vt:lpstr>
      <vt:lpstr>Calibri Light</vt:lpstr>
      <vt:lpstr>Calibri Regular</vt:lpstr>
      <vt:lpstr>Helvetica Neue</vt:lpstr>
      <vt:lpstr>2_Office Theme</vt:lpstr>
      <vt:lpstr>3_Office Theme</vt:lpstr>
      <vt:lpstr>Office Theme</vt:lpstr>
      <vt:lpstr>Annotating GWAS results </vt:lpstr>
      <vt:lpstr>The revolution in genetics</vt:lpstr>
      <vt:lpstr>Current genome-wide discovery studies</vt:lpstr>
      <vt:lpstr>The revolution in genetics…</vt:lpstr>
      <vt:lpstr>Why do we need mechanistic insight?</vt:lpstr>
      <vt:lpstr>Why is translation of GWAS into mechanistic insight so hard?</vt:lpstr>
      <vt:lpstr>Challenges in interpreting GWAS outcome</vt:lpstr>
      <vt:lpstr>Challenges in interpreting GWAS outcome</vt:lpstr>
      <vt:lpstr>Challenges in interpreting GWAS outcome</vt:lpstr>
      <vt:lpstr>Coding and Non-coding SNPs </vt:lpstr>
      <vt:lpstr>Challenges in interpreting GWAS outcome</vt:lpstr>
      <vt:lpstr>Challenges in interpreting GWAS outcome</vt:lpstr>
      <vt:lpstr>Challenges in interpreting GWAS outcome</vt:lpstr>
      <vt:lpstr>Awesome GWAS results</vt:lpstr>
      <vt:lpstr>Awesome GWAS results - but how to interpret?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FUMA </vt:lpstr>
      <vt:lpstr>FUMA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FUMA Practical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Posthuma, D. (D)</cp:lastModifiedBy>
  <cp:revision>150</cp:revision>
  <dcterms:created xsi:type="dcterms:W3CDTF">2020-05-26T10:27:35Z</dcterms:created>
  <dcterms:modified xsi:type="dcterms:W3CDTF">2023-03-09T17:22:12Z</dcterms:modified>
</cp:coreProperties>
</file>