
<file path=[Content_Types].xml><?xml version="1.0" encoding="utf-8"?>
<Types xmlns="http://schemas.openxmlformats.org/package/2006/content-types">
  <Default Extension="(null)" ContentType="image/x-emf"/>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8" r:id="rId3"/>
    <p:sldId id="358" r:id="rId4"/>
    <p:sldId id="387" r:id="rId5"/>
    <p:sldId id="388" r:id="rId6"/>
    <p:sldId id="389" r:id="rId7"/>
    <p:sldId id="359" r:id="rId8"/>
    <p:sldId id="361" r:id="rId9"/>
    <p:sldId id="360" r:id="rId10"/>
    <p:sldId id="362" r:id="rId11"/>
    <p:sldId id="372" r:id="rId12"/>
    <p:sldId id="331" r:id="rId13"/>
    <p:sldId id="402" r:id="rId14"/>
    <p:sldId id="403" r:id="rId15"/>
    <p:sldId id="404" r:id="rId16"/>
    <p:sldId id="373" r:id="rId17"/>
    <p:sldId id="374" r:id="rId18"/>
    <p:sldId id="377" r:id="rId19"/>
    <p:sldId id="375" r:id="rId20"/>
    <p:sldId id="405" r:id="rId21"/>
    <p:sldId id="299" r:id="rId22"/>
    <p:sldId id="289" r:id="rId23"/>
    <p:sldId id="266" r:id="rId24"/>
    <p:sldId id="267" r:id="rId25"/>
    <p:sldId id="268" r:id="rId26"/>
    <p:sldId id="409" r:id="rId27"/>
    <p:sldId id="271" r:id="rId28"/>
    <p:sldId id="272" r:id="rId29"/>
    <p:sldId id="274" r:id="rId30"/>
    <p:sldId id="273" r:id="rId31"/>
    <p:sldId id="286" r:id="rId32"/>
    <p:sldId id="401" r:id="rId33"/>
    <p:sldId id="292" r:id="rId34"/>
    <p:sldId id="293" r:id="rId35"/>
    <p:sldId id="295" r:id="rId36"/>
    <p:sldId id="294" r:id="rId37"/>
    <p:sldId id="297" r:id="rId38"/>
    <p:sldId id="407" r:id="rId39"/>
    <p:sldId id="406" r:id="rId40"/>
    <p:sldId id="410" r:id="rId41"/>
    <p:sldId id="390" r:id="rId42"/>
    <p:sldId id="391" r:id="rId43"/>
    <p:sldId id="392" r:id="rId44"/>
    <p:sldId id="393" r:id="rId45"/>
    <p:sldId id="394" r:id="rId46"/>
    <p:sldId id="398" r:id="rId47"/>
    <p:sldId id="399"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7791" autoAdjust="0"/>
  </p:normalViewPr>
  <p:slideViewPr>
    <p:cSldViewPr snapToGrid="0" snapToObjects="1">
      <p:cViewPr varScale="1">
        <p:scale>
          <a:sx n="135" d="100"/>
          <a:sy n="135" d="100"/>
        </p:scale>
        <p:origin x="5004" y="13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D6F384-960F-8440-A562-94BF7DCCA251}" type="datetimeFigureOut">
              <a:rPr lang="en-US" smtClean="0"/>
              <a:pPr/>
              <a:t>2/21/2023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C69227-133B-4A40-A91A-EFD80E0D36B9}" type="slidenum">
              <a:rPr lang="en-US" smtClean="0"/>
              <a:pPr/>
              <a:t>‹#›</a:t>
            </a:fld>
            <a:endParaRPr lang="en-US"/>
          </a:p>
        </p:txBody>
      </p:sp>
    </p:spTree>
    <p:extLst>
      <p:ext uri="{BB962C8B-B14F-4D97-AF65-F5344CB8AC3E}">
        <p14:creationId xmlns:p14="http://schemas.microsoft.com/office/powerpoint/2010/main" val="24483623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C71EE-AB38-8B4F-A2D5-4945978CB9CD}" type="slidenum">
              <a:rPr lang="en-US" smtClean="0"/>
              <a:t>8</a:t>
            </a:fld>
            <a:endParaRPr lang="en-US"/>
          </a:p>
        </p:txBody>
      </p:sp>
    </p:spTree>
    <p:extLst>
      <p:ext uri="{BB962C8B-B14F-4D97-AF65-F5344CB8AC3E}">
        <p14:creationId xmlns:p14="http://schemas.microsoft.com/office/powerpoint/2010/main" val="997317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180 variants for height</a:t>
            </a:r>
          </a:p>
          <a:p>
            <a:r>
              <a:rPr lang="en-US" dirty="0"/>
              <a:t>Funnel plot suggests little asymmetry</a:t>
            </a:r>
            <a:r>
              <a:rPr lang="en-US" baseline="0" dirty="0"/>
              <a:t> present (indicative of no directional pleiotropy); supported by concordance between egger test and IVW, and the lack of significant intercept</a:t>
            </a:r>
            <a:endParaRPr lang="en-US" dirty="0"/>
          </a:p>
        </p:txBody>
      </p:sp>
      <p:sp>
        <p:nvSpPr>
          <p:cNvPr id="4" name="Slide Number Placeholder 3"/>
          <p:cNvSpPr>
            <a:spLocks noGrp="1"/>
          </p:cNvSpPr>
          <p:nvPr>
            <p:ph type="sldNum" sz="quarter" idx="10"/>
          </p:nvPr>
        </p:nvSpPr>
        <p:spPr/>
        <p:txBody>
          <a:bodyPr/>
          <a:lstStyle/>
          <a:p>
            <a:fld id="{00C69227-133B-4A40-A91A-EFD80E0D36B9}" type="slidenum">
              <a:rPr lang="en-US" smtClean="0"/>
              <a:pPr/>
              <a:t>27</a:t>
            </a:fld>
            <a:endParaRPr lang="en-US"/>
          </a:p>
        </p:txBody>
      </p:sp>
    </p:spTree>
    <p:extLst>
      <p:ext uri="{BB962C8B-B14F-4D97-AF65-F5344CB8AC3E}">
        <p14:creationId xmlns:p14="http://schemas.microsoft.com/office/powerpoint/2010/main" val="713405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a:t>
            </a:r>
            <a:r>
              <a:rPr lang="en-US" baseline="0" dirty="0"/>
              <a:t> asymmetry is present in these funnel plots, consistent with directional pleiotropy</a:t>
            </a:r>
          </a:p>
          <a:p>
            <a:r>
              <a:rPr lang="en-US" baseline="0" dirty="0" err="1"/>
              <a:t>Eg</a:t>
            </a:r>
            <a:r>
              <a:rPr lang="en-US" baseline="0" dirty="0"/>
              <a:t> for SBP, 10 of the 13 weakest variants have IV estimates greater than the IVW causal effect</a:t>
            </a:r>
            <a:endParaRPr lang="en-US" dirty="0"/>
          </a:p>
        </p:txBody>
      </p:sp>
      <p:sp>
        <p:nvSpPr>
          <p:cNvPr id="4" name="Slide Number Placeholder 3"/>
          <p:cNvSpPr>
            <a:spLocks noGrp="1"/>
          </p:cNvSpPr>
          <p:nvPr>
            <p:ph type="sldNum" sz="quarter" idx="10"/>
          </p:nvPr>
        </p:nvSpPr>
        <p:spPr/>
        <p:txBody>
          <a:bodyPr/>
          <a:lstStyle/>
          <a:p>
            <a:fld id="{00C69227-133B-4A40-A91A-EFD80E0D36B9}" type="slidenum">
              <a:rPr lang="en-US" smtClean="0"/>
              <a:pPr/>
              <a:t>28</a:t>
            </a:fld>
            <a:endParaRPr lang="en-US"/>
          </a:p>
        </p:txBody>
      </p:sp>
    </p:spTree>
    <p:extLst>
      <p:ext uri="{BB962C8B-B14F-4D97-AF65-F5344CB8AC3E}">
        <p14:creationId xmlns:p14="http://schemas.microsoft.com/office/powerpoint/2010/main" val="1062211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a:t>
            </a:r>
            <a:r>
              <a:rPr lang="en-US" baseline="0" dirty="0"/>
              <a:t> asymmetry is present in these funnel plots, consistent with directional pleiotropy</a:t>
            </a:r>
          </a:p>
          <a:p>
            <a:r>
              <a:rPr lang="en-US" baseline="0" dirty="0" err="1"/>
              <a:t>Eg</a:t>
            </a:r>
            <a:r>
              <a:rPr lang="en-US" baseline="0" dirty="0"/>
              <a:t> for SBP, 10 of the 13 weakest variants have IV estimates greater than the IVW causal effect</a:t>
            </a:r>
            <a:endParaRPr lang="en-US" dirty="0"/>
          </a:p>
        </p:txBody>
      </p:sp>
      <p:sp>
        <p:nvSpPr>
          <p:cNvPr id="4" name="Slide Number Placeholder 3"/>
          <p:cNvSpPr>
            <a:spLocks noGrp="1"/>
          </p:cNvSpPr>
          <p:nvPr>
            <p:ph type="sldNum" sz="quarter" idx="10"/>
          </p:nvPr>
        </p:nvSpPr>
        <p:spPr/>
        <p:txBody>
          <a:bodyPr/>
          <a:lstStyle/>
          <a:p>
            <a:fld id="{00C69227-133B-4A40-A91A-EFD80E0D36B9}" type="slidenum">
              <a:rPr lang="en-US" smtClean="0"/>
              <a:pPr/>
              <a:t>29</a:t>
            </a:fld>
            <a:endParaRPr lang="en-US"/>
          </a:p>
        </p:txBody>
      </p:sp>
    </p:spTree>
    <p:extLst>
      <p:ext uri="{BB962C8B-B14F-4D97-AF65-F5344CB8AC3E}">
        <p14:creationId xmlns:p14="http://schemas.microsoft.com/office/powerpoint/2010/main" val="1062211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Intercepts</a:t>
            </a:r>
            <a:r>
              <a:rPr lang="en-US" baseline="0" dirty="0"/>
              <a:t> deviate from zero but not strong statistical evidence for difference!</a:t>
            </a:r>
            <a:endParaRPr lang="en-US" dirty="0"/>
          </a:p>
        </p:txBody>
      </p:sp>
      <p:sp>
        <p:nvSpPr>
          <p:cNvPr id="4" name="Slide Number Placeholder 3"/>
          <p:cNvSpPr>
            <a:spLocks noGrp="1"/>
          </p:cNvSpPr>
          <p:nvPr>
            <p:ph type="sldNum" sz="quarter" idx="10"/>
          </p:nvPr>
        </p:nvSpPr>
        <p:spPr/>
        <p:txBody>
          <a:bodyPr/>
          <a:lstStyle/>
          <a:p>
            <a:fld id="{00C69227-133B-4A40-A91A-EFD80E0D36B9}" type="slidenum">
              <a:rPr lang="en-US" smtClean="0"/>
              <a:pPr/>
              <a:t>30</a:t>
            </a:fld>
            <a:endParaRPr lang="en-US"/>
          </a:p>
        </p:txBody>
      </p:sp>
    </p:spTree>
    <p:extLst>
      <p:ext uri="{BB962C8B-B14F-4D97-AF65-F5344CB8AC3E}">
        <p14:creationId xmlns:p14="http://schemas.microsoft.com/office/powerpoint/2010/main" val="2705607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C69227-133B-4A40-A91A-EFD80E0D36B9}" type="slidenum">
              <a:rPr lang="en-US" smtClean="0"/>
              <a:pPr/>
              <a:t>31</a:t>
            </a:fld>
            <a:endParaRPr lang="en-US"/>
          </a:p>
        </p:txBody>
      </p:sp>
    </p:spTree>
    <p:extLst>
      <p:ext uri="{BB962C8B-B14F-4D97-AF65-F5344CB8AC3E}">
        <p14:creationId xmlns:p14="http://schemas.microsoft.com/office/powerpoint/2010/main" val="1062211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0C69227-133B-4A40-A91A-EFD80E0D36B9}" type="slidenum">
              <a:rPr lang="en-US" smtClean="0"/>
              <a:pPr/>
              <a:t>33</a:t>
            </a:fld>
            <a:endParaRPr lang="en-US"/>
          </a:p>
        </p:txBody>
      </p:sp>
    </p:spTree>
    <p:extLst>
      <p:ext uri="{BB962C8B-B14F-4D97-AF65-F5344CB8AC3E}">
        <p14:creationId xmlns:p14="http://schemas.microsoft.com/office/powerpoint/2010/main" val="2369392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endParaRPr lang="en-AU" dirty="0"/>
          </a:p>
          <a:p>
            <a:endParaRPr lang="en-US" sz="1200" b="1"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0C69227-133B-4A40-A91A-EFD80E0D36B9}" type="slidenum">
              <a:rPr lang="en-US" smtClean="0"/>
              <a:pPr/>
              <a:t>35</a:t>
            </a:fld>
            <a:endParaRPr lang="en-US"/>
          </a:p>
        </p:txBody>
      </p:sp>
    </p:spTree>
    <p:extLst>
      <p:ext uri="{BB962C8B-B14F-4D97-AF65-F5344CB8AC3E}">
        <p14:creationId xmlns:p14="http://schemas.microsoft.com/office/powerpoint/2010/main" val="2806815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C69227-133B-4A40-A91A-EFD80E0D36B9}" type="slidenum">
              <a:rPr lang="en-US" smtClean="0"/>
              <a:pPr/>
              <a:t>36</a:t>
            </a:fld>
            <a:endParaRPr lang="en-US"/>
          </a:p>
        </p:txBody>
      </p:sp>
    </p:spTree>
    <p:extLst>
      <p:ext uri="{BB962C8B-B14F-4D97-AF65-F5344CB8AC3E}">
        <p14:creationId xmlns:p14="http://schemas.microsoft.com/office/powerpoint/2010/main" val="1138924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C69227-133B-4A40-A91A-EFD80E0D36B9}" type="slidenum">
              <a:rPr lang="en-US" smtClean="0"/>
              <a:pPr/>
              <a:t>37</a:t>
            </a:fld>
            <a:endParaRPr lang="en-US"/>
          </a:p>
        </p:txBody>
      </p:sp>
    </p:spTree>
    <p:extLst>
      <p:ext uri="{BB962C8B-B14F-4D97-AF65-F5344CB8AC3E}">
        <p14:creationId xmlns:p14="http://schemas.microsoft.com/office/powerpoint/2010/main" val="674984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Modal</a:t>
                </a:r>
                <a:r>
                  <a:rPr lang="en-US" sz="1200" b="1" kern="1200" baseline="0" dirty="0">
                    <a:solidFill>
                      <a:schemeClr val="tx1"/>
                    </a:solidFill>
                    <a:effectLst/>
                    <a:latin typeface="+mn-lt"/>
                    <a:ea typeface="+mn-ea"/>
                    <a:cs typeface="+mn-cs"/>
                  </a:rPr>
                  <a:t> Based Estimator</a:t>
                </a:r>
              </a:p>
              <a:p>
                <a:r>
                  <a:rPr lang="en-US" sz="1200" b="1" kern="1200" baseline="0" dirty="0">
                    <a:solidFill>
                      <a:schemeClr val="tx1"/>
                    </a:solidFill>
                    <a:effectLst/>
                    <a:latin typeface="+mn-lt"/>
                    <a:ea typeface="+mn-ea"/>
                    <a:cs typeface="+mn-cs"/>
                  </a:rPr>
                  <a:t>ZEMPA</a:t>
                </a:r>
              </a:p>
              <a:p>
                <a:r>
                  <a:rPr lang="en-US" sz="1200" b="1" kern="1200" baseline="0" dirty="0">
                    <a:solidFill>
                      <a:schemeClr val="tx1"/>
                    </a:solidFill>
                    <a:effectLst/>
                    <a:latin typeface="+mn-lt"/>
                    <a:ea typeface="+mn-ea"/>
                    <a:cs typeface="+mn-cs"/>
                  </a:rPr>
                  <a:t>Zero Modal Pleiotropy Assumption (most frequent value of alpha is zero)</a:t>
                </a:r>
              </a:p>
              <a:p>
                <a:r>
                  <a:rPr lang="en-US" sz="1200" b="1" kern="1200" baseline="0" dirty="0">
                    <a:solidFill>
                      <a:schemeClr val="tx1"/>
                    </a:solidFill>
                    <a:effectLst/>
                    <a:latin typeface="+mn-lt"/>
                    <a:ea typeface="+mn-ea"/>
                    <a:cs typeface="+mn-cs"/>
                  </a:rPr>
                  <a:t>-Weighted vs Unweighted MBE</a:t>
                </a:r>
              </a:p>
              <a:p>
                <a:r>
                  <a:rPr lang="en-US" sz="1200" b="1" kern="1200" baseline="0" dirty="0">
                    <a:solidFill>
                      <a:schemeClr val="tx1"/>
                    </a:solidFill>
                    <a:effectLst/>
                    <a:latin typeface="+mn-lt"/>
                    <a:ea typeface="+mn-ea"/>
                    <a:cs typeface="+mn-cs"/>
                  </a:rPr>
                  <a:t>-Kernel density estimation</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Consistent if the largest weights among the k subsets are</a:t>
                </a:r>
              </a:p>
              <a:p>
                <a:r>
                  <a:rPr lang="en-US" sz="1200" b="0" i="0" u="none" strike="noStrike" kern="1200" baseline="0" dirty="0">
                    <a:solidFill>
                      <a:schemeClr val="tx1"/>
                    </a:solidFill>
                    <a:latin typeface="+mn-lt"/>
                    <a:ea typeface="+mn-ea"/>
                    <a:cs typeface="+mn-cs"/>
                  </a:rPr>
                  <a:t>contributed by valid instruments (i.e. ZEMPA), regardless</a:t>
                </a:r>
              </a:p>
              <a:p>
                <a:r>
                  <a:rPr lang="en-US" sz="1200" b="0" i="0" u="none" strike="noStrike" kern="1200" baseline="0" dirty="0">
                    <a:solidFill>
                      <a:schemeClr val="tx1"/>
                    </a:solidFill>
                    <a:latin typeface="+mn-lt"/>
                    <a:ea typeface="+mn-ea"/>
                    <a:cs typeface="+mn-cs"/>
                  </a:rPr>
                  <a:t>of the type of horizontal pleiotropy</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Analogy between the mode-based estimate (MBE) and the histogram</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 analogy can be drawn between the proposed MBE method and histograms. Consider a hypothetical bimodal variable </a:t>
                </a:r>
                <a14:m>
                  <m:oMath xmlns:m="http://schemas.openxmlformats.org/officeDocument/2006/math">
                    <m:r>
                      <a:rPr lang="en-GB" sz="1200" i="1" kern="1200">
                        <a:solidFill>
                          <a:schemeClr val="tx1"/>
                        </a:solidFill>
                        <a:effectLst/>
                        <a:latin typeface="Cambria Math" panose="02040503050406030204" pitchFamily="18" charset="0"/>
                        <a:ea typeface="+mn-ea"/>
                        <a:cs typeface="+mn-cs"/>
                      </a:rPr>
                      <m:t>𝑉</m:t>
                    </m:r>
                  </m:oMath>
                </a14:m>
                <a:r>
                  <a:rPr lang="en-GB" sz="1200" kern="1200" dirty="0">
                    <a:solidFill>
                      <a:schemeClr val="tx1"/>
                    </a:solidFill>
                    <a:effectLst/>
                    <a:latin typeface="+mn-lt"/>
                    <a:ea typeface="+mn-ea"/>
                    <a:cs typeface="+mn-cs"/>
                  </a:rPr>
                  <a:t>, which was simulated by concatenating two normally distributed variables: </a:t>
                </a:r>
                <a14:m>
                  <m:oMath xmlns:m="http://schemas.openxmlformats.org/officeDocument/2006/math">
                    <m:sSub>
                      <m:sSubPr>
                        <m:ctrlPr>
                          <a:rPr lang="en-AU" sz="1200" i="1" kern="1200">
                            <a:solidFill>
                              <a:schemeClr val="tx1"/>
                            </a:solidFill>
                            <a:effectLst/>
                            <a:latin typeface="Cambria Math" panose="02040503050406030204" pitchFamily="18" charset="0"/>
                            <a:ea typeface="+mn-ea"/>
                            <a:cs typeface="+mn-cs"/>
                          </a:rPr>
                        </m:ctrlPr>
                      </m:sSubPr>
                      <m:e>
                        <m:r>
                          <a:rPr lang="en-GB" sz="1200" i="1" kern="1200">
                            <a:solidFill>
                              <a:schemeClr val="tx1"/>
                            </a:solidFill>
                            <a:effectLst/>
                            <a:latin typeface="Cambria Math" panose="02040503050406030204" pitchFamily="18" charset="0"/>
                            <a:ea typeface="+mn-ea"/>
                            <a:cs typeface="+mn-cs"/>
                          </a:rPr>
                          <m:t>𝑉</m:t>
                        </m:r>
                      </m:e>
                      <m:sub>
                        <m:r>
                          <a:rPr lang="en-GB" sz="1200" i="1" kern="1200">
                            <a:solidFill>
                              <a:schemeClr val="tx1"/>
                            </a:solidFill>
                            <a:effectLst/>
                            <a:latin typeface="Cambria Math" panose="02040503050406030204" pitchFamily="18" charset="0"/>
                            <a:ea typeface="+mn-ea"/>
                            <a:cs typeface="+mn-cs"/>
                          </a:rPr>
                          <m:t>1</m:t>
                        </m:r>
                      </m:sub>
                    </m:sSub>
                    <m:r>
                      <a:rPr lang="en-GB" sz="1200" i="1" kern="1200">
                        <a:solidFill>
                          <a:schemeClr val="tx1"/>
                        </a:solidFill>
                        <a:effectLst/>
                        <a:latin typeface="Cambria Math" panose="02040503050406030204" pitchFamily="18" charset="0"/>
                        <a:ea typeface="+mn-ea"/>
                        <a:cs typeface="+mn-cs"/>
                      </a:rPr>
                      <m:t>~</m:t>
                    </m:r>
                    <m:r>
                      <a:rPr lang="en-GB" sz="1200" i="1" kern="1200">
                        <a:solidFill>
                          <a:schemeClr val="tx1"/>
                        </a:solidFill>
                        <a:effectLst/>
                        <a:latin typeface="Cambria Math" panose="02040503050406030204" pitchFamily="18" charset="0"/>
                        <a:ea typeface="+mn-ea"/>
                        <a:cs typeface="+mn-cs"/>
                      </a:rPr>
                      <m:t>𝑁</m:t>
                    </m:r>
                    <m:r>
                      <a:rPr lang="en-GB" sz="1200" i="1" kern="1200">
                        <a:solidFill>
                          <a:schemeClr val="tx1"/>
                        </a:solidFill>
                        <a:effectLst/>
                        <a:latin typeface="Cambria Math" panose="02040503050406030204" pitchFamily="18" charset="0"/>
                        <a:ea typeface="+mn-ea"/>
                        <a:cs typeface="+mn-cs"/>
                      </a:rPr>
                      <m:t>(0,1)</m:t>
                    </m:r>
                  </m:oMath>
                </a14:m>
                <a:r>
                  <a:rPr lang="en-GB" sz="1200" kern="1200" dirty="0">
                    <a:solidFill>
                      <a:schemeClr val="tx1"/>
                    </a:solidFill>
                    <a:effectLst/>
                    <a:latin typeface="+mn-lt"/>
                    <a:ea typeface="+mn-ea"/>
                    <a:cs typeface="+mn-cs"/>
                  </a:rPr>
                  <a:t> and </a:t>
                </a:r>
                <a14:m>
                  <m:oMath xmlns:m="http://schemas.openxmlformats.org/officeDocument/2006/math">
                    <m:sSub>
                      <m:sSubPr>
                        <m:ctrlPr>
                          <a:rPr lang="en-AU" sz="1200" i="1" kern="1200">
                            <a:solidFill>
                              <a:schemeClr val="tx1"/>
                            </a:solidFill>
                            <a:effectLst/>
                            <a:latin typeface="Cambria Math" panose="02040503050406030204" pitchFamily="18" charset="0"/>
                            <a:ea typeface="+mn-ea"/>
                            <a:cs typeface="+mn-cs"/>
                          </a:rPr>
                        </m:ctrlPr>
                      </m:sSubPr>
                      <m:e>
                        <m:r>
                          <a:rPr lang="en-GB" sz="1200" i="1" kern="1200">
                            <a:solidFill>
                              <a:schemeClr val="tx1"/>
                            </a:solidFill>
                            <a:effectLst/>
                            <a:latin typeface="Cambria Math" panose="02040503050406030204" pitchFamily="18" charset="0"/>
                            <a:ea typeface="+mn-ea"/>
                            <a:cs typeface="+mn-cs"/>
                          </a:rPr>
                          <m:t>𝑉</m:t>
                        </m:r>
                      </m:e>
                      <m:sub>
                        <m:r>
                          <a:rPr lang="en-GB" sz="1200" i="1" kern="1200">
                            <a:solidFill>
                              <a:schemeClr val="tx1"/>
                            </a:solidFill>
                            <a:effectLst/>
                            <a:latin typeface="Cambria Math" panose="02040503050406030204" pitchFamily="18" charset="0"/>
                            <a:ea typeface="+mn-ea"/>
                            <a:cs typeface="+mn-cs"/>
                          </a:rPr>
                          <m:t>2</m:t>
                        </m:r>
                      </m:sub>
                    </m:sSub>
                    <m:r>
                      <a:rPr lang="en-GB" sz="1200" i="1" kern="1200">
                        <a:solidFill>
                          <a:schemeClr val="tx1"/>
                        </a:solidFill>
                        <a:effectLst/>
                        <a:latin typeface="Cambria Math" panose="02040503050406030204" pitchFamily="18" charset="0"/>
                        <a:ea typeface="+mn-ea"/>
                        <a:cs typeface="+mn-cs"/>
                      </a:rPr>
                      <m:t>~</m:t>
                    </m:r>
                    <m:r>
                      <a:rPr lang="en-GB" sz="1200" i="1" kern="1200">
                        <a:solidFill>
                          <a:schemeClr val="tx1"/>
                        </a:solidFill>
                        <a:effectLst/>
                        <a:latin typeface="Cambria Math" panose="02040503050406030204" pitchFamily="18" charset="0"/>
                        <a:ea typeface="+mn-ea"/>
                        <a:cs typeface="+mn-cs"/>
                      </a:rPr>
                      <m:t>𝑁</m:t>
                    </m:r>
                    <m:r>
                      <a:rPr lang="en-GB" sz="1200" i="1" kern="1200">
                        <a:solidFill>
                          <a:schemeClr val="tx1"/>
                        </a:solidFill>
                        <a:effectLst/>
                        <a:latin typeface="Cambria Math" panose="02040503050406030204" pitchFamily="18" charset="0"/>
                        <a:ea typeface="+mn-ea"/>
                        <a:cs typeface="+mn-cs"/>
                      </a:rPr>
                      <m:t>(5,25)</m:t>
                    </m:r>
                  </m:oMath>
                </a14:m>
                <a:r>
                  <a:rPr lang="en-GB" sz="1200" kern="1200" dirty="0">
                    <a:solidFill>
                      <a:schemeClr val="tx1"/>
                    </a:solidFill>
                    <a:effectLst/>
                    <a:latin typeface="+mn-lt"/>
                    <a:ea typeface="+mn-ea"/>
                    <a:cs typeface="+mn-cs"/>
                  </a:rPr>
                  <a:t>. In this example, the mode of </a:t>
                </a:r>
                <a14:m>
                  <m:oMath xmlns:m="http://schemas.openxmlformats.org/officeDocument/2006/math">
                    <m:r>
                      <a:rPr lang="en-GB" sz="1200" i="1" kern="1200">
                        <a:solidFill>
                          <a:schemeClr val="tx1"/>
                        </a:solidFill>
                        <a:effectLst/>
                        <a:latin typeface="Cambria Math" panose="02040503050406030204" pitchFamily="18" charset="0"/>
                        <a:ea typeface="+mn-ea"/>
                        <a:cs typeface="+mn-cs"/>
                      </a:rPr>
                      <m:t>𝑉</m:t>
                    </m:r>
                  </m:oMath>
                </a14:m>
                <a:r>
                  <a:rPr lang="en-GB" sz="1200" kern="1200" dirty="0">
                    <a:solidFill>
                      <a:schemeClr val="tx1"/>
                    </a:solidFill>
                    <a:effectLst/>
                    <a:latin typeface="+mn-lt"/>
                    <a:ea typeface="+mn-ea"/>
                    <a:cs typeface="+mn-cs"/>
                  </a:rPr>
                  <a:t> would be zero, because the distribution with the smallest dispersion is centred at zero. We can use histograms to obtain a rough mode estimate of </a:t>
                </a:r>
                <a14:m>
                  <m:oMath xmlns:m="http://schemas.openxmlformats.org/officeDocument/2006/math">
                    <m:r>
                      <a:rPr lang="en-GB" sz="1200" i="1" kern="1200">
                        <a:solidFill>
                          <a:schemeClr val="tx1"/>
                        </a:solidFill>
                        <a:effectLst/>
                        <a:latin typeface="Cambria Math" panose="02040503050406030204" pitchFamily="18" charset="0"/>
                        <a:ea typeface="+mn-ea"/>
                        <a:cs typeface="+mn-cs"/>
                      </a:rPr>
                      <m:t>𝑉</m:t>
                    </m:r>
                  </m:oMath>
                </a14:m>
                <a:r>
                  <a:rPr lang="en-GB" sz="1200" kern="1200" dirty="0">
                    <a:solidFill>
                      <a:schemeClr val="tx1"/>
                    </a:solidFill>
                    <a:effectLst/>
                    <a:latin typeface="+mn-lt"/>
                    <a:ea typeface="+mn-ea"/>
                    <a:cs typeface="+mn-cs"/>
                  </a:rPr>
                  <a:t> using the midpoint of the highest bar.</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make the histogram, it is necessary to define the break points of each bar, which here will be equally-spaced, starting from the minimum value of </a:t>
                </a:r>
                <a14:m>
                  <m:oMath xmlns:m="http://schemas.openxmlformats.org/officeDocument/2006/math">
                    <m:r>
                      <a:rPr lang="en-GB" sz="1200" i="1" kern="1200">
                        <a:solidFill>
                          <a:schemeClr val="tx1"/>
                        </a:solidFill>
                        <a:effectLst/>
                        <a:latin typeface="Cambria Math" panose="02040503050406030204" pitchFamily="18" charset="0"/>
                        <a:ea typeface="+mn-ea"/>
                        <a:cs typeface="+mn-cs"/>
                      </a:rPr>
                      <m:t>𝑉</m:t>
                    </m:r>
                  </m:oMath>
                </a14:m>
                <a:r>
                  <a:rPr lang="en-GB" sz="1200" kern="1200" dirty="0">
                    <a:solidFill>
                      <a:schemeClr val="tx1"/>
                    </a:solidFill>
                    <a:effectLst/>
                    <a:latin typeface="+mn-lt"/>
                    <a:ea typeface="+mn-ea"/>
                    <a:cs typeface="+mn-cs"/>
                  </a:rPr>
                  <a:t> and ending at the maximum value of </a:t>
                </a:r>
                <a14:m>
                  <m:oMath xmlns:m="http://schemas.openxmlformats.org/officeDocument/2006/math">
                    <m:r>
                      <a:rPr lang="en-GB" sz="1200" i="1" kern="1200">
                        <a:solidFill>
                          <a:schemeClr val="tx1"/>
                        </a:solidFill>
                        <a:effectLst/>
                        <a:latin typeface="Cambria Math" panose="02040503050406030204" pitchFamily="18" charset="0"/>
                        <a:ea typeface="+mn-ea"/>
                        <a:cs typeface="+mn-cs"/>
                      </a:rPr>
                      <m:t>𝑉</m:t>
                    </m:r>
                  </m:oMath>
                </a14:m>
                <a:r>
                  <a:rPr lang="en-GB" sz="1200" kern="1200" dirty="0">
                    <a:solidFill>
                      <a:schemeClr val="tx1"/>
                    </a:solidFill>
                    <a:effectLst/>
                    <a:latin typeface="+mn-lt"/>
                    <a:ea typeface="+mn-ea"/>
                    <a:cs typeface="+mn-cs"/>
                  </a:rPr>
                  <a:t>. As shown in Supplementary Figure 1A, using six equally-spaced bars does not provide enough resolution to detect bimodality in </a:t>
                </a:r>
                <a14:m>
                  <m:oMath xmlns:m="http://schemas.openxmlformats.org/officeDocument/2006/math">
                    <m:r>
                      <a:rPr lang="en-GB" sz="1200" i="1" kern="1200">
                        <a:solidFill>
                          <a:schemeClr val="tx1"/>
                        </a:solidFill>
                        <a:effectLst/>
                        <a:latin typeface="Cambria Math" panose="02040503050406030204" pitchFamily="18" charset="0"/>
                        <a:ea typeface="+mn-ea"/>
                        <a:cs typeface="+mn-cs"/>
                      </a:rPr>
                      <m:t>𝑉</m:t>
                    </m:r>
                  </m:oMath>
                </a14:m>
                <a:r>
                  <a:rPr lang="en-GB" sz="1200" kern="1200" dirty="0">
                    <a:solidFill>
                      <a:schemeClr val="tx1"/>
                    </a:solidFill>
                    <a:effectLst/>
                    <a:latin typeface="+mn-lt"/>
                    <a:ea typeface="+mn-ea"/>
                    <a:cs typeface="+mn-cs"/>
                  </a:rPr>
                  <a:t>. As a result, the mode estimate is biased upwards. In panel B (20 equally-spaced bars), it can be clearly seen that </a:t>
                </a:r>
                <a14:m>
                  <m:oMath xmlns:m="http://schemas.openxmlformats.org/officeDocument/2006/math">
                    <m:r>
                      <a:rPr lang="en-GB" sz="1200" i="1" kern="1200">
                        <a:solidFill>
                          <a:schemeClr val="tx1"/>
                        </a:solidFill>
                        <a:effectLst/>
                        <a:latin typeface="Cambria Math" panose="02040503050406030204" pitchFamily="18" charset="0"/>
                        <a:ea typeface="+mn-ea"/>
                        <a:cs typeface="+mn-cs"/>
                      </a:rPr>
                      <m:t>𝑉</m:t>
                    </m:r>
                  </m:oMath>
                </a14:m>
                <a:r>
                  <a:rPr lang="en-GB" sz="1200" kern="1200" dirty="0">
                    <a:solidFill>
                      <a:schemeClr val="tx1"/>
                    </a:solidFill>
                    <a:effectLst/>
                    <a:latin typeface="+mn-lt"/>
                    <a:ea typeface="+mn-ea"/>
                    <a:cs typeface="+mn-cs"/>
                  </a:rPr>
                  <a:t> is bimodal, and the mode estimate is less biased. However, when 100 equally-spaced bars are used (panel C), the data appears to be multimodal, because such spacing criteria was too stringent, so that random fluctuations under the same underlying distribution end up looking like being different distributions in the histogram. While this would not be a problem in infinite samples, it results in numerical instability of the mode estimate in finite samples. So, among panels A-C, the histogram in panel B provides the best bias-variance trade-off, and would be the best one to display the distribution of </a:t>
                </a:r>
                <a14:m>
                  <m:oMath xmlns:m="http://schemas.openxmlformats.org/officeDocument/2006/math">
                    <m:r>
                      <a:rPr lang="en-GB" sz="1200" i="1" kern="1200">
                        <a:solidFill>
                          <a:schemeClr val="tx1"/>
                        </a:solidFill>
                        <a:effectLst/>
                        <a:latin typeface="Cambria Math" panose="02040503050406030204" pitchFamily="18" charset="0"/>
                        <a:ea typeface="+mn-ea"/>
                        <a:cs typeface="+mn-cs"/>
                      </a:rPr>
                      <m:t>𝑉</m:t>
                    </m:r>
                  </m:oMath>
                </a14:m>
                <a:r>
                  <a:rPr lang="en-GB" sz="1200" kern="1200" dirty="0">
                    <a:solidFill>
                      <a:schemeClr val="tx1"/>
                    </a:solidFill>
                    <a:effectLst/>
                    <a:latin typeface="+mn-lt"/>
                    <a:ea typeface="+mn-ea"/>
                    <a:cs typeface="+mn-cs"/>
                  </a:rPr>
                  <a:t>.</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panels D-F illustrate, the proposed smoothed empirical density function approach is analogous to the histogram: the smoothed empirical density function is roughly similar to connecting the midpoints of each bar of the histogram (in other words, a “smoothed histogram”); the mode estimate based on the smoothed empirical density function is roughly similar to the mode estimate using the midpoint of the highest bar; and decreasing the tuning parameter </a:t>
                </a:r>
                <a14:m>
                  <m:oMath xmlns:m="http://schemas.openxmlformats.org/officeDocument/2006/math">
                    <m:r>
                      <a:rPr lang="en-GB" sz="1200" i="1" kern="1200">
                        <a:solidFill>
                          <a:schemeClr val="tx1"/>
                        </a:solidFill>
                        <a:effectLst/>
                        <a:latin typeface="Cambria Math" panose="02040503050406030204" pitchFamily="18" charset="0"/>
                        <a:ea typeface="+mn-ea"/>
                        <a:cs typeface="+mn-cs"/>
                      </a:rPr>
                      <m:t>𝜑</m:t>
                    </m:r>
                  </m:oMath>
                </a14:m>
                <a:r>
                  <a:rPr lang="en-GB" sz="1200" kern="1200" dirty="0">
                    <a:solidFill>
                      <a:schemeClr val="tx1"/>
                    </a:solidFill>
                    <a:effectLst/>
                    <a:latin typeface="+mn-lt"/>
                    <a:ea typeface="+mn-ea"/>
                    <a:cs typeface="+mn-cs"/>
                  </a:rPr>
                  <a:t> is analogous to increasing the number of equally-spaced bars in the histogram. Panels D-F also illustrate that the mode (as estimated by our proposed method) and the mean can be substantially different in case of bimodality, and our mode estimate being close to the centre of the main distribution.</a:t>
                </a:r>
                <a:endParaRPr lang="en-AU" sz="1200" kern="1200" dirty="0">
                  <a:solidFill>
                    <a:schemeClr val="tx1"/>
                  </a:solidFill>
                  <a:effectLst/>
                  <a:latin typeface="+mn-lt"/>
                  <a:ea typeface="+mn-ea"/>
                  <a:cs typeface="+mn-cs"/>
                </a:endParaRPr>
              </a:p>
              <a:p>
                <a:endParaRPr lang="en-AU" dirty="0"/>
              </a:p>
            </p:txBody>
          </p:sp>
        </mc:Choice>
        <mc:Fallback xmlns="">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Modal</a:t>
                </a:r>
                <a:r>
                  <a:rPr lang="en-US" sz="1200" b="1" kern="1200" baseline="0" dirty="0" smtClean="0">
                    <a:solidFill>
                      <a:schemeClr val="tx1"/>
                    </a:solidFill>
                    <a:effectLst/>
                    <a:latin typeface="+mn-lt"/>
                    <a:ea typeface="+mn-ea"/>
                    <a:cs typeface="+mn-cs"/>
                  </a:rPr>
                  <a:t> Based Estimator</a:t>
                </a:r>
              </a:p>
              <a:p>
                <a:r>
                  <a:rPr lang="en-US" sz="1200" b="1" kern="1200" baseline="0" dirty="0" smtClean="0">
                    <a:solidFill>
                      <a:schemeClr val="tx1"/>
                    </a:solidFill>
                    <a:effectLst/>
                    <a:latin typeface="+mn-lt"/>
                    <a:ea typeface="+mn-ea"/>
                    <a:cs typeface="+mn-cs"/>
                  </a:rPr>
                  <a:t>ZEMPA</a:t>
                </a:r>
              </a:p>
              <a:p>
                <a:r>
                  <a:rPr lang="en-US" sz="1200" b="1" kern="1200" baseline="0" dirty="0" smtClean="0">
                    <a:solidFill>
                      <a:schemeClr val="tx1"/>
                    </a:solidFill>
                    <a:effectLst/>
                    <a:latin typeface="+mn-lt"/>
                    <a:ea typeface="+mn-ea"/>
                    <a:cs typeface="+mn-cs"/>
                  </a:rPr>
                  <a:t>Zero Modal Pleiotropy Assumption (most frequent value of alpha is zero)</a:t>
                </a:r>
              </a:p>
              <a:p>
                <a:r>
                  <a:rPr lang="en-US" sz="1200" b="1" kern="1200" baseline="0" dirty="0" smtClean="0">
                    <a:solidFill>
                      <a:schemeClr val="tx1"/>
                    </a:solidFill>
                    <a:effectLst/>
                    <a:latin typeface="+mn-lt"/>
                    <a:ea typeface="+mn-ea"/>
                    <a:cs typeface="+mn-cs"/>
                  </a:rPr>
                  <a:t>-Weighted vs Unweighted MBE</a:t>
                </a:r>
              </a:p>
              <a:p>
                <a:r>
                  <a:rPr lang="en-US" sz="1200" b="1" kern="1200" baseline="0" dirty="0" smtClean="0">
                    <a:solidFill>
                      <a:schemeClr val="tx1"/>
                    </a:solidFill>
                    <a:effectLst/>
                    <a:latin typeface="+mn-lt"/>
                    <a:ea typeface="+mn-ea"/>
                    <a:cs typeface="+mn-cs"/>
                  </a:rPr>
                  <a:t>-Kernel density estimation</a:t>
                </a:r>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Consistent if the largest weights among the k subsets are</a:t>
                </a:r>
              </a:p>
              <a:p>
                <a:r>
                  <a:rPr lang="en-US" sz="1200" b="0" i="0" u="none" strike="noStrike" kern="1200" baseline="0" dirty="0" smtClean="0">
                    <a:solidFill>
                      <a:schemeClr val="tx1"/>
                    </a:solidFill>
                    <a:latin typeface="+mn-lt"/>
                    <a:ea typeface="+mn-ea"/>
                    <a:cs typeface="+mn-cs"/>
                  </a:rPr>
                  <a:t>contributed by valid instruments (i.e. ZEMPA), regardless</a:t>
                </a:r>
              </a:p>
              <a:p>
                <a:r>
                  <a:rPr lang="en-US" sz="1200" b="0" i="0" u="none" strike="noStrike" kern="1200" baseline="0" dirty="0" smtClean="0">
                    <a:solidFill>
                      <a:schemeClr val="tx1"/>
                    </a:solidFill>
                    <a:latin typeface="+mn-lt"/>
                    <a:ea typeface="+mn-ea"/>
                    <a:cs typeface="+mn-cs"/>
                  </a:rPr>
                  <a:t>of the type of horizontal pleiotropy</a:t>
                </a:r>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Analogy between the mode-based estimate (MBE) and the histogram</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 analogy can be drawn between the proposed MBE method and histograms. Consider a hypothetical bimodal variable </a:t>
                </a:r>
                <a:r>
                  <a:rPr lang="en-GB" sz="1200" i="0" kern="1200">
                    <a:solidFill>
                      <a:schemeClr val="tx1"/>
                    </a:solidFill>
                    <a:effectLst/>
                    <a:latin typeface="+mn-lt"/>
                    <a:ea typeface="+mn-ea"/>
                    <a:cs typeface="+mn-cs"/>
                  </a:rPr>
                  <a:t>𝑉</a:t>
                </a:r>
                <a:r>
                  <a:rPr lang="en-GB" sz="1200" kern="1200" dirty="0">
                    <a:solidFill>
                      <a:schemeClr val="tx1"/>
                    </a:solidFill>
                    <a:effectLst/>
                    <a:latin typeface="+mn-lt"/>
                    <a:ea typeface="+mn-ea"/>
                    <a:cs typeface="+mn-cs"/>
                  </a:rPr>
                  <a:t>, which was simulated by concatenating two normally distributed variables: </a:t>
                </a:r>
                <a:r>
                  <a:rPr lang="en-GB" sz="1200" i="0" kern="1200">
                    <a:solidFill>
                      <a:schemeClr val="tx1"/>
                    </a:solidFill>
                    <a:effectLst/>
                    <a:latin typeface="+mn-lt"/>
                    <a:ea typeface="+mn-ea"/>
                    <a:cs typeface="+mn-cs"/>
                  </a:rPr>
                  <a:t>𝑉</a:t>
                </a:r>
                <a:r>
                  <a:rPr lang="en-AU"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1~𝑁(0,1)</a:t>
                </a:r>
                <a:r>
                  <a:rPr lang="en-GB" sz="1200" kern="1200" dirty="0">
                    <a:solidFill>
                      <a:schemeClr val="tx1"/>
                    </a:solidFill>
                    <a:effectLst/>
                    <a:latin typeface="+mn-lt"/>
                    <a:ea typeface="+mn-ea"/>
                    <a:cs typeface="+mn-cs"/>
                  </a:rPr>
                  <a:t> and </a:t>
                </a:r>
                <a:r>
                  <a:rPr lang="en-GB" sz="1200" i="0" kern="1200">
                    <a:solidFill>
                      <a:schemeClr val="tx1"/>
                    </a:solidFill>
                    <a:effectLst/>
                    <a:latin typeface="+mn-lt"/>
                    <a:ea typeface="+mn-ea"/>
                    <a:cs typeface="+mn-cs"/>
                  </a:rPr>
                  <a:t>𝑉</a:t>
                </a:r>
                <a:r>
                  <a:rPr lang="en-AU"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2~𝑁(5,25)</a:t>
                </a:r>
                <a:r>
                  <a:rPr lang="en-GB" sz="1200" kern="1200" dirty="0">
                    <a:solidFill>
                      <a:schemeClr val="tx1"/>
                    </a:solidFill>
                    <a:effectLst/>
                    <a:latin typeface="+mn-lt"/>
                    <a:ea typeface="+mn-ea"/>
                    <a:cs typeface="+mn-cs"/>
                  </a:rPr>
                  <a:t>. In this example, the mode of </a:t>
                </a:r>
                <a:r>
                  <a:rPr lang="en-GB" sz="1200" i="0" kern="1200">
                    <a:solidFill>
                      <a:schemeClr val="tx1"/>
                    </a:solidFill>
                    <a:effectLst/>
                    <a:latin typeface="+mn-lt"/>
                    <a:ea typeface="+mn-ea"/>
                    <a:cs typeface="+mn-cs"/>
                  </a:rPr>
                  <a:t>𝑉</a:t>
                </a:r>
                <a:r>
                  <a:rPr lang="en-GB" sz="1200" kern="1200" dirty="0">
                    <a:solidFill>
                      <a:schemeClr val="tx1"/>
                    </a:solidFill>
                    <a:effectLst/>
                    <a:latin typeface="+mn-lt"/>
                    <a:ea typeface="+mn-ea"/>
                    <a:cs typeface="+mn-cs"/>
                  </a:rPr>
                  <a:t> would be zero, because the distribution with the smallest dispersion is centred at zero. We can use histograms to obtain a rough mode estimate of </a:t>
                </a:r>
                <a:r>
                  <a:rPr lang="en-GB" sz="1200" i="0" kern="1200">
                    <a:solidFill>
                      <a:schemeClr val="tx1"/>
                    </a:solidFill>
                    <a:effectLst/>
                    <a:latin typeface="+mn-lt"/>
                    <a:ea typeface="+mn-ea"/>
                    <a:cs typeface="+mn-cs"/>
                  </a:rPr>
                  <a:t>𝑉</a:t>
                </a:r>
                <a:r>
                  <a:rPr lang="en-GB" sz="1200" kern="1200" dirty="0">
                    <a:solidFill>
                      <a:schemeClr val="tx1"/>
                    </a:solidFill>
                    <a:effectLst/>
                    <a:latin typeface="+mn-lt"/>
                    <a:ea typeface="+mn-ea"/>
                    <a:cs typeface="+mn-cs"/>
                  </a:rPr>
                  <a:t> using the midpoint of the highest bar.</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make the histogram, it is necessary to define the break points of each bar, which here will be equally-spaced, starting from the minimum value of </a:t>
                </a:r>
                <a:r>
                  <a:rPr lang="en-GB" sz="1200" i="0" kern="1200">
                    <a:solidFill>
                      <a:schemeClr val="tx1"/>
                    </a:solidFill>
                    <a:effectLst/>
                    <a:latin typeface="+mn-lt"/>
                    <a:ea typeface="+mn-ea"/>
                    <a:cs typeface="+mn-cs"/>
                  </a:rPr>
                  <a:t>𝑉</a:t>
                </a:r>
                <a:r>
                  <a:rPr lang="en-GB" sz="1200" kern="1200" dirty="0">
                    <a:solidFill>
                      <a:schemeClr val="tx1"/>
                    </a:solidFill>
                    <a:effectLst/>
                    <a:latin typeface="+mn-lt"/>
                    <a:ea typeface="+mn-ea"/>
                    <a:cs typeface="+mn-cs"/>
                  </a:rPr>
                  <a:t> and ending at the maximum value of </a:t>
                </a:r>
                <a:r>
                  <a:rPr lang="en-GB" sz="1200" i="0" kern="1200">
                    <a:solidFill>
                      <a:schemeClr val="tx1"/>
                    </a:solidFill>
                    <a:effectLst/>
                    <a:latin typeface="+mn-lt"/>
                    <a:ea typeface="+mn-ea"/>
                    <a:cs typeface="+mn-cs"/>
                  </a:rPr>
                  <a:t>𝑉</a:t>
                </a:r>
                <a:r>
                  <a:rPr lang="en-GB" sz="1200" kern="1200" dirty="0">
                    <a:solidFill>
                      <a:schemeClr val="tx1"/>
                    </a:solidFill>
                    <a:effectLst/>
                    <a:latin typeface="+mn-lt"/>
                    <a:ea typeface="+mn-ea"/>
                    <a:cs typeface="+mn-cs"/>
                  </a:rPr>
                  <a:t>. As shown in Supplementary Figure 1A, using six equally-spaced bars does not provide enough resolution to detect bimodality in </a:t>
                </a:r>
                <a:r>
                  <a:rPr lang="en-GB" sz="1200" i="0" kern="1200">
                    <a:solidFill>
                      <a:schemeClr val="tx1"/>
                    </a:solidFill>
                    <a:effectLst/>
                    <a:latin typeface="+mn-lt"/>
                    <a:ea typeface="+mn-ea"/>
                    <a:cs typeface="+mn-cs"/>
                  </a:rPr>
                  <a:t>𝑉</a:t>
                </a:r>
                <a:r>
                  <a:rPr lang="en-GB" sz="1200" kern="1200" dirty="0">
                    <a:solidFill>
                      <a:schemeClr val="tx1"/>
                    </a:solidFill>
                    <a:effectLst/>
                    <a:latin typeface="+mn-lt"/>
                    <a:ea typeface="+mn-ea"/>
                    <a:cs typeface="+mn-cs"/>
                  </a:rPr>
                  <a:t>. As a result, the mode estimate is biased upwards. In panel B (20 equally-spaced bars), it can be clearly seen that </a:t>
                </a:r>
                <a:r>
                  <a:rPr lang="en-GB" sz="1200" i="0" kern="1200">
                    <a:solidFill>
                      <a:schemeClr val="tx1"/>
                    </a:solidFill>
                    <a:effectLst/>
                    <a:latin typeface="+mn-lt"/>
                    <a:ea typeface="+mn-ea"/>
                    <a:cs typeface="+mn-cs"/>
                  </a:rPr>
                  <a:t>𝑉</a:t>
                </a:r>
                <a:r>
                  <a:rPr lang="en-GB" sz="1200" kern="1200" dirty="0">
                    <a:solidFill>
                      <a:schemeClr val="tx1"/>
                    </a:solidFill>
                    <a:effectLst/>
                    <a:latin typeface="+mn-lt"/>
                    <a:ea typeface="+mn-ea"/>
                    <a:cs typeface="+mn-cs"/>
                  </a:rPr>
                  <a:t> is bimodal, and the mode estimate is less biased. However, when 100 equally-spaced bars are used (panel C), the data appears to be multimodal, because such spacing criteria was too stringent, so that random fluctuations under the same underlying distribution end up looking like being different distributions in the histogram. While this would not be a problem in infinite samples, it results in numerical instability of the mode estimate in finite samples. So, among panels A-C, the histogram in panel B provides the best bias-variance trade-off, and would be the best one to display the distribution of </a:t>
                </a:r>
                <a:r>
                  <a:rPr lang="en-GB" sz="1200" i="0" kern="1200">
                    <a:solidFill>
                      <a:schemeClr val="tx1"/>
                    </a:solidFill>
                    <a:effectLst/>
                    <a:latin typeface="+mn-lt"/>
                    <a:ea typeface="+mn-ea"/>
                    <a:cs typeface="+mn-cs"/>
                  </a:rPr>
                  <a:t>𝑉</a:t>
                </a:r>
                <a:r>
                  <a:rPr lang="en-GB" sz="1200" kern="1200" dirty="0">
                    <a:solidFill>
                      <a:schemeClr val="tx1"/>
                    </a:solidFill>
                    <a:effectLst/>
                    <a:latin typeface="+mn-lt"/>
                    <a:ea typeface="+mn-ea"/>
                    <a:cs typeface="+mn-cs"/>
                  </a:rPr>
                  <a:t>.</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panels D-F illustrate, the proposed smoothed empirical density function approach is analogous to the histogram: the smoothed empirical density function is roughly similar to connecting the midpoints of each bar of the histogram (in other words, a “smoothed histogram”); the mode estimate based on the smoothed empirical density function is roughly similar to the mode estimate using the midpoint of the highest bar; and decreasing the tuning parameter </a:t>
                </a:r>
                <a:r>
                  <a:rPr lang="en-GB" sz="1200" i="0" kern="1200">
                    <a:solidFill>
                      <a:schemeClr val="tx1"/>
                    </a:solidFill>
                    <a:effectLst/>
                    <a:latin typeface="+mn-lt"/>
                    <a:ea typeface="+mn-ea"/>
                    <a:cs typeface="+mn-cs"/>
                  </a:rPr>
                  <a:t>𝜑</a:t>
                </a:r>
                <a:r>
                  <a:rPr lang="en-GB" sz="1200" kern="1200" dirty="0">
                    <a:solidFill>
                      <a:schemeClr val="tx1"/>
                    </a:solidFill>
                    <a:effectLst/>
                    <a:latin typeface="+mn-lt"/>
                    <a:ea typeface="+mn-ea"/>
                    <a:cs typeface="+mn-cs"/>
                  </a:rPr>
                  <a:t> is analogous to increasing the number of equally-spaced bars in the histogram. Panels D-F also illustrate that the mode (as estimated by our proposed method) and the mean can be substantially different in case of bimodality, and our mode estimate being close to the centre of the main distribution.</a:t>
                </a:r>
                <a:endParaRPr lang="en-AU" sz="1200" kern="1200" dirty="0">
                  <a:solidFill>
                    <a:schemeClr val="tx1"/>
                  </a:solidFill>
                  <a:effectLst/>
                  <a:latin typeface="+mn-lt"/>
                  <a:ea typeface="+mn-ea"/>
                  <a:cs typeface="+mn-cs"/>
                </a:endParaRPr>
              </a:p>
              <a:p>
                <a:endParaRPr lang="en-AU" dirty="0"/>
              </a:p>
            </p:txBody>
          </p:sp>
        </mc:Fallback>
      </mc:AlternateContent>
      <p:sp>
        <p:nvSpPr>
          <p:cNvPr id="4" name="Slide Number Placeholder 3"/>
          <p:cNvSpPr>
            <a:spLocks noGrp="1"/>
          </p:cNvSpPr>
          <p:nvPr>
            <p:ph type="sldNum" sz="quarter" idx="10"/>
          </p:nvPr>
        </p:nvSpPr>
        <p:spPr/>
        <p:txBody>
          <a:bodyPr/>
          <a:lstStyle/>
          <a:p>
            <a:fld id="{00C69227-133B-4A40-A91A-EFD80E0D36B9}" type="slidenum">
              <a:rPr lang="en-US" smtClean="0"/>
              <a:pPr/>
              <a:t>39</a:t>
            </a:fld>
            <a:endParaRPr lang="en-US"/>
          </a:p>
        </p:txBody>
      </p:sp>
    </p:spTree>
    <p:extLst>
      <p:ext uri="{BB962C8B-B14F-4D97-AF65-F5344CB8AC3E}">
        <p14:creationId xmlns:p14="http://schemas.microsoft.com/office/powerpoint/2010/main" val="1294129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Single causal</a:t>
            </a:r>
            <a:r>
              <a:rPr lang="en-US" baseline="0" dirty="0"/>
              <a:t> estimate from the ratio estimator / Wald method</a:t>
            </a:r>
            <a:endParaRPr lang="en-US" dirty="0"/>
          </a:p>
        </p:txBody>
      </p:sp>
      <p:sp>
        <p:nvSpPr>
          <p:cNvPr id="4" name="Slide Number Placeholder 3"/>
          <p:cNvSpPr>
            <a:spLocks noGrp="1"/>
          </p:cNvSpPr>
          <p:nvPr>
            <p:ph type="sldNum" sz="quarter" idx="10"/>
          </p:nvPr>
        </p:nvSpPr>
        <p:spPr/>
        <p:txBody>
          <a:bodyPr/>
          <a:lstStyle/>
          <a:p>
            <a:fld id="{00C69227-133B-4A40-A91A-EFD80E0D36B9}" type="slidenum">
              <a:rPr lang="en-US" smtClean="0"/>
              <a:pPr/>
              <a:t>13</a:t>
            </a:fld>
            <a:endParaRPr lang="en-US"/>
          </a:p>
        </p:txBody>
      </p:sp>
    </p:spTree>
    <p:extLst>
      <p:ext uri="{BB962C8B-B14F-4D97-AF65-F5344CB8AC3E}">
        <p14:creationId xmlns:p14="http://schemas.microsoft.com/office/powerpoint/2010/main" val="2471391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0" i="0" u="none" strike="noStrike"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00C69227-133B-4A40-A91A-EFD80E0D36B9}" type="slidenum">
              <a:rPr lang="en-US" smtClean="0"/>
              <a:pPr/>
              <a:t>47</a:t>
            </a:fld>
            <a:endParaRPr lang="en-US"/>
          </a:p>
        </p:txBody>
      </p:sp>
    </p:spTree>
    <p:extLst>
      <p:ext uri="{BB962C8B-B14F-4D97-AF65-F5344CB8AC3E}">
        <p14:creationId xmlns:p14="http://schemas.microsoft.com/office/powerpoint/2010/main" val="2746906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multiple genetic variants,</a:t>
            </a:r>
            <a:r>
              <a:rPr lang="en-US" baseline="0" dirty="0"/>
              <a:t> causal effect estimated using TSLS – weighted average of the ratio estimates calculated using each genetic variant in turn.</a:t>
            </a:r>
          </a:p>
          <a:p>
            <a:r>
              <a:rPr lang="en-US" baseline="0" dirty="0"/>
              <a:t>If the genetic variants are uncorrelated, inverse-variance weighted estimated using summarized data can be calculated.</a:t>
            </a:r>
          </a:p>
          <a:p>
            <a:r>
              <a:rPr lang="en-US" baseline="0" dirty="0"/>
              <a:t>In </a:t>
            </a:r>
            <a:r>
              <a:rPr lang="en-US" baseline="0" dirty="0" err="1"/>
              <a:t>infite</a:t>
            </a:r>
            <a:r>
              <a:rPr lang="en-US" baseline="0" dirty="0"/>
              <a:t> samples IVW = TSLS, but will differ slightly in finite samples</a:t>
            </a:r>
          </a:p>
          <a:p>
            <a:r>
              <a:rPr lang="en-US" baseline="0" dirty="0"/>
              <a:t>Beta-hat = study specific IV estimates (YZ/XZ)</a:t>
            </a:r>
            <a:endParaRPr lang="en-US" dirty="0"/>
          </a:p>
        </p:txBody>
      </p:sp>
      <p:sp>
        <p:nvSpPr>
          <p:cNvPr id="4" name="Slide Number Placeholder 3"/>
          <p:cNvSpPr>
            <a:spLocks noGrp="1"/>
          </p:cNvSpPr>
          <p:nvPr>
            <p:ph type="sldNum" sz="quarter" idx="10"/>
          </p:nvPr>
        </p:nvSpPr>
        <p:spPr/>
        <p:txBody>
          <a:bodyPr/>
          <a:lstStyle/>
          <a:p>
            <a:fld id="{00C69227-133B-4A40-A91A-EFD80E0D36B9}" type="slidenum">
              <a:rPr lang="en-US" smtClean="0"/>
              <a:pPr/>
              <a:t>14</a:t>
            </a:fld>
            <a:endParaRPr lang="en-US"/>
          </a:p>
        </p:txBody>
      </p:sp>
    </p:spTree>
    <p:extLst>
      <p:ext uri="{BB962C8B-B14F-4D97-AF65-F5344CB8AC3E}">
        <p14:creationId xmlns:p14="http://schemas.microsoft.com/office/powerpoint/2010/main" val="956846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Estimate</a:t>
            </a:r>
            <a:r>
              <a:rPr lang="en-US" baseline="0" dirty="0"/>
              <a:t> will be biased unless </a:t>
            </a:r>
            <a:r>
              <a:rPr lang="en-US" baseline="0" dirty="0" err="1"/>
              <a:t>alphaj</a:t>
            </a:r>
            <a:r>
              <a:rPr lang="en-US" baseline="0" dirty="0"/>
              <a:t> = 0; or the </a:t>
            </a:r>
            <a:r>
              <a:rPr lang="en-US" baseline="0" dirty="0" err="1"/>
              <a:t>alphaj’s</a:t>
            </a:r>
            <a:r>
              <a:rPr lang="en-US" baseline="0" dirty="0"/>
              <a:t> cancel out</a:t>
            </a:r>
            <a:endParaRPr lang="en-US" dirty="0"/>
          </a:p>
        </p:txBody>
      </p:sp>
      <p:sp>
        <p:nvSpPr>
          <p:cNvPr id="4" name="Slide Number Placeholder 3"/>
          <p:cNvSpPr>
            <a:spLocks noGrp="1"/>
          </p:cNvSpPr>
          <p:nvPr>
            <p:ph type="sldNum" sz="quarter" idx="10"/>
          </p:nvPr>
        </p:nvSpPr>
        <p:spPr/>
        <p:txBody>
          <a:bodyPr/>
          <a:lstStyle/>
          <a:p>
            <a:fld id="{00C69227-133B-4A40-A91A-EFD80E0D36B9}" type="slidenum">
              <a:rPr lang="en-US" smtClean="0"/>
              <a:pPr/>
              <a:t>15</a:t>
            </a:fld>
            <a:endParaRPr lang="en-US"/>
          </a:p>
        </p:txBody>
      </p:sp>
    </p:spTree>
    <p:extLst>
      <p:ext uri="{BB962C8B-B14F-4D97-AF65-F5344CB8AC3E}">
        <p14:creationId xmlns:p14="http://schemas.microsoft.com/office/powerpoint/2010/main" val="2059383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a:t>
            </a:r>
            <a:r>
              <a:rPr lang="en-US" baseline="0" dirty="0"/>
              <a:t> MR has 3 assumptions.</a:t>
            </a:r>
          </a:p>
          <a:p>
            <a:r>
              <a:rPr lang="en-US" baseline="0" dirty="0" err="1"/>
              <a:t>InSIDE</a:t>
            </a:r>
            <a:r>
              <a:rPr lang="en-US" baseline="0" dirty="0"/>
              <a:t> relaxes the third assumption</a:t>
            </a:r>
            <a:endParaRPr lang="en-US" dirty="0"/>
          </a:p>
        </p:txBody>
      </p:sp>
      <p:sp>
        <p:nvSpPr>
          <p:cNvPr id="4" name="Slide Number Placeholder 3"/>
          <p:cNvSpPr>
            <a:spLocks noGrp="1"/>
          </p:cNvSpPr>
          <p:nvPr>
            <p:ph type="sldNum" sz="quarter" idx="10"/>
          </p:nvPr>
        </p:nvSpPr>
        <p:spPr/>
        <p:txBody>
          <a:bodyPr/>
          <a:lstStyle/>
          <a:p>
            <a:fld id="{00C69227-133B-4A40-A91A-EFD80E0D36B9}" type="slidenum">
              <a:rPr lang="en-US" smtClean="0"/>
              <a:pPr/>
              <a:t>22</a:t>
            </a:fld>
            <a:endParaRPr lang="en-US"/>
          </a:p>
        </p:txBody>
      </p:sp>
    </p:spTree>
    <p:extLst>
      <p:ext uri="{BB962C8B-B14F-4D97-AF65-F5344CB8AC3E}">
        <p14:creationId xmlns:p14="http://schemas.microsoft.com/office/powerpoint/2010/main" val="3876787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a:solidFill>
                  <a:schemeClr val="tx1"/>
                </a:solidFill>
                <a:latin typeface="+mn-lt"/>
                <a:ea typeface="+mn-ea"/>
                <a:cs typeface="+mn-cs"/>
              </a:rPr>
              <a:t>This is equal to the coefficient</a:t>
            </a:r>
          </a:p>
          <a:p>
            <a:r>
              <a:rPr lang="en-AU" sz="1200" b="0" i="0" u="none" strike="noStrike" kern="1200" baseline="0" dirty="0">
                <a:solidFill>
                  <a:schemeClr val="tx1"/>
                </a:solidFill>
                <a:latin typeface="+mn-lt"/>
                <a:ea typeface="+mn-ea"/>
                <a:cs typeface="+mn-cs"/>
              </a:rPr>
              <a:t>from a weighted regression of the gene–outcome association</a:t>
            </a:r>
          </a:p>
          <a:p>
            <a:r>
              <a:rPr lang="en-AU" sz="1200" b="0" i="0" u="none" strike="noStrike" kern="1200" baseline="0" dirty="0">
                <a:solidFill>
                  <a:schemeClr val="tx1"/>
                </a:solidFill>
                <a:latin typeface="+mn-lt"/>
                <a:ea typeface="+mn-ea"/>
                <a:cs typeface="+mn-cs"/>
              </a:rPr>
              <a:t>estimates (^C j) on the gene–exposure association estimates</a:t>
            </a:r>
          </a:p>
          <a:p>
            <a:r>
              <a:rPr lang="en-AU" sz="1200" b="0" i="0" u="none" strike="noStrike" kern="1200" baseline="0" dirty="0">
                <a:solidFill>
                  <a:schemeClr val="tx1"/>
                </a:solidFill>
                <a:latin typeface="+mn-lt"/>
                <a:ea typeface="+mn-ea"/>
                <a:cs typeface="+mn-cs"/>
              </a:rPr>
              <a:t>(^</a:t>
            </a:r>
            <a:r>
              <a:rPr lang="en-AU" sz="1200" b="0" i="0" u="none" strike="noStrike" kern="1200" baseline="0" dirty="0" err="1">
                <a:solidFill>
                  <a:schemeClr val="tx1"/>
                </a:solidFill>
                <a:latin typeface="+mn-lt"/>
                <a:ea typeface="+mn-ea"/>
                <a:cs typeface="+mn-cs"/>
              </a:rPr>
              <a:t>cj</a:t>
            </a:r>
            <a:r>
              <a:rPr lang="en-AU" sz="1200" b="0" i="0" u="none" strike="noStrike" kern="1200" baseline="0" dirty="0">
                <a:solidFill>
                  <a:schemeClr val="tx1"/>
                </a:solidFill>
                <a:latin typeface="+mn-lt"/>
                <a:ea typeface="+mn-ea"/>
                <a:cs typeface="+mn-cs"/>
              </a:rPr>
              <a:t>) with the intercept constrained to zero, and</a:t>
            </a:r>
          </a:p>
          <a:p>
            <a:r>
              <a:rPr lang="en-AU" sz="1200" b="0" i="0" u="none" strike="noStrike" kern="1200" baseline="0" dirty="0">
                <a:solidFill>
                  <a:schemeClr val="tx1"/>
                </a:solidFill>
                <a:latin typeface="+mn-lt"/>
                <a:ea typeface="+mn-ea"/>
                <a:cs typeface="+mn-cs"/>
              </a:rPr>
              <a:t>weighted by the inverse of the precision of the IV–outcome</a:t>
            </a:r>
          </a:p>
          <a:p>
            <a:r>
              <a:rPr lang="en-AU" sz="1200" b="0" i="0" u="none" strike="noStrike" kern="1200" baseline="0" dirty="0">
                <a:solidFill>
                  <a:schemeClr val="tx1"/>
                </a:solidFill>
                <a:latin typeface="+mn-lt"/>
                <a:ea typeface="+mn-ea"/>
                <a:cs typeface="+mn-cs"/>
              </a:rPr>
              <a:t>coefficients (r2</a:t>
            </a:r>
          </a:p>
          <a:p>
            <a:r>
              <a:rPr lang="en-AU" sz="1200" b="0" i="0" u="none" strike="noStrike" kern="1200" baseline="0" dirty="0" err="1">
                <a:solidFill>
                  <a:schemeClr val="tx1"/>
                </a:solidFill>
                <a:latin typeface="+mn-lt"/>
                <a:ea typeface="+mn-ea"/>
                <a:cs typeface="+mn-cs"/>
              </a:rPr>
              <a:t>Yj</a:t>
            </a:r>
            <a:r>
              <a:rPr lang="en-AU" sz="1200" b="0" i="0" u="none" strike="noStrike" kern="1200" baseline="0" dirty="0">
                <a:solidFill>
                  <a:schemeClr val="tx1"/>
                </a:solidFill>
                <a:latin typeface="+mn-lt"/>
                <a:ea typeface="+mn-ea"/>
                <a:cs typeface="+mn-cs"/>
              </a:rPr>
              <a:t> ).</a:t>
            </a:r>
            <a:r>
              <a:rPr lang="en-US" baseline="0" dirty="0"/>
              <a:t>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00C69227-133B-4A40-A91A-EFD80E0D36B9}" type="slidenum">
              <a:rPr lang="en-US" smtClean="0"/>
              <a:pPr/>
              <a:t>23</a:t>
            </a:fld>
            <a:endParaRPr lang="en-US"/>
          </a:p>
        </p:txBody>
      </p:sp>
    </p:spTree>
    <p:extLst>
      <p:ext uri="{BB962C8B-B14F-4D97-AF65-F5344CB8AC3E}">
        <p14:creationId xmlns:p14="http://schemas.microsoft.com/office/powerpoint/2010/main" val="4070229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Since bias is inversely proportional to SNP-exposure association, ratio estimates for stronger genetic variants (such as (</a:t>
            </a:r>
            <a:r>
              <a:rPr lang="en-US" baseline="0" dirty="0" err="1"/>
              <a:t>i</a:t>
            </a:r>
            <a:r>
              <a:rPr lang="en-US" baseline="0" dirty="0"/>
              <a:t>) ) will be on average closer to the true causal effect</a:t>
            </a:r>
          </a:p>
          <a:p>
            <a:endParaRPr lang="en-US" dirty="0"/>
          </a:p>
        </p:txBody>
      </p:sp>
      <p:sp>
        <p:nvSpPr>
          <p:cNvPr id="4" name="Slide Number Placeholder 3"/>
          <p:cNvSpPr>
            <a:spLocks noGrp="1"/>
          </p:cNvSpPr>
          <p:nvPr>
            <p:ph type="sldNum" sz="quarter" idx="10"/>
          </p:nvPr>
        </p:nvSpPr>
        <p:spPr/>
        <p:txBody>
          <a:bodyPr/>
          <a:lstStyle/>
          <a:p>
            <a:fld id="{00C69227-133B-4A40-A91A-EFD80E0D36B9}" type="slidenum">
              <a:rPr lang="en-US" smtClean="0"/>
              <a:pPr/>
              <a:t>24</a:t>
            </a:fld>
            <a:endParaRPr lang="en-US"/>
          </a:p>
        </p:txBody>
      </p:sp>
    </p:spTree>
    <p:extLst>
      <p:ext uri="{BB962C8B-B14F-4D97-AF65-F5344CB8AC3E}">
        <p14:creationId xmlns:p14="http://schemas.microsoft.com/office/powerpoint/2010/main" val="4070229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Egger’s test assesses whether the intercept term is significantly different from zero. This will occur if estimates from weaker genetic variants are more skewed towards higher/lower values compared with estimates from stronger genetic variants. </a:t>
            </a:r>
          </a:p>
          <a:p>
            <a:r>
              <a:rPr lang="en-US" baseline="0" dirty="0"/>
              <a:t>	The estimated values of the intercept can be interpreted as average pleiotropic effect across all genetic variants.</a:t>
            </a:r>
          </a:p>
          <a:p>
            <a:r>
              <a:rPr lang="en-US" baseline="0" dirty="0"/>
              <a:t>	An intercept term different from zero indicates overall directional pleiotropy (</a:t>
            </a:r>
            <a:r>
              <a:rPr lang="en-US" baseline="0" dirty="0" err="1"/>
              <a:t>ie</a:t>
            </a:r>
            <a:r>
              <a:rPr lang="en-US" baseline="0" dirty="0"/>
              <a:t> pleiotropy not balanced around the null)</a:t>
            </a:r>
          </a:p>
          <a:p>
            <a:endParaRPr lang="en-US" dirty="0"/>
          </a:p>
        </p:txBody>
      </p:sp>
      <p:sp>
        <p:nvSpPr>
          <p:cNvPr id="4" name="Slide Number Placeholder 3"/>
          <p:cNvSpPr>
            <a:spLocks noGrp="1"/>
          </p:cNvSpPr>
          <p:nvPr>
            <p:ph type="sldNum" sz="quarter" idx="10"/>
          </p:nvPr>
        </p:nvSpPr>
        <p:spPr/>
        <p:txBody>
          <a:bodyPr/>
          <a:lstStyle/>
          <a:p>
            <a:fld id="{00C69227-133B-4A40-A91A-EFD80E0D36B9}" type="slidenum">
              <a:rPr lang="en-US" smtClean="0"/>
              <a:pPr/>
              <a:t>25</a:t>
            </a:fld>
            <a:endParaRPr lang="en-US"/>
          </a:p>
        </p:txBody>
      </p:sp>
    </p:spTree>
    <p:extLst>
      <p:ext uri="{BB962C8B-B14F-4D97-AF65-F5344CB8AC3E}">
        <p14:creationId xmlns:p14="http://schemas.microsoft.com/office/powerpoint/2010/main" val="4070229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C69227-133B-4A40-A91A-EFD80E0D36B9}" type="slidenum">
              <a:rPr lang="en-US" smtClean="0"/>
              <a:pPr/>
              <a:t>26</a:t>
            </a:fld>
            <a:endParaRPr lang="en-US"/>
          </a:p>
        </p:txBody>
      </p:sp>
    </p:spTree>
    <p:extLst>
      <p:ext uri="{BB962C8B-B14F-4D97-AF65-F5344CB8AC3E}">
        <p14:creationId xmlns:p14="http://schemas.microsoft.com/office/powerpoint/2010/main" val="2939595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AU"/>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dirty="0"/>
          </a:p>
        </p:txBody>
      </p:sp>
      <p:sp>
        <p:nvSpPr>
          <p:cNvPr id="7" name="Date Placeholder 6"/>
          <p:cNvSpPr>
            <a:spLocks noGrp="1"/>
          </p:cNvSpPr>
          <p:nvPr>
            <p:ph type="dt" sz="half" idx="10"/>
          </p:nvPr>
        </p:nvSpPr>
        <p:spPr/>
        <p:txBody>
          <a:bodyPr/>
          <a:lstStyle/>
          <a:p>
            <a:fld id="{216C5678-EE20-4FA5-88E2-6E0BD67A2E26}" type="datetime1">
              <a:rPr lang="en-US" smtClean="0"/>
              <a:pPr/>
              <a:t>2/21/2023</a:t>
            </a:fld>
            <a:endParaRPr lang="en-US" dirty="0"/>
          </a:p>
        </p:txBody>
      </p:sp>
      <p:sp>
        <p:nvSpPr>
          <p:cNvPr id="8" name="Slide Number Placeholder 7"/>
          <p:cNvSpPr>
            <a:spLocks noGrp="1"/>
          </p:cNvSpPr>
          <p:nvPr>
            <p:ph type="sldNum" sz="quarter" idx="11"/>
          </p:nvPr>
        </p:nvSpPr>
        <p:spPr/>
        <p:txBody>
          <a:bodyPr/>
          <a:lstStyle/>
          <a:p>
            <a:fld id="{BA9B540C-44DA-4F69-89C9-7C84606640D3}" type="slidenum">
              <a:rPr lang="en-US" smtClean="0"/>
              <a:pPr/>
              <a:t>‹#›</a:t>
            </a:fld>
            <a:endParaRPr lang="en-US" dirty="0"/>
          </a:p>
        </p:txBody>
      </p:sp>
      <p:sp>
        <p:nvSpPr>
          <p:cNvPr id="9" name="Footer Placeholder 8"/>
          <p:cNvSpPr>
            <a:spLocks noGrp="1"/>
          </p:cNvSpPr>
          <p:nvPr>
            <p:ph type="ftr" sz="quarter" idx="12"/>
          </p:nvPr>
        </p:nvSpPr>
        <p:spPr/>
        <p:txBody>
          <a:bodyPr/>
          <a:lstStyle/>
          <a:p>
            <a:r>
              <a:rPr lang="en-US"/>
              <a:t>Footer Text</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EA051B39-B140-43FE-96DB-472A2B59CE7C}" type="datetime1">
              <a:rPr lang="en-US" smtClean="0"/>
              <a:pPr/>
              <a:t>2/21/2023</a:t>
            </a:fld>
            <a:endParaRPr lang="en-US"/>
          </a:p>
        </p:txBody>
      </p:sp>
      <p:sp>
        <p:nvSpPr>
          <p:cNvPr id="5" name="Footer Placeholder 4"/>
          <p:cNvSpPr>
            <a:spLocks noGrp="1"/>
          </p:cNvSpPr>
          <p:nvPr>
            <p:ph type="ftr" sz="quarter" idx="11"/>
          </p:nvPr>
        </p:nvSpPr>
        <p:spPr/>
        <p:txBody>
          <a:bodyPr/>
          <a:lstStyle/>
          <a:p>
            <a:r>
              <a:rPr lang="en-US"/>
              <a:t>Footer Text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DA600BB2-27C5-458B-ABCE-839C88CF47CE}" type="datetime1">
              <a:rPr lang="en-US" smtClean="0"/>
              <a:pPr/>
              <a:t>2/21/2023</a:t>
            </a:fld>
            <a:endParaRPr lang="en-US"/>
          </a:p>
        </p:txBody>
      </p:sp>
      <p:sp>
        <p:nvSpPr>
          <p:cNvPr id="5" name="Footer Placeholder 4"/>
          <p:cNvSpPr>
            <a:spLocks noGrp="1"/>
          </p:cNvSpPr>
          <p:nvPr>
            <p:ph type="ftr" sz="quarter" idx="11"/>
          </p:nvPr>
        </p:nvSpPr>
        <p:spPr/>
        <p:txBody>
          <a:bodyPr/>
          <a:lstStyle/>
          <a:p>
            <a:r>
              <a:rPr lang="en-US"/>
              <a:t>Footer Text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4" name="Date Placeholder 3"/>
          <p:cNvSpPr>
            <a:spLocks noGrp="1"/>
          </p:cNvSpPr>
          <p:nvPr>
            <p:ph type="dt" sz="half" idx="10"/>
          </p:nvPr>
        </p:nvSpPr>
        <p:spPr/>
        <p:txBody>
          <a:bodyPr/>
          <a:lstStyle/>
          <a:p>
            <a:fld id="{B11D738E-8962-435F-8C43-147B8DD7E819}" type="datetime1">
              <a:rPr lang="en-US" smtClean="0"/>
              <a:pPr/>
              <a:t>2/21/2023</a:t>
            </a:fld>
            <a:endParaRPr lang="en-US"/>
          </a:p>
        </p:txBody>
      </p:sp>
      <p:sp>
        <p:nvSpPr>
          <p:cNvPr id="5" name="Footer Placeholder 4"/>
          <p:cNvSpPr>
            <a:spLocks noGrp="1"/>
          </p:cNvSpPr>
          <p:nvPr>
            <p:ph type="ftr" sz="quarter" idx="11"/>
          </p:nvPr>
        </p:nvSpPr>
        <p:spPr/>
        <p:txBody>
          <a:bodyPr/>
          <a:lstStyle/>
          <a:p>
            <a:r>
              <a:rPr lang="en-US"/>
              <a:t>Footer Text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AU"/>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09CAEA93-55E7-4DA9-90C2-089A26EEFEC4}" type="datetime1">
              <a:rPr lang="en-US" smtClean="0"/>
              <a:pPr/>
              <a:t>2/21/2023</a:t>
            </a:fld>
            <a:endParaRPr lang="en-US"/>
          </a:p>
        </p:txBody>
      </p:sp>
      <p:sp>
        <p:nvSpPr>
          <p:cNvPr id="5" name="Footer Placeholder 4"/>
          <p:cNvSpPr>
            <a:spLocks noGrp="1"/>
          </p:cNvSpPr>
          <p:nvPr>
            <p:ph type="ftr" sz="quarter" idx="11"/>
          </p:nvPr>
        </p:nvSpPr>
        <p:spPr/>
        <p:txBody>
          <a:bodyPr/>
          <a:lstStyle/>
          <a:p>
            <a:r>
              <a:rPr lang="en-US"/>
              <a:t>Footer Text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5" name="Date Placeholder 4"/>
          <p:cNvSpPr>
            <a:spLocks noGrp="1"/>
          </p:cNvSpPr>
          <p:nvPr>
            <p:ph type="dt" sz="half" idx="10"/>
          </p:nvPr>
        </p:nvSpPr>
        <p:spPr/>
        <p:txBody>
          <a:bodyPr/>
          <a:lstStyle/>
          <a:p>
            <a:fld id="{E34CF3C7-6809-4F39-BD67-A75817BDDE0A}" type="datetime1">
              <a:rPr lang="en-US" smtClean="0"/>
              <a:pPr/>
              <a:t>2/21/2023</a:t>
            </a:fld>
            <a:endParaRPr lang="en-US"/>
          </a:p>
        </p:txBody>
      </p:sp>
      <p:sp>
        <p:nvSpPr>
          <p:cNvPr id="6" name="Footer Placeholder 5"/>
          <p:cNvSpPr>
            <a:spLocks noGrp="1"/>
          </p:cNvSpPr>
          <p:nvPr>
            <p:ph type="ftr" sz="quarter" idx="11"/>
          </p:nvPr>
        </p:nvSpPr>
        <p:spPr/>
        <p:txBody>
          <a:bodyPr/>
          <a:lstStyle/>
          <a:p>
            <a:r>
              <a:rPr lang="en-US"/>
              <a:t>Footer Text</a:t>
            </a:r>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7" name="Date Placeholder 6"/>
          <p:cNvSpPr>
            <a:spLocks noGrp="1"/>
          </p:cNvSpPr>
          <p:nvPr>
            <p:ph type="dt" sz="half" idx="10"/>
          </p:nvPr>
        </p:nvSpPr>
        <p:spPr/>
        <p:txBody>
          <a:bodyPr/>
          <a:lstStyle/>
          <a:p>
            <a:fld id="{F7EAEB24-CE78-465C-A726-91D0868FA48F}" type="datetime1">
              <a:rPr lang="en-US" smtClean="0"/>
              <a:pPr/>
              <a:t>2/21/2023</a:t>
            </a:fld>
            <a:endParaRPr lang="en-US"/>
          </a:p>
        </p:txBody>
      </p:sp>
      <p:sp>
        <p:nvSpPr>
          <p:cNvPr id="8" name="Footer Placeholder 7"/>
          <p:cNvSpPr>
            <a:spLocks noGrp="1"/>
          </p:cNvSpPr>
          <p:nvPr>
            <p:ph type="ftr" sz="quarter" idx="11"/>
          </p:nvPr>
        </p:nvSpPr>
        <p:spPr/>
        <p:txBody>
          <a:bodyPr/>
          <a:lstStyle/>
          <a:p>
            <a:r>
              <a:rPr lang="en-US"/>
              <a:t>Footer Text</a:t>
            </a:r>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dirty="0"/>
          </a:p>
        </p:txBody>
      </p:sp>
      <p:sp>
        <p:nvSpPr>
          <p:cNvPr id="3" name="Date Placeholder 2"/>
          <p:cNvSpPr>
            <a:spLocks noGrp="1"/>
          </p:cNvSpPr>
          <p:nvPr>
            <p:ph type="dt" sz="half" idx="10"/>
          </p:nvPr>
        </p:nvSpPr>
        <p:spPr/>
        <p:txBody>
          <a:bodyPr/>
          <a:lstStyle/>
          <a:p>
            <a:fld id="{40BAADF0-1749-4E8B-9691-B44A5F8C0895}" type="datetime1">
              <a:rPr lang="en-US" smtClean="0"/>
              <a:pPr/>
              <a:t>2/21/2023</a:t>
            </a:fld>
            <a:endParaRPr lang="en-US"/>
          </a:p>
        </p:txBody>
      </p:sp>
      <p:sp>
        <p:nvSpPr>
          <p:cNvPr id="4" name="Footer Placeholder 3"/>
          <p:cNvSpPr>
            <a:spLocks noGrp="1"/>
          </p:cNvSpPr>
          <p:nvPr>
            <p:ph type="ftr" sz="quarter" idx="11"/>
          </p:nvPr>
        </p:nvSpPr>
        <p:spPr/>
        <p:txBody>
          <a:bodyPr/>
          <a:lstStyle/>
          <a:p>
            <a:r>
              <a:rPr lang="en-US"/>
              <a:t>Footer Text</a:t>
            </a:r>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pPr/>
              <a:t>2/21/2023</a:t>
            </a:fld>
            <a:endParaRPr lang="en-US"/>
          </a:p>
        </p:txBody>
      </p:sp>
      <p:sp>
        <p:nvSpPr>
          <p:cNvPr id="3" name="Footer Placeholder 2"/>
          <p:cNvSpPr>
            <a:spLocks noGrp="1"/>
          </p:cNvSpPr>
          <p:nvPr>
            <p:ph type="ftr" sz="quarter" idx="11"/>
          </p:nvPr>
        </p:nvSpPr>
        <p:spPr/>
        <p:txBody>
          <a:bodyPr/>
          <a:lstStyle/>
          <a:p>
            <a:r>
              <a:rPr lang="en-US"/>
              <a:t>Footer Text</a:t>
            </a:r>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AU"/>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118BBB94-68E6-4675-A946-F1C5994EDBD7}" type="datetime1">
              <a:rPr lang="en-US" smtClean="0"/>
              <a:pPr/>
              <a:t>2/21/2023</a:t>
            </a:fld>
            <a:endParaRPr lang="en-US"/>
          </a:p>
        </p:txBody>
      </p:sp>
      <p:sp>
        <p:nvSpPr>
          <p:cNvPr id="6" name="Footer Placeholder 5"/>
          <p:cNvSpPr>
            <a:spLocks noGrp="1"/>
          </p:cNvSpPr>
          <p:nvPr>
            <p:ph type="ftr" sz="quarter" idx="11"/>
          </p:nvPr>
        </p:nvSpPr>
        <p:spPr/>
        <p:txBody>
          <a:bodyPr/>
          <a:lstStyle/>
          <a:p>
            <a:r>
              <a:rPr lang="en-US"/>
              <a:t>Footer Text</a:t>
            </a:r>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AU"/>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DC3B8377-21E3-4835-B75D-4E2847E2750F}" type="datetime1">
              <a:rPr lang="en-US" smtClean="0"/>
              <a:pPr/>
              <a:t>2/21/2023</a:t>
            </a:fld>
            <a:endParaRPr lang="en-US"/>
          </a:p>
        </p:txBody>
      </p:sp>
      <p:sp>
        <p:nvSpPr>
          <p:cNvPr id="6" name="Footer Placeholder 5"/>
          <p:cNvSpPr>
            <a:spLocks noGrp="1"/>
          </p:cNvSpPr>
          <p:nvPr>
            <p:ph type="ftr" sz="quarter" idx="11"/>
          </p:nvPr>
        </p:nvSpPr>
        <p:spPr/>
        <p:txBody>
          <a:bodyPr/>
          <a:lstStyle/>
          <a:p>
            <a:r>
              <a:rPr lang="en-US"/>
              <a:t>Footer Text</a:t>
            </a:r>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AU"/>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0C4986D-6BE9-4264-908F-02DB36FD8D6C}" type="datetime1">
              <a:rPr lang="en-US" smtClean="0"/>
              <a:pPr/>
              <a:t>2/21/2023</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a:t>Footer Text</a:t>
            </a: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A9B540C-44DA-4F69-89C9-7C84606640D3}"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28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0.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7.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6.w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8.(nul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9.tif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4.bin"/><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nul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2210" y="2584175"/>
            <a:ext cx="7772400" cy="616226"/>
          </a:xfrm>
        </p:spPr>
        <p:txBody>
          <a:bodyPr/>
          <a:lstStyle/>
          <a:p>
            <a:r>
              <a:rPr lang="en-US" sz="4400" dirty="0">
                <a:solidFill>
                  <a:srgbClr val="0000FF"/>
                </a:solidFill>
              </a:rPr>
              <a:t>Sensitivity Analyses in Mendelian Randomization Studies</a:t>
            </a:r>
          </a:p>
        </p:txBody>
      </p:sp>
      <p:sp>
        <p:nvSpPr>
          <p:cNvPr id="3" name="Subtitle 2"/>
          <p:cNvSpPr>
            <a:spLocks noGrp="1"/>
          </p:cNvSpPr>
          <p:nvPr>
            <p:ph type="subTitle" idx="1"/>
          </p:nvPr>
        </p:nvSpPr>
        <p:spPr>
          <a:xfrm>
            <a:off x="1480930" y="3766931"/>
            <a:ext cx="6400800" cy="725557"/>
          </a:xfrm>
        </p:spPr>
        <p:txBody>
          <a:bodyPr>
            <a:noAutofit/>
          </a:bodyPr>
          <a:lstStyle/>
          <a:p>
            <a:endParaRPr lang="en-US" sz="1600" dirty="0"/>
          </a:p>
          <a:p>
            <a:r>
              <a:rPr lang="en-US" sz="1600" dirty="0"/>
              <a:t>David Evans</a:t>
            </a:r>
          </a:p>
          <a:p>
            <a:r>
              <a:rPr lang="en-US" sz="1600" dirty="0"/>
              <a:t>Institute for Molecular Bioscience</a:t>
            </a:r>
          </a:p>
          <a:p>
            <a:r>
              <a:rPr lang="en-US" sz="1600" dirty="0"/>
              <a:t>University of Queensland</a:t>
            </a:r>
          </a:p>
        </p:txBody>
      </p:sp>
      <p:pic>
        <p:nvPicPr>
          <p:cNvPr id="5" name="Picture 2" descr="Aug 13-14 2015, Brisbane, AUS | mixOmics">
            <a:extLst>
              <a:ext uri="{FF2B5EF4-FFF2-40B4-BE49-F238E27FC236}">
                <a16:creationId xmlns:a16="http://schemas.microsoft.com/office/drawing/2014/main" id="{538692D0-CD12-1279-0C64-89535D0FC0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8183" y="6262747"/>
            <a:ext cx="5577744" cy="5338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nstitute for Molecular Bioscience – MRCF">
            <a:extLst>
              <a:ext uri="{FF2B5EF4-FFF2-40B4-BE49-F238E27FC236}">
                <a16:creationId xmlns:a16="http://schemas.microsoft.com/office/drawing/2014/main" id="{A38F3E77-0B97-B153-3BCA-AAEC2C31DF46}"/>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6423" b="35300"/>
          <a:stretch/>
        </p:blipFill>
        <p:spPr bwMode="auto">
          <a:xfrm>
            <a:off x="0" y="6132442"/>
            <a:ext cx="3148183" cy="7255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10;&#10;Description automatically generated">
            <a:extLst>
              <a:ext uri="{FF2B5EF4-FFF2-40B4-BE49-F238E27FC236}">
                <a16:creationId xmlns:a16="http://schemas.microsoft.com/office/drawing/2014/main" id="{1744BAB1-DA83-32C5-9EF2-F15D041C5D6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467459" y="6149339"/>
            <a:ext cx="1676541" cy="713727"/>
          </a:xfrm>
          <a:prstGeom prst="rect">
            <a:avLst/>
          </a:prstGeom>
        </p:spPr>
      </p:pic>
    </p:spTree>
    <p:extLst>
      <p:ext uri="{BB962C8B-B14F-4D97-AF65-F5344CB8AC3E}">
        <p14:creationId xmlns:p14="http://schemas.microsoft.com/office/powerpoint/2010/main" val="4096624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5556"/>
            <a:ext cx="8229600" cy="874643"/>
          </a:xfrm>
        </p:spPr>
        <p:txBody>
          <a:bodyPr/>
          <a:lstStyle/>
          <a:p>
            <a:r>
              <a:rPr lang="en-US" dirty="0">
                <a:solidFill>
                  <a:srgbClr val="0000FF"/>
                </a:solidFill>
              </a:rPr>
              <a:t>Strand issue exercise</a:t>
            </a:r>
          </a:p>
        </p:txBody>
      </p:sp>
      <p:graphicFrame>
        <p:nvGraphicFramePr>
          <p:cNvPr id="4" name="Content Placeholder 3"/>
          <p:cNvGraphicFramePr>
            <a:graphicFrameLocks noGrp="1"/>
          </p:cNvGraphicFramePr>
          <p:nvPr>
            <p:ph idx="1"/>
          </p:nvPr>
        </p:nvGraphicFramePr>
        <p:xfrm>
          <a:off x="1614488" y="2226469"/>
          <a:ext cx="5915028" cy="2186940"/>
        </p:xfrm>
        <a:graphic>
          <a:graphicData uri="http://schemas.openxmlformats.org/drawingml/2006/table">
            <a:tbl>
              <a:tblPr firstRow="1" bandRow="1">
                <a:tableStyleId>{5C22544A-7EE6-4342-B048-85BDC9FD1C3A}</a:tableStyleId>
              </a:tblPr>
              <a:tblGrid>
                <a:gridCol w="985838">
                  <a:extLst>
                    <a:ext uri="{9D8B030D-6E8A-4147-A177-3AD203B41FA5}">
                      <a16:colId xmlns:a16="http://schemas.microsoft.com/office/drawing/2014/main" val="20000"/>
                    </a:ext>
                  </a:extLst>
                </a:gridCol>
                <a:gridCol w="985838">
                  <a:extLst>
                    <a:ext uri="{9D8B030D-6E8A-4147-A177-3AD203B41FA5}">
                      <a16:colId xmlns:a16="http://schemas.microsoft.com/office/drawing/2014/main" val="20001"/>
                    </a:ext>
                  </a:extLst>
                </a:gridCol>
                <a:gridCol w="985838">
                  <a:extLst>
                    <a:ext uri="{9D8B030D-6E8A-4147-A177-3AD203B41FA5}">
                      <a16:colId xmlns:a16="http://schemas.microsoft.com/office/drawing/2014/main" val="20002"/>
                    </a:ext>
                  </a:extLst>
                </a:gridCol>
                <a:gridCol w="985838">
                  <a:extLst>
                    <a:ext uri="{9D8B030D-6E8A-4147-A177-3AD203B41FA5}">
                      <a16:colId xmlns:a16="http://schemas.microsoft.com/office/drawing/2014/main" val="20003"/>
                    </a:ext>
                  </a:extLst>
                </a:gridCol>
                <a:gridCol w="985838">
                  <a:extLst>
                    <a:ext uri="{9D8B030D-6E8A-4147-A177-3AD203B41FA5}">
                      <a16:colId xmlns:a16="http://schemas.microsoft.com/office/drawing/2014/main" val="20004"/>
                    </a:ext>
                  </a:extLst>
                </a:gridCol>
                <a:gridCol w="985838">
                  <a:extLst>
                    <a:ext uri="{9D8B030D-6E8A-4147-A177-3AD203B41FA5}">
                      <a16:colId xmlns:a16="http://schemas.microsoft.com/office/drawing/2014/main" val="20005"/>
                    </a:ext>
                  </a:extLst>
                </a:gridCol>
              </a:tblGrid>
              <a:tr h="480060">
                <a:tc>
                  <a:txBody>
                    <a:bodyPr/>
                    <a:lstStyle/>
                    <a:p>
                      <a:r>
                        <a:rPr lang="en-US" sz="1400" dirty="0"/>
                        <a:t>SNP</a:t>
                      </a:r>
                    </a:p>
                  </a:txBody>
                  <a:tcPr marL="68580" marR="68580" marT="34290" marB="34290"/>
                </a:tc>
                <a:tc>
                  <a:txBody>
                    <a:bodyPr/>
                    <a:lstStyle/>
                    <a:p>
                      <a:r>
                        <a:rPr lang="en-US" sz="1400" dirty="0"/>
                        <a:t>Study</a:t>
                      </a:r>
                      <a:r>
                        <a:rPr lang="en-US" sz="1400" baseline="0" dirty="0"/>
                        <a:t> 1 alleles</a:t>
                      </a:r>
                      <a:endParaRPr lang="en-US" sz="1400" dirty="0"/>
                    </a:p>
                  </a:txBody>
                  <a:tcPr marL="68580" marR="68580" marT="34290" marB="34290"/>
                </a:tc>
                <a:tc>
                  <a:txBody>
                    <a:bodyPr/>
                    <a:lstStyle/>
                    <a:p>
                      <a:r>
                        <a:rPr lang="en-US" sz="1400" dirty="0"/>
                        <a:t>Study 1 allele </a:t>
                      </a:r>
                      <a:r>
                        <a:rPr lang="en-US" sz="1400" dirty="0" err="1"/>
                        <a:t>freq</a:t>
                      </a:r>
                      <a:endParaRPr lang="en-US" sz="1400" dirty="0"/>
                    </a:p>
                  </a:txBody>
                  <a:tcPr marL="68580" marR="68580" marT="34290" marB="34290"/>
                </a:tc>
                <a:tc>
                  <a:txBody>
                    <a:bodyPr/>
                    <a:lstStyle/>
                    <a:p>
                      <a:r>
                        <a:rPr lang="en-US" sz="1400" dirty="0"/>
                        <a:t>Study 2 alleles</a:t>
                      </a:r>
                    </a:p>
                  </a:txBody>
                  <a:tcPr marL="68580" marR="68580" marT="34290" marB="34290"/>
                </a:tc>
                <a:tc>
                  <a:txBody>
                    <a:bodyPr/>
                    <a:lstStyle/>
                    <a:p>
                      <a:r>
                        <a:rPr lang="en-US" sz="1400" dirty="0"/>
                        <a:t>Study 2 allele </a:t>
                      </a:r>
                      <a:r>
                        <a:rPr lang="en-US" sz="1400" dirty="0" err="1"/>
                        <a:t>freq</a:t>
                      </a:r>
                      <a:endParaRPr lang="en-US" sz="1400" dirty="0"/>
                    </a:p>
                  </a:txBody>
                  <a:tcPr marL="68580" marR="68580" marT="34290" marB="34290"/>
                </a:tc>
                <a:tc>
                  <a:txBody>
                    <a:bodyPr/>
                    <a:lstStyle/>
                    <a:p>
                      <a:r>
                        <a:rPr lang="en-US" sz="1400" dirty="0"/>
                        <a:t>Verdict</a:t>
                      </a:r>
                    </a:p>
                  </a:txBody>
                  <a:tcPr marL="68580" marR="68580" marT="34290" marB="34290"/>
                </a:tc>
                <a:extLst>
                  <a:ext uri="{0D108BD9-81ED-4DB2-BD59-A6C34878D82A}">
                    <a16:rowId xmlns:a16="http://schemas.microsoft.com/office/drawing/2014/main" val="10000"/>
                  </a:ext>
                </a:extLst>
              </a:tr>
              <a:tr h="278130">
                <a:tc>
                  <a:txBody>
                    <a:bodyPr/>
                    <a:lstStyle/>
                    <a:p>
                      <a:r>
                        <a:rPr lang="en-US" sz="1400" dirty="0"/>
                        <a:t>rs1</a:t>
                      </a:r>
                    </a:p>
                  </a:txBody>
                  <a:tcPr marL="68580" marR="68580" marT="34290" marB="34290"/>
                </a:tc>
                <a:tc>
                  <a:txBody>
                    <a:bodyPr/>
                    <a:lstStyle/>
                    <a:p>
                      <a:r>
                        <a:rPr lang="en-US" sz="1400" dirty="0"/>
                        <a:t>A/G</a:t>
                      </a:r>
                    </a:p>
                  </a:txBody>
                  <a:tcPr marL="68580" marR="68580" marT="34290" marB="34290"/>
                </a:tc>
                <a:tc>
                  <a:txBody>
                    <a:bodyPr/>
                    <a:lstStyle/>
                    <a:p>
                      <a:r>
                        <a:rPr lang="en-US" sz="1400" dirty="0"/>
                        <a:t>0.2</a:t>
                      </a:r>
                    </a:p>
                  </a:txBody>
                  <a:tcPr marL="68580" marR="68580" marT="34290" marB="34290"/>
                </a:tc>
                <a:tc>
                  <a:txBody>
                    <a:bodyPr/>
                    <a:lstStyle/>
                    <a:p>
                      <a:r>
                        <a:rPr lang="en-US" sz="1400" dirty="0"/>
                        <a:t>A/G</a:t>
                      </a:r>
                    </a:p>
                  </a:txBody>
                  <a:tcPr marL="68580" marR="68580" marT="34290" marB="34290"/>
                </a:tc>
                <a:tc>
                  <a:txBody>
                    <a:bodyPr/>
                    <a:lstStyle/>
                    <a:p>
                      <a:r>
                        <a:rPr lang="en-US" sz="1400" dirty="0"/>
                        <a:t>0.2</a:t>
                      </a:r>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0001"/>
                  </a:ext>
                </a:extLst>
              </a:tr>
              <a:tr h="278130">
                <a:tc>
                  <a:txBody>
                    <a:bodyPr/>
                    <a:lstStyle/>
                    <a:p>
                      <a:r>
                        <a:rPr lang="en-US" sz="1400" dirty="0"/>
                        <a:t>rs2</a:t>
                      </a:r>
                    </a:p>
                  </a:txBody>
                  <a:tcPr marL="68580" marR="68580" marT="34290" marB="34290"/>
                </a:tc>
                <a:tc>
                  <a:txBody>
                    <a:bodyPr/>
                    <a:lstStyle/>
                    <a:p>
                      <a:r>
                        <a:rPr lang="en-US" sz="1400" dirty="0"/>
                        <a:t>G/T</a:t>
                      </a:r>
                    </a:p>
                  </a:txBody>
                  <a:tcPr marL="68580" marR="68580" marT="34290" marB="34290"/>
                </a:tc>
                <a:tc>
                  <a:txBody>
                    <a:bodyPr/>
                    <a:lstStyle/>
                    <a:p>
                      <a:r>
                        <a:rPr lang="en-US" sz="1400" dirty="0"/>
                        <a:t>0.3</a:t>
                      </a:r>
                    </a:p>
                  </a:txBody>
                  <a:tcPr marL="68580" marR="68580" marT="34290" marB="34290"/>
                </a:tc>
                <a:tc>
                  <a:txBody>
                    <a:bodyPr/>
                    <a:lstStyle/>
                    <a:p>
                      <a:r>
                        <a:rPr lang="en-US" sz="1400" dirty="0"/>
                        <a:t>T/G</a:t>
                      </a:r>
                    </a:p>
                  </a:txBody>
                  <a:tcPr marL="68580" marR="68580" marT="34290" marB="34290"/>
                </a:tc>
                <a:tc>
                  <a:txBody>
                    <a:bodyPr/>
                    <a:lstStyle/>
                    <a:p>
                      <a:r>
                        <a:rPr lang="en-US" sz="1400" dirty="0"/>
                        <a:t>0.72</a:t>
                      </a:r>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0002"/>
                  </a:ext>
                </a:extLst>
              </a:tr>
              <a:tr h="278130">
                <a:tc>
                  <a:txBody>
                    <a:bodyPr/>
                    <a:lstStyle/>
                    <a:p>
                      <a:r>
                        <a:rPr lang="en-US" sz="1400" dirty="0"/>
                        <a:t>rs3</a:t>
                      </a:r>
                    </a:p>
                  </a:txBody>
                  <a:tcPr marL="68580" marR="68580" marT="34290" marB="34290"/>
                </a:tc>
                <a:tc>
                  <a:txBody>
                    <a:bodyPr/>
                    <a:lstStyle/>
                    <a:p>
                      <a:r>
                        <a:rPr lang="en-US" sz="1400" dirty="0"/>
                        <a:t>G/C</a:t>
                      </a:r>
                    </a:p>
                  </a:txBody>
                  <a:tcPr marL="68580" marR="68580" marT="34290" marB="34290"/>
                </a:tc>
                <a:tc>
                  <a:txBody>
                    <a:bodyPr/>
                    <a:lstStyle/>
                    <a:p>
                      <a:r>
                        <a:rPr lang="en-US" sz="1400" dirty="0"/>
                        <a:t>0.65</a:t>
                      </a:r>
                    </a:p>
                  </a:txBody>
                  <a:tcPr marL="68580" marR="68580" marT="34290" marB="34290"/>
                </a:tc>
                <a:tc>
                  <a:txBody>
                    <a:bodyPr/>
                    <a:lstStyle/>
                    <a:p>
                      <a:r>
                        <a:rPr lang="en-US" sz="1400" dirty="0"/>
                        <a:t>G/C</a:t>
                      </a:r>
                    </a:p>
                  </a:txBody>
                  <a:tcPr marL="68580" marR="68580" marT="34290" marB="34290"/>
                </a:tc>
                <a:tc>
                  <a:txBody>
                    <a:bodyPr/>
                    <a:lstStyle/>
                    <a:p>
                      <a:r>
                        <a:rPr lang="en-US" sz="1400" dirty="0"/>
                        <a:t>0.62</a:t>
                      </a:r>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10003"/>
                  </a:ext>
                </a:extLst>
              </a:tr>
              <a:tr h="278130">
                <a:tc>
                  <a:txBody>
                    <a:bodyPr/>
                    <a:lstStyle/>
                    <a:p>
                      <a:r>
                        <a:rPr lang="en-US" sz="1400" dirty="0"/>
                        <a:t>rs4</a:t>
                      </a:r>
                    </a:p>
                  </a:txBody>
                  <a:tcPr marL="68580" marR="68580" marT="34290" marB="34290"/>
                </a:tc>
                <a:tc>
                  <a:txBody>
                    <a:bodyPr/>
                    <a:lstStyle/>
                    <a:p>
                      <a:r>
                        <a:rPr lang="en-US" sz="1400" dirty="0"/>
                        <a:t>A/T</a:t>
                      </a:r>
                    </a:p>
                  </a:txBody>
                  <a:tcPr marL="68580" marR="68580" marT="34290" marB="34290"/>
                </a:tc>
                <a:tc>
                  <a:txBody>
                    <a:bodyPr/>
                    <a:lstStyle/>
                    <a:p>
                      <a:r>
                        <a:rPr lang="en-US" sz="1400" dirty="0"/>
                        <a:t>0.49</a:t>
                      </a:r>
                    </a:p>
                  </a:txBody>
                  <a:tcPr marL="68580" marR="68580" marT="34290" marB="34290"/>
                </a:tc>
                <a:tc>
                  <a:txBody>
                    <a:bodyPr/>
                    <a:lstStyle/>
                    <a:p>
                      <a:r>
                        <a:rPr lang="en-US" sz="1400" dirty="0"/>
                        <a:t>A/T</a:t>
                      </a:r>
                    </a:p>
                  </a:txBody>
                  <a:tcPr marL="68580" marR="68580" marT="34290" marB="34290"/>
                </a:tc>
                <a:tc>
                  <a:txBody>
                    <a:bodyPr/>
                    <a:lstStyle/>
                    <a:p>
                      <a:r>
                        <a:rPr lang="en-US" sz="1400" dirty="0"/>
                        <a:t>0.50</a:t>
                      </a:r>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10004"/>
                  </a:ext>
                </a:extLst>
              </a:tr>
              <a:tr h="278130">
                <a:tc>
                  <a:txBody>
                    <a:bodyPr/>
                    <a:lstStyle/>
                    <a:p>
                      <a:r>
                        <a:rPr lang="en-US" sz="1400" dirty="0"/>
                        <a:t>rs5</a:t>
                      </a:r>
                    </a:p>
                  </a:txBody>
                  <a:tcPr marL="68580" marR="68580" marT="34290" marB="34290"/>
                </a:tc>
                <a:tc>
                  <a:txBody>
                    <a:bodyPr/>
                    <a:lstStyle/>
                    <a:p>
                      <a:r>
                        <a:rPr lang="en-US" sz="1400" dirty="0"/>
                        <a:t>A/T</a:t>
                      </a:r>
                    </a:p>
                  </a:txBody>
                  <a:tcPr marL="68580" marR="68580" marT="34290" marB="34290"/>
                </a:tc>
                <a:tc>
                  <a:txBody>
                    <a:bodyPr/>
                    <a:lstStyle/>
                    <a:p>
                      <a:r>
                        <a:rPr lang="en-US" sz="1400" dirty="0"/>
                        <a:t>0.12</a:t>
                      </a:r>
                    </a:p>
                  </a:txBody>
                  <a:tcPr marL="68580" marR="68580" marT="34290" marB="34290"/>
                </a:tc>
                <a:tc>
                  <a:txBody>
                    <a:bodyPr/>
                    <a:lstStyle/>
                    <a:p>
                      <a:r>
                        <a:rPr lang="en-US" sz="1400" dirty="0"/>
                        <a:t>A/T</a:t>
                      </a:r>
                    </a:p>
                  </a:txBody>
                  <a:tcPr marL="68580" marR="68580" marT="34290" marB="34290"/>
                </a:tc>
                <a:tc>
                  <a:txBody>
                    <a:bodyPr/>
                    <a:lstStyle/>
                    <a:p>
                      <a:r>
                        <a:rPr lang="en-US" sz="1400" dirty="0"/>
                        <a:t>0.89</a:t>
                      </a:r>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10005"/>
                  </a:ext>
                </a:extLst>
              </a:tr>
              <a:tr h="278130">
                <a:tc>
                  <a:txBody>
                    <a:bodyPr/>
                    <a:lstStyle/>
                    <a:p>
                      <a:r>
                        <a:rPr lang="en-US" sz="1400" dirty="0"/>
                        <a:t>rs6</a:t>
                      </a:r>
                    </a:p>
                  </a:txBody>
                  <a:tcPr marL="68580" marR="68580" marT="34290" marB="34290"/>
                </a:tc>
                <a:tc>
                  <a:txBody>
                    <a:bodyPr/>
                    <a:lstStyle/>
                    <a:p>
                      <a:r>
                        <a:rPr lang="en-US" sz="1400" dirty="0"/>
                        <a:t>A/G</a:t>
                      </a:r>
                    </a:p>
                  </a:txBody>
                  <a:tcPr marL="68580" marR="68580" marT="34290" marB="34290"/>
                </a:tc>
                <a:tc>
                  <a:txBody>
                    <a:bodyPr/>
                    <a:lstStyle/>
                    <a:p>
                      <a:r>
                        <a:rPr lang="en-US" sz="1400" dirty="0"/>
                        <a:t>0.4</a:t>
                      </a:r>
                    </a:p>
                  </a:txBody>
                  <a:tcPr marL="68580" marR="68580" marT="34290" marB="34290"/>
                </a:tc>
                <a:tc>
                  <a:txBody>
                    <a:bodyPr/>
                    <a:lstStyle/>
                    <a:p>
                      <a:r>
                        <a:rPr lang="en-US" sz="1400" dirty="0"/>
                        <a:t>A/T</a:t>
                      </a:r>
                    </a:p>
                  </a:txBody>
                  <a:tcPr marL="68580" marR="68580" marT="34290" marB="34290"/>
                </a:tc>
                <a:tc>
                  <a:txBody>
                    <a:bodyPr/>
                    <a:lstStyle/>
                    <a:p>
                      <a:r>
                        <a:rPr lang="en-US" sz="1400" dirty="0"/>
                        <a:t>0.4</a:t>
                      </a:r>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24121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A46A2-1140-4446-B00E-CDB39EE677AD}"/>
              </a:ext>
            </a:extLst>
          </p:cNvPr>
          <p:cNvSpPr>
            <a:spLocks noGrp="1"/>
          </p:cNvSpPr>
          <p:nvPr>
            <p:ph type="title"/>
          </p:nvPr>
        </p:nvSpPr>
        <p:spPr/>
        <p:txBody>
          <a:bodyPr/>
          <a:lstStyle/>
          <a:p>
            <a:r>
              <a:rPr lang="en-US" dirty="0">
                <a:solidFill>
                  <a:srgbClr val="0000FF"/>
                </a:solidFill>
              </a:rPr>
              <a:t>MR methods for handling horizontal pleiotropy</a:t>
            </a:r>
          </a:p>
        </p:txBody>
      </p:sp>
      <p:sp>
        <p:nvSpPr>
          <p:cNvPr id="3" name="Text Placeholder 2">
            <a:extLst>
              <a:ext uri="{FF2B5EF4-FFF2-40B4-BE49-F238E27FC236}">
                <a16:creationId xmlns:a16="http://schemas.microsoft.com/office/drawing/2014/main" id="{083ABB84-0CBD-E342-AA13-8133193CAF8D}"/>
              </a:ext>
            </a:extLst>
          </p:cNvPr>
          <p:cNvSpPr>
            <a:spLocks noGrp="1"/>
          </p:cNvSpPr>
          <p:nvPr>
            <p:ph type="body" idx="1"/>
          </p:nvPr>
        </p:nvSpPr>
        <p:spPr/>
        <p:txBody>
          <a:bodyPr/>
          <a:lstStyle/>
          <a:p>
            <a:r>
              <a:rPr lang="en-US" dirty="0"/>
              <a:t>Many methods now exist</a:t>
            </a:r>
          </a:p>
        </p:txBody>
      </p:sp>
    </p:spTree>
    <p:extLst>
      <p:ext uri="{BB962C8B-B14F-4D97-AF65-F5344CB8AC3E}">
        <p14:creationId xmlns:p14="http://schemas.microsoft.com/office/powerpoint/2010/main" val="3635976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27125"/>
          </a:xfrm>
        </p:spPr>
        <p:txBody>
          <a:bodyPr/>
          <a:lstStyle/>
          <a:p>
            <a:r>
              <a:rPr lang="en-US" sz="4000" dirty="0">
                <a:solidFill>
                  <a:srgbClr val="0000FF"/>
                </a:solidFill>
              </a:rPr>
              <a:t>What is the problem?</a:t>
            </a:r>
          </a:p>
        </p:txBody>
      </p:sp>
      <p:sp>
        <p:nvSpPr>
          <p:cNvPr id="3" name="Content Placeholder 2"/>
          <p:cNvSpPr>
            <a:spLocks noGrp="1"/>
          </p:cNvSpPr>
          <p:nvPr>
            <p:ph idx="1"/>
          </p:nvPr>
        </p:nvSpPr>
        <p:spPr/>
        <p:txBody>
          <a:bodyPr>
            <a:normAutofit/>
          </a:bodyPr>
          <a:lstStyle/>
          <a:p>
            <a:r>
              <a:rPr lang="en-US" sz="2000" dirty="0" err="1"/>
              <a:t>Mendelian</a:t>
            </a:r>
            <a:r>
              <a:rPr lang="en-US" sz="2000" dirty="0"/>
              <a:t> Randomization (MR) uses genetic variants to test for causal relationships between phenotypic exposures and disease-related outcomes</a:t>
            </a:r>
          </a:p>
          <a:p>
            <a:endParaRPr lang="en-US" sz="2000" dirty="0"/>
          </a:p>
          <a:p>
            <a:r>
              <a:rPr lang="en-US" sz="2000" dirty="0"/>
              <a:t>Due to the proliferation of GWAS, it is increasingly common for MR analyses to use large numbers of genetic variants</a:t>
            </a:r>
          </a:p>
          <a:p>
            <a:endParaRPr lang="en-US" sz="2000" dirty="0"/>
          </a:p>
          <a:p>
            <a:r>
              <a:rPr lang="en-US" sz="2000" dirty="0"/>
              <a:t>Increased power but greater potential for </a:t>
            </a:r>
            <a:r>
              <a:rPr lang="en-US" sz="2000" b="1" dirty="0"/>
              <a:t>pleiotropy</a:t>
            </a:r>
          </a:p>
          <a:p>
            <a:endParaRPr lang="en-US" sz="2000" b="1" dirty="0"/>
          </a:p>
          <a:p>
            <a:r>
              <a:rPr lang="en-US" sz="2000" dirty="0"/>
              <a:t>Pleiotropic variants affect biological pathways other than the exposure under investigation and therefore can lead to biased causal estimates and false positives under the null</a:t>
            </a:r>
          </a:p>
        </p:txBody>
      </p:sp>
    </p:spTree>
    <p:extLst>
      <p:ext uri="{BB962C8B-B14F-4D97-AF65-F5344CB8AC3E}">
        <p14:creationId xmlns:p14="http://schemas.microsoft.com/office/powerpoint/2010/main" val="3209695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0836"/>
            <a:ext cx="8229600" cy="943813"/>
          </a:xfrm>
        </p:spPr>
        <p:txBody>
          <a:bodyPr/>
          <a:lstStyle/>
          <a:p>
            <a:r>
              <a:rPr lang="en-US" sz="4000" dirty="0">
                <a:solidFill>
                  <a:srgbClr val="0000FF"/>
                </a:solidFill>
              </a:rPr>
              <a:t>Two Sample MR: </a:t>
            </a:r>
            <a:br>
              <a:rPr lang="en-US" sz="4000" dirty="0">
                <a:solidFill>
                  <a:srgbClr val="0000FF"/>
                </a:solidFill>
              </a:rPr>
            </a:br>
            <a:r>
              <a:rPr lang="en-US" sz="3200" dirty="0"/>
              <a:t>Single Variants</a:t>
            </a:r>
          </a:p>
        </p:txBody>
      </p:sp>
      <p:pic>
        <p:nvPicPr>
          <p:cNvPr id="4" name="Picture 3"/>
          <p:cNvPicPr>
            <a:picLocks noChangeAspect="1"/>
          </p:cNvPicPr>
          <p:nvPr/>
        </p:nvPicPr>
        <p:blipFill>
          <a:blip r:embed="rId3" cstate="print"/>
          <a:stretch>
            <a:fillRect/>
          </a:stretch>
        </p:blipFill>
        <p:spPr>
          <a:xfrm>
            <a:off x="1222375" y="1763610"/>
            <a:ext cx="6489762" cy="3317875"/>
          </a:xfrm>
          <a:prstGeom prst="rect">
            <a:avLst/>
          </a:prstGeom>
        </p:spPr>
      </p:pic>
      <p:pic>
        <p:nvPicPr>
          <p:cNvPr id="3" name="Picture 2"/>
          <p:cNvPicPr>
            <a:picLocks noChangeAspect="1"/>
          </p:cNvPicPr>
          <p:nvPr/>
        </p:nvPicPr>
        <p:blipFill rotWithShape="1">
          <a:blip r:embed="rId4" cstate="print"/>
          <a:srcRect t="12514" b="9198"/>
          <a:stretch/>
        </p:blipFill>
        <p:spPr>
          <a:xfrm>
            <a:off x="4167532" y="5779432"/>
            <a:ext cx="3594100" cy="813168"/>
          </a:xfrm>
          <a:prstGeom prst="rect">
            <a:avLst/>
          </a:prstGeom>
        </p:spPr>
      </p:pic>
      <p:sp>
        <p:nvSpPr>
          <p:cNvPr id="7" name="TextBox 6"/>
          <p:cNvSpPr txBox="1"/>
          <p:nvPr/>
        </p:nvSpPr>
        <p:spPr>
          <a:xfrm>
            <a:off x="457200" y="5826125"/>
            <a:ext cx="3923858" cy="369332"/>
          </a:xfrm>
          <a:prstGeom prst="rect">
            <a:avLst/>
          </a:prstGeom>
          <a:noFill/>
        </p:spPr>
        <p:txBody>
          <a:bodyPr wrap="none" rtlCol="0">
            <a:spAutoFit/>
          </a:bodyPr>
          <a:lstStyle/>
          <a:p>
            <a:r>
              <a:rPr lang="en-US" dirty="0"/>
              <a:t>Causal estimate using Wald method:</a:t>
            </a:r>
          </a:p>
        </p:txBody>
      </p:sp>
      <p:sp>
        <p:nvSpPr>
          <p:cNvPr id="5" name="TextBox 4"/>
          <p:cNvSpPr txBox="1"/>
          <p:nvPr/>
        </p:nvSpPr>
        <p:spPr>
          <a:xfrm>
            <a:off x="3170960" y="5101009"/>
            <a:ext cx="2052778" cy="646331"/>
          </a:xfrm>
          <a:prstGeom prst="rect">
            <a:avLst/>
          </a:prstGeom>
          <a:noFill/>
          <a:ln>
            <a:solidFill>
              <a:schemeClr val="tx1"/>
            </a:solidFill>
          </a:ln>
        </p:spPr>
        <p:txBody>
          <a:bodyPr wrap="square" rtlCol="0">
            <a:spAutoFit/>
          </a:bodyPr>
          <a:lstStyle/>
          <a:p>
            <a:r>
              <a:rPr lang="en-US" dirty="0"/>
              <a:t>Wald = </a:t>
            </a:r>
            <a:r>
              <a:rPr lang="en-US" u="sng" dirty="0"/>
              <a:t>Beta-GY</a:t>
            </a:r>
          </a:p>
          <a:p>
            <a:r>
              <a:rPr lang="en-US" dirty="0"/>
              <a:t>             Beta-GX</a:t>
            </a:r>
          </a:p>
        </p:txBody>
      </p:sp>
      <p:sp>
        <p:nvSpPr>
          <p:cNvPr id="6" name="Rectangle 5"/>
          <p:cNvSpPr/>
          <p:nvPr/>
        </p:nvSpPr>
        <p:spPr>
          <a:xfrm>
            <a:off x="4253948" y="5779432"/>
            <a:ext cx="1212574" cy="899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04545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3010"/>
          </a:xfrm>
        </p:spPr>
        <p:txBody>
          <a:bodyPr/>
          <a:lstStyle/>
          <a:p>
            <a:r>
              <a:rPr lang="en-US" sz="4000" dirty="0">
                <a:solidFill>
                  <a:srgbClr val="0000FF"/>
                </a:solidFill>
              </a:rPr>
              <a:t>Two Sample MR:</a:t>
            </a:r>
            <a:br>
              <a:rPr lang="en-US" sz="4000" dirty="0">
                <a:solidFill>
                  <a:srgbClr val="0000FF"/>
                </a:solidFill>
              </a:rPr>
            </a:br>
            <a:r>
              <a:rPr lang="en-US" sz="3200" dirty="0"/>
              <a:t>Multiple Variants</a:t>
            </a:r>
          </a:p>
        </p:txBody>
      </p:sp>
      <p:pic>
        <p:nvPicPr>
          <p:cNvPr id="4" name="Picture 3"/>
          <p:cNvPicPr>
            <a:picLocks noChangeAspect="1"/>
          </p:cNvPicPr>
          <p:nvPr/>
        </p:nvPicPr>
        <p:blipFill>
          <a:blip r:embed="rId3" cstate="print"/>
          <a:stretch>
            <a:fillRect/>
          </a:stretch>
        </p:blipFill>
        <p:spPr>
          <a:xfrm>
            <a:off x="2012950" y="1603010"/>
            <a:ext cx="5416431" cy="2769137"/>
          </a:xfrm>
          <a:prstGeom prst="rect">
            <a:avLst/>
          </a:prstGeom>
        </p:spPr>
      </p:pic>
      <p:pic>
        <p:nvPicPr>
          <p:cNvPr id="5" name="Picture 4"/>
          <p:cNvPicPr>
            <a:picLocks noChangeAspect="1"/>
          </p:cNvPicPr>
          <p:nvPr/>
        </p:nvPicPr>
        <p:blipFill>
          <a:blip r:embed="rId4" cstate="print"/>
          <a:stretch>
            <a:fillRect/>
          </a:stretch>
        </p:blipFill>
        <p:spPr>
          <a:xfrm>
            <a:off x="3355976" y="3988821"/>
            <a:ext cx="3541980" cy="2069078"/>
          </a:xfrm>
          <a:prstGeom prst="rect">
            <a:avLst/>
          </a:prstGeom>
        </p:spPr>
      </p:pic>
      <p:sp>
        <p:nvSpPr>
          <p:cNvPr id="8" name="TextBox 7"/>
          <p:cNvSpPr txBox="1"/>
          <p:nvPr/>
        </p:nvSpPr>
        <p:spPr>
          <a:xfrm>
            <a:off x="457200" y="4597400"/>
            <a:ext cx="2954655" cy="1200329"/>
          </a:xfrm>
          <a:prstGeom prst="rect">
            <a:avLst/>
          </a:prstGeom>
          <a:noFill/>
        </p:spPr>
        <p:txBody>
          <a:bodyPr wrap="none" rtlCol="0">
            <a:spAutoFit/>
          </a:bodyPr>
          <a:lstStyle/>
          <a:p>
            <a:r>
              <a:rPr lang="en-US" dirty="0"/>
              <a:t>Causal estimate using IVW </a:t>
            </a:r>
          </a:p>
          <a:p>
            <a:r>
              <a:rPr lang="en-US" dirty="0"/>
              <a:t>from </a:t>
            </a:r>
            <a:r>
              <a:rPr lang="en-US" dirty="0" err="1"/>
              <a:t>summarised</a:t>
            </a:r>
            <a:r>
              <a:rPr lang="en-US" dirty="0"/>
              <a:t> data:</a:t>
            </a:r>
          </a:p>
          <a:p>
            <a:endParaRPr lang="en-US" dirty="0"/>
          </a:p>
          <a:p>
            <a:r>
              <a:rPr lang="en-US" dirty="0"/>
              <a:t>(Approximates TSLS)</a:t>
            </a:r>
          </a:p>
        </p:txBody>
      </p:sp>
      <p:pic>
        <p:nvPicPr>
          <p:cNvPr id="9" name="Picture 8"/>
          <p:cNvPicPr>
            <a:picLocks noChangeAspect="1"/>
          </p:cNvPicPr>
          <p:nvPr/>
        </p:nvPicPr>
        <p:blipFill rotWithShape="1">
          <a:blip r:embed="rId5" cstate="print"/>
          <a:srcRect l="57102" t="12514" r="-971" b="9198"/>
          <a:stretch/>
        </p:blipFill>
        <p:spPr>
          <a:xfrm>
            <a:off x="6638806" y="4597400"/>
            <a:ext cx="1576800" cy="813168"/>
          </a:xfrm>
          <a:prstGeom prst="rect">
            <a:avLst/>
          </a:prstGeom>
        </p:spPr>
      </p:pic>
      <p:pic>
        <p:nvPicPr>
          <p:cNvPr id="60417" name="Picture 1"/>
          <p:cNvPicPr>
            <a:picLocks noChangeAspect="1" noChangeArrowheads="1"/>
          </p:cNvPicPr>
          <p:nvPr/>
        </p:nvPicPr>
        <p:blipFill>
          <a:blip r:embed="rId6" cstate="print"/>
          <a:srcRect/>
          <a:stretch>
            <a:fillRect/>
          </a:stretch>
        </p:blipFill>
        <p:spPr bwMode="auto">
          <a:xfrm>
            <a:off x="2609850" y="5797729"/>
            <a:ext cx="4495800" cy="838200"/>
          </a:xfrm>
          <a:prstGeom prst="rect">
            <a:avLst/>
          </a:prstGeom>
          <a:noFill/>
          <a:ln w="9525">
            <a:noFill/>
            <a:miter lim="800000"/>
            <a:headEnd/>
            <a:tailEnd/>
          </a:ln>
        </p:spPr>
      </p:pic>
    </p:spTree>
    <p:extLst>
      <p:ext uri="{BB962C8B-B14F-4D97-AF65-F5344CB8AC3E}">
        <p14:creationId xmlns:p14="http://schemas.microsoft.com/office/powerpoint/2010/main" val="325275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4875"/>
          </a:xfrm>
        </p:spPr>
        <p:txBody>
          <a:bodyPr/>
          <a:lstStyle/>
          <a:p>
            <a:r>
              <a:rPr lang="en-US" sz="4000" dirty="0">
                <a:solidFill>
                  <a:srgbClr val="0000FF"/>
                </a:solidFill>
              </a:rPr>
              <a:t>MR – with direct pleiotropy</a:t>
            </a:r>
          </a:p>
        </p:txBody>
      </p:sp>
      <p:pic>
        <p:nvPicPr>
          <p:cNvPr id="4" name="Content Placeholder 3"/>
          <p:cNvPicPr>
            <a:picLocks noGrp="1" noChangeAspect="1"/>
          </p:cNvPicPr>
          <p:nvPr>
            <p:ph idx="1"/>
          </p:nvPr>
        </p:nvPicPr>
        <p:blipFill>
          <a:blip r:embed="rId3" cstate="print"/>
          <a:srcRect l="7784" r="7784"/>
          <a:stretch>
            <a:fillRect/>
          </a:stretch>
        </p:blipFill>
        <p:spPr>
          <a:xfrm>
            <a:off x="4381500" y="904875"/>
            <a:ext cx="4305300" cy="2606932"/>
          </a:xfrm>
          <a:prstGeom prst="rect">
            <a:avLst/>
          </a:prstGeom>
        </p:spPr>
      </p:pic>
      <p:pic>
        <p:nvPicPr>
          <p:cNvPr id="5" name="Picture 4"/>
          <p:cNvPicPr>
            <a:picLocks noChangeAspect="1"/>
          </p:cNvPicPr>
          <p:nvPr/>
        </p:nvPicPr>
        <p:blipFill rotWithShape="1">
          <a:blip r:embed="rId4" cstate="print"/>
          <a:srcRect b="8739"/>
          <a:stretch/>
        </p:blipFill>
        <p:spPr>
          <a:xfrm>
            <a:off x="5965825" y="3645958"/>
            <a:ext cx="2413000" cy="752400"/>
          </a:xfrm>
          <a:prstGeom prst="rect">
            <a:avLst/>
          </a:prstGeom>
        </p:spPr>
      </p:pic>
      <p:pic>
        <p:nvPicPr>
          <p:cNvPr id="6" name="Picture 5"/>
          <p:cNvPicPr>
            <a:picLocks noChangeAspect="1"/>
          </p:cNvPicPr>
          <p:nvPr/>
        </p:nvPicPr>
        <p:blipFill>
          <a:blip r:embed="rId5" cstate="print"/>
          <a:stretch>
            <a:fillRect/>
          </a:stretch>
        </p:blipFill>
        <p:spPr>
          <a:xfrm>
            <a:off x="2235200" y="4470400"/>
            <a:ext cx="6143625" cy="1902750"/>
          </a:xfrm>
          <a:prstGeom prst="rect">
            <a:avLst/>
          </a:prstGeom>
        </p:spPr>
      </p:pic>
      <p:sp>
        <p:nvSpPr>
          <p:cNvPr id="7" name="TextBox 6"/>
          <p:cNvSpPr txBox="1"/>
          <p:nvPr/>
        </p:nvSpPr>
        <p:spPr>
          <a:xfrm>
            <a:off x="386129" y="3821668"/>
            <a:ext cx="3161367" cy="369332"/>
          </a:xfrm>
          <a:prstGeom prst="rect">
            <a:avLst/>
          </a:prstGeom>
          <a:noFill/>
        </p:spPr>
        <p:txBody>
          <a:bodyPr wrap="none" rtlCol="0">
            <a:spAutoFit/>
          </a:bodyPr>
          <a:lstStyle/>
          <a:p>
            <a:r>
              <a:rPr lang="en-US" dirty="0"/>
              <a:t>Single variant Wald estimate:</a:t>
            </a:r>
          </a:p>
        </p:txBody>
      </p:sp>
      <p:sp>
        <p:nvSpPr>
          <p:cNvPr id="8" name="TextBox 7"/>
          <p:cNvSpPr txBox="1"/>
          <p:nvPr/>
        </p:nvSpPr>
        <p:spPr>
          <a:xfrm>
            <a:off x="386129" y="5260459"/>
            <a:ext cx="1849071" cy="646331"/>
          </a:xfrm>
          <a:prstGeom prst="rect">
            <a:avLst/>
          </a:prstGeom>
          <a:noFill/>
        </p:spPr>
        <p:txBody>
          <a:bodyPr wrap="none" rtlCol="0">
            <a:spAutoFit/>
          </a:bodyPr>
          <a:lstStyle/>
          <a:p>
            <a:r>
              <a:rPr lang="en-US" dirty="0"/>
              <a:t>Multiple variant </a:t>
            </a:r>
          </a:p>
          <a:p>
            <a:r>
              <a:rPr lang="en-US" dirty="0"/>
              <a:t>TSLS / IVW :</a:t>
            </a:r>
          </a:p>
        </p:txBody>
      </p:sp>
      <p:pic>
        <p:nvPicPr>
          <p:cNvPr id="9" name="Picture 8"/>
          <p:cNvPicPr>
            <a:picLocks noChangeAspect="1"/>
          </p:cNvPicPr>
          <p:nvPr/>
        </p:nvPicPr>
        <p:blipFill>
          <a:blip r:embed="rId6" cstate="print"/>
          <a:stretch>
            <a:fillRect/>
          </a:stretch>
        </p:blipFill>
        <p:spPr>
          <a:xfrm>
            <a:off x="578456" y="1814504"/>
            <a:ext cx="3342464" cy="1152574"/>
          </a:xfrm>
          <a:prstGeom prst="rect">
            <a:avLst/>
          </a:prstGeom>
        </p:spPr>
      </p:pic>
      <p:sp>
        <p:nvSpPr>
          <p:cNvPr id="10" name="Rectangle 9"/>
          <p:cNvSpPr/>
          <p:nvPr/>
        </p:nvSpPr>
        <p:spPr>
          <a:xfrm>
            <a:off x="5965825" y="2600325"/>
            <a:ext cx="215900" cy="3667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n>
                <a:solidFill>
                  <a:schemeClr val="bg1"/>
                </a:solidFill>
              </a:ln>
              <a:solidFill>
                <a:schemeClr val="bg1"/>
              </a:solidFill>
            </a:endParaRPr>
          </a:p>
        </p:txBody>
      </p:sp>
      <p:sp>
        <p:nvSpPr>
          <p:cNvPr id="11" name="TextBox 10"/>
          <p:cNvSpPr txBox="1"/>
          <p:nvPr/>
        </p:nvSpPr>
        <p:spPr>
          <a:xfrm>
            <a:off x="5965825" y="2521546"/>
            <a:ext cx="242374" cy="369332"/>
          </a:xfrm>
          <a:prstGeom prst="rect">
            <a:avLst/>
          </a:prstGeom>
          <a:noFill/>
        </p:spPr>
        <p:txBody>
          <a:bodyPr wrap="none" rtlCol="0">
            <a:spAutoFit/>
          </a:bodyPr>
          <a:lstStyle/>
          <a:p>
            <a:r>
              <a:rPr lang="en-US" dirty="0"/>
              <a:t>.</a:t>
            </a:r>
            <a:endParaRPr lang="en-AU" dirty="0"/>
          </a:p>
        </p:txBody>
      </p:sp>
    </p:spTree>
    <p:extLst>
      <p:ext uri="{BB962C8B-B14F-4D97-AF65-F5344CB8AC3E}">
        <p14:creationId xmlns:p14="http://schemas.microsoft.com/office/powerpoint/2010/main" val="573277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59FF53-6B2D-0E43-A162-13374FC92BD1}"/>
              </a:ext>
            </a:extLst>
          </p:cNvPr>
          <p:cNvSpPr>
            <a:spLocks noGrp="1"/>
          </p:cNvSpPr>
          <p:nvPr>
            <p:ph type="title"/>
          </p:nvPr>
        </p:nvSpPr>
        <p:spPr/>
        <p:txBody>
          <a:bodyPr/>
          <a:lstStyle/>
          <a:p>
            <a:r>
              <a:rPr lang="en-US" dirty="0">
                <a:solidFill>
                  <a:srgbClr val="0000FF"/>
                </a:solidFill>
              </a:rPr>
              <a:t>Heterogeneity</a:t>
            </a:r>
          </a:p>
        </p:txBody>
      </p:sp>
      <p:pic>
        <p:nvPicPr>
          <p:cNvPr id="7" name="Picture 6">
            <a:extLst>
              <a:ext uri="{FF2B5EF4-FFF2-40B4-BE49-F238E27FC236}">
                <a16:creationId xmlns:a16="http://schemas.microsoft.com/office/drawing/2014/main" id="{DEEC5BD1-D73B-6A44-ACB5-25C15789CBB9}"/>
              </a:ext>
            </a:extLst>
          </p:cNvPr>
          <p:cNvPicPr>
            <a:picLocks noChangeAspect="1"/>
          </p:cNvPicPr>
          <p:nvPr/>
        </p:nvPicPr>
        <p:blipFill>
          <a:blip r:embed="rId2"/>
          <a:stretch>
            <a:fillRect/>
          </a:stretch>
        </p:blipFill>
        <p:spPr>
          <a:xfrm>
            <a:off x="4224130" y="3174666"/>
            <a:ext cx="4529759" cy="1545034"/>
          </a:xfrm>
          <a:prstGeom prst="rect">
            <a:avLst/>
          </a:prstGeom>
        </p:spPr>
      </p:pic>
      <p:pic>
        <p:nvPicPr>
          <p:cNvPr id="8" name="Picture 7">
            <a:extLst>
              <a:ext uri="{FF2B5EF4-FFF2-40B4-BE49-F238E27FC236}">
                <a16:creationId xmlns:a16="http://schemas.microsoft.com/office/drawing/2014/main" id="{19EDFF3C-C69C-0949-AAE3-3DDAB00D121C}"/>
              </a:ext>
            </a:extLst>
          </p:cNvPr>
          <p:cNvPicPr>
            <a:picLocks noChangeAspect="1"/>
          </p:cNvPicPr>
          <p:nvPr/>
        </p:nvPicPr>
        <p:blipFill>
          <a:blip r:embed="rId3"/>
          <a:stretch>
            <a:fillRect/>
          </a:stretch>
        </p:blipFill>
        <p:spPr>
          <a:xfrm>
            <a:off x="628650" y="3547644"/>
            <a:ext cx="3024485" cy="977141"/>
          </a:xfrm>
          <a:prstGeom prst="rect">
            <a:avLst/>
          </a:prstGeom>
        </p:spPr>
      </p:pic>
      <p:sp>
        <p:nvSpPr>
          <p:cNvPr id="9" name="TextBox 8">
            <a:extLst>
              <a:ext uri="{FF2B5EF4-FFF2-40B4-BE49-F238E27FC236}">
                <a16:creationId xmlns:a16="http://schemas.microsoft.com/office/drawing/2014/main" id="{2A286BCC-D8DC-3C44-9946-8F2DF12C4C34}"/>
              </a:ext>
            </a:extLst>
          </p:cNvPr>
          <p:cNvSpPr txBox="1"/>
          <p:nvPr/>
        </p:nvSpPr>
        <p:spPr>
          <a:xfrm>
            <a:off x="757859" y="3270644"/>
            <a:ext cx="1597681" cy="300082"/>
          </a:xfrm>
          <a:prstGeom prst="rect">
            <a:avLst/>
          </a:prstGeom>
          <a:noFill/>
        </p:spPr>
        <p:txBody>
          <a:bodyPr wrap="none" rtlCol="0">
            <a:spAutoFit/>
          </a:bodyPr>
          <a:lstStyle/>
          <a:p>
            <a:r>
              <a:rPr lang="en-US" sz="1350" dirty="0"/>
              <a:t>Cochran’s Q statistic</a:t>
            </a:r>
          </a:p>
        </p:txBody>
      </p:sp>
      <p:sp>
        <p:nvSpPr>
          <p:cNvPr id="10" name="TextBox 9">
            <a:extLst>
              <a:ext uri="{FF2B5EF4-FFF2-40B4-BE49-F238E27FC236}">
                <a16:creationId xmlns:a16="http://schemas.microsoft.com/office/drawing/2014/main" id="{C5986AEF-17C4-0748-934A-F5F89979C0EB}"/>
              </a:ext>
            </a:extLst>
          </p:cNvPr>
          <p:cNvSpPr txBox="1"/>
          <p:nvPr/>
        </p:nvSpPr>
        <p:spPr>
          <a:xfrm>
            <a:off x="628651" y="4979205"/>
            <a:ext cx="6828182" cy="715581"/>
          </a:xfrm>
          <a:prstGeom prst="rect">
            <a:avLst/>
          </a:prstGeom>
          <a:noFill/>
        </p:spPr>
        <p:txBody>
          <a:bodyPr wrap="square" rtlCol="0">
            <a:spAutoFit/>
          </a:bodyPr>
          <a:lstStyle/>
          <a:p>
            <a:r>
              <a:rPr lang="en-US" sz="1350" dirty="0"/>
              <a:t>n=6 instruments</a:t>
            </a:r>
          </a:p>
          <a:p>
            <a:r>
              <a:rPr lang="en-US" sz="1350" dirty="0"/>
              <a:t>Expect Q = 5 if there is no heterogeneity</a:t>
            </a:r>
          </a:p>
          <a:p>
            <a:r>
              <a:rPr lang="en-US" sz="1350" dirty="0"/>
              <a:t>Q is chi-square distributed with n-1 degrees of freedom</a:t>
            </a:r>
          </a:p>
        </p:txBody>
      </p:sp>
      <p:sp>
        <p:nvSpPr>
          <p:cNvPr id="11" name="TextBox 10">
            <a:extLst>
              <a:ext uri="{FF2B5EF4-FFF2-40B4-BE49-F238E27FC236}">
                <a16:creationId xmlns:a16="http://schemas.microsoft.com/office/drawing/2014/main" id="{CB5E813E-3D53-2043-AEDC-FD286A7967A5}"/>
              </a:ext>
            </a:extLst>
          </p:cNvPr>
          <p:cNvSpPr txBox="1"/>
          <p:nvPr/>
        </p:nvSpPr>
        <p:spPr>
          <a:xfrm>
            <a:off x="757859" y="2014913"/>
            <a:ext cx="7094054" cy="1131079"/>
          </a:xfrm>
          <a:prstGeom prst="rect">
            <a:avLst/>
          </a:prstGeom>
          <a:noFill/>
        </p:spPr>
        <p:txBody>
          <a:bodyPr wrap="square" rtlCol="0">
            <a:spAutoFit/>
          </a:bodyPr>
          <a:lstStyle/>
          <a:p>
            <a:r>
              <a:rPr lang="en-US" sz="1350" dirty="0"/>
              <a:t>We expect that each SNP represents an independent study, and each should give an unbiased (if imprecise) estimate of the causal effect of x on y</a:t>
            </a:r>
          </a:p>
          <a:p>
            <a:endParaRPr lang="en-US" sz="1350" dirty="0"/>
          </a:p>
          <a:p>
            <a:r>
              <a:rPr lang="en-US" sz="1350" dirty="0"/>
              <a:t>Heterogeneity, where effect estimates are more different than expected due to standard errors, arises because at least some of the instruments are invalid</a:t>
            </a:r>
          </a:p>
        </p:txBody>
      </p:sp>
    </p:spTree>
    <p:extLst>
      <p:ext uri="{BB962C8B-B14F-4D97-AF65-F5344CB8AC3E}">
        <p14:creationId xmlns:p14="http://schemas.microsoft.com/office/powerpoint/2010/main" val="1693557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8CFD7-F73D-4248-809E-C3750C4BA476}"/>
              </a:ext>
            </a:extLst>
          </p:cNvPr>
          <p:cNvSpPr>
            <a:spLocks noGrp="1"/>
          </p:cNvSpPr>
          <p:nvPr>
            <p:ph type="title"/>
          </p:nvPr>
        </p:nvSpPr>
        <p:spPr/>
        <p:txBody>
          <a:bodyPr/>
          <a:lstStyle/>
          <a:p>
            <a:r>
              <a:rPr lang="en-US" dirty="0">
                <a:solidFill>
                  <a:srgbClr val="0000FF"/>
                </a:solidFill>
              </a:rPr>
              <a:t>Option 1: Remove outliers</a:t>
            </a:r>
          </a:p>
        </p:txBody>
      </p:sp>
      <p:sp>
        <p:nvSpPr>
          <p:cNvPr id="3" name="Content Placeholder 2">
            <a:extLst>
              <a:ext uri="{FF2B5EF4-FFF2-40B4-BE49-F238E27FC236}">
                <a16:creationId xmlns:a16="http://schemas.microsoft.com/office/drawing/2014/main" id="{3AD1A0D4-728B-4744-A18C-955BF92BE931}"/>
              </a:ext>
            </a:extLst>
          </p:cNvPr>
          <p:cNvSpPr>
            <a:spLocks noGrp="1"/>
          </p:cNvSpPr>
          <p:nvPr>
            <p:ph idx="1"/>
          </p:nvPr>
        </p:nvSpPr>
        <p:spPr>
          <a:xfrm>
            <a:off x="628650" y="2226469"/>
            <a:ext cx="5166737" cy="3263504"/>
          </a:xfrm>
        </p:spPr>
        <p:txBody>
          <a:bodyPr>
            <a:normAutofit fontScale="70000" lnSpcReduction="20000"/>
          </a:bodyPr>
          <a:lstStyle/>
          <a:p>
            <a:r>
              <a:rPr lang="en-US" dirty="0"/>
              <a:t>Some SNPs might contribute to the majority of the heterogeneity</a:t>
            </a:r>
          </a:p>
          <a:p>
            <a:r>
              <a:rPr lang="en-US" dirty="0"/>
              <a:t>If we assume these are the invalid instruments then the IVW estimate excluding them should be less biased</a:t>
            </a:r>
          </a:p>
          <a:p>
            <a:endParaRPr lang="en-US" dirty="0"/>
          </a:p>
          <a:p>
            <a:pPr marL="0" indent="0">
              <a:buNone/>
            </a:pPr>
            <a:r>
              <a:rPr lang="en-US" dirty="0"/>
              <a:t>However – beware of: </a:t>
            </a:r>
          </a:p>
          <a:p>
            <a:r>
              <a:rPr lang="en-US" dirty="0"/>
              <a:t>Cherry picking – remove outliers will artificially provide a more precise estimate</a:t>
            </a:r>
          </a:p>
          <a:p>
            <a:r>
              <a:rPr lang="en-US" dirty="0"/>
              <a:t>What if the outlier is the only valid instrument, and all the others are invalid?</a:t>
            </a:r>
          </a:p>
          <a:p>
            <a:pPr lvl="1"/>
            <a:r>
              <a:rPr lang="en-US" dirty="0"/>
              <a:t>E.g. cis-variants for gene expression, DNA methylation, protein levels. CRP levels are best instrumented by variants within the </a:t>
            </a:r>
            <a:r>
              <a:rPr lang="en-US" i="1" dirty="0"/>
              <a:t>CRP</a:t>
            </a:r>
            <a:r>
              <a:rPr lang="en-US" dirty="0"/>
              <a:t> gene region. Most other variants that come up in CRP GWAS are upstream effects related to inflammation</a:t>
            </a:r>
          </a:p>
        </p:txBody>
      </p:sp>
      <p:pic>
        <p:nvPicPr>
          <p:cNvPr id="4" name="Picture 7" descr="Cover">
            <a:extLst>
              <a:ext uri="{FF2B5EF4-FFF2-40B4-BE49-F238E27FC236}">
                <a16:creationId xmlns:a16="http://schemas.microsoft.com/office/drawing/2014/main" id="{9B323FFB-4F2E-7C4A-9C79-4F671DA7B74C}"/>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26611" t="49939" r="24412"/>
          <a:stretch/>
        </p:blipFill>
        <p:spPr bwMode="auto">
          <a:xfrm>
            <a:off x="5724939" y="2889047"/>
            <a:ext cx="3190461" cy="209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352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0117-F6F4-D148-A9A6-9AAFC6B6684E}"/>
              </a:ext>
            </a:extLst>
          </p:cNvPr>
          <p:cNvSpPr>
            <a:spLocks noGrp="1"/>
          </p:cNvSpPr>
          <p:nvPr>
            <p:ph type="title"/>
          </p:nvPr>
        </p:nvSpPr>
        <p:spPr>
          <a:xfrm>
            <a:off x="628650" y="1131094"/>
            <a:ext cx="7886700" cy="994172"/>
          </a:xfrm>
        </p:spPr>
        <p:txBody>
          <a:bodyPr/>
          <a:lstStyle/>
          <a:p>
            <a:r>
              <a:rPr lang="en-US" dirty="0">
                <a:solidFill>
                  <a:srgbClr val="0000FF"/>
                </a:solidFill>
              </a:rPr>
              <a:t>Option 2: Multivariable MR</a:t>
            </a:r>
          </a:p>
        </p:txBody>
      </p:sp>
      <p:sp>
        <p:nvSpPr>
          <p:cNvPr id="3" name="Content Placeholder 2">
            <a:extLst>
              <a:ext uri="{FF2B5EF4-FFF2-40B4-BE49-F238E27FC236}">
                <a16:creationId xmlns:a16="http://schemas.microsoft.com/office/drawing/2014/main" id="{177171A0-84B7-F34A-B67F-9B600FF2C1F9}"/>
              </a:ext>
            </a:extLst>
          </p:cNvPr>
          <p:cNvSpPr>
            <a:spLocks noGrp="1"/>
          </p:cNvSpPr>
          <p:nvPr>
            <p:ph idx="1"/>
          </p:nvPr>
        </p:nvSpPr>
        <p:spPr>
          <a:xfrm>
            <a:off x="116185" y="2289663"/>
            <a:ext cx="3486150" cy="3263504"/>
          </a:xfrm>
        </p:spPr>
        <p:txBody>
          <a:bodyPr>
            <a:normAutofit fontScale="70000" lnSpcReduction="20000"/>
          </a:bodyPr>
          <a:lstStyle/>
          <a:p>
            <a:r>
              <a:rPr lang="en-US" dirty="0"/>
              <a:t>We are testing for whether X1 has an influence on Y</a:t>
            </a:r>
          </a:p>
          <a:p>
            <a:r>
              <a:rPr lang="en-US" dirty="0"/>
              <a:t>We know that some instruments for X1 also have influences on X2</a:t>
            </a:r>
          </a:p>
          <a:p>
            <a:r>
              <a:rPr lang="en-US" dirty="0"/>
              <a:t>This opens up the possibility of horizontal pleiotropy biasing our estimate</a:t>
            </a:r>
          </a:p>
          <a:p>
            <a:r>
              <a:rPr lang="en-US" dirty="0"/>
              <a:t>What is the X1-Y association adjusting for X2?</a:t>
            </a:r>
          </a:p>
        </p:txBody>
      </p:sp>
      <p:pic>
        <p:nvPicPr>
          <p:cNvPr id="4" name="Picture 3">
            <a:extLst>
              <a:ext uri="{FF2B5EF4-FFF2-40B4-BE49-F238E27FC236}">
                <a16:creationId xmlns:a16="http://schemas.microsoft.com/office/drawing/2014/main" id="{1984015B-58EB-1843-9564-B6E038465A84}"/>
              </a:ext>
            </a:extLst>
          </p:cNvPr>
          <p:cNvPicPr>
            <a:picLocks noChangeAspect="1"/>
          </p:cNvPicPr>
          <p:nvPr/>
        </p:nvPicPr>
        <p:blipFill>
          <a:blip r:embed="rId2"/>
          <a:stretch>
            <a:fillRect/>
          </a:stretch>
        </p:blipFill>
        <p:spPr>
          <a:xfrm>
            <a:off x="3518807" y="2221836"/>
            <a:ext cx="5532247" cy="3118175"/>
          </a:xfrm>
          <a:prstGeom prst="rect">
            <a:avLst/>
          </a:prstGeom>
        </p:spPr>
      </p:pic>
    </p:spTree>
    <p:extLst>
      <p:ext uri="{BB962C8B-B14F-4D97-AF65-F5344CB8AC3E}">
        <p14:creationId xmlns:p14="http://schemas.microsoft.com/office/powerpoint/2010/main" val="1124909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33F31-92FD-6E4F-85A7-2582186CB45A}"/>
              </a:ext>
            </a:extLst>
          </p:cNvPr>
          <p:cNvSpPr>
            <a:spLocks noGrp="1"/>
          </p:cNvSpPr>
          <p:nvPr>
            <p:ph type="title"/>
          </p:nvPr>
        </p:nvSpPr>
        <p:spPr>
          <a:xfrm>
            <a:off x="526774" y="1813891"/>
            <a:ext cx="8229600" cy="765313"/>
          </a:xfrm>
        </p:spPr>
        <p:txBody>
          <a:bodyPr>
            <a:normAutofit fontScale="90000"/>
          </a:bodyPr>
          <a:lstStyle/>
          <a:p>
            <a:r>
              <a:rPr lang="en-US" dirty="0">
                <a:solidFill>
                  <a:srgbClr val="0000FF"/>
                </a:solidFill>
              </a:rPr>
              <a:t>Option 3: Fit a model that is robust to some model of horizontal pleiotropy</a:t>
            </a:r>
          </a:p>
        </p:txBody>
      </p:sp>
      <p:sp>
        <p:nvSpPr>
          <p:cNvPr id="3" name="Content Placeholder 2">
            <a:extLst>
              <a:ext uri="{FF2B5EF4-FFF2-40B4-BE49-F238E27FC236}">
                <a16:creationId xmlns:a16="http://schemas.microsoft.com/office/drawing/2014/main" id="{20EBB754-8BA7-9446-BA5A-7F32DB1592AB}"/>
              </a:ext>
            </a:extLst>
          </p:cNvPr>
          <p:cNvSpPr>
            <a:spLocks noGrp="1"/>
          </p:cNvSpPr>
          <p:nvPr>
            <p:ph idx="1"/>
          </p:nvPr>
        </p:nvSpPr>
        <p:spPr>
          <a:xfrm>
            <a:off x="526774" y="2713384"/>
            <a:ext cx="8229600" cy="3866322"/>
          </a:xfrm>
        </p:spPr>
        <p:txBody>
          <a:bodyPr>
            <a:normAutofit/>
          </a:bodyPr>
          <a:lstStyle/>
          <a:p>
            <a:r>
              <a:rPr lang="en-US" dirty="0"/>
              <a:t>IVW fixed effects estimate assumes all SNPs are valid instruments, and averages across them all</a:t>
            </a:r>
          </a:p>
          <a:p>
            <a:endParaRPr lang="en-US" dirty="0"/>
          </a:p>
          <a:p>
            <a:r>
              <a:rPr lang="en-US" dirty="0"/>
              <a:t>IVW random effects model allows all SNPs to be drawn from a different distribution – the estimate is the same but the standard error is larger if there is any heterogeneity</a:t>
            </a:r>
          </a:p>
          <a:p>
            <a:endParaRPr lang="en-US" dirty="0"/>
          </a:p>
          <a:p>
            <a:r>
              <a:rPr lang="en-US" dirty="0"/>
              <a:t>Several others…</a:t>
            </a:r>
          </a:p>
        </p:txBody>
      </p:sp>
    </p:spTree>
    <p:extLst>
      <p:ext uri="{BB962C8B-B14F-4D97-AF65-F5344CB8AC3E}">
        <p14:creationId xmlns:p14="http://schemas.microsoft.com/office/powerpoint/2010/main" val="2628854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27125"/>
          </a:xfrm>
        </p:spPr>
        <p:txBody>
          <a:bodyPr/>
          <a:lstStyle/>
          <a:p>
            <a:r>
              <a:rPr lang="en-US" sz="4000" dirty="0">
                <a:solidFill>
                  <a:srgbClr val="0000FF"/>
                </a:solidFill>
              </a:rPr>
              <a:t>This Session</a:t>
            </a:r>
          </a:p>
        </p:txBody>
      </p:sp>
      <p:sp>
        <p:nvSpPr>
          <p:cNvPr id="3" name="Content Placeholder 2"/>
          <p:cNvSpPr>
            <a:spLocks noGrp="1"/>
          </p:cNvSpPr>
          <p:nvPr>
            <p:ph idx="1"/>
          </p:nvPr>
        </p:nvSpPr>
        <p:spPr/>
        <p:txBody>
          <a:bodyPr>
            <a:normAutofit lnSpcReduction="10000"/>
          </a:bodyPr>
          <a:lstStyle/>
          <a:p>
            <a:r>
              <a:rPr lang="en-US" sz="2000" dirty="0"/>
              <a:t>Inverse variance weighted MR</a:t>
            </a:r>
          </a:p>
          <a:p>
            <a:endParaRPr lang="en-US" sz="2000" dirty="0"/>
          </a:p>
          <a:p>
            <a:r>
              <a:rPr lang="en-US" sz="2000" dirty="0"/>
              <a:t>Heterogeneity tests</a:t>
            </a:r>
          </a:p>
          <a:p>
            <a:endParaRPr lang="en-US" sz="2000" dirty="0"/>
          </a:p>
          <a:p>
            <a:r>
              <a:rPr lang="en-US" sz="2000" dirty="0"/>
              <a:t>Multivariable MR</a:t>
            </a:r>
          </a:p>
          <a:p>
            <a:endParaRPr lang="en-US" sz="2000" dirty="0"/>
          </a:p>
          <a:p>
            <a:r>
              <a:rPr lang="en-US" sz="2000" dirty="0"/>
              <a:t>MR Egger</a:t>
            </a:r>
          </a:p>
          <a:p>
            <a:endParaRPr lang="en-US" sz="2000" dirty="0"/>
          </a:p>
          <a:p>
            <a:r>
              <a:rPr lang="en-US" sz="2000" dirty="0"/>
              <a:t>MR Weighted Median</a:t>
            </a:r>
          </a:p>
          <a:p>
            <a:endParaRPr lang="en-US" sz="2000" dirty="0"/>
          </a:p>
          <a:p>
            <a:r>
              <a:rPr lang="en-US" sz="2000" dirty="0"/>
              <a:t>MR Modal Estimator</a:t>
            </a:r>
          </a:p>
          <a:p>
            <a:endParaRPr lang="en-US" sz="2000" dirty="0"/>
          </a:p>
          <a:p>
            <a:r>
              <a:rPr lang="en-US" sz="2000" dirty="0" err="1"/>
              <a:t>Steiger</a:t>
            </a:r>
            <a:r>
              <a:rPr lang="en-US" sz="2000" dirty="0"/>
              <a:t> Filtering</a:t>
            </a:r>
          </a:p>
        </p:txBody>
      </p:sp>
    </p:spTree>
    <p:extLst>
      <p:ext uri="{BB962C8B-B14F-4D97-AF65-F5344CB8AC3E}">
        <p14:creationId xmlns:p14="http://schemas.microsoft.com/office/powerpoint/2010/main" val="154448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62064"/>
            <a:ext cx="8229600" cy="1143000"/>
          </a:xfrm>
        </p:spPr>
        <p:txBody>
          <a:bodyPr>
            <a:normAutofit/>
          </a:bodyPr>
          <a:lstStyle/>
          <a:p>
            <a:r>
              <a:rPr lang="en-GB" dirty="0">
                <a:solidFill>
                  <a:srgbClr val="0000FF"/>
                </a:solidFill>
              </a:rPr>
              <a:t>MR Egger Regression</a:t>
            </a:r>
          </a:p>
        </p:txBody>
      </p:sp>
    </p:spTree>
    <p:extLst>
      <p:ext uri="{BB962C8B-B14F-4D97-AF65-F5344CB8AC3E}">
        <p14:creationId xmlns:p14="http://schemas.microsoft.com/office/powerpoint/2010/main" val="4059612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3875"/>
            <a:ext cx="8229600" cy="1047750"/>
          </a:xfrm>
        </p:spPr>
        <p:txBody>
          <a:bodyPr/>
          <a:lstStyle/>
          <a:p>
            <a:r>
              <a:rPr lang="en-US" sz="4000" dirty="0">
                <a:solidFill>
                  <a:srgbClr val="0000FF"/>
                </a:solidFill>
              </a:rPr>
              <a:t>MR Egger Regression: Central concept</a:t>
            </a:r>
          </a:p>
        </p:txBody>
      </p:sp>
      <p:sp>
        <p:nvSpPr>
          <p:cNvPr id="3" name="Content Placeholder 2"/>
          <p:cNvSpPr>
            <a:spLocks noGrp="1"/>
          </p:cNvSpPr>
          <p:nvPr>
            <p:ph idx="1"/>
          </p:nvPr>
        </p:nvSpPr>
        <p:spPr/>
        <p:txBody>
          <a:bodyPr/>
          <a:lstStyle/>
          <a:p>
            <a:r>
              <a:rPr lang="en-US" dirty="0"/>
              <a:t>In </a:t>
            </a:r>
            <a:r>
              <a:rPr lang="en-US" dirty="0" err="1"/>
              <a:t>Mendelian</a:t>
            </a:r>
            <a:r>
              <a:rPr lang="en-US" dirty="0"/>
              <a:t> Randomization when multiple genetic variants are being used as IVs, Egger regression can:</a:t>
            </a:r>
          </a:p>
          <a:p>
            <a:pPr marL="0" indent="0">
              <a:buNone/>
            </a:pPr>
            <a:endParaRPr lang="en-US" dirty="0"/>
          </a:p>
          <a:p>
            <a:pPr lvl="1"/>
            <a:r>
              <a:rPr lang="en-US" sz="2000" dirty="0"/>
              <a:t>Identify the presence of ‘directional’ pleiotropy</a:t>
            </a:r>
          </a:p>
          <a:p>
            <a:pPr marL="457200" lvl="1" indent="0">
              <a:buNone/>
            </a:pPr>
            <a:r>
              <a:rPr lang="en-US" sz="2000" dirty="0"/>
              <a:t>	(biasing the IV estimate)</a:t>
            </a:r>
          </a:p>
          <a:p>
            <a:pPr marL="457200" lvl="1" indent="0">
              <a:buNone/>
            </a:pPr>
            <a:endParaRPr lang="en-US" sz="2000" dirty="0"/>
          </a:p>
          <a:p>
            <a:pPr lvl="1"/>
            <a:r>
              <a:rPr lang="en-US" sz="2000" dirty="0"/>
              <a:t>provide a less biased causal estimate</a:t>
            </a:r>
          </a:p>
          <a:p>
            <a:pPr marL="457200" lvl="1" indent="0">
              <a:buNone/>
            </a:pPr>
            <a:r>
              <a:rPr lang="en-US" sz="2000" dirty="0"/>
              <a:t>    (in the presence of pleiotropy)</a:t>
            </a:r>
          </a:p>
          <a:p>
            <a:pPr marL="0" indent="0">
              <a:buNone/>
            </a:pPr>
            <a:endParaRPr lang="en-US" dirty="0"/>
          </a:p>
        </p:txBody>
      </p:sp>
    </p:spTree>
    <p:extLst>
      <p:ext uri="{BB962C8B-B14F-4D97-AF65-F5344CB8AC3E}">
        <p14:creationId xmlns:p14="http://schemas.microsoft.com/office/powerpoint/2010/main" val="440223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25647"/>
          </a:xfrm>
        </p:spPr>
        <p:txBody>
          <a:bodyPr/>
          <a:lstStyle/>
          <a:p>
            <a:r>
              <a:rPr lang="en-US" dirty="0" err="1">
                <a:solidFill>
                  <a:srgbClr val="0000FF"/>
                </a:solidFill>
              </a:rPr>
              <a:t>InSIDE</a:t>
            </a:r>
            <a:r>
              <a:rPr lang="en-US" dirty="0">
                <a:solidFill>
                  <a:srgbClr val="0000FF"/>
                </a:solidFill>
              </a:rPr>
              <a:t> Assumption</a:t>
            </a:r>
          </a:p>
        </p:txBody>
      </p:sp>
      <p:pic>
        <p:nvPicPr>
          <p:cNvPr id="4" name="Content Placeholder 3"/>
          <p:cNvPicPr>
            <a:picLocks noChangeAspect="1"/>
          </p:cNvPicPr>
          <p:nvPr/>
        </p:nvPicPr>
        <p:blipFill>
          <a:blip r:embed="rId3" cstate="print"/>
          <a:srcRect l="7784" r="7784"/>
          <a:stretch>
            <a:fillRect/>
          </a:stretch>
        </p:blipFill>
        <p:spPr>
          <a:xfrm>
            <a:off x="2228850" y="1577804"/>
            <a:ext cx="4305300" cy="2606932"/>
          </a:xfrm>
          <a:prstGeom prst="rect">
            <a:avLst/>
          </a:prstGeom>
        </p:spPr>
      </p:pic>
      <p:sp>
        <p:nvSpPr>
          <p:cNvPr id="3" name="TextBox 2"/>
          <p:cNvSpPr txBox="1"/>
          <p:nvPr/>
        </p:nvSpPr>
        <p:spPr>
          <a:xfrm>
            <a:off x="2362200" y="1051834"/>
            <a:ext cx="2999627" cy="369332"/>
          </a:xfrm>
          <a:prstGeom prst="rect">
            <a:avLst/>
          </a:prstGeom>
          <a:noFill/>
        </p:spPr>
        <p:txBody>
          <a:bodyPr wrap="none" rtlCol="0">
            <a:spAutoFit/>
          </a:bodyPr>
          <a:lstStyle/>
          <a:p>
            <a:r>
              <a:rPr lang="en-US" dirty="0"/>
              <a:t>Relaxing MR’s assumptions</a:t>
            </a:r>
          </a:p>
        </p:txBody>
      </p:sp>
      <p:sp>
        <p:nvSpPr>
          <p:cNvPr id="8" name="Rectangle 7"/>
          <p:cNvSpPr/>
          <p:nvPr/>
        </p:nvSpPr>
        <p:spPr>
          <a:xfrm>
            <a:off x="3800475" y="3295984"/>
            <a:ext cx="219075" cy="3440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3813175" y="3188630"/>
            <a:ext cx="242374" cy="369332"/>
          </a:xfrm>
          <a:prstGeom prst="rect">
            <a:avLst/>
          </a:prstGeom>
          <a:noFill/>
        </p:spPr>
        <p:txBody>
          <a:bodyPr wrap="none" rtlCol="0">
            <a:spAutoFit/>
          </a:bodyPr>
          <a:lstStyle/>
          <a:p>
            <a:r>
              <a:rPr lang="en-US" dirty="0"/>
              <a:t>.</a:t>
            </a:r>
            <a:endParaRPr lang="en-AU" dirty="0"/>
          </a:p>
        </p:txBody>
      </p:sp>
      <p:pic>
        <p:nvPicPr>
          <p:cNvPr id="56321" name="Picture 1"/>
          <p:cNvPicPr>
            <a:picLocks noChangeAspect="1" noChangeArrowheads="1"/>
          </p:cNvPicPr>
          <p:nvPr/>
        </p:nvPicPr>
        <p:blipFill>
          <a:blip r:embed="rId4" cstate="print"/>
          <a:srcRect/>
          <a:stretch>
            <a:fillRect/>
          </a:stretch>
        </p:blipFill>
        <p:spPr bwMode="auto">
          <a:xfrm>
            <a:off x="2362200" y="4362450"/>
            <a:ext cx="4419600" cy="1866900"/>
          </a:xfrm>
          <a:prstGeom prst="rect">
            <a:avLst/>
          </a:prstGeom>
          <a:noFill/>
          <a:ln w="9525">
            <a:noFill/>
            <a:miter lim="800000"/>
            <a:headEnd/>
            <a:tailEnd/>
          </a:ln>
        </p:spPr>
      </p:pic>
      <p:sp>
        <p:nvSpPr>
          <p:cNvPr id="11" name="Rectangle 10"/>
          <p:cNvSpPr/>
          <p:nvPr/>
        </p:nvSpPr>
        <p:spPr>
          <a:xfrm>
            <a:off x="2371725" y="4362450"/>
            <a:ext cx="2886075" cy="219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p:cNvSpPr txBox="1"/>
          <p:nvPr/>
        </p:nvSpPr>
        <p:spPr>
          <a:xfrm>
            <a:off x="5007898" y="4321373"/>
            <a:ext cx="364202" cy="307777"/>
          </a:xfrm>
          <a:prstGeom prst="rect">
            <a:avLst/>
          </a:prstGeom>
          <a:noFill/>
        </p:spPr>
        <p:txBody>
          <a:bodyPr wrap="none" rtlCol="0">
            <a:spAutoFit/>
          </a:bodyPr>
          <a:lstStyle/>
          <a:p>
            <a:r>
              <a:rPr lang="en-US" sz="1400" dirty="0"/>
              <a:t>W</a:t>
            </a:r>
            <a:endParaRPr lang="en-AU" sz="1400" dirty="0"/>
          </a:p>
        </p:txBody>
      </p:sp>
    </p:spTree>
    <p:extLst>
      <p:ext uri="{BB962C8B-B14F-4D97-AF65-F5344CB8AC3E}">
        <p14:creationId xmlns:p14="http://schemas.microsoft.com/office/powerpoint/2010/main" val="629986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36625"/>
          </a:xfrm>
        </p:spPr>
        <p:txBody>
          <a:bodyPr/>
          <a:lstStyle/>
          <a:p>
            <a:r>
              <a:rPr lang="en-US" sz="4000" dirty="0">
                <a:solidFill>
                  <a:srgbClr val="0000FF"/>
                </a:solidFill>
              </a:rPr>
              <a:t>Example: </a:t>
            </a:r>
          </a:p>
        </p:txBody>
      </p:sp>
      <p:pic>
        <p:nvPicPr>
          <p:cNvPr id="7" name="Content Placeholder 6"/>
          <p:cNvPicPr>
            <a:picLocks noGrp="1" noChangeAspect="1"/>
          </p:cNvPicPr>
          <p:nvPr>
            <p:ph idx="1"/>
          </p:nvPr>
        </p:nvPicPr>
        <p:blipFill>
          <a:blip r:embed="rId3" cstate="print"/>
          <a:srcRect t="9514" b="9514"/>
          <a:stretch>
            <a:fillRect/>
          </a:stretch>
        </p:blipFill>
        <p:spPr>
          <a:xfrm>
            <a:off x="270998" y="1517986"/>
            <a:ext cx="8685677" cy="4776788"/>
          </a:xfrm>
        </p:spPr>
      </p:pic>
      <p:sp>
        <p:nvSpPr>
          <p:cNvPr id="8" name="TextBox 7"/>
          <p:cNvSpPr txBox="1"/>
          <p:nvPr/>
        </p:nvSpPr>
        <p:spPr>
          <a:xfrm>
            <a:off x="2524125" y="823663"/>
            <a:ext cx="4020339" cy="646331"/>
          </a:xfrm>
          <a:prstGeom prst="rect">
            <a:avLst/>
          </a:prstGeom>
          <a:noFill/>
        </p:spPr>
        <p:txBody>
          <a:bodyPr wrap="none" rtlCol="0">
            <a:spAutoFit/>
          </a:bodyPr>
          <a:lstStyle/>
          <a:p>
            <a:r>
              <a:rPr lang="en-US" b="1" dirty="0"/>
              <a:t>ALL INVALID INSTRUMENTS</a:t>
            </a:r>
          </a:p>
          <a:p>
            <a:r>
              <a:rPr lang="en-US" b="1" dirty="0"/>
              <a:t>INSIDE ASSUMPTION SATISFIED</a:t>
            </a:r>
          </a:p>
        </p:txBody>
      </p:sp>
      <p:sp>
        <p:nvSpPr>
          <p:cNvPr id="3" name="TextBox 2"/>
          <p:cNvSpPr txBox="1"/>
          <p:nvPr/>
        </p:nvSpPr>
        <p:spPr>
          <a:xfrm>
            <a:off x="2759243" y="6302661"/>
            <a:ext cx="3063659" cy="369332"/>
          </a:xfrm>
          <a:prstGeom prst="rect">
            <a:avLst/>
          </a:prstGeom>
          <a:noFill/>
        </p:spPr>
        <p:txBody>
          <a:bodyPr wrap="none" rtlCol="0">
            <a:spAutoFit/>
          </a:bodyPr>
          <a:lstStyle/>
          <a:p>
            <a:r>
              <a:rPr lang="en-US" b="1" dirty="0"/>
              <a:t>SNP – exposure association</a:t>
            </a:r>
            <a:endParaRPr lang="en-AU" b="1" dirty="0"/>
          </a:p>
        </p:txBody>
      </p:sp>
      <p:sp>
        <p:nvSpPr>
          <p:cNvPr id="6" name="TextBox 5"/>
          <p:cNvSpPr txBox="1"/>
          <p:nvPr/>
        </p:nvSpPr>
        <p:spPr>
          <a:xfrm rot="16200000">
            <a:off x="-856621" y="3294766"/>
            <a:ext cx="3044167" cy="369332"/>
          </a:xfrm>
          <a:prstGeom prst="rect">
            <a:avLst/>
          </a:prstGeom>
          <a:noFill/>
        </p:spPr>
        <p:txBody>
          <a:bodyPr wrap="none" rtlCol="0">
            <a:spAutoFit/>
          </a:bodyPr>
          <a:lstStyle/>
          <a:p>
            <a:r>
              <a:rPr lang="en-US" b="1" dirty="0"/>
              <a:t>SNP – outcome association</a:t>
            </a:r>
            <a:endParaRPr lang="en-AU" b="1" dirty="0"/>
          </a:p>
        </p:txBody>
      </p:sp>
    </p:spTree>
    <p:extLst>
      <p:ext uri="{BB962C8B-B14F-4D97-AF65-F5344CB8AC3E}">
        <p14:creationId xmlns:p14="http://schemas.microsoft.com/office/powerpoint/2010/main" val="3110962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19250"/>
          </a:xfrm>
        </p:spPr>
        <p:txBody>
          <a:bodyPr/>
          <a:lstStyle/>
          <a:p>
            <a:pPr algn="l"/>
            <a:r>
              <a:rPr lang="en-US" sz="2000" dirty="0" err="1"/>
              <a:t>InSIDE</a:t>
            </a:r>
            <a:r>
              <a:rPr lang="en-US" sz="2000" dirty="0"/>
              <a:t>:</a:t>
            </a:r>
            <a:br>
              <a:rPr lang="en-US" sz="2000" dirty="0"/>
            </a:br>
            <a:r>
              <a:rPr lang="en-US" sz="2000" dirty="0"/>
              <a:t>Bias of ratio estimator  </a:t>
            </a:r>
          </a:p>
        </p:txBody>
      </p:sp>
      <p:pic>
        <p:nvPicPr>
          <p:cNvPr id="7" name="Content Placeholder 6"/>
          <p:cNvPicPr>
            <a:picLocks noGrp="1" noChangeAspect="1"/>
          </p:cNvPicPr>
          <p:nvPr>
            <p:ph idx="1"/>
          </p:nvPr>
        </p:nvPicPr>
        <p:blipFill>
          <a:blip r:embed="rId3" cstate="print"/>
          <a:srcRect t="9514" b="9514"/>
          <a:stretch>
            <a:fillRect/>
          </a:stretch>
        </p:blipFill>
        <p:spPr>
          <a:xfrm>
            <a:off x="270998" y="1790700"/>
            <a:ext cx="8685677" cy="4776788"/>
          </a:xfrm>
        </p:spPr>
      </p:pic>
      <p:pic>
        <p:nvPicPr>
          <p:cNvPr id="3" name="Picture 2"/>
          <p:cNvPicPr>
            <a:picLocks noChangeAspect="1"/>
          </p:cNvPicPr>
          <p:nvPr/>
        </p:nvPicPr>
        <p:blipFill>
          <a:blip r:embed="rId4" cstate="print"/>
          <a:stretch>
            <a:fillRect/>
          </a:stretch>
        </p:blipFill>
        <p:spPr>
          <a:xfrm>
            <a:off x="1714500" y="498322"/>
            <a:ext cx="4651375" cy="469610"/>
          </a:xfrm>
          <a:prstGeom prst="rect">
            <a:avLst/>
          </a:prstGeom>
        </p:spPr>
      </p:pic>
      <p:pic>
        <p:nvPicPr>
          <p:cNvPr id="4" name="Picture 3"/>
          <p:cNvPicPr>
            <a:picLocks noChangeAspect="1"/>
          </p:cNvPicPr>
          <p:nvPr/>
        </p:nvPicPr>
        <p:blipFill>
          <a:blip r:embed="rId5" cstate="print"/>
          <a:stretch>
            <a:fillRect/>
          </a:stretch>
        </p:blipFill>
        <p:spPr>
          <a:xfrm>
            <a:off x="3352801" y="1038149"/>
            <a:ext cx="5333999" cy="611458"/>
          </a:xfrm>
          <a:prstGeom prst="rect">
            <a:avLst/>
          </a:prstGeom>
        </p:spPr>
      </p:pic>
      <p:cxnSp>
        <p:nvCxnSpPr>
          <p:cNvPr id="9" name="Straight Arrow Connector 8"/>
          <p:cNvCxnSpPr/>
          <p:nvPr/>
        </p:nvCxnSpPr>
        <p:spPr>
          <a:xfrm flipH="1">
            <a:off x="1962816" y="2210396"/>
            <a:ext cx="49483" cy="973234"/>
          </a:xfrm>
          <a:prstGeom prst="straightConnector1">
            <a:avLst/>
          </a:prstGeom>
          <a:ln w="50800">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6435804" y="3711483"/>
            <a:ext cx="1" cy="841272"/>
          </a:xfrm>
          <a:prstGeom prst="straightConnector1">
            <a:avLst/>
          </a:prstGeom>
          <a:ln w="50800">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759243" y="6479123"/>
            <a:ext cx="3063659" cy="369332"/>
          </a:xfrm>
          <a:prstGeom prst="rect">
            <a:avLst/>
          </a:prstGeom>
          <a:noFill/>
        </p:spPr>
        <p:txBody>
          <a:bodyPr wrap="none" rtlCol="0">
            <a:spAutoFit/>
          </a:bodyPr>
          <a:lstStyle/>
          <a:p>
            <a:r>
              <a:rPr lang="en-US" b="1" dirty="0"/>
              <a:t>SNP – exposure association</a:t>
            </a:r>
            <a:endParaRPr lang="en-AU" b="1" dirty="0"/>
          </a:p>
        </p:txBody>
      </p:sp>
      <p:sp>
        <p:nvSpPr>
          <p:cNvPr id="11" name="TextBox 10"/>
          <p:cNvSpPr txBox="1"/>
          <p:nvPr/>
        </p:nvSpPr>
        <p:spPr>
          <a:xfrm rot="16200000">
            <a:off x="-856621" y="3294766"/>
            <a:ext cx="3044167" cy="369332"/>
          </a:xfrm>
          <a:prstGeom prst="rect">
            <a:avLst/>
          </a:prstGeom>
          <a:noFill/>
        </p:spPr>
        <p:txBody>
          <a:bodyPr wrap="none" rtlCol="0">
            <a:spAutoFit/>
          </a:bodyPr>
          <a:lstStyle/>
          <a:p>
            <a:r>
              <a:rPr lang="en-US" b="1" dirty="0"/>
              <a:t>SNP – outcome association</a:t>
            </a:r>
            <a:endParaRPr lang="en-AU" b="1" dirty="0"/>
          </a:p>
        </p:txBody>
      </p:sp>
    </p:spTree>
    <p:extLst>
      <p:ext uri="{BB962C8B-B14F-4D97-AF65-F5344CB8AC3E}">
        <p14:creationId xmlns:p14="http://schemas.microsoft.com/office/powerpoint/2010/main" val="2766691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775"/>
            <a:ext cx="8229600" cy="1185572"/>
          </a:xfrm>
        </p:spPr>
        <p:txBody>
          <a:bodyPr/>
          <a:lstStyle/>
          <a:p>
            <a:pPr algn="l"/>
            <a:r>
              <a:rPr lang="en-US" sz="2000" dirty="0"/>
              <a:t>Egger regression:</a:t>
            </a:r>
            <a:br>
              <a:rPr lang="en-US" sz="2000" dirty="0"/>
            </a:br>
            <a:r>
              <a:rPr lang="en-US" sz="2000" dirty="0"/>
              <a:t> Intercept not constrained to zero</a:t>
            </a:r>
          </a:p>
        </p:txBody>
      </p:sp>
      <p:pic>
        <p:nvPicPr>
          <p:cNvPr id="7" name="Content Placeholder 6"/>
          <p:cNvPicPr>
            <a:picLocks noGrp="1" noChangeAspect="1"/>
          </p:cNvPicPr>
          <p:nvPr>
            <p:ph idx="1"/>
          </p:nvPr>
        </p:nvPicPr>
        <p:blipFill>
          <a:blip r:embed="rId3" cstate="print"/>
          <a:srcRect t="9514" b="9514"/>
          <a:stretch>
            <a:fillRect/>
          </a:stretch>
        </p:blipFill>
        <p:spPr>
          <a:xfrm>
            <a:off x="270998" y="1114425"/>
            <a:ext cx="8685677" cy="4495800"/>
          </a:xfrm>
        </p:spPr>
      </p:pic>
      <p:pic>
        <p:nvPicPr>
          <p:cNvPr id="5" name="Picture 4"/>
          <p:cNvPicPr>
            <a:picLocks noChangeAspect="1"/>
          </p:cNvPicPr>
          <p:nvPr/>
        </p:nvPicPr>
        <p:blipFill>
          <a:blip r:embed="rId4" cstate="print"/>
          <a:stretch>
            <a:fillRect/>
          </a:stretch>
        </p:blipFill>
        <p:spPr>
          <a:xfrm>
            <a:off x="4543425" y="158171"/>
            <a:ext cx="3587750" cy="1027401"/>
          </a:xfrm>
          <a:prstGeom prst="rect">
            <a:avLst/>
          </a:prstGeom>
        </p:spPr>
      </p:pic>
      <p:sp>
        <p:nvSpPr>
          <p:cNvPr id="6" name="Title 1"/>
          <p:cNvSpPr txBox="1">
            <a:spLocks/>
          </p:cNvSpPr>
          <p:nvPr/>
        </p:nvSpPr>
        <p:spPr>
          <a:xfrm>
            <a:off x="270998" y="5672428"/>
            <a:ext cx="8229600" cy="1185572"/>
          </a:xfrm>
          <a:prstGeom prst="rect">
            <a:avLst/>
          </a:prstGeom>
        </p:spPr>
        <p:txBody>
          <a:bodyPr vert="horz" lIns="91440" tIns="45720" rIns="91440" bIns="45720" rtlCol="0" anchor="b">
            <a:noAutofit/>
          </a:bodyPr>
          <a:lstStyle/>
          <a:p>
            <a:pPr marL="0" marR="0" lvl="0" indent="0" algn="l" defTabSz="914400" rtl="0" eaLnBrk="1" fontAlgn="auto" latinLnBrk="0" hangingPunct="1">
              <a:spcBef>
                <a:spcPct val="0"/>
              </a:spcBef>
              <a:spcAft>
                <a:spcPts val="0"/>
              </a:spcAft>
              <a:buClrTx/>
              <a:buSzTx/>
              <a:buFontTx/>
              <a:buNone/>
              <a:tabLst/>
              <a:defRPr/>
            </a:pPr>
            <a:r>
              <a:rPr kumimoji="0" lang="en-US" sz="2000" b="0" i="0" u="none" strike="noStrike" kern="1200" cap="none" spc="0" normalizeH="0" baseline="0" noProof="0" dirty="0">
                <a:ln>
                  <a:noFill/>
                </a:ln>
                <a:solidFill>
                  <a:schemeClr val="tx2"/>
                </a:solidFill>
                <a:effectLst>
                  <a:outerShdw blurRad="63500" dist="38100" dir="5400000" algn="t" rotWithShape="0">
                    <a:prstClr val="black">
                      <a:alpha val="25000"/>
                    </a:prstClr>
                  </a:outerShdw>
                </a:effectLst>
                <a:uLnTx/>
                <a:uFillTx/>
                <a:latin typeface="+mn-lt"/>
                <a:ea typeface="+mj-ea"/>
                <a:cs typeface="+mj-cs"/>
              </a:rPr>
              <a:t>Egger’s test assesses whether the intercept term is significantly different from zero. The estimated values of the intercept can be interpreted as the average</a:t>
            </a:r>
            <a:r>
              <a:rPr kumimoji="0" lang="en-US" sz="2000" b="0" i="0" u="none" strike="noStrike" kern="1200" cap="none" spc="0" normalizeH="0" noProof="0" dirty="0">
                <a:ln>
                  <a:noFill/>
                </a:ln>
                <a:solidFill>
                  <a:schemeClr val="tx2"/>
                </a:solidFill>
                <a:effectLst>
                  <a:outerShdw blurRad="63500" dist="38100" dir="5400000" algn="t" rotWithShape="0">
                    <a:prstClr val="black">
                      <a:alpha val="25000"/>
                    </a:prstClr>
                  </a:outerShdw>
                </a:effectLst>
                <a:uLnTx/>
                <a:uFillTx/>
                <a:latin typeface="+mn-lt"/>
                <a:ea typeface="+mj-ea"/>
                <a:cs typeface="+mj-cs"/>
              </a:rPr>
              <a:t> pleiotropic effect across all genetic variants. An intercept term different from zero indicates directional </a:t>
            </a:r>
            <a:r>
              <a:rPr kumimoji="0" lang="en-US" sz="2000" b="0" i="0" u="none" strike="noStrike" kern="1200" cap="none" spc="0" normalizeH="0" noProof="0" dirty="0" err="1">
                <a:ln>
                  <a:noFill/>
                </a:ln>
                <a:solidFill>
                  <a:schemeClr val="tx2"/>
                </a:solidFill>
                <a:effectLst>
                  <a:outerShdw blurRad="63500" dist="38100" dir="5400000" algn="t" rotWithShape="0">
                    <a:prstClr val="black">
                      <a:alpha val="25000"/>
                    </a:prstClr>
                  </a:outerShdw>
                </a:effectLst>
                <a:uLnTx/>
                <a:uFillTx/>
                <a:latin typeface="+mn-lt"/>
                <a:ea typeface="+mj-ea"/>
                <a:cs typeface="+mj-cs"/>
              </a:rPr>
              <a:t>pleiotropy</a:t>
            </a:r>
            <a:endParaRPr kumimoji="0" lang="en-US" sz="2000" b="0" i="0" u="none" strike="noStrike" kern="1200" cap="none" spc="0" normalizeH="0" baseline="0" noProof="0" dirty="0">
              <a:ln>
                <a:noFill/>
              </a:ln>
              <a:solidFill>
                <a:schemeClr val="tx2"/>
              </a:solidFill>
              <a:effectLst>
                <a:outerShdw blurRad="63500" dist="38100" dir="5400000" algn="t" rotWithShape="0">
                  <a:prstClr val="black">
                    <a:alpha val="25000"/>
                  </a:prstClr>
                </a:outerShdw>
              </a:effectLst>
              <a:uLnTx/>
              <a:uFillTx/>
              <a:latin typeface="+mn-lt"/>
              <a:ea typeface="+mj-ea"/>
              <a:cs typeface="+mj-cs"/>
            </a:endParaRPr>
          </a:p>
        </p:txBody>
      </p:sp>
    </p:spTree>
    <p:extLst>
      <p:ext uri="{BB962C8B-B14F-4D97-AF65-F5344CB8AC3E}">
        <p14:creationId xmlns:p14="http://schemas.microsoft.com/office/powerpoint/2010/main" val="3569396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25647"/>
          </a:xfrm>
        </p:spPr>
        <p:txBody>
          <a:bodyPr/>
          <a:lstStyle/>
          <a:p>
            <a:r>
              <a:rPr lang="en-US" dirty="0">
                <a:solidFill>
                  <a:srgbClr val="0000FF"/>
                </a:solidFill>
              </a:rPr>
              <a:t>Why Does It Work?</a:t>
            </a:r>
          </a:p>
        </p:txBody>
      </p:sp>
      <p:sp>
        <p:nvSpPr>
          <p:cNvPr id="8" name="Rectangle 7"/>
          <p:cNvSpPr/>
          <p:nvPr/>
        </p:nvSpPr>
        <p:spPr>
          <a:xfrm>
            <a:off x="5953125" y="3124200"/>
            <a:ext cx="219075" cy="3440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5965825" y="3016846"/>
            <a:ext cx="242374" cy="369332"/>
          </a:xfrm>
          <a:prstGeom prst="rect">
            <a:avLst/>
          </a:prstGeom>
          <a:noFill/>
        </p:spPr>
        <p:txBody>
          <a:bodyPr wrap="none" rtlCol="0">
            <a:spAutoFit/>
          </a:bodyPr>
          <a:lstStyle/>
          <a:p>
            <a:r>
              <a:rPr lang="en-US" dirty="0"/>
              <a:t>.</a:t>
            </a:r>
            <a:endParaRPr lang="en-AU" dirty="0"/>
          </a:p>
        </p:txBody>
      </p:sp>
      <p:sp>
        <p:nvSpPr>
          <p:cNvPr id="11" name="Rectangle 10"/>
          <p:cNvSpPr/>
          <p:nvPr/>
        </p:nvSpPr>
        <p:spPr>
          <a:xfrm>
            <a:off x="2371725" y="4362450"/>
            <a:ext cx="2886075" cy="219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6" name="Rectangle 5"/>
              <p:cNvSpPr/>
              <p:nvPr/>
            </p:nvSpPr>
            <p:spPr>
              <a:xfrm>
                <a:off x="1924368" y="3567982"/>
                <a:ext cx="5522399" cy="2583592"/>
              </a:xfrm>
              <a:prstGeom prst="rect">
                <a:avLst/>
              </a:prstGeom>
            </p:spPr>
            <p:txBody>
              <a:bodyPr wrap="square">
                <a:spAutoFit/>
              </a:bodyPr>
              <a:lstStyle/>
              <a:p>
                <a:pPr algn="just"/>
                <a14:m>
                  <m:oMathPara xmlns:m="http://schemas.openxmlformats.org/officeDocument/2006/math">
                    <m:oMathParaPr>
                      <m:jc m:val="left"/>
                    </m:oMathParaPr>
                    <m:oMath xmlns:m="http://schemas.openxmlformats.org/officeDocument/2006/math">
                      <m:sSub>
                        <m:sSubPr>
                          <m:ctrlPr>
                            <a:rPr lang="en-AU" i="1" smtClean="0">
                              <a:latin typeface="Cambria Math" panose="02040503050406030204" pitchFamily="18" charset="0"/>
                            </a:rPr>
                          </m:ctrlPr>
                        </m:sSubPr>
                        <m:e>
                          <m:r>
                            <a:rPr lang="en-AU" i="1">
                              <a:latin typeface="Cambria Math" panose="02040503050406030204" pitchFamily="18" charset="0"/>
                            </a:rPr>
                            <m:t>𝛽</m:t>
                          </m:r>
                        </m:e>
                        <m:sub>
                          <m:r>
                            <a:rPr lang="en-AU" i="1">
                              <a:latin typeface="Cambria Math" panose="02040503050406030204" pitchFamily="18" charset="0"/>
                            </a:rPr>
                            <m:t>𝐸𝑔𝑔𝑒𝑟</m:t>
                          </m:r>
                        </m:sub>
                      </m:sSub>
                      <m:r>
                        <a:rPr lang="en-AU" i="0">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𝑐𝑜𝑣</m:t>
                          </m:r>
                          <m:d>
                            <m:dPr>
                              <m:ctrlPr>
                                <a:rPr lang="en-AU" i="1">
                                  <a:latin typeface="Cambria Math" panose="02040503050406030204" pitchFamily="18" charset="0"/>
                                </a:rPr>
                              </m:ctrlPr>
                            </m:dPr>
                            <m:e>
                              <m:sSub>
                                <m:sSubPr>
                                  <m:ctrlPr>
                                    <a:rPr lang="en-AU" i="1">
                                      <a:latin typeface="Cambria Math" panose="02040503050406030204" pitchFamily="18" charset="0"/>
                                    </a:rPr>
                                  </m:ctrlPr>
                                </m:sSubPr>
                                <m:e>
                                  <m:acc>
                                    <m:accPr>
                                      <m:chr m:val="̂"/>
                                      <m:ctrlPr>
                                        <a:rPr lang="en-AU" i="1">
                                          <a:latin typeface="Cambria Math" panose="02040503050406030204" pitchFamily="18" charset="0"/>
                                        </a:rPr>
                                      </m:ctrlPr>
                                    </m:accPr>
                                    <m:e>
                                      <m:r>
                                        <a:rPr lang="en-AU" i="1">
                                          <a:latin typeface="Cambria Math" panose="02040503050406030204" pitchFamily="18" charset="0"/>
                                        </a:rPr>
                                        <m:t>𝛽</m:t>
                                      </m:r>
                                    </m:e>
                                  </m:acc>
                                </m:e>
                                <m:sub>
                                  <m:r>
                                    <a:rPr lang="en-AU" i="1">
                                      <a:latin typeface="Cambria Math" panose="02040503050406030204" pitchFamily="18" charset="0"/>
                                    </a:rPr>
                                    <m:t>𝑆𝑁𝑃</m:t>
                                  </m:r>
                                  <m:r>
                                    <a:rPr lang="en-AU" i="0">
                                      <a:latin typeface="Cambria Math" panose="02040503050406030204" pitchFamily="18" charset="0"/>
                                    </a:rPr>
                                    <m:t>−</m:t>
                                  </m:r>
                                  <m:r>
                                    <a:rPr lang="en-AU" i="1">
                                      <a:latin typeface="Cambria Math" panose="02040503050406030204" pitchFamily="18" charset="0"/>
                                    </a:rPr>
                                    <m:t>𝑂𝑈𝑇𝐶𝑂𝑀𝐸</m:t>
                                  </m:r>
                                </m:sub>
                              </m:sSub>
                              <m:r>
                                <a:rPr lang="en-AU" i="0">
                                  <a:latin typeface="Cambria Math" panose="02040503050406030204" pitchFamily="18" charset="0"/>
                                </a:rPr>
                                <m:t>,</m:t>
                              </m:r>
                              <m:sSub>
                                <m:sSubPr>
                                  <m:ctrlPr>
                                    <a:rPr lang="en-AU" i="1">
                                      <a:latin typeface="Cambria Math" panose="02040503050406030204" pitchFamily="18" charset="0"/>
                                    </a:rPr>
                                  </m:ctrlPr>
                                </m:sSubPr>
                                <m:e>
                                  <m:acc>
                                    <m:accPr>
                                      <m:chr m:val="̂"/>
                                      <m:ctrlPr>
                                        <a:rPr lang="en-AU" i="1">
                                          <a:latin typeface="Cambria Math" panose="02040503050406030204" pitchFamily="18" charset="0"/>
                                        </a:rPr>
                                      </m:ctrlPr>
                                    </m:accPr>
                                    <m:e>
                                      <m:r>
                                        <a:rPr lang="en-AU" i="1">
                                          <a:latin typeface="Cambria Math" panose="02040503050406030204" pitchFamily="18" charset="0"/>
                                        </a:rPr>
                                        <m:t>𝛽</m:t>
                                      </m:r>
                                    </m:e>
                                  </m:acc>
                                </m:e>
                                <m:sub>
                                  <m:r>
                                    <a:rPr lang="en-AU" i="1">
                                      <a:latin typeface="Cambria Math" panose="02040503050406030204" pitchFamily="18" charset="0"/>
                                    </a:rPr>
                                    <m:t>𝑆𝑁𝑃</m:t>
                                  </m:r>
                                  <m:r>
                                    <a:rPr lang="en-AU" i="0">
                                      <a:latin typeface="Cambria Math" panose="02040503050406030204" pitchFamily="18" charset="0"/>
                                    </a:rPr>
                                    <m:t>−</m:t>
                                  </m:r>
                                  <m:r>
                                    <a:rPr lang="en-AU" i="1">
                                      <a:latin typeface="Cambria Math" panose="02040503050406030204" pitchFamily="18" charset="0"/>
                                    </a:rPr>
                                    <m:t>𝐸𝑋𝑃𝑂𝑆𝑈𝑅𝐸</m:t>
                                  </m:r>
                                </m:sub>
                              </m:sSub>
                            </m:e>
                          </m:d>
                        </m:num>
                        <m:den>
                          <m:r>
                            <a:rPr lang="en-AU" i="1">
                              <a:latin typeface="Cambria Math" panose="02040503050406030204" pitchFamily="18" charset="0"/>
                            </a:rPr>
                            <m:t>𝑣𝑎𝑟</m:t>
                          </m:r>
                          <m:d>
                            <m:dPr>
                              <m:ctrlPr>
                                <a:rPr lang="en-AU" i="1">
                                  <a:latin typeface="Cambria Math" panose="02040503050406030204" pitchFamily="18" charset="0"/>
                                </a:rPr>
                              </m:ctrlPr>
                            </m:dPr>
                            <m:e>
                              <m:sSub>
                                <m:sSubPr>
                                  <m:ctrlPr>
                                    <a:rPr lang="en-AU" i="1">
                                      <a:latin typeface="Cambria Math" panose="02040503050406030204" pitchFamily="18" charset="0"/>
                                    </a:rPr>
                                  </m:ctrlPr>
                                </m:sSubPr>
                                <m:e>
                                  <m:acc>
                                    <m:accPr>
                                      <m:chr m:val="̂"/>
                                      <m:ctrlPr>
                                        <a:rPr lang="en-AU" i="1">
                                          <a:latin typeface="Cambria Math" panose="02040503050406030204" pitchFamily="18" charset="0"/>
                                        </a:rPr>
                                      </m:ctrlPr>
                                    </m:accPr>
                                    <m:e>
                                      <m:r>
                                        <a:rPr lang="en-AU" i="1">
                                          <a:latin typeface="Cambria Math" panose="02040503050406030204" pitchFamily="18" charset="0"/>
                                        </a:rPr>
                                        <m:t>𝛽</m:t>
                                      </m:r>
                                    </m:e>
                                  </m:acc>
                                </m:e>
                                <m:sub>
                                  <m:r>
                                    <a:rPr lang="en-AU" i="1">
                                      <a:latin typeface="Cambria Math" panose="02040503050406030204" pitchFamily="18" charset="0"/>
                                    </a:rPr>
                                    <m:t>𝑆𝑁𝑃</m:t>
                                  </m:r>
                                  <m:r>
                                    <a:rPr lang="en-AU" i="0">
                                      <a:latin typeface="Cambria Math" panose="02040503050406030204" pitchFamily="18" charset="0"/>
                                    </a:rPr>
                                    <m:t>−</m:t>
                                  </m:r>
                                  <m:r>
                                    <a:rPr lang="en-AU" i="1">
                                      <a:latin typeface="Cambria Math" panose="02040503050406030204" pitchFamily="18" charset="0"/>
                                    </a:rPr>
                                    <m:t>𝐸𝑋𝑃𝑂𝑆𝑈𝑅𝐸</m:t>
                                  </m:r>
                                </m:sub>
                              </m:sSub>
                            </m:e>
                          </m:d>
                        </m:den>
                      </m:f>
                      <m:r>
                        <a:rPr lang="en-AU" b="0" i="0" smtClean="0">
                          <a:latin typeface="Cambria Math" panose="02040503050406030204" pitchFamily="18" charset="0"/>
                        </a:rPr>
                        <m:t>   </m:t>
                      </m:r>
                      <m:r>
                        <a:rPr lang="en-AU" i="0">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𝑐𝑜𝑣</m:t>
                          </m:r>
                          <m:d>
                            <m:dPr>
                              <m:ctrlPr>
                                <a:rPr lang="en-AU" i="1">
                                  <a:latin typeface="Cambria Math" panose="02040503050406030204" pitchFamily="18" charset="0"/>
                                </a:rPr>
                              </m:ctrlPr>
                            </m:dPr>
                            <m:e>
                              <m:acc>
                                <m:accPr>
                                  <m:chr m:val="̂"/>
                                  <m:ctrlPr>
                                    <a:rPr lang="en-AU" i="1">
                                      <a:latin typeface="Cambria Math" panose="02040503050406030204" pitchFamily="18" charset="0"/>
                                    </a:rPr>
                                  </m:ctrlPr>
                                </m:accPr>
                                <m:e>
                                  <m:r>
                                    <a:rPr lang="en-AU" i="1">
                                      <a:latin typeface="Cambria Math" panose="02040503050406030204" pitchFamily="18" charset="0"/>
                                    </a:rPr>
                                    <m:t>𝛽</m:t>
                                  </m:r>
                                </m:e>
                              </m:acc>
                              <m:sSub>
                                <m:sSubPr>
                                  <m:ctrlPr>
                                    <a:rPr lang="en-AU" i="1">
                                      <a:latin typeface="Cambria Math" panose="02040503050406030204" pitchFamily="18" charset="0"/>
                                    </a:rPr>
                                  </m:ctrlPr>
                                </m:sSubPr>
                                <m:e>
                                  <m:acc>
                                    <m:accPr>
                                      <m:chr m:val="̂"/>
                                      <m:ctrlPr>
                                        <a:rPr lang="en-AU" i="1">
                                          <a:latin typeface="Cambria Math" panose="02040503050406030204" pitchFamily="18" charset="0"/>
                                        </a:rPr>
                                      </m:ctrlPr>
                                    </m:accPr>
                                    <m:e>
                                      <m:r>
                                        <a:rPr lang="en-AU" i="1">
                                          <a:latin typeface="Cambria Math" panose="02040503050406030204" pitchFamily="18" charset="0"/>
                                        </a:rPr>
                                        <m:t>𝛾</m:t>
                                      </m:r>
                                    </m:e>
                                  </m:acc>
                                </m:e>
                                <m:sub>
                                  <m:r>
                                    <a:rPr lang="en-AU" i="1">
                                      <a:latin typeface="Cambria Math" panose="02040503050406030204" pitchFamily="18" charset="0"/>
                                    </a:rPr>
                                    <m:t>𝑖</m:t>
                                  </m:r>
                                </m:sub>
                              </m:sSub>
                              <m:r>
                                <a:rPr lang="en-AU" i="0">
                                  <a:latin typeface="Cambria Math" panose="02040503050406030204" pitchFamily="18" charset="0"/>
                                </a:rPr>
                                <m:t>+</m:t>
                              </m:r>
                              <m:sSub>
                                <m:sSubPr>
                                  <m:ctrlPr>
                                    <a:rPr lang="en-AU" i="1">
                                      <a:latin typeface="Cambria Math" panose="02040503050406030204" pitchFamily="18" charset="0"/>
                                    </a:rPr>
                                  </m:ctrlPr>
                                </m:sSubPr>
                                <m:e>
                                  <m:acc>
                                    <m:accPr>
                                      <m:chr m:val="̂"/>
                                      <m:ctrlPr>
                                        <a:rPr lang="en-AU" i="1">
                                          <a:latin typeface="Cambria Math" panose="02040503050406030204" pitchFamily="18" charset="0"/>
                                        </a:rPr>
                                      </m:ctrlPr>
                                    </m:accPr>
                                    <m:e>
                                      <m:r>
                                        <a:rPr lang="en-AU" i="1">
                                          <a:latin typeface="Cambria Math" panose="02040503050406030204" pitchFamily="18" charset="0"/>
                                        </a:rPr>
                                        <m:t>𝛼</m:t>
                                      </m:r>
                                    </m:e>
                                  </m:acc>
                                </m:e>
                                <m:sub>
                                  <m:r>
                                    <a:rPr lang="en-AU" i="1">
                                      <a:latin typeface="Cambria Math" panose="02040503050406030204" pitchFamily="18" charset="0"/>
                                    </a:rPr>
                                    <m:t>𝑖</m:t>
                                  </m:r>
                                </m:sub>
                              </m:sSub>
                              <m:r>
                                <a:rPr lang="en-AU" i="0">
                                  <a:latin typeface="Cambria Math" panose="02040503050406030204" pitchFamily="18" charset="0"/>
                                </a:rPr>
                                <m:t>,</m:t>
                              </m:r>
                              <m:sSub>
                                <m:sSubPr>
                                  <m:ctrlPr>
                                    <a:rPr lang="en-AU" i="1">
                                      <a:latin typeface="Cambria Math" panose="02040503050406030204" pitchFamily="18" charset="0"/>
                                    </a:rPr>
                                  </m:ctrlPr>
                                </m:sSubPr>
                                <m:e>
                                  <m:acc>
                                    <m:accPr>
                                      <m:chr m:val="̂"/>
                                      <m:ctrlPr>
                                        <a:rPr lang="en-AU" i="1">
                                          <a:latin typeface="Cambria Math" panose="02040503050406030204" pitchFamily="18" charset="0"/>
                                        </a:rPr>
                                      </m:ctrlPr>
                                    </m:accPr>
                                    <m:e>
                                      <m:r>
                                        <a:rPr lang="en-AU" i="1">
                                          <a:latin typeface="Cambria Math" panose="02040503050406030204" pitchFamily="18" charset="0"/>
                                        </a:rPr>
                                        <m:t>𝛾</m:t>
                                      </m:r>
                                    </m:e>
                                  </m:acc>
                                </m:e>
                                <m:sub>
                                  <m:r>
                                    <a:rPr lang="en-AU" i="1">
                                      <a:latin typeface="Cambria Math" panose="02040503050406030204" pitchFamily="18" charset="0"/>
                                    </a:rPr>
                                    <m:t>𝑖</m:t>
                                  </m:r>
                                </m:sub>
                              </m:sSub>
                            </m:e>
                          </m:d>
                        </m:num>
                        <m:den>
                          <m:r>
                            <a:rPr lang="en-AU" i="1">
                              <a:latin typeface="Cambria Math" panose="02040503050406030204" pitchFamily="18" charset="0"/>
                            </a:rPr>
                            <m:t>𝑣𝑎𝑟</m:t>
                          </m:r>
                          <m:d>
                            <m:dPr>
                              <m:ctrlPr>
                                <a:rPr lang="en-AU" i="1">
                                  <a:latin typeface="Cambria Math" panose="02040503050406030204" pitchFamily="18" charset="0"/>
                                </a:rPr>
                              </m:ctrlPr>
                            </m:dPr>
                            <m:e>
                              <m:sSub>
                                <m:sSubPr>
                                  <m:ctrlPr>
                                    <a:rPr lang="en-AU" i="1">
                                      <a:latin typeface="Cambria Math" panose="02040503050406030204" pitchFamily="18" charset="0"/>
                                    </a:rPr>
                                  </m:ctrlPr>
                                </m:sSubPr>
                                <m:e>
                                  <m:acc>
                                    <m:accPr>
                                      <m:chr m:val="̂"/>
                                      <m:ctrlPr>
                                        <a:rPr lang="en-AU" i="1">
                                          <a:latin typeface="Cambria Math" panose="02040503050406030204" pitchFamily="18" charset="0"/>
                                        </a:rPr>
                                      </m:ctrlPr>
                                    </m:accPr>
                                    <m:e>
                                      <m:r>
                                        <a:rPr lang="en-AU" i="1">
                                          <a:latin typeface="Cambria Math" panose="02040503050406030204" pitchFamily="18" charset="0"/>
                                        </a:rPr>
                                        <m:t>𝛾</m:t>
                                      </m:r>
                                    </m:e>
                                  </m:acc>
                                </m:e>
                                <m:sub>
                                  <m:r>
                                    <a:rPr lang="en-AU" i="1">
                                      <a:latin typeface="Cambria Math" panose="02040503050406030204" pitchFamily="18" charset="0"/>
                                    </a:rPr>
                                    <m:t>𝑖</m:t>
                                  </m:r>
                                </m:sub>
                              </m:sSub>
                            </m:e>
                          </m:d>
                        </m:den>
                      </m:f>
                    </m:oMath>
                  </m:oMathPara>
                </a14:m>
                <a:endParaRPr lang="en-AU" i="1" dirty="0">
                  <a:latin typeface="Cambria Math" panose="02040503050406030204" pitchFamily="18" charset="0"/>
                </a:endParaRPr>
              </a:p>
              <a:p>
                <a:pPr algn="just"/>
                <a14:m>
                  <m:oMathPara xmlns:m="http://schemas.openxmlformats.org/officeDocument/2006/math">
                    <m:oMathParaPr>
                      <m:jc m:val="left"/>
                    </m:oMathParaPr>
                    <m:oMath xmlns:m="http://schemas.openxmlformats.org/officeDocument/2006/math">
                      <m:r>
                        <a:rPr lang="en-AU" i="0">
                          <a:latin typeface="Cambria Math" panose="02040503050406030204" pitchFamily="18" charset="0"/>
                        </a:rPr>
                        <m:t>=</m:t>
                      </m:r>
                      <m:f>
                        <m:fPr>
                          <m:ctrlPr>
                            <a:rPr lang="en-AU" i="1">
                              <a:latin typeface="Cambria Math" panose="02040503050406030204" pitchFamily="18" charset="0"/>
                            </a:rPr>
                          </m:ctrlPr>
                        </m:fPr>
                        <m:num>
                          <m:acc>
                            <m:accPr>
                              <m:chr m:val="̂"/>
                              <m:ctrlPr>
                                <a:rPr lang="en-AU" i="1">
                                  <a:latin typeface="Cambria Math" panose="02040503050406030204" pitchFamily="18" charset="0"/>
                                </a:rPr>
                              </m:ctrlPr>
                            </m:accPr>
                            <m:e>
                              <m:r>
                                <a:rPr lang="en-AU" i="1">
                                  <a:latin typeface="Cambria Math" panose="02040503050406030204" pitchFamily="18" charset="0"/>
                                </a:rPr>
                                <m:t>𝛽</m:t>
                              </m:r>
                            </m:e>
                          </m:acc>
                          <m:r>
                            <a:rPr lang="en-AU" i="1">
                              <a:latin typeface="Cambria Math" panose="02040503050406030204" pitchFamily="18" charset="0"/>
                            </a:rPr>
                            <m:t>𝑐𝑜𝑣</m:t>
                          </m:r>
                          <m:d>
                            <m:dPr>
                              <m:ctrlPr>
                                <a:rPr lang="en-AU" i="1">
                                  <a:latin typeface="Cambria Math" panose="02040503050406030204" pitchFamily="18" charset="0"/>
                                </a:rPr>
                              </m:ctrlPr>
                            </m:dPr>
                            <m:e>
                              <m:sSub>
                                <m:sSubPr>
                                  <m:ctrlPr>
                                    <a:rPr lang="en-AU" i="1">
                                      <a:latin typeface="Cambria Math" panose="02040503050406030204" pitchFamily="18" charset="0"/>
                                    </a:rPr>
                                  </m:ctrlPr>
                                </m:sSubPr>
                                <m:e>
                                  <m:acc>
                                    <m:accPr>
                                      <m:chr m:val="̂"/>
                                      <m:ctrlPr>
                                        <a:rPr lang="en-AU" i="1">
                                          <a:latin typeface="Cambria Math" panose="02040503050406030204" pitchFamily="18" charset="0"/>
                                        </a:rPr>
                                      </m:ctrlPr>
                                    </m:accPr>
                                    <m:e>
                                      <m:r>
                                        <a:rPr lang="en-AU" i="1">
                                          <a:latin typeface="Cambria Math" panose="02040503050406030204" pitchFamily="18" charset="0"/>
                                        </a:rPr>
                                        <m:t>𝛾</m:t>
                                      </m:r>
                                    </m:e>
                                  </m:acc>
                                </m:e>
                                <m:sub>
                                  <m:r>
                                    <a:rPr lang="en-AU" i="1">
                                      <a:latin typeface="Cambria Math" panose="02040503050406030204" pitchFamily="18" charset="0"/>
                                    </a:rPr>
                                    <m:t>𝑖</m:t>
                                  </m:r>
                                </m:sub>
                              </m:sSub>
                              <m:r>
                                <a:rPr lang="en-AU" i="0">
                                  <a:latin typeface="Cambria Math" panose="02040503050406030204" pitchFamily="18" charset="0"/>
                                </a:rPr>
                                <m:t>,</m:t>
                              </m:r>
                              <m:sSub>
                                <m:sSubPr>
                                  <m:ctrlPr>
                                    <a:rPr lang="en-AU" i="1">
                                      <a:latin typeface="Cambria Math" panose="02040503050406030204" pitchFamily="18" charset="0"/>
                                    </a:rPr>
                                  </m:ctrlPr>
                                </m:sSubPr>
                                <m:e>
                                  <m:acc>
                                    <m:accPr>
                                      <m:chr m:val="̂"/>
                                      <m:ctrlPr>
                                        <a:rPr lang="en-AU" i="1">
                                          <a:latin typeface="Cambria Math" panose="02040503050406030204" pitchFamily="18" charset="0"/>
                                        </a:rPr>
                                      </m:ctrlPr>
                                    </m:accPr>
                                    <m:e>
                                      <m:r>
                                        <a:rPr lang="en-AU" i="1">
                                          <a:latin typeface="Cambria Math" panose="02040503050406030204" pitchFamily="18" charset="0"/>
                                        </a:rPr>
                                        <m:t>𝛾</m:t>
                                      </m:r>
                                    </m:e>
                                  </m:acc>
                                </m:e>
                                <m:sub>
                                  <m:r>
                                    <a:rPr lang="en-AU" i="1">
                                      <a:latin typeface="Cambria Math" panose="02040503050406030204" pitchFamily="18" charset="0"/>
                                    </a:rPr>
                                    <m:t>𝑖</m:t>
                                  </m:r>
                                </m:sub>
                              </m:sSub>
                            </m:e>
                          </m:d>
                          <m:r>
                            <a:rPr lang="en-AU" i="0">
                              <a:latin typeface="Cambria Math" panose="02040503050406030204" pitchFamily="18" charset="0"/>
                            </a:rPr>
                            <m:t>+</m:t>
                          </m:r>
                          <m:r>
                            <a:rPr lang="en-AU" i="1">
                              <a:latin typeface="Cambria Math" panose="02040503050406030204" pitchFamily="18" charset="0"/>
                            </a:rPr>
                            <m:t>𝑐𝑜𝑣</m:t>
                          </m:r>
                          <m:d>
                            <m:dPr>
                              <m:ctrlPr>
                                <a:rPr lang="en-AU" i="1">
                                  <a:latin typeface="Cambria Math" panose="02040503050406030204" pitchFamily="18" charset="0"/>
                                </a:rPr>
                              </m:ctrlPr>
                            </m:dPr>
                            <m:e>
                              <m:sSub>
                                <m:sSubPr>
                                  <m:ctrlPr>
                                    <a:rPr lang="en-AU" i="1">
                                      <a:latin typeface="Cambria Math" panose="02040503050406030204" pitchFamily="18" charset="0"/>
                                    </a:rPr>
                                  </m:ctrlPr>
                                </m:sSubPr>
                                <m:e>
                                  <m:acc>
                                    <m:accPr>
                                      <m:chr m:val="̂"/>
                                      <m:ctrlPr>
                                        <a:rPr lang="en-AU" i="1">
                                          <a:latin typeface="Cambria Math" panose="02040503050406030204" pitchFamily="18" charset="0"/>
                                        </a:rPr>
                                      </m:ctrlPr>
                                    </m:accPr>
                                    <m:e>
                                      <m:r>
                                        <a:rPr lang="en-AU" i="1">
                                          <a:latin typeface="Cambria Math" panose="02040503050406030204" pitchFamily="18" charset="0"/>
                                        </a:rPr>
                                        <m:t>𝛼</m:t>
                                      </m:r>
                                    </m:e>
                                  </m:acc>
                                </m:e>
                                <m:sub>
                                  <m:r>
                                    <a:rPr lang="en-AU" i="1">
                                      <a:latin typeface="Cambria Math" panose="02040503050406030204" pitchFamily="18" charset="0"/>
                                    </a:rPr>
                                    <m:t>𝑖</m:t>
                                  </m:r>
                                </m:sub>
                              </m:sSub>
                              <m:r>
                                <a:rPr lang="en-AU" i="0">
                                  <a:latin typeface="Cambria Math" panose="02040503050406030204" pitchFamily="18" charset="0"/>
                                </a:rPr>
                                <m:t>,</m:t>
                              </m:r>
                              <m:sSub>
                                <m:sSubPr>
                                  <m:ctrlPr>
                                    <a:rPr lang="en-AU" i="1">
                                      <a:latin typeface="Cambria Math" panose="02040503050406030204" pitchFamily="18" charset="0"/>
                                    </a:rPr>
                                  </m:ctrlPr>
                                </m:sSubPr>
                                <m:e>
                                  <m:acc>
                                    <m:accPr>
                                      <m:chr m:val="̂"/>
                                      <m:ctrlPr>
                                        <a:rPr lang="en-AU" i="1">
                                          <a:latin typeface="Cambria Math" panose="02040503050406030204" pitchFamily="18" charset="0"/>
                                        </a:rPr>
                                      </m:ctrlPr>
                                    </m:accPr>
                                    <m:e>
                                      <m:r>
                                        <a:rPr lang="en-AU" i="1">
                                          <a:latin typeface="Cambria Math" panose="02040503050406030204" pitchFamily="18" charset="0"/>
                                        </a:rPr>
                                        <m:t>𝛾</m:t>
                                      </m:r>
                                    </m:e>
                                  </m:acc>
                                </m:e>
                                <m:sub>
                                  <m:r>
                                    <a:rPr lang="en-AU" i="1">
                                      <a:latin typeface="Cambria Math" panose="02040503050406030204" pitchFamily="18" charset="0"/>
                                    </a:rPr>
                                    <m:t>𝑖</m:t>
                                  </m:r>
                                </m:sub>
                              </m:sSub>
                            </m:e>
                          </m:d>
                        </m:num>
                        <m:den>
                          <m:r>
                            <a:rPr lang="en-AU" i="1">
                              <a:latin typeface="Cambria Math" panose="02040503050406030204" pitchFamily="18" charset="0"/>
                            </a:rPr>
                            <m:t>𝑣𝑎𝑟</m:t>
                          </m:r>
                          <m:d>
                            <m:dPr>
                              <m:ctrlPr>
                                <a:rPr lang="en-AU" i="1">
                                  <a:latin typeface="Cambria Math" panose="02040503050406030204" pitchFamily="18" charset="0"/>
                                </a:rPr>
                              </m:ctrlPr>
                            </m:dPr>
                            <m:e>
                              <m:sSub>
                                <m:sSubPr>
                                  <m:ctrlPr>
                                    <a:rPr lang="en-AU" i="1">
                                      <a:latin typeface="Cambria Math" panose="02040503050406030204" pitchFamily="18" charset="0"/>
                                    </a:rPr>
                                  </m:ctrlPr>
                                </m:sSubPr>
                                <m:e>
                                  <m:acc>
                                    <m:accPr>
                                      <m:chr m:val="̂"/>
                                      <m:ctrlPr>
                                        <a:rPr lang="en-AU" i="1">
                                          <a:latin typeface="Cambria Math" panose="02040503050406030204" pitchFamily="18" charset="0"/>
                                        </a:rPr>
                                      </m:ctrlPr>
                                    </m:accPr>
                                    <m:e>
                                      <m:r>
                                        <a:rPr lang="en-AU" i="1">
                                          <a:latin typeface="Cambria Math" panose="02040503050406030204" pitchFamily="18" charset="0"/>
                                        </a:rPr>
                                        <m:t>𝛾</m:t>
                                      </m:r>
                                    </m:e>
                                  </m:acc>
                                </m:e>
                                <m:sub>
                                  <m:r>
                                    <a:rPr lang="en-AU" i="1">
                                      <a:latin typeface="Cambria Math" panose="02040503050406030204" pitchFamily="18" charset="0"/>
                                    </a:rPr>
                                    <m:t>𝑖</m:t>
                                  </m:r>
                                </m:sub>
                              </m:sSub>
                            </m:e>
                          </m:d>
                        </m:den>
                      </m:f>
                    </m:oMath>
                  </m:oMathPara>
                </a14:m>
                <a:endParaRPr lang="en-AU" i="1" dirty="0">
                  <a:latin typeface="Cambria Math" panose="02040503050406030204" pitchFamily="18" charset="0"/>
                </a:endParaRPr>
              </a:p>
              <a:p>
                <a:pPr algn="just"/>
                <a14:m>
                  <m:oMathPara xmlns:m="http://schemas.openxmlformats.org/officeDocument/2006/math">
                    <m:oMathParaPr>
                      <m:jc m:val="left"/>
                    </m:oMathParaPr>
                    <m:oMath xmlns:m="http://schemas.openxmlformats.org/officeDocument/2006/math">
                      <m:r>
                        <a:rPr lang="en-AU" i="0">
                          <a:latin typeface="Cambria Math" panose="02040503050406030204" pitchFamily="18" charset="0"/>
                        </a:rPr>
                        <m:t>=</m:t>
                      </m:r>
                      <m:acc>
                        <m:accPr>
                          <m:chr m:val="̂"/>
                          <m:ctrlPr>
                            <a:rPr lang="en-AU" i="1">
                              <a:latin typeface="Cambria Math" panose="02040503050406030204" pitchFamily="18" charset="0"/>
                            </a:rPr>
                          </m:ctrlPr>
                        </m:accPr>
                        <m:e>
                          <m:r>
                            <a:rPr lang="en-AU" i="1">
                              <a:latin typeface="Cambria Math" panose="02040503050406030204" pitchFamily="18" charset="0"/>
                            </a:rPr>
                            <m:t>𝛽</m:t>
                          </m:r>
                        </m:e>
                      </m:acc>
                      <m:r>
                        <a:rPr lang="en-AU" i="0">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𝑐𝑜𝑣</m:t>
                          </m:r>
                          <m:d>
                            <m:dPr>
                              <m:ctrlPr>
                                <a:rPr lang="en-AU" i="1">
                                  <a:latin typeface="Cambria Math" panose="02040503050406030204" pitchFamily="18" charset="0"/>
                                </a:rPr>
                              </m:ctrlPr>
                            </m:dPr>
                            <m:e>
                              <m:sSub>
                                <m:sSubPr>
                                  <m:ctrlPr>
                                    <a:rPr lang="en-AU" i="1">
                                      <a:latin typeface="Cambria Math" panose="02040503050406030204" pitchFamily="18" charset="0"/>
                                    </a:rPr>
                                  </m:ctrlPr>
                                </m:sSubPr>
                                <m:e>
                                  <m:acc>
                                    <m:accPr>
                                      <m:chr m:val="̂"/>
                                      <m:ctrlPr>
                                        <a:rPr lang="en-AU" i="1">
                                          <a:latin typeface="Cambria Math" panose="02040503050406030204" pitchFamily="18" charset="0"/>
                                        </a:rPr>
                                      </m:ctrlPr>
                                    </m:accPr>
                                    <m:e>
                                      <m:r>
                                        <a:rPr lang="en-AU" i="1">
                                          <a:latin typeface="Cambria Math" panose="02040503050406030204" pitchFamily="18" charset="0"/>
                                        </a:rPr>
                                        <m:t>𝛼</m:t>
                                      </m:r>
                                    </m:e>
                                  </m:acc>
                                </m:e>
                                <m:sub>
                                  <m:r>
                                    <a:rPr lang="en-AU" i="1">
                                      <a:latin typeface="Cambria Math" panose="02040503050406030204" pitchFamily="18" charset="0"/>
                                    </a:rPr>
                                    <m:t>𝑖</m:t>
                                  </m:r>
                                </m:sub>
                              </m:sSub>
                              <m:r>
                                <a:rPr lang="en-AU" i="0">
                                  <a:latin typeface="Cambria Math" panose="02040503050406030204" pitchFamily="18" charset="0"/>
                                </a:rPr>
                                <m:t>,</m:t>
                              </m:r>
                              <m:sSub>
                                <m:sSubPr>
                                  <m:ctrlPr>
                                    <a:rPr lang="en-AU" i="1">
                                      <a:latin typeface="Cambria Math" panose="02040503050406030204" pitchFamily="18" charset="0"/>
                                    </a:rPr>
                                  </m:ctrlPr>
                                </m:sSubPr>
                                <m:e>
                                  <m:acc>
                                    <m:accPr>
                                      <m:chr m:val="̂"/>
                                      <m:ctrlPr>
                                        <a:rPr lang="en-AU" i="1">
                                          <a:latin typeface="Cambria Math" panose="02040503050406030204" pitchFamily="18" charset="0"/>
                                        </a:rPr>
                                      </m:ctrlPr>
                                    </m:accPr>
                                    <m:e>
                                      <m:r>
                                        <a:rPr lang="en-AU" i="1">
                                          <a:latin typeface="Cambria Math" panose="02040503050406030204" pitchFamily="18" charset="0"/>
                                        </a:rPr>
                                        <m:t>𝛾</m:t>
                                      </m:r>
                                    </m:e>
                                  </m:acc>
                                </m:e>
                                <m:sub>
                                  <m:r>
                                    <a:rPr lang="en-AU" i="1">
                                      <a:latin typeface="Cambria Math" panose="02040503050406030204" pitchFamily="18" charset="0"/>
                                    </a:rPr>
                                    <m:t>𝑖</m:t>
                                  </m:r>
                                </m:sub>
                              </m:sSub>
                            </m:e>
                          </m:d>
                        </m:num>
                        <m:den>
                          <m:r>
                            <a:rPr lang="en-AU" i="1">
                              <a:latin typeface="Cambria Math" panose="02040503050406030204" pitchFamily="18" charset="0"/>
                            </a:rPr>
                            <m:t>𝑣𝑎𝑟</m:t>
                          </m:r>
                          <m:d>
                            <m:dPr>
                              <m:ctrlPr>
                                <a:rPr lang="en-AU" i="1">
                                  <a:latin typeface="Cambria Math" panose="02040503050406030204" pitchFamily="18" charset="0"/>
                                </a:rPr>
                              </m:ctrlPr>
                            </m:dPr>
                            <m:e>
                              <m:sSub>
                                <m:sSubPr>
                                  <m:ctrlPr>
                                    <a:rPr lang="en-AU" i="1">
                                      <a:latin typeface="Cambria Math" panose="02040503050406030204" pitchFamily="18" charset="0"/>
                                    </a:rPr>
                                  </m:ctrlPr>
                                </m:sSubPr>
                                <m:e>
                                  <m:acc>
                                    <m:accPr>
                                      <m:chr m:val="̂"/>
                                      <m:ctrlPr>
                                        <a:rPr lang="en-AU" i="1">
                                          <a:latin typeface="Cambria Math" panose="02040503050406030204" pitchFamily="18" charset="0"/>
                                        </a:rPr>
                                      </m:ctrlPr>
                                    </m:accPr>
                                    <m:e>
                                      <m:r>
                                        <a:rPr lang="en-AU" i="1">
                                          <a:latin typeface="Cambria Math" panose="02040503050406030204" pitchFamily="18" charset="0"/>
                                        </a:rPr>
                                        <m:t>𝛾</m:t>
                                      </m:r>
                                    </m:e>
                                  </m:acc>
                                </m:e>
                                <m:sub>
                                  <m:r>
                                    <a:rPr lang="en-AU" i="1">
                                      <a:latin typeface="Cambria Math" panose="02040503050406030204" pitchFamily="18" charset="0"/>
                                    </a:rPr>
                                    <m:t>𝑖</m:t>
                                  </m:r>
                                </m:sub>
                              </m:sSub>
                            </m:e>
                          </m:d>
                        </m:den>
                      </m:f>
                    </m:oMath>
                  </m:oMathPara>
                </a14:m>
                <a:endParaRPr lang="en-AU" dirty="0"/>
              </a:p>
            </p:txBody>
          </p:sp>
        </mc:Choice>
        <mc:Fallback xmlns="">
          <p:sp>
            <p:nvSpPr>
              <p:cNvPr id="6" name="Rectangle 5"/>
              <p:cNvSpPr>
                <a:spLocks noRot="1" noChangeAspect="1" noMove="1" noResize="1" noEditPoints="1" noAdjustHandles="1" noChangeArrowheads="1" noChangeShapeType="1" noTextEdit="1"/>
              </p:cNvSpPr>
              <p:nvPr/>
            </p:nvSpPr>
            <p:spPr>
              <a:xfrm>
                <a:off x="1924368" y="3567982"/>
                <a:ext cx="5522399" cy="2583592"/>
              </a:xfrm>
              <a:prstGeom prst="rect">
                <a:avLst/>
              </a:prstGeom>
              <a:blipFill>
                <a:blip r:embed="rId3"/>
                <a:stretch>
                  <a:fillRect/>
                </a:stretch>
              </a:blipFill>
            </p:spPr>
            <p:txBody>
              <a:bodyPr/>
              <a:lstStyle/>
              <a:p>
                <a:r>
                  <a:rPr lang="en-AU">
                    <a:noFill/>
                  </a:rPr>
                  <a:t> </a:t>
                </a:r>
              </a:p>
            </p:txBody>
          </p:sp>
        </mc:Fallback>
      </mc:AlternateContent>
      <p:pic>
        <p:nvPicPr>
          <p:cNvPr id="13" name="Content Placeholder 6"/>
          <p:cNvPicPr>
            <a:picLocks noGrp="1" noChangeAspect="1"/>
          </p:cNvPicPr>
          <p:nvPr>
            <p:ph idx="1"/>
          </p:nvPr>
        </p:nvPicPr>
        <p:blipFill>
          <a:blip r:embed="rId4" cstate="print"/>
          <a:srcRect t="9514" b="9514"/>
          <a:stretch>
            <a:fillRect/>
          </a:stretch>
        </p:blipFill>
        <p:spPr>
          <a:xfrm>
            <a:off x="270998" y="1114425"/>
            <a:ext cx="4388921" cy="2271753"/>
          </a:xfrm>
        </p:spPr>
      </p:pic>
      <mc:AlternateContent xmlns:mc="http://schemas.openxmlformats.org/markup-compatibility/2006" xmlns:a14="http://schemas.microsoft.com/office/drawing/2010/main">
        <mc:Choice Requires="a14">
          <p:sp>
            <p:nvSpPr>
              <p:cNvPr id="10" name="TextBox 9"/>
              <p:cNvSpPr txBox="1"/>
              <p:nvPr/>
            </p:nvSpPr>
            <p:spPr>
              <a:xfrm>
                <a:off x="1924368" y="6194878"/>
                <a:ext cx="356540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AU" b="0" i="0" smtClean="0">
                          <a:latin typeface="Cambria Math" panose="02040503050406030204" pitchFamily="18" charset="0"/>
                        </a:rPr>
                        <m:t>As</m:t>
                      </m:r>
                      <m:r>
                        <a:rPr lang="en-AU" b="0" i="1" smtClean="0">
                          <a:latin typeface="Cambria Math" panose="02040503050406030204" pitchFamily="18" charset="0"/>
                        </a:rPr>
                        <m:t> </m:t>
                      </m:r>
                      <m:r>
                        <m:rPr>
                          <m:sty m:val="p"/>
                        </m:rPr>
                        <a:rPr lang="en-AU" b="0" i="0" smtClean="0">
                          <a:latin typeface="Cambria Math" panose="02040503050406030204" pitchFamily="18" charset="0"/>
                        </a:rPr>
                        <m:t>N</m:t>
                      </m:r>
                      <m:r>
                        <a:rPr lang="en-AU" b="0" i="1" smtClean="0">
                          <a:latin typeface="Cambria Math" panose="02040503050406030204" pitchFamily="18" charset="0"/>
                          <a:ea typeface="Cambria Math" panose="02040503050406030204" pitchFamily="18" charset="0"/>
                        </a:rPr>
                        <m:t>→∞, </m:t>
                      </m:r>
                      <m:r>
                        <m:rPr>
                          <m:sty m:val="p"/>
                        </m:rPr>
                        <a:rPr lang="en-AU" i="0">
                          <a:latin typeface="Cambria Math" panose="02040503050406030204" pitchFamily="18" charset="0"/>
                        </a:rPr>
                        <m:t>cov</m:t>
                      </m:r>
                      <m:d>
                        <m:dPr>
                          <m:ctrlPr>
                            <a:rPr lang="en-AU" i="1">
                              <a:latin typeface="Cambria Math" panose="02040503050406030204" pitchFamily="18" charset="0"/>
                            </a:rPr>
                          </m:ctrlPr>
                        </m:dPr>
                        <m:e>
                          <m:sSub>
                            <m:sSubPr>
                              <m:ctrlPr>
                                <a:rPr lang="en-AU" i="1">
                                  <a:latin typeface="Cambria Math" panose="02040503050406030204" pitchFamily="18" charset="0"/>
                                </a:rPr>
                              </m:ctrlPr>
                            </m:sSubPr>
                            <m:e>
                              <m:acc>
                                <m:accPr>
                                  <m:chr m:val="̂"/>
                                  <m:ctrlPr>
                                    <a:rPr lang="en-AU" i="1">
                                      <a:latin typeface="Cambria Math" panose="02040503050406030204" pitchFamily="18" charset="0"/>
                                    </a:rPr>
                                  </m:ctrlPr>
                                </m:accPr>
                                <m:e>
                                  <m:r>
                                    <a:rPr lang="en-AU" i="1">
                                      <a:latin typeface="Cambria Math" panose="02040503050406030204" pitchFamily="18" charset="0"/>
                                    </a:rPr>
                                    <m:t>𝛼</m:t>
                                  </m:r>
                                </m:e>
                              </m:acc>
                            </m:e>
                            <m:sub>
                              <m:r>
                                <a:rPr lang="en-AU" i="1">
                                  <a:latin typeface="Cambria Math" panose="02040503050406030204" pitchFamily="18" charset="0"/>
                                </a:rPr>
                                <m:t>𝑖</m:t>
                              </m:r>
                            </m:sub>
                          </m:sSub>
                          <m:r>
                            <a:rPr lang="en-AU">
                              <a:latin typeface="Cambria Math" panose="02040503050406030204" pitchFamily="18" charset="0"/>
                            </a:rPr>
                            <m:t>,</m:t>
                          </m:r>
                          <m:sSub>
                            <m:sSubPr>
                              <m:ctrlPr>
                                <a:rPr lang="en-AU" i="1">
                                  <a:latin typeface="Cambria Math" panose="02040503050406030204" pitchFamily="18" charset="0"/>
                                </a:rPr>
                              </m:ctrlPr>
                            </m:sSubPr>
                            <m:e>
                              <m:acc>
                                <m:accPr>
                                  <m:chr m:val="̂"/>
                                  <m:ctrlPr>
                                    <a:rPr lang="en-AU" i="1">
                                      <a:latin typeface="Cambria Math" panose="02040503050406030204" pitchFamily="18" charset="0"/>
                                    </a:rPr>
                                  </m:ctrlPr>
                                </m:accPr>
                                <m:e>
                                  <m:r>
                                    <a:rPr lang="en-AU" i="1">
                                      <a:latin typeface="Cambria Math" panose="02040503050406030204" pitchFamily="18" charset="0"/>
                                    </a:rPr>
                                    <m:t>𝛾</m:t>
                                  </m:r>
                                </m:e>
                              </m:acc>
                            </m:e>
                            <m:sub>
                              <m:r>
                                <a:rPr lang="en-AU" i="1">
                                  <a:latin typeface="Cambria Math" panose="02040503050406030204" pitchFamily="18" charset="0"/>
                                </a:rPr>
                                <m:t>𝑖</m:t>
                              </m:r>
                            </m:sub>
                          </m:sSub>
                        </m:e>
                      </m:d>
                      <m:r>
                        <a:rPr lang="en-AU" i="1" smtClean="0">
                          <a:latin typeface="Cambria Math" panose="02040503050406030204" pitchFamily="18" charset="0"/>
                          <a:ea typeface="Cambria Math" panose="02040503050406030204" pitchFamily="18" charset="0"/>
                        </a:rPr>
                        <m:t>→</m:t>
                      </m:r>
                      <m:r>
                        <m:rPr>
                          <m:sty m:val="p"/>
                        </m:rPr>
                        <a:rPr lang="en-AU">
                          <a:latin typeface="Cambria Math" panose="02040503050406030204" pitchFamily="18" charset="0"/>
                        </a:rPr>
                        <m:t>cov</m:t>
                      </m:r>
                      <m:d>
                        <m:dPr>
                          <m:ctrlPr>
                            <a:rPr lang="en-AU" i="1">
                              <a:latin typeface="Cambria Math" panose="02040503050406030204" pitchFamily="18" charset="0"/>
                            </a:rPr>
                          </m:ctrlPr>
                        </m:dPr>
                        <m:e>
                          <m:sSub>
                            <m:sSubPr>
                              <m:ctrlPr>
                                <a:rPr lang="en-AU" i="1" smtClean="0">
                                  <a:latin typeface="Cambria Math" panose="02040503050406030204" pitchFamily="18" charset="0"/>
                                </a:rPr>
                              </m:ctrlPr>
                            </m:sSubPr>
                            <m:e>
                              <m:r>
                                <a:rPr lang="en-AU" i="1">
                                  <a:latin typeface="Cambria Math" panose="02040503050406030204" pitchFamily="18" charset="0"/>
                                  <a:ea typeface="Cambria Math" panose="02040503050406030204" pitchFamily="18" charset="0"/>
                                </a:rPr>
                                <m:t>𝛼</m:t>
                              </m:r>
                            </m:e>
                            <m:sub>
                              <m:r>
                                <a:rPr lang="en-AU" b="0" i="1" smtClean="0">
                                  <a:latin typeface="Cambria Math" panose="02040503050406030204" pitchFamily="18" charset="0"/>
                                </a:rPr>
                                <m:t>𝑖</m:t>
                              </m:r>
                            </m:sub>
                          </m:sSub>
                          <m:r>
                            <a:rPr lang="en-AU">
                              <a:latin typeface="Cambria Math" panose="02040503050406030204" pitchFamily="18" charset="0"/>
                            </a:rPr>
                            <m:t>,</m:t>
                          </m:r>
                          <m:sSub>
                            <m:sSubPr>
                              <m:ctrlPr>
                                <a:rPr lang="en-AU" i="1" smtClean="0">
                                  <a:latin typeface="Cambria Math" panose="02040503050406030204" pitchFamily="18" charset="0"/>
                                </a:rPr>
                              </m:ctrlPr>
                            </m:sSubPr>
                            <m:e>
                              <m:r>
                                <a:rPr lang="en-AU" i="1">
                                  <a:latin typeface="Cambria Math" panose="02040503050406030204" pitchFamily="18" charset="0"/>
                                  <a:ea typeface="Cambria Math" panose="02040503050406030204" pitchFamily="18" charset="0"/>
                                </a:rPr>
                                <m:t>𝛾</m:t>
                              </m:r>
                            </m:e>
                            <m:sub>
                              <m:r>
                                <a:rPr lang="en-AU" b="0" i="1" smtClean="0">
                                  <a:latin typeface="Cambria Math" panose="02040503050406030204" pitchFamily="18" charset="0"/>
                                </a:rPr>
                                <m:t>𝑖</m:t>
                              </m:r>
                            </m:sub>
                          </m:sSub>
                        </m:e>
                      </m:d>
                    </m:oMath>
                  </m:oMathPara>
                </a14:m>
                <a:endParaRPr lang="en-AU" dirty="0"/>
              </a:p>
            </p:txBody>
          </p:sp>
        </mc:Choice>
        <mc:Fallback xmlns="">
          <p:sp>
            <p:nvSpPr>
              <p:cNvPr id="10" name="TextBox 9"/>
              <p:cNvSpPr txBox="1">
                <a:spLocks noRot="1" noChangeAspect="1" noMove="1" noResize="1" noEditPoints="1" noAdjustHandles="1" noChangeArrowheads="1" noChangeShapeType="1" noTextEdit="1"/>
              </p:cNvSpPr>
              <p:nvPr/>
            </p:nvSpPr>
            <p:spPr>
              <a:xfrm>
                <a:off x="1924368" y="6194878"/>
                <a:ext cx="3565400" cy="276999"/>
              </a:xfrm>
              <a:prstGeom prst="rect">
                <a:avLst/>
              </a:prstGeom>
              <a:blipFill>
                <a:blip r:embed="rId5"/>
                <a:stretch>
                  <a:fillRect t="-23913" b="-2173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045683" y="6553285"/>
                <a:ext cx="3322769" cy="276999"/>
              </a:xfrm>
              <a:prstGeom prst="rect">
                <a:avLst/>
              </a:prstGeom>
              <a:noFill/>
            </p:spPr>
            <p:txBody>
              <a:bodyPr wrap="none" lIns="0" tIns="0" rIns="0" bIns="0" rtlCol="0">
                <a:spAutoFit/>
              </a:bodyPr>
              <a:lstStyle/>
              <a:p>
                <a14:m>
                  <m:oMath xmlns:m="http://schemas.openxmlformats.org/officeDocument/2006/math">
                    <m:r>
                      <m:rPr>
                        <m:sty m:val="p"/>
                      </m:rPr>
                      <a:rPr lang="en-AU" b="0" i="0" smtClean="0">
                        <a:latin typeface="Cambria Math" panose="02040503050406030204" pitchFamily="18" charset="0"/>
                      </a:rPr>
                      <m:t>As</m:t>
                    </m:r>
                    <m:r>
                      <a:rPr lang="en-AU" b="0" i="1" smtClean="0">
                        <a:latin typeface="Cambria Math" panose="02040503050406030204" pitchFamily="18" charset="0"/>
                      </a:rPr>
                      <m:t> </m:t>
                    </m:r>
                    <m:r>
                      <a:rPr lang="en-AU" b="0" i="0" smtClean="0">
                        <a:latin typeface="Cambria Math" panose="02040503050406030204" pitchFamily="18" charset="0"/>
                      </a:rPr>
                      <m:t>#</m:t>
                    </m:r>
                    <m:r>
                      <m:rPr>
                        <m:sty m:val="p"/>
                      </m:rPr>
                      <a:rPr lang="en-AU" b="0" i="0" smtClean="0">
                        <a:latin typeface="Cambria Math" panose="02040503050406030204" pitchFamily="18" charset="0"/>
                      </a:rPr>
                      <m:t>markers</m:t>
                    </m:r>
                    <m:r>
                      <a:rPr lang="en-AU" b="0" i="1" smtClean="0">
                        <a:latin typeface="Cambria Math" panose="02040503050406030204" pitchFamily="18" charset="0"/>
                        <a:ea typeface="Cambria Math" panose="02040503050406030204" pitchFamily="18" charset="0"/>
                      </a:rPr>
                      <m:t>→∞, </m:t>
                    </m:r>
                    <m:r>
                      <m:rPr>
                        <m:sty m:val="p"/>
                      </m:rPr>
                      <a:rPr lang="en-AU">
                        <a:latin typeface="Cambria Math" panose="02040503050406030204" pitchFamily="18" charset="0"/>
                      </a:rPr>
                      <m:t>cov</m:t>
                    </m:r>
                    <m:d>
                      <m:dPr>
                        <m:ctrlPr>
                          <a:rPr lang="en-AU" i="1">
                            <a:latin typeface="Cambria Math" panose="02040503050406030204" pitchFamily="18" charset="0"/>
                          </a:rPr>
                        </m:ctrlPr>
                      </m:dPr>
                      <m:e>
                        <m:sSub>
                          <m:sSubPr>
                            <m:ctrlPr>
                              <a:rPr lang="en-AU" i="1" smtClean="0">
                                <a:latin typeface="Cambria Math" panose="02040503050406030204" pitchFamily="18" charset="0"/>
                              </a:rPr>
                            </m:ctrlPr>
                          </m:sSubPr>
                          <m:e>
                            <m:r>
                              <a:rPr lang="en-AU" i="1">
                                <a:latin typeface="Cambria Math" panose="02040503050406030204" pitchFamily="18" charset="0"/>
                                <a:ea typeface="Cambria Math" panose="02040503050406030204" pitchFamily="18" charset="0"/>
                              </a:rPr>
                              <m:t>𝛼</m:t>
                            </m:r>
                          </m:e>
                          <m:sub>
                            <m:r>
                              <a:rPr lang="en-AU" b="0" i="1" smtClean="0">
                                <a:latin typeface="Cambria Math" panose="02040503050406030204" pitchFamily="18" charset="0"/>
                              </a:rPr>
                              <m:t>𝑖</m:t>
                            </m:r>
                          </m:sub>
                        </m:sSub>
                        <m:r>
                          <a:rPr lang="en-AU">
                            <a:latin typeface="Cambria Math" panose="02040503050406030204" pitchFamily="18" charset="0"/>
                          </a:rPr>
                          <m:t>,</m:t>
                        </m:r>
                        <m:sSub>
                          <m:sSubPr>
                            <m:ctrlPr>
                              <a:rPr lang="en-AU" i="1" smtClean="0">
                                <a:latin typeface="Cambria Math" panose="02040503050406030204" pitchFamily="18" charset="0"/>
                              </a:rPr>
                            </m:ctrlPr>
                          </m:sSubPr>
                          <m:e>
                            <m:r>
                              <a:rPr lang="en-AU" i="1">
                                <a:latin typeface="Cambria Math" panose="02040503050406030204" pitchFamily="18" charset="0"/>
                                <a:ea typeface="Cambria Math" panose="02040503050406030204" pitchFamily="18" charset="0"/>
                              </a:rPr>
                              <m:t>𝛾</m:t>
                            </m:r>
                          </m:e>
                          <m:sub>
                            <m:r>
                              <a:rPr lang="en-AU" b="0" i="1" smtClean="0">
                                <a:latin typeface="Cambria Math" panose="02040503050406030204" pitchFamily="18" charset="0"/>
                              </a:rPr>
                              <m:t>𝑖</m:t>
                            </m:r>
                          </m:sub>
                        </m:sSub>
                      </m:e>
                    </m:d>
                    <m:r>
                      <a:rPr lang="en-AU" i="1">
                        <a:latin typeface="Cambria Math" panose="02040503050406030204" pitchFamily="18" charset="0"/>
                        <a:ea typeface="Cambria Math" panose="02040503050406030204" pitchFamily="18" charset="0"/>
                      </a:rPr>
                      <m:t>→</m:t>
                    </m:r>
                  </m:oMath>
                </a14:m>
                <a:r>
                  <a:rPr lang="en-AU" dirty="0"/>
                  <a:t> 0</a:t>
                </a:r>
              </a:p>
            </p:txBody>
          </p:sp>
        </mc:Choice>
        <mc:Fallback xmlns="">
          <p:sp>
            <p:nvSpPr>
              <p:cNvPr id="15" name="TextBox 14"/>
              <p:cNvSpPr txBox="1">
                <a:spLocks noRot="1" noChangeAspect="1" noMove="1" noResize="1" noEditPoints="1" noAdjustHandles="1" noChangeArrowheads="1" noChangeShapeType="1" noTextEdit="1"/>
              </p:cNvSpPr>
              <p:nvPr/>
            </p:nvSpPr>
            <p:spPr>
              <a:xfrm>
                <a:off x="2045683" y="6553285"/>
                <a:ext cx="3322769" cy="276999"/>
              </a:xfrm>
              <a:prstGeom prst="rect">
                <a:avLst/>
              </a:prstGeom>
              <a:blipFill>
                <a:blip r:embed="rId6"/>
                <a:stretch>
                  <a:fillRect l="-2569" t="-28889" r="-3303" b="-53333"/>
                </a:stretch>
              </a:blipFill>
            </p:spPr>
            <p:txBody>
              <a:bodyPr/>
              <a:lstStyle/>
              <a:p>
                <a:r>
                  <a:rPr lang="en-AU">
                    <a:noFill/>
                  </a:rPr>
                  <a:t> </a:t>
                </a:r>
              </a:p>
            </p:txBody>
          </p:sp>
        </mc:Fallback>
      </mc:AlternateContent>
      <p:sp>
        <p:nvSpPr>
          <p:cNvPr id="16" name="TextBox 15"/>
          <p:cNvSpPr txBox="1"/>
          <p:nvPr/>
        </p:nvSpPr>
        <p:spPr>
          <a:xfrm rot="16200000">
            <a:off x="-370238" y="1671621"/>
            <a:ext cx="2071401" cy="276999"/>
          </a:xfrm>
          <a:prstGeom prst="rect">
            <a:avLst/>
          </a:prstGeom>
          <a:solidFill>
            <a:schemeClr val="bg1"/>
          </a:solidFill>
        </p:spPr>
        <p:txBody>
          <a:bodyPr wrap="none" rtlCol="0">
            <a:spAutoFit/>
          </a:bodyPr>
          <a:lstStyle/>
          <a:p>
            <a:r>
              <a:rPr lang="en-US" sz="1200" b="1" dirty="0"/>
              <a:t>SNP – outcome association</a:t>
            </a:r>
            <a:endParaRPr lang="en-AU" sz="1200" b="1" dirty="0"/>
          </a:p>
        </p:txBody>
      </p:sp>
      <p:sp>
        <p:nvSpPr>
          <p:cNvPr id="17" name="TextBox 16"/>
          <p:cNvSpPr txBox="1"/>
          <p:nvPr/>
        </p:nvSpPr>
        <p:spPr>
          <a:xfrm>
            <a:off x="1196258" y="3387583"/>
            <a:ext cx="2106667" cy="276999"/>
          </a:xfrm>
          <a:prstGeom prst="rect">
            <a:avLst/>
          </a:prstGeom>
          <a:solidFill>
            <a:schemeClr val="bg1"/>
          </a:solidFill>
        </p:spPr>
        <p:txBody>
          <a:bodyPr wrap="none" rtlCol="0">
            <a:spAutoFit/>
          </a:bodyPr>
          <a:lstStyle/>
          <a:p>
            <a:r>
              <a:rPr lang="en-US" sz="1200" b="1" dirty="0"/>
              <a:t>SNP – exposure association</a:t>
            </a:r>
            <a:endParaRPr lang="en-AU" sz="1200" b="1" dirty="0"/>
          </a:p>
        </p:txBody>
      </p:sp>
      <p:pic>
        <p:nvPicPr>
          <p:cNvPr id="19" name="Content Placeholder 3"/>
          <p:cNvPicPr>
            <a:picLocks noChangeAspect="1"/>
          </p:cNvPicPr>
          <p:nvPr/>
        </p:nvPicPr>
        <p:blipFill>
          <a:blip r:embed="rId7" cstate="print"/>
          <a:srcRect l="7784" r="7784"/>
          <a:stretch>
            <a:fillRect/>
          </a:stretch>
        </p:blipFill>
        <p:spPr>
          <a:xfrm>
            <a:off x="4381500" y="904875"/>
            <a:ext cx="4305300" cy="2606932"/>
          </a:xfrm>
          <a:prstGeom prst="rect">
            <a:avLst/>
          </a:prstGeom>
        </p:spPr>
      </p:pic>
      <p:sp>
        <p:nvSpPr>
          <p:cNvPr id="20" name="Rectangle 19"/>
          <p:cNvSpPr/>
          <p:nvPr/>
        </p:nvSpPr>
        <p:spPr>
          <a:xfrm>
            <a:off x="5965825" y="2600325"/>
            <a:ext cx="215900" cy="3667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n>
                <a:solidFill>
                  <a:schemeClr val="bg1"/>
                </a:solidFill>
              </a:ln>
              <a:solidFill>
                <a:schemeClr val="bg1"/>
              </a:solidFill>
            </a:endParaRPr>
          </a:p>
        </p:txBody>
      </p:sp>
      <p:sp>
        <p:nvSpPr>
          <p:cNvPr id="21" name="TextBox 20"/>
          <p:cNvSpPr txBox="1"/>
          <p:nvPr/>
        </p:nvSpPr>
        <p:spPr>
          <a:xfrm>
            <a:off x="5965825" y="2521546"/>
            <a:ext cx="242374" cy="369332"/>
          </a:xfrm>
          <a:prstGeom prst="rect">
            <a:avLst/>
          </a:prstGeom>
          <a:noFill/>
        </p:spPr>
        <p:txBody>
          <a:bodyPr wrap="none" rtlCol="0">
            <a:spAutoFit/>
          </a:bodyPr>
          <a:lstStyle/>
          <a:p>
            <a:r>
              <a:rPr lang="en-US" dirty="0"/>
              <a:t>.</a:t>
            </a:r>
            <a:endParaRPr lang="en-AU" dirty="0"/>
          </a:p>
        </p:txBody>
      </p:sp>
    </p:spTree>
    <p:extLst>
      <p:ext uri="{BB962C8B-B14F-4D97-AF65-F5344CB8AC3E}">
        <p14:creationId xmlns:p14="http://schemas.microsoft.com/office/powerpoint/2010/main" val="4166379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20750"/>
          </a:xfrm>
        </p:spPr>
        <p:txBody>
          <a:bodyPr/>
          <a:lstStyle/>
          <a:p>
            <a:r>
              <a:rPr lang="en-US" sz="4000" dirty="0">
                <a:solidFill>
                  <a:srgbClr val="0000FF"/>
                </a:solidFill>
              </a:rPr>
              <a:t>Height and lung function</a:t>
            </a:r>
          </a:p>
        </p:txBody>
      </p:sp>
      <p:pic>
        <p:nvPicPr>
          <p:cNvPr id="3" name="Picture 2"/>
          <p:cNvPicPr>
            <a:picLocks noChangeAspect="1"/>
          </p:cNvPicPr>
          <p:nvPr/>
        </p:nvPicPr>
        <p:blipFill>
          <a:blip r:embed="rId3" cstate="print"/>
          <a:stretch>
            <a:fillRect/>
          </a:stretch>
        </p:blipFill>
        <p:spPr>
          <a:xfrm>
            <a:off x="0" y="930275"/>
            <a:ext cx="9144000" cy="4518096"/>
          </a:xfrm>
          <a:prstGeom prst="rect">
            <a:avLst/>
          </a:prstGeom>
        </p:spPr>
      </p:pic>
      <p:sp>
        <p:nvSpPr>
          <p:cNvPr id="4" name="TextBox 3"/>
          <p:cNvSpPr txBox="1"/>
          <p:nvPr/>
        </p:nvSpPr>
        <p:spPr>
          <a:xfrm>
            <a:off x="777875" y="5969000"/>
            <a:ext cx="5668401" cy="646331"/>
          </a:xfrm>
          <a:prstGeom prst="rect">
            <a:avLst/>
          </a:prstGeom>
          <a:noFill/>
        </p:spPr>
        <p:txBody>
          <a:bodyPr wrap="none" rtlCol="0">
            <a:spAutoFit/>
          </a:bodyPr>
          <a:lstStyle/>
          <a:p>
            <a:r>
              <a:rPr lang="en-US" dirty="0"/>
              <a:t>  IVW = 0.59 (95% CI: 0.50, 0.67 )</a:t>
            </a:r>
          </a:p>
          <a:p>
            <a:r>
              <a:rPr lang="en-US" dirty="0"/>
              <a:t>Egger = 0.58 (95% CI: 0.50, 0.67); intercept -0.001 p=0.5</a:t>
            </a:r>
          </a:p>
        </p:txBody>
      </p:sp>
      <p:sp>
        <p:nvSpPr>
          <p:cNvPr id="5" name="TextBox 4"/>
          <p:cNvSpPr txBox="1"/>
          <p:nvPr/>
        </p:nvSpPr>
        <p:spPr>
          <a:xfrm>
            <a:off x="38100" y="2159352"/>
            <a:ext cx="461665" cy="2105705"/>
          </a:xfrm>
          <a:prstGeom prst="rect">
            <a:avLst/>
          </a:prstGeom>
          <a:noFill/>
        </p:spPr>
        <p:txBody>
          <a:bodyPr vert="vert270" wrap="none" rtlCol="0">
            <a:spAutoFit/>
          </a:bodyPr>
          <a:lstStyle/>
          <a:p>
            <a:r>
              <a:rPr lang="en-US" dirty="0">
                <a:latin typeface="Arial" pitchFamily="34" charset="0"/>
                <a:cs typeface="Arial" pitchFamily="34" charset="0"/>
              </a:rPr>
              <a:t>SNP-Lung Function</a:t>
            </a:r>
            <a:endParaRPr lang="en-AU" dirty="0">
              <a:latin typeface="Arial" pitchFamily="34" charset="0"/>
              <a:cs typeface="Arial" pitchFamily="34" charset="0"/>
            </a:endParaRPr>
          </a:p>
        </p:txBody>
      </p:sp>
      <p:sp>
        <p:nvSpPr>
          <p:cNvPr id="6" name="TextBox 5"/>
          <p:cNvSpPr txBox="1"/>
          <p:nvPr/>
        </p:nvSpPr>
        <p:spPr>
          <a:xfrm>
            <a:off x="2028825" y="5276921"/>
            <a:ext cx="1534138" cy="369332"/>
          </a:xfrm>
          <a:prstGeom prst="rect">
            <a:avLst/>
          </a:prstGeom>
          <a:noFill/>
        </p:spPr>
        <p:txBody>
          <a:bodyPr wrap="none" rtlCol="0">
            <a:spAutoFit/>
          </a:bodyPr>
          <a:lstStyle/>
          <a:p>
            <a:r>
              <a:rPr lang="en-US" dirty="0">
                <a:latin typeface="Arial" pitchFamily="34" charset="0"/>
                <a:cs typeface="Arial" pitchFamily="34" charset="0"/>
              </a:rPr>
              <a:t>SNP - Height</a:t>
            </a:r>
            <a:endParaRPr lang="en-AU" dirty="0">
              <a:latin typeface="Arial" pitchFamily="34" charset="0"/>
              <a:cs typeface="Arial" pitchFamily="34" charset="0"/>
            </a:endParaRPr>
          </a:p>
        </p:txBody>
      </p:sp>
      <p:sp>
        <p:nvSpPr>
          <p:cNvPr id="7" name="TextBox 6"/>
          <p:cNvSpPr txBox="1"/>
          <p:nvPr/>
        </p:nvSpPr>
        <p:spPr>
          <a:xfrm>
            <a:off x="6067425" y="5276921"/>
            <a:ext cx="1838965" cy="369332"/>
          </a:xfrm>
          <a:prstGeom prst="rect">
            <a:avLst/>
          </a:prstGeom>
          <a:noFill/>
        </p:spPr>
        <p:txBody>
          <a:bodyPr wrap="none" rtlCol="0">
            <a:spAutoFit/>
          </a:bodyPr>
          <a:lstStyle/>
          <a:p>
            <a:r>
              <a:rPr lang="en-US" dirty="0">
                <a:latin typeface="Arial" pitchFamily="34" charset="0"/>
                <a:cs typeface="Arial" pitchFamily="34" charset="0"/>
              </a:rPr>
              <a:t>Causal estimate</a:t>
            </a:r>
            <a:endParaRPr lang="en-AU" dirty="0">
              <a:latin typeface="Arial" pitchFamily="34" charset="0"/>
              <a:cs typeface="Arial" pitchFamily="34" charset="0"/>
            </a:endParaRPr>
          </a:p>
        </p:txBody>
      </p:sp>
      <p:sp>
        <p:nvSpPr>
          <p:cNvPr id="8" name="TextBox 7"/>
          <p:cNvSpPr txBox="1"/>
          <p:nvPr/>
        </p:nvSpPr>
        <p:spPr>
          <a:xfrm>
            <a:off x="8686800" y="2506767"/>
            <a:ext cx="461665" cy="1310615"/>
          </a:xfrm>
          <a:prstGeom prst="rect">
            <a:avLst/>
          </a:prstGeom>
          <a:noFill/>
        </p:spPr>
        <p:txBody>
          <a:bodyPr vert="vert270" wrap="none" rtlCol="0">
            <a:spAutoFit/>
          </a:bodyPr>
          <a:lstStyle/>
          <a:p>
            <a:r>
              <a:rPr lang="en-US" dirty="0">
                <a:latin typeface="Arial" pitchFamily="34" charset="0"/>
                <a:cs typeface="Arial" pitchFamily="34" charset="0"/>
              </a:rPr>
              <a:t>SNP-Height</a:t>
            </a:r>
            <a:endParaRPr lang="en-AU" dirty="0">
              <a:latin typeface="Arial" pitchFamily="34" charset="0"/>
              <a:cs typeface="Arial" pitchFamily="34" charset="0"/>
            </a:endParaRPr>
          </a:p>
        </p:txBody>
      </p:sp>
    </p:spTree>
    <p:extLst>
      <p:ext uri="{BB962C8B-B14F-4D97-AF65-F5344CB8AC3E}">
        <p14:creationId xmlns:p14="http://schemas.microsoft.com/office/powerpoint/2010/main" val="1069238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001"/>
            <a:ext cx="8229600" cy="809624"/>
          </a:xfrm>
        </p:spPr>
        <p:txBody>
          <a:bodyPr/>
          <a:lstStyle/>
          <a:p>
            <a:r>
              <a:rPr lang="en-US" sz="3600" dirty="0">
                <a:solidFill>
                  <a:srgbClr val="0000FF"/>
                </a:solidFill>
              </a:rPr>
              <a:t>BP and Coronary Disease</a:t>
            </a:r>
            <a:endParaRPr lang="en-US" sz="4000" dirty="0">
              <a:solidFill>
                <a:srgbClr val="0000FF"/>
              </a:solidFill>
            </a:endParaRPr>
          </a:p>
        </p:txBody>
      </p:sp>
      <p:pic>
        <p:nvPicPr>
          <p:cNvPr id="4" name="Content Placeholder 3"/>
          <p:cNvPicPr>
            <a:picLocks noGrp="1" noChangeAspect="1"/>
          </p:cNvPicPr>
          <p:nvPr>
            <p:ph idx="1"/>
          </p:nvPr>
        </p:nvPicPr>
        <p:blipFill>
          <a:blip r:embed="rId3" cstate="print"/>
          <a:srcRect l="3734" r="3734"/>
          <a:stretch>
            <a:fillRect/>
          </a:stretch>
        </p:blipFill>
        <p:spPr>
          <a:xfrm>
            <a:off x="63499" y="1209227"/>
            <a:ext cx="8969375" cy="4932811"/>
          </a:xfrm>
        </p:spPr>
      </p:pic>
      <p:sp>
        <p:nvSpPr>
          <p:cNvPr id="6" name="TextBox 5"/>
          <p:cNvSpPr txBox="1"/>
          <p:nvPr/>
        </p:nvSpPr>
        <p:spPr>
          <a:xfrm>
            <a:off x="3714750" y="1317625"/>
            <a:ext cx="1931914" cy="369332"/>
          </a:xfrm>
          <a:prstGeom prst="rect">
            <a:avLst/>
          </a:prstGeom>
          <a:noFill/>
        </p:spPr>
        <p:txBody>
          <a:bodyPr wrap="none" rtlCol="0">
            <a:spAutoFit/>
          </a:bodyPr>
          <a:lstStyle/>
          <a:p>
            <a:r>
              <a:rPr lang="en-US" dirty="0"/>
              <a:t>FUNNEL PLOTS</a:t>
            </a:r>
          </a:p>
        </p:txBody>
      </p:sp>
      <p:sp>
        <p:nvSpPr>
          <p:cNvPr id="3" name="TextBox 2"/>
          <p:cNvSpPr txBox="1"/>
          <p:nvPr/>
        </p:nvSpPr>
        <p:spPr>
          <a:xfrm>
            <a:off x="2902988" y="6265071"/>
            <a:ext cx="3361429" cy="369332"/>
          </a:xfrm>
          <a:prstGeom prst="rect">
            <a:avLst/>
          </a:prstGeom>
          <a:noFill/>
        </p:spPr>
        <p:txBody>
          <a:bodyPr wrap="none" rtlCol="0">
            <a:spAutoFit/>
          </a:bodyPr>
          <a:lstStyle/>
          <a:p>
            <a:r>
              <a:rPr lang="en-US" dirty="0">
                <a:solidFill>
                  <a:srgbClr val="FF0000"/>
                </a:solidFill>
              </a:rPr>
              <a:t>Visual evidence for asymmetry</a:t>
            </a:r>
          </a:p>
        </p:txBody>
      </p:sp>
    </p:spTree>
    <p:extLst>
      <p:ext uri="{BB962C8B-B14F-4D97-AF65-F5344CB8AC3E}">
        <p14:creationId xmlns:p14="http://schemas.microsoft.com/office/powerpoint/2010/main" val="2261255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001"/>
            <a:ext cx="8229600" cy="809624"/>
          </a:xfrm>
        </p:spPr>
        <p:txBody>
          <a:bodyPr/>
          <a:lstStyle/>
          <a:p>
            <a:r>
              <a:rPr lang="en-US" sz="3600" dirty="0"/>
              <a:t>BP and Coronary Disease</a:t>
            </a:r>
            <a:endParaRPr lang="en-US" sz="4000" dirty="0"/>
          </a:p>
        </p:txBody>
      </p:sp>
      <p:pic>
        <p:nvPicPr>
          <p:cNvPr id="4" name="Content Placeholder 3"/>
          <p:cNvPicPr>
            <a:picLocks noGrp="1" noChangeAspect="1"/>
          </p:cNvPicPr>
          <p:nvPr>
            <p:ph idx="1"/>
          </p:nvPr>
        </p:nvPicPr>
        <p:blipFill>
          <a:blip r:embed="rId3" cstate="print"/>
          <a:srcRect l="3734" r="3734"/>
          <a:stretch>
            <a:fillRect/>
          </a:stretch>
        </p:blipFill>
        <p:spPr>
          <a:xfrm>
            <a:off x="63499" y="1209227"/>
            <a:ext cx="8969375" cy="4932811"/>
          </a:xfrm>
        </p:spPr>
      </p:pic>
      <p:sp>
        <p:nvSpPr>
          <p:cNvPr id="6" name="TextBox 5"/>
          <p:cNvSpPr txBox="1"/>
          <p:nvPr/>
        </p:nvSpPr>
        <p:spPr>
          <a:xfrm>
            <a:off x="3714750" y="1317625"/>
            <a:ext cx="1931914" cy="369332"/>
          </a:xfrm>
          <a:prstGeom prst="rect">
            <a:avLst/>
          </a:prstGeom>
          <a:noFill/>
        </p:spPr>
        <p:txBody>
          <a:bodyPr wrap="none" rtlCol="0">
            <a:spAutoFit/>
          </a:bodyPr>
          <a:lstStyle/>
          <a:p>
            <a:r>
              <a:rPr lang="en-US" dirty="0"/>
              <a:t>FUNNEL PLOTS</a:t>
            </a:r>
          </a:p>
        </p:txBody>
      </p:sp>
      <p:sp>
        <p:nvSpPr>
          <p:cNvPr id="3" name="Oval 2"/>
          <p:cNvSpPr/>
          <p:nvPr/>
        </p:nvSpPr>
        <p:spPr>
          <a:xfrm>
            <a:off x="1936750" y="3349625"/>
            <a:ext cx="2410645" cy="1365250"/>
          </a:xfrm>
          <a:prstGeom prst="ellipse">
            <a:avLst/>
          </a:prstGeom>
          <a:noFill/>
          <a:ln w="603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1253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2A5E15-FD14-E041-850B-8877E315DC9E}"/>
              </a:ext>
            </a:extLst>
          </p:cNvPr>
          <p:cNvSpPr>
            <a:spLocks noGrp="1"/>
          </p:cNvSpPr>
          <p:nvPr>
            <p:ph type="title"/>
          </p:nvPr>
        </p:nvSpPr>
        <p:spPr/>
        <p:txBody>
          <a:bodyPr/>
          <a:lstStyle/>
          <a:p>
            <a:r>
              <a:rPr lang="en-US" dirty="0">
                <a:solidFill>
                  <a:srgbClr val="0000FF"/>
                </a:solidFill>
              </a:rPr>
              <a:t>Inverse Variance Weighted Fixed Effects Meta-analysis</a:t>
            </a:r>
          </a:p>
        </p:txBody>
      </p:sp>
    </p:spTree>
    <p:extLst>
      <p:ext uri="{BB962C8B-B14F-4D97-AF65-F5344CB8AC3E}">
        <p14:creationId xmlns:p14="http://schemas.microsoft.com/office/powerpoint/2010/main" val="195311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68450"/>
          </a:xfrm>
        </p:spPr>
        <p:txBody>
          <a:bodyPr/>
          <a:lstStyle/>
          <a:p>
            <a:r>
              <a:rPr lang="en-US" sz="4000" dirty="0">
                <a:solidFill>
                  <a:srgbClr val="0000FF"/>
                </a:solidFill>
              </a:rPr>
              <a:t>BP and Coronary Disease</a:t>
            </a:r>
            <a:br>
              <a:rPr lang="en-US" sz="4000" dirty="0">
                <a:solidFill>
                  <a:srgbClr val="0000FF"/>
                </a:solidFill>
              </a:rPr>
            </a:br>
            <a:r>
              <a:rPr lang="en-US" sz="2800" dirty="0">
                <a:solidFill>
                  <a:srgbClr val="0000FF"/>
                </a:solidFill>
              </a:rPr>
              <a:t>Scatter Plots</a:t>
            </a:r>
            <a:endParaRPr lang="en-US" sz="4000" dirty="0">
              <a:solidFill>
                <a:srgbClr val="0000FF"/>
              </a:solidFill>
            </a:endParaRPr>
          </a:p>
        </p:txBody>
      </p:sp>
      <p:pic>
        <p:nvPicPr>
          <p:cNvPr id="3" name="Picture 2"/>
          <p:cNvPicPr>
            <a:picLocks noChangeAspect="1"/>
          </p:cNvPicPr>
          <p:nvPr/>
        </p:nvPicPr>
        <p:blipFill>
          <a:blip r:embed="rId3" cstate="print"/>
          <a:stretch>
            <a:fillRect/>
          </a:stretch>
        </p:blipFill>
        <p:spPr>
          <a:xfrm>
            <a:off x="0" y="1568450"/>
            <a:ext cx="9144000" cy="4409440"/>
          </a:xfrm>
          <a:prstGeom prst="rect">
            <a:avLst/>
          </a:prstGeom>
        </p:spPr>
      </p:pic>
      <p:sp>
        <p:nvSpPr>
          <p:cNvPr id="4" name="TextBox 3"/>
          <p:cNvSpPr txBox="1"/>
          <p:nvPr/>
        </p:nvSpPr>
        <p:spPr>
          <a:xfrm>
            <a:off x="571500" y="6127750"/>
            <a:ext cx="3116395" cy="369332"/>
          </a:xfrm>
          <a:prstGeom prst="rect">
            <a:avLst/>
          </a:prstGeom>
          <a:noFill/>
        </p:spPr>
        <p:txBody>
          <a:bodyPr wrap="none" rtlCol="0">
            <a:spAutoFit/>
          </a:bodyPr>
          <a:lstStyle/>
          <a:p>
            <a:r>
              <a:rPr lang="en-US" dirty="0"/>
              <a:t>Egger test for intercept p=0.2</a:t>
            </a:r>
          </a:p>
        </p:txBody>
      </p:sp>
      <p:sp>
        <p:nvSpPr>
          <p:cNvPr id="5" name="TextBox 4"/>
          <p:cNvSpPr txBox="1"/>
          <p:nvPr/>
        </p:nvSpPr>
        <p:spPr>
          <a:xfrm>
            <a:off x="5137150" y="6105525"/>
            <a:ext cx="3352200" cy="369332"/>
          </a:xfrm>
          <a:prstGeom prst="rect">
            <a:avLst/>
          </a:prstGeom>
          <a:noFill/>
        </p:spPr>
        <p:txBody>
          <a:bodyPr wrap="none" rtlCol="0">
            <a:spAutoFit/>
          </a:bodyPr>
          <a:lstStyle/>
          <a:p>
            <a:r>
              <a:rPr lang="en-US" dirty="0"/>
              <a:t>Egger test for intercept p=0.054</a:t>
            </a:r>
          </a:p>
        </p:txBody>
      </p:sp>
    </p:spTree>
    <p:extLst>
      <p:ext uri="{BB962C8B-B14F-4D97-AF65-F5344CB8AC3E}">
        <p14:creationId xmlns:p14="http://schemas.microsoft.com/office/powerpoint/2010/main" val="796549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001"/>
            <a:ext cx="8229600" cy="809624"/>
          </a:xfrm>
        </p:spPr>
        <p:txBody>
          <a:bodyPr/>
          <a:lstStyle/>
          <a:p>
            <a:r>
              <a:rPr lang="en-US" sz="3600" dirty="0">
                <a:solidFill>
                  <a:srgbClr val="0000FF"/>
                </a:solidFill>
              </a:rPr>
              <a:t>BP and Coronary Disease</a:t>
            </a:r>
            <a:endParaRPr lang="en-US" sz="4000" dirty="0">
              <a:solidFill>
                <a:srgbClr val="0000FF"/>
              </a:solidFill>
            </a:endParaRPr>
          </a:p>
        </p:txBody>
      </p:sp>
      <p:pic>
        <p:nvPicPr>
          <p:cNvPr id="4" name="Content Placeholder 3"/>
          <p:cNvPicPr>
            <a:picLocks noGrp="1" noChangeAspect="1"/>
          </p:cNvPicPr>
          <p:nvPr>
            <p:ph idx="1"/>
          </p:nvPr>
        </p:nvPicPr>
        <p:blipFill>
          <a:blip r:embed="rId3" cstate="print"/>
          <a:srcRect l="3734" r="3734"/>
          <a:stretch>
            <a:fillRect/>
          </a:stretch>
        </p:blipFill>
        <p:spPr>
          <a:xfrm>
            <a:off x="63499" y="1209227"/>
            <a:ext cx="8969375" cy="4932811"/>
          </a:xfrm>
        </p:spPr>
      </p:pic>
      <p:sp>
        <p:nvSpPr>
          <p:cNvPr id="5" name="TextBox 4"/>
          <p:cNvSpPr txBox="1"/>
          <p:nvPr/>
        </p:nvSpPr>
        <p:spPr>
          <a:xfrm>
            <a:off x="457200" y="6084372"/>
            <a:ext cx="3890195" cy="646331"/>
          </a:xfrm>
          <a:prstGeom prst="rect">
            <a:avLst/>
          </a:prstGeom>
          <a:solidFill>
            <a:schemeClr val="bg1"/>
          </a:solidFill>
        </p:spPr>
        <p:txBody>
          <a:bodyPr wrap="none" rtlCol="0">
            <a:spAutoFit/>
          </a:bodyPr>
          <a:lstStyle/>
          <a:p>
            <a:r>
              <a:rPr lang="en-US" dirty="0"/>
              <a:t>IVW=   0.054 </a:t>
            </a:r>
            <a:r>
              <a:rPr lang="en-US" dirty="0" err="1"/>
              <a:t>logOR</a:t>
            </a:r>
            <a:r>
              <a:rPr lang="en-US" dirty="0"/>
              <a:t>/mmHg p=4x10</a:t>
            </a:r>
            <a:r>
              <a:rPr lang="en-US" baseline="30000" dirty="0"/>
              <a:t>-6</a:t>
            </a:r>
          </a:p>
          <a:p>
            <a:r>
              <a:rPr lang="en-US" dirty="0"/>
              <a:t>Egger =0.015 </a:t>
            </a:r>
            <a:r>
              <a:rPr lang="en-US" dirty="0" err="1"/>
              <a:t>logOR</a:t>
            </a:r>
            <a:r>
              <a:rPr lang="en-US" dirty="0"/>
              <a:t>/mmHg p=0.6</a:t>
            </a:r>
          </a:p>
        </p:txBody>
      </p:sp>
      <p:sp>
        <p:nvSpPr>
          <p:cNvPr id="6" name="TextBox 5"/>
          <p:cNvSpPr txBox="1"/>
          <p:nvPr/>
        </p:nvSpPr>
        <p:spPr>
          <a:xfrm>
            <a:off x="3714750" y="1317625"/>
            <a:ext cx="1931914" cy="369332"/>
          </a:xfrm>
          <a:prstGeom prst="rect">
            <a:avLst/>
          </a:prstGeom>
          <a:noFill/>
        </p:spPr>
        <p:txBody>
          <a:bodyPr wrap="none" rtlCol="0">
            <a:spAutoFit/>
          </a:bodyPr>
          <a:lstStyle/>
          <a:p>
            <a:r>
              <a:rPr lang="en-US" dirty="0"/>
              <a:t>FUNNEL PLOTS</a:t>
            </a:r>
          </a:p>
        </p:txBody>
      </p:sp>
      <p:sp>
        <p:nvSpPr>
          <p:cNvPr id="7" name="TextBox 6"/>
          <p:cNvSpPr txBox="1"/>
          <p:nvPr/>
        </p:nvSpPr>
        <p:spPr>
          <a:xfrm>
            <a:off x="5102225" y="6078022"/>
            <a:ext cx="3890195" cy="646331"/>
          </a:xfrm>
          <a:prstGeom prst="rect">
            <a:avLst/>
          </a:prstGeom>
          <a:solidFill>
            <a:schemeClr val="bg1"/>
          </a:solidFill>
        </p:spPr>
        <p:txBody>
          <a:bodyPr wrap="none" rtlCol="0">
            <a:spAutoFit/>
          </a:bodyPr>
          <a:lstStyle/>
          <a:p>
            <a:r>
              <a:rPr lang="en-US" dirty="0"/>
              <a:t>IVW=   0.083 </a:t>
            </a:r>
            <a:r>
              <a:rPr lang="en-US" dirty="0" err="1"/>
              <a:t>logOR</a:t>
            </a:r>
            <a:r>
              <a:rPr lang="en-US" dirty="0"/>
              <a:t>/mmHg p=1x10</a:t>
            </a:r>
            <a:r>
              <a:rPr lang="en-US" baseline="30000" dirty="0"/>
              <a:t>-5</a:t>
            </a:r>
          </a:p>
          <a:p>
            <a:r>
              <a:rPr lang="en-US" dirty="0"/>
              <a:t>Egger =-0.024 </a:t>
            </a:r>
            <a:r>
              <a:rPr lang="en-US" dirty="0" err="1"/>
              <a:t>logOR</a:t>
            </a:r>
            <a:r>
              <a:rPr lang="en-US" dirty="0"/>
              <a:t>/mmHg p=0.7</a:t>
            </a:r>
          </a:p>
        </p:txBody>
      </p:sp>
    </p:spTree>
    <p:extLst>
      <p:ext uri="{BB962C8B-B14F-4D97-AF65-F5344CB8AC3E}">
        <p14:creationId xmlns:p14="http://schemas.microsoft.com/office/powerpoint/2010/main" val="10694633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62064"/>
            <a:ext cx="8229600" cy="1143000"/>
          </a:xfrm>
        </p:spPr>
        <p:txBody>
          <a:bodyPr>
            <a:normAutofit fontScale="90000"/>
          </a:bodyPr>
          <a:lstStyle/>
          <a:p>
            <a:r>
              <a:rPr lang="en-GB" dirty="0">
                <a:solidFill>
                  <a:srgbClr val="0000FF"/>
                </a:solidFill>
              </a:rPr>
              <a:t>Weighted Median Approach</a:t>
            </a:r>
          </a:p>
        </p:txBody>
      </p:sp>
    </p:spTree>
    <p:extLst>
      <p:ext uri="{BB962C8B-B14F-4D97-AF65-F5344CB8AC3E}">
        <p14:creationId xmlns:p14="http://schemas.microsoft.com/office/powerpoint/2010/main" val="3661053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Simple Median Method</a:t>
            </a:r>
            <a:endParaRPr lang="en-AU" dirty="0">
              <a:solidFill>
                <a:srgbClr val="0000FF"/>
              </a:solidFill>
            </a:endParaRPr>
          </a:p>
        </p:txBody>
      </p:sp>
      <p:pic>
        <p:nvPicPr>
          <p:cNvPr id="3" name="Picture 2"/>
          <p:cNvPicPr>
            <a:picLocks noChangeAspect="1"/>
          </p:cNvPicPr>
          <p:nvPr/>
        </p:nvPicPr>
        <p:blipFill>
          <a:blip r:embed="rId3"/>
          <a:stretch>
            <a:fillRect/>
          </a:stretch>
        </p:blipFill>
        <p:spPr>
          <a:xfrm>
            <a:off x="0" y="1801554"/>
            <a:ext cx="9157943" cy="3537539"/>
          </a:xfrm>
          <a:prstGeom prst="rect">
            <a:avLst/>
          </a:prstGeom>
        </p:spPr>
      </p:pic>
      <p:sp>
        <p:nvSpPr>
          <p:cNvPr id="4" name="TextBox 3"/>
          <p:cNvSpPr txBox="1"/>
          <p:nvPr/>
        </p:nvSpPr>
        <p:spPr>
          <a:xfrm>
            <a:off x="680484" y="6337002"/>
            <a:ext cx="6583854" cy="369332"/>
          </a:xfrm>
          <a:prstGeom prst="rect">
            <a:avLst/>
          </a:prstGeom>
          <a:noFill/>
        </p:spPr>
        <p:txBody>
          <a:bodyPr wrap="none" rtlCol="0">
            <a:spAutoFit/>
          </a:bodyPr>
          <a:lstStyle/>
          <a:p>
            <a:r>
              <a:rPr lang="en-US" dirty="0"/>
              <a:t>Like all subsequent estimators it enjoys a 50% breakdown limit</a:t>
            </a:r>
            <a:endParaRPr lang="en-AU" dirty="0"/>
          </a:p>
        </p:txBody>
      </p:sp>
      <p:sp>
        <p:nvSpPr>
          <p:cNvPr id="5" name="TextBox 4"/>
          <p:cNvSpPr txBox="1"/>
          <p:nvPr/>
        </p:nvSpPr>
        <p:spPr>
          <a:xfrm>
            <a:off x="684029" y="5617537"/>
            <a:ext cx="6301918" cy="369332"/>
          </a:xfrm>
          <a:prstGeom prst="rect">
            <a:avLst/>
          </a:prstGeom>
          <a:noFill/>
        </p:spPr>
        <p:txBody>
          <a:bodyPr wrap="none" rtlCol="0">
            <a:spAutoFit/>
          </a:bodyPr>
          <a:lstStyle/>
          <a:p>
            <a:r>
              <a:rPr lang="en-US" dirty="0"/>
              <a:t>Order instrumental variables estimates and take the median</a:t>
            </a:r>
            <a:endParaRPr lang="en-AU" dirty="0"/>
          </a:p>
        </p:txBody>
      </p:sp>
    </p:spTree>
    <p:extLst>
      <p:ext uri="{BB962C8B-B14F-4D97-AF65-F5344CB8AC3E}">
        <p14:creationId xmlns:p14="http://schemas.microsoft.com/office/powerpoint/2010/main" val="16422300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Weighted Median Method</a:t>
            </a:r>
            <a:endParaRPr lang="en-AU" dirty="0">
              <a:solidFill>
                <a:srgbClr val="0000FF"/>
              </a:solidFill>
            </a:endParaRPr>
          </a:p>
        </p:txBody>
      </p:sp>
      <p:pic>
        <p:nvPicPr>
          <p:cNvPr id="3" name="Picture 2"/>
          <p:cNvPicPr>
            <a:picLocks noChangeAspect="1"/>
          </p:cNvPicPr>
          <p:nvPr/>
        </p:nvPicPr>
        <p:blipFill>
          <a:blip r:embed="rId2"/>
          <a:stretch>
            <a:fillRect/>
          </a:stretch>
        </p:blipFill>
        <p:spPr>
          <a:xfrm>
            <a:off x="1306183" y="1660775"/>
            <a:ext cx="6410637" cy="4378518"/>
          </a:xfrm>
          <a:prstGeom prst="rect">
            <a:avLst/>
          </a:prstGeom>
        </p:spPr>
      </p:pic>
      <p:sp>
        <p:nvSpPr>
          <p:cNvPr id="4" name="TextBox 3"/>
          <p:cNvSpPr txBox="1"/>
          <p:nvPr/>
        </p:nvSpPr>
        <p:spPr>
          <a:xfrm>
            <a:off x="1530773" y="6235665"/>
            <a:ext cx="691471" cy="369332"/>
          </a:xfrm>
          <a:prstGeom prst="rect">
            <a:avLst/>
          </a:prstGeom>
          <a:noFill/>
        </p:spPr>
        <p:txBody>
          <a:bodyPr wrap="none" rtlCol="0">
            <a:spAutoFit/>
          </a:bodyPr>
          <a:lstStyle/>
          <a:p>
            <a:r>
              <a:rPr lang="en-US" dirty="0" err="1"/>
              <a:t>w</a:t>
            </a:r>
            <a:r>
              <a:rPr lang="en-US" baseline="-25000" dirty="0" err="1"/>
              <a:t>j</a:t>
            </a:r>
            <a:r>
              <a:rPr lang="en-US" dirty="0"/>
              <a:t>’ = </a:t>
            </a:r>
            <a:endParaRPr lang="en-AU" dirty="0"/>
          </a:p>
        </p:txBody>
      </p:sp>
      <p:sp>
        <p:nvSpPr>
          <p:cNvPr id="5" name="TextBox 4"/>
          <p:cNvSpPr txBox="1"/>
          <p:nvPr/>
        </p:nvSpPr>
        <p:spPr>
          <a:xfrm>
            <a:off x="2180481" y="6022769"/>
            <a:ext cx="492443" cy="369332"/>
          </a:xfrm>
          <a:prstGeom prst="rect">
            <a:avLst/>
          </a:prstGeom>
          <a:noFill/>
        </p:spPr>
        <p:txBody>
          <a:bodyPr wrap="none" rtlCol="0">
            <a:spAutoFit/>
          </a:bodyPr>
          <a:lstStyle/>
          <a:p>
            <a:r>
              <a:rPr lang="el-GR" dirty="0"/>
              <a:t>γ</a:t>
            </a:r>
            <a:r>
              <a:rPr lang="en-US" baseline="-25000" dirty="0"/>
              <a:t>j</a:t>
            </a:r>
            <a:r>
              <a:rPr lang="en-US" baseline="30000" dirty="0"/>
              <a:t>2</a:t>
            </a:r>
            <a:r>
              <a:rPr lang="en-US" dirty="0"/>
              <a:t> </a:t>
            </a:r>
            <a:endParaRPr lang="en-AU" dirty="0"/>
          </a:p>
        </p:txBody>
      </p:sp>
      <p:sp>
        <p:nvSpPr>
          <p:cNvPr id="6" name="TextBox 5"/>
          <p:cNvSpPr txBox="1"/>
          <p:nvPr/>
        </p:nvSpPr>
        <p:spPr>
          <a:xfrm>
            <a:off x="2180481" y="6392101"/>
            <a:ext cx="596638" cy="369332"/>
          </a:xfrm>
          <a:prstGeom prst="rect">
            <a:avLst/>
          </a:prstGeom>
          <a:noFill/>
        </p:spPr>
        <p:txBody>
          <a:bodyPr wrap="none" rtlCol="0">
            <a:spAutoFit/>
          </a:bodyPr>
          <a:lstStyle/>
          <a:p>
            <a:r>
              <a:rPr lang="el-GR" i="1" dirty="0"/>
              <a:t>σ</a:t>
            </a:r>
            <a:r>
              <a:rPr lang="en-US" i="1" baseline="30000" dirty="0"/>
              <a:t>2</a:t>
            </a:r>
            <a:r>
              <a:rPr lang="en-US" i="1" baseline="-25000" dirty="0"/>
              <a:t>Yj</a:t>
            </a:r>
            <a:r>
              <a:rPr lang="en-US" i="1" dirty="0"/>
              <a:t> </a:t>
            </a:r>
            <a:endParaRPr lang="en-AU" i="1" dirty="0"/>
          </a:p>
        </p:txBody>
      </p:sp>
      <p:sp>
        <p:nvSpPr>
          <p:cNvPr id="7" name="TextBox 6"/>
          <p:cNvSpPr txBox="1"/>
          <p:nvPr/>
        </p:nvSpPr>
        <p:spPr>
          <a:xfrm>
            <a:off x="2145202" y="6158449"/>
            <a:ext cx="530915" cy="369332"/>
          </a:xfrm>
          <a:prstGeom prst="rect">
            <a:avLst/>
          </a:prstGeom>
          <a:noFill/>
        </p:spPr>
        <p:txBody>
          <a:bodyPr wrap="none" rtlCol="0">
            <a:spAutoFit/>
          </a:bodyPr>
          <a:lstStyle/>
          <a:p>
            <a:r>
              <a:rPr lang="en-US" i="1" dirty="0"/>
              <a:t>___</a:t>
            </a:r>
            <a:endParaRPr lang="en-AU" i="1" dirty="0"/>
          </a:p>
        </p:txBody>
      </p:sp>
      <p:sp>
        <p:nvSpPr>
          <p:cNvPr id="8" name="TextBox 7"/>
          <p:cNvSpPr txBox="1"/>
          <p:nvPr/>
        </p:nvSpPr>
        <p:spPr>
          <a:xfrm>
            <a:off x="2180481" y="5882740"/>
            <a:ext cx="300082" cy="369332"/>
          </a:xfrm>
          <a:prstGeom prst="rect">
            <a:avLst/>
          </a:prstGeom>
          <a:noFill/>
        </p:spPr>
        <p:txBody>
          <a:bodyPr wrap="none" rtlCol="0">
            <a:spAutoFit/>
          </a:bodyPr>
          <a:lstStyle/>
          <a:p>
            <a:r>
              <a:rPr lang="en-US" dirty="0"/>
              <a:t>^</a:t>
            </a:r>
            <a:endParaRPr lang="en-AU" dirty="0"/>
          </a:p>
        </p:txBody>
      </p:sp>
      <p:sp>
        <p:nvSpPr>
          <p:cNvPr id="9" name="TextBox 8"/>
          <p:cNvSpPr txBox="1"/>
          <p:nvPr/>
        </p:nvSpPr>
        <p:spPr>
          <a:xfrm>
            <a:off x="3078836" y="6243687"/>
            <a:ext cx="643125" cy="369332"/>
          </a:xfrm>
          <a:prstGeom prst="rect">
            <a:avLst/>
          </a:prstGeom>
          <a:noFill/>
        </p:spPr>
        <p:txBody>
          <a:bodyPr wrap="none" rtlCol="0">
            <a:spAutoFit/>
          </a:bodyPr>
          <a:lstStyle/>
          <a:p>
            <a:r>
              <a:rPr lang="en-US" i="1" dirty="0" err="1"/>
              <a:t>w</a:t>
            </a:r>
            <a:r>
              <a:rPr lang="en-US" i="1" baseline="-25000" dirty="0" err="1"/>
              <a:t>j</a:t>
            </a:r>
            <a:r>
              <a:rPr lang="en-US" dirty="0"/>
              <a:t> = </a:t>
            </a:r>
            <a:endParaRPr lang="en-AU" dirty="0"/>
          </a:p>
        </p:txBody>
      </p:sp>
      <p:sp>
        <p:nvSpPr>
          <p:cNvPr id="10" name="TextBox 9"/>
          <p:cNvSpPr txBox="1"/>
          <p:nvPr/>
        </p:nvSpPr>
        <p:spPr>
          <a:xfrm>
            <a:off x="3754678" y="6042795"/>
            <a:ext cx="476412" cy="369332"/>
          </a:xfrm>
          <a:prstGeom prst="rect">
            <a:avLst/>
          </a:prstGeom>
          <a:noFill/>
        </p:spPr>
        <p:txBody>
          <a:bodyPr wrap="none" rtlCol="0">
            <a:spAutoFit/>
          </a:bodyPr>
          <a:lstStyle/>
          <a:p>
            <a:r>
              <a:rPr lang="en-US" dirty="0" err="1"/>
              <a:t>w</a:t>
            </a:r>
            <a:r>
              <a:rPr lang="en-US" baseline="-25000" dirty="0" err="1"/>
              <a:t>j</a:t>
            </a:r>
            <a:r>
              <a:rPr lang="en-US" dirty="0"/>
              <a:t>’</a:t>
            </a:r>
            <a:endParaRPr lang="en-AU" dirty="0"/>
          </a:p>
        </p:txBody>
      </p:sp>
      <p:sp>
        <p:nvSpPr>
          <p:cNvPr id="11" name="TextBox 10"/>
          <p:cNvSpPr txBox="1"/>
          <p:nvPr/>
        </p:nvSpPr>
        <p:spPr>
          <a:xfrm>
            <a:off x="3650406" y="6419783"/>
            <a:ext cx="689612" cy="369332"/>
          </a:xfrm>
          <a:prstGeom prst="rect">
            <a:avLst/>
          </a:prstGeom>
          <a:noFill/>
        </p:spPr>
        <p:txBody>
          <a:bodyPr wrap="none" rtlCol="0">
            <a:spAutoFit/>
          </a:bodyPr>
          <a:lstStyle/>
          <a:p>
            <a:r>
              <a:rPr lang="el-GR" dirty="0"/>
              <a:t>Σ</a:t>
            </a:r>
            <a:r>
              <a:rPr lang="en-US" baseline="-25000" dirty="0" err="1"/>
              <a:t>j</a:t>
            </a:r>
            <a:r>
              <a:rPr lang="en-US" dirty="0" err="1"/>
              <a:t>w</a:t>
            </a:r>
            <a:r>
              <a:rPr lang="en-US" baseline="-25000" dirty="0" err="1"/>
              <a:t>j</a:t>
            </a:r>
            <a:r>
              <a:rPr lang="en-US" dirty="0"/>
              <a:t>’</a:t>
            </a:r>
            <a:endParaRPr lang="en-AU" dirty="0"/>
          </a:p>
        </p:txBody>
      </p:sp>
      <p:sp>
        <p:nvSpPr>
          <p:cNvPr id="12" name="TextBox 11"/>
          <p:cNvSpPr txBox="1"/>
          <p:nvPr/>
        </p:nvSpPr>
        <p:spPr>
          <a:xfrm>
            <a:off x="3650406" y="6163658"/>
            <a:ext cx="646331" cy="369332"/>
          </a:xfrm>
          <a:prstGeom prst="rect">
            <a:avLst/>
          </a:prstGeom>
          <a:noFill/>
        </p:spPr>
        <p:txBody>
          <a:bodyPr wrap="none" rtlCol="0">
            <a:spAutoFit/>
          </a:bodyPr>
          <a:lstStyle/>
          <a:p>
            <a:r>
              <a:rPr lang="en-US" dirty="0"/>
              <a:t>____</a:t>
            </a:r>
            <a:endParaRPr lang="en-AU" dirty="0"/>
          </a:p>
        </p:txBody>
      </p:sp>
    </p:spTree>
    <p:extLst>
      <p:ext uri="{BB962C8B-B14F-4D97-AF65-F5344CB8AC3E}">
        <p14:creationId xmlns:p14="http://schemas.microsoft.com/office/powerpoint/2010/main" val="42559635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Penalized Weighted Median Method</a:t>
            </a:r>
            <a:endParaRPr lang="en-AU" dirty="0">
              <a:solidFill>
                <a:srgbClr val="0000FF"/>
              </a:solidFill>
            </a:endParaRPr>
          </a:p>
        </p:txBody>
      </p:sp>
      <p:pic>
        <p:nvPicPr>
          <p:cNvPr id="3" name="Picture 2"/>
          <p:cNvPicPr>
            <a:picLocks noChangeAspect="1"/>
          </p:cNvPicPr>
          <p:nvPr/>
        </p:nvPicPr>
        <p:blipFill>
          <a:blip r:embed="rId3"/>
          <a:stretch>
            <a:fillRect/>
          </a:stretch>
        </p:blipFill>
        <p:spPr>
          <a:xfrm>
            <a:off x="0" y="1801554"/>
            <a:ext cx="9157943" cy="3537539"/>
          </a:xfrm>
          <a:prstGeom prst="rect">
            <a:avLst/>
          </a:prstGeom>
        </p:spPr>
      </p:pic>
      <p:sp>
        <p:nvSpPr>
          <p:cNvPr id="4" name="TextBox 3"/>
          <p:cNvSpPr txBox="1"/>
          <p:nvPr/>
        </p:nvSpPr>
        <p:spPr>
          <a:xfrm>
            <a:off x="680484" y="6337002"/>
            <a:ext cx="6583854" cy="369332"/>
          </a:xfrm>
          <a:prstGeom prst="rect">
            <a:avLst/>
          </a:prstGeom>
          <a:noFill/>
        </p:spPr>
        <p:txBody>
          <a:bodyPr wrap="none" rtlCol="0">
            <a:spAutoFit/>
          </a:bodyPr>
          <a:lstStyle/>
          <a:p>
            <a:r>
              <a:rPr lang="en-US" dirty="0"/>
              <a:t>Like all subsequent estimators it enjoys a 50% breakdown limit</a:t>
            </a:r>
            <a:endParaRPr lang="en-AU" dirty="0"/>
          </a:p>
        </p:txBody>
      </p:sp>
      <p:sp>
        <p:nvSpPr>
          <p:cNvPr id="5" name="TextBox 4"/>
          <p:cNvSpPr txBox="1"/>
          <p:nvPr/>
        </p:nvSpPr>
        <p:spPr>
          <a:xfrm>
            <a:off x="0" y="5432871"/>
            <a:ext cx="8724055" cy="646331"/>
          </a:xfrm>
          <a:prstGeom prst="rect">
            <a:avLst/>
          </a:prstGeom>
          <a:noFill/>
        </p:spPr>
        <p:txBody>
          <a:bodyPr wrap="none" rtlCol="0">
            <a:spAutoFit/>
          </a:bodyPr>
          <a:lstStyle/>
          <a:p>
            <a:r>
              <a:rPr lang="en-US" dirty="0"/>
              <a:t>Although the invalid IVs do not contribute directly to the median estimate, they do </a:t>
            </a:r>
          </a:p>
          <a:p>
            <a:r>
              <a:rPr lang="en-US" dirty="0"/>
              <a:t>influence it in small samples </a:t>
            </a:r>
            <a:endParaRPr lang="en-AU" dirty="0"/>
          </a:p>
        </p:txBody>
      </p:sp>
    </p:spTree>
    <p:extLst>
      <p:ext uri="{BB962C8B-B14F-4D97-AF65-F5344CB8AC3E}">
        <p14:creationId xmlns:p14="http://schemas.microsoft.com/office/powerpoint/2010/main" val="35315186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Penalized Weighted Median Method</a:t>
            </a:r>
            <a:endParaRPr lang="en-AU" dirty="0">
              <a:solidFill>
                <a:srgbClr val="0000FF"/>
              </a:solidFill>
            </a:endParaRPr>
          </a:p>
        </p:txBody>
      </p:sp>
      <p:grpSp>
        <p:nvGrpSpPr>
          <p:cNvPr id="15" name="Group 14"/>
          <p:cNvGrpSpPr/>
          <p:nvPr/>
        </p:nvGrpSpPr>
        <p:grpSpPr>
          <a:xfrm>
            <a:off x="3710323" y="3353704"/>
            <a:ext cx="2531202" cy="509477"/>
            <a:chOff x="3279363" y="6055050"/>
            <a:chExt cx="2531202" cy="509477"/>
          </a:xfrm>
        </p:grpSpPr>
        <p:sp>
          <p:nvSpPr>
            <p:cNvPr id="4" name="TextBox 3"/>
            <p:cNvSpPr txBox="1"/>
            <p:nvPr/>
          </p:nvSpPr>
          <p:spPr>
            <a:xfrm>
              <a:off x="3279363" y="6155455"/>
              <a:ext cx="1016625" cy="369332"/>
            </a:xfrm>
            <a:prstGeom prst="rect">
              <a:avLst/>
            </a:prstGeom>
            <a:noFill/>
          </p:spPr>
          <p:txBody>
            <a:bodyPr wrap="none" rtlCol="0">
              <a:spAutoFit/>
            </a:bodyPr>
            <a:lstStyle/>
            <a:p>
              <a:r>
                <a:rPr lang="en-US" i="1" dirty="0"/>
                <a:t>Q</a:t>
              </a:r>
              <a:r>
                <a:rPr lang="en-US" dirty="0"/>
                <a:t> = </a:t>
              </a:r>
              <a:r>
                <a:rPr lang="el-GR" i="1" dirty="0"/>
                <a:t>Σ</a:t>
              </a:r>
              <a:r>
                <a:rPr lang="en-US" i="1" baseline="-25000" dirty="0" err="1"/>
                <a:t>j</a:t>
              </a:r>
              <a:r>
                <a:rPr lang="en-US" i="1" dirty="0" err="1"/>
                <a:t>Q</a:t>
              </a:r>
              <a:r>
                <a:rPr lang="en-US" i="1" baseline="-25000" dirty="0" err="1"/>
                <a:t>j</a:t>
              </a:r>
              <a:endParaRPr lang="en-AU" dirty="0"/>
            </a:p>
          </p:txBody>
        </p:sp>
        <p:sp>
          <p:nvSpPr>
            <p:cNvPr id="8" name="TextBox 7"/>
            <p:cNvSpPr txBox="1"/>
            <p:nvPr/>
          </p:nvSpPr>
          <p:spPr>
            <a:xfrm>
              <a:off x="4975924" y="6055050"/>
              <a:ext cx="300082" cy="369332"/>
            </a:xfrm>
            <a:prstGeom prst="rect">
              <a:avLst/>
            </a:prstGeom>
            <a:noFill/>
          </p:spPr>
          <p:txBody>
            <a:bodyPr wrap="none" rtlCol="0">
              <a:spAutoFit/>
            </a:bodyPr>
            <a:lstStyle/>
            <a:p>
              <a:r>
                <a:rPr lang="en-US" dirty="0"/>
                <a:t>^</a:t>
              </a:r>
              <a:endParaRPr lang="en-AU" dirty="0"/>
            </a:p>
          </p:txBody>
        </p:sp>
        <p:sp>
          <p:nvSpPr>
            <p:cNvPr id="9" name="TextBox 8"/>
            <p:cNvSpPr txBox="1"/>
            <p:nvPr/>
          </p:nvSpPr>
          <p:spPr>
            <a:xfrm>
              <a:off x="4169704" y="6179519"/>
              <a:ext cx="415498" cy="369332"/>
            </a:xfrm>
            <a:prstGeom prst="rect">
              <a:avLst/>
            </a:prstGeom>
            <a:noFill/>
          </p:spPr>
          <p:txBody>
            <a:bodyPr wrap="none" rtlCol="0">
              <a:spAutoFit/>
            </a:bodyPr>
            <a:lstStyle/>
            <a:p>
              <a:r>
                <a:rPr lang="en-US" dirty="0"/>
                <a:t> = </a:t>
              </a:r>
              <a:endParaRPr lang="en-AU" dirty="0"/>
            </a:p>
          </p:txBody>
        </p:sp>
        <p:sp>
          <p:nvSpPr>
            <p:cNvPr id="11" name="TextBox 10"/>
            <p:cNvSpPr txBox="1"/>
            <p:nvPr/>
          </p:nvSpPr>
          <p:spPr>
            <a:xfrm>
              <a:off x="4436471" y="6195195"/>
              <a:ext cx="1374094" cy="369332"/>
            </a:xfrm>
            <a:prstGeom prst="rect">
              <a:avLst/>
            </a:prstGeom>
            <a:noFill/>
          </p:spPr>
          <p:txBody>
            <a:bodyPr wrap="none" rtlCol="0">
              <a:spAutoFit/>
            </a:bodyPr>
            <a:lstStyle/>
            <a:p>
              <a:r>
                <a:rPr lang="el-GR" i="1" dirty="0"/>
                <a:t>Σ</a:t>
              </a:r>
              <a:r>
                <a:rPr lang="en-US" i="1" baseline="-25000" dirty="0" err="1"/>
                <a:t>j</a:t>
              </a:r>
              <a:r>
                <a:rPr lang="en-US" i="1" dirty="0" err="1"/>
                <a:t>w</a:t>
              </a:r>
              <a:r>
                <a:rPr lang="en-US" i="1" baseline="-25000" dirty="0" err="1"/>
                <a:t>j</a:t>
              </a:r>
              <a:r>
                <a:rPr lang="en-US" dirty="0"/>
                <a:t>’(</a:t>
              </a:r>
              <a:r>
                <a:rPr lang="el-GR" i="1" dirty="0"/>
                <a:t>β</a:t>
              </a:r>
              <a:r>
                <a:rPr lang="en-US" i="1" baseline="-25000" dirty="0"/>
                <a:t>j</a:t>
              </a:r>
              <a:r>
                <a:rPr lang="en-US" dirty="0"/>
                <a:t> - </a:t>
              </a:r>
              <a:r>
                <a:rPr lang="el-GR" i="1" dirty="0"/>
                <a:t>β</a:t>
              </a:r>
              <a:r>
                <a:rPr lang="en-US" dirty="0"/>
                <a:t>)</a:t>
              </a:r>
              <a:r>
                <a:rPr lang="en-US" baseline="30000" dirty="0"/>
                <a:t>2</a:t>
              </a:r>
              <a:endParaRPr lang="en-AU" baseline="30000" dirty="0"/>
            </a:p>
          </p:txBody>
        </p:sp>
        <p:sp>
          <p:nvSpPr>
            <p:cNvPr id="13" name="TextBox 12"/>
            <p:cNvSpPr txBox="1"/>
            <p:nvPr/>
          </p:nvSpPr>
          <p:spPr>
            <a:xfrm>
              <a:off x="5361734" y="6058357"/>
              <a:ext cx="300082" cy="369332"/>
            </a:xfrm>
            <a:prstGeom prst="rect">
              <a:avLst/>
            </a:prstGeom>
            <a:noFill/>
          </p:spPr>
          <p:txBody>
            <a:bodyPr wrap="none" rtlCol="0">
              <a:spAutoFit/>
            </a:bodyPr>
            <a:lstStyle/>
            <a:p>
              <a:r>
                <a:rPr lang="en-US" dirty="0"/>
                <a:t>^</a:t>
              </a:r>
              <a:endParaRPr lang="en-AU" dirty="0"/>
            </a:p>
          </p:txBody>
        </p:sp>
      </p:grpSp>
      <p:sp>
        <p:nvSpPr>
          <p:cNvPr id="14" name="Content Placeholder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2000" dirty="0"/>
              <a:t>One way of minimizing this problem is down-weighting the contribution to the analysis of genetic variants with heterogeneous ratio estimates</a:t>
            </a:r>
          </a:p>
          <a:p>
            <a:endParaRPr lang="en-US" sz="2000" dirty="0"/>
          </a:p>
          <a:p>
            <a:r>
              <a:rPr lang="en-US" sz="2000" dirty="0"/>
              <a:t>Heterogeneity between estimates can be quantified by Cochrane’s Q statistic:</a:t>
            </a:r>
          </a:p>
          <a:p>
            <a:endParaRPr lang="en-US" sz="2000" dirty="0"/>
          </a:p>
          <a:p>
            <a:r>
              <a:rPr lang="en-US" sz="2000" dirty="0"/>
              <a:t>The Q statistic has a chi-squared distribution on J – 1 degrees of freedom under the null hypothesis of no heterogeneity</a:t>
            </a:r>
            <a:endParaRPr lang="en-US" sz="2000" b="1" dirty="0"/>
          </a:p>
          <a:p>
            <a:endParaRPr lang="en-US" sz="2000" b="1" dirty="0"/>
          </a:p>
          <a:p>
            <a:r>
              <a:rPr lang="en-US" sz="2000" dirty="0"/>
              <a:t>Each individual component of Q has a chi-square distribution with 1 </a:t>
            </a:r>
            <a:r>
              <a:rPr lang="en-US" sz="2000" dirty="0" err="1"/>
              <a:t>df</a:t>
            </a:r>
            <a:r>
              <a:rPr lang="en-US" sz="2000" dirty="0"/>
              <a:t>. Bowden proposes using a one sided upper P value (denoted </a:t>
            </a:r>
            <a:r>
              <a:rPr lang="en-US" sz="2000" i="1" dirty="0" err="1"/>
              <a:t>q</a:t>
            </a:r>
            <a:r>
              <a:rPr lang="en-US" sz="2000" i="1" baseline="-25000" dirty="0" err="1"/>
              <a:t>j</a:t>
            </a:r>
            <a:r>
              <a:rPr lang="en-US" sz="2000" dirty="0"/>
              <a:t>):</a:t>
            </a:r>
          </a:p>
        </p:txBody>
      </p:sp>
      <p:sp>
        <p:nvSpPr>
          <p:cNvPr id="17" name="TextBox 16"/>
          <p:cNvSpPr txBox="1"/>
          <p:nvPr/>
        </p:nvSpPr>
        <p:spPr>
          <a:xfrm>
            <a:off x="3261492" y="6341161"/>
            <a:ext cx="2422458" cy="369332"/>
          </a:xfrm>
          <a:prstGeom prst="rect">
            <a:avLst/>
          </a:prstGeom>
          <a:noFill/>
        </p:spPr>
        <p:txBody>
          <a:bodyPr wrap="none" rtlCol="0">
            <a:spAutoFit/>
          </a:bodyPr>
          <a:lstStyle/>
          <a:p>
            <a:r>
              <a:rPr lang="en-US" i="1" dirty="0" err="1"/>
              <a:t>w</a:t>
            </a:r>
            <a:r>
              <a:rPr lang="en-US" i="1" baseline="-25000" dirty="0" err="1"/>
              <a:t>j</a:t>
            </a:r>
            <a:r>
              <a:rPr lang="en-US" i="1" dirty="0"/>
              <a:t>* = </a:t>
            </a:r>
            <a:r>
              <a:rPr lang="en-US" i="1" dirty="0" err="1"/>
              <a:t>w’</a:t>
            </a:r>
            <a:r>
              <a:rPr lang="en-US" i="1" baseline="-25000" dirty="0" err="1"/>
              <a:t>j</a:t>
            </a:r>
            <a:r>
              <a:rPr lang="en-US" i="1" dirty="0"/>
              <a:t> × min(1, 20q</a:t>
            </a:r>
            <a:r>
              <a:rPr lang="en-US" i="1" baseline="-25000" dirty="0"/>
              <a:t>j</a:t>
            </a:r>
            <a:r>
              <a:rPr lang="en-US" i="1" dirty="0"/>
              <a:t>)</a:t>
            </a:r>
            <a:endParaRPr lang="en-AU" dirty="0"/>
          </a:p>
        </p:txBody>
      </p:sp>
    </p:spTree>
    <p:extLst>
      <p:ext uri="{BB962C8B-B14F-4D97-AF65-F5344CB8AC3E}">
        <p14:creationId xmlns:p14="http://schemas.microsoft.com/office/powerpoint/2010/main" val="30540615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Penalized Weighted Median Method</a:t>
            </a:r>
            <a:endParaRPr lang="en-AU" dirty="0">
              <a:solidFill>
                <a:srgbClr val="0000FF"/>
              </a:solidFill>
            </a:endParaRPr>
          </a:p>
        </p:txBody>
      </p:sp>
      <p:pic>
        <p:nvPicPr>
          <p:cNvPr id="3" name="Picture 2"/>
          <p:cNvPicPr>
            <a:picLocks noChangeAspect="1"/>
          </p:cNvPicPr>
          <p:nvPr/>
        </p:nvPicPr>
        <p:blipFill>
          <a:blip r:embed="rId3"/>
          <a:stretch>
            <a:fillRect/>
          </a:stretch>
        </p:blipFill>
        <p:spPr>
          <a:xfrm>
            <a:off x="1306183" y="1660775"/>
            <a:ext cx="6410637" cy="4378518"/>
          </a:xfrm>
          <a:prstGeom prst="rect">
            <a:avLst/>
          </a:prstGeom>
        </p:spPr>
      </p:pic>
    </p:spTree>
    <p:extLst>
      <p:ext uri="{BB962C8B-B14F-4D97-AF65-F5344CB8AC3E}">
        <p14:creationId xmlns:p14="http://schemas.microsoft.com/office/powerpoint/2010/main" val="14749617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62064"/>
            <a:ext cx="8229600" cy="1143000"/>
          </a:xfrm>
        </p:spPr>
        <p:txBody>
          <a:bodyPr>
            <a:normAutofit/>
          </a:bodyPr>
          <a:lstStyle/>
          <a:p>
            <a:r>
              <a:rPr lang="en-GB" dirty="0">
                <a:solidFill>
                  <a:srgbClr val="0000FF"/>
                </a:solidFill>
              </a:rPr>
              <a:t>Mode Based Estimator</a:t>
            </a:r>
          </a:p>
        </p:txBody>
      </p:sp>
    </p:spTree>
    <p:extLst>
      <p:ext uri="{BB962C8B-B14F-4D97-AF65-F5344CB8AC3E}">
        <p14:creationId xmlns:p14="http://schemas.microsoft.com/office/powerpoint/2010/main" val="699955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04460" y="2240354"/>
            <a:ext cx="7264091" cy="3431421"/>
          </a:xfrm>
          <a:prstGeom prst="rect">
            <a:avLst/>
          </a:prstGeom>
        </p:spPr>
      </p:pic>
      <p:sp>
        <p:nvSpPr>
          <p:cNvPr id="6" name="Title 1"/>
          <p:cNvSpPr>
            <a:spLocks noGrp="1"/>
          </p:cNvSpPr>
          <p:nvPr>
            <p:ph type="title"/>
          </p:nvPr>
        </p:nvSpPr>
        <p:spPr>
          <a:xfrm>
            <a:off x="457200" y="308112"/>
            <a:ext cx="8229600" cy="954157"/>
          </a:xfrm>
        </p:spPr>
        <p:txBody>
          <a:bodyPr/>
          <a:lstStyle/>
          <a:p>
            <a:r>
              <a:rPr lang="en-AU" dirty="0">
                <a:solidFill>
                  <a:srgbClr val="0000FF"/>
                </a:solidFill>
              </a:rPr>
              <a:t>ZEMPA</a:t>
            </a:r>
          </a:p>
        </p:txBody>
      </p:sp>
    </p:spTree>
    <p:extLst>
      <p:ext uri="{BB962C8B-B14F-4D97-AF65-F5344CB8AC3E}">
        <p14:creationId xmlns:p14="http://schemas.microsoft.com/office/powerpoint/2010/main" val="2002878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FF"/>
                </a:solidFill>
              </a:rPr>
              <a:t>Inverse variance weighted (IVW) fixed effects method</a:t>
            </a:r>
          </a:p>
        </p:txBody>
      </p:sp>
      <p:graphicFrame>
        <p:nvGraphicFramePr>
          <p:cNvPr id="12" name="Object 10"/>
          <p:cNvGraphicFramePr>
            <a:graphicFrameLocks noChangeAspect="1"/>
          </p:cNvGraphicFramePr>
          <p:nvPr/>
        </p:nvGraphicFramePr>
        <p:xfrm>
          <a:off x="1901477" y="4240622"/>
          <a:ext cx="2171700" cy="1447800"/>
        </p:xfrm>
        <a:graphic>
          <a:graphicData uri="http://schemas.openxmlformats.org/presentationml/2006/ole">
            <mc:AlternateContent xmlns:mc="http://schemas.openxmlformats.org/markup-compatibility/2006">
              <mc:Choice xmlns:v="urn:schemas-microsoft-com:vml" Requires="v">
                <p:oleObj name="Equation" r:id="rId2" imgW="1269720" imgH="838080" progId="Equation.3">
                  <p:embed/>
                </p:oleObj>
              </mc:Choice>
              <mc:Fallback>
                <p:oleObj name="Equation" r:id="rId2" imgW="1269720" imgH="838080" progId="Equation.3">
                  <p:embed/>
                  <p:pic>
                    <p:nvPicPr>
                      <p:cNvPr id="12"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477" y="4240622"/>
                        <a:ext cx="2171700" cy="144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 name="Rectangle 12"/>
          <p:cNvSpPr>
            <a:spLocks noChangeArrowheads="1"/>
          </p:cNvSpPr>
          <p:nvPr/>
        </p:nvSpPr>
        <p:spPr bwMode="auto">
          <a:xfrm>
            <a:off x="1844327" y="4183472"/>
            <a:ext cx="2400300" cy="1657350"/>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x-none" altLang="x-none" sz="1350"/>
          </a:p>
        </p:txBody>
      </p:sp>
      <p:graphicFrame>
        <p:nvGraphicFramePr>
          <p:cNvPr id="14" name="Object 14"/>
          <p:cNvGraphicFramePr>
            <a:graphicFrameLocks noChangeAspect="1"/>
          </p:cNvGraphicFramePr>
          <p:nvPr/>
        </p:nvGraphicFramePr>
        <p:xfrm>
          <a:off x="3980259" y="2970841"/>
          <a:ext cx="1183481" cy="789385"/>
        </p:xfrm>
        <a:graphic>
          <a:graphicData uri="http://schemas.openxmlformats.org/presentationml/2006/ole">
            <mc:AlternateContent xmlns:mc="http://schemas.openxmlformats.org/markup-compatibility/2006">
              <mc:Choice xmlns:v="urn:schemas-microsoft-com:vml" Requires="v">
                <p:oleObj name="Equation" r:id="rId4" imgW="799920" imgH="431640" progId="Equation.3">
                  <p:embed/>
                </p:oleObj>
              </mc:Choice>
              <mc:Fallback>
                <p:oleObj name="Equation" r:id="rId4" imgW="799920" imgH="431640" progId="Equation.3">
                  <p:embed/>
                  <p:pic>
                    <p:nvPicPr>
                      <p:cNvPr id="14"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0259" y="2970841"/>
                        <a:ext cx="1183481" cy="7893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5" name="Rectangle 16"/>
          <p:cNvSpPr>
            <a:spLocks noChangeArrowheads="1"/>
          </p:cNvSpPr>
          <p:nvPr/>
        </p:nvSpPr>
        <p:spPr bwMode="auto">
          <a:xfrm>
            <a:off x="3773141" y="2988049"/>
            <a:ext cx="1657350" cy="800100"/>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x-none" altLang="x-none" sz="1350"/>
          </a:p>
        </p:txBody>
      </p:sp>
      <p:graphicFrame>
        <p:nvGraphicFramePr>
          <p:cNvPr id="20" name="Object 11"/>
          <p:cNvGraphicFramePr>
            <a:graphicFrameLocks noChangeAspect="1"/>
          </p:cNvGraphicFramePr>
          <p:nvPr/>
        </p:nvGraphicFramePr>
        <p:xfrm>
          <a:off x="4902932" y="4384688"/>
          <a:ext cx="2019300" cy="1160860"/>
        </p:xfrm>
        <a:graphic>
          <a:graphicData uri="http://schemas.openxmlformats.org/presentationml/2006/ole">
            <mc:AlternateContent xmlns:mc="http://schemas.openxmlformats.org/markup-compatibility/2006">
              <mc:Choice xmlns:v="urn:schemas-microsoft-com:vml" Requires="v">
                <p:oleObj name="Equation" r:id="rId6" imgW="1180800" imgH="672840" progId="Equation.3">
                  <p:embed/>
                </p:oleObj>
              </mc:Choice>
              <mc:Fallback>
                <p:oleObj name="Equation" r:id="rId6" imgW="1180800" imgH="672840" progId="Equation.3">
                  <p:embed/>
                  <p:pic>
                    <p:nvPicPr>
                      <p:cNvPr id="2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02932" y="4384688"/>
                        <a:ext cx="2019300" cy="11608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1" name="Rectangle 12"/>
          <p:cNvSpPr>
            <a:spLocks noChangeArrowheads="1"/>
          </p:cNvSpPr>
          <p:nvPr/>
        </p:nvSpPr>
        <p:spPr bwMode="auto">
          <a:xfrm>
            <a:off x="4769582" y="4183472"/>
            <a:ext cx="2400300" cy="1657350"/>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x-none" altLang="x-none" sz="1350"/>
          </a:p>
        </p:txBody>
      </p:sp>
      <p:sp>
        <p:nvSpPr>
          <p:cNvPr id="22" name="TextBox 21"/>
          <p:cNvSpPr txBox="1"/>
          <p:nvPr/>
        </p:nvSpPr>
        <p:spPr>
          <a:xfrm>
            <a:off x="1630024" y="6236145"/>
            <a:ext cx="6305200" cy="507831"/>
          </a:xfrm>
          <a:prstGeom prst="rect">
            <a:avLst/>
          </a:prstGeom>
          <a:noFill/>
        </p:spPr>
        <p:txBody>
          <a:bodyPr wrap="square" rtlCol="0">
            <a:spAutoFit/>
          </a:bodyPr>
          <a:lstStyle/>
          <a:p>
            <a:r>
              <a:rPr lang="en-US" sz="1350" dirty="0"/>
              <a:t>For N studies, each study </a:t>
            </a:r>
            <a:r>
              <a:rPr lang="en-US" sz="1350" i="1" dirty="0" err="1"/>
              <a:t>i</a:t>
            </a:r>
            <a:r>
              <a:rPr lang="en-US" sz="1350" dirty="0"/>
              <a:t> contributes more to the meta analysis if its standard error is lower</a:t>
            </a:r>
          </a:p>
        </p:txBody>
      </p:sp>
      <p:sp>
        <p:nvSpPr>
          <p:cNvPr id="16" name="Rectangle 3"/>
          <p:cNvSpPr txBox="1">
            <a:spLocks noChangeArrowheads="1"/>
          </p:cNvSpPr>
          <p:nvPr/>
        </p:nvSpPr>
        <p:spPr>
          <a:xfrm>
            <a:off x="457200" y="1600201"/>
            <a:ext cx="8229600" cy="14610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altLang="x-none"/>
              <a:t>There is one underlying ‘true’ effect</a:t>
            </a:r>
          </a:p>
          <a:p>
            <a:r>
              <a:rPr lang="en-US" altLang="x-none"/>
              <a:t>All deviations of sample effects from the ‘true’ effect are due to chance</a:t>
            </a:r>
            <a:endParaRPr lang="en-US" altLang="x-none" dirty="0"/>
          </a:p>
        </p:txBody>
      </p:sp>
    </p:spTree>
    <p:extLst>
      <p:ext uri="{BB962C8B-B14F-4D97-AF65-F5344CB8AC3E}">
        <p14:creationId xmlns:p14="http://schemas.microsoft.com/office/powerpoint/2010/main" val="24224439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C8C9439B-EA79-4150-96D4-403E9F4C46C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210106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48E06D-8AF4-614F-9BD6-A7E07D3891B4}"/>
              </a:ext>
            </a:extLst>
          </p:cNvPr>
          <p:cNvPicPr>
            <a:picLocks noChangeAspect="1"/>
          </p:cNvPicPr>
          <p:nvPr/>
        </p:nvPicPr>
        <p:blipFill rotWithShape="1">
          <a:blip r:embed="rId2"/>
          <a:srcRect t="26531"/>
          <a:stretch/>
        </p:blipFill>
        <p:spPr>
          <a:xfrm>
            <a:off x="2890262" y="1440563"/>
            <a:ext cx="5182791" cy="4997691"/>
          </a:xfrm>
          <a:prstGeom prst="rect">
            <a:avLst/>
          </a:prstGeom>
        </p:spPr>
      </p:pic>
      <p:pic>
        <p:nvPicPr>
          <p:cNvPr id="3" name="Picture 2">
            <a:extLst>
              <a:ext uri="{FF2B5EF4-FFF2-40B4-BE49-F238E27FC236}">
                <a16:creationId xmlns:a16="http://schemas.microsoft.com/office/drawing/2014/main" id="{19FD69B5-CF46-4E4D-89E5-B769D5DCFCBF}"/>
              </a:ext>
            </a:extLst>
          </p:cNvPr>
          <p:cNvPicPr>
            <a:picLocks noChangeAspect="1"/>
          </p:cNvPicPr>
          <p:nvPr/>
        </p:nvPicPr>
        <p:blipFill rotWithShape="1">
          <a:blip r:embed="rId2"/>
          <a:srcRect t="26531" r="48844" b="35865"/>
          <a:stretch/>
        </p:blipFill>
        <p:spPr>
          <a:xfrm>
            <a:off x="2890263" y="1440563"/>
            <a:ext cx="2651317" cy="2557977"/>
          </a:xfrm>
          <a:prstGeom prst="rect">
            <a:avLst/>
          </a:prstGeom>
        </p:spPr>
      </p:pic>
      <p:pic>
        <p:nvPicPr>
          <p:cNvPr id="4" name="Picture 3">
            <a:extLst>
              <a:ext uri="{FF2B5EF4-FFF2-40B4-BE49-F238E27FC236}">
                <a16:creationId xmlns:a16="http://schemas.microsoft.com/office/drawing/2014/main" id="{16208CBB-3FD0-1B48-8CC9-B923E2E36102}"/>
              </a:ext>
            </a:extLst>
          </p:cNvPr>
          <p:cNvPicPr>
            <a:picLocks noChangeAspect="1"/>
          </p:cNvPicPr>
          <p:nvPr/>
        </p:nvPicPr>
        <p:blipFill rotWithShape="1">
          <a:blip r:embed="rId2"/>
          <a:srcRect t="32847" r="48844" b="35865"/>
          <a:stretch/>
        </p:blipFill>
        <p:spPr>
          <a:xfrm>
            <a:off x="115532" y="2715611"/>
            <a:ext cx="2651317" cy="2128345"/>
          </a:xfrm>
          <a:prstGeom prst="rect">
            <a:avLst/>
          </a:prstGeom>
        </p:spPr>
      </p:pic>
      <p:pic>
        <p:nvPicPr>
          <p:cNvPr id="6" name="Picture 5">
            <a:extLst>
              <a:ext uri="{FF2B5EF4-FFF2-40B4-BE49-F238E27FC236}">
                <a16:creationId xmlns:a16="http://schemas.microsoft.com/office/drawing/2014/main" id="{F55F4992-ECA0-A745-8041-B6F9B6435B5A}"/>
              </a:ext>
            </a:extLst>
          </p:cNvPr>
          <p:cNvPicPr>
            <a:picLocks noChangeAspect="1"/>
          </p:cNvPicPr>
          <p:nvPr/>
        </p:nvPicPr>
        <p:blipFill rotWithShape="1">
          <a:blip r:embed="rId2"/>
          <a:srcRect l="30852" t="40205" r="66867" b="58404"/>
          <a:stretch/>
        </p:blipFill>
        <p:spPr>
          <a:xfrm>
            <a:off x="4603530" y="2485051"/>
            <a:ext cx="118243" cy="94593"/>
          </a:xfrm>
          <a:prstGeom prst="rect">
            <a:avLst/>
          </a:prstGeom>
        </p:spPr>
      </p:pic>
      <p:pic>
        <p:nvPicPr>
          <p:cNvPr id="7" name="Picture 6">
            <a:extLst>
              <a:ext uri="{FF2B5EF4-FFF2-40B4-BE49-F238E27FC236}">
                <a16:creationId xmlns:a16="http://schemas.microsoft.com/office/drawing/2014/main" id="{81D88E0D-CC53-6440-8DF4-3BB7DD0889EB}"/>
              </a:ext>
            </a:extLst>
          </p:cNvPr>
          <p:cNvPicPr>
            <a:picLocks noChangeAspect="1"/>
          </p:cNvPicPr>
          <p:nvPr/>
        </p:nvPicPr>
        <p:blipFill rotWithShape="1">
          <a:blip r:embed="rId2"/>
          <a:srcRect l="30852" t="40205" r="66867" b="58404"/>
          <a:stretch/>
        </p:blipFill>
        <p:spPr>
          <a:xfrm>
            <a:off x="4394637" y="2788537"/>
            <a:ext cx="118243" cy="94593"/>
          </a:xfrm>
          <a:prstGeom prst="rect">
            <a:avLst/>
          </a:prstGeom>
        </p:spPr>
      </p:pic>
      <p:pic>
        <p:nvPicPr>
          <p:cNvPr id="8" name="Picture 7">
            <a:extLst>
              <a:ext uri="{FF2B5EF4-FFF2-40B4-BE49-F238E27FC236}">
                <a16:creationId xmlns:a16="http://schemas.microsoft.com/office/drawing/2014/main" id="{E2E0E456-8783-4947-BA70-8BDA39E6DD58}"/>
              </a:ext>
            </a:extLst>
          </p:cNvPr>
          <p:cNvPicPr>
            <a:picLocks noChangeAspect="1"/>
          </p:cNvPicPr>
          <p:nvPr/>
        </p:nvPicPr>
        <p:blipFill rotWithShape="1">
          <a:blip r:embed="rId2"/>
          <a:srcRect l="30852" t="40205" r="66867" b="58404"/>
          <a:stretch/>
        </p:blipFill>
        <p:spPr>
          <a:xfrm>
            <a:off x="4097678" y="2315572"/>
            <a:ext cx="118243" cy="94593"/>
          </a:xfrm>
          <a:prstGeom prst="rect">
            <a:avLst/>
          </a:prstGeom>
        </p:spPr>
      </p:pic>
      <p:pic>
        <p:nvPicPr>
          <p:cNvPr id="9" name="Picture 8">
            <a:extLst>
              <a:ext uri="{FF2B5EF4-FFF2-40B4-BE49-F238E27FC236}">
                <a16:creationId xmlns:a16="http://schemas.microsoft.com/office/drawing/2014/main" id="{1183961E-CD39-A04D-8424-74C5CB80A6A6}"/>
              </a:ext>
            </a:extLst>
          </p:cNvPr>
          <p:cNvPicPr>
            <a:picLocks noChangeAspect="1"/>
          </p:cNvPicPr>
          <p:nvPr/>
        </p:nvPicPr>
        <p:blipFill rotWithShape="1">
          <a:blip r:embed="rId2"/>
          <a:srcRect l="30852" t="40205" r="66867" b="58404"/>
          <a:stretch/>
        </p:blipFill>
        <p:spPr>
          <a:xfrm>
            <a:off x="3795548" y="2715610"/>
            <a:ext cx="118243" cy="94593"/>
          </a:xfrm>
          <a:prstGeom prst="rect">
            <a:avLst/>
          </a:prstGeom>
        </p:spPr>
      </p:pic>
      <p:pic>
        <p:nvPicPr>
          <p:cNvPr id="10" name="Picture 9">
            <a:extLst>
              <a:ext uri="{FF2B5EF4-FFF2-40B4-BE49-F238E27FC236}">
                <a16:creationId xmlns:a16="http://schemas.microsoft.com/office/drawing/2014/main" id="{45AF4711-1D42-ED4F-AFB4-E7E62032D31E}"/>
              </a:ext>
            </a:extLst>
          </p:cNvPr>
          <p:cNvPicPr>
            <a:picLocks noChangeAspect="1"/>
          </p:cNvPicPr>
          <p:nvPr/>
        </p:nvPicPr>
        <p:blipFill rotWithShape="1">
          <a:blip r:embed="rId2"/>
          <a:srcRect l="30852" t="40205" r="66867" b="58404"/>
          <a:stretch/>
        </p:blipFill>
        <p:spPr>
          <a:xfrm>
            <a:off x="4215921" y="3062463"/>
            <a:ext cx="118243" cy="94593"/>
          </a:xfrm>
          <a:prstGeom prst="rect">
            <a:avLst/>
          </a:prstGeom>
        </p:spPr>
      </p:pic>
      <p:pic>
        <p:nvPicPr>
          <p:cNvPr id="11" name="Picture 10">
            <a:extLst>
              <a:ext uri="{FF2B5EF4-FFF2-40B4-BE49-F238E27FC236}">
                <a16:creationId xmlns:a16="http://schemas.microsoft.com/office/drawing/2014/main" id="{41F1A4F0-2CC2-F846-8B3E-A96570C3F74A}"/>
              </a:ext>
            </a:extLst>
          </p:cNvPr>
          <p:cNvPicPr>
            <a:picLocks noChangeAspect="1"/>
          </p:cNvPicPr>
          <p:nvPr/>
        </p:nvPicPr>
        <p:blipFill rotWithShape="1">
          <a:blip r:embed="rId2"/>
          <a:srcRect l="30852" t="40205" r="66867" b="58404"/>
          <a:stretch/>
        </p:blipFill>
        <p:spPr>
          <a:xfrm>
            <a:off x="3574830" y="2902837"/>
            <a:ext cx="118243" cy="94593"/>
          </a:xfrm>
          <a:prstGeom prst="rect">
            <a:avLst/>
          </a:prstGeom>
        </p:spPr>
      </p:pic>
      <p:sp>
        <p:nvSpPr>
          <p:cNvPr id="12" name="TextBox 11">
            <a:extLst>
              <a:ext uri="{FF2B5EF4-FFF2-40B4-BE49-F238E27FC236}">
                <a16:creationId xmlns:a16="http://schemas.microsoft.com/office/drawing/2014/main" id="{699C4AEB-777C-FC4F-BDF9-439EDA7D3CD9}"/>
              </a:ext>
            </a:extLst>
          </p:cNvPr>
          <p:cNvSpPr txBox="1"/>
          <p:nvPr/>
        </p:nvSpPr>
        <p:spPr>
          <a:xfrm>
            <a:off x="610790" y="2315571"/>
            <a:ext cx="1907627" cy="415498"/>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IVW</a:t>
            </a:r>
          </a:p>
          <a:p>
            <a:pPr algn="ctr"/>
            <a:r>
              <a:rPr lang="en-US" sz="1050" b="1" dirty="0">
                <a:latin typeface="Arial" panose="020B0604020202020204" pitchFamily="34" charset="0"/>
                <a:cs typeface="Arial" panose="020B0604020202020204" pitchFamily="34" charset="0"/>
              </a:rPr>
              <a:t>No horizontal pleiotropy</a:t>
            </a:r>
          </a:p>
        </p:txBody>
      </p:sp>
      <p:sp>
        <p:nvSpPr>
          <p:cNvPr id="13" name="TextBox 12">
            <a:extLst>
              <a:ext uri="{FF2B5EF4-FFF2-40B4-BE49-F238E27FC236}">
                <a16:creationId xmlns:a16="http://schemas.microsoft.com/office/drawing/2014/main" id="{B1F94417-24E4-7F4A-8972-135B27A46068}"/>
              </a:ext>
            </a:extLst>
          </p:cNvPr>
          <p:cNvSpPr txBox="1"/>
          <p:nvPr/>
        </p:nvSpPr>
        <p:spPr>
          <a:xfrm>
            <a:off x="3732486" y="1400316"/>
            <a:ext cx="1751204" cy="276999"/>
          </a:xfrm>
          <a:prstGeom prst="rect">
            <a:avLst/>
          </a:prstGeom>
          <a:solidFill>
            <a:schemeClr val="bg1"/>
          </a:solidFill>
        </p:spPr>
        <p:txBody>
          <a:bodyPr wrap="square" rtlCol="0">
            <a:spAutoFit/>
          </a:bodyPr>
          <a:lstStyle/>
          <a:p>
            <a:r>
              <a:rPr lang="en-US" sz="1200" b="1" dirty="0">
                <a:latin typeface="Arial" panose="020B0604020202020204" pitchFamily="34" charset="0"/>
                <a:cs typeface="Arial" panose="020B0604020202020204" pitchFamily="34" charset="0"/>
              </a:rPr>
              <a:t>Random effects</a:t>
            </a:r>
          </a:p>
        </p:txBody>
      </p:sp>
      <p:sp>
        <p:nvSpPr>
          <p:cNvPr id="14" name="Title 1"/>
          <p:cNvSpPr>
            <a:spLocks noGrp="1"/>
          </p:cNvSpPr>
          <p:nvPr>
            <p:ph type="title"/>
          </p:nvPr>
        </p:nvSpPr>
        <p:spPr>
          <a:xfrm>
            <a:off x="457200" y="127001"/>
            <a:ext cx="8229600" cy="809624"/>
          </a:xfrm>
        </p:spPr>
        <p:txBody>
          <a:bodyPr/>
          <a:lstStyle/>
          <a:p>
            <a:r>
              <a:rPr lang="en-US" sz="3600" dirty="0">
                <a:solidFill>
                  <a:srgbClr val="0000FF"/>
                </a:solidFill>
              </a:rPr>
              <a:t>Summary of Robust Estimators</a:t>
            </a:r>
            <a:endParaRPr lang="en-US" sz="4000" dirty="0">
              <a:solidFill>
                <a:srgbClr val="0000FF"/>
              </a:solidFill>
            </a:endParaRPr>
          </a:p>
        </p:txBody>
      </p:sp>
    </p:spTree>
    <p:extLst>
      <p:ext uri="{BB962C8B-B14F-4D97-AF65-F5344CB8AC3E}">
        <p14:creationId xmlns:p14="http://schemas.microsoft.com/office/powerpoint/2010/main" val="6653209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EB4A0-D326-964C-8857-E313768B71A7}"/>
              </a:ext>
            </a:extLst>
          </p:cNvPr>
          <p:cNvSpPr>
            <a:spLocks noGrp="1"/>
          </p:cNvSpPr>
          <p:nvPr>
            <p:ph type="ctrTitle"/>
          </p:nvPr>
        </p:nvSpPr>
        <p:spPr/>
        <p:txBody>
          <a:bodyPr/>
          <a:lstStyle/>
          <a:p>
            <a:r>
              <a:rPr lang="en-US" dirty="0">
                <a:solidFill>
                  <a:srgbClr val="0000FF"/>
                </a:solidFill>
              </a:rPr>
              <a:t>Reverse causal instruments</a:t>
            </a:r>
          </a:p>
        </p:txBody>
      </p:sp>
      <p:sp>
        <p:nvSpPr>
          <p:cNvPr id="4" name="Subtitle 3">
            <a:extLst>
              <a:ext uri="{FF2B5EF4-FFF2-40B4-BE49-F238E27FC236}">
                <a16:creationId xmlns:a16="http://schemas.microsoft.com/office/drawing/2014/main" id="{1A575DD3-32EE-574A-9D12-031EFEC0850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779860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a:extLst>
              <a:ext uri="{FF2B5EF4-FFF2-40B4-BE49-F238E27FC236}">
                <a16:creationId xmlns:a16="http://schemas.microsoft.com/office/drawing/2014/main" id="{2CD52F97-7E1E-8844-8D7B-828A78AAD7C7}"/>
              </a:ext>
            </a:extLst>
          </p:cNvPr>
          <p:cNvSpPr>
            <a:spLocks noGrp="1" noChangeArrowheads="1"/>
          </p:cNvSpPr>
          <p:nvPr>
            <p:ph type="title"/>
          </p:nvPr>
        </p:nvSpPr>
        <p:spPr/>
        <p:txBody>
          <a:bodyPr>
            <a:normAutofit/>
          </a:bodyPr>
          <a:lstStyle/>
          <a:p>
            <a:r>
              <a:rPr lang="en-US" altLang="en-US" dirty="0">
                <a:solidFill>
                  <a:srgbClr val="0000FF"/>
                </a:solidFill>
              </a:rPr>
              <a:t>Problem: MR of type 2 diabetes on BMI</a:t>
            </a:r>
          </a:p>
        </p:txBody>
      </p:sp>
      <p:pic>
        <p:nvPicPr>
          <p:cNvPr id="9218" name="Content Placeholder 3">
            <a:extLst>
              <a:ext uri="{FF2B5EF4-FFF2-40B4-BE49-F238E27FC236}">
                <a16:creationId xmlns:a16="http://schemas.microsoft.com/office/drawing/2014/main" id="{86C94864-2E5E-D841-B3B4-0572E75B509E}"/>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152400" y="1908176"/>
            <a:ext cx="7010400" cy="4092575"/>
          </a:xfrm>
        </p:spPr>
      </p:pic>
      <p:sp>
        <p:nvSpPr>
          <p:cNvPr id="9219" name="TextBox 4">
            <a:extLst>
              <a:ext uri="{FF2B5EF4-FFF2-40B4-BE49-F238E27FC236}">
                <a16:creationId xmlns:a16="http://schemas.microsoft.com/office/drawing/2014/main" id="{FF8B7C32-CB34-DF49-915B-F1C8896B116D}"/>
              </a:ext>
            </a:extLst>
          </p:cNvPr>
          <p:cNvSpPr txBox="1">
            <a:spLocks noChangeArrowheads="1"/>
          </p:cNvSpPr>
          <p:nvPr/>
        </p:nvSpPr>
        <p:spPr bwMode="auto">
          <a:xfrm>
            <a:off x="7467600" y="3581400"/>
            <a:ext cx="1524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GWAS of T2D reveals </a:t>
            </a:r>
            <a:r>
              <a:rPr lang="en-US" altLang="en-US" i="1"/>
              <a:t>FTO </a:t>
            </a:r>
            <a:r>
              <a:rPr lang="en-US" altLang="en-US"/>
              <a:t>variant</a:t>
            </a:r>
          </a:p>
          <a:p>
            <a:r>
              <a:rPr lang="en-US" altLang="en-US"/>
              <a:t>- Famously associated with BMI</a:t>
            </a:r>
          </a:p>
        </p:txBody>
      </p:sp>
      <p:cxnSp>
        <p:nvCxnSpPr>
          <p:cNvPr id="7" name="Straight Arrow Connector 6">
            <a:extLst>
              <a:ext uri="{FF2B5EF4-FFF2-40B4-BE49-F238E27FC236}">
                <a16:creationId xmlns:a16="http://schemas.microsoft.com/office/drawing/2014/main" id="{4523DDE4-2B50-BC43-9E35-109938AD84D4}"/>
              </a:ext>
            </a:extLst>
          </p:cNvPr>
          <p:cNvCxnSpPr>
            <a:stCxn id="9219" idx="1"/>
          </p:cNvCxnSpPr>
          <p:nvPr/>
        </p:nvCxnSpPr>
        <p:spPr>
          <a:xfrm flipH="1">
            <a:off x="5943600" y="4447021"/>
            <a:ext cx="1524000" cy="6583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19023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4">
            <a:extLst>
              <a:ext uri="{FF2B5EF4-FFF2-40B4-BE49-F238E27FC236}">
                <a16:creationId xmlns:a16="http://schemas.microsoft.com/office/drawing/2014/main" id="{3B4E2D9E-05A2-2248-8522-45839C90076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1001" y="857250"/>
            <a:ext cx="835501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85063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FD935-84B2-0649-84BD-F33900967181}"/>
              </a:ext>
            </a:extLst>
          </p:cNvPr>
          <p:cNvSpPr>
            <a:spLocks noGrp="1"/>
          </p:cNvSpPr>
          <p:nvPr>
            <p:ph type="title"/>
          </p:nvPr>
        </p:nvSpPr>
        <p:spPr>
          <a:xfrm>
            <a:off x="609601" y="695371"/>
            <a:ext cx="8229600" cy="1600200"/>
          </a:xfrm>
        </p:spPr>
        <p:txBody>
          <a:bodyPr rtlCol="0">
            <a:normAutofit fontScale="90000"/>
          </a:bodyPr>
          <a:lstStyle/>
          <a:p>
            <a:pPr>
              <a:defRPr/>
            </a:pPr>
            <a:r>
              <a:rPr lang="en-US" dirty="0">
                <a:solidFill>
                  <a:srgbClr val="0000FF"/>
                </a:solidFill>
              </a:rPr>
              <a:t>Can we avoid including reverse-causal SNPs as instruments?</a:t>
            </a:r>
          </a:p>
        </p:txBody>
      </p:sp>
      <p:sp>
        <p:nvSpPr>
          <p:cNvPr id="11266" name="Content Placeholder 2">
            <a:extLst>
              <a:ext uri="{FF2B5EF4-FFF2-40B4-BE49-F238E27FC236}">
                <a16:creationId xmlns:a16="http://schemas.microsoft.com/office/drawing/2014/main" id="{A3DE9FB0-833A-4F49-885F-6D34A1BD4097}"/>
              </a:ext>
            </a:extLst>
          </p:cNvPr>
          <p:cNvSpPr>
            <a:spLocks noGrp="1" noChangeArrowheads="1"/>
          </p:cNvSpPr>
          <p:nvPr>
            <p:ph idx="1"/>
          </p:nvPr>
        </p:nvSpPr>
        <p:spPr bwMode="auto">
          <a:xfrm>
            <a:off x="628650" y="2227264"/>
            <a:ext cx="7886700" cy="973137"/>
          </a:xfrm>
        </p:spPr>
        <p:txBody>
          <a:bodyPr wrap="square" numCol="1" anchor="t" anchorCtr="0" compatLnSpc="1">
            <a:prstTxWarp prst="textNoShape">
              <a:avLst/>
            </a:prstTxWarp>
            <a:normAutofit fontScale="85000" lnSpcReduction="20000"/>
          </a:bodyPr>
          <a:lstStyle/>
          <a:p>
            <a:r>
              <a:rPr lang="en-US" altLang="en-US"/>
              <a:t>If A causes B and B causes C</a:t>
            </a:r>
          </a:p>
          <a:p>
            <a:r>
              <a:rPr lang="en-US" altLang="en-US"/>
              <a:t>The effect of A on B should be larger than the effect of A on C</a:t>
            </a:r>
          </a:p>
        </p:txBody>
      </p:sp>
      <p:sp>
        <p:nvSpPr>
          <p:cNvPr id="4" name="TextBox 3">
            <a:extLst>
              <a:ext uri="{FF2B5EF4-FFF2-40B4-BE49-F238E27FC236}">
                <a16:creationId xmlns:a16="http://schemas.microsoft.com/office/drawing/2014/main" id="{C567D5CD-4580-4041-88E9-AA46C2C476D6}"/>
              </a:ext>
            </a:extLst>
          </p:cNvPr>
          <p:cNvSpPr txBox="1"/>
          <p:nvPr/>
        </p:nvSpPr>
        <p:spPr>
          <a:xfrm>
            <a:off x="731838" y="3578226"/>
            <a:ext cx="558166"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dirty="0"/>
              <a:t>SNP</a:t>
            </a:r>
          </a:p>
        </p:txBody>
      </p:sp>
      <p:sp>
        <p:nvSpPr>
          <p:cNvPr id="5" name="TextBox 4">
            <a:extLst>
              <a:ext uri="{FF2B5EF4-FFF2-40B4-BE49-F238E27FC236}">
                <a16:creationId xmlns:a16="http://schemas.microsoft.com/office/drawing/2014/main" id="{6BC086BB-FD5A-3E45-ACEE-E954216A8A35}"/>
              </a:ext>
            </a:extLst>
          </p:cNvPr>
          <p:cNvSpPr txBox="1"/>
          <p:nvPr/>
        </p:nvSpPr>
        <p:spPr>
          <a:xfrm>
            <a:off x="2316163" y="3578226"/>
            <a:ext cx="317716"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dirty="0"/>
              <a:t>A</a:t>
            </a:r>
          </a:p>
        </p:txBody>
      </p:sp>
      <p:sp>
        <p:nvSpPr>
          <p:cNvPr id="6" name="TextBox 5">
            <a:extLst>
              <a:ext uri="{FF2B5EF4-FFF2-40B4-BE49-F238E27FC236}">
                <a16:creationId xmlns:a16="http://schemas.microsoft.com/office/drawing/2014/main" id="{241DD9AD-3CC4-594B-960F-54C40196C4D5}"/>
              </a:ext>
            </a:extLst>
          </p:cNvPr>
          <p:cNvSpPr txBox="1"/>
          <p:nvPr/>
        </p:nvSpPr>
        <p:spPr>
          <a:xfrm>
            <a:off x="3659188" y="3578226"/>
            <a:ext cx="309700"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dirty="0"/>
              <a:t>B</a:t>
            </a:r>
          </a:p>
        </p:txBody>
      </p:sp>
      <p:cxnSp>
        <p:nvCxnSpPr>
          <p:cNvPr id="8" name="Straight Arrow Connector 7">
            <a:extLst>
              <a:ext uri="{FF2B5EF4-FFF2-40B4-BE49-F238E27FC236}">
                <a16:creationId xmlns:a16="http://schemas.microsoft.com/office/drawing/2014/main" id="{78BFE90A-2E2F-B14A-AD06-45424384524A}"/>
              </a:ext>
            </a:extLst>
          </p:cNvPr>
          <p:cNvCxnSpPr>
            <a:stCxn id="4" idx="3"/>
            <a:endCxn id="5" idx="1"/>
          </p:cNvCxnSpPr>
          <p:nvPr/>
        </p:nvCxnSpPr>
        <p:spPr>
          <a:xfrm>
            <a:off x="1244238" y="3751351"/>
            <a:ext cx="10719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A2D8FF7-D8EB-894C-AC66-D98130A1E291}"/>
              </a:ext>
            </a:extLst>
          </p:cNvPr>
          <p:cNvCxnSpPr>
            <a:stCxn id="5" idx="3"/>
            <a:endCxn id="6" idx="1"/>
          </p:cNvCxnSpPr>
          <p:nvPr/>
        </p:nvCxnSpPr>
        <p:spPr>
          <a:xfrm>
            <a:off x="2588113" y="3751351"/>
            <a:ext cx="10710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272" name="TextBox 10">
            <a:extLst>
              <a:ext uri="{FF2B5EF4-FFF2-40B4-BE49-F238E27FC236}">
                <a16:creationId xmlns:a16="http://schemas.microsoft.com/office/drawing/2014/main" id="{0C128267-E284-1C46-BCA5-2CD553827504}"/>
              </a:ext>
            </a:extLst>
          </p:cNvPr>
          <p:cNvSpPr txBox="1">
            <a:spLocks noChangeArrowheads="1"/>
          </p:cNvSpPr>
          <p:nvPr/>
        </p:nvSpPr>
        <p:spPr bwMode="auto">
          <a:xfrm>
            <a:off x="1214438" y="3889376"/>
            <a:ext cx="11632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r</a:t>
            </a:r>
            <a:r>
              <a:rPr lang="en-US" altLang="en-US" baseline="30000"/>
              <a:t>2</a:t>
            </a:r>
            <a:r>
              <a:rPr lang="en-US" altLang="en-US"/>
              <a:t>(SNP,A)</a:t>
            </a:r>
          </a:p>
        </p:txBody>
      </p:sp>
      <p:sp>
        <p:nvSpPr>
          <p:cNvPr id="11273" name="TextBox 11">
            <a:extLst>
              <a:ext uri="{FF2B5EF4-FFF2-40B4-BE49-F238E27FC236}">
                <a16:creationId xmlns:a16="http://schemas.microsoft.com/office/drawing/2014/main" id="{D38BFF4F-FD99-FE41-8388-22A81211A2A8}"/>
              </a:ext>
            </a:extLst>
          </p:cNvPr>
          <p:cNvSpPr txBox="1">
            <a:spLocks noChangeArrowheads="1"/>
          </p:cNvSpPr>
          <p:nvPr/>
        </p:nvSpPr>
        <p:spPr bwMode="auto">
          <a:xfrm>
            <a:off x="2665414" y="3889376"/>
            <a:ext cx="8723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r</a:t>
            </a:r>
            <a:r>
              <a:rPr lang="en-US" altLang="en-US" baseline="30000"/>
              <a:t>2</a:t>
            </a:r>
            <a:r>
              <a:rPr lang="en-US" altLang="en-US"/>
              <a:t>(A,B)</a:t>
            </a:r>
          </a:p>
        </p:txBody>
      </p:sp>
      <p:sp>
        <p:nvSpPr>
          <p:cNvPr id="11274" name="TextBox 12">
            <a:extLst>
              <a:ext uri="{FF2B5EF4-FFF2-40B4-BE49-F238E27FC236}">
                <a16:creationId xmlns:a16="http://schemas.microsoft.com/office/drawing/2014/main" id="{38F96A46-92D6-2649-83BA-70F13D7F9110}"/>
              </a:ext>
            </a:extLst>
          </p:cNvPr>
          <p:cNvSpPr txBox="1">
            <a:spLocks noChangeArrowheads="1"/>
          </p:cNvSpPr>
          <p:nvPr/>
        </p:nvSpPr>
        <p:spPr bwMode="auto">
          <a:xfrm>
            <a:off x="4724401" y="3302000"/>
            <a:ext cx="39925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Expect that</a:t>
            </a:r>
          </a:p>
          <a:p>
            <a:endParaRPr lang="en-US" altLang="en-US"/>
          </a:p>
          <a:p>
            <a:r>
              <a:rPr lang="en-US" altLang="en-US"/>
              <a:t>r</a:t>
            </a:r>
            <a:r>
              <a:rPr lang="en-US" altLang="en-US" baseline="30000"/>
              <a:t>2</a:t>
            </a:r>
            <a:r>
              <a:rPr lang="en-US" altLang="en-US"/>
              <a:t>(SNP,B) = r</a:t>
            </a:r>
            <a:r>
              <a:rPr lang="en-US" altLang="en-US" baseline="30000"/>
              <a:t>2</a:t>
            </a:r>
            <a:r>
              <a:rPr lang="en-US" altLang="en-US"/>
              <a:t>(SNP,A) x r</a:t>
            </a:r>
            <a:r>
              <a:rPr lang="en-US" altLang="en-US" baseline="30000"/>
              <a:t>2</a:t>
            </a:r>
            <a:r>
              <a:rPr lang="en-US" altLang="en-US"/>
              <a:t>(SNP,B) </a:t>
            </a:r>
          </a:p>
        </p:txBody>
      </p:sp>
      <p:sp>
        <p:nvSpPr>
          <p:cNvPr id="11275" name="TextBox 14">
            <a:extLst>
              <a:ext uri="{FF2B5EF4-FFF2-40B4-BE49-F238E27FC236}">
                <a16:creationId xmlns:a16="http://schemas.microsoft.com/office/drawing/2014/main" id="{3ED0D777-DBF3-FE4C-95D7-B6551E7E387C}"/>
              </a:ext>
            </a:extLst>
          </p:cNvPr>
          <p:cNvSpPr txBox="1">
            <a:spLocks noChangeArrowheads="1"/>
          </p:cNvSpPr>
          <p:nvPr/>
        </p:nvSpPr>
        <p:spPr bwMode="auto">
          <a:xfrm>
            <a:off x="838200" y="4716463"/>
            <a:ext cx="7239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Steiger test used to evaluate if r</a:t>
            </a:r>
            <a:r>
              <a:rPr lang="en-US" altLang="en-US" baseline="30000"/>
              <a:t>2</a:t>
            </a:r>
            <a:r>
              <a:rPr lang="en-US" altLang="en-US"/>
              <a:t>(SNP,A) &gt; r</a:t>
            </a:r>
            <a:r>
              <a:rPr lang="en-US" altLang="en-US" baseline="30000"/>
              <a:t>2</a:t>
            </a:r>
            <a:r>
              <a:rPr lang="en-US" altLang="en-US"/>
              <a:t>(SNP,B)</a:t>
            </a:r>
          </a:p>
          <a:p>
            <a:endParaRPr lang="en-US" altLang="en-US"/>
          </a:p>
          <a:p>
            <a:r>
              <a:rPr lang="en-US" altLang="en-US"/>
              <a:t>If this is not satisfied, infer that this instrument is not influencing the exposure primarily.</a:t>
            </a:r>
          </a:p>
        </p:txBody>
      </p:sp>
    </p:spTree>
    <p:extLst>
      <p:ext uri="{BB962C8B-B14F-4D97-AF65-F5344CB8AC3E}">
        <p14:creationId xmlns:p14="http://schemas.microsoft.com/office/powerpoint/2010/main" val="24840609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F578-4053-F04E-B4DC-F3977D457A33}"/>
              </a:ext>
            </a:extLst>
          </p:cNvPr>
          <p:cNvSpPr>
            <a:spLocks noGrp="1"/>
          </p:cNvSpPr>
          <p:nvPr>
            <p:ph type="title"/>
          </p:nvPr>
        </p:nvSpPr>
        <p:spPr/>
        <p:txBody>
          <a:bodyPr/>
          <a:lstStyle/>
          <a:p>
            <a:r>
              <a:rPr lang="en-US" dirty="0">
                <a:solidFill>
                  <a:srgbClr val="0000FF"/>
                </a:solidFill>
              </a:rPr>
              <a:t>Summary</a:t>
            </a:r>
          </a:p>
        </p:txBody>
      </p:sp>
      <p:sp>
        <p:nvSpPr>
          <p:cNvPr id="3" name="Content Placeholder 2">
            <a:extLst>
              <a:ext uri="{FF2B5EF4-FFF2-40B4-BE49-F238E27FC236}">
                <a16:creationId xmlns:a16="http://schemas.microsoft.com/office/drawing/2014/main" id="{EF5A4137-DC40-A047-B9B1-E2DEF94452D7}"/>
              </a:ext>
            </a:extLst>
          </p:cNvPr>
          <p:cNvSpPr>
            <a:spLocks noGrp="1"/>
          </p:cNvSpPr>
          <p:nvPr>
            <p:ph idx="1"/>
          </p:nvPr>
        </p:nvSpPr>
        <p:spPr/>
        <p:txBody>
          <a:bodyPr>
            <a:normAutofit/>
          </a:bodyPr>
          <a:lstStyle/>
          <a:p>
            <a:r>
              <a:rPr lang="en-US" dirty="0"/>
              <a:t>MR uses natural randomization to mimic an RCT</a:t>
            </a:r>
          </a:p>
          <a:p>
            <a:r>
              <a:rPr lang="en-US" dirty="0"/>
              <a:t>It is useful, data is abundant, but it is not a panacea for causal inference</a:t>
            </a:r>
          </a:p>
          <a:p>
            <a:r>
              <a:rPr lang="en-US" dirty="0"/>
              <a:t>Often valuable for proving that an </a:t>
            </a:r>
            <a:r>
              <a:rPr lang="en-US" dirty="0" err="1"/>
              <a:t>hypothesised</a:t>
            </a:r>
            <a:r>
              <a:rPr lang="en-US" dirty="0"/>
              <a:t> association is not causal</a:t>
            </a:r>
          </a:p>
          <a:p>
            <a:r>
              <a:rPr lang="en-US" dirty="0"/>
              <a:t>Crucial to perform sensitivity analyses and obtain metrics regarding the likely reliability of the MR estimates</a:t>
            </a:r>
          </a:p>
        </p:txBody>
      </p:sp>
    </p:spTree>
    <p:extLst>
      <p:ext uri="{BB962C8B-B14F-4D97-AF65-F5344CB8AC3E}">
        <p14:creationId xmlns:p14="http://schemas.microsoft.com/office/powerpoint/2010/main" val="16685390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DA536-DB25-674D-9118-0C6040A92CAB}"/>
              </a:ext>
            </a:extLst>
          </p:cNvPr>
          <p:cNvSpPr>
            <a:spLocks noGrp="1"/>
          </p:cNvSpPr>
          <p:nvPr>
            <p:ph type="title"/>
          </p:nvPr>
        </p:nvSpPr>
        <p:spPr>
          <a:xfrm>
            <a:off x="457200" y="119268"/>
            <a:ext cx="8229600" cy="1143000"/>
          </a:xfrm>
        </p:spPr>
        <p:txBody>
          <a:bodyPr/>
          <a:lstStyle/>
          <a:p>
            <a:r>
              <a:rPr lang="en-US" dirty="0">
                <a:solidFill>
                  <a:srgbClr val="0000FF"/>
                </a:solidFill>
              </a:rPr>
              <a:t>References</a:t>
            </a:r>
          </a:p>
        </p:txBody>
      </p:sp>
      <p:sp>
        <p:nvSpPr>
          <p:cNvPr id="3" name="Content Placeholder 2">
            <a:extLst>
              <a:ext uri="{FF2B5EF4-FFF2-40B4-BE49-F238E27FC236}">
                <a16:creationId xmlns:a16="http://schemas.microsoft.com/office/drawing/2014/main" id="{32E11C07-A7EC-FB43-A97A-C66FF1997705}"/>
              </a:ext>
            </a:extLst>
          </p:cNvPr>
          <p:cNvSpPr>
            <a:spLocks noGrp="1"/>
          </p:cNvSpPr>
          <p:nvPr>
            <p:ph idx="1"/>
          </p:nvPr>
        </p:nvSpPr>
        <p:spPr/>
        <p:txBody>
          <a:bodyPr>
            <a:normAutofit fontScale="62500" lnSpcReduction="20000"/>
          </a:bodyPr>
          <a:lstStyle/>
          <a:p>
            <a:r>
              <a:rPr lang="en-GB" dirty="0"/>
              <a:t>Bowden et al. </a:t>
            </a:r>
            <a:r>
              <a:rPr lang="en-GB" b="1" dirty="0"/>
              <a:t>Detecting individual and global horizontal pleiotropy in Mendelian randomization: a job for the humble heterogeneity statistic? </a:t>
            </a:r>
            <a:r>
              <a:rPr lang="en-GB" i="1" dirty="0"/>
              <a:t>American Journal of Epidemiology 2018</a:t>
            </a:r>
            <a:r>
              <a:rPr lang="en-GB" dirty="0"/>
              <a:t>, kwy185</a:t>
            </a:r>
          </a:p>
          <a:p>
            <a:r>
              <a:rPr lang="en-GB" dirty="0"/>
              <a:t>Bowden et al. </a:t>
            </a:r>
            <a:r>
              <a:rPr lang="en-GB" b="1" dirty="0"/>
              <a:t>Consistent estimation in Mendelian randomization with some invalid instruments using a weighted median estimator </a:t>
            </a:r>
            <a:r>
              <a:rPr lang="en-GB" dirty="0"/>
              <a:t>Genet </a:t>
            </a:r>
            <a:r>
              <a:rPr lang="en-GB" dirty="0" err="1"/>
              <a:t>Epideml</a:t>
            </a:r>
            <a:r>
              <a:rPr lang="en-GB" dirty="0"/>
              <a:t> 40(4), 304-14</a:t>
            </a:r>
          </a:p>
          <a:p>
            <a:r>
              <a:rPr lang="en-GB" dirty="0"/>
              <a:t>Bowden et al. </a:t>
            </a:r>
            <a:r>
              <a:rPr lang="en-GB" b="1" dirty="0"/>
              <a:t>Robust inference in summary data Mendelian randomization via the zero modal pleiotropy assumption </a:t>
            </a:r>
            <a:r>
              <a:rPr lang="en-GB" dirty="0"/>
              <a:t>Int J </a:t>
            </a:r>
            <a:r>
              <a:rPr lang="en-GB" dirty="0" err="1"/>
              <a:t>Epidemiol</a:t>
            </a:r>
            <a:r>
              <a:rPr lang="en-GB" dirty="0"/>
              <a:t> 46(6), 1985-1998</a:t>
            </a:r>
          </a:p>
          <a:p>
            <a:r>
              <a:rPr lang="en-GB" dirty="0"/>
              <a:t>Bowden et al. </a:t>
            </a:r>
            <a:r>
              <a:rPr lang="en-GB" b="1" dirty="0"/>
              <a:t>Mendelian randomization with invalid instruments: effect estimation and bias through Egger regression. </a:t>
            </a:r>
            <a:r>
              <a:rPr lang="en-GB" dirty="0"/>
              <a:t>Int J </a:t>
            </a:r>
            <a:r>
              <a:rPr lang="en-GB" dirty="0" err="1"/>
              <a:t>Epidemiol</a:t>
            </a:r>
            <a:r>
              <a:rPr lang="en-GB" dirty="0"/>
              <a:t>, 44(2), 512-25</a:t>
            </a:r>
          </a:p>
          <a:p>
            <a:r>
              <a:rPr lang="en-GB" dirty="0"/>
              <a:t>Burgess et al. </a:t>
            </a:r>
            <a:r>
              <a:rPr lang="en-GB" b="1" dirty="0"/>
              <a:t>Multivariable Mendelian randomization: the use of pleiotropic genetic variants to estimate causal effects. </a:t>
            </a:r>
            <a:r>
              <a:rPr lang="en-GB" dirty="0"/>
              <a:t>Am J </a:t>
            </a:r>
            <a:r>
              <a:rPr lang="en-GB" dirty="0" err="1"/>
              <a:t>Epidemiol</a:t>
            </a:r>
            <a:r>
              <a:rPr lang="en-GB" dirty="0"/>
              <a:t>, 181(4), 251-60</a:t>
            </a:r>
          </a:p>
          <a:p>
            <a:r>
              <a:rPr lang="en-GB" dirty="0"/>
              <a:t>Hemani et al. </a:t>
            </a:r>
            <a:r>
              <a:rPr lang="en-GB" b="1" dirty="0"/>
              <a:t>Evaluating the potential role of pleiotropy in Mendelian randomization studies</a:t>
            </a:r>
            <a:r>
              <a:rPr lang="en-GB" dirty="0"/>
              <a:t> Human Molecular Genetics, Volume 27, Issue R2, 1 August 2018, Pages R195–R208</a:t>
            </a:r>
          </a:p>
          <a:p>
            <a:r>
              <a:rPr lang="en-GB" dirty="0"/>
              <a:t>Hemani et al. </a:t>
            </a:r>
            <a:r>
              <a:rPr lang="en-GB" b="1" dirty="0"/>
              <a:t>Orienting the causal relationship between imprecisely measured traits using GWAS summary data </a:t>
            </a:r>
            <a:r>
              <a:rPr lang="en-GB" dirty="0" err="1"/>
              <a:t>PLoS</a:t>
            </a:r>
            <a:r>
              <a:rPr lang="en-GB" dirty="0"/>
              <a:t> Genet 2017 13(11): e1007081</a:t>
            </a:r>
          </a:p>
          <a:p>
            <a:endParaRPr lang="en-GB" dirty="0"/>
          </a:p>
          <a:p>
            <a:endParaRPr lang="en-GB" b="1" dirty="0"/>
          </a:p>
          <a:p>
            <a:endParaRPr lang="en-US" dirty="0"/>
          </a:p>
        </p:txBody>
      </p:sp>
    </p:spTree>
    <p:extLst>
      <p:ext uri="{BB962C8B-B14F-4D97-AF65-F5344CB8AC3E}">
        <p14:creationId xmlns:p14="http://schemas.microsoft.com/office/powerpoint/2010/main" val="2357359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Calculate p-value</a:t>
            </a:r>
          </a:p>
        </p:txBody>
      </p:sp>
      <p:graphicFrame>
        <p:nvGraphicFramePr>
          <p:cNvPr id="5" name="Object 5"/>
          <p:cNvGraphicFramePr>
            <a:graphicFrameLocks noGrp="1" noChangeAspect="1"/>
          </p:cNvGraphicFramePr>
          <p:nvPr>
            <p:ph sz="half" idx="4294967295"/>
          </p:nvPr>
        </p:nvGraphicFramePr>
        <p:xfrm>
          <a:off x="1543050" y="2678907"/>
          <a:ext cx="2857500" cy="1265635"/>
        </p:xfrm>
        <a:graphic>
          <a:graphicData uri="http://schemas.openxmlformats.org/presentationml/2006/ole">
            <mc:AlternateContent xmlns:mc="http://schemas.openxmlformats.org/markup-compatibility/2006">
              <mc:Choice xmlns:v="urn:schemas-microsoft-com:vml" Requires="v">
                <p:oleObj name="Equation" r:id="rId2" imgW="1892160" imgH="838080" progId="Equation.3">
                  <p:embed/>
                </p:oleObj>
              </mc:Choice>
              <mc:Fallback>
                <p:oleObj name="Equation" r:id="rId2" imgW="1892160" imgH="838080" progId="Equation.3">
                  <p:embed/>
                  <p:pic>
                    <p:nvPicPr>
                      <p:cNvPr id="5"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2678907"/>
                        <a:ext cx="2857500" cy="12656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6" name="Rectangle 7"/>
          <p:cNvSpPr>
            <a:spLocks noChangeArrowheads="1"/>
          </p:cNvSpPr>
          <p:nvPr/>
        </p:nvSpPr>
        <p:spPr bwMode="auto">
          <a:xfrm>
            <a:off x="1543050" y="2571750"/>
            <a:ext cx="3028950" cy="1371600"/>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x-none" altLang="x-none" sz="1350"/>
          </a:p>
        </p:txBody>
      </p:sp>
      <p:graphicFrame>
        <p:nvGraphicFramePr>
          <p:cNvPr id="7" name="Object 8"/>
          <p:cNvGraphicFramePr>
            <a:graphicFrameLocks noChangeAspect="1"/>
          </p:cNvGraphicFramePr>
          <p:nvPr/>
        </p:nvGraphicFramePr>
        <p:xfrm>
          <a:off x="5079206" y="2647950"/>
          <a:ext cx="2185988" cy="1343025"/>
        </p:xfrm>
        <a:graphic>
          <a:graphicData uri="http://schemas.openxmlformats.org/presentationml/2006/ole">
            <mc:AlternateContent xmlns:mc="http://schemas.openxmlformats.org/markup-compatibility/2006">
              <mc:Choice xmlns:v="urn:schemas-microsoft-com:vml" Requires="v">
                <p:oleObj name="Equation" r:id="rId4" imgW="1447560" imgH="888840" progId="Equation.3">
                  <p:embed/>
                </p:oleObj>
              </mc:Choice>
              <mc:Fallback>
                <p:oleObj name="Equation" r:id="rId4" imgW="1447560" imgH="888840" progId="Equation.3">
                  <p:embed/>
                  <p:pic>
                    <p:nvPicPr>
                      <p:cNvPr id="7"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9206" y="2647950"/>
                        <a:ext cx="2185988" cy="1343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 name="Rectangle 9"/>
          <p:cNvSpPr>
            <a:spLocks noChangeArrowheads="1"/>
          </p:cNvSpPr>
          <p:nvPr/>
        </p:nvSpPr>
        <p:spPr bwMode="auto">
          <a:xfrm>
            <a:off x="4743450" y="2578894"/>
            <a:ext cx="3028950" cy="1371600"/>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x-none" altLang="x-none" sz="1350"/>
          </a:p>
        </p:txBody>
      </p:sp>
    </p:spTree>
    <p:extLst>
      <p:ext uri="{BB962C8B-B14F-4D97-AF65-F5344CB8AC3E}">
        <p14:creationId xmlns:p14="http://schemas.microsoft.com/office/powerpoint/2010/main" val="1501698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AC0541-4F5F-334A-9ABC-10A015BD94DD}"/>
              </a:ext>
            </a:extLst>
          </p:cNvPr>
          <p:cNvPicPr>
            <a:picLocks noChangeAspect="1"/>
          </p:cNvPicPr>
          <p:nvPr/>
        </p:nvPicPr>
        <p:blipFill>
          <a:blip r:embed="rId2"/>
          <a:stretch>
            <a:fillRect/>
          </a:stretch>
        </p:blipFill>
        <p:spPr>
          <a:xfrm>
            <a:off x="82154" y="1509505"/>
            <a:ext cx="4800600" cy="4800600"/>
          </a:xfrm>
          <a:prstGeom prst="rect">
            <a:avLst/>
          </a:prstGeom>
        </p:spPr>
      </p:pic>
      <p:sp>
        <p:nvSpPr>
          <p:cNvPr id="4" name="TextBox 3">
            <a:extLst>
              <a:ext uri="{FF2B5EF4-FFF2-40B4-BE49-F238E27FC236}">
                <a16:creationId xmlns:a16="http://schemas.microsoft.com/office/drawing/2014/main" id="{82F1FEF4-A89D-8D44-A0D1-558712B138C7}"/>
              </a:ext>
            </a:extLst>
          </p:cNvPr>
          <p:cNvSpPr txBox="1"/>
          <p:nvPr/>
        </p:nvSpPr>
        <p:spPr>
          <a:xfrm>
            <a:off x="5130181" y="4688465"/>
            <a:ext cx="1042019" cy="438582"/>
          </a:xfrm>
          <a:prstGeom prst="rect">
            <a:avLst/>
          </a:prstGeom>
          <a:noFill/>
        </p:spPr>
        <p:txBody>
          <a:bodyPr wrap="square" rtlCol="0">
            <a:spAutoFit/>
          </a:bodyPr>
          <a:lstStyle/>
          <a:p>
            <a:r>
              <a:rPr lang="en-US" sz="2250" dirty="0"/>
              <a:t>SNP 1</a:t>
            </a:r>
          </a:p>
        </p:txBody>
      </p:sp>
      <p:sp>
        <p:nvSpPr>
          <p:cNvPr id="5" name="TextBox 4">
            <a:extLst>
              <a:ext uri="{FF2B5EF4-FFF2-40B4-BE49-F238E27FC236}">
                <a16:creationId xmlns:a16="http://schemas.microsoft.com/office/drawing/2014/main" id="{185189BA-853C-3D45-8F7F-198EDBFFA4CC}"/>
              </a:ext>
            </a:extLst>
          </p:cNvPr>
          <p:cNvSpPr txBox="1"/>
          <p:nvPr/>
        </p:nvSpPr>
        <p:spPr>
          <a:xfrm>
            <a:off x="5130181" y="4965464"/>
            <a:ext cx="1042019" cy="438582"/>
          </a:xfrm>
          <a:prstGeom prst="rect">
            <a:avLst/>
          </a:prstGeom>
          <a:noFill/>
        </p:spPr>
        <p:txBody>
          <a:bodyPr wrap="square" rtlCol="0">
            <a:spAutoFit/>
          </a:bodyPr>
          <a:lstStyle/>
          <a:p>
            <a:r>
              <a:rPr lang="en-US" sz="2250" dirty="0"/>
              <a:t>SNP 2</a:t>
            </a:r>
          </a:p>
        </p:txBody>
      </p:sp>
      <p:sp>
        <p:nvSpPr>
          <p:cNvPr id="6" name="TextBox 5">
            <a:extLst>
              <a:ext uri="{FF2B5EF4-FFF2-40B4-BE49-F238E27FC236}">
                <a16:creationId xmlns:a16="http://schemas.microsoft.com/office/drawing/2014/main" id="{EE43AE40-AF1D-E243-8170-6822F011FFB8}"/>
              </a:ext>
            </a:extLst>
          </p:cNvPr>
          <p:cNvSpPr txBox="1"/>
          <p:nvPr/>
        </p:nvSpPr>
        <p:spPr>
          <a:xfrm>
            <a:off x="5130181" y="5242463"/>
            <a:ext cx="1042019" cy="438582"/>
          </a:xfrm>
          <a:prstGeom prst="rect">
            <a:avLst/>
          </a:prstGeom>
          <a:noFill/>
        </p:spPr>
        <p:txBody>
          <a:bodyPr wrap="square" rtlCol="0">
            <a:spAutoFit/>
          </a:bodyPr>
          <a:lstStyle/>
          <a:p>
            <a:r>
              <a:rPr lang="en-US" sz="2250" dirty="0"/>
              <a:t>SNP 3</a:t>
            </a:r>
          </a:p>
        </p:txBody>
      </p:sp>
      <p:sp>
        <p:nvSpPr>
          <p:cNvPr id="7" name="TextBox 6">
            <a:extLst>
              <a:ext uri="{FF2B5EF4-FFF2-40B4-BE49-F238E27FC236}">
                <a16:creationId xmlns:a16="http://schemas.microsoft.com/office/drawing/2014/main" id="{23029CBF-8C8E-B94E-A5CE-9951F63FB85B}"/>
              </a:ext>
            </a:extLst>
          </p:cNvPr>
          <p:cNvSpPr txBox="1"/>
          <p:nvPr/>
        </p:nvSpPr>
        <p:spPr>
          <a:xfrm>
            <a:off x="5130181" y="5519462"/>
            <a:ext cx="1042019" cy="438582"/>
          </a:xfrm>
          <a:prstGeom prst="rect">
            <a:avLst/>
          </a:prstGeom>
          <a:noFill/>
        </p:spPr>
        <p:txBody>
          <a:bodyPr wrap="square" rtlCol="0">
            <a:spAutoFit/>
          </a:bodyPr>
          <a:lstStyle/>
          <a:p>
            <a:r>
              <a:rPr lang="en-US" sz="2250" dirty="0"/>
              <a:t>SNP 4</a:t>
            </a:r>
          </a:p>
        </p:txBody>
      </p:sp>
      <p:sp>
        <p:nvSpPr>
          <p:cNvPr id="8" name="TextBox 7">
            <a:extLst>
              <a:ext uri="{FF2B5EF4-FFF2-40B4-BE49-F238E27FC236}">
                <a16:creationId xmlns:a16="http://schemas.microsoft.com/office/drawing/2014/main" id="{FCAD7581-84E0-104B-9052-43647B13C4C6}"/>
              </a:ext>
            </a:extLst>
          </p:cNvPr>
          <p:cNvSpPr txBox="1"/>
          <p:nvPr/>
        </p:nvSpPr>
        <p:spPr>
          <a:xfrm>
            <a:off x="6483706" y="5118323"/>
            <a:ext cx="778190" cy="438582"/>
          </a:xfrm>
          <a:prstGeom prst="rect">
            <a:avLst/>
          </a:prstGeom>
          <a:noFill/>
        </p:spPr>
        <p:txBody>
          <a:bodyPr wrap="square" rtlCol="0">
            <a:spAutoFit/>
          </a:bodyPr>
          <a:lstStyle/>
          <a:p>
            <a:r>
              <a:rPr lang="en-US" sz="2250" dirty="0"/>
              <a:t>LDL</a:t>
            </a:r>
          </a:p>
        </p:txBody>
      </p:sp>
      <p:sp>
        <p:nvSpPr>
          <p:cNvPr id="9" name="TextBox 8">
            <a:extLst>
              <a:ext uri="{FF2B5EF4-FFF2-40B4-BE49-F238E27FC236}">
                <a16:creationId xmlns:a16="http://schemas.microsoft.com/office/drawing/2014/main" id="{3A2D5A54-D179-BE43-BBC7-0D82AD9B32E9}"/>
              </a:ext>
            </a:extLst>
          </p:cNvPr>
          <p:cNvSpPr txBox="1"/>
          <p:nvPr/>
        </p:nvSpPr>
        <p:spPr>
          <a:xfrm>
            <a:off x="7898638" y="5118323"/>
            <a:ext cx="1051937" cy="438582"/>
          </a:xfrm>
          <a:prstGeom prst="rect">
            <a:avLst/>
          </a:prstGeom>
          <a:noFill/>
        </p:spPr>
        <p:txBody>
          <a:bodyPr wrap="square" rtlCol="0">
            <a:spAutoFit/>
          </a:bodyPr>
          <a:lstStyle/>
          <a:p>
            <a:r>
              <a:rPr lang="en-US" sz="2250" dirty="0"/>
              <a:t>CHD</a:t>
            </a:r>
          </a:p>
        </p:txBody>
      </p:sp>
      <p:cxnSp>
        <p:nvCxnSpPr>
          <p:cNvPr id="11" name="Straight Arrow Connector 10">
            <a:extLst>
              <a:ext uri="{FF2B5EF4-FFF2-40B4-BE49-F238E27FC236}">
                <a16:creationId xmlns:a16="http://schemas.microsoft.com/office/drawing/2014/main" id="{0252D42C-30CC-5344-97EF-3723345BBAB5}"/>
              </a:ext>
            </a:extLst>
          </p:cNvPr>
          <p:cNvCxnSpPr>
            <a:cxnSpLocks/>
            <a:stCxn id="4" idx="3"/>
          </p:cNvCxnSpPr>
          <p:nvPr/>
        </p:nvCxnSpPr>
        <p:spPr>
          <a:xfrm>
            <a:off x="6062070" y="4896214"/>
            <a:ext cx="453633" cy="2877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DCD64A1-58A1-974F-98BD-F69B7AB82952}"/>
              </a:ext>
            </a:extLst>
          </p:cNvPr>
          <p:cNvCxnSpPr>
            <a:cxnSpLocks/>
            <a:stCxn id="5" idx="3"/>
          </p:cNvCxnSpPr>
          <p:nvPr/>
        </p:nvCxnSpPr>
        <p:spPr>
          <a:xfrm>
            <a:off x="6062070" y="5173213"/>
            <a:ext cx="453633" cy="69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AB9BA74-B500-FE47-B676-16EF1AD81D64}"/>
              </a:ext>
            </a:extLst>
          </p:cNvPr>
          <p:cNvCxnSpPr>
            <a:stCxn id="6" idx="3"/>
            <a:endCxn id="8" idx="1"/>
          </p:cNvCxnSpPr>
          <p:nvPr/>
        </p:nvCxnSpPr>
        <p:spPr>
          <a:xfrm flipV="1">
            <a:off x="6062070" y="5326073"/>
            <a:ext cx="421636" cy="1241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E0A6838-E689-7147-8200-24937CB6A4C7}"/>
              </a:ext>
            </a:extLst>
          </p:cNvPr>
          <p:cNvCxnSpPr>
            <a:cxnSpLocks/>
            <a:stCxn id="7" idx="3"/>
          </p:cNvCxnSpPr>
          <p:nvPr/>
        </p:nvCxnSpPr>
        <p:spPr>
          <a:xfrm flipV="1">
            <a:off x="6062070" y="5471753"/>
            <a:ext cx="453634" cy="2554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DCB99AD-FD40-5247-BD37-5DB974C94F54}"/>
              </a:ext>
            </a:extLst>
          </p:cNvPr>
          <p:cNvCxnSpPr>
            <a:cxnSpLocks/>
            <a:stCxn id="8" idx="3"/>
            <a:endCxn id="9" idx="1"/>
          </p:cNvCxnSpPr>
          <p:nvPr/>
        </p:nvCxnSpPr>
        <p:spPr>
          <a:xfrm>
            <a:off x="7152445" y="5326073"/>
            <a:ext cx="7461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CD66AA5-CDAF-C44C-A47C-2CC2A72B34B5}"/>
              </a:ext>
            </a:extLst>
          </p:cNvPr>
          <p:cNvSpPr txBox="1"/>
          <p:nvPr/>
        </p:nvSpPr>
        <p:spPr>
          <a:xfrm>
            <a:off x="6515703" y="4265752"/>
            <a:ext cx="1902740" cy="438582"/>
          </a:xfrm>
          <a:prstGeom prst="rect">
            <a:avLst/>
          </a:prstGeom>
          <a:noFill/>
        </p:spPr>
        <p:txBody>
          <a:bodyPr wrap="square" rtlCol="0">
            <a:spAutoFit/>
          </a:bodyPr>
          <a:lstStyle/>
          <a:p>
            <a:r>
              <a:rPr lang="en-US" sz="2250" dirty="0"/>
              <a:t>Confounders</a:t>
            </a:r>
          </a:p>
        </p:txBody>
      </p:sp>
      <p:cxnSp>
        <p:nvCxnSpPr>
          <p:cNvPr id="22" name="Straight Arrow Connector 21">
            <a:extLst>
              <a:ext uri="{FF2B5EF4-FFF2-40B4-BE49-F238E27FC236}">
                <a16:creationId xmlns:a16="http://schemas.microsoft.com/office/drawing/2014/main" id="{B40B3C29-DD6F-3E4E-9D34-9D7D646555DC}"/>
              </a:ext>
            </a:extLst>
          </p:cNvPr>
          <p:cNvCxnSpPr>
            <a:stCxn id="20" idx="2"/>
            <a:endCxn id="8" idx="0"/>
          </p:cNvCxnSpPr>
          <p:nvPr/>
        </p:nvCxnSpPr>
        <p:spPr>
          <a:xfrm flipH="1">
            <a:off x="6818076" y="4681251"/>
            <a:ext cx="583100" cy="437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D4C8B79-1E02-0D45-AC9D-3CEF7A89A342}"/>
              </a:ext>
            </a:extLst>
          </p:cNvPr>
          <p:cNvCxnSpPr>
            <a:cxnSpLocks/>
            <a:stCxn id="20" idx="2"/>
            <a:endCxn id="9" idx="0"/>
          </p:cNvCxnSpPr>
          <p:nvPr/>
        </p:nvCxnSpPr>
        <p:spPr>
          <a:xfrm>
            <a:off x="7401175" y="4681251"/>
            <a:ext cx="911366" cy="437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E400DA9-60BC-CD4E-A2F0-6DE2D80AE529}"/>
              </a:ext>
            </a:extLst>
          </p:cNvPr>
          <p:cNvSpPr txBox="1"/>
          <p:nvPr/>
        </p:nvSpPr>
        <p:spPr>
          <a:xfrm>
            <a:off x="5354313" y="2527295"/>
            <a:ext cx="3596263" cy="1546577"/>
          </a:xfrm>
          <a:prstGeom prst="rect">
            <a:avLst/>
          </a:prstGeom>
          <a:noFill/>
        </p:spPr>
        <p:txBody>
          <a:bodyPr wrap="square" rtlCol="0">
            <a:spAutoFit/>
          </a:bodyPr>
          <a:lstStyle/>
          <a:p>
            <a:r>
              <a:rPr lang="en-US" sz="1350" dirty="0"/>
              <a:t>IVW is equivalent to a weighted regression of SNP-outcome effects on SNP-exposure effects passing through the origin</a:t>
            </a:r>
          </a:p>
          <a:p>
            <a:endParaRPr lang="en-US" sz="1350" dirty="0"/>
          </a:p>
          <a:p>
            <a:r>
              <a:rPr lang="en-US" sz="1350" dirty="0"/>
              <a:t>The weights are 1/</a:t>
            </a:r>
            <a:r>
              <a:rPr lang="en-US" sz="1350" dirty="0" err="1"/>
              <a:t>SE_SNP_outcome</a:t>
            </a:r>
            <a:endParaRPr lang="en-US" sz="1350" dirty="0"/>
          </a:p>
          <a:p>
            <a:endParaRPr lang="en-US" sz="1350" dirty="0"/>
          </a:p>
          <a:p>
            <a:r>
              <a:rPr lang="en-US" sz="1350" dirty="0"/>
              <a:t>The slope is the estimate of the causal effect</a:t>
            </a:r>
          </a:p>
        </p:txBody>
      </p:sp>
      <p:sp>
        <p:nvSpPr>
          <p:cNvPr id="21" name="Title 1"/>
          <p:cNvSpPr txBox="1">
            <a:spLocks/>
          </p:cNvSpPr>
          <p:nvPr/>
        </p:nvSpPr>
        <p:spPr>
          <a:xfrm>
            <a:off x="457200" y="0"/>
            <a:ext cx="8229600" cy="1600200"/>
          </a:xfrm>
          <a:prstGeom prst="rect">
            <a:avLst/>
          </a:prstGeom>
        </p:spPr>
        <p:txBody>
          <a:bodyPr>
            <a:normAutofit fontScale="90000"/>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a:solidFill>
                  <a:srgbClr val="0000FF"/>
                </a:solidFill>
              </a:rPr>
              <a:t>Fixed Effects IVW-MR and Weighted Linear regression</a:t>
            </a:r>
          </a:p>
        </p:txBody>
      </p:sp>
    </p:spTree>
    <p:extLst>
      <p:ext uri="{BB962C8B-B14F-4D97-AF65-F5344CB8AC3E}">
        <p14:creationId xmlns:p14="http://schemas.microsoft.com/office/powerpoint/2010/main" val="3005888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9BCF4E-A240-5C4E-8C69-4D59C34EE319}"/>
              </a:ext>
            </a:extLst>
          </p:cNvPr>
          <p:cNvPicPr>
            <a:picLocks noChangeAspect="1"/>
          </p:cNvPicPr>
          <p:nvPr/>
        </p:nvPicPr>
        <p:blipFill rotWithShape="1">
          <a:blip r:embed="rId2"/>
          <a:srcRect b="53410"/>
          <a:stretch/>
        </p:blipFill>
        <p:spPr>
          <a:xfrm>
            <a:off x="131890" y="2236733"/>
            <a:ext cx="8878103" cy="3480574"/>
          </a:xfrm>
          <a:prstGeom prst="rect">
            <a:avLst/>
          </a:prstGeom>
        </p:spPr>
      </p:pic>
      <p:sp>
        <p:nvSpPr>
          <p:cNvPr id="5" name="Title 1"/>
          <p:cNvSpPr txBox="1">
            <a:spLocks/>
          </p:cNvSpPr>
          <p:nvPr/>
        </p:nvSpPr>
        <p:spPr>
          <a:xfrm>
            <a:off x="457200" y="0"/>
            <a:ext cx="8229600" cy="1600200"/>
          </a:xfrm>
          <a:prstGeom prst="rect">
            <a:avLst/>
          </a:prstGeom>
        </p:spPr>
        <p:txBody>
          <a:bodyPr>
            <a:normAutofit fontScale="97500"/>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a:solidFill>
                  <a:srgbClr val="0000FF"/>
                </a:solidFill>
              </a:rPr>
              <a:t>Performing MR With Summary Statistics</a:t>
            </a:r>
          </a:p>
        </p:txBody>
      </p:sp>
    </p:spTree>
    <p:extLst>
      <p:ext uri="{BB962C8B-B14F-4D97-AF65-F5344CB8AC3E}">
        <p14:creationId xmlns:p14="http://schemas.microsoft.com/office/powerpoint/2010/main" val="2821404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17297" y="5723751"/>
            <a:ext cx="2435410" cy="300082"/>
          </a:xfrm>
          <a:prstGeom prst="rect">
            <a:avLst/>
          </a:prstGeom>
          <a:noFill/>
        </p:spPr>
        <p:txBody>
          <a:bodyPr wrap="none" rtlCol="0">
            <a:spAutoFit/>
          </a:bodyPr>
          <a:lstStyle/>
          <a:p>
            <a:r>
              <a:rPr lang="en-US" sz="1350" dirty="0"/>
              <a:t>Evans et al (2021) </a:t>
            </a:r>
            <a:r>
              <a:rPr lang="en-US" sz="1350" i="1" dirty="0" err="1"/>
              <a:t>Behav</a:t>
            </a:r>
            <a:r>
              <a:rPr lang="en-US" sz="1350" i="1" dirty="0"/>
              <a:t> Genet</a:t>
            </a:r>
          </a:p>
        </p:txBody>
      </p:sp>
      <p:sp>
        <p:nvSpPr>
          <p:cNvPr id="4" name="Title 1"/>
          <p:cNvSpPr txBox="1">
            <a:spLocks/>
          </p:cNvSpPr>
          <p:nvPr/>
        </p:nvSpPr>
        <p:spPr>
          <a:xfrm>
            <a:off x="457200" y="253389"/>
            <a:ext cx="8229600" cy="874643"/>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a:solidFill>
                  <a:srgbClr val="0000FF"/>
                </a:solidFill>
              </a:rPr>
              <a:t>The Issue of Strand</a:t>
            </a:r>
          </a:p>
        </p:txBody>
      </p:sp>
      <p:pic>
        <p:nvPicPr>
          <p:cNvPr id="6" name="Picture 5">
            <a:extLst>
              <a:ext uri="{FF2B5EF4-FFF2-40B4-BE49-F238E27FC236}">
                <a16:creationId xmlns:a16="http://schemas.microsoft.com/office/drawing/2014/main" id="{8E1521D7-6D99-4B2F-8C0E-FB20675CA4BB}"/>
              </a:ext>
            </a:extLst>
          </p:cNvPr>
          <p:cNvPicPr>
            <a:picLocks noChangeAspect="1"/>
          </p:cNvPicPr>
          <p:nvPr/>
        </p:nvPicPr>
        <p:blipFill>
          <a:blip r:embed="rId3"/>
          <a:stretch>
            <a:fillRect/>
          </a:stretch>
        </p:blipFill>
        <p:spPr>
          <a:xfrm>
            <a:off x="173620" y="1122871"/>
            <a:ext cx="8796759" cy="4612257"/>
          </a:xfrm>
          <a:prstGeom prst="rect">
            <a:avLst/>
          </a:prstGeom>
        </p:spPr>
      </p:pic>
    </p:spTree>
    <p:extLst>
      <p:ext uri="{BB962C8B-B14F-4D97-AF65-F5344CB8AC3E}">
        <p14:creationId xmlns:p14="http://schemas.microsoft.com/office/powerpoint/2010/main" val="1835863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D4C221-8C35-0846-89C0-D8683F493DDC}"/>
              </a:ext>
            </a:extLst>
          </p:cNvPr>
          <p:cNvPicPr>
            <a:picLocks noChangeAspect="1"/>
          </p:cNvPicPr>
          <p:nvPr/>
        </p:nvPicPr>
        <p:blipFill>
          <a:blip r:embed="rId2"/>
          <a:stretch>
            <a:fillRect/>
          </a:stretch>
        </p:blipFill>
        <p:spPr>
          <a:xfrm>
            <a:off x="714375" y="2219532"/>
            <a:ext cx="7715250" cy="3571875"/>
          </a:xfrm>
          <a:prstGeom prst="rect">
            <a:avLst/>
          </a:prstGeom>
        </p:spPr>
      </p:pic>
      <p:sp>
        <p:nvSpPr>
          <p:cNvPr id="3" name="Title 2">
            <a:extLst>
              <a:ext uri="{FF2B5EF4-FFF2-40B4-BE49-F238E27FC236}">
                <a16:creationId xmlns:a16="http://schemas.microsoft.com/office/drawing/2014/main" id="{745A7400-CC6D-374D-B44B-2F0E3EBC9072}"/>
              </a:ext>
            </a:extLst>
          </p:cNvPr>
          <p:cNvSpPr>
            <a:spLocks noGrp="1"/>
          </p:cNvSpPr>
          <p:nvPr>
            <p:ph type="title"/>
          </p:nvPr>
        </p:nvSpPr>
        <p:spPr/>
        <p:txBody>
          <a:bodyPr>
            <a:normAutofit/>
          </a:bodyPr>
          <a:lstStyle/>
          <a:p>
            <a:r>
              <a:rPr lang="en-US" dirty="0" err="1">
                <a:solidFill>
                  <a:srgbClr val="0000FF"/>
                </a:solidFill>
              </a:rPr>
              <a:t>Harmonise</a:t>
            </a:r>
            <a:r>
              <a:rPr lang="en-US" dirty="0">
                <a:solidFill>
                  <a:srgbClr val="0000FF"/>
                </a:solidFill>
              </a:rPr>
              <a:t> exposure and outcome effects</a:t>
            </a:r>
          </a:p>
        </p:txBody>
      </p:sp>
    </p:spTree>
    <p:extLst>
      <p:ext uri="{BB962C8B-B14F-4D97-AF65-F5344CB8AC3E}">
        <p14:creationId xmlns:p14="http://schemas.microsoft.com/office/powerpoint/2010/main" val="37766266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9378</TotalTime>
  <Words>2445</Words>
  <Application>Microsoft Office PowerPoint</Application>
  <PresentationFormat>On-screen Show (4:3)</PresentationFormat>
  <Paragraphs>316</Paragraphs>
  <Slides>47</Slides>
  <Notes>20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5" baseType="lpstr">
      <vt:lpstr>Arial</vt:lpstr>
      <vt:lpstr>Calibri</vt:lpstr>
      <vt:lpstr>Cambria Math</vt:lpstr>
      <vt:lpstr>Century Gothic</vt:lpstr>
      <vt:lpstr>Courier New</vt:lpstr>
      <vt:lpstr>Palatino Linotype</vt:lpstr>
      <vt:lpstr>Executive</vt:lpstr>
      <vt:lpstr>Equation</vt:lpstr>
      <vt:lpstr>Sensitivity Analyses in Mendelian Randomization Studies</vt:lpstr>
      <vt:lpstr>This Session</vt:lpstr>
      <vt:lpstr>Inverse Variance Weighted Fixed Effects Meta-analysis</vt:lpstr>
      <vt:lpstr>Inverse variance weighted (IVW) fixed effects method</vt:lpstr>
      <vt:lpstr>Calculate p-value</vt:lpstr>
      <vt:lpstr>PowerPoint Presentation</vt:lpstr>
      <vt:lpstr>PowerPoint Presentation</vt:lpstr>
      <vt:lpstr>PowerPoint Presentation</vt:lpstr>
      <vt:lpstr>Harmonise exposure and outcome effects</vt:lpstr>
      <vt:lpstr>Strand issue exercise</vt:lpstr>
      <vt:lpstr>MR methods for handling horizontal pleiotropy</vt:lpstr>
      <vt:lpstr>What is the problem?</vt:lpstr>
      <vt:lpstr>Two Sample MR:  Single Variants</vt:lpstr>
      <vt:lpstr>Two Sample MR: Multiple Variants</vt:lpstr>
      <vt:lpstr>MR – with direct pleiotropy</vt:lpstr>
      <vt:lpstr>Heterogeneity</vt:lpstr>
      <vt:lpstr>Option 1: Remove outliers</vt:lpstr>
      <vt:lpstr>Option 2: Multivariable MR</vt:lpstr>
      <vt:lpstr>Option 3: Fit a model that is robust to some model of horizontal pleiotropy</vt:lpstr>
      <vt:lpstr>MR Egger Regression</vt:lpstr>
      <vt:lpstr>MR Egger Regression: Central concept</vt:lpstr>
      <vt:lpstr>InSIDE Assumption</vt:lpstr>
      <vt:lpstr>Example: </vt:lpstr>
      <vt:lpstr>InSIDE: Bias of ratio estimator  </vt:lpstr>
      <vt:lpstr>Egger regression:  Intercept not constrained to zero</vt:lpstr>
      <vt:lpstr>Why Does It Work?</vt:lpstr>
      <vt:lpstr>Height and lung function</vt:lpstr>
      <vt:lpstr>BP and Coronary Disease</vt:lpstr>
      <vt:lpstr>BP and Coronary Disease</vt:lpstr>
      <vt:lpstr>BP and Coronary Disease Scatter Plots</vt:lpstr>
      <vt:lpstr>BP and Coronary Disease</vt:lpstr>
      <vt:lpstr>Weighted Median Approach</vt:lpstr>
      <vt:lpstr>Simple Median Method</vt:lpstr>
      <vt:lpstr>Weighted Median Method</vt:lpstr>
      <vt:lpstr>Penalized Weighted Median Method</vt:lpstr>
      <vt:lpstr>Penalized Weighted Median Method</vt:lpstr>
      <vt:lpstr>Penalized Weighted Median Method</vt:lpstr>
      <vt:lpstr>Mode Based Estimator</vt:lpstr>
      <vt:lpstr>ZEMPA</vt:lpstr>
      <vt:lpstr>PowerPoint Presentation</vt:lpstr>
      <vt:lpstr>Summary of Robust Estimators</vt:lpstr>
      <vt:lpstr>Reverse causal instruments</vt:lpstr>
      <vt:lpstr>Problem: MR of type 2 diabetes on BMI</vt:lpstr>
      <vt:lpstr>PowerPoint Presentation</vt:lpstr>
      <vt:lpstr>Can we avoid including reverse-causal SNPs as instruments?</vt:lpstr>
      <vt:lpstr>Summary</vt:lpstr>
      <vt:lpstr>References</vt:lpstr>
    </vt:vector>
  </TitlesOfParts>
  <Company>QBI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Mendelian randomization with  invalid instruments:   effect estimation and bias detection through Egger regression</dc:title>
  <dc:creator>Marie-Jo Brion</dc:creator>
  <cp:lastModifiedBy>David Evans</cp:lastModifiedBy>
  <cp:revision>295</cp:revision>
  <dcterms:created xsi:type="dcterms:W3CDTF">2015-05-18T05:54:40Z</dcterms:created>
  <dcterms:modified xsi:type="dcterms:W3CDTF">2023-02-21T03:06:21Z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f488380-630a-4f55-a077-a19445e3f360_Enabled">
    <vt:lpwstr>true</vt:lpwstr>
  </property>
  <property fmtid="{D5CDD505-2E9C-101B-9397-08002B2CF9AE}" pid="3" name="MSIP_Label_0f488380-630a-4f55-a077-a19445e3f360_SetDate">
    <vt:lpwstr>2022-06-20T00:20:17Z</vt:lpwstr>
  </property>
  <property fmtid="{D5CDD505-2E9C-101B-9397-08002B2CF9AE}" pid="4" name="MSIP_Label_0f488380-630a-4f55-a077-a19445e3f360_Method">
    <vt:lpwstr>Standard</vt:lpwstr>
  </property>
  <property fmtid="{D5CDD505-2E9C-101B-9397-08002B2CF9AE}" pid="5" name="MSIP_Label_0f488380-630a-4f55-a077-a19445e3f360_Name">
    <vt:lpwstr>OFFICIAL - INTERNAL</vt:lpwstr>
  </property>
  <property fmtid="{D5CDD505-2E9C-101B-9397-08002B2CF9AE}" pid="6" name="MSIP_Label_0f488380-630a-4f55-a077-a19445e3f360_SiteId">
    <vt:lpwstr>b6e377cf-9db3-46cb-91a2-fad9605bb15c</vt:lpwstr>
  </property>
  <property fmtid="{D5CDD505-2E9C-101B-9397-08002B2CF9AE}" pid="7" name="MSIP_Label_0f488380-630a-4f55-a077-a19445e3f360_ActionId">
    <vt:lpwstr>dd4c774f-809c-440f-af87-d449337cb417</vt:lpwstr>
  </property>
  <property fmtid="{D5CDD505-2E9C-101B-9397-08002B2CF9AE}" pid="8" name="MSIP_Label_0f488380-630a-4f55-a077-a19445e3f360_ContentBits">
    <vt:lpwstr>0</vt:lpwstr>
  </property>
</Properties>
</file>