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740" r:id="rId2"/>
    <p:sldId id="801" r:id="rId3"/>
    <p:sldId id="816" r:id="rId4"/>
    <p:sldId id="815" r:id="rId5"/>
    <p:sldId id="822" r:id="rId6"/>
    <p:sldId id="823" r:id="rId7"/>
    <p:sldId id="817" r:id="rId8"/>
    <p:sldId id="807" r:id="rId9"/>
    <p:sldId id="746" r:id="rId10"/>
    <p:sldId id="459" r:id="rId11"/>
    <p:sldId id="585" r:id="rId12"/>
    <p:sldId id="587" r:id="rId13"/>
    <p:sldId id="588" r:id="rId14"/>
    <p:sldId id="589" r:id="rId15"/>
    <p:sldId id="590" r:id="rId16"/>
    <p:sldId id="747" r:id="rId17"/>
    <p:sldId id="460" r:id="rId18"/>
    <p:sldId id="749" r:id="rId19"/>
    <p:sldId id="750" r:id="rId20"/>
    <p:sldId id="751" r:id="rId21"/>
    <p:sldId id="798" r:id="rId22"/>
    <p:sldId id="752" r:id="rId23"/>
    <p:sldId id="753" r:id="rId24"/>
    <p:sldId id="754" r:id="rId25"/>
    <p:sldId id="748" r:id="rId26"/>
    <p:sldId id="595" r:id="rId27"/>
    <p:sldId id="596" r:id="rId28"/>
    <p:sldId id="759" r:id="rId29"/>
    <p:sldId id="756" r:id="rId30"/>
    <p:sldId id="760" r:id="rId31"/>
    <p:sldId id="761" r:id="rId32"/>
    <p:sldId id="762" r:id="rId33"/>
    <p:sldId id="763" r:id="rId34"/>
    <p:sldId id="386" r:id="rId35"/>
    <p:sldId id="803" r:id="rId36"/>
    <p:sldId id="317" r:id="rId37"/>
    <p:sldId id="681" r:id="rId38"/>
    <p:sldId id="671" r:id="rId39"/>
    <p:sldId id="685" r:id="rId40"/>
    <p:sldId id="805" r:id="rId41"/>
    <p:sldId id="806" r:id="rId42"/>
    <p:sldId id="802" r:id="rId43"/>
    <p:sldId id="808" r:id="rId44"/>
    <p:sldId id="820" r:id="rId45"/>
    <p:sldId id="818" r:id="rId46"/>
    <p:sldId id="821" r:id="rId47"/>
    <p:sldId id="819" r:id="rId48"/>
    <p:sldId id="804" r:id="rId49"/>
    <p:sldId id="755" r:id="rId50"/>
    <p:sldId id="800" r:id="rId51"/>
    <p:sldId id="764" r:id="rId52"/>
    <p:sldId id="809" r:id="rId53"/>
    <p:sldId id="771" r:id="rId54"/>
    <p:sldId id="772" r:id="rId55"/>
    <p:sldId id="775" r:id="rId56"/>
    <p:sldId id="810" r:id="rId57"/>
    <p:sldId id="811" r:id="rId58"/>
    <p:sldId id="812" r:id="rId59"/>
    <p:sldId id="813" r:id="rId60"/>
    <p:sldId id="81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548"/>
  </p:normalViewPr>
  <p:slideViewPr>
    <p:cSldViewPr snapToGrid="0" showGuides="1">
      <p:cViewPr varScale="1">
        <p:scale>
          <a:sx n="86" d="100"/>
          <a:sy n="86" d="100"/>
        </p:scale>
        <p:origin x="296" y="20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3B8AC-02DA-4445-9142-BA717C498B04}" type="datetimeFigureOut">
              <a:rPr lang="en-US" smtClean="0"/>
              <a:t>3/7/23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C9943-EF74-9047-ABC1-234B071DD70D}" type="slidenum">
              <a:rPr lang="en-US" smtClean="0"/>
              <a:t>‹#›</a:t>
            </a:fld>
            <a:endParaRPr lang="en-US"/>
          </a:p>
        </p:txBody>
      </p:sp>
    </p:spTree>
    <p:extLst>
      <p:ext uri="{BB962C8B-B14F-4D97-AF65-F5344CB8AC3E}">
        <p14:creationId xmlns:p14="http://schemas.microsoft.com/office/powerpoint/2010/main" val="154713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solid arrow double counts the effect of the causal variant on the phenotype, so there is a greater appearance of association for the high </a:t>
            </a:r>
            <a:r>
              <a:rPr lang="en-US" sz="1200" b="0" i="0" kern="1200" dirty="0" err="1">
                <a:solidFill>
                  <a:schemeClr val="tx1"/>
                </a:solidFill>
                <a:effectLst/>
                <a:latin typeface="+mn-lt"/>
                <a:ea typeface="+mn-ea"/>
                <a:cs typeface="+mn-cs"/>
              </a:rPr>
              <a:t>ld</a:t>
            </a:r>
            <a:r>
              <a:rPr lang="en-US" sz="1200" b="0" i="0" kern="1200" dirty="0">
                <a:solidFill>
                  <a:schemeClr val="tx1"/>
                </a:solidFill>
                <a:effectLst/>
                <a:latin typeface="+mn-lt"/>
                <a:ea typeface="+mn-ea"/>
                <a:cs typeface="+mn-cs"/>
              </a:rPr>
              <a:t> example even though the causal variant has the same true effect size in both scenarios. Here we would say the signal is true, because the SNPs with higher LD have bigger arrows. </a:t>
            </a:r>
            <a:endParaRPr lang="en-US" dirty="0"/>
          </a:p>
        </p:txBody>
      </p:sp>
      <p:sp>
        <p:nvSpPr>
          <p:cNvPr id="4" name="Slide Number Placeholder 3"/>
          <p:cNvSpPr>
            <a:spLocks noGrp="1"/>
          </p:cNvSpPr>
          <p:nvPr>
            <p:ph type="sldNum" sz="quarter" idx="10"/>
          </p:nvPr>
        </p:nvSpPr>
        <p:spPr/>
        <p:txBody>
          <a:bodyPr/>
          <a:lstStyle/>
          <a:p>
            <a:fld id="{296B99DC-13BC-C64F-A8FE-768E30F2751A}" type="slidenum">
              <a:rPr lang="en-US" smtClean="0"/>
              <a:t>10</a:t>
            </a:fld>
            <a:endParaRPr lang="en-US"/>
          </a:p>
        </p:txBody>
      </p:sp>
    </p:spTree>
    <p:extLst>
      <p:ext uri="{BB962C8B-B14F-4D97-AF65-F5344CB8AC3E}">
        <p14:creationId xmlns:p14="http://schemas.microsoft.com/office/powerpoint/2010/main" val="53031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stronger the relationship between LD-score and effect size, the stronger the genetic signal and the </a:t>
            </a:r>
            <a:r>
              <a:rPr lang="en-US" dirty="0" err="1"/>
              <a:t>higerhthe</a:t>
            </a:r>
            <a:r>
              <a:rPr lang="en-US" dirty="0"/>
              <a:t> co-heritability</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27</a:t>
            </a:fld>
            <a:endParaRPr lang="en-US" dirty="0"/>
          </a:p>
        </p:txBody>
      </p:sp>
    </p:spTree>
    <p:extLst>
      <p:ext uri="{BB962C8B-B14F-4D97-AF65-F5344CB8AC3E}">
        <p14:creationId xmlns:p14="http://schemas.microsoft.com/office/powerpoint/2010/main" val="192027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28</a:t>
            </a:fld>
            <a:endParaRPr lang="en-US"/>
          </a:p>
        </p:txBody>
      </p:sp>
    </p:spTree>
    <p:extLst>
      <p:ext uri="{BB962C8B-B14F-4D97-AF65-F5344CB8AC3E}">
        <p14:creationId xmlns:p14="http://schemas.microsoft.com/office/powerpoint/2010/main" val="344537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29</a:t>
            </a:fld>
            <a:endParaRPr lang="en-US"/>
          </a:p>
        </p:txBody>
      </p:sp>
    </p:spTree>
    <p:extLst>
      <p:ext uri="{BB962C8B-B14F-4D97-AF65-F5344CB8AC3E}">
        <p14:creationId xmlns:p14="http://schemas.microsoft.com/office/powerpoint/2010/main" val="149861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30</a:t>
            </a:fld>
            <a:endParaRPr lang="en-US"/>
          </a:p>
        </p:txBody>
      </p:sp>
    </p:spTree>
    <p:extLst>
      <p:ext uri="{BB962C8B-B14F-4D97-AF65-F5344CB8AC3E}">
        <p14:creationId xmlns:p14="http://schemas.microsoft.com/office/powerpoint/2010/main" val="294736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31</a:t>
            </a:fld>
            <a:endParaRPr lang="en-US"/>
          </a:p>
        </p:txBody>
      </p:sp>
    </p:spTree>
    <p:extLst>
      <p:ext uri="{BB962C8B-B14F-4D97-AF65-F5344CB8AC3E}">
        <p14:creationId xmlns:p14="http://schemas.microsoft.com/office/powerpoint/2010/main" val="180495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32</a:t>
            </a:fld>
            <a:endParaRPr lang="en-US"/>
          </a:p>
        </p:txBody>
      </p:sp>
    </p:spTree>
    <p:extLst>
      <p:ext uri="{BB962C8B-B14F-4D97-AF65-F5344CB8AC3E}">
        <p14:creationId xmlns:p14="http://schemas.microsoft.com/office/powerpoint/2010/main" val="189012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22222"/>
              </a:solidFill>
              <a:effectLst/>
              <a:latin typeface="Harding"/>
            </a:endParaRPr>
          </a:p>
        </p:txBody>
      </p:sp>
      <p:sp>
        <p:nvSpPr>
          <p:cNvPr id="4" name="Slide Number Placeholder 3"/>
          <p:cNvSpPr>
            <a:spLocks noGrp="1"/>
          </p:cNvSpPr>
          <p:nvPr>
            <p:ph type="sldNum" sz="quarter" idx="5"/>
          </p:nvPr>
        </p:nvSpPr>
        <p:spPr/>
        <p:txBody>
          <a:bodyPr/>
          <a:lstStyle/>
          <a:p>
            <a:fld id="{A39C9943-EF74-9047-ABC1-234B071DD70D}" type="slidenum">
              <a:rPr lang="en-US" smtClean="0"/>
              <a:t>33</a:t>
            </a:fld>
            <a:endParaRPr lang="en-US"/>
          </a:p>
        </p:txBody>
      </p:sp>
    </p:spTree>
    <p:extLst>
      <p:ext uri="{BB962C8B-B14F-4D97-AF65-F5344CB8AC3E}">
        <p14:creationId xmlns:p14="http://schemas.microsoft.com/office/powerpoint/2010/main" val="350521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I want to start with is this heatmap. </a:t>
            </a:r>
          </a:p>
          <a:p>
            <a:r>
              <a:rPr lang="en-US" dirty="0"/>
              <a:t>This heatmap shows shared risk across different disorders for the entire genome.</a:t>
            </a:r>
          </a:p>
          <a:p>
            <a:r>
              <a:rPr lang="en-US" dirty="0"/>
              <a:t>Will notice that many of the cells are colored, suggesting genetic overlap</a:t>
            </a:r>
          </a:p>
          <a:p>
            <a:r>
              <a:rPr lang="en-US" dirty="0"/>
              <a:t>I’m a psychologist so I’ll focus on psychiatric traits, but you’ll see this for other traits as well.</a:t>
            </a:r>
          </a:p>
          <a:p>
            <a:endParaRPr lang="en-US" dirty="0"/>
          </a:p>
        </p:txBody>
      </p:sp>
      <p:sp>
        <p:nvSpPr>
          <p:cNvPr id="4" name="Slide Number Placeholder 3"/>
          <p:cNvSpPr>
            <a:spLocks noGrp="1"/>
          </p:cNvSpPr>
          <p:nvPr>
            <p:ph type="sldNum" sz="quarter" idx="10"/>
          </p:nvPr>
        </p:nvSpPr>
        <p:spPr/>
        <p:txBody>
          <a:bodyPr/>
          <a:lstStyle/>
          <a:p>
            <a:fld id="{296B99DC-13BC-C64F-A8FE-768E30F2751A}" type="slidenum">
              <a:rPr lang="en-US" smtClean="0"/>
              <a:t>34</a:t>
            </a:fld>
            <a:endParaRPr lang="en-US" dirty="0"/>
          </a:p>
        </p:txBody>
      </p:sp>
    </p:spTree>
    <p:extLst>
      <p:ext uri="{BB962C8B-B14F-4D97-AF65-F5344CB8AC3E}">
        <p14:creationId xmlns:p14="http://schemas.microsoft.com/office/powerpoint/2010/main" val="252024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a:cs typeface="Cambria"/>
              </a:rPr>
              <a:t>The more you tag, the more likely you are to tag a causal variant</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15</a:t>
            </a:fld>
            <a:endParaRPr lang="en-US" dirty="0"/>
          </a:p>
        </p:txBody>
      </p:sp>
    </p:spTree>
    <p:extLst>
      <p:ext uri="{BB962C8B-B14F-4D97-AF65-F5344CB8AC3E}">
        <p14:creationId xmlns:p14="http://schemas.microsoft.com/office/powerpoint/2010/main" val="260742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17</a:t>
            </a:fld>
            <a:endParaRPr lang="en-US"/>
          </a:p>
        </p:txBody>
      </p:sp>
    </p:spTree>
    <p:extLst>
      <p:ext uri="{BB962C8B-B14F-4D97-AF65-F5344CB8AC3E}">
        <p14:creationId xmlns:p14="http://schemas.microsoft.com/office/powerpoint/2010/main" val="181332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18</a:t>
            </a:fld>
            <a:endParaRPr lang="en-US"/>
          </a:p>
        </p:txBody>
      </p:sp>
    </p:spTree>
    <p:extLst>
      <p:ext uri="{BB962C8B-B14F-4D97-AF65-F5344CB8AC3E}">
        <p14:creationId xmlns:p14="http://schemas.microsoft.com/office/powerpoint/2010/main" val="233761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19</a:t>
            </a:fld>
            <a:endParaRPr lang="en-US"/>
          </a:p>
        </p:txBody>
      </p:sp>
    </p:spTree>
    <p:extLst>
      <p:ext uri="{BB962C8B-B14F-4D97-AF65-F5344CB8AC3E}">
        <p14:creationId xmlns:p14="http://schemas.microsoft.com/office/powerpoint/2010/main" val="396084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20</a:t>
            </a:fld>
            <a:endParaRPr lang="en-US"/>
          </a:p>
        </p:txBody>
      </p:sp>
    </p:spTree>
    <p:extLst>
      <p:ext uri="{BB962C8B-B14F-4D97-AF65-F5344CB8AC3E}">
        <p14:creationId xmlns:p14="http://schemas.microsoft.com/office/powerpoint/2010/main" val="207630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21</a:t>
            </a:fld>
            <a:endParaRPr lang="en-US"/>
          </a:p>
        </p:txBody>
      </p:sp>
    </p:spTree>
    <p:extLst>
      <p:ext uri="{BB962C8B-B14F-4D97-AF65-F5344CB8AC3E}">
        <p14:creationId xmlns:p14="http://schemas.microsoft.com/office/powerpoint/2010/main" val="370380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22</a:t>
            </a:fld>
            <a:endParaRPr lang="en-US"/>
          </a:p>
        </p:txBody>
      </p:sp>
    </p:spTree>
    <p:extLst>
      <p:ext uri="{BB962C8B-B14F-4D97-AF65-F5344CB8AC3E}">
        <p14:creationId xmlns:p14="http://schemas.microsoft.com/office/powerpoint/2010/main" val="250641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even low LD SNPs (where the regression line is hitting the y-axis) are above the null, this indicates that population stratification, </a:t>
            </a:r>
            <a:r>
              <a:rPr lang="en-US" dirty="0" err="1"/>
              <a:t>crypic</a:t>
            </a:r>
            <a:r>
              <a:rPr lang="en-US" dirty="0"/>
              <a:t> relatedness, and the like are contributing to </a:t>
            </a:r>
            <a:r>
              <a:rPr lang="en-US" dirty="0" err="1"/>
              <a:t>estimaets</a:t>
            </a:r>
            <a:endParaRPr lang="en-US" dirty="0"/>
          </a:p>
        </p:txBody>
      </p:sp>
      <p:sp>
        <p:nvSpPr>
          <p:cNvPr id="4" name="Slide Number Placeholder 3"/>
          <p:cNvSpPr>
            <a:spLocks noGrp="1"/>
          </p:cNvSpPr>
          <p:nvPr>
            <p:ph type="sldNum" sz="quarter" idx="5"/>
          </p:nvPr>
        </p:nvSpPr>
        <p:spPr/>
        <p:txBody>
          <a:bodyPr/>
          <a:lstStyle/>
          <a:p>
            <a:fld id="{A39C9943-EF74-9047-ABC1-234B071DD70D}" type="slidenum">
              <a:rPr lang="en-US" smtClean="0"/>
              <a:t>23</a:t>
            </a:fld>
            <a:endParaRPr lang="en-US"/>
          </a:p>
        </p:txBody>
      </p:sp>
    </p:spTree>
    <p:extLst>
      <p:ext uri="{BB962C8B-B14F-4D97-AF65-F5344CB8AC3E}">
        <p14:creationId xmlns:p14="http://schemas.microsoft.com/office/powerpoint/2010/main" val="111401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773C-3C63-C74F-E961-4371DB766C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BC3A40-4BFF-916D-B286-30FC8C3F2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0F56F-55CC-1630-C958-289C7A66DF6C}"/>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5" name="Footer Placeholder 4">
            <a:extLst>
              <a:ext uri="{FF2B5EF4-FFF2-40B4-BE49-F238E27FC236}">
                <a16:creationId xmlns:a16="http://schemas.microsoft.com/office/drawing/2014/main" id="{3D4C1C72-1C3C-C4F5-D44F-3A90ACBB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D8143-3758-A967-1A50-6D0A47B099E4}"/>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244161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56CB-A693-57E0-9745-29A125284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95CDC-41AD-C36A-3D81-752C930A25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7EC23-B0D5-E4D9-A630-2EA55DD7C067}"/>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5" name="Footer Placeholder 4">
            <a:extLst>
              <a:ext uri="{FF2B5EF4-FFF2-40B4-BE49-F238E27FC236}">
                <a16:creationId xmlns:a16="http://schemas.microsoft.com/office/drawing/2014/main" id="{A672CD68-744D-EB95-A415-FB55E4A12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30651-6406-BCA1-00C2-CB0A0923AE13}"/>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86241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5E7975-D8BD-B989-C62D-1F9C22E74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616505-693B-43A5-7E10-BF873AE699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D90FD-D8E0-2844-AC06-AFEC7792079E}"/>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5" name="Footer Placeholder 4">
            <a:extLst>
              <a:ext uri="{FF2B5EF4-FFF2-40B4-BE49-F238E27FC236}">
                <a16:creationId xmlns:a16="http://schemas.microsoft.com/office/drawing/2014/main" id="{C7C451A2-9EF4-A843-B626-1172F8F08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D53BD-E4D6-5ACF-4B02-090D00232E20}"/>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340871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8A2E-6101-52A5-A329-262AEFA76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B239B-5323-2BF9-AA20-CF19894FF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AE360-1C14-9977-BAE6-1962F201316D}"/>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5" name="Footer Placeholder 4">
            <a:extLst>
              <a:ext uri="{FF2B5EF4-FFF2-40B4-BE49-F238E27FC236}">
                <a16:creationId xmlns:a16="http://schemas.microsoft.com/office/drawing/2014/main" id="{B41FB45D-6127-36C3-6955-497E01EE0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A13CC-B2B4-8CF9-B38E-22F660F63255}"/>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324768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D257-2152-70C4-5F5A-CB9D7F6B8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15300D-22C1-B617-13B2-F55ABEA486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7BC00-2A35-54B3-C3F5-5498C5959DD5}"/>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5" name="Footer Placeholder 4">
            <a:extLst>
              <a:ext uri="{FF2B5EF4-FFF2-40B4-BE49-F238E27FC236}">
                <a16:creationId xmlns:a16="http://schemas.microsoft.com/office/drawing/2014/main" id="{B7EA96BD-1C66-CB0C-556B-863D044CF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45317-C607-8E47-5BAA-354EC7EC5653}"/>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299136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E01-F0A1-6D6B-9AC9-F35BABC5C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107B5-6ECE-57E1-FC57-54F4B23E7A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76351-8BB7-363F-B674-7954C07A9E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1120B-A76B-82E1-87DA-148AE1D51B51}"/>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6" name="Footer Placeholder 5">
            <a:extLst>
              <a:ext uri="{FF2B5EF4-FFF2-40B4-BE49-F238E27FC236}">
                <a16:creationId xmlns:a16="http://schemas.microsoft.com/office/drawing/2014/main" id="{9FAA2A5B-E596-6563-3887-93C361EA0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3E9CE-0461-EE1E-6F99-D8E03F7511BD}"/>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388689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EABC-4FBE-C064-019E-24258FE65A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F97FE-7A2A-D758-A0DA-C23BF6F34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D13D25-EC0A-9230-7BD1-B457C7F86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B7EAEE-BA2E-EFC1-19E7-9D7828316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F0AA91-BC06-7EE0-3F9C-C2DECB29B7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C5A3A3-C0C9-FA4F-4A69-A37413345656}"/>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8" name="Footer Placeholder 7">
            <a:extLst>
              <a:ext uri="{FF2B5EF4-FFF2-40B4-BE49-F238E27FC236}">
                <a16:creationId xmlns:a16="http://schemas.microsoft.com/office/drawing/2014/main" id="{452679B2-7975-9653-B573-D3C9E2F2E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313386-DECF-C9F7-BD2B-2094478F66E9}"/>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402618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3E78-289F-B7D1-829E-E978DF8807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20B2DB-2C1A-41FA-6A89-A1C20DA88F2C}"/>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4" name="Footer Placeholder 3">
            <a:extLst>
              <a:ext uri="{FF2B5EF4-FFF2-40B4-BE49-F238E27FC236}">
                <a16:creationId xmlns:a16="http://schemas.microsoft.com/office/drawing/2014/main" id="{B3B6EA36-18C3-5026-635A-A8D3764077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56E0E8-809D-A155-C667-D493F70D480B}"/>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156682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A94D6-2F78-12E2-D86F-6A9E2A7A630D}"/>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3" name="Footer Placeholder 2">
            <a:extLst>
              <a:ext uri="{FF2B5EF4-FFF2-40B4-BE49-F238E27FC236}">
                <a16:creationId xmlns:a16="http://schemas.microsoft.com/office/drawing/2014/main" id="{D8306109-CE54-68CE-ABFD-71B7753839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BC4E50-0F8B-5D3C-9534-CE6BE2541F76}"/>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319471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2E4-3C2F-5C78-D1AC-77C97D4B3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461D6-248A-B96B-C661-EB286C9F0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326AF7-A5C0-4B0D-099B-0484A894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7D34E-1BBD-31C2-48DF-1404178D0443}"/>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6" name="Footer Placeholder 5">
            <a:extLst>
              <a:ext uri="{FF2B5EF4-FFF2-40B4-BE49-F238E27FC236}">
                <a16:creationId xmlns:a16="http://schemas.microsoft.com/office/drawing/2014/main" id="{3E2550AD-AE00-55FA-4E7B-FE0E2D6F4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956C6-4592-30DD-57FC-23D3F7E9FC65}"/>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176232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54DD-5F8B-B60E-66E5-B3E354D23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C6B97D-94E4-52E6-26DA-28E358633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34D53F-5E46-E5B7-B77B-C24267796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C1153-4A31-E85C-CAE0-5CE9221CF6B8}"/>
              </a:ext>
            </a:extLst>
          </p:cNvPr>
          <p:cNvSpPr>
            <a:spLocks noGrp="1"/>
          </p:cNvSpPr>
          <p:nvPr>
            <p:ph type="dt" sz="half" idx="10"/>
          </p:nvPr>
        </p:nvSpPr>
        <p:spPr/>
        <p:txBody>
          <a:bodyPr/>
          <a:lstStyle/>
          <a:p>
            <a:fld id="{E335BF34-BA21-7D46-A253-7C4FF85FA241}" type="datetimeFigureOut">
              <a:rPr lang="en-US" smtClean="0"/>
              <a:t>3/7/23</a:t>
            </a:fld>
            <a:endParaRPr lang="en-US"/>
          </a:p>
        </p:txBody>
      </p:sp>
      <p:sp>
        <p:nvSpPr>
          <p:cNvPr id="6" name="Footer Placeholder 5">
            <a:extLst>
              <a:ext uri="{FF2B5EF4-FFF2-40B4-BE49-F238E27FC236}">
                <a16:creationId xmlns:a16="http://schemas.microsoft.com/office/drawing/2014/main" id="{2C707021-AC1B-2674-628A-911135512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294C7-F236-F6D8-3B6D-5995F2242007}"/>
              </a:ext>
            </a:extLst>
          </p:cNvPr>
          <p:cNvSpPr>
            <a:spLocks noGrp="1"/>
          </p:cNvSpPr>
          <p:nvPr>
            <p:ph type="sldNum" sz="quarter" idx="12"/>
          </p:nvPr>
        </p:nvSpPr>
        <p:spPr/>
        <p:txBody>
          <a:bodyPr/>
          <a:lstStyle/>
          <a:p>
            <a:fld id="{F25BCE1E-848F-4648-8CFB-B4FBB71273A4}" type="slidenum">
              <a:rPr lang="en-US" smtClean="0"/>
              <a:t>‹#›</a:t>
            </a:fld>
            <a:endParaRPr lang="en-US"/>
          </a:p>
        </p:txBody>
      </p:sp>
    </p:spTree>
    <p:extLst>
      <p:ext uri="{BB962C8B-B14F-4D97-AF65-F5344CB8AC3E}">
        <p14:creationId xmlns:p14="http://schemas.microsoft.com/office/powerpoint/2010/main" val="111426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633AA8-8FF7-C13F-8DE5-471C539DC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6D210B-D709-F0E0-E235-12DCC705E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995C3-1725-79F7-5624-8B49856A8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5BF34-BA21-7D46-A253-7C4FF85FA241}" type="datetimeFigureOut">
              <a:rPr lang="en-US" smtClean="0"/>
              <a:t>3/7/23</a:t>
            </a:fld>
            <a:endParaRPr lang="en-US"/>
          </a:p>
        </p:txBody>
      </p:sp>
      <p:sp>
        <p:nvSpPr>
          <p:cNvPr id="5" name="Footer Placeholder 4">
            <a:extLst>
              <a:ext uri="{FF2B5EF4-FFF2-40B4-BE49-F238E27FC236}">
                <a16:creationId xmlns:a16="http://schemas.microsoft.com/office/drawing/2014/main" id="{6A983495-8BA7-750B-4906-2065A459E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64A316-604E-91A3-C720-0FD604702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BCE1E-848F-4648-8CFB-B4FBB71273A4}" type="slidenum">
              <a:rPr lang="en-US" smtClean="0"/>
              <a:t>‹#›</a:t>
            </a:fld>
            <a:endParaRPr lang="en-US"/>
          </a:p>
        </p:txBody>
      </p:sp>
    </p:spTree>
    <p:extLst>
      <p:ext uri="{BB962C8B-B14F-4D97-AF65-F5344CB8AC3E}">
        <p14:creationId xmlns:p14="http://schemas.microsoft.com/office/powerpoint/2010/main" val="263368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olorado.edu/ibg/workshop-202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orkshop.colorado.edu/rstudi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5A0F-9BA3-1640-98BE-ECAF89EFE32F}"/>
              </a:ext>
            </a:extLst>
          </p:cNvPr>
          <p:cNvSpPr>
            <a:spLocks noGrp="1"/>
          </p:cNvSpPr>
          <p:nvPr>
            <p:ph type="ctrTitle"/>
          </p:nvPr>
        </p:nvSpPr>
        <p:spPr/>
        <p:txBody>
          <a:bodyPr/>
          <a:lstStyle/>
          <a:p>
            <a:r>
              <a:rPr lang="en-US" dirty="0"/>
              <a:t>LD-Score Heritability + Genetic Correlation </a:t>
            </a:r>
          </a:p>
        </p:txBody>
      </p:sp>
      <p:sp>
        <p:nvSpPr>
          <p:cNvPr id="5" name="Subtitle 4">
            <a:extLst>
              <a:ext uri="{FF2B5EF4-FFF2-40B4-BE49-F238E27FC236}">
                <a16:creationId xmlns:a16="http://schemas.microsoft.com/office/drawing/2014/main" id="{17A7965C-4405-6ECD-1DBC-CC4915DEAEF0}"/>
              </a:ext>
            </a:extLst>
          </p:cNvPr>
          <p:cNvSpPr>
            <a:spLocks noGrp="1"/>
          </p:cNvSpPr>
          <p:nvPr>
            <p:ph type="subTitle" idx="1"/>
          </p:nvPr>
        </p:nvSpPr>
        <p:spPr>
          <a:xfrm>
            <a:off x="1524000" y="3602038"/>
            <a:ext cx="9144000" cy="2828742"/>
          </a:xfrm>
        </p:spPr>
        <p:txBody>
          <a:bodyPr>
            <a:normAutofit/>
          </a:bodyPr>
          <a:lstStyle/>
          <a:p>
            <a:endParaRPr lang="en-US" dirty="0"/>
          </a:p>
          <a:p>
            <a:r>
              <a:rPr lang="en-US" dirty="0"/>
              <a:t>Andrew </a:t>
            </a:r>
            <a:r>
              <a:rPr lang="en-US" dirty="0" err="1"/>
              <a:t>Grotzinger</a:t>
            </a:r>
            <a:endParaRPr lang="en-US" dirty="0"/>
          </a:p>
          <a:p>
            <a:endParaRPr lang="en-US" dirty="0"/>
          </a:p>
          <a:p>
            <a:r>
              <a:rPr lang="en-US" b="0" i="0" dirty="0">
                <a:effectLst/>
                <a:latin typeface="Roboto" panose="02000000000000000000" pitchFamily="2" charset="0"/>
                <a:hlinkClick r:id="rId2">
                  <a:extLst>
                    <a:ext uri="{A12FA001-AC4F-418D-AE19-62706E023703}">
                      <ahyp:hlinkClr xmlns:ahyp="http://schemas.microsoft.com/office/drawing/2018/hyperlinkcolor" val="tx"/>
                    </a:ext>
                  </a:extLst>
                </a:hlinkClick>
              </a:rPr>
              <a:t>2023 International Statistical Genetics Workshop</a:t>
            </a:r>
            <a:r>
              <a:rPr lang="en-US" b="0" i="0" dirty="0">
                <a:effectLst/>
                <a:latin typeface="Roboto" panose="02000000000000000000" pitchFamily="2" charset="0"/>
              </a:rPr>
              <a:t> </a:t>
            </a:r>
          </a:p>
          <a:p>
            <a:endParaRPr lang="en-US" dirty="0"/>
          </a:p>
          <a:p>
            <a:r>
              <a:rPr lang="en-US" dirty="0"/>
              <a:t>March 8</a:t>
            </a:r>
            <a:r>
              <a:rPr lang="en-US" baseline="30000" dirty="0"/>
              <a:t>th</a:t>
            </a:r>
            <a:r>
              <a:rPr lang="en-US" dirty="0"/>
              <a:t>, 2023</a:t>
            </a:r>
          </a:p>
        </p:txBody>
      </p:sp>
      <p:pic>
        <p:nvPicPr>
          <p:cNvPr id="4" name="Picture 3" descr="Graphical user interface, application&#10;&#10;Description automatically generated">
            <a:extLst>
              <a:ext uri="{FF2B5EF4-FFF2-40B4-BE49-F238E27FC236}">
                <a16:creationId xmlns:a16="http://schemas.microsoft.com/office/drawing/2014/main" id="{DBA50E1C-0A5E-F13C-D6C1-525C1CCB6481}"/>
              </a:ext>
            </a:extLst>
          </p:cNvPr>
          <p:cNvPicPr>
            <a:picLocks noChangeAspect="1"/>
          </p:cNvPicPr>
          <p:nvPr/>
        </p:nvPicPr>
        <p:blipFill>
          <a:blip r:embed="rId3"/>
          <a:stretch>
            <a:fillRect/>
          </a:stretch>
        </p:blipFill>
        <p:spPr>
          <a:xfrm>
            <a:off x="-1" y="0"/>
            <a:ext cx="4334901" cy="1304144"/>
          </a:xfrm>
          <a:prstGeom prst="rect">
            <a:avLst/>
          </a:prstGeom>
        </p:spPr>
      </p:pic>
    </p:spTree>
    <p:extLst>
      <p:ext uri="{BB962C8B-B14F-4D97-AF65-F5344CB8AC3E}">
        <p14:creationId xmlns:p14="http://schemas.microsoft.com/office/powerpoint/2010/main" val="89634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491C5D-8D17-AC41-93D7-67F650F14F14}"/>
              </a:ext>
            </a:extLst>
          </p:cNvPr>
          <p:cNvPicPr>
            <a:picLocks noChangeAspect="1"/>
          </p:cNvPicPr>
          <p:nvPr/>
        </p:nvPicPr>
        <p:blipFill rotWithShape="1">
          <a:blip r:embed="rId3"/>
          <a:srcRect l="-1" t="18128" r="43483" b="3149"/>
          <a:stretch/>
        </p:blipFill>
        <p:spPr>
          <a:xfrm rot="5400000">
            <a:off x="-562017" y="1363316"/>
            <a:ext cx="5801409" cy="4436143"/>
          </a:xfrm>
          <a:prstGeom prst="rect">
            <a:avLst/>
          </a:prstGeom>
        </p:spPr>
      </p:pic>
      <p:sp>
        <p:nvSpPr>
          <p:cNvPr id="6" name="Rectangle 5">
            <a:extLst>
              <a:ext uri="{FF2B5EF4-FFF2-40B4-BE49-F238E27FC236}">
                <a16:creationId xmlns:a16="http://schemas.microsoft.com/office/drawing/2014/main" id="{F4CB4334-E59C-CB47-9386-84EAEBCBBA6A}"/>
              </a:ext>
            </a:extLst>
          </p:cNvPr>
          <p:cNvSpPr/>
          <p:nvPr/>
        </p:nvSpPr>
        <p:spPr>
          <a:xfrm>
            <a:off x="6722975" y="2770598"/>
            <a:ext cx="1450428" cy="11981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Phenotype Y</a:t>
            </a:r>
          </a:p>
        </p:txBody>
      </p:sp>
      <p:sp>
        <p:nvSpPr>
          <p:cNvPr id="7" name="5-Point Star 6">
            <a:extLst>
              <a:ext uri="{FF2B5EF4-FFF2-40B4-BE49-F238E27FC236}">
                <a16:creationId xmlns:a16="http://schemas.microsoft.com/office/drawing/2014/main" id="{13AFAE8C-D4FB-A34D-B873-5E206469CF4F}"/>
              </a:ext>
            </a:extLst>
          </p:cNvPr>
          <p:cNvSpPr/>
          <p:nvPr/>
        </p:nvSpPr>
        <p:spPr>
          <a:xfrm>
            <a:off x="3764280" y="1583173"/>
            <a:ext cx="236918" cy="2512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33861682-0899-C641-85FF-CFDB3F45158D}"/>
              </a:ext>
            </a:extLst>
          </p:cNvPr>
          <p:cNvSpPr/>
          <p:nvPr/>
        </p:nvSpPr>
        <p:spPr>
          <a:xfrm>
            <a:off x="3809807" y="3623526"/>
            <a:ext cx="218324" cy="198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85B0226-DCED-5F4B-91AA-7FD360627834}"/>
              </a:ext>
            </a:extLst>
          </p:cNvPr>
          <p:cNvSpPr txBox="1"/>
          <p:nvPr/>
        </p:nvSpPr>
        <p:spPr>
          <a:xfrm>
            <a:off x="7755857" y="61993"/>
            <a:ext cx="4436143" cy="6494085"/>
          </a:xfrm>
          <a:prstGeom prst="rect">
            <a:avLst/>
          </a:prstGeom>
          <a:noFill/>
        </p:spPr>
        <p:txBody>
          <a:bodyPr wrap="square" rtlCol="0">
            <a:spAutoFit/>
          </a:bodyPr>
          <a:lstStyle/>
          <a:p>
            <a:pPr lvl="1" algn="ctr"/>
            <a:r>
              <a:rPr lang="en-US" sz="3200" dirty="0"/>
              <a:t>Imagine that there are two causal variants in the population. </a:t>
            </a:r>
          </a:p>
          <a:p>
            <a:pPr lvl="1" algn="ctr"/>
            <a:endParaRPr lang="en-US" sz="3200" dirty="0"/>
          </a:p>
          <a:p>
            <a:pPr lvl="1" algn="ctr"/>
            <a:r>
              <a:rPr lang="en-US" sz="3200" dirty="0"/>
              <a:t>All variants in LD with those variants are going to be estimated as having an affect on the phenotype, Y</a:t>
            </a:r>
          </a:p>
          <a:p>
            <a:pPr lvl="1" algn="ctr"/>
            <a:endParaRPr lang="en-US" sz="3200" dirty="0"/>
          </a:p>
          <a:p>
            <a:pPr lvl="1" algn="ctr"/>
            <a:r>
              <a:rPr lang="en-US" sz="3200" dirty="0"/>
              <a:t>The LD-score of a variant is the sum of</a:t>
            </a:r>
            <a:r>
              <a:rPr lang="en-US" sz="3200" i="1" dirty="0"/>
              <a:t> r</a:t>
            </a:r>
            <a:r>
              <a:rPr lang="en-US" sz="3200" i="1" baseline="30000" dirty="0"/>
              <a:t>2</a:t>
            </a:r>
            <a:r>
              <a:rPr lang="en-US" sz="3200" dirty="0"/>
              <a:t> across SNPs. </a:t>
            </a:r>
          </a:p>
        </p:txBody>
      </p:sp>
      <p:sp>
        <p:nvSpPr>
          <p:cNvPr id="14" name="TextBox 13">
            <a:extLst>
              <a:ext uri="{FF2B5EF4-FFF2-40B4-BE49-F238E27FC236}">
                <a16:creationId xmlns:a16="http://schemas.microsoft.com/office/drawing/2014/main" id="{E3112072-06BA-BD4C-B3AB-9DA9B40134C8}"/>
              </a:ext>
            </a:extLst>
          </p:cNvPr>
          <p:cNvSpPr txBox="1"/>
          <p:nvPr/>
        </p:nvSpPr>
        <p:spPr>
          <a:xfrm>
            <a:off x="120617" y="153887"/>
            <a:ext cx="3643663" cy="369332"/>
          </a:xfrm>
          <a:prstGeom prst="rect">
            <a:avLst/>
          </a:prstGeom>
          <a:noFill/>
        </p:spPr>
        <p:txBody>
          <a:bodyPr wrap="square" rtlCol="0">
            <a:spAutoFit/>
          </a:bodyPr>
          <a:lstStyle/>
          <a:p>
            <a:r>
              <a:rPr lang="en-US" b="1" dirty="0"/>
              <a:t>Toy Example: </a:t>
            </a:r>
            <a:r>
              <a:rPr lang="en-US" dirty="0"/>
              <a:t>2 True Causal Variants</a:t>
            </a:r>
          </a:p>
        </p:txBody>
      </p:sp>
      <p:cxnSp>
        <p:nvCxnSpPr>
          <p:cNvPr id="16" name="Straight Arrow Connector 15">
            <a:extLst>
              <a:ext uri="{FF2B5EF4-FFF2-40B4-BE49-F238E27FC236}">
                <a16:creationId xmlns:a16="http://schemas.microsoft.com/office/drawing/2014/main" id="{77B79C2C-1C64-4D4B-9E91-A8263A09892D}"/>
              </a:ext>
            </a:extLst>
          </p:cNvPr>
          <p:cNvCxnSpPr>
            <a:cxnSpLocks/>
            <a:endCxn id="6" idx="1"/>
          </p:cNvCxnSpPr>
          <p:nvPr/>
        </p:nvCxnSpPr>
        <p:spPr>
          <a:xfrm>
            <a:off x="4556759" y="1767840"/>
            <a:ext cx="2166216" cy="160184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33AAE7C-425D-9442-8802-2E1756525C3F}"/>
              </a:ext>
            </a:extLst>
          </p:cNvPr>
          <p:cNvCxnSpPr>
            <a:cxnSpLocks/>
            <a:endCxn id="6" idx="1"/>
          </p:cNvCxnSpPr>
          <p:nvPr/>
        </p:nvCxnSpPr>
        <p:spPr>
          <a:xfrm>
            <a:off x="4556759" y="2164080"/>
            <a:ext cx="2166216" cy="120560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1CD7499-5845-3C48-8475-F373B0D3ABDD}"/>
              </a:ext>
            </a:extLst>
          </p:cNvPr>
          <p:cNvCxnSpPr>
            <a:cxnSpLocks/>
            <a:endCxn id="6" idx="1"/>
          </p:cNvCxnSpPr>
          <p:nvPr/>
        </p:nvCxnSpPr>
        <p:spPr>
          <a:xfrm>
            <a:off x="4556759" y="2568764"/>
            <a:ext cx="2166216" cy="800924"/>
          </a:xfrm>
          <a:prstGeom prst="straightConnector1">
            <a:avLst/>
          </a:prstGeom>
          <a:ln w="41275">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4CC60F2-BEDD-CD43-8E9D-C80B73942167}"/>
              </a:ext>
            </a:extLst>
          </p:cNvPr>
          <p:cNvCxnSpPr>
            <a:cxnSpLocks/>
            <a:endCxn id="6" idx="1"/>
          </p:cNvCxnSpPr>
          <p:nvPr/>
        </p:nvCxnSpPr>
        <p:spPr>
          <a:xfrm>
            <a:off x="4556759" y="2881184"/>
            <a:ext cx="2166216" cy="488504"/>
          </a:xfrm>
          <a:prstGeom prst="straightConnector1">
            <a:avLst/>
          </a:prstGeom>
          <a:ln w="41275">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E482FED-274D-DF40-A8D9-73DAAA6AC8A8}"/>
              </a:ext>
            </a:extLst>
          </p:cNvPr>
          <p:cNvCxnSpPr>
            <a:cxnSpLocks/>
            <a:endCxn id="6" idx="1"/>
          </p:cNvCxnSpPr>
          <p:nvPr/>
        </p:nvCxnSpPr>
        <p:spPr>
          <a:xfrm>
            <a:off x="4556759" y="3369687"/>
            <a:ext cx="2166216" cy="1"/>
          </a:xfrm>
          <a:prstGeom prst="straightConnector1">
            <a:avLst/>
          </a:prstGeom>
          <a:ln w="41275">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07A1856-02C1-814E-B69B-08D7A325C4EE}"/>
              </a:ext>
            </a:extLst>
          </p:cNvPr>
          <p:cNvCxnSpPr>
            <a:cxnSpLocks/>
            <a:endCxn id="6" idx="1"/>
          </p:cNvCxnSpPr>
          <p:nvPr/>
        </p:nvCxnSpPr>
        <p:spPr>
          <a:xfrm flipV="1">
            <a:off x="4556759" y="3369688"/>
            <a:ext cx="2166216" cy="39624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10B7E49-DE3D-DF40-8822-A1FF1A69696A}"/>
              </a:ext>
            </a:extLst>
          </p:cNvPr>
          <p:cNvCxnSpPr>
            <a:cxnSpLocks/>
            <a:endCxn id="6" idx="1"/>
          </p:cNvCxnSpPr>
          <p:nvPr/>
        </p:nvCxnSpPr>
        <p:spPr>
          <a:xfrm flipV="1">
            <a:off x="4556759" y="3369688"/>
            <a:ext cx="2166216" cy="70579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8900C7D-D029-BE4C-8FD2-D73C69EEA904}"/>
              </a:ext>
            </a:extLst>
          </p:cNvPr>
          <p:cNvCxnSpPr>
            <a:cxnSpLocks/>
            <a:endCxn id="6" idx="1"/>
          </p:cNvCxnSpPr>
          <p:nvPr/>
        </p:nvCxnSpPr>
        <p:spPr>
          <a:xfrm flipV="1">
            <a:off x="4556759" y="3369688"/>
            <a:ext cx="2166216" cy="107505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368604F-B3EE-6149-A793-0A0C6F82A323}"/>
              </a:ext>
            </a:extLst>
          </p:cNvPr>
          <p:cNvCxnSpPr>
            <a:cxnSpLocks/>
            <a:endCxn id="6" idx="1"/>
          </p:cNvCxnSpPr>
          <p:nvPr/>
        </p:nvCxnSpPr>
        <p:spPr>
          <a:xfrm flipV="1">
            <a:off x="4554034" y="3369688"/>
            <a:ext cx="2168941" cy="150012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B38A21B-4464-874B-B421-4621A0ED2994}"/>
              </a:ext>
            </a:extLst>
          </p:cNvPr>
          <p:cNvCxnSpPr>
            <a:cxnSpLocks/>
            <a:endCxn id="6" idx="1"/>
          </p:cNvCxnSpPr>
          <p:nvPr/>
        </p:nvCxnSpPr>
        <p:spPr>
          <a:xfrm flipV="1">
            <a:off x="4552671" y="3369688"/>
            <a:ext cx="2170304" cy="191140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766CF4A-EE8F-5848-AE39-98FC3FAA209E}"/>
              </a:ext>
            </a:extLst>
          </p:cNvPr>
          <p:cNvCxnSpPr>
            <a:cxnSpLocks/>
            <a:endCxn id="6" idx="1"/>
          </p:cNvCxnSpPr>
          <p:nvPr/>
        </p:nvCxnSpPr>
        <p:spPr>
          <a:xfrm flipV="1">
            <a:off x="4552671" y="3369688"/>
            <a:ext cx="2170304" cy="2777058"/>
          </a:xfrm>
          <a:prstGeom prst="straightConnector1">
            <a:avLst/>
          </a:prstGeom>
          <a:ln w="41275">
            <a:solidFill>
              <a:schemeClr val="accent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DCAA1AE-ADB8-3B46-9461-8B7A42F04158}"/>
              </a:ext>
            </a:extLst>
          </p:cNvPr>
          <p:cNvCxnSpPr>
            <a:cxnSpLocks/>
            <a:endCxn id="6" idx="1"/>
          </p:cNvCxnSpPr>
          <p:nvPr/>
        </p:nvCxnSpPr>
        <p:spPr>
          <a:xfrm>
            <a:off x="4559484" y="1324144"/>
            <a:ext cx="2163491" cy="2045544"/>
          </a:xfrm>
          <a:prstGeom prst="straightConnector1">
            <a:avLst/>
          </a:prstGeom>
          <a:ln w="41275">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1DF24C2-6941-2C40-BEF0-F40690E82FE5}"/>
              </a:ext>
            </a:extLst>
          </p:cNvPr>
          <p:cNvCxnSpPr>
            <a:cxnSpLocks/>
            <a:endCxn id="6" idx="1"/>
          </p:cNvCxnSpPr>
          <p:nvPr/>
        </p:nvCxnSpPr>
        <p:spPr>
          <a:xfrm>
            <a:off x="4552671" y="911347"/>
            <a:ext cx="2170304" cy="2458341"/>
          </a:xfrm>
          <a:prstGeom prst="straightConnector1">
            <a:avLst/>
          </a:prstGeom>
          <a:ln w="41275">
            <a:solidFill>
              <a:schemeClr val="accent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5" name="5-Point Star 64">
            <a:extLst>
              <a:ext uri="{FF2B5EF4-FFF2-40B4-BE49-F238E27FC236}">
                <a16:creationId xmlns:a16="http://schemas.microsoft.com/office/drawing/2014/main" id="{EE2C8827-3C6C-E645-B733-F16BB12A3DDF}"/>
              </a:ext>
            </a:extLst>
          </p:cNvPr>
          <p:cNvSpPr/>
          <p:nvPr/>
        </p:nvSpPr>
        <p:spPr>
          <a:xfrm>
            <a:off x="3572889" y="211794"/>
            <a:ext cx="236918" cy="2512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765E16F7-F054-1E48-8750-D090492066D4}"/>
              </a:ext>
            </a:extLst>
          </p:cNvPr>
          <p:cNvCxnSpPr>
            <a:cxnSpLocks/>
            <a:endCxn id="6" idx="1"/>
          </p:cNvCxnSpPr>
          <p:nvPr/>
        </p:nvCxnSpPr>
        <p:spPr>
          <a:xfrm flipV="1">
            <a:off x="4559484" y="3369688"/>
            <a:ext cx="2163491" cy="2330072"/>
          </a:xfrm>
          <a:prstGeom prst="straightConnector1">
            <a:avLst/>
          </a:prstGeom>
          <a:ln w="41275">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3699C60-7701-9144-73FF-2C372B2C600B}"/>
                  </a:ext>
                </a:extLst>
              </p:cNvPr>
              <p:cNvSpPr txBox="1"/>
              <p:nvPr/>
            </p:nvSpPr>
            <p:spPr>
              <a:xfrm>
                <a:off x="5170742" y="5472561"/>
                <a:ext cx="4153546" cy="954557"/>
              </a:xfrm>
              <a:prstGeom prst="rect">
                <a:avLst/>
              </a:prstGeom>
              <a:noFill/>
            </p:spPr>
            <p:txBody>
              <a:bodyPr wrap="square" rtlCol="0">
                <a:spAutoFit/>
              </a:bodyPr>
              <a:lstStyle/>
              <a:p>
                <a14:m>
                  <m:oMath xmlns:m="http://schemas.openxmlformats.org/officeDocument/2006/math">
                    <m:sSub>
                      <m:sSubPr>
                        <m:ctrlPr>
                          <a:rPr lang="en-US" sz="4800" i="1" smtClean="0">
                            <a:latin typeface="Cambria Math" panose="02040503050406030204" pitchFamily="18" charset="0"/>
                          </a:rPr>
                        </m:ctrlPr>
                      </m:sSubPr>
                      <m:e>
                        <m:r>
                          <a:rPr lang="en-US" sz="4800">
                            <a:latin typeface="Cambria Math" panose="02040503050406030204" pitchFamily="18" charset="0"/>
                          </a:rPr>
                          <m:t>𝓁</m:t>
                        </m:r>
                      </m:e>
                      <m:sub>
                        <m:r>
                          <a:rPr lang="en-US" sz="4800" i="1">
                            <a:latin typeface="Cambria Math" panose="02040503050406030204" pitchFamily="18" charset="0"/>
                          </a:rPr>
                          <m:t>𝑗</m:t>
                        </m:r>
                      </m:sub>
                    </m:sSub>
                    <m:r>
                      <a:rPr lang="en-US" sz="4800" b="0" i="0" smtClean="0">
                        <a:latin typeface="Cambria Math" panose="02040503050406030204" pitchFamily="18" charset="0"/>
                      </a:rPr>
                      <m:t>= </m:t>
                    </m:r>
                    <m:nary>
                      <m:naryPr>
                        <m:chr m:val="∑"/>
                        <m:supHide m:val="on"/>
                        <m:ctrlPr>
                          <a:rPr lang="en-US" sz="4800" b="0" i="1" smtClean="0">
                            <a:latin typeface="Cambria Math" panose="02040503050406030204" pitchFamily="18" charset="0"/>
                          </a:rPr>
                        </m:ctrlPr>
                      </m:naryPr>
                      <m:sub>
                        <m:r>
                          <m:rPr>
                            <m:brk m:alnAt="7"/>
                          </m:rPr>
                          <a:rPr lang="en-US" sz="4800" b="0" i="1" smtClean="0">
                            <a:latin typeface="Cambria Math" panose="02040503050406030204" pitchFamily="18" charset="0"/>
                          </a:rPr>
                          <m:t>𝑖</m:t>
                        </m:r>
                      </m:sub>
                      <m:sup/>
                      <m:e>
                        <m:sSubSup>
                          <m:sSubSupPr>
                            <m:ctrlPr>
                              <a:rPr lang="en-US" sz="4800" b="0" i="1" smtClean="0">
                                <a:latin typeface="Cambria Math" panose="02040503050406030204" pitchFamily="18" charset="0"/>
                              </a:rPr>
                            </m:ctrlPr>
                          </m:sSubSupPr>
                          <m:e>
                            <m:r>
                              <a:rPr lang="en-US" sz="4800" b="0" i="1" smtClean="0">
                                <a:latin typeface="Cambria Math" panose="02040503050406030204" pitchFamily="18" charset="0"/>
                              </a:rPr>
                              <m:t>𝑟</m:t>
                            </m:r>
                          </m:e>
                          <m:sub>
                            <m:r>
                              <a:rPr lang="en-US" sz="4800" b="0" i="1" smtClean="0">
                                <a:latin typeface="Cambria Math" panose="02040503050406030204" pitchFamily="18" charset="0"/>
                              </a:rPr>
                              <m:t>𝑖𝑗</m:t>
                            </m:r>
                          </m:sub>
                          <m:sup>
                            <m:r>
                              <a:rPr lang="en-US" sz="4800" b="0" i="1" smtClean="0">
                                <a:latin typeface="Cambria Math" panose="02040503050406030204" pitchFamily="18" charset="0"/>
                              </a:rPr>
                              <m:t>2</m:t>
                            </m:r>
                          </m:sup>
                        </m:sSubSup>
                      </m:e>
                    </m:nary>
                  </m:oMath>
                </a14:m>
                <a:r>
                  <a:rPr lang="en-US" sz="4800" dirty="0"/>
                  <a:t> </a:t>
                </a:r>
              </a:p>
            </p:txBody>
          </p:sp>
        </mc:Choice>
        <mc:Fallback xmlns="">
          <p:sp>
            <p:nvSpPr>
              <p:cNvPr id="3" name="TextBox 2">
                <a:extLst>
                  <a:ext uri="{FF2B5EF4-FFF2-40B4-BE49-F238E27FC236}">
                    <a16:creationId xmlns:a16="http://schemas.microsoft.com/office/drawing/2014/main" id="{83699C60-7701-9144-73FF-2C372B2C600B}"/>
                  </a:ext>
                </a:extLst>
              </p:cNvPr>
              <p:cNvSpPr txBox="1">
                <a:spLocks noRot="1" noChangeAspect="1" noMove="1" noResize="1" noEditPoints="1" noAdjustHandles="1" noChangeArrowheads="1" noChangeShapeType="1" noTextEdit="1"/>
              </p:cNvSpPr>
              <p:nvPr/>
            </p:nvSpPr>
            <p:spPr>
              <a:xfrm>
                <a:off x="5170742" y="5472561"/>
                <a:ext cx="4153546" cy="954557"/>
              </a:xfrm>
              <a:prstGeom prst="rect">
                <a:avLst/>
              </a:prstGeom>
              <a:blipFill>
                <a:blip r:embed="rId4"/>
                <a:stretch>
                  <a:fillRect l="-3049" t="-125333" b="-186667"/>
                </a:stretch>
              </a:blipFill>
            </p:spPr>
            <p:txBody>
              <a:bodyPr/>
              <a:lstStyle/>
              <a:p>
                <a:r>
                  <a:rPr lang="en-US">
                    <a:noFill/>
                  </a:rPr>
                  <a:t> </a:t>
                </a:r>
              </a:p>
            </p:txBody>
          </p:sp>
        </mc:Fallback>
      </mc:AlternateContent>
    </p:spTree>
    <p:extLst>
      <p:ext uri="{BB962C8B-B14F-4D97-AF65-F5344CB8AC3E}">
        <p14:creationId xmlns:p14="http://schemas.microsoft.com/office/powerpoint/2010/main" val="49784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112EEB-26E5-9541-81BB-8F0E261A9A5E}"/>
              </a:ext>
            </a:extLst>
          </p:cNvPr>
          <p:cNvSpPr/>
          <p:nvPr/>
        </p:nvSpPr>
        <p:spPr>
          <a:xfrm>
            <a:off x="182880" y="1219200"/>
            <a:ext cx="11704320"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Lightning Bolt 8">
            <a:extLst>
              <a:ext uri="{FF2B5EF4-FFF2-40B4-BE49-F238E27FC236}">
                <a16:creationId xmlns:a16="http://schemas.microsoft.com/office/drawing/2014/main" id="{86ADB561-9962-3143-BAB4-1ABC728CC6E5}"/>
              </a:ext>
            </a:extLst>
          </p:cNvPr>
          <p:cNvSpPr/>
          <p:nvPr/>
        </p:nvSpPr>
        <p:spPr>
          <a:xfrm>
            <a:off x="156464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0" name="Lightning Bolt 9">
            <a:extLst>
              <a:ext uri="{FF2B5EF4-FFF2-40B4-BE49-F238E27FC236}">
                <a16:creationId xmlns:a16="http://schemas.microsoft.com/office/drawing/2014/main" id="{65D3E29D-9739-F345-A56B-896CE848955A}"/>
              </a:ext>
            </a:extLst>
          </p:cNvPr>
          <p:cNvSpPr/>
          <p:nvPr/>
        </p:nvSpPr>
        <p:spPr>
          <a:xfrm>
            <a:off x="1100328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4" name="Lightning Bolt 13">
            <a:extLst>
              <a:ext uri="{FF2B5EF4-FFF2-40B4-BE49-F238E27FC236}">
                <a16:creationId xmlns:a16="http://schemas.microsoft.com/office/drawing/2014/main" id="{12BE4122-5B0E-B04A-8A2F-F7E72A44B42A}"/>
              </a:ext>
            </a:extLst>
          </p:cNvPr>
          <p:cNvSpPr/>
          <p:nvPr/>
        </p:nvSpPr>
        <p:spPr>
          <a:xfrm>
            <a:off x="6400800" y="914400"/>
            <a:ext cx="487680" cy="6096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5" name="Lightning Bolt 14">
            <a:extLst>
              <a:ext uri="{FF2B5EF4-FFF2-40B4-BE49-F238E27FC236}">
                <a16:creationId xmlns:a16="http://schemas.microsoft.com/office/drawing/2014/main" id="{D2A9D5BD-97A8-A64B-84E5-FF4FDA8C51FE}"/>
              </a:ext>
            </a:extLst>
          </p:cNvPr>
          <p:cNvSpPr/>
          <p:nvPr/>
        </p:nvSpPr>
        <p:spPr>
          <a:xfrm>
            <a:off x="332760" y="3411809"/>
            <a:ext cx="487680" cy="609600"/>
          </a:xfrm>
          <a:prstGeom prst="lightningBol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7" name="Rectangle 16">
            <a:extLst>
              <a:ext uri="{FF2B5EF4-FFF2-40B4-BE49-F238E27FC236}">
                <a16:creationId xmlns:a16="http://schemas.microsoft.com/office/drawing/2014/main" id="{FE9B92AA-7D5C-7447-877C-FB7D562AC3DA}"/>
              </a:ext>
            </a:extLst>
          </p:cNvPr>
          <p:cNvSpPr/>
          <p:nvPr/>
        </p:nvSpPr>
        <p:spPr>
          <a:xfrm>
            <a:off x="4795520" y="4825275"/>
            <a:ext cx="2808514" cy="146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t>Trait Y</a:t>
            </a:r>
          </a:p>
        </p:txBody>
      </p:sp>
      <p:cxnSp>
        <p:nvCxnSpPr>
          <p:cNvPr id="18" name="Straight Arrow Connector 17">
            <a:extLst>
              <a:ext uri="{FF2B5EF4-FFF2-40B4-BE49-F238E27FC236}">
                <a16:creationId xmlns:a16="http://schemas.microsoft.com/office/drawing/2014/main" id="{984B25F5-ED8E-DC44-A970-67C487691BD9}"/>
              </a:ext>
            </a:extLst>
          </p:cNvPr>
          <p:cNvCxnSpPr>
            <a:cxnSpLocks/>
            <a:endCxn id="17" idx="0"/>
          </p:cNvCxnSpPr>
          <p:nvPr/>
        </p:nvCxnSpPr>
        <p:spPr>
          <a:xfrm>
            <a:off x="2052322" y="1524002"/>
            <a:ext cx="414745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EF0D72-3D1E-7140-AB40-154758D61137}"/>
              </a:ext>
            </a:extLst>
          </p:cNvPr>
          <p:cNvCxnSpPr>
            <a:cxnSpLocks/>
          </p:cNvCxnSpPr>
          <p:nvPr/>
        </p:nvCxnSpPr>
        <p:spPr>
          <a:xfrm>
            <a:off x="5283202" y="1524002"/>
            <a:ext cx="91657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B9009B-E66F-7349-9FBB-8D9838DC90F0}"/>
              </a:ext>
            </a:extLst>
          </p:cNvPr>
          <p:cNvCxnSpPr>
            <a:cxnSpLocks/>
            <a:stCxn id="14" idx="4"/>
            <a:endCxn id="17" idx="0"/>
          </p:cNvCxnSpPr>
          <p:nvPr/>
        </p:nvCxnSpPr>
        <p:spPr>
          <a:xfrm flipH="1">
            <a:off x="6199779" y="1524002"/>
            <a:ext cx="688703"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E67C1DE-DB66-6947-986E-1A2D483A7438}"/>
              </a:ext>
            </a:extLst>
          </p:cNvPr>
          <p:cNvCxnSpPr>
            <a:cxnSpLocks/>
            <a:endCxn id="17" idx="0"/>
          </p:cNvCxnSpPr>
          <p:nvPr/>
        </p:nvCxnSpPr>
        <p:spPr>
          <a:xfrm flipH="1">
            <a:off x="6199777" y="1524002"/>
            <a:ext cx="529118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4723881-27FA-0542-A4F5-F472A3F3967F}"/>
              </a:ext>
            </a:extLst>
          </p:cNvPr>
          <p:cNvSpPr txBox="1"/>
          <p:nvPr/>
        </p:nvSpPr>
        <p:spPr>
          <a:xfrm>
            <a:off x="739197" y="3355705"/>
            <a:ext cx="4290005" cy="646331"/>
          </a:xfrm>
          <a:prstGeom prst="rect">
            <a:avLst/>
          </a:prstGeom>
          <a:noFill/>
        </p:spPr>
        <p:txBody>
          <a:bodyPr wrap="square" rtlCol="0">
            <a:spAutoFit/>
          </a:bodyPr>
          <a:lstStyle/>
          <a:p>
            <a:r>
              <a:rPr lang="en-US" sz="3600" dirty="0"/>
              <a:t>= Causal Variants</a:t>
            </a:r>
          </a:p>
        </p:txBody>
      </p:sp>
      <p:sp>
        <p:nvSpPr>
          <p:cNvPr id="37" name="Lightning Bolt 36">
            <a:extLst>
              <a:ext uri="{FF2B5EF4-FFF2-40B4-BE49-F238E27FC236}">
                <a16:creationId xmlns:a16="http://schemas.microsoft.com/office/drawing/2014/main" id="{374FDEEF-2E5B-D341-AAB6-68A5E3CC8DF4}"/>
              </a:ext>
            </a:extLst>
          </p:cNvPr>
          <p:cNvSpPr/>
          <p:nvPr/>
        </p:nvSpPr>
        <p:spPr>
          <a:xfrm>
            <a:off x="4911398" y="1024205"/>
            <a:ext cx="487680" cy="49979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1203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112EEB-26E5-9541-81BB-8F0E261A9A5E}"/>
              </a:ext>
            </a:extLst>
          </p:cNvPr>
          <p:cNvSpPr/>
          <p:nvPr/>
        </p:nvSpPr>
        <p:spPr>
          <a:xfrm>
            <a:off x="182880" y="1219200"/>
            <a:ext cx="11704320"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Lightning Bolt 8">
            <a:extLst>
              <a:ext uri="{FF2B5EF4-FFF2-40B4-BE49-F238E27FC236}">
                <a16:creationId xmlns:a16="http://schemas.microsoft.com/office/drawing/2014/main" id="{86ADB561-9962-3143-BAB4-1ABC728CC6E5}"/>
              </a:ext>
            </a:extLst>
          </p:cNvPr>
          <p:cNvSpPr/>
          <p:nvPr/>
        </p:nvSpPr>
        <p:spPr>
          <a:xfrm>
            <a:off x="156464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0" name="Lightning Bolt 9">
            <a:extLst>
              <a:ext uri="{FF2B5EF4-FFF2-40B4-BE49-F238E27FC236}">
                <a16:creationId xmlns:a16="http://schemas.microsoft.com/office/drawing/2014/main" id="{65D3E29D-9739-F345-A56B-896CE848955A}"/>
              </a:ext>
            </a:extLst>
          </p:cNvPr>
          <p:cNvSpPr/>
          <p:nvPr/>
        </p:nvSpPr>
        <p:spPr>
          <a:xfrm>
            <a:off x="1100328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4" name="Lightning Bolt 13">
            <a:extLst>
              <a:ext uri="{FF2B5EF4-FFF2-40B4-BE49-F238E27FC236}">
                <a16:creationId xmlns:a16="http://schemas.microsoft.com/office/drawing/2014/main" id="{12BE4122-5B0E-B04A-8A2F-F7E72A44B42A}"/>
              </a:ext>
            </a:extLst>
          </p:cNvPr>
          <p:cNvSpPr/>
          <p:nvPr/>
        </p:nvSpPr>
        <p:spPr>
          <a:xfrm>
            <a:off x="6400800" y="914400"/>
            <a:ext cx="487680" cy="6096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7" name="Rectangle 16">
            <a:extLst>
              <a:ext uri="{FF2B5EF4-FFF2-40B4-BE49-F238E27FC236}">
                <a16:creationId xmlns:a16="http://schemas.microsoft.com/office/drawing/2014/main" id="{FE9B92AA-7D5C-7447-877C-FB7D562AC3DA}"/>
              </a:ext>
            </a:extLst>
          </p:cNvPr>
          <p:cNvSpPr/>
          <p:nvPr/>
        </p:nvSpPr>
        <p:spPr>
          <a:xfrm>
            <a:off x="4795520" y="4825275"/>
            <a:ext cx="2808514" cy="146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t>Trait Y</a:t>
            </a:r>
          </a:p>
        </p:txBody>
      </p:sp>
      <p:cxnSp>
        <p:nvCxnSpPr>
          <p:cNvPr id="18" name="Straight Arrow Connector 17">
            <a:extLst>
              <a:ext uri="{FF2B5EF4-FFF2-40B4-BE49-F238E27FC236}">
                <a16:creationId xmlns:a16="http://schemas.microsoft.com/office/drawing/2014/main" id="{984B25F5-ED8E-DC44-A970-67C487691BD9}"/>
              </a:ext>
            </a:extLst>
          </p:cNvPr>
          <p:cNvCxnSpPr>
            <a:cxnSpLocks/>
            <a:endCxn id="17" idx="0"/>
          </p:cNvCxnSpPr>
          <p:nvPr/>
        </p:nvCxnSpPr>
        <p:spPr>
          <a:xfrm>
            <a:off x="2052322" y="1524002"/>
            <a:ext cx="414745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EF0D72-3D1E-7140-AB40-154758D61137}"/>
              </a:ext>
            </a:extLst>
          </p:cNvPr>
          <p:cNvCxnSpPr>
            <a:cxnSpLocks/>
          </p:cNvCxnSpPr>
          <p:nvPr/>
        </p:nvCxnSpPr>
        <p:spPr>
          <a:xfrm>
            <a:off x="5283202" y="1524002"/>
            <a:ext cx="91657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B9009B-E66F-7349-9FBB-8D9838DC90F0}"/>
              </a:ext>
            </a:extLst>
          </p:cNvPr>
          <p:cNvCxnSpPr>
            <a:cxnSpLocks/>
            <a:stCxn id="14" idx="4"/>
            <a:endCxn id="17" idx="0"/>
          </p:cNvCxnSpPr>
          <p:nvPr/>
        </p:nvCxnSpPr>
        <p:spPr>
          <a:xfrm flipH="1">
            <a:off x="6199779" y="1524002"/>
            <a:ext cx="688703"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E67C1DE-DB66-6947-986E-1A2D483A7438}"/>
              </a:ext>
            </a:extLst>
          </p:cNvPr>
          <p:cNvCxnSpPr>
            <a:cxnSpLocks/>
            <a:endCxn id="17" idx="0"/>
          </p:cNvCxnSpPr>
          <p:nvPr/>
        </p:nvCxnSpPr>
        <p:spPr>
          <a:xfrm flipH="1">
            <a:off x="6199777" y="1524002"/>
            <a:ext cx="529118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4723881-27FA-0542-A4F5-F472A3F3967F}"/>
              </a:ext>
            </a:extLst>
          </p:cNvPr>
          <p:cNvSpPr txBox="1"/>
          <p:nvPr/>
        </p:nvSpPr>
        <p:spPr>
          <a:xfrm>
            <a:off x="739197" y="3355705"/>
            <a:ext cx="4290005" cy="1200329"/>
          </a:xfrm>
          <a:prstGeom prst="rect">
            <a:avLst/>
          </a:prstGeom>
          <a:noFill/>
        </p:spPr>
        <p:txBody>
          <a:bodyPr wrap="square" rtlCol="0">
            <a:spAutoFit/>
          </a:bodyPr>
          <a:lstStyle/>
          <a:p>
            <a:r>
              <a:rPr lang="en-US" sz="3600" dirty="0"/>
              <a:t>= Causal Variants</a:t>
            </a:r>
          </a:p>
          <a:p>
            <a:r>
              <a:rPr lang="en-US" sz="3600" dirty="0"/>
              <a:t>= High LD Variants</a:t>
            </a:r>
          </a:p>
        </p:txBody>
      </p:sp>
      <p:cxnSp>
        <p:nvCxnSpPr>
          <p:cNvPr id="3" name="Straight Connector 2">
            <a:extLst>
              <a:ext uri="{FF2B5EF4-FFF2-40B4-BE49-F238E27FC236}">
                <a16:creationId xmlns:a16="http://schemas.microsoft.com/office/drawing/2014/main" id="{1E1346E5-AF74-AA43-B23E-AE5E9DA8D465}"/>
              </a:ext>
            </a:extLst>
          </p:cNvPr>
          <p:cNvCxnSpPr/>
          <p:nvPr/>
        </p:nvCxnSpPr>
        <p:spPr>
          <a:xfrm>
            <a:off x="138176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CB27C9-EB11-5043-BA7D-9B5CD50EAFAC}"/>
              </a:ext>
            </a:extLst>
          </p:cNvPr>
          <p:cNvCxnSpPr/>
          <p:nvPr/>
        </p:nvCxnSpPr>
        <p:spPr>
          <a:xfrm>
            <a:off x="23876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334E1D-79A6-3141-B17B-C4DBF1E53CA5}"/>
              </a:ext>
            </a:extLst>
          </p:cNvPr>
          <p:cNvCxnSpPr/>
          <p:nvPr/>
        </p:nvCxnSpPr>
        <p:spPr>
          <a:xfrm>
            <a:off x="100584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A0E605-2E82-0F4C-968C-5A6D7883342A}"/>
              </a:ext>
            </a:extLst>
          </p:cNvPr>
          <p:cNvCxnSpPr/>
          <p:nvPr/>
        </p:nvCxnSpPr>
        <p:spPr>
          <a:xfrm>
            <a:off x="108204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6A0FB8-9CAA-234C-B149-EF624BEA44DD}"/>
              </a:ext>
            </a:extLst>
          </p:cNvPr>
          <p:cNvCxnSpPr/>
          <p:nvPr/>
        </p:nvCxnSpPr>
        <p:spPr>
          <a:xfrm>
            <a:off x="117348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E91DE4-61F9-CC4E-B41D-02ACC80C3845}"/>
              </a:ext>
            </a:extLst>
          </p:cNvPr>
          <p:cNvCxnSpPr/>
          <p:nvPr/>
        </p:nvCxnSpPr>
        <p:spPr>
          <a:xfrm>
            <a:off x="1045464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AB65FF4-CAF2-504C-8A76-7E51791CA8EE}"/>
              </a:ext>
            </a:extLst>
          </p:cNvPr>
          <p:cNvCxnSpPr>
            <a:cxnSpLocks/>
            <a:endCxn id="17" idx="0"/>
          </p:cNvCxnSpPr>
          <p:nvPr/>
        </p:nvCxnSpPr>
        <p:spPr>
          <a:xfrm>
            <a:off x="2387602" y="1524002"/>
            <a:ext cx="381217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3857A42-8B15-1447-AB45-E0AD84579F22}"/>
              </a:ext>
            </a:extLst>
          </p:cNvPr>
          <p:cNvCxnSpPr>
            <a:cxnSpLocks/>
            <a:endCxn id="17" idx="0"/>
          </p:cNvCxnSpPr>
          <p:nvPr/>
        </p:nvCxnSpPr>
        <p:spPr>
          <a:xfrm>
            <a:off x="1381762" y="1524002"/>
            <a:ext cx="481801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05090-ACFF-C24D-B570-A6404416162E}"/>
              </a:ext>
            </a:extLst>
          </p:cNvPr>
          <p:cNvCxnSpPr>
            <a:cxnSpLocks/>
          </p:cNvCxnSpPr>
          <p:nvPr/>
        </p:nvCxnSpPr>
        <p:spPr>
          <a:xfrm>
            <a:off x="1005842" y="1524002"/>
            <a:ext cx="519393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AFE1DA4-DFD6-5D42-A6D9-B73F03E2EA78}"/>
              </a:ext>
            </a:extLst>
          </p:cNvPr>
          <p:cNvCxnSpPr>
            <a:cxnSpLocks/>
            <a:endCxn id="17" idx="0"/>
          </p:cNvCxnSpPr>
          <p:nvPr/>
        </p:nvCxnSpPr>
        <p:spPr>
          <a:xfrm flipH="1">
            <a:off x="6199777" y="1524002"/>
            <a:ext cx="462062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621B36-FDDB-1446-A252-8893095F4B0E}"/>
              </a:ext>
            </a:extLst>
          </p:cNvPr>
          <p:cNvCxnSpPr>
            <a:cxnSpLocks/>
            <a:endCxn id="17" idx="0"/>
          </p:cNvCxnSpPr>
          <p:nvPr/>
        </p:nvCxnSpPr>
        <p:spPr>
          <a:xfrm flipH="1">
            <a:off x="6199777" y="1524002"/>
            <a:ext cx="425486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BF9347A-E8DB-0344-A4E0-24EC479F74A7}"/>
              </a:ext>
            </a:extLst>
          </p:cNvPr>
          <p:cNvCxnSpPr>
            <a:cxnSpLocks/>
            <a:endCxn id="17" idx="0"/>
          </p:cNvCxnSpPr>
          <p:nvPr/>
        </p:nvCxnSpPr>
        <p:spPr>
          <a:xfrm flipH="1">
            <a:off x="6199777" y="1524002"/>
            <a:ext cx="553502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E1C402-2BC8-B642-AF4F-4954EA889C9C}"/>
              </a:ext>
            </a:extLst>
          </p:cNvPr>
          <p:cNvCxnSpPr/>
          <p:nvPr/>
        </p:nvCxnSpPr>
        <p:spPr>
          <a:xfrm>
            <a:off x="548640" y="3955867"/>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FE649B0-6301-9847-A5CB-641B7A4903B6}"/>
              </a:ext>
            </a:extLst>
          </p:cNvPr>
          <p:cNvSpPr/>
          <p:nvPr/>
        </p:nvSpPr>
        <p:spPr>
          <a:xfrm>
            <a:off x="693059" y="770709"/>
            <a:ext cx="2004005" cy="772160"/>
          </a:xfrm>
          <a:prstGeom prst="rect">
            <a:avLst/>
          </a:prstGeom>
          <a:solidFill>
            <a:schemeClr val="accent1">
              <a:alpha val="31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a:extLst>
              <a:ext uri="{FF2B5EF4-FFF2-40B4-BE49-F238E27FC236}">
                <a16:creationId xmlns:a16="http://schemas.microsoft.com/office/drawing/2014/main" id="{FF75C9E0-9317-154F-92C5-54A1D1817FC5}"/>
              </a:ext>
            </a:extLst>
          </p:cNvPr>
          <p:cNvSpPr/>
          <p:nvPr/>
        </p:nvSpPr>
        <p:spPr>
          <a:xfrm>
            <a:off x="10039434" y="751840"/>
            <a:ext cx="2004005" cy="772160"/>
          </a:xfrm>
          <a:prstGeom prst="rect">
            <a:avLst/>
          </a:prstGeom>
          <a:solidFill>
            <a:schemeClr val="accent1">
              <a:alpha val="3100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Lightning Bolt 1">
            <a:extLst>
              <a:ext uri="{FF2B5EF4-FFF2-40B4-BE49-F238E27FC236}">
                <a16:creationId xmlns:a16="http://schemas.microsoft.com/office/drawing/2014/main" id="{7B372899-A711-6B0D-DCF2-272BDC32414B}"/>
              </a:ext>
            </a:extLst>
          </p:cNvPr>
          <p:cNvSpPr/>
          <p:nvPr/>
        </p:nvSpPr>
        <p:spPr>
          <a:xfrm>
            <a:off x="332760" y="3411809"/>
            <a:ext cx="487680" cy="609600"/>
          </a:xfrm>
          <a:prstGeom prst="lightningBol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4" name="Lightning Bolt 3">
            <a:extLst>
              <a:ext uri="{FF2B5EF4-FFF2-40B4-BE49-F238E27FC236}">
                <a16:creationId xmlns:a16="http://schemas.microsoft.com/office/drawing/2014/main" id="{31045A91-6F2A-5724-8187-77F0EF3155C4}"/>
              </a:ext>
            </a:extLst>
          </p:cNvPr>
          <p:cNvSpPr/>
          <p:nvPr/>
        </p:nvSpPr>
        <p:spPr>
          <a:xfrm>
            <a:off x="4911398" y="1024205"/>
            <a:ext cx="487680" cy="49979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6946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112EEB-26E5-9541-81BB-8F0E261A9A5E}"/>
              </a:ext>
            </a:extLst>
          </p:cNvPr>
          <p:cNvSpPr/>
          <p:nvPr/>
        </p:nvSpPr>
        <p:spPr>
          <a:xfrm>
            <a:off x="182880" y="1219200"/>
            <a:ext cx="11704320"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Lightning Bolt 8">
            <a:extLst>
              <a:ext uri="{FF2B5EF4-FFF2-40B4-BE49-F238E27FC236}">
                <a16:creationId xmlns:a16="http://schemas.microsoft.com/office/drawing/2014/main" id="{86ADB561-9962-3143-BAB4-1ABC728CC6E5}"/>
              </a:ext>
            </a:extLst>
          </p:cNvPr>
          <p:cNvSpPr/>
          <p:nvPr/>
        </p:nvSpPr>
        <p:spPr>
          <a:xfrm>
            <a:off x="156464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0" name="Lightning Bolt 9">
            <a:extLst>
              <a:ext uri="{FF2B5EF4-FFF2-40B4-BE49-F238E27FC236}">
                <a16:creationId xmlns:a16="http://schemas.microsoft.com/office/drawing/2014/main" id="{65D3E29D-9739-F345-A56B-896CE848955A}"/>
              </a:ext>
            </a:extLst>
          </p:cNvPr>
          <p:cNvSpPr/>
          <p:nvPr/>
        </p:nvSpPr>
        <p:spPr>
          <a:xfrm>
            <a:off x="1100328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4" name="Lightning Bolt 13">
            <a:extLst>
              <a:ext uri="{FF2B5EF4-FFF2-40B4-BE49-F238E27FC236}">
                <a16:creationId xmlns:a16="http://schemas.microsoft.com/office/drawing/2014/main" id="{12BE4122-5B0E-B04A-8A2F-F7E72A44B42A}"/>
              </a:ext>
            </a:extLst>
          </p:cNvPr>
          <p:cNvSpPr/>
          <p:nvPr/>
        </p:nvSpPr>
        <p:spPr>
          <a:xfrm>
            <a:off x="6400800" y="914400"/>
            <a:ext cx="487680" cy="6096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7" name="Rectangle 16">
            <a:extLst>
              <a:ext uri="{FF2B5EF4-FFF2-40B4-BE49-F238E27FC236}">
                <a16:creationId xmlns:a16="http://schemas.microsoft.com/office/drawing/2014/main" id="{FE9B92AA-7D5C-7447-877C-FB7D562AC3DA}"/>
              </a:ext>
            </a:extLst>
          </p:cNvPr>
          <p:cNvSpPr/>
          <p:nvPr/>
        </p:nvSpPr>
        <p:spPr>
          <a:xfrm>
            <a:off x="4795520" y="4825275"/>
            <a:ext cx="2808514" cy="146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t>Trait Y</a:t>
            </a:r>
          </a:p>
        </p:txBody>
      </p:sp>
      <p:cxnSp>
        <p:nvCxnSpPr>
          <p:cNvPr id="18" name="Straight Arrow Connector 17">
            <a:extLst>
              <a:ext uri="{FF2B5EF4-FFF2-40B4-BE49-F238E27FC236}">
                <a16:creationId xmlns:a16="http://schemas.microsoft.com/office/drawing/2014/main" id="{984B25F5-ED8E-DC44-A970-67C487691BD9}"/>
              </a:ext>
            </a:extLst>
          </p:cNvPr>
          <p:cNvCxnSpPr>
            <a:cxnSpLocks/>
            <a:endCxn id="17" idx="0"/>
          </p:cNvCxnSpPr>
          <p:nvPr/>
        </p:nvCxnSpPr>
        <p:spPr>
          <a:xfrm>
            <a:off x="2052322" y="1524002"/>
            <a:ext cx="414745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EF0D72-3D1E-7140-AB40-154758D61137}"/>
              </a:ext>
            </a:extLst>
          </p:cNvPr>
          <p:cNvCxnSpPr>
            <a:cxnSpLocks/>
          </p:cNvCxnSpPr>
          <p:nvPr/>
        </p:nvCxnSpPr>
        <p:spPr>
          <a:xfrm>
            <a:off x="5283202" y="1524002"/>
            <a:ext cx="91657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B9009B-E66F-7349-9FBB-8D9838DC90F0}"/>
              </a:ext>
            </a:extLst>
          </p:cNvPr>
          <p:cNvCxnSpPr>
            <a:cxnSpLocks/>
            <a:stCxn id="14" idx="4"/>
            <a:endCxn id="17" idx="0"/>
          </p:cNvCxnSpPr>
          <p:nvPr/>
        </p:nvCxnSpPr>
        <p:spPr>
          <a:xfrm flipH="1">
            <a:off x="6199779" y="1524002"/>
            <a:ext cx="688703"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E67C1DE-DB66-6947-986E-1A2D483A7438}"/>
              </a:ext>
            </a:extLst>
          </p:cNvPr>
          <p:cNvCxnSpPr>
            <a:cxnSpLocks/>
            <a:endCxn id="17" idx="0"/>
          </p:cNvCxnSpPr>
          <p:nvPr/>
        </p:nvCxnSpPr>
        <p:spPr>
          <a:xfrm flipH="1">
            <a:off x="6199777" y="1524002"/>
            <a:ext cx="529118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4723881-27FA-0542-A4F5-F472A3F3967F}"/>
              </a:ext>
            </a:extLst>
          </p:cNvPr>
          <p:cNvSpPr txBox="1"/>
          <p:nvPr/>
        </p:nvSpPr>
        <p:spPr>
          <a:xfrm>
            <a:off x="636354" y="3491861"/>
            <a:ext cx="4290005" cy="1754326"/>
          </a:xfrm>
          <a:prstGeom prst="rect">
            <a:avLst/>
          </a:prstGeom>
          <a:noFill/>
        </p:spPr>
        <p:txBody>
          <a:bodyPr wrap="square" rtlCol="0">
            <a:spAutoFit/>
          </a:bodyPr>
          <a:lstStyle/>
          <a:p>
            <a:r>
              <a:rPr lang="en-US" sz="3600" dirty="0"/>
              <a:t>= Causal Variants</a:t>
            </a:r>
          </a:p>
          <a:p>
            <a:r>
              <a:rPr lang="en-US" sz="3600" dirty="0"/>
              <a:t>= High LD Variants</a:t>
            </a:r>
          </a:p>
          <a:p>
            <a:r>
              <a:rPr lang="en-US" sz="3600" dirty="0"/>
              <a:t>= Medium LD Variants</a:t>
            </a:r>
          </a:p>
        </p:txBody>
      </p:sp>
      <p:cxnSp>
        <p:nvCxnSpPr>
          <p:cNvPr id="3" name="Straight Connector 2">
            <a:extLst>
              <a:ext uri="{FF2B5EF4-FFF2-40B4-BE49-F238E27FC236}">
                <a16:creationId xmlns:a16="http://schemas.microsoft.com/office/drawing/2014/main" id="{1E1346E5-AF74-AA43-B23E-AE5E9DA8D465}"/>
              </a:ext>
            </a:extLst>
          </p:cNvPr>
          <p:cNvCxnSpPr/>
          <p:nvPr/>
        </p:nvCxnSpPr>
        <p:spPr>
          <a:xfrm>
            <a:off x="138176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CB27C9-EB11-5043-BA7D-9B5CD50EAFAC}"/>
              </a:ext>
            </a:extLst>
          </p:cNvPr>
          <p:cNvCxnSpPr/>
          <p:nvPr/>
        </p:nvCxnSpPr>
        <p:spPr>
          <a:xfrm>
            <a:off x="23876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334E1D-79A6-3141-B17B-C4DBF1E53CA5}"/>
              </a:ext>
            </a:extLst>
          </p:cNvPr>
          <p:cNvCxnSpPr/>
          <p:nvPr/>
        </p:nvCxnSpPr>
        <p:spPr>
          <a:xfrm>
            <a:off x="100584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A0E605-2E82-0F4C-968C-5A6D7883342A}"/>
              </a:ext>
            </a:extLst>
          </p:cNvPr>
          <p:cNvCxnSpPr/>
          <p:nvPr/>
        </p:nvCxnSpPr>
        <p:spPr>
          <a:xfrm>
            <a:off x="108204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6A0FB8-9CAA-234C-B149-EF624BEA44DD}"/>
              </a:ext>
            </a:extLst>
          </p:cNvPr>
          <p:cNvCxnSpPr/>
          <p:nvPr/>
        </p:nvCxnSpPr>
        <p:spPr>
          <a:xfrm>
            <a:off x="117348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E91DE4-61F9-CC4E-B41D-02ACC80C3845}"/>
              </a:ext>
            </a:extLst>
          </p:cNvPr>
          <p:cNvCxnSpPr/>
          <p:nvPr/>
        </p:nvCxnSpPr>
        <p:spPr>
          <a:xfrm>
            <a:off x="1045464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A127CA1-3BCB-E441-A7C0-64C54185A2B0}"/>
              </a:ext>
            </a:extLst>
          </p:cNvPr>
          <p:cNvSpPr/>
          <p:nvPr/>
        </p:nvSpPr>
        <p:spPr>
          <a:xfrm>
            <a:off x="693059" y="770709"/>
            <a:ext cx="2004005" cy="772160"/>
          </a:xfrm>
          <a:prstGeom prst="rect">
            <a:avLst/>
          </a:prstGeom>
          <a:solidFill>
            <a:schemeClr val="accent1">
              <a:alpha val="31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Arrow Connector 26">
            <a:extLst>
              <a:ext uri="{FF2B5EF4-FFF2-40B4-BE49-F238E27FC236}">
                <a16:creationId xmlns:a16="http://schemas.microsoft.com/office/drawing/2014/main" id="{FAB65FF4-CAF2-504C-8A76-7E51791CA8EE}"/>
              </a:ext>
            </a:extLst>
          </p:cNvPr>
          <p:cNvCxnSpPr>
            <a:cxnSpLocks/>
            <a:endCxn id="17" idx="0"/>
          </p:cNvCxnSpPr>
          <p:nvPr/>
        </p:nvCxnSpPr>
        <p:spPr>
          <a:xfrm>
            <a:off x="2387602" y="1524002"/>
            <a:ext cx="381217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3857A42-8B15-1447-AB45-E0AD84579F22}"/>
              </a:ext>
            </a:extLst>
          </p:cNvPr>
          <p:cNvCxnSpPr>
            <a:cxnSpLocks/>
            <a:endCxn id="17" idx="0"/>
          </p:cNvCxnSpPr>
          <p:nvPr/>
        </p:nvCxnSpPr>
        <p:spPr>
          <a:xfrm>
            <a:off x="1381762" y="1524002"/>
            <a:ext cx="481801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05090-ACFF-C24D-B570-A6404416162E}"/>
              </a:ext>
            </a:extLst>
          </p:cNvPr>
          <p:cNvCxnSpPr>
            <a:cxnSpLocks/>
          </p:cNvCxnSpPr>
          <p:nvPr/>
        </p:nvCxnSpPr>
        <p:spPr>
          <a:xfrm>
            <a:off x="1005842" y="1524002"/>
            <a:ext cx="519393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1E533B7-FC52-E348-A7C9-E77AC6F411FC}"/>
              </a:ext>
            </a:extLst>
          </p:cNvPr>
          <p:cNvSpPr/>
          <p:nvPr/>
        </p:nvSpPr>
        <p:spPr>
          <a:xfrm>
            <a:off x="10039434" y="751840"/>
            <a:ext cx="2004005" cy="772160"/>
          </a:xfrm>
          <a:prstGeom prst="rect">
            <a:avLst/>
          </a:prstGeom>
          <a:solidFill>
            <a:schemeClr val="accent1">
              <a:alpha val="3100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Arrow Connector 33">
            <a:extLst>
              <a:ext uri="{FF2B5EF4-FFF2-40B4-BE49-F238E27FC236}">
                <a16:creationId xmlns:a16="http://schemas.microsoft.com/office/drawing/2014/main" id="{2AFE1DA4-DFD6-5D42-A6D9-B73F03E2EA78}"/>
              </a:ext>
            </a:extLst>
          </p:cNvPr>
          <p:cNvCxnSpPr>
            <a:cxnSpLocks/>
            <a:endCxn id="17" idx="0"/>
          </p:cNvCxnSpPr>
          <p:nvPr/>
        </p:nvCxnSpPr>
        <p:spPr>
          <a:xfrm flipH="1">
            <a:off x="6199777" y="1524002"/>
            <a:ext cx="462062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621B36-FDDB-1446-A252-8893095F4B0E}"/>
              </a:ext>
            </a:extLst>
          </p:cNvPr>
          <p:cNvCxnSpPr>
            <a:cxnSpLocks/>
            <a:endCxn id="17" idx="0"/>
          </p:cNvCxnSpPr>
          <p:nvPr/>
        </p:nvCxnSpPr>
        <p:spPr>
          <a:xfrm flipH="1">
            <a:off x="6199777" y="1524002"/>
            <a:ext cx="425486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BF9347A-E8DB-0344-A4E0-24EC479F74A7}"/>
              </a:ext>
            </a:extLst>
          </p:cNvPr>
          <p:cNvCxnSpPr>
            <a:cxnSpLocks/>
            <a:endCxn id="17" idx="0"/>
          </p:cNvCxnSpPr>
          <p:nvPr/>
        </p:nvCxnSpPr>
        <p:spPr>
          <a:xfrm flipH="1">
            <a:off x="6199777" y="1524002"/>
            <a:ext cx="553502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E1C402-2BC8-B642-AF4F-4954EA889C9C}"/>
              </a:ext>
            </a:extLst>
          </p:cNvPr>
          <p:cNvCxnSpPr/>
          <p:nvPr/>
        </p:nvCxnSpPr>
        <p:spPr>
          <a:xfrm>
            <a:off x="548640" y="3955867"/>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B2FCE1-601B-1C43-B001-8B9618E08731}"/>
              </a:ext>
            </a:extLst>
          </p:cNvPr>
          <p:cNvCxnSpPr/>
          <p:nvPr/>
        </p:nvCxnSpPr>
        <p:spPr>
          <a:xfrm>
            <a:off x="538480" y="4636587"/>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5678F54-62A3-F043-A550-4347EEC7DC1E}"/>
              </a:ext>
            </a:extLst>
          </p:cNvPr>
          <p:cNvCxnSpPr/>
          <p:nvPr/>
        </p:nvCxnSpPr>
        <p:spPr>
          <a:xfrm>
            <a:off x="4612640" y="935861"/>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8664285-F9FF-2441-90A2-4617AB6D204C}"/>
              </a:ext>
            </a:extLst>
          </p:cNvPr>
          <p:cNvSpPr/>
          <p:nvPr/>
        </p:nvSpPr>
        <p:spPr>
          <a:xfrm>
            <a:off x="4295763" y="770709"/>
            <a:ext cx="1261192" cy="772160"/>
          </a:xfrm>
          <a:prstGeom prst="rect">
            <a:avLst/>
          </a:prstGeom>
          <a:solidFill>
            <a:schemeClr val="accent1">
              <a:alpha val="3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9" name="Straight Arrow Connector 38">
            <a:extLst>
              <a:ext uri="{FF2B5EF4-FFF2-40B4-BE49-F238E27FC236}">
                <a16:creationId xmlns:a16="http://schemas.microsoft.com/office/drawing/2014/main" id="{1FB4DBBB-833B-854D-ADFD-91B5345D7E3D}"/>
              </a:ext>
            </a:extLst>
          </p:cNvPr>
          <p:cNvCxnSpPr>
            <a:cxnSpLocks/>
            <a:endCxn id="17" idx="0"/>
          </p:cNvCxnSpPr>
          <p:nvPr/>
        </p:nvCxnSpPr>
        <p:spPr>
          <a:xfrm>
            <a:off x="4594497" y="1542869"/>
            <a:ext cx="1605280" cy="328240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8A1539-55EA-F043-8A63-0DC976F5CAB2}"/>
              </a:ext>
            </a:extLst>
          </p:cNvPr>
          <p:cNvCxnSpPr/>
          <p:nvPr/>
        </p:nvCxnSpPr>
        <p:spPr>
          <a:xfrm>
            <a:off x="9245600" y="937598"/>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1BBA05-A44C-5747-AD7C-1C3346EAB17D}"/>
              </a:ext>
            </a:extLst>
          </p:cNvPr>
          <p:cNvCxnSpPr/>
          <p:nvPr/>
        </p:nvCxnSpPr>
        <p:spPr>
          <a:xfrm>
            <a:off x="8869680" y="937787"/>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5A539EA-82B5-0548-9173-D85DB31F6994}"/>
              </a:ext>
            </a:extLst>
          </p:cNvPr>
          <p:cNvSpPr/>
          <p:nvPr/>
        </p:nvSpPr>
        <p:spPr>
          <a:xfrm>
            <a:off x="8575983" y="883920"/>
            <a:ext cx="878575" cy="703918"/>
          </a:xfrm>
          <a:prstGeom prst="rect">
            <a:avLst/>
          </a:prstGeom>
          <a:solidFill>
            <a:schemeClr val="accent1">
              <a:alpha val="3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Lightning Bolt 1">
            <a:extLst>
              <a:ext uri="{FF2B5EF4-FFF2-40B4-BE49-F238E27FC236}">
                <a16:creationId xmlns:a16="http://schemas.microsoft.com/office/drawing/2014/main" id="{AB5F0C0A-7B9B-2393-06B1-F7287E556AB2}"/>
              </a:ext>
            </a:extLst>
          </p:cNvPr>
          <p:cNvSpPr/>
          <p:nvPr/>
        </p:nvSpPr>
        <p:spPr>
          <a:xfrm>
            <a:off x="332760" y="3411809"/>
            <a:ext cx="487680" cy="609600"/>
          </a:xfrm>
          <a:prstGeom prst="lightningBol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5" name="Lightning Bolt 4">
            <a:extLst>
              <a:ext uri="{FF2B5EF4-FFF2-40B4-BE49-F238E27FC236}">
                <a16:creationId xmlns:a16="http://schemas.microsoft.com/office/drawing/2014/main" id="{0ED45E4D-BAE5-72A6-4E07-654C1384AA26}"/>
              </a:ext>
            </a:extLst>
          </p:cNvPr>
          <p:cNvSpPr/>
          <p:nvPr/>
        </p:nvSpPr>
        <p:spPr>
          <a:xfrm>
            <a:off x="4911398" y="1024205"/>
            <a:ext cx="487680" cy="49979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1311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112EEB-26E5-9541-81BB-8F0E261A9A5E}"/>
              </a:ext>
            </a:extLst>
          </p:cNvPr>
          <p:cNvSpPr/>
          <p:nvPr/>
        </p:nvSpPr>
        <p:spPr>
          <a:xfrm>
            <a:off x="182880" y="1219200"/>
            <a:ext cx="11704320"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Lightning Bolt 8">
            <a:extLst>
              <a:ext uri="{FF2B5EF4-FFF2-40B4-BE49-F238E27FC236}">
                <a16:creationId xmlns:a16="http://schemas.microsoft.com/office/drawing/2014/main" id="{86ADB561-9962-3143-BAB4-1ABC728CC6E5}"/>
              </a:ext>
            </a:extLst>
          </p:cNvPr>
          <p:cNvSpPr/>
          <p:nvPr/>
        </p:nvSpPr>
        <p:spPr>
          <a:xfrm>
            <a:off x="156464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0" name="Lightning Bolt 9">
            <a:extLst>
              <a:ext uri="{FF2B5EF4-FFF2-40B4-BE49-F238E27FC236}">
                <a16:creationId xmlns:a16="http://schemas.microsoft.com/office/drawing/2014/main" id="{65D3E29D-9739-F345-A56B-896CE848955A}"/>
              </a:ext>
            </a:extLst>
          </p:cNvPr>
          <p:cNvSpPr/>
          <p:nvPr/>
        </p:nvSpPr>
        <p:spPr>
          <a:xfrm>
            <a:off x="11003280" y="914400"/>
            <a:ext cx="487680" cy="609600"/>
          </a:xfrm>
          <a:prstGeom prst="lightningBol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4" name="Lightning Bolt 13">
            <a:extLst>
              <a:ext uri="{FF2B5EF4-FFF2-40B4-BE49-F238E27FC236}">
                <a16:creationId xmlns:a16="http://schemas.microsoft.com/office/drawing/2014/main" id="{12BE4122-5B0E-B04A-8A2F-F7E72A44B42A}"/>
              </a:ext>
            </a:extLst>
          </p:cNvPr>
          <p:cNvSpPr/>
          <p:nvPr/>
        </p:nvSpPr>
        <p:spPr>
          <a:xfrm>
            <a:off x="6400800" y="914400"/>
            <a:ext cx="487680" cy="6096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17" name="Rectangle 16">
            <a:extLst>
              <a:ext uri="{FF2B5EF4-FFF2-40B4-BE49-F238E27FC236}">
                <a16:creationId xmlns:a16="http://schemas.microsoft.com/office/drawing/2014/main" id="{FE9B92AA-7D5C-7447-877C-FB7D562AC3DA}"/>
              </a:ext>
            </a:extLst>
          </p:cNvPr>
          <p:cNvSpPr/>
          <p:nvPr/>
        </p:nvSpPr>
        <p:spPr>
          <a:xfrm>
            <a:off x="4795520" y="4825275"/>
            <a:ext cx="2808514" cy="146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t>Trait Y</a:t>
            </a:r>
          </a:p>
        </p:txBody>
      </p:sp>
      <p:cxnSp>
        <p:nvCxnSpPr>
          <p:cNvPr id="18" name="Straight Arrow Connector 17">
            <a:extLst>
              <a:ext uri="{FF2B5EF4-FFF2-40B4-BE49-F238E27FC236}">
                <a16:creationId xmlns:a16="http://schemas.microsoft.com/office/drawing/2014/main" id="{984B25F5-ED8E-DC44-A970-67C487691BD9}"/>
              </a:ext>
            </a:extLst>
          </p:cNvPr>
          <p:cNvCxnSpPr>
            <a:cxnSpLocks/>
            <a:endCxn id="17" idx="0"/>
          </p:cNvCxnSpPr>
          <p:nvPr/>
        </p:nvCxnSpPr>
        <p:spPr>
          <a:xfrm>
            <a:off x="2052322" y="1524002"/>
            <a:ext cx="414745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EF0D72-3D1E-7140-AB40-154758D61137}"/>
              </a:ext>
            </a:extLst>
          </p:cNvPr>
          <p:cNvCxnSpPr>
            <a:cxnSpLocks/>
          </p:cNvCxnSpPr>
          <p:nvPr/>
        </p:nvCxnSpPr>
        <p:spPr>
          <a:xfrm>
            <a:off x="5283202" y="1524002"/>
            <a:ext cx="91657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B9009B-E66F-7349-9FBB-8D9838DC90F0}"/>
              </a:ext>
            </a:extLst>
          </p:cNvPr>
          <p:cNvCxnSpPr>
            <a:cxnSpLocks/>
            <a:stCxn id="14" idx="4"/>
            <a:endCxn id="17" idx="0"/>
          </p:cNvCxnSpPr>
          <p:nvPr/>
        </p:nvCxnSpPr>
        <p:spPr>
          <a:xfrm flipH="1">
            <a:off x="6199779" y="1524002"/>
            <a:ext cx="688703"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E67C1DE-DB66-6947-986E-1A2D483A7438}"/>
              </a:ext>
            </a:extLst>
          </p:cNvPr>
          <p:cNvCxnSpPr>
            <a:cxnSpLocks/>
            <a:endCxn id="17" idx="0"/>
          </p:cNvCxnSpPr>
          <p:nvPr/>
        </p:nvCxnSpPr>
        <p:spPr>
          <a:xfrm flipH="1">
            <a:off x="6199777" y="1524002"/>
            <a:ext cx="529118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4723881-27FA-0542-A4F5-F472A3F3967F}"/>
              </a:ext>
            </a:extLst>
          </p:cNvPr>
          <p:cNvSpPr txBox="1"/>
          <p:nvPr/>
        </p:nvSpPr>
        <p:spPr>
          <a:xfrm>
            <a:off x="636354" y="3491860"/>
            <a:ext cx="4463969" cy="1754326"/>
          </a:xfrm>
          <a:prstGeom prst="rect">
            <a:avLst/>
          </a:prstGeom>
          <a:noFill/>
        </p:spPr>
        <p:txBody>
          <a:bodyPr wrap="square" rtlCol="0">
            <a:spAutoFit/>
          </a:bodyPr>
          <a:lstStyle/>
          <a:p>
            <a:r>
              <a:rPr lang="en-US" sz="3600" dirty="0"/>
              <a:t>= Causal Variants</a:t>
            </a:r>
          </a:p>
          <a:p>
            <a:r>
              <a:rPr lang="en-US" sz="3600" dirty="0"/>
              <a:t>= High LD Variants</a:t>
            </a:r>
          </a:p>
          <a:p>
            <a:r>
              <a:rPr lang="en-US" sz="3600" dirty="0"/>
              <a:t>= Medium LD Variants</a:t>
            </a:r>
          </a:p>
        </p:txBody>
      </p:sp>
      <p:cxnSp>
        <p:nvCxnSpPr>
          <p:cNvPr id="3" name="Straight Connector 2">
            <a:extLst>
              <a:ext uri="{FF2B5EF4-FFF2-40B4-BE49-F238E27FC236}">
                <a16:creationId xmlns:a16="http://schemas.microsoft.com/office/drawing/2014/main" id="{1E1346E5-AF74-AA43-B23E-AE5E9DA8D465}"/>
              </a:ext>
            </a:extLst>
          </p:cNvPr>
          <p:cNvCxnSpPr/>
          <p:nvPr/>
        </p:nvCxnSpPr>
        <p:spPr>
          <a:xfrm>
            <a:off x="138176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CB27C9-EB11-5043-BA7D-9B5CD50EAFAC}"/>
              </a:ext>
            </a:extLst>
          </p:cNvPr>
          <p:cNvCxnSpPr/>
          <p:nvPr/>
        </p:nvCxnSpPr>
        <p:spPr>
          <a:xfrm>
            <a:off x="23876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334E1D-79A6-3141-B17B-C4DBF1E53CA5}"/>
              </a:ext>
            </a:extLst>
          </p:cNvPr>
          <p:cNvCxnSpPr/>
          <p:nvPr/>
        </p:nvCxnSpPr>
        <p:spPr>
          <a:xfrm>
            <a:off x="100584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A0E605-2E82-0F4C-968C-5A6D7883342A}"/>
              </a:ext>
            </a:extLst>
          </p:cNvPr>
          <p:cNvCxnSpPr/>
          <p:nvPr/>
        </p:nvCxnSpPr>
        <p:spPr>
          <a:xfrm>
            <a:off x="108204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6A0FB8-9CAA-234C-B149-EF624BEA44DD}"/>
              </a:ext>
            </a:extLst>
          </p:cNvPr>
          <p:cNvCxnSpPr/>
          <p:nvPr/>
        </p:nvCxnSpPr>
        <p:spPr>
          <a:xfrm>
            <a:off x="1173480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E91DE4-61F9-CC4E-B41D-02ACC80C3845}"/>
              </a:ext>
            </a:extLst>
          </p:cNvPr>
          <p:cNvCxnSpPr/>
          <p:nvPr/>
        </p:nvCxnSpPr>
        <p:spPr>
          <a:xfrm>
            <a:off x="10454640" y="914400"/>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A127CA1-3BCB-E441-A7C0-64C54185A2B0}"/>
              </a:ext>
            </a:extLst>
          </p:cNvPr>
          <p:cNvSpPr/>
          <p:nvPr/>
        </p:nvSpPr>
        <p:spPr>
          <a:xfrm>
            <a:off x="693059" y="770709"/>
            <a:ext cx="2004005" cy="772160"/>
          </a:xfrm>
          <a:prstGeom prst="rect">
            <a:avLst/>
          </a:prstGeom>
          <a:solidFill>
            <a:schemeClr val="accent1">
              <a:alpha val="31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Arrow Connector 26">
            <a:extLst>
              <a:ext uri="{FF2B5EF4-FFF2-40B4-BE49-F238E27FC236}">
                <a16:creationId xmlns:a16="http://schemas.microsoft.com/office/drawing/2014/main" id="{FAB65FF4-CAF2-504C-8A76-7E51791CA8EE}"/>
              </a:ext>
            </a:extLst>
          </p:cNvPr>
          <p:cNvCxnSpPr>
            <a:cxnSpLocks/>
            <a:endCxn id="17" idx="0"/>
          </p:cNvCxnSpPr>
          <p:nvPr/>
        </p:nvCxnSpPr>
        <p:spPr>
          <a:xfrm>
            <a:off x="2387602" y="1524002"/>
            <a:ext cx="381217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3857A42-8B15-1447-AB45-E0AD84579F22}"/>
              </a:ext>
            </a:extLst>
          </p:cNvPr>
          <p:cNvCxnSpPr>
            <a:cxnSpLocks/>
            <a:endCxn id="17" idx="0"/>
          </p:cNvCxnSpPr>
          <p:nvPr/>
        </p:nvCxnSpPr>
        <p:spPr>
          <a:xfrm>
            <a:off x="1381762" y="1524002"/>
            <a:ext cx="481801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05090-ACFF-C24D-B570-A6404416162E}"/>
              </a:ext>
            </a:extLst>
          </p:cNvPr>
          <p:cNvCxnSpPr>
            <a:cxnSpLocks/>
          </p:cNvCxnSpPr>
          <p:nvPr/>
        </p:nvCxnSpPr>
        <p:spPr>
          <a:xfrm>
            <a:off x="1005842" y="1524002"/>
            <a:ext cx="5193937"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1E533B7-FC52-E348-A7C9-E77AC6F411FC}"/>
              </a:ext>
            </a:extLst>
          </p:cNvPr>
          <p:cNvSpPr/>
          <p:nvPr/>
        </p:nvSpPr>
        <p:spPr>
          <a:xfrm>
            <a:off x="10039434" y="751840"/>
            <a:ext cx="2004005" cy="772160"/>
          </a:xfrm>
          <a:prstGeom prst="rect">
            <a:avLst/>
          </a:prstGeom>
          <a:solidFill>
            <a:schemeClr val="accent1">
              <a:alpha val="3100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Arrow Connector 33">
            <a:extLst>
              <a:ext uri="{FF2B5EF4-FFF2-40B4-BE49-F238E27FC236}">
                <a16:creationId xmlns:a16="http://schemas.microsoft.com/office/drawing/2014/main" id="{2AFE1DA4-DFD6-5D42-A6D9-B73F03E2EA78}"/>
              </a:ext>
            </a:extLst>
          </p:cNvPr>
          <p:cNvCxnSpPr>
            <a:cxnSpLocks/>
            <a:endCxn id="17" idx="0"/>
          </p:cNvCxnSpPr>
          <p:nvPr/>
        </p:nvCxnSpPr>
        <p:spPr>
          <a:xfrm flipH="1">
            <a:off x="6199777" y="1524002"/>
            <a:ext cx="462062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621B36-FDDB-1446-A252-8893095F4B0E}"/>
              </a:ext>
            </a:extLst>
          </p:cNvPr>
          <p:cNvCxnSpPr>
            <a:cxnSpLocks/>
            <a:endCxn id="17" idx="0"/>
          </p:cNvCxnSpPr>
          <p:nvPr/>
        </p:nvCxnSpPr>
        <p:spPr>
          <a:xfrm flipH="1">
            <a:off x="6199777" y="1524002"/>
            <a:ext cx="425486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BF9347A-E8DB-0344-A4E0-24EC479F74A7}"/>
              </a:ext>
            </a:extLst>
          </p:cNvPr>
          <p:cNvCxnSpPr>
            <a:cxnSpLocks/>
            <a:endCxn id="17" idx="0"/>
          </p:cNvCxnSpPr>
          <p:nvPr/>
        </p:nvCxnSpPr>
        <p:spPr>
          <a:xfrm flipH="1">
            <a:off x="6199777" y="1524002"/>
            <a:ext cx="5535024" cy="330127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E1C402-2BC8-B642-AF4F-4954EA889C9C}"/>
              </a:ext>
            </a:extLst>
          </p:cNvPr>
          <p:cNvCxnSpPr/>
          <p:nvPr/>
        </p:nvCxnSpPr>
        <p:spPr>
          <a:xfrm>
            <a:off x="548640" y="3955867"/>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B2FCE1-601B-1C43-B001-8B9618E08731}"/>
              </a:ext>
            </a:extLst>
          </p:cNvPr>
          <p:cNvCxnSpPr/>
          <p:nvPr/>
        </p:nvCxnSpPr>
        <p:spPr>
          <a:xfrm>
            <a:off x="538480" y="4636587"/>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5678F54-62A3-F043-A550-4347EEC7DC1E}"/>
              </a:ext>
            </a:extLst>
          </p:cNvPr>
          <p:cNvCxnSpPr/>
          <p:nvPr/>
        </p:nvCxnSpPr>
        <p:spPr>
          <a:xfrm>
            <a:off x="4612640" y="935861"/>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8664285-F9FF-2441-90A2-4617AB6D204C}"/>
              </a:ext>
            </a:extLst>
          </p:cNvPr>
          <p:cNvSpPr/>
          <p:nvPr/>
        </p:nvSpPr>
        <p:spPr>
          <a:xfrm>
            <a:off x="4266821" y="798999"/>
            <a:ext cx="1261192" cy="772160"/>
          </a:xfrm>
          <a:prstGeom prst="rect">
            <a:avLst/>
          </a:prstGeom>
          <a:solidFill>
            <a:schemeClr val="accent1">
              <a:alpha val="3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9" name="Straight Arrow Connector 38">
            <a:extLst>
              <a:ext uri="{FF2B5EF4-FFF2-40B4-BE49-F238E27FC236}">
                <a16:creationId xmlns:a16="http://schemas.microsoft.com/office/drawing/2014/main" id="{1FB4DBBB-833B-854D-ADFD-91B5345D7E3D}"/>
              </a:ext>
            </a:extLst>
          </p:cNvPr>
          <p:cNvCxnSpPr>
            <a:cxnSpLocks/>
            <a:endCxn id="17" idx="0"/>
          </p:cNvCxnSpPr>
          <p:nvPr/>
        </p:nvCxnSpPr>
        <p:spPr>
          <a:xfrm>
            <a:off x="4594497" y="1542869"/>
            <a:ext cx="1605280" cy="328240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8A1539-55EA-F043-8A63-0DC976F5CAB2}"/>
              </a:ext>
            </a:extLst>
          </p:cNvPr>
          <p:cNvCxnSpPr/>
          <p:nvPr/>
        </p:nvCxnSpPr>
        <p:spPr>
          <a:xfrm>
            <a:off x="9245600" y="937598"/>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1BBA05-A44C-5747-AD7C-1C3346EAB17D}"/>
              </a:ext>
            </a:extLst>
          </p:cNvPr>
          <p:cNvCxnSpPr/>
          <p:nvPr/>
        </p:nvCxnSpPr>
        <p:spPr>
          <a:xfrm>
            <a:off x="8869680" y="937787"/>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5A539EA-82B5-0548-9173-D85DB31F6994}"/>
              </a:ext>
            </a:extLst>
          </p:cNvPr>
          <p:cNvSpPr/>
          <p:nvPr/>
        </p:nvSpPr>
        <p:spPr>
          <a:xfrm>
            <a:off x="8617035" y="860722"/>
            <a:ext cx="878575" cy="703918"/>
          </a:xfrm>
          <a:prstGeom prst="rect">
            <a:avLst/>
          </a:prstGeom>
          <a:solidFill>
            <a:schemeClr val="accent1">
              <a:alpha val="3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5" name="Straight Connector 44">
            <a:extLst>
              <a:ext uri="{FF2B5EF4-FFF2-40B4-BE49-F238E27FC236}">
                <a16:creationId xmlns:a16="http://schemas.microsoft.com/office/drawing/2014/main" id="{6ECB9E1B-FBAA-C54A-A230-357EF3B09D59}"/>
              </a:ext>
            </a:extLst>
          </p:cNvPr>
          <p:cNvCxnSpPr/>
          <p:nvPr/>
        </p:nvCxnSpPr>
        <p:spPr>
          <a:xfrm>
            <a:off x="548640" y="5327467"/>
            <a:ext cx="0" cy="609600"/>
          </a:xfrm>
          <a:prstGeom prst="line">
            <a:avLst/>
          </a:prstGeom>
          <a:ln w="8572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D6C8680-A0E3-CE48-95BB-656F5628C796}"/>
              </a:ext>
            </a:extLst>
          </p:cNvPr>
          <p:cNvSpPr txBox="1"/>
          <p:nvPr/>
        </p:nvSpPr>
        <p:spPr>
          <a:xfrm>
            <a:off x="693057" y="5327468"/>
            <a:ext cx="3901440" cy="923330"/>
          </a:xfrm>
          <a:prstGeom prst="rect">
            <a:avLst/>
          </a:prstGeom>
          <a:noFill/>
        </p:spPr>
        <p:txBody>
          <a:bodyPr wrap="square" rtlCol="0">
            <a:spAutoFit/>
          </a:bodyPr>
          <a:lstStyle/>
          <a:p>
            <a:r>
              <a:rPr lang="en-US" sz="3600" dirty="0"/>
              <a:t>= Low LD Variants</a:t>
            </a:r>
          </a:p>
          <a:p>
            <a:endParaRPr lang="en-US" dirty="0"/>
          </a:p>
        </p:txBody>
      </p:sp>
      <p:sp>
        <p:nvSpPr>
          <p:cNvPr id="46" name="Rectangle 45">
            <a:extLst>
              <a:ext uri="{FF2B5EF4-FFF2-40B4-BE49-F238E27FC236}">
                <a16:creationId xmlns:a16="http://schemas.microsoft.com/office/drawing/2014/main" id="{AE9F9B56-0EEB-9441-B495-DCAAA3BFDB1D}"/>
              </a:ext>
            </a:extLst>
          </p:cNvPr>
          <p:cNvSpPr/>
          <p:nvPr/>
        </p:nvSpPr>
        <p:spPr>
          <a:xfrm>
            <a:off x="6400801" y="860722"/>
            <a:ext cx="661225" cy="727116"/>
          </a:xfrm>
          <a:prstGeom prst="rect">
            <a:avLst/>
          </a:prstGeom>
          <a:solidFill>
            <a:schemeClr val="accent1">
              <a:alpha val="31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7" name="Straight Connector 46">
            <a:extLst>
              <a:ext uri="{FF2B5EF4-FFF2-40B4-BE49-F238E27FC236}">
                <a16:creationId xmlns:a16="http://schemas.microsoft.com/office/drawing/2014/main" id="{B918F98A-A57C-CD46-8400-1B3360BE41DA}"/>
              </a:ext>
            </a:extLst>
          </p:cNvPr>
          <p:cNvCxnSpPr/>
          <p:nvPr/>
        </p:nvCxnSpPr>
        <p:spPr>
          <a:xfrm>
            <a:off x="7934960" y="961559"/>
            <a:ext cx="0" cy="609600"/>
          </a:xfrm>
          <a:prstGeom prst="line">
            <a:avLst/>
          </a:prstGeom>
          <a:ln w="8572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681714F-DB5A-FE4F-BF89-9C6B362760FF}"/>
              </a:ext>
            </a:extLst>
          </p:cNvPr>
          <p:cNvCxnSpPr/>
          <p:nvPr/>
        </p:nvCxnSpPr>
        <p:spPr>
          <a:xfrm>
            <a:off x="3525520" y="955040"/>
            <a:ext cx="0" cy="609600"/>
          </a:xfrm>
          <a:prstGeom prst="line">
            <a:avLst/>
          </a:prstGeom>
          <a:ln w="8572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6A8D07-2D3A-1540-82B8-A4900E814F51}"/>
              </a:ext>
            </a:extLst>
          </p:cNvPr>
          <p:cNvCxnSpPr/>
          <p:nvPr/>
        </p:nvCxnSpPr>
        <p:spPr>
          <a:xfrm>
            <a:off x="5984240" y="1016000"/>
            <a:ext cx="0" cy="609600"/>
          </a:xfrm>
          <a:prstGeom prst="line">
            <a:avLst/>
          </a:prstGeom>
          <a:ln w="8572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4F12BAF-9E8D-4F4A-9175-E7634B28B2FE}"/>
              </a:ext>
            </a:extLst>
          </p:cNvPr>
          <p:cNvSpPr/>
          <p:nvPr/>
        </p:nvSpPr>
        <p:spPr>
          <a:xfrm>
            <a:off x="7590051" y="837524"/>
            <a:ext cx="661225" cy="727116"/>
          </a:xfrm>
          <a:prstGeom prst="rect">
            <a:avLst/>
          </a:prstGeom>
          <a:solidFill>
            <a:schemeClr val="accent1">
              <a:alpha val="31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a:extLst>
              <a:ext uri="{FF2B5EF4-FFF2-40B4-BE49-F238E27FC236}">
                <a16:creationId xmlns:a16="http://schemas.microsoft.com/office/drawing/2014/main" id="{259C61CB-3739-FC4D-AC06-9C51A24CF7C4}"/>
              </a:ext>
            </a:extLst>
          </p:cNvPr>
          <p:cNvSpPr/>
          <p:nvPr/>
        </p:nvSpPr>
        <p:spPr>
          <a:xfrm>
            <a:off x="5638572" y="867241"/>
            <a:ext cx="661225" cy="727116"/>
          </a:xfrm>
          <a:prstGeom prst="rect">
            <a:avLst/>
          </a:prstGeom>
          <a:solidFill>
            <a:schemeClr val="accent1">
              <a:alpha val="31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a:extLst>
              <a:ext uri="{FF2B5EF4-FFF2-40B4-BE49-F238E27FC236}">
                <a16:creationId xmlns:a16="http://schemas.microsoft.com/office/drawing/2014/main" id="{5B1C9EFD-D242-0943-9034-0E3E619665F7}"/>
              </a:ext>
            </a:extLst>
          </p:cNvPr>
          <p:cNvSpPr/>
          <p:nvPr/>
        </p:nvSpPr>
        <p:spPr>
          <a:xfrm>
            <a:off x="3157881" y="867241"/>
            <a:ext cx="661225" cy="727116"/>
          </a:xfrm>
          <a:prstGeom prst="rect">
            <a:avLst/>
          </a:prstGeom>
          <a:solidFill>
            <a:schemeClr val="accent1">
              <a:alpha val="31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Lightning Bolt 4">
            <a:extLst>
              <a:ext uri="{FF2B5EF4-FFF2-40B4-BE49-F238E27FC236}">
                <a16:creationId xmlns:a16="http://schemas.microsoft.com/office/drawing/2014/main" id="{1CB02DAB-3865-898B-FBB3-7B1CE9BACFB2}"/>
              </a:ext>
            </a:extLst>
          </p:cNvPr>
          <p:cNvSpPr/>
          <p:nvPr/>
        </p:nvSpPr>
        <p:spPr>
          <a:xfrm>
            <a:off x="238762" y="3407594"/>
            <a:ext cx="487680" cy="609600"/>
          </a:xfrm>
          <a:prstGeom prst="lightningBol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B050"/>
              </a:solidFill>
            </a:endParaRPr>
          </a:p>
        </p:txBody>
      </p:sp>
      <p:sp>
        <p:nvSpPr>
          <p:cNvPr id="6" name="Lightning Bolt 5">
            <a:extLst>
              <a:ext uri="{FF2B5EF4-FFF2-40B4-BE49-F238E27FC236}">
                <a16:creationId xmlns:a16="http://schemas.microsoft.com/office/drawing/2014/main" id="{DE371668-591A-D13C-4C5C-C25DC05DA81B}"/>
              </a:ext>
            </a:extLst>
          </p:cNvPr>
          <p:cNvSpPr/>
          <p:nvPr/>
        </p:nvSpPr>
        <p:spPr>
          <a:xfrm>
            <a:off x="4911398" y="1024205"/>
            <a:ext cx="487680" cy="49979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6783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20B7D8-7C8F-854A-A40A-4D5C54E2503D}"/>
              </a:ext>
            </a:extLst>
          </p:cNvPr>
          <p:cNvSpPr/>
          <p:nvPr/>
        </p:nvSpPr>
        <p:spPr>
          <a:xfrm>
            <a:off x="-37666" y="-620970"/>
            <a:ext cx="12192000" cy="7478970"/>
          </a:xfrm>
          <a:prstGeom prst="rect">
            <a:avLst/>
          </a:prstGeom>
        </p:spPr>
        <p:txBody>
          <a:bodyPr wrap="square">
            <a:spAutoFit/>
          </a:bodyPr>
          <a:lstStyle/>
          <a:p>
            <a:pPr algn="ctr"/>
            <a:endParaRPr lang="en-US" sz="4000" b="1" dirty="0">
              <a:latin typeface="Cambria"/>
              <a:cs typeface="Cambria"/>
            </a:endParaRPr>
          </a:p>
          <a:p>
            <a:pPr algn="ctr"/>
            <a:r>
              <a:rPr lang="en-US" sz="4000" b="1" dirty="0">
                <a:latin typeface="Cambria"/>
                <a:cs typeface="Cambria"/>
              </a:rPr>
              <a:t>Because traits are </a:t>
            </a:r>
            <a:r>
              <a:rPr lang="en-US" sz="4000" b="1" i="1" u="sng" dirty="0">
                <a:latin typeface="Cambria"/>
                <a:cs typeface="Cambria"/>
              </a:rPr>
              <a:t>highly</a:t>
            </a:r>
            <a:r>
              <a:rPr lang="en-US" sz="4000" b="1" dirty="0">
                <a:latin typeface="Cambria"/>
                <a:cs typeface="Cambria"/>
              </a:rPr>
              <a:t> polygenic:</a:t>
            </a:r>
            <a:endParaRPr lang="en-US" sz="4000" dirty="0">
              <a:latin typeface="Cambria"/>
              <a:cs typeface="Cambria"/>
            </a:endParaRPr>
          </a:p>
          <a:p>
            <a:pPr algn="ctr"/>
            <a:r>
              <a:rPr lang="en-US" sz="4000" dirty="0">
                <a:latin typeface="Cambria"/>
                <a:cs typeface="Cambria"/>
              </a:rPr>
              <a:t>Variants with higher LD are more likely to pick up effect of causal variant</a:t>
            </a:r>
          </a:p>
          <a:p>
            <a:pPr marL="857250" indent="-857250">
              <a:buFont typeface="Arial" panose="020B0604020202020204" pitchFamily="34" charset="0"/>
              <a:buChar char="•"/>
            </a:pPr>
            <a:endParaRPr lang="en-US" sz="4000" dirty="0">
              <a:latin typeface="Cambria"/>
              <a:cs typeface="Cambria"/>
            </a:endParaRPr>
          </a:p>
          <a:p>
            <a:pPr marL="857250" indent="-857250">
              <a:buFont typeface="Arial" panose="020B0604020202020204" pitchFamily="34" charset="0"/>
              <a:buChar char="•"/>
            </a:pPr>
            <a:endParaRPr lang="en-US" sz="4000" dirty="0">
              <a:latin typeface="Cambria"/>
              <a:cs typeface="Cambria"/>
            </a:endParaRPr>
          </a:p>
          <a:p>
            <a:pPr algn="ctr"/>
            <a:r>
              <a:rPr lang="en-US" sz="4000" i="1" dirty="0">
                <a:latin typeface="Cambria"/>
                <a:cs typeface="Cambria"/>
              </a:rPr>
              <a:t>Estimated Heritability </a:t>
            </a:r>
            <a:r>
              <a:rPr lang="en-US" sz="4000" dirty="0">
                <a:latin typeface="Cambria"/>
                <a:cs typeface="Cambria"/>
              </a:rPr>
              <a:t>= strength of association between LD and SNP effect size</a:t>
            </a:r>
          </a:p>
          <a:p>
            <a:pPr algn="ctr"/>
            <a:endParaRPr lang="en-US" sz="4000" dirty="0">
              <a:latin typeface="Cambria"/>
              <a:cs typeface="Cambria"/>
            </a:endParaRPr>
          </a:p>
          <a:p>
            <a:pPr algn="ctr"/>
            <a:r>
              <a:rPr lang="en-US" sz="4000" dirty="0">
                <a:latin typeface="Cambria"/>
                <a:cs typeface="Cambria"/>
              </a:rPr>
              <a:t>LD-scores are going to be more strongly related to effective size for traits with stronger genetic signal (i.e., higher heritability)</a:t>
            </a:r>
          </a:p>
        </p:txBody>
      </p:sp>
      <p:sp>
        <p:nvSpPr>
          <p:cNvPr id="4" name="TextBox 3">
            <a:extLst>
              <a:ext uri="{FF2B5EF4-FFF2-40B4-BE49-F238E27FC236}">
                <a16:creationId xmlns:a16="http://schemas.microsoft.com/office/drawing/2014/main" id="{866F559D-FFD9-6241-AC13-60F330AA0986}"/>
              </a:ext>
            </a:extLst>
          </p:cNvPr>
          <p:cNvSpPr txBox="1"/>
          <p:nvPr/>
        </p:nvSpPr>
        <p:spPr>
          <a:xfrm>
            <a:off x="8883776" y="6396993"/>
            <a:ext cx="3291222" cy="461665"/>
          </a:xfrm>
          <a:prstGeom prst="rect">
            <a:avLst/>
          </a:prstGeom>
          <a:noFill/>
        </p:spPr>
        <p:txBody>
          <a:bodyPr wrap="none" rtlCol="0">
            <a:spAutoFit/>
          </a:bodyPr>
          <a:lstStyle/>
          <a:p>
            <a:r>
              <a:rPr lang="en-US" sz="2400" dirty="0" err="1"/>
              <a:t>Bulik</a:t>
            </a:r>
            <a:r>
              <a:rPr lang="en-US" sz="2400" dirty="0"/>
              <a:t>-Sullivan et al., 2015</a:t>
            </a:r>
          </a:p>
        </p:txBody>
      </p:sp>
    </p:spTree>
    <p:extLst>
      <p:ext uri="{BB962C8B-B14F-4D97-AF65-F5344CB8AC3E}">
        <p14:creationId xmlns:p14="http://schemas.microsoft.com/office/powerpoint/2010/main" val="223179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DC00-EE0B-D222-421C-89B2EA51AAA0}"/>
              </a:ext>
            </a:extLst>
          </p:cNvPr>
          <p:cNvSpPr>
            <a:spLocks noGrp="1"/>
          </p:cNvSpPr>
          <p:nvPr>
            <p:ph type="title"/>
          </p:nvPr>
        </p:nvSpPr>
        <p:spPr/>
        <p:txBody>
          <a:bodyPr/>
          <a:lstStyle/>
          <a:p>
            <a:r>
              <a:rPr lang="en-US" dirty="0"/>
              <a:t>II. Univariate LDSC</a:t>
            </a:r>
          </a:p>
        </p:txBody>
      </p:sp>
    </p:spTree>
    <p:extLst>
      <p:ext uri="{BB962C8B-B14F-4D97-AF65-F5344CB8AC3E}">
        <p14:creationId xmlns:p14="http://schemas.microsoft.com/office/powerpoint/2010/main" val="286037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073372-5154-6847-A682-D7C77C83DC75}"/>
              </a:ext>
            </a:extLst>
          </p:cNvPr>
          <p:cNvPicPr>
            <a:picLocks noChangeAspect="1"/>
          </p:cNvPicPr>
          <p:nvPr/>
        </p:nvPicPr>
        <p:blipFill>
          <a:blip r:embed="rId3"/>
          <a:stretch>
            <a:fillRect/>
          </a:stretch>
        </p:blipFill>
        <p:spPr>
          <a:xfrm>
            <a:off x="76200" y="0"/>
            <a:ext cx="5945245" cy="6858000"/>
          </a:xfrm>
          <a:prstGeom prst="rect">
            <a:avLst/>
          </a:prstGeom>
        </p:spPr>
      </p:pic>
      <p:sp>
        <p:nvSpPr>
          <p:cNvPr id="4" name="Rectangle 3">
            <a:extLst>
              <a:ext uri="{FF2B5EF4-FFF2-40B4-BE49-F238E27FC236}">
                <a16:creationId xmlns:a16="http://schemas.microsoft.com/office/drawing/2014/main" id="{2DA6DEF9-2922-5D49-913F-F667ACC5C99F}"/>
              </a:ext>
            </a:extLst>
          </p:cNvPr>
          <p:cNvSpPr/>
          <p:nvPr/>
        </p:nvSpPr>
        <p:spPr>
          <a:xfrm>
            <a:off x="6021445" y="711113"/>
            <a:ext cx="6170555" cy="5078313"/>
          </a:xfrm>
          <a:prstGeom prst="rect">
            <a:avLst/>
          </a:prstGeom>
        </p:spPr>
        <p:txBody>
          <a:bodyPr wrap="square">
            <a:spAutoFit/>
          </a:bodyPr>
          <a:lstStyle/>
          <a:p>
            <a:pPr marL="285750" indent="-285750">
              <a:buFont typeface="Arial" panose="020B0604020202020204" pitchFamily="34" charset="0"/>
              <a:buChar char="•"/>
            </a:pPr>
            <a:r>
              <a:rPr lang="en-US" sz="2700" dirty="0"/>
              <a:t>To estimate SNP Heritability:</a:t>
            </a:r>
          </a:p>
          <a:p>
            <a:pPr marL="742950" lvl="1" indent="-285750">
              <a:buFont typeface="Arial" panose="020B0604020202020204" pitchFamily="34" charset="0"/>
              <a:buChar char="•"/>
            </a:pPr>
            <a:r>
              <a:rPr lang="en-US" sz="2700" dirty="0"/>
              <a:t>Regress GWAS chi-square against LD Scores for all SNPs (not just significant ones)</a:t>
            </a:r>
          </a:p>
          <a:p>
            <a:pPr marL="742950" lvl="1" indent="-285750">
              <a:buFont typeface="Arial" panose="020B0604020202020204" pitchFamily="34" charset="0"/>
              <a:buChar char="•"/>
            </a:pPr>
            <a:endParaRPr lang="en-US" sz="2700" dirty="0"/>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Unbiased by sample overlap or cryptic population stratification</a:t>
            </a:r>
          </a:p>
          <a:p>
            <a:pPr marL="742950" lvl="1" indent="-285750">
              <a:buFont typeface="Arial" panose="020B0604020202020204" pitchFamily="34" charset="0"/>
              <a:buChar char="•"/>
            </a:pPr>
            <a:r>
              <a:rPr lang="en-US" sz="2700" dirty="0"/>
              <a:t>Only effect the average test statistic (the LDSC intercept) but not the relationship between test statistics and LD Scores (the slope)</a:t>
            </a:r>
          </a:p>
        </p:txBody>
      </p:sp>
      <p:sp>
        <p:nvSpPr>
          <p:cNvPr id="5" name="TextBox 4">
            <a:extLst>
              <a:ext uri="{FF2B5EF4-FFF2-40B4-BE49-F238E27FC236}">
                <a16:creationId xmlns:a16="http://schemas.microsoft.com/office/drawing/2014/main" id="{C34DD57A-C6F3-884E-AA78-8D042194091B}"/>
              </a:ext>
            </a:extLst>
          </p:cNvPr>
          <p:cNvSpPr txBox="1"/>
          <p:nvPr/>
        </p:nvSpPr>
        <p:spPr>
          <a:xfrm rot="16200000">
            <a:off x="-1030723" y="3047394"/>
            <a:ext cx="2430778" cy="369332"/>
          </a:xfrm>
          <a:prstGeom prst="rect">
            <a:avLst/>
          </a:prstGeom>
          <a:solidFill>
            <a:schemeClr val="bg1"/>
          </a:solidFill>
        </p:spPr>
        <p:txBody>
          <a:bodyPr wrap="square" rtlCol="0">
            <a:spAutoFit/>
          </a:bodyPr>
          <a:lstStyle/>
          <a:p>
            <a:pPr algn="ctr"/>
            <a:r>
              <a:rPr lang="en-US" dirty="0"/>
              <a:t>Chi-square</a:t>
            </a:r>
          </a:p>
        </p:txBody>
      </p:sp>
      <p:cxnSp>
        <p:nvCxnSpPr>
          <p:cNvPr id="2" name="Straight Connector 1">
            <a:extLst>
              <a:ext uri="{FF2B5EF4-FFF2-40B4-BE49-F238E27FC236}">
                <a16:creationId xmlns:a16="http://schemas.microsoft.com/office/drawing/2014/main" id="{3E97580E-2B42-8EE2-91A9-9964B3090E52}"/>
              </a:ext>
            </a:extLst>
          </p:cNvPr>
          <p:cNvCxnSpPr/>
          <p:nvPr/>
        </p:nvCxnSpPr>
        <p:spPr>
          <a:xfrm>
            <a:off x="4282209" y="1523744"/>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C56B93-C1B6-355F-A8E4-B19D5584E5EE}"/>
              </a:ext>
            </a:extLst>
          </p:cNvPr>
          <p:cNvCxnSpPr/>
          <p:nvPr/>
        </p:nvCxnSpPr>
        <p:spPr>
          <a:xfrm>
            <a:off x="957527" y="5373928"/>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020114-8C44-8E86-F608-61C2E7F3A7A6}"/>
              </a:ext>
            </a:extLst>
          </p:cNvPr>
          <p:cNvCxnSpPr/>
          <p:nvPr/>
        </p:nvCxnSpPr>
        <p:spPr>
          <a:xfrm>
            <a:off x="2713317" y="3347289"/>
            <a:ext cx="0" cy="609600"/>
          </a:xfrm>
          <a:prstGeom prst="line">
            <a:avLst/>
          </a:prstGeom>
          <a:ln w="85725">
            <a:solidFill>
              <a:srgbClr val="FFFF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29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FEA584-6696-D327-2C4F-B14AF847F395}"/>
                  </a:ext>
                </a:extLst>
              </p:cNvPr>
              <p:cNvSpPr txBox="1"/>
              <p:nvPr/>
            </p:nvSpPr>
            <p:spPr>
              <a:xfrm>
                <a:off x="582369" y="1159838"/>
                <a:ext cx="10529915" cy="1965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panose="02040503050406030204" pitchFamily="18" charset="0"/>
                        </a:rPr>
                        <m:t>𝐸</m:t>
                      </m:r>
                      <m:d>
                        <m:dPr>
                          <m:begChr m:val="["/>
                          <m:endChr m:val="]"/>
                          <m:ctrlPr>
                            <a:rPr lang="en-US" sz="6000" i="1">
                              <a:solidFill>
                                <a:schemeClr val="tx1"/>
                              </a:solidFill>
                              <a:latin typeface="Cambria Math" panose="02040503050406030204" pitchFamily="18" charset="0"/>
                            </a:rPr>
                          </m:ctrlPr>
                        </m:dPr>
                        <m:e>
                          <m:sSup>
                            <m:sSupPr>
                              <m:ctrlPr>
                                <a:rPr lang="en-US" sz="6000" i="1" smtClean="0">
                                  <a:solidFill>
                                    <a:schemeClr val="tx1"/>
                                  </a:solidFill>
                                  <a:latin typeface="Cambria Math" panose="02040503050406030204" pitchFamily="18" charset="0"/>
                                </a:rPr>
                              </m:ctrlPr>
                            </m:sSupPr>
                            <m:e>
                              <m:r>
                                <a:rPr lang="en-US" sz="6000" i="1" smtClean="0">
                                  <a:solidFill>
                                    <a:schemeClr val="tx1"/>
                                  </a:solidFill>
                                  <a:latin typeface="Cambria Math" panose="02040503050406030204" pitchFamily="18" charset="0"/>
                                  <a:ea typeface="Cambria Math" panose="02040503050406030204" pitchFamily="18" charset="0"/>
                                </a:rPr>
                                <m:t>𝜒</m:t>
                              </m:r>
                            </m:e>
                            <m:sup>
                              <m:r>
                                <a:rPr lang="en-US" sz="6000" b="0" i="1" smtClean="0">
                                  <a:solidFill>
                                    <a:schemeClr val="tx1"/>
                                  </a:solidFill>
                                  <a:latin typeface="Cambria Math" panose="02040503050406030204" pitchFamily="18" charset="0"/>
                                </a:rPr>
                                <m:t>2</m:t>
                              </m:r>
                            </m:sup>
                          </m:sSup>
                          <m:r>
                            <a:rPr lang="en-US" sz="6000" b="0" i="1" smtClean="0">
                              <a:solidFill>
                                <a:schemeClr val="tx1"/>
                              </a:solidFill>
                              <a:latin typeface="Cambria Math" panose="02040503050406030204" pitchFamily="18" charset="0"/>
                            </a:rPr>
                            <m:t>| </m:t>
                          </m:r>
                          <m:sSub>
                            <m:sSubPr>
                              <m:ctrlPr>
                                <a:rPr lang="en-US" sz="6000" b="0" i="1" smtClean="0">
                                  <a:solidFill>
                                    <a:schemeClr val="tx1"/>
                                  </a:solidFill>
                                  <a:latin typeface="Cambria Math" panose="02040503050406030204" pitchFamily="18" charset="0"/>
                                </a:rPr>
                              </m:ctrlPr>
                            </m:sSubPr>
                            <m:e>
                              <m:r>
                                <a:rPr lang="en-US" sz="6000">
                                  <a:solidFill>
                                    <a:schemeClr val="tx1"/>
                                  </a:solidFill>
                                  <a:latin typeface="Cambria Math" panose="02040503050406030204" pitchFamily="18" charset="0"/>
                                </a:rPr>
                                <m:t>𝓁</m:t>
                              </m:r>
                            </m:e>
                            <m:sub>
                              <m:r>
                                <a:rPr lang="en-US" sz="6000" b="0" i="1" smtClean="0">
                                  <a:solidFill>
                                    <a:schemeClr val="tx1"/>
                                  </a:solidFill>
                                  <a:latin typeface="Cambria Math" panose="02040503050406030204" pitchFamily="18" charset="0"/>
                                </a:rPr>
                                <m:t>𝑗</m:t>
                              </m:r>
                            </m:sub>
                          </m:sSub>
                        </m:e>
                      </m:d>
                      <m:r>
                        <a:rPr lang="en-US" sz="6000" i="0">
                          <a:solidFill>
                            <a:schemeClr val="tx1"/>
                          </a:solidFill>
                          <a:latin typeface="Cambria Math" panose="02040503050406030204" pitchFamily="18" charset="0"/>
                        </a:rPr>
                        <m:t>=</m:t>
                      </m:r>
                      <m:f>
                        <m:fPr>
                          <m:ctrlPr>
                            <a:rPr lang="en-US" sz="6000" b="0" i="1" smtClean="0">
                              <a:solidFill>
                                <a:schemeClr val="tx1"/>
                              </a:solidFill>
                              <a:latin typeface="Cambria Math" panose="02040503050406030204" pitchFamily="18" charset="0"/>
                            </a:rPr>
                          </m:ctrlPr>
                        </m:fPr>
                        <m:num>
                          <m:sSup>
                            <m:sSupPr>
                              <m:ctrlPr>
                                <a:rPr lang="en-US" sz="6000" b="0" i="1" smtClean="0">
                                  <a:solidFill>
                                    <a:schemeClr val="tx1"/>
                                  </a:solidFill>
                                  <a:latin typeface="Cambria Math" panose="02040503050406030204" pitchFamily="18" charset="0"/>
                                </a:rPr>
                              </m:ctrlPr>
                            </m:sSupPr>
                            <m:e>
                              <m:r>
                                <a:rPr lang="en-US" sz="6000" b="0" i="1" smtClean="0">
                                  <a:solidFill>
                                    <a:schemeClr val="tx1"/>
                                  </a:solidFill>
                                  <a:latin typeface="Cambria Math" panose="02040503050406030204" pitchFamily="18" charset="0"/>
                                </a:rPr>
                                <m:t>𝑁h</m:t>
                              </m:r>
                            </m:e>
                            <m:sup>
                              <m:r>
                                <a:rPr lang="en-US" sz="6000" b="0" i="1" smtClean="0">
                                  <a:solidFill>
                                    <a:schemeClr val="tx1"/>
                                  </a:solidFill>
                                  <a:latin typeface="Cambria Math" panose="02040503050406030204" pitchFamily="18" charset="0"/>
                                </a:rPr>
                                <m:t>2</m:t>
                              </m:r>
                            </m:sup>
                          </m:sSup>
                        </m:num>
                        <m:den>
                          <m:r>
                            <a:rPr lang="en-US" sz="6000" b="0" i="1" smtClean="0">
                              <a:solidFill>
                                <a:schemeClr val="tx1"/>
                              </a:solidFill>
                              <a:latin typeface="Cambria Math" panose="02040503050406030204" pitchFamily="18" charset="0"/>
                            </a:rPr>
                            <m:t>𝑀</m:t>
                          </m:r>
                        </m:den>
                      </m:f>
                      <m:sSub>
                        <m:sSubPr>
                          <m:ctrlPr>
                            <a:rPr lang="en-US" sz="6000" i="1" smtClean="0">
                              <a:latin typeface="Cambria Math" panose="02040503050406030204" pitchFamily="18" charset="0"/>
                            </a:rPr>
                          </m:ctrlPr>
                        </m:sSubPr>
                        <m:e>
                          <m:r>
                            <a:rPr lang="en-US" sz="6000">
                              <a:latin typeface="Cambria Math" panose="02040503050406030204" pitchFamily="18" charset="0"/>
                            </a:rPr>
                            <m:t>𝓁</m:t>
                          </m:r>
                        </m:e>
                        <m:sub>
                          <m:r>
                            <a:rPr lang="en-US" sz="6000" i="1">
                              <a:latin typeface="Cambria Math" panose="02040503050406030204" pitchFamily="18" charset="0"/>
                            </a:rPr>
                            <m:t>𝑗</m:t>
                          </m:r>
                        </m:sub>
                      </m:sSub>
                      <m:r>
                        <a:rPr lang="en-US" sz="6000" i="1">
                          <a:solidFill>
                            <a:schemeClr val="tx1"/>
                          </a:solidFill>
                          <a:latin typeface="Cambria Math" panose="02040503050406030204" pitchFamily="18" charset="0"/>
                        </a:rPr>
                        <m:t>+</m:t>
                      </m:r>
                      <m:r>
                        <a:rPr lang="en-US" sz="6000" i="1">
                          <a:solidFill>
                            <a:schemeClr val="tx1"/>
                          </a:solidFill>
                          <a:latin typeface="Cambria Math" panose="02040503050406030204" pitchFamily="18" charset="0"/>
                        </a:rPr>
                        <m:t>𝑁</m:t>
                      </m:r>
                      <m:r>
                        <m:rPr>
                          <m:sty m:val="p"/>
                        </m:rPr>
                        <a:rPr lang="en-US" sz="6000" b="0" i="0" smtClean="0">
                          <a:solidFill>
                            <a:schemeClr val="tx1"/>
                          </a:solidFill>
                          <a:latin typeface="Cambria Math" panose="02040503050406030204" pitchFamily="18" charset="0"/>
                        </a:rPr>
                        <m:t>a</m:t>
                      </m:r>
                      <m:r>
                        <a:rPr lang="en-US" sz="6000" b="0" i="0" smtClean="0">
                          <a:solidFill>
                            <a:schemeClr val="tx1"/>
                          </a:solidFill>
                          <a:latin typeface="Cambria Math" panose="02040503050406030204" pitchFamily="18" charset="0"/>
                        </a:rPr>
                        <m:t>+1</m:t>
                      </m:r>
                    </m:oMath>
                  </m:oMathPara>
                </a14:m>
                <a:endParaRPr lang="en-US" sz="6000" dirty="0">
                  <a:solidFill>
                    <a:schemeClr val="tx1"/>
                  </a:solidFill>
                </a:endParaRPr>
              </a:p>
            </p:txBody>
          </p:sp>
        </mc:Choice>
        <mc:Fallback xmlns="">
          <p:sp>
            <p:nvSpPr>
              <p:cNvPr id="3" name="TextBox 2">
                <a:extLst>
                  <a:ext uri="{FF2B5EF4-FFF2-40B4-BE49-F238E27FC236}">
                    <a16:creationId xmlns:a16="http://schemas.microsoft.com/office/drawing/2014/main" id="{39FEA584-6696-D327-2C4F-B14AF847F395}"/>
                  </a:ext>
                </a:extLst>
              </p:cNvPr>
              <p:cNvSpPr txBox="1">
                <a:spLocks noRot="1" noChangeAspect="1" noMove="1" noResize="1" noEditPoints="1" noAdjustHandles="1" noChangeArrowheads="1" noChangeShapeType="1" noTextEdit="1"/>
              </p:cNvSpPr>
              <p:nvPr/>
            </p:nvSpPr>
            <p:spPr>
              <a:xfrm>
                <a:off x="582369" y="1159838"/>
                <a:ext cx="10529915" cy="1965603"/>
              </a:xfrm>
              <a:prstGeom prst="rect">
                <a:avLst/>
              </a:prstGeom>
              <a:blipFill>
                <a:blip r:embed="rId3"/>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35716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FEA584-6696-D327-2C4F-B14AF847F395}"/>
                  </a:ext>
                </a:extLst>
              </p:cNvPr>
              <p:cNvSpPr txBox="1"/>
              <p:nvPr/>
            </p:nvSpPr>
            <p:spPr>
              <a:xfrm>
                <a:off x="582369" y="1159838"/>
                <a:ext cx="10529915" cy="1965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panose="02040503050406030204" pitchFamily="18" charset="0"/>
                        </a:rPr>
                        <m:t>𝐸</m:t>
                      </m:r>
                      <m:d>
                        <m:dPr>
                          <m:begChr m:val="["/>
                          <m:endChr m:val="]"/>
                          <m:ctrlPr>
                            <a:rPr lang="en-US" sz="6000" i="1">
                              <a:solidFill>
                                <a:schemeClr val="tx1"/>
                              </a:solidFill>
                              <a:latin typeface="Cambria Math" panose="02040503050406030204" pitchFamily="18" charset="0"/>
                            </a:rPr>
                          </m:ctrlPr>
                        </m:dPr>
                        <m:e>
                          <m:sSup>
                            <m:sSupPr>
                              <m:ctrlPr>
                                <a:rPr lang="en-US" sz="6000" i="1" smtClean="0">
                                  <a:solidFill>
                                    <a:schemeClr val="tx1"/>
                                  </a:solidFill>
                                  <a:latin typeface="Cambria Math" panose="02040503050406030204" pitchFamily="18" charset="0"/>
                                </a:rPr>
                              </m:ctrlPr>
                            </m:sSupPr>
                            <m:e>
                              <m:r>
                                <a:rPr lang="en-US" sz="6000" i="1" smtClean="0">
                                  <a:solidFill>
                                    <a:schemeClr val="tx1"/>
                                  </a:solidFill>
                                  <a:latin typeface="Cambria Math" panose="02040503050406030204" pitchFamily="18" charset="0"/>
                                  <a:ea typeface="Cambria Math" panose="02040503050406030204" pitchFamily="18" charset="0"/>
                                </a:rPr>
                                <m:t>𝜒</m:t>
                              </m:r>
                            </m:e>
                            <m:sup>
                              <m:r>
                                <a:rPr lang="en-US" sz="6000" b="0" i="1" smtClean="0">
                                  <a:solidFill>
                                    <a:schemeClr val="tx1"/>
                                  </a:solidFill>
                                  <a:latin typeface="Cambria Math" panose="02040503050406030204" pitchFamily="18" charset="0"/>
                                </a:rPr>
                                <m:t>2</m:t>
                              </m:r>
                            </m:sup>
                          </m:sSup>
                          <m:r>
                            <a:rPr lang="en-US" sz="6000" b="0" i="1" smtClean="0">
                              <a:solidFill>
                                <a:schemeClr val="tx1"/>
                              </a:solidFill>
                              <a:latin typeface="Cambria Math" panose="02040503050406030204" pitchFamily="18" charset="0"/>
                            </a:rPr>
                            <m:t>| </m:t>
                          </m:r>
                          <m:sSub>
                            <m:sSubPr>
                              <m:ctrlPr>
                                <a:rPr lang="en-US" sz="6000" b="0" i="1" smtClean="0">
                                  <a:solidFill>
                                    <a:schemeClr val="tx1"/>
                                  </a:solidFill>
                                  <a:latin typeface="Cambria Math" panose="02040503050406030204" pitchFamily="18" charset="0"/>
                                </a:rPr>
                              </m:ctrlPr>
                            </m:sSubPr>
                            <m:e>
                              <m:r>
                                <a:rPr lang="en-US" sz="6000">
                                  <a:solidFill>
                                    <a:schemeClr val="tx1"/>
                                  </a:solidFill>
                                  <a:latin typeface="Cambria Math" panose="02040503050406030204" pitchFamily="18" charset="0"/>
                                </a:rPr>
                                <m:t>𝓁</m:t>
                              </m:r>
                            </m:e>
                            <m:sub>
                              <m:r>
                                <a:rPr lang="en-US" sz="6000" b="0" i="1" smtClean="0">
                                  <a:solidFill>
                                    <a:schemeClr val="tx1"/>
                                  </a:solidFill>
                                  <a:latin typeface="Cambria Math" panose="02040503050406030204" pitchFamily="18" charset="0"/>
                                </a:rPr>
                                <m:t>𝑗</m:t>
                              </m:r>
                            </m:sub>
                          </m:sSub>
                        </m:e>
                      </m:d>
                      <m:r>
                        <a:rPr lang="en-US" sz="6000" i="0">
                          <a:solidFill>
                            <a:schemeClr val="tx1"/>
                          </a:solidFill>
                          <a:latin typeface="Cambria Math" panose="02040503050406030204" pitchFamily="18" charset="0"/>
                        </a:rPr>
                        <m:t>=</m:t>
                      </m:r>
                      <m:f>
                        <m:fPr>
                          <m:ctrlPr>
                            <a:rPr lang="en-US" sz="6000" b="0" i="1" smtClean="0">
                              <a:solidFill>
                                <a:schemeClr val="tx1"/>
                              </a:solidFill>
                              <a:latin typeface="Cambria Math" panose="02040503050406030204" pitchFamily="18" charset="0"/>
                            </a:rPr>
                          </m:ctrlPr>
                        </m:fPr>
                        <m:num>
                          <m:sSup>
                            <m:sSupPr>
                              <m:ctrlPr>
                                <a:rPr lang="en-US" sz="6000" b="0" i="1" smtClean="0">
                                  <a:solidFill>
                                    <a:schemeClr val="tx1"/>
                                  </a:solidFill>
                                  <a:latin typeface="Cambria Math" panose="02040503050406030204" pitchFamily="18" charset="0"/>
                                </a:rPr>
                              </m:ctrlPr>
                            </m:sSupPr>
                            <m:e>
                              <m:r>
                                <a:rPr lang="en-US" sz="6000" b="0" i="1" smtClean="0">
                                  <a:solidFill>
                                    <a:schemeClr val="tx1"/>
                                  </a:solidFill>
                                  <a:latin typeface="Cambria Math" panose="02040503050406030204" pitchFamily="18" charset="0"/>
                                </a:rPr>
                                <m:t>𝑁h</m:t>
                              </m:r>
                            </m:e>
                            <m:sup>
                              <m:r>
                                <a:rPr lang="en-US" sz="6000" b="0" i="1" smtClean="0">
                                  <a:solidFill>
                                    <a:schemeClr val="tx1"/>
                                  </a:solidFill>
                                  <a:latin typeface="Cambria Math" panose="02040503050406030204" pitchFamily="18" charset="0"/>
                                </a:rPr>
                                <m:t>2</m:t>
                              </m:r>
                            </m:sup>
                          </m:sSup>
                        </m:num>
                        <m:den>
                          <m:r>
                            <a:rPr lang="en-US" sz="6000" b="0" i="1" smtClean="0">
                              <a:solidFill>
                                <a:schemeClr val="tx1"/>
                              </a:solidFill>
                              <a:latin typeface="Cambria Math" panose="02040503050406030204" pitchFamily="18" charset="0"/>
                            </a:rPr>
                            <m:t>𝑀</m:t>
                          </m:r>
                        </m:den>
                      </m:f>
                      <m:sSub>
                        <m:sSubPr>
                          <m:ctrlPr>
                            <a:rPr lang="en-US" sz="6000" i="1">
                              <a:latin typeface="Cambria Math" panose="02040503050406030204" pitchFamily="18" charset="0"/>
                            </a:rPr>
                          </m:ctrlPr>
                        </m:sSubPr>
                        <m:e>
                          <m:r>
                            <a:rPr lang="en-US" sz="6000">
                              <a:latin typeface="Cambria Math" panose="02040503050406030204" pitchFamily="18" charset="0"/>
                            </a:rPr>
                            <m:t>𝓁</m:t>
                          </m:r>
                        </m:e>
                        <m:sub>
                          <m:r>
                            <a:rPr lang="en-US" sz="6000" i="1">
                              <a:latin typeface="Cambria Math" panose="02040503050406030204" pitchFamily="18" charset="0"/>
                            </a:rPr>
                            <m:t>𝑗</m:t>
                          </m:r>
                        </m:sub>
                      </m:sSub>
                      <m:r>
                        <a:rPr lang="en-US" sz="6000" i="1">
                          <a:solidFill>
                            <a:schemeClr val="tx1"/>
                          </a:solidFill>
                          <a:latin typeface="Cambria Math" panose="02040503050406030204" pitchFamily="18" charset="0"/>
                        </a:rPr>
                        <m:t>+</m:t>
                      </m:r>
                      <m:r>
                        <a:rPr lang="en-US" sz="6000" i="1">
                          <a:solidFill>
                            <a:schemeClr val="tx1"/>
                          </a:solidFill>
                          <a:latin typeface="Cambria Math" panose="02040503050406030204" pitchFamily="18" charset="0"/>
                        </a:rPr>
                        <m:t>𝑁</m:t>
                      </m:r>
                      <m:r>
                        <m:rPr>
                          <m:sty m:val="p"/>
                        </m:rPr>
                        <a:rPr lang="en-US" sz="6000" b="0" i="0" smtClean="0">
                          <a:solidFill>
                            <a:schemeClr val="tx1"/>
                          </a:solidFill>
                          <a:latin typeface="Cambria Math" panose="02040503050406030204" pitchFamily="18" charset="0"/>
                        </a:rPr>
                        <m:t>a</m:t>
                      </m:r>
                      <m:r>
                        <a:rPr lang="en-US" sz="6000" b="0" i="0" smtClean="0">
                          <a:solidFill>
                            <a:schemeClr val="tx1"/>
                          </a:solidFill>
                          <a:latin typeface="Cambria Math" panose="02040503050406030204" pitchFamily="18" charset="0"/>
                        </a:rPr>
                        <m:t>+1</m:t>
                      </m:r>
                    </m:oMath>
                  </m:oMathPara>
                </a14:m>
                <a:endParaRPr lang="en-US" sz="6000" dirty="0">
                  <a:solidFill>
                    <a:schemeClr val="tx1"/>
                  </a:solidFill>
                </a:endParaRPr>
              </a:p>
            </p:txBody>
          </p:sp>
        </mc:Choice>
        <mc:Fallback xmlns="">
          <p:sp>
            <p:nvSpPr>
              <p:cNvPr id="3" name="TextBox 2">
                <a:extLst>
                  <a:ext uri="{FF2B5EF4-FFF2-40B4-BE49-F238E27FC236}">
                    <a16:creationId xmlns:a16="http://schemas.microsoft.com/office/drawing/2014/main" id="{39FEA584-6696-D327-2C4F-B14AF847F395}"/>
                  </a:ext>
                </a:extLst>
              </p:cNvPr>
              <p:cNvSpPr txBox="1">
                <a:spLocks noRot="1" noChangeAspect="1" noMove="1" noResize="1" noEditPoints="1" noAdjustHandles="1" noChangeArrowheads="1" noChangeShapeType="1" noTextEdit="1"/>
              </p:cNvSpPr>
              <p:nvPr/>
            </p:nvSpPr>
            <p:spPr>
              <a:xfrm>
                <a:off x="582369" y="1159838"/>
                <a:ext cx="10529915" cy="1965603"/>
              </a:xfrm>
              <a:prstGeom prst="rect">
                <a:avLst/>
              </a:prstGeom>
              <a:blipFill>
                <a:blip r:embed="rId3"/>
                <a:stretch>
                  <a:fillRect b="-833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6C44819-03C5-0534-E563-0EC52CD8E21A}"/>
              </a:ext>
            </a:extLst>
          </p:cNvPr>
          <p:cNvSpPr/>
          <p:nvPr/>
        </p:nvSpPr>
        <p:spPr>
          <a:xfrm>
            <a:off x="1053885" y="1363851"/>
            <a:ext cx="3316637" cy="1761590"/>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FB6B6F-9B21-23CD-F198-B5705A40C702}"/>
              </a:ext>
            </a:extLst>
          </p:cNvPr>
          <p:cNvSpPr txBox="1"/>
          <p:nvPr/>
        </p:nvSpPr>
        <p:spPr>
          <a:xfrm>
            <a:off x="898901" y="3329454"/>
            <a:ext cx="3626603" cy="3108543"/>
          </a:xfrm>
          <a:prstGeom prst="rect">
            <a:avLst/>
          </a:prstGeom>
          <a:noFill/>
        </p:spPr>
        <p:txBody>
          <a:bodyPr wrap="square" rtlCol="0">
            <a:spAutoFit/>
          </a:bodyPr>
          <a:lstStyle/>
          <a:p>
            <a:pPr algn="ctr"/>
            <a:r>
              <a:rPr lang="en-US" sz="2800" b="1" dirty="0"/>
              <a:t>The expectation for the GWAS chi-square given the LD-score for the SNP </a:t>
            </a:r>
            <a:r>
              <a:rPr lang="en-US" sz="2800" b="1" i="1" dirty="0"/>
              <a:t>j</a:t>
            </a:r>
          </a:p>
          <a:p>
            <a:pPr algn="ctr"/>
            <a:endParaRPr lang="en-US" sz="2800" b="1" dirty="0"/>
          </a:p>
          <a:p>
            <a:pPr algn="ctr"/>
            <a:r>
              <a:rPr lang="en-US" sz="2800" b="1" dirty="0"/>
              <a:t>This is the “Y” variable in the linear regression</a:t>
            </a:r>
          </a:p>
        </p:txBody>
      </p:sp>
    </p:spTree>
    <p:extLst>
      <p:ext uri="{BB962C8B-B14F-4D97-AF65-F5344CB8AC3E}">
        <p14:creationId xmlns:p14="http://schemas.microsoft.com/office/powerpoint/2010/main" val="203595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3404-8D59-D65F-6D7E-3B2EE42CACF0}"/>
              </a:ext>
            </a:extLst>
          </p:cNvPr>
          <p:cNvSpPr>
            <a:spLocks noGrp="1"/>
          </p:cNvSpPr>
          <p:nvPr>
            <p:ph type="title"/>
          </p:nvPr>
        </p:nvSpPr>
        <p:spPr/>
        <p:txBody>
          <a:bodyPr/>
          <a:lstStyle/>
          <a:p>
            <a:pPr algn="ctr"/>
            <a:r>
              <a:rPr lang="en-US" dirty="0"/>
              <a:t>Where to put questions for this practical on the forum</a:t>
            </a:r>
          </a:p>
        </p:txBody>
      </p:sp>
      <p:pic>
        <p:nvPicPr>
          <p:cNvPr id="5" name="Picture 4">
            <a:extLst>
              <a:ext uri="{FF2B5EF4-FFF2-40B4-BE49-F238E27FC236}">
                <a16:creationId xmlns:a16="http://schemas.microsoft.com/office/drawing/2014/main" id="{D11859C3-FF21-FE3F-4186-226AAFFFE732}"/>
              </a:ext>
            </a:extLst>
          </p:cNvPr>
          <p:cNvPicPr>
            <a:picLocks noChangeAspect="1"/>
          </p:cNvPicPr>
          <p:nvPr/>
        </p:nvPicPr>
        <p:blipFill>
          <a:blip r:embed="rId2"/>
          <a:stretch>
            <a:fillRect/>
          </a:stretch>
        </p:blipFill>
        <p:spPr>
          <a:xfrm>
            <a:off x="0" y="3467100"/>
            <a:ext cx="12010112" cy="951295"/>
          </a:xfrm>
          <a:prstGeom prst="rect">
            <a:avLst/>
          </a:prstGeom>
        </p:spPr>
      </p:pic>
      <p:sp>
        <p:nvSpPr>
          <p:cNvPr id="7" name="TextBox 6">
            <a:extLst>
              <a:ext uri="{FF2B5EF4-FFF2-40B4-BE49-F238E27FC236}">
                <a16:creationId xmlns:a16="http://schemas.microsoft.com/office/drawing/2014/main" id="{5643EEF9-1C02-A492-743F-96814E0AA93F}"/>
              </a:ext>
            </a:extLst>
          </p:cNvPr>
          <p:cNvSpPr txBox="1"/>
          <p:nvPr/>
        </p:nvSpPr>
        <p:spPr>
          <a:xfrm>
            <a:off x="3305332" y="2286506"/>
            <a:ext cx="6100996" cy="584775"/>
          </a:xfrm>
          <a:prstGeom prst="rect">
            <a:avLst/>
          </a:prstGeom>
          <a:noFill/>
        </p:spPr>
        <p:txBody>
          <a:bodyPr wrap="square">
            <a:spAutoFit/>
          </a:bodyPr>
          <a:lstStyle/>
          <a:p>
            <a:r>
              <a:rPr lang="en-US" sz="3200" dirty="0"/>
              <a:t>https://</a:t>
            </a:r>
            <a:r>
              <a:rPr lang="en-US" sz="3200" dirty="0" err="1"/>
              <a:t>isgw-forum.colorado.edu</a:t>
            </a:r>
            <a:r>
              <a:rPr lang="en-US" sz="3200" dirty="0"/>
              <a:t>/</a:t>
            </a:r>
          </a:p>
        </p:txBody>
      </p:sp>
    </p:spTree>
    <p:extLst>
      <p:ext uri="{BB962C8B-B14F-4D97-AF65-F5344CB8AC3E}">
        <p14:creationId xmlns:p14="http://schemas.microsoft.com/office/powerpoint/2010/main" val="163905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FEA584-6696-D327-2C4F-B14AF847F395}"/>
                  </a:ext>
                </a:extLst>
              </p:cNvPr>
              <p:cNvSpPr txBox="1"/>
              <p:nvPr/>
            </p:nvSpPr>
            <p:spPr>
              <a:xfrm>
                <a:off x="582369" y="1159838"/>
                <a:ext cx="10529915" cy="1965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panose="02040503050406030204" pitchFamily="18" charset="0"/>
                        </a:rPr>
                        <m:t>𝐸</m:t>
                      </m:r>
                      <m:d>
                        <m:dPr>
                          <m:begChr m:val="["/>
                          <m:endChr m:val="]"/>
                          <m:ctrlPr>
                            <a:rPr lang="en-US" sz="6000" i="1">
                              <a:solidFill>
                                <a:schemeClr val="tx1"/>
                              </a:solidFill>
                              <a:latin typeface="Cambria Math" panose="02040503050406030204" pitchFamily="18" charset="0"/>
                            </a:rPr>
                          </m:ctrlPr>
                        </m:dPr>
                        <m:e>
                          <m:sSup>
                            <m:sSupPr>
                              <m:ctrlPr>
                                <a:rPr lang="en-US" sz="6000" i="1" smtClean="0">
                                  <a:solidFill>
                                    <a:schemeClr val="tx1"/>
                                  </a:solidFill>
                                  <a:latin typeface="Cambria Math" panose="02040503050406030204" pitchFamily="18" charset="0"/>
                                </a:rPr>
                              </m:ctrlPr>
                            </m:sSupPr>
                            <m:e>
                              <m:r>
                                <a:rPr lang="en-US" sz="6000" i="1" smtClean="0">
                                  <a:solidFill>
                                    <a:schemeClr val="tx1"/>
                                  </a:solidFill>
                                  <a:latin typeface="Cambria Math" panose="02040503050406030204" pitchFamily="18" charset="0"/>
                                  <a:ea typeface="Cambria Math" panose="02040503050406030204" pitchFamily="18" charset="0"/>
                                </a:rPr>
                                <m:t>𝜒</m:t>
                              </m:r>
                            </m:e>
                            <m:sup>
                              <m:r>
                                <a:rPr lang="en-US" sz="6000" b="0" i="1" smtClean="0">
                                  <a:solidFill>
                                    <a:schemeClr val="tx1"/>
                                  </a:solidFill>
                                  <a:latin typeface="Cambria Math" panose="02040503050406030204" pitchFamily="18" charset="0"/>
                                </a:rPr>
                                <m:t>2</m:t>
                              </m:r>
                            </m:sup>
                          </m:sSup>
                          <m:r>
                            <a:rPr lang="en-US" sz="6000" b="0" i="1" smtClean="0">
                              <a:solidFill>
                                <a:schemeClr val="tx1"/>
                              </a:solidFill>
                              <a:latin typeface="Cambria Math" panose="02040503050406030204" pitchFamily="18" charset="0"/>
                            </a:rPr>
                            <m:t>| </m:t>
                          </m:r>
                          <m:sSub>
                            <m:sSubPr>
                              <m:ctrlPr>
                                <a:rPr lang="en-US" sz="6000" b="0" i="1" smtClean="0">
                                  <a:solidFill>
                                    <a:schemeClr val="tx1"/>
                                  </a:solidFill>
                                  <a:latin typeface="Cambria Math" panose="02040503050406030204" pitchFamily="18" charset="0"/>
                                </a:rPr>
                              </m:ctrlPr>
                            </m:sSubPr>
                            <m:e>
                              <m:r>
                                <a:rPr lang="en-US" sz="6000">
                                  <a:solidFill>
                                    <a:schemeClr val="tx1"/>
                                  </a:solidFill>
                                  <a:latin typeface="Cambria Math" panose="02040503050406030204" pitchFamily="18" charset="0"/>
                                </a:rPr>
                                <m:t>𝓁</m:t>
                              </m:r>
                            </m:e>
                            <m:sub>
                              <m:r>
                                <a:rPr lang="en-US" sz="6000" b="0" i="1" smtClean="0">
                                  <a:solidFill>
                                    <a:schemeClr val="tx1"/>
                                  </a:solidFill>
                                  <a:latin typeface="Cambria Math" panose="02040503050406030204" pitchFamily="18" charset="0"/>
                                </a:rPr>
                                <m:t>𝑗</m:t>
                              </m:r>
                            </m:sub>
                          </m:sSub>
                        </m:e>
                      </m:d>
                      <m:r>
                        <a:rPr lang="en-US" sz="6000" i="0">
                          <a:solidFill>
                            <a:schemeClr val="tx1"/>
                          </a:solidFill>
                          <a:latin typeface="Cambria Math" panose="02040503050406030204" pitchFamily="18" charset="0"/>
                        </a:rPr>
                        <m:t>=</m:t>
                      </m:r>
                      <m:f>
                        <m:fPr>
                          <m:ctrlPr>
                            <a:rPr lang="en-US" sz="6000" b="0" i="1" smtClean="0">
                              <a:solidFill>
                                <a:schemeClr val="tx1"/>
                              </a:solidFill>
                              <a:latin typeface="Cambria Math" panose="02040503050406030204" pitchFamily="18" charset="0"/>
                            </a:rPr>
                          </m:ctrlPr>
                        </m:fPr>
                        <m:num>
                          <m:sSup>
                            <m:sSupPr>
                              <m:ctrlPr>
                                <a:rPr lang="en-US" sz="6000" b="0" i="1" smtClean="0">
                                  <a:solidFill>
                                    <a:schemeClr val="tx1"/>
                                  </a:solidFill>
                                  <a:latin typeface="Cambria Math" panose="02040503050406030204" pitchFamily="18" charset="0"/>
                                </a:rPr>
                              </m:ctrlPr>
                            </m:sSupPr>
                            <m:e>
                              <m:r>
                                <a:rPr lang="en-US" sz="6000" b="0" i="1" smtClean="0">
                                  <a:solidFill>
                                    <a:schemeClr val="tx1"/>
                                  </a:solidFill>
                                  <a:latin typeface="Cambria Math" panose="02040503050406030204" pitchFamily="18" charset="0"/>
                                </a:rPr>
                                <m:t>𝑁h</m:t>
                              </m:r>
                            </m:e>
                            <m:sup>
                              <m:r>
                                <a:rPr lang="en-US" sz="6000" b="0" i="1" smtClean="0">
                                  <a:solidFill>
                                    <a:schemeClr val="tx1"/>
                                  </a:solidFill>
                                  <a:latin typeface="Cambria Math" panose="02040503050406030204" pitchFamily="18" charset="0"/>
                                </a:rPr>
                                <m:t>2</m:t>
                              </m:r>
                            </m:sup>
                          </m:sSup>
                        </m:num>
                        <m:den>
                          <m:r>
                            <a:rPr lang="en-US" sz="6000" b="0" i="1" smtClean="0">
                              <a:solidFill>
                                <a:schemeClr val="tx1"/>
                              </a:solidFill>
                              <a:latin typeface="Cambria Math" panose="02040503050406030204" pitchFamily="18" charset="0"/>
                            </a:rPr>
                            <m:t>𝑀</m:t>
                          </m:r>
                        </m:den>
                      </m:f>
                      <m:sSub>
                        <m:sSubPr>
                          <m:ctrlPr>
                            <a:rPr lang="en-US" sz="6000" i="1">
                              <a:latin typeface="Cambria Math" panose="02040503050406030204" pitchFamily="18" charset="0"/>
                            </a:rPr>
                          </m:ctrlPr>
                        </m:sSubPr>
                        <m:e>
                          <m:r>
                            <a:rPr lang="en-US" sz="6000">
                              <a:latin typeface="Cambria Math" panose="02040503050406030204" pitchFamily="18" charset="0"/>
                            </a:rPr>
                            <m:t>𝓁</m:t>
                          </m:r>
                        </m:e>
                        <m:sub>
                          <m:r>
                            <a:rPr lang="en-US" sz="6000" i="1">
                              <a:latin typeface="Cambria Math" panose="02040503050406030204" pitchFamily="18" charset="0"/>
                            </a:rPr>
                            <m:t>𝑗</m:t>
                          </m:r>
                        </m:sub>
                      </m:sSub>
                      <m:r>
                        <a:rPr lang="en-US" sz="6000" i="1">
                          <a:solidFill>
                            <a:schemeClr val="tx1"/>
                          </a:solidFill>
                          <a:latin typeface="Cambria Math" panose="02040503050406030204" pitchFamily="18" charset="0"/>
                        </a:rPr>
                        <m:t>+</m:t>
                      </m:r>
                      <m:r>
                        <a:rPr lang="en-US" sz="6000" i="1">
                          <a:solidFill>
                            <a:schemeClr val="tx1"/>
                          </a:solidFill>
                          <a:latin typeface="Cambria Math" panose="02040503050406030204" pitchFamily="18" charset="0"/>
                        </a:rPr>
                        <m:t>𝑁</m:t>
                      </m:r>
                      <m:r>
                        <m:rPr>
                          <m:sty m:val="p"/>
                        </m:rPr>
                        <a:rPr lang="en-US" sz="6000" b="0" i="0" smtClean="0">
                          <a:solidFill>
                            <a:schemeClr val="tx1"/>
                          </a:solidFill>
                          <a:latin typeface="Cambria Math" panose="02040503050406030204" pitchFamily="18" charset="0"/>
                        </a:rPr>
                        <m:t>a</m:t>
                      </m:r>
                      <m:r>
                        <a:rPr lang="en-US" sz="6000" b="0" i="0" smtClean="0">
                          <a:solidFill>
                            <a:schemeClr val="tx1"/>
                          </a:solidFill>
                          <a:latin typeface="Cambria Math" panose="02040503050406030204" pitchFamily="18" charset="0"/>
                        </a:rPr>
                        <m:t>+1</m:t>
                      </m:r>
                    </m:oMath>
                  </m:oMathPara>
                </a14:m>
                <a:endParaRPr lang="en-US" sz="6000" dirty="0">
                  <a:solidFill>
                    <a:schemeClr val="tx1"/>
                  </a:solidFill>
                </a:endParaRPr>
              </a:p>
            </p:txBody>
          </p:sp>
        </mc:Choice>
        <mc:Fallback xmlns="">
          <p:sp>
            <p:nvSpPr>
              <p:cNvPr id="3" name="TextBox 2">
                <a:extLst>
                  <a:ext uri="{FF2B5EF4-FFF2-40B4-BE49-F238E27FC236}">
                    <a16:creationId xmlns:a16="http://schemas.microsoft.com/office/drawing/2014/main" id="{39FEA584-6696-D327-2C4F-B14AF847F395}"/>
                  </a:ext>
                </a:extLst>
              </p:cNvPr>
              <p:cNvSpPr txBox="1">
                <a:spLocks noRot="1" noChangeAspect="1" noMove="1" noResize="1" noEditPoints="1" noAdjustHandles="1" noChangeArrowheads="1" noChangeShapeType="1" noTextEdit="1"/>
              </p:cNvSpPr>
              <p:nvPr/>
            </p:nvSpPr>
            <p:spPr>
              <a:xfrm>
                <a:off x="582369" y="1159838"/>
                <a:ext cx="10529915" cy="1965603"/>
              </a:xfrm>
              <a:prstGeom prst="rect">
                <a:avLst/>
              </a:prstGeom>
              <a:blipFill>
                <a:blip r:embed="rId3"/>
                <a:stretch>
                  <a:fillRect b="-833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6C44819-03C5-0534-E563-0EC52CD8E21A}"/>
              </a:ext>
            </a:extLst>
          </p:cNvPr>
          <p:cNvSpPr/>
          <p:nvPr/>
        </p:nvSpPr>
        <p:spPr>
          <a:xfrm>
            <a:off x="5002668" y="1159838"/>
            <a:ext cx="1689315" cy="1965602"/>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FB6B6F-9B21-23CD-F198-B5705A40C702}"/>
              </a:ext>
            </a:extLst>
          </p:cNvPr>
          <p:cNvSpPr txBox="1"/>
          <p:nvPr/>
        </p:nvSpPr>
        <p:spPr>
          <a:xfrm>
            <a:off x="3469037" y="3125440"/>
            <a:ext cx="5005954" cy="3539430"/>
          </a:xfrm>
          <a:prstGeom prst="rect">
            <a:avLst/>
          </a:prstGeom>
          <a:noFill/>
        </p:spPr>
        <p:txBody>
          <a:bodyPr wrap="square" rtlCol="0">
            <a:spAutoFit/>
          </a:bodyPr>
          <a:lstStyle/>
          <a:p>
            <a:pPr algn="ctr"/>
            <a:r>
              <a:rPr lang="en-US" sz="2800" b="1" i="1" dirty="0"/>
              <a:t>N</a:t>
            </a:r>
            <a:r>
              <a:rPr lang="en-US" sz="2800" b="1" dirty="0"/>
              <a:t> = Sample size</a:t>
            </a:r>
          </a:p>
          <a:p>
            <a:pPr algn="ctr"/>
            <a:r>
              <a:rPr lang="en-US" sz="2800" b="1" i="1" dirty="0"/>
              <a:t>M</a:t>
            </a:r>
            <a:r>
              <a:rPr lang="en-US" sz="2800" b="1" dirty="0"/>
              <a:t> = number of SNPs used to estimate the LD-scores</a:t>
            </a:r>
          </a:p>
          <a:p>
            <a:pPr algn="ctr"/>
            <a:r>
              <a:rPr lang="en-US" sz="2800" b="1" i="1" dirty="0"/>
              <a:t>h</a:t>
            </a:r>
            <a:r>
              <a:rPr lang="en-US" sz="2800" b="1" i="1" baseline="30000" dirty="0"/>
              <a:t>2</a:t>
            </a:r>
            <a:r>
              <a:rPr lang="en-US" sz="2800" b="1" dirty="0"/>
              <a:t> = SNP-based heritability</a:t>
            </a:r>
          </a:p>
          <a:p>
            <a:pPr algn="ctr"/>
            <a:endParaRPr lang="en-US" sz="2800" b="1" dirty="0"/>
          </a:p>
          <a:p>
            <a:pPr algn="ctr"/>
            <a:r>
              <a:rPr lang="en-US" sz="2800" b="1" dirty="0"/>
              <a:t>This whole piece can be thought as the estimated “beta” in the linear regression</a:t>
            </a:r>
          </a:p>
        </p:txBody>
      </p:sp>
    </p:spTree>
    <p:extLst>
      <p:ext uri="{BB962C8B-B14F-4D97-AF65-F5344CB8AC3E}">
        <p14:creationId xmlns:p14="http://schemas.microsoft.com/office/powerpoint/2010/main" val="208060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295957-3DD8-837D-F7CF-229E585A99F5}"/>
              </a:ext>
            </a:extLst>
          </p:cNvPr>
          <p:cNvSpPr txBox="1"/>
          <p:nvPr/>
        </p:nvSpPr>
        <p:spPr>
          <a:xfrm>
            <a:off x="1141987" y="674400"/>
            <a:ext cx="9710498" cy="5509200"/>
          </a:xfrm>
          <a:prstGeom prst="rect">
            <a:avLst/>
          </a:prstGeom>
          <a:noFill/>
        </p:spPr>
        <p:txBody>
          <a:bodyPr wrap="square" rtlCol="0">
            <a:spAutoFit/>
          </a:bodyPr>
          <a:lstStyle/>
          <a:p>
            <a:pPr algn="ctr"/>
            <a:r>
              <a:rPr lang="en-US" sz="4400" dirty="0"/>
              <a:t>If you have two traits that have the exact same GWAS estimates (i.e., same p-value)</a:t>
            </a:r>
          </a:p>
          <a:p>
            <a:pPr algn="ctr"/>
            <a:endParaRPr lang="en-US" sz="4400" dirty="0"/>
          </a:p>
          <a:p>
            <a:pPr algn="ctr"/>
            <a:r>
              <a:rPr lang="en-US" sz="4400" dirty="0"/>
              <a:t>Trait 1: N = 50,000</a:t>
            </a:r>
          </a:p>
          <a:p>
            <a:pPr algn="ctr"/>
            <a:r>
              <a:rPr lang="en-US" sz="4400" dirty="0"/>
              <a:t>Trait 2: N= 100,000</a:t>
            </a:r>
          </a:p>
          <a:p>
            <a:pPr algn="ctr"/>
            <a:endParaRPr lang="en-US" sz="4400" dirty="0"/>
          </a:p>
          <a:p>
            <a:pPr algn="ctr"/>
            <a:r>
              <a:rPr lang="en-US" sz="4400" dirty="0"/>
              <a:t>Trait 1 must be more heritable given equivalent results at 1/2 the sample size</a:t>
            </a:r>
          </a:p>
        </p:txBody>
      </p:sp>
    </p:spTree>
    <p:extLst>
      <p:ext uri="{BB962C8B-B14F-4D97-AF65-F5344CB8AC3E}">
        <p14:creationId xmlns:p14="http://schemas.microsoft.com/office/powerpoint/2010/main" val="262891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FEA584-6696-D327-2C4F-B14AF847F395}"/>
                  </a:ext>
                </a:extLst>
              </p:cNvPr>
              <p:cNvSpPr txBox="1"/>
              <p:nvPr/>
            </p:nvSpPr>
            <p:spPr>
              <a:xfrm>
                <a:off x="582369" y="1159838"/>
                <a:ext cx="10529915" cy="1965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panose="02040503050406030204" pitchFamily="18" charset="0"/>
                        </a:rPr>
                        <m:t>𝐸</m:t>
                      </m:r>
                      <m:d>
                        <m:dPr>
                          <m:begChr m:val="["/>
                          <m:endChr m:val="]"/>
                          <m:ctrlPr>
                            <a:rPr lang="en-US" sz="6000" i="1">
                              <a:solidFill>
                                <a:schemeClr val="tx1"/>
                              </a:solidFill>
                              <a:latin typeface="Cambria Math" panose="02040503050406030204" pitchFamily="18" charset="0"/>
                            </a:rPr>
                          </m:ctrlPr>
                        </m:dPr>
                        <m:e>
                          <m:sSup>
                            <m:sSupPr>
                              <m:ctrlPr>
                                <a:rPr lang="en-US" sz="6000" i="1" smtClean="0">
                                  <a:solidFill>
                                    <a:schemeClr val="tx1"/>
                                  </a:solidFill>
                                  <a:latin typeface="Cambria Math" panose="02040503050406030204" pitchFamily="18" charset="0"/>
                                </a:rPr>
                              </m:ctrlPr>
                            </m:sSupPr>
                            <m:e>
                              <m:r>
                                <a:rPr lang="en-US" sz="6000" i="1" smtClean="0">
                                  <a:solidFill>
                                    <a:schemeClr val="tx1"/>
                                  </a:solidFill>
                                  <a:latin typeface="Cambria Math" panose="02040503050406030204" pitchFamily="18" charset="0"/>
                                  <a:ea typeface="Cambria Math" panose="02040503050406030204" pitchFamily="18" charset="0"/>
                                </a:rPr>
                                <m:t>𝜒</m:t>
                              </m:r>
                            </m:e>
                            <m:sup>
                              <m:r>
                                <a:rPr lang="en-US" sz="6000" b="0" i="1" smtClean="0">
                                  <a:solidFill>
                                    <a:schemeClr val="tx1"/>
                                  </a:solidFill>
                                  <a:latin typeface="Cambria Math" panose="02040503050406030204" pitchFamily="18" charset="0"/>
                                </a:rPr>
                                <m:t>2</m:t>
                              </m:r>
                            </m:sup>
                          </m:sSup>
                          <m:r>
                            <a:rPr lang="en-US" sz="6000" b="0" i="1" smtClean="0">
                              <a:solidFill>
                                <a:schemeClr val="tx1"/>
                              </a:solidFill>
                              <a:latin typeface="Cambria Math" panose="02040503050406030204" pitchFamily="18" charset="0"/>
                            </a:rPr>
                            <m:t>| </m:t>
                          </m:r>
                          <m:sSub>
                            <m:sSubPr>
                              <m:ctrlPr>
                                <a:rPr lang="en-US" sz="6000" b="0" i="1" smtClean="0">
                                  <a:solidFill>
                                    <a:schemeClr val="tx1"/>
                                  </a:solidFill>
                                  <a:latin typeface="Cambria Math" panose="02040503050406030204" pitchFamily="18" charset="0"/>
                                </a:rPr>
                              </m:ctrlPr>
                            </m:sSubPr>
                            <m:e>
                              <m:r>
                                <a:rPr lang="en-US" sz="6000">
                                  <a:solidFill>
                                    <a:schemeClr val="tx1"/>
                                  </a:solidFill>
                                  <a:latin typeface="Cambria Math" panose="02040503050406030204" pitchFamily="18" charset="0"/>
                                </a:rPr>
                                <m:t>𝓁</m:t>
                              </m:r>
                            </m:e>
                            <m:sub>
                              <m:r>
                                <a:rPr lang="en-US" sz="6000" b="0" i="1" smtClean="0">
                                  <a:solidFill>
                                    <a:schemeClr val="tx1"/>
                                  </a:solidFill>
                                  <a:latin typeface="Cambria Math" panose="02040503050406030204" pitchFamily="18" charset="0"/>
                                </a:rPr>
                                <m:t>𝑗</m:t>
                              </m:r>
                            </m:sub>
                          </m:sSub>
                        </m:e>
                      </m:d>
                      <m:r>
                        <a:rPr lang="en-US" sz="6000" i="0">
                          <a:solidFill>
                            <a:schemeClr val="tx1"/>
                          </a:solidFill>
                          <a:latin typeface="Cambria Math" panose="02040503050406030204" pitchFamily="18" charset="0"/>
                        </a:rPr>
                        <m:t>=</m:t>
                      </m:r>
                      <m:f>
                        <m:fPr>
                          <m:ctrlPr>
                            <a:rPr lang="en-US" sz="6000" b="0" i="1" smtClean="0">
                              <a:solidFill>
                                <a:schemeClr val="tx1"/>
                              </a:solidFill>
                              <a:latin typeface="Cambria Math" panose="02040503050406030204" pitchFamily="18" charset="0"/>
                            </a:rPr>
                          </m:ctrlPr>
                        </m:fPr>
                        <m:num>
                          <m:sSup>
                            <m:sSupPr>
                              <m:ctrlPr>
                                <a:rPr lang="en-US" sz="6000" b="0" i="1" smtClean="0">
                                  <a:solidFill>
                                    <a:schemeClr val="tx1"/>
                                  </a:solidFill>
                                  <a:latin typeface="Cambria Math" panose="02040503050406030204" pitchFamily="18" charset="0"/>
                                </a:rPr>
                              </m:ctrlPr>
                            </m:sSupPr>
                            <m:e>
                              <m:r>
                                <a:rPr lang="en-US" sz="6000" b="0" i="1" smtClean="0">
                                  <a:solidFill>
                                    <a:schemeClr val="tx1"/>
                                  </a:solidFill>
                                  <a:latin typeface="Cambria Math" panose="02040503050406030204" pitchFamily="18" charset="0"/>
                                </a:rPr>
                                <m:t>𝑁h</m:t>
                              </m:r>
                            </m:e>
                            <m:sup>
                              <m:r>
                                <a:rPr lang="en-US" sz="6000" b="0" i="1" smtClean="0">
                                  <a:solidFill>
                                    <a:schemeClr val="tx1"/>
                                  </a:solidFill>
                                  <a:latin typeface="Cambria Math" panose="02040503050406030204" pitchFamily="18" charset="0"/>
                                </a:rPr>
                                <m:t>2</m:t>
                              </m:r>
                            </m:sup>
                          </m:sSup>
                        </m:num>
                        <m:den>
                          <m:r>
                            <a:rPr lang="en-US" sz="6000" b="0" i="1" smtClean="0">
                              <a:solidFill>
                                <a:schemeClr val="tx1"/>
                              </a:solidFill>
                              <a:latin typeface="Cambria Math" panose="02040503050406030204" pitchFamily="18" charset="0"/>
                            </a:rPr>
                            <m:t>𝑀</m:t>
                          </m:r>
                        </m:den>
                      </m:f>
                      <m:sSub>
                        <m:sSubPr>
                          <m:ctrlPr>
                            <a:rPr lang="en-US" sz="6000" i="1">
                              <a:latin typeface="Cambria Math" panose="02040503050406030204" pitchFamily="18" charset="0"/>
                            </a:rPr>
                          </m:ctrlPr>
                        </m:sSubPr>
                        <m:e>
                          <m:r>
                            <a:rPr lang="en-US" sz="6000">
                              <a:latin typeface="Cambria Math" panose="02040503050406030204" pitchFamily="18" charset="0"/>
                            </a:rPr>
                            <m:t>𝓁</m:t>
                          </m:r>
                        </m:e>
                        <m:sub>
                          <m:r>
                            <a:rPr lang="en-US" sz="6000" i="1">
                              <a:latin typeface="Cambria Math" panose="02040503050406030204" pitchFamily="18" charset="0"/>
                            </a:rPr>
                            <m:t>𝑗</m:t>
                          </m:r>
                        </m:sub>
                      </m:sSub>
                      <m:r>
                        <a:rPr lang="en-US" sz="6000" i="1">
                          <a:solidFill>
                            <a:schemeClr val="tx1"/>
                          </a:solidFill>
                          <a:latin typeface="Cambria Math" panose="02040503050406030204" pitchFamily="18" charset="0"/>
                        </a:rPr>
                        <m:t>+</m:t>
                      </m:r>
                      <m:r>
                        <a:rPr lang="en-US" sz="6000" i="1">
                          <a:solidFill>
                            <a:schemeClr val="tx1"/>
                          </a:solidFill>
                          <a:latin typeface="Cambria Math" panose="02040503050406030204" pitchFamily="18" charset="0"/>
                        </a:rPr>
                        <m:t>𝑁</m:t>
                      </m:r>
                      <m:r>
                        <m:rPr>
                          <m:sty m:val="p"/>
                        </m:rPr>
                        <a:rPr lang="en-US" sz="6000" b="0" i="0" smtClean="0">
                          <a:solidFill>
                            <a:schemeClr val="tx1"/>
                          </a:solidFill>
                          <a:latin typeface="Cambria Math" panose="02040503050406030204" pitchFamily="18" charset="0"/>
                        </a:rPr>
                        <m:t>a</m:t>
                      </m:r>
                      <m:r>
                        <a:rPr lang="en-US" sz="6000" b="0" i="0" smtClean="0">
                          <a:solidFill>
                            <a:schemeClr val="tx1"/>
                          </a:solidFill>
                          <a:latin typeface="Cambria Math" panose="02040503050406030204" pitchFamily="18" charset="0"/>
                        </a:rPr>
                        <m:t>+1</m:t>
                      </m:r>
                    </m:oMath>
                  </m:oMathPara>
                </a14:m>
                <a:endParaRPr lang="en-US" sz="6000" dirty="0">
                  <a:solidFill>
                    <a:schemeClr val="tx1"/>
                  </a:solidFill>
                </a:endParaRPr>
              </a:p>
            </p:txBody>
          </p:sp>
        </mc:Choice>
        <mc:Fallback xmlns="">
          <p:sp>
            <p:nvSpPr>
              <p:cNvPr id="3" name="TextBox 2">
                <a:extLst>
                  <a:ext uri="{FF2B5EF4-FFF2-40B4-BE49-F238E27FC236}">
                    <a16:creationId xmlns:a16="http://schemas.microsoft.com/office/drawing/2014/main" id="{39FEA584-6696-D327-2C4F-B14AF847F395}"/>
                  </a:ext>
                </a:extLst>
              </p:cNvPr>
              <p:cNvSpPr txBox="1">
                <a:spLocks noRot="1" noChangeAspect="1" noMove="1" noResize="1" noEditPoints="1" noAdjustHandles="1" noChangeArrowheads="1" noChangeShapeType="1" noTextEdit="1"/>
              </p:cNvSpPr>
              <p:nvPr/>
            </p:nvSpPr>
            <p:spPr>
              <a:xfrm>
                <a:off x="582369" y="1159838"/>
                <a:ext cx="10529915" cy="1965603"/>
              </a:xfrm>
              <a:prstGeom prst="rect">
                <a:avLst/>
              </a:prstGeom>
              <a:blipFill>
                <a:blip r:embed="rId3"/>
                <a:stretch>
                  <a:fillRect b="-833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6C44819-03C5-0534-E563-0EC52CD8E21A}"/>
              </a:ext>
            </a:extLst>
          </p:cNvPr>
          <p:cNvSpPr/>
          <p:nvPr/>
        </p:nvSpPr>
        <p:spPr>
          <a:xfrm>
            <a:off x="6524786" y="1859796"/>
            <a:ext cx="1011855" cy="1265643"/>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6F34EBB-5341-1B7E-5B67-FD1A0BC5D2E1}"/>
                  </a:ext>
                </a:extLst>
              </p:cNvPr>
              <p:cNvSpPr txBox="1"/>
              <p:nvPr/>
            </p:nvSpPr>
            <p:spPr>
              <a:xfrm>
                <a:off x="5847326" y="3429000"/>
                <a:ext cx="4153546" cy="954557"/>
              </a:xfrm>
              <a:prstGeom prst="rect">
                <a:avLst/>
              </a:prstGeom>
              <a:noFill/>
            </p:spPr>
            <p:txBody>
              <a:bodyPr wrap="square" rtlCol="0">
                <a:spAutoFit/>
              </a:bodyPr>
              <a:lstStyle/>
              <a:p>
                <a14:m>
                  <m:oMath xmlns:m="http://schemas.openxmlformats.org/officeDocument/2006/math">
                    <m:sSub>
                      <m:sSubPr>
                        <m:ctrlPr>
                          <a:rPr lang="en-US" sz="4800" i="1" smtClean="0">
                            <a:latin typeface="Cambria Math" panose="02040503050406030204" pitchFamily="18" charset="0"/>
                          </a:rPr>
                        </m:ctrlPr>
                      </m:sSubPr>
                      <m:e>
                        <m:r>
                          <a:rPr lang="en-US" sz="4800">
                            <a:latin typeface="Cambria Math" panose="02040503050406030204" pitchFamily="18" charset="0"/>
                          </a:rPr>
                          <m:t>𝓁</m:t>
                        </m:r>
                      </m:e>
                      <m:sub>
                        <m:r>
                          <a:rPr lang="en-US" sz="4800" i="1">
                            <a:latin typeface="Cambria Math" panose="02040503050406030204" pitchFamily="18" charset="0"/>
                          </a:rPr>
                          <m:t>𝑗</m:t>
                        </m:r>
                      </m:sub>
                    </m:sSub>
                    <m:r>
                      <a:rPr lang="en-US" sz="4800" b="0" i="0" smtClean="0">
                        <a:latin typeface="Cambria Math" panose="02040503050406030204" pitchFamily="18" charset="0"/>
                      </a:rPr>
                      <m:t>= </m:t>
                    </m:r>
                    <m:nary>
                      <m:naryPr>
                        <m:chr m:val="∑"/>
                        <m:supHide m:val="on"/>
                        <m:ctrlPr>
                          <a:rPr lang="en-US" sz="4800" b="0" i="1" smtClean="0">
                            <a:latin typeface="Cambria Math" panose="02040503050406030204" pitchFamily="18" charset="0"/>
                          </a:rPr>
                        </m:ctrlPr>
                      </m:naryPr>
                      <m:sub>
                        <m:r>
                          <m:rPr>
                            <m:brk m:alnAt="7"/>
                          </m:rPr>
                          <a:rPr lang="en-US" sz="4800" b="0" i="1" smtClean="0">
                            <a:latin typeface="Cambria Math" panose="02040503050406030204" pitchFamily="18" charset="0"/>
                          </a:rPr>
                          <m:t>𝑖</m:t>
                        </m:r>
                      </m:sub>
                      <m:sup/>
                      <m:e>
                        <m:sSubSup>
                          <m:sSubSupPr>
                            <m:ctrlPr>
                              <a:rPr lang="en-US" sz="4800" b="0" i="1" smtClean="0">
                                <a:latin typeface="Cambria Math" panose="02040503050406030204" pitchFamily="18" charset="0"/>
                              </a:rPr>
                            </m:ctrlPr>
                          </m:sSubSupPr>
                          <m:e>
                            <m:r>
                              <a:rPr lang="en-US" sz="4800" b="0" i="1" smtClean="0">
                                <a:latin typeface="Cambria Math" panose="02040503050406030204" pitchFamily="18" charset="0"/>
                              </a:rPr>
                              <m:t>𝑟</m:t>
                            </m:r>
                          </m:e>
                          <m:sub>
                            <m:r>
                              <a:rPr lang="en-US" sz="4800" b="0" i="1" smtClean="0">
                                <a:latin typeface="Cambria Math" panose="02040503050406030204" pitchFamily="18" charset="0"/>
                              </a:rPr>
                              <m:t>𝑖𝑗</m:t>
                            </m:r>
                            <m:r>
                              <a:rPr lang="en-US" sz="4800" b="0" i="1" smtClean="0">
                                <a:latin typeface="Cambria Math" panose="02040503050406030204" pitchFamily="18" charset="0"/>
                              </a:rPr>
                              <m:t> </m:t>
                            </m:r>
                          </m:sub>
                          <m:sup>
                            <m:r>
                              <a:rPr lang="en-US" sz="4800" b="0" i="1" smtClean="0">
                                <a:latin typeface="Cambria Math" panose="02040503050406030204" pitchFamily="18" charset="0"/>
                              </a:rPr>
                              <m:t>2</m:t>
                            </m:r>
                          </m:sup>
                        </m:sSubSup>
                      </m:e>
                    </m:nary>
                  </m:oMath>
                </a14:m>
                <a:r>
                  <a:rPr lang="en-US" sz="4800" dirty="0"/>
                  <a:t> </a:t>
                </a:r>
              </a:p>
            </p:txBody>
          </p:sp>
        </mc:Choice>
        <mc:Fallback xmlns="">
          <p:sp>
            <p:nvSpPr>
              <p:cNvPr id="2" name="TextBox 1">
                <a:extLst>
                  <a:ext uri="{FF2B5EF4-FFF2-40B4-BE49-F238E27FC236}">
                    <a16:creationId xmlns:a16="http://schemas.microsoft.com/office/drawing/2014/main" id="{46F34EBB-5341-1B7E-5B67-FD1A0BC5D2E1}"/>
                  </a:ext>
                </a:extLst>
              </p:cNvPr>
              <p:cNvSpPr txBox="1">
                <a:spLocks noRot="1" noChangeAspect="1" noMove="1" noResize="1" noEditPoints="1" noAdjustHandles="1" noChangeArrowheads="1" noChangeShapeType="1" noTextEdit="1"/>
              </p:cNvSpPr>
              <p:nvPr/>
            </p:nvSpPr>
            <p:spPr>
              <a:xfrm>
                <a:off x="5847326" y="3429000"/>
                <a:ext cx="4153546" cy="954557"/>
              </a:xfrm>
              <a:prstGeom prst="rect">
                <a:avLst/>
              </a:prstGeom>
              <a:blipFill>
                <a:blip r:embed="rId4"/>
                <a:stretch>
                  <a:fillRect l="-3049" t="-123684" b="-1828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C979304-8411-0B2C-9F04-96CD9DC09058}"/>
              </a:ext>
            </a:extLst>
          </p:cNvPr>
          <p:cNvSpPr txBox="1"/>
          <p:nvPr/>
        </p:nvSpPr>
        <p:spPr>
          <a:xfrm>
            <a:off x="5217411" y="4836176"/>
            <a:ext cx="3626603" cy="1815882"/>
          </a:xfrm>
          <a:prstGeom prst="rect">
            <a:avLst/>
          </a:prstGeom>
          <a:noFill/>
        </p:spPr>
        <p:txBody>
          <a:bodyPr wrap="square" rtlCol="0">
            <a:spAutoFit/>
          </a:bodyPr>
          <a:lstStyle/>
          <a:p>
            <a:pPr algn="ctr"/>
            <a:r>
              <a:rPr lang="en-US" sz="2800" b="1" dirty="0"/>
              <a:t>The LD-score of SNP j </a:t>
            </a:r>
          </a:p>
          <a:p>
            <a:pPr algn="ctr"/>
            <a:endParaRPr lang="en-US" sz="2800" b="1" dirty="0"/>
          </a:p>
          <a:p>
            <a:pPr algn="ctr"/>
            <a:r>
              <a:rPr lang="en-US" sz="2800" b="1" dirty="0"/>
              <a:t>This is the ”X” variable in the linear regression </a:t>
            </a:r>
          </a:p>
        </p:txBody>
      </p:sp>
    </p:spTree>
    <p:extLst>
      <p:ext uri="{BB962C8B-B14F-4D97-AF65-F5344CB8AC3E}">
        <p14:creationId xmlns:p14="http://schemas.microsoft.com/office/powerpoint/2010/main" val="223392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FEA584-6696-D327-2C4F-B14AF847F395}"/>
                  </a:ext>
                </a:extLst>
              </p:cNvPr>
              <p:cNvSpPr txBox="1"/>
              <p:nvPr/>
            </p:nvSpPr>
            <p:spPr>
              <a:xfrm>
                <a:off x="582369" y="1159838"/>
                <a:ext cx="10529915" cy="1965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panose="02040503050406030204" pitchFamily="18" charset="0"/>
                        </a:rPr>
                        <m:t>𝐸</m:t>
                      </m:r>
                      <m:d>
                        <m:dPr>
                          <m:begChr m:val="["/>
                          <m:endChr m:val="]"/>
                          <m:ctrlPr>
                            <a:rPr lang="en-US" sz="6000" i="1">
                              <a:solidFill>
                                <a:schemeClr val="tx1"/>
                              </a:solidFill>
                              <a:latin typeface="Cambria Math" panose="02040503050406030204" pitchFamily="18" charset="0"/>
                            </a:rPr>
                          </m:ctrlPr>
                        </m:dPr>
                        <m:e>
                          <m:sSup>
                            <m:sSupPr>
                              <m:ctrlPr>
                                <a:rPr lang="en-US" sz="6000" i="1" smtClean="0">
                                  <a:solidFill>
                                    <a:schemeClr val="tx1"/>
                                  </a:solidFill>
                                  <a:latin typeface="Cambria Math" panose="02040503050406030204" pitchFamily="18" charset="0"/>
                                </a:rPr>
                              </m:ctrlPr>
                            </m:sSupPr>
                            <m:e>
                              <m:r>
                                <a:rPr lang="en-US" sz="6000" i="1" smtClean="0">
                                  <a:solidFill>
                                    <a:schemeClr val="tx1"/>
                                  </a:solidFill>
                                  <a:latin typeface="Cambria Math" panose="02040503050406030204" pitchFamily="18" charset="0"/>
                                  <a:ea typeface="Cambria Math" panose="02040503050406030204" pitchFamily="18" charset="0"/>
                                </a:rPr>
                                <m:t>𝜒</m:t>
                              </m:r>
                            </m:e>
                            <m:sup>
                              <m:r>
                                <a:rPr lang="en-US" sz="6000" b="0" i="1" smtClean="0">
                                  <a:solidFill>
                                    <a:schemeClr val="tx1"/>
                                  </a:solidFill>
                                  <a:latin typeface="Cambria Math" panose="02040503050406030204" pitchFamily="18" charset="0"/>
                                </a:rPr>
                                <m:t>2</m:t>
                              </m:r>
                            </m:sup>
                          </m:sSup>
                          <m:r>
                            <a:rPr lang="en-US" sz="6000" b="0" i="1" smtClean="0">
                              <a:solidFill>
                                <a:schemeClr val="tx1"/>
                              </a:solidFill>
                              <a:latin typeface="Cambria Math" panose="02040503050406030204" pitchFamily="18" charset="0"/>
                            </a:rPr>
                            <m:t>| </m:t>
                          </m:r>
                          <m:sSub>
                            <m:sSubPr>
                              <m:ctrlPr>
                                <a:rPr lang="en-US" sz="6000" b="0" i="1" smtClean="0">
                                  <a:solidFill>
                                    <a:schemeClr val="tx1"/>
                                  </a:solidFill>
                                  <a:latin typeface="Cambria Math" panose="02040503050406030204" pitchFamily="18" charset="0"/>
                                </a:rPr>
                              </m:ctrlPr>
                            </m:sSubPr>
                            <m:e>
                              <m:r>
                                <a:rPr lang="en-US" sz="6000">
                                  <a:solidFill>
                                    <a:schemeClr val="tx1"/>
                                  </a:solidFill>
                                  <a:latin typeface="Cambria Math" panose="02040503050406030204" pitchFamily="18" charset="0"/>
                                </a:rPr>
                                <m:t>𝓁</m:t>
                              </m:r>
                            </m:e>
                            <m:sub>
                              <m:r>
                                <a:rPr lang="en-US" sz="6000" b="0" i="1" smtClean="0">
                                  <a:solidFill>
                                    <a:schemeClr val="tx1"/>
                                  </a:solidFill>
                                  <a:latin typeface="Cambria Math" panose="02040503050406030204" pitchFamily="18" charset="0"/>
                                </a:rPr>
                                <m:t>𝑗</m:t>
                              </m:r>
                            </m:sub>
                          </m:sSub>
                        </m:e>
                      </m:d>
                      <m:r>
                        <a:rPr lang="en-US" sz="6000" i="0">
                          <a:solidFill>
                            <a:schemeClr val="tx1"/>
                          </a:solidFill>
                          <a:latin typeface="Cambria Math" panose="02040503050406030204" pitchFamily="18" charset="0"/>
                        </a:rPr>
                        <m:t>=</m:t>
                      </m:r>
                      <m:f>
                        <m:fPr>
                          <m:ctrlPr>
                            <a:rPr lang="en-US" sz="6000" b="0" i="1" smtClean="0">
                              <a:solidFill>
                                <a:schemeClr val="tx1"/>
                              </a:solidFill>
                              <a:latin typeface="Cambria Math" panose="02040503050406030204" pitchFamily="18" charset="0"/>
                            </a:rPr>
                          </m:ctrlPr>
                        </m:fPr>
                        <m:num>
                          <m:sSup>
                            <m:sSupPr>
                              <m:ctrlPr>
                                <a:rPr lang="en-US" sz="6000" b="0" i="1" smtClean="0">
                                  <a:solidFill>
                                    <a:schemeClr val="tx1"/>
                                  </a:solidFill>
                                  <a:latin typeface="Cambria Math" panose="02040503050406030204" pitchFamily="18" charset="0"/>
                                </a:rPr>
                              </m:ctrlPr>
                            </m:sSupPr>
                            <m:e>
                              <m:r>
                                <a:rPr lang="en-US" sz="6000" b="0" i="1" smtClean="0">
                                  <a:solidFill>
                                    <a:schemeClr val="tx1"/>
                                  </a:solidFill>
                                  <a:latin typeface="Cambria Math" panose="02040503050406030204" pitchFamily="18" charset="0"/>
                                </a:rPr>
                                <m:t>𝑁h</m:t>
                              </m:r>
                            </m:e>
                            <m:sup>
                              <m:r>
                                <a:rPr lang="en-US" sz="6000" b="0" i="1" smtClean="0">
                                  <a:solidFill>
                                    <a:schemeClr val="tx1"/>
                                  </a:solidFill>
                                  <a:latin typeface="Cambria Math" panose="02040503050406030204" pitchFamily="18" charset="0"/>
                                </a:rPr>
                                <m:t>2</m:t>
                              </m:r>
                            </m:sup>
                          </m:sSup>
                        </m:num>
                        <m:den>
                          <m:r>
                            <a:rPr lang="en-US" sz="6000" b="0" i="1" smtClean="0">
                              <a:solidFill>
                                <a:schemeClr val="tx1"/>
                              </a:solidFill>
                              <a:latin typeface="Cambria Math" panose="02040503050406030204" pitchFamily="18" charset="0"/>
                            </a:rPr>
                            <m:t>𝑀</m:t>
                          </m:r>
                        </m:den>
                      </m:f>
                      <m:sSub>
                        <m:sSubPr>
                          <m:ctrlPr>
                            <a:rPr lang="en-US" sz="6000" i="1">
                              <a:latin typeface="Cambria Math" panose="02040503050406030204" pitchFamily="18" charset="0"/>
                            </a:rPr>
                          </m:ctrlPr>
                        </m:sSubPr>
                        <m:e>
                          <m:r>
                            <a:rPr lang="en-US" sz="6000">
                              <a:latin typeface="Cambria Math" panose="02040503050406030204" pitchFamily="18" charset="0"/>
                            </a:rPr>
                            <m:t>𝓁</m:t>
                          </m:r>
                        </m:e>
                        <m:sub>
                          <m:r>
                            <a:rPr lang="en-US" sz="6000" i="1">
                              <a:latin typeface="Cambria Math" panose="02040503050406030204" pitchFamily="18" charset="0"/>
                            </a:rPr>
                            <m:t>𝑗</m:t>
                          </m:r>
                        </m:sub>
                      </m:sSub>
                      <m:r>
                        <a:rPr lang="en-US" sz="6000" i="1">
                          <a:solidFill>
                            <a:schemeClr val="tx1"/>
                          </a:solidFill>
                          <a:latin typeface="Cambria Math" panose="02040503050406030204" pitchFamily="18" charset="0"/>
                        </a:rPr>
                        <m:t>+</m:t>
                      </m:r>
                      <m:r>
                        <a:rPr lang="en-US" sz="6000" i="1">
                          <a:solidFill>
                            <a:schemeClr val="tx1"/>
                          </a:solidFill>
                          <a:latin typeface="Cambria Math" panose="02040503050406030204" pitchFamily="18" charset="0"/>
                        </a:rPr>
                        <m:t>𝑁</m:t>
                      </m:r>
                      <m:r>
                        <m:rPr>
                          <m:sty m:val="p"/>
                        </m:rPr>
                        <a:rPr lang="en-US" sz="6000" b="0" i="0" smtClean="0">
                          <a:solidFill>
                            <a:schemeClr val="tx1"/>
                          </a:solidFill>
                          <a:latin typeface="Cambria Math" panose="02040503050406030204" pitchFamily="18" charset="0"/>
                        </a:rPr>
                        <m:t>a</m:t>
                      </m:r>
                      <m:r>
                        <a:rPr lang="en-US" sz="6000" b="0" i="0" smtClean="0">
                          <a:solidFill>
                            <a:schemeClr val="tx1"/>
                          </a:solidFill>
                          <a:latin typeface="Cambria Math" panose="02040503050406030204" pitchFamily="18" charset="0"/>
                        </a:rPr>
                        <m:t>+1</m:t>
                      </m:r>
                    </m:oMath>
                  </m:oMathPara>
                </a14:m>
                <a:endParaRPr lang="en-US" sz="6000" dirty="0">
                  <a:solidFill>
                    <a:schemeClr val="tx1"/>
                  </a:solidFill>
                </a:endParaRPr>
              </a:p>
            </p:txBody>
          </p:sp>
        </mc:Choice>
        <mc:Fallback xmlns="">
          <p:sp>
            <p:nvSpPr>
              <p:cNvPr id="3" name="TextBox 2">
                <a:extLst>
                  <a:ext uri="{FF2B5EF4-FFF2-40B4-BE49-F238E27FC236}">
                    <a16:creationId xmlns:a16="http://schemas.microsoft.com/office/drawing/2014/main" id="{39FEA584-6696-D327-2C4F-B14AF847F395}"/>
                  </a:ext>
                </a:extLst>
              </p:cNvPr>
              <p:cNvSpPr txBox="1">
                <a:spLocks noRot="1" noChangeAspect="1" noMove="1" noResize="1" noEditPoints="1" noAdjustHandles="1" noChangeArrowheads="1" noChangeShapeType="1" noTextEdit="1"/>
              </p:cNvSpPr>
              <p:nvPr/>
            </p:nvSpPr>
            <p:spPr>
              <a:xfrm>
                <a:off x="582369" y="1159838"/>
                <a:ext cx="10529915" cy="1965603"/>
              </a:xfrm>
              <a:prstGeom prst="rect">
                <a:avLst/>
              </a:prstGeom>
              <a:blipFill>
                <a:blip r:embed="rId3"/>
                <a:stretch>
                  <a:fillRect b="-833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6C44819-03C5-0534-E563-0EC52CD8E21A}"/>
              </a:ext>
            </a:extLst>
          </p:cNvPr>
          <p:cNvSpPr/>
          <p:nvPr/>
        </p:nvSpPr>
        <p:spPr>
          <a:xfrm>
            <a:off x="8105613" y="1710738"/>
            <a:ext cx="2774197" cy="1265643"/>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979304-8411-0B2C-9F04-96CD9DC09058}"/>
              </a:ext>
            </a:extLst>
          </p:cNvPr>
          <p:cNvSpPr txBox="1"/>
          <p:nvPr/>
        </p:nvSpPr>
        <p:spPr>
          <a:xfrm>
            <a:off x="6724326" y="2976381"/>
            <a:ext cx="5536770" cy="3539430"/>
          </a:xfrm>
          <a:prstGeom prst="rect">
            <a:avLst/>
          </a:prstGeom>
          <a:noFill/>
        </p:spPr>
        <p:txBody>
          <a:bodyPr wrap="square" rtlCol="0">
            <a:spAutoFit/>
          </a:bodyPr>
          <a:lstStyle/>
          <a:p>
            <a:pPr algn="ctr"/>
            <a:r>
              <a:rPr lang="en-US" sz="2800" b="1" dirty="0"/>
              <a:t>N is sample size again</a:t>
            </a:r>
          </a:p>
          <a:p>
            <a:pPr algn="ctr"/>
            <a:endParaRPr lang="en-US" sz="2800" b="1" dirty="0"/>
          </a:p>
          <a:p>
            <a:pPr algn="ctr"/>
            <a:r>
              <a:rPr lang="en-US" sz="2800" b="1" i="1" dirty="0"/>
              <a:t>a</a:t>
            </a:r>
            <a:r>
              <a:rPr lang="en-US" sz="2800" b="1" dirty="0"/>
              <a:t> is confounding biases </a:t>
            </a:r>
          </a:p>
          <a:p>
            <a:pPr algn="ctr"/>
            <a:endParaRPr lang="en-US" sz="2800" b="1" dirty="0"/>
          </a:p>
          <a:p>
            <a:pPr algn="ctr"/>
            <a:r>
              <a:rPr lang="en-US" sz="2800" b="1" dirty="0"/>
              <a:t>This whole piece is the “intercept” in the linear regression</a:t>
            </a:r>
          </a:p>
          <a:p>
            <a:pPr algn="ctr"/>
            <a:endParaRPr lang="en-US" sz="2800" b="1" dirty="0"/>
          </a:p>
          <a:p>
            <a:pPr algn="ctr"/>
            <a:r>
              <a:rPr lang="en-US" sz="2800" b="1" dirty="0"/>
              <a:t> </a:t>
            </a:r>
          </a:p>
        </p:txBody>
      </p:sp>
    </p:spTree>
    <p:extLst>
      <p:ext uri="{BB962C8B-B14F-4D97-AF65-F5344CB8AC3E}">
        <p14:creationId xmlns:p14="http://schemas.microsoft.com/office/powerpoint/2010/main" val="91760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8D27899-6A3B-6B5F-9252-50CA422416A2}"/>
                  </a:ext>
                </a:extLst>
              </p:cNvPr>
              <p:cNvSpPr txBox="1"/>
              <p:nvPr/>
            </p:nvSpPr>
            <p:spPr>
              <a:xfrm>
                <a:off x="659859" y="1965750"/>
                <a:ext cx="10529915" cy="1965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panose="02040503050406030204" pitchFamily="18" charset="0"/>
                        </a:rPr>
                        <m:t>𝐸</m:t>
                      </m:r>
                      <m:d>
                        <m:dPr>
                          <m:begChr m:val="["/>
                          <m:endChr m:val="]"/>
                          <m:ctrlPr>
                            <a:rPr lang="en-US" sz="6000" i="1">
                              <a:solidFill>
                                <a:schemeClr val="tx1"/>
                              </a:solidFill>
                              <a:latin typeface="Cambria Math" panose="02040503050406030204" pitchFamily="18" charset="0"/>
                            </a:rPr>
                          </m:ctrlPr>
                        </m:dPr>
                        <m:e>
                          <m:sSup>
                            <m:sSupPr>
                              <m:ctrlPr>
                                <a:rPr lang="en-US" sz="6000" i="1" smtClean="0">
                                  <a:solidFill>
                                    <a:schemeClr val="tx1"/>
                                  </a:solidFill>
                                  <a:latin typeface="Cambria Math" panose="02040503050406030204" pitchFamily="18" charset="0"/>
                                </a:rPr>
                              </m:ctrlPr>
                            </m:sSupPr>
                            <m:e>
                              <m:r>
                                <a:rPr lang="en-US" sz="6000" i="1" smtClean="0">
                                  <a:solidFill>
                                    <a:schemeClr val="tx1"/>
                                  </a:solidFill>
                                  <a:latin typeface="Cambria Math" panose="02040503050406030204" pitchFamily="18" charset="0"/>
                                  <a:ea typeface="Cambria Math" panose="02040503050406030204" pitchFamily="18" charset="0"/>
                                </a:rPr>
                                <m:t>𝜒</m:t>
                              </m:r>
                            </m:e>
                            <m:sup>
                              <m:r>
                                <a:rPr lang="en-US" sz="6000" b="0" i="1" smtClean="0">
                                  <a:solidFill>
                                    <a:schemeClr val="tx1"/>
                                  </a:solidFill>
                                  <a:latin typeface="Cambria Math" panose="02040503050406030204" pitchFamily="18" charset="0"/>
                                </a:rPr>
                                <m:t>2</m:t>
                              </m:r>
                            </m:sup>
                          </m:sSup>
                          <m:r>
                            <a:rPr lang="en-US" sz="6000" b="0" i="1" smtClean="0">
                              <a:solidFill>
                                <a:schemeClr val="tx1"/>
                              </a:solidFill>
                              <a:latin typeface="Cambria Math" panose="02040503050406030204" pitchFamily="18" charset="0"/>
                            </a:rPr>
                            <m:t>| </m:t>
                          </m:r>
                          <m:sSub>
                            <m:sSubPr>
                              <m:ctrlPr>
                                <a:rPr lang="en-US" sz="6000" b="0" i="1" smtClean="0">
                                  <a:solidFill>
                                    <a:schemeClr val="tx1"/>
                                  </a:solidFill>
                                  <a:latin typeface="Cambria Math" panose="02040503050406030204" pitchFamily="18" charset="0"/>
                                </a:rPr>
                              </m:ctrlPr>
                            </m:sSubPr>
                            <m:e>
                              <m:r>
                                <a:rPr lang="en-US" sz="6000">
                                  <a:solidFill>
                                    <a:schemeClr val="tx1"/>
                                  </a:solidFill>
                                  <a:latin typeface="Cambria Math" panose="02040503050406030204" pitchFamily="18" charset="0"/>
                                </a:rPr>
                                <m:t>𝓁</m:t>
                              </m:r>
                            </m:e>
                            <m:sub>
                              <m:r>
                                <a:rPr lang="en-US" sz="6000" b="0" i="1" smtClean="0">
                                  <a:solidFill>
                                    <a:schemeClr val="tx1"/>
                                  </a:solidFill>
                                  <a:latin typeface="Cambria Math" panose="02040503050406030204" pitchFamily="18" charset="0"/>
                                </a:rPr>
                                <m:t>𝑗</m:t>
                              </m:r>
                            </m:sub>
                          </m:sSub>
                        </m:e>
                      </m:d>
                      <m:r>
                        <a:rPr lang="en-US" sz="6000" i="0">
                          <a:solidFill>
                            <a:schemeClr val="tx1"/>
                          </a:solidFill>
                          <a:latin typeface="Cambria Math" panose="02040503050406030204" pitchFamily="18" charset="0"/>
                        </a:rPr>
                        <m:t>=</m:t>
                      </m:r>
                      <m:f>
                        <m:fPr>
                          <m:ctrlPr>
                            <a:rPr lang="en-US" sz="6000" b="0" i="1" smtClean="0">
                              <a:solidFill>
                                <a:schemeClr val="tx1"/>
                              </a:solidFill>
                              <a:latin typeface="Cambria Math" panose="02040503050406030204" pitchFamily="18" charset="0"/>
                            </a:rPr>
                          </m:ctrlPr>
                        </m:fPr>
                        <m:num>
                          <m:sSup>
                            <m:sSupPr>
                              <m:ctrlPr>
                                <a:rPr lang="en-US" sz="6000" b="0" i="1" smtClean="0">
                                  <a:solidFill>
                                    <a:schemeClr val="tx1"/>
                                  </a:solidFill>
                                  <a:latin typeface="Cambria Math" panose="02040503050406030204" pitchFamily="18" charset="0"/>
                                </a:rPr>
                              </m:ctrlPr>
                            </m:sSupPr>
                            <m:e>
                              <m:r>
                                <a:rPr lang="en-US" sz="6000" b="0" i="1" smtClean="0">
                                  <a:solidFill>
                                    <a:schemeClr val="tx1"/>
                                  </a:solidFill>
                                  <a:latin typeface="Cambria Math" panose="02040503050406030204" pitchFamily="18" charset="0"/>
                                </a:rPr>
                                <m:t>𝑁h</m:t>
                              </m:r>
                            </m:e>
                            <m:sup>
                              <m:r>
                                <a:rPr lang="en-US" sz="6000" b="0" i="1" smtClean="0">
                                  <a:solidFill>
                                    <a:schemeClr val="tx1"/>
                                  </a:solidFill>
                                  <a:latin typeface="Cambria Math" panose="02040503050406030204" pitchFamily="18" charset="0"/>
                                </a:rPr>
                                <m:t>2</m:t>
                              </m:r>
                            </m:sup>
                          </m:sSup>
                        </m:num>
                        <m:den>
                          <m:r>
                            <a:rPr lang="en-US" sz="6000" b="0" i="1" smtClean="0">
                              <a:solidFill>
                                <a:schemeClr val="tx1"/>
                              </a:solidFill>
                              <a:latin typeface="Cambria Math" panose="02040503050406030204" pitchFamily="18" charset="0"/>
                            </a:rPr>
                            <m:t>𝑀</m:t>
                          </m:r>
                        </m:den>
                      </m:f>
                      <m:sSub>
                        <m:sSubPr>
                          <m:ctrlPr>
                            <a:rPr lang="en-US" sz="6000" i="1">
                              <a:latin typeface="Cambria Math" panose="02040503050406030204" pitchFamily="18" charset="0"/>
                            </a:rPr>
                          </m:ctrlPr>
                        </m:sSubPr>
                        <m:e>
                          <m:r>
                            <a:rPr lang="en-US" sz="6000">
                              <a:latin typeface="Cambria Math" panose="02040503050406030204" pitchFamily="18" charset="0"/>
                            </a:rPr>
                            <m:t>𝓁</m:t>
                          </m:r>
                        </m:e>
                        <m:sub>
                          <m:r>
                            <a:rPr lang="en-US" sz="6000" i="1">
                              <a:latin typeface="Cambria Math" panose="02040503050406030204" pitchFamily="18" charset="0"/>
                            </a:rPr>
                            <m:t>𝑗</m:t>
                          </m:r>
                        </m:sub>
                      </m:sSub>
                      <m:r>
                        <a:rPr lang="en-US" sz="6000" i="1">
                          <a:solidFill>
                            <a:schemeClr val="tx1"/>
                          </a:solidFill>
                          <a:latin typeface="Cambria Math" panose="02040503050406030204" pitchFamily="18" charset="0"/>
                        </a:rPr>
                        <m:t>+</m:t>
                      </m:r>
                      <m:r>
                        <a:rPr lang="en-US" sz="6000" i="1">
                          <a:solidFill>
                            <a:schemeClr val="tx1"/>
                          </a:solidFill>
                          <a:latin typeface="Cambria Math" panose="02040503050406030204" pitchFamily="18" charset="0"/>
                        </a:rPr>
                        <m:t>𝑁</m:t>
                      </m:r>
                      <m:r>
                        <m:rPr>
                          <m:sty m:val="p"/>
                        </m:rPr>
                        <a:rPr lang="en-US" sz="6000" b="0" i="0" smtClean="0">
                          <a:solidFill>
                            <a:schemeClr val="tx1"/>
                          </a:solidFill>
                          <a:latin typeface="Cambria Math" panose="02040503050406030204" pitchFamily="18" charset="0"/>
                        </a:rPr>
                        <m:t>a</m:t>
                      </m:r>
                      <m:r>
                        <a:rPr lang="en-US" sz="6000" b="0" i="0" smtClean="0">
                          <a:solidFill>
                            <a:schemeClr val="tx1"/>
                          </a:solidFill>
                          <a:latin typeface="Cambria Math" panose="02040503050406030204" pitchFamily="18" charset="0"/>
                        </a:rPr>
                        <m:t>+1</m:t>
                      </m:r>
                    </m:oMath>
                  </m:oMathPara>
                </a14:m>
                <a:endParaRPr lang="en-US" sz="6000" dirty="0">
                  <a:solidFill>
                    <a:schemeClr val="tx1"/>
                  </a:solidFill>
                </a:endParaRPr>
              </a:p>
            </p:txBody>
          </p:sp>
        </mc:Choice>
        <mc:Fallback xmlns="">
          <p:sp>
            <p:nvSpPr>
              <p:cNvPr id="2" name="TextBox 1">
                <a:extLst>
                  <a:ext uri="{FF2B5EF4-FFF2-40B4-BE49-F238E27FC236}">
                    <a16:creationId xmlns:a16="http://schemas.microsoft.com/office/drawing/2014/main" id="{E8D27899-6A3B-6B5F-9252-50CA422416A2}"/>
                  </a:ext>
                </a:extLst>
              </p:cNvPr>
              <p:cNvSpPr txBox="1">
                <a:spLocks noRot="1" noChangeAspect="1" noMove="1" noResize="1" noEditPoints="1" noAdjustHandles="1" noChangeArrowheads="1" noChangeShapeType="1" noTextEdit="1"/>
              </p:cNvSpPr>
              <p:nvPr/>
            </p:nvSpPr>
            <p:spPr>
              <a:xfrm>
                <a:off x="659859" y="1965750"/>
                <a:ext cx="10529915" cy="1965603"/>
              </a:xfrm>
              <a:prstGeom prst="rect">
                <a:avLst/>
              </a:prstGeom>
              <a:blipFill>
                <a:blip r:embed="rId2"/>
                <a:stretch>
                  <a:fillRect b="-833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7583D07-78F0-C222-A4EC-86EAFBAC3C97}"/>
              </a:ext>
            </a:extLst>
          </p:cNvPr>
          <p:cNvSpPr txBox="1"/>
          <p:nvPr/>
        </p:nvSpPr>
        <p:spPr>
          <a:xfrm>
            <a:off x="2215206" y="232474"/>
            <a:ext cx="7419223" cy="1569660"/>
          </a:xfrm>
          <a:prstGeom prst="rect">
            <a:avLst/>
          </a:prstGeom>
          <a:noFill/>
        </p:spPr>
        <p:txBody>
          <a:bodyPr wrap="square" rtlCol="0">
            <a:spAutoFit/>
          </a:bodyPr>
          <a:lstStyle/>
          <a:p>
            <a:pPr algn="ctr"/>
            <a:r>
              <a:rPr lang="en-US" sz="3200" dirty="0"/>
              <a:t>Putting it all together, this is ultimately a simple linear regression equation to back out the implied heritability estimates</a:t>
            </a:r>
          </a:p>
        </p:txBody>
      </p:sp>
    </p:spTree>
    <p:extLst>
      <p:ext uri="{BB962C8B-B14F-4D97-AF65-F5344CB8AC3E}">
        <p14:creationId xmlns:p14="http://schemas.microsoft.com/office/powerpoint/2010/main" val="99062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DC00-EE0B-D222-421C-89B2EA51AAA0}"/>
              </a:ext>
            </a:extLst>
          </p:cNvPr>
          <p:cNvSpPr>
            <a:spLocks noGrp="1"/>
          </p:cNvSpPr>
          <p:nvPr>
            <p:ph type="title"/>
          </p:nvPr>
        </p:nvSpPr>
        <p:spPr>
          <a:xfrm>
            <a:off x="583877" y="1074308"/>
            <a:ext cx="10515600" cy="2852737"/>
          </a:xfrm>
        </p:spPr>
        <p:txBody>
          <a:bodyPr/>
          <a:lstStyle/>
          <a:p>
            <a:r>
              <a:rPr lang="en-US" dirty="0"/>
              <a:t>III. Bivariate LDSC</a:t>
            </a:r>
          </a:p>
        </p:txBody>
      </p:sp>
    </p:spTree>
    <p:extLst>
      <p:ext uri="{BB962C8B-B14F-4D97-AF65-F5344CB8AC3E}">
        <p14:creationId xmlns:p14="http://schemas.microsoft.com/office/powerpoint/2010/main" val="413142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3AE71F-A3F8-0949-87D6-3D97EDA5D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946"/>
            <a:ext cx="5462336" cy="2644247"/>
          </a:xfrm>
          <a:prstGeom prst="rect">
            <a:avLst/>
          </a:prstGeom>
        </p:spPr>
      </p:pic>
      <p:pic>
        <p:nvPicPr>
          <p:cNvPr id="7" name="Picture 6">
            <a:extLst>
              <a:ext uri="{FF2B5EF4-FFF2-40B4-BE49-F238E27FC236}">
                <a16:creationId xmlns:a16="http://schemas.microsoft.com/office/drawing/2014/main" id="{B0776146-9E8C-D64D-877D-771A6E10D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14" y="3466870"/>
            <a:ext cx="5571086" cy="2850323"/>
          </a:xfrm>
          <a:prstGeom prst="rect">
            <a:avLst/>
          </a:prstGeom>
        </p:spPr>
      </p:pic>
      <p:cxnSp>
        <p:nvCxnSpPr>
          <p:cNvPr id="9" name="Straight Arrow Connector 8">
            <a:extLst>
              <a:ext uri="{FF2B5EF4-FFF2-40B4-BE49-F238E27FC236}">
                <a16:creationId xmlns:a16="http://schemas.microsoft.com/office/drawing/2014/main" id="{6D915E9A-BC20-6C41-816E-62B645CB9A68}"/>
              </a:ext>
            </a:extLst>
          </p:cNvPr>
          <p:cNvCxnSpPr>
            <a:cxnSpLocks/>
            <a:endCxn id="18" idx="2"/>
          </p:cNvCxnSpPr>
          <p:nvPr/>
        </p:nvCxnSpPr>
        <p:spPr>
          <a:xfrm flipH="1" flipV="1">
            <a:off x="6161798" y="2876434"/>
            <a:ext cx="3834556" cy="8626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5E84295-2BD5-F44A-B693-A138D38DB48A}"/>
              </a:ext>
            </a:extLst>
          </p:cNvPr>
          <p:cNvCxnSpPr>
            <a:cxnSpLocks/>
            <a:stCxn id="5" idx="0"/>
          </p:cNvCxnSpPr>
          <p:nvPr/>
        </p:nvCxnSpPr>
        <p:spPr>
          <a:xfrm flipV="1">
            <a:off x="2731170" y="2876434"/>
            <a:ext cx="3382753" cy="7965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66A77BA-C16E-8343-B282-A9E22C67A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621" y="-103984"/>
            <a:ext cx="5800354" cy="2980419"/>
          </a:xfrm>
          <a:prstGeom prst="rect">
            <a:avLst/>
          </a:prstGeom>
        </p:spPr>
      </p:pic>
      <p:sp>
        <p:nvSpPr>
          <p:cNvPr id="24" name="TextBox 23">
            <a:extLst>
              <a:ext uri="{FF2B5EF4-FFF2-40B4-BE49-F238E27FC236}">
                <a16:creationId xmlns:a16="http://schemas.microsoft.com/office/drawing/2014/main" id="{8FAA376D-2BFA-F74A-A5EF-FCB35574B8F5}"/>
              </a:ext>
            </a:extLst>
          </p:cNvPr>
          <p:cNvSpPr txBox="1"/>
          <p:nvPr/>
        </p:nvSpPr>
        <p:spPr>
          <a:xfrm>
            <a:off x="424493" y="1122106"/>
            <a:ext cx="4082903" cy="1754326"/>
          </a:xfrm>
          <a:prstGeom prst="rect">
            <a:avLst/>
          </a:prstGeom>
          <a:noFill/>
        </p:spPr>
        <p:txBody>
          <a:bodyPr wrap="square" rtlCol="0">
            <a:spAutoFit/>
          </a:bodyPr>
          <a:lstStyle/>
          <a:p>
            <a:pPr algn="ctr"/>
            <a:r>
              <a:rPr lang="en-US" sz="3600" dirty="0"/>
              <a:t>Traits do not need to be from the same sample! </a:t>
            </a:r>
          </a:p>
        </p:txBody>
      </p:sp>
      <p:sp>
        <p:nvSpPr>
          <p:cNvPr id="2" name="TextBox 1">
            <a:extLst>
              <a:ext uri="{FF2B5EF4-FFF2-40B4-BE49-F238E27FC236}">
                <a16:creationId xmlns:a16="http://schemas.microsoft.com/office/drawing/2014/main" id="{5E075E99-8784-1104-F42E-94BBCB080A49}"/>
              </a:ext>
            </a:extLst>
          </p:cNvPr>
          <p:cNvSpPr txBox="1"/>
          <p:nvPr/>
        </p:nvSpPr>
        <p:spPr>
          <a:xfrm>
            <a:off x="7480093" y="1107590"/>
            <a:ext cx="4711908" cy="1754326"/>
          </a:xfrm>
          <a:prstGeom prst="rect">
            <a:avLst/>
          </a:prstGeom>
          <a:noFill/>
        </p:spPr>
        <p:txBody>
          <a:bodyPr wrap="square" rtlCol="0">
            <a:spAutoFit/>
          </a:bodyPr>
          <a:lstStyle/>
          <a:p>
            <a:pPr algn="ctr"/>
            <a:r>
              <a:rPr lang="en-US" sz="3600" dirty="0"/>
              <a:t>The genetic code is the link (the bridge) across these estimates</a:t>
            </a:r>
          </a:p>
        </p:txBody>
      </p:sp>
      <p:sp>
        <p:nvSpPr>
          <p:cNvPr id="3" name="TextBox 2">
            <a:extLst>
              <a:ext uri="{FF2B5EF4-FFF2-40B4-BE49-F238E27FC236}">
                <a16:creationId xmlns:a16="http://schemas.microsoft.com/office/drawing/2014/main" id="{7D55DFCD-C905-890D-ABBE-53CEB3893190}"/>
              </a:ext>
            </a:extLst>
          </p:cNvPr>
          <p:cNvSpPr txBox="1"/>
          <p:nvPr/>
        </p:nvSpPr>
        <p:spPr>
          <a:xfrm>
            <a:off x="4035402" y="4858731"/>
            <a:ext cx="4711908" cy="1754326"/>
          </a:xfrm>
          <a:prstGeom prst="rect">
            <a:avLst/>
          </a:prstGeom>
          <a:noFill/>
        </p:spPr>
        <p:txBody>
          <a:bodyPr wrap="square" rtlCol="0">
            <a:spAutoFit/>
          </a:bodyPr>
          <a:lstStyle/>
          <a:p>
            <a:pPr algn="ctr"/>
            <a:r>
              <a:rPr lang="en-US" sz="3600" dirty="0"/>
              <a:t>Offers chance to examine even mutually exclusive traits</a:t>
            </a:r>
          </a:p>
        </p:txBody>
      </p:sp>
    </p:spTree>
    <p:extLst>
      <p:ext uri="{BB962C8B-B14F-4D97-AF65-F5344CB8AC3E}">
        <p14:creationId xmlns:p14="http://schemas.microsoft.com/office/powerpoint/2010/main" val="110698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073372-5154-6847-A682-D7C77C83DC75}"/>
              </a:ext>
            </a:extLst>
          </p:cNvPr>
          <p:cNvPicPr>
            <a:picLocks noChangeAspect="1"/>
          </p:cNvPicPr>
          <p:nvPr/>
        </p:nvPicPr>
        <p:blipFill>
          <a:blip r:embed="rId3"/>
          <a:stretch>
            <a:fillRect/>
          </a:stretch>
        </p:blipFill>
        <p:spPr>
          <a:xfrm>
            <a:off x="596283" y="173088"/>
            <a:ext cx="5389880" cy="6217372"/>
          </a:xfrm>
          <a:prstGeom prst="rect">
            <a:avLst/>
          </a:prstGeom>
        </p:spPr>
      </p:pic>
      <p:sp>
        <p:nvSpPr>
          <p:cNvPr id="5" name="TextBox 4">
            <a:extLst>
              <a:ext uri="{FF2B5EF4-FFF2-40B4-BE49-F238E27FC236}">
                <a16:creationId xmlns:a16="http://schemas.microsoft.com/office/drawing/2014/main" id="{C34DD57A-C6F3-884E-AA78-8D042194091B}"/>
              </a:ext>
            </a:extLst>
          </p:cNvPr>
          <p:cNvSpPr txBox="1"/>
          <p:nvPr/>
        </p:nvSpPr>
        <p:spPr>
          <a:xfrm rot="16200000">
            <a:off x="-1636040" y="3020164"/>
            <a:ext cx="4464645" cy="523220"/>
          </a:xfrm>
          <a:prstGeom prst="rect">
            <a:avLst/>
          </a:prstGeom>
          <a:solidFill>
            <a:schemeClr val="bg1"/>
          </a:solidFill>
        </p:spPr>
        <p:txBody>
          <a:bodyPr wrap="square" rtlCol="0">
            <a:spAutoFit/>
          </a:bodyPr>
          <a:lstStyle/>
          <a:p>
            <a:pPr algn="ctr"/>
            <a:r>
              <a:rPr lang="en-US" sz="2800" b="1" dirty="0"/>
              <a:t>Y1*Y2 Z-statistics</a:t>
            </a:r>
            <a:endParaRPr lang="en-US" sz="2800" dirty="0"/>
          </a:p>
        </p:txBody>
      </p:sp>
      <p:cxnSp>
        <p:nvCxnSpPr>
          <p:cNvPr id="11" name="Straight Connector 10">
            <a:extLst>
              <a:ext uri="{FF2B5EF4-FFF2-40B4-BE49-F238E27FC236}">
                <a16:creationId xmlns:a16="http://schemas.microsoft.com/office/drawing/2014/main" id="{A1688386-A279-164F-ABB1-F58A242D8595}"/>
              </a:ext>
            </a:extLst>
          </p:cNvPr>
          <p:cNvCxnSpPr/>
          <p:nvPr/>
        </p:nvCxnSpPr>
        <p:spPr>
          <a:xfrm>
            <a:off x="4708011" y="1315762"/>
            <a:ext cx="0" cy="609600"/>
          </a:xfrm>
          <a:prstGeom prst="line">
            <a:avLst/>
          </a:prstGeom>
          <a:ln w="8572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2D96D1-C4BE-304B-9B6D-6199C8F854FF}"/>
              </a:ext>
            </a:extLst>
          </p:cNvPr>
          <p:cNvCxnSpPr/>
          <p:nvPr/>
        </p:nvCxnSpPr>
        <p:spPr>
          <a:xfrm>
            <a:off x="1383329" y="5165946"/>
            <a:ext cx="0" cy="609600"/>
          </a:xfrm>
          <a:prstGeom prst="line">
            <a:avLst/>
          </a:prstGeom>
          <a:ln w="8572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79EEC8-E256-5E43-94B2-8DC6EC102FB4}"/>
              </a:ext>
            </a:extLst>
          </p:cNvPr>
          <p:cNvCxnSpPr/>
          <p:nvPr/>
        </p:nvCxnSpPr>
        <p:spPr>
          <a:xfrm>
            <a:off x="3139119" y="3139307"/>
            <a:ext cx="0" cy="609600"/>
          </a:xfrm>
          <a:prstGeom prst="line">
            <a:avLst/>
          </a:prstGeom>
          <a:ln w="8572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DE53B1-8CBF-374E-A774-78E71BF069E7}"/>
              </a:ext>
            </a:extLst>
          </p:cNvPr>
          <p:cNvSpPr txBox="1"/>
          <p:nvPr/>
        </p:nvSpPr>
        <p:spPr>
          <a:xfrm>
            <a:off x="8900778" y="6390460"/>
            <a:ext cx="3291222" cy="461665"/>
          </a:xfrm>
          <a:prstGeom prst="rect">
            <a:avLst/>
          </a:prstGeom>
          <a:noFill/>
        </p:spPr>
        <p:txBody>
          <a:bodyPr wrap="none" rtlCol="0">
            <a:spAutoFit/>
          </a:bodyPr>
          <a:lstStyle/>
          <a:p>
            <a:r>
              <a:rPr lang="en-US" sz="2400" dirty="0" err="1"/>
              <a:t>Bulik</a:t>
            </a:r>
            <a:r>
              <a:rPr lang="en-US" sz="2400" dirty="0"/>
              <a:t>-Sullivan et al., 2015</a:t>
            </a:r>
          </a:p>
        </p:txBody>
      </p:sp>
      <p:sp>
        <p:nvSpPr>
          <p:cNvPr id="2" name="Rectangle 1">
            <a:extLst>
              <a:ext uri="{FF2B5EF4-FFF2-40B4-BE49-F238E27FC236}">
                <a16:creationId xmlns:a16="http://schemas.microsoft.com/office/drawing/2014/main" id="{69A0785A-DFA5-4F48-A24A-A6C68852BA33}"/>
              </a:ext>
            </a:extLst>
          </p:cNvPr>
          <p:cNvSpPr/>
          <p:nvPr/>
        </p:nvSpPr>
        <p:spPr>
          <a:xfrm>
            <a:off x="6381071" y="527174"/>
            <a:ext cx="5820668" cy="5509200"/>
          </a:xfrm>
          <a:prstGeom prst="rect">
            <a:avLst/>
          </a:prstGeom>
        </p:spPr>
        <p:txBody>
          <a:bodyPr wrap="square">
            <a:spAutoFit/>
          </a:bodyPr>
          <a:lstStyle/>
          <a:p>
            <a:pPr algn="ctr"/>
            <a:r>
              <a:rPr lang="en-US" sz="4400" dirty="0">
                <a:latin typeface="Cambria"/>
                <a:cs typeface="Cambria"/>
              </a:rPr>
              <a:t>Co-heritability </a:t>
            </a:r>
          </a:p>
          <a:p>
            <a:pPr algn="ctr"/>
            <a:r>
              <a:rPr lang="en-US" sz="4400" dirty="0">
                <a:latin typeface="Cambria"/>
                <a:cs typeface="Cambria"/>
              </a:rPr>
              <a:t>(genetic covariance) = </a:t>
            </a:r>
          </a:p>
          <a:p>
            <a:pPr algn="ctr"/>
            <a:r>
              <a:rPr lang="en-US" sz="4400" dirty="0">
                <a:latin typeface="Cambria"/>
                <a:cs typeface="Cambria"/>
              </a:rPr>
              <a:t>strength of association between LD and product of effect sizes for two different phenotypes (Y1*Y2)</a:t>
            </a:r>
          </a:p>
          <a:p>
            <a:pPr algn="ctr"/>
            <a:endParaRPr lang="en-US" sz="4400" dirty="0">
              <a:latin typeface="Cambria"/>
              <a:cs typeface="Cambria"/>
            </a:endParaRPr>
          </a:p>
        </p:txBody>
      </p:sp>
      <p:sp>
        <p:nvSpPr>
          <p:cNvPr id="7" name="TextBox 6">
            <a:extLst>
              <a:ext uri="{FF2B5EF4-FFF2-40B4-BE49-F238E27FC236}">
                <a16:creationId xmlns:a16="http://schemas.microsoft.com/office/drawing/2014/main" id="{C3270068-AC14-E722-D7D9-5D3942452885}"/>
              </a:ext>
            </a:extLst>
          </p:cNvPr>
          <p:cNvSpPr txBox="1"/>
          <p:nvPr/>
        </p:nvSpPr>
        <p:spPr>
          <a:xfrm>
            <a:off x="792352" y="5514097"/>
            <a:ext cx="392138" cy="369332"/>
          </a:xfrm>
          <a:prstGeom prst="rect">
            <a:avLst/>
          </a:prstGeom>
          <a:solidFill>
            <a:schemeClr val="bg1"/>
          </a:solidFill>
        </p:spPr>
        <p:txBody>
          <a:bodyPr wrap="square" rtlCol="0">
            <a:spAutoFit/>
          </a:bodyPr>
          <a:lstStyle/>
          <a:p>
            <a:r>
              <a:rPr lang="en-US" dirty="0"/>
              <a:t>0</a:t>
            </a:r>
          </a:p>
        </p:txBody>
      </p:sp>
      <p:sp>
        <p:nvSpPr>
          <p:cNvPr id="4" name="Down Arrow 3">
            <a:extLst>
              <a:ext uri="{FF2B5EF4-FFF2-40B4-BE49-F238E27FC236}">
                <a16:creationId xmlns:a16="http://schemas.microsoft.com/office/drawing/2014/main" id="{BE825F1E-912C-1DDA-5681-D062567300D9}"/>
              </a:ext>
            </a:extLst>
          </p:cNvPr>
          <p:cNvSpPr/>
          <p:nvPr/>
        </p:nvSpPr>
        <p:spPr>
          <a:xfrm>
            <a:off x="465476" y="1343903"/>
            <a:ext cx="261611"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46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C6194D-FB32-C311-B379-74F5F4B1FC77}"/>
                  </a:ext>
                </a:extLst>
              </p:cNvPr>
              <p:cNvSpPr txBox="1"/>
              <p:nvPr/>
            </p:nvSpPr>
            <p:spPr>
              <a:xfrm>
                <a:off x="475927" y="2062825"/>
                <a:ext cx="11240145" cy="1683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𝐸</m:t>
                      </m:r>
                      <m:d>
                        <m:dPr>
                          <m:begChr m:val="["/>
                          <m:endChr m:val="]"/>
                          <m:ctrlPr>
                            <a:rPr lang="en-US" sz="4000" i="1">
                              <a:solidFill>
                                <a:srgbClr val="836967"/>
                              </a:solidFill>
                              <a:latin typeface="Cambria Math" panose="02040503050406030204" pitchFamily="18" charset="0"/>
                            </a:rPr>
                          </m:ctrlPr>
                        </m:dPr>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1</m:t>
                              </m:r>
                              <m:r>
                                <a:rPr lang="en-US" sz="4000" i="1">
                                  <a:latin typeface="Cambria Math" panose="02040503050406030204" pitchFamily="18" charset="0"/>
                                </a:rPr>
                                <m:t>𝑗</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2</m:t>
                              </m:r>
                              <m:r>
                                <a:rPr lang="en-US" sz="4000" i="1">
                                  <a:latin typeface="Cambria Math" panose="02040503050406030204" pitchFamily="18" charset="0"/>
                                </a:rPr>
                                <m:t>𝑗</m:t>
                              </m:r>
                            </m:sub>
                          </m:sSub>
                          <m:r>
                            <a:rPr lang="en-US" sz="4000" b="0" i="1" smtClean="0">
                              <a:latin typeface="Cambria Math" panose="02040503050406030204" pitchFamily="18" charset="0"/>
                            </a:rPr>
                            <m:t> |</m:t>
                          </m:r>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e>
                      </m:d>
                      <m:r>
                        <a:rPr lang="en-US" sz="4000" i="0">
                          <a:latin typeface="Cambria Math" panose="02040503050406030204" pitchFamily="18" charset="0"/>
                        </a:rPr>
                        <m:t>=</m:t>
                      </m:r>
                      <m:f>
                        <m:fPr>
                          <m:ctrlPr>
                            <a:rPr lang="en-US" sz="4000" i="1" smtClean="0">
                              <a:latin typeface="Cambria Math" panose="02040503050406030204" pitchFamily="18" charset="0"/>
                            </a:rPr>
                          </m:ctrlPr>
                        </m:fPr>
                        <m:num>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r>
                                <a:rPr lang="en-US" sz="4000" i="1">
                                  <a:latin typeface="Cambria Math" panose="02040503050406030204" pitchFamily="18" charset="0"/>
                                </a:rPr>
                                <m:t> </m:t>
                              </m:r>
                              <m:r>
                                <a:rPr lang="en-US" sz="4000" b="0" i="1" smtClean="0">
                                  <a:latin typeface="Cambria Math" panose="02040503050406030204" pitchFamily="18" charset="0"/>
                                </a:rPr>
                                <m:t> </m:t>
                              </m:r>
                            </m:e>
                          </m:rad>
                          <m:sSub>
                            <m:sSubPr>
                              <m:ctrlPr>
                                <a:rPr lang="en-US" sz="4000" i="1">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𝑔</m:t>
                              </m:r>
                            </m:sub>
                          </m:sSub>
                        </m:num>
                        <m:den>
                          <m:r>
                            <a:rPr lang="en-US" sz="4000" b="0" i="1" smtClean="0">
                              <a:latin typeface="Cambria Math" panose="02040503050406030204" pitchFamily="18" charset="0"/>
                            </a:rPr>
                            <m:t>𝑀</m:t>
                          </m:r>
                        </m:den>
                      </m:f>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r>
                        <a:rPr lang="en-US" sz="4000" i="1">
                          <a:latin typeface="Cambria Math" panose="02040503050406030204" pitchFamily="18" charset="0"/>
                        </a:rPr>
                        <m:t>+</m:t>
                      </m:r>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r>
                        <a:rPr lang="en-US" sz="4000" i="1">
                          <a:latin typeface="Cambria Math" panose="02040503050406030204" pitchFamily="18" charset="0"/>
                        </a:rPr>
                        <m:t>𝑎</m:t>
                      </m:r>
                      <m:r>
                        <a:rPr lang="en-US" sz="4000" b="0" i="1" smtClean="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𝜌</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i="1">
                                  <a:latin typeface="Cambria Math" panose="02040503050406030204" pitchFamily="18" charset="0"/>
                                </a:rPr>
                                <m:t>𝑠</m:t>
                              </m:r>
                            </m:sub>
                          </m:sSub>
                        </m:num>
                        <m:den>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den>
                      </m:f>
                    </m:oMath>
                  </m:oMathPara>
                </a14:m>
                <a:endParaRPr lang="en-US" sz="4000" dirty="0"/>
              </a:p>
            </p:txBody>
          </p:sp>
        </mc:Choice>
        <mc:Fallback xmlns="">
          <p:sp>
            <p:nvSpPr>
              <p:cNvPr id="7" name="TextBox 6">
                <a:extLst>
                  <a:ext uri="{FF2B5EF4-FFF2-40B4-BE49-F238E27FC236}">
                    <a16:creationId xmlns:a16="http://schemas.microsoft.com/office/drawing/2014/main" id="{7FC6194D-FB32-C311-B379-74F5F4B1FC77}"/>
                  </a:ext>
                </a:extLst>
              </p:cNvPr>
              <p:cNvSpPr txBox="1">
                <a:spLocks noRot="1" noChangeAspect="1" noMove="1" noResize="1" noEditPoints="1" noAdjustHandles="1" noChangeArrowheads="1" noChangeShapeType="1" noTextEdit="1"/>
              </p:cNvSpPr>
              <p:nvPr/>
            </p:nvSpPr>
            <p:spPr>
              <a:xfrm>
                <a:off x="475927" y="2062825"/>
                <a:ext cx="11240145" cy="16834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9738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C6194D-FB32-C311-B379-74F5F4B1FC77}"/>
                  </a:ext>
                </a:extLst>
              </p:cNvPr>
              <p:cNvSpPr txBox="1"/>
              <p:nvPr/>
            </p:nvSpPr>
            <p:spPr>
              <a:xfrm>
                <a:off x="475927" y="2062825"/>
                <a:ext cx="11240145" cy="1683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𝐸</m:t>
                      </m:r>
                      <m:d>
                        <m:dPr>
                          <m:begChr m:val="["/>
                          <m:endChr m:val="]"/>
                          <m:ctrlPr>
                            <a:rPr lang="en-US" sz="4000" i="1">
                              <a:solidFill>
                                <a:srgbClr val="836967"/>
                              </a:solidFill>
                              <a:latin typeface="Cambria Math" panose="02040503050406030204" pitchFamily="18" charset="0"/>
                            </a:rPr>
                          </m:ctrlPr>
                        </m:dPr>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1</m:t>
                              </m:r>
                              <m:r>
                                <a:rPr lang="en-US" sz="4000" i="1">
                                  <a:latin typeface="Cambria Math" panose="02040503050406030204" pitchFamily="18" charset="0"/>
                                </a:rPr>
                                <m:t>𝑗</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2</m:t>
                              </m:r>
                              <m:r>
                                <a:rPr lang="en-US" sz="4000" i="1">
                                  <a:latin typeface="Cambria Math" panose="02040503050406030204" pitchFamily="18" charset="0"/>
                                </a:rPr>
                                <m:t>𝑗</m:t>
                              </m:r>
                            </m:sub>
                          </m:sSub>
                          <m:r>
                            <a:rPr lang="en-US" sz="4000" b="0" i="1" smtClean="0">
                              <a:latin typeface="Cambria Math" panose="02040503050406030204" pitchFamily="18" charset="0"/>
                            </a:rPr>
                            <m:t> |</m:t>
                          </m:r>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e>
                      </m:d>
                      <m:r>
                        <a:rPr lang="en-US" sz="4000" i="0">
                          <a:latin typeface="Cambria Math" panose="02040503050406030204" pitchFamily="18" charset="0"/>
                        </a:rPr>
                        <m:t>=</m:t>
                      </m:r>
                      <m:f>
                        <m:fPr>
                          <m:ctrlPr>
                            <a:rPr lang="en-US" sz="4000" i="1" smtClean="0">
                              <a:latin typeface="Cambria Math" panose="02040503050406030204" pitchFamily="18" charset="0"/>
                            </a:rPr>
                          </m:ctrlPr>
                        </m:fPr>
                        <m:num>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r>
                                <a:rPr lang="en-US" sz="4000" i="1">
                                  <a:latin typeface="Cambria Math" panose="02040503050406030204" pitchFamily="18" charset="0"/>
                                </a:rPr>
                                <m:t> </m:t>
                              </m:r>
                              <m:r>
                                <a:rPr lang="en-US" sz="4000" b="0" i="1" smtClean="0">
                                  <a:latin typeface="Cambria Math" panose="02040503050406030204" pitchFamily="18" charset="0"/>
                                </a:rPr>
                                <m:t> </m:t>
                              </m:r>
                            </m:e>
                          </m:rad>
                          <m:sSub>
                            <m:sSubPr>
                              <m:ctrlPr>
                                <a:rPr lang="en-US" sz="4000" i="1">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𝑔</m:t>
                              </m:r>
                            </m:sub>
                          </m:sSub>
                        </m:num>
                        <m:den>
                          <m:r>
                            <a:rPr lang="en-US" sz="4000" b="0" i="1" smtClean="0">
                              <a:latin typeface="Cambria Math" panose="02040503050406030204" pitchFamily="18" charset="0"/>
                            </a:rPr>
                            <m:t>𝑀</m:t>
                          </m:r>
                        </m:den>
                      </m:f>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r>
                        <a:rPr lang="en-US" sz="4000" i="1">
                          <a:latin typeface="Cambria Math" panose="02040503050406030204" pitchFamily="18" charset="0"/>
                        </a:rPr>
                        <m:t>+</m:t>
                      </m:r>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r>
                        <a:rPr lang="en-US" sz="4000" i="1">
                          <a:latin typeface="Cambria Math" panose="02040503050406030204" pitchFamily="18" charset="0"/>
                        </a:rPr>
                        <m:t>𝑎</m:t>
                      </m:r>
                      <m:r>
                        <a:rPr lang="en-US" sz="4000" b="0" i="1" smtClean="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𝜌</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i="1">
                                  <a:latin typeface="Cambria Math" panose="02040503050406030204" pitchFamily="18" charset="0"/>
                                </a:rPr>
                                <m:t>𝑠</m:t>
                              </m:r>
                            </m:sub>
                          </m:sSub>
                        </m:num>
                        <m:den>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den>
                      </m:f>
                    </m:oMath>
                  </m:oMathPara>
                </a14:m>
                <a:endParaRPr lang="en-US" sz="4000" dirty="0"/>
              </a:p>
            </p:txBody>
          </p:sp>
        </mc:Choice>
        <mc:Fallback xmlns="">
          <p:sp>
            <p:nvSpPr>
              <p:cNvPr id="7" name="TextBox 6">
                <a:extLst>
                  <a:ext uri="{FF2B5EF4-FFF2-40B4-BE49-F238E27FC236}">
                    <a16:creationId xmlns:a16="http://schemas.microsoft.com/office/drawing/2014/main" id="{7FC6194D-FB32-C311-B379-74F5F4B1FC77}"/>
                  </a:ext>
                </a:extLst>
              </p:cNvPr>
              <p:cNvSpPr txBox="1">
                <a:spLocks noRot="1" noChangeAspect="1" noMove="1" noResize="1" noEditPoints="1" noAdjustHandles="1" noChangeArrowheads="1" noChangeShapeType="1" noTextEdit="1"/>
              </p:cNvSpPr>
              <p:nvPr/>
            </p:nvSpPr>
            <p:spPr>
              <a:xfrm>
                <a:off x="475927" y="2062825"/>
                <a:ext cx="11240145" cy="1683410"/>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DB65E7D-D3DE-8B05-33E4-A74404246EE3}"/>
              </a:ext>
            </a:extLst>
          </p:cNvPr>
          <p:cNvSpPr/>
          <p:nvPr/>
        </p:nvSpPr>
        <p:spPr>
          <a:xfrm>
            <a:off x="325464" y="1984645"/>
            <a:ext cx="3316637" cy="1761590"/>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F766C8-830D-1F02-FE1F-94BBEFEAA44C}"/>
              </a:ext>
            </a:extLst>
          </p:cNvPr>
          <p:cNvSpPr txBox="1"/>
          <p:nvPr/>
        </p:nvSpPr>
        <p:spPr>
          <a:xfrm>
            <a:off x="-139485" y="3746235"/>
            <a:ext cx="4773478" cy="3108543"/>
          </a:xfrm>
          <a:prstGeom prst="rect">
            <a:avLst/>
          </a:prstGeom>
          <a:noFill/>
        </p:spPr>
        <p:txBody>
          <a:bodyPr wrap="square" rtlCol="0">
            <a:spAutoFit/>
          </a:bodyPr>
          <a:lstStyle/>
          <a:p>
            <a:pPr algn="ctr"/>
            <a:r>
              <a:rPr lang="en-US" sz="2800" b="1" dirty="0"/>
              <a:t>The expectation for the product of z-statistics across two traits given the LD-score for the SNP </a:t>
            </a:r>
            <a:r>
              <a:rPr lang="en-US" sz="2800" b="1" i="1" dirty="0"/>
              <a:t>j</a:t>
            </a:r>
          </a:p>
          <a:p>
            <a:pPr algn="ctr"/>
            <a:endParaRPr lang="en-US" sz="2800" b="1" dirty="0"/>
          </a:p>
          <a:p>
            <a:pPr algn="ctr"/>
            <a:r>
              <a:rPr lang="en-US" sz="2800" b="1" dirty="0"/>
              <a:t>This again  is the “Y” variable in the linear regression</a:t>
            </a:r>
          </a:p>
        </p:txBody>
      </p:sp>
    </p:spTree>
    <p:extLst>
      <p:ext uri="{BB962C8B-B14F-4D97-AF65-F5344CB8AC3E}">
        <p14:creationId xmlns:p14="http://schemas.microsoft.com/office/powerpoint/2010/main" val="332788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885D-99E7-01ED-3691-668501BA4C60}"/>
              </a:ext>
            </a:extLst>
          </p:cNvPr>
          <p:cNvSpPr>
            <a:spLocks noGrp="1"/>
          </p:cNvSpPr>
          <p:nvPr>
            <p:ph type="title"/>
          </p:nvPr>
        </p:nvSpPr>
        <p:spPr/>
        <p:txBody>
          <a:bodyPr/>
          <a:lstStyle/>
          <a:p>
            <a:r>
              <a:rPr lang="en-US" dirty="0"/>
              <a:t>Let’s start by going to: </a:t>
            </a:r>
          </a:p>
        </p:txBody>
      </p:sp>
      <p:sp>
        <p:nvSpPr>
          <p:cNvPr id="3" name="Content Placeholder 2">
            <a:extLst>
              <a:ext uri="{FF2B5EF4-FFF2-40B4-BE49-F238E27FC236}">
                <a16:creationId xmlns:a16="http://schemas.microsoft.com/office/drawing/2014/main" id="{7F4AE358-F69C-53A0-F510-9EBFA9BB7343}"/>
              </a:ext>
            </a:extLst>
          </p:cNvPr>
          <p:cNvSpPr>
            <a:spLocks noGrp="1"/>
          </p:cNvSpPr>
          <p:nvPr>
            <p:ph idx="1"/>
          </p:nvPr>
        </p:nvSpPr>
        <p:spPr/>
        <p:txBody>
          <a:bodyPr/>
          <a:lstStyle/>
          <a:p>
            <a:pPr marL="0" indent="0">
              <a:buNone/>
            </a:pPr>
            <a:r>
              <a:rPr lang="en-US" dirty="0">
                <a:hlinkClick r:id="rId2"/>
              </a:rPr>
              <a:t>https://workshop.colorado.edu/rstudio/</a:t>
            </a:r>
            <a:endParaRPr lang="en-US" dirty="0"/>
          </a:p>
          <a:p>
            <a:pPr marL="0" indent="0">
              <a:buNone/>
            </a:pPr>
            <a:endParaRPr lang="en-US" dirty="0"/>
          </a:p>
          <a:p>
            <a:pPr marL="0" indent="0">
              <a:buNone/>
            </a:pPr>
            <a:r>
              <a:rPr lang="en-US" dirty="0"/>
              <a:t>And clicking on the terminal tab.</a:t>
            </a:r>
          </a:p>
        </p:txBody>
      </p:sp>
      <p:pic>
        <p:nvPicPr>
          <p:cNvPr id="5" name="Picture 4" descr="Graphical user interface, text, application, email&#10;&#10;Description automatically generated">
            <a:extLst>
              <a:ext uri="{FF2B5EF4-FFF2-40B4-BE49-F238E27FC236}">
                <a16:creationId xmlns:a16="http://schemas.microsoft.com/office/drawing/2014/main" id="{A884FF2B-2F06-AF52-D34C-29FA4FC59D1A}"/>
              </a:ext>
            </a:extLst>
          </p:cNvPr>
          <p:cNvPicPr>
            <a:picLocks noChangeAspect="1"/>
          </p:cNvPicPr>
          <p:nvPr/>
        </p:nvPicPr>
        <p:blipFill>
          <a:blip r:embed="rId3"/>
          <a:stretch>
            <a:fillRect/>
          </a:stretch>
        </p:blipFill>
        <p:spPr>
          <a:xfrm>
            <a:off x="1694929" y="4058248"/>
            <a:ext cx="7772400" cy="2118715"/>
          </a:xfrm>
          <a:prstGeom prst="rect">
            <a:avLst/>
          </a:prstGeom>
        </p:spPr>
      </p:pic>
      <p:sp>
        <p:nvSpPr>
          <p:cNvPr id="6" name="Down Arrow 5">
            <a:extLst>
              <a:ext uri="{FF2B5EF4-FFF2-40B4-BE49-F238E27FC236}">
                <a16:creationId xmlns:a16="http://schemas.microsoft.com/office/drawing/2014/main" id="{E2327D33-55F8-21A3-0B35-E404109116F8}"/>
              </a:ext>
            </a:extLst>
          </p:cNvPr>
          <p:cNvSpPr/>
          <p:nvPr/>
        </p:nvSpPr>
        <p:spPr>
          <a:xfrm>
            <a:off x="2518348" y="3467100"/>
            <a:ext cx="539645" cy="1254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39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C6194D-FB32-C311-B379-74F5F4B1FC77}"/>
                  </a:ext>
                </a:extLst>
              </p:cNvPr>
              <p:cNvSpPr txBox="1"/>
              <p:nvPr/>
            </p:nvSpPr>
            <p:spPr>
              <a:xfrm>
                <a:off x="475927" y="2062825"/>
                <a:ext cx="11240145" cy="1683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𝐸</m:t>
                      </m:r>
                      <m:d>
                        <m:dPr>
                          <m:begChr m:val="["/>
                          <m:endChr m:val="]"/>
                          <m:ctrlPr>
                            <a:rPr lang="en-US" sz="4000" i="1">
                              <a:solidFill>
                                <a:srgbClr val="836967"/>
                              </a:solidFill>
                              <a:latin typeface="Cambria Math" panose="02040503050406030204" pitchFamily="18" charset="0"/>
                            </a:rPr>
                          </m:ctrlPr>
                        </m:dPr>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1</m:t>
                              </m:r>
                              <m:r>
                                <a:rPr lang="en-US" sz="4000" i="1">
                                  <a:latin typeface="Cambria Math" panose="02040503050406030204" pitchFamily="18" charset="0"/>
                                </a:rPr>
                                <m:t>𝑗</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2</m:t>
                              </m:r>
                              <m:r>
                                <a:rPr lang="en-US" sz="4000" i="1">
                                  <a:latin typeface="Cambria Math" panose="02040503050406030204" pitchFamily="18" charset="0"/>
                                </a:rPr>
                                <m:t>𝑗</m:t>
                              </m:r>
                            </m:sub>
                          </m:sSub>
                          <m:r>
                            <a:rPr lang="en-US" sz="4000" b="0" i="1" smtClean="0">
                              <a:latin typeface="Cambria Math" panose="02040503050406030204" pitchFamily="18" charset="0"/>
                            </a:rPr>
                            <m:t> |</m:t>
                          </m:r>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e>
                      </m:d>
                      <m:r>
                        <a:rPr lang="en-US" sz="4000" i="0">
                          <a:latin typeface="Cambria Math" panose="02040503050406030204" pitchFamily="18" charset="0"/>
                        </a:rPr>
                        <m:t>=</m:t>
                      </m:r>
                      <m:f>
                        <m:fPr>
                          <m:ctrlPr>
                            <a:rPr lang="en-US" sz="4000" i="1" smtClean="0">
                              <a:latin typeface="Cambria Math" panose="02040503050406030204" pitchFamily="18" charset="0"/>
                            </a:rPr>
                          </m:ctrlPr>
                        </m:fPr>
                        <m:num>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r>
                                <a:rPr lang="en-US" sz="4000" i="1">
                                  <a:latin typeface="Cambria Math" panose="02040503050406030204" pitchFamily="18" charset="0"/>
                                </a:rPr>
                                <m:t> </m:t>
                              </m:r>
                              <m:r>
                                <a:rPr lang="en-US" sz="4000" b="0" i="1" smtClean="0">
                                  <a:latin typeface="Cambria Math" panose="02040503050406030204" pitchFamily="18" charset="0"/>
                                </a:rPr>
                                <m:t> </m:t>
                              </m:r>
                            </m:e>
                          </m:rad>
                          <m:sSub>
                            <m:sSubPr>
                              <m:ctrlPr>
                                <a:rPr lang="en-US" sz="4000" i="1">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𝑔</m:t>
                              </m:r>
                            </m:sub>
                          </m:sSub>
                        </m:num>
                        <m:den>
                          <m:r>
                            <a:rPr lang="en-US" sz="4000" b="0" i="1" smtClean="0">
                              <a:latin typeface="Cambria Math" panose="02040503050406030204" pitchFamily="18" charset="0"/>
                            </a:rPr>
                            <m:t>𝑀</m:t>
                          </m:r>
                        </m:den>
                      </m:f>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r>
                        <a:rPr lang="en-US" sz="4000" i="1">
                          <a:latin typeface="Cambria Math" panose="02040503050406030204" pitchFamily="18" charset="0"/>
                        </a:rPr>
                        <m:t>+</m:t>
                      </m:r>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r>
                        <a:rPr lang="en-US" sz="4000" i="1">
                          <a:latin typeface="Cambria Math" panose="02040503050406030204" pitchFamily="18" charset="0"/>
                        </a:rPr>
                        <m:t>𝑎</m:t>
                      </m:r>
                      <m:r>
                        <a:rPr lang="en-US" sz="4000" b="0" i="1" smtClean="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𝜌</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i="1">
                                  <a:latin typeface="Cambria Math" panose="02040503050406030204" pitchFamily="18" charset="0"/>
                                </a:rPr>
                                <m:t>𝑠</m:t>
                              </m:r>
                            </m:sub>
                          </m:sSub>
                        </m:num>
                        <m:den>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den>
                      </m:f>
                    </m:oMath>
                  </m:oMathPara>
                </a14:m>
                <a:endParaRPr lang="en-US" sz="4000" dirty="0"/>
              </a:p>
            </p:txBody>
          </p:sp>
        </mc:Choice>
        <mc:Fallback xmlns="">
          <p:sp>
            <p:nvSpPr>
              <p:cNvPr id="7" name="TextBox 6">
                <a:extLst>
                  <a:ext uri="{FF2B5EF4-FFF2-40B4-BE49-F238E27FC236}">
                    <a16:creationId xmlns:a16="http://schemas.microsoft.com/office/drawing/2014/main" id="{7FC6194D-FB32-C311-B379-74F5F4B1FC77}"/>
                  </a:ext>
                </a:extLst>
              </p:cNvPr>
              <p:cNvSpPr txBox="1">
                <a:spLocks noRot="1" noChangeAspect="1" noMove="1" noResize="1" noEditPoints="1" noAdjustHandles="1" noChangeArrowheads="1" noChangeShapeType="1" noTextEdit="1"/>
              </p:cNvSpPr>
              <p:nvPr/>
            </p:nvSpPr>
            <p:spPr>
              <a:xfrm>
                <a:off x="475927" y="2062825"/>
                <a:ext cx="11240145" cy="1683410"/>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DB65E7D-D3DE-8B05-33E4-A74404246EE3}"/>
              </a:ext>
            </a:extLst>
          </p:cNvPr>
          <p:cNvSpPr/>
          <p:nvPr/>
        </p:nvSpPr>
        <p:spPr>
          <a:xfrm>
            <a:off x="4068625" y="1984645"/>
            <a:ext cx="2378667" cy="1761590"/>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6ADD82-D602-E887-205C-EBB6E5EBD859}"/>
                  </a:ext>
                </a:extLst>
              </p:cNvPr>
              <p:cNvSpPr txBox="1"/>
              <p:nvPr/>
            </p:nvSpPr>
            <p:spPr>
              <a:xfrm>
                <a:off x="1935187" y="3824415"/>
                <a:ext cx="6645545" cy="3154966"/>
              </a:xfrm>
              <a:prstGeom prst="rect">
                <a:avLst/>
              </a:prstGeom>
              <a:noFill/>
            </p:spPr>
            <p:txBody>
              <a:bodyPr wrap="square">
                <a:spAutoFit/>
              </a:bodyPr>
              <a:lstStyle/>
              <a:p>
                <a:pPr algn="ctr"/>
                <a14:m>
                  <m:oMath xmlns:m="http://schemas.openxmlformats.org/officeDocument/2006/math">
                    <m:rad>
                      <m:radPr>
                        <m:degHide m:val="on"/>
                        <m:ctrlPr>
                          <a:rPr lang="en-US" sz="2400" i="1" smtClean="0">
                            <a:solidFill>
                              <a:srgbClr val="836967"/>
                            </a:solidFill>
                            <a:latin typeface="Cambria Math" panose="02040503050406030204" pitchFamily="18" charset="0"/>
                          </a:rPr>
                        </m:ctrlPr>
                      </m:radPr>
                      <m:deg/>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𝑁</m:t>
                            </m:r>
                          </m:e>
                          <m:sub>
                            <m:r>
                              <a:rPr lang="en-US" sz="2400">
                                <a:latin typeface="Cambria Math" panose="02040503050406030204" pitchFamily="18" charset="0"/>
                              </a:rPr>
                              <m:t>1</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𝑁</m:t>
                            </m:r>
                          </m:e>
                          <m:sub>
                            <m:r>
                              <a:rPr lang="en-US" sz="2400">
                                <a:latin typeface="Cambria Math" panose="02040503050406030204" pitchFamily="18" charset="0"/>
                              </a:rPr>
                              <m:t>2</m:t>
                            </m:r>
                          </m:sub>
                        </m:sSub>
                        <m:r>
                          <a:rPr lang="en-US" sz="2400" i="1">
                            <a:latin typeface="Cambria Math" panose="02040503050406030204" pitchFamily="18" charset="0"/>
                          </a:rPr>
                          <m:t> </m:t>
                        </m:r>
                        <m:r>
                          <a:rPr lang="en-US" sz="2400" b="0" i="1" smtClean="0">
                            <a:latin typeface="Cambria Math" panose="02040503050406030204" pitchFamily="18" charset="0"/>
                          </a:rPr>
                          <m:t> </m:t>
                        </m:r>
                      </m:e>
                    </m:rad>
                  </m:oMath>
                </a14:m>
                <a:r>
                  <a:rPr lang="en-US" sz="2400" dirty="0"/>
                  <a:t> reflects the square root of the sample size </a:t>
                </a:r>
              </a:p>
              <a:p>
                <a:pPr algn="ctr"/>
                <a:r>
                  <a:rPr lang="en-US" sz="2400" dirty="0"/>
                  <a:t>for trait 1 and trait 2</a:t>
                </a:r>
              </a:p>
              <a:p>
                <a:pPr algn="ctr"/>
                <a:r>
                  <a:rPr lang="en-US" sz="2400" i="1" dirty="0"/>
                  <a:t>M </a:t>
                </a:r>
                <a:r>
                  <a:rPr lang="en-US" sz="2400" dirty="0"/>
                  <a:t>is the number of SNPs</a:t>
                </a:r>
              </a:p>
              <a:p>
                <a:pPr algn="ct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𝑔</m:t>
                        </m:r>
                      </m:sub>
                    </m:sSub>
                  </m:oMath>
                </a14:m>
                <a:r>
                  <a:rPr lang="en-US" sz="2400" dirty="0"/>
                  <a:t> is the genetic covariance</a:t>
                </a:r>
              </a:p>
              <a:p>
                <a:pPr algn="ctr"/>
                <a:endParaRPr lang="en-US" sz="2400" dirty="0"/>
              </a:p>
              <a:p>
                <a:pPr algn="ctr"/>
                <a:r>
                  <a:rPr lang="en-US" sz="2400" dirty="0"/>
                  <a:t>This is the “beta” where again we back out the estimate we care about, which in this case is the genetic covariance</a:t>
                </a:r>
              </a:p>
            </p:txBody>
          </p:sp>
        </mc:Choice>
        <mc:Fallback xmlns="">
          <p:sp>
            <p:nvSpPr>
              <p:cNvPr id="3" name="TextBox 2">
                <a:extLst>
                  <a:ext uri="{FF2B5EF4-FFF2-40B4-BE49-F238E27FC236}">
                    <a16:creationId xmlns:a16="http://schemas.microsoft.com/office/drawing/2014/main" id="{BD6ADD82-D602-E887-205C-EBB6E5EBD859}"/>
                  </a:ext>
                </a:extLst>
              </p:cNvPr>
              <p:cNvSpPr txBox="1">
                <a:spLocks noRot="1" noChangeAspect="1" noMove="1" noResize="1" noEditPoints="1" noAdjustHandles="1" noChangeArrowheads="1" noChangeShapeType="1" noTextEdit="1"/>
              </p:cNvSpPr>
              <p:nvPr/>
            </p:nvSpPr>
            <p:spPr>
              <a:xfrm>
                <a:off x="1935187" y="3824415"/>
                <a:ext cx="6645545" cy="3154966"/>
              </a:xfrm>
              <a:prstGeom prst="rect">
                <a:avLst/>
              </a:prstGeom>
              <a:blipFill>
                <a:blip r:embed="rId4"/>
                <a:stretch>
                  <a:fillRect r="-1145" b="-3200"/>
                </a:stretch>
              </a:blipFill>
            </p:spPr>
            <p:txBody>
              <a:bodyPr/>
              <a:lstStyle/>
              <a:p>
                <a:r>
                  <a:rPr lang="en-US">
                    <a:noFill/>
                  </a:rPr>
                  <a:t> </a:t>
                </a:r>
              </a:p>
            </p:txBody>
          </p:sp>
        </mc:Fallback>
      </mc:AlternateContent>
    </p:spTree>
    <p:extLst>
      <p:ext uri="{BB962C8B-B14F-4D97-AF65-F5344CB8AC3E}">
        <p14:creationId xmlns:p14="http://schemas.microsoft.com/office/powerpoint/2010/main" val="332462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C6194D-FB32-C311-B379-74F5F4B1FC77}"/>
                  </a:ext>
                </a:extLst>
              </p:cNvPr>
              <p:cNvSpPr txBox="1"/>
              <p:nvPr/>
            </p:nvSpPr>
            <p:spPr>
              <a:xfrm>
                <a:off x="475927" y="2062825"/>
                <a:ext cx="11240145" cy="1683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𝐸</m:t>
                      </m:r>
                      <m:d>
                        <m:dPr>
                          <m:begChr m:val="["/>
                          <m:endChr m:val="]"/>
                          <m:ctrlPr>
                            <a:rPr lang="en-US" sz="4000" i="1">
                              <a:solidFill>
                                <a:srgbClr val="836967"/>
                              </a:solidFill>
                              <a:latin typeface="Cambria Math" panose="02040503050406030204" pitchFamily="18" charset="0"/>
                            </a:rPr>
                          </m:ctrlPr>
                        </m:dPr>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1</m:t>
                              </m:r>
                              <m:r>
                                <a:rPr lang="en-US" sz="4000" i="1">
                                  <a:latin typeface="Cambria Math" panose="02040503050406030204" pitchFamily="18" charset="0"/>
                                </a:rPr>
                                <m:t>𝑗</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2</m:t>
                              </m:r>
                              <m:r>
                                <a:rPr lang="en-US" sz="4000" i="1">
                                  <a:latin typeface="Cambria Math" panose="02040503050406030204" pitchFamily="18" charset="0"/>
                                </a:rPr>
                                <m:t>𝑗</m:t>
                              </m:r>
                            </m:sub>
                          </m:sSub>
                          <m:r>
                            <a:rPr lang="en-US" sz="4000" b="0" i="1" smtClean="0">
                              <a:latin typeface="Cambria Math" panose="02040503050406030204" pitchFamily="18" charset="0"/>
                            </a:rPr>
                            <m:t> |</m:t>
                          </m:r>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e>
                      </m:d>
                      <m:r>
                        <a:rPr lang="en-US" sz="4000" i="0">
                          <a:latin typeface="Cambria Math" panose="02040503050406030204" pitchFamily="18" charset="0"/>
                        </a:rPr>
                        <m:t>=</m:t>
                      </m:r>
                      <m:f>
                        <m:fPr>
                          <m:ctrlPr>
                            <a:rPr lang="en-US" sz="4000" i="1" smtClean="0">
                              <a:latin typeface="Cambria Math" panose="02040503050406030204" pitchFamily="18" charset="0"/>
                            </a:rPr>
                          </m:ctrlPr>
                        </m:fPr>
                        <m:num>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r>
                                <a:rPr lang="en-US" sz="4000" i="1">
                                  <a:latin typeface="Cambria Math" panose="02040503050406030204" pitchFamily="18" charset="0"/>
                                </a:rPr>
                                <m:t> </m:t>
                              </m:r>
                              <m:r>
                                <a:rPr lang="en-US" sz="4000" b="0" i="1" smtClean="0">
                                  <a:latin typeface="Cambria Math" panose="02040503050406030204" pitchFamily="18" charset="0"/>
                                </a:rPr>
                                <m:t> </m:t>
                              </m:r>
                            </m:e>
                          </m:rad>
                          <m:sSub>
                            <m:sSubPr>
                              <m:ctrlPr>
                                <a:rPr lang="en-US" sz="4000" i="1">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𝑔</m:t>
                              </m:r>
                            </m:sub>
                          </m:sSub>
                        </m:num>
                        <m:den>
                          <m:r>
                            <a:rPr lang="en-US" sz="4000" b="0" i="1" smtClean="0">
                              <a:latin typeface="Cambria Math" panose="02040503050406030204" pitchFamily="18" charset="0"/>
                            </a:rPr>
                            <m:t>𝑀</m:t>
                          </m:r>
                        </m:den>
                      </m:f>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r>
                        <a:rPr lang="en-US" sz="4000" i="1">
                          <a:latin typeface="Cambria Math" panose="02040503050406030204" pitchFamily="18" charset="0"/>
                        </a:rPr>
                        <m:t>+</m:t>
                      </m:r>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r>
                        <a:rPr lang="en-US" sz="4000" i="1">
                          <a:latin typeface="Cambria Math" panose="02040503050406030204" pitchFamily="18" charset="0"/>
                        </a:rPr>
                        <m:t>𝑎</m:t>
                      </m:r>
                      <m:r>
                        <a:rPr lang="en-US" sz="4000" b="0" i="1" smtClean="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𝜌</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i="1">
                                  <a:latin typeface="Cambria Math" panose="02040503050406030204" pitchFamily="18" charset="0"/>
                                </a:rPr>
                                <m:t>𝑠</m:t>
                              </m:r>
                            </m:sub>
                          </m:sSub>
                        </m:num>
                        <m:den>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den>
                      </m:f>
                    </m:oMath>
                  </m:oMathPara>
                </a14:m>
                <a:endParaRPr lang="en-US" sz="4000" dirty="0"/>
              </a:p>
            </p:txBody>
          </p:sp>
        </mc:Choice>
        <mc:Fallback xmlns="">
          <p:sp>
            <p:nvSpPr>
              <p:cNvPr id="7" name="TextBox 6">
                <a:extLst>
                  <a:ext uri="{FF2B5EF4-FFF2-40B4-BE49-F238E27FC236}">
                    <a16:creationId xmlns:a16="http://schemas.microsoft.com/office/drawing/2014/main" id="{7FC6194D-FB32-C311-B379-74F5F4B1FC77}"/>
                  </a:ext>
                </a:extLst>
              </p:cNvPr>
              <p:cNvSpPr txBox="1">
                <a:spLocks noRot="1" noChangeAspect="1" noMove="1" noResize="1" noEditPoints="1" noAdjustHandles="1" noChangeArrowheads="1" noChangeShapeType="1" noTextEdit="1"/>
              </p:cNvSpPr>
              <p:nvPr/>
            </p:nvSpPr>
            <p:spPr>
              <a:xfrm>
                <a:off x="475927" y="2062825"/>
                <a:ext cx="11240145" cy="1683410"/>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DB65E7D-D3DE-8B05-33E4-A74404246EE3}"/>
              </a:ext>
            </a:extLst>
          </p:cNvPr>
          <p:cNvSpPr/>
          <p:nvPr/>
        </p:nvSpPr>
        <p:spPr>
          <a:xfrm>
            <a:off x="6416298" y="1984645"/>
            <a:ext cx="557939" cy="1761590"/>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D6ADD82-D602-E887-205C-EBB6E5EBD859}"/>
              </a:ext>
            </a:extLst>
          </p:cNvPr>
          <p:cNvSpPr txBox="1"/>
          <p:nvPr/>
        </p:nvSpPr>
        <p:spPr>
          <a:xfrm>
            <a:off x="3372494" y="3970758"/>
            <a:ext cx="6645545" cy="830997"/>
          </a:xfrm>
          <a:prstGeom prst="rect">
            <a:avLst/>
          </a:prstGeom>
          <a:noFill/>
        </p:spPr>
        <p:txBody>
          <a:bodyPr wrap="square">
            <a:spAutoFit/>
          </a:bodyPr>
          <a:lstStyle/>
          <a:p>
            <a:pPr algn="ctr"/>
            <a:r>
              <a:rPr lang="en-US" sz="2400" dirty="0"/>
              <a:t>Again, this is the LD-score for a given SNP j, which reflects our “X” variable</a:t>
            </a:r>
          </a:p>
        </p:txBody>
      </p:sp>
    </p:spTree>
    <p:extLst>
      <p:ext uri="{BB962C8B-B14F-4D97-AF65-F5344CB8AC3E}">
        <p14:creationId xmlns:p14="http://schemas.microsoft.com/office/powerpoint/2010/main" val="3112989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C6194D-FB32-C311-B379-74F5F4B1FC77}"/>
                  </a:ext>
                </a:extLst>
              </p:cNvPr>
              <p:cNvSpPr txBox="1"/>
              <p:nvPr/>
            </p:nvSpPr>
            <p:spPr>
              <a:xfrm>
                <a:off x="475927" y="1428355"/>
                <a:ext cx="11240145" cy="1683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𝐸</m:t>
                      </m:r>
                      <m:d>
                        <m:dPr>
                          <m:begChr m:val="["/>
                          <m:endChr m:val="]"/>
                          <m:ctrlPr>
                            <a:rPr lang="en-US" sz="4000" i="1">
                              <a:solidFill>
                                <a:srgbClr val="836967"/>
                              </a:solidFill>
                              <a:latin typeface="Cambria Math" panose="02040503050406030204" pitchFamily="18" charset="0"/>
                            </a:rPr>
                          </m:ctrlPr>
                        </m:dPr>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1</m:t>
                              </m:r>
                              <m:r>
                                <a:rPr lang="en-US" sz="4000" i="1">
                                  <a:latin typeface="Cambria Math" panose="02040503050406030204" pitchFamily="18" charset="0"/>
                                </a:rPr>
                                <m:t>𝑗</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𝑧</m:t>
                              </m:r>
                            </m:e>
                            <m:sub>
                              <m:r>
                                <a:rPr lang="en-US" sz="4000" i="0">
                                  <a:latin typeface="Cambria Math" panose="02040503050406030204" pitchFamily="18" charset="0"/>
                                </a:rPr>
                                <m:t>2</m:t>
                              </m:r>
                              <m:r>
                                <a:rPr lang="en-US" sz="4000" i="1">
                                  <a:latin typeface="Cambria Math" panose="02040503050406030204" pitchFamily="18" charset="0"/>
                                </a:rPr>
                                <m:t>𝑗</m:t>
                              </m:r>
                            </m:sub>
                          </m:sSub>
                          <m:r>
                            <a:rPr lang="en-US" sz="4000" b="0" i="1" smtClean="0">
                              <a:latin typeface="Cambria Math" panose="02040503050406030204" pitchFamily="18" charset="0"/>
                            </a:rPr>
                            <m:t> |</m:t>
                          </m:r>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e>
                      </m:d>
                      <m:r>
                        <a:rPr lang="en-US" sz="4000" i="0">
                          <a:latin typeface="Cambria Math" panose="02040503050406030204" pitchFamily="18" charset="0"/>
                        </a:rPr>
                        <m:t>=</m:t>
                      </m:r>
                      <m:f>
                        <m:fPr>
                          <m:ctrlPr>
                            <a:rPr lang="en-US" sz="4000" i="1" smtClean="0">
                              <a:latin typeface="Cambria Math" panose="02040503050406030204" pitchFamily="18" charset="0"/>
                            </a:rPr>
                          </m:ctrlPr>
                        </m:fPr>
                        <m:num>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r>
                                <a:rPr lang="en-US" sz="4000" i="1">
                                  <a:latin typeface="Cambria Math" panose="02040503050406030204" pitchFamily="18" charset="0"/>
                                </a:rPr>
                                <m:t> </m:t>
                              </m:r>
                              <m:r>
                                <a:rPr lang="en-US" sz="4000" b="0" i="1" smtClean="0">
                                  <a:latin typeface="Cambria Math" panose="02040503050406030204" pitchFamily="18" charset="0"/>
                                </a:rPr>
                                <m:t> </m:t>
                              </m:r>
                            </m:e>
                          </m:rad>
                          <m:sSub>
                            <m:sSubPr>
                              <m:ctrlPr>
                                <a:rPr lang="en-US" sz="4000" i="1">
                                  <a:latin typeface="Cambria Math" panose="02040503050406030204" pitchFamily="18" charset="0"/>
                                </a:rPr>
                              </m:ctrlPr>
                            </m:sSubPr>
                            <m:e>
                              <m:r>
                                <a:rPr lang="en-US" sz="4000" i="1">
                                  <a:latin typeface="Cambria Math" panose="02040503050406030204" pitchFamily="18" charset="0"/>
                                </a:rPr>
                                <m:t>𝜌</m:t>
                              </m:r>
                            </m:e>
                            <m:sub>
                              <m:r>
                                <a:rPr lang="en-US" sz="4000" i="1">
                                  <a:latin typeface="Cambria Math" panose="02040503050406030204" pitchFamily="18" charset="0"/>
                                </a:rPr>
                                <m:t>𝑔</m:t>
                              </m:r>
                            </m:sub>
                          </m:sSub>
                        </m:num>
                        <m:den>
                          <m:r>
                            <a:rPr lang="en-US" sz="4000" b="0" i="1" smtClean="0">
                              <a:latin typeface="Cambria Math" panose="02040503050406030204" pitchFamily="18" charset="0"/>
                            </a:rPr>
                            <m:t>𝑀</m:t>
                          </m:r>
                        </m:den>
                      </m:f>
                      <m:sSub>
                        <m:sSubPr>
                          <m:ctrlPr>
                            <a:rPr lang="en-US" sz="4000" i="1">
                              <a:latin typeface="Cambria Math" panose="02040503050406030204" pitchFamily="18" charset="0"/>
                            </a:rPr>
                          </m:ctrlPr>
                        </m:sSubPr>
                        <m:e>
                          <m:r>
                            <a:rPr lang="en-US" sz="4000">
                              <a:latin typeface="Cambria Math" panose="02040503050406030204" pitchFamily="18" charset="0"/>
                            </a:rPr>
                            <m:t>𝓁</m:t>
                          </m:r>
                        </m:e>
                        <m:sub>
                          <m:r>
                            <a:rPr lang="en-US" sz="4000" i="1">
                              <a:latin typeface="Cambria Math" panose="02040503050406030204" pitchFamily="18" charset="0"/>
                            </a:rPr>
                            <m:t>𝑗</m:t>
                          </m:r>
                        </m:sub>
                      </m:sSub>
                      <m:r>
                        <a:rPr lang="en-US" sz="4000" i="1">
                          <a:latin typeface="Cambria Math" panose="02040503050406030204" pitchFamily="18" charset="0"/>
                        </a:rPr>
                        <m:t>+</m:t>
                      </m:r>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r>
                        <a:rPr lang="en-US" sz="4000" i="1">
                          <a:latin typeface="Cambria Math" panose="02040503050406030204" pitchFamily="18" charset="0"/>
                        </a:rPr>
                        <m:t>𝑎</m:t>
                      </m:r>
                      <m:r>
                        <a:rPr lang="en-US" sz="4000" b="0" i="1" smtClean="0">
                          <a:latin typeface="Cambria Math" panose="02040503050406030204" pitchFamily="18" charset="0"/>
                        </a:rPr>
                        <m:t>+</m:t>
                      </m:r>
                      <m:f>
                        <m:fPr>
                          <m:ctrlPr>
                            <a:rPr lang="en-US" sz="4000" i="1">
                              <a:solidFill>
                                <a:srgbClr val="836967"/>
                              </a:solidFill>
                              <a:latin typeface="Cambria Math" panose="02040503050406030204" pitchFamily="18" charset="0"/>
                            </a:rPr>
                          </m:ctrlPr>
                        </m:fPr>
                        <m:num>
                          <m:r>
                            <a:rPr lang="en-US" sz="4000" i="1">
                              <a:latin typeface="Cambria Math" panose="02040503050406030204" pitchFamily="18" charset="0"/>
                            </a:rPr>
                            <m:t>𝜌</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i="1">
                                  <a:latin typeface="Cambria Math" panose="02040503050406030204" pitchFamily="18" charset="0"/>
                                </a:rPr>
                                <m:t>𝑠</m:t>
                              </m:r>
                            </m:sub>
                          </m:sSub>
                        </m:num>
                        <m:den>
                          <m:rad>
                            <m:radPr>
                              <m:degHide m:val="on"/>
                              <m:ctrlPr>
                                <a:rPr lang="en-US" sz="4000" i="1">
                                  <a:solidFill>
                                    <a:srgbClr val="836967"/>
                                  </a:solidFill>
                                  <a:latin typeface="Cambria Math" panose="02040503050406030204" pitchFamily="18" charset="0"/>
                                </a:rPr>
                              </m:ctrlPr>
                            </m:radPr>
                            <m:deg/>
                            <m:e>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1</m:t>
                                  </m:r>
                                </m:sub>
                              </m:sSub>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𝑁</m:t>
                                  </m:r>
                                </m:e>
                                <m:sub>
                                  <m:r>
                                    <a:rPr lang="en-US" sz="4000">
                                      <a:latin typeface="Cambria Math" panose="02040503050406030204" pitchFamily="18" charset="0"/>
                                    </a:rPr>
                                    <m:t>2</m:t>
                                  </m:r>
                                </m:sub>
                              </m:sSub>
                            </m:e>
                          </m:rad>
                        </m:den>
                      </m:f>
                    </m:oMath>
                  </m:oMathPara>
                </a14:m>
                <a:endParaRPr lang="en-US" sz="4000" dirty="0"/>
              </a:p>
            </p:txBody>
          </p:sp>
        </mc:Choice>
        <mc:Fallback xmlns="">
          <p:sp>
            <p:nvSpPr>
              <p:cNvPr id="7" name="TextBox 6">
                <a:extLst>
                  <a:ext uri="{FF2B5EF4-FFF2-40B4-BE49-F238E27FC236}">
                    <a16:creationId xmlns:a16="http://schemas.microsoft.com/office/drawing/2014/main" id="{7FC6194D-FB32-C311-B379-74F5F4B1FC77}"/>
                  </a:ext>
                </a:extLst>
              </p:cNvPr>
              <p:cNvSpPr txBox="1">
                <a:spLocks noRot="1" noChangeAspect="1" noMove="1" noResize="1" noEditPoints="1" noAdjustHandles="1" noChangeArrowheads="1" noChangeShapeType="1" noTextEdit="1"/>
              </p:cNvSpPr>
              <p:nvPr/>
            </p:nvSpPr>
            <p:spPr>
              <a:xfrm>
                <a:off x="475927" y="1428355"/>
                <a:ext cx="11240145" cy="1683410"/>
              </a:xfrm>
              <a:prstGeom prst="rect">
                <a:avLst/>
              </a:prstGeom>
              <a:blipFill>
                <a:blip r:embed="rId3"/>
                <a:stretch>
                  <a:fillRect b="-752"/>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DB65E7D-D3DE-8B05-33E4-A74404246EE3}"/>
              </a:ext>
            </a:extLst>
          </p:cNvPr>
          <p:cNvSpPr/>
          <p:nvPr/>
        </p:nvSpPr>
        <p:spPr>
          <a:xfrm>
            <a:off x="7532176" y="1350175"/>
            <a:ext cx="4183896" cy="1761590"/>
          </a:xfrm>
          <a:prstGeom prst="rect">
            <a:avLst/>
          </a:prstGeom>
          <a:solidFill>
            <a:schemeClr val="accent1">
              <a:alpha val="321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6ADD82-D602-E887-205C-EBB6E5EBD859}"/>
                  </a:ext>
                </a:extLst>
              </p:cNvPr>
              <p:cNvSpPr txBox="1"/>
              <p:nvPr/>
            </p:nvSpPr>
            <p:spPr>
              <a:xfrm>
                <a:off x="5532895" y="3169404"/>
                <a:ext cx="6798590" cy="3728265"/>
              </a:xfrm>
              <a:prstGeom prst="rect">
                <a:avLst/>
              </a:prstGeom>
              <a:noFill/>
            </p:spPr>
            <p:txBody>
              <a:bodyPr wrap="square">
                <a:spAutoFit/>
              </a:bodyPr>
              <a:lstStyle/>
              <a:p>
                <a:pPr algn="ctr"/>
                <a:r>
                  <a:rPr lang="en-US" sz="2400" dirty="0"/>
                  <a:t>Here we have the bivariate LDSC intercept.</a:t>
                </a:r>
              </a:p>
              <a:p>
                <a:pPr algn="ctr"/>
                <a:endParaRPr lang="en-US" sz="2400" dirty="0"/>
              </a:p>
              <a:p>
                <a:pPr algn="ctr"/>
                <a14:m>
                  <m:oMath xmlns:m="http://schemas.openxmlformats.org/officeDocument/2006/math">
                    <m:rad>
                      <m:radPr>
                        <m:degHide m:val="on"/>
                        <m:ctrlPr>
                          <a:rPr lang="en-US" sz="2400" i="1" smtClean="0">
                            <a:solidFill>
                              <a:srgbClr val="836967"/>
                            </a:solidFill>
                            <a:latin typeface="Cambria Math" panose="02040503050406030204" pitchFamily="18" charset="0"/>
                          </a:rPr>
                        </m:ctrlPr>
                      </m:radPr>
                      <m:deg/>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𝑁</m:t>
                            </m:r>
                          </m:e>
                          <m:sub>
                            <m:r>
                              <a:rPr lang="en-US" sz="2400">
                                <a:latin typeface="Cambria Math" panose="02040503050406030204" pitchFamily="18" charset="0"/>
                              </a:rPr>
                              <m:t>1</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𝑁</m:t>
                            </m:r>
                          </m:e>
                          <m:sub>
                            <m:r>
                              <a:rPr lang="en-US" sz="2400">
                                <a:latin typeface="Cambria Math" panose="02040503050406030204" pitchFamily="18" charset="0"/>
                              </a:rPr>
                              <m:t>2</m:t>
                            </m:r>
                          </m:sub>
                        </m:sSub>
                      </m:e>
                    </m:rad>
                    <m:r>
                      <a:rPr lang="en-US" sz="2400" i="1">
                        <a:latin typeface="Cambria Math" panose="02040503050406030204" pitchFamily="18" charset="0"/>
                      </a:rPr>
                      <m:t>𝑎</m:t>
                    </m:r>
                  </m:oMath>
                </a14:m>
                <a:r>
                  <a:rPr lang="en-US" sz="2400" dirty="0"/>
                  <a:t> reflects shared sources of population stratification across the two samples. </a:t>
                </a:r>
              </a:p>
              <a:p>
                <a:pPr algn="ctr"/>
                <a:endParaRPr lang="en-US" sz="2400" dirty="0"/>
              </a:p>
              <a:p>
                <a:pPr algn="ctr"/>
                <a14:m>
                  <m:oMath xmlns:m="http://schemas.openxmlformats.org/officeDocument/2006/math">
                    <m:f>
                      <m:fPr>
                        <m:ctrlPr>
                          <a:rPr lang="en-US" sz="2400" i="1" smtClean="0">
                            <a:solidFill>
                              <a:srgbClr val="836967"/>
                            </a:solidFill>
                            <a:latin typeface="Cambria Math" panose="02040503050406030204" pitchFamily="18" charset="0"/>
                          </a:rPr>
                        </m:ctrlPr>
                      </m:fPr>
                      <m:num>
                        <m:r>
                          <a:rPr lang="en-US" sz="2400" i="1">
                            <a:latin typeface="Cambria Math" panose="02040503050406030204" pitchFamily="18" charset="0"/>
                          </a:rPr>
                          <m:t>𝜌</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𝑠</m:t>
                            </m:r>
                          </m:sub>
                        </m:sSub>
                      </m:num>
                      <m:den>
                        <m:rad>
                          <m:radPr>
                            <m:degHide m:val="on"/>
                            <m:ctrlPr>
                              <a:rPr lang="en-US" sz="2400" i="1">
                                <a:solidFill>
                                  <a:srgbClr val="836967"/>
                                </a:solidFill>
                                <a:latin typeface="Cambria Math" panose="02040503050406030204" pitchFamily="18" charset="0"/>
                              </a:rPr>
                            </m:ctrlPr>
                          </m:radPr>
                          <m:deg/>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𝑁</m:t>
                                </m:r>
                              </m:e>
                              <m:sub>
                                <m:r>
                                  <a:rPr lang="en-US" sz="2400">
                                    <a:latin typeface="Cambria Math" panose="02040503050406030204" pitchFamily="18" charset="0"/>
                                  </a:rPr>
                                  <m:t>1</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𝑁</m:t>
                                </m:r>
                              </m:e>
                              <m:sub>
                                <m:r>
                                  <a:rPr lang="en-US" sz="2400">
                                    <a:latin typeface="Cambria Math" panose="02040503050406030204" pitchFamily="18" charset="0"/>
                                  </a:rPr>
                                  <m:t>2</m:t>
                                </m:r>
                              </m:sub>
                            </m:sSub>
                          </m:e>
                        </m:rad>
                      </m:den>
                    </m:f>
                  </m:oMath>
                </a14:m>
                <a:r>
                  <a:rPr lang="en-US" sz="2400" dirty="0"/>
                  <a:t> reflects the phenotypic correlation among overlapping participant samples weighted by proportional sample overlap </a:t>
                </a:r>
              </a:p>
              <a:p>
                <a:pPr algn="ctr"/>
                <a:endParaRPr lang="en-US" sz="2400" dirty="0"/>
              </a:p>
            </p:txBody>
          </p:sp>
        </mc:Choice>
        <mc:Fallback xmlns="">
          <p:sp>
            <p:nvSpPr>
              <p:cNvPr id="3" name="TextBox 2">
                <a:extLst>
                  <a:ext uri="{FF2B5EF4-FFF2-40B4-BE49-F238E27FC236}">
                    <a16:creationId xmlns:a16="http://schemas.microsoft.com/office/drawing/2014/main" id="{BD6ADD82-D602-E887-205C-EBB6E5EBD859}"/>
                  </a:ext>
                </a:extLst>
              </p:cNvPr>
              <p:cNvSpPr txBox="1">
                <a:spLocks noRot="1" noChangeAspect="1" noMove="1" noResize="1" noEditPoints="1" noAdjustHandles="1" noChangeArrowheads="1" noChangeShapeType="1" noTextEdit="1"/>
              </p:cNvSpPr>
              <p:nvPr/>
            </p:nvSpPr>
            <p:spPr>
              <a:xfrm>
                <a:off x="5532895" y="3169404"/>
                <a:ext cx="6798590" cy="3728265"/>
              </a:xfrm>
              <a:prstGeom prst="rect">
                <a:avLst/>
              </a:prstGeom>
              <a:blipFill>
                <a:blip r:embed="rId4"/>
                <a:stretch>
                  <a:fillRect t="-1356"/>
                </a:stretch>
              </a:blipFill>
            </p:spPr>
            <p:txBody>
              <a:bodyPr/>
              <a:lstStyle/>
              <a:p>
                <a:r>
                  <a:rPr lang="en-US">
                    <a:noFill/>
                  </a:rPr>
                  <a:t> </a:t>
                </a:r>
              </a:p>
            </p:txBody>
          </p:sp>
        </mc:Fallback>
      </mc:AlternateContent>
    </p:spTree>
    <p:extLst>
      <p:ext uri="{BB962C8B-B14F-4D97-AF65-F5344CB8AC3E}">
        <p14:creationId xmlns:p14="http://schemas.microsoft.com/office/powerpoint/2010/main" val="256689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AB37-3659-C3A4-B133-A153B0F4E06E}"/>
              </a:ext>
            </a:extLst>
          </p:cNvPr>
          <p:cNvSpPr>
            <a:spLocks noGrp="1"/>
          </p:cNvSpPr>
          <p:nvPr>
            <p:ph type="title"/>
          </p:nvPr>
        </p:nvSpPr>
        <p:spPr>
          <a:xfrm>
            <a:off x="0" y="-285803"/>
            <a:ext cx="10515600" cy="1325563"/>
          </a:xfrm>
        </p:spPr>
        <p:txBody>
          <a:bodyPr/>
          <a:lstStyle/>
          <a:p>
            <a:r>
              <a:rPr lang="en-US" dirty="0"/>
              <a:t>Genetic Correlation</a:t>
            </a:r>
          </a:p>
        </p:txBody>
      </p:sp>
      <p:sp>
        <p:nvSpPr>
          <p:cNvPr id="3" name="Content Placeholder 2">
            <a:extLst>
              <a:ext uri="{FF2B5EF4-FFF2-40B4-BE49-F238E27FC236}">
                <a16:creationId xmlns:a16="http://schemas.microsoft.com/office/drawing/2014/main" id="{9ECFC4BF-CDE7-8C0A-7653-AE7D2ED2A44F}"/>
              </a:ext>
            </a:extLst>
          </p:cNvPr>
          <p:cNvSpPr>
            <a:spLocks noGrp="1"/>
          </p:cNvSpPr>
          <p:nvPr>
            <p:ph idx="1"/>
          </p:nvPr>
        </p:nvSpPr>
        <p:spPr>
          <a:xfrm>
            <a:off x="771993" y="3741253"/>
            <a:ext cx="11547423" cy="6233494"/>
          </a:xfrm>
        </p:spPr>
        <p:txBody>
          <a:bodyPr>
            <a:normAutofit/>
          </a:bodyPr>
          <a:lstStyle/>
          <a:p>
            <a:r>
              <a:rPr lang="en-US" sz="2800" dirty="0"/>
              <a:t>In many instances, we are interested in the amount of genetic overlap on the standardized scale (i.e., genetic correlation). </a:t>
            </a:r>
          </a:p>
          <a:p>
            <a:pPr lvl="1"/>
            <a:r>
              <a:rPr lang="en-US" dirty="0"/>
              <a:t>What are some important things to keep in mind when interpreting this estimate?</a:t>
            </a:r>
          </a:p>
          <a:p>
            <a:pPr lvl="1"/>
            <a:endParaRPr lang="en-US" dirty="0"/>
          </a:p>
          <a:p>
            <a:r>
              <a:rPr lang="en-US" dirty="0"/>
              <a:t>Why is the bivariate LDSC equation only going to work within ancestry? </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EF17EC-C6D4-AC39-B072-0A16A9AB8861}"/>
                  </a:ext>
                </a:extLst>
              </p:cNvPr>
              <p:cNvSpPr txBox="1"/>
              <p:nvPr/>
            </p:nvSpPr>
            <p:spPr>
              <a:xfrm>
                <a:off x="3960708" y="1433062"/>
                <a:ext cx="6098582" cy="1185324"/>
              </a:xfrm>
              <a:prstGeom prst="rect">
                <a:avLst/>
              </a:prstGeom>
              <a:noFill/>
            </p:spPr>
            <p:txBody>
              <a:bodyPr wrap="square">
                <a:spAutoFit/>
              </a:bodyPr>
              <a:lstStyle/>
              <a:p>
                <a:r>
                  <a:rPr lang="en-US" sz="4400" i="1" dirty="0" err="1"/>
                  <a:t>r</a:t>
                </a:r>
                <a:r>
                  <a:rPr lang="en-US" sz="4400" i="1" baseline="-25000" dirty="0" err="1"/>
                  <a:t>g</a:t>
                </a:r>
                <a:r>
                  <a:rPr lang="en-US" sz="4400" dirty="0"/>
                  <a:t> = </a:t>
                </a:r>
                <a14:m>
                  <m:oMath xmlns:m="http://schemas.openxmlformats.org/officeDocument/2006/math">
                    <m:f>
                      <m:fPr>
                        <m:ctrlPr>
                          <a:rPr lang="en-US" sz="4400" i="1" smtClean="0">
                            <a:latin typeface="Cambria Math" panose="02040503050406030204" pitchFamily="18" charset="0"/>
                          </a:rPr>
                        </m:ctrlPr>
                      </m:fPr>
                      <m:num>
                        <m:sSub>
                          <m:sSubPr>
                            <m:ctrlPr>
                              <a:rPr lang="en-US" sz="4400" i="1">
                                <a:latin typeface="Cambria Math" panose="02040503050406030204" pitchFamily="18" charset="0"/>
                              </a:rPr>
                            </m:ctrlPr>
                          </m:sSubPr>
                          <m:e>
                            <m:r>
                              <a:rPr lang="en-US" sz="4400" i="1">
                                <a:latin typeface="Cambria Math" panose="02040503050406030204" pitchFamily="18" charset="0"/>
                              </a:rPr>
                              <m:t>𝜌</m:t>
                            </m:r>
                          </m:e>
                          <m:sub>
                            <m:r>
                              <a:rPr lang="en-US" sz="4400" i="1">
                                <a:latin typeface="Cambria Math" panose="02040503050406030204" pitchFamily="18" charset="0"/>
                              </a:rPr>
                              <m:t>𝑔</m:t>
                            </m:r>
                          </m:sub>
                        </m:sSub>
                      </m:num>
                      <m:den>
                        <m:rad>
                          <m:radPr>
                            <m:degHide m:val="on"/>
                            <m:ctrlPr>
                              <a:rPr lang="en-US" sz="4400" i="1">
                                <a:solidFill>
                                  <a:srgbClr val="836967"/>
                                </a:solidFill>
                                <a:latin typeface="Cambria Math" panose="02040503050406030204" pitchFamily="18" charset="0"/>
                              </a:rPr>
                            </m:ctrlPr>
                          </m:radPr>
                          <m:deg/>
                          <m:e>
                            <m:r>
                              <m:rPr>
                                <m:nor/>
                              </m:rPr>
                              <a:rPr lang="en-US" sz="4400" i="1" dirty="0">
                                <a:latin typeface="Arial" panose="020B0604020202020204" pitchFamily="34" charset="0"/>
                                <a:cs typeface="Arial" panose="020B0604020202020204" pitchFamily="34" charset="0"/>
                              </a:rPr>
                              <m:t>h</m:t>
                            </m:r>
                            <m:r>
                              <m:rPr>
                                <m:nor/>
                              </m:rPr>
                              <a:rPr lang="en-US" sz="4400" i="1" baseline="30000" dirty="0">
                                <a:latin typeface="Arial" panose="020B0604020202020204" pitchFamily="34" charset="0"/>
                                <a:cs typeface="Arial" panose="020B0604020202020204" pitchFamily="34" charset="0"/>
                              </a:rPr>
                              <m:t>2</m:t>
                            </m:r>
                            <m:r>
                              <m:rPr>
                                <m:nor/>
                              </m:rPr>
                              <a:rPr lang="en-US" sz="4400" i="1" baseline="-25000" dirty="0" smtClean="0">
                                <a:latin typeface="Arial" panose="020B0604020202020204" pitchFamily="34" charset="0"/>
                                <a:cs typeface="Arial" panose="020B0604020202020204" pitchFamily="34" charset="0"/>
                              </a:rPr>
                              <m:t>Y</m:t>
                            </m:r>
                            <m:r>
                              <m:rPr>
                                <m:nor/>
                              </m:rPr>
                              <a:rPr lang="en-US" sz="4400" i="1" baseline="-25000" dirty="0">
                                <a:latin typeface="Arial" panose="020B0604020202020204" pitchFamily="34" charset="0"/>
                                <a:cs typeface="Arial" panose="020B0604020202020204" pitchFamily="34" charset="0"/>
                              </a:rPr>
                              <m:t>1</m:t>
                            </m:r>
                            <m:r>
                              <m:rPr>
                                <m:nor/>
                              </m:rPr>
                              <a:rPr lang="en-US" sz="4400" i="1" dirty="0">
                                <a:latin typeface="Arial" panose="020B0604020202020204" pitchFamily="34" charset="0"/>
                                <a:cs typeface="Arial" panose="020B0604020202020204" pitchFamily="34" charset="0"/>
                              </a:rPr>
                              <m:t>h</m:t>
                            </m:r>
                            <m:r>
                              <m:rPr>
                                <m:nor/>
                              </m:rPr>
                              <a:rPr lang="en-US" sz="4400" i="1" baseline="30000" dirty="0">
                                <a:latin typeface="Arial" panose="020B0604020202020204" pitchFamily="34" charset="0"/>
                                <a:cs typeface="Arial" panose="020B0604020202020204" pitchFamily="34" charset="0"/>
                              </a:rPr>
                              <m:t>2</m:t>
                            </m:r>
                            <m:r>
                              <m:rPr>
                                <m:nor/>
                              </m:rPr>
                              <a:rPr lang="en-US" sz="4400" i="1" baseline="-25000" dirty="0">
                                <a:latin typeface="Arial" panose="020B0604020202020204" pitchFamily="34" charset="0"/>
                                <a:cs typeface="Arial" panose="020B0604020202020204" pitchFamily="34" charset="0"/>
                              </a:rPr>
                              <m:t>Y</m:t>
                            </m:r>
                            <m:r>
                              <m:rPr>
                                <m:nor/>
                              </m:rPr>
                              <a:rPr lang="en-US" sz="4400" i="1" baseline="-25000" dirty="0">
                                <a:latin typeface="Arial" panose="020B0604020202020204" pitchFamily="34" charset="0"/>
                                <a:cs typeface="Arial" panose="020B0604020202020204" pitchFamily="34" charset="0"/>
                              </a:rPr>
                              <m:t>1 </m:t>
                            </m:r>
                          </m:e>
                        </m:rad>
                      </m:den>
                    </m:f>
                  </m:oMath>
                </a14:m>
                <a:endParaRPr lang="en-US" sz="4400" dirty="0"/>
              </a:p>
            </p:txBody>
          </p:sp>
        </mc:Choice>
        <mc:Fallback xmlns="">
          <p:sp>
            <p:nvSpPr>
              <p:cNvPr id="4" name="TextBox 3">
                <a:extLst>
                  <a:ext uri="{FF2B5EF4-FFF2-40B4-BE49-F238E27FC236}">
                    <a16:creationId xmlns:a16="http://schemas.microsoft.com/office/drawing/2014/main" id="{BEEF17EC-C6D4-AC39-B072-0A16A9AB8861}"/>
                  </a:ext>
                </a:extLst>
              </p:cNvPr>
              <p:cNvSpPr txBox="1">
                <a:spLocks noRot="1" noChangeAspect="1" noMove="1" noResize="1" noEditPoints="1" noAdjustHandles="1" noChangeArrowheads="1" noChangeShapeType="1" noTextEdit="1"/>
              </p:cNvSpPr>
              <p:nvPr/>
            </p:nvSpPr>
            <p:spPr>
              <a:xfrm>
                <a:off x="3960708" y="1433062"/>
                <a:ext cx="6098582" cy="1185324"/>
              </a:xfrm>
              <a:prstGeom prst="rect">
                <a:avLst/>
              </a:prstGeom>
              <a:blipFill>
                <a:blip r:embed="rId3"/>
                <a:stretch>
                  <a:fillRect l="-4167" b="-25263"/>
                </a:stretch>
              </a:blipFill>
            </p:spPr>
            <p:txBody>
              <a:bodyPr/>
              <a:lstStyle/>
              <a:p>
                <a:r>
                  <a:rPr lang="en-US">
                    <a:noFill/>
                  </a:rPr>
                  <a:t> </a:t>
                </a:r>
              </a:p>
            </p:txBody>
          </p:sp>
        </mc:Fallback>
      </mc:AlternateContent>
    </p:spTree>
    <p:extLst>
      <p:ext uri="{BB962C8B-B14F-4D97-AF65-F5344CB8AC3E}">
        <p14:creationId xmlns:p14="http://schemas.microsoft.com/office/powerpoint/2010/main" val="422324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74047" y="-70337"/>
            <a:ext cx="10515600" cy="1325563"/>
          </a:xfrm>
        </p:spPr>
        <p:txBody>
          <a:bodyPr>
            <a:normAutofit/>
          </a:bodyPr>
          <a:lstStyle/>
          <a:p>
            <a:pPr algn="ctr"/>
            <a:r>
              <a:rPr lang="en-US" dirty="0"/>
              <a:t>Allows us to produce genetic “heat maps” of genetic correlations across traits</a:t>
            </a:r>
          </a:p>
        </p:txBody>
      </p:sp>
      <p:pic>
        <p:nvPicPr>
          <p:cNvPr id="8" name="Picture 7"/>
          <p:cNvPicPr>
            <a:picLocks noChangeAspect="1"/>
          </p:cNvPicPr>
          <p:nvPr/>
        </p:nvPicPr>
        <p:blipFill>
          <a:blip r:embed="rId3"/>
          <a:stretch>
            <a:fillRect/>
          </a:stretch>
        </p:blipFill>
        <p:spPr>
          <a:xfrm>
            <a:off x="6331847" y="1702441"/>
            <a:ext cx="5682352" cy="4487333"/>
          </a:xfrm>
          <a:prstGeom prst="rect">
            <a:avLst/>
          </a:prstGeom>
        </p:spPr>
      </p:pic>
      <p:pic>
        <p:nvPicPr>
          <p:cNvPr id="10" name="Picture 9"/>
          <p:cNvPicPr>
            <a:picLocks noChangeAspect="1"/>
          </p:cNvPicPr>
          <p:nvPr/>
        </p:nvPicPr>
        <p:blipFill>
          <a:blip r:embed="rId4"/>
          <a:stretch>
            <a:fillRect/>
          </a:stretch>
        </p:blipFill>
        <p:spPr>
          <a:xfrm>
            <a:off x="0" y="2118483"/>
            <a:ext cx="5892872" cy="4158684"/>
          </a:xfrm>
          <a:prstGeom prst="rect">
            <a:avLst/>
          </a:prstGeom>
        </p:spPr>
      </p:pic>
      <p:pic>
        <p:nvPicPr>
          <p:cNvPr id="11" name="Picture 10"/>
          <p:cNvPicPr>
            <a:picLocks noChangeAspect="1"/>
          </p:cNvPicPr>
          <p:nvPr/>
        </p:nvPicPr>
        <p:blipFill>
          <a:blip r:embed="rId5"/>
          <a:stretch>
            <a:fillRect/>
          </a:stretch>
        </p:blipFill>
        <p:spPr>
          <a:xfrm>
            <a:off x="3989988" y="1360631"/>
            <a:ext cx="4106841" cy="980537"/>
          </a:xfrm>
          <a:prstGeom prst="rect">
            <a:avLst/>
          </a:prstGeom>
        </p:spPr>
      </p:pic>
      <p:sp>
        <p:nvSpPr>
          <p:cNvPr id="7" name="TextBox 6">
            <a:extLst>
              <a:ext uri="{FF2B5EF4-FFF2-40B4-BE49-F238E27FC236}">
                <a16:creationId xmlns:a16="http://schemas.microsoft.com/office/drawing/2014/main" id="{BD5BB155-5518-4B4D-897C-3D11DC8D0390}"/>
              </a:ext>
            </a:extLst>
          </p:cNvPr>
          <p:cNvSpPr txBox="1"/>
          <p:nvPr/>
        </p:nvSpPr>
        <p:spPr>
          <a:xfrm>
            <a:off x="8334790" y="6396337"/>
            <a:ext cx="3857210" cy="461665"/>
          </a:xfrm>
          <a:prstGeom prst="rect">
            <a:avLst/>
          </a:prstGeom>
          <a:noFill/>
        </p:spPr>
        <p:txBody>
          <a:bodyPr wrap="none" rtlCol="0">
            <a:spAutoFit/>
          </a:bodyPr>
          <a:lstStyle/>
          <a:p>
            <a:r>
              <a:rPr lang="en-US" sz="2400" dirty="0">
                <a:solidFill>
                  <a:schemeClr val="bg1"/>
                </a:solidFill>
              </a:rPr>
              <a:t>Brainstorm Consortium, 2018</a:t>
            </a:r>
          </a:p>
        </p:txBody>
      </p:sp>
    </p:spTree>
    <p:extLst>
      <p:ext uri="{BB962C8B-B14F-4D97-AF65-F5344CB8AC3E}">
        <p14:creationId xmlns:p14="http://schemas.microsoft.com/office/powerpoint/2010/main" val="2804854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DC00-EE0B-D222-421C-89B2EA51AAA0}"/>
              </a:ext>
            </a:extLst>
          </p:cNvPr>
          <p:cNvSpPr>
            <a:spLocks noGrp="1"/>
          </p:cNvSpPr>
          <p:nvPr>
            <p:ph type="title"/>
          </p:nvPr>
        </p:nvSpPr>
        <p:spPr>
          <a:xfrm>
            <a:off x="583877" y="1074308"/>
            <a:ext cx="10515600" cy="2852737"/>
          </a:xfrm>
        </p:spPr>
        <p:txBody>
          <a:bodyPr/>
          <a:lstStyle/>
          <a:p>
            <a:r>
              <a:rPr lang="en-US" dirty="0"/>
              <a:t>IV. Practical for Continuous Traits</a:t>
            </a:r>
          </a:p>
        </p:txBody>
      </p:sp>
    </p:spTree>
    <p:extLst>
      <p:ext uri="{BB962C8B-B14F-4D97-AF65-F5344CB8AC3E}">
        <p14:creationId xmlns:p14="http://schemas.microsoft.com/office/powerpoint/2010/main" val="2403889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4464-2377-9149-8090-9165D81797CD}"/>
              </a:ext>
            </a:extLst>
          </p:cNvPr>
          <p:cNvSpPr>
            <a:spLocks noGrp="1"/>
          </p:cNvSpPr>
          <p:nvPr>
            <p:ph type="title"/>
          </p:nvPr>
        </p:nvSpPr>
        <p:spPr/>
        <p:txBody>
          <a:bodyPr/>
          <a:lstStyle/>
          <a:p>
            <a:r>
              <a:rPr lang="en-US" dirty="0"/>
              <a:t>Where to get summary statistics</a:t>
            </a:r>
          </a:p>
        </p:txBody>
      </p:sp>
      <p:sp>
        <p:nvSpPr>
          <p:cNvPr id="3" name="Content Placeholder 2">
            <a:extLst>
              <a:ext uri="{FF2B5EF4-FFF2-40B4-BE49-F238E27FC236}">
                <a16:creationId xmlns:a16="http://schemas.microsoft.com/office/drawing/2014/main" id="{83B2BA5E-D282-D84E-8C49-0EA416CC24E4}"/>
              </a:ext>
            </a:extLst>
          </p:cNvPr>
          <p:cNvSpPr>
            <a:spLocks noGrp="1"/>
          </p:cNvSpPr>
          <p:nvPr>
            <p:ph idx="1"/>
          </p:nvPr>
        </p:nvSpPr>
        <p:spPr>
          <a:xfrm>
            <a:off x="2152650" y="1825625"/>
            <a:ext cx="7886700" cy="1458488"/>
          </a:xfrm>
        </p:spPr>
        <p:txBody>
          <a:bodyPr>
            <a:normAutofit fontScale="92500"/>
          </a:bodyPr>
          <a:lstStyle/>
          <a:p>
            <a:r>
              <a:rPr lang="en-US" sz="3100" dirty="0"/>
              <a:t>List lots of resources on the Genomic SEM Wiki:</a:t>
            </a:r>
          </a:p>
          <a:p>
            <a:pPr marL="342900" lvl="1" indent="0">
              <a:buNone/>
            </a:pPr>
            <a:r>
              <a:rPr lang="en-US" sz="2700" dirty="0">
                <a:hlinkClick r:id="" action="ppaction://noaction"/>
              </a:rPr>
              <a:t>https://github.com/GenomicSEM/GenomicSEM/wiki/2.-Important-resources-and-key-information</a:t>
            </a:r>
            <a:endParaRPr lang="en-US" sz="2700" dirty="0"/>
          </a:p>
        </p:txBody>
      </p:sp>
      <p:pic>
        <p:nvPicPr>
          <p:cNvPr id="4" name="Picture 3"/>
          <p:cNvPicPr>
            <a:picLocks noChangeAspect="1"/>
          </p:cNvPicPr>
          <p:nvPr/>
        </p:nvPicPr>
        <p:blipFill>
          <a:blip r:embed="rId2"/>
          <a:stretch>
            <a:fillRect/>
          </a:stretch>
        </p:blipFill>
        <p:spPr>
          <a:xfrm>
            <a:off x="7280857" y="3448605"/>
            <a:ext cx="2859110" cy="310552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914042" y="3538758"/>
            <a:ext cx="3094895" cy="2720376"/>
          </a:xfrm>
          <a:prstGeom prst="rect">
            <a:avLst/>
          </a:prstGeom>
          <a:ln>
            <a:noFill/>
          </a:ln>
          <a:effectLst>
            <a:outerShdw blurRad="292100" dist="139700" dir="2700000" algn="tl" rotWithShape="0">
              <a:srgbClr val="333333">
                <a:alpha val="65000"/>
              </a:srgbClr>
            </a:outerShdw>
          </a:effectLst>
        </p:spPr>
      </p:pic>
      <p:sp>
        <p:nvSpPr>
          <p:cNvPr id="6" name="Curved Right Arrow 5"/>
          <p:cNvSpPr/>
          <p:nvPr/>
        </p:nvSpPr>
        <p:spPr>
          <a:xfrm>
            <a:off x="2668083" y="3129567"/>
            <a:ext cx="1109998" cy="2052103"/>
          </a:xfrm>
          <a:prstGeom prst="curvedRightArrow">
            <a:avLst>
              <a:gd name="adj1" fmla="val 25000"/>
              <a:gd name="adj2" fmla="val 4883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104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F7EC57AF-8944-722C-8C7C-269613067CC0}"/>
              </a:ext>
            </a:extLst>
          </p:cNvPr>
          <p:cNvPicPr>
            <a:picLocks noGrp="1" noChangeAspect="1"/>
          </p:cNvPicPr>
          <p:nvPr>
            <p:ph idx="1"/>
          </p:nvPr>
        </p:nvPicPr>
        <p:blipFill>
          <a:blip r:embed="rId2"/>
          <a:stretch>
            <a:fillRect/>
          </a:stretch>
        </p:blipFill>
        <p:spPr>
          <a:xfrm>
            <a:off x="158193" y="-48927"/>
            <a:ext cx="6440315" cy="1498621"/>
          </a:xfrm>
        </p:spPr>
      </p:pic>
      <p:pic>
        <p:nvPicPr>
          <p:cNvPr id="7" name="Picture 6" descr="Logo, company name&#10;&#10;Description automatically generated">
            <a:extLst>
              <a:ext uri="{FF2B5EF4-FFF2-40B4-BE49-F238E27FC236}">
                <a16:creationId xmlns:a16="http://schemas.microsoft.com/office/drawing/2014/main" id="{B08E7A8D-F708-45D3-7532-6FE664B2CD43}"/>
              </a:ext>
            </a:extLst>
          </p:cNvPr>
          <p:cNvPicPr>
            <a:picLocks noChangeAspect="1"/>
          </p:cNvPicPr>
          <p:nvPr/>
        </p:nvPicPr>
        <p:blipFill>
          <a:blip r:embed="rId3"/>
          <a:stretch>
            <a:fillRect/>
          </a:stretch>
        </p:blipFill>
        <p:spPr>
          <a:xfrm>
            <a:off x="0" y="2595002"/>
            <a:ext cx="4745357" cy="3013372"/>
          </a:xfrm>
          <a:prstGeom prst="rect">
            <a:avLst/>
          </a:prstGeom>
        </p:spPr>
      </p:pic>
      <p:sp>
        <p:nvSpPr>
          <p:cNvPr id="9" name="TextBox 8">
            <a:extLst>
              <a:ext uri="{FF2B5EF4-FFF2-40B4-BE49-F238E27FC236}">
                <a16:creationId xmlns:a16="http://schemas.microsoft.com/office/drawing/2014/main" id="{2DA20A90-9175-ECC8-2528-8802D25D6C9C}"/>
              </a:ext>
            </a:extLst>
          </p:cNvPr>
          <p:cNvSpPr txBox="1"/>
          <p:nvPr/>
        </p:nvSpPr>
        <p:spPr>
          <a:xfrm>
            <a:off x="158194" y="5340466"/>
            <a:ext cx="3987087" cy="1569660"/>
          </a:xfrm>
          <a:prstGeom prst="rect">
            <a:avLst/>
          </a:prstGeom>
          <a:noFill/>
        </p:spPr>
        <p:txBody>
          <a:bodyPr wrap="square">
            <a:spAutoFit/>
          </a:bodyPr>
          <a:lstStyle/>
          <a:p>
            <a:r>
              <a:rPr lang="en-US" sz="2400" dirty="0"/>
              <a:t>https://</a:t>
            </a:r>
            <a:r>
              <a:rPr lang="en-US" sz="2400" dirty="0" err="1"/>
              <a:t>docs.google.com</a:t>
            </a:r>
            <a:r>
              <a:rPr lang="en-US" sz="2400" dirty="0"/>
              <a:t>/spreadsheets/d/1AeeADtT0U1AukliiNyiVzVRdLYPkTbruQSk38DeutU8/</a:t>
            </a:r>
            <a:r>
              <a:rPr lang="en-US" sz="2400" dirty="0" err="1"/>
              <a:t>edit#gid</a:t>
            </a:r>
            <a:r>
              <a:rPr lang="en-US" sz="2400" dirty="0"/>
              <a:t>=268241601</a:t>
            </a:r>
          </a:p>
        </p:txBody>
      </p:sp>
      <p:sp>
        <p:nvSpPr>
          <p:cNvPr id="11" name="TextBox 10">
            <a:extLst>
              <a:ext uri="{FF2B5EF4-FFF2-40B4-BE49-F238E27FC236}">
                <a16:creationId xmlns:a16="http://schemas.microsoft.com/office/drawing/2014/main" id="{500D0B3B-CD33-5C80-7D03-E71084B490B9}"/>
              </a:ext>
            </a:extLst>
          </p:cNvPr>
          <p:cNvSpPr txBox="1"/>
          <p:nvPr/>
        </p:nvSpPr>
        <p:spPr>
          <a:xfrm>
            <a:off x="2601379" y="-72377"/>
            <a:ext cx="6096000" cy="461665"/>
          </a:xfrm>
          <a:prstGeom prst="rect">
            <a:avLst/>
          </a:prstGeom>
          <a:noFill/>
        </p:spPr>
        <p:txBody>
          <a:bodyPr wrap="square">
            <a:spAutoFit/>
          </a:bodyPr>
          <a:lstStyle/>
          <a:p>
            <a:r>
              <a:rPr lang="en-US" sz="2400" dirty="0"/>
              <a:t>https://</a:t>
            </a:r>
            <a:r>
              <a:rPr lang="en-US" sz="2400" dirty="0" err="1"/>
              <a:t>www.ebi.ac.uk</a:t>
            </a:r>
            <a:r>
              <a:rPr lang="en-US" sz="2400" dirty="0"/>
              <a:t>/</a:t>
            </a:r>
            <a:r>
              <a:rPr lang="en-US" sz="2400" dirty="0" err="1"/>
              <a:t>gwas</a:t>
            </a:r>
            <a:r>
              <a:rPr lang="en-US" sz="2400" dirty="0"/>
              <a:t>/</a:t>
            </a:r>
          </a:p>
        </p:txBody>
      </p:sp>
      <p:pic>
        <p:nvPicPr>
          <p:cNvPr id="13" name="Picture 12" descr="Logo, company name&#10;&#10;Description automatically generated">
            <a:extLst>
              <a:ext uri="{FF2B5EF4-FFF2-40B4-BE49-F238E27FC236}">
                <a16:creationId xmlns:a16="http://schemas.microsoft.com/office/drawing/2014/main" id="{3D5509E0-C17C-F833-67AC-164C2E8D9111}"/>
              </a:ext>
            </a:extLst>
          </p:cNvPr>
          <p:cNvPicPr>
            <a:picLocks noChangeAspect="1"/>
          </p:cNvPicPr>
          <p:nvPr/>
        </p:nvPicPr>
        <p:blipFill>
          <a:blip r:embed="rId4"/>
          <a:stretch>
            <a:fillRect/>
          </a:stretch>
        </p:blipFill>
        <p:spPr>
          <a:xfrm>
            <a:off x="4412559" y="2898981"/>
            <a:ext cx="4047067" cy="1625600"/>
          </a:xfrm>
          <a:prstGeom prst="rect">
            <a:avLst/>
          </a:prstGeom>
        </p:spPr>
      </p:pic>
      <p:sp>
        <p:nvSpPr>
          <p:cNvPr id="15" name="TextBox 14">
            <a:extLst>
              <a:ext uri="{FF2B5EF4-FFF2-40B4-BE49-F238E27FC236}">
                <a16:creationId xmlns:a16="http://schemas.microsoft.com/office/drawing/2014/main" id="{33278BA3-2DC4-8955-C359-5CFDC3401786}"/>
              </a:ext>
            </a:extLst>
          </p:cNvPr>
          <p:cNvSpPr txBox="1"/>
          <p:nvPr/>
        </p:nvSpPr>
        <p:spPr>
          <a:xfrm>
            <a:off x="4745358" y="4355580"/>
            <a:ext cx="2695073" cy="1569660"/>
          </a:xfrm>
          <a:prstGeom prst="rect">
            <a:avLst/>
          </a:prstGeom>
          <a:noFill/>
        </p:spPr>
        <p:txBody>
          <a:bodyPr wrap="square">
            <a:spAutoFit/>
          </a:bodyPr>
          <a:lstStyle/>
          <a:p>
            <a:r>
              <a:rPr lang="en-US" sz="2400" dirty="0"/>
              <a:t>https://</a:t>
            </a:r>
            <a:r>
              <a:rPr lang="en-US" sz="2400" dirty="0" err="1"/>
              <a:t>pgc.unc.edu</a:t>
            </a:r>
            <a:r>
              <a:rPr lang="en-US" sz="2400" dirty="0"/>
              <a:t>/for-researchers/download-results/</a:t>
            </a:r>
          </a:p>
        </p:txBody>
      </p:sp>
      <p:pic>
        <p:nvPicPr>
          <p:cNvPr id="17" name="Picture 16" descr="A picture containing text&#10;&#10;Description automatically generated">
            <a:extLst>
              <a:ext uri="{FF2B5EF4-FFF2-40B4-BE49-F238E27FC236}">
                <a16:creationId xmlns:a16="http://schemas.microsoft.com/office/drawing/2014/main" id="{071D7140-C7D4-FBD2-1430-E5DE742179D1}"/>
              </a:ext>
            </a:extLst>
          </p:cNvPr>
          <p:cNvPicPr>
            <a:picLocks noChangeAspect="1"/>
          </p:cNvPicPr>
          <p:nvPr/>
        </p:nvPicPr>
        <p:blipFill>
          <a:blip r:embed="rId5"/>
          <a:stretch>
            <a:fillRect/>
          </a:stretch>
        </p:blipFill>
        <p:spPr>
          <a:xfrm>
            <a:off x="8278425" y="2875531"/>
            <a:ext cx="3446215" cy="2317283"/>
          </a:xfrm>
          <a:prstGeom prst="rect">
            <a:avLst/>
          </a:prstGeom>
        </p:spPr>
      </p:pic>
      <p:sp>
        <p:nvSpPr>
          <p:cNvPr id="19" name="TextBox 18">
            <a:extLst>
              <a:ext uri="{FF2B5EF4-FFF2-40B4-BE49-F238E27FC236}">
                <a16:creationId xmlns:a16="http://schemas.microsoft.com/office/drawing/2014/main" id="{AEF29107-73F1-9B98-5E3F-84585DA52DEC}"/>
              </a:ext>
            </a:extLst>
          </p:cNvPr>
          <p:cNvSpPr txBox="1"/>
          <p:nvPr/>
        </p:nvSpPr>
        <p:spPr>
          <a:xfrm>
            <a:off x="8278424" y="5216264"/>
            <a:ext cx="2598821" cy="1569660"/>
          </a:xfrm>
          <a:prstGeom prst="rect">
            <a:avLst/>
          </a:prstGeom>
          <a:noFill/>
        </p:spPr>
        <p:txBody>
          <a:bodyPr wrap="square">
            <a:spAutoFit/>
          </a:bodyPr>
          <a:lstStyle/>
          <a:p>
            <a:r>
              <a:rPr lang="en-US" sz="2400" dirty="0"/>
              <a:t>https://</a:t>
            </a:r>
            <a:r>
              <a:rPr lang="en-US" sz="2400" dirty="0" err="1"/>
              <a:t>enigma.ini.usc.edu</a:t>
            </a:r>
            <a:r>
              <a:rPr lang="en-US" sz="2400" dirty="0"/>
              <a:t>/research/download-enigma-</a:t>
            </a:r>
            <a:r>
              <a:rPr lang="en-US" sz="2400" dirty="0" err="1"/>
              <a:t>gwas</a:t>
            </a:r>
            <a:r>
              <a:rPr lang="en-US" sz="2400" dirty="0"/>
              <a:t>-results/</a:t>
            </a:r>
          </a:p>
        </p:txBody>
      </p:sp>
      <p:pic>
        <p:nvPicPr>
          <p:cNvPr id="3" name="Picture 2" descr="A picture containing logo&#10;&#10;Description automatically generated">
            <a:extLst>
              <a:ext uri="{FF2B5EF4-FFF2-40B4-BE49-F238E27FC236}">
                <a16:creationId xmlns:a16="http://schemas.microsoft.com/office/drawing/2014/main" id="{D8D4534A-75A9-86E7-4CEF-D8C475D4501C}"/>
              </a:ext>
            </a:extLst>
          </p:cNvPr>
          <p:cNvPicPr>
            <a:picLocks noChangeAspect="1"/>
          </p:cNvPicPr>
          <p:nvPr/>
        </p:nvPicPr>
        <p:blipFill>
          <a:blip r:embed="rId6"/>
          <a:stretch>
            <a:fillRect/>
          </a:stretch>
        </p:blipFill>
        <p:spPr>
          <a:xfrm>
            <a:off x="6912661" y="72076"/>
            <a:ext cx="5229079" cy="981483"/>
          </a:xfrm>
          <a:prstGeom prst="rect">
            <a:avLst/>
          </a:prstGeom>
        </p:spPr>
      </p:pic>
      <p:sp>
        <p:nvSpPr>
          <p:cNvPr id="6" name="TextBox 5">
            <a:extLst>
              <a:ext uri="{FF2B5EF4-FFF2-40B4-BE49-F238E27FC236}">
                <a16:creationId xmlns:a16="http://schemas.microsoft.com/office/drawing/2014/main" id="{E5A024BA-FE5E-82FA-20AE-2FD0BB2D58E7}"/>
              </a:ext>
            </a:extLst>
          </p:cNvPr>
          <p:cNvSpPr txBox="1"/>
          <p:nvPr/>
        </p:nvSpPr>
        <p:spPr>
          <a:xfrm>
            <a:off x="7288442" y="1127848"/>
            <a:ext cx="6098058" cy="369332"/>
          </a:xfrm>
          <a:prstGeom prst="rect">
            <a:avLst/>
          </a:prstGeom>
          <a:noFill/>
        </p:spPr>
        <p:txBody>
          <a:bodyPr wrap="square">
            <a:spAutoFit/>
          </a:bodyPr>
          <a:lstStyle/>
          <a:p>
            <a:r>
              <a:rPr lang="en-US" dirty="0"/>
              <a:t>https://</a:t>
            </a:r>
            <a:r>
              <a:rPr lang="en-US" dirty="0" err="1"/>
              <a:t>pheweb.jp</a:t>
            </a:r>
            <a:r>
              <a:rPr lang="en-US" dirty="0"/>
              <a:t>/</a:t>
            </a:r>
          </a:p>
        </p:txBody>
      </p:sp>
      <p:pic>
        <p:nvPicPr>
          <p:cNvPr id="10" name="Picture 9" descr="Logo&#10;&#10;Description automatically generated with medium confidence">
            <a:extLst>
              <a:ext uri="{FF2B5EF4-FFF2-40B4-BE49-F238E27FC236}">
                <a16:creationId xmlns:a16="http://schemas.microsoft.com/office/drawing/2014/main" id="{023E042A-FD55-A644-B26F-45958A0E1F69}"/>
              </a:ext>
            </a:extLst>
          </p:cNvPr>
          <p:cNvPicPr>
            <a:picLocks noChangeAspect="1"/>
          </p:cNvPicPr>
          <p:nvPr/>
        </p:nvPicPr>
        <p:blipFill>
          <a:blip r:embed="rId7"/>
          <a:stretch>
            <a:fillRect/>
          </a:stretch>
        </p:blipFill>
        <p:spPr>
          <a:xfrm>
            <a:off x="218074" y="1479501"/>
            <a:ext cx="2743200" cy="1104900"/>
          </a:xfrm>
          <a:prstGeom prst="rect">
            <a:avLst/>
          </a:prstGeom>
        </p:spPr>
      </p:pic>
      <p:sp>
        <p:nvSpPr>
          <p:cNvPr id="14" name="TextBox 13">
            <a:extLst>
              <a:ext uri="{FF2B5EF4-FFF2-40B4-BE49-F238E27FC236}">
                <a16:creationId xmlns:a16="http://schemas.microsoft.com/office/drawing/2014/main" id="{71932412-BA04-6285-69FC-16D94AB624C6}"/>
              </a:ext>
            </a:extLst>
          </p:cNvPr>
          <p:cNvSpPr txBox="1"/>
          <p:nvPr/>
        </p:nvSpPr>
        <p:spPr>
          <a:xfrm>
            <a:off x="2533006" y="1854106"/>
            <a:ext cx="6505832" cy="369332"/>
          </a:xfrm>
          <a:prstGeom prst="rect">
            <a:avLst/>
          </a:prstGeom>
          <a:noFill/>
        </p:spPr>
        <p:txBody>
          <a:bodyPr wrap="square">
            <a:spAutoFit/>
          </a:bodyPr>
          <a:lstStyle/>
          <a:p>
            <a:r>
              <a:rPr lang="en-US" dirty="0"/>
              <a:t>https://</a:t>
            </a:r>
            <a:r>
              <a:rPr lang="en-US" dirty="0" err="1"/>
              <a:t>www.finngen.fi</a:t>
            </a:r>
            <a:r>
              <a:rPr lang="en-US" dirty="0"/>
              <a:t>/</a:t>
            </a:r>
            <a:r>
              <a:rPr lang="en-US" dirty="0" err="1"/>
              <a:t>en</a:t>
            </a:r>
            <a:r>
              <a:rPr lang="en-US" dirty="0"/>
              <a:t>/</a:t>
            </a:r>
            <a:r>
              <a:rPr lang="en-US" dirty="0" err="1"/>
              <a:t>access_results</a:t>
            </a:r>
            <a:endParaRPr lang="en-US" dirty="0"/>
          </a:p>
        </p:txBody>
      </p:sp>
    </p:spTree>
    <p:extLst>
      <p:ext uri="{BB962C8B-B14F-4D97-AF65-F5344CB8AC3E}">
        <p14:creationId xmlns:p14="http://schemas.microsoft.com/office/powerpoint/2010/main" val="839213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1523999" y="616139"/>
            <a:ext cx="9313889" cy="987777"/>
          </a:xfrm>
        </p:spPr>
        <p:txBody>
          <a:bodyPr>
            <a:normAutofit fontScale="90000"/>
          </a:bodyPr>
          <a:lstStyle/>
          <a:p>
            <a:r>
              <a:rPr lang="en-US" dirty="0"/>
              <a:t>Only TWO Primary Steps to estimate </a:t>
            </a:r>
            <a:r>
              <a:rPr lang="en-US" dirty="0" err="1"/>
              <a:t>ldsc</a:t>
            </a:r>
            <a:endParaRPr lang="en-US" dirty="0"/>
          </a:p>
        </p:txBody>
      </p:sp>
      <p:sp>
        <p:nvSpPr>
          <p:cNvPr id="3" name="Content Placeholder 2">
            <a:extLst>
              <a:ext uri="{FF2B5EF4-FFF2-40B4-BE49-F238E27FC236}">
                <a16:creationId xmlns:a16="http://schemas.microsoft.com/office/drawing/2014/main" id="{98E5AE6F-9755-C34C-BAC9-D5B3D7705E8E}"/>
              </a:ext>
            </a:extLst>
          </p:cNvPr>
          <p:cNvSpPr>
            <a:spLocks noGrp="1"/>
          </p:cNvSpPr>
          <p:nvPr>
            <p:ph idx="1"/>
          </p:nvPr>
        </p:nvSpPr>
        <p:spPr>
          <a:xfrm>
            <a:off x="2152650" y="2002971"/>
            <a:ext cx="5757636" cy="4173992"/>
          </a:xfrm>
        </p:spPr>
        <p:txBody>
          <a:bodyPr/>
          <a:lstStyle/>
          <a:p>
            <a:pPr marL="347663" indent="-347663">
              <a:buNone/>
            </a:pPr>
            <a:r>
              <a:rPr lang="en-US" dirty="0"/>
              <a:t>1. Munge the summary statistics </a:t>
            </a:r>
            <a:r>
              <a:rPr lang="en-US" i="1" dirty="0"/>
              <a:t>(</a:t>
            </a:r>
            <a:r>
              <a:rPr lang="en-US" b="1" i="1" dirty="0">
                <a:latin typeface="Lucida Console" panose="020B0609040504020204" pitchFamily="49" charset="0"/>
              </a:rPr>
              <a:t>munge</a:t>
            </a:r>
            <a:r>
              <a:rPr lang="en-US" i="1" dirty="0"/>
              <a:t>)</a:t>
            </a:r>
          </a:p>
          <a:p>
            <a:pPr marL="347663" indent="-347663">
              <a:buNone/>
            </a:pPr>
            <a:endParaRPr lang="en-US" sz="1100" dirty="0"/>
          </a:p>
          <a:p>
            <a:pPr marL="347663" indent="-347663">
              <a:buNone/>
            </a:pPr>
            <a:r>
              <a:rPr lang="en-US" dirty="0"/>
              <a:t>2. Run LD-Score Regression to obtain the genetic covariance and sampling covariance matrices </a:t>
            </a:r>
            <a:r>
              <a:rPr lang="en-US" i="1" dirty="0"/>
              <a:t>(</a:t>
            </a:r>
            <a:r>
              <a:rPr lang="en-US" b="1" i="1" dirty="0" err="1">
                <a:latin typeface="Lucida Console" panose="020B0609040504020204" pitchFamily="49" charset="0"/>
              </a:rPr>
              <a:t>ldsc</a:t>
            </a:r>
            <a:r>
              <a:rPr lang="en-US" i="1" dirty="0"/>
              <a:t>)</a:t>
            </a:r>
          </a:p>
          <a:p>
            <a:pPr marL="347663" indent="-347663">
              <a:buNone/>
            </a:pPr>
            <a:endParaRPr lang="en-US" sz="1100" dirty="0"/>
          </a:p>
        </p:txBody>
      </p:sp>
      <p:sp>
        <p:nvSpPr>
          <p:cNvPr id="5" name="Rectangle 4"/>
          <p:cNvSpPr/>
          <p:nvPr/>
        </p:nvSpPr>
        <p:spPr>
          <a:xfrm>
            <a:off x="7692572" y="1825625"/>
            <a:ext cx="2670629" cy="11321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Munge</a:t>
            </a:r>
            <a:r>
              <a:rPr lang="en-US" sz="2400" dirty="0">
                <a:solidFill>
                  <a:schemeClr val="tx1"/>
                </a:solidFill>
              </a:rPr>
              <a:t>: convert raw data from one form to another</a:t>
            </a:r>
          </a:p>
        </p:txBody>
      </p:sp>
    </p:spTree>
    <p:extLst>
      <p:ext uri="{BB962C8B-B14F-4D97-AF65-F5344CB8AC3E}">
        <p14:creationId xmlns:p14="http://schemas.microsoft.com/office/powerpoint/2010/main" val="2068490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D9B75A-F180-164C-DD63-CB20927A5541}"/>
              </a:ext>
            </a:extLst>
          </p:cNvPr>
          <p:cNvSpPr txBox="1"/>
          <p:nvPr/>
        </p:nvSpPr>
        <p:spPr>
          <a:xfrm>
            <a:off x="269308" y="305068"/>
            <a:ext cx="11922691" cy="4524315"/>
          </a:xfrm>
          <a:prstGeom prst="rect">
            <a:avLst/>
          </a:prstGeom>
          <a:noFill/>
        </p:spPr>
        <p:txBody>
          <a:bodyPr wrap="square">
            <a:spAutoFit/>
          </a:bodyPr>
          <a:lstStyle/>
          <a:p>
            <a:pPr algn="l"/>
            <a:r>
              <a:rPr lang="en-US" sz="3600" b="0" i="0" dirty="0">
                <a:solidFill>
                  <a:srgbClr val="24292F"/>
                </a:solidFill>
                <a:effectLst/>
                <a:latin typeface="-apple-system"/>
              </a:rPr>
              <a:t>The summary statistics files input to the </a:t>
            </a:r>
            <a:r>
              <a:rPr lang="en-US" sz="3600" b="0" i="1" dirty="0">
                <a:solidFill>
                  <a:srgbClr val="24292F"/>
                </a:solidFill>
                <a:effectLst/>
                <a:latin typeface="-apple-system"/>
              </a:rPr>
              <a:t>munge </a:t>
            </a:r>
            <a:r>
              <a:rPr lang="en-US" sz="3600" b="0" i="0" dirty="0">
                <a:solidFill>
                  <a:srgbClr val="24292F"/>
                </a:solidFill>
                <a:effectLst/>
                <a:latin typeface="-apple-system"/>
              </a:rPr>
              <a:t>function at a minimum need to contain five pieces of information:</a:t>
            </a:r>
          </a:p>
          <a:p>
            <a:pPr algn="l"/>
            <a:endParaRPr lang="en-US" sz="3600" b="0" i="0" dirty="0">
              <a:solidFill>
                <a:srgbClr val="24292F"/>
              </a:solidFill>
              <a:effectLst/>
              <a:latin typeface="-apple-system"/>
            </a:endParaRPr>
          </a:p>
          <a:p>
            <a:pPr algn="l">
              <a:buFont typeface="+mj-lt"/>
              <a:buAutoNum type="arabicPeriod"/>
            </a:pPr>
            <a:r>
              <a:rPr lang="en-US" sz="3600" b="0" i="0" dirty="0">
                <a:solidFill>
                  <a:srgbClr val="24292F"/>
                </a:solidFill>
                <a:effectLst/>
                <a:latin typeface="-apple-system"/>
              </a:rPr>
              <a:t>The </a:t>
            </a:r>
            <a:r>
              <a:rPr lang="en-US" sz="3600" b="0" i="0" dirty="0" err="1">
                <a:solidFill>
                  <a:srgbClr val="24292F"/>
                </a:solidFill>
                <a:effectLst/>
                <a:latin typeface="-apple-system"/>
              </a:rPr>
              <a:t>rsID</a:t>
            </a:r>
            <a:r>
              <a:rPr lang="en-US" sz="3600" b="0" i="0" dirty="0">
                <a:solidFill>
                  <a:srgbClr val="24292F"/>
                </a:solidFill>
                <a:effectLst/>
                <a:latin typeface="-apple-system"/>
              </a:rPr>
              <a:t> of the SNP.</a:t>
            </a:r>
          </a:p>
          <a:p>
            <a:pPr algn="l">
              <a:buFont typeface="+mj-lt"/>
              <a:buAutoNum type="arabicPeriod"/>
            </a:pPr>
            <a:r>
              <a:rPr lang="en-US" sz="3600" b="0" i="0" dirty="0">
                <a:solidFill>
                  <a:srgbClr val="24292F"/>
                </a:solidFill>
                <a:effectLst/>
                <a:latin typeface="-apple-system"/>
              </a:rPr>
              <a:t>An A1 allele column, indicating the effect allele.</a:t>
            </a:r>
          </a:p>
          <a:p>
            <a:pPr algn="l">
              <a:buFont typeface="+mj-lt"/>
              <a:buAutoNum type="arabicPeriod"/>
            </a:pPr>
            <a:r>
              <a:rPr lang="en-US" sz="3600" b="0" i="0" dirty="0">
                <a:solidFill>
                  <a:srgbClr val="24292F"/>
                </a:solidFill>
                <a:effectLst/>
                <a:latin typeface="-apple-system"/>
              </a:rPr>
              <a:t>An A2 allele column, indicating the non-effect allele.</a:t>
            </a:r>
          </a:p>
          <a:p>
            <a:pPr algn="l">
              <a:buFont typeface="+mj-lt"/>
              <a:buAutoNum type="arabicPeriod"/>
            </a:pPr>
            <a:r>
              <a:rPr lang="en-US" sz="3600" b="0" i="0" dirty="0">
                <a:solidFill>
                  <a:srgbClr val="24292F"/>
                </a:solidFill>
                <a:effectLst/>
                <a:latin typeface="-apple-system"/>
              </a:rPr>
              <a:t>A signed (+/-) effect</a:t>
            </a:r>
            <a:r>
              <a:rPr lang="en-US" sz="3600" dirty="0">
                <a:solidFill>
                  <a:srgbClr val="24292F"/>
                </a:solidFill>
                <a:latin typeface="-apple-system"/>
              </a:rPr>
              <a:t> column. </a:t>
            </a:r>
            <a:endParaRPr lang="en-US" sz="3600" b="0" i="0" dirty="0">
              <a:solidFill>
                <a:srgbClr val="24292F"/>
              </a:solidFill>
              <a:effectLst/>
              <a:latin typeface="-apple-system"/>
            </a:endParaRPr>
          </a:p>
          <a:p>
            <a:pPr algn="l">
              <a:buFont typeface="+mj-lt"/>
              <a:buAutoNum type="arabicPeriod"/>
            </a:pPr>
            <a:r>
              <a:rPr lang="en-US" sz="3600" b="0" i="0" dirty="0">
                <a:solidFill>
                  <a:srgbClr val="24292F"/>
                </a:solidFill>
                <a:effectLst/>
                <a:latin typeface="-apple-system"/>
              </a:rPr>
              <a:t>The </a:t>
            </a:r>
            <a:r>
              <a:rPr lang="en-US" sz="3600" b="0" i="1" dirty="0">
                <a:solidFill>
                  <a:srgbClr val="24292F"/>
                </a:solidFill>
                <a:effectLst/>
                <a:latin typeface="-apple-system"/>
              </a:rPr>
              <a:t>p</a:t>
            </a:r>
            <a:r>
              <a:rPr lang="en-US" sz="3600" b="0" i="0" dirty="0">
                <a:solidFill>
                  <a:srgbClr val="24292F"/>
                </a:solidFill>
                <a:effectLst/>
                <a:latin typeface="-apple-system"/>
              </a:rPr>
              <a:t>-value associated with this effect.</a:t>
            </a:r>
          </a:p>
        </p:txBody>
      </p:sp>
    </p:spTree>
    <p:extLst>
      <p:ext uri="{BB962C8B-B14F-4D97-AF65-F5344CB8AC3E}">
        <p14:creationId xmlns:p14="http://schemas.microsoft.com/office/powerpoint/2010/main" val="180658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3404-8D59-D65F-6D7E-3B2EE42CACF0}"/>
              </a:ext>
            </a:extLst>
          </p:cNvPr>
          <p:cNvSpPr>
            <a:spLocks noGrp="1"/>
          </p:cNvSpPr>
          <p:nvPr>
            <p:ph type="title"/>
          </p:nvPr>
        </p:nvSpPr>
        <p:spPr/>
        <p:txBody>
          <a:bodyPr/>
          <a:lstStyle/>
          <a:p>
            <a:pPr algn="ctr"/>
            <a:r>
              <a:rPr lang="en-US" dirty="0"/>
              <a:t>Copy over the practical files from that terminal tab</a:t>
            </a:r>
          </a:p>
        </p:txBody>
      </p:sp>
      <p:sp>
        <p:nvSpPr>
          <p:cNvPr id="3" name="TextBox 2">
            <a:extLst>
              <a:ext uri="{FF2B5EF4-FFF2-40B4-BE49-F238E27FC236}">
                <a16:creationId xmlns:a16="http://schemas.microsoft.com/office/drawing/2014/main" id="{F7F3A1A4-4979-283C-E0B9-C014D2427118}"/>
              </a:ext>
            </a:extLst>
          </p:cNvPr>
          <p:cNvSpPr txBox="1"/>
          <p:nvPr/>
        </p:nvSpPr>
        <p:spPr>
          <a:xfrm>
            <a:off x="1347866" y="2312938"/>
            <a:ext cx="10193311" cy="1754326"/>
          </a:xfrm>
          <a:prstGeom prst="rect">
            <a:avLst/>
          </a:prstGeom>
          <a:noFill/>
        </p:spPr>
        <p:txBody>
          <a:bodyPr wrap="square" rtlCol="0">
            <a:spAutoFit/>
          </a:bodyPr>
          <a:lstStyle/>
          <a:p>
            <a:r>
              <a:rPr lang="en-US" sz="3600" dirty="0"/>
              <a:t>cp -r /faculty/</a:t>
            </a:r>
            <a:r>
              <a:rPr lang="en-US" sz="3600" dirty="0" err="1"/>
              <a:t>andrew</a:t>
            </a:r>
            <a:r>
              <a:rPr lang="en-US" sz="3600" dirty="0"/>
              <a:t>/LDSC_Practical_2023  .</a:t>
            </a:r>
          </a:p>
          <a:p>
            <a:r>
              <a:rPr lang="en-US" sz="3600" dirty="0"/>
              <a:t> </a:t>
            </a:r>
            <a:br>
              <a:rPr lang="en-US" sz="3600" dirty="0">
                <a:effectLst/>
              </a:rPr>
            </a:br>
            <a:endParaRPr lang="en-US" sz="3600" dirty="0"/>
          </a:p>
        </p:txBody>
      </p:sp>
    </p:spTree>
    <p:extLst>
      <p:ext uri="{BB962C8B-B14F-4D97-AF65-F5344CB8AC3E}">
        <p14:creationId xmlns:p14="http://schemas.microsoft.com/office/powerpoint/2010/main" val="352849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DD9C-7A84-4A86-1D54-9CC4D8F712BE}"/>
              </a:ext>
            </a:extLst>
          </p:cNvPr>
          <p:cNvSpPr>
            <a:spLocks noGrp="1"/>
          </p:cNvSpPr>
          <p:nvPr>
            <p:ph type="title"/>
          </p:nvPr>
        </p:nvSpPr>
        <p:spPr>
          <a:xfrm>
            <a:off x="0" y="0"/>
            <a:ext cx="10515600" cy="1325563"/>
          </a:xfrm>
        </p:spPr>
        <p:txBody>
          <a:bodyPr/>
          <a:lstStyle/>
          <a:p>
            <a:pPr algn="l"/>
            <a:r>
              <a:rPr lang="en-US" b="0" i="0" dirty="0">
                <a:solidFill>
                  <a:srgbClr val="24292F"/>
                </a:solidFill>
                <a:effectLst/>
                <a:latin typeface="-apple-system"/>
              </a:rPr>
              <a:t>The </a:t>
            </a:r>
            <a:r>
              <a:rPr lang="en-US" b="0" i="1" dirty="0">
                <a:solidFill>
                  <a:srgbClr val="24292F"/>
                </a:solidFill>
                <a:effectLst/>
                <a:latin typeface="-apple-system"/>
              </a:rPr>
              <a:t>munge</a:t>
            </a:r>
            <a:r>
              <a:rPr lang="en-US" b="0" i="0" dirty="0">
                <a:solidFill>
                  <a:srgbClr val="24292F"/>
                </a:solidFill>
                <a:effectLst/>
                <a:latin typeface="-apple-system"/>
              </a:rPr>
              <a:t> function takes 6 arguments:</a:t>
            </a:r>
          </a:p>
        </p:txBody>
      </p:sp>
      <p:sp>
        <p:nvSpPr>
          <p:cNvPr id="3" name="Content Placeholder 2">
            <a:extLst>
              <a:ext uri="{FF2B5EF4-FFF2-40B4-BE49-F238E27FC236}">
                <a16:creationId xmlns:a16="http://schemas.microsoft.com/office/drawing/2014/main" id="{6E5B2DE3-9786-F7DC-9418-77A0BF611B0D}"/>
              </a:ext>
            </a:extLst>
          </p:cNvPr>
          <p:cNvSpPr>
            <a:spLocks noGrp="1"/>
          </p:cNvSpPr>
          <p:nvPr>
            <p:ph idx="1"/>
          </p:nvPr>
        </p:nvSpPr>
        <p:spPr>
          <a:xfrm>
            <a:off x="0" y="1612537"/>
            <a:ext cx="12192000" cy="5819359"/>
          </a:xfrm>
        </p:spPr>
        <p:txBody>
          <a:bodyPr>
            <a:normAutofit/>
          </a:bodyPr>
          <a:lstStyle/>
          <a:p>
            <a:pPr algn="l">
              <a:buFont typeface="+mj-lt"/>
              <a:buAutoNum type="arabicPeriod"/>
            </a:pPr>
            <a:r>
              <a:rPr lang="en-US" sz="3200" b="1" i="0" dirty="0">
                <a:solidFill>
                  <a:srgbClr val="24292F"/>
                </a:solidFill>
                <a:effectLst/>
                <a:latin typeface="-apple-system"/>
              </a:rPr>
              <a:t>files</a:t>
            </a:r>
            <a:r>
              <a:rPr lang="en-US" sz="3200" b="0" i="0" dirty="0">
                <a:solidFill>
                  <a:srgbClr val="24292F"/>
                </a:solidFill>
                <a:effectLst/>
                <a:latin typeface="-apple-system"/>
              </a:rPr>
              <a:t>: The name of the summary statistics files</a:t>
            </a:r>
          </a:p>
          <a:p>
            <a:pPr algn="l">
              <a:buFont typeface="+mj-lt"/>
              <a:buAutoNum type="arabicPeriod"/>
            </a:pPr>
            <a:r>
              <a:rPr lang="en-US" sz="3200" b="1" i="0" dirty="0">
                <a:solidFill>
                  <a:srgbClr val="24292F"/>
                </a:solidFill>
                <a:effectLst/>
                <a:latin typeface="-apple-system"/>
              </a:rPr>
              <a:t>hm3</a:t>
            </a:r>
            <a:r>
              <a:rPr lang="en-US" sz="3200" b="0" i="0" dirty="0">
                <a:solidFill>
                  <a:srgbClr val="24292F"/>
                </a:solidFill>
                <a:effectLst/>
                <a:latin typeface="-apple-system"/>
              </a:rPr>
              <a:t>: The name of the reference file. Here we use </a:t>
            </a:r>
            <a:r>
              <a:rPr lang="en-US" sz="3200" b="0" i="0" dirty="0" err="1">
                <a:solidFill>
                  <a:srgbClr val="24292F"/>
                </a:solidFill>
                <a:effectLst/>
                <a:latin typeface="-apple-system"/>
              </a:rPr>
              <a:t>Hapmap</a:t>
            </a:r>
            <a:r>
              <a:rPr lang="en-US" sz="3200" b="0" i="0" dirty="0">
                <a:solidFill>
                  <a:srgbClr val="24292F"/>
                </a:solidFill>
                <a:effectLst/>
                <a:latin typeface="-apple-system"/>
              </a:rPr>
              <a:t> 3 SNPs. </a:t>
            </a:r>
          </a:p>
          <a:p>
            <a:pPr algn="l">
              <a:buFont typeface="+mj-lt"/>
              <a:buAutoNum type="arabicPeriod"/>
            </a:pPr>
            <a:r>
              <a:rPr lang="en-US" sz="3200" b="1" i="0" dirty="0" err="1">
                <a:solidFill>
                  <a:srgbClr val="24292F"/>
                </a:solidFill>
                <a:effectLst/>
                <a:latin typeface="-apple-system"/>
              </a:rPr>
              <a:t>trait.names</a:t>
            </a:r>
            <a:r>
              <a:rPr lang="en-US" sz="3200" b="0" i="0" dirty="0">
                <a:solidFill>
                  <a:srgbClr val="24292F"/>
                </a:solidFill>
                <a:effectLst/>
                <a:latin typeface="-apple-system"/>
              </a:rPr>
              <a:t>: The trait names that will be used to name the saved files</a:t>
            </a:r>
          </a:p>
          <a:p>
            <a:pPr algn="l">
              <a:buFont typeface="+mj-lt"/>
              <a:buAutoNum type="arabicPeriod"/>
            </a:pPr>
            <a:r>
              <a:rPr lang="en-US" sz="3200" b="1" i="0" dirty="0">
                <a:solidFill>
                  <a:srgbClr val="24292F"/>
                </a:solidFill>
                <a:effectLst/>
                <a:latin typeface="-apple-system"/>
              </a:rPr>
              <a:t>N</a:t>
            </a:r>
            <a:r>
              <a:rPr lang="en-US" sz="3200" b="0" i="0" dirty="0">
                <a:solidFill>
                  <a:srgbClr val="24292F"/>
                </a:solidFill>
                <a:effectLst/>
                <a:latin typeface="-apple-system"/>
              </a:rPr>
              <a:t>: The sample sizes associated with the traits. </a:t>
            </a:r>
          </a:p>
          <a:p>
            <a:pPr algn="l">
              <a:buFont typeface="+mj-lt"/>
              <a:buAutoNum type="arabicPeriod"/>
            </a:pPr>
            <a:r>
              <a:rPr lang="en-US" sz="3200" b="1" i="0" dirty="0" err="1">
                <a:solidFill>
                  <a:srgbClr val="24292F"/>
                </a:solidFill>
                <a:effectLst/>
                <a:latin typeface="-apple-system"/>
              </a:rPr>
              <a:t>info.filter</a:t>
            </a:r>
            <a:r>
              <a:rPr lang="en-US" sz="3200" b="0" i="0" dirty="0">
                <a:solidFill>
                  <a:srgbClr val="24292F"/>
                </a:solidFill>
                <a:effectLst/>
                <a:latin typeface="-apple-system"/>
              </a:rPr>
              <a:t>: INFO filter. </a:t>
            </a:r>
            <a:r>
              <a:rPr lang="en-US" sz="3200" dirty="0">
                <a:solidFill>
                  <a:srgbClr val="24292F"/>
                </a:solidFill>
                <a:latin typeface="-apple-system"/>
              </a:rPr>
              <a:t>P</a:t>
            </a:r>
            <a:r>
              <a:rPr lang="en-US" sz="3200" b="0" i="0" dirty="0">
                <a:solidFill>
                  <a:srgbClr val="24292F"/>
                </a:solidFill>
                <a:effectLst/>
                <a:latin typeface="-apple-system"/>
              </a:rPr>
              <a:t>ackage default is to retain SNPs with INFO &gt; 0.9. </a:t>
            </a:r>
          </a:p>
          <a:p>
            <a:pPr algn="l">
              <a:buFont typeface="+mj-lt"/>
              <a:buAutoNum type="arabicPeriod"/>
            </a:pPr>
            <a:r>
              <a:rPr lang="en-US" sz="3200" b="1" i="0" dirty="0" err="1">
                <a:solidFill>
                  <a:srgbClr val="24292F"/>
                </a:solidFill>
                <a:effectLst/>
                <a:latin typeface="-apple-system"/>
              </a:rPr>
              <a:t>maf.filter</a:t>
            </a:r>
            <a:r>
              <a:rPr lang="en-US" sz="3200" b="0" i="0" dirty="0">
                <a:solidFill>
                  <a:srgbClr val="24292F"/>
                </a:solidFill>
                <a:effectLst/>
                <a:latin typeface="-apple-system"/>
              </a:rPr>
              <a:t>: MAF filter. </a:t>
            </a:r>
            <a:r>
              <a:rPr lang="en-US" sz="3200" dirty="0">
                <a:solidFill>
                  <a:srgbClr val="24292F"/>
                </a:solidFill>
                <a:latin typeface="-apple-system"/>
              </a:rPr>
              <a:t>P</a:t>
            </a:r>
            <a:r>
              <a:rPr lang="en-US" sz="3200" b="0" i="0" dirty="0">
                <a:solidFill>
                  <a:srgbClr val="24292F"/>
                </a:solidFill>
                <a:effectLst/>
                <a:latin typeface="-apple-system"/>
              </a:rPr>
              <a:t>ackage default is to retain SNPs with MAF &gt; 0.01.</a:t>
            </a:r>
          </a:p>
          <a:p>
            <a:endParaRPr lang="en-US" sz="3200" dirty="0"/>
          </a:p>
        </p:txBody>
      </p:sp>
    </p:spTree>
    <p:extLst>
      <p:ext uri="{BB962C8B-B14F-4D97-AF65-F5344CB8AC3E}">
        <p14:creationId xmlns:p14="http://schemas.microsoft.com/office/powerpoint/2010/main" val="155730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DD9C-7A84-4A86-1D54-9CC4D8F712BE}"/>
              </a:ext>
            </a:extLst>
          </p:cNvPr>
          <p:cNvSpPr>
            <a:spLocks noGrp="1"/>
          </p:cNvSpPr>
          <p:nvPr>
            <p:ph type="title"/>
          </p:nvPr>
        </p:nvSpPr>
        <p:spPr>
          <a:xfrm>
            <a:off x="0" y="0"/>
            <a:ext cx="10515600" cy="1325563"/>
          </a:xfrm>
        </p:spPr>
        <p:txBody>
          <a:bodyPr/>
          <a:lstStyle/>
          <a:p>
            <a:pPr algn="l"/>
            <a:r>
              <a:rPr lang="en-US" b="0" i="0" dirty="0">
                <a:solidFill>
                  <a:srgbClr val="24292F"/>
                </a:solidFill>
                <a:effectLst/>
                <a:latin typeface="-apple-system"/>
              </a:rPr>
              <a:t>The </a:t>
            </a:r>
            <a:r>
              <a:rPr lang="en-US" b="0" i="1" dirty="0" err="1">
                <a:solidFill>
                  <a:srgbClr val="24292F"/>
                </a:solidFill>
                <a:effectLst/>
                <a:latin typeface="-apple-system"/>
              </a:rPr>
              <a:t>ldsc</a:t>
            </a:r>
            <a:r>
              <a:rPr lang="en-US" b="0" i="0" dirty="0">
                <a:solidFill>
                  <a:srgbClr val="24292F"/>
                </a:solidFill>
                <a:effectLst/>
                <a:latin typeface="-apple-system"/>
              </a:rPr>
              <a:t> function takes 6 arguments:</a:t>
            </a:r>
          </a:p>
        </p:txBody>
      </p:sp>
      <p:sp>
        <p:nvSpPr>
          <p:cNvPr id="3" name="Content Placeholder 2">
            <a:extLst>
              <a:ext uri="{FF2B5EF4-FFF2-40B4-BE49-F238E27FC236}">
                <a16:creationId xmlns:a16="http://schemas.microsoft.com/office/drawing/2014/main" id="{6E5B2DE3-9786-F7DC-9418-77A0BF611B0D}"/>
              </a:ext>
            </a:extLst>
          </p:cNvPr>
          <p:cNvSpPr>
            <a:spLocks noGrp="1"/>
          </p:cNvSpPr>
          <p:nvPr>
            <p:ph idx="1"/>
          </p:nvPr>
        </p:nvSpPr>
        <p:spPr>
          <a:xfrm>
            <a:off x="0" y="1612537"/>
            <a:ext cx="12192000" cy="5819359"/>
          </a:xfrm>
        </p:spPr>
        <p:txBody>
          <a:bodyPr>
            <a:normAutofit/>
          </a:bodyPr>
          <a:lstStyle/>
          <a:p>
            <a:pPr algn="l">
              <a:buFont typeface="+mj-lt"/>
              <a:buAutoNum type="arabicPeriod"/>
            </a:pPr>
            <a:r>
              <a:rPr lang="en-US" sz="3200" b="1" i="0" dirty="0">
                <a:solidFill>
                  <a:srgbClr val="24292F"/>
                </a:solidFill>
                <a:effectLst/>
                <a:latin typeface="-apple-system"/>
              </a:rPr>
              <a:t>traits</a:t>
            </a:r>
            <a:r>
              <a:rPr lang="en-US" sz="3200" b="0" i="0" dirty="0">
                <a:solidFill>
                  <a:srgbClr val="24292F"/>
                </a:solidFill>
                <a:effectLst/>
                <a:latin typeface="-apple-system"/>
              </a:rPr>
              <a:t>: a vector of file names/paths to files which point to the munged </a:t>
            </a:r>
            <a:r>
              <a:rPr lang="en-US" sz="3200" b="0" i="0" dirty="0" err="1">
                <a:solidFill>
                  <a:srgbClr val="24292F"/>
                </a:solidFill>
                <a:effectLst/>
                <a:latin typeface="-apple-system"/>
              </a:rPr>
              <a:t>sumstats</a:t>
            </a:r>
            <a:r>
              <a:rPr lang="en-US" sz="3200" b="0" i="0" dirty="0">
                <a:solidFill>
                  <a:srgbClr val="24292F"/>
                </a:solidFill>
                <a:effectLst/>
                <a:latin typeface="-apple-system"/>
              </a:rPr>
              <a:t>.</a:t>
            </a:r>
          </a:p>
          <a:p>
            <a:pPr algn="l">
              <a:buFont typeface="+mj-lt"/>
              <a:buAutoNum type="arabicPeriod"/>
            </a:pPr>
            <a:r>
              <a:rPr lang="en-US" sz="3200" b="1" i="0" dirty="0" err="1">
                <a:solidFill>
                  <a:srgbClr val="24292F"/>
                </a:solidFill>
                <a:effectLst/>
                <a:latin typeface="-apple-system"/>
              </a:rPr>
              <a:t>sample.prev</a:t>
            </a:r>
            <a:r>
              <a:rPr lang="en-US" sz="3200" b="0" i="0" dirty="0">
                <a:solidFill>
                  <a:srgbClr val="24292F"/>
                </a:solidFill>
                <a:effectLst/>
                <a:latin typeface="-apple-system"/>
              </a:rPr>
              <a:t>: A vector of sample </a:t>
            </a:r>
            <a:r>
              <a:rPr lang="en-US" sz="3200" b="0" i="0" dirty="0" err="1">
                <a:solidFill>
                  <a:srgbClr val="24292F"/>
                </a:solidFill>
                <a:effectLst/>
                <a:latin typeface="-apple-system"/>
              </a:rPr>
              <a:t>prevalences</a:t>
            </a:r>
            <a:r>
              <a:rPr lang="en-US" sz="3200" b="0" i="0" dirty="0">
                <a:solidFill>
                  <a:srgbClr val="24292F"/>
                </a:solidFill>
                <a:effectLst/>
                <a:latin typeface="-apple-system"/>
              </a:rPr>
              <a:t> of length equal to the number of traits. If the trait is continuous, the values should equal NA.</a:t>
            </a:r>
          </a:p>
          <a:p>
            <a:pPr algn="l">
              <a:buFont typeface="+mj-lt"/>
              <a:buAutoNum type="arabicPeriod"/>
            </a:pPr>
            <a:r>
              <a:rPr lang="en-US" sz="3200" b="1" i="0" dirty="0" err="1">
                <a:solidFill>
                  <a:srgbClr val="24292F"/>
                </a:solidFill>
                <a:effectLst/>
                <a:latin typeface="-apple-system"/>
              </a:rPr>
              <a:t>population.prev</a:t>
            </a:r>
            <a:r>
              <a:rPr lang="en-US" sz="3200" b="0" i="0" dirty="0">
                <a:solidFill>
                  <a:srgbClr val="24292F"/>
                </a:solidFill>
                <a:effectLst/>
                <a:latin typeface="-apple-system"/>
              </a:rPr>
              <a:t>: A vector of population </a:t>
            </a:r>
            <a:r>
              <a:rPr lang="en-US" sz="3200" b="0" i="0" dirty="0" err="1">
                <a:solidFill>
                  <a:srgbClr val="24292F"/>
                </a:solidFill>
                <a:effectLst/>
                <a:latin typeface="-apple-system"/>
              </a:rPr>
              <a:t>prevalences</a:t>
            </a:r>
            <a:r>
              <a:rPr lang="en-US" sz="3200" b="0" i="0" dirty="0">
                <a:solidFill>
                  <a:srgbClr val="24292F"/>
                </a:solidFill>
                <a:effectLst/>
                <a:latin typeface="-apple-system"/>
              </a:rPr>
              <a:t>. </a:t>
            </a:r>
            <a:r>
              <a:rPr lang="en-US" sz="3200" dirty="0">
                <a:solidFill>
                  <a:srgbClr val="24292F"/>
                </a:solidFill>
                <a:latin typeface="-apple-system"/>
              </a:rPr>
              <a:t>If </a:t>
            </a:r>
            <a:r>
              <a:rPr lang="en-US" sz="3200" b="0" i="0" dirty="0">
                <a:solidFill>
                  <a:srgbClr val="24292F"/>
                </a:solidFill>
                <a:effectLst/>
                <a:latin typeface="-apple-system"/>
              </a:rPr>
              <a:t>the trait is continuous the values should equal NA.</a:t>
            </a:r>
          </a:p>
          <a:p>
            <a:pPr marL="0" indent="0" algn="l">
              <a:buNone/>
            </a:pPr>
            <a:r>
              <a:rPr lang="en-US" sz="3200" b="1" i="0" dirty="0">
                <a:solidFill>
                  <a:srgbClr val="24292F"/>
                </a:solidFill>
                <a:effectLst/>
                <a:latin typeface="-apple-system"/>
              </a:rPr>
              <a:t>4</a:t>
            </a:r>
            <a:r>
              <a:rPr lang="en-US" sz="3200" b="0" i="0" dirty="0">
                <a:solidFill>
                  <a:srgbClr val="24292F"/>
                </a:solidFill>
                <a:effectLst/>
                <a:latin typeface="-apple-system"/>
              </a:rPr>
              <a:t>. </a:t>
            </a:r>
            <a:r>
              <a:rPr lang="en-US" sz="3200" b="1" i="0" dirty="0" err="1">
                <a:solidFill>
                  <a:srgbClr val="24292F"/>
                </a:solidFill>
                <a:effectLst/>
                <a:latin typeface="-apple-system"/>
              </a:rPr>
              <a:t>ld</a:t>
            </a:r>
            <a:r>
              <a:rPr lang="en-US" sz="3200" b="0" i="0" dirty="0">
                <a:solidFill>
                  <a:srgbClr val="24292F"/>
                </a:solidFill>
                <a:effectLst/>
                <a:latin typeface="-apple-system"/>
              </a:rPr>
              <a:t>: A folder of LD scores used as the independent variable in LDSC </a:t>
            </a:r>
            <a:endParaRPr lang="en-US" sz="3200" dirty="0">
              <a:solidFill>
                <a:srgbClr val="24292F"/>
              </a:solidFill>
              <a:latin typeface="-apple-system"/>
            </a:endParaRPr>
          </a:p>
          <a:p>
            <a:pPr marL="0" indent="0">
              <a:buNone/>
            </a:pPr>
            <a:r>
              <a:rPr lang="en-US" sz="3200" b="1" dirty="0">
                <a:solidFill>
                  <a:srgbClr val="24292F"/>
                </a:solidFill>
                <a:latin typeface="-apple-system"/>
              </a:rPr>
              <a:t>5</a:t>
            </a:r>
            <a:r>
              <a:rPr lang="en-US" sz="3200" b="0" i="0" dirty="0">
                <a:solidFill>
                  <a:srgbClr val="24292F"/>
                </a:solidFill>
                <a:effectLst/>
                <a:latin typeface="-apple-system"/>
              </a:rPr>
              <a:t>. </a:t>
            </a:r>
            <a:r>
              <a:rPr lang="en-US" sz="3200" b="1" i="0" dirty="0" err="1">
                <a:solidFill>
                  <a:srgbClr val="24292F"/>
                </a:solidFill>
                <a:effectLst/>
                <a:latin typeface="-apple-system"/>
              </a:rPr>
              <a:t>wld</a:t>
            </a:r>
            <a:r>
              <a:rPr lang="en-US" sz="3200" b="0" i="0" dirty="0">
                <a:solidFill>
                  <a:srgbClr val="24292F"/>
                </a:solidFill>
                <a:effectLst/>
                <a:latin typeface="-apple-system"/>
              </a:rPr>
              <a:t>: A folder of LDSC weights (Typically same folder as specified for the </a:t>
            </a:r>
            <a:r>
              <a:rPr lang="en-US" sz="3200" b="0" i="0" dirty="0" err="1">
                <a:solidFill>
                  <a:srgbClr val="24292F"/>
                </a:solidFill>
                <a:effectLst/>
                <a:latin typeface="-apple-system"/>
              </a:rPr>
              <a:t>ld</a:t>
            </a:r>
            <a:r>
              <a:rPr lang="en-US" sz="3200" b="0" i="0" dirty="0">
                <a:solidFill>
                  <a:srgbClr val="24292F"/>
                </a:solidFill>
                <a:effectLst/>
                <a:latin typeface="-apple-system"/>
              </a:rPr>
              <a:t> argument) </a:t>
            </a:r>
            <a:endParaRPr lang="en-US" sz="3200" b="1" i="0" dirty="0">
              <a:solidFill>
                <a:srgbClr val="24292F"/>
              </a:solidFill>
              <a:effectLst/>
              <a:latin typeface="-apple-system"/>
            </a:endParaRPr>
          </a:p>
          <a:p>
            <a:pPr marL="0" indent="0" algn="l">
              <a:buNone/>
            </a:pPr>
            <a:r>
              <a:rPr lang="en-US" sz="3200" b="1" dirty="0">
                <a:solidFill>
                  <a:srgbClr val="24292F"/>
                </a:solidFill>
                <a:latin typeface="-apple-system"/>
              </a:rPr>
              <a:t>6. </a:t>
            </a:r>
            <a:r>
              <a:rPr lang="en-US" sz="3200" b="1" i="0" dirty="0" err="1">
                <a:solidFill>
                  <a:srgbClr val="24292F"/>
                </a:solidFill>
                <a:effectLst/>
                <a:latin typeface="-apple-system"/>
              </a:rPr>
              <a:t>trait.names</a:t>
            </a:r>
            <a:r>
              <a:rPr lang="en-US" sz="3200" b="0" i="0" dirty="0">
                <a:solidFill>
                  <a:srgbClr val="24292F"/>
                </a:solidFill>
                <a:effectLst/>
                <a:latin typeface="-apple-system"/>
              </a:rPr>
              <a:t>: The trait names. </a:t>
            </a:r>
            <a:endParaRPr lang="en-US" sz="4400" dirty="0"/>
          </a:p>
        </p:txBody>
      </p:sp>
    </p:spTree>
    <p:extLst>
      <p:ext uri="{BB962C8B-B14F-4D97-AF65-F5344CB8AC3E}">
        <p14:creationId xmlns:p14="http://schemas.microsoft.com/office/powerpoint/2010/main" val="88035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404734" y="268111"/>
            <a:ext cx="11787266" cy="987777"/>
          </a:xfrm>
        </p:spPr>
        <p:txBody>
          <a:bodyPr>
            <a:normAutofit fontScale="90000"/>
          </a:bodyPr>
          <a:lstStyle/>
          <a:p>
            <a:pPr algn="ctr"/>
            <a:r>
              <a:rPr lang="en-US" dirty="0"/>
              <a:t>We will be estimating LDSC for both European               and East Asian Samples</a:t>
            </a:r>
          </a:p>
        </p:txBody>
      </p:sp>
      <p:sp>
        <p:nvSpPr>
          <p:cNvPr id="8" name="Content Placeholder 2">
            <a:extLst>
              <a:ext uri="{FF2B5EF4-FFF2-40B4-BE49-F238E27FC236}">
                <a16:creationId xmlns:a16="http://schemas.microsoft.com/office/drawing/2014/main" id="{7A923D90-EDAB-584F-ADF2-591D47E4F3C9}"/>
              </a:ext>
            </a:extLst>
          </p:cNvPr>
          <p:cNvSpPr txBox="1">
            <a:spLocks/>
          </p:cNvSpPr>
          <p:nvPr/>
        </p:nvSpPr>
        <p:spPr>
          <a:xfrm>
            <a:off x="2976620" y="1631663"/>
            <a:ext cx="6238759" cy="1835437"/>
          </a:xfrm>
          <a:prstGeom prst="rect">
            <a:avLst/>
          </a:prstGeom>
          <a:ln w="60325">
            <a:solidFill>
              <a:schemeClr val="accent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Using European GWAS </a:t>
            </a:r>
            <a:r>
              <a:rPr lang="en-US" sz="3200" b="1" dirty="0" err="1"/>
              <a:t>sumstats</a:t>
            </a:r>
            <a:r>
              <a:rPr lang="en-US" sz="3200" b="1" dirty="0"/>
              <a:t> for:</a:t>
            </a:r>
          </a:p>
          <a:p>
            <a:pPr marL="0" indent="0" algn="ctr">
              <a:buNone/>
            </a:pPr>
            <a:r>
              <a:rPr lang="en-US" sz="3200" dirty="0"/>
              <a:t>Height (</a:t>
            </a:r>
            <a:r>
              <a:rPr lang="en-US" sz="3200" dirty="0" err="1"/>
              <a:t>Yengo</a:t>
            </a:r>
            <a:r>
              <a:rPr lang="en-US" sz="3200" dirty="0"/>
              <a:t> et al., 2022)</a:t>
            </a:r>
          </a:p>
          <a:p>
            <a:pPr marL="0" indent="0" algn="ctr">
              <a:buNone/>
            </a:pPr>
            <a:r>
              <a:rPr lang="en-US" sz="3200" dirty="0"/>
              <a:t>BMI from Pan UKB</a:t>
            </a:r>
          </a:p>
          <a:p>
            <a:pPr marL="457200" lvl="1" indent="0" algn="ctr">
              <a:buNone/>
            </a:pPr>
            <a:endParaRPr lang="en-US" sz="900" dirty="0"/>
          </a:p>
          <a:p>
            <a:pPr marL="457200" lvl="1" indent="0" algn="ctr">
              <a:buNone/>
            </a:pPr>
            <a:endParaRPr lang="en-US" sz="900" dirty="0"/>
          </a:p>
          <a:p>
            <a:pPr algn="ctr"/>
            <a:endParaRPr lang="en-US" sz="3200" dirty="0"/>
          </a:p>
        </p:txBody>
      </p:sp>
      <p:sp>
        <p:nvSpPr>
          <p:cNvPr id="3" name="Content Placeholder 2">
            <a:extLst>
              <a:ext uri="{FF2B5EF4-FFF2-40B4-BE49-F238E27FC236}">
                <a16:creationId xmlns:a16="http://schemas.microsoft.com/office/drawing/2014/main" id="{32336689-95C5-2E72-E35D-1FDF44911395}"/>
              </a:ext>
            </a:extLst>
          </p:cNvPr>
          <p:cNvSpPr txBox="1">
            <a:spLocks/>
          </p:cNvSpPr>
          <p:nvPr/>
        </p:nvSpPr>
        <p:spPr>
          <a:xfrm>
            <a:off x="2843134" y="3968372"/>
            <a:ext cx="6505732" cy="1952744"/>
          </a:xfrm>
          <a:prstGeom prst="rect">
            <a:avLst/>
          </a:prstGeom>
          <a:ln w="50800">
            <a:solidFill>
              <a:srgbClr val="7030A0"/>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Using East Asian GWAS </a:t>
            </a:r>
            <a:r>
              <a:rPr lang="en-US" sz="3200" b="1" dirty="0" err="1"/>
              <a:t>sumstats</a:t>
            </a:r>
            <a:r>
              <a:rPr lang="en-US" sz="3200" b="1" dirty="0"/>
              <a:t> for:</a:t>
            </a:r>
          </a:p>
          <a:p>
            <a:pPr marL="0" indent="0" algn="ctr">
              <a:buNone/>
            </a:pPr>
            <a:r>
              <a:rPr lang="en-US" sz="3200" dirty="0"/>
              <a:t>Height (</a:t>
            </a:r>
            <a:r>
              <a:rPr lang="en-US" sz="3200" dirty="0" err="1"/>
              <a:t>Yengo</a:t>
            </a:r>
            <a:r>
              <a:rPr lang="en-US" sz="3200" dirty="0"/>
              <a:t> et al., 2022)</a:t>
            </a:r>
          </a:p>
          <a:p>
            <a:pPr marL="0" indent="0" algn="ctr">
              <a:buNone/>
            </a:pPr>
            <a:r>
              <a:rPr lang="en-US" sz="3200" dirty="0"/>
              <a:t>BMI from Biobank Japan</a:t>
            </a:r>
          </a:p>
          <a:p>
            <a:pPr marL="0" indent="0" algn="ctr">
              <a:buNone/>
            </a:pPr>
            <a:endParaRPr lang="en-US" sz="2800" dirty="0"/>
          </a:p>
          <a:p>
            <a:pPr marL="0" indent="0" algn="ctr">
              <a:buNone/>
            </a:pPr>
            <a:endParaRPr lang="en-US" sz="3200" dirty="0"/>
          </a:p>
        </p:txBody>
      </p:sp>
    </p:spTree>
    <p:extLst>
      <p:ext uri="{BB962C8B-B14F-4D97-AF65-F5344CB8AC3E}">
        <p14:creationId xmlns:p14="http://schemas.microsoft.com/office/powerpoint/2010/main" val="3908457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96FA-E93A-25B1-7E72-D9A33A7B6984}"/>
              </a:ext>
            </a:extLst>
          </p:cNvPr>
          <p:cNvSpPr>
            <a:spLocks noGrp="1"/>
          </p:cNvSpPr>
          <p:nvPr>
            <p:ph type="title"/>
          </p:nvPr>
        </p:nvSpPr>
        <p:spPr>
          <a:xfrm>
            <a:off x="223603" y="0"/>
            <a:ext cx="10515600" cy="1325563"/>
          </a:xfrm>
        </p:spPr>
        <p:txBody>
          <a:bodyPr/>
          <a:lstStyle/>
          <a:p>
            <a:r>
              <a:rPr lang="en-US" dirty="0"/>
              <a:t>LET’S GO TO THE CODE</a:t>
            </a:r>
          </a:p>
        </p:txBody>
      </p:sp>
      <p:sp>
        <p:nvSpPr>
          <p:cNvPr id="3" name="TextBox 2">
            <a:extLst>
              <a:ext uri="{FF2B5EF4-FFF2-40B4-BE49-F238E27FC236}">
                <a16:creationId xmlns:a16="http://schemas.microsoft.com/office/drawing/2014/main" id="{3B22194B-460A-6C4F-7CCC-87930B37C867}"/>
              </a:ext>
            </a:extLst>
          </p:cNvPr>
          <p:cNvSpPr txBox="1"/>
          <p:nvPr/>
        </p:nvSpPr>
        <p:spPr>
          <a:xfrm>
            <a:off x="389744" y="1490455"/>
            <a:ext cx="11602387" cy="4031873"/>
          </a:xfrm>
          <a:prstGeom prst="rect">
            <a:avLst/>
          </a:prstGeom>
          <a:noFill/>
        </p:spPr>
        <p:txBody>
          <a:bodyPr wrap="square" rtlCol="0">
            <a:spAutoFit/>
          </a:bodyPr>
          <a:lstStyle/>
          <a:p>
            <a:r>
              <a:rPr lang="en-US" sz="3200" dirty="0"/>
              <a:t>In this first practical you will get practice running the</a:t>
            </a:r>
            <a:r>
              <a:rPr lang="en-US" sz="3200" i="1" dirty="0"/>
              <a:t> munge </a:t>
            </a:r>
            <a:r>
              <a:rPr lang="en-US" sz="3200" dirty="0"/>
              <a:t>and</a:t>
            </a:r>
            <a:r>
              <a:rPr lang="en-US" sz="3200" i="1" dirty="0"/>
              <a:t> </a:t>
            </a:r>
            <a:r>
              <a:rPr lang="en-US" sz="3200" i="1" dirty="0" err="1"/>
              <a:t>ldsc</a:t>
            </a:r>
            <a:r>
              <a:rPr lang="en-US" sz="3200" i="1" dirty="0"/>
              <a:t> </a:t>
            </a:r>
            <a:r>
              <a:rPr lang="en-US" sz="3200" dirty="0"/>
              <a:t>functions and plotting the output as a heatmap. </a:t>
            </a:r>
          </a:p>
          <a:p>
            <a:endParaRPr lang="en-US" sz="3200" dirty="0"/>
          </a:p>
          <a:p>
            <a:r>
              <a:rPr lang="en-US" sz="3200" dirty="0"/>
              <a:t>Make sure to look at the .log files produced by each function to get a sense of what they are each doing “behind the scenes”</a:t>
            </a:r>
          </a:p>
          <a:p>
            <a:endParaRPr lang="en-US" sz="3200" dirty="0"/>
          </a:p>
          <a:p>
            <a:r>
              <a:rPr lang="en-US" sz="3200" dirty="0"/>
              <a:t>In practice, you will always want to inspect these to ensure that columns are being interpreted correctly</a:t>
            </a:r>
          </a:p>
        </p:txBody>
      </p:sp>
    </p:spTree>
    <p:extLst>
      <p:ext uri="{BB962C8B-B14F-4D97-AF65-F5344CB8AC3E}">
        <p14:creationId xmlns:p14="http://schemas.microsoft.com/office/powerpoint/2010/main" val="510879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90A0-E960-7E99-B88C-6AE8AF39C808}"/>
              </a:ext>
            </a:extLst>
          </p:cNvPr>
          <p:cNvSpPr>
            <a:spLocks noGrp="1"/>
          </p:cNvSpPr>
          <p:nvPr>
            <p:ph type="title"/>
          </p:nvPr>
        </p:nvSpPr>
        <p:spPr>
          <a:xfrm>
            <a:off x="283564" y="305164"/>
            <a:ext cx="10515600" cy="1325563"/>
          </a:xfrm>
        </p:spPr>
        <p:txBody>
          <a:bodyPr/>
          <a:lstStyle/>
          <a:p>
            <a:r>
              <a:rPr lang="en-US" i="1" dirty="0"/>
              <a:t>munge</a:t>
            </a:r>
            <a:r>
              <a:rPr lang="en-US" dirty="0"/>
              <a:t> .log file</a:t>
            </a:r>
          </a:p>
        </p:txBody>
      </p:sp>
      <p:pic>
        <p:nvPicPr>
          <p:cNvPr id="5" name="Content Placeholder 4" descr="Text, letter&#10;&#10;Description automatically generated">
            <a:extLst>
              <a:ext uri="{FF2B5EF4-FFF2-40B4-BE49-F238E27FC236}">
                <a16:creationId xmlns:a16="http://schemas.microsoft.com/office/drawing/2014/main" id="{F9DC8F06-81F9-3874-5D4C-3354CC60DBE2}"/>
              </a:ext>
            </a:extLst>
          </p:cNvPr>
          <p:cNvPicPr>
            <a:picLocks noGrp="1" noChangeAspect="1"/>
          </p:cNvPicPr>
          <p:nvPr>
            <p:ph idx="1"/>
          </p:nvPr>
        </p:nvPicPr>
        <p:blipFill>
          <a:blip r:embed="rId2"/>
          <a:stretch>
            <a:fillRect/>
          </a:stretch>
        </p:blipFill>
        <p:spPr>
          <a:xfrm>
            <a:off x="72754" y="2195258"/>
            <a:ext cx="12119246" cy="2543684"/>
          </a:xfrm>
        </p:spPr>
      </p:pic>
    </p:spTree>
    <p:extLst>
      <p:ext uri="{BB962C8B-B14F-4D97-AF65-F5344CB8AC3E}">
        <p14:creationId xmlns:p14="http://schemas.microsoft.com/office/powerpoint/2010/main" val="2846101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9DEB2E8D-12BF-A3C5-B267-D8F6FD461E43}"/>
              </a:ext>
            </a:extLst>
          </p:cNvPr>
          <p:cNvPicPr>
            <a:picLocks noChangeAspect="1"/>
          </p:cNvPicPr>
          <p:nvPr/>
        </p:nvPicPr>
        <p:blipFill>
          <a:blip r:embed="rId2"/>
          <a:stretch>
            <a:fillRect/>
          </a:stretch>
        </p:blipFill>
        <p:spPr>
          <a:xfrm>
            <a:off x="366555" y="38100"/>
            <a:ext cx="6512135" cy="6858000"/>
          </a:xfrm>
          <a:prstGeom prst="rect">
            <a:avLst/>
          </a:prstGeom>
        </p:spPr>
      </p:pic>
    </p:spTree>
    <p:extLst>
      <p:ext uri="{BB962C8B-B14F-4D97-AF65-F5344CB8AC3E}">
        <p14:creationId xmlns:p14="http://schemas.microsoft.com/office/powerpoint/2010/main" val="649561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89A3-51D0-925D-5E99-874D5FFFEBB6}"/>
              </a:ext>
            </a:extLst>
          </p:cNvPr>
          <p:cNvSpPr>
            <a:spLocks noGrp="1"/>
          </p:cNvSpPr>
          <p:nvPr>
            <p:ph type="title"/>
          </p:nvPr>
        </p:nvSpPr>
        <p:spPr/>
        <p:txBody>
          <a:bodyPr/>
          <a:lstStyle/>
          <a:p>
            <a:r>
              <a:rPr lang="en-US" i="1" dirty="0" err="1"/>
              <a:t>ldsc</a:t>
            </a:r>
            <a:r>
              <a:rPr lang="en-US" i="1" dirty="0"/>
              <a:t> </a:t>
            </a:r>
            <a:r>
              <a:rPr lang="en-US" dirty="0"/>
              <a:t>.log file</a:t>
            </a:r>
          </a:p>
        </p:txBody>
      </p:sp>
      <p:pic>
        <p:nvPicPr>
          <p:cNvPr id="5" name="Content Placeholder 4" descr="Text, letter&#10;&#10;Description automatically generated">
            <a:extLst>
              <a:ext uri="{FF2B5EF4-FFF2-40B4-BE49-F238E27FC236}">
                <a16:creationId xmlns:a16="http://schemas.microsoft.com/office/drawing/2014/main" id="{87D3489C-F8F3-FF25-66D7-B2C07D05D7C1}"/>
              </a:ext>
            </a:extLst>
          </p:cNvPr>
          <p:cNvPicPr>
            <a:picLocks noGrp="1" noChangeAspect="1"/>
          </p:cNvPicPr>
          <p:nvPr>
            <p:ph idx="1"/>
          </p:nvPr>
        </p:nvPicPr>
        <p:blipFill>
          <a:blip r:embed="rId2"/>
          <a:stretch>
            <a:fillRect/>
          </a:stretch>
        </p:blipFill>
        <p:spPr>
          <a:xfrm>
            <a:off x="381104" y="2102957"/>
            <a:ext cx="8521700" cy="4216400"/>
          </a:xfrm>
        </p:spPr>
      </p:pic>
    </p:spTree>
    <p:extLst>
      <p:ext uri="{BB962C8B-B14F-4D97-AF65-F5344CB8AC3E}">
        <p14:creationId xmlns:p14="http://schemas.microsoft.com/office/powerpoint/2010/main" val="1128569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treemap chart&#10;&#10;Description automatically generated">
            <a:extLst>
              <a:ext uri="{FF2B5EF4-FFF2-40B4-BE49-F238E27FC236}">
                <a16:creationId xmlns:a16="http://schemas.microsoft.com/office/drawing/2014/main" id="{0F1D439A-BCB6-E65A-D72F-319D478A427D}"/>
              </a:ext>
            </a:extLst>
          </p:cNvPr>
          <p:cNvPicPr>
            <a:picLocks noGrp="1" noChangeAspect="1"/>
          </p:cNvPicPr>
          <p:nvPr>
            <p:ph idx="1"/>
          </p:nvPr>
        </p:nvPicPr>
        <p:blipFill>
          <a:blip r:embed="rId2"/>
          <a:stretch>
            <a:fillRect/>
          </a:stretch>
        </p:blipFill>
        <p:spPr>
          <a:xfrm>
            <a:off x="0" y="161717"/>
            <a:ext cx="6205928" cy="6662107"/>
          </a:xfrm>
        </p:spPr>
      </p:pic>
    </p:spTree>
    <p:extLst>
      <p:ext uri="{BB962C8B-B14F-4D97-AF65-F5344CB8AC3E}">
        <p14:creationId xmlns:p14="http://schemas.microsoft.com/office/powerpoint/2010/main" val="1186551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DC00-EE0B-D222-421C-89B2EA51AAA0}"/>
              </a:ext>
            </a:extLst>
          </p:cNvPr>
          <p:cNvSpPr>
            <a:spLocks noGrp="1"/>
          </p:cNvSpPr>
          <p:nvPr>
            <p:ph type="title"/>
          </p:nvPr>
        </p:nvSpPr>
        <p:spPr>
          <a:xfrm>
            <a:off x="568887" y="1763855"/>
            <a:ext cx="10515600" cy="2852737"/>
          </a:xfrm>
        </p:spPr>
        <p:txBody>
          <a:bodyPr/>
          <a:lstStyle/>
          <a:p>
            <a:r>
              <a:rPr lang="en-US" dirty="0"/>
              <a:t>V. Liability Scale Heritability for Binary Traits</a:t>
            </a:r>
          </a:p>
        </p:txBody>
      </p:sp>
    </p:spTree>
    <p:extLst>
      <p:ext uri="{BB962C8B-B14F-4D97-AF65-F5344CB8AC3E}">
        <p14:creationId xmlns:p14="http://schemas.microsoft.com/office/powerpoint/2010/main" val="4208774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38075-8A7E-F288-138D-4E98047E5E7E}"/>
              </a:ext>
            </a:extLst>
          </p:cNvPr>
          <p:cNvPicPr>
            <a:picLocks noChangeAspect="1"/>
          </p:cNvPicPr>
          <p:nvPr/>
        </p:nvPicPr>
        <p:blipFill>
          <a:blip r:embed="rId2"/>
          <a:stretch>
            <a:fillRect/>
          </a:stretch>
        </p:blipFill>
        <p:spPr>
          <a:xfrm>
            <a:off x="2209800" y="259507"/>
            <a:ext cx="7772400" cy="4646191"/>
          </a:xfrm>
          <a:prstGeom prst="rect">
            <a:avLst/>
          </a:prstGeom>
        </p:spPr>
      </p:pic>
      <p:sp>
        <p:nvSpPr>
          <p:cNvPr id="6" name="Left Brace 5">
            <a:extLst>
              <a:ext uri="{FF2B5EF4-FFF2-40B4-BE49-F238E27FC236}">
                <a16:creationId xmlns:a16="http://schemas.microsoft.com/office/drawing/2014/main" id="{50EDD402-802A-C5C6-EA7E-AAD3B8CC7A66}"/>
              </a:ext>
            </a:extLst>
          </p:cNvPr>
          <p:cNvSpPr/>
          <p:nvPr/>
        </p:nvSpPr>
        <p:spPr>
          <a:xfrm rot="16200000">
            <a:off x="5036461" y="2758426"/>
            <a:ext cx="1110342" cy="4230915"/>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C81A302-D7E1-9BE3-7F11-F61CFB75375A}"/>
              </a:ext>
            </a:extLst>
          </p:cNvPr>
          <p:cNvSpPr txBox="1"/>
          <p:nvPr/>
        </p:nvSpPr>
        <p:spPr>
          <a:xfrm>
            <a:off x="7881261" y="5430481"/>
            <a:ext cx="1857829" cy="646331"/>
          </a:xfrm>
          <a:prstGeom prst="rect">
            <a:avLst/>
          </a:prstGeom>
          <a:noFill/>
        </p:spPr>
        <p:txBody>
          <a:bodyPr wrap="square" rtlCol="0">
            <a:spAutoFit/>
          </a:bodyPr>
          <a:lstStyle/>
          <a:p>
            <a:pPr algn="ctr"/>
            <a:r>
              <a:rPr lang="en-US" dirty="0"/>
              <a:t>Diagnosed with disease </a:t>
            </a:r>
            <a:r>
              <a:rPr lang="en-US" b="1" dirty="0"/>
              <a:t>(P)</a:t>
            </a:r>
          </a:p>
        </p:txBody>
      </p:sp>
      <p:sp>
        <p:nvSpPr>
          <p:cNvPr id="8" name="Left Brace 7">
            <a:extLst>
              <a:ext uri="{FF2B5EF4-FFF2-40B4-BE49-F238E27FC236}">
                <a16:creationId xmlns:a16="http://schemas.microsoft.com/office/drawing/2014/main" id="{1A709055-C749-98C7-B10B-A31567BDF668}"/>
              </a:ext>
            </a:extLst>
          </p:cNvPr>
          <p:cNvSpPr/>
          <p:nvPr/>
        </p:nvSpPr>
        <p:spPr>
          <a:xfrm rot="16200000">
            <a:off x="8308979" y="3870007"/>
            <a:ext cx="1110342" cy="1965777"/>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855244B-2D54-3757-4DBB-6A6BE0BA659D}"/>
              </a:ext>
            </a:extLst>
          </p:cNvPr>
          <p:cNvSpPr txBox="1"/>
          <p:nvPr/>
        </p:nvSpPr>
        <p:spPr>
          <a:xfrm>
            <a:off x="4662717" y="5430481"/>
            <a:ext cx="1857829" cy="646331"/>
          </a:xfrm>
          <a:prstGeom prst="rect">
            <a:avLst/>
          </a:prstGeom>
          <a:noFill/>
        </p:spPr>
        <p:txBody>
          <a:bodyPr wrap="square" rtlCol="0">
            <a:spAutoFit/>
          </a:bodyPr>
          <a:lstStyle/>
          <a:p>
            <a:pPr algn="ctr"/>
            <a:r>
              <a:rPr lang="en-US" dirty="0"/>
              <a:t>Not diagnosed with disease (</a:t>
            </a:r>
            <a:r>
              <a:rPr lang="en-US" b="1" i="1" dirty="0"/>
              <a:t>1-P</a:t>
            </a:r>
            <a:r>
              <a:rPr lang="en-US" dirty="0"/>
              <a:t>)</a:t>
            </a:r>
          </a:p>
        </p:txBody>
      </p:sp>
      <p:cxnSp>
        <p:nvCxnSpPr>
          <p:cNvPr id="11" name="Straight Connector 10">
            <a:extLst>
              <a:ext uri="{FF2B5EF4-FFF2-40B4-BE49-F238E27FC236}">
                <a16:creationId xmlns:a16="http://schemas.microsoft.com/office/drawing/2014/main" id="{45C6392B-6AB2-849E-E5D5-D599082484BF}"/>
              </a:ext>
            </a:extLst>
          </p:cNvPr>
          <p:cNvCxnSpPr>
            <a:cxnSpLocks/>
          </p:cNvCxnSpPr>
          <p:nvPr/>
        </p:nvCxnSpPr>
        <p:spPr>
          <a:xfrm>
            <a:off x="7881261" y="2695931"/>
            <a:ext cx="0" cy="1237441"/>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C28052-2824-7609-D509-36654BC7DAFA}"/>
              </a:ext>
            </a:extLst>
          </p:cNvPr>
          <p:cNvSpPr txBox="1"/>
          <p:nvPr/>
        </p:nvSpPr>
        <p:spPr>
          <a:xfrm>
            <a:off x="5664654" y="3175818"/>
            <a:ext cx="2409369" cy="646331"/>
          </a:xfrm>
          <a:prstGeom prst="rect">
            <a:avLst/>
          </a:prstGeom>
          <a:noFill/>
        </p:spPr>
        <p:txBody>
          <a:bodyPr wrap="square" rtlCol="0">
            <a:spAutoFit/>
          </a:bodyPr>
          <a:lstStyle/>
          <a:p>
            <a:r>
              <a:rPr lang="en-US" dirty="0">
                <a:solidFill>
                  <a:srgbClr val="FF0000"/>
                </a:solidFill>
              </a:rPr>
              <a:t>Threshold (</a:t>
            </a:r>
            <a:r>
              <a:rPr lang="en-US" b="1" dirty="0">
                <a:solidFill>
                  <a:srgbClr val="FF0000"/>
                </a:solidFill>
              </a:rPr>
              <a:t>t</a:t>
            </a:r>
            <a:r>
              <a:rPr lang="en-US" dirty="0">
                <a:solidFill>
                  <a:srgbClr val="FF0000"/>
                </a:solidFill>
              </a:rPr>
              <a:t>) at which diagnosis is made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BB8811-A121-01F6-8F4A-304884806D6D}"/>
                  </a:ext>
                </a:extLst>
              </p:cNvPr>
              <p:cNvSpPr txBox="1"/>
              <p:nvPr/>
            </p:nvSpPr>
            <p:spPr>
              <a:xfrm>
                <a:off x="7735214" y="2417207"/>
                <a:ext cx="7003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rPr>
                        <m:t>𝜙</m:t>
                      </m:r>
                    </m:oMath>
                  </m:oMathPara>
                </a14:m>
                <a:endParaRPr lang="en-US" sz="2400" dirty="0">
                  <a:solidFill>
                    <a:srgbClr val="FF0000"/>
                  </a:solidFill>
                </a:endParaRPr>
              </a:p>
            </p:txBody>
          </p:sp>
        </mc:Choice>
        <mc:Fallback xmlns="">
          <p:sp>
            <p:nvSpPr>
              <p:cNvPr id="15" name="TextBox 14">
                <a:extLst>
                  <a:ext uri="{FF2B5EF4-FFF2-40B4-BE49-F238E27FC236}">
                    <a16:creationId xmlns:a16="http://schemas.microsoft.com/office/drawing/2014/main" id="{B2BB8811-A121-01F6-8F4A-304884806D6D}"/>
                  </a:ext>
                </a:extLst>
              </p:cNvPr>
              <p:cNvSpPr txBox="1">
                <a:spLocks noRot="1" noChangeAspect="1" noMove="1" noResize="1" noEditPoints="1" noAdjustHandles="1" noChangeArrowheads="1" noChangeShapeType="1" noTextEdit="1"/>
              </p:cNvSpPr>
              <p:nvPr/>
            </p:nvSpPr>
            <p:spPr>
              <a:xfrm>
                <a:off x="7735214" y="2417207"/>
                <a:ext cx="700310" cy="461665"/>
              </a:xfrm>
              <a:prstGeom prst="rect">
                <a:avLst/>
              </a:prstGeom>
              <a:blipFill>
                <a:blip r:embed="rId3"/>
                <a:stretch>
                  <a:fillRect b="-1621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16AE892B-AB77-E7CD-FF0C-FFA360210020}"/>
              </a:ext>
            </a:extLst>
          </p:cNvPr>
          <p:cNvSpPr txBox="1"/>
          <p:nvPr/>
        </p:nvSpPr>
        <p:spPr>
          <a:xfrm>
            <a:off x="8215091" y="2315055"/>
            <a:ext cx="2409369" cy="1200329"/>
          </a:xfrm>
          <a:prstGeom prst="rect">
            <a:avLst/>
          </a:prstGeom>
          <a:noFill/>
        </p:spPr>
        <p:txBody>
          <a:bodyPr wrap="square" rtlCol="0">
            <a:spAutoFit/>
          </a:bodyPr>
          <a:lstStyle/>
          <a:p>
            <a:r>
              <a:rPr lang="en-US" b="0" i="0" dirty="0">
                <a:solidFill>
                  <a:srgbClr val="FF0000"/>
                </a:solidFill>
                <a:effectLst/>
                <a:latin typeface="Cambria" panose="02040503050406030204" pitchFamily="18" charset="0"/>
              </a:rPr>
              <a:t> height of the standard normal probability density function at the truncation threshold </a:t>
            </a:r>
            <a:r>
              <a:rPr lang="en-US" b="1" i="1" dirty="0">
                <a:solidFill>
                  <a:srgbClr val="FF0000"/>
                </a:solidFill>
                <a:effectLst/>
                <a:latin typeface="Cambria" panose="02040503050406030204" pitchFamily="18" charset="0"/>
              </a:rPr>
              <a:t>t</a:t>
            </a:r>
            <a:endParaRPr lang="en-US" b="1" dirty="0">
              <a:solidFill>
                <a:srgbClr val="FF0000"/>
              </a:solidFill>
            </a:endParaRPr>
          </a:p>
        </p:txBody>
      </p:sp>
    </p:spTree>
    <p:extLst>
      <p:ext uri="{BB962C8B-B14F-4D97-AF65-F5344CB8AC3E}">
        <p14:creationId xmlns:p14="http://schemas.microsoft.com/office/powerpoint/2010/main" val="198076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4655-F122-3C3A-632E-A53BF3B38512}"/>
              </a:ext>
            </a:extLst>
          </p:cNvPr>
          <p:cNvSpPr>
            <a:spLocks noGrp="1"/>
          </p:cNvSpPr>
          <p:nvPr>
            <p:ph type="title"/>
          </p:nvPr>
        </p:nvSpPr>
        <p:spPr/>
        <p:txBody>
          <a:bodyPr/>
          <a:lstStyle/>
          <a:p>
            <a:pPr algn="ctr"/>
            <a:r>
              <a:rPr lang="en-US" dirty="0"/>
              <a:t>Now let’s go over to the console and </a:t>
            </a:r>
            <a:r>
              <a:rPr lang="en-US" i="1" dirty="0" err="1"/>
              <a:t>setwd</a:t>
            </a:r>
            <a:r>
              <a:rPr lang="en-US" dirty="0"/>
              <a:t> for this new folder you just copied</a:t>
            </a:r>
          </a:p>
        </p:txBody>
      </p:sp>
      <p:pic>
        <p:nvPicPr>
          <p:cNvPr id="5" name="Content Placeholder 4" descr="Graphical user interface, application&#10;&#10;Description automatically generated">
            <a:extLst>
              <a:ext uri="{FF2B5EF4-FFF2-40B4-BE49-F238E27FC236}">
                <a16:creationId xmlns:a16="http://schemas.microsoft.com/office/drawing/2014/main" id="{66AA3A8C-A74E-E1C6-1EBD-FA38A49EA71E}"/>
              </a:ext>
            </a:extLst>
          </p:cNvPr>
          <p:cNvPicPr>
            <a:picLocks noGrp="1" noChangeAspect="1"/>
          </p:cNvPicPr>
          <p:nvPr>
            <p:ph idx="1"/>
          </p:nvPr>
        </p:nvPicPr>
        <p:blipFill>
          <a:blip r:embed="rId2"/>
          <a:stretch>
            <a:fillRect/>
          </a:stretch>
        </p:blipFill>
        <p:spPr>
          <a:xfrm>
            <a:off x="268572" y="2613886"/>
            <a:ext cx="10515599" cy="2736516"/>
          </a:xfrm>
        </p:spPr>
      </p:pic>
    </p:spTree>
    <p:extLst>
      <p:ext uri="{BB962C8B-B14F-4D97-AF65-F5344CB8AC3E}">
        <p14:creationId xmlns:p14="http://schemas.microsoft.com/office/powerpoint/2010/main" val="2686534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733BDA-352E-8D0B-10CA-86773B4F1A0A}"/>
                  </a:ext>
                </a:extLst>
              </p:cNvPr>
              <p:cNvSpPr txBox="1"/>
              <p:nvPr/>
            </p:nvSpPr>
            <p:spPr>
              <a:xfrm>
                <a:off x="1812326" y="803479"/>
                <a:ext cx="8307806" cy="16237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4800" i="1" smtClean="0">
                              <a:solidFill>
                                <a:schemeClr val="tx1"/>
                              </a:solidFill>
                              <a:latin typeface="Cambria Math" panose="02040503050406030204" pitchFamily="18" charset="0"/>
                            </a:rPr>
                          </m:ctrlPr>
                        </m:sSubSupPr>
                        <m:e>
                          <m:sSubSup>
                            <m:sSubSupPr>
                              <m:ctrlPr>
                                <a:rPr lang="en-US" sz="4800" i="1">
                                  <a:solidFill>
                                    <a:schemeClr val="tx1"/>
                                  </a:solidFill>
                                  <a:latin typeface="Cambria Math" panose="02040503050406030204" pitchFamily="18" charset="0"/>
                                </a:rPr>
                              </m:ctrlPr>
                            </m:sSubSupPr>
                            <m:e>
                              <m:r>
                                <a:rPr lang="en-US" sz="4800" i="1">
                                  <a:solidFill>
                                    <a:schemeClr val="tx1"/>
                                  </a:solidFill>
                                  <a:latin typeface="Cambria Math" panose="02040503050406030204" pitchFamily="18" charset="0"/>
                                </a:rPr>
                                <m:t>h</m:t>
                              </m:r>
                            </m:e>
                            <m:sub>
                              <m:r>
                                <a:rPr lang="en-US" sz="4800" i="1">
                                  <a:solidFill>
                                    <a:schemeClr val="tx1"/>
                                  </a:solidFill>
                                  <a:latin typeface="Cambria Math" panose="02040503050406030204" pitchFamily="18" charset="0"/>
                                </a:rPr>
                                <m:t>𝑙</m:t>
                              </m:r>
                            </m:sub>
                            <m:sup>
                              <m:r>
                                <a:rPr lang="en-US" sz="4800" i="0">
                                  <a:solidFill>
                                    <a:schemeClr val="tx1"/>
                                  </a:solidFill>
                                  <a:latin typeface="Cambria Math" panose="02040503050406030204" pitchFamily="18" charset="0"/>
                                </a:rPr>
                                <m:t>2</m:t>
                              </m:r>
                            </m:sup>
                          </m:sSubSup>
                          <m:r>
                            <a:rPr lang="en-US" sz="4800" i="0">
                              <a:solidFill>
                                <a:schemeClr val="tx1"/>
                              </a:solidFill>
                              <a:latin typeface="Cambria Math" panose="02040503050406030204" pitchFamily="18" charset="0"/>
                            </a:rPr>
                            <m:t>=</m:t>
                          </m:r>
                          <m:r>
                            <a:rPr lang="en-US" sz="4800" i="1">
                              <a:solidFill>
                                <a:schemeClr val="tx1"/>
                              </a:solidFill>
                              <a:latin typeface="Cambria Math" panose="02040503050406030204" pitchFamily="18" charset="0"/>
                            </a:rPr>
                            <m:t>h</m:t>
                          </m:r>
                        </m:e>
                        <m:sub>
                          <m:r>
                            <a:rPr lang="en-US" sz="4800" i="1">
                              <a:solidFill>
                                <a:schemeClr val="tx1"/>
                              </a:solidFill>
                              <a:latin typeface="Cambria Math" panose="02040503050406030204" pitchFamily="18" charset="0"/>
                            </a:rPr>
                            <m:t>𝑜</m:t>
                          </m:r>
                        </m:sub>
                        <m:sup>
                          <m:r>
                            <a:rPr lang="en-US" sz="4800" i="0">
                              <a:solidFill>
                                <a:schemeClr val="tx1"/>
                              </a:solidFill>
                              <a:latin typeface="Cambria Math" panose="02040503050406030204" pitchFamily="18" charset="0"/>
                            </a:rPr>
                            <m:t>2</m:t>
                          </m:r>
                        </m:sup>
                      </m:sSubSup>
                      <m:f>
                        <m:fPr>
                          <m:ctrlPr>
                            <a:rPr lang="en-US" sz="4800" i="1">
                              <a:solidFill>
                                <a:schemeClr val="tx1"/>
                              </a:solidFill>
                              <a:latin typeface="Cambria Math" panose="02040503050406030204" pitchFamily="18" charset="0"/>
                            </a:rPr>
                          </m:ctrlPr>
                        </m:fPr>
                        <m:num>
                          <m:r>
                            <a:rPr lang="en-US" sz="4800" b="0" i="1" smtClean="0">
                              <a:solidFill>
                                <a:schemeClr val="tx1"/>
                              </a:solidFill>
                              <a:latin typeface="Cambria Math" panose="02040503050406030204" pitchFamily="18" charset="0"/>
                            </a:rPr>
                            <m:t>𝑃</m:t>
                          </m:r>
                          <m:r>
                            <a:rPr lang="en-US" sz="4800" b="0" i="1" smtClean="0">
                              <a:solidFill>
                                <a:schemeClr val="tx1"/>
                              </a:solidFill>
                              <a:latin typeface="Cambria Math" panose="02040503050406030204" pitchFamily="18" charset="0"/>
                            </a:rPr>
                            <m:t>(1−</m:t>
                          </m:r>
                          <m:r>
                            <a:rPr lang="en-US" sz="4800" b="0" i="1" smtClean="0">
                              <a:solidFill>
                                <a:schemeClr val="tx1"/>
                              </a:solidFill>
                              <a:latin typeface="Cambria Math" panose="02040503050406030204" pitchFamily="18" charset="0"/>
                            </a:rPr>
                            <m:t>𝑃</m:t>
                          </m:r>
                          <m:r>
                            <a:rPr lang="en-US" sz="4800" b="0" i="1" smtClean="0">
                              <a:solidFill>
                                <a:schemeClr val="tx1"/>
                              </a:solidFill>
                              <a:latin typeface="Cambria Math" panose="02040503050406030204" pitchFamily="18" charset="0"/>
                            </a:rPr>
                            <m:t>)</m:t>
                          </m:r>
                        </m:num>
                        <m:den>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𝜙</m:t>
                              </m:r>
                            </m:e>
                            <m:sup>
                              <m:r>
                                <a:rPr lang="en-US" sz="4800" i="0">
                                  <a:solidFill>
                                    <a:schemeClr val="tx1"/>
                                  </a:solidFill>
                                  <a:latin typeface="Cambria Math" panose="02040503050406030204" pitchFamily="18" charset="0"/>
                                </a:rPr>
                                <m:t>2</m:t>
                              </m:r>
                            </m:sup>
                          </m:sSup>
                        </m:den>
                      </m:f>
                      <m:r>
                        <a:rPr lang="en-US" sz="4800" i="0">
                          <a:solidFill>
                            <a:schemeClr val="tx1"/>
                          </a:solidFill>
                          <a:latin typeface="Cambria Math" panose="02040503050406030204" pitchFamily="18" charset="0"/>
                        </a:rPr>
                        <m:t> </m:t>
                      </m:r>
                      <m:f>
                        <m:fPr>
                          <m:ctrlPr>
                            <a:rPr lang="en-US" sz="4800" i="1" smtClean="0">
                              <a:solidFill>
                                <a:schemeClr val="tx1"/>
                              </a:solidFill>
                              <a:latin typeface="Cambria Math" panose="02040503050406030204" pitchFamily="18" charset="0"/>
                            </a:rPr>
                          </m:ctrlPr>
                        </m:fPr>
                        <m:num>
                          <m:r>
                            <a:rPr lang="en-US" sz="4800" i="1">
                              <a:latin typeface="Cambria Math" panose="02040503050406030204" pitchFamily="18" charset="0"/>
                            </a:rPr>
                            <m:t>𝑃</m:t>
                          </m:r>
                          <m:r>
                            <a:rPr lang="en-US" sz="4800" i="1">
                              <a:latin typeface="Cambria Math" panose="02040503050406030204" pitchFamily="18" charset="0"/>
                            </a:rPr>
                            <m:t>(1−</m:t>
                          </m:r>
                          <m:r>
                            <a:rPr lang="en-US" sz="4800" i="1">
                              <a:latin typeface="Cambria Math" panose="02040503050406030204" pitchFamily="18" charset="0"/>
                            </a:rPr>
                            <m:t>𝑃</m:t>
                          </m:r>
                          <m:r>
                            <a:rPr lang="en-US" sz="4800" i="1">
                              <a:latin typeface="Cambria Math" panose="02040503050406030204" pitchFamily="18" charset="0"/>
                            </a:rPr>
                            <m:t>)</m:t>
                          </m:r>
                        </m:num>
                        <m:den>
                          <m:r>
                            <a:rPr lang="en-US" sz="4800" i="1">
                              <a:solidFill>
                                <a:schemeClr val="tx1"/>
                              </a:solidFill>
                              <a:latin typeface="Cambria Math" panose="02040503050406030204" pitchFamily="18" charset="0"/>
                            </a:rPr>
                            <m:t>𝑣</m:t>
                          </m:r>
                          <m:d>
                            <m:dPr>
                              <m:ctrlPr>
                                <a:rPr lang="en-US" sz="4800" i="1">
                                  <a:solidFill>
                                    <a:schemeClr val="tx1"/>
                                  </a:solidFill>
                                  <a:latin typeface="Cambria Math" panose="02040503050406030204" pitchFamily="18" charset="0"/>
                                </a:rPr>
                              </m:ctrlPr>
                            </m:dPr>
                            <m:e>
                              <m:r>
                                <a:rPr lang="en-US" sz="4800">
                                  <a:solidFill>
                                    <a:schemeClr val="tx1"/>
                                  </a:solidFill>
                                  <a:latin typeface="Cambria Math" panose="02040503050406030204" pitchFamily="18" charset="0"/>
                                </a:rPr>
                                <m:t>1−</m:t>
                              </m:r>
                              <m:r>
                                <a:rPr lang="en-US" sz="4800" i="1">
                                  <a:solidFill>
                                    <a:schemeClr val="tx1"/>
                                  </a:solidFill>
                                  <a:latin typeface="Cambria Math" panose="02040503050406030204" pitchFamily="18" charset="0"/>
                                </a:rPr>
                                <m:t>𝑣</m:t>
                              </m:r>
                            </m:e>
                          </m:d>
                        </m:den>
                      </m:f>
                    </m:oMath>
                  </m:oMathPara>
                </a14:m>
                <a:endParaRPr lang="en-US" sz="4800" dirty="0">
                  <a:solidFill>
                    <a:schemeClr val="tx1"/>
                  </a:solidFill>
                </a:endParaRPr>
              </a:p>
            </p:txBody>
          </p:sp>
        </mc:Choice>
        <mc:Fallback xmlns="">
          <p:sp>
            <p:nvSpPr>
              <p:cNvPr id="4" name="TextBox 3">
                <a:extLst>
                  <a:ext uri="{FF2B5EF4-FFF2-40B4-BE49-F238E27FC236}">
                    <a16:creationId xmlns:a16="http://schemas.microsoft.com/office/drawing/2014/main" id="{AD733BDA-352E-8D0B-10CA-86773B4F1A0A}"/>
                  </a:ext>
                </a:extLst>
              </p:cNvPr>
              <p:cNvSpPr txBox="1">
                <a:spLocks noRot="1" noChangeAspect="1" noMove="1" noResize="1" noEditPoints="1" noAdjustHandles="1" noChangeArrowheads="1" noChangeShapeType="1" noTextEdit="1"/>
              </p:cNvSpPr>
              <p:nvPr/>
            </p:nvSpPr>
            <p:spPr>
              <a:xfrm>
                <a:off x="1812326" y="803479"/>
                <a:ext cx="8307806" cy="1623714"/>
              </a:xfrm>
              <a:prstGeom prst="rect">
                <a:avLst/>
              </a:prstGeom>
              <a:blipFill>
                <a:blip r:embed="rId2"/>
                <a:stretch>
                  <a:fillRect t="-1550" b="-12403"/>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16462F50-2981-E725-0AAE-8A6F3ED08C3F}"/>
              </a:ext>
            </a:extLst>
          </p:cNvPr>
          <p:cNvSpPr/>
          <p:nvPr/>
        </p:nvSpPr>
        <p:spPr>
          <a:xfrm>
            <a:off x="4499428" y="803479"/>
            <a:ext cx="2438400" cy="1623714"/>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E11456-8D51-AD9C-6E8E-6377CBFC1966}"/>
                  </a:ext>
                </a:extLst>
              </p:cNvPr>
              <p:cNvSpPr txBox="1"/>
              <p:nvPr/>
            </p:nvSpPr>
            <p:spPr>
              <a:xfrm>
                <a:off x="3280228" y="2427193"/>
                <a:ext cx="4528457" cy="5262979"/>
              </a:xfrm>
              <a:prstGeom prst="rect">
                <a:avLst/>
              </a:prstGeom>
              <a:noFill/>
            </p:spPr>
            <p:txBody>
              <a:bodyPr wrap="square" rtlCol="0">
                <a:spAutoFit/>
              </a:bodyPr>
              <a:lstStyle/>
              <a:p>
                <a:pPr algn="ctr"/>
                <a:r>
                  <a:rPr lang="en-US" sz="2400" dirty="0"/>
                  <a:t>This first part of this equation backs out the expected heritability estimate on that continuous distribution of risk (liability)</a:t>
                </a:r>
              </a:p>
              <a:p>
                <a:pPr algn="ctr"/>
                <a:endParaRPr lang="en-US" sz="2400" dirty="0"/>
              </a:p>
              <a:p>
                <a:pPr algn="ctr"/>
                <a:r>
                  <a:rPr lang="en-US" sz="2400" b="1" dirty="0"/>
                  <a:t>P</a:t>
                </a:r>
                <a:r>
                  <a:rPr lang="en-US" sz="2400" dirty="0"/>
                  <a:t> is the population prevalence of the disorder. </a:t>
                </a:r>
              </a:p>
              <a:p>
                <a:pPr algn="ctr"/>
                <a:endParaRPr lang="en-US" sz="2400" dirty="0"/>
              </a:p>
              <a:p>
                <a:pPr algn="ctr"/>
                <a14:m>
                  <m:oMath xmlns:m="http://schemas.openxmlformats.org/officeDocument/2006/math">
                    <m:r>
                      <a:rPr lang="en-US" sz="2400" i="1" smtClean="0">
                        <a:solidFill>
                          <a:schemeClr val="tx1"/>
                        </a:solidFill>
                        <a:latin typeface="Cambria Math" panose="02040503050406030204" pitchFamily="18" charset="0"/>
                      </a:rPr>
                      <m:t>𝜙</m:t>
                    </m:r>
                  </m:oMath>
                </a14:m>
                <a:r>
                  <a:rPr lang="en-US" sz="2400" dirty="0">
                    <a:solidFill>
                      <a:schemeClr val="tx1"/>
                    </a:solidFill>
                  </a:rPr>
                  <a:t> is the height of the continuous distribution of liability at the threshold </a:t>
                </a:r>
                <a:r>
                  <a:rPr lang="en-US" sz="2400" i="1" dirty="0">
                    <a:solidFill>
                      <a:schemeClr val="tx1"/>
                    </a:solidFill>
                  </a:rPr>
                  <a:t>t </a:t>
                </a:r>
                <a:r>
                  <a:rPr lang="en-US" sz="2400" dirty="0">
                    <a:solidFill>
                      <a:schemeClr val="tx1"/>
                    </a:solidFill>
                  </a:rPr>
                  <a:t>at which a diagnosis of the disorder is made </a:t>
                </a:r>
              </a:p>
              <a:p>
                <a:pPr algn="ctr"/>
                <a:endParaRPr lang="en-US" sz="2400" dirty="0"/>
              </a:p>
              <a:p>
                <a:pPr algn="ctr"/>
                <a:endParaRPr lang="en-US" sz="2400" dirty="0"/>
              </a:p>
            </p:txBody>
          </p:sp>
        </mc:Choice>
        <mc:Fallback xmlns="">
          <p:sp>
            <p:nvSpPr>
              <p:cNvPr id="6" name="TextBox 5">
                <a:extLst>
                  <a:ext uri="{FF2B5EF4-FFF2-40B4-BE49-F238E27FC236}">
                    <a16:creationId xmlns:a16="http://schemas.microsoft.com/office/drawing/2014/main" id="{55E11456-8D51-AD9C-6E8E-6377CBFC1966}"/>
                  </a:ext>
                </a:extLst>
              </p:cNvPr>
              <p:cNvSpPr txBox="1">
                <a:spLocks noRot="1" noChangeAspect="1" noMove="1" noResize="1" noEditPoints="1" noAdjustHandles="1" noChangeArrowheads="1" noChangeShapeType="1" noTextEdit="1"/>
              </p:cNvSpPr>
              <p:nvPr/>
            </p:nvSpPr>
            <p:spPr>
              <a:xfrm>
                <a:off x="3280228" y="2427193"/>
                <a:ext cx="4528457" cy="5262979"/>
              </a:xfrm>
              <a:prstGeom prst="rect">
                <a:avLst/>
              </a:prstGeom>
              <a:blipFill>
                <a:blip r:embed="rId3"/>
                <a:stretch>
                  <a:fillRect l="-1401" t="-964" r="-2801"/>
                </a:stretch>
              </a:blipFill>
            </p:spPr>
            <p:txBody>
              <a:bodyPr/>
              <a:lstStyle/>
              <a:p>
                <a:r>
                  <a:rPr lang="en-US">
                    <a:noFill/>
                  </a:rPr>
                  <a:t> </a:t>
                </a:r>
              </a:p>
            </p:txBody>
          </p:sp>
        </mc:Fallback>
      </mc:AlternateContent>
    </p:spTree>
    <p:extLst>
      <p:ext uri="{BB962C8B-B14F-4D97-AF65-F5344CB8AC3E}">
        <p14:creationId xmlns:p14="http://schemas.microsoft.com/office/powerpoint/2010/main" val="1684605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733BDA-352E-8D0B-10CA-86773B4F1A0A}"/>
                  </a:ext>
                </a:extLst>
              </p:cNvPr>
              <p:cNvSpPr txBox="1"/>
              <p:nvPr/>
            </p:nvSpPr>
            <p:spPr>
              <a:xfrm>
                <a:off x="1812326" y="803479"/>
                <a:ext cx="8307806" cy="16237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4800" i="1" smtClean="0">
                              <a:solidFill>
                                <a:schemeClr val="tx1"/>
                              </a:solidFill>
                              <a:latin typeface="Cambria Math" panose="02040503050406030204" pitchFamily="18" charset="0"/>
                            </a:rPr>
                          </m:ctrlPr>
                        </m:sSubSupPr>
                        <m:e>
                          <m:sSubSup>
                            <m:sSubSupPr>
                              <m:ctrlPr>
                                <a:rPr lang="en-US" sz="4800" i="1">
                                  <a:solidFill>
                                    <a:schemeClr val="tx1"/>
                                  </a:solidFill>
                                  <a:latin typeface="Cambria Math" panose="02040503050406030204" pitchFamily="18" charset="0"/>
                                </a:rPr>
                              </m:ctrlPr>
                            </m:sSubSupPr>
                            <m:e>
                              <m:r>
                                <a:rPr lang="en-US" sz="4800" i="1">
                                  <a:solidFill>
                                    <a:schemeClr val="tx1"/>
                                  </a:solidFill>
                                  <a:latin typeface="Cambria Math" panose="02040503050406030204" pitchFamily="18" charset="0"/>
                                </a:rPr>
                                <m:t>h</m:t>
                              </m:r>
                            </m:e>
                            <m:sub>
                              <m:r>
                                <a:rPr lang="en-US" sz="4800" i="1">
                                  <a:solidFill>
                                    <a:schemeClr val="tx1"/>
                                  </a:solidFill>
                                  <a:latin typeface="Cambria Math" panose="02040503050406030204" pitchFamily="18" charset="0"/>
                                </a:rPr>
                                <m:t>𝑙</m:t>
                              </m:r>
                            </m:sub>
                            <m:sup>
                              <m:r>
                                <a:rPr lang="en-US" sz="4800" i="0">
                                  <a:solidFill>
                                    <a:schemeClr val="tx1"/>
                                  </a:solidFill>
                                  <a:latin typeface="Cambria Math" panose="02040503050406030204" pitchFamily="18" charset="0"/>
                                </a:rPr>
                                <m:t>2</m:t>
                              </m:r>
                            </m:sup>
                          </m:sSubSup>
                          <m:r>
                            <a:rPr lang="en-US" sz="4800" i="0">
                              <a:solidFill>
                                <a:schemeClr val="tx1"/>
                              </a:solidFill>
                              <a:latin typeface="Cambria Math" panose="02040503050406030204" pitchFamily="18" charset="0"/>
                            </a:rPr>
                            <m:t>=</m:t>
                          </m:r>
                          <m:r>
                            <a:rPr lang="en-US" sz="4800" i="1">
                              <a:solidFill>
                                <a:schemeClr val="tx1"/>
                              </a:solidFill>
                              <a:latin typeface="Cambria Math" panose="02040503050406030204" pitchFamily="18" charset="0"/>
                            </a:rPr>
                            <m:t>h</m:t>
                          </m:r>
                        </m:e>
                        <m:sub>
                          <m:r>
                            <a:rPr lang="en-US" sz="4800" i="1">
                              <a:solidFill>
                                <a:schemeClr val="tx1"/>
                              </a:solidFill>
                              <a:latin typeface="Cambria Math" panose="02040503050406030204" pitchFamily="18" charset="0"/>
                            </a:rPr>
                            <m:t>𝑜</m:t>
                          </m:r>
                        </m:sub>
                        <m:sup>
                          <m:r>
                            <a:rPr lang="en-US" sz="4800" i="0">
                              <a:solidFill>
                                <a:schemeClr val="tx1"/>
                              </a:solidFill>
                              <a:latin typeface="Cambria Math" panose="02040503050406030204" pitchFamily="18" charset="0"/>
                            </a:rPr>
                            <m:t>2</m:t>
                          </m:r>
                        </m:sup>
                      </m:sSubSup>
                      <m:f>
                        <m:fPr>
                          <m:ctrlPr>
                            <a:rPr lang="en-US" sz="4800" i="1">
                              <a:solidFill>
                                <a:schemeClr val="tx1"/>
                              </a:solidFill>
                              <a:latin typeface="Cambria Math" panose="02040503050406030204" pitchFamily="18" charset="0"/>
                            </a:rPr>
                          </m:ctrlPr>
                        </m:fPr>
                        <m:num>
                          <m:r>
                            <a:rPr lang="en-US" sz="4800" b="0" i="1" smtClean="0">
                              <a:solidFill>
                                <a:schemeClr val="tx1"/>
                              </a:solidFill>
                              <a:latin typeface="Cambria Math" panose="02040503050406030204" pitchFamily="18" charset="0"/>
                            </a:rPr>
                            <m:t>𝑃</m:t>
                          </m:r>
                          <m:r>
                            <a:rPr lang="en-US" sz="4800" b="0" i="1" smtClean="0">
                              <a:solidFill>
                                <a:schemeClr val="tx1"/>
                              </a:solidFill>
                              <a:latin typeface="Cambria Math" panose="02040503050406030204" pitchFamily="18" charset="0"/>
                            </a:rPr>
                            <m:t>(1−</m:t>
                          </m:r>
                          <m:r>
                            <a:rPr lang="en-US" sz="4800" b="0" i="1" smtClean="0">
                              <a:solidFill>
                                <a:schemeClr val="tx1"/>
                              </a:solidFill>
                              <a:latin typeface="Cambria Math" panose="02040503050406030204" pitchFamily="18" charset="0"/>
                            </a:rPr>
                            <m:t>𝑃</m:t>
                          </m:r>
                          <m:r>
                            <a:rPr lang="en-US" sz="4800" b="0" i="1" smtClean="0">
                              <a:solidFill>
                                <a:schemeClr val="tx1"/>
                              </a:solidFill>
                              <a:latin typeface="Cambria Math" panose="02040503050406030204" pitchFamily="18" charset="0"/>
                            </a:rPr>
                            <m:t>)</m:t>
                          </m:r>
                        </m:num>
                        <m:den>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𝜙</m:t>
                              </m:r>
                            </m:e>
                            <m:sup>
                              <m:r>
                                <a:rPr lang="en-US" sz="4800" i="0">
                                  <a:solidFill>
                                    <a:schemeClr val="tx1"/>
                                  </a:solidFill>
                                  <a:latin typeface="Cambria Math" panose="02040503050406030204" pitchFamily="18" charset="0"/>
                                </a:rPr>
                                <m:t>2</m:t>
                              </m:r>
                            </m:sup>
                          </m:sSup>
                        </m:den>
                      </m:f>
                      <m:r>
                        <a:rPr lang="en-US" sz="4800" i="0">
                          <a:solidFill>
                            <a:schemeClr val="tx1"/>
                          </a:solidFill>
                          <a:latin typeface="Cambria Math" panose="02040503050406030204" pitchFamily="18" charset="0"/>
                        </a:rPr>
                        <m:t> </m:t>
                      </m:r>
                      <m:f>
                        <m:fPr>
                          <m:ctrlPr>
                            <a:rPr lang="en-US" sz="4800" i="1" smtClean="0">
                              <a:solidFill>
                                <a:schemeClr val="tx1"/>
                              </a:solidFill>
                              <a:latin typeface="Cambria Math" panose="02040503050406030204" pitchFamily="18" charset="0"/>
                            </a:rPr>
                          </m:ctrlPr>
                        </m:fPr>
                        <m:num>
                          <m:r>
                            <a:rPr lang="en-US" sz="4800" i="1">
                              <a:latin typeface="Cambria Math" panose="02040503050406030204" pitchFamily="18" charset="0"/>
                            </a:rPr>
                            <m:t>𝑃</m:t>
                          </m:r>
                          <m:r>
                            <a:rPr lang="en-US" sz="4800" i="1">
                              <a:latin typeface="Cambria Math" panose="02040503050406030204" pitchFamily="18" charset="0"/>
                            </a:rPr>
                            <m:t>(1−</m:t>
                          </m:r>
                          <m:r>
                            <a:rPr lang="en-US" sz="4800" i="1">
                              <a:latin typeface="Cambria Math" panose="02040503050406030204" pitchFamily="18" charset="0"/>
                            </a:rPr>
                            <m:t>𝑃</m:t>
                          </m:r>
                          <m:r>
                            <a:rPr lang="en-US" sz="4800" i="1">
                              <a:latin typeface="Cambria Math" panose="02040503050406030204" pitchFamily="18" charset="0"/>
                            </a:rPr>
                            <m:t>)</m:t>
                          </m:r>
                        </m:num>
                        <m:den>
                          <m:r>
                            <a:rPr lang="en-US" sz="4800" i="1">
                              <a:solidFill>
                                <a:schemeClr val="tx1"/>
                              </a:solidFill>
                              <a:latin typeface="Cambria Math" panose="02040503050406030204" pitchFamily="18" charset="0"/>
                            </a:rPr>
                            <m:t>𝑣</m:t>
                          </m:r>
                          <m:d>
                            <m:dPr>
                              <m:ctrlPr>
                                <a:rPr lang="en-US" sz="4800" i="1">
                                  <a:solidFill>
                                    <a:schemeClr val="tx1"/>
                                  </a:solidFill>
                                  <a:latin typeface="Cambria Math" panose="02040503050406030204" pitchFamily="18" charset="0"/>
                                </a:rPr>
                              </m:ctrlPr>
                            </m:dPr>
                            <m:e>
                              <m:r>
                                <a:rPr lang="en-US" sz="4800">
                                  <a:solidFill>
                                    <a:schemeClr val="tx1"/>
                                  </a:solidFill>
                                  <a:latin typeface="Cambria Math" panose="02040503050406030204" pitchFamily="18" charset="0"/>
                                </a:rPr>
                                <m:t>1−</m:t>
                              </m:r>
                              <m:r>
                                <a:rPr lang="en-US" sz="4800" i="1">
                                  <a:solidFill>
                                    <a:schemeClr val="tx1"/>
                                  </a:solidFill>
                                  <a:latin typeface="Cambria Math" panose="02040503050406030204" pitchFamily="18" charset="0"/>
                                </a:rPr>
                                <m:t>𝑣</m:t>
                              </m:r>
                            </m:e>
                          </m:d>
                        </m:den>
                      </m:f>
                    </m:oMath>
                  </m:oMathPara>
                </a14:m>
                <a:endParaRPr lang="en-US" sz="4800" dirty="0">
                  <a:solidFill>
                    <a:schemeClr val="tx1"/>
                  </a:solidFill>
                </a:endParaRPr>
              </a:p>
            </p:txBody>
          </p:sp>
        </mc:Choice>
        <mc:Fallback xmlns="">
          <p:sp>
            <p:nvSpPr>
              <p:cNvPr id="4" name="TextBox 3">
                <a:extLst>
                  <a:ext uri="{FF2B5EF4-FFF2-40B4-BE49-F238E27FC236}">
                    <a16:creationId xmlns:a16="http://schemas.microsoft.com/office/drawing/2014/main" id="{AD733BDA-352E-8D0B-10CA-86773B4F1A0A}"/>
                  </a:ext>
                </a:extLst>
              </p:cNvPr>
              <p:cNvSpPr txBox="1">
                <a:spLocks noRot="1" noChangeAspect="1" noMove="1" noResize="1" noEditPoints="1" noAdjustHandles="1" noChangeArrowheads="1" noChangeShapeType="1" noTextEdit="1"/>
              </p:cNvSpPr>
              <p:nvPr/>
            </p:nvSpPr>
            <p:spPr>
              <a:xfrm>
                <a:off x="1812326" y="803479"/>
                <a:ext cx="8307806" cy="1623714"/>
              </a:xfrm>
              <a:prstGeom prst="rect">
                <a:avLst/>
              </a:prstGeom>
              <a:blipFill>
                <a:blip r:embed="rId2"/>
                <a:stretch>
                  <a:fillRect t="-1550" b="-12403"/>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16462F50-2981-E725-0AAE-8A6F3ED08C3F}"/>
              </a:ext>
            </a:extLst>
          </p:cNvPr>
          <p:cNvSpPr/>
          <p:nvPr/>
        </p:nvSpPr>
        <p:spPr>
          <a:xfrm>
            <a:off x="7158407" y="803479"/>
            <a:ext cx="2438400" cy="1623714"/>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E11456-8D51-AD9C-6E8E-6377CBFC1966}"/>
              </a:ext>
            </a:extLst>
          </p:cNvPr>
          <p:cNvSpPr txBox="1"/>
          <p:nvPr/>
        </p:nvSpPr>
        <p:spPr>
          <a:xfrm>
            <a:off x="5966229" y="2399944"/>
            <a:ext cx="4528457" cy="4893647"/>
          </a:xfrm>
          <a:prstGeom prst="rect">
            <a:avLst/>
          </a:prstGeom>
          <a:noFill/>
        </p:spPr>
        <p:txBody>
          <a:bodyPr wrap="square" rtlCol="0">
            <a:spAutoFit/>
          </a:bodyPr>
          <a:lstStyle/>
          <a:p>
            <a:pPr algn="ctr"/>
            <a:r>
              <a:rPr lang="en-US" sz="2400" dirty="0"/>
              <a:t>This second part of this equation</a:t>
            </a:r>
          </a:p>
          <a:p>
            <a:pPr algn="ctr"/>
            <a:r>
              <a:rPr lang="en-US" sz="2400" dirty="0"/>
              <a:t>performs the correction for participant ascertainment </a:t>
            </a:r>
          </a:p>
          <a:p>
            <a:pPr algn="ctr"/>
            <a:endParaRPr lang="en-US" sz="2400" dirty="0"/>
          </a:p>
          <a:p>
            <a:pPr algn="ctr"/>
            <a:r>
              <a:rPr lang="en-US" sz="2400" b="1" dirty="0"/>
              <a:t>P</a:t>
            </a:r>
            <a:r>
              <a:rPr lang="en-US" sz="2400" dirty="0"/>
              <a:t> is again the population prevalence of the disorder. </a:t>
            </a:r>
          </a:p>
          <a:p>
            <a:pPr algn="ctr"/>
            <a:endParaRPr lang="en-US" sz="2400" dirty="0"/>
          </a:p>
          <a:p>
            <a:pPr algn="ctr"/>
            <a:r>
              <a:rPr lang="en-US" sz="2400" b="1" i="1" dirty="0"/>
              <a:t>v</a:t>
            </a:r>
            <a:r>
              <a:rPr lang="en-US" sz="2400" i="1" dirty="0">
                <a:solidFill>
                  <a:schemeClr val="tx1"/>
                </a:solidFill>
              </a:rPr>
              <a:t> </a:t>
            </a:r>
            <a:r>
              <a:rPr lang="en-US" sz="2400" dirty="0">
                <a:solidFill>
                  <a:schemeClr val="tx1"/>
                </a:solidFill>
              </a:rPr>
              <a:t>is the prevalence of the disorder in our participant sample. </a:t>
            </a:r>
          </a:p>
          <a:p>
            <a:pPr algn="ctr"/>
            <a:endParaRPr lang="en-US" sz="2400" dirty="0"/>
          </a:p>
          <a:p>
            <a:pPr algn="ctr"/>
            <a:r>
              <a:rPr lang="en-US" sz="2400" dirty="0"/>
              <a:t>The ratio then reflects the degree of ascertainment</a:t>
            </a:r>
          </a:p>
          <a:p>
            <a:pPr algn="ctr"/>
            <a:endParaRPr lang="en-US" sz="2400" dirty="0"/>
          </a:p>
        </p:txBody>
      </p:sp>
    </p:spTree>
    <p:extLst>
      <p:ext uri="{BB962C8B-B14F-4D97-AF65-F5344CB8AC3E}">
        <p14:creationId xmlns:p14="http://schemas.microsoft.com/office/powerpoint/2010/main" val="1160017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D87FB802-3704-4A56-EB07-80FE9E288522}"/>
              </a:ext>
            </a:extLst>
          </p:cNvPr>
          <p:cNvPicPr>
            <a:picLocks noChangeAspect="1"/>
          </p:cNvPicPr>
          <p:nvPr/>
        </p:nvPicPr>
        <p:blipFill>
          <a:blip r:embed="rId2"/>
          <a:stretch>
            <a:fillRect/>
          </a:stretch>
        </p:blipFill>
        <p:spPr>
          <a:xfrm>
            <a:off x="156411" y="121502"/>
            <a:ext cx="6870032" cy="6614996"/>
          </a:xfrm>
          <a:prstGeom prst="rect">
            <a:avLst/>
          </a:prstGeom>
        </p:spPr>
      </p:pic>
      <p:sp>
        <p:nvSpPr>
          <p:cNvPr id="6" name="TextBox 5">
            <a:extLst>
              <a:ext uri="{FF2B5EF4-FFF2-40B4-BE49-F238E27FC236}">
                <a16:creationId xmlns:a16="http://schemas.microsoft.com/office/drawing/2014/main" id="{BB80EF32-DDD6-BB59-6BA8-D12EC32CF451}"/>
              </a:ext>
            </a:extLst>
          </p:cNvPr>
          <p:cNvSpPr txBox="1"/>
          <p:nvPr/>
        </p:nvSpPr>
        <p:spPr>
          <a:xfrm>
            <a:off x="156411" y="6412832"/>
            <a:ext cx="1744578" cy="369332"/>
          </a:xfrm>
          <a:prstGeom prst="rect">
            <a:avLst/>
          </a:prstGeom>
          <a:noFill/>
        </p:spPr>
        <p:txBody>
          <a:bodyPr wrap="square" rtlCol="0">
            <a:spAutoFit/>
          </a:bodyPr>
          <a:lstStyle/>
          <a:p>
            <a:r>
              <a:rPr lang="en-US" dirty="0"/>
              <a:t>Lee et al. (2011)</a:t>
            </a:r>
          </a:p>
        </p:txBody>
      </p:sp>
      <p:sp>
        <p:nvSpPr>
          <p:cNvPr id="10" name="TextBox 9">
            <a:extLst>
              <a:ext uri="{FF2B5EF4-FFF2-40B4-BE49-F238E27FC236}">
                <a16:creationId xmlns:a16="http://schemas.microsoft.com/office/drawing/2014/main" id="{1950A26E-2D8D-627B-8AD6-30307C27B1C6}"/>
              </a:ext>
            </a:extLst>
          </p:cNvPr>
          <p:cNvSpPr txBox="1"/>
          <p:nvPr/>
        </p:nvSpPr>
        <p:spPr>
          <a:xfrm>
            <a:off x="7158789" y="1397675"/>
            <a:ext cx="3711742" cy="3416320"/>
          </a:xfrm>
          <a:prstGeom prst="rect">
            <a:avLst/>
          </a:prstGeom>
          <a:noFill/>
        </p:spPr>
        <p:txBody>
          <a:bodyPr wrap="square">
            <a:spAutoFit/>
          </a:bodyPr>
          <a:lstStyle/>
          <a:p>
            <a:pPr algn="ctr"/>
            <a:r>
              <a:rPr lang="en-US" sz="2400" b="0" i="0" dirty="0">
                <a:solidFill>
                  <a:srgbClr val="212121"/>
                </a:solidFill>
                <a:effectLst/>
                <a:latin typeface="Cambria" panose="02040503050406030204" pitchFamily="18" charset="0"/>
              </a:rPr>
              <a:t>“In case-control studies the proportion of cases is usually (much) larger than the prevalence in the population yet estimates of genetic variation are most interpretable if they are not biased by this ascertainment”</a:t>
            </a:r>
            <a:endParaRPr lang="en-US" sz="2400" dirty="0"/>
          </a:p>
        </p:txBody>
      </p:sp>
    </p:spTree>
    <p:extLst>
      <p:ext uri="{BB962C8B-B14F-4D97-AF65-F5344CB8AC3E}">
        <p14:creationId xmlns:p14="http://schemas.microsoft.com/office/powerpoint/2010/main" val="1755147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E4C3-6B54-170C-BE9F-BFF4EFF08F86}"/>
              </a:ext>
            </a:extLst>
          </p:cNvPr>
          <p:cNvSpPr>
            <a:spLocks noGrp="1"/>
          </p:cNvSpPr>
          <p:nvPr>
            <p:ph type="title"/>
          </p:nvPr>
        </p:nvSpPr>
        <p:spPr/>
        <p:txBody>
          <a:bodyPr/>
          <a:lstStyle/>
          <a:p>
            <a:r>
              <a:rPr lang="en-US" dirty="0"/>
              <a:t>Cohort-specific ascertainment</a:t>
            </a:r>
          </a:p>
        </p:txBody>
      </p:sp>
      <p:sp>
        <p:nvSpPr>
          <p:cNvPr id="3" name="Content Placeholder 2">
            <a:extLst>
              <a:ext uri="{FF2B5EF4-FFF2-40B4-BE49-F238E27FC236}">
                <a16:creationId xmlns:a16="http://schemas.microsoft.com/office/drawing/2014/main" id="{3EC0E4D6-DDAC-5038-5DEF-C1F77D01B2DE}"/>
              </a:ext>
            </a:extLst>
          </p:cNvPr>
          <p:cNvSpPr>
            <a:spLocks noGrp="1"/>
          </p:cNvSpPr>
          <p:nvPr>
            <p:ph idx="1"/>
          </p:nvPr>
        </p:nvSpPr>
        <p:spPr/>
        <p:txBody>
          <a:bodyPr>
            <a:normAutofit fontScale="92500" lnSpcReduction="10000"/>
          </a:bodyPr>
          <a:lstStyle/>
          <a:p>
            <a:r>
              <a:rPr lang="en-US" dirty="0"/>
              <a:t>As GWAS have continued to grow in sample size they often reflect meta-analyses of a series of contributing cohorts. </a:t>
            </a:r>
          </a:p>
          <a:p>
            <a:endParaRPr lang="en-US" dirty="0"/>
          </a:p>
          <a:p>
            <a:r>
              <a:rPr lang="en-US" dirty="0"/>
              <a:t>For pragmatic reasons relating to data sharing with raw genotypes cohorts often share the GWAS summary stats to be meta-analyzed with other summary stats</a:t>
            </a:r>
          </a:p>
          <a:p>
            <a:endParaRPr lang="en-US" dirty="0"/>
          </a:p>
          <a:p>
            <a:r>
              <a:rPr lang="en-US" dirty="0"/>
              <a:t>When this happens a correction for ascertainment within each cohort is required. </a:t>
            </a:r>
          </a:p>
          <a:p>
            <a:pPr lvl="1"/>
            <a:r>
              <a:rPr lang="en-US" dirty="0"/>
              <a:t>The reason: the ascertainment calculated using total cases and controls is not the same as ascertainment calculated within cohort</a:t>
            </a:r>
          </a:p>
          <a:p>
            <a:pPr lvl="2"/>
            <a:r>
              <a:rPr lang="en-US" dirty="0"/>
              <a:t>Sum of parts != sum of totals</a:t>
            </a:r>
          </a:p>
          <a:p>
            <a:pPr marL="457200" lvl="1" indent="0">
              <a:buNone/>
            </a:pPr>
            <a:endParaRPr lang="en-US" dirty="0"/>
          </a:p>
        </p:txBody>
      </p:sp>
    </p:spTree>
    <p:extLst>
      <p:ext uri="{BB962C8B-B14F-4D97-AF65-F5344CB8AC3E}">
        <p14:creationId xmlns:p14="http://schemas.microsoft.com/office/powerpoint/2010/main" val="3247390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2FD452-E0CA-74D1-7D80-88028A35831E}"/>
                  </a:ext>
                </a:extLst>
              </p:cNvPr>
              <p:cNvSpPr txBox="1"/>
              <p:nvPr/>
            </p:nvSpPr>
            <p:spPr>
              <a:xfrm>
                <a:off x="1723139" y="2150634"/>
                <a:ext cx="8307806" cy="16846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4800" i="1" smtClean="0">
                              <a:solidFill>
                                <a:schemeClr val="tx1"/>
                              </a:solidFill>
                              <a:latin typeface="Cambria Math" panose="02040503050406030204" pitchFamily="18" charset="0"/>
                            </a:rPr>
                          </m:ctrlPr>
                        </m:sSubSupPr>
                        <m:e>
                          <m:sSubSup>
                            <m:sSubSupPr>
                              <m:ctrlPr>
                                <a:rPr lang="en-US" sz="4800" i="1">
                                  <a:solidFill>
                                    <a:schemeClr val="tx1"/>
                                  </a:solidFill>
                                  <a:latin typeface="Cambria Math" panose="02040503050406030204" pitchFamily="18" charset="0"/>
                                </a:rPr>
                              </m:ctrlPr>
                            </m:sSubSupPr>
                            <m:e>
                              <m:r>
                                <a:rPr lang="en-US" sz="4800" i="1">
                                  <a:solidFill>
                                    <a:schemeClr val="tx1"/>
                                  </a:solidFill>
                                  <a:latin typeface="Cambria Math" panose="02040503050406030204" pitchFamily="18" charset="0"/>
                                </a:rPr>
                                <m:t>h</m:t>
                              </m:r>
                            </m:e>
                            <m:sub>
                              <m:r>
                                <a:rPr lang="en-US" sz="4800" i="1">
                                  <a:solidFill>
                                    <a:schemeClr val="tx1"/>
                                  </a:solidFill>
                                  <a:latin typeface="Cambria Math" panose="02040503050406030204" pitchFamily="18" charset="0"/>
                                </a:rPr>
                                <m:t>𝑙</m:t>
                              </m:r>
                            </m:sub>
                            <m:sup>
                              <m:r>
                                <a:rPr lang="en-US" sz="4800" i="0">
                                  <a:solidFill>
                                    <a:schemeClr val="tx1"/>
                                  </a:solidFill>
                                  <a:latin typeface="Cambria Math" panose="02040503050406030204" pitchFamily="18" charset="0"/>
                                </a:rPr>
                                <m:t>2</m:t>
                              </m:r>
                            </m:sup>
                          </m:sSubSup>
                          <m:r>
                            <a:rPr lang="en-US" sz="4800" i="0">
                              <a:solidFill>
                                <a:schemeClr val="tx1"/>
                              </a:solidFill>
                              <a:latin typeface="Cambria Math" panose="02040503050406030204" pitchFamily="18" charset="0"/>
                            </a:rPr>
                            <m:t>=</m:t>
                          </m:r>
                          <m:r>
                            <a:rPr lang="en-US" sz="4800" i="1">
                              <a:solidFill>
                                <a:schemeClr val="tx1"/>
                              </a:solidFill>
                              <a:latin typeface="Cambria Math" panose="02040503050406030204" pitchFamily="18" charset="0"/>
                            </a:rPr>
                            <m:t>h</m:t>
                          </m:r>
                        </m:e>
                        <m:sub>
                          <m:r>
                            <a:rPr lang="en-US" sz="4800" i="1">
                              <a:solidFill>
                                <a:schemeClr val="tx1"/>
                              </a:solidFill>
                              <a:latin typeface="Cambria Math" panose="02040503050406030204" pitchFamily="18" charset="0"/>
                            </a:rPr>
                            <m:t>𝑜</m:t>
                          </m:r>
                        </m:sub>
                        <m:sup>
                          <m:r>
                            <a:rPr lang="en-US" sz="4800" i="0">
                              <a:solidFill>
                                <a:schemeClr val="tx1"/>
                              </a:solidFill>
                              <a:latin typeface="Cambria Math" panose="02040503050406030204" pitchFamily="18" charset="0"/>
                            </a:rPr>
                            <m:t>2</m:t>
                          </m:r>
                        </m:sup>
                      </m:sSubSup>
                      <m:f>
                        <m:fPr>
                          <m:ctrlPr>
                            <a:rPr lang="en-US" sz="4800" i="1">
                              <a:solidFill>
                                <a:schemeClr val="tx1"/>
                              </a:solidFill>
                              <a:latin typeface="Cambria Math" panose="02040503050406030204" pitchFamily="18" charset="0"/>
                            </a:rPr>
                          </m:ctrlPr>
                        </m:fPr>
                        <m:num>
                          <m:r>
                            <a:rPr lang="en-US" sz="4800" b="0" i="1" smtClean="0">
                              <a:solidFill>
                                <a:schemeClr val="tx1"/>
                              </a:solidFill>
                              <a:latin typeface="Cambria Math" panose="02040503050406030204" pitchFamily="18" charset="0"/>
                            </a:rPr>
                            <m:t>𝑃</m:t>
                          </m:r>
                          <m:r>
                            <a:rPr lang="en-US" sz="4800" b="0" i="1" smtClean="0">
                              <a:solidFill>
                                <a:schemeClr val="tx1"/>
                              </a:solidFill>
                              <a:latin typeface="Cambria Math" panose="02040503050406030204" pitchFamily="18" charset="0"/>
                            </a:rPr>
                            <m:t>(1−</m:t>
                          </m:r>
                          <m:r>
                            <a:rPr lang="en-US" sz="4800" b="0" i="1" smtClean="0">
                              <a:solidFill>
                                <a:schemeClr val="tx1"/>
                              </a:solidFill>
                              <a:latin typeface="Cambria Math" panose="02040503050406030204" pitchFamily="18" charset="0"/>
                            </a:rPr>
                            <m:t>𝑃</m:t>
                          </m:r>
                          <m:r>
                            <a:rPr lang="en-US" sz="4800" b="0" i="1" smtClean="0">
                              <a:solidFill>
                                <a:schemeClr val="tx1"/>
                              </a:solidFill>
                              <a:latin typeface="Cambria Math" panose="02040503050406030204" pitchFamily="18" charset="0"/>
                            </a:rPr>
                            <m:t>)</m:t>
                          </m:r>
                        </m:num>
                        <m:den>
                          <m:sSup>
                            <m:sSupPr>
                              <m:ctrlPr>
                                <a:rPr lang="en-US" sz="4800" i="1">
                                  <a:solidFill>
                                    <a:schemeClr val="tx1"/>
                                  </a:solidFill>
                                  <a:latin typeface="Cambria Math" panose="02040503050406030204" pitchFamily="18" charset="0"/>
                                </a:rPr>
                              </m:ctrlPr>
                            </m:sSupPr>
                            <m:e>
                              <m:r>
                                <a:rPr lang="en-US" sz="4800" i="1">
                                  <a:solidFill>
                                    <a:schemeClr val="tx1"/>
                                  </a:solidFill>
                                  <a:latin typeface="Cambria Math" panose="02040503050406030204" pitchFamily="18" charset="0"/>
                                </a:rPr>
                                <m:t>𝜙</m:t>
                              </m:r>
                            </m:e>
                            <m:sup>
                              <m:r>
                                <a:rPr lang="en-US" sz="4800" i="0">
                                  <a:solidFill>
                                    <a:schemeClr val="tx1"/>
                                  </a:solidFill>
                                  <a:latin typeface="Cambria Math" panose="02040503050406030204" pitchFamily="18" charset="0"/>
                                </a:rPr>
                                <m:t>2</m:t>
                              </m:r>
                            </m:sup>
                          </m:sSup>
                        </m:den>
                      </m:f>
                      <m:r>
                        <a:rPr lang="en-US" sz="4800" i="0">
                          <a:solidFill>
                            <a:schemeClr val="tx1"/>
                          </a:solidFill>
                          <a:latin typeface="Cambria Math" panose="02040503050406030204" pitchFamily="18" charset="0"/>
                        </a:rPr>
                        <m:t> </m:t>
                      </m:r>
                      <m:f>
                        <m:fPr>
                          <m:ctrlPr>
                            <a:rPr lang="en-US" sz="4800" i="1" smtClean="0">
                              <a:solidFill>
                                <a:schemeClr val="tx1"/>
                              </a:solidFill>
                              <a:latin typeface="Cambria Math" panose="02040503050406030204" pitchFamily="18" charset="0"/>
                            </a:rPr>
                          </m:ctrlPr>
                        </m:fPr>
                        <m:num>
                          <m:r>
                            <a:rPr lang="en-US" sz="4800" i="1">
                              <a:latin typeface="Cambria Math" panose="02040503050406030204" pitchFamily="18" charset="0"/>
                            </a:rPr>
                            <m:t>𝑃</m:t>
                          </m:r>
                          <m:r>
                            <a:rPr lang="en-US" sz="4800" i="1">
                              <a:latin typeface="Cambria Math" panose="02040503050406030204" pitchFamily="18" charset="0"/>
                            </a:rPr>
                            <m:t>(1−</m:t>
                          </m:r>
                          <m:r>
                            <a:rPr lang="en-US" sz="4800" i="1">
                              <a:latin typeface="Cambria Math" panose="02040503050406030204" pitchFamily="18" charset="0"/>
                            </a:rPr>
                            <m:t>𝑃</m:t>
                          </m:r>
                          <m:r>
                            <a:rPr lang="en-US" sz="4800" i="1">
                              <a:latin typeface="Cambria Math" panose="02040503050406030204" pitchFamily="18" charset="0"/>
                            </a:rPr>
                            <m:t>)</m:t>
                          </m:r>
                        </m:num>
                        <m:den>
                          <m:nary>
                            <m:naryPr>
                              <m:chr m:val="∑"/>
                              <m:supHide m:val="on"/>
                              <m:ctrlPr>
                                <a:rPr lang="en-US" sz="4800" i="1" smtClean="0">
                                  <a:solidFill>
                                    <a:schemeClr val="tx1"/>
                                  </a:solidFill>
                                  <a:latin typeface="Cambria Math" panose="02040503050406030204" pitchFamily="18" charset="0"/>
                                </a:rPr>
                              </m:ctrlPr>
                            </m:naryPr>
                            <m:sub>
                              <m:r>
                                <m:rPr>
                                  <m:brk m:alnAt="7"/>
                                </m:rPr>
                                <a:rPr lang="en-US" sz="4800" b="0" i="1" smtClean="0">
                                  <a:solidFill>
                                    <a:schemeClr val="tx1"/>
                                  </a:solidFill>
                                  <a:latin typeface="Cambria Math" panose="02040503050406030204" pitchFamily="18" charset="0"/>
                                </a:rPr>
                                <m:t>𝑘</m:t>
                              </m:r>
                            </m:sub>
                            <m:sup/>
                            <m:e>
                              <m:sSub>
                                <m:sSubPr>
                                  <m:ctrlPr>
                                    <a:rPr lang="en-US" sz="4800" i="1" smtClean="0">
                                      <a:solidFill>
                                        <a:schemeClr val="tx1"/>
                                      </a:solidFill>
                                      <a:latin typeface="Cambria Math" panose="02040503050406030204" pitchFamily="18" charset="0"/>
                                    </a:rPr>
                                  </m:ctrlPr>
                                </m:sSubPr>
                                <m:e>
                                  <m:r>
                                    <a:rPr lang="en-US" sz="4800" b="0" i="1" smtClean="0">
                                      <a:solidFill>
                                        <a:schemeClr val="tx1"/>
                                      </a:solidFill>
                                      <a:latin typeface="Cambria Math" panose="02040503050406030204" pitchFamily="18" charset="0"/>
                                    </a:rPr>
                                    <m:t>𝑣</m:t>
                                  </m:r>
                                </m:e>
                                <m:sub>
                                  <m:r>
                                    <a:rPr lang="en-US" sz="4800" b="0" i="1" smtClean="0">
                                      <a:solidFill>
                                        <a:schemeClr val="tx1"/>
                                      </a:solidFill>
                                      <a:latin typeface="Cambria Math" panose="02040503050406030204" pitchFamily="18" charset="0"/>
                                    </a:rPr>
                                    <m:t>𝑘</m:t>
                                  </m:r>
                                </m:sub>
                              </m:sSub>
                              <m:d>
                                <m:dPr>
                                  <m:ctrlPr>
                                    <a:rPr lang="en-US" sz="4800" i="1">
                                      <a:latin typeface="Cambria Math" panose="02040503050406030204" pitchFamily="18" charset="0"/>
                                    </a:rPr>
                                  </m:ctrlPr>
                                </m:dPr>
                                <m:e>
                                  <m:r>
                                    <a:rPr lang="en-US" sz="4800">
                                      <a:latin typeface="Cambria Math" panose="02040503050406030204" pitchFamily="18" charset="0"/>
                                    </a:rPr>
                                    <m:t>1−</m:t>
                                  </m:r>
                                  <m:sSub>
                                    <m:sSubPr>
                                      <m:ctrlPr>
                                        <a:rPr lang="en-US" sz="4800" i="1">
                                          <a:latin typeface="Cambria Math" panose="02040503050406030204" pitchFamily="18" charset="0"/>
                                        </a:rPr>
                                      </m:ctrlPr>
                                    </m:sSubPr>
                                    <m:e>
                                      <m:r>
                                        <a:rPr lang="en-US" sz="4800" i="1">
                                          <a:latin typeface="Cambria Math" panose="02040503050406030204" pitchFamily="18" charset="0"/>
                                        </a:rPr>
                                        <m:t>𝑣</m:t>
                                      </m:r>
                                    </m:e>
                                    <m:sub>
                                      <m:r>
                                        <a:rPr lang="en-US" sz="4800" i="1">
                                          <a:latin typeface="Cambria Math" panose="02040503050406030204" pitchFamily="18" charset="0"/>
                                        </a:rPr>
                                        <m:t>𝑘</m:t>
                                      </m:r>
                                    </m:sub>
                                  </m:sSub>
                                </m:e>
                              </m:d>
                            </m:e>
                          </m:nary>
                        </m:den>
                      </m:f>
                    </m:oMath>
                  </m:oMathPara>
                </a14:m>
                <a:endParaRPr lang="en-US" sz="4800" dirty="0">
                  <a:solidFill>
                    <a:schemeClr val="tx1"/>
                  </a:solidFill>
                </a:endParaRPr>
              </a:p>
            </p:txBody>
          </p:sp>
        </mc:Choice>
        <mc:Fallback xmlns="">
          <p:sp>
            <p:nvSpPr>
              <p:cNvPr id="3" name="TextBox 2">
                <a:extLst>
                  <a:ext uri="{FF2B5EF4-FFF2-40B4-BE49-F238E27FC236}">
                    <a16:creationId xmlns:a16="http://schemas.microsoft.com/office/drawing/2014/main" id="{A32FD452-E0CA-74D1-7D80-88028A35831E}"/>
                  </a:ext>
                </a:extLst>
              </p:cNvPr>
              <p:cNvSpPr txBox="1">
                <a:spLocks noRot="1" noChangeAspect="1" noMove="1" noResize="1" noEditPoints="1" noAdjustHandles="1" noChangeArrowheads="1" noChangeShapeType="1" noTextEdit="1"/>
              </p:cNvSpPr>
              <p:nvPr/>
            </p:nvSpPr>
            <p:spPr>
              <a:xfrm>
                <a:off x="1723139" y="2150634"/>
                <a:ext cx="8307806" cy="1684692"/>
              </a:xfrm>
              <a:prstGeom prst="rect">
                <a:avLst/>
              </a:prstGeom>
              <a:blipFill>
                <a:blip r:embed="rId2"/>
                <a:stretch>
                  <a:fillRect l="-1527" t="-25564" r="-2290" b="-10751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03EC08E-B6AA-7EA2-843F-C75074C81FFC}"/>
              </a:ext>
            </a:extLst>
          </p:cNvPr>
          <p:cNvSpPr txBox="1"/>
          <p:nvPr/>
        </p:nvSpPr>
        <p:spPr>
          <a:xfrm>
            <a:off x="5573486" y="4049485"/>
            <a:ext cx="5689600" cy="2554545"/>
          </a:xfrm>
          <a:prstGeom prst="rect">
            <a:avLst/>
          </a:prstGeom>
          <a:noFill/>
        </p:spPr>
        <p:txBody>
          <a:bodyPr wrap="square" rtlCol="0">
            <a:spAutoFit/>
          </a:bodyPr>
          <a:lstStyle/>
          <a:p>
            <a:pPr algn="ctr"/>
            <a:r>
              <a:rPr lang="en-US" sz="3200" dirty="0"/>
              <a:t>In order to appropriately perform the ascertainment correction we need to calculate the sum of ascertainment across the contributing cohorts, </a:t>
            </a:r>
            <a:r>
              <a:rPr lang="en-US" sz="3200" i="1" dirty="0"/>
              <a:t>k </a:t>
            </a:r>
            <a:r>
              <a:rPr lang="en-US" sz="3200" dirty="0"/>
              <a:t> </a:t>
            </a:r>
          </a:p>
        </p:txBody>
      </p:sp>
    </p:spTree>
    <p:extLst>
      <p:ext uri="{BB962C8B-B14F-4D97-AF65-F5344CB8AC3E}">
        <p14:creationId xmlns:p14="http://schemas.microsoft.com/office/powerpoint/2010/main" val="2551790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52CDA5-E9D7-433A-B0F1-2BC4462EE934}"/>
                  </a:ext>
                </a:extLst>
              </p:cNvPr>
              <p:cNvSpPr txBox="1"/>
              <p:nvPr/>
            </p:nvSpPr>
            <p:spPr>
              <a:xfrm>
                <a:off x="3251200" y="352190"/>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836967"/>
                              </a:solidFill>
                              <a:latin typeface="Cambria Math" panose="02040503050406030204" pitchFamily="18" charset="0"/>
                            </a:rPr>
                          </m:ctrlPr>
                        </m:sSubPr>
                        <m:e>
                          <m:r>
                            <a:rPr lang="en-US" sz="4000" i="1">
                              <a:latin typeface="Cambria Math" panose="02040503050406030204" pitchFamily="18" charset="0"/>
                            </a:rPr>
                            <m:t>𝐸𝑓𝑓𝑁</m:t>
                          </m:r>
                        </m:e>
                        <m:sub>
                          <m:r>
                            <a:rPr lang="en-US" sz="4000" i="1">
                              <a:latin typeface="Cambria Math" panose="02040503050406030204" pitchFamily="18" charset="0"/>
                            </a:rPr>
                            <m:t>𝑘</m:t>
                          </m:r>
                        </m:sub>
                      </m:sSub>
                      <m:r>
                        <a:rPr lang="en-US" sz="4000" i="0">
                          <a:latin typeface="Cambria Math" panose="02040503050406030204" pitchFamily="18" charset="0"/>
                        </a:rPr>
                        <m:t>= 4</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𝑣</m:t>
                          </m:r>
                        </m:e>
                        <m:sub>
                          <m:r>
                            <a:rPr lang="en-US" sz="4000" i="1">
                              <a:latin typeface="Cambria Math" panose="02040503050406030204" pitchFamily="18" charset="0"/>
                            </a:rPr>
                            <m:t>𝑘</m:t>
                          </m:r>
                        </m:sub>
                      </m:sSub>
                      <m:d>
                        <m:dPr>
                          <m:ctrlPr>
                            <a:rPr lang="en-US" sz="4000" i="1">
                              <a:solidFill>
                                <a:srgbClr val="836967"/>
                              </a:solidFill>
                              <a:latin typeface="Cambria Math" panose="02040503050406030204" pitchFamily="18" charset="0"/>
                            </a:rPr>
                          </m:ctrlPr>
                        </m:dPr>
                        <m:e>
                          <m:r>
                            <a:rPr lang="en-US" sz="4000" i="0">
                              <a:latin typeface="Cambria Math" panose="02040503050406030204" pitchFamily="18" charset="0"/>
                            </a:rPr>
                            <m:t>1−</m:t>
                          </m:r>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𝑣</m:t>
                              </m:r>
                            </m:e>
                            <m:sub>
                              <m:r>
                                <a:rPr lang="en-US" sz="4000" i="1">
                                  <a:latin typeface="Cambria Math" panose="02040503050406030204" pitchFamily="18" charset="0"/>
                                </a:rPr>
                                <m:t>𝑘</m:t>
                              </m:r>
                            </m:sub>
                          </m:sSub>
                        </m:e>
                      </m:d>
                      <m:sSub>
                        <m:sSubPr>
                          <m:ctrlPr>
                            <a:rPr lang="en-US" sz="4000" i="1">
                              <a:solidFill>
                                <a:srgbClr val="836967"/>
                              </a:solidFill>
                              <a:latin typeface="Cambria Math" panose="02040503050406030204" pitchFamily="18" charset="0"/>
                            </a:rPr>
                          </m:ctrlPr>
                        </m:sSubPr>
                        <m:e>
                          <m:r>
                            <a:rPr lang="en-US" sz="4000" i="1">
                              <a:latin typeface="Cambria Math" panose="02040503050406030204" pitchFamily="18" charset="0"/>
                            </a:rPr>
                            <m:t>𝑛</m:t>
                          </m:r>
                        </m:e>
                        <m:sub>
                          <m:r>
                            <a:rPr lang="en-US" sz="4000" i="1">
                              <a:latin typeface="Cambria Math" panose="02040503050406030204" pitchFamily="18" charset="0"/>
                            </a:rPr>
                            <m:t>𝑘</m:t>
                          </m:r>
                        </m:sub>
                      </m:sSub>
                    </m:oMath>
                  </m:oMathPara>
                </a14:m>
                <a:endParaRPr lang="en-US" sz="4000" dirty="0"/>
              </a:p>
            </p:txBody>
          </p:sp>
        </mc:Choice>
        <mc:Fallback xmlns="">
          <p:sp>
            <p:nvSpPr>
              <p:cNvPr id="3" name="TextBox 2">
                <a:extLst>
                  <a:ext uri="{FF2B5EF4-FFF2-40B4-BE49-F238E27FC236}">
                    <a16:creationId xmlns:a16="http://schemas.microsoft.com/office/drawing/2014/main" id="{0252CDA5-E9D7-433A-B0F1-2BC4462EE934}"/>
                  </a:ext>
                </a:extLst>
              </p:cNvPr>
              <p:cNvSpPr txBox="1">
                <a:spLocks noRot="1" noChangeAspect="1" noMove="1" noResize="1" noEditPoints="1" noAdjustHandles="1" noChangeArrowheads="1" noChangeShapeType="1" noTextEdit="1"/>
              </p:cNvSpPr>
              <p:nvPr/>
            </p:nvSpPr>
            <p:spPr>
              <a:xfrm>
                <a:off x="3251200" y="352190"/>
                <a:ext cx="6096000" cy="707886"/>
              </a:xfrm>
              <a:prstGeom prst="rect">
                <a:avLst/>
              </a:prstGeom>
              <a:blipFill>
                <a:blip r:embed="rId2"/>
                <a:stretch>
                  <a:fillRect b="-2631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A809D91-2D38-017A-4C5B-C5721F101EC8}"/>
              </a:ext>
            </a:extLst>
          </p:cNvPr>
          <p:cNvSpPr txBox="1"/>
          <p:nvPr/>
        </p:nvSpPr>
        <p:spPr>
          <a:xfrm>
            <a:off x="667657" y="1996883"/>
            <a:ext cx="10856685" cy="4154984"/>
          </a:xfrm>
          <a:prstGeom prst="rect">
            <a:avLst/>
          </a:prstGeom>
          <a:noFill/>
        </p:spPr>
        <p:txBody>
          <a:bodyPr wrap="square" rtlCol="0">
            <a:spAutoFit/>
          </a:bodyPr>
          <a:lstStyle/>
          <a:p>
            <a:pPr algn="ctr"/>
            <a:r>
              <a:rPr lang="en-US" sz="2400" dirty="0"/>
              <a:t>In practice, we use what’s call the effective sample size for this cohort-specific ascertainment correction. </a:t>
            </a:r>
          </a:p>
          <a:p>
            <a:pPr algn="ctr"/>
            <a:endParaRPr lang="en-US" sz="2400" dirty="0"/>
          </a:p>
          <a:p>
            <a:pPr algn="ctr"/>
            <a:r>
              <a:rPr lang="en-US" sz="2400" dirty="0"/>
              <a:t>The effective sample size is the sample size you would have had if the study design was balanced (50% cases and 50% controls)</a:t>
            </a:r>
          </a:p>
          <a:p>
            <a:pPr algn="ctr"/>
            <a:endParaRPr lang="en-US" sz="2400" dirty="0"/>
          </a:p>
          <a:p>
            <a:pPr algn="ctr"/>
            <a:r>
              <a:rPr lang="en-US" sz="2400" dirty="0"/>
              <a:t>Thus, it corrects the sample size for ascertainment and allows for summing sample size across cohorts. </a:t>
            </a:r>
          </a:p>
          <a:p>
            <a:pPr algn="ctr"/>
            <a:endParaRPr lang="en-US" sz="2400" dirty="0"/>
          </a:p>
          <a:p>
            <a:pPr algn="ctr"/>
            <a:r>
              <a:rPr lang="en-US" sz="2400" dirty="0"/>
              <a:t>We use sum of effective N as many GWAS pipelines (e.g., </a:t>
            </a:r>
            <a:r>
              <a:rPr lang="en-US" sz="2400" dirty="0" err="1"/>
              <a:t>Ricopili</a:t>
            </a:r>
            <a:r>
              <a:rPr lang="en-US" sz="2400" dirty="0"/>
              <a:t>) automatically output this for the GWAS </a:t>
            </a:r>
          </a:p>
        </p:txBody>
      </p:sp>
    </p:spTree>
    <p:extLst>
      <p:ext uri="{BB962C8B-B14F-4D97-AF65-F5344CB8AC3E}">
        <p14:creationId xmlns:p14="http://schemas.microsoft.com/office/powerpoint/2010/main" val="722905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DC00-EE0B-D222-421C-89B2EA51AAA0}"/>
              </a:ext>
            </a:extLst>
          </p:cNvPr>
          <p:cNvSpPr>
            <a:spLocks noGrp="1"/>
          </p:cNvSpPr>
          <p:nvPr>
            <p:ph type="title"/>
          </p:nvPr>
        </p:nvSpPr>
        <p:spPr>
          <a:xfrm>
            <a:off x="568887" y="1763855"/>
            <a:ext cx="10515600" cy="2852737"/>
          </a:xfrm>
        </p:spPr>
        <p:txBody>
          <a:bodyPr/>
          <a:lstStyle/>
          <a:p>
            <a:r>
              <a:rPr lang="en-US" dirty="0"/>
              <a:t>VI. Practical for Binary Traits</a:t>
            </a:r>
          </a:p>
        </p:txBody>
      </p:sp>
    </p:spTree>
    <p:extLst>
      <p:ext uri="{BB962C8B-B14F-4D97-AF65-F5344CB8AC3E}">
        <p14:creationId xmlns:p14="http://schemas.microsoft.com/office/powerpoint/2010/main" val="2700748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2276-F94B-4B42-8452-FDCE3F514802}"/>
              </a:ext>
            </a:extLst>
          </p:cNvPr>
          <p:cNvSpPr>
            <a:spLocks noGrp="1"/>
          </p:cNvSpPr>
          <p:nvPr>
            <p:ph type="title"/>
          </p:nvPr>
        </p:nvSpPr>
        <p:spPr>
          <a:xfrm>
            <a:off x="404734" y="268111"/>
            <a:ext cx="11787266" cy="987777"/>
          </a:xfrm>
        </p:spPr>
        <p:txBody>
          <a:bodyPr>
            <a:normAutofit fontScale="90000"/>
          </a:bodyPr>
          <a:lstStyle/>
          <a:p>
            <a:pPr algn="ctr"/>
            <a:r>
              <a:rPr lang="en-US" dirty="0"/>
              <a:t>We will be estimating LDSC for European Samples for Bipolar Disorder and Schizophrenia</a:t>
            </a:r>
          </a:p>
        </p:txBody>
      </p:sp>
      <p:pic>
        <p:nvPicPr>
          <p:cNvPr id="5" name="Picture 4" descr="Text&#10;&#10;Description automatically generated">
            <a:extLst>
              <a:ext uri="{FF2B5EF4-FFF2-40B4-BE49-F238E27FC236}">
                <a16:creationId xmlns:a16="http://schemas.microsoft.com/office/drawing/2014/main" id="{13FC9D4D-96E2-07FA-1922-FECB89F8BE3B}"/>
              </a:ext>
            </a:extLst>
          </p:cNvPr>
          <p:cNvPicPr>
            <a:picLocks noChangeAspect="1"/>
          </p:cNvPicPr>
          <p:nvPr/>
        </p:nvPicPr>
        <p:blipFill>
          <a:blip r:embed="rId2"/>
          <a:stretch>
            <a:fillRect/>
          </a:stretch>
        </p:blipFill>
        <p:spPr>
          <a:xfrm>
            <a:off x="1" y="2038662"/>
            <a:ext cx="6134172" cy="3563232"/>
          </a:xfrm>
          <a:prstGeom prst="rect">
            <a:avLst/>
          </a:prstGeom>
        </p:spPr>
      </p:pic>
      <p:pic>
        <p:nvPicPr>
          <p:cNvPr id="7" name="Picture 6" descr="Text, timeline&#10;&#10;Description automatically generated">
            <a:extLst>
              <a:ext uri="{FF2B5EF4-FFF2-40B4-BE49-F238E27FC236}">
                <a16:creationId xmlns:a16="http://schemas.microsoft.com/office/drawing/2014/main" id="{EC5324C4-4969-B7D7-87CB-2CEE6C22BCC5}"/>
              </a:ext>
            </a:extLst>
          </p:cNvPr>
          <p:cNvPicPr>
            <a:picLocks noChangeAspect="1"/>
          </p:cNvPicPr>
          <p:nvPr/>
        </p:nvPicPr>
        <p:blipFill>
          <a:blip r:embed="rId3"/>
          <a:stretch>
            <a:fillRect/>
          </a:stretch>
        </p:blipFill>
        <p:spPr>
          <a:xfrm>
            <a:off x="6095999" y="2108199"/>
            <a:ext cx="6134171" cy="3178481"/>
          </a:xfrm>
          <a:prstGeom prst="rect">
            <a:avLst/>
          </a:prstGeom>
        </p:spPr>
      </p:pic>
    </p:spTree>
    <p:extLst>
      <p:ext uri="{BB962C8B-B14F-4D97-AF65-F5344CB8AC3E}">
        <p14:creationId xmlns:p14="http://schemas.microsoft.com/office/powerpoint/2010/main" val="1358370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DD9C-7A84-4A86-1D54-9CC4D8F712BE}"/>
              </a:ext>
            </a:extLst>
          </p:cNvPr>
          <p:cNvSpPr>
            <a:spLocks noGrp="1"/>
          </p:cNvSpPr>
          <p:nvPr>
            <p:ph type="title"/>
          </p:nvPr>
        </p:nvSpPr>
        <p:spPr>
          <a:xfrm>
            <a:off x="0" y="0"/>
            <a:ext cx="10515600" cy="1325563"/>
          </a:xfrm>
        </p:spPr>
        <p:txBody>
          <a:bodyPr/>
          <a:lstStyle/>
          <a:p>
            <a:pPr algn="l"/>
            <a:r>
              <a:rPr lang="en-US" b="0" i="0" dirty="0">
                <a:solidFill>
                  <a:srgbClr val="24292F"/>
                </a:solidFill>
                <a:effectLst/>
                <a:latin typeface="-apple-system"/>
              </a:rPr>
              <a:t>The </a:t>
            </a:r>
            <a:r>
              <a:rPr lang="en-US" b="0" i="1" dirty="0" err="1">
                <a:solidFill>
                  <a:srgbClr val="24292F"/>
                </a:solidFill>
                <a:effectLst/>
                <a:latin typeface="-apple-system"/>
              </a:rPr>
              <a:t>ldsc</a:t>
            </a:r>
            <a:r>
              <a:rPr lang="en-US" b="0" i="0" dirty="0">
                <a:solidFill>
                  <a:srgbClr val="24292F"/>
                </a:solidFill>
                <a:effectLst/>
                <a:latin typeface="-apple-system"/>
              </a:rPr>
              <a:t> function takes 6 arguments:</a:t>
            </a:r>
          </a:p>
        </p:txBody>
      </p:sp>
      <p:sp>
        <p:nvSpPr>
          <p:cNvPr id="3" name="Content Placeholder 2">
            <a:extLst>
              <a:ext uri="{FF2B5EF4-FFF2-40B4-BE49-F238E27FC236}">
                <a16:creationId xmlns:a16="http://schemas.microsoft.com/office/drawing/2014/main" id="{6E5B2DE3-9786-F7DC-9418-77A0BF611B0D}"/>
              </a:ext>
            </a:extLst>
          </p:cNvPr>
          <p:cNvSpPr>
            <a:spLocks noGrp="1"/>
          </p:cNvSpPr>
          <p:nvPr>
            <p:ph idx="1"/>
          </p:nvPr>
        </p:nvSpPr>
        <p:spPr>
          <a:xfrm>
            <a:off x="0" y="1612537"/>
            <a:ext cx="12192000" cy="5819359"/>
          </a:xfrm>
        </p:spPr>
        <p:txBody>
          <a:bodyPr>
            <a:normAutofit/>
          </a:bodyPr>
          <a:lstStyle/>
          <a:p>
            <a:pPr algn="l">
              <a:buFont typeface="+mj-lt"/>
              <a:buAutoNum type="arabicPeriod"/>
            </a:pPr>
            <a:r>
              <a:rPr lang="en-US" sz="3200" b="1" i="0" dirty="0">
                <a:solidFill>
                  <a:schemeClr val="bg2"/>
                </a:solidFill>
                <a:effectLst/>
                <a:latin typeface="-apple-system"/>
              </a:rPr>
              <a:t>traits</a:t>
            </a:r>
            <a:r>
              <a:rPr lang="en-US" sz="3200" b="0" i="0" dirty="0">
                <a:solidFill>
                  <a:schemeClr val="bg2"/>
                </a:solidFill>
                <a:effectLst/>
                <a:latin typeface="-apple-system"/>
              </a:rPr>
              <a:t>: a vector of file names/paths to files which point to the munged </a:t>
            </a:r>
            <a:r>
              <a:rPr lang="en-US" sz="3200" b="0" i="0" dirty="0" err="1">
                <a:solidFill>
                  <a:schemeClr val="bg2"/>
                </a:solidFill>
                <a:effectLst/>
                <a:latin typeface="-apple-system"/>
              </a:rPr>
              <a:t>sumstats</a:t>
            </a:r>
            <a:r>
              <a:rPr lang="en-US" sz="3200" b="0" i="0" dirty="0">
                <a:solidFill>
                  <a:schemeClr val="bg2"/>
                </a:solidFill>
                <a:effectLst/>
                <a:latin typeface="-apple-system"/>
              </a:rPr>
              <a:t>.</a:t>
            </a:r>
          </a:p>
          <a:p>
            <a:pPr algn="l">
              <a:buFont typeface="+mj-lt"/>
              <a:buAutoNum type="arabicPeriod"/>
            </a:pPr>
            <a:r>
              <a:rPr lang="en-US" sz="3200" b="1" i="0" dirty="0" err="1">
                <a:solidFill>
                  <a:srgbClr val="24292F"/>
                </a:solidFill>
                <a:effectLst/>
                <a:latin typeface="-apple-system"/>
              </a:rPr>
              <a:t>sample.prev</a:t>
            </a:r>
            <a:r>
              <a:rPr lang="en-US" sz="3200" b="0" i="0" dirty="0">
                <a:solidFill>
                  <a:srgbClr val="24292F"/>
                </a:solidFill>
                <a:effectLst/>
                <a:latin typeface="-apple-system"/>
              </a:rPr>
              <a:t>: A vector of sample </a:t>
            </a:r>
            <a:r>
              <a:rPr lang="en-US" sz="3200" b="0" i="0" dirty="0" err="1">
                <a:solidFill>
                  <a:srgbClr val="24292F"/>
                </a:solidFill>
                <a:effectLst/>
                <a:latin typeface="-apple-system"/>
              </a:rPr>
              <a:t>prevalences</a:t>
            </a:r>
            <a:r>
              <a:rPr lang="en-US" sz="3200" b="0" i="0" dirty="0">
                <a:solidFill>
                  <a:srgbClr val="24292F"/>
                </a:solidFill>
                <a:effectLst/>
                <a:latin typeface="-apple-system"/>
              </a:rPr>
              <a:t> of length equal to the number of traits. Enter 0.5 if inputting sum of effective N. </a:t>
            </a:r>
          </a:p>
          <a:p>
            <a:pPr algn="l">
              <a:buFont typeface="+mj-lt"/>
              <a:buAutoNum type="arabicPeriod"/>
            </a:pPr>
            <a:r>
              <a:rPr lang="en-US" sz="3200" b="1" i="0" dirty="0" err="1">
                <a:solidFill>
                  <a:srgbClr val="24292F"/>
                </a:solidFill>
                <a:effectLst/>
                <a:latin typeface="-apple-system"/>
              </a:rPr>
              <a:t>population.prev</a:t>
            </a:r>
            <a:r>
              <a:rPr lang="en-US" sz="3200" b="0" i="0" dirty="0">
                <a:solidFill>
                  <a:srgbClr val="24292F"/>
                </a:solidFill>
                <a:effectLst/>
                <a:latin typeface="-apple-system"/>
              </a:rPr>
              <a:t>: A vector of population </a:t>
            </a:r>
            <a:r>
              <a:rPr lang="en-US" sz="3200" b="0" i="0" dirty="0" err="1">
                <a:solidFill>
                  <a:srgbClr val="24292F"/>
                </a:solidFill>
                <a:effectLst/>
                <a:latin typeface="-apple-system"/>
              </a:rPr>
              <a:t>prevalences</a:t>
            </a:r>
            <a:r>
              <a:rPr lang="en-US" sz="3200" b="0" i="0" dirty="0">
                <a:solidFill>
                  <a:srgbClr val="24292F"/>
                </a:solidFill>
                <a:effectLst/>
                <a:latin typeface="-apple-system"/>
              </a:rPr>
              <a:t>. </a:t>
            </a:r>
          </a:p>
          <a:p>
            <a:pPr algn="l">
              <a:buFont typeface="+mj-lt"/>
              <a:buAutoNum type="arabicPeriod"/>
            </a:pPr>
            <a:r>
              <a:rPr lang="en-US" sz="3200" b="1" i="0" dirty="0" err="1">
                <a:solidFill>
                  <a:schemeClr val="bg2"/>
                </a:solidFill>
                <a:effectLst/>
                <a:latin typeface="-apple-system"/>
              </a:rPr>
              <a:t>ld</a:t>
            </a:r>
            <a:r>
              <a:rPr lang="en-US" sz="3200" b="0" i="0" dirty="0">
                <a:solidFill>
                  <a:schemeClr val="bg2"/>
                </a:solidFill>
                <a:effectLst/>
                <a:latin typeface="-apple-system"/>
              </a:rPr>
              <a:t>: A folder of LD scores used as the independent variable in LDSC </a:t>
            </a:r>
            <a:endParaRPr lang="en-US" sz="3200" dirty="0">
              <a:solidFill>
                <a:schemeClr val="bg2"/>
              </a:solidFill>
              <a:latin typeface="-apple-system"/>
            </a:endParaRPr>
          </a:p>
          <a:p>
            <a:pPr marL="0" indent="0">
              <a:buNone/>
            </a:pPr>
            <a:r>
              <a:rPr lang="en-US" sz="3200" b="1" dirty="0">
                <a:solidFill>
                  <a:schemeClr val="bg2"/>
                </a:solidFill>
                <a:latin typeface="-apple-system"/>
              </a:rPr>
              <a:t>5</a:t>
            </a:r>
            <a:r>
              <a:rPr lang="en-US" sz="3200" b="0" i="0" dirty="0">
                <a:solidFill>
                  <a:schemeClr val="bg2"/>
                </a:solidFill>
                <a:effectLst/>
                <a:latin typeface="-apple-system"/>
              </a:rPr>
              <a:t>. </a:t>
            </a:r>
            <a:r>
              <a:rPr lang="en-US" sz="3200" b="1" i="0" dirty="0" err="1">
                <a:solidFill>
                  <a:schemeClr val="bg2"/>
                </a:solidFill>
                <a:effectLst/>
                <a:latin typeface="-apple-system"/>
              </a:rPr>
              <a:t>wld</a:t>
            </a:r>
            <a:r>
              <a:rPr lang="en-US" sz="3200" b="0" i="0" dirty="0">
                <a:solidFill>
                  <a:schemeClr val="bg2"/>
                </a:solidFill>
                <a:effectLst/>
                <a:latin typeface="-apple-system"/>
              </a:rPr>
              <a:t>: A folder of LDSC weights (Typically same folder as specified for the </a:t>
            </a:r>
            <a:r>
              <a:rPr lang="en-US" sz="3200" b="0" i="0" dirty="0" err="1">
                <a:solidFill>
                  <a:schemeClr val="bg2"/>
                </a:solidFill>
                <a:effectLst/>
                <a:latin typeface="-apple-system"/>
              </a:rPr>
              <a:t>ld</a:t>
            </a:r>
            <a:r>
              <a:rPr lang="en-US" sz="3200" b="0" i="0" dirty="0">
                <a:solidFill>
                  <a:schemeClr val="bg2"/>
                </a:solidFill>
                <a:effectLst/>
                <a:latin typeface="-apple-system"/>
              </a:rPr>
              <a:t> argument) </a:t>
            </a:r>
            <a:endParaRPr lang="en-US" sz="3200" b="1" i="0" dirty="0">
              <a:solidFill>
                <a:schemeClr val="bg2"/>
              </a:solidFill>
              <a:effectLst/>
              <a:latin typeface="-apple-system"/>
            </a:endParaRPr>
          </a:p>
          <a:p>
            <a:pPr marL="0" indent="0" algn="l">
              <a:buNone/>
            </a:pPr>
            <a:r>
              <a:rPr lang="en-US" sz="3200" b="1" dirty="0">
                <a:solidFill>
                  <a:schemeClr val="bg2"/>
                </a:solidFill>
                <a:latin typeface="-apple-system"/>
              </a:rPr>
              <a:t>6. </a:t>
            </a:r>
            <a:r>
              <a:rPr lang="en-US" sz="3200" b="1" i="0" dirty="0" err="1">
                <a:solidFill>
                  <a:schemeClr val="bg2"/>
                </a:solidFill>
                <a:effectLst/>
                <a:latin typeface="-apple-system"/>
              </a:rPr>
              <a:t>trait.names</a:t>
            </a:r>
            <a:r>
              <a:rPr lang="en-US" sz="3200" b="0" i="0" dirty="0">
                <a:solidFill>
                  <a:schemeClr val="bg2"/>
                </a:solidFill>
                <a:effectLst/>
                <a:latin typeface="-apple-system"/>
              </a:rPr>
              <a:t>: The trait names. </a:t>
            </a:r>
            <a:endParaRPr lang="en-US" sz="4400" dirty="0">
              <a:solidFill>
                <a:schemeClr val="bg2"/>
              </a:solidFill>
            </a:endParaRPr>
          </a:p>
        </p:txBody>
      </p:sp>
    </p:spTree>
    <p:extLst>
      <p:ext uri="{BB962C8B-B14F-4D97-AF65-F5344CB8AC3E}">
        <p14:creationId xmlns:p14="http://schemas.microsoft.com/office/powerpoint/2010/main" val="2350013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96FA-E93A-25B1-7E72-D9A33A7B6984}"/>
              </a:ext>
            </a:extLst>
          </p:cNvPr>
          <p:cNvSpPr>
            <a:spLocks noGrp="1"/>
          </p:cNvSpPr>
          <p:nvPr>
            <p:ph type="title"/>
          </p:nvPr>
        </p:nvSpPr>
        <p:spPr>
          <a:xfrm>
            <a:off x="223603" y="0"/>
            <a:ext cx="10515600" cy="1325563"/>
          </a:xfrm>
        </p:spPr>
        <p:txBody>
          <a:bodyPr/>
          <a:lstStyle/>
          <a:p>
            <a:r>
              <a:rPr lang="en-US" dirty="0"/>
              <a:t>LET’S GO TO THE CODE</a:t>
            </a:r>
          </a:p>
        </p:txBody>
      </p:sp>
      <p:sp>
        <p:nvSpPr>
          <p:cNvPr id="3" name="TextBox 2">
            <a:extLst>
              <a:ext uri="{FF2B5EF4-FFF2-40B4-BE49-F238E27FC236}">
                <a16:creationId xmlns:a16="http://schemas.microsoft.com/office/drawing/2014/main" id="{3B22194B-460A-6C4F-7CCC-87930B37C867}"/>
              </a:ext>
            </a:extLst>
          </p:cNvPr>
          <p:cNvSpPr txBox="1"/>
          <p:nvPr/>
        </p:nvSpPr>
        <p:spPr>
          <a:xfrm>
            <a:off x="389744" y="1490455"/>
            <a:ext cx="11602387" cy="3539430"/>
          </a:xfrm>
          <a:prstGeom prst="rect">
            <a:avLst/>
          </a:prstGeom>
          <a:noFill/>
        </p:spPr>
        <p:txBody>
          <a:bodyPr wrap="square" rtlCol="0">
            <a:spAutoFit/>
          </a:bodyPr>
          <a:lstStyle/>
          <a:p>
            <a:r>
              <a:rPr lang="en-US" sz="3200" dirty="0"/>
              <a:t>In this second practical you will get practice running the</a:t>
            </a:r>
            <a:r>
              <a:rPr lang="en-US" sz="3200" i="1" dirty="0"/>
              <a:t> munge </a:t>
            </a:r>
            <a:r>
              <a:rPr lang="en-US" sz="3200" dirty="0"/>
              <a:t>and</a:t>
            </a:r>
            <a:r>
              <a:rPr lang="en-US" sz="3200" i="1" dirty="0"/>
              <a:t> </a:t>
            </a:r>
            <a:r>
              <a:rPr lang="en-US" sz="3200" i="1" dirty="0" err="1"/>
              <a:t>ldsc</a:t>
            </a:r>
            <a:r>
              <a:rPr lang="en-US" sz="3200" i="1" dirty="0"/>
              <a:t> </a:t>
            </a:r>
            <a:r>
              <a:rPr lang="en-US" sz="3200" dirty="0"/>
              <a:t>functions for binary traits </a:t>
            </a:r>
          </a:p>
          <a:p>
            <a:endParaRPr lang="en-US" sz="3200" dirty="0"/>
          </a:p>
          <a:p>
            <a:r>
              <a:rPr lang="en-US" sz="3200" dirty="0"/>
              <a:t>Note that bipolar disorder and schizophrenia are diagnostically exclusionary of one another. </a:t>
            </a:r>
          </a:p>
          <a:p>
            <a:endParaRPr lang="en-US" sz="3200" dirty="0"/>
          </a:p>
          <a:p>
            <a:r>
              <a:rPr lang="en-US" sz="3200" dirty="0"/>
              <a:t>What does a method like LDSC tell us about these two traits? </a:t>
            </a:r>
          </a:p>
        </p:txBody>
      </p:sp>
    </p:spTree>
    <p:extLst>
      <p:ext uri="{BB962C8B-B14F-4D97-AF65-F5344CB8AC3E}">
        <p14:creationId xmlns:p14="http://schemas.microsoft.com/office/powerpoint/2010/main" val="284063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0971-EB3F-4FBD-848A-9DA7945EE004}"/>
              </a:ext>
            </a:extLst>
          </p:cNvPr>
          <p:cNvSpPr>
            <a:spLocks noGrp="1"/>
          </p:cNvSpPr>
          <p:nvPr>
            <p:ph type="title"/>
          </p:nvPr>
        </p:nvSpPr>
        <p:spPr/>
        <p:txBody>
          <a:bodyPr/>
          <a:lstStyle/>
          <a:p>
            <a:pPr algn="ctr"/>
            <a:r>
              <a:rPr lang="en-US" dirty="0"/>
              <a:t>Now let’s go to File at the top and open the .R script with the commands we will be running</a:t>
            </a:r>
          </a:p>
        </p:txBody>
      </p:sp>
      <p:pic>
        <p:nvPicPr>
          <p:cNvPr id="5" name="Content Placeholder 4" descr="Graphical user interface, application&#10;&#10;Description automatically generated">
            <a:extLst>
              <a:ext uri="{FF2B5EF4-FFF2-40B4-BE49-F238E27FC236}">
                <a16:creationId xmlns:a16="http://schemas.microsoft.com/office/drawing/2014/main" id="{CB5304EF-B06E-E7E3-F7EE-FB6FBD6838F7}"/>
              </a:ext>
            </a:extLst>
          </p:cNvPr>
          <p:cNvPicPr>
            <a:picLocks noGrp="1" noChangeAspect="1"/>
          </p:cNvPicPr>
          <p:nvPr>
            <p:ph idx="1"/>
          </p:nvPr>
        </p:nvPicPr>
        <p:blipFill>
          <a:blip r:embed="rId2"/>
          <a:stretch>
            <a:fillRect/>
          </a:stretch>
        </p:blipFill>
        <p:spPr>
          <a:xfrm>
            <a:off x="676015" y="1839937"/>
            <a:ext cx="6384352" cy="4336193"/>
          </a:xfrm>
        </p:spPr>
      </p:pic>
      <p:sp>
        <p:nvSpPr>
          <p:cNvPr id="6" name="Up Arrow 5">
            <a:extLst>
              <a:ext uri="{FF2B5EF4-FFF2-40B4-BE49-F238E27FC236}">
                <a16:creationId xmlns:a16="http://schemas.microsoft.com/office/drawing/2014/main" id="{B300F973-D96D-00AB-1DE5-6099B9D825BC}"/>
              </a:ext>
            </a:extLst>
          </p:cNvPr>
          <p:cNvSpPr/>
          <p:nvPr/>
        </p:nvSpPr>
        <p:spPr>
          <a:xfrm rot="16200000">
            <a:off x="6205927" y="2936236"/>
            <a:ext cx="764499" cy="13790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842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treemap chart&#10;&#10;Description automatically generated">
            <a:extLst>
              <a:ext uri="{FF2B5EF4-FFF2-40B4-BE49-F238E27FC236}">
                <a16:creationId xmlns:a16="http://schemas.microsoft.com/office/drawing/2014/main" id="{BD55817B-8C33-B659-AE21-B0CCE400511D}"/>
              </a:ext>
            </a:extLst>
          </p:cNvPr>
          <p:cNvPicPr>
            <a:picLocks noGrp="1" noChangeAspect="1"/>
          </p:cNvPicPr>
          <p:nvPr>
            <p:ph idx="1"/>
          </p:nvPr>
        </p:nvPicPr>
        <p:blipFill>
          <a:blip r:embed="rId2"/>
          <a:stretch>
            <a:fillRect/>
          </a:stretch>
        </p:blipFill>
        <p:spPr>
          <a:xfrm>
            <a:off x="150166" y="0"/>
            <a:ext cx="6880221" cy="6809414"/>
          </a:xfrm>
        </p:spPr>
      </p:pic>
    </p:spTree>
    <p:extLst>
      <p:ext uri="{BB962C8B-B14F-4D97-AF65-F5344CB8AC3E}">
        <p14:creationId xmlns:p14="http://schemas.microsoft.com/office/powerpoint/2010/main" val="379752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3404-8D59-D65F-6D7E-3B2EE42CACF0}"/>
              </a:ext>
            </a:extLst>
          </p:cNvPr>
          <p:cNvSpPr>
            <a:spLocks noGrp="1"/>
          </p:cNvSpPr>
          <p:nvPr>
            <p:ph type="title"/>
          </p:nvPr>
        </p:nvSpPr>
        <p:spPr/>
        <p:txBody>
          <a:bodyPr/>
          <a:lstStyle/>
          <a:p>
            <a:pPr algn="ctr"/>
            <a:r>
              <a:rPr lang="en-US" dirty="0"/>
              <a:t>Finally let’s open the R script “</a:t>
            </a:r>
            <a:r>
              <a:rPr lang="en-US" dirty="0" err="1"/>
              <a:t>LDSC_Practical.R</a:t>
            </a:r>
            <a:r>
              <a:rPr lang="en-US" dirty="0"/>
              <a:t>”</a:t>
            </a:r>
          </a:p>
        </p:txBody>
      </p:sp>
      <p:sp>
        <p:nvSpPr>
          <p:cNvPr id="3" name="TextBox 2">
            <a:extLst>
              <a:ext uri="{FF2B5EF4-FFF2-40B4-BE49-F238E27FC236}">
                <a16:creationId xmlns:a16="http://schemas.microsoft.com/office/drawing/2014/main" id="{F7F3A1A4-4979-283C-E0B9-C014D2427118}"/>
              </a:ext>
            </a:extLst>
          </p:cNvPr>
          <p:cNvSpPr txBox="1"/>
          <p:nvPr/>
        </p:nvSpPr>
        <p:spPr>
          <a:xfrm>
            <a:off x="838200" y="2274838"/>
            <a:ext cx="10193311" cy="1200329"/>
          </a:xfrm>
          <a:prstGeom prst="rect">
            <a:avLst/>
          </a:prstGeom>
          <a:noFill/>
        </p:spPr>
        <p:txBody>
          <a:bodyPr wrap="square" rtlCol="0">
            <a:spAutoFit/>
          </a:bodyPr>
          <a:lstStyle/>
          <a:p>
            <a:r>
              <a:rPr lang="en-US" sz="3600" dirty="0"/>
              <a:t> </a:t>
            </a:r>
            <a:br>
              <a:rPr lang="en-US" sz="3600" dirty="0">
                <a:effectLst/>
              </a:rPr>
            </a:br>
            <a:endParaRPr lang="en-US" sz="3600" dirty="0"/>
          </a:p>
        </p:txBody>
      </p:sp>
      <p:sp>
        <p:nvSpPr>
          <p:cNvPr id="6" name="Up Arrow 5">
            <a:extLst>
              <a:ext uri="{FF2B5EF4-FFF2-40B4-BE49-F238E27FC236}">
                <a16:creationId xmlns:a16="http://schemas.microsoft.com/office/drawing/2014/main" id="{89C98AA8-DAF8-618D-BA89-D71D561D9B8A}"/>
              </a:ext>
            </a:extLst>
          </p:cNvPr>
          <p:cNvSpPr/>
          <p:nvPr/>
        </p:nvSpPr>
        <p:spPr>
          <a:xfrm>
            <a:off x="1499016" y="4594798"/>
            <a:ext cx="764499" cy="13790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able&#10;&#10;Description automatically generated">
            <a:extLst>
              <a:ext uri="{FF2B5EF4-FFF2-40B4-BE49-F238E27FC236}">
                <a16:creationId xmlns:a16="http://schemas.microsoft.com/office/drawing/2014/main" id="{8B76F9E7-4B88-BCDA-B0B3-FBF4602A422E}"/>
              </a:ext>
            </a:extLst>
          </p:cNvPr>
          <p:cNvPicPr>
            <a:picLocks noChangeAspect="1"/>
          </p:cNvPicPr>
          <p:nvPr/>
        </p:nvPicPr>
        <p:blipFill>
          <a:blip r:embed="rId2"/>
          <a:stretch>
            <a:fillRect/>
          </a:stretch>
        </p:blipFill>
        <p:spPr>
          <a:xfrm>
            <a:off x="999447" y="1613185"/>
            <a:ext cx="8819109" cy="2981613"/>
          </a:xfrm>
          <a:prstGeom prst="rect">
            <a:avLst/>
          </a:prstGeom>
        </p:spPr>
      </p:pic>
    </p:spTree>
    <p:extLst>
      <p:ext uri="{BB962C8B-B14F-4D97-AF65-F5344CB8AC3E}">
        <p14:creationId xmlns:p14="http://schemas.microsoft.com/office/powerpoint/2010/main" val="390889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CFD6-135D-F0AB-11E3-F77EB2B150B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0CA932C-5458-AFA6-D108-92678F1E825C}"/>
              </a:ext>
            </a:extLst>
          </p:cNvPr>
          <p:cNvSpPr>
            <a:spLocks noGrp="1"/>
          </p:cNvSpPr>
          <p:nvPr>
            <p:ph idx="1"/>
          </p:nvPr>
        </p:nvSpPr>
        <p:spPr/>
        <p:txBody>
          <a:bodyPr>
            <a:normAutofit/>
          </a:bodyPr>
          <a:lstStyle/>
          <a:p>
            <a:pPr marL="571500" indent="-571500">
              <a:buAutoNum type="romanUcPeriod"/>
            </a:pPr>
            <a:r>
              <a:rPr lang="en-US" sz="4000" dirty="0"/>
              <a:t>Background</a:t>
            </a:r>
          </a:p>
          <a:p>
            <a:pPr marL="571500" indent="-571500">
              <a:buAutoNum type="romanUcPeriod"/>
            </a:pPr>
            <a:r>
              <a:rPr lang="en-US" sz="4000" dirty="0"/>
              <a:t>Univariate LDSC</a:t>
            </a:r>
          </a:p>
          <a:p>
            <a:pPr marL="571500" indent="-571500">
              <a:buAutoNum type="romanUcPeriod"/>
            </a:pPr>
            <a:r>
              <a:rPr lang="en-US" sz="4000" dirty="0"/>
              <a:t>Bivariate LDSC</a:t>
            </a:r>
          </a:p>
          <a:p>
            <a:pPr marL="571500" indent="-571500">
              <a:buAutoNum type="romanUcPeriod"/>
            </a:pPr>
            <a:r>
              <a:rPr lang="en-US" sz="4000" dirty="0"/>
              <a:t>Practical for Continuous Traits</a:t>
            </a:r>
          </a:p>
          <a:p>
            <a:pPr marL="571500" indent="-571500">
              <a:buAutoNum type="romanUcPeriod"/>
            </a:pPr>
            <a:r>
              <a:rPr lang="en-US" sz="4000" dirty="0"/>
              <a:t>Liability Scale Heritability for Binary Traits</a:t>
            </a:r>
          </a:p>
          <a:p>
            <a:pPr marL="571500" indent="-571500">
              <a:buAutoNum type="romanUcPeriod"/>
            </a:pPr>
            <a:r>
              <a:rPr lang="en-US" sz="4000" dirty="0"/>
              <a:t>Practical for Binary Traits</a:t>
            </a:r>
          </a:p>
        </p:txBody>
      </p:sp>
    </p:spTree>
    <p:extLst>
      <p:ext uri="{BB962C8B-B14F-4D97-AF65-F5344CB8AC3E}">
        <p14:creationId xmlns:p14="http://schemas.microsoft.com/office/powerpoint/2010/main" val="144775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DC00-EE0B-D222-421C-89B2EA51AAA0}"/>
              </a:ext>
            </a:extLst>
          </p:cNvPr>
          <p:cNvSpPr>
            <a:spLocks noGrp="1"/>
          </p:cNvSpPr>
          <p:nvPr>
            <p:ph type="title"/>
          </p:nvPr>
        </p:nvSpPr>
        <p:spPr/>
        <p:txBody>
          <a:bodyPr/>
          <a:lstStyle/>
          <a:p>
            <a:r>
              <a:rPr lang="en-US" dirty="0"/>
              <a:t> I. Background</a:t>
            </a:r>
          </a:p>
        </p:txBody>
      </p:sp>
    </p:spTree>
    <p:extLst>
      <p:ext uri="{BB962C8B-B14F-4D97-AF65-F5344CB8AC3E}">
        <p14:creationId xmlns:p14="http://schemas.microsoft.com/office/powerpoint/2010/main" val="250071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TotalTime>
  <Words>2264</Words>
  <Application>Microsoft Macintosh PowerPoint</Application>
  <PresentationFormat>Widescreen</PresentationFormat>
  <Paragraphs>270</Paragraphs>
  <Slides>60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-apple-system</vt:lpstr>
      <vt:lpstr>Arial</vt:lpstr>
      <vt:lpstr>Calibri</vt:lpstr>
      <vt:lpstr>Calibri Light</vt:lpstr>
      <vt:lpstr>Cambria</vt:lpstr>
      <vt:lpstr>Cambria Math</vt:lpstr>
      <vt:lpstr>Harding</vt:lpstr>
      <vt:lpstr>Lucida Console</vt:lpstr>
      <vt:lpstr>Roboto</vt:lpstr>
      <vt:lpstr>Office Theme</vt:lpstr>
      <vt:lpstr>LD-Score Heritability + Genetic Correlation </vt:lpstr>
      <vt:lpstr>Where to put questions for this practical on the forum</vt:lpstr>
      <vt:lpstr>Let’s start by going to: </vt:lpstr>
      <vt:lpstr>Copy over the practical files from that terminal tab</vt:lpstr>
      <vt:lpstr>Now let’s go over to the console and setwd for this new folder you just copied</vt:lpstr>
      <vt:lpstr>Now let’s go to File at the top and open the .R script with the commands we will be running</vt:lpstr>
      <vt:lpstr>Finally let’s open the R script “LDSC_Practical.R”</vt:lpstr>
      <vt:lpstr>Outline</vt:lpstr>
      <vt:lpstr> I. Background</vt:lpstr>
      <vt:lpstr>PowerPoint Presentation</vt:lpstr>
      <vt:lpstr>PowerPoint Presentation</vt:lpstr>
      <vt:lpstr>PowerPoint Presentation</vt:lpstr>
      <vt:lpstr>PowerPoint Presentation</vt:lpstr>
      <vt:lpstr>PowerPoint Presentation</vt:lpstr>
      <vt:lpstr>PowerPoint Presentation</vt:lpstr>
      <vt:lpstr>II. Univariate LDSC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Bivariate LDSC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Correlation</vt:lpstr>
      <vt:lpstr>Allows us to produce genetic “heat maps” of genetic correlations across traits</vt:lpstr>
      <vt:lpstr>IV. Practical for Continuous Traits</vt:lpstr>
      <vt:lpstr>Where to get summary statistics</vt:lpstr>
      <vt:lpstr>PowerPoint Presentation</vt:lpstr>
      <vt:lpstr>Only TWO Primary Steps to estimate ldsc</vt:lpstr>
      <vt:lpstr>PowerPoint Presentation</vt:lpstr>
      <vt:lpstr>The munge function takes 6 arguments:</vt:lpstr>
      <vt:lpstr>The ldsc function takes 6 arguments:</vt:lpstr>
      <vt:lpstr>We will be estimating LDSC for both European               and East Asian Samples</vt:lpstr>
      <vt:lpstr>LET’S GO TO THE CODE</vt:lpstr>
      <vt:lpstr>munge .log file</vt:lpstr>
      <vt:lpstr>PowerPoint Presentation</vt:lpstr>
      <vt:lpstr>ldsc .log file</vt:lpstr>
      <vt:lpstr>PowerPoint Presentation</vt:lpstr>
      <vt:lpstr>V. Liability Scale Heritability for Binary Traits</vt:lpstr>
      <vt:lpstr>PowerPoint Presentation</vt:lpstr>
      <vt:lpstr>PowerPoint Presentation</vt:lpstr>
      <vt:lpstr>PowerPoint Presentation</vt:lpstr>
      <vt:lpstr>PowerPoint Presentation</vt:lpstr>
      <vt:lpstr>Cohort-specific ascertainment</vt:lpstr>
      <vt:lpstr>PowerPoint Presentation</vt:lpstr>
      <vt:lpstr>PowerPoint Presentation</vt:lpstr>
      <vt:lpstr>VI. Practical for Binary Traits</vt:lpstr>
      <vt:lpstr>We will be estimating LDSC for European Samples for Bipolar Disorder and Schizophrenia</vt:lpstr>
      <vt:lpstr>The ldsc function takes 6 arguments:</vt:lpstr>
      <vt:lpstr>LET’S GO TO THE CODE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Grotzinger</dc:creator>
  <cp:lastModifiedBy>Andrew Grotzinger</cp:lastModifiedBy>
  <cp:revision>95</cp:revision>
  <dcterms:created xsi:type="dcterms:W3CDTF">2023-01-15T21:30:51Z</dcterms:created>
  <dcterms:modified xsi:type="dcterms:W3CDTF">2023-03-07T19:31:00Z</dcterms:modified>
</cp:coreProperties>
</file>