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1"/>
  </p:notesMasterIdLst>
  <p:sldIdLst>
    <p:sldId id="256" r:id="rId2"/>
    <p:sldId id="419" r:id="rId3"/>
    <p:sldId id="421" r:id="rId4"/>
    <p:sldId id="305" r:id="rId5"/>
    <p:sldId id="407" r:id="rId6"/>
    <p:sldId id="410" r:id="rId7"/>
    <p:sldId id="306" r:id="rId8"/>
    <p:sldId id="412" r:id="rId9"/>
    <p:sldId id="413" r:id="rId10"/>
    <p:sldId id="414" r:id="rId11"/>
    <p:sldId id="323" r:id="rId12"/>
    <p:sldId id="416" r:id="rId13"/>
    <p:sldId id="338" r:id="rId14"/>
    <p:sldId id="313" r:id="rId15"/>
    <p:sldId id="307" r:id="rId16"/>
    <p:sldId id="260" r:id="rId17"/>
    <p:sldId id="261" r:id="rId18"/>
    <p:sldId id="417" r:id="rId19"/>
    <p:sldId id="321" r:id="rId20"/>
    <p:sldId id="418" r:id="rId21"/>
    <p:sldId id="377" r:id="rId22"/>
    <p:sldId id="379" r:id="rId23"/>
    <p:sldId id="326" r:id="rId24"/>
    <p:sldId id="378" r:id="rId25"/>
    <p:sldId id="332" r:id="rId26"/>
    <p:sldId id="333" r:id="rId27"/>
    <p:sldId id="342" r:id="rId28"/>
    <p:sldId id="344" r:id="rId29"/>
    <p:sldId id="339" r:id="rId30"/>
    <p:sldId id="394" r:id="rId31"/>
    <p:sldId id="341" r:id="rId32"/>
    <p:sldId id="345" r:id="rId33"/>
    <p:sldId id="415" r:id="rId34"/>
    <p:sldId id="406" r:id="rId35"/>
    <p:sldId id="420" r:id="rId36"/>
    <p:sldId id="408" r:id="rId37"/>
    <p:sldId id="409" r:id="rId38"/>
    <p:sldId id="264" r:id="rId39"/>
    <p:sldId id="42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9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62DB-9784-4B52-8F1F-591447F8248E}" type="datetimeFigureOut">
              <a:rPr lang="en-AU" smtClean="0"/>
              <a:t>8/03/2023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D430-C9D3-4F91-84D0-FA1060C2D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8131931-B574-48AA-AC3E-471F7AB03BB0}"/>
              </a:ext>
            </a:extLst>
          </p:cNvPr>
          <p:cNvSpPr/>
          <p:nvPr userDrawn="1"/>
        </p:nvSpPr>
        <p:spPr>
          <a:xfrm>
            <a:off x="609600" y="381000"/>
            <a:ext cx="109728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62798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E31C3-51D5-4661-A73C-54318420D9FE}"/>
              </a:ext>
            </a:extLst>
          </p:cNvPr>
          <p:cNvSpPr/>
          <p:nvPr userDrawn="1"/>
        </p:nvSpPr>
        <p:spPr>
          <a:xfrm>
            <a:off x="609600" y="381000"/>
            <a:ext cx="109728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26203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2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7B613C-1AD7-49D3-885D-F654C5CDBAA6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0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8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ithub.com/statgen/Minimac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jmarchini.org/software/#impute-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IMPUTE2:_1000_Genomes_Imputation_Cookbook" TargetMode="External"/><Relationship Id="rId2" Type="http://schemas.openxmlformats.org/officeDocument/2006/relationships/hyperlink" Target="http://genome.sph.umich.edu/wiki/Minimac3_Imputation_Cook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ippocampusGirl/ImputationProtoc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mputation.sanger.ac.uk/" TargetMode="External"/><Relationship Id="rId2" Type="http://schemas.openxmlformats.org/officeDocument/2006/relationships/hyperlink" Target="https://imputationserver.sph.umich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putation.biodatacatalyst.nhlbi.nih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mputationserver.readthedocs.io/en/latest/workshops/ASHG202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55621"/>
            <a:ext cx="10820399" cy="114300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12800" cap="none" dirty="0">
                <a:latin typeface="+mn-lt"/>
              </a:rPr>
              <a:t>Sarah Medland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AU" sz="128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2023 International Statistical Genetics Workshop</a:t>
            </a:r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09940" y="1214735"/>
            <a:ext cx="365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 Fill in missing genotypes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9157"/>
            <a:ext cx="10058400" cy="1450757"/>
          </a:xfrm>
        </p:spPr>
        <p:txBody>
          <a:bodyPr>
            <a:normAutofit/>
          </a:bodyPr>
          <a:lstStyle/>
          <a:p>
            <a:r>
              <a:rPr lang="en-AU" dirty="0"/>
              <a:t>Step 1 – QC &amp;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915400" cy="5334000"/>
          </a:xfrm>
        </p:spPr>
        <p:txBody>
          <a:bodyPr>
            <a:normAutofit/>
          </a:bodyPr>
          <a:lstStyle/>
          <a:p>
            <a:r>
              <a:rPr lang="en-AU" sz="3200" dirty="0"/>
              <a:t>Current Publically Available References</a:t>
            </a:r>
          </a:p>
          <a:p>
            <a:pPr lvl="1"/>
            <a:r>
              <a:rPr lang="en-AU" sz="3000" dirty="0" err="1"/>
              <a:t>HapMapII</a:t>
            </a:r>
            <a:r>
              <a:rPr lang="en-AU" sz="3000" dirty="0"/>
              <a:t> </a:t>
            </a:r>
            <a:r>
              <a:rPr lang="en-AU" sz="2200" dirty="0"/>
              <a:t>(no phased X data officially released) 2.4M SNPS</a:t>
            </a:r>
            <a:endParaRPr lang="en-AU" sz="3000" dirty="0"/>
          </a:p>
          <a:p>
            <a:pPr lvl="1"/>
            <a:r>
              <a:rPr lang="en-AU" sz="3000" dirty="0" err="1"/>
              <a:t>HapMapIII</a:t>
            </a:r>
            <a:r>
              <a:rPr lang="en-AU" sz="3000" dirty="0"/>
              <a:t> 1.3M SNPS</a:t>
            </a:r>
          </a:p>
          <a:p>
            <a:pPr lvl="1"/>
            <a:r>
              <a:rPr lang="en-AU" sz="3000" dirty="0"/>
              <a:t>1KGP – phase 3 version v5 </a:t>
            </a:r>
            <a:r>
              <a:rPr lang="en-AU" sz="2200" dirty="0"/>
              <a:t>(X imputation references released after the autosomes)</a:t>
            </a:r>
          </a:p>
        </p:txBody>
      </p:sp>
    </p:spTree>
    <p:extLst>
      <p:ext uri="{BB962C8B-B14F-4D97-AF65-F5344CB8AC3E}">
        <p14:creationId xmlns:p14="http://schemas.microsoft.com/office/powerpoint/2010/main" val="1782205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9157"/>
            <a:ext cx="10058400" cy="1450757"/>
          </a:xfrm>
        </p:spPr>
        <p:txBody>
          <a:bodyPr>
            <a:normAutofit/>
          </a:bodyPr>
          <a:lstStyle/>
          <a:p>
            <a:r>
              <a:rPr lang="en-AU" dirty="0"/>
              <a:t>Step 1 – QC &amp;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915400" cy="5334000"/>
          </a:xfrm>
        </p:spPr>
        <p:txBody>
          <a:bodyPr>
            <a:normAutofit/>
          </a:bodyPr>
          <a:lstStyle/>
          <a:p>
            <a:r>
              <a:rPr lang="en-AU" sz="3200" dirty="0"/>
              <a:t>References only available via custom imputation servers </a:t>
            </a:r>
          </a:p>
          <a:p>
            <a:pPr lvl="1"/>
            <a:r>
              <a:rPr lang="en-AU" sz="3000" dirty="0" err="1"/>
              <a:t>HRC</a:t>
            </a:r>
            <a:r>
              <a:rPr lang="en-AU" sz="3000" dirty="0"/>
              <a:t> - </a:t>
            </a:r>
            <a:r>
              <a:rPr lang="en-AU" sz="3200" dirty="0"/>
              <a:t>64,976 haplotypes 39,235,157 SNPs</a:t>
            </a:r>
            <a:endParaRPr lang="en-AU" sz="3000" dirty="0"/>
          </a:p>
          <a:p>
            <a:pPr lvl="1"/>
            <a:r>
              <a:rPr lang="en-AU" sz="3000" dirty="0"/>
              <a:t>CAPPA – African American/</a:t>
            </a:r>
            <a:r>
              <a:rPr lang="en-AU" sz="3000" dirty="0" err="1"/>
              <a:t>Carabbean</a:t>
            </a:r>
            <a:r>
              <a:rPr lang="en-AU" sz="3000" dirty="0"/>
              <a:t> </a:t>
            </a:r>
          </a:p>
          <a:p>
            <a:pPr lvl="1"/>
            <a:r>
              <a:rPr lang="en-GB" sz="3000" dirty="0"/>
              <a:t>Multi-ethnic HLA </a:t>
            </a:r>
          </a:p>
          <a:p>
            <a:pPr lvl="1"/>
            <a:r>
              <a:rPr lang="en-GB" sz="3000" dirty="0"/>
              <a:t>Genome Asia Pilot - </a:t>
            </a:r>
            <a:r>
              <a:rPr lang="en-GB" sz="3000" dirty="0" err="1"/>
              <a:t>GAsP</a:t>
            </a:r>
            <a:endParaRPr lang="en-AU" sz="3000" dirty="0"/>
          </a:p>
          <a:p>
            <a:pPr lvl="1"/>
            <a:r>
              <a:rPr lang="en-AU" sz="3000" dirty="0" err="1"/>
              <a:t>TopMed</a:t>
            </a:r>
            <a:r>
              <a:rPr lang="en-AU" sz="3000" dirty="0"/>
              <a:t> - </a:t>
            </a:r>
            <a:r>
              <a:rPr lang="en-AU" sz="3200" dirty="0"/>
              <a:t>97,256 </a:t>
            </a:r>
            <a:r>
              <a:rPr lang="en-AU" sz="2800" dirty="0"/>
              <a:t>haplotypes 308,107,085 SNPs (b38)</a:t>
            </a:r>
          </a:p>
          <a:p>
            <a:pPr lvl="1"/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213164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AU" dirty="0"/>
              <a:t>Step 2 – Phase your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>
            <a:normAutofit/>
          </a:bodyPr>
          <a:lstStyle/>
          <a:p>
            <a:r>
              <a:rPr lang="en-AU" sz="3200" dirty="0"/>
              <a:t>In this context it is really Haplotype Estimation</a:t>
            </a:r>
          </a:p>
          <a:p>
            <a:r>
              <a:rPr lang="en-AU" sz="3200" dirty="0"/>
              <a:t>We take genotype data and try to reconstruct the haplotypes</a:t>
            </a:r>
          </a:p>
          <a:p>
            <a:pPr lvl="1"/>
            <a:r>
              <a:rPr lang="en-AU" sz="3000" dirty="0"/>
              <a:t>Can use reference data to improve this estimation</a:t>
            </a:r>
          </a:p>
        </p:txBody>
      </p:sp>
      <p:pic>
        <p:nvPicPr>
          <p:cNvPr id="10242" name="Picture 2" descr="https://upload.wikimedia.org/wikipedia/commons/thumb/9/9f/Haplotype_estimation.gif/220px-Haplotype_est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733800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Phasing in Eagle2 or Shapeit2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8686800" cy="3890963"/>
          </a:xfrm>
        </p:spPr>
        <p:txBody>
          <a:bodyPr>
            <a:normAutofit/>
          </a:bodyPr>
          <a:lstStyle/>
          <a:p>
            <a:r>
              <a:rPr lang="en-AU" sz="3200" dirty="0"/>
              <a:t>Hidden Markov Models are used to reconstruct haplotypes in the genotyped data </a:t>
            </a:r>
          </a:p>
          <a:p>
            <a:r>
              <a:rPr lang="en-AU" sz="3200" dirty="0"/>
              <a:t>These are used to provide scaffolds for the imputation </a:t>
            </a:r>
            <a:endParaRPr lang="en-AU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6A737-CFDB-4E04-83EB-C375C935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85208"/>
            <a:ext cx="5094330" cy="1563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B1BAA2-D539-4A39-B59A-BF80DD1EA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558" y="4685208"/>
            <a:ext cx="5813842" cy="15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7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en-AU" dirty="0"/>
              <a:t>Step 3: Impute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Minimac4</a:t>
            </a:r>
          </a:p>
          <a:p>
            <a:r>
              <a:rPr lang="en-AU" sz="3600" dirty="0"/>
              <a:t>Impute5</a:t>
            </a:r>
          </a:p>
          <a:p>
            <a:endParaRPr lang="en-GB" sz="3600" dirty="0"/>
          </a:p>
          <a:p>
            <a:r>
              <a:rPr lang="en-GB" sz="3600" dirty="0"/>
              <a:t>Positional Burrows Wheeler Transform (PBWT)</a:t>
            </a:r>
          </a:p>
          <a:p>
            <a:r>
              <a:rPr lang="en-AU" sz="3600" dirty="0"/>
              <a:t>Beagle </a:t>
            </a:r>
          </a:p>
          <a:p>
            <a:r>
              <a:rPr lang="en-AU" sz="3600" dirty="0"/>
              <a:t>never use plink for imputation!</a:t>
            </a:r>
          </a:p>
        </p:txBody>
      </p:sp>
    </p:spTree>
    <p:extLst>
      <p:ext uri="{BB962C8B-B14F-4D97-AF65-F5344CB8AC3E}">
        <p14:creationId xmlns:p14="http://schemas.microsoft.com/office/powerpoint/2010/main" val="249816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86600" cy="1143000"/>
          </a:xfrm>
        </p:spPr>
        <p:txBody>
          <a:bodyPr/>
          <a:lstStyle/>
          <a:p>
            <a:r>
              <a:rPr lang="en-AU" dirty="0"/>
              <a:t>Minimac4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hlinkClick r:id="rId2"/>
              </a:rPr>
              <a:t>https://github.com/statgen/Minimac4</a:t>
            </a:r>
            <a:endParaRPr lang="en-AU" sz="1600" dirty="0"/>
          </a:p>
          <a:p>
            <a:r>
              <a:rPr lang="en-AU" sz="2800" dirty="0"/>
              <a:t>Building on the work from </a:t>
            </a:r>
            <a:r>
              <a:rPr lang="en-AU" sz="2800" dirty="0" err="1"/>
              <a:t>Gonçalo</a:t>
            </a:r>
            <a:r>
              <a:rPr lang="en-AU" sz="2800" dirty="0"/>
              <a:t> </a:t>
            </a:r>
            <a:r>
              <a:rPr lang="en-AU" sz="2800" dirty="0" err="1"/>
              <a:t>Abecasis</a:t>
            </a:r>
            <a:r>
              <a:rPr lang="en-AU" sz="2800" dirty="0"/>
              <a:t>, Christian Fuchsberger and colleagues </a:t>
            </a:r>
          </a:p>
          <a:p>
            <a:r>
              <a:rPr lang="en-AU" sz="2800" dirty="0"/>
              <a:t>Analysis options</a:t>
            </a:r>
          </a:p>
          <a:p>
            <a:pPr lvl="1"/>
            <a:r>
              <a:rPr lang="en-AU" sz="2800" dirty="0"/>
              <a:t>SAIGE</a:t>
            </a:r>
          </a:p>
          <a:p>
            <a:pPr lvl="1"/>
            <a:r>
              <a:rPr lang="en-AU" sz="2800" dirty="0" err="1"/>
              <a:t>BoltLMM</a:t>
            </a:r>
            <a:endParaRPr lang="en-AU" sz="2800" dirty="0"/>
          </a:p>
          <a:p>
            <a:pPr lvl="1"/>
            <a:r>
              <a:rPr lang="en-AU" sz="2800" dirty="0"/>
              <a:t>plink2</a:t>
            </a:r>
          </a:p>
        </p:txBody>
      </p:sp>
      <p:pic>
        <p:nvPicPr>
          <p:cNvPr id="1026" name="Picture 2" descr="Goncalo Abec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7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6111"/>
            <a:ext cx="100289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E4B6A-4C6F-4B09-9130-1FFDB188A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608" y="3810000"/>
            <a:ext cx="6144642" cy="23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26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229600" cy="1143000"/>
          </a:xfrm>
        </p:spPr>
        <p:txBody>
          <a:bodyPr/>
          <a:lstStyle/>
          <a:p>
            <a:r>
              <a:rPr lang="en-AU" dirty="0"/>
              <a:t>Impute5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2"/>
              </a:rPr>
              <a:t>https://jmarchini.org/software/#impute-5</a:t>
            </a:r>
            <a:endParaRPr lang="en-AU" sz="1800" dirty="0"/>
          </a:p>
          <a:p>
            <a:r>
              <a:rPr lang="en-AU" sz="2800" dirty="0"/>
              <a:t>Built by Jonathan </a:t>
            </a:r>
            <a:r>
              <a:rPr lang="en-AU" sz="2800" dirty="0" err="1"/>
              <a:t>Marchini</a:t>
            </a:r>
            <a:r>
              <a:rPr lang="en-AU" sz="2800" dirty="0"/>
              <a:t> and colleges</a:t>
            </a:r>
          </a:p>
          <a:p>
            <a:r>
              <a:rPr lang="en-AU" sz="2800" dirty="0"/>
              <a:t>Incorporating </a:t>
            </a:r>
            <a:r>
              <a:rPr lang="en-GB" sz="2800" dirty="0"/>
              <a:t>Positional Burrows Wheeler Transform (PBWT)</a:t>
            </a:r>
            <a:endParaRPr lang="en-AU" sz="2800" dirty="0"/>
          </a:p>
          <a:p>
            <a:r>
              <a:rPr lang="en-AU" sz="2800" dirty="0"/>
              <a:t>Downstream analysis options</a:t>
            </a:r>
          </a:p>
          <a:p>
            <a:pPr lvl="1"/>
            <a:r>
              <a:rPr lang="en-AU" sz="2800" dirty="0"/>
              <a:t>BGENIE</a:t>
            </a:r>
          </a:p>
          <a:p>
            <a:pPr lvl="1"/>
            <a:r>
              <a:rPr lang="en-AU" sz="2800" dirty="0" err="1"/>
              <a:t>SNPtest</a:t>
            </a:r>
            <a:endParaRPr lang="en-AU" sz="2800" dirty="0"/>
          </a:p>
          <a:p>
            <a:pPr lvl="1"/>
            <a:r>
              <a:rPr lang="en-AU" sz="2800" dirty="0" err="1"/>
              <a:t>Quicktest</a:t>
            </a:r>
            <a:endParaRPr lang="en-AU" sz="2800" dirty="0"/>
          </a:p>
          <a:p>
            <a:endParaRPr lang="en-AU" dirty="0"/>
          </a:p>
        </p:txBody>
      </p:sp>
      <p:pic>
        <p:nvPicPr>
          <p:cNvPr id="2050" name="Picture 2" descr="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7200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F2ABB-94E7-4947-8DE8-FE0FC39D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962400"/>
            <a:ext cx="6077553" cy="22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7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3517-6F99-D03F-3FE3-D80B7D7F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– in house vs online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79F5-19DD-B964-15FB-37237CE17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Legal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</a:t>
            </a:r>
            <a:r>
              <a:rPr lang="en-AU" sz="3200" dirty="0" err="1"/>
              <a:t>eg</a:t>
            </a:r>
            <a:r>
              <a:rPr lang="en-AU" sz="3200" dirty="0"/>
              <a:t> General Data Protection Regulation (GDRP)</a:t>
            </a:r>
          </a:p>
          <a:p>
            <a:r>
              <a:rPr lang="en-AU" sz="3200" dirty="0"/>
              <a:t>IRB/Ethics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</a:t>
            </a:r>
            <a:r>
              <a:rPr lang="en-AU" sz="3200" dirty="0" err="1"/>
              <a:t>eg</a:t>
            </a:r>
            <a:r>
              <a:rPr lang="en-AU" sz="3200" dirty="0"/>
              <a:t> UK Biobank</a:t>
            </a:r>
          </a:p>
          <a:p>
            <a:r>
              <a:rPr lang="en-AU" sz="3200" dirty="0"/>
              <a:t>Data sovereignty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dirty="0"/>
              <a:t> Study specific </a:t>
            </a:r>
          </a:p>
        </p:txBody>
      </p:sp>
    </p:spTree>
    <p:extLst>
      <p:ext uri="{BB962C8B-B14F-4D97-AF65-F5344CB8AC3E}">
        <p14:creationId xmlns:p14="http://schemas.microsoft.com/office/powerpoint/2010/main" val="1977109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8305"/>
            <a:ext cx="10058400" cy="1450757"/>
          </a:xfrm>
        </p:spPr>
        <p:txBody>
          <a:bodyPr/>
          <a:lstStyle/>
          <a:p>
            <a:r>
              <a:rPr lang="en-AU" dirty="0"/>
              <a:t>In house Options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/>
              <a:t>Use a cookbook!</a:t>
            </a:r>
          </a:p>
          <a:p>
            <a:pPr marL="411480" lvl="1" indent="0">
              <a:buNone/>
            </a:pPr>
            <a:r>
              <a:rPr lang="en-AU" dirty="0">
                <a:hlinkClick r:id="rId2"/>
              </a:rPr>
              <a:t>http://genome.sph.umich.edu/wiki/Minimac3_Imputation_Cookbook</a:t>
            </a:r>
            <a:r>
              <a:rPr lang="en-AU" dirty="0"/>
              <a:t>  OR </a:t>
            </a:r>
            <a:r>
              <a:rPr lang="en-AU" dirty="0">
                <a:hlinkClick r:id="rId3"/>
              </a:rPr>
              <a:t>http://genome.sph.umich.edu/wiki/IMPUTE2:_1000_Genomes_Imputation_Cookbook</a:t>
            </a:r>
            <a:endParaRPr lang="en-AU" dirty="0"/>
          </a:p>
          <a:p>
            <a:pPr marL="411480" lvl="1" indent="0">
              <a:buNone/>
            </a:pPr>
            <a:endParaRPr lang="en-AU" dirty="0"/>
          </a:p>
          <a:p>
            <a:r>
              <a:rPr lang="en-AU" sz="3200" dirty="0"/>
              <a:t>Use a container</a:t>
            </a:r>
          </a:p>
          <a:p>
            <a:pPr lvl="1"/>
            <a:r>
              <a:rPr lang="en-AU" sz="2000" dirty="0" err="1">
                <a:solidFill>
                  <a:schemeClr val="accent2"/>
                </a:solidFill>
              </a:rPr>
              <a:t>eg</a:t>
            </a:r>
            <a:r>
              <a:rPr lang="en-AU" sz="2000" dirty="0">
                <a:solidFill>
                  <a:schemeClr val="accent2"/>
                </a:solidFill>
              </a:rPr>
              <a:t> </a:t>
            </a:r>
            <a:r>
              <a:rPr lang="en-AU" sz="2000" dirty="0">
                <a:solidFill>
                  <a:schemeClr val="accent2"/>
                </a:solidFill>
                <a:hlinkClick r:id="rId4"/>
              </a:rPr>
              <a:t>https://github.com/HippocampusGirl/ImputationProtocol</a:t>
            </a:r>
            <a:endParaRPr lang="en-AU" sz="2000" dirty="0">
              <a:solidFill>
                <a:schemeClr val="accent2"/>
              </a:solidFill>
            </a:endParaRPr>
          </a:p>
          <a:p>
            <a:pPr lvl="1"/>
            <a:r>
              <a:rPr lang="en-AU" sz="2000" dirty="0">
                <a:solidFill>
                  <a:schemeClr val="accent2"/>
                </a:solidFill>
              </a:rPr>
              <a:t>Use with singularity or docker </a:t>
            </a:r>
          </a:p>
          <a:p>
            <a:pPr lvl="1"/>
            <a:r>
              <a:rPr lang="en-AU" sz="2000" dirty="0">
                <a:solidFill>
                  <a:schemeClr val="accent2"/>
                </a:solidFill>
              </a:rPr>
              <a:t>Enables you to run the imputation on a stand alone computer or local server</a:t>
            </a:r>
          </a:p>
          <a:p>
            <a:pPr lvl="1"/>
            <a:r>
              <a:rPr lang="en-AU" sz="2000" dirty="0">
                <a:solidFill>
                  <a:schemeClr val="accent2"/>
                </a:solidFill>
              </a:rPr>
              <a:t>(You can think of this as a container that holds a pre-built environment with everything already set up for your task)</a:t>
            </a:r>
          </a:p>
        </p:txBody>
      </p:sp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13A6-6108-CFC9-EFE7-F7DBABDB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0F5D-FE8D-ED1E-9E2A-22E30EE9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cp /faculty/</a:t>
            </a:r>
            <a:r>
              <a:rPr lang="en-AU" sz="4400" dirty="0" err="1"/>
              <a:t>sarah</a:t>
            </a:r>
            <a:r>
              <a:rPr lang="en-AU" sz="4400" dirty="0"/>
              <a:t>/Imputation/qualtrics.txt </a:t>
            </a:r>
          </a:p>
          <a:p>
            <a:r>
              <a:rPr lang="en-AU" sz="4400" dirty="0"/>
              <a:t>to your working directory</a:t>
            </a:r>
          </a:p>
          <a:p>
            <a:endParaRPr lang="en-AU" sz="44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907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18305"/>
            <a:ext cx="10058400" cy="1450757"/>
          </a:xfrm>
        </p:spPr>
        <p:txBody>
          <a:bodyPr/>
          <a:lstStyle/>
          <a:p>
            <a:r>
              <a:rPr lang="en-AU" dirty="0"/>
              <a:t>Online options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 err="1"/>
              <a:t>UMich</a:t>
            </a:r>
            <a:r>
              <a:rPr lang="en-AU" sz="3200" dirty="0"/>
              <a:t> Imputation Server</a:t>
            </a:r>
          </a:p>
          <a:p>
            <a:pPr lvl="1"/>
            <a:r>
              <a:rPr lang="en-AU" sz="2600" dirty="0">
                <a:hlinkClick r:id="rId2"/>
              </a:rPr>
              <a:t>https://imputationserver.sph.umich.edu/</a:t>
            </a:r>
            <a:endParaRPr lang="en-AU" sz="2600" dirty="0"/>
          </a:p>
          <a:p>
            <a:r>
              <a:rPr lang="en-AU" sz="3200" dirty="0"/>
              <a:t>Sanger Imputation Server</a:t>
            </a:r>
          </a:p>
          <a:p>
            <a:pPr lvl="1"/>
            <a:r>
              <a:rPr lang="en-AU" sz="2600" dirty="0">
                <a:hlinkClick r:id="rId3"/>
              </a:rPr>
              <a:t>https://imputation.sanger.ac.uk/</a:t>
            </a:r>
            <a:r>
              <a:rPr lang="en-AU" sz="2600" dirty="0"/>
              <a:t> </a:t>
            </a:r>
          </a:p>
          <a:p>
            <a:r>
              <a:rPr lang="en-AU" sz="2800" dirty="0" err="1"/>
              <a:t>TOPMed</a:t>
            </a:r>
            <a:r>
              <a:rPr lang="en-AU" sz="2800" dirty="0"/>
              <a:t> Imputation Server</a:t>
            </a:r>
          </a:p>
          <a:p>
            <a:pPr lvl="1"/>
            <a:r>
              <a:rPr lang="en-AU" sz="2600" dirty="0">
                <a:solidFill>
                  <a:schemeClr val="accent2"/>
                </a:solidFill>
                <a:hlinkClick r:id="rId4"/>
              </a:rPr>
              <a:t>https://imputation.biodatacatalyst.nhlbi.nih.gov/</a:t>
            </a:r>
            <a:endParaRPr lang="en-AU" sz="2600" dirty="0">
              <a:solidFill>
                <a:schemeClr val="accent2"/>
              </a:solidFill>
            </a:endParaRPr>
          </a:p>
          <a:p>
            <a:pPr lvl="1"/>
            <a:endParaRPr lang="en-AU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9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A852-8DCB-47D8-9571-AF059C4C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EA2E-617C-488A-84CB-DFD000F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061C7-D424-4ED7-BEEF-83DCB69E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21" y="456807"/>
            <a:ext cx="4782579" cy="36579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DB415D-FF5E-4123-AEC1-7B0C99A0E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609600" y="456807"/>
            <a:ext cx="6153319" cy="2919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19B9D-0161-4A4D-910A-D060313E9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172631"/>
            <a:ext cx="5622235" cy="3172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236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134-04E7-40DB-A73A-C280493CF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762000"/>
            <a:ext cx="3093720" cy="5107094"/>
          </a:xfrm>
        </p:spPr>
        <p:txBody>
          <a:bodyPr>
            <a:normAutofit/>
          </a:bodyPr>
          <a:lstStyle/>
          <a:p>
            <a:r>
              <a:rPr lang="en-AU" sz="3200" dirty="0"/>
              <a:t>On the Michigan Imputation Server Site - Great  practical workshop sessions from ASHG 2020</a:t>
            </a:r>
          </a:p>
          <a:p>
            <a:r>
              <a:rPr lang="en-AU" sz="2800" dirty="0">
                <a:hlinkClick r:id="rId2"/>
              </a:rPr>
              <a:t>https://imputationserver.readthedocs.io/en/latest/workshops/ASHG2020/</a:t>
            </a:r>
            <a:r>
              <a:rPr lang="en-AU" sz="2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8EB23-2C5C-4A68-B662-ABB289B7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191"/>
            <a:ext cx="762080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2C3CF8-F0E1-462C-9AA8-8E63040BF13F}"/>
              </a:ext>
            </a:extLst>
          </p:cNvPr>
          <p:cNvCxnSpPr>
            <a:cxnSpLocks/>
          </p:cNvCxnSpPr>
          <p:nvPr/>
        </p:nvCxnSpPr>
        <p:spPr>
          <a:xfrm>
            <a:off x="3200400" y="3581400"/>
            <a:ext cx="99060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65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Preparing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57400"/>
            <a:ext cx="7886700" cy="4119564"/>
          </a:xfrm>
        </p:spPr>
        <p:txBody>
          <a:bodyPr>
            <a:normAutofit/>
          </a:bodyPr>
          <a:lstStyle/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Exclude </a:t>
            </a:r>
            <a:r>
              <a:rPr lang="en-AU" sz="2400" dirty="0" err="1"/>
              <a:t>snps</a:t>
            </a:r>
            <a:r>
              <a:rPr lang="en-AU" sz="2400" dirty="0"/>
              <a:t> with excessive missingness (&gt;5%), low MAF (&lt;1%), HWE violations (~P&lt;10</a:t>
            </a:r>
            <a:r>
              <a:rPr lang="en-AU" sz="2400" baseline="30000" dirty="0"/>
              <a:t>-6</a:t>
            </a:r>
            <a:r>
              <a:rPr lang="en-AU" sz="2400" dirty="0"/>
              <a:t>), Mendelian errors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Drop strand ambiguous (palindromic) SNPs – </a:t>
            </a:r>
            <a:r>
              <a:rPr lang="en-AU" sz="2400" dirty="0" err="1"/>
              <a:t>ie</a:t>
            </a:r>
            <a:r>
              <a:rPr lang="en-AU" sz="2400" dirty="0"/>
              <a:t> A/T or C/G </a:t>
            </a:r>
            <a:r>
              <a:rPr lang="en-AU" sz="2400" dirty="0" err="1"/>
              <a:t>snps</a:t>
            </a:r>
            <a:endParaRPr lang="en-AU" sz="2400" dirty="0"/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Update build and alignment (b37 vs b38)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Output your data in the expected format for the phasing program you will use</a:t>
            </a:r>
          </a:p>
          <a:p>
            <a:pPr marL="982663" lvl="2" indent="0">
              <a:buNone/>
            </a:pPr>
            <a:r>
              <a:rPr lang="en-AU" sz="2200" dirty="0"/>
              <a:t>Check the naming convention for the program and reference you want to use </a:t>
            </a:r>
          </a:p>
          <a:p>
            <a:pPr marL="982663" lvl="2" indent="0">
              <a:buNone/>
            </a:pPr>
            <a:r>
              <a:rPr lang="en-AU" sz="2200" dirty="0"/>
              <a:t>rs278405739 OR 22:395704</a:t>
            </a: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012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958-2BEB-4B6F-B6C7-A6D2E1AF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82A8-8F8F-45AE-B7D5-67830C3B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13890-6CE0-4C34-9232-7D32C61B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91009"/>
            <a:ext cx="5951102" cy="5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-79157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924800" cy="4800600"/>
          </a:xfrm>
        </p:spPr>
        <p:txBody>
          <a:bodyPr/>
          <a:lstStyle/>
          <a:p>
            <a:r>
              <a:rPr lang="en-AU" sz="2400" dirty="0"/>
              <a:t>3 main genotype output formats</a:t>
            </a:r>
          </a:p>
          <a:p>
            <a:pPr lvl="1"/>
            <a:r>
              <a:rPr lang="en-AU" sz="2000" dirty="0"/>
              <a:t>Hard call or best guess </a:t>
            </a:r>
          </a:p>
          <a:p>
            <a:pPr lvl="1"/>
            <a:r>
              <a:rPr lang="en-AU" sz="2000" dirty="0"/>
              <a:t>Dosage data (most common – 1 number per SNP, 1-2)</a:t>
            </a:r>
          </a:p>
          <a:p>
            <a:pPr lvl="1"/>
            <a:r>
              <a:rPr lang="en-AU" sz="2000" dirty="0"/>
              <a:t>Probs format (probability of AA AB and BB genotypes for each SNP)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5"/>
          <a:stretch/>
        </p:blipFill>
        <p:spPr bwMode="auto">
          <a:xfrm>
            <a:off x="1524000" y="3115381"/>
            <a:ext cx="9220200" cy="25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18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19" y="-99685"/>
            <a:ext cx="10058400" cy="1450757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AU" sz="3200" dirty="0"/>
              <a:t>Info files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3011913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25572"/>
            <a:ext cx="8097837" cy="8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2066548" y="4504438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3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240840" cy="2227997"/>
          </a:xfrm>
        </p:spPr>
        <p:txBody>
          <a:bodyPr/>
          <a:lstStyle/>
          <a:p>
            <a:r>
              <a:rPr lang="en-AU" dirty="0"/>
              <a:t>The r</a:t>
            </a:r>
            <a:r>
              <a:rPr lang="en-AU" baseline="30000" dirty="0"/>
              <a:t>2</a:t>
            </a:r>
            <a:r>
              <a:rPr lang="en-AU" dirty="0"/>
              <a:t> metrics differ between imputation programs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51333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6503300-8A57-4F52-B3FF-746B04D94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8765"/>
            <a:ext cx="4817560" cy="33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BDEA371-697B-40C9-8200-A741FCE7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21" y="3735365"/>
            <a:ext cx="4816081" cy="26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In general fairly close correlation</a:t>
            </a:r>
          </a:p>
          <a:p>
            <a:pPr lvl="1"/>
            <a:r>
              <a:rPr lang="en-AU" sz="2800" dirty="0" err="1"/>
              <a:t>rsq</a:t>
            </a:r>
            <a:r>
              <a:rPr lang="en-AU" sz="2800" dirty="0"/>
              <a:t>/ </a:t>
            </a:r>
            <a:r>
              <a:rPr lang="en-AU" sz="2800" dirty="0" err="1"/>
              <a:t>ProperInfo</a:t>
            </a:r>
            <a:r>
              <a:rPr lang="en-AU" sz="2800" dirty="0"/>
              <a:t>/ allelic </a:t>
            </a:r>
            <a:r>
              <a:rPr lang="en-AU" sz="2800" dirty="0" err="1"/>
              <a:t>Rsq</a:t>
            </a:r>
            <a:endParaRPr lang="en-AU" sz="2800" dirty="0"/>
          </a:p>
          <a:p>
            <a:pPr lvl="2"/>
            <a:r>
              <a:rPr lang="en-AU" sz="2400" dirty="0"/>
              <a:t>1 = no uncertainty</a:t>
            </a:r>
          </a:p>
          <a:p>
            <a:pPr lvl="2"/>
            <a:r>
              <a:rPr lang="en-AU" sz="2400" dirty="0"/>
              <a:t>0 = complete uncertainty</a:t>
            </a:r>
          </a:p>
          <a:p>
            <a:pPr lvl="2"/>
            <a:r>
              <a:rPr lang="en-AU" sz="2400" dirty="0"/>
              <a:t>.8 on 1000 individuals = amount of data at the SNP is equivalent to a set of perfectly observed genotype data in a sample size of 800 individuals</a:t>
            </a:r>
          </a:p>
          <a:p>
            <a:pPr marL="11430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499921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67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49443"/>
            <a:ext cx="10058400" cy="1450757"/>
          </a:xfrm>
        </p:spPr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After imputation you need to check that it worked and the data look ok</a:t>
            </a:r>
          </a:p>
          <a:p>
            <a:r>
              <a:rPr lang="en-AU" sz="2800" dirty="0"/>
              <a:t>Things to check</a:t>
            </a:r>
          </a:p>
          <a:p>
            <a:pPr lvl="1"/>
            <a:r>
              <a:rPr lang="en-AU" sz="2600" dirty="0"/>
              <a:t>Plot r</a:t>
            </a:r>
            <a:r>
              <a:rPr lang="en-AU" sz="2600" baseline="30000" dirty="0"/>
              <a:t>2</a:t>
            </a:r>
            <a:r>
              <a:rPr lang="en-AU" sz="2600" dirty="0"/>
              <a:t> across each chromosome look to see where it drops off</a:t>
            </a:r>
          </a:p>
          <a:p>
            <a:pPr lvl="1"/>
            <a:r>
              <a:rPr lang="en-AU" sz="2600" dirty="0"/>
              <a:t>Plot MAF-reference MAF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229263-056E-F9D2-7EB2-388D8982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6600" dirty="0"/>
              <a:t>Open up the Qualtrics and start the imputation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B929E-1D0A-2D3C-C928-1A02CFC83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531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E43B5C-B9C6-48F3-9737-7A77D20BE12A}"/>
              </a:ext>
            </a:extLst>
          </p:cNvPr>
          <p:cNvSpPr txBox="1"/>
          <p:nvPr/>
        </p:nvSpPr>
        <p:spPr>
          <a:xfrm>
            <a:off x="2057400" y="11430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Good imputation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B4ABC-C877-40C1-87C6-9F022C8B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33401"/>
            <a:ext cx="2921643" cy="2917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C00B7-F496-49DA-A3DA-2D0DB13D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55" y="533401"/>
            <a:ext cx="2921644" cy="2917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7D1773-A1DE-47FF-AA8C-F98BE1A6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355" y="3451105"/>
            <a:ext cx="2921642" cy="291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EF9FD-603C-4DC3-87CC-32548F73E05C}"/>
              </a:ext>
            </a:extLst>
          </p:cNvPr>
          <p:cNvSpPr txBox="1"/>
          <p:nvPr/>
        </p:nvSpPr>
        <p:spPr>
          <a:xfrm>
            <a:off x="2057400" y="43434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Bad imputation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7C9C1-C5B6-4DF8-A6AF-AB59924F3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997" y="3451105"/>
            <a:ext cx="2921641" cy="29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Next run GWAS for a trait – ideally continuous, calculate lambda and plot:</a:t>
            </a:r>
          </a:p>
          <a:p>
            <a:pPr lvl="1"/>
            <a:r>
              <a:rPr lang="en-AU" sz="2800" dirty="0"/>
              <a:t>QQ</a:t>
            </a:r>
          </a:p>
          <a:p>
            <a:pPr lvl="1"/>
            <a:r>
              <a:rPr lang="en-AU" sz="2800" dirty="0"/>
              <a:t>Manhattan</a:t>
            </a:r>
          </a:p>
          <a:p>
            <a:pPr lvl="1"/>
            <a:r>
              <a:rPr lang="en-AU" sz="2800" dirty="0"/>
              <a:t>SE vs N</a:t>
            </a:r>
          </a:p>
          <a:p>
            <a:pPr lvl="1"/>
            <a:r>
              <a:rPr lang="en-AU" sz="2800" dirty="0"/>
              <a:t>P vs Z</a:t>
            </a:r>
          </a:p>
          <a:p>
            <a:r>
              <a:rPr lang="en-AU" sz="2800" dirty="0"/>
              <a:t>Run the same trait on the observed genotypes – plot imputed vs observed</a:t>
            </a:r>
          </a:p>
          <a:p>
            <a:pPr lvl="1"/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317184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AU" sz="2800" dirty="0"/>
              <a:t>If you are running analyses for a consortium they will probably ask you to analyse all variants regardless of whether they pass QC or not…</a:t>
            </a:r>
          </a:p>
          <a:p>
            <a:pPr marL="114300" indent="0">
              <a:buNone/>
            </a:pPr>
            <a:endParaRPr lang="en-AU" sz="2800" dirty="0"/>
          </a:p>
          <a:p>
            <a:pPr marL="114300" indent="0">
              <a:buNone/>
            </a:pPr>
            <a:r>
              <a:rPr lang="en-AU" sz="2800" dirty="0"/>
              <a:t>(If you are setting up a meta-analysis consider allowing cohorts to ignore variants with MAF &lt;.5% and low r2 – it will save you a lot of time)</a:t>
            </a:r>
          </a:p>
        </p:txBody>
      </p:sp>
    </p:spTree>
    <p:extLst>
      <p:ext uri="{BB962C8B-B14F-4D97-AF65-F5344CB8AC3E}">
        <p14:creationId xmlns:p14="http://schemas.microsoft.com/office/powerpoint/2010/main" val="3922502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3E34F4-CBDD-44FF-8AEC-FB770695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Analysis of Imputed data using SAIGE</a:t>
            </a: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2C150C-F416-4AF0-941C-E3A41B099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AU" sz="6600" cap="none" dirty="0"/>
              <a:t>Back to </a:t>
            </a:r>
            <a:r>
              <a:rPr lang="en-AU" sz="6600" cap="none" dirty="0" err="1"/>
              <a:t>qualtrics</a:t>
            </a:r>
            <a:r>
              <a:rPr lang="en-AU" sz="6600" cap="non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5047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779" y="362998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Imputed results (Manhattan plot only chr19)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AF0BDB1-BF13-49ED-9E1A-DA3A6A3C2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75" y="1822162"/>
            <a:ext cx="6169308" cy="41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7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45294"/>
            <a:ext cx="7886700" cy="494252"/>
          </a:xfrm>
        </p:spPr>
        <p:txBody>
          <a:bodyPr>
            <a:noAutofit/>
          </a:bodyPr>
          <a:lstStyle/>
          <a:p>
            <a:pPr algn="ctr"/>
            <a:r>
              <a:rPr lang="en-AU" sz="3200" dirty="0"/>
              <a:t>Compared to the genotyped </a:t>
            </a:r>
            <a:r>
              <a:rPr lang="en-AU" sz="3200" dirty="0" err="1"/>
              <a:t>snp</a:t>
            </a:r>
            <a:r>
              <a:rPr lang="en-AU" sz="3200" dirty="0"/>
              <a:t> results!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5C3A6-3D39-4290-A410-F38A5C05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38" y="1625346"/>
            <a:ext cx="2761697" cy="18705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F0582-4DC5-47D5-91BC-F7EB60F2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r="1625"/>
          <a:stretch/>
        </p:blipFill>
        <p:spPr>
          <a:xfrm>
            <a:off x="4625017" y="2132838"/>
            <a:ext cx="5550174" cy="3518154"/>
          </a:xfrm>
          <a:prstGeom prst="rect">
            <a:avLst/>
          </a:prstGeo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F29635A6-C841-42A7-AF57-31BC2F6D67A2}"/>
              </a:ext>
            </a:extLst>
          </p:cNvPr>
          <p:cNvSpPr/>
          <p:nvPr/>
        </p:nvSpPr>
        <p:spPr>
          <a:xfrm rot="19062178">
            <a:off x="3210718" y="3783754"/>
            <a:ext cx="709434" cy="1774591"/>
          </a:xfrm>
          <a:prstGeom prst="curvedRightArrow">
            <a:avLst>
              <a:gd name="adj1" fmla="val 0"/>
              <a:gd name="adj2" fmla="val 20156"/>
              <a:gd name="adj3" fmla="val 2725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9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1330932"/>
            <a:ext cx="7886700" cy="494252"/>
          </a:xfrm>
        </p:spPr>
        <p:txBody>
          <a:bodyPr>
            <a:normAutofit fontScale="90000"/>
          </a:bodyPr>
          <a:lstStyle/>
          <a:p>
            <a:r>
              <a:rPr lang="en-AU" dirty="0"/>
              <a:t>And Compare…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F0582-4DC5-47D5-91BC-F7EB60F28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1580304" y="2723668"/>
            <a:ext cx="4229222" cy="2741486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09DF3B5-1505-48E1-AFB6-2EAA07FAB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/>
        </p:blipFill>
        <p:spPr>
          <a:xfrm>
            <a:off x="5809526" y="2124680"/>
            <a:ext cx="4808558" cy="33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7F67D2-D087-4D75-9961-DFC354DE98B8}"/>
              </a:ext>
            </a:extLst>
          </p:cNvPr>
          <p:cNvSpPr txBox="1"/>
          <p:nvPr/>
        </p:nvSpPr>
        <p:spPr>
          <a:xfrm>
            <a:off x="1853879" y="5465153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Genotyped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71298-80CD-4DF8-A4DD-B8892ACAFE67}"/>
              </a:ext>
            </a:extLst>
          </p:cNvPr>
          <p:cNvSpPr txBox="1"/>
          <p:nvPr/>
        </p:nvSpPr>
        <p:spPr>
          <a:xfrm>
            <a:off x="5959275" y="5440954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Imputed</a:t>
            </a:r>
          </a:p>
        </p:txBody>
      </p:sp>
    </p:spTree>
    <p:extLst>
      <p:ext uri="{BB962C8B-B14F-4D97-AF65-F5344CB8AC3E}">
        <p14:creationId xmlns:p14="http://schemas.microsoft.com/office/powerpoint/2010/main" val="3270220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3D6EC8-0D56-48AD-BE8D-DE4A6AC220C1}"/>
              </a:ext>
            </a:extLst>
          </p:cNvPr>
          <p:cNvSpPr txBox="1">
            <a:spLocks/>
          </p:cNvSpPr>
          <p:nvPr/>
        </p:nvSpPr>
        <p:spPr>
          <a:xfrm>
            <a:off x="2152650" y="314734"/>
            <a:ext cx="7886700" cy="4942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300" dirty="0"/>
              <a:t>Imputed results (regional plot)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0671AC6-1E2E-4D6B-8A66-C2159DF3B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b="11730"/>
          <a:stretch/>
        </p:blipFill>
        <p:spPr>
          <a:xfrm>
            <a:off x="3837432" y="1058228"/>
            <a:ext cx="4645152" cy="54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5510D-60E6-427E-B000-8DD9F82C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56" y="1215899"/>
            <a:ext cx="3786236" cy="4690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9A395D-F429-467D-9A74-4432FCC75AD8}"/>
              </a:ext>
            </a:extLst>
          </p:cNvPr>
          <p:cNvSpPr txBox="1">
            <a:spLocks/>
          </p:cNvSpPr>
          <p:nvPr/>
        </p:nvSpPr>
        <p:spPr>
          <a:xfrm>
            <a:off x="1827836" y="308380"/>
            <a:ext cx="7886700" cy="4942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dirty="0"/>
              <a:t>And Compare…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81E75-4757-419C-9F80-7349FD620743}"/>
              </a:ext>
            </a:extLst>
          </p:cNvPr>
          <p:cNvSpPr txBox="1"/>
          <p:nvPr/>
        </p:nvSpPr>
        <p:spPr>
          <a:xfrm>
            <a:off x="1827836" y="5606137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Genotyped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E7FB-B6D8-499A-BAD0-F09AB447846C}"/>
              </a:ext>
            </a:extLst>
          </p:cNvPr>
          <p:cNvSpPr txBox="1"/>
          <p:nvPr/>
        </p:nvSpPr>
        <p:spPr>
          <a:xfrm>
            <a:off x="5933232" y="5581937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Imputed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0FD9A67-0049-462B-B352-3AE31574F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b="11730"/>
          <a:stretch/>
        </p:blipFill>
        <p:spPr>
          <a:xfrm>
            <a:off x="6050313" y="1196781"/>
            <a:ext cx="3988316" cy="47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5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FF01-ECDF-D767-E32A-8F9E849D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751CC-40FF-7683-4D93-AEC3F6F1C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9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we impute?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AU" sz="3200" dirty="0"/>
              <a:t>3 main reasons for imputation</a:t>
            </a:r>
          </a:p>
          <a:p>
            <a:pPr lvl="1"/>
            <a:r>
              <a:rPr lang="en-AU" sz="3200" dirty="0"/>
              <a:t>Meta-analysis</a:t>
            </a:r>
          </a:p>
          <a:p>
            <a:pPr lvl="1"/>
            <a:r>
              <a:rPr lang="en-AU" sz="3200" dirty="0"/>
              <a:t>Fine Mapping</a:t>
            </a:r>
          </a:p>
          <a:p>
            <a:pPr lvl="1"/>
            <a:r>
              <a:rPr lang="en-AU" sz="3200" dirty="0"/>
              <a:t>Combining data from different chips</a:t>
            </a:r>
          </a:p>
          <a:p>
            <a:pPr lvl="1"/>
            <a:endParaRPr lang="en-AU" sz="3200" dirty="0"/>
          </a:p>
          <a:p>
            <a:r>
              <a:rPr lang="en-AU" sz="3200" dirty="0"/>
              <a:t>Other less common uses</a:t>
            </a:r>
          </a:p>
          <a:p>
            <a:pPr lvl="1"/>
            <a:r>
              <a:rPr lang="en-AU" sz="3200" dirty="0"/>
              <a:t>Sporadic missing data imputation </a:t>
            </a:r>
          </a:p>
          <a:p>
            <a:pPr lvl="1"/>
            <a:r>
              <a:rPr lang="en-AU" sz="3200" dirty="0"/>
              <a:t>Correction of genotyping errors</a:t>
            </a:r>
          </a:p>
          <a:p>
            <a:pPr lvl="1"/>
            <a:r>
              <a:rPr lang="en-AU" sz="3200" dirty="0"/>
              <a:t>Imputation of non-SNP variation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08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294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Fine Mapping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5C3A6-3D39-4290-A410-F38A5C05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9" y="1066800"/>
            <a:ext cx="4468883" cy="302686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A02D-5BD9-4C81-A5E5-DE494DAA4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5715000" y="2819400"/>
            <a:ext cx="4649018" cy="3013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3B2BED-C91A-4624-A3EB-90726294E105}"/>
              </a:ext>
            </a:extLst>
          </p:cNvPr>
          <p:cNvSpPr/>
          <p:nvPr/>
        </p:nvSpPr>
        <p:spPr>
          <a:xfrm>
            <a:off x="4648200" y="1437230"/>
            <a:ext cx="90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8C318D-12FA-477D-9630-0A04564CC950}"/>
              </a:ext>
            </a:extLst>
          </p:cNvPr>
          <p:cNvCxnSpPr/>
          <p:nvPr/>
        </p:nvCxnSpPr>
        <p:spPr>
          <a:xfrm>
            <a:off x="4738200" y="1550126"/>
            <a:ext cx="4482000" cy="129540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76B5574-8BFA-4CF1-B539-D666FF925E7D}"/>
              </a:ext>
            </a:extLst>
          </p:cNvPr>
          <p:cNvSpPr txBox="1">
            <a:spLocks/>
          </p:cNvSpPr>
          <p:nvPr/>
        </p:nvSpPr>
        <p:spPr>
          <a:xfrm>
            <a:off x="1264342" y="4379934"/>
            <a:ext cx="4482000" cy="1182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3200" dirty="0"/>
              <a:t>GWAS using only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AU" sz="3200" dirty="0"/>
              <a:t>genotyped SNPs</a:t>
            </a:r>
          </a:p>
        </p:txBody>
      </p:sp>
    </p:spTree>
    <p:extLst>
      <p:ext uri="{BB962C8B-B14F-4D97-AF65-F5344CB8AC3E}">
        <p14:creationId xmlns:p14="http://schemas.microsoft.com/office/powerpoint/2010/main" val="103725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294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Fine Mapping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2A02D-5BD9-4C81-A5E5-DE494DAA43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851451" y="1756324"/>
            <a:ext cx="4649018" cy="3013608"/>
          </a:xfrm>
          <a:prstGeom prst="rect">
            <a:avLst/>
          </a:prstGeo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F1AFBE9-2DDD-48C2-AC8C-D933FBAFAE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/>
        </p:blipFill>
        <p:spPr>
          <a:xfrm>
            <a:off x="5677168" y="1066800"/>
            <a:ext cx="5374742" cy="3733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041C87-96BC-497B-8340-D823114C9407}"/>
              </a:ext>
            </a:extLst>
          </p:cNvPr>
          <p:cNvCxnSpPr>
            <a:cxnSpLocks/>
          </p:cNvCxnSpPr>
          <p:nvPr/>
        </p:nvCxnSpPr>
        <p:spPr>
          <a:xfrm flipV="1">
            <a:off x="4572000" y="1600199"/>
            <a:ext cx="5105400" cy="22860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FBB5964-C485-4E00-B274-29E907FADCDD}"/>
              </a:ext>
            </a:extLst>
          </p:cNvPr>
          <p:cNvSpPr txBox="1">
            <a:spLocks/>
          </p:cNvSpPr>
          <p:nvPr/>
        </p:nvSpPr>
        <p:spPr>
          <a:xfrm>
            <a:off x="2057400" y="4876800"/>
            <a:ext cx="7886700" cy="494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/>
              <a:t>Genotyped only 			   Post-Imputation</a:t>
            </a:r>
          </a:p>
        </p:txBody>
      </p:sp>
    </p:spTree>
    <p:extLst>
      <p:ext uri="{BB962C8B-B14F-4D97-AF65-F5344CB8AC3E}">
        <p14:creationId xmlns:p14="http://schemas.microsoft.com/office/powerpoint/2010/main" val="256948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/>
              <a:t>What is imputation? </a:t>
            </a:r>
            <a:r>
              <a:rPr lang="en-AU" sz="1600" dirty="0"/>
              <a:t>(</a:t>
            </a:r>
            <a:r>
              <a:rPr lang="en-AU" sz="1600" dirty="0" err="1"/>
              <a:t>Marchini</a:t>
            </a:r>
            <a:r>
              <a:rPr lang="en-AU" sz="1600" dirty="0"/>
              <a:t> &amp; </a:t>
            </a:r>
            <a:r>
              <a:rPr lang="en-AU" sz="1600" dirty="0" err="1"/>
              <a:t>Howie</a:t>
            </a:r>
            <a:r>
              <a:rPr lang="en-AU" sz="1600" dirty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1177027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11301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4" y="1958901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4" y="4038601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953124" y="3352800"/>
            <a:ext cx="0" cy="631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86525" y="3242574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5037588" y="3325850"/>
            <a:ext cx="382136" cy="4278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8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136051"/>
            <a:ext cx="223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1.  Starting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57699" y="4079240"/>
          <a:ext cx="327660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57699" y="2402840"/>
          <a:ext cx="327660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57699" y="194564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Genotyped sample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7699" y="3589774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err="1"/>
              <a:t>haplotypes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00418" y="1219200"/>
            <a:ext cx="556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2.  Identify shared regions of chromosome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2835</TotalTime>
  <Words>1040</Words>
  <Application>Microsoft Office PowerPoint</Application>
  <PresentationFormat>Widescreen</PresentationFormat>
  <Paragraphs>282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Retrospect</vt:lpstr>
      <vt:lpstr>Imputation</vt:lpstr>
      <vt:lpstr>PowerPoint Presentation</vt:lpstr>
      <vt:lpstr>Open up the Qualtrics and start the imputation</vt:lpstr>
      <vt:lpstr>Why do we impute?</vt:lpstr>
      <vt:lpstr>Fine Mapping</vt:lpstr>
      <vt:lpstr>Fine Mapping</vt:lpstr>
      <vt:lpstr>What is imputation? (Marchini &amp; Howie 2010)</vt:lpstr>
      <vt:lpstr>PowerPoint Presentation</vt:lpstr>
      <vt:lpstr>PowerPoint Presentation</vt:lpstr>
      <vt:lpstr>PowerPoint Presentation</vt:lpstr>
      <vt:lpstr>Step 1 – QC &amp; references</vt:lpstr>
      <vt:lpstr>Step 1 – QC &amp; references</vt:lpstr>
      <vt:lpstr>Step 2 – Phase your data</vt:lpstr>
      <vt:lpstr>Phasing in Eagle2 or Shapeit2</vt:lpstr>
      <vt:lpstr>Step 3: Impute</vt:lpstr>
      <vt:lpstr>Minimac4</vt:lpstr>
      <vt:lpstr>Impute5</vt:lpstr>
      <vt:lpstr>Issue – in house vs online imputation</vt:lpstr>
      <vt:lpstr>In house Options for imputation</vt:lpstr>
      <vt:lpstr>Online options for imputation</vt:lpstr>
      <vt:lpstr>PowerPoint Presentation</vt:lpstr>
      <vt:lpstr>PowerPoint Presentation</vt:lpstr>
      <vt:lpstr>Preparing your data</vt:lpstr>
      <vt:lpstr>PowerPoint Presentation</vt:lpstr>
      <vt:lpstr>Output</vt:lpstr>
      <vt:lpstr>Output</vt:lpstr>
      <vt:lpstr>The r2 metrics differ between imputation programs</vt:lpstr>
      <vt:lpstr>PowerPoint Presentation</vt:lpstr>
      <vt:lpstr>Post imputation QC</vt:lpstr>
      <vt:lpstr>PowerPoint Presentation</vt:lpstr>
      <vt:lpstr>Post imputation QC</vt:lpstr>
      <vt:lpstr>Last points</vt:lpstr>
      <vt:lpstr>Analysis of Imputed data using SAIGE  </vt:lpstr>
      <vt:lpstr>Imputed results (Manhattan plot only chr19)</vt:lpstr>
      <vt:lpstr>Compared to the genotyped snp results!</vt:lpstr>
      <vt:lpstr>And Compare…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Sarah Medland</cp:lastModifiedBy>
  <cp:revision>270</cp:revision>
  <dcterms:created xsi:type="dcterms:W3CDTF">2012-07-05T13:18:19Z</dcterms:created>
  <dcterms:modified xsi:type="dcterms:W3CDTF">2023-03-07T18:28:32Z</dcterms:modified>
</cp:coreProperties>
</file>