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79" r:id="rId3"/>
    <p:sldId id="256" r:id="rId4"/>
    <p:sldId id="278" r:id="rId5"/>
    <p:sldId id="294" r:id="rId6"/>
    <p:sldId id="261" r:id="rId7"/>
    <p:sldId id="268" r:id="rId8"/>
    <p:sldId id="269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301" r:id="rId20"/>
    <p:sldId id="293" r:id="rId21"/>
    <p:sldId id="332" r:id="rId22"/>
    <p:sldId id="302" r:id="rId23"/>
    <p:sldId id="295" r:id="rId24"/>
    <p:sldId id="296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BDBE-C81B-42E8-BD6F-518440D054E7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8EC8F-43F9-4E48-9FA7-ED6A5E2AF0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52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225986-5B69-4DFD-A327-96AEEE266191}" type="slidenum">
              <a:rPr lang="en-US"/>
              <a:pPr/>
              <a:t>5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6A72F-60BE-4E39-B952-C0D4E988ED5A}" type="slidenum">
              <a:rPr lang="en-US"/>
              <a:pPr/>
              <a:t>15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CFC199-B099-4408-BE07-249D523D6C6F}" type="slidenum">
              <a:rPr lang="en-US"/>
              <a:pPr/>
              <a:t>16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C8FD31-DAD6-4155-B405-1C909EA936A6}" type="slidenum">
              <a:rPr lang="en-US"/>
              <a:pPr/>
              <a:t>17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46E5E0-8D7D-488E-B891-1C0C2395057C}" type="slidenum">
              <a:rPr lang="en-US"/>
              <a:pPr/>
              <a:t>18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46E5E0-8D7D-488E-B891-1C0C2395057C}" type="slidenum">
              <a:rPr lang="en-US"/>
              <a:pPr/>
              <a:t>19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46E5E0-8D7D-488E-B891-1C0C2395057C}" type="slidenum">
              <a:rPr lang="en-US"/>
              <a:pPr/>
              <a:t>20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46E5E0-8D7D-488E-B891-1C0C2395057C}" type="slidenum">
              <a:rPr lang="en-US"/>
              <a:pPr/>
              <a:t>21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46E5E0-8D7D-488E-B891-1C0C2395057C}" type="slidenum">
              <a:rPr lang="en-US"/>
              <a:pPr/>
              <a:t>22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702924-C8A8-4D57-9073-99D3A93A4F2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29B5ED-F2F3-47CB-B021-FF40BA46636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03524A-5051-4340-9B56-EA6681A41952}" type="slidenum">
              <a:rPr lang="en-US"/>
              <a:pPr/>
              <a:t>7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2A3102-00E7-4D07-AA61-23F0897C457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F5364A-FB50-4BEA-B93B-10A79551E52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5B218F-0B79-463C-A7B6-8AB53494AFA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E87034-F32D-4B38-8A81-6B57C0674EFC}" type="slidenum">
              <a:rPr lang="en-US"/>
              <a:pPr/>
              <a:t>8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942BCA-86C0-4D98-831C-6D0F9F231A01}" type="slidenum">
              <a:rPr lang="en-US"/>
              <a:pPr/>
              <a:t>9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2F84EB-C3A2-4D8D-8B1C-E1080F5A7BBA}" type="slidenum">
              <a:rPr lang="en-US"/>
              <a:pPr/>
              <a:t>10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1AC787-72DE-44BA-921A-EE922DC0DA03}" type="slidenum">
              <a:rPr lang="en-US"/>
              <a:pPr/>
              <a:t>11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4B40CF-DC14-4DEB-B2BE-913006348888}" type="slidenum">
              <a:rPr lang="en-US"/>
              <a:pPr/>
              <a:t>12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E4EC3E-3DCE-462A-BAC4-90BA993EC566}" type="slidenum">
              <a:rPr lang="en-US"/>
              <a:pPr/>
              <a:t>13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6CCE5A-1B36-4D3A-974A-E818E0A5FEEA}" type="slidenum">
              <a:rPr lang="en-US"/>
              <a:pPr/>
              <a:t>14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582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1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2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98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0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9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3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2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11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10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15EA-246D-4A77-8716-5221B0671970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FB9A-0CC4-4D4A-A22C-8FE268EA7B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7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44624"/>
            <a:ext cx="6984776" cy="1944216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45840" y="330225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AU" dirty="0"/>
              <a:t>(Re) introduction to Linux</a:t>
            </a:r>
            <a:br>
              <a:rPr lang="en-AU" dirty="0"/>
            </a:br>
            <a:r>
              <a:rPr lang="en-AU" dirty="0"/>
              <a:t>Sarah Medland</a:t>
            </a:r>
            <a:br>
              <a:rPr lang="en-AU" dirty="0"/>
            </a:br>
            <a:r>
              <a:rPr lang="en-AU" dirty="0"/>
              <a:t>Boulder 2023</a:t>
            </a:r>
          </a:p>
        </p:txBody>
      </p:sp>
    </p:spTree>
    <p:extLst>
      <p:ext uri="{BB962C8B-B14F-4D97-AF65-F5344CB8AC3E}">
        <p14:creationId xmlns:p14="http://schemas.microsoft.com/office/powerpoint/2010/main" val="369352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900113" y="844550"/>
            <a:ext cx="7523162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2900">
                <a:solidFill>
                  <a:srgbClr val="424456"/>
                </a:solidFill>
                <a:latin typeface="+mn-lt"/>
              </a:rPr>
              <a:t>Permissions</a:t>
            </a:r>
            <a:br>
              <a:rPr lang="en-AU" sz="2900">
                <a:solidFill>
                  <a:srgbClr val="424456"/>
                </a:solidFill>
                <a:latin typeface="+mn-lt"/>
              </a:rPr>
            </a:br>
            <a:r>
              <a:rPr lang="en-AU" sz="2900">
                <a:latin typeface="+mn-lt"/>
              </a:rPr>
              <a:t>the ability to 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r</a:t>
            </a:r>
            <a:r>
              <a:rPr lang="en-AU" sz="2900">
                <a:latin typeface="+mn-lt"/>
              </a:rPr>
              <a:t>ead, 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w</a:t>
            </a:r>
            <a:r>
              <a:rPr lang="en-AU" sz="2900">
                <a:latin typeface="+mn-lt"/>
              </a:rPr>
              <a:t>rite and e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x</a:t>
            </a:r>
            <a:r>
              <a:rPr lang="en-AU" sz="2900">
                <a:latin typeface="+mn-lt"/>
              </a:rPr>
              <a:t>ecute files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marL="565150" indent="-4572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800" b="1" dirty="0">
                <a:solidFill>
                  <a:srgbClr val="424456"/>
                </a:solidFill>
                <a:latin typeface="+mn-lt"/>
              </a:rPr>
              <a:t>r</a:t>
            </a:r>
            <a:r>
              <a:rPr lang="en-AU" sz="2800" dirty="0">
                <a:latin typeface="+mn-lt"/>
              </a:rPr>
              <a:t>ead access </a:t>
            </a:r>
          </a:p>
          <a:p>
            <a:pPr marL="565150" indent="-4572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800" b="1" dirty="0">
                <a:solidFill>
                  <a:srgbClr val="424456"/>
                </a:solidFill>
                <a:latin typeface="+mn-lt"/>
              </a:rPr>
              <a:t>w</a:t>
            </a:r>
            <a:r>
              <a:rPr lang="en-AU" sz="2800" dirty="0">
                <a:latin typeface="+mn-lt"/>
              </a:rPr>
              <a:t>rite access </a:t>
            </a:r>
          </a:p>
          <a:p>
            <a:pPr marL="565150" indent="-4572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800" dirty="0">
                <a:latin typeface="+mn-lt"/>
              </a:rPr>
              <a:t>e</a:t>
            </a:r>
            <a:r>
              <a:rPr lang="en-AU" sz="2800" b="1" dirty="0">
                <a:solidFill>
                  <a:srgbClr val="424456"/>
                </a:solidFill>
                <a:latin typeface="+mn-lt"/>
              </a:rPr>
              <a:t>x</a:t>
            </a:r>
            <a:r>
              <a:rPr lang="en-AU" sz="2800" dirty="0">
                <a:latin typeface="+mn-lt"/>
              </a:rPr>
              <a:t>ecute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C00000"/>
                </a:solidFill>
                <a:latin typeface="+mn-lt"/>
              </a:rPr>
              <a:t>to ‘run’ script or a program the file must be made executable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93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3568" y="700088"/>
            <a:ext cx="7523163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2900" dirty="0">
                <a:solidFill>
                  <a:srgbClr val="424456"/>
                </a:solidFill>
                <a:latin typeface="+mn-lt"/>
              </a:rPr>
              <a:t>Permissions</a:t>
            </a:r>
            <a:br>
              <a:rPr lang="en-AU" sz="2900" dirty="0">
                <a:solidFill>
                  <a:srgbClr val="424456"/>
                </a:solidFill>
                <a:latin typeface="+mn-lt"/>
              </a:rPr>
            </a:br>
            <a:r>
              <a:rPr lang="en-AU" sz="2900" dirty="0">
                <a:latin typeface="+mn-lt"/>
              </a:rPr>
              <a:t>the ability to </a:t>
            </a:r>
            <a:r>
              <a:rPr lang="en-AU" sz="2900" b="1" dirty="0">
                <a:solidFill>
                  <a:srgbClr val="424456"/>
                </a:solidFill>
                <a:latin typeface="+mn-lt"/>
              </a:rPr>
              <a:t>r</a:t>
            </a:r>
            <a:r>
              <a:rPr lang="en-AU" sz="2900" dirty="0">
                <a:latin typeface="+mn-lt"/>
              </a:rPr>
              <a:t>ead, </a:t>
            </a:r>
            <a:r>
              <a:rPr lang="en-AU" sz="2900" b="1" dirty="0">
                <a:solidFill>
                  <a:srgbClr val="424456"/>
                </a:solidFill>
                <a:latin typeface="+mn-lt"/>
              </a:rPr>
              <a:t>w</a:t>
            </a:r>
            <a:r>
              <a:rPr lang="en-AU" sz="2900" dirty="0">
                <a:latin typeface="+mn-lt"/>
              </a:rPr>
              <a:t>rite and e</a:t>
            </a:r>
            <a:r>
              <a:rPr lang="en-AU" sz="2900" b="1" dirty="0">
                <a:solidFill>
                  <a:srgbClr val="424456"/>
                </a:solidFill>
                <a:latin typeface="+mn-lt"/>
              </a:rPr>
              <a:t>x</a:t>
            </a:r>
            <a:r>
              <a:rPr lang="en-AU" sz="2900" dirty="0">
                <a:latin typeface="+mn-lt"/>
              </a:rPr>
              <a:t>ecute files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>
                <a:latin typeface="+mn-lt"/>
              </a:rPr>
              <a:t>To </a:t>
            </a:r>
            <a:r>
              <a:rPr lang="en-AU" sz="2800" dirty="0">
                <a:solidFill>
                  <a:srgbClr val="424456"/>
                </a:solidFill>
                <a:latin typeface="+mn-lt"/>
              </a:rPr>
              <a:t>ch</a:t>
            </a:r>
            <a:r>
              <a:rPr lang="en-AU" sz="2800" dirty="0">
                <a:latin typeface="+mn-lt"/>
              </a:rPr>
              <a:t>ange the </a:t>
            </a:r>
            <a:r>
              <a:rPr lang="en-AU" sz="2800" dirty="0">
                <a:solidFill>
                  <a:srgbClr val="424456"/>
                </a:solidFill>
                <a:latin typeface="+mn-lt"/>
              </a:rPr>
              <a:t>mod</a:t>
            </a:r>
            <a:r>
              <a:rPr lang="en-AU" sz="2800" dirty="0">
                <a:latin typeface="+mn-lt"/>
              </a:rPr>
              <a:t>e/permissions use </a:t>
            </a:r>
            <a:r>
              <a:rPr lang="en-AU" sz="2800" dirty="0" err="1">
                <a:solidFill>
                  <a:srgbClr val="424456"/>
                </a:solidFill>
                <a:latin typeface="+mn-lt"/>
              </a:rPr>
              <a:t>chmod</a:t>
            </a:r>
            <a:r>
              <a:rPr lang="en-AU" sz="2800" dirty="0">
                <a:solidFill>
                  <a:srgbClr val="424456"/>
                </a:solidFill>
                <a:latin typeface="+mn-lt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a number of ways to do this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type: </a:t>
            </a:r>
            <a:r>
              <a:rPr lang="en-AU" sz="2600" dirty="0">
                <a:solidFill>
                  <a:schemeClr val="tx1"/>
                </a:solidFill>
                <a:latin typeface="+mn-lt"/>
              </a:rPr>
              <a:t>echo “this is a test” &gt; dummy.txt</a:t>
            </a:r>
            <a:endParaRPr lang="en-AU" sz="2600" dirty="0">
              <a:solidFill>
                <a:srgbClr val="438086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24456"/>
                </a:solidFill>
                <a:latin typeface="+mn-lt"/>
              </a:rPr>
              <a:t>        </a:t>
            </a:r>
            <a:r>
              <a:rPr lang="en-AU" sz="2600" dirty="0" err="1">
                <a:solidFill>
                  <a:srgbClr val="424456"/>
                </a:solidFill>
                <a:latin typeface="+mn-lt"/>
              </a:rPr>
              <a:t>ls</a:t>
            </a:r>
            <a:r>
              <a:rPr lang="en-AU" sz="2600" dirty="0">
                <a:solidFill>
                  <a:srgbClr val="424456"/>
                </a:solidFill>
                <a:latin typeface="+mn-lt"/>
              </a:rPr>
              <a:t> –l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24456"/>
                </a:solidFill>
                <a:latin typeface="+mn-lt"/>
              </a:rPr>
              <a:t>        </a:t>
            </a:r>
            <a:r>
              <a:rPr lang="en-AU" sz="2600" dirty="0" err="1">
                <a:solidFill>
                  <a:srgbClr val="424456"/>
                </a:solidFill>
                <a:latin typeface="+mn-lt"/>
              </a:rPr>
              <a:t>chmod</a:t>
            </a:r>
            <a:r>
              <a:rPr lang="en-AU" sz="2600" dirty="0">
                <a:solidFill>
                  <a:srgbClr val="424456"/>
                </a:solidFill>
                <a:latin typeface="+mn-lt"/>
              </a:rPr>
              <a:t> +x dummy.txt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24456"/>
                </a:solidFill>
                <a:latin typeface="+mn-lt"/>
              </a:rPr>
              <a:t>        </a:t>
            </a:r>
            <a:r>
              <a:rPr lang="en-AU" sz="2600" dirty="0" err="1">
                <a:solidFill>
                  <a:srgbClr val="424456"/>
                </a:solidFill>
                <a:latin typeface="+mn-lt"/>
              </a:rPr>
              <a:t>ls</a:t>
            </a:r>
            <a:r>
              <a:rPr lang="en-AU" sz="2600" dirty="0">
                <a:solidFill>
                  <a:srgbClr val="424456"/>
                </a:solidFill>
                <a:latin typeface="+mn-lt"/>
              </a:rPr>
              <a:t> –l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24456"/>
                </a:solidFill>
                <a:latin typeface="+mn-lt"/>
              </a:rPr>
              <a:t>        </a:t>
            </a:r>
            <a:r>
              <a:rPr lang="en-AU" sz="2600" dirty="0" err="1">
                <a:solidFill>
                  <a:srgbClr val="424456"/>
                </a:solidFill>
                <a:latin typeface="+mn-lt"/>
              </a:rPr>
              <a:t>chmod</a:t>
            </a:r>
            <a:r>
              <a:rPr lang="en-AU" sz="2600" dirty="0">
                <a:solidFill>
                  <a:srgbClr val="424456"/>
                </a:solidFill>
                <a:latin typeface="+mn-lt"/>
              </a:rPr>
              <a:t> -x dummy.txt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24456"/>
                </a:solidFill>
                <a:latin typeface="+mn-lt"/>
              </a:rPr>
              <a:t>        </a:t>
            </a:r>
            <a:r>
              <a:rPr lang="en-AU" sz="2600" dirty="0" err="1">
                <a:solidFill>
                  <a:srgbClr val="424456"/>
                </a:solidFill>
                <a:latin typeface="+mn-lt"/>
              </a:rPr>
              <a:t>ls</a:t>
            </a:r>
            <a:r>
              <a:rPr lang="en-AU" sz="2600" dirty="0">
                <a:solidFill>
                  <a:srgbClr val="424456"/>
                </a:solidFill>
                <a:latin typeface="+mn-lt"/>
              </a:rPr>
              <a:t> –l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what happened?</a:t>
            </a:r>
          </a:p>
        </p:txBody>
      </p:sp>
    </p:spTree>
    <p:extLst>
      <p:ext uri="{BB962C8B-B14F-4D97-AF65-F5344CB8AC3E}">
        <p14:creationId xmlns:p14="http://schemas.microsoft.com/office/powerpoint/2010/main" val="3758208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30241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Useful ‘one liners’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7544" y="1122809"/>
            <a:ext cx="4608512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 err="1">
                <a:solidFill>
                  <a:srgbClr val="424456"/>
                </a:solidFill>
                <a:latin typeface="+mn-lt"/>
              </a:rPr>
              <a:t>cp</a:t>
            </a:r>
            <a:r>
              <a:rPr lang="en-AU" sz="2500" dirty="0">
                <a:latin typeface="+mn-lt"/>
              </a:rPr>
              <a:t> 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c</a:t>
            </a:r>
            <a:r>
              <a:rPr lang="en-AU" sz="2500" dirty="0">
                <a:latin typeface="+mn-lt"/>
              </a:rPr>
              <a:t>o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p</a:t>
            </a:r>
            <a:r>
              <a:rPr lang="en-AU" sz="2500" dirty="0">
                <a:latin typeface="+mn-lt"/>
              </a:rPr>
              <a:t>y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solidFill>
                  <a:srgbClr val="424456"/>
                </a:solidFill>
                <a:latin typeface="+mn-lt"/>
              </a:rPr>
              <a:t>mv</a:t>
            </a:r>
            <a:r>
              <a:rPr lang="en-AU" sz="2500" dirty="0">
                <a:latin typeface="+mn-lt"/>
              </a:rPr>
              <a:t> 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m</a:t>
            </a:r>
            <a:r>
              <a:rPr lang="en-AU" sz="2500" dirty="0">
                <a:latin typeface="+mn-lt"/>
              </a:rPr>
              <a:t>o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v</a:t>
            </a:r>
            <a:r>
              <a:rPr lang="en-AU" sz="2500" dirty="0">
                <a:latin typeface="+mn-lt"/>
              </a:rPr>
              <a:t>e = rename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 err="1">
                <a:solidFill>
                  <a:srgbClr val="424456"/>
                </a:solidFill>
                <a:latin typeface="+mn-lt"/>
              </a:rPr>
              <a:t>rm</a:t>
            </a:r>
            <a:r>
              <a:rPr lang="en-AU" sz="2500" dirty="0">
                <a:latin typeface="+mn-lt"/>
              </a:rPr>
              <a:t> 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r</a:t>
            </a:r>
            <a:r>
              <a:rPr lang="en-AU" sz="2500" dirty="0">
                <a:latin typeface="+mn-lt"/>
              </a:rPr>
              <a:t>e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m</a:t>
            </a:r>
            <a:r>
              <a:rPr lang="en-AU" sz="2500" dirty="0">
                <a:latin typeface="+mn-lt"/>
              </a:rPr>
              <a:t>ove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 err="1">
                <a:solidFill>
                  <a:srgbClr val="424456"/>
                </a:solidFill>
                <a:latin typeface="+mn-lt"/>
              </a:rPr>
              <a:t>ls</a:t>
            </a:r>
            <a:r>
              <a:rPr lang="en-AU" sz="2500" dirty="0">
                <a:latin typeface="+mn-lt"/>
              </a:rPr>
              <a:t> 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l</a:t>
            </a:r>
            <a:r>
              <a:rPr lang="en-AU" sz="2500" dirty="0">
                <a:latin typeface="+mn-lt"/>
              </a:rPr>
              <a:t>i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s</a:t>
            </a:r>
            <a:r>
              <a:rPr lang="en-AU" sz="2500" dirty="0">
                <a:latin typeface="+mn-lt"/>
              </a:rPr>
              <a:t>t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solidFill>
                  <a:srgbClr val="424456"/>
                </a:solidFill>
                <a:latin typeface="+mn-lt"/>
              </a:rPr>
              <a:t>echo</a:t>
            </a:r>
            <a:r>
              <a:rPr lang="en-AU" sz="2500" dirty="0">
                <a:latin typeface="+mn-lt"/>
              </a:rPr>
              <a:t> 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solidFill>
                  <a:srgbClr val="424456"/>
                </a:solidFill>
                <a:latin typeface="+mn-lt"/>
              </a:rPr>
              <a:t>head</a:t>
            </a:r>
            <a:r>
              <a:rPr lang="en-AU" sz="2500" dirty="0">
                <a:latin typeface="+mn-lt"/>
              </a:rPr>
              <a:t> looks at the top 10 lines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solidFill>
                  <a:srgbClr val="424456"/>
                </a:solidFill>
                <a:latin typeface="+mn-lt"/>
              </a:rPr>
              <a:t>tail </a:t>
            </a:r>
            <a:r>
              <a:rPr lang="en-AU" sz="2500" dirty="0">
                <a:latin typeface="+mn-lt"/>
              </a:rPr>
              <a:t> looks at the last 10 lines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 err="1">
                <a:solidFill>
                  <a:srgbClr val="424456"/>
                </a:solidFill>
                <a:latin typeface="+mn-lt"/>
              </a:rPr>
              <a:t>wc</a:t>
            </a:r>
            <a:r>
              <a:rPr lang="en-AU" sz="2500" dirty="0">
                <a:latin typeface="+mn-lt"/>
              </a:rPr>
              <a:t> counts number of lines, words, characters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000" dirty="0" err="1">
                <a:solidFill>
                  <a:srgbClr val="424456"/>
                </a:solidFill>
              </a:rPr>
              <a:t>sed</a:t>
            </a:r>
            <a:r>
              <a:rPr lang="en-AU" sz="2000" dirty="0"/>
              <a:t> </a:t>
            </a:r>
            <a:r>
              <a:rPr lang="en-AU" sz="2000" dirty="0">
                <a:solidFill>
                  <a:schemeClr val="tx1"/>
                </a:solidFill>
              </a:rPr>
              <a:t>find and replace</a:t>
            </a:r>
            <a:endParaRPr lang="en-AU" sz="2000" dirty="0"/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000" dirty="0" err="1">
                <a:solidFill>
                  <a:srgbClr val="424456"/>
                </a:solidFill>
              </a:rPr>
              <a:t>grep</a:t>
            </a:r>
            <a:r>
              <a:rPr lang="en-AU" sz="2000" dirty="0"/>
              <a:t> </a:t>
            </a:r>
            <a:r>
              <a:rPr lang="en-AU" sz="2000" dirty="0">
                <a:solidFill>
                  <a:schemeClr val="tx1"/>
                </a:solidFill>
              </a:rPr>
              <a:t>find and report</a:t>
            </a:r>
            <a:endParaRPr lang="en-AU" sz="2000" dirty="0"/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000" dirty="0" err="1">
                <a:solidFill>
                  <a:srgbClr val="424456"/>
                </a:solidFill>
              </a:rPr>
              <a:t>awk</a:t>
            </a:r>
            <a:r>
              <a:rPr lang="en-AU" sz="2000" dirty="0"/>
              <a:t> </a:t>
            </a:r>
            <a:r>
              <a:rPr lang="en-AU" sz="2000" dirty="0">
                <a:solidFill>
                  <a:schemeClr val="tx1"/>
                </a:solidFill>
              </a:rPr>
              <a:t>restructure files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500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860032" y="1275209"/>
            <a:ext cx="3744416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 err="1">
                <a:solidFill>
                  <a:srgbClr val="424456"/>
                </a:solidFill>
                <a:latin typeface="+mn-lt"/>
              </a:rPr>
              <a:t>pwd</a:t>
            </a:r>
            <a:r>
              <a:rPr lang="en-AU" sz="2500" dirty="0">
                <a:latin typeface="+mn-lt"/>
              </a:rPr>
              <a:t> </a:t>
            </a:r>
            <a:r>
              <a:rPr lang="en-AU" sz="2500" dirty="0">
                <a:solidFill>
                  <a:srgbClr val="424456"/>
                </a:solidFill>
                <a:latin typeface="+mn-lt"/>
              </a:rPr>
              <a:t>find where you are</a:t>
            </a:r>
            <a:endParaRPr lang="en-AU" sz="25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solidFill>
                  <a:srgbClr val="424456"/>
                </a:solidFill>
                <a:latin typeface="+mn-lt"/>
              </a:rPr>
              <a:t>~/ get to your home directory</a:t>
            </a:r>
            <a:endParaRPr lang="en-AU" sz="2500" dirty="0">
              <a:latin typeface="+mn-lt"/>
            </a:endParaRP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file</a:t>
            </a:r>
            <a:r>
              <a:rPr lang="en-AU" sz="2000" dirty="0">
                <a:solidFill>
                  <a:schemeClr val="tx1"/>
                </a:solidFill>
              </a:rPr>
              <a:t> reports type of file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52391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Grep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US" sz="2800">
                <a:latin typeface="Georgia" pitchFamily="16" charset="0"/>
              </a:rPr>
              <a:t>search </a:t>
            </a:r>
            <a:r>
              <a:rPr lang="en-US" sz="2800" b="1">
                <a:solidFill>
                  <a:srgbClr val="424456"/>
                </a:solidFill>
                <a:latin typeface="Georgia" pitchFamily="16" charset="0"/>
              </a:rPr>
              <a:t>g</a:t>
            </a:r>
            <a:r>
              <a:rPr lang="en-US" sz="2800">
                <a:latin typeface="Georgia" pitchFamily="16" charset="0"/>
              </a:rPr>
              <a:t>lobally for lines matching the </a:t>
            </a:r>
            <a:r>
              <a:rPr lang="en-US" sz="2800" b="1">
                <a:solidFill>
                  <a:srgbClr val="424456"/>
                </a:solidFill>
                <a:latin typeface="Georgia" pitchFamily="16" charset="0"/>
              </a:rPr>
              <a:t>r</a:t>
            </a:r>
            <a:r>
              <a:rPr lang="en-US" sz="2800">
                <a:latin typeface="Georgia" pitchFamily="16" charset="0"/>
              </a:rPr>
              <a:t>egular </a:t>
            </a:r>
            <a:r>
              <a:rPr lang="en-US" sz="2800" b="1">
                <a:solidFill>
                  <a:srgbClr val="424456"/>
                </a:solidFill>
                <a:latin typeface="Georgia" pitchFamily="16" charset="0"/>
              </a:rPr>
              <a:t>e</a:t>
            </a:r>
            <a:r>
              <a:rPr lang="en-US" sz="2800">
                <a:latin typeface="Georgia" pitchFamily="16" charset="0"/>
              </a:rPr>
              <a:t>xpression, and </a:t>
            </a:r>
            <a:r>
              <a:rPr lang="en-US" sz="2800" b="1">
                <a:solidFill>
                  <a:srgbClr val="424456"/>
                </a:solidFill>
                <a:latin typeface="Georgia" pitchFamily="16" charset="0"/>
              </a:rPr>
              <a:t>p</a:t>
            </a:r>
            <a:r>
              <a:rPr lang="en-US" sz="2800">
                <a:latin typeface="Georgia" pitchFamily="16" charset="0"/>
              </a:rPr>
              <a:t>rint them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For association output for chromosome 2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To extract the result for snp rs59831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Type: </a:t>
            </a:r>
            <a:r>
              <a:rPr lang="en-AU" sz="2600">
                <a:solidFill>
                  <a:srgbClr val="424456"/>
                </a:solidFill>
                <a:latin typeface="Georgia" pitchFamily="16" charset="0"/>
              </a:rPr>
              <a:t>grep ‘</a:t>
            </a: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rs59831</a:t>
            </a:r>
            <a:r>
              <a:rPr lang="en-AU" sz="2600">
                <a:solidFill>
                  <a:srgbClr val="424456"/>
                </a:solidFill>
                <a:latin typeface="Georgia" pitchFamily="16" charset="0"/>
              </a:rPr>
              <a:t>’ output.txt &gt; summary.txt</a:t>
            </a:r>
          </a:p>
        </p:txBody>
      </p:sp>
    </p:spTree>
    <p:extLst>
      <p:ext uri="{BB962C8B-B14F-4D97-AF65-F5344CB8AC3E}">
        <p14:creationId xmlns:p14="http://schemas.microsoft.com/office/powerpoint/2010/main" val="2008709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Grep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 marL="920750" indent="-2190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US" sz="2800">
                <a:latin typeface="+mn-lt"/>
              </a:rPr>
              <a:t>Useful flags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24456"/>
                </a:solidFill>
                <a:latin typeface="+mn-lt"/>
              </a:rPr>
              <a:t>-v</a:t>
            </a:r>
            <a:r>
              <a:rPr lang="en-AU" sz="2600">
                <a:solidFill>
                  <a:srgbClr val="438086"/>
                </a:solidFill>
                <a:latin typeface="+mn-lt"/>
              </a:rPr>
              <a:t> </a:t>
            </a:r>
          </a:p>
          <a:p>
            <a:pPr lvl="2" eaLnBrk="1" hangingPunct="1">
              <a:spcBef>
                <a:spcPts val="300"/>
              </a:spcBef>
              <a:buClr>
                <a:srgbClr val="53548A"/>
              </a:buClr>
              <a:buFont typeface="Wingdings 2" pitchFamily="16" charset="2"/>
              <a:buChar char=""/>
            </a:pPr>
            <a:r>
              <a:rPr lang="en-AU" sz="2400">
                <a:solidFill>
                  <a:srgbClr val="53548A"/>
                </a:solidFill>
                <a:latin typeface="+mn-lt"/>
              </a:rPr>
              <a:t>re</a:t>
            </a:r>
            <a:r>
              <a:rPr lang="en-AU" sz="2400">
                <a:solidFill>
                  <a:srgbClr val="424456"/>
                </a:solidFill>
                <a:latin typeface="+mn-lt"/>
              </a:rPr>
              <a:t>v</a:t>
            </a:r>
            <a:r>
              <a:rPr lang="en-AU" sz="2400">
                <a:solidFill>
                  <a:srgbClr val="53548A"/>
                </a:solidFill>
                <a:latin typeface="+mn-lt"/>
              </a:rPr>
              <a:t>erse grep select line that does not have the pattern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24456"/>
                </a:solidFill>
                <a:latin typeface="+mn-lt"/>
              </a:rPr>
              <a:t>-C x</a:t>
            </a:r>
          </a:p>
          <a:p>
            <a:pPr lvl="2" eaLnBrk="1" hangingPunct="1">
              <a:spcBef>
                <a:spcPts val="300"/>
              </a:spcBef>
              <a:buClr>
                <a:srgbClr val="53548A"/>
              </a:buClr>
              <a:buFont typeface="Wingdings 2" pitchFamily="16" charset="2"/>
              <a:buChar char=""/>
            </a:pPr>
            <a:r>
              <a:rPr lang="en-AU" sz="2400">
                <a:solidFill>
                  <a:srgbClr val="53548A"/>
                </a:solidFill>
                <a:latin typeface="+mn-lt"/>
              </a:rPr>
              <a:t>To x rows before and after the target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24456"/>
                </a:solidFill>
                <a:latin typeface="+mn-lt"/>
              </a:rPr>
              <a:t>-n</a:t>
            </a:r>
          </a:p>
          <a:p>
            <a:pPr lvl="2" eaLnBrk="1" hangingPunct="1">
              <a:spcBef>
                <a:spcPts val="300"/>
              </a:spcBef>
              <a:buClr>
                <a:srgbClr val="53548A"/>
              </a:buClr>
              <a:buFont typeface="Wingdings 2" pitchFamily="16" charset="2"/>
              <a:buChar char=""/>
            </a:pPr>
            <a:r>
              <a:rPr lang="en-AU" sz="2400">
                <a:solidFill>
                  <a:srgbClr val="53548A"/>
                </a:solidFill>
                <a:latin typeface="+mn-lt"/>
              </a:rPr>
              <a:t>Print the line number before the line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+mn-lt"/>
              </a:rPr>
              <a:t>Many more…</a:t>
            </a:r>
          </a:p>
          <a:p>
            <a:pPr lvl="1" eaLnBrk="1" hangingPunct="1">
              <a:spcBef>
                <a:spcPts val="300"/>
              </a:spcBef>
              <a:buClrTx/>
              <a:buFontTx/>
              <a:buNone/>
            </a:pPr>
            <a:endParaRPr lang="en-AU" sz="2600">
              <a:solidFill>
                <a:srgbClr val="4380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286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Awk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US" sz="2800">
                <a:latin typeface="+mn-lt"/>
              </a:rPr>
              <a:t>derived from the surnames of its authors — Alfred </a:t>
            </a:r>
            <a:r>
              <a:rPr lang="en-US" sz="2800" b="1">
                <a:solidFill>
                  <a:srgbClr val="424456"/>
                </a:solidFill>
                <a:latin typeface="+mn-lt"/>
              </a:rPr>
              <a:t>A</a:t>
            </a:r>
            <a:r>
              <a:rPr lang="en-US" sz="2800">
                <a:latin typeface="+mn-lt"/>
              </a:rPr>
              <a:t>ho, Peter </a:t>
            </a:r>
            <a:r>
              <a:rPr lang="en-US" sz="2800" b="1">
                <a:solidFill>
                  <a:srgbClr val="424456"/>
                </a:solidFill>
                <a:latin typeface="+mn-lt"/>
              </a:rPr>
              <a:t>W</a:t>
            </a:r>
            <a:r>
              <a:rPr lang="en-US" sz="2800">
                <a:latin typeface="+mn-lt"/>
              </a:rPr>
              <a:t>einberger, and Brian </a:t>
            </a:r>
            <a:r>
              <a:rPr lang="en-US" sz="2800" b="1">
                <a:solidFill>
                  <a:srgbClr val="424456"/>
                </a:solidFill>
                <a:latin typeface="+mn-lt"/>
              </a:rPr>
              <a:t>K</a:t>
            </a:r>
            <a:r>
              <a:rPr lang="en-US" sz="2800">
                <a:latin typeface="+mn-lt"/>
              </a:rPr>
              <a:t>ernighan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Many functions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Very useful for restructuring data</a:t>
            </a:r>
          </a:p>
        </p:txBody>
      </p:sp>
    </p:spTree>
    <p:extLst>
      <p:ext uri="{BB962C8B-B14F-4D97-AF65-F5344CB8AC3E}">
        <p14:creationId xmlns:p14="http://schemas.microsoft.com/office/powerpoint/2010/main" val="588461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39750" y="836613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Awk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700213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>
                <a:latin typeface="+mn-lt"/>
              </a:rPr>
              <a:t>Ozbmi2.rec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 err="1">
                <a:latin typeface="+mn-lt"/>
              </a:rPr>
              <a:t>awk</a:t>
            </a:r>
            <a:r>
              <a:rPr lang="en-AU" sz="2800" dirty="0">
                <a:latin typeface="+mn-lt"/>
              </a:rPr>
              <a:t> ‘{ print $1, $10, $11, $4, $5 }’ ozbmi2.rec &gt; </a:t>
            </a:r>
            <a:r>
              <a:rPr lang="en-AU" sz="2800" dirty="0" err="1">
                <a:latin typeface="+mn-lt"/>
              </a:rPr>
              <a:t>new.rec</a:t>
            </a:r>
            <a:endParaRPr lang="en-AU" sz="2800" dirty="0">
              <a:latin typeface="+mn-lt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63" y="2349501"/>
            <a:ext cx="7417737" cy="122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149080"/>
            <a:ext cx="2592388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996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Awk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$1 = column 1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Print $0 = print whole line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add subtract multiply etc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change number of decimals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Many functions</a:t>
            </a:r>
          </a:p>
        </p:txBody>
      </p:sp>
    </p:spTree>
    <p:extLst>
      <p:ext uri="{BB962C8B-B14F-4D97-AF65-F5344CB8AC3E}">
        <p14:creationId xmlns:p14="http://schemas.microsoft.com/office/powerpoint/2010/main" val="2127873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Sort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>
                <a:latin typeface="+mn-lt"/>
              </a:rPr>
              <a:t>Useful flags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-f ignore case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-n numeric sort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-r reverse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-c check if a file is sorted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-u prints only unique lines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-</a:t>
            </a:r>
            <a:r>
              <a:rPr lang="en-AU" sz="2600" dirty="0" err="1">
                <a:solidFill>
                  <a:srgbClr val="438086"/>
                </a:solidFill>
                <a:latin typeface="+mn-lt"/>
              </a:rPr>
              <a:t>k2</a:t>
            </a:r>
            <a:r>
              <a:rPr lang="en-AU" sz="2600" dirty="0">
                <a:solidFill>
                  <a:srgbClr val="438086"/>
                </a:solidFill>
                <a:latin typeface="+mn-lt"/>
              </a:rPr>
              <a:t> sort starting at column 2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endParaRPr lang="en-AU" sz="2600" dirty="0">
              <a:solidFill>
                <a:srgbClr val="438086"/>
              </a:solidFill>
              <a:latin typeface="+mn-lt"/>
            </a:endParaRP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sort –</a:t>
            </a:r>
            <a:r>
              <a:rPr lang="en-AU" sz="2600" dirty="0" err="1">
                <a:solidFill>
                  <a:srgbClr val="438086"/>
                </a:solidFill>
                <a:latin typeface="+mn-lt"/>
              </a:rPr>
              <a:t>fg</a:t>
            </a:r>
            <a:r>
              <a:rPr lang="en-AU" sz="2600" dirty="0">
                <a:solidFill>
                  <a:srgbClr val="438086"/>
                </a:solidFill>
                <a:latin typeface="+mn-lt"/>
              </a:rPr>
              <a:t> –k 3   (sort in numeric order on column 3)</a:t>
            </a:r>
          </a:p>
        </p:txBody>
      </p:sp>
    </p:spTree>
    <p:extLst>
      <p:ext uri="{BB962C8B-B14F-4D97-AF65-F5344CB8AC3E}">
        <p14:creationId xmlns:p14="http://schemas.microsoft.com/office/powerpoint/2010/main" val="4018658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Zipping and unzipping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844824"/>
            <a:ext cx="8229600" cy="472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zip</a:t>
            </a:r>
            <a:endParaRPr lang="en-AU" sz="2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zip my1st.zip *txt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rgbClr val="438086"/>
                </a:solidFill>
              </a:rPr>
              <a:t>zip –</a:t>
            </a:r>
            <a:r>
              <a:rPr lang="en-AU" sz="2400" dirty="0" err="1">
                <a:solidFill>
                  <a:srgbClr val="438086"/>
                </a:solidFill>
              </a:rPr>
              <a:t>mTr</a:t>
            </a:r>
            <a:r>
              <a:rPr lang="en-AU" sz="2400" dirty="0">
                <a:solidFill>
                  <a:srgbClr val="438086"/>
                </a:solidFill>
              </a:rPr>
              <a:t> my1st.zip *txt</a:t>
            </a:r>
            <a:endParaRPr lang="en-AU" sz="2400" dirty="0">
              <a:solidFill>
                <a:srgbClr val="438086"/>
              </a:solidFill>
              <a:latin typeface="+mn-lt"/>
            </a:endParaRP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400" dirty="0"/>
              <a:t>unzip</a:t>
            </a:r>
            <a:endParaRPr lang="en-AU" sz="2400" i="1" dirty="0"/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rgbClr val="438086"/>
                </a:solidFill>
              </a:rPr>
              <a:t>unzip my1st.zip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gzip</a:t>
            </a:r>
            <a:endParaRPr lang="en-AU" sz="2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gzip</a:t>
            </a: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example.txt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400" dirty="0"/>
              <a:t>Un-</a:t>
            </a:r>
            <a:r>
              <a:rPr lang="en-AU" sz="2400" dirty="0" err="1"/>
              <a:t>gzip</a:t>
            </a:r>
            <a:endParaRPr lang="en-AU" sz="2400" i="1" dirty="0"/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 err="1">
                <a:solidFill>
                  <a:srgbClr val="438086"/>
                </a:solidFill>
              </a:rPr>
              <a:t>gzip</a:t>
            </a:r>
            <a:r>
              <a:rPr lang="en-AU" sz="2400" dirty="0">
                <a:solidFill>
                  <a:srgbClr val="438086"/>
                </a:solidFill>
              </a:rPr>
              <a:t> –d  </a:t>
            </a: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example.txt.gz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endParaRPr lang="en-AU" sz="2400" dirty="0">
              <a:solidFill>
                <a:srgbClr val="438086"/>
              </a:solidFill>
            </a:endParaRP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endParaRPr lang="en-AU" sz="2400" dirty="0">
              <a:solidFill>
                <a:srgbClr val="438086"/>
              </a:solidFill>
            </a:endParaRP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endParaRPr lang="en-AU" sz="2600" dirty="0">
              <a:solidFill>
                <a:srgbClr val="4380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109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Getting the most out of the workshop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525963"/>
          </a:xfrm>
        </p:spPr>
        <p:txBody>
          <a:bodyPr/>
          <a:lstStyle/>
          <a:p>
            <a:r>
              <a:rPr lang="en-AU" dirty="0"/>
              <a:t>Ask questions!!! </a:t>
            </a:r>
          </a:p>
          <a:p>
            <a:r>
              <a:rPr lang="en-AU" dirty="0"/>
              <a:t>Don’t sit next to someone you already know</a:t>
            </a:r>
          </a:p>
          <a:p>
            <a:r>
              <a:rPr lang="en-AU" dirty="0"/>
              <a:t>Work with someone with a different skillset and different experience level</a:t>
            </a:r>
          </a:p>
          <a:p>
            <a:r>
              <a:rPr lang="en-AU" dirty="0"/>
              <a:t>You will have access to your files after you leave</a:t>
            </a:r>
          </a:p>
          <a:p>
            <a:r>
              <a:rPr lang="en-AU" dirty="0"/>
              <a:t>Come to the social functions</a:t>
            </a:r>
          </a:p>
          <a:p>
            <a:r>
              <a:rPr lang="en-AU" dirty="0"/>
              <a:t>Ask questions!!!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247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tar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229600" cy="501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Unzipping tar.gz files </a:t>
            </a:r>
            <a:endParaRPr lang="en-AU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 -</a:t>
            </a:r>
            <a:r>
              <a:rPr lang="en-AU" sz="24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xzvf</a:t>
            </a: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example.tar.gz</a:t>
            </a:r>
          </a:p>
          <a:p>
            <a:pPr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Tar files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 </a:t>
            </a:r>
            <a:r>
              <a:rPr lang="en-AU" sz="24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cvf</a:t>
            </a:r>
            <a:r>
              <a:rPr lang="en-AU" sz="24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MyProject.tar </a:t>
            </a:r>
            <a:r>
              <a:rPr lang="en-AU" sz="24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MyProject</a:t>
            </a:r>
            <a:endParaRPr lang="en-AU" sz="2400" dirty="0">
              <a:solidFill>
                <a:srgbClr val="43808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 contents 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0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 </a:t>
            </a:r>
            <a:r>
              <a:rPr lang="en-AU" sz="20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tvf</a:t>
            </a:r>
            <a:r>
              <a:rPr lang="en-AU" sz="20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my-archive.tar 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0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 </a:t>
            </a:r>
            <a:r>
              <a:rPr lang="en-AU" sz="2000" dirty="0" err="1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tzvf</a:t>
            </a:r>
            <a:r>
              <a:rPr lang="en-AU" sz="2000" dirty="0">
                <a:solidFill>
                  <a:srgbClr val="43808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my-archive.tar.gz</a:t>
            </a:r>
            <a:endParaRPr lang="en-AU" sz="2400" dirty="0">
              <a:solidFill>
                <a:srgbClr val="43808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t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6" y="4165491"/>
            <a:ext cx="8244284" cy="264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78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Looking at your data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88132" y="198335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/>
              <a:t>less </a:t>
            </a:r>
            <a:r>
              <a:rPr lang="en-AU" sz="2800" i="1" dirty="0"/>
              <a:t>filename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</a:rPr>
              <a:t>Allows you to scroll through your data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/>
              <a:t>less –S </a:t>
            </a:r>
            <a:r>
              <a:rPr lang="en-AU" sz="2800" i="1" dirty="0"/>
              <a:t>filename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</a:rPr>
              <a:t>Shows a screen width of data (stops text wrapping)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 err="1"/>
              <a:t>zless</a:t>
            </a:r>
            <a:r>
              <a:rPr lang="en-AU" sz="2800" dirty="0"/>
              <a:t> –S </a:t>
            </a:r>
            <a:r>
              <a:rPr lang="en-AU" sz="2800" i="1" dirty="0"/>
              <a:t>filename</a:t>
            </a:r>
          </a:p>
          <a:p>
            <a:pPr lvl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</a:rPr>
              <a:t>Allows you to look at a </a:t>
            </a:r>
            <a:r>
              <a:rPr lang="en-AU" sz="2600" dirty="0" err="1">
                <a:solidFill>
                  <a:srgbClr val="438086"/>
                </a:solidFill>
              </a:rPr>
              <a:t>gz</a:t>
            </a:r>
            <a:r>
              <a:rPr lang="en-AU" sz="2600" dirty="0">
                <a:solidFill>
                  <a:srgbClr val="438086"/>
                </a:solidFill>
              </a:rPr>
              <a:t> file without unzipping</a:t>
            </a:r>
          </a:p>
          <a:p>
            <a:pPr marL="411163" lvl="1" indent="0">
              <a:spcBef>
                <a:spcPts val="300"/>
              </a:spcBef>
              <a:buClr>
                <a:srgbClr val="438086"/>
              </a:buClr>
            </a:pPr>
            <a:endParaRPr lang="en-AU" sz="2600" dirty="0">
              <a:solidFill>
                <a:srgbClr val="438086"/>
              </a:solidFill>
            </a:endParaRPr>
          </a:p>
          <a:p>
            <a:pPr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endParaRPr lang="en-AU" sz="2600" dirty="0">
              <a:solidFill>
                <a:srgbClr val="4380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704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62068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Nano  (text editor)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 err="1">
                <a:latin typeface="+mn-lt"/>
              </a:rPr>
              <a:t>nano</a:t>
            </a:r>
            <a:r>
              <a:rPr lang="en-AU" sz="2800" dirty="0">
                <a:latin typeface="+mn-lt"/>
              </a:rPr>
              <a:t> </a:t>
            </a:r>
            <a:r>
              <a:rPr lang="en-AU" sz="2800" i="1" dirty="0">
                <a:latin typeface="+mn-lt"/>
              </a:rPr>
              <a:t>filename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Commands at bottom of screen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Save = </a:t>
            </a:r>
            <a:r>
              <a:rPr lang="en-AU" sz="2600" dirty="0" err="1">
                <a:solidFill>
                  <a:srgbClr val="438086"/>
                </a:solidFill>
                <a:latin typeface="+mn-lt"/>
              </a:rPr>
              <a:t>crtl+O</a:t>
            </a:r>
            <a:endParaRPr lang="en-AU" sz="2600" dirty="0">
              <a:solidFill>
                <a:srgbClr val="438086"/>
              </a:solidFill>
              <a:latin typeface="+mn-lt"/>
            </a:endParaRP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 dirty="0">
                <a:solidFill>
                  <a:srgbClr val="438086"/>
                </a:solidFill>
                <a:latin typeface="+mn-lt"/>
              </a:rPr>
              <a:t>Exit = </a:t>
            </a:r>
            <a:r>
              <a:rPr lang="en-AU" sz="2600" dirty="0" err="1">
                <a:solidFill>
                  <a:srgbClr val="438086"/>
                </a:solidFill>
                <a:latin typeface="+mn-lt"/>
              </a:rPr>
              <a:t>crtl</a:t>
            </a:r>
            <a:r>
              <a:rPr lang="en-AU" sz="2600" dirty="0">
                <a:solidFill>
                  <a:srgbClr val="438086"/>
                </a:solidFill>
                <a:latin typeface="+mn-lt"/>
              </a:rPr>
              <a:t> +X</a:t>
            </a:r>
          </a:p>
        </p:txBody>
      </p:sp>
    </p:spTree>
    <p:extLst>
      <p:ext uri="{BB962C8B-B14F-4D97-AF65-F5344CB8AC3E}">
        <p14:creationId xmlns:p14="http://schemas.microsoft.com/office/powerpoint/2010/main" val="4223399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908050"/>
            <a:ext cx="82296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altLang="en-US" sz="4000">
                <a:solidFill>
                  <a:srgbClr val="424456"/>
                </a:solidFill>
                <a:latin typeface="Trebuchet MS" pitchFamily="32" charset="0"/>
              </a:rPr>
              <a:t>Putting it together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9750" y="1773238"/>
            <a:ext cx="8569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500">
                <a:latin typeface="Georgia" pitchFamily="16" charset="0"/>
              </a:rPr>
              <a:t>Making a ‘shell’ script to automate analyses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latin typeface="Georgia" pitchFamily="16" charset="0"/>
              </a:rPr>
              <a:t>&lt;contents of imaginary file inefficient.sh&gt;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pedstats –p 1.ped –d 1.dat –pdf --prefix:1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merlin –p 1.ped –d 1.dat –m 1.map --vc --pdf --prefix:1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pedstats –p 2.ped –d 2.dat –pdf --prefix:2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merlin –p 2.ped –d 2.dat –m 2.map --vc --pdf --prefix:2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pedstats –p 3.ped –d 3.dat –pdf --prefix:3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merlin –p 3.ped –d 3.dat –m 3.map --vc --pdf --prefix:3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solidFill>
                <a:srgbClr val="424456"/>
              </a:solidFill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latin typeface="Georgia" pitchFamily="16" charset="0"/>
              </a:rPr>
              <a:t>To run this make inefficient.sh executable then type </a:t>
            </a: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./inefficient.sh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58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altLang="en-US" sz="4000">
                <a:solidFill>
                  <a:srgbClr val="424456"/>
                </a:solidFill>
                <a:latin typeface="Trebuchet MS" pitchFamily="32" charset="0"/>
              </a:rPr>
              <a:t>Loops 1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4213" y="1827213"/>
            <a:ext cx="79994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2100">
                <a:latin typeface="Georgia" pitchFamily="16" charset="0"/>
              </a:rPr>
              <a:t>&lt;contents of imaginary file loop_a.sh&gt;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2500">
                <a:solidFill>
                  <a:srgbClr val="424456"/>
                </a:solidFill>
                <a:latin typeface="Georgia" pitchFamily="16" charset="0"/>
              </a:rPr>
              <a:t>for $i in 1 2 3 4 5 6 7 8 9 10 11 12 13 14 15 16 17 18 19 20 21 22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do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	pedstats –p $i.ped –d $i.dat --pdf --prefix:$i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	merlin –p $i.ped –d $i.dat –m $i.map --vc --pdf --prefix:$i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done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altLang="en-US" sz="1900">
              <a:solidFill>
                <a:srgbClr val="42445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89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altLang="en-US" sz="4000">
                <a:solidFill>
                  <a:srgbClr val="424456"/>
                </a:solidFill>
                <a:latin typeface="Trebuchet MS" pitchFamily="32" charset="0"/>
              </a:rPr>
              <a:t>Loops 2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2100">
                <a:latin typeface="Georgia" pitchFamily="16" charset="0"/>
              </a:rPr>
              <a:t>&lt;contents of imaginary file loop_b.sh&gt;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2500">
                <a:solidFill>
                  <a:srgbClr val="424456"/>
                </a:solidFill>
                <a:latin typeface="Georgia" pitchFamily="16" charset="0"/>
              </a:rPr>
              <a:t>for ((  i = 1 ;  i &lt;= 22 ;  i++  ))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do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	pedstats –p $i.ped –d $i.dat --pdf --prefix:$i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	merlin –p $i.ped –d $i.dat –m $i.map --vc --pdf --prefix:$i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altLang="en-US" sz="1900">
                <a:solidFill>
                  <a:srgbClr val="424456"/>
                </a:solidFill>
                <a:latin typeface="Georgia" pitchFamily="16" charset="0"/>
              </a:rPr>
              <a:t>done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altLang="en-US" sz="25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altLang="en-US" sz="250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26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altLang="en-US" sz="4000">
                <a:solidFill>
                  <a:srgbClr val="424456"/>
                </a:solidFill>
                <a:latin typeface="Trebuchet MS" pitchFamily="32" charset="0"/>
              </a:rPr>
              <a:t>Other bits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800">
                <a:latin typeface="Georgia" pitchFamily="16" charset="0"/>
              </a:rPr>
              <a:t>When working on servers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bg &amp;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fg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nohup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crtl+c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crtl+z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altLang="en-US" sz="2600">
                <a:solidFill>
                  <a:srgbClr val="438086"/>
                </a:solidFill>
                <a:latin typeface="Georgia" pitchFamily="16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3126434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102076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altLang="en-US" sz="4000">
                <a:solidFill>
                  <a:srgbClr val="424456"/>
                </a:solidFill>
                <a:latin typeface="Trebuchet MS" pitchFamily="32" charset="0"/>
              </a:rPr>
              <a:t>Shutting down you unix session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800">
                <a:latin typeface="Georgia" pitchFamily="16" charset="0"/>
              </a:rPr>
              <a:t>exit 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800">
                <a:latin typeface="Georgia" pitchFamily="16" charset="0"/>
              </a:rPr>
              <a:t>logout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800">
                <a:latin typeface="Georgia" pitchFamily="16" charset="0"/>
              </a:rPr>
              <a:t>quit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altLang="en-US" sz="2800">
                <a:latin typeface="Georgia" pitchFamily="16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248863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4678288" cy="1470025"/>
          </a:xfrm>
        </p:spPr>
        <p:txBody>
          <a:bodyPr>
            <a:noAutofit/>
          </a:bodyPr>
          <a:lstStyle/>
          <a:p>
            <a:pPr algn="l"/>
            <a:r>
              <a:rPr lang="en-AU" dirty="0"/>
              <a:t>I work in Brisbane</a:t>
            </a:r>
            <a:br>
              <a:rPr lang="en-AU" dirty="0"/>
            </a:br>
            <a:r>
              <a:rPr lang="en-AU" dirty="0"/>
              <a:t>at QIMR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752600"/>
          </a:xfrm>
        </p:spPr>
        <p:txBody>
          <a:bodyPr>
            <a:normAutofit/>
          </a:bodyPr>
          <a:lstStyle/>
          <a:p>
            <a:pPr algn="r"/>
            <a:endParaRPr lang="en-AU" dirty="0">
              <a:solidFill>
                <a:schemeClr val="tx1"/>
              </a:solidFill>
            </a:endParaRPr>
          </a:p>
          <a:p>
            <a:pPr algn="r"/>
            <a:endParaRPr lang="en-AU" dirty="0">
              <a:solidFill>
                <a:schemeClr val="tx1"/>
              </a:solidFill>
            </a:endParaRPr>
          </a:p>
          <a:p>
            <a:pPr algn="r"/>
            <a:r>
              <a:rPr lang="en-AU" dirty="0">
                <a:solidFill>
                  <a:schemeClr val="tx1"/>
                </a:solidFill>
              </a:rPr>
              <a:t>Sarah </a:t>
            </a:r>
            <a:r>
              <a:rPr lang="en-AU" dirty="0" err="1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68760"/>
            <a:ext cx="20859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67439"/>
            <a:ext cx="3384376" cy="23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146" y="5698802"/>
            <a:ext cx="713158" cy="46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53" y="5698801"/>
            <a:ext cx="648812" cy="43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77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146" y="5698802"/>
            <a:ext cx="713158" cy="46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53" y="5698801"/>
            <a:ext cx="648812" cy="43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7526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not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ts3.explicit.bing.net/images/thumbnail.aspx?q=1629859886054&amp;id=eca000b79957b53f6d0145be8d18320e&amp;url=http%3a%2f%2flinssky.com%2fwp-content%2fuploads%2f2011%2f06%2ffruit_kiw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2.mm.bing.net/images/thumbnail.aspx?q=1628496534269&amp;id=cd14f6877fe87b06f73a16af112ad53d&amp;url=http%3a%2f%2fwww.lpzoosites.org%2fartd%2fresources%2fspecies%2f106%2fNorth%2520Island%2520Brown%2520Kiw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06" y="2232658"/>
            <a:ext cx="2088232" cy="173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ruitsbenefits.com/wp-content/uploads/2011/08/Baby-Kiwi-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2811828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4.mm.bing.net/images/thumbnail.aspx?q=1583624689603&amp;id=2f3b91fd1207b97f344e1c770338700e&amp;url=http%3a%2f%2f1.bp.blogspot.com%2f-6JbeCQGCSg8%2fTdd1sRJ4iqI%2fAAAAAAAACTM%2fK0RGW8t0h78%2fs1600%2fKiwi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92696"/>
            <a:ext cx="28575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13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221088"/>
            <a:ext cx="8208912" cy="208823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Verdana" pitchFamily="32" charset="0"/>
                <a:ea typeface="DejaVu Sans" pitchFamily="32" charset="0"/>
                <a:cs typeface="DejaVu Sans" pitchFamily="32" charset="0"/>
              </a:defRPr>
            </a:lvl9pPr>
          </a:lstStyle>
          <a:p>
            <a:pPr>
              <a:buClrTx/>
              <a:buFontTx/>
              <a:buNone/>
            </a:pPr>
            <a:r>
              <a:rPr lang="en-AU" sz="4000" b="1" dirty="0">
                <a:solidFill>
                  <a:srgbClr val="424456"/>
                </a:solidFill>
                <a:latin typeface="Trebuchet MS" pitchFamily="32" charset="0"/>
              </a:rPr>
              <a:t>Superfast intro to Linux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267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File hygiene is very important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525963"/>
          </a:xfrm>
        </p:spPr>
        <p:txBody>
          <a:bodyPr/>
          <a:lstStyle/>
          <a:p>
            <a:r>
              <a:rPr lang="en-AU" dirty="0"/>
              <a:t>Files are stored in Unix format not DOS or Mac </a:t>
            </a:r>
          </a:p>
          <a:p>
            <a:pPr lvl="1"/>
            <a:r>
              <a:rPr lang="en-AU" dirty="0"/>
              <a:t>Changes the line ending characters </a:t>
            </a:r>
          </a:p>
          <a:p>
            <a:pPr lvl="1"/>
            <a:r>
              <a:rPr lang="en-AU" dirty="0"/>
              <a:t>Use dos2unix, unix2dos, mac2unix, unix2mac to change formats</a:t>
            </a:r>
          </a:p>
          <a:p>
            <a:pPr lvl="1"/>
            <a:r>
              <a:rPr lang="en-AU" dirty="0"/>
              <a:t>Can use the file command to check format</a:t>
            </a:r>
          </a:p>
          <a:p>
            <a:r>
              <a:rPr lang="en-AU" dirty="0"/>
              <a:t>Unix systems are case sensitive! </a:t>
            </a:r>
          </a:p>
          <a:p>
            <a:r>
              <a:rPr lang="en-AU" dirty="0"/>
              <a:t>NO SPACES in your file/directory names!!</a:t>
            </a:r>
          </a:p>
          <a:p>
            <a:r>
              <a:rPr lang="en-AU" dirty="0"/>
              <a:t>Wildcards </a:t>
            </a:r>
            <a:r>
              <a:rPr lang="en-AU" dirty="0" err="1"/>
              <a:t>ie</a:t>
            </a:r>
            <a:r>
              <a:rPr lang="en-AU" dirty="0"/>
              <a:t> dos2unix *.</a:t>
            </a:r>
            <a:r>
              <a:rPr lang="en-AU" dirty="0" err="1"/>
              <a:t>dat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562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476672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Working in the terminal</a:t>
            </a:r>
          </a:p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+mn-lt"/>
              </a:rPr>
              <a:t>Input …. Output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71600" y="1628775"/>
            <a:ext cx="7313612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 marL="920750" indent="-2190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latin typeface="+mn-lt"/>
              </a:rPr>
              <a:t>Input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100" dirty="0">
                <a:solidFill>
                  <a:srgbClr val="438086"/>
                </a:solidFill>
                <a:latin typeface="+mn-lt"/>
              </a:rPr>
              <a:t>Most commands don’t need input signifiers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100" dirty="0">
                <a:solidFill>
                  <a:srgbClr val="424456"/>
                </a:solidFill>
                <a:latin typeface="+mn-lt"/>
              </a:rPr>
              <a:t>&lt;</a:t>
            </a:r>
            <a:r>
              <a:rPr lang="en-AU" sz="2100" dirty="0">
                <a:solidFill>
                  <a:srgbClr val="438086"/>
                </a:solidFill>
                <a:latin typeface="+mn-lt"/>
              </a:rPr>
              <a:t> can be used to specify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500" dirty="0">
                <a:latin typeface="+mn-lt"/>
              </a:rPr>
              <a:t>Output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100" dirty="0">
                <a:solidFill>
                  <a:srgbClr val="438086"/>
                </a:solidFill>
                <a:latin typeface="+mn-lt"/>
              </a:rPr>
              <a:t>Without specifying most output will print to the screen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100" dirty="0">
                <a:solidFill>
                  <a:srgbClr val="424456"/>
                </a:solidFill>
                <a:latin typeface="+mn-lt"/>
              </a:rPr>
              <a:t>&gt;</a:t>
            </a:r>
            <a:r>
              <a:rPr lang="en-AU" sz="2100" dirty="0">
                <a:solidFill>
                  <a:srgbClr val="438086"/>
                </a:solidFill>
                <a:latin typeface="+mn-lt"/>
              </a:rPr>
              <a:t> can be used to direct</a:t>
            </a:r>
          </a:p>
          <a:p>
            <a:pPr lvl="2" eaLnBrk="1" hangingPunct="1">
              <a:spcBef>
                <a:spcPts val="300"/>
              </a:spcBef>
              <a:buClr>
                <a:srgbClr val="53548A"/>
              </a:buClr>
              <a:buFont typeface="Wingdings 2" pitchFamily="16" charset="2"/>
              <a:buChar char=""/>
            </a:pPr>
            <a:r>
              <a:rPr lang="en-AU" sz="1600" dirty="0">
                <a:solidFill>
                  <a:srgbClr val="53548A"/>
                </a:solidFill>
                <a:latin typeface="+mn-lt"/>
              </a:rPr>
              <a:t>type:</a:t>
            </a:r>
            <a:r>
              <a:rPr lang="en-AU" sz="2000" dirty="0">
                <a:solidFill>
                  <a:srgbClr val="53548A"/>
                </a:solidFill>
                <a:latin typeface="+mn-lt"/>
              </a:rPr>
              <a:t> </a:t>
            </a:r>
            <a:r>
              <a:rPr lang="en-AU" sz="2000" dirty="0">
                <a:solidFill>
                  <a:srgbClr val="424456"/>
                </a:solidFill>
                <a:latin typeface="+mn-lt"/>
              </a:rPr>
              <a:t>echo ‘this is a dummy file’</a:t>
            </a:r>
          </a:p>
          <a:p>
            <a:pPr lvl="2" eaLnBrk="1" hangingPunct="1">
              <a:spcBef>
                <a:spcPts val="300"/>
              </a:spcBef>
              <a:buClr>
                <a:srgbClr val="53548A"/>
              </a:buClr>
              <a:buFont typeface="Wingdings 2" pitchFamily="16" charset="2"/>
              <a:buChar char=""/>
            </a:pPr>
            <a:r>
              <a:rPr lang="en-AU" sz="2000" dirty="0">
                <a:solidFill>
                  <a:srgbClr val="424456"/>
                </a:solidFill>
                <a:latin typeface="+mn-lt"/>
              </a:rPr>
              <a:t>echo ‘this is a dummy file’ &gt; dummy.txt</a:t>
            </a:r>
          </a:p>
          <a:p>
            <a:pPr lvl="2" eaLnBrk="1" hangingPunct="1">
              <a:spcBef>
                <a:spcPts val="300"/>
              </a:spcBef>
              <a:buClrTx/>
              <a:buFontTx/>
              <a:buNone/>
            </a:pPr>
            <a:r>
              <a:rPr lang="en-AU" sz="2000" dirty="0">
                <a:solidFill>
                  <a:srgbClr val="424456"/>
                </a:solidFill>
                <a:latin typeface="+mn-lt"/>
              </a:rPr>
              <a:t>|</a:t>
            </a:r>
            <a:r>
              <a:rPr lang="en-AU" sz="2000" dirty="0">
                <a:solidFill>
                  <a:srgbClr val="53548A"/>
                </a:solidFill>
                <a:latin typeface="+mn-lt"/>
              </a:rPr>
              <a:t> (pipe) </a:t>
            </a:r>
            <a:r>
              <a:rPr lang="en-AU" sz="2000" dirty="0">
                <a:solidFill>
                  <a:srgbClr val="424456"/>
                </a:solidFill>
                <a:latin typeface="+mn-lt"/>
              </a:rPr>
              <a:t>| more</a:t>
            </a:r>
            <a:r>
              <a:rPr lang="en-AU" sz="2000" dirty="0">
                <a:solidFill>
                  <a:srgbClr val="53548A"/>
                </a:solidFill>
                <a:latin typeface="+mn-lt"/>
              </a:rPr>
              <a:t> pauses the output after a screen worth of text has appeared hit the space bar to get the next screens worth </a:t>
            </a:r>
          </a:p>
        </p:txBody>
      </p:sp>
    </p:spTree>
    <p:extLst>
      <p:ext uri="{BB962C8B-B14F-4D97-AF65-F5344CB8AC3E}">
        <p14:creationId xmlns:p14="http://schemas.microsoft.com/office/powerpoint/2010/main" val="3716661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The manual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The </a:t>
            </a:r>
            <a:r>
              <a:rPr lang="en-AU" sz="2800">
                <a:solidFill>
                  <a:srgbClr val="424456"/>
                </a:solidFill>
                <a:latin typeface="+mn-lt"/>
              </a:rPr>
              <a:t>man</a:t>
            </a:r>
            <a:r>
              <a:rPr lang="en-AU" sz="2800">
                <a:latin typeface="+mn-lt"/>
              </a:rPr>
              <a:t> command can be used in conjunction with other commands to put up some basic instructions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+mn-lt"/>
              </a:rPr>
              <a:t>type: </a:t>
            </a:r>
            <a:r>
              <a:rPr lang="en-AU" sz="2800">
                <a:solidFill>
                  <a:srgbClr val="424456"/>
                </a:solidFill>
                <a:latin typeface="+mn-lt"/>
              </a:rPr>
              <a:t>man ls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+mn-lt"/>
              </a:rPr>
              <a:t>ls is the </a:t>
            </a:r>
            <a:r>
              <a:rPr lang="en-AU" sz="2600">
                <a:solidFill>
                  <a:srgbClr val="424456"/>
                </a:solidFill>
                <a:latin typeface="+mn-lt"/>
              </a:rPr>
              <a:t>l</a:t>
            </a:r>
            <a:r>
              <a:rPr lang="en-AU" sz="2600">
                <a:solidFill>
                  <a:srgbClr val="438086"/>
                </a:solidFill>
                <a:latin typeface="+mn-lt"/>
              </a:rPr>
              <a:t>i</a:t>
            </a:r>
            <a:r>
              <a:rPr lang="en-AU" sz="2600">
                <a:solidFill>
                  <a:srgbClr val="424456"/>
                </a:solidFill>
                <a:latin typeface="+mn-lt"/>
              </a:rPr>
              <a:t>s</a:t>
            </a:r>
            <a:r>
              <a:rPr lang="en-AU" sz="2600">
                <a:solidFill>
                  <a:srgbClr val="438086"/>
                </a:solidFill>
                <a:latin typeface="+mn-lt"/>
              </a:rPr>
              <a:t>t command it pulls up a list of the files in the directory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rgbClr val="438086"/>
              </a:buClr>
              <a:buFont typeface="Georgia" pitchFamily="16" charset="0"/>
              <a:buNone/>
            </a:pPr>
            <a:endParaRPr lang="en-AU" sz="2600">
              <a:solidFill>
                <a:srgbClr val="438086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Tx/>
              <a:buFontTx/>
              <a:buNone/>
            </a:pPr>
            <a:r>
              <a:rPr lang="en-AU" sz="2100">
                <a:solidFill>
                  <a:srgbClr val="FF0000"/>
                </a:solidFill>
                <a:latin typeface="+mn-lt"/>
              </a:rPr>
              <a:t>Also many many helpful webpages w examples</a:t>
            </a:r>
          </a:p>
        </p:txBody>
      </p:sp>
    </p:spTree>
    <p:extLst>
      <p:ext uri="{BB962C8B-B14F-4D97-AF65-F5344CB8AC3E}">
        <p14:creationId xmlns:p14="http://schemas.microsoft.com/office/powerpoint/2010/main" val="3306048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042988" y="484188"/>
            <a:ext cx="7523162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2900">
                <a:solidFill>
                  <a:srgbClr val="424456"/>
                </a:solidFill>
                <a:latin typeface="+mn-lt"/>
              </a:rPr>
              <a:t>Permissions</a:t>
            </a:r>
            <a:br>
              <a:rPr lang="en-AU" sz="2900">
                <a:solidFill>
                  <a:srgbClr val="424456"/>
                </a:solidFill>
                <a:latin typeface="+mn-lt"/>
              </a:rPr>
            </a:br>
            <a:r>
              <a:rPr lang="en-AU" sz="2900">
                <a:latin typeface="+mn-lt"/>
              </a:rPr>
              <a:t>the ability to 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r</a:t>
            </a:r>
            <a:r>
              <a:rPr lang="en-AU" sz="2900">
                <a:latin typeface="+mn-lt"/>
              </a:rPr>
              <a:t>ead, 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w</a:t>
            </a:r>
            <a:r>
              <a:rPr lang="en-AU" sz="2900">
                <a:latin typeface="+mn-lt"/>
              </a:rPr>
              <a:t>rite and e</a:t>
            </a:r>
            <a:r>
              <a:rPr lang="en-AU" sz="2900">
                <a:solidFill>
                  <a:srgbClr val="424456"/>
                </a:solidFill>
                <a:latin typeface="+mn-lt"/>
              </a:rPr>
              <a:t>x</a:t>
            </a:r>
            <a:r>
              <a:rPr lang="en-AU" sz="2900">
                <a:latin typeface="+mn-lt"/>
              </a:rPr>
              <a:t>ecute files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989138"/>
            <a:ext cx="8229600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marL="565150" indent="-4572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800" dirty="0">
                <a:latin typeface="+mn-lt"/>
              </a:rPr>
              <a:t>type: </a:t>
            </a:r>
            <a:r>
              <a:rPr lang="en-AU" sz="2800" dirty="0" err="1">
                <a:solidFill>
                  <a:srgbClr val="424456"/>
                </a:solidFill>
                <a:latin typeface="+mn-lt"/>
              </a:rPr>
              <a:t>ls</a:t>
            </a:r>
            <a:r>
              <a:rPr lang="en-AU" sz="2800" dirty="0">
                <a:solidFill>
                  <a:srgbClr val="424456"/>
                </a:solidFill>
                <a:latin typeface="+mn-lt"/>
              </a:rPr>
              <a:t> –l</a:t>
            </a:r>
          </a:p>
          <a:p>
            <a:pPr marL="565150" indent="-457200" eaLnBrk="1" hangingPunct="1">
              <a:spcBef>
                <a:spcPts val="300"/>
              </a:spcBef>
              <a:buFont typeface="Arial" pitchFamily="34" charset="0"/>
              <a:buChar char="•"/>
            </a:pPr>
            <a:endParaRPr lang="en-AU" sz="2800" dirty="0">
              <a:solidFill>
                <a:srgbClr val="424456"/>
              </a:solidFill>
              <a:latin typeface="+mn-lt"/>
            </a:endParaRP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endParaRPr lang="en-AU" sz="2100" dirty="0">
              <a:solidFill>
                <a:srgbClr val="424456"/>
              </a:solidFill>
              <a:latin typeface="+mn-lt"/>
            </a:endParaRP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endParaRPr lang="en-AU" sz="2100" dirty="0">
              <a:latin typeface="+mn-lt"/>
            </a:endParaRP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100" dirty="0">
                <a:latin typeface="+mn-lt"/>
              </a:rPr>
              <a:t>These are the permissions</a:t>
            </a: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100" dirty="0">
                <a:latin typeface="+mn-lt"/>
              </a:rPr>
              <a:t>1st a directory flag (d or -)</a:t>
            </a: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100" dirty="0">
                <a:latin typeface="+mn-lt"/>
              </a:rPr>
              <a:t>then 3 letters to define the owners permissions</a:t>
            </a: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100" dirty="0">
                <a:latin typeface="+mn-lt"/>
              </a:rPr>
              <a:t>3 letters to define the groups permissions</a:t>
            </a:r>
          </a:p>
          <a:p>
            <a:pPr marL="450850" indent="-342900" eaLnBrk="1" hangingPunct="1">
              <a:spcBef>
                <a:spcPts val="300"/>
              </a:spcBef>
              <a:buFont typeface="Arial" pitchFamily="34" charset="0"/>
              <a:buChar char="•"/>
            </a:pPr>
            <a:r>
              <a:rPr lang="en-AU" sz="2100" dirty="0">
                <a:latin typeface="+mn-lt"/>
              </a:rPr>
              <a:t>3 letters to define the everyone else's permissions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None/>
            </a:pPr>
            <a:endParaRPr lang="en-AU" sz="2100" dirty="0">
              <a:solidFill>
                <a:srgbClr val="438086"/>
              </a:solidFill>
              <a:latin typeface="+mn-lt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375"/>
            <a:ext cx="71278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403524" y="3282950"/>
            <a:ext cx="1587" cy="36195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048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1191</Words>
  <Application>Microsoft Office PowerPoint</Application>
  <PresentationFormat>On-screen Show (4:3)</PresentationFormat>
  <Paragraphs>214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Georgia</vt:lpstr>
      <vt:lpstr>Trebuchet MS</vt:lpstr>
      <vt:lpstr>Verdana</vt:lpstr>
      <vt:lpstr>Wingdings 2</vt:lpstr>
      <vt:lpstr>Office Theme</vt:lpstr>
      <vt:lpstr>(Re) introduction to Linux Sarah Medland Boulder 2023</vt:lpstr>
      <vt:lpstr>Getting the most out of the workshop</vt:lpstr>
      <vt:lpstr>I work in Brisbane at QIMR</vt:lpstr>
      <vt:lpstr>PowerPoint Presentation</vt:lpstr>
      <vt:lpstr>PowerPoint Presentation</vt:lpstr>
      <vt:lpstr>File hygiene is very important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QIMR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Sarah Medland</cp:lastModifiedBy>
  <cp:revision>63</cp:revision>
  <dcterms:created xsi:type="dcterms:W3CDTF">2012-03-05T00:13:09Z</dcterms:created>
  <dcterms:modified xsi:type="dcterms:W3CDTF">2023-03-06T04:44:10Z</dcterms:modified>
</cp:coreProperties>
</file>