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303" r:id="rId3"/>
    <p:sldId id="267" r:id="rId4"/>
    <p:sldId id="268" r:id="rId5"/>
    <p:sldId id="264" r:id="rId6"/>
    <p:sldId id="257" r:id="rId7"/>
    <p:sldId id="258" r:id="rId8"/>
    <p:sldId id="259" r:id="rId9"/>
    <p:sldId id="260" r:id="rId10"/>
    <p:sldId id="261" r:id="rId11"/>
    <p:sldId id="673" r:id="rId12"/>
    <p:sldId id="297" r:id="rId13"/>
    <p:sldId id="298" r:id="rId14"/>
    <p:sldId id="284" r:id="rId15"/>
    <p:sldId id="283" r:id="rId16"/>
    <p:sldId id="287" r:id="rId17"/>
    <p:sldId id="291" r:id="rId18"/>
    <p:sldId id="292" r:id="rId19"/>
    <p:sldId id="293" r:id="rId20"/>
    <p:sldId id="2316" r:id="rId21"/>
    <p:sldId id="296" r:id="rId22"/>
    <p:sldId id="270" r:id="rId23"/>
    <p:sldId id="271" r:id="rId24"/>
    <p:sldId id="272" r:id="rId25"/>
    <p:sldId id="273" r:id="rId26"/>
    <p:sldId id="274" r:id="rId27"/>
    <p:sldId id="2309" r:id="rId28"/>
    <p:sldId id="2307" r:id="rId29"/>
    <p:sldId id="339" r:id="rId30"/>
    <p:sldId id="2304" r:id="rId31"/>
    <p:sldId id="2305" r:id="rId32"/>
    <p:sldId id="2310" r:id="rId33"/>
    <p:sldId id="2311" r:id="rId34"/>
    <p:sldId id="2312" r:id="rId35"/>
    <p:sldId id="2313" r:id="rId36"/>
    <p:sldId id="1172" r:id="rId37"/>
    <p:sldId id="2318" r:id="rId38"/>
    <p:sldId id="2317" r:id="rId39"/>
    <p:sldId id="315" r:id="rId40"/>
    <p:sldId id="1017" r:id="rId41"/>
    <p:sldId id="1033" r:id="rId42"/>
    <p:sldId id="2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6"/>
    <p:restoredTop sz="94663"/>
  </p:normalViewPr>
  <p:slideViewPr>
    <p:cSldViewPr snapToGrid="0" snapToObjects="1">
      <p:cViewPr varScale="1">
        <p:scale>
          <a:sx n="101" d="100"/>
          <a:sy n="101" d="100"/>
        </p:scale>
        <p:origin x="21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3B917-834A-6941-A2DF-4D6E15F48CE8}" type="datetimeFigureOut">
              <a:rPr lang="en-US" smtClean="0"/>
              <a:t>3/5/23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66968-EB74-F943-B575-B5AADDD72B9A}" type="slidenum">
              <a:rPr lang="en-US" smtClean="0"/>
              <a:t>‹#›</a:t>
            </a:fld>
            <a:endParaRPr lang="en-US"/>
          </a:p>
        </p:txBody>
      </p:sp>
    </p:spTree>
    <p:extLst>
      <p:ext uri="{BB962C8B-B14F-4D97-AF65-F5344CB8AC3E}">
        <p14:creationId xmlns:p14="http://schemas.microsoft.com/office/powerpoint/2010/main" val="211602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E1858240-7DF4-4DF5-9FB8-F95DC9584B4B}" type="slidenum">
              <a:rPr lang="en-US" smtClean="0"/>
              <a:pPr>
                <a:defRPr/>
              </a:pPr>
              <a:t>17</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16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Polygenic scores use genetic studies to predicts a individuals' phenotypes or traits (in this case highly heritable psychiatric disorders) from their DNA.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need millions of individuals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aren’t yet super useful to individuals but likely will be to populations as screening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Preventative medicine, risk stratification tool, like cholesterol or family history</a:t>
            </a:r>
          </a:p>
          <a:p>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deep phenotyping</a:t>
            </a:r>
          </a:p>
          <a:p>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high-risk identification</a:t>
            </a:r>
          </a:p>
          <a:p>
            <a:r>
              <a:rPr lang="en-US" sz="1200" b="1" kern="1200" dirty="0">
                <a:solidFill>
                  <a:schemeClr val="tx1"/>
                </a:solidFill>
                <a:effectLst/>
                <a:latin typeface="+mn-lt"/>
                <a:ea typeface="+mn-ea"/>
                <a:cs typeface="+mn-cs"/>
              </a:rPr>
              <a:t>Routine clinical use</a:t>
            </a:r>
            <a:r>
              <a:rPr lang="en-US" sz="1200" kern="1200" dirty="0">
                <a:solidFill>
                  <a:schemeClr val="tx1"/>
                </a:solidFill>
                <a:effectLst/>
                <a:latin typeface="+mn-lt"/>
                <a:ea typeface="+mn-ea"/>
                <a:cs typeface="+mn-cs"/>
              </a:rPr>
              <a:t>? Differential diagnosis, preventative medicine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5ADE2F-87F9-394C-BBC3-23AD4233E28F}" type="slidenum">
              <a:rPr lang="en-US" smtClean="0"/>
              <a:t>40</a:t>
            </a:fld>
            <a:endParaRPr lang="en-US"/>
          </a:p>
        </p:txBody>
      </p:sp>
    </p:spTree>
    <p:extLst>
      <p:ext uri="{BB962C8B-B14F-4D97-AF65-F5344CB8AC3E}">
        <p14:creationId xmlns:p14="http://schemas.microsoft.com/office/powerpoint/2010/main" val="154654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Polygenic scores use genetic studies to predicts a individuals' phenotypes or traits (in this case highly heritable psychiatric disorders) from their DNA.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need millions of individuals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aren’t yet super useful to individuals but likely will be to populations as screening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Preventative medicine, risk stratification tool, like cholesterol or family history</a:t>
            </a:r>
          </a:p>
          <a:p>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deep phenotyping</a:t>
            </a:r>
          </a:p>
          <a:p>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high-risk identification</a:t>
            </a:r>
          </a:p>
          <a:p>
            <a:r>
              <a:rPr lang="en-US" sz="1200" b="1" kern="1200" dirty="0">
                <a:solidFill>
                  <a:schemeClr val="tx1"/>
                </a:solidFill>
                <a:effectLst/>
                <a:latin typeface="+mn-lt"/>
                <a:ea typeface="+mn-ea"/>
                <a:cs typeface="+mn-cs"/>
              </a:rPr>
              <a:t>Routine clinical use</a:t>
            </a:r>
            <a:r>
              <a:rPr lang="en-US" sz="1200" kern="1200" dirty="0">
                <a:solidFill>
                  <a:schemeClr val="tx1"/>
                </a:solidFill>
                <a:effectLst/>
                <a:latin typeface="+mn-lt"/>
                <a:ea typeface="+mn-ea"/>
                <a:cs typeface="+mn-cs"/>
              </a:rPr>
              <a:t>? Differential diagnosis, preventative medicine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5ADE2F-87F9-394C-BBC3-23AD4233E28F}" type="slidenum">
              <a:rPr lang="en-US" smtClean="0"/>
              <a:t>41</a:t>
            </a:fld>
            <a:endParaRPr lang="en-US"/>
          </a:p>
        </p:txBody>
      </p:sp>
    </p:spTree>
    <p:extLst>
      <p:ext uri="{BB962C8B-B14F-4D97-AF65-F5344CB8AC3E}">
        <p14:creationId xmlns:p14="http://schemas.microsoft.com/office/powerpoint/2010/main" val="112648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E0692EAD-356D-4C8B-9AB4-EAFEEDACEDD2}" type="slidenum">
              <a:rPr lang="en-US" smtClean="0"/>
              <a:pPr>
                <a:defRPr/>
              </a:pPr>
              <a:t>18</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130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 &amp; C were the first to propose the correct structure of DNA</a:t>
            </a:r>
            <a:r>
              <a:rPr lang="en-AU" baseline="0" dirty="0"/>
              <a:t> in a short paper in 1953. </a:t>
            </a:r>
          </a:p>
          <a:p>
            <a:endParaRPr lang="en-AU" baseline="0" dirty="0"/>
          </a:p>
          <a:p>
            <a:r>
              <a:rPr lang="en-AU" baseline="0" dirty="0"/>
              <a:t>A DNA molecule contains two helical chains, held together side-by-side through hydrogen bonds.</a:t>
            </a:r>
          </a:p>
          <a:p>
            <a:endParaRPr lang="en-AU" baseline="0" dirty="0"/>
          </a:p>
          <a:p>
            <a:r>
              <a:rPr lang="en-AU" dirty="0"/>
              <a:t>The</a:t>
            </a:r>
            <a:r>
              <a:rPr lang="en-AU" baseline="0" dirty="0"/>
              <a:t> building block of each chain is a nucleotide, which contains a sugar residue, a phosphate group and a nitrogen-containing base.</a:t>
            </a:r>
          </a:p>
          <a:p>
            <a:endParaRPr lang="en-AU" baseline="0" dirty="0"/>
          </a:p>
          <a:p>
            <a:r>
              <a:rPr lang="en-AU" baseline="0" dirty="0"/>
              <a:t>The first two elements do not change between nucleotides. However, nucleotides can differ with respect to the base that they carry: Adenosine, cytosine, guanine and thymine. </a:t>
            </a:r>
          </a:p>
          <a:p>
            <a:endParaRPr lang="en-AU" baseline="0" dirty="0"/>
          </a:p>
          <a:p>
            <a:r>
              <a:rPr lang="en-AU" baseline="0" dirty="0"/>
              <a:t>It is the sequence of these 4 letters throughout our DNA that encodes all the necessary information to make all the proteins in our body.</a:t>
            </a:r>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22</a:t>
            </a:fld>
            <a:endParaRPr lang="en-AU"/>
          </a:p>
        </p:txBody>
      </p:sp>
    </p:spTree>
    <p:extLst>
      <p:ext uri="{BB962C8B-B14F-4D97-AF65-F5344CB8AC3E}">
        <p14:creationId xmlns:p14="http://schemas.microsoft.com/office/powerpoint/2010/main" val="282276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It is therefore not surprising that one of the major scientific goals</a:t>
            </a:r>
            <a:r>
              <a:rPr lang="en-AU" baseline="0" dirty="0"/>
              <a:t> in the 1990s was to determine the entire sequence of our DNA.</a:t>
            </a:r>
          </a:p>
          <a:p>
            <a:endParaRPr lang="en-AU" baseline="0" dirty="0"/>
          </a:p>
          <a:p>
            <a:r>
              <a:rPr lang="en-AU" baseline="0" dirty="0"/>
              <a:t>This was achieved in 10 years, at a cost of $3 billion USD, involving researchers from all over the world. </a:t>
            </a:r>
          </a:p>
          <a:p>
            <a:endParaRPr lang="en-AU" baseline="0" dirty="0"/>
          </a:p>
          <a:p>
            <a:r>
              <a:rPr lang="en-AU" baseline="0" dirty="0"/>
              <a:t>What they did was to isolate the DNA from a single person, put it through very expensive machines and determine for one nucleotide after another, what was the base attached to it: and A, C, G or T.</a:t>
            </a:r>
          </a:p>
          <a:p>
            <a:endParaRPr lang="en-AU" baseline="0" dirty="0"/>
          </a:p>
          <a:p>
            <a:r>
              <a:rPr lang="en-AU" baseline="0" dirty="0"/>
              <a:t>They found that our DNA has ~3 billion nucleotides, and so 3 billion bases or letters whose sequence encodes ~20,000 genes.</a:t>
            </a:r>
          </a:p>
          <a:p>
            <a:endParaRPr lang="en-AU" baseline="0" dirty="0"/>
          </a:p>
          <a:p>
            <a:r>
              <a:rPr lang="en-AU" baseline="0" dirty="0"/>
              <a:t>This sequence was made freely available for anyone to use.</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23</a:t>
            </a:fld>
            <a:endParaRPr lang="en-AU"/>
          </a:p>
        </p:txBody>
      </p:sp>
    </p:spTree>
    <p:extLst>
      <p:ext uri="{BB962C8B-B14F-4D97-AF65-F5344CB8AC3E}">
        <p14:creationId xmlns:p14="http://schemas.microsoft.com/office/powerpoint/2010/main" val="278073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24</a:t>
            </a:fld>
            <a:endParaRPr lang="en-AU"/>
          </a:p>
        </p:txBody>
      </p:sp>
    </p:spTree>
    <p:extLst>
      <p:ext uri="{BB962C8B-B14F-4D97-AF65-F5344CB8AC3E}">
        <p14:creationId xmlns:p14="http://schemas.microsoft.com/office/powerpoint/2010/main" val="351063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25</a:t>
            </a:fld>
            <a:endParaRPr lang="en-AU"/>
          </a:p>
        </p:txBody>
      </p:sp>
    </p:spTree>
    <p:extLst>
      <p:ext uri="{BB962C8B-B14F-4D97-AF65-F5344CB8AC3E}">
        <p14:creationId xmlns:p14="http://schemas.microsoft.com/office/powerpoint/2010/main" val="115171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26</a:t>
            </a:fld>
            <a:endParaRPr lang="en-AU"/>
          </a:p>
        </p:txBody>
      </p:sp>
    </p:spTree>
    <p:extLst>
      <p:ext uri="{BB962C8B-B14F-4D97-AF65-F5344CB8AC3E}">
        <p14:creationId xmlns:p14="http://schemas.microsoft.com/office/powerpoint/2010/main" val="400730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27</a:t>
            </a:fld>
            <a:endParaRPr lang="en-AU"/>
          </a:p>
        </p:txBody>
      </p:sp>
    </p:spTree>
    <p:extLst>
      <p:ext uri="{BB962C8B-B14F-4D97-AF65-F5344CB8AC3E}">
        <p14:creationId xmlns:p14="http://schemas.microsoft.com/office/powerpoint/2010/main" val="25011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28</a:t>
            </a:fld>
            <a:endParaRPr lang="en-AU"/>
          </a:p>
        </p:txBody>
      </p:sp>
    </p:spTree>
    <p:extLst>
      <p:ext uri="{BB962C8B-B14F-4D97-AF65-F5344CB8AC3E}">
        <p14:creationId xmlns:p14="http://schemas.microsoft.com/office/powerpoint/2010/main" val="428801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7610-26F1-0A4F-811C-09F9CCB1A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5C568F-F065-D541-8E7F-C039F78DE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0B7C2-D7C4-2544-A117-68D1715A059E}"/>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79745473-B2DA-9D4C-8563-0504BC5C2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8FA63-32D8-4C4F-B550-8D3EF11C24C5}"/>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35025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FA18-B680-8F45-8915-144027C58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2F7054-30DC-934D-BDD0-634723344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A0FD0-F7C0-0144-B1DD-817EA425B6EE}"/>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C8C48E81-64DC-BF4F-B770-25DEE169B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BCD32-3109-AB44-B795-C7DFC954D1A0}"/>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14695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843F5-BE12-B242-ACFA-BF0F6274E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00DE6-1289-994D-9791-33702EF80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25E7-C79E-074E-9AB8-2A1EEEF0904B}"/>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59066421-4057-B947-8B45-F3540EDA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5E9C2-A08A-7446-94D5-C3192D12FF2E}"/>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58493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66636" y="558107"/>
            <a:ext cx="9478635" cy="628055"/>
          </a:xfrm>
        </p:spPr>
        <p:txBody>
          <a:bodyPr/>
          <a:lstStyle/>
          <a:p>
            <a:r>
              <a:rPr lang="en-US"/>
              <a:t>Click to edit Master title style</a:t>
            </a:r>
          </a:p>
        </p:txBody>
      </p:sp>
      <p:sp>
        <p:nvSpPr>
          <p:cNvPr id="3" name="Rectangle 4"/>
          <p:cNvSpPr>
            <a:spLocks noGrp="1" noChangeArrowheads="1"/>
          </p:cNvSpPr>
          <p:nvPr>
            <p:ph type="dt" sz="half" idx="10"/>
          </p:nvPr>
        </p:nvSpPr>
        <p:spPr>
          <a:xfrm>
            <a:off x="870857" y="5857876"/>
            <a:ext cx="2419048" cy="428625"/>
          </a:xfrm>
          <a:prstGeom prst="rect">
            <a:avLst/>
          </a:prstGeom>
          <a:ln/>
        </p:spPr>
        <p:txBody>
          <a:bodyPr lIns="86493" tIns="43247" rIns="86493" bIns="43247"/>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F6775-CBF3-7A42-8923-41E01E07AA57}" type="slidenum">
              <a:rPr lang="en-US"/>
              <a:pPr>
                <a:defRPr/>
              </a:pPr>
              <a:t>‹#›</a:t>
            </a:fld>
            <a:endParaRPr lang="en-US"/>
          </a:p>
        </p:txBody>
      </p:sp>
    </p:spTree>
    <p:extLst>
      <p:ext uri="{BB962C8B-B14F-4D97-AF65-F5344CB8AC3E}">
        <p14:creationId xmlns:p14="http://schemas.microsoft.com/office/powerpoint/2010/main" val="10369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B9D6-FC1F-3746-A614-473F3085F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2B510-6204-5A43-A5D3-67941D70D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C27BE-D1ED-4046-AFD2-728098E5D2BE}"/>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1CA0C70A-C955-0044-A74C-C8537CF0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21ADB-FFD5-AF43-A23D-911AA868B3B6}"/>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9837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4F5F-9708-AC40-882A-8774096BF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56776-2EF8-7944-86DB-527F736D1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3ADD1-8E0E-6D4B-8E50-4F5A74AD324B}"/>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264A657B-A769-DB4C-8561-CD3E7C455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DE0CA-5E51-A946-B802-6438A6C12ECA}"/>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0836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D3D5-C795-4540-AF2C-94CFBF22C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6BC01-C503-8F4F-8AF2-4E957C25B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855A42-00B7-9D47-B96E-A3F7A3FC5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FF128-D07F-9843-81E5-B482EB3A4E48}"/>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6" name="Footer Placeholder 5">
            <a:extLst>
              <a:ext uri="{FF2B5EF4-FFF2-40B4-BE49-F238E27FC236}">
                <a16:creationId xmlns:a16="http://schemas.microsoft.com/office/drawing/2014/main" id="{9D81B90B-F24D-F84D-B8A3-89C1A9117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1D81B-7E43-234E-8098-97A793964DB2}"/>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50904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7D84-AEDE-C149-91C2-0D7A4A72C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86086-BF49-C646-91FC-01A377097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089E0-3C23-6A47-A93D-F1A791135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2F945-491A-A140-9E31-24EEAAA46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6BBD6E-71C7-144F-80BE-F394A9DFF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7DAF3-CC0E-A34F-817F-0421090D3F7C}"/>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8" name="Footer Placeholder 7">
            <a:extLst>
              <a:ext uri="{FF2B5EF4-FFF2-40B4-BE49-F238E27FC236}">
                <a16:creationId xmlns:a16="http://schemas.microsoft.com/office/drawing/2014/main" id="{C00C86E8-DBA0-F74B-8C7A-FF3F03AC5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74E49-E274-B442-AAB3-DC8D54ADA6E2}"/>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09437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CE36-B232-2048-AD21-41C96BA4F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EEE584-F1D7-5944-89D9-0323DC41DB49}"/>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4" name="Footer Placeholder 3">
            <a:extLst>
              <a:ext uri="{FF2B5EF4-FFF2-40B4-BE49-F238E27FC236}">
                <a16:creationId xmlns:a16="http://schemas.microsoft.com/office/drawing/2014/main" id="{D4E8CDEC-87D7-564F-B22B-F0290E726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6A576-D039-7142-B5EF-9CF3E9D9A14A}"/>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17068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12802-8AF5-124B-864C-64C87DB1FF17}"/>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3" name="Footer Placeholder 2">
            <a:extLst>
              <a:ext uri="{FF2B5EF4-FFF2-40B4-BE49-F238E27FC236}">
                <a16:creationId xmlns:a16="http://schemas.microsoft.com/office/drawing/2014/main" id="{218616D9-D90E-A947-A578-51D61019B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DFF0AF-1C72-8849-B0BF-AB581AC34419}"/>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9672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6A4D-38B1-CC4E-9B78-F6099ABD7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65AC2-0155-E447-A624-D0925002C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F93CA-D016-9448-B4F8-A31AC046C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DC79E-65BC-4048-BD8C-2AA110170760}"/>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6" name="Footer Placeholder 5">
            <a:extLst>
              <a:ext uri="{FF2B5EF4-FFF2-40B4-BE49-F238E27FC236}">
                <a16:creationId xmlns:a16="http://schemas.microsoft.com/office/drawing/2014/main" id="{A7EAA14F-D8AE-8744-A400-D8D6C6BB2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B1B14-D308-044E-9E1F-E416B8FBC74F}"/>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143684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4DC1-B2F8-AC43-B53F-B167091DF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E4086-FFCD-DA42-BB4B-68DDD0A18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76E70-F710-B84C-A698-FA88F8A4B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882A3-5D64-B74C-A4D1-6A6C57CD9336}"/>
              </a:ext>
            </a:extLst>
          </p:cNvPr>
          <p:cNvSpPr>
            <a:spLocks noGrp="1"/>
          </p:cNvSpPr>
          <p:nvPr>
            <p:ph type="dt" sz="half" idx="10"/>
          </p:nvPr>
        </p:nvSpPr>
        <p:spPr/>
        <p:txBody>
          <a:bodyPr/>
          <a:lstStyle/>
          <a:p>
            <a:fld id="{EFCCE175-CD04-C540-8838-9331A69A9EEF}" type="datetimeFigureOut">
              <a:rPr lang="en-US" smtClean="0"/>
              <a:t>3/5/23</a:t>
            </a:fld>
            <a:endParaRPr lang="en-US"/>
          </a:p>
        </p:txBody>
      </p:sp>
      <p:sp>
        <p:nvSpPr>
          <p:cNvPr id="6" name="Footer Placeholder 5">
            <a:extLst>
              <a:ext uri="{FF2B5EF4-FFF2-40B4-BE49-F238E27FC236}">
                <a16:creationId xmlns:a16="http://schemas.microsoft.com/office/drawing/2014/main" id="{7FD8BBE5-030A-4241-A5E4-FE465BDED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54FD9-33DA-9844-B3F9-85C6F3549617}"/>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16267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98B47-79FD-7A49-8991-8B335CCD9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60110-EF85-E542-ABC4-F4EC6EB34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5E4F-A891-4A4A-B61F-D7FFD6C50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CE175-CD04-C540-8838-9331A69A9EEF}" type="datetimeFigureOut">
              <a:rPr lang="en-US" smtClean="0"/>
              <a:t>3/5/23</a:t>
            </a:fld>
            <a:endParaRPr lang="en-US"/>
          </a:p>
        </p:txBody>
      </p:sp>
      <p:sp>
        <p:nvSpPr>
          <p:cNvPr id="5" name="Footer Placeholder 4">
            <a:extLst>
              <a:ext uri="{FF2B5EF4-FFF2-40B4-BE49-F238E27FC236}">
                <a16:creationId xmlns:a16="http://schemas.microsoft.com/office/drawing/2014/main" id="{E92E559D-03BE-CE4A-A22C-3EABE9883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7D68E5-95D6-6E45-8465-C8732636E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7BF2-FDD6-AA48-B9A0-00C4E9E223BC}" type="slidenum">
              <a:rPr lang="en-US" smtClean="0"/>
              <a:t>‹#›</a:t>
            </a:fld>
            <a:endParaRPr lang="en-US"/>
          </a:p>
        </p:txBody>
      </p:sp>
    </p:spTree>
    <p:extLst>
      <p:ext uri="{BB962C8B-B14F-4D97-AF65-F5344CB8AC3E}">
        <p14:creationId xmlns:p14="http://schemas.microsoft.com/office/powerpoint/2010/main" val="201141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if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243B-18DF-534C-A86E-011C1B079CD0}"/>
              </a:ext>
            </a:extLst>
          </p:cNvPr>
          <p:cNvSpPr>
            <a:spLocks noGrp="1"/>
          </p:cNvSpPr>
          <p:nvPr>
            <p:ph type="ctrTitle"/>
          </p:nvPr>
        </p:nvSpPr>
        <p:spPr/>
        <p:txBody>
          <a:bodyPr>
            <a:normAutofit/>
          </a:bodyPr>
          <a:lstStyle/>
          <a:p>
            <a:r>
              <a:rPr lang="en-US" dirty="0"/>
              <a:t>Biometrical Model and the Genome and its secrets</a:t>
            </a:r>
          </a:p>
        </p:txBody>
      </p:sp>
      <p:sp>
        <p:nvSpPr>
          <p:cNvPr id="3" name="Subtitle 2">
            <a:extLst>
              <a:ext uri="{FF2B5EF4-FFF2-40B4-BE49-F238E27FC236}">
                <a16:creationId xmlns:a16="http://schemas.microsoft.com/office/drawing/2014/main" id="{DBA3E1E3-9551-1749-B5E6-13CC1AD414A8}"/>
              </a:ext>
            </a:extLst>
          </p:cNvPr>
          <p:cNvSpPr>
            <a:spLocks noGrp="1"/>
          </p:cNvSpPr>
          <p:nvPr>
            <p:ph type="subTitle" idx="1"/>
          </p:nvPr>
        </p:nvSpPr>
        <p:spPr/>
        <p:txBody>
          <a:bodyPr/>
          <a:lstStyle/>
          <a:p>
            <a:r>
              <a:rPr lang="en-US" dirty="0"/>
              <a:t>Benjamin Neale, PhD</a:t>
            </a:r>
          </a:p>
          <a:p>
            <a:r>
              <a:rPr lang="en-US" dirty="0"/>
              <a:t>Boulder Workshop</a:t>
            </a:r>
          </a:p>
          <a:p>
            <a:r>
              <a:rPr lang="en-US" dirty="0"/>
              <a:t>Content warning: eugenicists</a:t>
            </a:r>
          </a:p>
        </p:txBody>
      </p:sp>
    </p:spTree>
    <p:extLst>
      <p:ext uri="{BB962C8B-B14F-4D97-AF65-F5344CB8AC3E}">
        <p14:creationId xmlns:p14="http://schemas.microsoft.com/office/powerpoint/2010/main" val="223719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Four Coin toss</a:t>
            </a:r>
          </a:p>
        </p:txBody>
      </p:sp>
      <p:sp>
        <p:nvSpPr>
          <p:cNvPr id="53251"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5 outcomes</a:t>
            </a:r>
          </a:p>
        </p:txBody>
      </p:sp>
      <p:sp>
        <p:nvSpPr>
          <p:cNvPr id="53252"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3"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4"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5"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6" name="Line 8"/>
          <p:cNvSpPr>
            <a:spLocks noChangeShapeType="1"/>
          </p:cNvSpPr>
          <p:nvPr/>
        </p:nvSpPr>
        <p:spPr bwMode="auto">
          <a:xfrm>
            <a:off x="3116036" y="442466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7" name="Line 9"/>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8" name="Line 10"/>
          <p:cNvSpPr>
            <a:spLocks noChangeShapeType="1"/>
          </p:cNvSpPr>
          <p:nvPr/>
        </p:nvSpPr>
        <p:spPr bwMode="auto">
          <a:xfrm>
            <a:off x="3116036" y="307478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9" name="Line 11"/>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0" name="Freeform 12"/>
          <p:cNvSpPr>
            <a:spLocks/>
          </p:cNvSpPr>
          <p:nvPr/>
        </p:nvSpPr>
        <p:spPr bwMode="auto">
          <a:xfrm>
            <a:off x="3215823" y="4677668"/>
            <a:ext cx="1127881" cy="422672"/>
          </a:xfrm>
          <a:custGeom>
            <a:avLst/>
            <a:gdLst>
              <a:gd name="T0" fmla="*/ 0 w 746"/>
              <a:gd name="T1" fmla="*/ 284 h 284"/>
              <a:gd name="T2" fmla="*/ 746 w 746"/>
              <a:gd name="T3" fmla="*/ 284 h 284"/>
              <a:gd name="T4" fmla="*/ 746 w 746"/>
              <a:gd name="T5" fmla="*/ 0 h 284"/>
              <a:gd name="T6" fmla="*/ 0 w 746"/>
              <a:gd name="T7" fmla="*/ 0 h 284"/>
              <a:gd name="T8" fmla="*/ 0 60000 65536"/>
              <a:gd name="T9" fmla="*/ 0 60000 65536"/>
              <a:gd name="T10" fmla="*/ 0 60000 65536"/>
              <a:gd name="T11" fmla="*/ 0 60000 65536"/>
              <a:gd name="T12" fmla="*/ 0 w 746"/>
              <a:gd name="T13" fmla="*/ 0 h 284"/>
              <a:gd name="T14" fmla="*/ 746 w 746"/>
              <a:gd name="T15" fmla="*/ 284 h 284"/>
            </a:gdLst>
            <a:ahLst/>
            <a:cxnLst>
              <a:cxn ang="T8">
                <a:pos x="T0" y="T1"/>
              </a:cxn>
              <a:cxn ang="T9">
                <a:pos x="T2" y="T3"/>
              </a:cxn>
              <a:cxn ang="T10">
                <a:pos x="T4" y="T5"/>
              </a:cxn>
              <a:cxn ang="T11">
                <a:pos x="T6" y="T7"/>
              </a:cxn>
            </a:cxnLst>
            <a:rect l="T12" t="T13" r="T14" b="T15"/>
            <a:pathLst>
              <a:path w="746" h="284">
                <a:moveTo>
                  <a:pt x="0" y="284"/>
                </a:moveTo>
                <a:lnTo>
                  <a:pt x="746" y="284"/>
                </a:lnTo>
                <a:lnTo>
                  <a:pt x="74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1" name="Freeform 13"/>
          <p:cNvSpPr>
            <a:spLocks/>
          </p:cNvSpPr>
          <p:nvPr/>
        </p:nvSpPr>
        <p:spPr bwMode="auto">
          <a:xfrm>
            <a:off x="3215823" y="4677668"/>
            <a:ext cx="1127881" cy="0"/>
          </a:xfrm>
          <a:custGeom>
            <a:avLst/>
            <a:gdLst>
              <a:gd name="T0" fmla="*/ 0 w 746"/>
              <a:gd name="T1" fmla="*/ 0 w 746"/>
              <a:gd name="T2" fmla="*/ 746 w 746"/>
              <a:gd name="T3" fmla="*/ 746 w 746"/>
              <a:gd name="T4" fmla="*/ 0 60000 65536"/>
              <a:gd name="T5" fmla="*/ 0 60000 65536"/>
              <a:gd name="T6" fmla="*/ 0 60000 65536"/>
              <a:gd name="T7" fmla="*/ 0 60000 65536"/>
              <a:gd name="T8" fmla="*/ 0 w 746"/>
              <a:gd name="T9" fmla="*/ 746 w 746"/>
            </a:gdLst>
            <a:ahLst/>
            <a:cxnLst>
              <a:cxn ang="T4">
                <a:pos x="T0" y="0"/>
              </a:cxn>
              <a:cxn ang="T5">
                <a:pos x="T1" y="0"/>
              </a:cxn>
              <a:cxn ang="T6">
                <a:pos x="T2" y="0"/>
              </a:cxn>
              <a:cxn ang="T7">
                <a:pos x="T3" y="0"/>
              </a:cxn>
            </a:cxnLst>
            <a:rect l="T8" t="0" r="T9" b="0"/>
            <a:pathLst>
              <a:path w="746">
                <a:moveTo>
                  <a:pt x="0" y="0"/>
                </a:moveTo>
                <a:lnTo>
                  <a:pt x="0" y="0"/>
                </a:lnTo>
                <a:lnTo>
                  <a:pt x="74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2" name="Freeform 14"/>
          <p:cNvSpPr>
            <a:spLocks/>
          </p:cNvSpPr>
          <p:nvPr/>
        </p:nvSpPr>
        <p:spPr bwMode="auto">
          <a:xfrm>
            <a:off x="4343703" y="4677668"/>
            <a:ext cx="0" cy="422672"/>
          </a:xfrm>
          <a:custGeom>
            <a:avLst/>
            <a:gdLst>
              <a:gd name="T0" fmla="*/ 284 h 284"/>
              <a:gd name="T1" fmla="*/ 0 h 284"/>
              <a:gd name="T2" fmla="*/ 0 h 284"/>
              <a:gd name="T3" fmla="*/ 284 h 284"/>
              <a:gd name="T4" fmla="*/ 0 60000 65536"/>
              <a:gd name="T5" fmla="*/ 0 60000 65536"/>
              <a:gd name="T6" fmla="*/ 0 60000 65536"/>
              <a:gd name="T7" fmla="*/ 0 60000 65536"/>
              <a:gd name="T8" fmla="*/ 0 h 284"/>
              <a:gd name="T9" fmla="*/ 284 h 284"/>
            </a:gdLst>
            <a:ahLst/>
            <a:cxnLst>
              <a:cxn ang="T4">
                <a:pos x="0" y="T0"/>
              </a:cxn>
              <a:cxn ang="T5">
                <a:pos x="0" y="T1"/>
              </a:cxn>
              <a:cxn ang="T6">
                <a:pos x="0" y="T2"/>
              </a:cxn>
              <a:cxn ang="T7">
                <a:pos x="0" y="T3"/>
              </a:cxn>
            </a:cxnLst>
            <a:rect l="0" t="T8" r="0" b="T9"/>
            <a:pathLst>
              <a:path h="284">
                <a:moveTo>
                  <a:pt x="0" y="284"/>
                </a:moveTo>
                <a:lnTo>
                  <a:pt x="0" y="0"/>
                </a:lnTo>
                <a:lnTo>
                  <a:pt x="0" y="28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3" name="Freeform 15"/>
          <p:cNvSpPr>
            <a:spLocks/>
          </p:cNvSpPr>
          <p:nvPr/>
        </p:nvSpPr>
        <p:spPr bwMode="auto">
          <a:xfrm>
            <a:off x="4543274" y="3412631"/>
            <a:ext cx="1129392" cy="1687711"/>
          </a:xfrm>
          <a:custGeom>
            <a:avLst/>
            <a:gdLst>
              <a:gd name="T0" fmla="*/ 0 w 747"/>
              <a:gd name="T1" fmla="*/ 1134 h 1134"/>
              <a:gd name="T2" fmla="*/ 747 w 747"/>
              <a:gd name="T3" fmla="*/ 1134 h 1134"/>
              <a:gd name="T4" fmla="*/ 747 w 747"/>
              <a:gd name="T5" fmla="*/ 0 h 1134"/>
              <a:gd name="T6" fmla="*/ 0 w 747"/>
              <a:gd name="T7" fmla="*/ 0 h 1134"/>
              <a:gd name="T8" fmla="*/ 0 60000 65536"/>
              <a:gd name="T9" fmla="*/ 0 60000 65536"/>
              <a:gd name="T10" fmla="*/ 0 60000 65536"/>
              <a:gd name="T11" fmla="*/ 0 60000 65536"/>
              <a:gd name="T12" fmla="*/ 0 w 747"/>
              <a:gd name="T13" fmla="*/ 0 h 1134"/>
              <a:gd name="T14" fmla="*/ 747 w 747"/>
              <a:gd name="T15" fmla="*/ 1134 h 1134"/>
            </a:gdLst>
            <a:ahLst/>
            <a:cxnLst>
              <a:cxn ang="T8">
                <a:pos x="T0" y="T1"/>
              </a:cxn>
              <a:cxn ang="T9">
                <a:pos x="T2" y="T3"/>
              </a:cxn>
              <a:cxn ang="T10">
                <a:pos x="T4" y="T5"/>
              </a:cxn>
              <a:cxn ang="T11">
                <a:pos x="T6" y="T7"/>
              </a:cxn>
            </a:cxnLst>
            <a:rect l="T12" t="T13" r="T14" b="T15"/>
            <a:pathLst>
              <a:path w="747" h="1134">
                <a:moveTo>
                  <a:pt x="0" y="1134"/>
                </a:moveTo>
                <a:lnTo>
                  <a:pt x="747" y="1134"/>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4" name="Freeform 16"/>
          <p:cNvSpPr>
            <a:spLocks/>
          </p:cNvSpPr>
          <p:nvPr/>
        </p:nvSpPr>
        <p:spPr bwMode="auto">
          <a:xfrm>
            <a:off x="4543274" y="3412629"/>
            <a:ext cx="1129392"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5" name="Freeform 17"/>
          <p:cNvSpPr>
            <a:spLocks/>
          </p:cNvSpPr>
          <p:nvPr/>
        </p:nvSpPr>
        <p:spPr bwMode="auto">
          <a:xfrm>
            <a:off x="5672667" y="3412631"/>
            <a:ext cx="0" cy="1687711"/>
          </a:xfrm>
          <a:custGeom>
            <a:avLst/>
            <a:gdLst>
              <a:gd name="T0" fmla="*/ 1134 h 1134"/>
              <a:gd name="T1" fmla="*/ 0 h 1134"/>
              <a:gd name="T2" fmla="*/ 0 h 1134"/>
              <a:gd name="T3" fmla="*/ 1134 h 1134"/>
              <a:gd name="T4" fmla="*/ 0 60000 65536"/>
              <a:gd name="T5" fmla="*/ 0 60000 65536"/>
              <a:gd name="T6" fmla="*/ 0 60000 65536"/>
              <a:gd name="T7" fmla="*/ 0 60000 65536"/>
              <a:gd name="T8" fmla="*/ 0 h 1134"/>
              <a:gd name="T9" fmla="*/ 1134 h 1134"/>
            </a:gdLst>
            <a:ahLst/>
            <a:cxnLst>
              <a:cxn ang="T4">
                <a:pos x="0" y="T0"/>
              </a:cxn>
              <a:cxn ang="T5">
                <a:pos x="0" y="T1"/>
              </a:cxn>
              <a:cxn ang="T6">
                <a:pos x="0" y="T2"/>
              </a:cxn>
              <a:cxn ang="T7">
                <a:pos x="0" y="T3"/>
              </a:cxn>
            </a:cxnLst>
            <a:rect l="0" t="T8" r="0" b="T9"/>
            <a:pathLst>
              <a:path h="1134">
                <a:moveTo>
                  <a:pt x="0" y="1134"/>
                </a:moveTo>
                <a:lnTo>
                  <a:pt x="0" y="0"/>
                </a:lnTo>
                <a:lnTo>
                  <a:pt x="0" y="113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6" name="Freeform 18"/>
          <p:cNvSpPr>
            <a:spLocks/>
          </p:cNvSpPr>
          <p:nvPr/>
        </p:nvSpPr>
        <p:spPr bwMode="auto">
          <a:xfrm>
            <a:off x="5870727" y="2567287"/>
            <a:ext cx="1129392" cy="2533055"/>
          </a:xfrm>
          <a:custGeom>
            <a:avLst/>
            <a:gdLst>
              <a:gd name="T0" fmla="*/ 0 w 747"/>
              <a:gd name="T1" fmla="*/ 1702 h 1702"/>
              <a:gd name="T2" fmla="*/ 747 w 747"/>
              <a:gd name="T3" fmla="*/ 1702 h 1702"/>
              <a:gd name="T4" fmla="*/ 747 w 747"/>
              <a:gd name="T5" fmla="*/ 0 h 1702"/>
              <a:gd name="T6" fmla="*/ 0 w 747"/>
              <a:gd name="T7" fmla="*/ 0 h 1702"/>
              <a:gd name="T8" fmla="*/ 0 60000 65536"/>
              <a:gd name="T9" fmla="*/ 0 60000 65536"/>
              <a:gd name="T10" fmla="*/ 0 60000 65536"/>
              <a:gd name="T11" fmla="*/ 0 60000 65536"/>
              <a:gd name="T12" fmla="*/ 0 w 747"/>
              <a:gd name="T13" fmla="*/ 0 h 1702"/>
              <a:gd name="T14" fmla="*/ 747 w 747"/>
              <a:gd name="T15" fmla="*/ 1702 h 1702"/>
            </a:gdLst>
            <a:ahLst/>
            <a:cxnLst>
              <a:cxn ang="T8">
                <a:pos x="T0" y="T1"/>
              </a:cxn>
              <a:cxn ang="T9">
                <a:pos x="T2" y="T3"/>
              </a:cxn>
              <a:cxn ang="T10">
                <a:pos x="T4" y="T5"/>
              </a:cxn>
              <a:cxn ang="T11">
                <a:pos x="T6" y="T7"/>
              </a:cxn>
            </a:cxnLst>
            <a:rect l="T12" t="T13" r="T14" b="T15"/>
            <a:pathLst>
              <a:path w="747" h="1702">
                <a:moveTo>
                  <a:pt x="0" y="1702"/>
                </a:moveTo>
                <a:lnTo>
                  <a:pt x="747" y="1702"/>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7" name="Freeform 19"/>
          <p:cNvSpPr>
            <a:spLocks/>
          </p:cNvSpPr>
          <p:nvPr/>
        </p:nvSpPr>
        <p:spPr bwMode="auto">
          <a:xfrm>
            <a:off x="5870727" y="2567286"/>
            <a:ext cx="1129392"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8" name="Freeform 20"/>
          <p:cNvSpPr>
            <a:spLocks/>
          </p:cNvSpPr>
          <p:nvPr/>
        </p:nvSpPr>
        <p:spPr bwMode="auto">
          <a:xfrm>
            <a:off x="7000119" y="2567287"/>
            <a:ext cx="0" cy="2533055"/>
          </a:xfrm>
          <a:custGeom>
            <a:avLst/>
            <a:gdLst>
              <a:gd name="T0" fmla="*/ 1702 h 1702"/>
              <a:gd name="T1" fmla="*/ 0 h 1702"/>
              <a:gd name="T2" fmla="*/ 0 h 1702"/>
              <a:gd name="T3" fmla="*/ 1702 h 1702"/>
              <a:gd name="T4" fmla="*/ 0 60000 65536"/>
              <a:gd name="T5" fmla="*/ 0 60000 65536"/>
              <a:gd name="T6" fmla="*/ 0 60000 65536"/>
              <a:gd name="T7" fmla="*/ 0 60000 65536"/>
              <a:gd name="T8" fmla="*/ 0 h 1702"/>
              <a:gd name="T9" fmla="*/ 1702 h 1702"/>
            </a:gdLst>
            <a:ahLst/>
            <a:cxnLst>
              <a:cxn ang="T4">
                <a:pos x="0" y="T0"/>
              </a:cxn>
              <a:cxn ang="T5">
                <a:pos x="0" y="T1"/>
              </a:cxn>
              <a:cxn ang="T6">
                <a:pos x="0" y="T2"/>
              </a:cxn>
              <a:cxn ang="T7">
                <a:pos x="0" y="T3"/>
              </a:cxn>
            </a:cxnLst>
            <a:rect l="0" t="T8" r="0" b="T9"/>
            <a:pathLst>
              <a:path h="1702">
                <a:moveTo>
                  <a:pt x="0" y="1702"/>
                </a:moveTo>
                <a:lnTo>
                  <a:pt x="0" y="0"/>
                </a:lnTo>
                <a:lnTo>
                  <a:pt x="0" y="170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9" name="Freeform 21"/>
          <p:cNvSpPr>
            <a:spLocks/>
          </p:cNvSpPr>
          <p:nvPr/>
        </p:nvSpPr>
        <p:spPr bwMode="auto">
          <a:xfrm>
            <a:off x="7199692" y="3412631"/>
            <a:ext cx="1127881" cy="1687711"/>
          </a:xfrm>
          <a:custGeom>
            <a:avLst/>
            <a:gdLst>
              <a:gd name="T0" fmla="*/ 0 w 746"/>
              <a:gd name="T1" fmla="*/ 1134 h 1134"/>
              <a:gd name="T2" fmla="*/ 746 w 746"/>
              <a:gd name="T3" fmla="*/ 1134 h 1134"/>
              <a:gd name="T4" fmla="*/ 746 w 746"/>
              <a:gd name="T5" fmla="*/ 0 h 1134"/>
              <a:gd name="T6" fmla="*/ 0 w 746"/>
              <a:gd name="T7" fmla="*/ 0 h 1134"/>
              <a:gd name="T8" fmla="*/ 0 60000 65536"/>
              <a:gd name="T9" fmla="*/ 0 60000 65536"/>
              <a:gd name="T10" fmla="*/ 0 60000 65536"/>
              <a:gd name="T11" fmla="*/ 0 60000 65536"/>
              <a:gd name="T12" fmla="*/ 0 w 746"/>
              <a:gd name="T13" fmla="*/ 0 h 1134"/>
              <a:gd name="T14" fmla="*/ 746 w 746"/>
              <a:gd name="T15" fmla="*/ 1134 h 1134"/>
            </a:gdLst>
            <a:ahLst/>
            <a:cxnLst>
              <a:cxn ang="T8">
                <a:pos x="T0" y="T1"/>
              </a:cxn>
              <a:cxn ang="T9">
                <a:pos x="T2" y="T3"/>
              </a:cxn>
              <a:cxn ang="T10">
                <a:pos x="T4" y="T5"/>
              </a:cxn>
              <a:cxn ang="T11">
                <a:pos x="T6" y="T7"/>
              </a:cxn>
            </a:cxnLst>
            <a:rect l="T12" t="T13" r="T14" b="T15"/>
            <a:pathLst>
              <a:path w="746" h="1134">
                <a:moveTo>
                  <a:pt x="0" y="1134"/>
                </a:moveTo>
                <a:lnTo>
                  <a:pt x="746" y="1134"/>
                </a:lnTo>
                <a:lnTo>
                  <a:pt x="74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0" name="Freeform 22"/>
          <p:cNvSpPr>
            <a:spLocks/>
          </p:cNvSpPr>
          <p:nvPr/>
        </p:nvSpPr>
        <p:spPr bwMode="auto">
          <a:xfrm>
            <a:off x="7199692" y="3412629"/>
            <a:ext cx="1127881" cy="0"/>
          </a:xfrm>
          <a:custGeom>
            <a:avLst/>
            <a:gdLst>
              <a:gd name="T0" fmla="*/ 0 w 746"/>
              <a:gd name="T1" fmla="*/ 0 w 746"/>
              <a:gd name="T2" fmla="*/ 746 w 746"/>
              <a:gd name="T3" fmla="*/ 746 w 746"/>
              <a:gd name="T4" fmla="*/ 0 60000 65536"/>
              <a:gd name="T5" fmla="*/ 0 60000 65536"/>
              <a:gd name="T6" fmla="*/ 0 60000 65536"/>
              <a:gd name="T7" fmla="*/ 0 60000 65536"/>
              <a:gd name="T8" fmla="*/ 0 w 746"/>
              <a:gd name="T9" fmla="*/ 746 w 746"/>
            </a:gdLst>
            <a:ahLst/>
            <a:cxnLst>
              <a:cxn ang="T4">
                <a:pos x="T0" y="0"/>
              </a:cxn>
              <a:cxn ang="T5">
                <a:pos x="T1" y="0"/>
              </a:cxn>
              <a:cxn ang="T6">
                <a:pos x="T2" y="0"/>
              </a:cxn>
              <a:cxn ang="T7">
                <a:pos x="T3" y="0"/>
              </a:cxn>
            </a:cxnLst>
            <a:rect l="T8" t="0" r="T9" b="0"/>
            <a:pathLst>
              <a:path w="746">
                <a:moveTo>
                  <a:pt x="0" y="0"/>
                </a:moveTo>
                <a:lnTo>
                  <a:pt x="0" y="0"/>
                </a:lnTo>
                <a:lnTo>
                  <a:pt x="74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1" name="Freeform 23"/>
          <p:cNvSpPr>
            <a:spLocks/>
          </p:cNvSpPr>
          <p:nvPr/>
        </p:nvSpPr>
        <p:spPr bwMode="auto">
          <a:xfrm>
            <a:off x="8327571" y="3412631"/>
            <a:ext cx="0" cy="1687711"/>
          </a:xfrm>
          <a:custGeom>
            <a:avLst/>
            <a:gdLst>
              <a:gd name="T0" fmla="*/ 1134 h 1134"/>
              <a:gd name="T1" fmla="*/ 0 h 1134"/>
              <a:gd name="T2" fmla="*/ 0 h 1134"/>
              <a:gd name="T3" fmla="*/ 1134 h 1134"/>
              <a:gd name="T4" fmla="*/ 0 60000 65536"/>
              <a:gd name="T5" fmla="*/ 0 60000 65536"/>
              <a:gd name="T6" fmla="*/ 0 60000 65536"/>
              <a:gd name="T7" fmla="*/ 0 60000 65536"/>
              <a:gd name="T8" fmla="*/ 0 h 1134"/>
              <a:gd name="T9" fmla="*/ 1134 h 1134"/>
            </a:gdLst>
            <a:ahLst/>
            <a:cxnLst>
              <a:cxn ang="T4">
                <a:pos x="0" y="T0"/>
              </a:cxn>
              <a:cxn ang="T5">
                <a:pos x="0" y="T1"/>
              </a:cxn>
              <a:cxn ang="T6">
                <a:pos x="0" y="T2"/>
              </a:cxn>
              <a:cxn ang="T7">
                <a:pos x="0" y="T3"/>
              </a:cxn>
            </a:cxnLst>
            <a:rect l="0" t="T8" r="0" b="T9"/>
            <a:pathLst>
              <a:path h="1134">
                <a:moveTo>
                  <a:pt x="0" y="1134"/>
                </a:moveTo>
                <a:lnTo>
                  <a:pt x="0" y="0"/>
                </a:lnTo>
                <a:lnTo>
                  <a:pt x="0" y="113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2" name="Freeform 24"/>
          <p:cNvSpPr>
            <a:spLocks/>
          </p:cNvSpPr>
          <p:nvPr/>
        </p:nvSpPr>
        <p:spPr bwMode="auto">
          <a:xfrm>
            <a:off x="8527145" y="4677668"/>
            <a:ext cx="1129393" cy="422672"/>
          </a:xfrm>
          <a:custGeom>
            <a:avLst/>
            <a:gdLst>
              <a:gd name="T0" fmla="*/ 0 w 747"/>
              <a:gd name="T1" fmla="*/ 284 h 284"/>
              <a:gd name="T2" fmla="*/ 747 w 747"/>
              <a:gd name="T3" fmla="*/ 284 h 284"/>
              <a:gd name="T4" fmla="*/ 747 w 747"/>
              <a:gd name="T5" fmla="*/ 0 h 284"/>
              <a:gd name="T6" fmla="*/ 0 w 747"/>
              <a:gd name="T7" fmla="*/ 0 h 284"/>
              <a:gd name="T8" fmla="*/ 0 60000 65536"/>
              <a:gd name="T9" fmla="*/ 0 60000 65536"/>
              <a:gd name="T10" fmla="*/ 0 60000 65536"/>
              <a:gd name="T11" fmla="*/ 0 60000 65536"/>
              <a:gd name="T12" fmla="*/ 0 w 747"/>
              <a:gd name="T13" fmla="*/ 0 h 284"/>
              <a:gd name="T14" fmla="*/ 747 w 747"/>
              <a:gd name="T15" fmla="*/ 284 h 284"/>
            </a:gdLst>
            <a:ahLst/>
            <a:cxnLst>
              <a:cxn ang="T8">
                <a:pos x="T0" y="T1"/>
              </a:cxn>
              <a:cxn ang="T9">
                <a:pos x="T2" y="T3"/>
              </a:cxn>
              <a:cxn ang="T10">
                <a:pos x="T4" y="T5"/>
              </a:cxn>
              <a:cxn ang="T11">
                <a:pos x="T6" y="T7"/>
              </a:cxn>
            </a:cxnLst>
            <a:rect l="T12" t="T13" r="T14" b="T15"/>
            <a:pathLst>
              <a:path w="747" h="284">
                <a:moveTo>
                  <a:pt x="0" y="284"/>
                </a:moveTo>
                <a:lnTo>
                  <a:pt x="747" y="284"/>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3" name="Freeform 25"/>
          <p:cNvSpPr>
            <a:spLocks/>
          </p:cNvSpPr>
          <p:nvPr/>
        </p:nvSpPr>
        <p:spPr bwMode="auto">
          <a:xfrm>
            <a:off x="8527145" y="4677668"/>
            <a:ext cx="1129393"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4" name="Freeform 26"/>
          <p:cNvSpPr>
            <a:spLocks/>
          </p:cNvSpPr>
          <p:nvPr/>
        </p:nvSpPr>
        <p:spPr bwMode="auto">
          <a:xfrm>
            <a:off x="9656536" y="4677668"/>
            <a:ext cx="0" cy="422672"/>
          </a:xfrm>
          <a:custGeom>
            <a:avLst/>
            <a:gdLst>
              <a:gd name="T0" fmla="*/ 284 h 284"/>
              <a:gd name="T1" fmla="*/ 0 h 284"/>
              <a:gd name="T2" fmla="*/ 0 h 284"/>
              <a:gd name="T3" fmla="*/ 284 h 284"/>
              <a:gd name="T4" fmla="*/ 0 60000 65536"/>
              <a:gd name="T5" fmla="*/ 0 60000 65536"/>
              <a:gd name="T6" fmla="*/ 0 60000 65536"/>
              <a:gd name="T7" fmla="*/ 0 60000 65536"/>
              <a:gd name="T8" fmla="*/ 0 h 284"/>
              <a:gd name="T9" fmla="*/ 284 h 284"/>
            </a:gdLst>
            <a:ahLst/>
            <a:cxnLst>
              <a:cxn ang="T4">
                <a:pos x="0" y="T0"/>
              </a:cxn>
              <a:cxn ang="T5">
                <a:pos x="0" y="T1"/>
              </a:cxn>
              <a:cxn ang="T6">
                <a:pos x="0" y="T2"/>
              </a:cxn>
              <a:cxn ang="T7">
                <a:pos x="0" y="T3"/>
              </a:cxn>
            </a:cxnLst>
            <a:rect l="0" t="T8" r="0" b="T9"/>
            <a:pathLst>
              <a:path h="284">
                <a:moveTo>
                  <a:pt x="0" y="284"/>
                </a:moveTo>
                <a:lnTo>
                  <a:pt x="0" y="0"/>
                </a:lnTo>
                <a:lnTo>
                  <a:pt x="0" y="28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5" name="Text Box 27"/>
          <p:cNvSpPr txBox="1">
            <a:spLocks noChangeArrowheads="1"/>
          </p:cNvSpPr>
          <p:nvPr/>
        </p:nvSpPr>
        <p:spPr bwMode="auto">
          <a:xfrm>
            <a:off x="3276299" y="5198568"/>
            <a:ext cx="100692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HHHH</a:t>
            </a:r>
          </a:p>
        </p:txBody>
      </p:sp>
      <p:sp>
        <p:nvSpPr>
          <p:cNvPr id="53276" name="Text Box 28"/>
          <p:cNvSpPr txBox="1">
            <a:spLocks noChangeArrowheads="1"/>
          </p:cNvSpPr>
          <p:nvPr/>
        </p:nvSpPr>
        <p:spPr bwMode="auto">
          <a:xfrm>
            <a:off x="4624918" y="5198568"/>
            <a:ext cx="96761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HHHT</a:t>
            </a:r>
          </a:p>
        </p:txBody>
      </p:sp>
      <p:sp>
        <p:nvSpPr>
          <p:cNvPr id="53277" name="Text Box 29"/>
          <p:cNvSpPr txBox="1">
            <a:spLocks noChangeArrowheads="1"/>
          </p:cNvSpPr>
          <p:nvPr/>
        </p:nvSpPr>
        <p:spPr bwMode="auto">
          <a:xfrm>
            <a:off x="5972024" y="5198568"/>
            <a:ext cx="9283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HHTT</a:t>
            </a:r>
          </a:p>
        </p:txBody>
      </p:sp>
      <p:sp>
        <p:nvSpPr>
          <p:cNvPr id="53278" name="Text Box 30"/>
          <p:cNvSpPr txBox="1">
            <a:spLocks noChangeArrowheads="1"/>
          </p:cNvSpPr>
          <p:nvPr/>
        </p:nvSpPr>
        <p:spPr bwMode="auto">
          <a:xfrm>
            <a:off x="7319131" y="5198568"/>
            <a:ext cx="88900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HTTT</a:t>
            </a:r>
          </a:p>
        </p:txBody>
      </p:sp>
      <p:sp>
        <p:nvSpPr>
          <p:cNvPr id="53279" name="Text Box 31"/>
          <p:cNvSpPr txBox="1">
            <a:spLocks noChangeArrowheads="1"/>
          </p:cNvSpPr>
          <p:nvPr/>
        </p:nvSpPr>
        <p:spPr bwMode="auto">
          <a:xfrm>
            <a:off x="8666240" y="5198568"/>
            <a:ext cx="85120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TTTT</a:t>
            </a:r>
          </a:p>
        </p:txBody>
      </p:sp>
      <p:sp>
        <p:nvSpPr>
          <p:cNvPr id="53280" name="Text Box 32"/>
          <p:cNvSpPr txBox="1">
            <a:spLocks noChangeArrowheads="1"/>
          </p:cNvSpPr>
          <p:nvPr/>
        </p:nvSpPr>
        <p:spPr bwMode="auto">
          <a:xfrm>
            <a:off x="5878287" y="5618262"/>
            <a:ext cx="1191381"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3281" name="Text Box 33"/>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3282" name="Text Box 34"/>
          <p:cNvSpPr txBox="1">
            <a:spLocks noChangeArrowheads="1"/>
          </p:cNvSpPr>
          <p:nvPr/>
        </p:nvSpPr>
        <p:spPr bwMode="auto">
          <a:xfrm>
            <a:off x="2482547" y="4229695"/>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3283" name="Text Box 35"/>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3284" name="Text Box 36"/>
          <p:cNvSpPr txBox="1">
            <a:spLocks noChangeArrowheads="1"/>
          </p:cNvSpPr>
          <p:nvPr/>
        </p:nvSpPr>
        <p:spPr bwMode="auto">
          <a:xfrm>
            <a:off x="2482547" y="287982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3285" name="Text Box 37"/>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0.4</a:t>
            </a:r>
          </a:p>
        </p:txBody>
      </p:sp>
      <p:sp>
        <p:nvSpPr>
          <p:cNvPr id="53286" name="Text Box 38"/>
          <p:cNvSpPr txBox="1">
            <a:spLocks noChangeArrowheads="1"/>
          </p:cNvSpPr>
          <p:nvPr/>
        </p:nvSpPr>
        <p:spPr bwMode="auto">
          <a:xfrm>
            <a:off x="3114525" y="2024062"/>
            <a:ext cx="1602619"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Tree>
    <p:extLst>
      <p:ext uri="{BB962C8B-B14F-4D97-AF65-F5344CB8AC3E}">
        <p14:creationId xmlns:p14="http://schemas.microsoft.com/office/powerpoint/2010/main" val="355159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Ten Coin toss</a:t>
            </a:r>
          </a:p>
        </p:txBody>
      </p:sp>
      <p:sp>
        <p:nvSpPr>
          <p:cNvPr id="54275"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11 outcomes</a:t>
            </a:r>
          </a:p>
        </p:txBody>
      </p:sp>
      <p:sp>
        <p:nvSpPr>
          <p:cNvPr id="54276" name="Freeform 5"/>
          <p:cNvSpPr>
            <a:spLocks/>
          </p:cNvSpPr>
          <p:nvPr/>
        </p:nvSpPr>
        <p:spPr bwMode="auto">
          <a:xfrm>
            <a:off x="3138952" y="2397623"/>
            <a:ext cx="0" cy="2704207"/>
          </a:xfrm>
          <a:custGeom>
            <a:avLst/>
            <a:gdLst>
              <a:gd name="T0" fmla="*/ 1817 h 1817"/>
              <a:gd name="T1" fmla="*/ 1817 h 1817"/>
              <a:gd name="T2" fmla="*/ 0 h 1817"/>
              <a:gd name="T3" fmla="*/ 0 h 1817"/>
              <a:gd name="T4" fmla="*/ 0 60000 65536"/>
              <a:gd name="T5" fmla="*/ 0 60000 65536"/>
              <a:gd name="T6" fmla="*/ 0 60000 65536"/>
              <a:gd name="T7" fmla="*/ 0 60000 65536"/>
              <a:gd name="T8" fmla="*/ 0 h 1817"/>
              <a:gd name="T9" fmla="*/ 1817 h 1817"/>
            </a:gdLst>
            <a:ahLst/>
            <a:cxnLst>
              <a:cxn ang="T4">
                <a:pos x="0" y="T0"/>
              </a:cxn>
              <a:cxn ang="T5">
                <a:pos x="0" y="T1"/>
              </a:cxn>
              <a:cxn ang="T6">
                <a:pos x="0" y="T2"/>
              </a:cxn>
              <a:cxn ang="T7">
                <a:pos x="0" y="T3"/>
              </a:cxn>
            </a:cxnLst>
            <a:rect l="0" t="T8" r="0" b="T9"/>
            <a:pathLst>
              <a:path h="1817">
                <a:moveTo>
                  <a:pt x="0" y="1817"/>
                </a:moveTo>
                <a:lnTo>
                  <a:pt x="0" y="1817"/>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7" name="Freeform 4"/>
          <p:cNvSpPr>
            <a:spLocks/>
          </p:cNvSpPr>
          <p:nvPr/>
        </p:nvSpPr>
        <p:spPr bwMode="auto">
          <a:xfrm>
            <a:off x="3138954" y="2397623"/>
            <a:ext cx="6535965" cy="2704207"/>
          </a:xfrm>
          <a:custGeom>
            <a:avLst/>
            <a:gdLst>
              <a:gd name="T0" fmla="*/ 0 w 4323"/>
              <a:gd name="T1" fmla="*/ 1817 h 1817"/>
              <a:gd name="T2" fmla="*/ 4323 w 4323"/>
              <a:gd name="T3" fmla="*/ 1817 h 1817"/>
              <a:gd name="T4" fmla="*/ 4323 w 4323"/>
              <a:gd name="T5" fmla="*/ 0 h 1817"/>
              <a:gd name="T6" fmla="*/ 0 w 4323"/>
              <a:gd name="T7" fmla="*/ 0 h 1817"/>
              <a:gd name="T8" fmla="*/ 0 60000 65536"/>
              <a:gd name="T9" fmla="*/ 0 60000 65536"/>
              <a:gd name="T10" fmla="*/ 0 60000 65536"/>
              <a:gd name="T11" fmla="*/ 0 60000 65536"/>
              <a:gd name="T12" fmla="*/ 0 w 4323"/>
              <a:gd name="T13" fmla="*/ 0 h 1817"/>
              <a:gd name="T14" fmla="*/ 4323 w 4323"/>
              <a:gd name="T15" fmla="*/ 1817 h 1817"/>
            </a:gdLst>
            <a:ahLst/>
            <a:cxnLst>
              <a:cxn ang="T8">
                <a:pos x="T0" y="T1"/>
              </a:cxn>
              <a:cxn ang="T9">
                <a:pos x="T2" y="T3"/>
              </a:cxn>
              <a:cxn ang="T10">
                <a:pos x="T4" y="T5"/>
              </a:cxn>
              <a:cxn ang="T11">
                <a:pos x="T6" y="T7"/>
              </a:cxn>
            </a:cxnLst>
            <a:rect l="T12" t="T13" r="T14" b="T15"/>
            <a:pathLst>
              <a:path w="4323" h="1817">
                <a:moveTo>
                  <a:pt x="0" y="1817"/>
                </a:moveTo>
                <a:lnTo>
                  <a:pt x="4323" y="1817"/>
                </a:lnTo>
                <a:lnTo>
                  <a:pt x="4323"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8" name="Freeform 6"/>
          <p:cNvSpPr>
            <a:spLocks/>
          </p:cNvSpPr>
          <p:nvPr/>
        </p:nvSpPr>
        <p:spPr bwMode="auto">
          <a:xfrm>
            <a:off x="3138954" y="5101828"/>
            <a:ext cx="6535965" cy="0"/>
          </a:xfrm>
          <a:custGeom>
            <a:avLst/>
            <a:gdLst>
              <a:gd name="T0" fmla="*/ 0 w 4323"/>
              <a:gd name="T1" fmla="*/ 4323 w 4323"/>
              <a:gd name="T2" fmla="*/ 4323 w 4323"/>
              <a:gd name="T3" fmla="*/ 0 w 4323"/>
              <a:gd name="T4" fmla="*/ 0 60000 65536"/>
              <a:gd name="T5" fmla="*/ 0 60000 65536"/>
              <a:gd name="T6" fmla="*/ 0 60000 65536"/>
              <a:gd name="T7" fmla="*/ 0 60000 65536"/>
              <a:gd name="T8" fmla="*/ 0 w 4323"/>
              <a:gd name="T9" fmla="*/ 4323 w 4323"/>
            </a:gdLst>
            <a:ahLst/>
            <a:cxnLst>
              <a:cxn ang="T4">
                <a:pos x="T0" y="0"/>
              </a:cxn>
              <a:cxn ang="T5">
                <a:pos x="T1" y="0"/>
              </a:cxn>
              <a:cxn ang="T6">
                <a:pos x="T2" y="0"/>
              </a:cxn>
              <a:cxn ang="T7">
                <a:pos x="T3" y="0"/>
              </a:cxn>
            </a:cxnLst>
            <a:rect l="T8" t="0" r="T9" b="0"/>
            <a:pathLst>
              <a:path w="4323">
                <a:moveTo>
                  <a:pt x="0" y="0"/>
                </a:moveTo>
                <a:lnTo>
                  <a:pt x="4323"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9" name="Line 7"/>
          <p:cNvSpPr>
            <a:spLocks noChangeShapeType="1"/>
          </p:cNvSpPr>
          <p:nvPr/>
        </p:nvSpPr>
        <p:spPr bwMode="auto">
          <a:xfrm>
            <a:off x="3138954" y="5101828"/>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0" name="Line 8"/>
          <p:cNvSpPr>
            <a:spLocks noChangeShapeType="1"/>
          </p:cNvSpPr>
          <p:nvPr/>
        </p:nvSpPr>
        <p:spPr bwMode="auto">
          <a:xfrm>
            <a:off x="3138954" y="4652367"/>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1" name="Line 9"/>
          <p:cNvSpPr>
            <a:spLocks noChangeShapeType="1"/>
          </p:cNvSpPr>
          <p:nvPr/>
        </p:nvSpPr>
        <p:spPr bwMode="auto">
          <a:xfrm>
            <a:off x="3138954" y="4201418"/>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2" name="Line 10"/>
          <p:cNvSpPr>
            <a:spLocks noChangeShapeType="1"/>
          </p:cNvSpPr>
          <p:nvPr/>
        </p:nvSpPr>
        <p:spPr bwMode="auto">
          <a:xfrm>
            <a:off x="3138954" y="3750469"/>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3" name="Line 11"/>
          <p:cNvSpPr>
            <a:spLocks noChangeShapeType="1"/>
          </p:cNvSpPr>
          <p:nvPr/>
        </p:nvSpPr>
        <p:spPr bwMode="auto">
          <a:xfrm>
            <a:off x="3138954" y="3299520"/>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4" name="Line 12"/>
          <p:cNvSpPr>
            <a:spLocks noChangeShapeType="1"/>
          </p:cNvSpPr>
          <p:nvPr/>
        </p:nvSpPr>
        <p:spPr bwMode="auto">
          <a:xfrm>
            <a:off x="3138954" y="2848570"/>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5" name="Line 13"/>
          <p:cNvSpPr>
            <a:spLocks noChangeShapeType="1"/>
          </p:cNvSpPr>
          <p:nvPr/>
        </p:nvSpPr>
        <p:spPr bwMode="auto">
          <a:xfrm>
            <a:off x="3138954" y="2397622"/>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6" name="Freeform 14"/>
          <p:cNvSpPr>
            <a:spLocks/>
          </p:cNvSpPr>
          <p:nvPr/>
        </p:nvSpPr>
        <p:spPr bwMode="auto">
          <a:xfrm>
            <a:off x="3182798" y="5094389"/>
            <a:ext cx="504976" cy="7441"/>
          </a:xfrm>
          <a:custGeom>
            <a:avLst/>
            <a:gdLst>
              <a:gd name="T0" fmla="*/ 0 w 334"/>
              <a:gd name="T1" fmla="*/ 5 h 5"/>
              <a:gd name="T2" fmla="*/ 334 w 334"/>
              <a:gd name="T3" fmla="*/ 5 h 5"/>
              <a:gd name="T4" fmla="*/ 334 w 334"/>
              <a:gd name="T5" fmla="*/ 0 h 5"/>
              <a:gd name="T6" fmla="*/ 0 w 334"/>
              <a:gd name="T7" fmla="*/ 0 h 5"/>
              <a:gd name="T8" fmla="*/ 0 60000 65536"/>
              <a:gd name="T9" fmla="*/ 0 60000 65536"/>
              <a:gd name="T10" fmla="*/ 0 60000 65536"/>
              <a:gd name="T11" fmla="*/ 0 60000 65536"/>
              <a:gd name="T12" fmla="*/ 0 w 334"/>
              <a:gd name="T13" fmla="*/ 0 h 5"/>
              <a:gd name="T14" fmla="*/ 334 w 334"/>
              <a:gd name="T15" fmla="*/ 5 h 5"/>
            </a:gdLst>
            <a:ahLst/>
            <a:cxnLst>
              <a:cxn ang="T8">
                <a:pos x="T0" y="T1"/>
              </a:cxn>
              <a:cxn ang="T9">
                <a:pos x="T2" y="T3"/>
              </a:cxn>
              <a:cxn ang="T10">
                <a:pos x="T4" y="T5"/>
              </a:cxn>
              <a:cxn ang="T11">
                <a:pos x="T6" y="T7"/>
              </a:cxn>
            </a:cxnLst>
            <a:rect l="T12" t="T13" r="T14" b="T15"/>
            <a:pathLst>
              <a:path w="334" h="5">
                <a:moveTo>
                  <a:pt x="0" y="5"/>
                </a:moveTo>
                <a:lnTo>
                  <a:pt x="334" y="5"/>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7" name="Freeform 15"/>
          <p:cNvSpPr>
            <a:spLocks/>
          </p:cNvSpPr>
          <p:nvPr/>
        </p:nvSpPr>
        <p:spPr bwMode="auto">
          <a:xfrm>
            <a:off x="3182798" y="5094387"/>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8" name="Freeform 16"/>
          <p:cNvSpPr>
            <a:spLocks/>
          </p:cNvSpPr>
          <p:nvPr/>
        </p:nvSpPr>
        <p:spPr bwMode="auto">
          <a:xfrm>
            <a:off x="3687774" y="5094389"/>
            <a:ext cx="0" cy="7441"/>
          </a:xfrm>
          <a:custGeom>
            <a:avLst/>
            <a:gdLst>
              <a:gd name="T0" fmla="*/ 5 h 5"/>
              <a:gd name="T1" fmla="*/ 0 h 5"/>
              <a:gd name="T2" fmla="*/ 0 h 5"/>
              <a:gd name="T3" fmla="*/ 5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5"/>
                </a:moveTo>
                <a:lnTo>
                  <a:pt x="0" y="0"/>
                </a:lnTo>
                <a:lnTo>
                  <a:pt x="0" y="5"/>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9" name="Freeform 17"/>
          <p:cNvSpPr>
            <a:spLocks/>
          </p:cNvSpPr>
          <p:nvPr/>
        </p:nvSpPr>
        <p:spPr bwMode="auto">
          <a:xfrm>
            <a:off x="3776977" y="5015508"/>
            <a:ext cx="504976" cy="86320"/>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0" name="Freeform 18"/>
          <p:cNvSpPr>
            <a:spLocks/>
          </p:cNvSpPr>
          <p:nvPr/>
        </p:nvSpPr>
        <p:spPr bwMode="auto">
          <a:xfrm>
            <a:off x="3776977" y="5014020"/>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1" name="Freeform 19"/>
          <p:cNvSpPr>
            <a:spLocks/>
          </p:cNvSpPr>
          <p:nvPr/>
        </p:nvSpPr>
        <p:spPr bwMode="auto">
          <a:xfrm>
            <a:off x="4281952" y="5015508"/>
            <a:ext cx="0" cy="86320"/>
          </a:xfrm>
          <a:custGeom>
            <a:avLst/>
            <a:gdLst>
              <a:gd name="T0" fmla="*/ 58 h 58"/>
              <a:gd name="T1" fmla="*/ 0 h 58"/>
              <a:gd name="T2" fmla="*/ 0 h 58"/>
              <a:gd name="T3" fmla="*/ 58 h 58"/>
              <a:gd name="T4" fmla="*/ 0 60000 65536"/>
              <a:gd name="T5" fmla="*/ 0 60000 65536"/>
              <a:gd name="T6" fmla="*/ 0 60000 65536"/>
              <a:gd name="T7" fmla="*/ 0 60000 65536"/>
              <a:gd name="T8" fmla="*/ 0 h 58"/>
              <a:gd name="T9" fmla="*/ 58 h 58"/>
            </a:gdLst>
            <a:ahLst/>
            <a:cxnLst>
              <a:cxn ang="T4">
                <a:pos x="0" y="T0"/>
              </a:cxn>
              <a:cxn ang="T5">
                <a:pos x="0" y="T1"/>
              </a:cxn>
              <a:cxn ang="T6">
                <a:pos x="0" y="T2"/>
              </a:cxn>
              <a:cxn ang="T7">
                <a:pos x="0" y="T3"/>
              </a:cxn>
            </a:cxnLst>
            <a:rect l="0" t="T8" r="0" b="T9"/>
            <a:pathLst>
              <a:path h="58">
                <a:moveTo>
                  <a:pt x="0" y="58"/>
                </a:moveTo>
                <a:lnTo>
                  <a:pt x="0" y="0"/>
                </a:lnTo>
                <a:lnTo>
                  <a:pt x="0" y="58"/>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2" name="Freeform 20"/>
          <p:cNvSpPr>
            <a:spLocks/>
          </p:cNvSpPr>
          <p:nvPr/>
        </p:nvSpPr>
        <p:spPr bwMode="auto">
          <a:xfrm>
            <a:off x="4371156" y="4697016"/>
            <a:ext cx="504976" cy="404813"/>
          </a:xfrm>
          <a:custGeom>
            <a:avLst/>
            <a:gdLst>
              <a:gd name="T0" fmla="*/ 0 w 334"/>
              <a:gd name="T1" fmla="*/ 272 h 272"/>
              <a:gd name="T2" fmla="*/ 334 w 334"/>
              <a:gd name="T3" fmla="*/ 272 h 272"/>
              <a:gd name="T4" fmla="*/ 334 w 334"/>
              <a:gd name="T5" fmla="*/ 0 h 272"/>
              <a:gd name="T6" fmla="*/ 0 w 334"/>
              <a:gd name="T7" fmla="*/ 0 h 272"/>
              <a:gd name="T8" fmla="*/ 0 60000 65536"/>
              <a:gd name="T9" fmla="*/ 0 60000 65536"/>
              <a:gd name="T10" fmla="*/ 0 60000 65536"/>
              <a:gd name="T11" fmla="*/ 0 60000 65536"/>
              <a:gd name="T12" fmla="*/ 0 w 334"/>
              <a:gd name="T13" fmla="*/ 0 h 272"/>
              <a:gd name="T14" fmla="*/ 334 w 334"/>
              <a:gd name="T15" fmla="*/ 272 h 272"/>
            </a:gdLst>
            <a:ahLst/>
            <a:cxnLst>
              <a:cxn ang="T8">
                <a:pos x="T0" y="T1"/>
              </a:cxn>
              <a:cxn ang="T9">
                <a:pos x="T2" y="T3"/>
              </a:cxn>
              <a:cxn ang="T10">
                <a:pos x="T4" y="T5"/>
              </a:cxn>
              <a:cxn ang="T11">
                <a:pos x="T6" y="T7"/>
              </a:cxn>
            </a:cxnLst>
            <a:rect l="T12" t="T13" r="T14" b="T15"/>
            <a:pathLst>
              <a:path w="334" h="272">
                <a:moveTo>
                  <a:pt x="0" y="272"/>
                </a:moveTo>
                <a:lnTo>
                  <a:pt x="334" y="27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3" name="Freeform 21"/>
          <p:cNvSpPr>
            <a:spLocks/>
          </p:cNvSpPr>
          <p:nvPr/>
        </p:nvSpPr>
        <p:spPr bwMode="auto">
          <a:xfrm>
            <a:off x="4371156" y="4697016"/>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4" name="Freeform 22"/>
          <p:cNvSpPr>
            <a:spLocks/>
          </p:cNvSpPr>
          <p:nvPr/>
        </p:nvSpPr>
        <p:spPr bwMode="auto">
          <a:xfrm>
            <a:off x="4876131" y="4697016"/>
            <a:ext cx="0" cy="404813"/>
          </a:xfrm>
          <a:custGeom>
            <a:avLst/>
            <a:gdLst>
              <a:gd name="T0" fmla="*/ 272 h 272"/>
              <a:gd name="T1" fmla="*/ 0 h 272"/>
              <a:gd name="T2" fmla="*/ 0 h 272"/>
              <a:gd name="T3" fmla="*/ 272 h 272"/>
              <a:gd name="T4" fmla="*/ 0 60000 65536"/>
              <a:gd name="T5" fmla="*/ 0 60000 65536"/>
              <a:gd name="T6" fmla="*/ 0 60000 65536"/>
              <a:gd name="T7" fmla="*/ 0 60000 65536"/>
              <a:gd name="T8" fmla="*/ 0 h 272"/>
              <a:gd name="T9" fmla="*/ 272 h 272"/>
            </a:gdLst>
            <a:ahLst/>
            <a:cxnLst>
              <a:cxn ang="T4">
                <a:pos x="0" y="T0"/>
              </a:cxn>
              <a:cxn ang="T5">
                <a:pos x="0" y="T1"/>
              </a:cxn>
              <a:cxn ang="T6">
                <a:pos x="0" y="T2"/>
              </a:cxn>
              <a:cxn ang="T7">
                <a:pos x="0" y="T3"/>
              </a:cxn>
            </a:cxnLst>
            <a:rect l="0" t="T8" r="0" b="T9"/>
            <a:pathLst>
              <a:path h="272">
                <a:moveTo>
                  <a:pt x="0" y="272"/>
                </a:moveTo>
                <a:lnTo>
                  <a:pt x="0" y="0"/>
                </a:lnTo>
                <a:lnTo>
                  <a:pt x="0" y="27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5" name="Freeform 23"/>
          <p:cNvSpPr>
            <a:spLocks/>
          </p:cNvSpPr>
          <p:nvPr/>
        </p:nvSpPr>
        <p:spPr bwMode="auto">
          <a:xfrm>
            <a:off x="4965334" y="4036220"/>
            <a:ext cx="504976" cy="1065609"/>
          </a:xfrm>
          <a:custGeom>
            <a:avLst/>
            <a:gdLst>
              <a:gd name="T0" fmla="*/ 0 w 334"/>
              <a:gd name="T1" fmla="*/ 716 h 716"/>
              <a:gd name="T2" fmla="*/ 334 w 334"/>
              <a:gd name="T3" fmla="*/ 716 h 716"/>
              <a:gd name="T4" fmla="*/ 334 w 334"/>
              <a:gd name="T5" fmla="*/ 0 h 716"/>
              <a:gd name="T6" fmla="*/ 0 w 334"/>
              <a:gd name="T7" fmla="*/ 0 h 716"/>
              <a:gd name="T8" fmla="*/ 0 60000 65536"/>
              <a:gd name="T9" fmla="*/ 0 60000 65536"/>
              <a:gd name="T10" fmla="*/ 0 60000 65536"/>
              <a:gd name="T11" fmla="*/ 0 60000 65536"/>
              <a:gd name="T12" fmla="*/ 0 w 334"/>
              <a:gd name="T13" fmla="*/ 0 h 716"/>
              <a:gd name="T14" fmla="*/ 334 w 334"/>
              <a:gd name="T15" fmla="*/ 716 h 716"/>
            </a:gdLst>
            <a:ahLst/>
            <a:cxnLst>
              <a:cxn ang="T8">
                <a:pos x="T0" y="T1"/>
              </a:cxn>
              <a:cxn ang="T9">
                <a:pos x="T2" y="T3"/>
              </a:cxn>
              <a:cxn ang="T10">
                <a:pos x="T4" y="T5"/>
              </a:cxn>
              <a:cxn ang="T11">
                <a:pos x="T6" y="T7"/>
              </a:cxn>
            </a:cxnLst>
            <a:rect l="T12" t="T13" r="T14" b="T15"/>
            <a:pathLst>
              <a:path w="334" h="716">
                <a:moveTo>
                  <a:pt x="0" y="716"/>
                </a:moveTo>
                <a:lnTo>
                  <a:pt x="334" y="716"/>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6" name="Freeform 24"/>
          <p:cNvSpPr>
            <a:spLocks/>
          </p:cNvSpPr>
          <p:nvPr/>
        </p:nvSpPr>
        <p:spPr bwMode="auto">
          <a:xfrm>
            <a:off x="4965334" y="403621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7" name="Freeform 25"/>
          <p:cNvSpPr>
            <a:spLocks/>
          </p:cNvSpPr>
          <p:nvPr/>
        </p:nvSpPr>
        <p:spPr bwMode="auto">
          <a:xfrm>
            <a:off x="5470309" y="4036220"/>
            <a:ext cx="0" cy="1065609"/>
          </a:xfrm>
          <a:custGeom>
            <a:avLst/>
            <a:gdLst>
              <a:gd name="T0" fmla="*/ 716 h 716"/>
              <a:gd name="T1" fmla="*/ 0 h 716"/>
              <a:gd name="T2" fmla="*/ 0 h 716"/>
              <a:gd name="T3" fmla="*/ 716 h 716"/>
              <a:gd name="T4" fmla="*/ 0 60000 65536"/>
              <a:gd name="T5" fmla="*/ 0 60000 65536"/>
              <a:gd name="T6" fmla="*/ 0 60000 65536"/>
              <a:gd name="T7" fmla="*/ 0 60000 65536"/>
              <a:gd name="T8" fmla="*/ 0 h 716"/>
              <a:gd name="T9" fmla="*/ 716 h 716"/>
            </a:gdLst>
            <a:ahLst/>
            <a:cxnLst>
              <a:cxn ang="T4">
                <a:pos x="0" y="T0"/>
              </a:cxn>
              <a:cxn ang="T5">
                <a:pos x="0" y="T1"/>
              </a:cxn>
              <a:cxn ang="T6">
                <a:pos x="0" y="T2"/>
              </a:cxn>
              <a:cxn ang="T7">
                <a:pos x="0" y="T3"/>
              </a:cxn>
            </a:cxnLst>
            <a:rect l="0" t="T8" r="0" b="T9"/>
            <a:pathLst>
              <a:path h="716">
                <a:moveTo>
                  <a:pt x="0" y="716"/>
                </a:moveTo>
                <a:lnTo>
                  <a:pt x="0" y="0"/>
                </a:lnTo>
                <a:lnTo>
                  <a:pt x="0" y="71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8" name="Freeform 26"/>
          <p:cNvSpPr>
            <a:spLocks/>
          </p:cNvSpPr>
          <p:nvPr/>
        </p:nvSpPr>
        <p:spPr bwMode="auto">
          <a:xfrm>
            <a:off x="5559513" y="3253384"/>
            <a:ext cx="504976" cy="1848445"/>
          </a:xfrm>
          <a:custGeom>
            <a:avLst/>
            <a:gdLst>
              <a:gd name="T0" fmla="*/ 0 w 334"/>
              <a:gd name="T1" fmla="*/ 1242 h 1242"/>
              <a:gd name="T2" fmla="*/ 334 w 334"/>
              <a:gd name="T3" fmla="*/ 1242 h 1242"/>
              <a:gd name="T4" fmla="*/ 334 w 334"/>
              <a:gd name="T5" fmla="*/ 0 h 1242"/>
              <a:gd name="T6" fmla="*/ 0 w 334"/>
              <a:gd name="T7" fmla="*/ 0 h 1242"/>
              <a:gd name="T8" fmla="*/ 0 60000 65536"/>
              <a:gd name="T9" fmla="*/ 0 60000 65536"/>
              <a:gd name="T10" fmla="*/ 0 60000 65536"/>
              <a:gd name="T11" fmla="*/ 0 60000 65536"/>
              <a:gd name="T12" fmla="*/ 0 w 334"/>
              <a:gd name="T13" fmla="*/ 0 h 1242"/>
              <a:gd name="T14" fmla="*/ 334 w 334"/>
              <a:gd name="T15" fmla="*/ 1242 h 1242"/>
            </a:gdLst>
            <a:ahLst/>
            <a:cxnLst>
              <a:cxn ang="T8">
                <a:pos x="T0" y="T1"/>
              </a:cxn>
              <a:cxn ang="T9">
                <a:pos x="T2" y="T3"/>
              </a:cxn>
              <a:cxn ang="T10">
                <a:pos x="T4" y="T5"/>
              </a:cxn>
              <a:cxn ang="T11">
                <a:pos x="T6" y="T7"/>
              </a:cxn>
            </a:cxnLst>
            <a:rect l="T12" t="T13" r="T14" b="T15"/>
            <a:pathLst>
              <a:path w="334" h="1242">
                <a:moveTo>
                  <a:pt x="0" y="1242"/>
                </a:moveTo>
                <a:lnTo>
                  <a:pt x="334" y="124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9" name="Freeform 27"/>
          <p:cNvSpPr>
            <a:spLocks/>
          </p:cNvSpPr>
          <p:nvPr/>
        </p:nvSpPr>
        <p:spPr bwMode="auto">
          <a:xfrm>
            <a:off x="5559513" y="3253383"/>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0" name="Freeform 28"/>
          <p:cNvSpPr>
            <a:spLocks/>
          </p:cNvSpPr>
          <p:nvPr/>
        </p:nvSpPr>
        <p:spPr bwMode="auto">
          <a:xfrm>
            <a:off x="6064488" y="3253384"/>
            <a:ext cx="0" cy="1848445"/>
          </a:xfrm>
          <a:custGeom>
            <a:avLst/>
            <a:gdLst>
              <a:gd name="T0" fmla="*/ 1242 h 1242"/>
              <a:gd name="T1" fmla="*/ 0 h 1242"/>
              <a:gd name="T2" fmla="*/ 0 h 1242"/>
              <a:gd name="T3" fmla="*/ 1242 h 1242"/>
              <a:gd name="T4" fmla="*/ 0 60000 65536"/>
              <a:gd name="T5" fmla="*/ 0 60000 65536"/>
              <a:gd name="T6" fmla="*/ 0 60000 65536"/>
              <a:gd name="T7" fmla="*/ 0 60000 65536"/>
              <a:gd name="T8" fmla="*/ 0 h 1242"/>
              <a:gd name="T9" fmla="*/ 1242 h 1242"/>
            </a:gdLst>
            <a:ahLst/>
            <a:cxnLst>
              <a:cxn ang="T4">
                <a:pos x="0" y="T0"/>
              </a:cxn>
              <a:cxn ang="T5">
                <a:pos x="0" y="T1"/>
              </a:cxn>
              <a:cxn ang="T6">
                <a:pos x="0" y="T2"/>
              </a:cxn>
              <a:cxn ang="T7">
                <a:pos x="0" y="T3"/>
              </a:cxn>
            </a:cxnLst>
            <a:rect l="0" t="T8" r="0" b="T9"/>
            <a:pathLst>
              <a:path h="1242">
                <a:moveTo>
                  <a:pt x="0" y="1242"/>
                </a:moveTo>
                <a:lnTo>
                  <a:pt x="0" y="0"/>
                </a:lnTo>
                <a:lnTo>
                  <a:pt x="0" y="124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1" name="Freeform 29"/>
          <p:cNvSpPr>
            <a:spLocks/>
          </p:cNvSpPr>
          <p:nvPr/>
        </p:nvSpPr>
        <p:spPr bwMode="auto">
          <a:xfrm>
            <a:off x="6153691" y="2884291"/>
            <a:ext cx="504976" cy="2217539"/>
          </a:xfrm>
          <a:custGeom>
            <a:avLst/>
            <a:gdLst>
              <a:gd name="T0" fmla="*/ 0 w 334"/>
              <a:gd name="T1" fmla="*/ 1490 h 1490"/>
              <a:gd name="T2" fmla="*/ 334 w 334"/>
              <a:gd name="T3" fmla="*/ 1490 h 1490"/>
              <a:gd name="T4" fmla="*/ 334 w 334"/>
              <a:gd name="T5" fmla="*/ 0 h 1490"/>
              <a:gd name="T6" fmla="*/ 0 w 334"/>
              <a:gd name="T7" fmla="*/ 0 h 1490"/>
              <a:gd name="T8" fmla="*/ 0 60000 65536"/>
              <a:gd name="T9" fmla="*/ 0 60000 65536"/>
              <a:gd name="T10" fmla="*/ 0 60000 65536"/>
              <a:gd name="T11" fmla="*/ 0 60000 65536"/>
              <a:gd name="T12" fmla="*/ 0 w 334"/>
              <a:gd name="T13" fmla="*/ 0 h 1490"/>
              <a:gd name="T14" fmla="*/ 334 w 334"/>
              <a:gd name="T15" fmla="*/ 1490 h 1490"/>
            </a:gdLst>
            <a:ahLst/>
            <a:cxnLst>
              <a:cxn ang="T8">
                <a:pos x="T0" y="T1"/>
              </a:cxn>
              <a:cxn ang="T9">
                <a:pos x="T2" y="T3"/>
              </a:cxn>
              <a:cxn ang="T10">
                <a:pos x="T4" y="T5"/>
              </a:cxn>
              <a:cxn ang="T11">
                <a:pos x="T6" y="T7"/>
              </a:cxn>
            </a:cxnLst>
            <a:rect l="T12" t="T13" r="T14" b="T15"/>
            <a:pathLst>
              <a:path w="334" h="1490">
                <a:moveTo>
                  <a:pt x="0" y="1490"/>
                </a:moveTo>
                <a:lnTo>
                  <a:pt x="334" y="1490"/>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2" name="Freeform 30"/>
          <p:cNvSpPr>
            <a:spLocks/>
          </p:cNvSpPr>
          <p:nvPr/>
        </p:nvSpPr>
        <p:spPr bwMode="auto">
          <a:xfrm>
            <a:off x="6153691" y="288428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3" name="Freeform 31"/>
          <p:cNvSpPr>
            <a:spLocks/>
          </p:cNvSpPr>
          <p:nvPr/>
        </p:nvSpPr>
        <p:spPr bwMode="auto">
          <a:xfrm>
            <a:off x="6658666" y="2884291"/>
            <a:ext cx="0" cy="2217539"/>
          </a:xfrm>
          <a:custGeom>
            <a:avLst/>
            <a:gdLst>
              <a:gd name="T0" fmla="*/ 1490 h 1490"/>
              <a:gd name="T1" fmla="*/ 0 h 1490"/>
              <a:gd name="T2" fmla="*/ 0 h 1490"/>
              <a:gd name="T3" fmla="*/ 1490 h 1490"/>
              <a:gd name="T4" fmla="*/ 0 60000 65536"/>
              <a:gd name="T5" fmla="*/ 0 60000 65536"/>
              <a:gd name="T6" fmla="*/ 0 60000 65536"/>
              <a:gd name="T7" fmla="*/ 0 60000 65536"/>
              <a:gd name="T8" fmla="*/ 0 h 1490"/>
              <a:gd name="T9" fmla="*/ 1490 h 1490"/>
            </a:gdLst>
            <a:ahLst/>
            <a:cxnLst>
              <a:cxn ang="T4">
                <a:pos x="0" y="T0"/>
              </a:cxn>
              <a:cxn ang="T5">
                <a:pos x="0" y="T1"/>
              </a:cxn>
              <a:cxn ang="T6">
                <a:pos x="0" y="T2"/>
              </a:cxn>
              <a:cxn ang="T7">
                <a:pos x="0" y="T3"/>
              </a:cxn>
            </a:cxnLst>
            <a:rect l="0" t="T8" r="0" b="T9"/>
            <a:pathLst>
              <a:path h="1490">
                <a:moveTo>
                  <a:pt x="0" y="1490"/>
                </a:moveTo>
                <a:lnTo>
                  <a:pt x="0" y="0"/>
                </a:lnTo>
                <a:lnTo>
                  <a:pt x="0" y="1490"/>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4" name="Freeform 32"/>
          <p:cNvSpPr>
            <a:spLocks/>
          </p:cNvSpPr>
          <p:nvPr/>
        </p:nvSpPr>
        <p:spPr bwMode="auto">
          <a:xfrm>
            <a:off x="6747870" y="3253384"/>
            <a:ext cx="504976" cy="1848445"/>
          </a:xfrm>
          <a:custGeom>
            <a:avLst/>
            <a:gdLst>
              <a:gd name="T0" fmla="*/ 0 w 334"/>
              <a:gd name="T1" fmla="*/ 1242 h 1242"/>
              <a:gd name="T2" fmla="*/ 334 w 334"/>
              <a:gd name="T3" fmla="*/ 1242 h 1242"/>
              <a:gd name="T4" fmla="*/ 334 w 334"/>
              <a:gd name="T5" fmla="*/ 0 h 1242"/>
              <a:gd name="T6" fmla="*/ 0 w 334"/>
              <a:gd name="T7" fmla="*/ 0 h 1242"/>
              <a:gd name="T8" fmla="*/ 0 60000 65536"/>
              <a:gd name="T9" fmla="*/ 0 60000 65536"/>
              <a:gd name="T10" fmla="*/ 0 60000 65536"/>
              <a:gd name="T11" fmla="*/ 0 60000 65536"/>
              <a:gd name="T12" fmla="*/ 0 w 334"/>
              <a:gd name="T13" fmla="*/ 0 h 1242"/>
              <a:gd name="T14" fmla="*/ 334 w 334"/>
              <a:gd name="T15" fmla="*/ 1242 h 1242"/>
            </a:gdLst>
            <a:ahLst/>
            <a:cxnLst>
              <a:cxn ang="T8">
                <a:pos x="T0" y="T1"/>
              </a:cxn>
              <a:cxn ang="T9">
                <a:pos x="T2" y="T3"/>
              </a:cxn>
              <a:cxn ang="T10">
                <a:pos x="T4" y="T5"/>
              </a:cxn>
              <a:cxn ang="T11">
                <a:pos x="T6" y="T7"/>
              </a:cxn>
            </a:cxnLst>
            <a:rect l="T12" t="T13" r="T14" b="T15"/>
            <a:pathLst>
              <a:path w="334" h="1242">
                <a:moveTo>
                  <a:pt x="0" y="1242"/>
                </a:moveTo>
                <a:lnTo>
                  <a:pt x="334" y="124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5" name="Freeform 33"/>
          <p:cNvSpPr>
            <a:spLocks/>
          </p:cNvSpPr>
          <p:nvPr/>
        </p:nvSpPr>
        <p:spPr bwMode="auto">
          <a:xfrm>
            <a:off x="6747870" y="3253383"/>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6" name="Freeform 34"/>
          <p:cNvSpPr>
            <a:spLocks/>
          </p:cNvSpPr>
          <p:nvPr/>
        </p:nvSpPr>
        <p:spPr bwMode="auto">
          <a:xfrm>
            <a:off x="7252845" y="3253384"/>
            <a:ext cx="0" cy="1848445"/>
          </a:xfrm>
          <a:custGeom>
            <a:avLst/>
            <a:gdLst>
              <a:gd name="T0" fmla="*/ 1242 h 1242"/>
              <a:gd name="T1" fmla="*/ 0 h 1242"/>
              <a:gd name="T2" fmla="*/ 0 h 1242"/>
              <a:gd name="T3" fmla="*/ 1242 h 1242"/>
              <a:gd name="T4" fmla="*/ 0 60000 65536"/>
              <a:gd name="T5" fmla="*/ 0 60000 65536"/>
              <a:gd name="T6" fmla="*/ 0 60000 65536"/>
              <a:gd name="T7" fmla="*/ 0 60000 65536"/>
              <a:gd name="T8" fmla="*/ 0 h 1242"/>
              <a:gd name="T9" fmla="*/ 1242 h 1242"/>
            </a:gdLst>
            <a:ahLst/>
            <a:cxnLst>
              <a:cxn ang="T4">
                <a:pos x="0" y="T0"/>
              </a:cxn>
              <a:cxn ang="T5">
                <a:pos x="0" y="T1"/>
              </a:cxn>
              <a:cxn ang="T6">
                <a:pos x="0" y="T2"/>
              </a:cxn>
              <a:cxn ang="T7">
                <a:pos x="0" y="T3"/>
              </a:cxn>
            </a:cxnLst>
            <a:rect l="0" t="T8" r="0" b="T9"/>
            <a:pathLst>
              <a:path h="1242">
                <a:moveTo>
                  <a:pt x="0" y="1242"/>
                </a:moveTo>
                <a:lnTo>
                  <a:pt x="0" y="0"/>
                </a:lnTo>
                <a:lnTo>
                  <a:pt x="0" y="124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7" name="Freeform 35"/>
          <p:cNvSpPr>
            <a:spLocks/>
          </p:cNvSpPr>
          <p:nvPr/>
        </p:nvSpPr>
        <p:spPr bwMode="auto">
          <a:xfrm>
            <a:off x="7342048" y="4036220"/>
            <a:ext cx="504976" cy="1065609"/>
          </a:xfrm>
          <a:custGeom>
            <a:avLst/>
            <a:gdLst>
              <a:gd name="T0" fmla="*/ 0 w 334"/>
              <a:gd name="T1" fmla="*/ 716 h 716"/>
              <a:gd name="T2" fmla="*/ 334 w 334"/>
              <a:gd name="T3" fmla="*/ 716 h 716"/>
              <a:gd name="T4" fmla="*/ 334 w 334"/>
              <a:gd name="T5" fmla="*/ 0 h 716"/>
              <a:gd name="T6" fmla="*/ 0 w 334"/>
              <a:gd name="T7" fmla="*/ 0 h 716"/>
              <a:gd name="T8" fmla="*/ 0 60000 65536"/>
              <a:gd name="T9" fmla="*/ 0 60000 65536"/>
              <a:gd name="T10" fmla="*/ 0 60000 65536"/>
              <a:gd name="T11" fmla="*/ 0 60000 65536"/>
              <a:gd name="T12" fmla="*/ 0 w 334"/>
              <a:gd name="T13" fmla="*/ 0 h 716"/>
              <a:gd name="T14" fmla="*/ 334 w 334"/>
              <a:gd name="T15" fmla="*/ 716 h 716"/>
            </a:gdLst>
            <a:ahLst/>
            <a:cxnLst>
              <a:cxn ang="T8">
                <a:pos x="T0" y="T1"/>
              </a:cxn>
              <a:cxn ang="T9">
                <a:pos x="T2" y="T3"/>
              </a:cxn>
              <a:cxn ang="T10">
                <a:pos x="T4" y="T5"/>
              </a:cxn>
              <a:cxn ang="T11">
                <a:pos x="T6" y="T7"/>
              </a:cxn>
            </a:cxnLst>
            <a:rect l="T12" t="T13" r="T14" b="T15"/>
            <a:pathLst>
              <a:path w="334" h="716">
                <a:moveTo>
                  <a:pt x="0" y="716"/>
                </a:moveTo>
                <a:lnTo>
                  <a:pt x="334" y="716"/>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8" name="Freeform 36"/>
          <p:cNvSpPr>
            <a:spLocks/>
          </p:cNvSpPr>
          <p:nvPr/>
        </p:nvSpPr>
        <p:spPr bwMode="auto">
          <a:xfrm>
            <a:off x="7342048" y="403621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9" name="Freeform 37"/>
          <p:cNvSpPr>
            <a:spLocks/>
          </p:cNvSpPr>
          <p:nvPr/>
        </p:nvSpPr>
        <p:spPr bwMode="auto">
          <a:xfrm>
            <a:off x="7847024" y="4036220"/>
            <a:ext cx="0" cy="1065609"/>
          </a:xfrm>
          <a:custGeom>
            <a:avLst/>
            <a:gdLst>
              <a:gd name="T0" fmla="*/ 716 h 716"/>
              <a:gd name="T1" fmla="*/ 0 h 716"/>
              <a:gd name="T2" fmla="*/ 0 h 716"/>
              <a:gd name="T3" fmla="*/ 716 h 716"/>
              <a:gd name="T4" fmla="*/ 0 60000 65536"/>
              <a:gd name="T5" fmla="*/ 0 60000 65536"/>
              <a:gd name="T6" fmla="*/ 0 60000 65536"/>
              <a:gd name="T7" fmla="*/ 0 60000 65536"/>
              <a:gd name="T8" fmla="*/ 0 h 716"/>
              <a:gd name="T9" fmla="*/ 716 h 716"/>
            </a:gdLst>
            <a:ahLst/>
            <a:cxnLst>
              <a:cxn ang="T4">
                <a:pos x="0" y="T0"/>
              </a:cxn>
              <a:cxn ang="T5">
                <a:pos x="0" y="T1"/>
              </a:cxn>
              <a:cxn ang="T6">
                <a:pos x="0" y="T2"/>
              </a:cxn>
              <a:cxn ang="T7">
                <a:pos x="0" y="T3"/>
              </a:cxn>
            </a:cxnLst>
            <a:rect l="0" t="T8" r="0" b="T9"/>
            <a:pathLst>
              <a:path h="716">
                <a:moveTo>
                  <a:pt x="0" y="716"/>
                </a:moveTo>
                <a:lnTo>
                  <a:pt x="0" y="0"/>
                </a:lnTo>
                <a:lnTo>
                  <a:pt x="0" y="71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0" name="Freeform 38"/>
          <p:cNvSpPr>
            <a:spLocks/>
          </p:cNvSpPr>
          <p:nvPr/>
        </p:nvSpPr>
        <p:spPr bwMode="auto">
          <a:xfrm>
            <a:off x="7936227" y="4697016"/>
            <a:ext cx="504976" cy="404813"/>
          </a:xfrm>
          <a:custGeom>
            <a:avLst/>
            <a:gdLst>
              <a:gd name="T0" fmla="*/ 0 w 334"/>
              <a:gd name="T1" fmla="*/ 272 h 272"/>
              <a:gd name="T2" fmla="*/ 334 w 334"/>
              <a:gd name="T3" fmla="*/ 272 h 272"/>
              <a:gd name="T4" fmla="*/ 334 w 334"/>
              <a:gd name="T5" fmla="*/ 0 h 272"/>
              <a:gd name="T6" fmla="*/ 0 w 334"/>
              <a:gd name="T7" fmla="*/ 0 h 272"/>
              <a:gd name="T8" fmla="*/ 0 60000 65536"/>
              <a:gd name="T9" fmla="*/ 0 60000 65536"/>
              <a:gd name="T10" fmla="*/ 0 60000 65536"/>
              <a:gd name="T11" fmla="*/ 0 60000 65536"/>
              <a:gd name="T12" fmla="*/ 0 w 334"/>
              <a:gd name="T13" fmla="*/ 0 h 272"/>
              <a:gd name="T14" fmla="*/ 334 w 334"/>
              <a:gd name="T15" fmla="*/ 272 h 272"/>
            </a:gdLst>
            <a:ahLst/>
            <a:cxnLst>
              <a:cxn ang="T8">
                <a:pos x="T0" y="T1"/>
              </a:cxn>
              <a:cxn ang="T9">
                <a:pos x="T2" y="T3"/>
              </a:cxn>
              <a:cxn ang="T10">
                <a:pos x="T4" y="T5"/>
              </a:cxn>
              <a:cxn ang="T11">
                <a:pos x="T6" y="T7"/>
              </a:cxn>
            </a:cxnLst>
            <a:rect l="T12" t="T13" r="T14" b="T15"/>
            <a:pathLst>
              <a:path w="334" h="272">
                <a:moveTo>
                  <a:pt x="0" y="272"/>
                </a:moveTo>
                <a:lnTo>
                  <a:pt x="334" y="27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1" name="Freeform 39"/>
          <p:cNvSpPr>
            <a:spLocks/>
          </p:cNvSpPr>
          <p:nvPr/>
        </p:nvSpPr>
        <p:spPr bwMode="auto">
          <a:xfrm>
            <a:off x="7936227" y="4697016"/>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2" name="Freeform 40"/>
          <p:cNvSpPr>
            <a:spLocks/>
          </p:cNvSpPr>
          <p:nvPr/>
        </p:nvSpPr>
        <p:spPr bwMode="auto">
          <a:xfrm>
            <a:off x="8441203" y="4697016"/>
            <a:ext cx="0" cy="404813"/>
          </a:xfrm>
          <a:custGeom>
            <a:avLst/>
            <a:gdLst>
              <a:gd name="T0" fmla="*/ 272 h 272"/>
              <a:gd name="T1" fmla="*/ 0 h 272"/>
              <a:gd name="T2" fmla="*/ 0 h 272"/>
              <a:gd name="T3" fmla="*/ 272 h 272"/>
              <a:gd name="T4" fmla="*/ 0 60000 65536"/>
              <a:gd name="T5" fmla="*/ 0 60000 65536"/>
              <a:gd name="T6" fmla="*/ 0 60000 65536"/>
              <a:gd name="T7" fmla="*/ 0 60000 65536"/>
              <a:gd name="T8" fmla="*/ 0 h 272"/>
              <a:gd name="T9" fmla="*/ 272 h 272"/>
            </a:gdLst>
            <a:ahLst/>
            <a:cxnLst>
              <a:cxn ang="T4">
                <a:pos x="0" y="T0"/>
              </a:cxn>
              <a:cxn ang="T5">
                <a:pos x="0" y="T1"/>
              </a:cxn>
              <a:cxn ang="T6">
                <a:pos x="0" y="T2"/>
              </a:cxn>
              <a:cxn ang="T7">
                <a:pos x="0" y="T3"/>
              </a:cxn>
            </a:cxnLst>
            <a:rect l="0" t="T8" r="0" b="T9"/>
            <a:pathLst>
              <a:path h="272">
                <a:moveTo>
                  <a:pt x="0" y="272"/>
                </a:moveTo>
                <a:lnTo>
                  <a:pt x="0" y="0"/>
                </a:lnTo>
                <a:lnTo>
                  <a:pt x="0" y="27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3" name="Freeform 41"/>
          <p:cNvSpPr>
            <a:spLocks/>
          </p:cNvSpPr>
          <p:nvPr/>
        </p:nvSpPr>
        <p:spPr bwMode="auto">
          <a:xfrm>
            <a:off x="8530405" y="5015508"/>
            <a:ext cx="504976" cy="86320"/>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4" name="Freeform 42"/>
          <p:cNvSpPr>
            <a:spLocks/>
          </p:cNvSpPr>
          <p:nvPr/>
        </p:nvSpPr>
        <p:spPr bwMode="auto">
          <a:xfrm>
            <a:off x="8530405" y="5014020"/>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5" name="Freeform 43"/>
          <p:cNvSpPr>
            <a:spLocks/>
          </p:cNvSpPr>
          <p:nvPr/>
        </p:nvSpPr>
        <p:spPr bwMode="auto">
          <a:xfrm>
            <a:off x="9035381" y="5015508"/>
            <a:ext cx="0" cy="86320"/>
          </a:xfrm>
          <a:custGeom>
            <a:avLst/>
            <a:gdLst>
              <a:gd name="T0" fmla="*/ 58 h 58"/>
              <a:gd name="T1" fmla="*/ 0 h 58"/>
              <a:gd name="T2" fmla="*/ 0 h 58"/>
              <a:gd name="T3" fmla="*/ 58 h 58"/>
              <a:gd name="T4" fmla="*/ 0 60000 65536"/>
              <a:gd name="T5" fmla="*/ 0 60000 65536"/>
              <a:gd name="T6" fmla="*/ 0 60000 65536"/>
              <a:gd name="T7" fmla="*/ 0 60000 65536"/>
              <a:gd name="T8" fmla="*/ 0 h 58"/>
              <a:gd name="T9" fmla="*/ 58 h 58"/>
            </a:gdLst>
            <a:ahLst/>
            <a:cxnLst>
              <a:cxn ang="T4">
                <a:pos x="0" y="T0"/>
              </a:cxn>
              <a:cxn ang="T5">
                <a:pos x="0" y="T1"/>
              </a:cxn>
              <a:cxn ang="T6">
                <a:pos x="0" y="T2"/>
              </a:cxn>
              <a:cxn ang="T7">
                <a:pos x="0" y="T3"/>
              </a:cxn>
            </a:cxnLst>
            <a:rect l="0" t="T8" r="0" b="T9"/>
            <a:pathLst>
              <a:path h="58">
                <a:moveTo>
                  <a:pt x="0" y="58"/>
                </a:moveTo>
                <a:lnTo>
                  <a:pt x="0" y="0"/>
                </a:lnTo>
                <a:lnTo>
                  <a:pt x="0" y="58"/>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6" name="Freeform 44"/>
          <p:cNvSpPr>
            <a:spLocks/>
          </p:cNvSpPr>
          <p:nvPr/>
        </p:nvSpPr>
        <p:spPr bwMode="auto">
          <a:xfrm>
            <a:off x="9124584" y="5094389"/>
            <a:ext cx="504976" cy="7441"/>
          </a:xfrm>
          <a:custGeom>
            <a:avLst/>
            <a:gdLst>
              <a:gd name="T0" fmla="*/ 0 w 334"/>
              <a:gd name="T1" fmla="*/ 5 h 5"/>
              <a:gd name="T2" fmla="*/ 334 w 334"/>
              <a:gd name="T3" fmla="*/ 5 h 5"/>
              <a:gd name="T4" fmla="*/ 334 w 334"/>
              <a:gd name="T5" fmla="*/ 0 h 5"/>
              <a:gd name="T6" fmla="*/ 0 w 334"/>
              <a:gd name="T7" fmla="*/ 0 h 5"/>
              <a:gd name="T8" fmla="*/ 0 60000 65536"/>
              <a:gd name="T9" fmla="*/ 0 60000 65536"/>
              <a:gd name="T10" fmla="*/ 0 60000 65536"/>
              <a:gd name="T11" fmla="*/ 0 60000 65536"/>
              <a:gd name="T12" fmla="*/ 0 w 334"/>
              <a:gd name="T13" fmla="*/ 0 h 5"/>
              <a:gd name="T14" fmla="*/ 334 w 334"/>
              <a:gd name="T15" fmla="*/ 5 h 5"/>
            </a:gdLst>
            <a:ahLst/>
            <a:cxnLst>
              <a:cxn ang="T8">
                <a:pos x="T0" y="T1"/>
              </a:cxn>
              <a:cxn ang="T9">
                <a:pos x="T2" y="T3"/>
              </a:cxn>
              <a:cxn ang="T10">
                <a:pos x="T4" y="T5"/>
              </a:cxn>
              <a:cxn ang="T11">
                <a:pos x="T6" y="T7"/>
              </a:cxn>
            </a:cxnLst>
            <a:rect l="T12" t="T13" r="T14" b="T15"/>
            <a:pathLst>
              <a:path w="334" h="5">
                <a:moveTo>
                  <a:pt x="0" y="5"/>
                </a:moveTo>
                <a:lnTo>
                  <a:pt x="334" y="5"/>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7" name="Freeform 45"/>
          <p:cNvSpPr>
            <a:spLocks/>
          </p:cNvSpPr>
          <p:nvPr/>
        </p:nvSpPr>
        <p:spPr bwMode="auto">
          <a:xfrm>
            <a:off x="9124584" y="5094387"/>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8" name="Freeform 46"/>
          <p:cNvSpPr>
            <a:spLocks/>
          </p:cNvSpPr>
          <p:nvPr/>
        </p:nvSpPr>
        <p:spPr bwMode="auto">
          <a:xfrm>
            <a:off x="9629560" y="5094389"/>
            <a:ext cx="0" cy="7441"/>
          </a:xfrm>
          <a:custGeom>
            <a:avLst/>
            <a:gdLst>
              <a:gd name="T0" fmla="*/ 5 h 5"/>
              <a:gd name="T1" fmla="*/ 0 h 5"/>
              <a:gd name="T2" fmla="*/ 0 h 5"/>
              <a:gd name="T3" fmla="*/ 5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5"/>
                </a:moveTo>
                <a:lnTo>
                  <a:pt x="0" y="0"/>
                </a:lnTo>
                <a:lnTo>
                  <a:pt x="0" y="5"/>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9" name="Text Box 47"/>
          <p:cNvSpPr txBox="1">
            <a:spLocks noChangeArrowheads="1"/>
          </p:cNvSpPr>
          <p:nvPr/>
        </p:nvSpPr>
        <p:spPr bwMode="auto">
          <a:xfrm>
            <a:off x="3435747"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0" name="Text Box 48"/>
          <p:cNvSpPr txBox="1">
            <a:spLocks noChangeArrowheads="1"/>
          </p:cNvSpPr>
          <p:nvPr/>
        </p:nvSpPr>
        <p:spPr bwMode="auto">
          <a:xfrm>
            <a:off x="4029927"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1" name="Text Box 49"/>
          <p:cNvSpPr txBox="1">
            <a:spLocks noChangeArrowheads="1"/>
          </p:cNvSpPr>
          <p:nvPr/>
        </p:nvSpPr>
        <p:spPr bwMode="auto">
          <a:xfrm>
            <a:off x="4624105"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2" name="Text Box 50"/>
          <p:cNvSpPr txBox="1">
            <a:spLocks noChangeArrowheads="1"/>
          </p:cNvSpPr>
          <p:nvPr/>
        </p:nvSpPr>
        <p:spPr bwMode="auto">
          <a:xfrm>
            <a:off x="5218284"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3" name="Text Box 51"/>
          <p:cNvSpPr txBox="1">
            <a:spLocks noChangeArrowheads="1"/>
          </p:cNvSpPr>
          <p:nvPr/>
        </p:nvSpPr>
        <p:spPr bwMode="auto">
          <a:xfrm>
            <a:off x="5812462"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4" name="Text Box 52"/>
          <p:cNvSpPr txBox="1">
            <a:spLocks noChangeArrowheads="1"/>
          </p:cNvSpPr>
          <p:nvPr/>
        </p:nvSpPr>
        <p:spPr bwMode="auto">
          <a:xfrm>
            <a:off x="5942025" y="5429250"/>
            <a:ext cx="1161143"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4325" name="Text Box 53"/>
          <p:cNvSpPr txBox="1">
            <a:spLocks noChangeArrowheads="1"/>
          </p:cNvSpPr>
          <p:nvPr/>
        </p:nvSpPr>
        <p:spPr bwMode="auto">
          <a:xfrm>
            <a:off x="2798775" y="4908352"/>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4326" name="Text Box 54"/>
          <p:cNvSpPr txBox="1">
            <a:spLocks noChangeArrowheads="1"/>
          </p:cNvSpPr>
          <p:nvPr/>
        </p:nvSpPr>
        <p:spPr bwMode="auto">
          <a:xfrm>
            <a:off x="2313453" y="4457404"/>
            <a:ext cx="67733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0.05</a:t>
            </a:r>
          </a:p>
        </p:txBody>
      </p:sp>
      <p:sp>
        <p:nvSpPr>
          <p:cNvPr id="54327" name="Text Box 55"/>
          <p:cNvSpPr txBox="1">
            <a:spLocks noChangeArrowheads="1"/>
          </p:cNvSpPr>
          <p:nvPr/>
        </p:nvSpPr>
        <p:spPr bwMode="auto">
          <a:xfrm>
            <a:off x="2506976" y="4006453"/>
            <a:ext cx="48532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4328" name="Text Box 56"/>
          <p:cNvSpPr txBox="1">
            <a:spLocks noChangeArrowheads="1"/>
          </p:cNvSpPr>
          <p:nvPr/>
        </p:nvSpPr>
        <p:spPr bwMode="auto">
          <a:xfrm>
            <a:off x="2313453" y="3555506"/>
            <a:ext cx="67733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0.15</a:t>
            </a:r>
          </a:p>
        </p:txBody>
      </p:sp>
      <p:sp>
        <p:nvSpPr>
          <p:cNvPr id="54329" name="Text Box 57"/>
          <p:cNvSpPr txBox="1">
            <a:spLocks noChangeArrowheads="1"/>
          </p:cNvSpPr>
          <p:nvPr/>
        </p:nvSpPr>
        <p:spPr bwMode="auto">
          <a:xfrm>
            <a:off x="2506976" y="3106045"/>
            <a:ext cx="48532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4330" name="Text Box 58"/>
          <p:cNvSpPr txBox="1">
            <a:spLocks noChangeArrowheads="1"/>
          </p:cNvSpPr>
          <p:nvPr/>
        </p:nvSpPr>
        <p:spPr bwMode="auto">
          <a:xfrm>
            <a:off x="2313453" y="2655094"/>
            <a:ext cx="677333"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0.25</a:t>
            </a:r>
          </a:p>
        </p:txBody>
      </p:sp>
      <p:sp>
        <p:nvSpPr>
          <p:cNvPr id="54331" name="Text Box 59"/>
          <p:cNvSpPr txBox="1">
            <a:spLocks noChangeArrowheads="1"/>
          </p:cNvSpPr>
          <p:nvPr/>
        </p:nvSpPr>
        <p:spPr bwMode="auto">
          <a:xfrm>
            <a:off x="2506976" y="2204146"/>
            <a:ext cx="48532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4332" name="Text Box 60"/>
          <p:cNvSpPr txBox="1">
            <a:spLocks noChangeArrowheads="1"/>
          </p:cNvSpPr>
          <p:nvPr/>
        </p:nvSpPr>
        <p:spPr bwMode="auto">
          <a:xfrm>
            <a:off x="3135929" y="2024062"/>
            <a:ext cx="1354667"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
        <p:nvSpPr>
          <p:cNvPr id="54333" name="Freeform 6"/>
          <p:cNvSpPr>
            <a:spLocks/>
          </p:cNvSpPr>
          <p:nvPr/>
        </p:nvSpPr>
        <p:spPr bwMode="auto">
          <a:xfrm>
            <a:off x="9124584" y="5083970"/>
            <a:ext cx="504976" cy="26789"/>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34" name="Freeform 7"/>
          <p:cNvSpPr>
            <a:spLocks/>
          </p:cNvSpPr>
          <p:nvPr/>
        </p:nvSpPr>
        <p:spPr bwMode="auto">
          <a:xfrm>
            <a:off x="3196405" y="5078017"/>
            <a:ext cx="504976" cy="26789"/>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Tree>
    <p:extLst>
      <p:ext uri="{BB962C8B-B14F-4D97-AF65-F5344CB8AC3E}">
        <p14:creationId xmlns:p14="http://schemas.microsoft.com/office/powerpoint/2010/main" val="315543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00703" y="428627"/>
            <a:ext cx="7211786" cy="629543"/>
          </a:xfrm>
        </p:spPr>
        <p:txBody>
          <a:bodyPr vert="horz" lIns="0" tIns="45720" rIns="0" bIns="45720" rtlCol="0" anchor="t">
            <a:normAutofit fontScale="90000"/>
          </a:bodyPr>
          <a:lstStyle/>
          <a:p>
            <a:pPr algn="l"/>
            <a:r>
              <a:rPr lang="en-US" sz="4100" dirty="0">
                <a:solidFill>
                  <a:srgbClr val="1F497D"/>
                </a:solidFill>
                <a:latin typeface="Swiss 721" pitchFamily="1" charset="0"/>
              </a:rPr>
              <a:t>Infinite Outcomes</a:t>
            </a:r>
          </a:p>
        </p:txBody>
      </p:sp>
      <p:sp>
        <p:nvSpPr>
          <p:cNvPr id="55299" name="Text Box 3"/>
          <p:cNvSpPr txBox="1">
            <a:spLocks noChangeArrowheads="1"/>
          </p:cNvSpPr>
          <p:nvPr/>
        </p:nvSpPr>
        <p:spPr bwMode="auto">
          <a:xfrm>
            <a:off x="3197680" y="1079005"/>
            <a:ext cx="7186083" cy="424160"/>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700" dirty="0">
                <a:solidFill>
                  <a:srgbClr val="1F497D"/>
                </a:solidFill>
                <a:latin typeface="Swiss 721" pitchFamily="1" charset="0"/>
              </a:rPr>
              <a:t> </a:t>
            </a:r>
          </a:p>
        </p:txBody>
      </p:sp>
      <p:sp>
        <p:nvSpPr>
          <p:cNvPr id="55327" name="Text Box 4"/>
          <p:cNvSpPr txBox="1">
            <a:spLocks noChangeArrowheads="1"/>
          </p:cNvSpPr>
          <p:nvPr/>
        </p:nvSpPr>
        <p:spPr bwMode="auto">
          <a:xfrm>
            <a:off x="1668475" y="6436720"/>
            <a:ext cx="7118048" cy="261938"/>
          </a:xfrm>
          <a:prstGeom prst="rect">
            <a:avLst/>
          </a:prstGeom>
          <a:noFill/>
          <a:ln w="9525">
            <a:noFill/>
            <a:miter lim="800000"/>
            <a:headEnd/>
            <a:tailEnd/>
          </a:ln>
        </p:spPr>
        <p:txBody>
          <a:bodyPr lIns="0" tIns="0" rIns="0" bIns="0" anchor="b">
            <a:prstTxWarp prst="textNoShape">
              <a:avLst/>
            </a:prstTxWarp>
          </a:bodyPr>
          <a:lstStyle/>
          <a:p>
            <a:pPr>
              <a:spcBef>
                <a:spcPct val="0"/>
              </a:spcBef>
              <a:buFontTx/>
              <a:buNone/>
            </a:pPr>
            <a:r>
              <a:rPr lang="en-US" sz="1700" dirty="0">
                <a:solidFill>
                  <a:srgbClr val="1F497D"/>
                </a:solidFill>
              </a:rPr>
              <a:t>Gauss 1827; de </a:t>
            </a:r>
            <a:r>
              <a:rPr lang="en-US" sz="1700" dirty="0" err="1">
                <a:solidFill>
                  <a:srgbClr val="1F497D"/>
                </a:solidFill>
              </a:rPr>
              <a:t>Moivre</a:t>
            </a:r>
            <a:r>
              <a:rPr lang="en-US" sz="1700" dirty="0">
                <a:solidFill>
                  <a:srgbClr val="1F497D"/>
                </a:solidFill>
              </a:rPr>
              <a:t> 1738</a:t>
            </a:r>
          </a:p>
        </p:txBody>
      </p:sp>
      <p:pic>
        <p:nvPicPr>
          <p:cNvPr id="6" name="Picture 5"/>
          <p:cNvPicPr>
            <a:picLocks noChangeAspect="1"/>
          </p:cNvPicPr>
          <p:nvPr/>
        </p:nvPicPr>
        <p:blipFill>
          <a:blip r:embed="rId2"/>
          <a:stretch>
            <a:fillRect/>
          </a:stretch>
        </p:blipFill>
        <p:spPr>
          <a:xfrm>
            <a:off x="2066358" y="872668"/>
            <a:ext cx="8039046" cy="6063882"/>
          </a:xfrm>
          <a:prstGeom prst="rect">
            <a:avLst/>
          </a:prstGeom>
        </p:spPr>
      </p:pic>
    </p:spTree>
    <p:extLst>
      <p:ext uri="{BB962C8B-B14F-4D97-AF65-F5344CB8AC3E}">
        <p14:creationId xmlns:p14="http://schemas.microsoft.com/office/powerpoint/2010/main" val="91259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rPr>
              <a:t>Liability threshold model </a:t>
            </a:r>
            <a:br>
              <a:rPr lang="en-US" dirty="0">
                <a:solidFill>
                  <a:srgbClr val="1F497D"/>
                </a:solidFill>
              </a:rPr>
            </a:br>
            <a:r>
              <a:rPr lang="en-US" dirty="0">
                <a:solidFill>
                  <a:srgbClr val="1F497D"/>
                </a:solidFill>
              </a:rPr>
              <a:t>Pearson and Lee (1901)</a:t>
            </a:r>
          </a:p>
        </p:txBody>
      </p:sp>
      <p:pic>
        <p:nvPicPr>
          <p:cNvPr id="9" name="Content Placeholder 6"/>
          <p:cNvPicPr>
            <a:picLocks noChangeAspect="1"/>
          </p:cNvPicPr>
          <p:nvPr/>
        </p:nvPicPr>
        <p:blipFill rotWithShape="1">
          <a:blip r:embed="rId2"/>
          <a:srcRect l="-1119" r="-1033"/>
          <a:stretch/>
        </p:blipFill>
        <p:spPr>
          <a:xfrm>
            <a:off x="1967602" y="868190"/>
            <a:ext cx="8248724" cy="6090915"/>
          </a:xfrm>
          <a:prstGeom prst="rect">
            <a:avLst/>
          </a:prstGeom>
        </p:spPr>
      </p:pic>
    </p:spTree>
    <p:extLst>
      <p:ext uri="{BB962C8B-B14F-4D97-AF65-F5344CB8AC3E}">
        <p14:creationId xmlns:p14="http://schemas.microsoft.com/office/powerpoint/2010/main" val="348015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Genotype with an additive effect</a:t>
            </a:r>
          </a:p>
        </p:txBody>
      </p:sp>
      <p:sp>
        <p:nvSpPr>
          <p:cNvPr id="5" name="Line 10"/>
          <p:cNvSpPr>
            <a:spLocks noChangeShapeType="1"/>
          </p:cNvSpPr>
          <p:nvPr/>
        </p:nvSpPr>
        <p:spPr bwMode="auto">
          <a:xfrm>
            <a:off x="3949700" y="3652838"/>
            <a:ext cx="3365500" cy="0"/>
          </a:xfrm>
          <a:prstGeom prst="line">
            <a:avLst/>
          </a:prstGeom>
          <a:noFill/>
          <a:ln w="9525">
            <a:solidFill>
              <a:schemeClr val="tx1"/>
            </a:solidFill>
            <a:round/>
            <a:headEnd/>
            <a:tailEnd/>
          </a:ln>
        </p:spPr>
        <p:txBody>
          <a:bodyPr wrap="none" anchor="ctr"/>
          <a:lstStyle/>
          <a:p>
            <a:endParaRPr lang="en-AU"/>
          </a:p>
        </p:txBody>
      </p:sp>
      <p:sp>
        <p:nvSpPr>
          <p:cNvPr id="6" name="Line 13"/>
          <p:cNvSpPr>
            <a:spLocks noChangeShapeType="1"/>
          </p:cNvSpPr>
          <p:nvPr/>
        </p:nvSpPr>
        <p:spPr bwMode="auto">
          <a:xfrm>
            <a:off x="5637213" y="3459163"/>
            <a:ext cx="0" cy="381000"/>
          </a:xfrm>
          <a:prstGeom prst="line">
            <a:avLst/>
          </a:prstGeom>
          <a:noFill/>
          <a:ln w="9525">
            <a:solidFill>
              <a:schemeClr val="tx1"/>
            </a:solidFill>
            <a:round/>
            <a:headEnd/>
            <a:tailEnd/>
          </a:ln>
        </p:spPr>
        <p:txBody>
          <a:bodyPr wrap="none" anchor="ctr"/>
          <a:lstStyle/>
          <a:p>
            <a:endParaRPr lang="en-AU"/>
          </a:p>
        </p:txBody>
      </p:sp>
      <p:sp>
        <p:nvSpPr>
          <p:cNvPr id="7" name="Text Box 14"/>
          <p:cNvSpPr txBox="1">
            <a:spLocks noChangeArrowheads="1"/>
          </p:cNvSpPr>
          <p:nvPr/>
        </p:nvSpPr>
        <p:spPr bwMode="auto">
          <a:xfrm>
            <a:off x="5181600" y="3733800"/>
            <a:ext cx="705642" cy="369332"/>
          </a:xfrm>
          <a:prstGeom prst="rect">
            <a:avLst/>
          </a:prstGeom>
          <a:noFill/>
          <a:ln w="9525">
            <a:noFill/>
            <a:miter lim="800000"/>
            <a:headEnd/>
            <a:tailEnd/>
          </a:ln>
        </p:spPr>
        <p:txBody>
          <a:bodyPr wrap="none">
            <a:spAutoFit/>
          </a:bodyPr>
          <a:lstStyle/>
          <a:p>
            <a:pPr eaLnBrk="0" hangingPunct="0"/>
            <a:r>
              <a:rPr lang="en-US" i="1" dirty="0"/>
              <a:t>m = 0</a:t>
            </a:r>
          </a:p>
        </p:txBody>
      </p:sp>
      <p:sp>
        <p:nvSpPr>
          <p:cNvPr id="8" name="Text Box 15"/>
          <p:cNvSpPr txBox="1">
            <a:spLocks noChangeArrowheads="1"/>
          </p:cNvSpPr>
          <p:nvPr/>
        </p:nvSpPr>
        <p:spPr bwMode="auto">
          <a:xfrm>
            <a:off x="5438419" y="1895475"/>
            <a:ext cx="369012" cy="523220"/>
          </a:xfrm>
          <a:prstGeom prst="rect">
            <a:avLst/>
          </a:prstGeom>
          <a:noFill/>
          <a:ln w="9525">
            <a:noFill/>
            <a:miter lim="800000"/>
            <a:headEnd/>
            <a:tailEnd/>
          </a:ln>
        </p:spPr>
        <p:txBody>
          <a:bodyPr wrap="none">
            <a:spAutoFit/>
          </a:bodyPr>
          <a:lstStyle/>
          <a:p>
            <a:pPr algn="ctr" eaLnBrk="0" hangingPunct="0"/>
            <a:r>
              <a:rPr lang="en-US" sz="2800" i="1">
                <a:solidFill>
                  <a:srgbClr val="0000FF"/>
                </a:solidFill>
              </a:rPr>
              <a:t>d</a:t>
            </a:r>
            <a:endParaRPr lang="en-US" i="1">
              <a:solidFill>
                <a:srgbClr val="0000FF"/>
              </a:solidFill>
            </a:endParaRPr>
          </a:p>
        </p:txBody>
      </p:sp>
      <p:sp>
        <p:nvSpPr>
          <p:cNvPr id="9" name="Text Box 16"/>
          <p:cNvSpPr txBox="1">
            <a:spLocks noChangeArrowheads="1"/>
          </p:cNvSpPr>
          <p:nvPr/>
        </p:nvSpPr>
        <p:spPr bwMode="auto">
          <a:xfrm>
            <a:off x="6927850" y="1895475"/>
            <a:ext cx="548548" cy="523220"/>
          </a:xfrm>
          <a:prstGeom prst="rect">
            <a:avLst/>
          </a:prstGeom>
          <a:noFill/>
          <a:ln w="9525">
            <a:noFill/>
            <a:miter lim="800000"/>
            <a:headEnd/>
            <a:tailEnd/>
          </a:ln>
        </p:spPr>
        <p:txBody>
          <a:bodyPr wrap="none">
            <a:spAutoFit/>
          </a:bodyPr>
          <a:lstStyle/>
          <a:p>
            <a:pPr eaLnBrk="0" hangingPunct="0"/>
            <a:r>
              <a:rPr lang="en-US" sz="2800" i="1">
                <a:solidFill>
                  <a:srgbClr val="0000FF"/>
                </a:solidFill>
              </a:rPr>
              <a:t>+a</a:t>
            </a:r>
            <a:endParaRPr lang="en-US" i="1">
              <a:solidFill>
                <a:srgbClr val="0000FF"/>
              </a:solidFill>
            </a:endParaRPr>
          </a:p>
        </p:txBody>
      </p:sp>
      <p:sp>
        <p:nvSpPr>
          <p:cNvPr id="10" name="Text Box 17"/>
          <p:cNvSpPr txBox="1">
            <a:spLocks noChangeArrowheads="1"/>
          </p:cNvSpPr>
          <p:nvPr/>
        </p:nvSpPr>
        <p:spPr bwMode="auto">
          <a:xfrm>
            <a:off x="3695701" y="1954213"/>
            <a:ext cx="524503" cy="369332"/>
          </a:xfrm>
          <a:prstGeom prst="rect">
            <a:avLst/>
          </a:prstGeom>
          <a:noFill/>
          <a:ln w="9525">
            <a:noFill/>
            <a:miter lim="800000"/>
            <a:headEnd/>
            <a:tailEnd/>
          </a:ln>
        </p:spPr>
        <p:txBody>
          <a:bodyPr wrap="none">
            <a:spAutoFit/>
          </a:bodyPr>
          <a:lstStyle/>
          <a:p>
            <a:pPr eaLnBrk="0" hangingPunct="0"/>
            <a:r>
              <a:rPr lang="en-US" i="1">
                <a:solidFill>
                  <a:srgbClr val="0000FF"/>
                </a:solidFill>
              </a:rPr>
              <a:t>– a</a:t>
            </a:r>
            <a:r>
              <a:rPr lang="en-US">
                <a:solidFill>
                  <a:srgbClr val="0000FF"/>
                </a:solidFill>
              </a:rPr>
              <a:t> </a:t>
            </a:r>
          </a:p>
        </p:txBody>
      </p:sp>
      <p:sp>
        <p:nvSpPr>
          <p:cNvPr id="11" name="Text Box 18"/>
          <p:cNvSpPr txBox="1">
            <a:spLocks noChangeArrowheads="1"/>
          </p:cNvSpPr>
          <p:nvPr/>
        </p:nvSpPr>
        <p:spPr bwMode="auto">
          <a:xfrm>
            <a:off x="6681789" y="4306889"/>
            <a:ext cx="1190625"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12" name="Text Box 19"/>
          <p:cNvSpPr txBox="1">
            <a:spLocks noChangeArrowheads="1"/>
          </p:cNvSpPr>
          <p:nvPr/>
        </p:nvSpPr>
        <p:spPr bwMode="auto">
          <a:xfrm>
            <a:off x="3594100" y="4303714"/>
            <a:ext cx="762000" cy="320675"/>
          </a:xfrm>
          <a:prstGeom prst="rect">
            <a:avLst/>
          </a:prstGeom>
          <a:noFill/>
          <a:ln w="9525">
            <a:noFill/>
            <a:miter lim="800000"/>
            <a:headEnd/>
            <a:tailEnd/>
          </a:ln>
        </p:spPr>
        <p:txBody>
          <a:bodyPr/>
          <a:lstStyle/>
          <a:p>
            <a:pPr algn="ctr" eaLnBrk="0" hangingPunct="0"/>
            <a:r>
              <a:rPr lang="nl-NL" b="1" i="1" dirty="0" err="1">
                <a:latin typeface="Tahoma" pitchFamily="34" charset="0"/>
              </a:rPr>
              <a:t>a</a:t>
            </a:r>
            <a:r>
              <a:rPr lang="nl-NL" b="1" i="1" dirty="0" err="1">
                <a:solidFill>
                  <a:srgbClr val="969696"/>
                </a:solidFill>
                <a:latin typeface="Tahoma" pitchFamily="34" charset="0"/>
              </a:rPr>
              <a:t>a</a:t>
            </a:r>
            <a:endParaRPr lang="en-US" b="1" dirty="0">
              <a:solidFill>
                <a:srgbClr val="969696"/>
              </a:solidFill>
              <a:latin typeface="Tahoma" pitchFamily="34" charset="0"/>
            </a:endParaRPr>
          </a:p>
        </p:txBody>
      </p:sp>
      <p:sp>
        <p:nvSpPr>
          <p:cNvPr id="13" name="Text Box 20"/>
          <p:cNvSpPr txBox="1">
            <a:spLocks noChangeArrowheads="1"/>
          </p:cNvSpPr>
          <p:nvPr/>
        </p:nvSpPr>
        <p:spPr bwMode="auto">
          <a:xfrm>
            <a:off x="5167313" y="4303714"/>
            <a:ext cx="925512"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14" name="Text Box 23"/>
          <p:cNvSpPr txBox="1">
            <a:spLocks noChangeArrowheads="1"/>
          </p:cNvSpPr>
          <p:nvPr/>
        </p:nvSpPr>
        <p:spPr bwMode="auto">
          <a:xfrm>
            <a:off x="2057401" y="1295401"/>
            <a:ext cx="2644775" cy="523875"/>
          </a:xfrm>
          <a:prstGeom prst="rect">
            <a:avLst/>
          </a:prstGeom>
          <a:noFill/>
          <a:ln w="9525">
            <a:noFill/>
            <a:miter lim="800000"/>
            <a:headEnd/>
            <a:tailEnd/>
          </a:ln>
          <a:effectLst/>
        </p:spPr>
        <p:txBody>
          <a:bodyPr wrap="none">
            <a:spAutoFit/>
          </a:bodyPr>
          <a:lstStyle/>
          <a:p>
            <a:pPr eaLnBrk="0" hangingPunct="0">
              <a:defRPr/>
            </a:pPr>
            <a:r>
              <a:rPr lang="en-US" sz="2800" i="1" dirty="0">
                <a:solidFill>
                  <a:srgbClr val="FF6600"/>
                </a:solidFill>
              </a:rPr>
              <a:t>d = 0</a:t>
            </a:r>
            <a:r>
              <a:rPr lang="en-US" sz="2000" i="1" dirty="0">
                <a:solidFill>
                  <a:schemeClr val="bg1">
                    <a:lumMod val="65000"/>
                  </a:schemeClr>
                </a:solidFill>
              </a:rPr>
              <a:t> (no dominance)</a:t>
            </a:r>
            <a:endParaRPr lang="en-US" i="1" dirty="0">
              <a:solidFill>
                <a:schemeClr val="bg1">
                  <a:lumMod val="65000"/>
                </a:schemeClr>
              </a:solidFill>
            </a:endParaRPr>
          </a:p>
        </p:txBody>
      </p:sp>
      <p:sp>
        <p:nvSpPr>
          <p:cNvPr id="15" name="Line 26"/>
          <p:cNvSpPr>
            <a:spLocks noChangeShapeType="1"/>
          </p:cNvSpPr>
          <p:nvPr/>
        </p:nvSpPr>
        <p:spPr bwMode="auto">
          <a:xfrm>
            <a:off x="3792538" y="4705350"/>
            <a:ext cx="201612" cy="1588"/>
          </a:xfrm>
          <a:prstGeom prst="line">
            <a:avLst/>
          </a:prstGeom>
          <a:noFill/>
          <a:ln w="76200">
            <a:solidFill>
              <a:srgbClr val="00CC00"/>
            </a:solidFill>
            <a:round/>
            <a:headEnd/>
            <a:tailEnd/>
          </a:ln>
        </p:spPr>
        <p:txBody>
          <a:bodyPr wrap="none" anchor="ctr"/>
          <a:lstStyle/>
          <a:p>
            <a:endParaRPr lang="en-AU"/>
          </a:p>
        </p:txBody>
      </p:sp>
      <p:sp>
        <p:nvSpPr>
          <p:cNvPr id="16" name="Line 27"/>
          <p:cNvSpPr>
            <a:spLocks noChangeShapeType="1"/>
          </p:cNvSpPr>
          <p:nvPr/>
        </p:nvSpPr>
        <p:spPr bwMode="auto">
          <a:xfrm>
            <a:off x="5451476" y="4705350"/>
            <a:ext cx="201613" cy="1588"/>
          </a:xfrm>
          <a:prstGeom prst="line">
            <a:avLst/>
          </a:prstGeom>
          <a:noFill/>
          <a:ln w="76200">
            <a:solidFill>
              <a:srgbClr val="00CC00"/>
            </a:solidFill>
            <a:round/>
            <a:headEnd/>
            <a:tailEnd/>
          </a:ln>
        </p:spPr>
        <p:txBody>
          <a:bodyPr wrap="none" anchor="ctr"/>
          <a:lstStyle/>
          <a:p>
            <a:endParaRPr lang="en-AU"/>
          </a:p>
        </p:txBody>
      </p:sp>
      <p:sp>
        <p:nvSpPr>
          <p:cNvPr id="17" name="Line 28"/>
          <p:cNvSpPr>
            <a:spLocks noChangeShapeType="1"/>
          </p:cNvSpPr>
          <p:nvPr/>
        </p:nvSpPr>
        <p:spPr bwMode="auto">
          <a:xfrm>
            <a:off x="5680076" y="4708525"/>
            <a:ext cx="201613" cy="1588"/>
          </a:xfrm>
          <a:prstGeom prst="line">
            <a:avLst/>
          </a:prstGeom>
          <a:noFill/>
          <a:ln w="76200">
            <a:solidFill>
              <a:srgbClr val="F00000"/>
            </a:solidFill>
            <a:round/>
            <a:headEnd/>
            <a:tailEnd/>
          </a:ln>
        </p:spPr>
        <p:txBody>
          <a:bodyPr wrap="none" anchor="ctr"/>
          <a:lstStyle/>
          <a:p>
            <a:endParaRPr lang="en-AU"/>
          </a:p>
        </p:txBody>
      </p:sp>
      <p:sp>
        <p:nvSpPr>
          <p:cNvPr id="18" name="Line 29"/>
          <p:cNvSpPr>
            <a:spLocks noChangeShapeType="1"/>
          </p:cNvSpPr>
          <p:nvPr/>
        </p:nvSpPr>
        <p:spPr bwMode="auto">
          <a:xfrm>
            <a:off x="7304089" y="4708525"/>
            <a:ext cx="200025" cy="1588"/>
          </a:xfrm>
          <a:prstGeom prst="line">
            <a:avLst/>
          </a:prstGeom>
          <a:noFill/>
          <a:ln w="76200">
            <a:solidFill>
              <a:srgbClr val="F00000"/>
            </a:solidFill>
            <a:round/>
            <a:headEnd/>
            <a:tailEnd/>
          </a:ln>
        </p:spPr>
        <p:txBody>
          <a:bodyPr wrap="none" anchor="ctr"/>
          <a:lstStyle/>
          <a:p>
            <a:endParaRPr lang="en-AU"/>
          </a:p>
        </p:txBody>
      </p:sp>
      <p:sp>
        <p:nvSpPr>
          <p:cNvPr id="19" name="Line 37"/>
          <p:cNvSpPr>
            <a:spLocks noChangeShapeType="1"/>
          </p:cNvSpPr>
          <p:nvPr/>
        </p:nvSpPr>
        <p:spPr bwMode="auto">
          <a:xfrm>
            <a:off x="4013200" y="2514601"/>
            <a:ext cx="0" cy="1160463"/>
          </a:xfrm>
          <a:prstGeom prst="line">
            <a:avLst/>
          </a:prstGeom>
          <a:noFill/>
          <a:ln w="38100">
            <a:solidFill>
              <a:srgbClr val="969696">
                <a:alpha val="59999"/>
              </a:srgbClr>
            </a:solidFill>
            <a:round/>
            <a:headEnd/>
            <a:tailEnd/>
          </a:ln>
        </p:spPr>
        <p:txBody>
          <a:bodyPr/>
          <a:lstStyle/>
          <a:p>
            <a:endParaRPr lang="en-AU"/>
          </a:p>
        </p:txBody>
      </p:sp>
      <p:sp>
        <p:nvSpPr>
          <p:cNvPr id="20" name="Line 38"/>
          <p:cNvSpPr>
            <a:spLocks noChangeShapeType="1"/>
          </p:cNvSpPr>
          <p:nvPr/>
        </p:nvSpPr>
        <p:spPr bwMode="auto">
          <a:xfrm>
            <a:off x="5630863" y="2505076"/>
            <a:ext cx="0" cy="1158875"/>
          </a:xfrm>
          <a:prstGeom prst="line">
            <a:avLst/>
          </a:prstGeom>
          <a:noFill/>
          <a:ln w="38100">
            <a:solidFill>
              <a:srgbClr val="969696">
                <a:alpha val="59999"/>
              </a:srgbClr>
            </a:solidFill>
            <a:round/>
            <a:headEnd/>
            <a:tailEnd/>
          </a:ln>
        </p:spPr>
        <p:txBody>
          <a:bodyPr/>
          <a:lstStyle/>
          <a:p>
            <a:endParaRPr lang="en-AU"/>
          </a:p>
        </p:txBody>
      </p:sp>
      <p:sp>
        <p:nvSpPr>
          <p:cNvPr id="21" name="Line 39"/>
          <p:cNvSpPr>
            <a:spLocks noChangeShapeType="1"/>
          </p:cNvSpPr>
          <p:nvPr/>
        </p:nvSpPr>
        <p:spPr bwMode="auto">
          <a:xfrm>
            <a:off x="7269163" y="2514601"/>
            <a:ext cx="0" cy="1158875"/>
          </a:xfrm>
          <a:prstGeom prst="line">
            <a:avLst/>
          </a:prstGeom>
          <a:noFill/>
          <a:ln w="38100">
            <a:solidFill>
              <a:srgbClr val="969696">
                <a:alpha val="59999"/>
              </a:srgbClr>
            </a:solidFill>
            <a:round/>
            <a:headEnd/>
            <a:tailEnd/>
          </a:ln>
        </p:spPr>
        <p:txBody>
          <a:bodyPr/>
          <a:lstStyle/>
          <a:p>
            <a:endParaRPr lang="en-AU"/>
          </a:p>
        </p:txBody>
      </p:sp>
      <p:sp>
        <p:nvSpPr>
          <p:cNvPr id="22" name="Rectangle 40"/>
          <p:cNvSpPr>
            <a:spLocks noChangeArrowheads="1"/>
          </p:cNvSpPr>
          <p:nvPr/>
        </p:nvSpPr>
        <p:spPr bwMode="auto">
          <a:xfrm>
            <a:off x="4073525" y="2532063"/>
            <a:ext cx="1360488" cy="74612"/>
          </a:xfrm>
          <a:prstGeom prst="rect">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23" name="Text Box 42"/>
          <p:cNvSpPr txBox="1">
            <a:spLocks noChangeArrowheads="1"/>
          </p:cNvSpPr>
          <p:nvPr/>
        </p:nvSpPr>
        <p:spPr bwMode="auto">
          <a:xfrm>
            <a:off x="4533901" y="2241550"/>
            <a:ext cx="504825"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a:t>
            </a:r>
          </a:p>
        </p:txBody>
      </p:sp>
      <p:sp>
        <p:nvSpPr>
          <p:cNvPr id="24" name="Oval 11"/>
          <p:cNvSpPr>
            <a:spLocks noChangeArrowheads="1"/>
          </p:cNvSpPr>
          <p:nvPr/>
        </p:nvSpPr>
        <p:spPr bwMode="auto">
          <a:xfrm>
            <a:off x="3860800" y="3500438"/>
            <a:ext cx="304800" cy="304800"/>
          </a:xfrm>
          <a:prstGeom prst="ellipse">
            <a:avLst/>
          </a:prstGeom>
          <a:solidFill>
            <a:schemeClr val="bg1"/>
          </a:solidFill>
          <a:ln w="9525">
            <a:solidFill>
              <a:schemeClr val="tx1"/>
            </a:solidFill>
            <a:round/>
            <a:headEnd/>
            <a:tailEnd/>
          </a:ln>
        </p:spPr>
        <p:txBody>
          <a:bodyPr wrap="none" anchor="ctr"/>
          <a:lstStyle/>
          <a:p>
            <a:pPr algn="r" eaLnBrk="0" hangingPunct="0"/>
            <a:endParaRPr lang="en-AU"/>
          </a:p>
        </p:txBody>
      </p:sp>
      <p:sp>
        <p:nvSpPr>
          <p:cNvPr id="25" name="Oval 25"/>
          <p:cNvSpPr>
            <a:spLocks noChangeArrowheads="1"/>
          </p:cNvSpPr>
          <p:nvPr/>
        </p:nvSpPr>
        <p:spPr bwMode="auto">
          <a:xfrm>
            <a:off x="5484813" y="3500438"/>
            <a:ext cx="304800" cy="304800"/>
          </a:xfrm>
          <a:prstGeom prst="ellipse">
            <a:avLst/>
          </a:prstGeom>
          <a:solidFill>
            <a:srgbClr val="FFFF00"/>
          </a:solidFill>
          <a:ln w="9525">
            <a:solidFill>
              <a:srgbClr val="000000"/>
            </a:solidFill>
            <a:round/>
            <a:headEnd/>
            <a:tailEnd/>
          </a:ln>
        </p:spPr>
        <p:txBody>
          <a:bodyPr wrap="none" anchor="ctr"/>
          <a:lstStyle/>
          <a:p>
            <a:pPr algn="r" eaLnBrk="0" hangingPunct="0"/>
            <a:endParaRPr lang="en-AU"/>
          </a:p>
        </p:txBody>
      </p:sp>
      <p:sp>
        <p:nvSpPr>
          <p:cNvPr id="26" name="Oval 12"/>
          <p:cNvSpPr>
            <a:spLocks noChangeArrowheads="1"/>
          </p:cNvSpPr>
          <p:nvPr/>
        </p:nvSpPr>
        <p:spPr bwMode="auto">
          <a:xfrm>
            <a:off x="7115175" y="3505200"/>
            <a:ext cx="304800" cy="304800"/>
          </a:xfrm>
          <a:prstGeom prst="ellipse">
            <a:avLst/>
          </a:prstGeom>
          <a:solidFill>
            <a:srgbClr val="FF0000"/>
          </a:solidFill>
          <a:ln w="9525">
            <a:solidFill>
              <a:schemeClr val="tx1"/>
            </a:solidFill>
            <a:round/>
            <a:headEnd/>
            <a:tailEnd/>
          </a:ln>
        </p:spPr>
        <p:txBody>
          <a:bodyPr wrap="none" anchor="ctr"/>
          <a:lstStyle/>
          <a:p>
            <a:pPr algn="r" eaLnBrk="0" hangingPunct="0"/>
            <a:endParaRPr lang="en-AU"/>
          </a:p>
        </p:txBody>
      </p:sp>
      <p:sp>
        <p:nvSpPr>
          <p:cNvPr id="27" name="AutoShape 44"/>
          <p:cNvSpPr>
            <a:spLocks noChangeArrowheads="1"/>
          </p:cNvSpPr>
          <p:nvPr/>
        </p:nvSpPr>
        <p:spPr bwMode="auto">
          <a:xfrm rot="5400000">
            <a:off x="5441950" y="2493963"/>
            <a:ext cx="139700" cy="152400"/>
          </a:xfrm>
          <a:prstGeom prst="triangle">
            <a:avLst>
              <a:gd name="adj" fmla="val 50000"/>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28" name="Rectangle 45"/>
          <p:cNvSpPr>
            <a:spLocks noChangeArrowheads="1"/>
          </p:cNvSpPr>
          <p:nvPr/>
        </p:nvSpPr>
        <p:spPr bwMode="auto">
          <a:xfrm>
            <a:off x="5686425" y="2532063"/>
            <a:ext cx="1360488" cy="74612"/>
          </a:xfrm>
          <a:prstGeom prst="rect">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29" name="Text Box 46"/>
          <p:cNvSpPr txBox="1">
            <a:spLocks noChangeArrowheads="1"/>
          </p:cNvSpPr>
          <p:nvPr/>
        </p:nvSpPr>
        <p:spPr bwMode="auto">
          <a:xfrm>
            <a:off x="6146801" y="2241550"/>
            <a:ext cx="504825"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a:t>
            </a:r>
          </a:p>
        </p:txBody>
      </p:sp>
      <p:sp>
        <p:nvSpPr>
          <p:cNvPr id="30" name="AutoShape 47"/>
          <p:cNvSpPr>
            <a:spLocks noChangeArrowheads="1"/>
          </p:cNvSpPr>
          <p:nvPr/>
        </p:nvSpPr>
        <p:spPr bwMode="auto">
          <a:xfrm rot="5400000">
            <a:off x="7054850" y="2493963"/>
            <a:ext cx="139700" cy="152400"/>
          </a:xfrm>
          <a:prstGeom prst="triangle">
            <a:avLst>
              <a:gd name="adj" fmla="val 50000"/>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31" name="Text Box 48"/>
          <p:cNvSpPr txBox="1">
            <a:spLocks noChangeArrowheads="1"/>
          </p:cNvSpPr>
          <p:nvPr/>
        </p:nvSpPr>
        <p:spPr bwMode="auto">
          <a:xfrm>
            <a:off x="7620000" y="5334000"/>
            <a:ext cx="2438400" cy="400050"/>
          </a:xfrm>
          <a:prstGeom prst="rect">
            <a:avLst/>
          </a:prstGeom>
          <a:noFill/>
          <a:ln w="9525">
            <a:noFill/>
            <a:miter lim="800000"/>
            <a:headEnd/>
            <a:tailEnd/>
          </a:ln>
        </p:spPr>
        <p:txBody>
          <a:bodyPr>
            <a:spAutoFit/>
          </a:bodyPr>
          <a:lstStyle/>
          <a:p>
            <a:pPr algn="ctr">
              <a:spcBef>
                <a:spcPct val="50000"/>
              </a:spcBef>
            </a:pPr>
            <a:r>
              <a:rPr lang="en-US" sz="2000" b="1" u="sng">
                <a:solidFill>
                  <a:srgbClr val="0000FF"/>
                </a:solidFill>
                <a:latin typeface="Futura Bk BT"/>
              </a:rPr>
              <a:t>Additive model</a:t>
            </a:r>
          </a:p>
        </p:txBody>
      </p:sp>
      <p:sp>
        <p:nvSpPr>
          <p:cNvPr id="35" name="TextBox 34"/>
          <p:cNvSpPr txBox="1"/>
          <p:nvPr/>
        </p:nvSpPr>
        <p:spPr>
          <a:xfrm>
            <a:off x="1524001" y="6502445"/>
            <a:ext cx="1695897" cy="369332"/>
          </a:xfrm>
          <a:prstGeom prst="rect">
            <a:avLst/>
          </a:prstGeom>
          <a:noFill/>
        </p:spPr>
        <p:txBody>
          <a:bodyPr wrap="none" rtlCol="0">
            <a:spAutoFit/>
          </a:bodyPr>
          <a:lstStyle/>
          <a:p>
            <a:r>
              <a:rPr lang="en-US" dirty="0"/>
              <a:t>Manuel Ferreira</a:t>
            </a:r>
          </a:p>
        </p:txBody>
      </p:sp>
    </p:spTree>
    <p:extLst>
      <p:ext uri="{BB962C8B-B14F-4D97-AF65-F5344CB8AC3E}">
        <p14:creationId xmlns:p14="http://schemas.microsoft.com/office/powerpoint/2010/main" val="77661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8444"/>
            <a:ext cx="8229600" cy="1143000"/>
          </a:xfrm>
        </p:spPr>
        <p:txBody>
          <a:bodyPr/>
          <a:lstStyle/>
          <a:p>
            <a:r>
              <a:rPr lang="en-US" dirty="0">
                <a:solidFill>
                  <a:schemeClr val="tx2"/>
                </a:solidFill>
              </a:rPr>
              <a:t>Source of variation</a:t>
            </a:r>
          </a:p>
        </p:txBody>
      </p:sp>
      <p:pic>
        <p:nvPicPr>
          <p:cNvPr id="8" name="Picture 7"/>
          <p:cNvPicPr>
            <a:picLocks noChangeAspect="1"/>
          </p:cNvPicPr>
          <p:nvPr/>
        </p:nvPicPr>
        <p:blipFill>
          <a:blip r:embed="rId2"/>
          <a:stretch>
            <a:fillRect/>
          </a:stretch>
        </p:blipFill>
        <p:spPr>
          <a:xfrm>
            <a:off x="2895600" y="567646"/>
            <a:ext cx="6400800" cy="6400800"/>
          </a:xfrm>
          <a:prstGeom prst="rect">
            <a:avLst/>
          </a:prstGeom>
        </p:spPr>
      </p:pic>
      <p:sp>
        <p:nvSpPr>
          <p:cNvPr id="10" name="TextBox 9"/>
          <p:cNvSpPr txBox="1"/>
          <p:nvPr/>
        </p:nvSpPr>
        <p:spPr>
          <a:xfrm>
            <a:off x="4699121" y="3378982"/>
            <a:ext cx="405805" cy="369332"/>
          </a:xfrm>
          <a:prstGeom prst="rect">
            <a:avLst/>
          </a:prstGeom>
          <a:noFill/>
        </p:spPr>
        <p:txBody>
          <a:bodyPr wrap="none" rtlCol="0">
            <a:spAutoFit/>
          </a:bodyPr>
          <a:lstStyle/>
          <a:p>
            <a:r>
              <a:rPr lang="en-US" dirty="0" err="1">
                <a:solidFill>
                  <a:srgbClr val="FF0000"/>
                </a:solidFill>
              </a:rPr>
              <a:t>aa</a:t>
            </a:r>
            <a:endParaRPr lang="en-US" dirty="0">
              <a:solidFill>
                <a:srgbClr val="FF0000"/>
              </a:solidFill>
            </a:endParaRPr>
          </a:p>
        </p:txBody>
      </p:sp>
      <p:sp>
        <p:nvSpPr>
          <p:cNvPr id="11" name="TextBox 10"/>
          <p:cNvSpPr txBox="1"/>
          <p:nvPr/>
        </p:nvSpPr>
        <p:spPr>
          <a:xfrm>
            <a:off x="6149177" y="1943722"/>
            <a:ext cx="428798" cy="369332"/>
          </a:xfrm>
          <a:prstGeom prst="rect">
            <a:avLst/>
          </a:prstGeom>
          <a:noFill/>
        </p:spPr>
        <p:txBody>
          <a:bodyPr wrap="none" rtlCol="0">
            <a:spAutoFit/>
          </a:bodyPr>
          <a:lstStyle/>
          <a:p>
            <a:r>
              <a:rPr lang="en-US" dirty="0" err="1">
                <a:solidFill>
                  <a:srgbClr val="0000FF"/>
                </a:solidFill>
              </a:rPr>
              <a:t>Aa</a:t>
            </a:r>
            <a:endParaRPr lang="en-US" dirty="0">
              <a:solidFill>
                <a:srgbClr val="0000FF"/>
              </a:solidFill>
            </a:endParaRPr>
          </a:p>
        </p:txBody>
      </p:sp>
      <p:sp>
        <p:nvSpPr>
          <p:cNvPr id="12" name="TextBox 11"/>
          <p:cNvSpPr txBox="1"/>
          <p:nvPr/>
        </p:nvSpPr>
        <p:spPr>
          <a:xfrm>
            <a:off x="7612494" y="4433947"/>
            <a:ext cx="451791" cy="369332"/>
          </a:xfrm>
          <a:prstGeom prst="rect">
            <a:avLst/>
          </a:prstGeom>
          <a:noFill/>
        </p:spPr>
        <p:txBody>
          <a:bodyPr wrap="none" rtlCol="0">
            <a:spAutoFit/>
          </a:bodyPr>
          <a:lstStyle/>
          <a:p>
            <a:r>
              <a:rPr lang="en-US" dirty="0">
                <a:solidFill>
                  <a:srgbClr val="00EB00"/>
                </a:solidFill>
              </a:rPr>
              <a:t>AA</a:t>
            </a:r>
          </a:p>
        </p:txBody>
      </p:sp>
    </p:spTree>
    <p:extLst>
      <p:ext uri="{BB962C8B-B14F-4D97-AF65-F5344CB8AC3E}">
        <p14:creationId xmlns:p14="http://schemas.microsoft.com/office/powerpoint/2010/main" val="135693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Genotype with an additive and dominance effects</a:t>
            </a:r>
          </a:p>
        </p:txBody>
      </p:sp>
      <p:sp>
        <p:nvSpPr>
          <p:cNvPr id="32" name="Line 4"/>
          <p:cNvSpPr>
            <a:spLocks noChangeShapeType="1"/>
          </p:cNvSpPr>
          <p:nvPr/>
        </p:nvSpPr>
        <p:spPr bwMode="auto">
          <a:xfrm>
            <a:off x="3949700" y="3652838"/>
            <a:ext cx="3365500" cy="0"/>
          </a:xfrm>
          <a:prstGeom prst="line">
            <a:avLst/>
          </a:prstGeom>
          <a:noFill/>
          <a:ln w="9525">
            <a:solidFill>
              <a:schemeClr val="tx1"/>
            </a:solidFill>
            <a:round/>
            <a:headEnd/>
            <a:tailEnd/>
          </a:ln>
        </p:spPr>
        <p:txBody>
          <a:bodyPr wrap="none" anchor="ctr"/>
          <a:lstStyle/>
          <a:p>
            <a:endParaRPr lang="en-AU"/>
          </a:p>
        </p:txBody>
      </p:sp>
      <p:sp>
        <p:nvSpPr>
          <p:cNvPr id="33" name="Line 5"/>
          <p:cNvSpPr>
            <a:spLocks noChangeShapeType="1"/>
          </p:cNvSpPr>
          <p:nvPr/>
        </p:nvSpPr>
        <p:spPr bwMode="auto">
          <a:xfrm>
            <a:off x="5637213" y="3459163"/>
            <a:ext cx="0" cy="381000"/>
          </a:xfrm>
          <a:prstGeom prst="line">
            <a:avLst/>
          </a:prstGeom>
          <a:noFill/>
          <a:ln w="9525">
            <a:solidFill>
              <a:schemeClr val="tx1"/>
            </a:solidFill>
            <a:round/>
            <a:headEnd/>
            <a:tailEnd/>
          </a:ln>
        </p:spPr>
        <p:txBody>
          <a:bodyPr wrap="none" anchor="ctr"/>
          <a:lstStyle/>
          <a:p>
            <a:endParaRPr lang="en-AU"/>
          </a:p>
        </p:txBody>
      </p:sp>
      <p:sp>
        <p:nvSpPr>
          <p:cNvPr id="34" name="Text Box 6"/>
          <p:cNvSpPr txBox="1">
            <a:spLocks noChangeArrowheads="1"/>
          </p:cNvSpPr>
          <p:nvPr/>
        </p:nvSpPr>
        <p:spPr bwMode="auto">
          <a:xfrm>
            <a:off x="5181600" y="3733800"/>
            <a:ext cx="705642" cy="369332"/>
          </a:xfrm>
          <a:prstGeom prst="rect">
            <a:avLst/>
          </a:prstGeom>
          <a:noFill/>
          <a:ln w="9525">
            <a:noFill/>
            <a:miter lim="800000"/>
            <a:headEnd/>
            <a:tailEnd/>
          </a:ln>
        </p:spPr>
        <p:txBody>
          <a:bodyPr wrap="none">
            <a:spAutoFit/>
          </a:bodyPr>
          <a:lstStyle/>
          <a:p>
            <a:pPr eaLnBrk="0" hangingPunct="0"/>
            <a:r>
              <a:rPr lang="en-US" i="1"/>
              <a:t>m = 0</a:t>
            </a:r>
          </a:p>
        </p:txBody>
      </p:sp>
      <p:sp>
        <p:nvSpPr>
          <p:cNvPr id="35" name="Text Box 7"/>
          <p:cNvSpPr txBox="1">
            <a:spLocks noChangeArrowheads="1"/>
          </p:cNvSpPr>
          <p:nvPr/>
        </p:nvSpPr>
        <p:spPr bwMode="auto">
          <a:xfrm>
            <a:off x="6317894" y="1895475"/>
            <a:ext cx="369012" cy="523220"/>
          </a:xfrm>
          <a:prstGeom prst="rect">
            <a:avLst/>
          </a:prstGeom>
          <a:noFill/>
          <a:ln w="9525">
            <a:noFill/>
            <a:miter lim="800000"/>
            <a:headEnd/>
            <a:tailEnd/>
          </a:ln>
        </p:spPr>
        <p:txBody>
          <a:bodyPr wrap="none">
            <a:spAutoFit/>
          </a:bodyPr>
          <a:lstStyle/>
          <a:p>
            <a:pPr algn="ctr" eaLnBrk="0" hangingPunct="0"/>
            <a:r>
              <a:rPr lang="en-US" sz="2800" i="1">
                <a:solidFill>
                  <a:srgbClr val="0000FF"/>
                </a:solidFill>
              </a:rPr>
              <a:t>d</a:t>
            </a:r>
            <a:endParaRPr lang="en-US" i="1">
              <a:solidFill>
                <a:srgbClr val="0000FF"/>
              </a:solidFill>
            </a:endParaRPr>
          </a:p>
        </p:txBody>
      </p:sp>
      <p:sp>
        <p:nvSpPr>
          <p:cNvPr id="36" name="Text Box 8"/>
          <p:cNvSpPr txBox="1">
            <a:spLocks noChangeArrowheads="1"/>
          </p:cNvSpPr>
          <p:nvPr/>
        </p:nvSpPr>
        <p:spPr bwMode="auto">
          <a:xfrm>
            <a:off x="6927850" y="1895475"/>
            <a:ext cx="548548" cy="523220"/>
          </a:xfrm>
          <a:prstGeom prst="rect">
            <a:avLst/>
          </a:prstGeom>
          <a:noFill/>
          <a:ln w="9525">
            <a:noFill/>
            <a:miter lim="800000"/>
            <a:headEnd/>
            <a:tailEnd/>
          </a:ln>
        </p:spPr>
        <p:txBody>
          <a:bodyPr wrap="none">
            <a:spAutoFit/>
          </a:bodyPr>
          <a:lstStyle/>
          <a:p>
            <a:pPr eaLnBrk="0" hangingPunct="0"/>
            <a:r>
              <a:rPr lang="en-US" sz="2800" i="1">
                <a:solidFill>
                  <a:srgbClr val="0000FF"/>
                </a:solidFill>
              </a:rPr>
              <a:t>+a</a:t>
            </a:r>
            <a:endParaRPr lang="en-US" i="1">
              <a:solidFill>
                <a:srgbClr val="0000FF"/>
              </a:solidFill>
            </a:endParaRPr>
          </a:p>
        </p:txBody>
      </p:sp>
      <p:sp>
        <p:nvSpPr>
          <p:cNvPr id="37" name="Text Box 9"/>
          <p:cNvSpPr txBox="1">
            <a:spLocks noChangeArrowheads="1"/>
          </p:cNvSpPr>
          <p:nvPr/>
        </p:nvSpPr>
        <p:spPr bwMode="auto">
          <a:xfrm>
            <a:off x="3695701" y="1954213"/>
            <a:ext cx="524503" cy="369332"/>
          </a:xfrm>
          <a:prstGeom prst="rect">
            <a:avLst/>
          </a:prstGeom>
          <a:noFill/>
          <a:ln w="9525">
            <a:noFill/>
            <a:miter lim="800000"/>
            <a:headEnd/>
            <a:tailEnd/>
          </a:ln>
        </p:spPr>
        <p:txBody>
          <a:bodyPr wrap="none">
            <a:spAutoFit/>
          </a:bodyPr>
          <a:lstStyle/>
          <a:p>
            <a:pPr eaLnBrk="0" hangingPunct="0"/>
            <a:r>
              <a:rPr lang="en-US" i="1">
                <a:solidFill>
                  <a:srgbClr val="0000FF"/>
                </a:solidFill>
              </a:rPr>
              <a:t>– a</a:t>
            </a:r>
            <a:r>
              <a:rPr lang="en-US">
                <a:solidFill>
                  <a:srgbClr val="0000FF"/>
                </a:solidFill>
              </a:rPr>
              <a:t> </a:t>
            </a:r>
          </a:p>
        </p:txBody>
      </p:sp>
      <p:sp>
        <p:nvSpPr>
          <p:cNvPr id="38" name="Text Box 10"/>
          <p:cNvSpPr txBox="1">
            <a:spLocks noChangeArrowheads="1"/>
          </p:cNvSpPr>
          <p:nvPr/>
        </p:nvSpPr>
        <p:spPr bwMode="auto">
          <a:xfrm>
            <a:off x="6681789" y="4306889"/>
            <a:ext cx="1190625"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39" name="Text Box 11"/>
          <p:cNvSpPr txBox="1">
            <a:spLocks noChangeArrowheads="1"/>
          </p:cNvSpPr>
          <p:nvPr/>
        </p:nvSpPr>
        <p:spPr bwMode="auto">
          <a:xfrm>
            <a:off x="3594100" y="4303714"/>
            <a:ext cx="762000"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40" name="Text Box 12"/>
          <p:cNvSpPr txBox="1">
            <a:spLocks noChangeArrowheads="1"/>
          </p:cNvSpPr>
          <p:nvPr/>
        </p:nvSpPr>
        <p:spPr bwMode="auto">
          <a:xfrm>
            <a:off x="6046788" y="4303714"/>
            <a:ext cx="925512"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41" name="Text Box 13"/>
          <p:cNvSpPr txBox="1">
            <a:spLocks noChangeArrowheads="1"/>
          </p:cNvSpPr>
          <p:nvPr/>
        </p:nvSpPr>
        <p:spPr bwMode="auto">
          <a:xfrm>
            <a:off x="2774156" y="1060450"/>
            <a:ext cx="2351088" cy="523875"/>
          </a:xfrm>
          <a:prstGeom prst="rect">
            <a:avLst/>
          </a:prstGeom>
          <a:noFill/>
          <a:ln w="9525">
            <a:noFill/>
            <a:miter lim="800000"/>
            <a:headEnd/>
            <a:tailEnd/>
          </a:ln>
        </p:spPr>
        <p:txBody>
          <a:bodyPr wrap="none">
            <a:spAutoFit/>
          </a:bodyPr>
          <a:lstStyle/>
          <a:p>
            <a:pPr eaLnBrk="0" hangingPunct="0"/>
            <a:r>
              <a:rPr lang="en-US" sz="2800" i="1" dirty="0">
                <a:solidFill>
                  <a:srgbClr val="FF6600"/>
                </a:solidFill>
              </a:rPr>
              <a:t>d &gt; 0 </a:t>
            </a:r>
            <a:r>
              <a:rPr lang="en-US" sz="2000" i="1" dirty="0">
                <a:solidFill>
                  <a:srgbClr val="A6A6A6"/>
                </a:solidFill>
              </a:rPr>
              <a:t>(dominance)</a:t>
            </a:r>
            <a:endParaRPr lang="en-US" i="1" dirty="0">
              <a:solidFill>
                <a:srgbClr val="A6A6A6"/>
              </a:solidFill>
            </a:endParaRPr>
          </a:p>
        </p:txBody>
      </p:sp>
      <p:sp>
        <p:nvSpPr>
          <p:cNvPr id="42" name="Line 14"/>
          <p:cNvSpPr>
            <a:spLocks noChangeShapeType="1"/>
          </p:cNvSpPr>
          <p:nvPr/>
        </p:nvSpPr>
        <p:spPr bwMode="auto">
          <a:xfrm>
            <a:off x="3792538" y="4705350"/>
            <a:ext cx="201612" cy="1588"/>
          </a:xfrm>
          <a:prstGeom prst="line">
            <a:avLst/>
          </a:prstGeom>
          <a:noFill/>
          <a:ln w="76200">
            <a:solidFill>
              <a:srgbClr val="009900"/>
            </a:solidFill>
            <a:round/>
            <a:headEnd/>
            <a:tailEnd/>
          </a:ln>
        </p:spPr>
        <p:txBody>
          <a:bodyPr wrap="none" anchor="ctr"/>
          <a:lstStyle/>
          <a:p>
            <a:endParaRPr lang="en-AU"/>
          </a:p>
        </p:txBody>
      </p:sp>
      <p:sp>
        <p:nvSpPr>
          <p:cNvPr id="43" name="Line 15"/>
          <p:cNvSpPr>
            <a:spLocks noChangeShapeType="1"/>
          </p:cNvSpPr>
          <p:nvPr/>
        </p:nvSpPr>
        <p:spPr bwMode="auto">
          <a:xfrm>
            <a:off x="6330951" y="4705350"/>
            <a:ext cx="201613" cy="1588"/>
          </a:xfrm>
          <a:prstGeom prst="line">
            <a:avLst/>
          </a:prstGeom>
          <a:noFill/>
          <a:ln w="76200">
            <a:solidFill>
              <a:srgbClr val="009900"/>
            </a:solidFill>
            <a:round/>
            <a:headEnd/>
            <a:tailEnd/>
          </a:ln>
        </p:spPr>
        <p:txBody>
          <a:bodyPr wrap="none" anchor="ctr"/>
          <a:lstStyle/>
          <a:p>
            <a:endParaRPr lang="en-AU"/>
          </a:p>
        </p:txBody>
      </p:sp>
      <p:sp>
        <p:nvSpPr>
          <p:cNvPr id="44" name="Line 16"/>
          <p:cNvSpPr>
            <a:spLocks noChangeShapeType="1"/>
          </p:cNvSpPr>
          <p:nvPr/>
        </p:nvSpPr>
        <p:spPr bwMode="auto">
          <a:xfrm>
            <a:off x="6559551" y="4708525"/>
            <a:ext cx="201613" cy="1588"/>
          </a:xfrm>
          <a:prstGeom prst="line">
            <a:avLst/>
          </a:prstGeom>
          <a:noFill/>
          <a:ln w="76200">
            <a:solidFill>
              <a:srgbClr val="F00000"/>
            </a:solidFill>
            <a:round/>
            <a:headEnd/>
            <a:tailEnd/>
          </a:ln>
        </p:spPr>
        <p:txBody>
          <a:bodyPr wrap="none" anchor="ctr"/>
          <a:lstStyle/>
          <a:p>
            <a:endParaRPr lang="en-AU"/>
          </a:p>
        </p:txBody>
      </p:sp>
      <p:sp>
        <p:nvSpPr>
          <p:cNvPr id="45" name="Line 17"/>
          <p:cNvSpPr>
            <a:spLocks noChangeShapeType="1"/>
          </p:cNvSpPr>
          <p:nvPr/>
        </p:nvSpPr>
        <p:spPr bwMode="auto">
          <a:xfrm>
            <a:off x="7304089" y="4708525"/>
            <a:ext cx="200025" cy="1588"/>
          </a:xfrm>
          <a:prstGeom prst="line">
            <a:avLst/>
          </a:prstGeom>
          <a:noFill/>
          <a:ln w="76200">
            <a:solidFill>
              <a:srgbClr val="F00000"/>
            </a:solidFill>
            <a:round/>
            <a:headEnd/>
            <a:tailEnd/>
          </a:ln>
        </p:spPr>
        <p:txBody>
          <a:bodyPr wrap="none" anchor="ctr"/>
          <a:lstStyle/>
          <a:p>
            <a:endParaRPr lang="en-AU"/>
          </a:p>
        </p:txBody>
      </p:sp>
      <p:sp>
        <p:nvSpPr>
          <p:cNvPr id="46" name="Line 18"/>
          <p:cNvSpPr>
            <a:spLocks noChangeShapeType="1"/>
          </p:cNvSpPr>
          <p:nvPr/>
        </p:nvSpPr>
        <p:spPr bwMode="auto">
          <a:xfrm>
            <a:off x="4013200" y="2514601"/>
            <a:ext cx="0" cy="1160463"/>
          </a:xfrm>
          <a:prstGeom prst="line">
            <a:avLst/>
          </a:prstGeom>
          <a:noFill/>
          <a:ln w="38100">
            <a:solidFill>
              <a:srgbClr val="969696">
                <a:alpha val="59999"/>
              </a:srgbClr>
            </a:solidFill>
            <a:round/>
            <a:headEnd/>
            <a:tailEnd/>
          </a:ln>
        </p:spPr>
        <p:txBody>
          <a:bodyPr/>
          <a:lstStyle/>
          <a:p>
            <a:endParaRPr lang="en-AU"/>
          </a:p>
        </p:txBody>
      </p:sp>
      <p:sp>
        <p:nvSpPr>
          <p:cNvPr id="47" name="Line 19"/>
          <p:cNvSpPr>
            <a:spLocks noChangeShapeType="1"/>
          </p:cNvSpPr>
          <p:nvPr/>
        </p:nvSpPr>
        <p:spPr bwMode="auto">
          <a:xfrm>
            <a:off x="6510338" y="2505076"/>
            <a:ext cx="0" cy="1158875"/>
          </a:xfrm>
          <a:prstGeom prst="line">
            <a:avLst/>
          </a:prstGeom>
          <a:noFill/>
          <a:ln w="38100">
            <a:solidFill>
              <a:srgbClr val="969696">
                <a:alpha val="59999"/>
              </a:srgbClr>
            </a:solidFill>
            <a:round/>
            <a:headEnd/>
            <a:tailEnd/>
          </a:ln>
        </p:spPr>
        <p:txBody>
          <a:bodyPr/>
          <a:lstStyle/>
          <a:p>
            <a:endParaRPr lang="en-AU"/>
          </a:p>
        </p:txBody>
      </p:sp>
      <p:sp>
        <p:nvSpPr>
          <p:cNvPr id="48" name="Line 20"/>
          <p:cNvSpPr>
            <a:spLocks noChangeShapeType="1"/>
          </p:cNvSpPr>
          <p:nvPr/>
        </p:nvSpPr>
        <p:spPr bwMode="auto">
          <a:xfrm>
            <a:off x="7269163" y="2514601"/>
            <a:ext cx="0" cy="1158875"/>
          </a:xfrm>
          <a:prstGeom prst="line">
            <a:avLst/>
          </a:prstGeom>
          <a:noFill/>
          <a:ln w="38100">
            <a:solidFill>
              <a:srgbClr val="969696">
                <a:alpha val="59999"/>
              </a:srgbClr>
            </a:solidFill>
            <a:round/>
            <a:headEnd/>
            <a:tailEnd/>
          </a:ln>
        </p:spPr>
        <p:txBody>
          <a:bodyPr/>
          <a:lstStyle/>
          <a:p>
            <a:endParaRPr lang="en-AU"/>
          </a:p>
        </p:txBody>
      </p:sp>
      <p:sp>
        <p:nvSpPr>
          <p:cNvPr id="49" name="Rectangle 21"/>
          <p:cNvSpPr>
            <a:spLocks noChangeArrowheads="1"/>
          </p:cNvSpPr>
          <p:nvPr/>
        </p:nvSpPr>
        <p:spPr bwMode="auto">
          <a:xfrm>
            <a:off x="4073526" y="2532063"/>
            <a:ext cx="2220913" cy="74612"/>
          </a:xfrm>
          <a:prstGeom prst="rect">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50" name="Text Box 22"/>
          <p:cNvSpPr txBox="1">
            <a:spLocks noChangeArrowheads="1"/>
          </p:cNvSpPr>
          <p:nvPr/>
        </p:nvSpPr>
        <p:spPr bwMode="auto">
          <a:xfrm>
            <a:off x="4852988" y="2241550"/>
            <a:ext cx="723900"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a+d </a:t>
            </a:r>
          </a:p>
        </p:txBody>
      </p:sp>
      <p:sp>
        <p:nvSpPr>
          <p:cNvPr id="51" name="Oval 23"/>
          <p:cNvSpPr>
            <a:spLocks noChangeArrowheads="1"/>
          </p:cNvSpPr>
          <p:nvPr/>
        </p:nvSpPr>
        <p:spPr bwMode="auto">
          <a:xfrm>
            <a:off x="3860800" y="3500438"/>
            <a:ext cx="304800" cy="304800"/>
          </a:xfrm>
          <a:prstGeom prst="ellipse">
            <a:avLst/>
          </a:prstGeom>
          <a:solidFill>
            <a:schemeClr val="bg1"/>
          </a:solidFill>
          <a:ln w="9525">
            <a:solidFill>
              <a:schemeClr val="tx1"/>
            </a:solidFill>
            <a:round/>
            <a:headEnd/>
            <a:tailEnd/>
          </a:ln>
        </p:spPr>
        <p:txBody>
          <a:bodyPr wrap="none" anchor="ctr"/>
          <a:lstStyle/>
          <a:p>
            <a:pPr algn="r" eaLnBrk="0" hangingPunct="0"/>
            <a:endParaRPr lang="en-AU"/>
          </a:p>
        </p:txBody>
      </p:sp>
      <p:sp>
        <p:nvSpPr>
          <p:cNvPr id="52" name="Oval 24"/>
          <p:cNvSpPr>
            <a:spLocks noChangeArrowheads="1"/>
          </p:cNvSpPr>
          <p:nvPr/>
        </p:nvSpPr>
        <p:spPr bwMode="auto">
          <a:xfrm>
            <a:off x="6364288" y="3500438"/>
            <a:ext cx="304800" cy="304800"/>
          </a:xfrm>
          <a:prstGeom prst="ellipse">
            <a:avLst/>
          </a:prstGeom>
          <a:solidFill>
            <a:srgbClr val="FF9933"/>
          </a:solidFill>
          <a:ln w="9525">
            <a:solidFill>
              <a:srgbClr val="000000"/>
            </a:solidFill>
            <a:round/>
            <a:headEnd/>
            <a:tailEnd/>
          </a:ln>
        </p:spPr>
        <p:txBody>
          <a:bodyPr wrap="none" anchor="ctr"/>
          <a:lstStyle/>
          <a:p>
            <a:pPr algn="r" eaLnBrk="0" hangingPunct="0"/>
            <a:endParaRPr lang="en-AU"/>
          </a:p>
        </p:txBody>
      </p:sp>
      <p:sp>
        <p:nvSpPr>
          <p:cNvPr id="53" name="Oval 25"/>
          <p:cNvSpPr>
            <a:spLocks noChangeArrowheads="1"/>
          </p:cNvSpPr>
          <p:nvPr/>
        </p:nvSpPr>
        <p:spPr bwMode="auto">
          <a:xfrm>
            <a:off x="7115175" y="3505200"/>
            <a:ext cx="304800" cy="304800"/>
          </a:xfrm>
          <a:prstGeom prst="ellipse">
            <a:avLst/>
          </a:prstGeom>
          <a:solidFill>
            <a:srgbClr val="FF0000"/>
          </a:solidFill>
          <a:ln w="9525">
            <a:solidFill>
              <a:schemeClr val="tx1"/>
            </a:solidFill>
            <a:round/>
            <a:headEnd/>
            <a:tailEnd/>
          </a:ln>
        </p:spPr>
        <p:txBody>
          <a:bodyPr wrap="none" anchor="ctr"/>
          <a:lstStyle/>
          <a:p>
            <a:pPr algn="r" eaLnBrk="0" hangingPunct="0"/>
            <a:endParaRPr lang="en-AU"/>
          </a:p>
        </p:txBody>
      </p:sp>
      <p:sp>
        <p:nvSpPr>
          <p:cNvPr id="54" name="AutoShape 26"/>
          <p:cNvSpPr>
            <a:spLocks noChangeArrowheads="1"/>
          </p:cNvSpPr>
          <p:nvPr/>
        </p:nvSpPr>
        <p:spPr bwMode="auto">
          <a:xfrm rot="5400000">
            <a:off x="6297613" y="2493963"/>
            <a:ext cx="139700" cy="152400"/>
          </a:xfrm>
          <a:prstGeom prst="triangle">
            <a:avLst>
              <a:gd name="adj" fmla="val 50000"/>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55" name="Rectangle 27"/>
          <p:cNvSpPr>
            <a:spLocks noChangeArrowheads="1"/>
          </p:cNvSpPr>
          <p:nvPr/>
        </p:nvSpPr>
        <p:spPr bwMode="auto">
          <a:xfrm>
            <a:off x="6573839" y="2532063"/>
            <a:ext cx="473075" cy="74612"/>
          </a:xfrm>
          <a:prstGeom prst="rect">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56" name="Text Box 28"/>
          <p:cNvSpPr txBox="1">
            <a:spLocks noChangeArrowheads="1"/>
          </p:cNvSpPr>
          <p:nvPr/>
        </p:nvSpPr>
        <p:spPr bwMode="auto">
          <a:xfrm>
            <a:off x="6491288" y="2241550"/>
            <a:ext cx="671512"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a-d</a:t>
            </a:r>
          </a:p>
        </p:txBody>
      </p:sp>
      <p:sp>
        <p:nvSpPr>
          <p:cNvPr id="57" name="AutoShape 29"/>
          <p:cNvSpPr>
            <a:spLocks noChangeArrowheads="1"/>
          </p:cNvSpPr>
          <p:nvPr/>
        </p:nvSpPr>
        <p:spPr bwMode="auto">
          <a:xfrm rot="5400000">
            <a:off x="7054850" y="2493963"/>
            <a:ext cx="139700" cy="152400"/>
          </a:xfrm>
          <a:prstGeom prst="triangle">
            <a:avLst>
              <a:gd name="adj" fmla="val 50000"/>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58" name="Text Box 33"/>
          <p:cNvSpPr txBox="1">
            <a:spLocks noChangeArrowheads="1"/>
          </p:cNvSpPr>
          <p:nvPr/>
        </p:nvSpPr>
        <p:spPr bwMode="auto">
          <a:xfrm>
            <a:off x="7848600" y="5334000"/>
            <a:ext cx="2362200" cy="707886"/>
          </a:xfrm>
          <a:prstGeom prst="rect">
            <a:avLst/>
          </a:prstGeom>
          <a:noFill/>
          <a:ln w="9525">
            <a:noFill/>
            <a:miter lim="800000"/>
            <a:headEnd/>
            <a:tailEnd/>
          </a:ln>
        </p:spPr>
        <p:txBody>
          <a:bodyPr>
            <a:spAutoFit/>
          </a:bodyPr>
          <a:lstStyle/>
          <a:p>
            <a:pPr algn="ctr">
              <a:spcBef>
                <a:spcPct val="50000"/>
              </a:spcBef>
            </a:pPr>
            <a:r>
              <a:rPr lang="en-US" sz="2000" b="1" u="sng">
                <a:solidFill>
                  <a:srgbClr val="0000FF"/>
                </a:solidFill>
                <a:latin typeface="Futura Bk BT"/>
              </a:rPr>
              <a:t>Dominant model</a:t>
            </a:r>
          </a:p>
        </p:txBody>
      </p:sp>
    </p:spTree>
    <p:extLst>
      <p:ext uri="{BB962C8B-B14F-4D97-AF65-F5344CB8AC3E}">
        <p14:creationId xmlns:p14="http://schemas.microsoft.com/office/powerpoint/2010/main" val="319915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2"/>
          <p:cNvSpPr>
            <a:spLocks noChangeArrowheads="1"/>
          </p:cNvSpPr>
          <p:nvPr/>
        </p:nvSpPr>
        <p:spPr bwMode="auto">
          <a:xfrm>
            <a:off x="1806575" y="1371600"/>
            <a:ext cx="3495380" cy="400110"/>
          </a:xfrm>
          <a:prstGeom prst="rect">
            <a:avLst/>
          </a:prstGeom>
          <a:noFill/>
          <a:ln w="9525">
            <a:noFill/>
            <a:miter lim="800000"/>
            <a:headEnd/>
            <a:tailEnd/>
          </a:ln>
        </p:spPr>
        <p:txBody>
          <a:bodyPr wrap="none">
            <a:spAutoFit/>
          </a:bodyPr>
          <a:lstStyle/>
          <a:p>
            <a:r>
              <a:rPr lang="en-AU" sz="2000" b="1" u="sng" dirty="0">
                <a:solidFill>
                  <a:srgbClr val="0000FF"/>
                </a:solidFill>
                <a:latin typeface="Futura Bk BT"/>
              </a:rPr>
              <a:t>1. Defining the Mean </a:t>
            </a:r>
            <a:r>
              <a:rPr lang="en-AU" sz="2000" u="sng" dirty="0">
                <a:solidFill>
                  <a:srgbClr val="0000FF"/>
                </a:solidFill>
                <a:latin typeface="Futura Bk BT"/>
              </a:rPr>
              <a:t>(</a:t>
            </a:r>
            <a:r>
              <a:rPr lang="en-AU" sz="2000" i="1" u="sng" dirty="0">
                <a:solidFill>
                  <a:srgbClr val="0000FF"/>
                </a:solidFill>
                <a:latin typeface="Futura Bk BT"/>
              </a:rPr>
              <a:t>X</a:t>
            </a:r>
            <a:r>
              <a:rPr lang="en-AU" sz="2000" u="sng" dirty="0">
                <a:solidFill>
                  <a:srgbClr val="0000FF"/>
                </a:solidFill>
                <a:latin typeface="Futura Bk BT"/>
              </a:rPr>
              <a:t>)</a:t>
            </a:r>
            <a:endParaRPr lang="en-AU" sz="2000" b="1" u="sng" dirty="0">
              <a:solidFill>
                <a:srgbClr val="0000FF"/>
              </a:solidFill>
              <a:latin typeface="Futura Bk BT"/>
            </a:endParaRPr>
          </a:p>
        </p:txBody>
      </p:sp>
      <p:sp>
        <p:nvSpPr>
          <p:cNvPr id="208929" name="Text Box 33"/>
          <p:cNvSpPr txBox="1">
            <a:spLocks noChangeArrowheads="1"/>
          </p:cNvSpPr>
          <p:nvPr/>
        </p:nvSpPr>
        <p:spPr bwMode="auto">
          <a:xfrm>
            <a:off x="7591426" y="2289176"/>
            <a:ext cx="71437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0" name="Text Box 34"/>
          <p:cNvSpPr txBox="1">
            <a:spLocks noChangeArrowheads="1"/>
          </p:cNvSpPr>
          <p:nvPr/>
        </p:nvSpPr>
        <p:spPr bwMode="auto">
          <a:xfrm>
            <a:off x="6059489" y="2286001"/>
            <a:ext cx="55562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1" name="Text Box 35"/>
          <p:cNvSpPr txBox="1">
            <a:spLocks noChangeArrowheads="1"/>
          </p:cNvSpPr>
          <p:nvPr/>
        </p:nvSpPr>
        <p:spPr bwMode="auto">
          <a:xfrm>
            <a:off x="4662488" y="2300289"/>
            <a:ext cx="685800"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2" name="Rectangle 36"/>
          <p:cNvSpPr>
            <a:spLocks noChangeArrowheads="1"/>
          </p:cNvSpPr>
          <p:nvPr/>
        </p:nvSpPr>
        <p:spPr bwMode="auto">
          <a:xfrm>
            <a:off x="2286000" y="2286001"/>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Genotypes</a:t>
            </a:r>
          </a:p>
        </p:txBody>
      </p:sp>
      <p:sp>
        <p:nvSpPr>
          <p:cNvPr id="208933" name="Rectangle 37"/>
          <p:cNvSpPr>
            <a:spLocks noChangeArrowheads="1"/>
          </p:cNvSpPr>
          <p:nvPr/>
        </p:nvSpPr>
        <p:spPr bwMode="auto">
          <a:xfrm>
            <a:off x="2286000" y="3309939"/>
            <a:ext cx="21336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Frequencies, </a:t>
            </a:r>
            <a:r>
              <a:rPr lang="en-US" sz="2000" i="1">
                <a:solidFill>
                  <a:srgbClr val="000000"/>
                </a:solidFill>
                <a:latin typeface="Futura Bk BT"/>
              </a:rPr>
              <a:t>f</a:t>
            </a:r>
            <a:r>
              <a:rPr lang="en-US" sz="2000">
                <a:solidFill>
                  <a:srgbClr val="000000"/>
                </a:solidFill>
                <a:latin typeface="Futura Bk BT"/>
              </a:rPr>
              <a:t>(</a:t>
            </a:r>
            <a:r>
              <a:rPr lang="en-US" sz="2000" i="1">
                <a:solidFill>
                  <a:srgbClr val="000000"/>
                </a:solidFill>
                <a:latin typeface="Futura Bk BT"/>
              </a:rPr>
              <a:t>x</a:t>
            </a:r>
            <a:r>
              <a:rPr lang="en-US" sz="2000">
                <a:solidFill>
                  <a:srgbClr val="000000"/>
                </a:solidFill>
                <a:latin typeface="Futura Bk BT"/>
              </a:rPr>
              <a:t>)</a:t>
            </a:r>
          </a:p>
        </p:txBody>
      </p:sp>
      <p:sp>
        <p:nvSpPr>
          <p:cNvPr id="208934" name="Rectangle 38"/>
          <p:cNvSpPr>
            <a:spLocks noChangeArrowheads="1"/>
          </p:cNvSpPr>
          <p:nvPr/>
        </p:nvSpPr>
        <p:spPr bwMode="auto">
          <a:xfrm>
            <a:off x="2286000" y="2776539"/>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Effect, </a:t>
            </a:r>
            <a:r>
              <a:rPr lang="en-US" sz="2000" i="1">
                <a:solidFill>
                  <a:srgbClr val="000000"/>
                </a:solidFill>
                <a:latin typeface="Futura Bk BT"/>
              </a:rPr>
              <a:t>x</a:t>
            </a:r>
            <a:endParaRPr lang="en-US" sz="2000">
              <a:solidFill>
                <a:srgbClr val="000000"/>
              </a:solidFill>
              <a:latin typeface="Futura Bk BT"/>
            </a:endParaRPr>
          </a:p>
        </p:txBody>
      </p:sp>
      <p:sp>
        <p:nvSpPr>
          <p:cNvPr id="208935" name="Rectangle 39"/>
          <p:cNvSpPr>
            <a:spLocks noChangeArrowheads="1"/>
          </p:cNvSpPr>
          <p:nvPr/>
        </p:nvSpPr>
        <p:spPr bwMode="auto">
          <a:xfrm>
            <a:off x="4761896" y="3233738"/>
            <a:ext cx="420308"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p</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208936" name="Rectangle 40"/>
          <p:cNvSpPr>
            <a:spLocks noChangeArrowheads="1"/>
          </p:cNvSpPr>
          <p:nvPr/>
        </p:nvSpPr>
        <p:spPr bwMode="auto">
          <a:xfrm>
            <a:off x="6029387" y="3248025"/>
            <a:ext cx="611065"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2pq</a:t>
            </a:r>
            <a:endParaRPr lang="en-US" b="1" i="1" baseline="30000">
              <a:solidFill>
                <a:srgbClr val="00CC00"/>
              </a:solidFill>
              <a:latin typeface="Futura Bk BT"/>
            </a:endParaRPr>
          </a:p>
        </p:txBody>
      </p:sp>
      <p:sp>
        <p:nvSpPr>
          <p:cNvPr id="208937" name="Rectangle 41"/>
          <p:cNvSpPr>
            <a:spLocks noChangeArrowheads="1"/>
          </p:cNvSpPr>
          <p:nvPr/>
        </p:nvSpPr>
        <p:spPr bwMode="auto">
          <a:xfrm>
            <a:off x="7607483" y="3248025"/>
            <a:ext cx="421910"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q</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208938" name="Rectangle 42"/>
          <p:cNvSpPr>
            <a:spLocks noChangeArrowheads="1"/>
          </p:cNvSpPr>
          <p:nvPr/>
        </p:nvSpPr>
        <p:spPr bwMode="auto">
          <a:xfrm>
            <a:off x="4767917" y="2714625"/>
            <a:ext cx="324128"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208939" name="Rectangle 43"/>
          <p:cNvSpPr>
            <a:spLocks noChangeArrowheads="1"/>
          </p:cNvSpPr>
          <p:nvPr/>
        </p:nvSpPr>
        <p:spPr bwMode="auto">
          <a:xfrm>
            <a:off x="6127588" y="2728913"/>
            <a:ext cx="328936"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d</a:t>
            </a:r>
            <a:endParaRPr lang="en-US" b="1" i="1" baseline="30000">
              <a:solidFill>
                <a:srgbClr val="FF6600"/>
              </a:solidFill>
              <a:latin typeface="Futura Bk BT"/>
            </a:endParaRPr>
          </a:p>
        </p:txBody>
      </p:sp>
      <p:sp>
        <p:nvSpPr>
          <p:cNvPr id="208940" name="Rectangle 44"/>
          <p:cNvSpPr>
            <a:spLocks noChangeArrowheads="1"/>
          </p:cNvSpPr>
          <p:nvPr/>
        </p:nvSpPr>
        <p:spPr bwMode="auto">
          <a:xfrm>
            <a:off x="7590261" y="2728913"/>
            <a:ext cx="372217"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graphicFrame>
        <p:nvGraphicFramePr>
          <p:cNvPr id="4098" name="Object 45"/>
          <p:cNvGraphicFramePr>
            <a:graphicFrameLocks noChangeAspect="1"/>
          </p:cNvGraphicFramePr>
          <p:nvPr/>
        </p:nvGraphicFramePr>
        <p:xfrm>
          <a:off x="8610600" y="1371601"/>
          <a:ext cx="1524000" cy="568325"/>
        </p:xfrm>
        <a:graphic>
          <a:graphicData uri="http://schemas.openxmlformats.org/presentationml/2006/ole">
            <mc:AlternateContent xmlns:mc="http://schemas.openxmlformats.org/markup-compatibility/2006">
              <mc:Choice xmlns:v="urn:schemas-microsoft-com:vml" Requires="v">
                <p:oleObj name="Equation" r:id="rId3" imgW="914400" imgH="342720" progId="Equation.3">
                  <p:embed/>
                </p:oleObj>
              </mc:Choice>
              <mc:Fallback>
                <p:oleObj name="Equation" r:id="rId3" imgW="914400" imgH="342720" progId="Equation.3">
                  <p:embed/>
                  <p:pic>
                    <p:nvPicPr>
                      <p:cNvPr id="4098"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71601"/>
                        <a:ext cx="1524000"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8944" name="Rectangle 48"/>
          <p:cNvSpPr>
            <a:spLocks noChangeArrowheads="1"/>
          </p:cNvSpPr>
          <p:nvPr/>
        </p:nvSpPr>
        <p:spPr bwMode="auto">
          <a:xfrm>
            <a:off x="2762250" y="4800600"/>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solidFill>
                  <a:srgbClr val="FF6600"/>
                </a:solidFill>
                <a:latin typeface="Futura Bk BT"/>
              </a:rPr>
              <a:t>a</a:t>
            </a:r>
            <a:r>
              <a:rPr lang="en-US" i="1">
                <a:latin typeface="Futura Bk BT"/>
              </a:rPr>
              <a:t>(</a:t>
            </a:r>
            <a:r>
              <a:rPr lang="en-US" i="1">
                <a:solidFill>
                  <a:srgbClr val="00CC00"/>
                </a:solidFill>
                <a:latin typeface="Futura Bk BT"/>
              </a:rPr>
              <a:t>p</a:t>
            </a:r>
            <a:r>
              <a:rPr lang="en-US" i="1" baseline="30000">
                <a:solidFill>
                  <a:srgbClr val="00CC00"/>
                </a:solidFill>
                <a:latin typeface="Futura Bk BT"/>
              </a:rPr>
              <a:t>2</a:t>
            </a:r>
            <a:r>
              <a:rPr lang="en-US" i="1">
                <a:latin typeface="Futura Bk BT"/>
              </a:rPr>
              <a:t>)</a:t>
            </a:r>
            <a:r>
              <a:rPr lang="en-US">
                <a:latin typeface="Futura Bk BT"/>
              </a:rPr>
              <a:t> + </a:t>
            </a:r>
            <a:r>
              <a:rPr lang="en-US" i="1">
                <a:solidFill>
                  <a:srgbClr val="FF6600"/>
                </a:solidFill>
                <a:latin typeface="Futura Bk BT"/>
              </a:rPr>
              <a:t>d</a:t>
            </a:r>
            <a:r>
              <a:rPr lang="en-US" i="1">
                <a:latin typeface="Futura Bk BT"/>
              </a:rPr>
              <a:t>(</a:t>
            </a:r>
            <a:r>
              <a:rPr lang="en-US" i="1">
                <a:solidFill>
                  <a:srgbClr val="00CC00"/>
                </a:solidFill>
                <a:latin typeface="Futura Bk BT"/>
              </a:rPr>
              <a:t>2pq</a:t>
            </a:r>
            <a:r>
              <a:rPr lang="en-US" i="1">
                <a:latin typeface="Futura Bk BT"/>
              </a:rPr>
              <a:t>)</a:t>
            </a:r>
            <a:r>
              <a:rPr lang="en-US">
                <a:latin typeface="Futura Bk BT"/>
              </a:rPr>
              <a:t> – </a:t>
            </a:r>
            <a:r>
              <a:rPr lang="en-US" i="1">
                <a:solidFill>
                  <a:srgbClr val="FF6600"/>
                </a:solidFill>
                <a:latin typeface="Futura Bk BT"/>
              </a:rPr>
              <a:t>a</a:t>
            </a:r>
            <a:r>
              <a:rPr lang="en-US" i="1">
                <a:latin typeface="Futura Bk BT"/>
              </a:rPr>
              <a:t>(</a:t>
            </a:r>
            <a:r>
              <a:rPr lang="en-US" i="1">
                <a:solidFill>
                  <a:srgbClr val="00CC00"/>
                </a:solidFill>
                <a:latin typeface="Futura Bk BT"/>
              </a:rPr>
              <a:t>q</a:t>
            </a:r>
            <a:r>
              <a:rPr lang="en-US" i="1" baseline="30000">
                <a:solidFill>
                  <a:srgbClr val="00CC00"/>
                </a:solidFill>
                <a:latin typeface="Futura Bk BT"/>
              </a:rPr>
              <a:t>2</a:t>
            </a:r>
            <a:r>
              <a:rPr lang="en-US">
                <a:latin typeface="Futura Bk BT"/>
              </a:rPr>
              <a:t>)</a:t>
            </a:r>
            <a:endParaRPr lang="en-US" i="1">
              <a:solidFill>
                <a:srgbClr val="FF6600"/>
              </a:solidFill>
              <a:latin typeface="Futura Bk BT"/>
            </a:endParaRPr>
          </a:p>
        </p:txBody>
      </p:sp>
      <p:sp>
        <p:nvSpPr>
          <p:cNvPr id="208945" name="Rectangle 49"/>
          <p:cNvSpPr>
            <a:spLocks noChangeArrowheads="1"/>
          </p:cNvSpPr>
          <p:nvPr/>
        </p:nvSpPr>
        <p:spPr bwMode="auto">
          <a:xfrm>
            <a:off x="2716667" y="4800600"/>
            <a:ext cx="1186543" cy="369332"/>
          </a:xfrm>
          <a:prstGeom prst="rect">
            <a:avLst/>
          </a:prstGeom>
          <a:noFill/>
          <a:ln w="9525">
            <a:noFill/>
            <a:miter lim="800000"/>
            <a:headEnd/>
            <a:tailEnd/>
          </a:ln>
        </p:spPr>
        <p:txBody>
          <a:bodyPr wrap="none">
            <a:spAutoFit/>
          </a:bodyPr>
          <a:lstStyle/>
          <a:p>
            <a:pPr algn="ctr" eaLnBrk="0" hangingPunct="0"/>
            <a:r>
              <a:rPr lang="en-US" i="1">
                <a:latin typeface="Futura Bk BT"/>
              </a:rPr>
              <a:t>Mean</a:t>
            </a:r>
            <a:r>
              <a:rPr lang="en-US">
                <a:latin typeface="Futura Bk BT"/>
              </a:rPr>
              <a:t> (</a:t>
            </a:r>
            <a:r>
              <a:rPr lang="en-US" i="1">
                <a:latin typeface="Futura Bk BT"/>
              </a:rPr>
              <a:t>X</a:t>
            </a:r>
            <a:r>
              <a:rPr lang="en-US">
                <a:latin typeface="Futura Bk BT"/>
              </a:rPr>
              <a:t>)</a:t>
            </a:r>
          </a:p>
        </p:txBody>
      </p:sp>
      <p:sp>
        <p:nvSpPr>
          <p:cNvPr id="208946" name="Rectangle 50"/>
          <p:cNvSpPr>
            <a:spLocks noChangeArrowheads="1"/>
          </p:cNvSpPr>
          <p:nvPr/>
        </p:nvSpPr>
        <p:spPr bwMode="auto">
          <a:xfrm>
            <a:off x="7391400" y="4800600"/>
            <a:ext cx="2590800" cy="369332"/>
          </a:xfrm>
          <a:prstGeom prst="rect">
            <a:avLst/>
          </a:prstGeom>
          <a:noFill/>
          <a:ln w="9525">
            <a:noFill/>
            <a:miter lim="800000"/>
            <a:headEnd/>
            <a:tailEnd/>
          </a:ln>
        </p:spPr>
        <p:txBody>
          <a:bodyPr>
            <a:spAutoFit/>
          </a:bodyPr>
          <a:lstStyle/>
          <a:p>
            <a:pPr eaLnBrk="0" hangingPunct="0"/>
            <a:r>
              <a:rPr lang="en-US">
                <a:latin typeface="Futura Bk BT"/>
              </a:rPr>
              <a:t>= </a:t>
            </a:r>
            <a:r>
              <a:rPr lang="en-US" i="1">
                <a:solidFill>
                  <a:srgbClr val="FF6600"/>
                </a:solidFill>
                <a:latin typeface="Futura Bk BT"/>
              </a:rPr>
              <a:t>a</a:t>
            </a:r>
            <a:r>
              <a:rPr lang="en-US">
                <a:latin typeface="Futura Bk BT"/>
              </a:rPr>
              <a:t>(</a:t>
            </a:r>
            <a:r>
              <a:rPr lang="en-US" i="1">
                <a:solidFill>
                  <a:srgbClr val="00CC00"/>
                </a:solidFill>
                <a:latin typeface="Futura Bk BT"/>
              </a:rPr>
              <a:t>p</a:t>
            </a:r>
            <a:r>
              <a:rPr lang="en-US" i="1">
                <a:latin typeface="Futura Bk BT"/>
              </a:rPr>
              <a:t>-</a:t>
            </a:r>
            <a:r>
              <a:rPr lang="en-US" i="1">
                <a:solidFill>
                  <a:srgbClr val="00CC00"/>
                </a:solidFill>
                <a:latin typeface="Futura Bk BT"/>
              </a:rPr>
              <a:t>q</a:t>
            </a:r>
            <a:r>
              <a:rPr lang="en-US">
                <a:latin typeface="Futura Bk BT"/>
              </a:rPr>
              <a:t>) + </a:t>
            </a:r>
            <a:r>
              <a:rPr lang="en-US" i="1">
                <a:latin typeface="Futura Bk BT"/>
              </a:rPr>
              <a:t>2</a:t>
            </a:r>
            <a:r>
              <a:rPr lang="en-US" i="1">
                <a:solidFill>
                  <a:srgbClr val="00CC00"/>
                </a:solidFill>
                <a:latin typeface="Futura Bk BT"/>
              </a:rPr>
              <a:t>pq</a:t>
            </a:r>
            <a:r>
              <a:rPr lang="en-US" i="1">
                <a:solidFill>
                  <a:srgbClr val="FF6600"/>
                </a:solidFill>
                <a:latin typeface="Futura Bk BT"/>
              </a:rPr>
              <a:t>d</a:t>
            </a:r>
          </a:p>
        </p:txBody>
      </p:sp>
      <p:sp>
        <p:nvSpPr>
          <p:cNvPr id="208947" name="Rectangle 51"/>
          <p:cNvSpPr>
            <a:spLocks noChangeArrowheads="1"/>
          </p:cNvSpPr>
          <p:nvPr/>
        </p:nvSpPr>
        <p:spPr bwMode="auto">
          <a:xfrm>
            <a:off x="1847850" y="1728788"/>
            <a:ext cx="4400550" cy="304800"/>
          </a:xfrm>
          <a:prstGeom prst="rect">
            <a:avLst/>
          </a:prstGeom>
          <a:noFill/>
          <a:ln w="9525">
            <a:noFill/>
            <a:miter lim="800000"/>
            <a:headEnd/>
            <a:tailEnd/>
          </a:ln>
        </p:spPr>
        <p:txBody>
          <a:bodyPr>
            <a:spAutoFit/>
          </a:bodyPr>
          <a:lstStyle/>
          <a:p>
            <a:pPr eaLnBrk="0" hangingPunct="0"/>
            <a:r>
              <a:rPr lang="en-US" sz="1400" i="1">
                <a:solidFill>
                  <a:srgbClr val="808080"/>
                </a:solidFill>
                <a:latin typeface="Futura Bk BT"/>
              </a:rPr>
              <a:t>e.g. cholesterol levels in the population</a:t>
            </a:r>
          </a:p>
        </p:txBody>
      </p:sp>
      <p:sp>
        <p:nvSpPr>
          <p:cNvPr id="22"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2888312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9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9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9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9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9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9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9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89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89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89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89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89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89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29" grpId="0"/>
      <p:bldP spid="208930" grpId="0"/>
      <p:bldP spid="208931" grpId="0"/>
      <p:bldP spid="208932" grpId="0"/>
      <p:bldP spid="208933" grpId="0"/>
      <p:bldP spid="208934" grpId="0"/>
      <p:bldP spid="208935" grpId="0"/>
      <p:bldP spid="208936" grpId="0"/>
      <p:bldP spid="208937" grpId="0"/>
      <p:bldP spid="208938" grpId="0"/>
      <p:bldP spid="208939" grpId="0"/>
      <p:bldP spid="208940" grpId="0"/>
      <p:bldP spid="208944" grpId="0"/>
      <p:bldP spid="208945" grpId="0"/>
      <p:bldP spid="208946" grpId="0"/>
      <p:bldP spid="2089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ChangeArrowheads="1"/>
          </p:cNvSpPr>
          <p:nvPr/>
        </p:nvSpPr>
        <p:spPr bwMode="auto">
          <a:xfrm>
            <a:off x="1839913" y="1371600"/>
            <a:ext cx="6328784" cy="400110"/>
          </a:xfrm>
          <a:prstGeom prst="rect">
            <a:avLst/>
          </a:prstGeom>
          <a:noFill/>
          <a:ln w="9525">
            <a:noFill/>
            <a:miter lim="800000"/>
            <a:headEnd/>
            <a:tailEnd/>
          </a:ln>
        </p:spPr>
        <p:txBody>
          <a:bodyPr wrap="none">
            <a:spAutoFit/>
          </a:bodyPr>
          <a:lstStyle/>
          <a:p>
            <a:r>
              <a:rPr lang="en-AU" sz="2000" b="1" u="sng">
                <a:solidFill>
                  <a:srgbClr val="0000FF"/>
                </a:solidFill>
                <a:latin typeface="Futura Bk BT"/>
              </a:rPr>
              <a:t>2. Contribution of the QTL to the Variance </a:t>
            </a:r>
            <a:r>
              <a:rPr lang="en-AU" sz="2000" u="sng">
                <a:solidFill>
                  <a:srgbClr val="0000FF"/>
                </a:solidFill>
                <a:latin typeface="Futura Bk BT"/>
              </a:rPr>
              <a:t>(</a:t>
            </a:r>
            <a:r>
              <a:rPr lang="en-AU" sz="2000" i="1" u="sng">
                <a:solidFill>
                  <a:srgbClr val="0000FF"/>
                </a:solidFill>
                <a:latin typeface="Futura Bk BT"/>
              </a:rPr>
              <a:t>X</a:t>
            </a:r>
            <a:r>
              <a:rPr lang="en-AU" sz="2000" u="sng">
                <a:solidFill>
                  <a:srgbClr val="0000FF"/>
                </a:solidFill>
                <a:latin typeface="Futura Bk BT"/>
              </a:rPr>
              <a:t>)</a:t>
            </a:r>
            <a:endParaRPr lang="en-AU" sz="2000" b="1" u="sng">
              <a:solidFill>
                <a:srgbClr val="0000FF"/>
              </a:solidFill>
              <a:latin typeface="Futura Bk BT"/>
            </a:endParaRPr>
          </a:p>
        </p:txBody>
      </p:sp>
      <p:sp>
        <p:nvSpPr>
          <p:cNvPr id="5126" name="Text Box 5"/>
          <p:cNvSpPr txBox="1">
            <a:spLocks noChangeArrowheads="1"/>
          </p:cNvSpPr>
          <p:nvPr/>
        </p:nvSpPr>
        <p:spPr bwMode="auto">
          <a:xfrm>
            <a:off x="7591426" y="2289176"/>
            <a:ext cx="71437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7" name="Text Box 6"/>
          <p:cNvSpPr txBox="1">
            <a:spLocks noChangeArrowheads="1"/>
          </p:cNvSpPr>
          <p:nvPr/>
        </p:nvSpPr>
        <p:spPr bwMode="auto">
          <a:xfrm>
            <a:off x="6059489" y="2286001"/>
            <a:ext cx="55562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8" name="Text Box 7"/>
          <p:cNvSpPr txBox="1">
            <a:spLocks noChangeArrowheads="1"/>
          </p:cNvSpPr>
          <p:nvPr/>
        </p:nvSpPr>
        <p:spPr bwMode="auto">
          <a:xfrm>
            <a:off x="4662488" y="2300289"/>
            <a:ext cx="685800"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9" name="Rectangle 8"/>
          <p:cNvSpPr>
            <a:spLocks noChangeArrowheads="1"/>
          </p:cNvSpPr>
          <p:nvPr/>
        </p:nvSpPr>
        <p:spPr bwMode="auto">
          <a:xfrm>
            <a:off x="2286000" y="2286001"/>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Genotypes</a:t>
            </a:r>
          </a:p>
        </p:txBody>
      </p:sp>
      <p:sp>
        <p:nvSpPr>
          <p:cNvPr id="5130" name="Rectangle 9"/>
          <p:cNvSpPr>
            <a:spLocks noChangeArrowheads="1"/>
          </p:cNvSpPr>
          <p:nvPr/>
        </p:nvSpPr>
        <p:spPr bwMode="auto">
          <a:xfrm>
            <a:off x="2286000" y="3309939"/>
            <a:ext cx="21336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Frequencies, </a:t>
            </a:r>
            <a:r>
              <a:rPr lang="en-US" sz="2000" i="1">
                <a:solidFill>
                  <a:srgbClr val="000000"/>
                </a:solidFill>
                <a:latin typeface="Futura Bk BT"/>
              </a:rPr>
              <a:t>f</a:t>
            </a:r>
            <a:r>
              <a:rPr lang="en-US" sz="2000">
                <a:solidFill>
                  <a:srgbClr val="000000"/>
                </a:solidFill>
                <a:latin typeface="Futura Bk BT"/>
              </a:rPr>
              <a:t>(</a:t>
            </a:r>
            <a:r>
              <a:rPr lang="en-US" sz="2000" i="1">
                <a:solidFill>
                  <a:srgbClr val="000000"/>
                </a:solidFill>
                <a:latin typeface="Futura Bk BT"/>
              </a:rPr>
              <a:t>x</a:t>
            </a:r>
            <a:r>
              <a:rPr lang="en-US" sz="2000">
                <a:solidFill>
                  <a:srgbClr val="000000"/>
                </a:solidFill>
                <a:latin typeface="Futura Bk BT"/>
              </a:rPr>
              <a:t>)</a:t>
            </a:r>
          </a:p>
        </p:txBody>
      </p:sp>
      <p:sp>
        <p:nvSpPr>
          <p:cNvPr id="5131" name="Rectangle 10"/>
          <p:cNvSpPr>
            <a:spLocks noChangeArrowheads="1"/>
          </p:cNvSpPr>
          <p:nvPr/>
        </p:nvSpPr>
        <p:spPr bwMode="auto">
          <a:xfrm>
            <a:off x="2286000" y="2776539"/>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Effect, </a:t>
            </a:r>
            <a:r>
              <a:rPr lang="en-US" sz="2000" i="1">
                <a:solidFill>
                  <a:srgbClr val="000000"/>
                </a:solidFill>
                <a:latin typeface="Futura Bk BT"/>
              </a:rPr>
              <a:t>x</a:t>
            </a:r>
            <a:endParaRPr lang="en-US" sz="2000">
              <a:solidFill>
                <a:srgbClr val="000000"/>
              </a:solidFill>
              <a:latin typeface="Futura Bk BT"/>
            </a:endParaRPr>
          </a:p>
        </p:txBody>
      </p:sp>
      <p:sp>
        <p:nvSpPr>
          <p:cNvPr id="5132" name="Rectangle 11"/>
          <p:cNvSpPr>
            <a:spLocks noChangeArrowheads="1"/>
          </p:cNvSpPr>
          <p:nvPr/>
        </p:nvSpPr>
        <p:spPr bwMode="auto">
          <a:xfrm>
            <a:off x="4761896" y="3233738"/>
            <a:ext cx="420308"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p</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5133" name="Rectangle 12"/>
          <p:cNvSpPr>
            <a:spLocks noChangeArrowheads="1"/>
          </p:cNvSpPr>
          <p:nvPr/>
        </p:nvSpPr>
        <p:spPr bwMode="auto">
          <a:xfrm>
            <a:off x="6022174" y="3248025"/>
            <a:ext cx="625491" cy="369332"/>
          </a:xfrm>
          <a:prstGeom prst="rect">
            <a:avLst/>
          </a:prstGeom>
          <a:noFill/>
          <a:ln w="9525">
            <a:noFill/>
            <a:miter lim="800000"/>
            <a:headEnd/>
            <a:tailEnd/>
          </a:ln>
        </p:spPr>
        <p:txBody>
          <a:bodyPr wrap="none">
            <a:spAutoFit/>
          </a:bodyPr>
          <a:lstStyle/>
          <a:p>
            <a:pPr algn="ctr" eaLnBrk="0" hangingPunct="0"/>
            <a:r>
              <a:rPr lang="fr-FR" b="1">
                <a:solidFill>
                  <a:srgbClr val="00CC00"/>
                </a:solidFill>
                <a:latin typeface="Futura Bk BT"/>
              </a:rPr>
              <a:t>2</a:t>
            </a:r>
            <a:r>
              <a:rPr lang="fr-FR" b="1" i="1">
                <a:solidFill>
                  <a:srgbClr val="00CC00"/>
                </a:solidFill>
                <a:latin typeface="Futura Bk BT"/>
              </a:rPr>
              <a:t>pq</a:t>
            </a:r>
            <a:endParaRPr lang="en-US" b="1" i="1" baseline="30000">
              <a:solidFill>
                <a:srgbClr val="00CC00"/>
              </a:solidFill>
              <a:latin typeface="Futura Bk BT"/>
            </a:endParaRPr>
          </a:p>
        </p:txBody>
      </p:sp>
      <p:sp>
        <p:nvSpPr>
          <p:cNvPr id="5134" name="Rectangle 13"/>
          <p:cNvSpPr>
            <a:spLocks noChangeArrowheads="1"/>
          </p:cNvSpPr>
          <p:nvPr/>
        </p:nvSpPr>
        <p:spPr bwMode="auto">
          <a:xfrm>
            <a:off x="7607483" y="3248025"/>
            <a:ext cx="421910"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q</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5135" name="Rectangle 14"/>
          <p:cNvSpPr>
            <a:spLocks noChangeArrowheads="1"/>
          </p:cNvSpPr>
          <p:nvPr/>
        </p:nvSpPr>
        <p:spPr bwMode="auto">
          <a:xfrm>
            <a:off x="4767917" y="2714625"/>
            <a:ext cx="324128"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5136" name="Rectangle 15"/>
          <p:cNvSpPr>
            <a:spLocks noChangeArrowheads="1"/>
          </p:cNvSpPr>
          <p:nvPr/>
        </p:nvSpPr>
        <p:spPr bwMode="auto">
          <a:xfrm>
            <a:off x="6127588" y="2728913"/>
            <a:ext cx="328936"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d</a:t>
            </a:r>
            <a:endParaRPr lang="en-US" b="1" i="1" baseline="30000">
              <a:solidFill>
                <a:srgbClr val="FF6600"/>
              </a:solidFill>
              <a:latin typeface="Futura Bk BT"/>
            </a:endParaRPr>
          </a:p>
        </p:txBody>
      </p:sp>
      <p:sp>
        <p:nvSpPr>
          <p:cNvPr id="5137" name="Rectangle 16"/>
          <p:cNvSpPr>
            <a:spLocks noChangeArrowheads="1"/>
          </p:cNvSpPr>
          <p:nvPr/>
        </p:nvSpPr>
        <p:spPr bwMode="auto">
          <a:xfrm>
            <a:off x="7590261" y="2728913"/>
            <a:ext cx="372217"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209938" name="Rectangle 18"/>
          <p:cNvSpPr>
            <a:spLocks noChangeArrowheads="1"/>
          </p:cNvSpPr>
          <p:nvPr/>
        </p:nvSpPr>
        <p:spPr bwMode="auto">
          <a:xfrm>
            <a:off x="3646488" y="4281488"/>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p</a:t>
            </a:r>
            <a:r>
              <a:rPr lang="en-US" i="1" baseline="30000">
                <a:solidFill>
                  <a:srgbClr val="00CC00"/>
                </a:solidFill>
                <a:latin typeface="Futura Bk BT"/>
              </a:rPr>
              <a:t>2</a:t>
            </a:r>
            <a:r>
              <a:rPr lang="en-US">
                <a:latin typeface="Futura Bk BT"/>
              </a:rPr>
              <a:t> + </a:t>
            </a:r>
            <a:r>
              <a:rPr lang="en-US" i="1">
                <a:latin typeface="Futura Bk BT"/>
              </a:rPr>
              <a:t>(</a:t>
            </a:r>
            <a:r>
              <a:rPr lang="en-US" i="1">
                <a:solidFill>
                  <a:srgbClr val="FF6600"/>
                </a:solidFill>
                <a:latin typeface="Futura Bk BT"/>
              </a:rPr>
              <a:t>d</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a:solidFill>
                  <a:srgbClr val="00CC00"/>
                </a:solidFill>
                <a:latin typeface="Futura Bk BT"/>
              </a:rPr>
              <a:t>2</a:t>
            </a:r>
            <a:r>
              <a:rPr lang="en-US" i="1">
                <a:solidFill>
                  <a:srgbClr val="00CC00"/>
                </a:solidFill>
                <a:latin typeface="Futura Bk BT"/>
              </a:rPr>
              <a:t>pq</a:t>
            </a:r>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q</a:t>
            </a:r>
            <a:r>
              <a:rPr lang="en-US" i="1" baseline="30000">
                <a:solidFill>
                  <a:srgbClr val="00CC00"/>
                </a:solidFill>
                <a:latin typeface="Futura Bk BT"/>
              </a:rPr>
              <a:t>2</a:t>
            </a:r>
            <a:r>
              <a:rPr lang="en-US" baseline="30000">
                <a:latin typeface="Futura Bk BT"/>
              </a:rPr>
              <a:t> </a:t>
            </a:r>
          </a:p>
        </p:txBody>
      </p:sp>
      <p:sp>
        <p:nvSpPr>
          <p:cNvPr id="209939" name="Rectangle 19"/>
          <p:cNvSpPr>
            <a:spLocks noChangeArrowheads="1"/>
          </p:cNvSpPr>
          <p:nvPr/>
        </p:nvSpPr>
        <p:spPr bwMode="auto">
          <a:xfrm>
            <a:off x="3082038" y="4281488"/>
            <a:ext cx="932050" cy="369332"/>
          </a:xfrm>
          <a:prstGeom prst="rect">
            <a:avLst/>
          </a:prstGeom>
          <a:noFill/>
          <a:ln w="9525">
            <a:noFill/>
            <a:miter lim="800000"/>
            <a:headEnd/>
            <a:tailEnd/>
          </a:ln>
        </p:spPr>
        <p:txBody>
          <a:bodyPr wrap="none">
            <a:spAutoFit/>
          </a:bodyPr>
          <a:lstStyle/>
          <a:p>
            <a:pPr algn="ctr" eaLnBrk="0" hangingPunct="0"/>
            <a:r>
              <a:rPr lang="en-US" i="1">
                <a:latin typeface="Futura Bk BT"/>
              </a:rPr>
              <a:t>Var</a:t>
            </a:r>
            <a:r>
              <a:rPr lang="en-US">
                <a:latin typeface="Futura Bk BT"/>
              </a:rPr>
              <a:t> (</a:t>
            </a:r>
            <a:r>
              <a:rPr lang="en-US" i="1">
                <a:latin typeface="Futura Bk BT"/>
              </a:rPr>
              <a:t>X</a:t>
            </a:r>
            <a:r>
              <a:rPr lang="en-US">
                <a:latin typeface="Futura Bk BT"/>
              </a:rPr>
              <a:t>)</a:t>
            </a:r>
          </a:p>
        </p:txBody>
      </p:sp>
      <p:graphicFrame>
        <p:nvGraphicFramePr>
          <p:cNvPr id="5122" name="Object 20"/>
          <p:cNvGraphicFramePr>
            <a:graphicFrameLocks noChangeAspect="1"/>
          </p:cNvGraphicFramePr>
          <p:nvPr/>
        </p:nvGraphicFramePr>
        <p:xfrm>
          <a:off x="7985126" y="1371600"/>
          <a:ext cx="2378075" cy="590550"/>
        </p:xfrm>
        <a:graphic>
          <a:graphicData uri="http://schemas.openxmlformats.org/presentationml/2006/ole">
            <mc:AlternateContent xmlns:mc="http://schemas.openxmlformats.org/markup-compatibility/2006">
              <mc:Choice xmlns:v="urn:schemas-microsoft-com:vml" Requires="v">
                <p:oleObj name="Equation" r:id="rId3" imgW="1434960" imgH="355320" progId="Equation.3">
                  <p:embed/>
                </p:oleObj>
              </mc:Choice>
              <mc:Fallback>
                <p:oleObj name="Equation" r:id="rId3" imgW="1434960" imgH="355320" progId="Equation.3">
                  <p:embed/>
                  <p:pic>
                    <p:nvPicPr>
                      <p:cNvPr id="512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26" y="1371600"/>
                        <a:ext cx="2378075" cy="590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9941" name="Rectangle 21"/>
          <p:cNvSpPr>
            <a:spLocks noChangeArrowheads="1"/>
          </p:cNvSpPr>
          <p:nvPr/>
        </p:nvSpPr>
        <p:spPr bwMode="auto">
          <a:xfrm>
            <a:off x="4650267" y="4891088"/>
            <a:ext cx="1524000" cy="369332"/>
          </a:xfrm>
          <a:prstGeom prst="rect">
            <a:avLst/>
          </a:prstGeom>
          <a:noFill/>
          <a:ln w="9525">
            <a:noFill/>
            <a:miter lim="800000"/>
            <a:headEnd/>
            <a:tailEnd/>
          </a:ln>
        </p:spPr>
        <p:txBody>
          <a:bodyPr>
            <a:spAutoFit/>
          </a:bodyPr>
          <a:lstStyle/>
          <a:p>
            <a:pPr eaLnBrk="0" hangingPunct="0"/>
            <a:r>
              <a:rPr lang="en-US">
                <a:latin typeface="Futura Bk BT"/>
              </a:rPr>
              <a:t> =  </a:t>
            </a:r>
            <a:r>
              <a:rPr lang="en-US" i="1">
                <a:latin typeface="Futura Bk BT"/>
              </a:rPr>
              <a:t>V</a:t>
            </a:r>
            <a:r>
              <a:rPr lang="en-US" i="1" baseline="-25000">
                <a:latin typeface="Futura Bk BT"/>
              </a:rPr>
              <a:t>QTL</a:t>
            </a:r>
            <a:r>
              <a:rPr lang="en-US" baseline="30000">
                <a:latin typeface="Futura Bk BT"/>
              </a:rPr>
              <a:t> </a:t>
            </a:r>
          </a:p>
        </p:txBody>
      </p:sp>
      <p:sp>
        <p:nvSpPr>
          <p:cNvPr id="209943" name="Rectangle 23"/>
          <p:cNvSpPr>
            <a:spLocks noChangeArrowheads="1"/>
          </p:cNvSpPr>
          <p:nvPr/>
        </p:nvSpPr>
        <p:spPr bwMode="auto">
          <a:xfrm>
            <a:off x="5292726" y="5699125"/>
            <a:ext cx="5116785" cy="400110"/>
          </a:xfrm>
          <a:prstGeom prst="rect">
            <a:avLst/>
          </a:prstGeom>
          <a:noFill/>
          <a:ln w="9525">
            <a:noFill/>
            <a:miter lim="800000"/>
            <a:headEnd/>
            <a:tailEnd/>
          </a:ln>
        </p:spPr>
        <p:txBody>
          <a:bodyPr wrap="none">
            <a:spAutoFit/>
          </a:bodyPr>
          <a:lstStyle/>
          <a:p>
            <a:pPr eaLnBrk="0" hangingPunct="0"/>
            <a:r>
              <a:rPr lang="fr-FR" sz="2000">
                <a:latin typeface="Futura Bk BT"/>
              </a:rPr>
              <a:t>Heritability of </a:t>
            </a:r>
            <a:r>
              <a:rPr lang="fr-FR" sz="2000" i="1">
                <a:latin typeface="Futura Bk BT"/>
              </a:rPr>
              <a:t>X </a:t>
            </a:r>
            <a:r>
              <a:rPr lang="fr-FR" sz="2000">
                <a:latin typeface="Futura Bk BT"/>
              </a:rPr>
              <a:t>at this locus = </a:t>
            </a:r>
            <a:r>
              <a:rPr lang="fr-FR" sz="2000" i="1">
                <a:latin typeface="Futura Bk BT"/>
              </a:rPr>
              <a:t>V</a:t>
            </a:r>
            <a:r>
              <a:rPr lang="fr-FR" sz="2000" i="1" baseline="-25000">
                <a:latin typeface="Futura Bk BT"/>
              </a:rPr>
              <a:t>QTL</a:t>
            </a:r>
            <a:r>
              <a:rPr lang="fr-FR" sz="2000" baseline="30000">
                <a:latin typeface="Futura Bk BT"/>
              </a:rPr>
              <a:t> </a:t>
            </a:r>
            <a:r>
              <a:rPr lang="fr-FR" sz="2000">
                <a:latin typeface="Futura Bk BT"/>
              </a:rPr>
              <a:t>/ </a:t>
            </a:r>
            <a:r>
              <a:rPr lang="fr-FR" sz="2000" i="1">
                <a:latin typeface="Futura Bk BT"/>
              </a:rPr>
              <a:t>V </a:t>
            </a:r>
            <a:r>
              <a:rPr lang="fr-FR" sz="2000" baseline="-25000">
                <a:latin typeface="Futura Bk BT"/>
              </a:rPr>
              <a:t>Total</a:t>
            </a:r>
            <a:endParaRPr lang="en-US" sz="2000">
              <a:latin typeface="Futura Bk BT"/>
            </a:endParaRPr>
          </a:p>
        </p:txBody>
      </p:sp>
      <p:sp>
        <p:nvSpPr>
          <p:cNvPr id="22"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2591159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99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P spid="209939" grpId="0"/>
      <p:bldP spid="209941" grpId="0"/>
      <p:bldP spid="2099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auto">
          <a:xfrm>
            <a:off x="3646488" y="1447800"/>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p</a:t>
            </a:r>
            <a:r>
              <a:rPr lang="en-US" i="1" baseline="30000">
                <a:solidFill>
                  <a:srgbClr val="00CC00"/>
                </a:solidFill>
                <a:latin typeface="Futura Bk BT"/>
              </a:rPr>
              <a:t>2</a:t>
            </a:r>
            <a:r>
              <a:rPr lang="en-US">
                <a:latin typeface="Futura Bk BT"/>
              </a:rPr>
              <a:t> + </a:t>
            </a:r>
            <a:r>
              <a:rPr lang="en-US" i="1">
                <a:latin typeface="Futura Bk BT"/>
              </a:rPr>
              <a:t>(</a:t>
            </a:r>
            <a:r>
              <a:rPr lang="en-US" i="1">
                <a:solidFill>
                  <a:srgbClr val="FF6600"/>
                </a:solidFill>
                <a:latin typeface="Futura Bk BT"/>
              </a:rPr>
              <a:t>d</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a:solidFill>
                  <a:srgbClr val="00CC00"/>
                </a:solidFill>
                <a:latin typeface="Futura Bk BT"/>
              </a:rPr>
              <a:t>2</a:t>
            </a:r>
            <a:r>
              <a:rPr lang="en-US" i="1">
                <a:solidFill>
                  <a:srgbClr val="00CC00"/>
                </a:solidFill>
                <a:latin typeface="Futura Bk BT"/>
              </a:rPr>
              <a:t>pq</a:t>
            </a:r>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q</a:t>
            </a:r>
            <a:r>
              <a:rPr lang="en-US" i="1" baseline="30000">
                <a:solidFill>
                  <a:srgbClr val="00CC00"/>
                </a:solidFill>
                <a:latin typeface="Futura Bk BT"/>
              </a:rPr>
              <a:t>2</a:t>
            </a:r>
            <a:r>
              <a:rPr lang="en-US" baseline="30000">
                <a:latin typeface="Futura Bk BT"/>
              </a:rPr>
              <a:t> </a:t>
            </a:r>
          </a:p>
        </p:txBody>
      </p:sp>
      <p:sp>
        <p:nvSpPr>
          <p:cNvPr id="4" name="Rectangle 18"/>
          <p:cNvSpPr>
            <a:spLocks noChangeArrowheads="1"/>
          </p:cNvSpPr>
          <p:nvPr/>
        </p:nvSpPr>
        <p:spPr bwMode="auto">
          <a:xfrm>
            <a:off x="3082038" y="1447800"/>
            <a:ext cx="932050" cy="369332"/>
          </a:xfrm>
          <a:prstGeom prst="rect">
            <a:avLst/>
          </a:prstGeom>
          <a:noFill/>
          <a:ln w="9525">
            <a:noFill/>
            <a:miter lim="800000"/>
            <a:headEnd/>
            <a:tailEnd/>
          </a:ln>
        </p:spPr>
        <p:txBody>
          <a:bodyPr wrap="none">
            <a:spAutoFit/>
          </a:bodyPr>
          <a:lstStyle/>
          <a:p>
            <a:pPr algn="ctr" eaLnBrk="0" hangingPunct="0"/>
            <a:r>
              <a:rPr lang="en-US" i="1" dirty="0" err="1">
                <a:latin typeface="Futura Bk BT"/>
              </a:rPr>
              <a:t>Var</a:t>
            </a:r>
            <a:r>
              <a:rPr lang="en-US" dirty="0">
                <a:latin typeface="Futura Bk BT"/>
              </a:rPr>
              <a:t> (</a:t>
            </a:r>
            <a:r>
              <a:rPr lang="en-US" i="1" dirty="0">
                <a:latin typeface="Futura Bk BT"/>
              </a:rPr>
              <a:t>X</a:t>
            </a:r>
            <a:r>
              <a:rPr lang="en-US" dirty="0">
                <a:latin typeface="Futura Bk BT"/>
              </a:rPr>
              <a:t>)</a:t>
            </a:r>
          </a:p>
        </p:txBody>
      </p:sp>
      <p:sp>
        <p:nvSpPr>
          <p:cNvPr id="5" name="Rectangle 23"/>
          <p:cNvSpPr>
            <a:spLocks noChangeArrowheads="1"/>
          </p:cNvSpPr>
          <p:nvPr/>
        </p:nvSpPr>
        <p:spPr bwMode="auto">
          <a:xfrm>
            <a:off x="3873987" y="2133600"/>
            <a:ext cx="5529905" cy="369332"/>
          </a:xfrm>
          <a:prstGeom prst="rect">
            <a:avLst/>
          </a:prstGeom>
          <a:noFill/>
          <a:ln w="9525">
            <a:noFill/>
            <a:miter lim="800000"/>
            <a:headEnd/>
            <a:tailEnd/>
          </a:ln>
        </p:spPr>
        <p:txBody>
          <a:bodyPr wrap="square">
            <a:spAutoFit/>
          </a:bodyPr>
          <a:lstStyle/>
          <a:p>
            <a:pPr algn="ctr" eaLnBrk="0" hangingPunct="0"/>
            <a:r>
              <a:rPr lang="en-US" dirty="0">
                <a:latin typeface="Futura Bk BT"/>
              </a:rPr>
              <a:t>=</a:t>
            </a:r>
            <a:r>
              <a:rPr lang="en-US" i="1" dirty="0">
                <a:latin typeface="Futura Bk BT"/>
              </a:rPr>
              <a:t>         </a:t>
            </a:r>
            <a:r>
              <a:rPr lang="en-US" dirty="0">
                <a:latin typeface="Futura Bk BT"/>
              </a:rPr>
              <a:t>2</a:t>
            </a:r>
            <a:r>
              <a:rPr lang="en-US" i="1" dirty="0">
                <a:solidFill>
                  <a:srgbClr val="00CC00"/>
                </a:solidFill>
                <a:latin typeface="Futura Bk BT"/>
              </a:rPr>
              <a:t>pq</a:t>
            </a:r>
            <a:r>
              <a:rPr lang="en-US" i="1" dirty="0">
                <a:latin typeface="Futura Bk BT"/>
              </a:rPr>
              <a:t>[</a:t>
            </a:r>
            <a:r>
              <a:rPr lang="en-US" i="1" dirty="0">
                <a:solidFill>
                  <a:srgbClr val="FF6600"/>
                </a:solidFill>
                <a:latin typeface="Futura Bk BT"/>
              </a:rPr>
              <a:t>a</a:t>
            </a:r>
            <a:r>
              <a:rPr lang="en-US" i="1" dirty="0">
                <a:latin typeface="Futura Bk BT"/>
              </a:rPr>
              <a:t>+(</a:t>
            </a:r>
            <a:r>
              <a:rPr lang="en-US" i="1" dirty="0">
                <a:solidFill>
                  <a:srgbClr val="00CC00"/>
                </a:solidFill>
                <a:latin typeface="Futura Bk BT"/>
              </a:rPr>
              <a:t>q</a:t>
            </a:r>
            <a:r>
              <a:rPr lang="en-US" i="1" dirty="0">
                <a:latin typeface="Futura Bk BT"/>
              </a:rPr>
              <a:t>-</a:t>
            </a:r>
            <a:r>
              <a:rPr lang="en-US" i="1" dirty="0">
                <a:solidFill>
                  <a:srgbClr val="00CC00"/>
                </a:solidFill>
                <a:latin typeface="Futura Bk BT"/>
              </a:rPr>
              <a:t>p</a:t>
            </a:r>
            <a:r>
              <a:rPr lang="en-US" i="1" dirty="0">
                <a:latin typeface="Futura Bk BT"/>
              </a:rPr>
              <a:t>)</a:t>
            </a:r>
            <a:r>
              <a:rPr lang="en-US" i="1" dirty="0">
                <a:solidFill>
                  <a:srgbClr val="FF6600"/>
                </a:solidFill>
                <a:latin typeface="Futura Bk BT"/>
              </a:rPr>
              <a:t>d</a:t>
            </a:r>
            <a:r>
              <a:rPr lang="en-US" i="1" dirty="0">
                <a:latin typeface="Futura Bk BT"/>
              </a:rPr>
              <a:t>]</a:t>
            </a:r>
            <a:r>
              <a:rPr lang="en-US" i="1" baseline="30000" dirty="0">
                <a:latin typeface="Futura Bk BT"/>
              </a:rPr>
              <a:t>2</a:t>
            </a:r>
            <a:r>
              <a:rPr lang="en-US" dirty="0">
                <a:latin typeface="Futura Bk BT"/>
              </a:rPr>
              <a:t>      +    </a:t>
            </a:r>
            <a:r>
              <a:rPr lang="en-US" i="1" dirty="0">
                <a:latin typeface="Futura Bk BT"/>
              </a:rPr>
              <a:t>(</a:t>
            </a:r>
            <a:r>
              <a:rPr lang="en-US" dirty="0">
                <a:solidFill>
                  <a:srgbClr val="00CC00"/>
                </a:solidFill>
                <a:latin typeface="Futura Bk BT"/>
              </a:rPr>
              <a:t>2</a:t>
            </a:r>
            <a:r>
              <a:rPr lang="en-US" i="1" dirty="0">
                <a:solidFill>
                  <a:srgbClr val="00CC00"/>
                </a:solidFill>
                <a:latin typeface="Futura Bk BT"/>
              </a:rPr>
              <a:t>pq</a:t>
            </a:r>
            <a:r>
              <a:rPr lang="en-US" i="1" dirty="0">
                <a:solidFill>
                  <a:srgbClr val="FF6600"/>
                </a:solidFill>
                <a:latin typeface="Futura Bk BT"/>
              </a:rPr>
              <a:t>d</a:t>
            </a:r>
            <a:r>
              <a:rPr lang="en-US" i="1" dirty="0">
                <a:latin typeface="Futura Bk BT"/>
              </a:rPr>
              <a:t>)</a:t>
            </a:r>
            <a:r>
              <a:rPr lang="en-US" i="1" baseline="30000" dirty="0">
                <a:latin typeface="Futura Bk BT"/>
              </a:rPr>
              <a:t>2</a:t>
            </a:r>
          </a:p>
        </p:txBody>
      </p:sp>
      <p:sp>
        <p:nvSpPr>
          <p:cNvPr id="6" name="Rectangle 24"/>
          <p:cNvSpPr>
            <a:spLocks noChangeArrowheads="1"/>
          </p:cNvSpPr>
          <p:nvPr/>
        </p:nvSpPr>
        <p:spPr bwMode="auto">
          <a:xfrm>
            <a:off x="4622752" y="2790825"/>
            <a:ext cx="5129195" cy="553998"/>
          </a:xfrm>
          <a:prstGeom prst="rect">
            <a:avLst/>
          </a:prstGeom>
          <a:noFill/>
          <a:ln w="9525">
            <a:noFill/>
            <a:miter lim="800000"/>
            <a:headEnd/>
            <a:tailEnd/>
          </a:ln>
        </p:spPr>
        <p:txBody>
          <a:bodyPr wrap="square">
            <a:spAutoFit/>
          </a:bodyPr>
          <a:lstStyle/>
          <a:p>
            <a:pPr eaLnBrk="0" hangingPunct="0"/>
            <a:r>
              <a:rPr lang="en-US" dirty="0">
                <a:latin typeface="Futura Bk BT"/>
              </a:rPr>
              <a:t> =           </a:t>
            </a:r>
            <a:r>
              <a:rPr lang="en-US" i="1" dirty="0">
                <a:latin typeface="Futura Bk BT"/>
              </a:rPr>
              <a:t>V</a:t>
            </a:r>
            <a:r>
              <a:rPr lang="en-US" i="1" baseline="-25000" dirty="0">
                <a:latin typeface="Futura Bk BT"/>
              </a:rPr>
              <a:t>A</a:t>
            </a:r>
            <a:r>
              <a:rPr lang="en-US" i="1" baseline="-50000" dirty="0">
                <a:latin typeface="Futura Bk BT"/>
              </a:rPr>
              <a:t>QTL                           </a:t>
            </a:r>
            <a:r>
              <a:rPr lang="en-US" baseline="30000" dirty="0">
                <a:latin typeface="Futura Bk BT"/>
              </a:rPr>
              <a:t> </a:t>
            </a:r>
            <a:r>
              <a:rPr lang="en-US" dirty="0">
                <a:latin typeface="Futura Bk BT"/>
              </a:rPr>
              <a:t>+      </a:t>
            </a:r>
            <a:r>
              <a:rPr lang="en-US" i="1" dirty="0">
                <a:latin typeface="Futura Bk BT"/>
              </a:rPr>
              <a:t>V</a:t>
            </a:r>
            <a:r>
              <a:rPr lang="en-US" i="1" baseline="-25000" dirty="0">
                <a:latin typeface="Futura Bk BT"/>
              </a:rPr>
              <a:t>D</a:t>
            </a:r>
            <a:r>
              <a:rPr lang="en-US" i="1" baseline="-50000" dirty="0">
                <a:latin typeface="Futura Bk BT"/>
              </a:rPr>
              <a:t>QTL</a:t>
            </a:r>
            <a:r>
              <a:rPr lang="en-US" baseline="30000" dirty="0">
                <a:latin typeface="Futura Bk BT"/>
              </a:rPr>
              <a:t> </a:t>
            </a:r>
          </a:p>
          <a:p>
            <a:pPr eaLnBrk="0" hangingPunct="0"/>
            <a:r>
              <a:rPr lang="en-US" baseline="30000" dirty="0">
                <a:latin typeface="Futura Bk BT"/>
              </a:rPr>
              <a:t> </a:t>
            </a:r>
          </a:p>
        </p:txBody>
      </p:sp>
      <p:sp>
        <p:nvSpPr>
          <p:cNvPr id="7" name="Line 25"/>
          <p:cNvSpPr>
            <a:spLocks noChangeShapeType="1"/>
          </p:cNvSpPr>
          <p:nvPr/>
        </p:nvSpPr>
        <p:spPr bwMode="auto">
          <a:xfrm>
            <a:off x="5252450" y="2590800"/>
            <a:ext cx="1981200" cy="0"/>
          </a:xfrm>
          <a:prstGeom prst="line">
            <a:avLst/>
          </a:prstGeom>
          <a:noFill/>
          <a:ln w="9525">
            <a:solidFill>
              <a:schemeClr val="tx1"/>
            </a:solidFill>
            <a:round/>
            <a:headEnd/>
            <a:tailEnd/>
          </a:ln>
        </p:spPr>
        <p:txBody>
          <a:bodyPr wrap="none" anchor="ctr"/>
          <a:lstStyle/>
          <a:p>
            <a:endParaRPr lang="en-AU"/>
          </a:p>
        </p:txBody>
      </p:sp>
      <p:sp>
        <p:nvSpPr>
          <p:cNvPr id="8" name="Line 26"/>
          <p:cNvSpPr>
            <a:spLocks noChangeShapeType="1"/>
          </p:cNvSpPr>
          <p:nvPr/>
        </p:nvSpPr>
        <p:spPr bwMode="auto">
          <a:xfrm>
            <a:off x="7659622" y="2590800"/>
            <a:ext cx="1019175" cy="0"/>
          </a:xfrm>
          <a:prstGeom prst="line">
            <a:avLst/>
          </a:prstGeom>
          <a:noFill/>
          <a:ln w="9525">
            <a:solidFill>
              <a:schemeClr val="tx1"/>
            </a:solidFill>
            <a:round/>
            <a:headEnd/>
            <a:tailEnd/>
          </a:ln>
        </p:spPr>
        <p:txBody>
          <a:bodyPr wrap="none" anchor="ctr"/>
          <a:lstStyle/>
          <a:p>
            <a:endParaRPr lang="en-AU"/>
          </a:p>
        </p:txBody>
      </p:sp>
      <p:sp>
        <p:nvSpPr>
          <p:cNvPr id="9" name="Rectangle 55"/>
          <p:cNvSpPr>
            <a:spLocks noChangeArrowheads="1"/>
          </p:cNvSpPr>
          <p:nvPr/>
        </p:nvSpPr>
        <p:spPr bwMode="auto">
          <a:xfrm>
            <a:off x="2962383" y="3886200"/>
            <a:ext cx="5663987" cy="369332"/>
          </a:xfrm>
          <a:prstGeom prst="rect">
            <a:avLst/>
          </a:prstGeom>
          <a:noFill/>
          <a:ln w="9525">
            <a:noFill/>
            <a:miter lim="800000"/>
            <a:headEnd/>
            <a:tailEnd/>
          </a:ln>
        </p:spPr>
        <p:txBody>
          <a:bodyPr wrap="none">
            <a:spAutoFit/>
          </a:bodyPr>
          <a:lstStyle/>
          <a:p>
            <a:pPr algn="ctr" eaLnBrk="0" hangingPunct="0"/>
            <a:r>
              <a:rPr lang="en-US" u="sng">
                <a:latin typeface="Futura Bk BT"/>
              </a:rPr>
              <a:t>Additive</a:t>
            </a:r>
            <a:r>
              <a:rPr lang="en-US">
                <a:latin typeface="Futura Bk BT"/>
              </a:rPr>
              <a:t> effects: the main effects of individual alleles</a:t>
            </a:r>
          </a:p>
        </p:txBody>
      </p:sp>
      <p:sp>
        <p:nvSpPr>
          <p:cNvPr id="10" name="Rectangle 56"/>
          <p:cNvSpPr>
            <a:spLocks noChangeArrowheads="1"/>
          </p:cNvSpPr>
          <p:nvPr/>
        </p:nvSpPr>
        <p:spPr bwMode="auto">
          <a:xfrm>
            <a:off x="2803222" y="4510088"/>
            <a:ext cx="6833217" cy="369332"/>
          </a:xfrm>
          <a:prstGeom prst="rect">
            <a:avLst/>
          </a:prstGeom>
          <a:noFill/>
          <a:ln w="9525">
            <a:noFill/>
            <a:miter lim="800000"/>
            <a:headEnd/>
            <a:tailEnd/>
          </a:ln>
        </p:spPr>
        <p:txBody>
          <a:bodyPr wrap="none">
            <a:spAutoFit/>
          </a:bodyPr>
          <a:lstStyle/>
          <a:p>
            <a:pPr algn="ctr" eaLnBrk="0" hangingPunct="0"/>
            <a:r>
              <a:rPr lang="en-US" u="sng" dirty="0">
                <a:latin typeface="Futura Bk BT"/>
              </a:rPr>
              <a:t>Dominance</a:t>
            </a:r>
            <a:r>
              <a:rPr lang="en-US" dirty="0">
                <a:latin typeface="Futura Bk BT"/>
              </a:rPr>
              <a:t> effects: represent the deviation from additive effects</a:t>
            </a:r>
          </a:p>
        </p:txBody>
      </p:sp>
      <p:sp>
        <p:nvSpPr>
          <p:cNvPr id="11" name="Rectangle 58"/>
          <p:cNvSpPr>
            <a:spLocks noChangeArrowheads="1"/>
          </p:cNvSpPr>
          <p:nvPr/>
        </p:nvSpPr>
        <p:spPr bwMode="auto">
          <a:xfrm>
            <a:off x="1629824" y="2209800"/>
            <a:ext cx="2286000" cy="304800"/>
          </a:xfrm>
          <a:prstGeom prst="rect">
            <a:avLst/>
          </a:prstGeom>
          <a:noFill/>
          <a:ln w="9525">
            <a:noFill/>
            <a:miter lim="800000"/>
            <a:headEnd/>
            <a:tailEnd/>
          </a:ln>
        </p:spPr>
        <p:txBody>
          <a:bodyPr>
            <a:spAutoFit/>
          </a:bodyPr>
          <a:lstStyle/>
          <a:p>
            <a:pPr algn="ctr" eaLnBrk="0" hangingPunct="0"/>
            <a:r>
              <a:rPr lang="en-US" sz="1400" i="1" dirty="0">
                <a:latin typeface="Futura Bk BT"/>
              </a:rPr>
              <a:t>m</a:t>
            </a:r>
            <a:r>
              <a:rPr lang="en-US" sz="1400" dirty="0">
                <a:latin typeface="Futura Bk BT"/>
              </a:rPr>
              <a:t> = </a:t>
            </a:r>
            <a:r>
              <a:rPr lang="en-US" sz="1400" i="1" dirty="0">
                <a:latin typeface="Futura Bk BT"/>
              </a:rPr>
              <a:t>a</a:t>
            </a:r>
            <a:r>
              <a:rPr lang="en-US" sz="1400" dirty="0">
                <a:latin typeface="Futura Bk BT"/>
              </a:rPr>
              <a:t>(</a:t>
            </a:r>
            <a:r>
              <a:rPr lang="en-US" sz="1400" i="1" dirty="0">
                <a:latin typeface="Futura Bk BT"/>
              </a:rPr>
              <a:t>p-q</a:t>
            </a:r>
            <a:r>
              <a:rPr lang="en-US" sz="1400" dirty="0">
                <a:latin typeface="Futura Bk BT"/>
              </a:rPr>
              <a:t>) + </a:t>
            </a:r>
            <a:r>
              <a:rPr lang="en-US" sz="1400" i="1" dirty="0">
                <a:latin typeface="Futura Bk BT"/>
              </a:rPr>
              <a:t>2pqd</a:t>
            </a:r>
          </a:p>
        </p:txBody>
      </p:sp>
      <p:sp>
        <p:nvSpPr>
          <p:cNvPr id="13"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6223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p:bldP spid="10" grpId="0"/>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26F63D-E4E5-E787-1EC1-3B8073B1711F}"/>
              </a:ext>
            </a:extLst>
          </p:cNvPr>
          <p:cNvPicPr>
            <a:picLocks noChangeAspect="1"/>
          </p:cNvPicPr>
          <p:nvPr/>
        </p:nvPicPr>
        <p:blipFill>
          <a:blip r:embed="rId2"/>
          <a:stretch>
            <a:fillRect/>
          </a:stretch>
        </p:blipFill>
        <p:spPr>
          <a:xfrm>
            <a:off x="1238250" y="1720849"/>
            <a:ext cx="9715500" cy="5134518"/>
          </a:xfrm>
          <a:prstGeom prst="rect">
            <a:avLst/>
          </a:prstGeom>
        </p:spPr>
      </p:pic>
      <p:sp>
        <p:nvSpPr>
          <p:cNvPr id="4" name="Title 3">
            <a:extLst>
              <a:ext uri="{FF2B5EF4-FFF2-40B4-BE49-F238E27FC236}">
                <a16:creationId xmlns:a16="http://schemas.microsoft.com/office/drawing/2014/main" id="{0584F48A-76ED-31D2-F289-0F968B2F2169}"/>
              </a:ext>
            </a:extLst>
          </p:cNvPr>
          <p:cNvSpPr>
            <a:spLocks noGrp="1"/>
          </p:cNvSpPr>
          <p:nvPr>
            <p:ph type="title"/>
          </p:nvPr>
        </p:nvSpPr>
        <p:spPr>
          <a:xfrm>
            <a:off x="838199" y="365125"/>
            <a:ext cx="10863263" cy="1325563"/>
          </a:xfrm>
        </p:spPr>
        <p:txBody>
          <a:bodyPr/>
          <a:lstStyle/>
          <a:p>
            <a:r>
              <a:rPr lang="en-US" dirty="0"/>
              <a:t>Sick individuals and sick populations Rose 1985</a:t>
            </a:r>
          </a:p>
        </p:txBody>
      </p:sp>
    </p:spTree>
    <p:extLst>
      <p:ext uri="{BB962C8B-B14F-4D97-AF65-F5344CB8AC3E}">
        <p14:creationId xmlns:p14="http://schemas.microsoft.com/office/powerpoint/2010/main" val="12730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E1F2-9FA8-8380-4E52-482879F13E4D}"/>
              </a:ext>
            </a:extLst>
          </p:cNvPr>
          <p:cNvSpPr>
            <a:spLocks noGrp="1"/>
          </p:cNvSpPr>
          <p:nvPr>
            <p:ph type="title"/>
          </p:nvPr>
        </p:nvSpPr>
        <p:spPr/>
        <p:txBody>
          <a:bodyPr/>
          <a:lstStyle/>
          <a:p>
            <a:r>
              <a:rPr lang="en-US" dirty="0"/>
              <a:t>Twin and family studies – probability of having schizophrenia conditional on relative</a:t>
            </a:r>
          </a:p>
        </p:txBody>
      </p:sp>
      <p:pic>
        <p:nvPicPr>
          <p:cNvPr id="9220" name="Picture 4">
            <a:extLst>
              <a:ext uri="{FF2B5EF4-FFF2-40B4-BE49-F238E27FC236}">
                <a16:creationId xmlns:a16="http://schemas.microsoft.com/office/drawing/2014/main" id="{18291EDC-D419-7857-B96E-20AE4EB22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1644649"/>
            <a:ext cx="5176041"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11CD58-7B2E-B833-FCDD-2AA5229A1043}"/>
              </a:ext>
            </a:extLst>
          </p:cNvPr>
          <p:cNvSpPr txBox="1"/>
          <p:nvPr/>
        </p:nvSpPr>
        <p:spPr>
          <a:xfrm>
            <a:off x="571499" y="6488668"/>
            <a:ext cx="3356240" cy="369332"/>
          </a:xfrm>
          <a:prstGeom prst="rect">
            <a:avLst/>
          </a:prstGeom>
          <a:noFill/>
        </p:spPr>
        <p:txBody>
          <a:bodyPr wrap="none" rtlCol="0">
            <a:spAutoFit/>
          </a:bodyPr>
          <a:lstStyle/>
          <a:p>
            <a:r>
              <a:rPr lang="en-US" dirty="0"/>
              <a:t>Gottesman 2001 Genes and More</a:t>
            </a:r>
          </a:p>
        </p:txBody>
      </p:sp>
      <p:sp>
        <p:nvSpPr>
          <p:cNvPr id="4" name="TextBox 3">
            <a:extLst>
              <a:ext uri="{FF2B5EF4-FFF2-40B4-BE49-F238E27FC236}">
                <a16:creationId xmlns:a16="http://schemas.microsoft.com/office/drawing/2014/main" id="{AF017AD0-A44D-7237-C7D4-11C4F86BE69C}"/>
              </a:ext>
            </a:extLst>
          </p:cNvPr>
          <p:cNvSpPr txBox="1"/>
          <p:nvPr/>
        </p:nvSpPr>
        <p:spPr>
          <a:xfrm>
            <a:off x="6807201" y="2400300"/>
            <a:ext cx="5029200" cy="1200329"/>
          </a:xfrm>
          <a:prstGeom prst="rect">
            <a:avLst/>
          </a:prstGeom>
          <a:noFill/>
        </p:spPr>
        <p:txBody>
          <a:bodyPr wrap="square" rtlCol="0">
            <a:spAutoFit/>
          </a:bodyPr>
          <a:lstStyle/>
          <a:p>
            <a:r>
              <a:rPr lang="en-US" sz="2400" dirty="0"/>
              <a:t>Near continuous fall off of risk – proportional to amount of shared genome</a:t>
            </a:r>
          </a:p>
        </p:txBody>
      </p:sp>
    </p:spTree>
    <p:extLst>
      <p:ext uri="{BB962C8B-B14F-4D97-AF65-F5344CB8AC3E}">
        <p14:creationId xmlns:p14="http://schemas.microsoft.com/office/powerpoint/2010/main" val="23560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about the genome?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66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Molecule.jpg"/>
          <p:cNvPicPr>
            <a:picLocks noChangeAspect="1"/>
          </p:cNvPicPr>
          <p:nvPr/>
        </p:nvPicPr>
        <p:blipFill>
          <a:blip r:embed="rId3" cstate="print"/>
          <a:stretch>
            <a:fillRect/>
          </a:stretch>
        </p:blipFill>
        <p:spPr>
          <a:xfrm>
            <a:off x="5735960" y="980729"/>
            <a:ext cx="4248472" cy="4914683"/>
          </a:xfrm>
          <a:prstGeom prst="rect">
            <a:avLst/>
          </a:prstGeom>
        </p:spPr>
      </p:pic>
      <p:sp>
        <p:nvSpPr>
          <p:cNvPr id="6" name="TextBox 5"/>
          <p:cNvSpPr txBox="1"/>
          <p:nvPr/>
        </p:nvSpPr>
        <p:spPr>
          <a:xfrm>
            <a:off x="1907961" y="6065421"/>
            <a:ext cx="3964632" cy="646331"/>
          </a:xfrm>
          <a:prstGeom prst="rect">
            <a:avLst/>
          </a:prstGeom>
          <a:noFill/>
        </p:spPr>
        <p:txBody>
          <a:bodyPr wrap="square" rtlCol="0">
            <a:spAutoFit/>
          </a:bodyPr>
          <a:lstStyle/>
          <a:p>
            <a:r>
              <a:rPr lang="en-AU" sz="3600" b="1" dirty="0">
                <a:solidFill>
                  <a:srgbClr val="00B050"/>
                </a:solidFill>
              </a:rPr>
              <a:t>1953 </a:t>
            </a:r>
            <a:r>
              <a:rPr lang="en-AU" sz="2400" dirty="0">
                <a:solidFill>
                  <a:srgbClr val="00B050"/>
                </a:solidFill>
              </a:rPr>
              <a:t>Watson &amp; Crick</a:t>
            </a:r>
            <a:endParaRPr lang="en-AU" sz="3600" dirty="0">
              <a:solidFill>
                <a:srgbClr val="00B050"/>
              </a:solidFill>
            </a:endParaRPr>
          </a:p>
        </p:txBody>
      </p:sp>
      <p:sp>
        <p:nvSpPr>
          <p:cNvPr id="11" name="Rectangle 10"/>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2"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3"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pic>
        <p:nvPicPr>
          <p:cNvPr id="5122" name="Picture 2"/>
          <p:cNvPicPr>
            <a:picLocks noChangeAspect="1" noChangeArrowheads="1"/>
          </p:cNvPicPr>
          <p:nvPr/>
        </p:nvPicPr>
        <p:blipFill>
          <a:blip r:embed="rId4" cstate="print"/>
          <a:srcRect/>
          <a:stretch>
            <a:fillRect/>
          </a:stretch>
        </p:blipFill>
        <p:spPr bwMode="auto">
          <a:xfrm>
            <a:off x="2054566" y="1268760"/>
            <a:ext cx="3249346" cy="4680520"/>
          </a:xfrm>
          <a:prstGeom prst="rect">
            <a:avLst/>
          </a:prstGeom>
          <a:noFill/>
          <a:ln w="9525">
            <a:noFill/>
            <a:miter lim="800000"/>
            <a:headEnd/>
            <a:tailEnd/>
          </a:ln>
        </p:spPr>
      </p:pic>
      <p:sp>
        <p:nvSpPr>
          <p:cNvPr id="17"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Structure</a:t>
            </a:r>
            <a:endParaRPr lang="en-AU" sz="2400" dirty="0">
              <a:solidFill>
                <a:srgbClr val="0033CC"/>
              </a:solidFill>
              <a:latin typeface="Futura Bk BT" pitchFamily="34" charset="0"/>
            </a:endParaRPr>
          </a:p>
        </p:txBody>
      </p:sp>
      <p:sp>
        <p:nvSpPr>
          <p:cNvPr id="18" name="TextBox 17"/>
          <p:cNvSpPr txBox="1"/>
          <p:nvPr/>
        </p:nvSpPr>
        <p:spPr>
          <a:xfrm>
            <a:off x="6429188" y="5971858"/>
            <a:ext cx="3384376" cy="400110"/>
          </a:xfrm>
          <a:prstGeom prst="rect">
            <a:avLst/>
          </a:prstGeom>
          <a:noFill/>
        </p:spPr>
        <p:txBody>
          <a:bodyPr wrap="square" rtlCol="0">
            <a:spAutoFit/>
          </a:bodyPr>
          <a:lstStyle/>
          <a:p>
            <a:pPr algn="ctr"/>
            <a:r>
              <a:rPr lang="en-AU" sz="2000" dirty="0"/>
              <a:t>Bases:</a:t>
            </a:r>
            <a:r>
              <a:rPr lang="en-AU" sz="2000" b="1" dirty="0"/>
              <a:t> </a:t>
            </a:r>
            <a:r>
              <a:rPr lang="en-AU" sz="2000" b="1" dirty="0">
                <a:solidFill>
                  <a:srgbClr val="0033CC"/>
                </a:solidFill>
              </a:rPr>
              <a:t>A</a:t>
            </a:r>
            <a:r>
              <a:rPr lang="en-AU" sz="2000" b="1" dirty="0"/>
              <a:t>, </a:t>
            </a:r>
            <a:r>
              <a:rPr lang="en-AU" sz="2000" b="1" dirty="0">
                <a:solidFill>
                  <a:srgbClr val="009900"/>
                </a:solidFill>
              </a:rPr>
              <a:t>C</a:t>
            </a:r>
            <a:r>
              <a:rPr lang="en-AU" sz="2000" b="1" dirty="0"/>
              <a:t>, </a:t>
            </a:r>
            <a:r>
              <a:rPr lang="en-AU" sz="2000" b="1" dirty="0">
                <a:solidFill>
                  <a:srgbClr val="7030A0"/>
                </a:solidFill>
              </a:rPr>
              <a:t>G</a:t>
            </a:r>
            <a:r>
              <a:rPr lang="en-AU" sz="2000" b="1" dirty="0"/>
              <a:t>, </a:t>
            </a:r>
            <a:r>
              <a:rPr lang="en-AU" sz="2000" b="1" dirty="0">
                <a:solidFill>
                  <a:srgbClr val="FF0000"/>
                </a:solidFill>
              </a:rPr>
              <a:t>T</a:t>
            </a:r>
          </a:p>
        </p:txBody>
      </p:sp>
    </p:spTree>
    <p:extLst>
      <p:ext uri="{BB962C8B-B14F-4D97-AF65-F5344CB8AC3E}">
        <p14:creationId xmlns:p14="http://schemas.microsoft.com/office/powerpoint/2010/main" val="3641267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ure01403-f6.2.jpg"/>
          <p:cNvPicPr>
            <a:picLocks noChangeAspect="1"/>
          </p:cNvPicPr>
          <p:nvPr/>
        </p:nvPicPr>
        <p:blipFill>
          <a:blip r:embed="rId3" cstate="print"/>
          <a:stretch>
            <a:fillRect/>
          </a:stretch>
        </p:blipFill>
        <p:spPr>
          <a:xfrm>
            <a:off x="2063552" y="1340768"/>
            <a:ext cx="3492226" cy="4580636"/>
          </a:xfrm>
          <a:prstGeom prst="rect">
            <a:avLst/>
          </a:prstGeom>
        </p:spPr>
      </p:pic>
      <p:sp>
        <p:nvSpPr>
          <p:cNvPr id="5" name="TextBox 4"/>
          <p:cNvSpPr txBox="1"/>
          <p:nvPr/>
        </p:nvSpPr>
        <p:spPr>
          <a:xfrm>
            <a:off x="5951984" y="5085185"/>
            <a:ext cx="4716016" cy="1328569"/>
          </a:xfrm>
          <a:prstGeom prst="rect">
            <a:avLst/>
          </a:prstGeom>
          <a:noFill/>
        </p:spPr>
        <p:txBody>
          <a:bodyPr wrap="square" rtlCol="0">
            <a:spAutoFit/>
          </a:bodyPr>
          <a:lstStyle/>
          <a:p>
            <a:pPr>
              <a:buFont typeface="Arial" pitchFamily="34" charset="0"/>
              <a:buChar char="•"/>
            </a:pPr>
            <a:r>
              <a:rPr lang="en-AU" i="1" dirty="0">
                <a:latin typeface="Futura Bk BT"/>
                <a:cs typeface="Courier New" pitchFamily="49" charset="0"/>
              </a:rPr>
              <a:t> 10 years</a:t>
            </a:r>
          </a:p>
          <a:p>
            <a:pPr>
              <a:buFont typeface="Arial" pitchFamily="34" charset="0"/>
              <a:buChar char="•"/>
            </a:pPr>
            <a:r>
              <a:rPr lang="en-AU" i="1" dirty="0">
                <a:latin typeface="Futura Bk BT"/>
                <a:cs typeface="Courier New" pitchFamily="49" charset="0"/>
              </a:rPr>
              <a:t> USD $3 billion</a:t>
            </a:r>
          </a:p>
          <a:p>
            <a:pPr>
              <a:buFont typeface="Arial" pitchFamily="34" charset="0"/>
              <a:buChar char="•"/>
            </a:pPr>
            <a:r>
              <a:rPr lang="en-AU" i="1" dirty="0">
                <a:latin typeface="Futura Bk BT"/>
                <a:cs typeface="Courier New" pitchFamily="49" charset="0"/>
              </a:rPr>
              <a:t> Sequence DNA of one single person</a:t>
            </a:r>
          </a:p>
          <a:p>
            <a:pPr>
              <a:lnSpc>
                <a:spcPts val="1000"/>
              </a:lnSpc>
            </a:pPr>
            <a:endParaRPr lang="en-AU" dirty="0">
              <a:latin typeface="Futura Bk BT"/>
              <a:cs typeface="Courier New" pitchFamily="49" charset="0"/>
            </a:endParaRPr>
          </a:p>
          <a:p>
            <a:pPr algn="ctr"/>
            <a:r>
              <a:rPr lang="en-AU" dirty="0">
                <a:latin typeface="Courier New" pitchFamily="49" charset="0"/>
                <a:cs typeface="Courier New" pitchFamily="49" charset="0"/>
              </a:rPr>
              <a:t>~ 3,000,000,000 </a:t>
            </a:r>
            <a:r>
              <a:rPr lang="en-AU" dirty="0">
                <a:latin typeface="Futura Bk BT"/>
                <a:cs typeface="Courier New" pitchFamily="49" charset="0"/>
              </a:rPr>
              <a:t>nucleotides</a:t>
            </a:r>
          </a:p>
        </p:txBody>
      </p:sp>
      <p:sp>
        <p:nvSpPr>
          <p:cNvPr id="6" name="TextBox 5"/>
          <p:cNvSpPr txBox="1"/>
          <p:nvPr/>
        </p:nvSpPr>
        <p:spPr>
          <a:xfrm>
            <a:off x="1907961" y="6065421"/>
            <a:ext cx="3964632" cy="646331"/>
          </a:xfrm>
          <a:prstGeom prst="rect">
            <a:avLst/>
          </a:prstGeom>
          <a:noFill/>
        </p:spPr>
        <p:txBody>
          <a:bodyPr wrap="square" rtlCol="0">
            <a:spAutoFit/>
          </a:bodyPr>
          <a:lstStyle/>
          <a:p>
            <a:r>
              <a:rPr lang="en-AU" sz="3600" b="1" dirty="0">
                <a:solidFill>
                  <a:srgbClr val="00B050"/>
                </a:solidFill>
              </a:rPr>
              <a:t>2001</a:t>
            </a:r>
          </a:p>
        </p:txBody>
      </p:sp>
      <p:cxnSp>
        <p:nvCxnSpPr>
          <p:cNvPr id="10" name="Straight Connector 9"/>
          <p:cNvCxnSpPr/>
          <p:nvPr/>
        </p:nvCxnSpPr>
        <p:spPr bwMode="auto">
          <a:xfrm>
            <a:off x="6204858" y="6036474"/>
            <a:ext cx="36314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Rectangle 10"/>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2"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4"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Sequence</a:t>
            </a:r>
            <a:endParaRPr lang="en-AU" sz="2400" dirty="0">
              <a:solidFill>
                <a:srgbClr val="0033CC"/>
              </a:solidFill>
              <a:latin typeface="Futura Bk BT" pitchFamily="34" charset="0"/>
            </a:endParaRPr>
          </a:p>
        </p:txBody>
      </p:sp>
      <p:pic>
        <p:nvPicPr>
          <p:cNvPr id="15" name="Picture 14" descr="DNA-sequence.jpg"/>
          <p:cNvPicPr>
            <a:picLocks noChangeAspect="1"/>
          </p:cNvPicPr>
          <p:nvPr/>
        </p:nvPicPr>
        <p:blipFill>
          <a:blip r:embed="rId4" cstate="print"/>
          <a:stretch>
            <a:fillRect/>
          </a:stretch>
        </p:blipFill>
        <p:spPr>
          <a:xfrm>
            <a:off x="5951984" y="2636912"/>
            <a:ext cx="3275856" cy="2192928"/>
          </a:xfrm>
          <a:prstGeom prst="rect">
            <a:avLst/>
          </a:prstGeom>
        </p:spPr>
      </p:pic>
      <p:pic>
        <p:nvPicPr>
          <p:cNvPr id="4" name="Picture 3" descr="DNA-Molecule.jpg"/>
          <p:cNvPicPr>
            <a:picLocks noChangeAspect="1"/>
          </p:cNvPicPr>
          <p:nvPr/>
        </p:nvPicPr>
        <p:blipFill>
          <a:blip r:embed="rId5" cstate="print"/>
          <a:stretch>
            <a:fillRect/>
          </a:stretch>
        </p:blipFill>
        <p:spPr>
          <a:xfrm>
            <a:off x="7680177" y="620688"/>
            <a:ext cx="2459847" cy="2845580"/>
          </a:xfrm>
          <a:prstGeom prst="rect">
            <a:avLst/>
          </a:prstGeom>
        </p:spPr>
      </p:pic>
      <p:sp>
        <p:nvSpPr>
          <p:cNvPr id="16"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183830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50_2_014i.jpg"/>
          <p:cNvPicPr>
            <a:picLocks noChangeAspect="1"/>
          </p:cNvPicPr>
          <p:nvPr/>
        </p:nvPicPr>
        <p:blipFill>
          <a:blip r:embed="rId3" cstate="print"/>
          <a:stretch>
            <a:fillRect/>
          </a:stretch>
        </p:blipFill>
        <p:spPr>
          <a:xfrm>
            <a:off x="1847528" y="1196752"/>
            <a:ext cx="4104456" cy="5217672"/>
          </a:xfrm>
          <a:prstGeom prst="rect">
            <a:avLst/>
          </a:prstGeom>
        </p:spPr>
      </p:pic>
      <p:sp>
        <p:nvSpPr>
          <p:cNvPr id="3" name="TextBox 2"/>
          <p:cNvSpPr txBox="1"/>
          <p:nvPr/>
        </p:nvSpPr>
        <p:spPr>
          <a:xfrm>
            <a:off x="6013808" y="876317"/>
            <a:ext cx="4762802" cy="861774"/>
          </a:xfrm>
          <a:prstGeom prst="rect">
            <a:avLst/>
          </a:prstGeom>
          <a:noFill/>
        </p:spPr>
        <p:txBody>
          <a:bodyPr wrap="square" rtlCol="0">
            <a:spAutoFit/>
          </a:bodyPr>
          <a:lstStyle/>
          <a:p>
            <a:pPr>
              <a:lnSpc>
                <a:spcPts val="2000"/>
              </a:lnSpc>
              <a:buFont typeface="Arial" pitchFamily="34" charset="0"/>
              <a:buChar char="•"/>
            </a:pPr>
            <a:r>
              <a:rPr lang="en-AU" b="1" dirty="0">
                <a:solidFill>
                  <a:prstClr val="black"/>
                </a:solidFill>
                <a:latin typeface="+mj-lt"/>
              </a:rPr>
              <a:t> </a:t>
            </a:r>
            <a:r>
              <a:rPr lang="en-AU" b="1" u="sng" dirty="0">
                <a:solidFill>
                  <a:prstClr val="black"/>
                </a:solidFill>
                <a:latin typeface="+mj-lt"/>
              </a:rPr>
              <a:t>23 pairs of chromosomes</a:t>
            </a:r>
          </a:p>
          <a:p>
            <a:pPr>
              <a:lnSpc>
                <a:spcPts val="2000"/>
              </a:lnSpc>
            </a:pPr>
            <a:endParaRPr lang="en-AU" b="1" u="sng" dirty="0">
              <a:solidFill>
                <a:prstClr val="black"/>
              </a:solidFill>
              <a:latin typeface="+mj-lt"/>
            </a:endParaRPr>
          </a:p>
          <a:p>
            <a:pPr>
              <a:lnSpc>
                <a:spcPts val="2000"/>
              </a:lnSpc>
              <a:buFont typeface="Arial" pitchFamily="34" charset="0"/>
              <a:buChar char="•"/>
            </a:pPr>
            <a:r>
              <a:rPr lang="en-AU" b="1" dirty="0">
                <a:solidFill>
                  <a:prstClr val="black"/>
                </a:solidFill>
                <a:latin typeface="+mj-lt"/>
              </a:rPr>
              <a:t> </a:t>
            </a:r>
            <a:r>
              <a:rPr lang="en-AU" b="1" u="sng" dirty="0">
                <a:solidFill>
                  <a:prstClr val="black"/>
                </a:solidFill>
                <a:latin typeface="+mj-lt"/>
              </a:rPr>
              <a:t>“pairs”:</a:t>
            </a:r>
            <a:r>
              <a:rPr lang="en-AU" dirty="0">
                <a:solidFill>
                  <a:prstClr val="black"/>
                </a:solidFill>
                <a:latin typeface="+mj-lt"/>
              </a:rPr>
              <a:t> one copy from father, one mother</a:t>
            </a:r>
          </a:p>
        </p:txBody>
      </p:sp>
      <p:sp>
        <p:nvSpPr>
          <p:cNvPr id="52" name="Rectangle 51"/>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53"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55"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Organization</a:t>
            </a:r>
            <a:endParaRPr lang="en-AU" sz="2400" dirty="0">
              <a:solidFill>
                <a:srgbClr val="0033CC"/>
              </a:solidFill>
              <a:latin typeface="Futura Bk BT" pitchFamily="34" charset="0"/>
            </a:endParaRPr>
          </a:p>
        </p:txBody>
      </p:sp>
      <p:sp>
        <p:nvSpPr>
          <p:cNvPr id="69" name="TextBox 68"/>
          <p:cNvSpPr txBox="1"/>
          <p:nvPr/>
        </p:nvSpPr>
        <p:spPr>
          <a:xfrm>
            <a:off x="6013718" y="1888567"/>
            <a:ext cx="4762802" cy="348813"/>
          </a:xfrm>
          <a:prstGeom prst="rect">
            <a:avLst/>
          </a:prstGeom>
          <a:noFill/>
        </p:spPr>
        <p:txBody>
          <a:bodyPr wrap="square" rtlCol="0">
            <a:spAutoFit/>
          </a:bodyPr>
          <a:lstStyle/>
          <a:p>
            <a:pPr>
              <a:lnSpc>
                <a:spcPts val="2000"/>
              </a:lnSpc>
              <a:buFont typeface="Arial" pitchFamily="34" charset="0"/>
              <a:buChar char="•"/>
            </a:pPr>
            <a:r>
              <a:rPr lang="en-AU" b="1" i="1" dirty="0">
                <a:solidFill>
                  <a:prstClr val="black"/>
                </a:solidFill>
                <a:latin typeface="+mj-lt"/>
              </a:rPr>
              <a:t> ~</a:t>
            </a:r>
            <a:r>
              <a:rPr lang="en-AU" b="1" i="1" u="sng" dirty="0">
                <a:solidFill>
                  <a:prstClr val="black"/>
                </a:solidFill>
                <a:latin typeface="+mj-lt"/>
              </a:rPr>
              <a:t>20,000 genes</a:t>
            </a:r>
          </a:p>
        </p:txBody>
      </p:sp>
      <p:pic>
        <p:nvPicPr>
          <p:cNvPr id="72" name="Picture 71" descr="translation.jpeg"/>
          <p:cNvPicPr>
            <a:picLocks noChangeAspect="1"/>
          </p:cNvPicPr>
          <p:nvPr/>
        </p:nvPicPr>
        <p:blipFill>
          <a:blip r:embed="rId4" cstate="print"/>
          <a:stretch>
            <a:fillRect/>
          </a:stretch>
        </p:blipFill>
        <p:spPr>
          <a:xfrm>
            <a:off x="6435030" y="2204865"/>
            <a:ext cx="3981450" cy="4524375"/>
          </a:xfrm>
          <a:prstGeom prst="rect">
            <a:avLst/>
          </a:prstGeom>
        </p:spPr>
      </p:pic>
      <p:sp>
        <p:nvSpPr>
          <p:cNvPr id="10"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322812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528" y="6021289"/>
            <a:ext cx="3964632" cy="646331"/>
          </a:xfrm>
          <a:prstGeom prst="rect">
            <a:avLst/>
          </a:prstGeom>
          <a:noFill/>
        </p:spPr>
        <p:txBody>
          <a:bodyPr wrap="square" rtlCol="0">
            <a:spAutoFit/>
          </a:bodyPr>
          <a:lstStyle/>
          <a:p>
            <a:r>
              <a:rPr lang="en-AU" sz="3600" b="1" dirty="0">
                <a:solidFill>
                  <a:srgbClr val="00B050"/>
                </a:solidFill>
                <a:latin typeface="Futura Bk BT"/>
              </a:rPr>
              <a:t>2010</a:t>
            </a:r>
          </a:p>
        </p:txBody>
      </p:sp>
      <p:sp>
        <p:nvSpPr>
          <p:cNvPr id="8" name="Rectangle 7"/>
          <p:cNvSpPr/>
          <p:nvPr/>
        </p:nvSpPr>
        <p:spPr>
          <a:xfrm>
            <a:off x="6724262" y="2668747"/>
            <a:ext cx="1701107" cy="369332"/>
          </a:xfrm>
          <a:prstGeom prst="rect">
            <a:avLst/>
          </a:prstGeom>
        </p:spPr>
        <p:txBody>
          <a:bodyPr wrap="none">
            <a:spAutoFit/>
          </a:bodyPr>
          <a:lstStyle/>
          <a:p>
            <a:pPr algn="r"/>
            <a:r>
              <a:rPr lang="en-AU" dirty="0">
                <a:latin typeface="Courier New" pitchFamily="49" charset="0"/>
                <a:cs typeface="Courier New" pitchFamily="49" charset="0"/>
              </a:rPr>
              <a:t>~30,000,000</a:t>
            </a:r>
            <a:endParaRPr lang="en-AU" dirty="0">
              <a:latin typeface="Futura Bk BT"/>
              <a:cs typeface="Courier New" pitchFamily="49" charset="0"/>
            </a:endParaRPr>
          </a:p>
        </p:txBody>
      </p:sp>
      <p:sp>
        <p:nvSpPr>
          <p:cNvPr id="9" name="TextBox 8"/>
          <p:cNvSpPr txBox="1"/>
          <p:nvPr/>
        </p:nvSpPr>
        <p:spPr>
          <a:xfrm>
            <a:off x="8442621" y="2646796"/>
            <a:ext cx="1152128" cy="369332"/>
          </a:xfrm>
          <a:prstGeom prst="rect">
            <a:avLst/>
          </a:prstGeom>
          <a:noFill/>
        </p:spPr>
        <p:txBody>
          <a:bodyPr wrap="square" rtlCol="0">
            <a:spAutoFit/>
          </a:bodyPr>
          <a:lstStyle/>
          <a:p>
            <a:r>
              <a:rPr lang="en-AU" u="sng" dirty="0">
                <a:latin typeface="Futura Bk BT"/>
              </a:rPr>
              <a:t>different</a:t>
            </a:r>
          </a:p>
        </p:txBody>
      </p:sp>
      <p:sp>
        <p:nvSpPr>
          <p:cNvPr id="10" name="TextBox 9"/>
          <p:cNvSpPr txBox="1"/>
          <p:nvPr/>
        </p:nvSpPr>
        <p:spPr>
          <a:xfrm>
            <a:off x="5735960" y="999287"/>
            <a:ext cx="4202172" cy="1754326"/>
          </a:xfrm>
          <a:prstGeom prst="rect">
            <a:avLst/>
          </a:prstGeom>
          <a:noFill/>
        </p:spPr>
        <p:txBody>
          <a:bodyPr wrap="square" rtlCol="0">
            <a:spAutoFit/>
          </a:bodyPr>
          <a:lstStyle/>
          <a:p>
            <a:pPr>
              <a:buFont typeface="Arial" pitchFamily="34" charset="0"/>
              <a:buChar char="•"/>
            </a:pPr>
            <a:r>
              <a:rPr lang="en-AU" i="1" dirty="0">
                <a:latin typeface="Futura Bk BT"/>
                <a:cs typeface="Courier New" pitchFamily="49" charset="0"/>
              </a:rPr>
              <a:t> Sequenced DNA of &gt;1,000 individuals</a:t>
            </a:r>
          </a:p>
          <a:p>
            <a:pPr>
              <a:buFont typeface="Arial" pitchFamily="34" charset="0"/>
              <a:buChar char="•"/>
            </a:pPr>
            <a:r>
              <a:rPr lang="en-AU" i="1" dirty="0">
                <a:latin typeface="Futura Bk BT"/>
                <a:cs typeface="Courier New" pitchFamily="49" charset="0"/>
              </a:rPr>
              <a:t> 5 years</a:t>
            </a:r>
          </a:p>
          <a:p>
            <a:pPr>
              <a:buFont typeface="Arial" pitchFamily="34" charset="0"/>
              <a:buChar char="•"/>
            </a:pPr>
            <a:r>
              <a:rPr lang="en-AU" i="1" dirty="0">
                <a:latin typeface="Futura Bk BT"/>
                <a:cs typeface="Courier New" pitchFamily="49" charset="0"/>
              </a:rPr>
              <a:t> Less than $5,000 per individual</a:t>
            </a:r>
          </a:p>
          <a:p>
            <a:endParaRPr lang="en-AU" dirty="0">
              <a:latin typeface="Futura Bk BT"/>
              <a:cs typeface="Courier New" pitchFamily="49" charset="0"/>
            </a:endParaRPr>
          </a:p>
          <a:p>
            <a:pPr algn="ctr"/>
            <a:r>
              <a:rPr lang="en-AU" dirty="0">
                <a:latin typeface="Courier New" pitchFamily="49" charset="0"/>
                <a:cs typeface="Courier New" pitchFamily="49" charset="0"/>
              </a:rPr>
              <a:t>~3,000,000,000 </a:t>
            </a:r>
            <a:r>
              <a:rPr lang="en-AU" dirty="0">
                <a:latin typeface="Futura Bk BT"/>
                <a:cs typeface="Courier New" pitchFamily="49" charset="0"/>
              </a:rPr>
              <a:t>bases</a:t>
            </a:r>
          </a:p>
        </p:txBody>
      </p:sp>
      <p:cxnSp>
        <p:nvCxnSpPr>
          <p:cNvPr id="11" name="Straight Connector 10"/>
          <p:cNvCxnSpPr/>
          <p:nvPr/>
        </p:nvCxnSpPr>
        <p:spPr bwMode="auto">
          <a:xfrm>
            <a:off x="6096001" y="2219811"/>
            <a:ext cx="39720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rot="5400000">
            <a:off x="8819933" y="3244673"/>
            <a:ext cx="337512" cy="1588"/>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TextBox 13"/>
          <p:cNvSpPr txBox="1"/>
          <p:nvPr/>
        </p:nvSpPr>
        <p:spPr>
          <a:xfrm>
            <a:off x="6191158" y="3352598"/>
            <a:ext cx="4032448" cy="369332"/>
          </a:xfrm>
          <a:prstGeom prst="rect">
            <a:avLst/>
          </a:prstGeom>
          <a:noFill/>
        </p:spPr>
        <p:txBody>
          <a:bodyPr wrap="square" rtlCol="0">
            <a:spAutoFit/>
          </a:bodyPr>
          <a:lstStyle/>
          <a:p>
            <a:pPr algn="ctr"/>
            <a:r>
              <a:rPr lang="en-AU" i="1" u="sng" dirty="0">
                <a:solidFill>
                  <a:srgbClr val="FF0000"/>
                </a:solidFill>
                <a:latin typeface="Futura Bk BT"/>
                <a:cs typeface="Courier New" pitchFamily="49" charset="0"/>
              </a:rPr>
              <a:t>Contribute to</a:t>
            </a:r>
            <a:r>
              <a:rPr lang="en-AU" i="1" dirty="0">
                <a:solidFill>
                  <a:srgbClr val="FF0000"/>
                </a:solidFill>
                <a:latin typeface="Futura Bk BT"/>
                <a:cs typeface="Courier New" pitchFamily="49" charset="0"/>
              </a:rPr>
              <a:t> making us different:</a:t>
            </a:r>
          </a:p>
        </p:txBody>
      </p:sp>
      <p:sp>
        <p:nvSpPr>
          <p:cNvPr id="20" name="Rectangle 19"/>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21"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23"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Variation</a:t>
            </a:r>
            <a:endParaRPr lang="en-AU" sz="2400" dirty="0">
              <a:solidFill>
                <a:srgbClr val="0033CC"/>
              </a:solidFill>
              <a:latin typeface="Futura Bk BT" pitchFamily="34" charset="0"/>
            </a:endParaRPr>
          </a:p>
        </p:txBody>
      </p:sp>
      <p:pic>
        <p:nvPicPr>
          <p:cNvPr id="50" name="Picture 49" descr="Nature Oct 2010.jpg"/>
          <p:cNvPicPr>
            <a:picLocks noChangeAspect="1"/>
          </p:cNvPicPr>
          <p:nvPr/>
        </p:nvPicPr>
        <p:blipFill>
          <a:blip r:embed="rId3" cstate="print"/>
          <a:stretch>
            <a:fillRect/>
          </a:stretch>
        </p:blipFill>
        <p:spPr>
          <a:xfrm>
            <a:off x="1847528" y="1152128"/>
            <a:ext cx="3719904" cy="4869160"/>
          </a:xfrm>
          <a:prstGeom prst="rect">
            <a:avLst/>
          </a:prstGeom>
          <a:ln>
            <a:solidFill>
              <a:schemeClr val="bg1">
                <a:lumMod val="65000"/>
              </a:schemeClr>
            </a:solidFill>
          </a:ln>
        </p:spPr>
      </p:pic>
      <p:sp>
        <p:nvSpPr>
          <p:cNvPr id="37" name="Rectangle 36"/>
          <p:cNvSpPr/>
          <p:nvPr/>
        </p:nvSpPr>
        <p:spPr>
          <a:xfrm>
            <a:off x="5355664" y="3720549"/>
            <a:ext cx="4572000" cy="1200329"/>
          </a:xfrm>
          <a:prstGeom prst="rect">
            <a:avLst/>
          </a:prstGeom>
        </p:spPr>
        <p:txBody>
          <a:bodyPr>
            <a:spAutoFit/>
          </a:bodyPr>
          <a:lstStyle/>
          <a:p>
            <a:pPr algn="r"/>
            <a:r>
              <a:rPr lang="en-AU" i="1" dirty="0">
                <a:solidFill>
                  <a:srgbClr val="009900"/>
                </a:solidFill>
                <a:latin typeface="Futura Bk BT"/>
                <a:cs typeface="Courier New" pitchFamily="49" charset="0"/>
              </a:rPr>
              <a:t>how we look</a:t>
            </a:r>
          </a:p>
          <a:p>
            <a:pPr algn="r"/>
            <a:r>
              <a:rPr lang="en-AU" i="1" dirty="0">
                <a:solidFill>
                  <a:srgbClr val="009900"/>
                </a:solidFill>
                <a:latin typeface="Futura Bk BT"/>
                <a:cs typeface="Courier New" pitchFamily="49" charset="0"/>
              </a:rPr>
              <a:t> behave, </a:t>
            </a:r>
          </a:p>
          <a:p>
            <a:pPr algn="r"/>
            <a:r>
              <a:rPr lang="en-AU" i="1" dirty="0">
                <a:solidFill>
                  <a:srgbClr val="009900"/>
                </a:solidFill>
                <a:latin typeface="Futura Bk BT"/>
                <a:cs typeface="Courier New" pitchFamily="49" charset="0"/>
              </a:rPr>
              <a:t>diseases, </a:t>
            </a:r>
          </a:p>
          <a:p>
            <a:pPr algn="r"/>
            <a:r>
              <a:rPr lang="en-AU" i="1" dirty="0">
                <a:solidFill>
                  <a:srgbClr val="009900"/>
                </a:solidFill>
                <a:latin typeface="Futura Bk BT"/>
                <a:cs typeface="Courier New" pitchFamily="49" charset="0"/>
              </a:rPr>
              <a:t>etc</a:t>
            </a:r>
          </a:p>
        </p:txBody>
      </p:sp>
      <p:sp>
        <p:nvSpPr>
          <p:cNvPr id="15"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182853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4906" y="545215"/>
            <a:ext cx="8892480" cy="962379"/>
          </a:xfrm>
          <a:prstGeom prst="rect">
            <a:avLst/>
          </a:prstGeom>
          <a:noFill/>
        </p:spPr>
        <p:txBody>
          <a:bodyPr wrap="square" rtlCol="0">
            <a:spAutoFit/>
          </a:bodyPr>
          <a:lstStyle/>
          <a:p>
            <a:pPr>
              <a:lnSpc>
                <a:spcPct val="150000"/>
              </a:lnSpc>
            </a:pPr>
            <a:r>
              <a:rPr lang="en-AU" sz="2000" dirty="0">
                <a:latin typeface="Futura Bk BT"/>
              </a:rPr>
              <a:t>30,000,000 nucleotides where the base can differ between people </a:t>
            </a:r>
          </a:p>
          <a:p>
            <a:pPr lvl="1">
              <a:lnSpc>
                <a:spcPct val="150000"/>
              </a:lnSpc>
              <a:buFont typeface="Arial" pitchFamily="34" charset="0"/>
              <a:buChar char="•"/>
            </a:pPr>
            <a:r>
              <a:rPr lang="en-AU" sz="2000" dirty="0">
                <a:solidFill>
                  <a:srgbClr val="002BB4"/>
                </a:solidFill>
                <a:latin typeface="Futura Bk BT"/>
              </a:rPr>
              <a:t> </a:t>
            </a:r>
            <a:r>
              <a:rPr lang="en-AU" sz="2000" i="1" dirty="0">
                <a:solidFill>
                  <a:srgbClr val="002BB4"/>
                </a:solidFill>
                <a:latin typeface="Futura Bk BT"/>
              </a:rPr>
              <a:t>Single Nucleotide Polymorphism, SNP</a:t>
            </a:r>
          </a:p>
        </p:txBody>
      </p:sp>
      <p:sp>
        <p:nvSpPr>
          <p:cNvPr id="37" name="Rectangle 36"/>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38"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44" name="TextBox 43"/>
          <p:cNvSpPr txBox="1"/>
          <p:nvPr/>
        </p:nvSpPr>
        <p:spPr>
          <a:xfrm>
            <a:off x="8959428" y="1420396"/>
            <a:ext cx="1584176" cy="369332"/>
          </a:xfrm>
          <a:prstGeom prst="rect">
            <a:avLst/>
          </a:prstGeom>
          <a:noFill/>
        </p:spPr>
        <p:txBody>
          <a:bodyPr wrap="square" rtlCol="0">
            <a:spAutoFit/>
          </a:bodyPr>
          <a:lstStyle/>
          <a:p>
            <a:pPr algn="ctr"/>
            <a:r>
              <a:rPr lang="en-AU" b="1" dirty="0">
                <a:latin typeface="Futura Bk BT"/>
              </a:rPr>
              <a:t>Genotype</a:t>
            </a:r>
          </a:p>
        </p:txBody>
      </p:sp>
      <p:sp>
        <p:nvSpPr>
          <p:cNvPr id="45" name="TextBox 44"/>
          <p:cNvSpPr txBox="1"/>
          <p:nvPr/>
        </p:nvSpPr>
        <p:spPr>
          <a:xfrm>
            <a:off x="8959428" y="2356500"/>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A </a:t>
            </a:r>
            <a:r>
              <a:rPr lang="en-AU" sz="2000" b="1" dirty="0" err="1">
                <a:latin typeface="Courier New" pitchFamily="49" charset="0"/>
                <a:cs typeface="Courier New" pitchFamily="49" charset="0"/>
              </a:rPr>
              <a:t>A</a:t>
            </a:r>
            <a:endParaRPr lang="en-AU" sz="2000" b="1" dirty="0">
              <a:latin typeface="Courier New" pitchFamily="49" charset="0"/>
              <a:cs typeface="Courier New" pitchFamily="49" charset="0"/>
            </a:endParaRPr>
          </a:p>
        </p:txBody>
      </p:sp>
      <p:sp>
        <p:nvSpPr>
          <p:cNvPr id="51"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
        <p:nvSpPr>
          <p:cNvPr id="14" name="TextBox 13"/>
          <p:cNvSpPr txBox="1"/>
          <p:nvPr/>
        </p:nvSpPr>
        <p:spPr>
          <a:xfrm>
            <a:off x="3838352" y="2174508"/>
            <a:ext cx="5400600" cy="2308324"/>
          </a:xfrm>
          <a:prstGeom prst="rect">
            <a:avLst/>
          </a:prstGeom>
          <a:noFill/>
        </p:spPr>
        <p:txBody>
          <a:bodyPr wrap="square" rtlCol="0">
            <a:spAutoFit/>
          </a:bodyPr>
          <a:lstStyle/>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FF0000"/>
                </a:solidFill>
                <a:latin typeface="Courier New" pitchFamily="49" charset="0"/>
                <a:cs typeface="Courier New" pitchFamily="49" charset="0"/>
              </a:rPr>
              <a:t>T</a:t>
            </a:r>
            <a:r>
              <a:rPr lang="en-AU" sz="2400" dirty="0">
                <a:solidFill>
                  <a:schemeClr val="bg1">
                    <a:lumMod val="50000"/>
                  </a:schemeClr>
                </a:solidFill>
                <a:latin typeface="Courier New" pitchFamily="49" charset="0"/>
                <a:cs typeface="Courier New" pitchFamily="49" charset="0"/>
              </a:rPr>
              <a:t>ATAGAT</a:t>
            </a:r>
          </a:p>
        </p:txBody>
      </p:sp>
      <p:cxnSp>
        <p:nvCxnSpPr>
          <p:cNvPr id="16" name="Straight Connector 15"/>
          <p:cNvCxnSpPr/>
          <p:nvPr/>
        </p:nvCxnSpPr>
        <p:spPr bwMode="auto">
          <a:xfrm>
            <a:off x="1752724" y="2952082"/>
            <a:ext cx="8769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 Box 9"/>
          <p:cNvSpPr txBox="1">
            <a:spLocks noChangeArrowheads="1"/>
          </p:cNvSpPr>
          <p:nvPr/>
        </p:nvSpPr>
        <p:spPr bwMode="auto">
          <a:xfrm>
            <a:off x="3177581" y="2199438"/>
            <a:ext cx="660771"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25" name="TextBox 24"/>
          <p:cNvSpPr txBox="1"/>
          <p:nvPr/>
        </p:nvSpPr>
        <p:spPr>
          <a:xfrm>
            <a:off x="5203048" y="1505655"/>
            <a:ext cx="1956916" cy="646331"/>
          </a:xfrm>
          <a:prstGeom prst="rect">
            <a:avLst/>
          </a:prstGeom>
          <a:noFill/>
        </p:spPr>
        <p:txBody>
          <a:bodyPr wrap="square" rtlCol="0">
            <a:spAutoFit/>
          </a:bodyPr>
          <a:lstStyle/>
          <a:p>
            <a:pPr algn="ctr"/>
            <a:r>
              <a:rPr lang="en-AU" b="1" dirty="0">
                <a:latin typeface="Futura Bk BT"/>
              </a:rPr>
              <a:t>DNA sequence</a:t>
            </a:r>
          </a:p>
        </p:txBody>
      </p:sp>
      <p:sp>
        <p:nvSpPr>
          <p:cNvPr id="26" name="TextBox 25"/>
          <p:cNvSpPr txBox="1"/>
          <p:nvPr/>
        </p:nvSpPr>
        <p:spPr>
          <a:xfrm>
            <a:off x="1881436" y="2355840"/>
            <a:ext cx="1224136" cy="369332"/>
          </a:xfrm>
          <a:prstGeom prst="rect">
            <a:avLst/>
          </a:prstGeom>
          <a:noFill/>
        </p:spPr>
        <p:txBody>
          <a:bodyPr wrap="square" rtlCol="0">
            <a:spAutoFit/>
          </a:bodyPr>
          <a:lstStyle/>
          <a:p>
            <a:r>
              <a:rPr lang="en-AU" dirty="0">
                <a:latin typeface="Futura Bk BT"/>
              </a:rPr>
              <a:t>Person 1</a:t>
            </a:r>
          </a:p>
        </p:txBody>
      </p:sp>
      <p:sp>
        <p:nvSpPr>
          <p:cNvPr id="27" name="TextBox 26"/>
          <p:cNvSpPr txBox="1"/>
          <p:nvPr/>
        </p:nvSpPr>
        <p:spPr>
          <a:xfrm>
            <a:off x="1881436" y="3101320"/>
            <a:ext cx="1224136" cy="369332"/>
          </a:xfrm>
          <a:prstGeom prst="rect">
            <a:avLst/>
          </a:prstGeom>
          <a:noFill/>
        </p:spPr>
        <p:txBody>
          <a:bodyPr wrap="square" rtlCol="0">
            <a:spAutoFit/>
          </a:bodyPr>
          <a:lstStyle/>
          <a:p>
            <a:r>
              <a:rPr lang="en-AU" dirty="0">
                <a:latin typeface="Futura Bk BT"/>
              </a:rPr>
              <a:t>Person 2</a:t>
            </a:r>
          </a:p>
        </p:txBody>
      </p:sp>
      <p:sp>
        <p:nvSpPr>
          <p:cNvPr id="28" name="TextBox 27"/>
          <p:cNvSpPr txBox="1"/>
          <p:nvPr/>
        </p:nvSpPr>
        <p:spPr>
          <a:xfrm>
            <a:off x="1881436" y="3821400"/>
            <a:ext cx="1224136" cy="369332"/>
          </a:xfrm>
          <a:prstGeom prst="rect">
            <a:avLst/>
          </a:prstGeom>
          <a:noFill/>
        </p:spPr>
        <p:txBody>
          <a:bodyPr wrap="square" rtlCol="0">
            <a:spAutoFit/>
          </a:bodyPr>
          <a:lstStyle/>
          <a:p>
            <a:r>
              <a:rPr lang="en-AU" dirty="0">
                <a:latin typeface="Futura Bk BT"/>
              </a:rPr>
              <a:t>Person 3</a:t>
            </a:r>
          </a:p>
        </p:txBody>
      </p:sp>
      <p:sp>
        <p:nvSpPr>
          <p:cNvPr id="29" name="TextBox 28"/>
          <p:cNvSpPr txBox="1"/>
          <p:nvPr/>
        </p:nvSpPr>
        <p:spPr>
          <a:xfrm>
            <a:off x="2529508" y="1674520"/>
            <a:ext cx="1872208" cy="369332"/>
          </a:xfrm>
          <a:prstGeom prst="rect">
            <a:avLst/>
          </a:prstGeom>
          <a:noFill/>
        </p:spPr>
        <p:txBody>
          <a:bodyPr wrap="square" rtlCol="0">
            <a:spAutoFit/>
          </a:bodyPr>
          <a:lstStyle/>
          <a:p>
            <a:pPr algn="ctr"/>
            <a:r>
              <a:rPr lang="en-AU" b="1" dirty="0" err="1">
                <a:latin typeface="Futura Bk BT"/>
              </a:rPr>
              <a:t>Chrom</a:t>
            </a:r>
            <a:r>
              <a:rPr lang="en-AU" b="1" dirty="0">
                <a:latin typeface="Futura Bk BT"/>
              </a:rPr>
              <a:t>.</a:t>
            </a:r>
          </a:p>
        </p:txBody>
      </p:sp>
      <p:sp>
        <p:nvSpPr>
          <p:cNvPr id="30" name="Text Box 9"/>
          <p:cNvSpPr txBox="1">
            <a:spLocks noChangeArrowheads="1"/>
          </p:cNvSpPr>
          <p:nvPr/>
        </p:nvSpPr>
        <p:spPr bwMode="auto">
          <a:xfrm>
            <a:off x="3177581" y="2559164"/>
            <a:ext cx="576263" cy="369332"/>
          </a:xfrm>
          <a:prstGeom prst="rect">
            <a:avLst/>
          </a:prstGeom>
          <a:noFill/>
          <a:ln w="9525">
            <a:noFill/>
            <a:miter lim="800000"/>
            <a:headEnd/>
            <a:tailEnd/>
          </a:ln>
        </p:spPr>
        <p:txBody>
          <a:bodyPr>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sp>
        <p:nvSpPr>
          <p:cNvPr id="31" name="Text Box 9"/>
          <p:cNvSpPr txBox="1">
            <a:spLocks noChangeArrowheads="1"/>
          </p:cNvSpPr>
          <p:nvPr/>
        </p:nvSpPr>
        <p:spPr bwMode="auto">
          <a:xfrm>
            <a:off x="3177581" y="2928497"/>
            <a:ext cx="660771"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32" name="Text Box 9"/>
          <p:cNvSpPr txBox="1">
            <a:spLocks noChangeArrowheads="1"/>
          </p:cNvSpPr>
          <p:nvPr/>
        </p:nvSpPr>
        <p:spPr bwMode="auto">
          <a:xfrm>
            <a:off x="3177581" y="3288223"/>
            <a:ext cx="576263"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sp>
        <p:nvSpPr>
          <p:cNvPr id="33" name="Text Box 9"/>
          <p:cNvSpPr txBox="1">
            <a:spLocks noChangeArrowheads="1"/>
          </p:cNvSpPr>
          <p:nvPr/>
        </p:nvSpPr>
        <p:spPr bwMode="auto">
          <a:xfrm>
            <a:off x="3105572" y="3671710"/>
            <a:ext cx="792088"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34" name="Text Box 9"/>
          <p:cNvSpPr txBox="1">
            <a:spLocks noChangeArrowheads="1"/>
          </p:cNvSpPr>
          <p:nvPr/>
        </p:nvSpPr>
        <p:spPr bwMode="auto">
          <a:xfrm>
            <a:off x="3177581" y="4028916"/>
            <a:ext cx="576263" cy="369332"/>
          </a:xfrm>
          <a:prstGeom prst="rect">
            <a:avLst/>
          </a:prstGeom>
          <a:noFill/>
          <a:ln w="9525">
            <a:noFill/>
            <a:miter lim="800000"/>
            <a:headEnd/>
            <a:tailEnd/>
          </a:ln>
        </p:spPr>
        <p:txBody>
          <a:bodyPr>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cxnSp>
        <p:nvCxnSpPr>
          <p:cNvPr id="39" name="Straight Connector 38"/>
          <p:cNvCxnSpPr/>
          <p:nvPr/>
        </p:nvCxnSpPr>
        <p:spPr bwMode="auto">
          <a:xfrm>
            <a:off x="1775520" y="2081168"/>
            <a:ext cx="87468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737420" y="4478640"/>
            <a:ext cx="87849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1765424" y="3669536"/>
            <a:ext cx="8769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8565480" y="1762636"/>
            <a:ext cx="1584176" cy="338554"/>
          </a:xfrm>
          <a:prstGeom prst="rect">
            <a:avLst/>
          </a:prstGeom>
          <a:noFill/>
        </p:spPr>
        <p:txBody>
          <a:bodyPr wrap="square" rtlCol="0">
            <a:spAutoFit/>
          </a:bodyPr>
          <a:lstStyle/>
          <a:p>
            <a:pPr algn="ctr"/>
            <a:r>
              <a:rPr lang="en-AU" sz="1600" dirty="0">
                <a:latin typeface="Futura Bk BT"/>
              </a:rPr>
              <a:t>SNP 1</a:t>
            </a:r>
          </a:p>
        </p:txBody>
      </p:sp>
      <p:sp>
        <p:nvSpPr>
          <p:cNvPr id="57" name="TextBox 56"/>
          <p:cNvSpPr txBox="1"/>
          <p:nvPr/>
        </p:nvSpPr>
        <p:spPr>
          <a:xfrm>
            <a:off x="9336360" y="1759228"/>
            <a:ext cx="1584176" cy="338554"/>
          </a:xfrm>
          <a:prstGeom prst="rect">
            <a:avLst/>
          </a:prstGeom>
          <a:noFill/>
        </p:spPr>
        <p:txBody>
          <a:bodyPr wrap="square" rtlCol="0">
            <a:spAutoFit/>
          </a:bodyPr>
          <a:lstStyle/>
          <a:p>
            <a:pPr algn="ctr"/>
            <a:r>
              <a:rPr lang="en-AU" sz="1600" dirty="0">
                <a:latin typeface="Futura Bk BT"/>
              </a:rPr>
              <a:t>SNP 2</a:t>
            </a:r>
          </a:p>
        </p:txBody>
      </p:sp>
      <p:cxnSp>
        <p:nvCxnSpPr>
          <p:cNvPr id="59" name="Straight Connector 58"/>
          <p:cNvCxnSpPr/>
          <p:nvPr/>
        </p:nvCxnSpPr>
        <p:spPr bwMode="auto">
          <a:xfrm>
            <a:off x="9090744" y="1755036"/>
            <a:ext cx="13342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9717608" y="2356500"/>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a:t>
            </a:r>
            <a:r>
              <a:rPr lang="en-AU" sz="2000" b="1" dirty="0" err="1">
                <a:latin typeface="Courier New" pitchFamily="49" charset="0"/>
                <a:cs typeface="Courier New" pitchFamily="49" charset="0"/>
              </a:rPr>
              <a:t>G</a:t>
            </a:r>
            <a:endParaRPr lang="en-AU" sz="2000" b="1" dirty="0">
              <a:latin typeface="Courier New" pitchFamily="49" charset="0"/>
              <a:cs typeface="Courier New" pitchFamily="49" charset="0"/>
            </a:endParaRPr>
          </a:p>
        </p:txBody>
      </p:sp>
      <p:sp>
        <p:nvSpPr>
          <p:cNvPr id="63" name="TextBox 62"/>
          <p:cNvSpPr txBox="1"/>
          <p:nvPr/>
        </p:nvSpPr>
        <p:spPr>
          <a:xfrm>
            <a:off x="8963620" y="311808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A C</a:t>
            </a:r>
          </a:p>
        </p:txBody>
      </p:sp>
      <p:sp>
        <p:nvSpPr>
          <p:cNvPr id="64" name="TextBox 63"/>
          <p:cNvSpPr txBox="1"/>
          <p:nvPr/>
        </p:nvSpPr>
        <p:spPr>
          <a:xfrm>
            <a:off x="9721800" y="311808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a:t>
            </a:r>
            <a:r>
              <a:rPr lang="en-AU" sz="2000" b="1" dirty="0" err="1">
                <a:latin typeface="Courier New" pitchFamily="49" charset="0"/>
                <a:cs typeface="Courier New" pitchFamily="49" charset="0"/>
              </a:rPr>
              <a:t>G</a:t>
            </a:r>
            <a:endParaRPr lang="en-AU" sz="2000" b="1" dirty="0">
              <a:latin typeface="Courier New" pitchFamily="49" charset="0"/>
              <a:cs typeface="Courier New" pitchFamily="49" charset="0"/>
            </a:endParaRPr>
          </a:p>
        </p:txBody>
      </p:sp>
      <p:sp>
        <p:nvSpPr>
          <p:cNvPr id="65" name="TextBox 64"/>
          <p:cNvSpPr txBox="1"/>
          <p:nvPr/>
        </p:nvSpPr>
        <p:spPr>
          <a:xfrm>
            <a:off x="8963620" y="385086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C </a:t>
            </a:r>
            <a:r>
              <a:rPr lang="en-AU" sz="2000" b="1" dirty="0" err="1">
                <a:latin typeface="Courier New" pitchFamily="49" charset="0"/>
                <a:cs typeface="Courier New" pitchFamily="49" charset="0"/>
              </a:rPr>
              <a:t>C</a:t>
            </a:r>
            <a:endParaRPr lang="en-AU" sz="2000" b="1" dirty="0">
              <a:latin typeface="Courier New" pitchFamily="49" charset="0"/>
              <a:cs typeface="Courier New" pitchFamily="49" charset="0"/>
            </a:endParaRPr>
          </a:p>
        </p:txBody>
      </p:sp>
      <p:sp>
        <p:nvSpPr>
          <p:cNvPr id="66" name="TextBox 65"/>
          <p:cNvSpPr txBox="1"/>
          <p:nvPr/>
        </p:nvSpPr>
        <p:spPr>
          <a:xfrm>
            <a:off x="9721800" y="385086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T</a:t>
            </a:r>
          </a:p>
        </p:txBody>
      </p:sp>
      <p:sp>
        <p:nvSpPr>
          <p:cNvPr id="67" name="TextBox 66"/>
          <p:cNvSpPr txBox="1"/>
          <p:nvPr/>
        </p:nvSpPr>
        <p:spPr>
          <a:xfrm>
            <a:off x="6057900" y="4631442"/>
            <a:ext cx="1008112" cy="338554"/>
          </a:xfrm>
          <a:prstGeom prst="rect">
            <a:avLst/>
          </a:prstGeom>
          <a:noFill/>
        </p:spPr>
        <p:txBody>
          <a:bodyPr wrap="square" rtlCol="0">
            <a:spAutoFit/>
          </a:bodyPr>
          <a:lstStyle/>
          <a:p>
            <a:pPr algn="ctr"/>
            <a:r>
              <a:rPr lang="en-AU" sz="1600" dirty="0">
                <a:latin typeface="Futura Bk BT"/>
              </a:rPr>
              <a:t>SNP 1</a:t>
            </a:r>
          </a:p>
        </p:txBody>
      </p:sp>
      <p:cxnSp>
        <p:nvCxnSpPr>
          <p:cNvPr id="69" name="Straight Arrow Connector 68"/>
          <p:cNvCxnSpPr/>
          <p:nvPr/>
        </p:nvCxnSpPr>
        <p:spPr bwMode="auto">
          <a:xfrm rot="5400000" flipH="1" flipV="1">
            <a:off x="6398508" y="4523566"/>
            <a:ext cx="326896"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70" name="TextBox 69"/>
          <p:cNvSpPr txBox="1"/>
          <p:nvPr/>
        </p:nvSpPr>
        <p:spPr>
          <a:xfrm>
            <a:off x="7150720" y="4631442"/>
            <a:ext cx="1008112" cy="338554"/>
          </a:xfrm>
          <a:prstGeom prst="rect">
            <a:avLst/>
          </a:prstGeom>
          <a:noFill/>
        </p:spPr>
        <p:txBody>
          <a:bodyPr wrap="square" rtlCol="0">
            <a:spAutoFit/>
          </a:bodyPr>
          <a:lstStyle/>
          <a:p>
            <a:pPr algn="ctr"/>
            <a:r>
              <a:rPr lang="en-AU" sz="1600" dirty="0">
                <a:latin typeface="Futura Bk BT"/>
              </a:rPr>
              <a:t>SNP 2</a:t>
            </a:r>
          </a:p>
        </p:txBody>
      </p:sp>
      <p:sp>
        <p:nvSpPr>
          <p:cNvPr id="72" name="Rectangle 71"/>
          <p:cNvSpPr/>
          <p:nvPr/>
        </p:nvSpPr>
        <p:spPr>
          <a:xfrm>
            <a:off x="2006784" y="5042501"/>
            <a:ext cx="7617608" cy="1451679"/>
          </a:xfrm>
          <a:prstGeom prst="rect">
            <a:avLst/>
          </a:prstGeom>
        </p:spPr>
        <p:txBody>
          <a:bodyPr wrap="square">
            <a:spAutoFit/>
          </a:bodyPr>
          <a:lstStyle/>
          <a:p>
            <a:pPr lvl="1">
              <a:lnSpc>
                <a:spcPct val="150000"/>
              </a:lnSpc>
              <a:buFont typeface="Arial" pitchFamily="34" charset="0"/>
              <a:buChar char="•"/>
            </a:pPr>
            <a:r>
              <a:rPr lang="en-AU" sz="2000" i="1" dirty="0">
                <a:solidFill>
                  <a:srgbClr val="002BB4"/>
                </a:solidFill>
                <a:latin typeface="Futura Bk BT"/>
              </a:rPr>
              <a:t> </a:t>
            </a:r>
            <a:r>
              <a:rPr lang="en-AU" sz="2000" dirty="0">
                <a:solidFill>
                  <a:srgbClr val="002BB4"/>
                </a:solidFill>
                <a:latin typeface="Futura Bk BT"/>
              </a:rPr>
              <a:t>Mutation that arose at some point in evolution</a:t>
            </a:r>
          </a:p>
          <a:p>
            <a:pPr lvl="1">
              <a:lnSpc>
                <a:spcPct val="150000"/>
              </a:lnSpc>
              <a:buFont typeface="Arial" pitchFamily="34" charset="0"/>
              <a:buChar char="•"/>
            </a:pPr>
            <a:r>
              <a:rPr lang="en-AU" sz="2000" dirty="0">
                <a:solidFill>
                  <a:srgbClr val="0033CC"/>
                </a:solidFill>
                <a:latin typeface="Futura Bk BT"/>
              </a:rPr>
              <a:t> Typically, each SNP has two alleles (bases)</a:t>
            </a:r>
          </a:p>
          <a:p>
            <a:pPr lvl="1">
              <a:lnSpc>
                <a:spcPct val="150000"/>
              </a:lnSpc>
              <a:buFont typeface="Arial" pitchFamily="34" charset="0"/>
              <a:buChar char="•"/>
            </a:pPr>
            <a:r>
              <a:rPr lang="en-AU" sz="2000" dirty="0">
                <a:solidFill>
                  <a:srgbClr val="0033CC"/>
                </a:solidFill>
                <a:latin typeface="Futura Bk BT"/>
              </a:rPr>
              <a:t> Each SNP is eventually given an “</a:t>
            </a:r>
            <a:r>
              <a:rPr lang="en-AU" sz="2000" dirty="0" err="1">
                <a:solidFill>
                  <a:srgbClr val="0033CC"/>
                </a:solidFill>
                <a:latin typeface="Futura Bk BT"/>
              </a:rPr>
              <a:t>rs</a:t>
            </a:r>
            <a:r>
              <a:rPr lang="en-AU" sz="2000" dirty="0">
                <a:solidFill>
                  <a:srgbClr val="0033CC"/>
                </a:solidFill>
                <a:latin typeface="Futura Bk BT"/>
              </a:rPr>
              <a:t>” number rs214621</a:t>
            </a:r>
          </a:p>
        </p:txBody>
      </p:sp>
      <p:cxnSp>
        <p:nvCxnSpPr>
          <p:cNvPr id="75" name="Straight Arrow Connector 74"/>
          <p:cNvCxnSpPr/>
          <p:nvPr/>
        </p:nvCxnSpPr>
        <p:spPr bwMode="auto">
          <a:xfrm rot="5400000" flipH="1" flipV="1">
            <a:off x="7496884" y="4531950"/>
            <a:ext cx="326896"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4073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14" grpId="0"/>
      <p:bldP spid="20" grpId="0"/>
      <p:bldP spid="25" grpId="0"/>
      <p:bldP spid="26" grpId="0"/>
      <p:bldP spid="27" grpId="0"/>
      <p:bldP spid="28" grpId="0"/>
      <p:bldP spid="29" grpId="0"/>
      <p:bldP spid="30" grpId="0"/>
      <p:bldP spid="31" grpId="0"/>
      <p:bldP spid="32" grpId="0"/>
      <p:bldP spid="33" grpId="0"/>
      <p:bldP spid="34" grpId="0"/>
      <p:bldP spid="56" grpId="0"/>
      <p:bldP spid="57" grpId="0"/>
      <p:bldP spid="62" grpId="0"/>
      <p:bldP spid="63" grpId="0"/>
      <p:bldP spid="64" grpId="0"/>
      <p:bldP spid="65" grpId="0"/>
      <p:bldP spid="66" grpId="0"/>
      <p:bldP spid="67" grpId="0"/>
      <p:bldP spid="70"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21"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5"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Other kinds of variation</a:t>
            </a:r>
          </a:p>
        </p:txBody>
      </p:sp>
      <p:pic>
        <p:nvPicPr>
          <p:cNvPr id="4098" name="Picture 2" descr="Genome structural variation discovery and genotyping | Nature Reviews  Genetics">
            <a:extLst>
              <a:ext uri="{FF2B5EF4-FFF2-40B4-BE49-F238E27FC236}">
                <a16:creationId xmlns:a16="http://schemas.microsoft.com/office/drawing/2014/main" id="{B854B257-38CD-EB1D-0071-FAD9C787E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89" y="953345"/>
            <a:ext cx="7620000" cy="5092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2EAA18-C70E-112D-8BE5-07B208E2AE0E}"/>
              </a:ext>
            </a:extLst>
          </p:cNvPr>
          <p:cNvPicPr>
            <a:picLocks noChangeAspect="1"/>
          </p:cNvPicPr>
          <p:nvPr/>
        </p:nvPicPr>
        <p:blipFill>
          <a:blip r:embed="rId4"/>
          <a:stretch>
            <a:fillRect/>
          </a:stretch>
        </p:blipFill>
        <p:spPr>
          <a:xfrm>
            <a:off x="7580697" y="5014353"/>
            <a:ext cx="3886200" cy="1780603"/>
          </a:xfrm>
          <a:prstGeom prst="rect">
            <a:avLst/>
          </a:prstGeom>
        </p:spPr>
      </p:pic>
    </p:spTree>
    <p:extLst>
      <p:ext uri="{BB962C8B-B14F-4D97-AF65-F5344CB8AC3E}">
        <p14:creationId xmlns:p14="http://schemas.microsoft.com/office/powerpoint/2010/main" val="77551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38"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51"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Surveys of variation</a:t>
            </a:r>
          </a:p>
        </p:txBody>
      </p:sp>
      <p:pic>
        <p:nvPicPr>
          <p:cNvPr id="3076" name="Picture 4" descr="Volume 581 Issue 7809">
            <a:extLst>
              <a:ext uri="{FF2B5EF4-FFF2-40B4-BE49-F238E27FC236}">
                <a16:creationId xmlns:a16="http://schemas.microsoft.com/office/drawing/2014/main" id="{A4D444F9-CB98-7A2B-09FE-FD33C298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28" y="827774"/>
            <a:ext cx="3704387" cy="49088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1808E4-DB9F-3741-F775-CA1CC48BB243}"/>
              </a:ext>
            </a:extLst>
          </p:cNvPr>
          <p:cNvPicPr>
            <a:picLocks noChangeAspect="1"/>
          </p:cNvPicPr>
          <p:nvPr/>
        </p:nvPicPr>
        <p:blipFill>
          <a:blip r:embed="rId4"/>
          <a:stretch>
            <a:fillRect/>
          </a:stretch>
        </p:blipFill>
        <p:spPr>
          <a:xfrm>
            <a:off x="6102459" y="752322"/>
            <a:ext cx="5520066" cy="1682870"/>
          </a:xfrm>
          <a:prstGeom prst="rect">
            <a:avLst/>
          </a:prstGeom>
        </p:spPr>
      </p:pic>
      <p:sp>
        <p:nvSpPr>
          <p:cNvPr id="4" name="TextBox 3">
            <a:extLst>
              <a:ext uri="{FF2B5EF4-FFF2-40B4-BE49-F238E27FC236}">
                <a16:creationId xmlns:a16="http://schemas.microsoft.com/office/drawing/2014/main" id="{990153CD-D779-14F0-1D25-EFBB0990AB2D}"/>
              </a:ext>
            </a:extLst>
          </p:cNvPr>
          <p:cNvSpPr txBox="1"/>
          <p:nvPr/>
        </p:nvSpPr>
        <p:spPr>
          <a:xfrm>
            <a:off x="1847528" y="6021289"/>
            <a:ext cx="3964632" cy="646331"/>
          </a:xfrm>
          <a:prstGeom prst="rect">
            <a:avLst/>
          </a:prstGeom>
          <a:noFill/>
        </p:spPr>
        <p:txBody>
          <a:bodyPr wrap="square" rtlCol="0">
            <a:spAutoFit/>
          </a:bodyPr>
          <a:lstStyle/>
          <a:p>
            <a:r>
              <a:rPr lang="en-AU" sz="3600" b="1" dirty="0">
                <a:solidFill>
                  <a:srgbClr val="00B050"/>
                </a:solidFill>
                <a:latin typeface="Futura Bk BT"/>
              </a:rPr>
              <a:t>2020</a:t>
            </a:r>
          </a:p>
        </p:txBody>
      </p:sp>
      <p:sp>
        <p:nvSpPr>
          <p:cNvPr id="5" name="TextBox 4">
            <a:extLst>
              <a:ext uri="{FF2B5EF4-FFF2-40B4-BE49-F238E27FC236}">
                <a16:creationId xmlns:a16="http://schemas.microsoft.com/office/drawing/2014/main" id="{99ACC338-541A-E1BB-BE2D-F8770FE9ACF9}"/>
              </a:ext>
            </a:extLst>
          </p:cNvPr>
          <p:cNvSpPr txBox="1"/>
          <p:nvPr/>
        </p:nvSpPr>
        <p:spPr>
          <a:xfrm>
            <a:off x="3829844" y="6015644"/>
            <a:ext cx="7652085" cy="646331"/>
          </a:xfrm>
          <a:prstGeom prst="rect">
            <a:avLst/>
          </a:prstGeom>
          <a:noFill/>
        </p:spPr>
        <p:txBody>
          <a:bodyPr wrap="square" rtlCol="0">
            <a:spAutoFit/>
          </a:bodyPr>
          <a:lstStyle/>
          <a:p>
            <a:r>
              <a:rPr lang="en-US" b="0" i="0" dirty="0">
                <a:effectLst/>
                <a:latin typeface="Harding"/>
              </a:rPr>
              <a:t>The Genome Aggregation Database (</a:t>
            </a:r>
            <a:r>
              <a:rPr lang="en-US" b="0" i="0" dirty="0" err="1">
                <a:effectLst/>
                <a:latin typeface="Harding"/>
              </a:rPr>
              <a:t>gnomAD</a:t>
            </a:r>
            <a:r>
              <a:rPr lang="en-US" b="0" i="0" dirty="0">
                <a:effectLst/>
                <a:latin typeface="Harding"/>
              </a:rPr>
              <a:t>) has aggregated 15,708 whole genomes and 125,748 exomes </a:t>
            </a:r>
            <a:endParaRPr lang="en-US" dirty="0"/>
          </a:p>
        </p:txBody>
      </p:sp>
      <p:pic>
        <p:nvPicPr>
          <p:cNvPr id="3078" name="Picture 6" descr="Fig. 3">
            <a:extLst>
              <a:ext uri="{FF2B5EF4-FFF2-40B4-BE49-F238E27FC236}">
                <a16:creationId xmlns:a16="http://schemas.microsoft.com/office/drawing/2014/main" id="{F9386914-1C0A-F39B-2C80-0004F6647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027" y="2534913"/>
            <a:ext cx="4972902" cy="338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8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64267" y="2125668"/>
            <a:ext cx="1171787" cy="1930400"/>
            <a:chOff x="6324600" y="2590800"/>
            <a:chExt cx="1283638" cy="2308452"/>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674038" cy="169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674038" cy="169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95600"/>
              <a:ext cx="674038" cy="169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0"/>
              <a:ext cx="674038" cy="169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200400"/>
              <a:ext cx="674038" cy="1698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Box 9"/>
          <p:cNvSpPr txBox="1"/>
          <p:nvPr/>
        </p:nvSpPr>
        <p:spPr>
          <a:xfrm>
            <a:off x="1727200" y="1184176"/>
            <a:ext cx="1767808" cy="461665"/>
          </a:xfrm>
          <a:prstGeom prst="rect">
            <a:avLst/>
          </a:prstGeom>
          <a:noFill/>
        </p:spPr>
        <p:txBody>
          <a:bodyPr wrap="square" rtlCol="0">
            <a:spAutoFit/>
          </a:bodyPr>
          <a:lstStyle/>
          <a:p>
            <a:r>
              <a:rPr lang="en-US" sz="2400" dirty="0">
                <a:latin typeface="Gill Sans" charset="0"/>
                <a:ea typeface="Gill Sans" charset="0"/>
                <a:cs typeface="Gill Sans" charset="0"/>
              </a:rPr>
              <a:t>Arrays</a:t>
            </a:r>
          </a:p>
        </p:txBody>
      </p:sp>
      <p:pic>
        <p:nvPicPr>
          <p:cNvPr id="11" name="Picture 10"/>
          <p:cNvPicPr>
            <a:picLocks noChangeAspect="1"/>
          </p:cNvPicPr>
          <p:nvPr/>
        </p:nvPicPr>
        <p:blipFill>
          <a:blip r:embed="rId3"/>
          <a:stretch>
            <a:fillRect/>
          </a:stretch>
        </p:blipFill>
        <p:spPr>
          <a:xfrm>
            <a:off x="4378961" y="2024069"/>
            <a:ext cx="2888825" cy="2234751"/>
          </a:xfrm>
          <a:prstGeom prst="rect">
            <a:avLst/>
          </a:prstGeom>
        </p:spPr>
      </p:pic>
      <p:sp>
        <p:nvSpPr>
          <p:cNvPr id="12" name="TextBox 11"/>
          <p:cNvSpPr txBox="1"/>
          <p:nvPr/>
        </p:nvSpPr>
        <p:spPr>
          <a:xfrm>
            <a:off x="4937760" y="1184176"/>
            <a:ext cx="1165704" cy="461665"/>
          </a:xfrm>
          <a:prstGeom prst="rect">
            <a:avLst/>
          </a:prstGeom>
          <a:noFill/>
        </p:spPr>
        <p:txBody>
          <a:bodyPr wrap="none" rtlCol="0">
            <a:spAutoFit/>
          </a:bodyPr>
          <a:lstStyle/>
          <a:p>
            <a:r>
              <a:rPr lang="en-US" sz="2400" dirty="0" err="1">
                <a:latin typeface="Gill Sans" charset="0"/>
                <a:ea typeface="Gill Sans" charset="0"/>
                <a:cs typeface="Gill Sans" charset="0"/>
              </a:rPr>
              <a:t>Exomes</a:t>
            </a:r>
            <a:endParaRPr lang="en-US" sz="2400" dirty="0">
              <a:latin typeface="Gill Sans" charset="0"/>
              <a:ea typeface="Gill Sans" charset="0"/>
              <a:cs typeface="Gill Sans" charset="0"/>
            </a:endParaRPr>
          </a:p>
        </p:txBody>
      </p:sp>
      <p:sp>
        <p:nvSpPr>
          <p:cNvPr id="13" name="TextBox 12"/>
          <p:cNvSpPr txBox="1"/>
          <p:nvPr/>
        </p:nvSpPr>
        <p:spPr>
          <a:xfrm>
            <a:off x="8622453" y="1184176"/>
            <a:ext cx="1386918" cy="461665"/>
          </a:xfrm>
          <a:prstGeom prst="rect">
            <a:avLst/>
          </a:prstGeom>
          <a:noFill/>
        </p:spPr>
        <p:txBody>
          <a:bodyPr wrap="none" rtlCol="0">
            <a:spAutoFit/>
          </a:bodyPr>
          <a:lstStyle/>
          <a:p>
            <a:r>
              <a:rPr lang="en-US" sz="2400" dirty="0">
                <a:latin typeface="Gill Sans" charset="0"/>
                <a:ea typeface="Gill Sans" charset="0"/>
                <a:cs typeface="Gill Sans" charset="0"/>
              </a:rPr>
              <a:t>Genomes</a:t>
            </a:r>
          </a:p>
        </p:txBody>
      </p:sp>
      <p:pic>
        <p:nvPicPr>
          <p:cNvPr id="14" name="Picture 13"/>
          <p:cNvPicPr>
            <a:picLocks noChangeAspect="1"/>
          </p:cNvPicPr>
          <p:nvPr/>
        </p:nvPicPr>
        <p:blipFill>
          <a:blip r:embed="rId3"/>
          <a:stretch>
            <a:fillRect/>
          </a:stretch>
        </p:blipFill>
        <p:spPr>
          <a:xfrm>
            <a:off x="8212668" y="2024069"/>
            <a:ext cx="2888825" cy="2234751"/>
          </a:xfrm>
          <a:prstGeom prst="rect">
            <a:avLst/>
          </a:prstGeom>
        </p:spPr>
      </p:pic>
      <p:sp>
        <p:nvSpPr>
          <p:cNvPr id="19" name="TextBox 18"/>
          <p:cNvSpPr txBox="1"/>
          <p:nvPr/>
        </p:nvSpPr>
        <p:spPr>
          <a:xfrm>
            <a:off x="189598" y="4386261"/>
            <a:ext cx="11469230" cy="830997"/>
          </a:xfrm>
          <a:prstGeom prst="rect">
            <a:avLst/>
          </a:prstGeom>
          <a:noFill/>
        </p:spPr>
        <p:txBody>
          <a:bodyPr wrap="none" rtlCol="0">
            <a:spAutoFit/>
          </a:bodyPr>
          <a:lstStyle/>
          <a:p>
            <a:r>
              <a:rPr lang="en-US" sz="2400" dirty="0"/>
              <a:t>Upside             Hits + epi	         Gene identification		Comprehensive capture</a:t>
            </a:r>
          </a:p>
          <a:p>
            <a:r>
              <a:rPr lang="en-US" sz="2400" dirty="0"/>
              <a:t>Downside     Hit interpretation          Limited Scope		   	  Cost (small N)</a:t>
            </a:r>
          </a:p>
        </p:txBody>
      </p:sp>
      <p:sp>
        <p:nvSpPr>
          <p:cNvPr id="16" name="Rectangle 15">
            <a:extLst>
              <a:ext uri="{FF2B5EF4-FFF2-40B4-BE49-F238E27FC236}">
                <a16:creationId xmlns:a16="http://schemas.microsoft.com/office/drawing/2014/main" id="{06939947-025B-842D-94BD-FAFABF539C72}"/>
              </a:ext>
            </a:extLst>
          </p:cNvPr>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7" name="Line 3">
            <a:extLst>
              <a:ext uri="{FF2B5EF4-FFF2-40B4-BE49-F238E27FC236}">
                <a16:creationId xmlns:a16="http://schemas.microsoft.com/office/drawing/2014/main" id="{495F3FD0-6182-45AA-29AF-FF6EF75EED7D}"/>
              </a:ext>
            </a:extLst>
          </p:cNvPr>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8" name="Text Box 2">
            <a:extLst>
              <a:ext uri="{FF2B5EF4-FFF2-40B4-BE49-F238E27FC236}">
                <a16:creationId xmlns:a16="http://schemas.microsoft.com/office/drawing/2014/main" id="{38783EDC-10CF-7005-8A56-909B8ADE14BA}"/>
              </a:ext>
            </a:extLst>
          </p:cNvPr>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Ways to assay genetic variation</a:t>
            </a:r>
          </a:p>
        </p:txBody>
      </p:sp>
    </p:spTree>
    <p:extLst>
      <p:ext uri="{BB962C8B-B14F-4D97-AF65-F5344CB8AC3E}">
        <p14:creationId xmlns:p14="http://schemas.microsoft.com/office/powerpoint/2010/main" val="3653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Mendelian</a:t>
            </a:r>
            <a:r>
              <a:rPr lang="en-US" dirty="0">
                <a:solidFill>
                  <a:srgbClr val="1F497D"/>
                </a:solidFill>
              </a:rPr>
              <a:t> Genetics</a:t>
            </a:r>
          </a:p>
        </p:txBody>
      </p:sp>
      <p:pic>
        <p:nvPicPr>
          <p:cNvPr id="4" name="Content Placeholder 3"/>
          <p:cNvPicPr>
            <a:picLocks noGrp="1" noChangeAspect="1"/>
          </p:cNvPicPr>
          <p:nvPr>
            <p:ph idx="1"/>
          </p:nvPr>
        </p:nvPicPr>
        <p:blipFill rotWithShape="1">
          <a:blip r:embed="rId2"/>
          <a:srcRect l="-4792" r="1531"/>
          <a:stretch/>
        </p:blipFill>
        <p:spPr>
          <a:xfrm>
            <a:off x="2090000" y="1417639"/>
            <a:ext cx="1408096" cy="1381839"/>
          </a:xfrm>
        </p:spPr>
      </p:pic>
      <p:pic>
        <p:nvPicPr>
          <p:cNvPr id="5" name="Picture 4"/>
          <p:cNvPicPr>
            <a:picLocks noChangeAspect="1"/>
          </p:cNvPicPr>
          <p:nvPr/>
        </p:nvPicPr>
        <p:blipFill>
          <a:blip r:embed="rId3"/>
          <a:stretch>
            <a:fillRect/>
          </a:stretch>
        </p:blipFill>
        <p:spPr>
          <a:xfrm>
            <a:off x="4149573" y="1635520"/>
            <a:ext cx="4801446" cy="4820652"/>
          </a:xfrm>
          <a:prstGeom prst="rect">
            <a:avLst/>
          </a:prstGeom>
        </p:spPr>
      </p:pic>
    </p:spTree>
    <p:extLst>
      <p:ext uri="{BB962C8B-B14F-4D97-AF65-F5344CB8AC3E}">
        <p14:creationId xmlns:p14="http://schemas.microsoft.com/office/powerpoint/2010/main" val="81749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re are five levels of chromosome organization. From top to bottom: The top panel shows a DNA double helix. The second panel shows the double helix wrapped around proteins called histones. The middle panel shows the entire DNA molecule wrapping around many histones, creating the appearance of beads on a string. The fourth panel shows that the chromatin fiber further condenses into the chromosome shown in the bottom panel.">
            <a:extLst>
              <a:ext uri="{FF2B5EF4-FFF2-40B4-BE49-F238E27FC236}">
                <a16:creationId xmlns:a16="http://schemas.microsoft.com/office/drawing/2014/main" id="{7E4BE1BC-BCFB-76B5-2F10-C4B40404E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83" y="1594340"/>
            <a:ext cx="3267856" cy="5263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9A2D84-4C67-AF76-815C-768B64DC61A1}"/>
              </a:ext>
            </a:extLst>
          </p:cNvPr>
          <p:cNvSpPr>
            <a:spLocks noGrp="1"/>
          </p:cNvSpPr>
          <p:nvPr>
            <p:ph type="title"/>
          </p:nvPr>
        </p:nvSpPr>
        <p:spPr/>
        <p:txBody>
          <a:bodyPr/>
          <a:lstStyle/>
          <a:p>
            <a:r>
              <a:rPr lang="en-US" dirty="0"/>
              <a:t>Other interesting things about our genome</a:t>
            </a:r>
          </a:p>
        </p:txBody>
      </p:sp>
      <p:sp>
        <p:nvSpPr>
          <p:cNvPr id="3" name="TextBox 2">
            <a:extLst>
              <a:ext uri="{FF2B5EF4-FFF2-40B4-BE49-F238E27FC236}">
                <a16:creationId xmlns:a16="http://schemas.microsoft.com/office/drawing/2014/main" id="{A363E0D6-AB6D-28B8-1ACC-EDF0B1E407AC}"/>
              </a:ext>
            </a:extLst>
          </p:cNvPr>
          <p:cNvSpPr txBox="1"/>
          <p:nvPr/>
        </p:nvSpPr>
        <p:spPr>
          <a:xfrm>
            <a:off x="4021756" y="2241011"/>
            <a:ext cx="7319440" cy="3539430"/>
          </a:xfrm>
          <a:prstGeom prst="rect">
            <a:avLst/>
          </a:prstGeom>
          <a:noFill/>
        </p:spPr>
        <p:txBody>
          <a:bodyPr wrap="none" rtlCol="0">
            <a:spAutoFit/>
          </a:bodyPr>
          <a:lstStyle/>
          <a:p>
            <a:r>
              <a:rPr lang="en-US" sz="3200" dirty="0"/>
              <a:t>The genome is dynamic</a:t>
            </a:r>
          </a:p>
          <a:p>
            <a:endParaRPr lang="en-US" sz="3200" dirty="0"/>
          </a:p>
          <a:p>
            <a:r>
              <a:rPr lang="en-US" sz="3200" dirty="0"/>
              <a:t>DNA is chemically modified</a:t>
            </a:r>
          </a:p>
          <a:p>
            <a:r>
              <a:rPr lang="en-US" sz="3200" dirty="0"/>
              <a:t>	-e.g. methylation</a:t>
            </a:r>
          </a:p>
          <a:p>
            <a:endParaRPr lang="en-US" sz="3200" dirty="0"/>
          </a:p>
          <a:p>
            <a:r>
              <a:rPr lang="en-US" sz="3200" dirty="0"/>
              <a:t>It acquires somatic mutations</a:t>
            </a:r>
          </a:p>
          <a:p>
            <a:r>
              <a:rPr lang="en-US" sz="3200" dirty="0"/>
              <a:t>	-particularly in response to mutagens</a:t>
            </a:r>
          </a:p>
        </p:txBody>
      </p:sp>
    </p:spTree>
    <p:extLst>
      <p:ext uri="{BB962C8B-B14F-4D97-AF65-F5344CB8AC3E}">
        <p14:creationId xmlns:p14="http://schemas.microsoft.com/office/powerpoint/2010/main" val="115498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72A0-81BB-AC3A-AF8B-A634A85A8712}"/>
              </a:ext>
            </a:extLst>
          </p:cNvPr>
          <p:cNvSpPr>
            <a:spLocks noGrp="1"/>
          </p:cNvSpPr>
          <p:nvPr>
            <p:ph type="title"/>
          </p:nvPr>
        </p:nvSpPr>
        <p:spPr/>
        <p:txBody>
          <a:bodyPr/>
          <a:lstStyle/>
          <a:p>
            <a:r>
              <a:rPr lang="en-US" dirty="0"/>
              <a:t>Example of epigenetic assay – ATAC-Seq</a:t>
            </a:r>
          </a:p>
        </p:txBody>
      </p:sp>
      <p:pic>
        <p:nvPicPr>
          <p:cNvPr id="3" name="Picture 4" descr="ATAC-Seq Protocol">
            <a:extLst>
              <a:ext uri="{FF2B5EF4-FFF2-40B4-BE49-F238E27FC236}">
                <a16:creationId xmlns:a16="http://schemas.microsoft.com/office/drawing/2014/main" id="{E4AAB27A-B2C6-1EF4-151A-925872BEB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68" y="1908019"/>
            <a:ext cx="11059832" cy="9101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641BCC-E5A8-BC33-09C5-18FDD714476D}"/>
              </a:ext>
            </a:extLst>
          </p:cNvPr>
          <p:cNvSpPr txBox="1"/>
          <p:nvPr/>
        </p:nvSpPr>
        <p:spPr>
          <a:xfrm>
            <a:off x="165100" y="2998632"/>
            <a:ext cx="7835415" cy="1569660"/>
          </a:xfrm>
          <a:prstGeom prst="rect">
            <a:avLst/>
          </a:prstGeom>
          <a:noFill/>
        </p:spPr>
        <p:txBody>
          <a:bodyPr wrap="none" rtlCol="0">
            <a:spAutoFit/>
          </a:bodyPr>
          <a:lstStyle/>
          <a:p>
            <a:r>
              <a:rPr lang="en-US" sz="2400" dirty="0"/>
              <a:t>Open Chromatin -&gt; genes in the region might be expressed</a:t>
            </a:r>
          </a:p>
          <a:p>
            <a:endParaRPr lang="en-US" sz="2400" dirty="0"/>
          </a:p>
          <a:p>
            <a:endParaRPr lang="en-US" sz="2400" dirty="0"/>
          </a:p>
          <a:p>
            <a:r>
              <a:rPr lang="en-US" sz="2400" dirty="0"/>
              <a:t>Dynamic process in the cell – changes in response to stimulus</a:t>
            </a:r>
          </a:p>
        </p:txBody>
      </p:sp>
    </p:spTree>
    <p:extLst>
      <p:ext uri="{BB962C8B-B14F-4D97-AF65-F5344CB8AC3E}">
        <p14:creationId xmlns:p14="http://schemas.microsoft.com/office/powerpoint/2010/main" val="341883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3709A-7B51-C6EB-A825-68662C453C5E}"/>
              </a:ext>
            </a:extLst>
          </p:cNvPr>
          <p:cNvSpPr>
            <a:spLocks noGrp="1"/>
          </p:cNvSpPr>
          <p:nvPr>
            <p:ph type="title"/>
          </p:nvPr>
        </p:nvSpPr>
        <p:spPr/>
        <p:txBody>
          <a:bodyPr/>
          <a:lstStyle/>
          <a:p>
            <a:r>
              <a:rPr lang="en-US" dirty="0"/>
              <a:t>Finding and quantifying the impact of genetic variation on traits</a:t>
            </a:r>
          </a:p>
        </p:txBody>
      </p:sp>
      <p:sp>
        <p:nvSpPr>
          <p:cNvPr id="4" name="Text Placeholder 3">
            <a:extLst>
              <a:ext uri="{FF2B5EF4-FFF2-40B4-BE49-F238E27FC236}">
                <a16:creationId xmlns:a16="http://schemas.microsoft.com/office/drawing/2014/main" id="{0DD1C552-2A62-A665-6C30-D49192E679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079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F5D3B-BC94-D7FD-FDD0-7E9EA194B448}"/>
              </a:ext>
            </a:extLst>
          </p:cNvPr>
          <p:cNvSpPr>
            <a:spLocks noGrp="1"/>
          </p:cNvSpPr>
          <p:nvPr>
            <p:ph type="title"/>
          </p:nvPr>
        </p:nvSpPr>
        <p:spPr/>
        <p:txBody>
          <a:bodyPr/>
          <a:lstStyle/>
          <a:p>
            <a:r>
              <a:rPr lang="en-US" dirty="0"/>
              <a:t>Linkage analysis – fruit flies and simple traits</a:t>
            </a:r>
          </a:p>
        </p:txBody>
      </p:sp>
      <p:pic>
        <p:nvPicPr>
          <p:cNvPr id="5122" name="Picture 2">
            <a:extLst>
              <a:ext uri="{FF2B5EF4-FFF2-40B4-BE49-F238E27FC236}">
                <a16:creationId xmlns:a16="http://schemas.microsoft.com/office/drawing/2014/main" id="{56C8C386-7BDB-B436-C81B-68DC0C809F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741" y="2108200"/>
            <a:ext cx="9698182"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92DD57-4DFD-004F-52F6-18B2FC0101EC}"/>
              </a:ext>
            </a:extLst>
          </p:cNvPr>
          <p:cNvSpPr txBox="1"/>
          <p:nvPr/>
        </p:nvSpPr>
        <p:spPr>
          <a:xfrm>
            <a:off x="292100" y="6527800"/>
            <a:ext cx="3763787" cy="369332"/>
          </a:xfrm>
          <a:prstGeom prst="rect">
            <a:avLst/>
          </a:prstGeom>
          <a:noFill/>
        </p:spPr>
        <p:txBody>
          <a:bodyPr wrap="none" rtlCol="0">
            <a:spAutoFit/>
          </a:bodyPr>
          <a:lstStyle/>
          <a:p>
            <a:r>
              <a:rPr lang="en-US" dirty="0"/>
              <a:t>h/t Wikipedia entry on genetic linkage</a:t>
            </a:r>
          </a:p>
        </p:txBody>
      </p:sp>
    </p:spTree>
    <p:extLst>
      <p:ext uri="{BB962C8B-B14F-4D97-AF65-F5344CB8AC3E}">
        <p14:creationId xmlns:p14="http://schemas.microsoft.com/office/powerpoint/2010/main" val="166573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BDB9-79A8-9708-A8D8-1012F2733FC1}"/>
              </a:ext>
            </a:extLst>
          </p:cNvPr>
          <p:cNvSpPr>
            <a:spLocks noGrp="1"/>
          </p:cNvSpPr>
          <p:nvPr>
            <p:ph type="title"/>
          </p:nvPr>
        </p:nvSpPr>
        <p:spPr/>
        <p:txBody>
          <a:bodyPr/>
          <a:lstStyle/>
          <a:p>
            <a:r>
              <a:rPr lang="en-US" dirty="0"/>
              <a:t>Building linkage maps</a:t>
            </a:r>
          </a:p>
        </p:txBody>
      </p:sp>
      <p:pic>
        <p:nvPicPr>
          <p:cNvPr id="6150" name="Picture 6" descr="Pedigree showing some of the classic features of a family with a deleterious BRCA2 mutation across three generations, including transmission occurring through maternal and paternal lineages. The unaffected female proband is shown as having an affected brother (breast cancer diagnosed at age 52 y), mother (breast cancer diagnosed at age 45 y and pancreatic cancer diagnosed at age 55 y), maternal aunt (ovarian cancer diagnosed at age 58 y), and maternal grandfather (prostate cancer diagnosed at age 55 y).">
            <a:extLst>
              <a:ext uri="{FF2B5EF4-FFF2-40B4-BE49-F238E27FC236}">
                <a16:creationId xmlns:a16="http://schemas.microsoft.com/office/drawing/2014/main" id="{41F3ECBF-BD94-CA1B-E1E0-85BA0ACD9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1690688"/>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35D89B-31C2-8FF8-5BB8-E24B44CFC523}"/>
              </a:ext>
            </a:extLst>
          </p:cNvPr>
          <p:cNvSpPr txBox="1"/>
          <p:nvPr/>
        </p:nvSpPr>
        <p:spPr>
          <a:xfrm>
            <a:off x="190500" y="6413500"/>
            <a:ext cx="7798225" cy="369332"/>
          </a:xfrm>
          <a:prstGeom prst="rect">
            <a:avLst/>
          </a:prstGeom>
          <a:noFill/>
        </p:spPr>
        <p:txBody>
          <a:bodyPr wrap="none" rtlCol="0">
            <a:spAutoFit/>
          </a:bodyPr>
          <a:lstStyle/>
          <a:p>
            <a:r>
              <a:rPr lang="en-US" dirty="0"/>
              <a:t>https://</a:t>
            </a:r>
            <a:r>
              <a:rPr lang="en-US" dirty="0" err="1"/>
              <a:t>www.ncbi.nlm.nih.gov</a:t>
            </a:r>
            <a:r>
              <a:rPr lang="en-US" dirty="0"/>
              <a:t>/books/NBK65767/figure/CDR0000062855__2586/</a:t>
            </a:r>
          </a:p>
        </p:txBody>
      </p:sp>
      <p:sp>
        <p:nvSpPr>
          <p:cNvPr id="6" name="TextBox 5">
            <a:extLst>
              <a:ext uri="{FF2B5EF4-FFF2-40B4-BE49-F238E27FC236}">
                <a16:creationId xmlns:a16="http://schemas.microsoft.com/office/drawing/2014/main" id="{FB2B8E0B-F9F1-AE3D-840F-DC22F2D15FFA}"/>
              </a:ext>
            </a:extLst>
          </p:cNvPr>
          <p:cNvSpPr txBox="1"/>
          <p:nvPr/>
        </p:nvSpPr>
        <p:spPr>
          <a:xfrm>
            <a:off x="6096000" y="1951672"/>
            <a:ext cx="5705344" cy="1477328"/>
          </a:xfrm>
          <a:prstGeom prst="rect">
            <a:avLst/>
          </a:prstGeom>
          <a:noFill/>
        </p:spPr>
        <p:txBody>
          <a:bodyPr wrap="none" rtlCol="0">
            <a:spAutoFit/>
          </a:bodyPr>
          <a:lstStyle/>
          <a:p>
            <a:r>
              <a:rPr lang="en-US" dirty="0"/>
              <a:t>Basic approach</a:t>
            </a:r>
          </a:p>
          <a:p>
            <a:r>
              <a:rPr lang="en-US" dirty="0"/>
              <a:t>Collect families</a:t>
            </a:r>
          </a:p>
          <a:p>
            <a:r>
              <a:rPr lang="en-US" dirty="0"/>
              <a:t>Genotype ‘microsatellites’ - variable length polymorphisms</a:t>
            </a:r>
          </a:p>
          <a:p>
            <a:r>
              <a:rPr lang="en-US" dirty="0"/>
              <a:t>Trace the inherited chunks of chromosomes</a:t>
            </a:r>
          </a:p>
          <a:p>
            <a:r>
              <a:rPr lang="en-US" dirty="0"/>
              <a:t>Find identity-by-descent</a:t>
            </a:r>
          </a:p>
        </p:txBody>
      </p:sp>
    </p:spTree>
    <p:extLst>
      <p:ext uri="{BB962C8B-B14F-4D97-AF65-F5344CB8AC3E}">
        <p14:creationId xmlns:p14="http://schemas.microsoft.com/office/powerpoint/2010/main" val="1378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D54F-EDE1-4729-9CCA-7685F1288322}"/>
              </a:ext>
            </a:extLst>
          </p:cNvPr>
          <p:cNvSpPr>
            <a:spLocks noGrp="1"/>
          </p:cNvSpPr>
          <p:nvPr>
            <p:ph type="title"/>
          </p:nvPr>
        </p:nvSpPr>
        <p:spPr/>
        <p:txBody>
          <a:bodyPr/>
          <a:lstStyle/>
          <a:p>
            <a:r>
              <a:rPr lang="en-US" dirty="0"/>
              <a:t>Linkage found the gene for many single gene disorders</a:t>
            </a:r>
          </a:p>
        </p:txBody>
      </p:sp>
      <p:pic>
        <p:nvPicPr>
          <p:cNvPr id="4" name="Picture 3">
            <a:extLst>
              <a:ext uri="{FF2B5EF4-FFF2-40B4-BE49-F238E27FC236}">
                <a16:creationId xmlns:a16="http://schemas.microsoft.com/office/drawing/2014/main" id="{CC73599A-4AAA-A5C4-86E9-AAB78E8AE4D6}"/>
              </a:ext>
            </a:extLst>
          </p:cNvPr>
          <p:cNvPicPr>
            <a:picLocks noChangeAspect="1"/>
          </p:cNvPicPr>
          <p:nvPr/>
        </p:nvPicPr>
        <p:blipFill>
          <a:blip r:embed="rId2"/>
          <a:stretch>
            <a:fillRect/>
          </a:stretch>
        </p:blipFill>
        <p:spPr>
          <a:xfrm>
            <a:off x="838200" y="1604428"/>
            <a:ext cx="5981700" cy="5253572"/>
          </a:xfrm>
          <a:prstGeom prst="rect">
            <a:avLst/>
          </a:prstGeom>
        </p:spPr>
      </p:pic>
      <p:sp>
        <p:nvSpPr>
          <p:cNvPr id="5" name="TextBox 4">
            <a:extLst>
              <a:ext uri="{FF2B5EF4-FFF2-40B4-BE49-F238E27FC236}">
                <a16:creationId xmlns:a16="http://schemas.microsoft.com/office/drawing/2014/main" id="{263F0266-557B-F5B6-280B-D69BF27BCBE6}"/>
              </a:ext>
            </a:extLst>
          </p:cNvPr>
          <p:cNvSpPr txBox="1"/>
          <p:nvPr/>
        </p:nvSpPr>
        <p:spPr>
          <a:xfrm>
            <a:off x="7302500" y="2387600"/>
            <a:ext cx="3292312" cy="646331"/>
          </a:xfrm>
          <a:prstGeom prst="rect">
            <a:avLst/>
          </a:prstGeom>
          <a:noFill/>
        </p:spPr>
        <p:txBody>
          <a:bodyPr wrap="none" rtlCol="0">
            <a:spAutoFit/>
          </a:bodyPr>
          <a:lstStyle/>
          <a:p>
            <a:r>
              <a:rPr lang="en-US" dirty="0"/>
              <a:t>Same approach as BRCA example</a:t>
            </a:r>
          </a:p>
          <a:p>
            <a:r>
              <a:rPr lang="en-US" dirty="0"/>
              <a:t>Tracing inheritance in families</a:t>
            </a:r>
          </a:p>
        </p:txBody>
      </p:sp>
      <p:sp>
        <p:nvSpPr>
          <p:cNvPr id="6" name="Rectangle 5">
            <a:extLst>
              <a:ext uri="{FF2B5EF4-FFF2-40B4-BE49-F238E27FC236}">
                <a16:creationId xmlns:a16="http://schemas.microsoft.com/office/drawing/2014/main" id="{5105D7DE-A729-81D6-CDE4-4B26B003ECD9}"/>
              </a:ext>
            </a:extLst>
          </p:cNvPr>
          <p:cNvSpPr/>
          <p:nvPr/>
        </p:nvSpPr>
        <p:spPr>
          <a:xfrm>
            <a:off x="2011680" y="2358341"/>
            <a:ext cx="6631806" cy="2117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However, linkage basically did not work for most complex traits with a handful of counterexamples including: </a:t>
            </a:r>
          </a:p>
          <a:p>
            <a:pPr algn="ctr"/>
            <a:r>
              <a:rPr lang="en-US" i="1" dirty="0"/>
              <a:t>APOE </a:t>
            </a:r>
            <a:r>
              <a:rPr lang="en-US" dirty="0"/>
              <a:t>for Alzheimer’s Disease</a:t>
            </a:r>
          </a:p>
          <a:p>
            <a:pPr algn="ctr"/>
            <a:r>
              <a:rPr lang="en-US" i="1" dirty="0"/>
              <a:t>BRCA</a:t>
            </a:r>
            <a:r>
              <a:rPr lang="en-US" dirty="0"/>
              <a:t> for breast cancer</a:t>
            </a:r>
          </a:p>
          <a:p>
            <a:pPr algn="ctr"/>
            <a:r>
              <a:rPr lang="en-US" i="1" dirty="0"/>
              <a:t>NOD2</a:t>
            </a:r>
            <a:r>
              <a:rPr lang="en-US" dirty="0"/>
              <a:t> in Crohn’s Disease</a:t>
            </a:r>
          </a:p>
        </p:txBody>
      </p:sp>
    </p:spTree>
    <p:extLst>
      <p:ext uri="{BB962C8B-B14F-4D97-AF65-F5344CB8AC3E}">
        <p14:creationId xmlns:p14="http://schemas.microsoft.com/office/powerpoint/2010/main" val="29156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161E-6C60-CD41-8E0A-E913BB5FB9BC}"/>
              </a:ext>
            </a:extLst>
          </p:cNvPr>
          <p:cNvSpPr>
            <a:spLocks noGrp="1"/>
          </p:cNvSpPr>
          <p:nvPr>
            <p:ph type="title"/>
          </p:nvPr>
        </p:nvSpPr>
        <p:spPr>
          <a:xfrm>
            <a:off x="385763" y="365125"/>
            <a:ext cx="11806237" cy="1325563"/>
          </a:xfrm>
        </p:spPr>
        <p:txBody>
          <a:bodyPr/>
          <a:lstStyle/>
          <a:p>
            <a:r>
              <a:rPr lang="en-US" dirty="0"/>
              <a:t>Common variant discovery in schizophrenia</a:t>
            </a:r>
          </a:p>
        </p:txBody>
      </p:sp>
      <p:pic>
        <p:nvPicPr>
          <p:cNvPr id="10" name="Picture 9">
            <a:extLst>
              <a:ext uri="{FF2B5EF4-FFF2-40B4-BE49-F238E27FC236}">
                <a16:creationId xmlns:a16="http://schemas.microsoft.com/office/drawing/2014/main" id="{0882BD8F-C235-F246-83FD-291A06C6C138}"/>
              </a:ext>
            </a:extLst>
          </p:cNvPr>
          <p:cNvPicPr>
            <a:picLocks noChangeAspect="1"/>
          </p:cNvPicPr>
          <p:nvPr/>
        </p:nvPicPr>
        <p:blipFill>
          <a:blip r:embed="rId2"/>
          <a:stretch>
            <a:fillRect/>
          </a:stretch>
        </p:blipFill>
        <p:spPr>
          <a:xfrm>
            <a:off x="957263" y="1982816"/>
            <a:ext cx="6876098" cy="4359740"/>
          </a:xfrm>
          <a:prstGeom prst="rect">
            <a:avLst/>
          </a:prstGeom>
        </p:spPr>
      </p:pic>
      <p:sp>
        <p:nvSpPr>
          <p:cNvPr id="13" name="Content Placeholder 3">
            <a:extLst>
              <a:ext uri="{FF2B5EF4-FFF2-40B4-BE49-F238E27FC236}">
                <a16:creationId xmlns:a16="http://schemas.microsoft.com/office/drawing/2014/main" id="{EA8292CD-4D76-FA45-BC55-E5B096670A1C}"/>
              </a:ext>
            </a:extLst>
          </p:cNvPr>
          <p:cNvSpPr txBox="1">
            <a:spLocks/>
          </p:cNvSpPr>
          <p:nvPr/>
        </p:nvSpPr>
        <p:spPr>
          <a:xfrm>
            <a:off x="8040152" y="4517605"/>
            <a:ext cx="2203987" cy="651573"/>
          </a:xfrm>
          <a:prstGeom prst="rect">
            <a:avLst/>
          </a:prstGeom>
          <a:solidFill>
            <a:schemeClr val="accent3">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270 loci</a:t>
            </a:r>
          </a:p>
        </p:txBody>
      </p:sp>
      <p:sp>
        <p:nvSpPr>
          <p:cNvPr id="7" name="TextBox 6">
            <a:extLst>
              <a:ext uri="{FF2B5EF4-FFF2-40B4-BE49-F238E27FC236}">
                <a16:creationId xmlns:a16="http://schemas.microsoft.com/office/drawing/2014/main" id="{807300D9-03E5-BC45-8F25-7A22E04168E1}"/>
              </a:ext>
            </a:extLst>
          </p:cNvPr>
          <p:cNvSpPr txBox="1"/>
          <p:nvPr/>
        </p:nvSpPr>
        <p:spPr>
          <a:xfrm>
            <a:off x="6260579" y="1304156"/>
            <a:ext cx="4261103" cy="415498"/>
          </a:xfrm>
          <a:prstGeom prst="rect">
            <a:avLst/>
          </a:prstGeom>
          <a:noFill/>
        </p:spPr>
        <p:txBody>
          <a:bodyPr wrap="none" rtlCol="0">
            <a:spAutoFit/>
          </a:bodyPr>
          <a:lstStyle/>
          <a:p>
            <a:pPr algn="ctr"/>
            <a:r>
              <a:rPr lang="en-US" sz="2100" dirty="0">
                <a:solidFill>
                  <a:schemeClr val="accent1"/>
                </a:solidFill>
                <a:latin typeface="Roboto" charset="0"/>
                <a:ea typeface="Roboto" charset="0"/>
                <a:cs typeface="Roboto" charset="0"/>
              </a:rPr>
              <a:t>PGC schizophrenia working group</a:t>
            </a:r>
          </a:p>
        </p:txBody>
      </p:sp>
      <p:pic>
        <p:nvPicPr>
          <p:cNvPr id="8" name="Picture 7">
            <a:extLst>
              <a:ext uri="{FF2B5EF4-FFF2-40B4-BE49-F238E27FC236}">
                <a16:creationId xmlns:a16="http://schemas.microsoft.com/office/drawing/2014/main" id="{DBA143D7-5546-6A43-85F9-977A0939EF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1924" y="2077622"/>
            <a:ext cx="882316" cy="885596"/>
          </a:xfrm>
          <a:prstGeom prst="rect">
            <a:avLst/>
          </a:prstGeom>
        </p:spPr>
      </p:pic>
      <p:pic>
        <p:nvPicPr>
          <p:cNvPr id="9" name="Picture 8">
            <a:extLst>
              <a:ext uri="{FF2B5EF4-FFF2-40B4-BE49-F238E27FC236}">
                <a16:creationId xmlns:a16="http://schemas.microsoft.com/office/drawing/2014/main" id="{2FF74397-C39E-8044-92BD-AB73F9823C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2105" y="2094123"/>
            <a:ext cx="755340" cy="869097"/>
          </a:xfrm>
          <a:prstGeom prst="rect">
            <a:avLst/>
          </a:prstGeom>
        </p:spPr>
      </p:pic>
      <p:pic>
        <p:nvPicPr>
          <p:cNvPr id="11" name="Picture 10">
            <a:extLst>
              <a:ext uri="{FF2B5EF4-FFF2-40B4-BE49-F238E27FC236}">
                <a16:creationId xmlns:a16="http://schemas.microsoft.com/office/drawing/2014/main" id="{D0F556DB-9548-0E4F-A716-94A3E242E1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311" y="2085722"/>
            <a:ext cx="761271" cy="877496"/>
          </a:xfrm>
          <a:prstGeom prst="rect">
            <a:avLst/>
          </a:prstGeom>
        </p:spPr>
      </p:pic>
      <p:sp>
        <p:nvSpPr>
          <p:cNvPr id="14" name="TextBox 13">
            <a:extLst>
              <a:ext uri="{FF2B5EF4-FFF2-40B4-BE49-F238E27FC236}">
                <a16:creationId xmlns:a16="http://schemas.microsoft.com/office/drawing/2014/main" id="{BB6FF246-EE82-4949-85FE-F4D99CE3B8D7}"/>
              </a:ext>
            </a:extLst>
          </p:cNvPr>
          <p:cNvSpPr txBox="1"/>
          <p:nvPr/>
        </p:nvSpPr>
        <p:spPr>
          <a:xfrm>
            <a:off x="6448206" y="2982206"/>
            <a:ext cx="1189748" cy="461665"/>
          </a:xfrm>
          <a:prstGeom prst="rect">
            <a:avLst/>
          </a:prstGeom>
          <a:noFill/>
        </p:spPr>
        <p:txBody>
          <a:bodyPr wrap="none" rtlCol="0">
            <a:spAutoFit/>
          </a:bodyPr>
          <a:lstStyle/>
          <a:p>
            <a:pPr algn="ctr"/>
            <a:r>
              <a:rPr lang="en-US" sz="1200" dirty="0">
                <a:latin typeface="Roboto" charset="0"/>
                <a:ea typeface="Roboto" charset="0"/>
                <a:cs typeface="Roboto" charset="0"/>
              </a:rPr>
              <a:t>Analysis lead:</a:t>
            </a:r>
          </a:p>
          <a:p>
            <a:pPr algn="ctr"/>
            <a:r>
              <a:rPr lang="en-US" sz="1200" dirty="0">
                <a:latin typeface="Roboto" charset="0"/>
                <a:ea typeface="Roboto" charset="0"/>
                <a:cs typeface="Roboto" charset="0"/>
              </a:rPr>
              <a:t>Stephan </a:t>
            </a:r>
            <a:r>
              <a:rPr lang="en-US" sz="1200" dirty="0" err="1">
                <a:latin typeface="Roboto" charset="0"/>
                <a:ea typeface="Roboto" charset="0"/>
                <a:cs typeface="Roboto" charset="0"/>
              </a:rPr>
              <a:t>Ripke</a:t>
            </a:r>
            <a:endParaRPr lang="en-US" sz="1200" dirty="0">
              <a:latin typeface="Roboto" charset="0"/>
              <a:ea typeface="Roboto" charset="0"/>
              <a:cs typeface="Roboto" charset="0"/>
            </a:endParaRPr>
          </a:p>
        </p:txBody>
      </p:sp>
      <p:sp>
        <p:nvSpPr>
          <p:cNvPr id="15" name="TextBox 14">
            <a:extLst>
              <a:ext uri="{FF2B5EF4-FFF2-40B4-BE49-F238E27FC236}">
                <a16:creationId xmlns:a16="http://schemas.microsoft.com/office/drawing/2014/main" id="{FC30B68A-F4B9-6740-AD5E-067F00B509DA}"/>
              </a:ext>
            </a:extLst>
          </p:cNvPr>
          <p:cNvSpPr txBox="1"/>
          <p:nvPr/>
        </p:nvSpPr>
        <p:spPr>
          <a:xfrm>
            <a:off x="7784787" y="2982206"/>
            <a:ext cx="1309974" cy="461665"/>
          </a:xfrm>
          <a:prstGeom prst="rect">
            <a:avLst/>
          </a:prstGeom>
          <a:noFill/>
        </p:spPr>
        <p:txBody>
          <a:bodyPr wrap="none" rtlCol="0">
            <a:spAutoFit/>
          </a:bodyPr>
          <a:lstStyle/>
          <a:p>
            <a:pPr algn="ctr"/>
            <a:r>
              <a:rPr lang="en-US" sz="1200" dirty="0">
                <a:latin typeface="Roboto" charset="0"/>
                <a:ea typeface="Roboto" charset="0"/>
                <a:cs typeface="Roboto" charset="0"/>
              </a:rPr>
              <a:t>PGC-SCZ chair:</a:t>
            </a:r>
          </a:p>
          <a:p>
            <a:pPr algn="ctr"/>
            <a:r>
              <a:rPr lang="en-US" sz="1200" dirty="0">
                <a:latin typeface="Roboto" charset="0"/>
                <a:ea typeface="Roboto" charset="0"/>
                <a:cs typeface="Roboto" charset="0"/>
              </a:rPr>
              <a:t>Mick O’Donovan</a:t>
            </a:r>
          </a:p>
        </p:txBody>
      </p:sp>
      <p:sp>
        <p:nvSpPr>
          <p:cNvPr id="16" name="TextBox 15">
            <a:extLst>
              <a:ext uri="{FF2B5EF4-FFF2-40B4-BE49-F238E27FC236}">
                <a16:creationId xmlns:a16="http://schemas.microsoft.com/office/drawing/2014/main" id="{1AF154D7-E378-5A45-913D-626A00EAE7B1}"/>
              </a:ext>
            </a:extLst>
          </p:cNvPr>
          <p:cNvSpPr txBox="1"/>
          <p:nvPr/>
        </p:nvSpPr>
        <p:spPr>
          <a:xfrm>
            <a:off x="9287846" y="2982206"/>
            <a:ext cx="1074332" cy="461665"/>
          </a:xfrm>
          <a:prstGeom prst="rect">
            <a:avLst/>
          </a:prstGeom>
          <a:noFill/>
        </p:spPr>
        <p:txBody>
          <a:bodyPr wrap="none" rtlCol="0">
            <a:spAutoFit/>
          </a:bodyPr>
          <a:lstStyle/>
          <a:p>
            <a:pPr algn="ctr"/>
            <a:r>
              <a:rPr lang="en-US" sz="1200" dirty="0">
                <a:latin typeface="Roboto" charset="0"/>
                <a:ea typeface="Roboto" charset="0"/>
                <a:cs typeface="Roboto" charset="0"/>
              </a:rPr>
              <a:t>PGC Lead PI:</a:t>
            </a:r>
          </a:p>
          <a:p>
            <a:pPr algn="ctr"/>
            <a:r>
              <a:rPr lang="en-US" sz="1200" dirty="0">
                <a:latin typeface="Roboto" charset="0"/>
                <a:ea typeface="Roboto" charset="0"/>
                <a:cs typeface="Roboto" charset="0"/>
              </a:rPr>
              <a:t>Pat Sullivan</a:t>
            </a:r>
          </a:p>
        </p:txBody>
      </p:sp>
      <p:sp>
        <p:nvSpPr>
          <p:cNvPr id="18" name="Content Placeholder 3">
            <a:extLst>
              <a:ext uri="{FF2B5EF4-FFF2-40B4-BE49-F238E27FC236}">
                <a16:creationId xmlns:a16="http://schemas.microsoft.com/office/drawing/2014/main" id="{EF3A7A31-3855-CF43-A3A1-5762B4C07902}"/>
              </a:ext>
            </a:extLst>
          </p:cNvPr>
          <p:cNvSpPr txBox="1">
            <a:spLocks/>
          </p:cNvSpPr>
          <p:nvPr/>
        </p:nvSpPr>
        <p:spPr>
          <a:xfrm>
            <a:off x="8040151" y="3634831"/>
            <a:ext cx="2969719" cy="651573"/>
          </a:xfrm>
          <a:prstGeom prst="rect">
            <a:avLst/>
          </a:prstGeom>
          <a:solidFill>
            <a:schemeClr val="accent3">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69,369 with schizophrenia</a:t>
            </a:r>
          </a:p>
          <a:p>
            <a:pPr marL="0" indent="0" algn="ctr">
              <a:buNone/>
            </a:pPr>
            <a:r>
              <a:rPr lang="en-US" sz="1800" dirty="0"/>
              <a:t>236,642 without Dx</a:t>
            </a:r>
          </a:p>
        </p:txBody>
      </p:sp>
    </p:spTree>
    <p:extLst>
      <p:ext uri="{BB962C8B-B14F-4D97-AF65-F5344CB8AC3E}">
        <p14:creationId xmlns:p14="http://schemas.microsoft.com/office/powerpoint/2010/main" val="3679639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D37A-9BE5-9E4F-9719-E59D25A9AA01}"/>
              </a:ext>
            </a:extLst>
          </p:cNvPr>
          <p:cNvSpPr>
            <a:spLocks noGrp="1"/>
          </p:cNvSpPr>
          <p:nvPr>
            <p:ph type="title"/>
          </p:nvPr>
        </p:nvSpPr>
        <p:spPr/>
        <p:txBody>
          <a:bodyPr/>
          <a:lstStyle/>
          <a:p>
            <a:r>
              <a:rPr lang="en-US" dirty="0"/>
              <a:t>Schizophrenia exome meta-analysis (SCHEMA) data and definitions</a:t>
            </a:r>
          </a:p>
        </p:txBody>
      </p:sp>
      <p:pic>
        <p:nvPicPr>
          <p:cNvPr id="5" name="Picture 4">
            <a:extLst>
              <a:ext uri="{FF2B5EF4-FFF2-40B4-BE49-F238E27FC236}">
                <a16:creationId xmlns:a16="http://schemas.microsoft.com/office/drawing/2014/main" id="{FAE446F0-7FE8-2C4F-941A-295076A88C6D}"/>
              </a:ext>
            </a:extLst>
          </p:cNvPr>
          <p:cNvPicPr>
            <a:picLocks noChangeAspect="1"/>
          </p:cNvPicPr>
          <p:nvPr/>
        </p:nvPicPr>
        <p:blipFill>
          <a:blip r:embed="rId2"/>
          <a:stretch>
            <a:fillRect/>
          </a:stretch>
        </p:blipFill>
        <p:spPr>
          <a:xfrm>
            <a:off x="10470185" y="127197"/>
            <a:ext cx="1164561" cy="1441450"/>
          </a:xfrm>
          <a:prstGeom prst="rect">
            <a:avLst/>
          </a:prstGeom>
        </p:spPr>
      </p:pic>
      <p:sp>
        <p:nvSpPr>
          <p:cNvPr id="6" name="TextBox 5">
            <a:extLst>
              <a:ext uri="{FF2B5EF4-FFF2-40B4-BE49-F238E27FC236}">
                <a16:creationId xmlns:a16="http://schemas.microsoft.com/office/drawing/2014/main" id="{E358C8C3-835B-B64D-9385-DEEAD4CFC0EC}"/>
              </a:ext>
            </a:extLst>
          </p:cNvPr>
          <p:cNvSpPr txBox="1"/>
          <p:nvPr/>
        </p:nvSpPr>
        <p:spPr>
          <a:xfrm>
            <a:off x="10600231" y="1605518"/>
            <a:ext cx="931665" cy="369332"/>
          </a:xfrm>
          <a:prstGeom prst="rect">
            <a:avLst/>
          </a:prstGeom>
          <a:noFill/>
        </p:spPr>
        <p:txBody>
          <a:bodyPr wrap="none" rtlCol="0">
            <a:spAutoFit/>
          </a:bodyPr>
          <a:lstStyle/>
          <a:p>
            <a:r>
              <a:rPr lang="en-US" dirty="0"/>
              <a:t>TJ Singh</a:t>
            </a:r>
          </a:p>
        </p:txBody>
      </p:sp>
      <p:sp>
        <p:nvSpPr>
          <p:cNvPr id="8" name="TextBox 7">
            <a:extLst>
              <a:ext uri="{FF2B5EF4-FFF2-40B4-BE49-F238E27FC236}">
                <a16:creationId xmlns:a16="http://schemas.microsoft.com/office/drawing/2014/main" id="{1E7955F4-3095-2C49-98CC-38EC64DDFFC4}"/>
              </a:ext>
            </a:extLst>
          </p:cNvPr>
          <p:cNvSpPr txBox="1"/>
          <p:nvPr/>
        </p:nvSpPr>
        <p:spPr>
          <a:xfrm>
            <a:off x="1743457" y="1982406"/>
            <a:ext cx="184731" cy="369332"/>
          </a:xfrm>
          <a:prstGeom prst="rect">
            <a:avLst/>
          </a:prstGeom>
          <a:solidFill>
            <a:schemeClr val="bg1"/>
          </a:solidFill>
        </p:spPr>
        <p:txBody>
          <a:bodyPr wrap="none" rtlCol="0">
            <a:spAutoFit/>
          </a:bodyPr>
          <a:lstStyle/>
          <a:p>
            <a:endParaRPr lang="en-US" dirty="0"/>
          </a:p>
        </p:txBody>
      </p:sp>
      <p:sp>
        <p:nvSpPr>
          <p:cNvPr id="10" name="TextBox 9">
            <a:extLst>
              <a:ext uri="{FF2B5EF4-FFF2-40B4-BE49-F238E27FC236}">
                <a16:creationId xmlns:a16="http://schemas.microsoft.com/office/drawing/2014/main" id="{0EBB2CCB-ECE8-C84C-B0D6-DD51C1828046}"/>
              </a:ext>
            </a:extLst>
          </p:cNvPr>
          <p:cNvSpPr txBox="1"/>
          <p:nvPr/>
        </p:nvSpPr>
        <p:spPr>
          <a:xfrm>
            <a:off x="5715001" y="2103008"/>
            <a:ext cx="184731" cy="369332"/>
          </a:xfrm>
          <a:prstGeom prst="rect">
            <a:avLst/>
          </a:prstGeom>
          <a:solidFill>
            <a:schemeClr val="bg1"/>
          </a:solidFill>
        </p:spPr>
        <p:txBody>
          <a:bodyPr wrap="none" rtlCol="0">
            <a:spAutoFit/>
          </a:bodyPr>
          <a:lstStyle/>
          <a:p>
            <a:endParaRPr lang="en-US" dirty="0"/>
          </a:p>
        </p:txBody>
      </p:sp>
      <p:pic>
        <p:nvPicPr>
          <p:cNvPr id="9" name="Picture 8">
            <a:extLst>
              <a:ext uri="{FF2B5EF4-FFF2-40B4-BE49-F238E27FC236}">
                <a16:creationId xmlns:a16="http://schemas.microsoft.com/office/drawing/2014/main" id="{607DBE68-E609-654B-98D8-A48E53F3AE52}"/>
              </a:ext>
            </a:extLst>
          </p:cNvPr>
          <p:cNvPicPr>
            <a:picLocks noChangeAspect="1"/>
          </p:cNvPicPr>
          <p:nvPr/>
        </p:nvPicPr>
        <p:blipFill>
          <a:blip r:embed="rId3"/>
          <a:stretch>
            <a:fillRect/>
          </a:stretch>
        </p:blipFill>
        <p:spPr>
          <a:xfrm>
            <a:off x="1928187" y="1974850"/>
            <a:ext cx="8541998" cy="3206750"/>
          </a:xfrm>
          <a:prstGeom prst="rect">
            <a:avLst/>
          </a:prstGeom>
        </p:spPr>
      </p:pic>
      <p:pic>
        <p:nvPicPr>
          <p:cNvPr id="3" name="Picture 2">
            <a:extLst>
              <a:ext uri="{FF2B5EF4-FFF2-40B4-BE49-F238E27FC236}">
                <a16:creationId xmlns:a16="http://schemas.microsoft.com/office/drawing/2014/main" id="{C114F3D5-9E5E-0371-B72F-CA11DA6A1A24}"/>
              </a:ext>
            </a:extLst>
          </p:cNvPr>
          <p:cNvPicPr>
            <a:picLocks noChangeAspect="1"/>
          </p:cNvPicPr>
          <p:nvPr/>
        </p:nvPicPr>
        <p:blipFill>
          <a:blip r:embed="rId4"/>
          <a:stretch>
            <a:fillRect/>
          </a:stretch>
        </p:blipFill>
        <p:spPr>
          <a:xfrm>
            <a:off x="0" y="5016907"/>
            <a:ext cx="7772400" cy="1841093"/>
          </a:xfrm>
          <a:prstGeom prst="rect">
            <a:avLst/>
          </a:prstGeom>
        </p:spPr>
      </p:pic>
      <p:sp>
        <p:nvSpPr>
          <p:cNvPr id="7" name="TextBox 6">
            <a:extLst>
              <a:ext uri="{FF2B5EF4-FFF2-40B4-BE49-F238E27FC236}">
                <a16:creationId xmlns:a16="http://schemas.microsoft.com/office/drawing/2014/main" id="{0061D792-CBE1-72B9-3F8D-7A4EDAC368B1}"/>
              </a:ext>
            </a:extLst>
          </p:cNvPr>
          <p:cNvSpPr txBox="1"/>
          <p:nvPr/>
        </p:nvSpPr>
        <p:spPr>
          <a:xfrm>
            <a:off x="8089900" y="6553200"/>
            <a:ext cx="1412246" cy="369332"/>
          </a:xfrm>
          <a:prstGeom prst="rect">
            <a:avLst/>
          </a:prstGeom>
          <a:noFill/>
        </p:spPr>
        <p:txBody>
          <a:bodyPr wrap="none" rtlCol="0">
            <a:spAutoFit/>
          </a:bodyPr>
          <a:lstStyle/>
          <a:p>
            <a:r>
              <a:rPr lang="en-US" dirty="0"/>
              <a:t>Nature, 2022</a:t>
            </a:r>
          </a:p>
        </p:txBody>
      </p:sp>
    </p:spTree>
    <p:extLst>
      <p:ext uri="{BB962C8B-B14F-4D97-AF65-F5344CB8AC3E}">
        <p14:creationId xmlns:p14="http://schemas.microsoft.com/office/powerpoint/2010/main" val="204138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D73-E16D-25F9-C566-D18D66F65A09}"/>
              </a:ext>
            </a:extLst>
          </p:cNvPr>
          <p:cNvSpPr>
            <a:spLocks noGrp="1"/>
          </p:cNvSpPr>
          <p:nvPr>
            <p:ph type="title"/>
          </p:nvPr>
        </p:nvSpPr>
        <p:spPr/>
        <p:txBody>
          <a:bodyPr/>
          <a:lstStyle/>
          <a:p>
            <a:r>
              <a:rPr lang="en-US" dirty="0"/>
              <a:t>Known genetic architecture of schizophrenia</a:t>
            </a:r>
          </a:p>
        </p:txBody>
      </p:sp>
      <p:pic>
        <p:nvPicPr>
          <p:cNvPr id="5" name="Content Placeholder 4" descr="A close up of a map&#10;&#10;Description automatically generated">
            <a:extLst>
              <a:ext uri="{FF2B5EF4-FFF2-40B4-BE49-F238E27FC236}">
                <a16:creationId xmlns:a16="http://schemas.microsoft.com/office/drawing/2014/main" id="{46073149-2FBB-04FA-3BF2-DC5D2C8D52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0" y="1835969"/>
            <a:ext cx="7594600" cy="4795794"/>
          </a:xfrm>
        </p:spPr>
      </p:pic>
    </p:spTree>
    <p:extLst>
      <p:ext uri="{BB962C8B-B14F-4D97-AF65-F5344CB8AC3E}">
        <p14:creationId xmlns:p14="http://schemas.microsoft.com/office/powerpoint/2010/main" val="296381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24000" y="3515102"/>
            <a:ext cx="9144000" cy="1680000"/>
          </a:xfrm>
          <a:prstGeom prst="rect">
            <a:avLst/>
          </a:prstGeom>
        </p:spPr>
      </p:pic>
      <p:sp>
        <p:nvSpPr>
          <p:cNvPr id="2" name="Title 1"/>
          <p:cNvSpPr>
            <a:spLocks noGrp="1"/>
          </p:cNvSpPr>
          <p:nvPr>
            <p:ph type="title"/>
          </p:nvPr>
        </p:nvSpPr>
        <p:spPr/>
        <p:txBody>
          <a:bodyPr/>
          <a:lstStyle/>
          <a:p>
            <a:r>
              <a:rPr lang="en-US" dirty="0"/>
              <a:t>Polygenes!</a:t>
            </a:r>
          </a:p>
        </p:txBody>
      </p:sp>
      <p:grpSp>
        <p:nvGrpSpPr>
          <p:cNvPr id="8" name="Group 7"/>
          <p:cNvGrpSpPr/>
          <p:nvPr/>
        </p:nvGrpSpPr>
        <p:grpSpPr>
          <a:xfrm>
            <a:off x="2270890" y="1811945"/>
            <a:ext cx="1922992" cy="2097996"/>
            <a:chOff x="1080230" y="1444473"/>
            <a:chExt cx="1922992" cy="2097996"/>
          </a:xfrm>
        </p:grpSpPr>
        <p:sp>
          <p:nvSpPr>
            <p:cNvPr id="6" name="TextBox 5"/>
            <p:cNvSpPr txBox="1"/>
            <p:nvPr/>
          </p:nvSpPr>
          <p:spPr>
            <a:xfrm>
              <a:off x="1920033" y="3142359"/>
              <a:ext cx="332192" cy="400110"/>
            </a:xfrm>
            <a:prstGeom prst="rect">
              <a:avLst/>
            </a:prstGeom>
            <a:noFill/>
          </p:spPr>
          <p:txBody>
            <a:bodyPr wrap="none" rtlCol="0">
              <a:spAutoFit/>
            </a:bodyPr>
            <a:lstStyle/>
            <a:p>
              <a:r>
                <a:rPr lang="en-US" sz="2000" dirty="0"/>
                <a:t>β</a:t>
              </a:r>
            </a:p>
          </p:txBody>
        </p:sp>
        <p:pic>
          <p:nvPicPr>
            <p:cNvPr id="7" name="Picture 6"/>
            <p:cNvPicPr>
              <a:picLocks noChangeAspect="1"/>
            </p:cNvPicPr>
            <p:nvPr/>
          </p:nvPicPr>
          <p:blipFill>
            <a:blip r:embed="rId3"/>
            <a:stretch>
              <a:fillRect/>
            </a:stretch>
          </p:blipFill>
          <p:spPr>
            <a:xfrm>
              <a:off x="1080230" y="1444473"/>
              <a:ext cx="1922992" cy="1922992"/>
            </a:xfrm>
            <a:prstGeom prst="rect">
              <a:avLst/>
            </a:prstGeom>
          </p:spPr>
        </p:pic>
      </p:grpSp>
      <p:sp>
        <p:nvSpPr>
          <p:cNvPr id="9" name="TextBox 8"/>
          <p:cNvSpPr txBox="1"/>
          <p:nvPr/>
        </p:nvSpPr>
        <p:spPr>
          <a:xfrm>
            <a:off x="1841871" y="1457602"/>
            <a:ext cx="2728760" cy="369332"/>
          </a:xfrm>
          <a:prstGeom prst="rect">
            <a:avLst/>
          </a:prstGeom>
          <a:noFill/>
        </p:spPr>
        <p:txBody>
          <a:bodyPr wrap="none" rtlCol="0">
            <a:spAutoFit/>
          </a:bodyPr>
          <a:lstStyle/>
          <a:p>
            <a:r>
              <a:rPr lang="en-US" dirty="0"/>
              <a:t>Many small genetic effects </a:t>
            </a:r>
          </a:p>
        </p:txBody>
      </p:sp>
      <p:sp>
        <p:nvSpPr>
          <p:cNvPr id="10" name="TextBox 9"/>
          <p:cNvSpPr txBox="1"/>
          <p:nvPr/>
        </p:nvSpPr>
        <p:spPr>
          <a:xfrm>
            <a:off x="5813982" y="1457602"/>
            <a:ext cx="3135444" cy="369332"/>
          </a:xfrm>
          <a:prstGeom prst="rect">
            <a:avLst/>
          </a:prstGeom>
          <a:noFill/>
        </p:spPr>
        <p:txBody>
          <a:bodyPr wrap="none" rtlCol="0">
            <a:spAutoFit/>
          </a:bodyPr>
          <a:lstStyle/>
          <a:p>
            <a:r>
              <a:rPr lang="en-US" dirty="0"/>
              <a:t>Can we develop a little further?</a:t>
            </a:r>
          </a:p>
        </p:txBody>
      </p:sp>
      <p:cxnSp>
        <p:nvCxnSpPr>
          <p:cNvPr id="12" name="Straight Arrow Connector 11"/>
          <p:cNvCxnSpPr>
            <a:stCxn id="9" idx="3"/>
            <a:endCxn id="10" idx="1"/>
          </p:cNvCxnSpPr>
          <p:nvPr/>
        </p:nvCxnSpPr>
        <p:spPr>
          <a:xfrm>
            <a:off x="4570632" y="1642268"/>
            <a:ext cx="12433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7103" y="2589087"/>
            <a:ext cx="3575607" cy="923330"/>
          </a:xfrm>
          <a:prstGeom prst="rect">
            <a:avLst/>
          </a:prstGeom>
          <a:noFill/>
        </p:spPr>
        <p:txBody>
          <a:bodyPr wrap="square" rtlCol="0">
            <a:spAutoFit/>
          </a:bodyPr>
          <a:lstStyle/>
          <a:p>
            <a:r>
              <a:rPr lang="en-US" dirty="0"/>
              <a:t>We can assume a distribution of SNP effects and now generate estimates of heritability</a:t>
            </a:r>
          </a:p>
        </p:txBody>
      </p:sp>
      <p:pic>
        <p:nvPicPr>
          <p:cNvPr id="16" name="Picture 15"/>
          <p:cNvPicPr>
            <a:picLocks noChangeAspect="1"/>
          </p:cNvPicPr>
          <p:nvPr/>
        </p:nvPicPr>
        <p:blipFill>
          <a:blip r:embed="rId4"/>
          <a:stretch>
            <a:fillRect/>
          </a:stretch>
        </p:blipFill>
        <p:spPr>
          <a:xfrm>
            <a:off x="1844578" y="5120376"/>
            <a:ext cx="6941610" cy="1734044"/>
          </a:xfrm>
          <a:prstGeom prst="rect">
            <a:avLst/>
          </a:prstGeom>
        </p:spPr>
      </p:pic>
    </p:spTree>
    <p:extLst>
      <p:ext uri="{BB962C8B-B14F-4D97-AF65-F5344CB8AC3E}">
        <p14:creationId xmlns:p14="http://schemas.microsoft.com/office/powerpoint/2010/main" val="31139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Co-dominance</a:t>
            </a:r>
          </a:p>
        </p:txBody>
      </p:sp>
      <p:pic>
        <p:nvPicPr>
          <p:cNvPr id="4" name="Content Placeholder 3"/>
          <p:cNvPicPr>
            <a:picLocks noGrp="1" noChangeAspect="1"/>
          </p:cNvPicPr>
          <p:nvPr>
            <p:ph idx="1"/>
          </p:nvPr>
        </p:nvPicPr>
        <p:blipFill>
          <a:blip r:embed="rId2"/>
          <a:srcRect l="-28866" r="-28866"/>
          <a:stretch>
            <a:fillRect/>
          </a:stretch>
        </p:blipFill>
        <p:spPr/>
      </p:pic>
      <p:pic>
        <p:nvPicPr>
          <p:cNvPr id="5" name="Content Placeholder 3"/>
          <p:cNvPicPr>
            <a:picLocks noChangeAspect="1"/>
          </p:cNvPicPr>
          <p:nvPr/>
        </p:nvPicPr>
        <p:blipFill rotWithShape="1">
          <a:blip r:embed="rId3"/>
          <a:srcRect l="-4792" r="1531"/>
          <a:stretch/>
        </p:blipFill>
        <p:spPr>
          <a:xfrm>
            <a:off x="2090000" y="1417639"/>
            <a:ext cx="1408096" cy="1381839"/>
          </a:xfrm>
          <a:prstGeom prst="rect">
            <a:avLst/>
          </a:prstGeom>
        </p:spPr>
      </p:pic>
    </p:spTree>
    <p:extLst>
      <p:ext uri="{BB962C8B-B14F-4D97-AF65-F5344CB8AC3E}">
        <p14:creationId xmlns:p14="http://schemas.microsoft.com/office/powerpoint/2010/main" val="1109660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D462-D6ED-8F48-A812-5E2AFB1AE2C9}"/>
              </a:ext>
            </a:extLst>
          </p:cNvPr>
          <p:cNvSpPr>
            <a:spLocks noGrp="1"/>
          </p:cNvSpPr>
          <p:nvPr>
            <p:ph type="title"/>
          </p:nvPr>
        </p:nvSpPr>
        <p:spPr/>
        <p:txBody>
          <a:bodyPr/>
          <a:lstStyle/>
          <a:p>
            <a:pPr algn="ctr"/>
            <a:r>
              <a:rPr lang="en-US" b="1" dirty="0"/>
              <a:t>The rise of the polygenic score</a:t>
            </a:r>
          </a:p>
        </p:txBody>
      </p:sp>
      <p:pic>
        <p:nvPicPr>
          <p:cNvPr id="5" name="Content Placeholder 4">
            <a:extLst>
              <a:ext uri="{FF2B5EF4-FFF2-40B4-BE49-F238E27FC236}">
                <a16:creationId xmlns:a16="http://schemas.microsoft.com/office/drawing/2014/main" id="{3D76D60E-15EB-EC4D-BE5A-73EE21B8277A}"/>
              </a:ext>
            </a:extLst>
          </p:cNvPr>
          <p:cNvPicPr>
            <a:picLocks noGrp="1" noChangeAspect="1"/>
          </p:cNvPicPr>
          <p:nvPr>
            <p:ph idx="1"/>
          </p:nvPr>
        </p:nvPicPr>
        <p:blipFill>
          <a:blip r:embed="rId3"/>
          <a:stretch>
            <a:fillRect/>
          </a:stretch>
        </p:blipFill>
        <p:spPr>
          <a:xfrm>
            <a:off x="838200" y="1690687"/>
            <a:ext cx="4038600" cy="4999069"/>
          </a:xfrm>
          <a:prstGeom prst="rect">
            <a:avLst/>
          </a:prstGeom>
        </p:spPr>
      </p:pic>
      <p:pic>
        <p:nvPicPr>
          <p:cNvPr id="4" name="Picture 3">
            <a:extLst>
              <a:ext uri="{FF2B5EF4-FFF2-40B4-BE49-F238E27FC236}">
                <a16:creationId xmlns:a16="http://schemas.microsoft.com/office/drawing/2014/main" id="{A986726C-8090-7A4F-A057-B2E14EF20215}"/>
              </a:ext>
            </a:extLst>
          </p:cNvPr>
          <p:cNvPicPr>
            <a:picLocks noChangeAspect="1"/>
          </p:cNvPicPr>
          <p:nvPr/>
        </p:nvPicPr>
        <p:blipFill>
          <a:blip r:embed="rId4"/>
          <a:stretch>
            <a:fillRect/>
          </a:stretch>
        </p:blipFill>
        <p:spPr>
          <a:xfrm>
            <a:off x="10783031" y="-123171"/>
            <a:ext cx="1498112" cy="1813858"/>
          </a:xfrm>
          <a:prstGeom prst="rect">
            <a:avLst/>
          </a:prstGeom>
        </p:spPr>
      </p:pic>
      <p:pic>
        <p:nvPicPr>
          <p:cNvPr id="6" name="Picture 5">
            <a:extLst>
              <a:ext uri="{FF2B5EF4-FFF2-40B4-BE49-F238E27FC236}">
                <a16:creationId xmlns:a16="http://schemas.microsoft.com/office/drawing/2014/main" id="{1EF7CDB6-7B92-F541-AF6A-58AD674BAC2D}"/>
              </a:ext>
            </a:extLst>
          </p:cNvPr>
          <p:cNvPicPr>
            <a:picLocks noChangeAspect="1"/>
          </p:cNvPicPr>
          <p:nvPr/>
        </p:nvPicPr>
        <p:blipFill>
          <a:blip r:embed="rId5"/>
          <a:stretch>
            <a:fillRect/>
          </a:stretch>
        </p:blipFill>
        <p:spPr>
          <a:xfrm>
            <a:off x="5388137" y="1657381"/>
            <a:ext cx="5454325" cy="5032375"/>
          </a:xfrm>
          <a:prstGeom prst="rect">
            <a:avLst/>
          </a:prstGeom>
        </p:spPr>
      </p:pic>
    </p:spTree>
    <p:extLst>
      <p:ext uri="{BB962C8B-B14F-4D97-AF65-F5344CB8AC3E}">
        <p14:creationId xmlns:p14="http://schemas.microsoft.com/office/powerpoint/2010/main" val="3925661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D462-D6ED-8F48-A812-5E2AFB1AE2C9}"/>
              </a:ext>
            </a:extLst>
          </p:cNvPr>
          <p:cNvSpPr>
            <a:spLocks noGrp="1"/>
          </p:cNvSpPr>
          <p:nvPr>
            <p:ph type="title"/>
          </p:nvPr>
        </p:nvSpPr>
        <p:spPr/>
        <p:txBody>
          <a:bodyPr/>
          <a:lstStyle/>
          <a:p>
            <a:pPr algn="ctr"/>
            <a:r>
              <a:rPr lang="en-US" b="1" dirty="0"/>
              <a:t>The rise of the polygenic score</a:t>
            </a:r>
          </a:p>
        </p:txBody>
      </p:sp>
      <p:pic>
        <p:nvPicPr>
          <p:cNvPr id="5" name="Content Placeholder 4">
            <a:extLst>
              <a:ext uri="{FF2B5EF4-FFF2-40B4-BE49-F238E27FC236}">
                <a16:creationId xmlns:a16="http://schemas.microsoft.com/office/drawing/2014/main" id="{3D76D60E-15EB-EC4D-BE5A-73EE21B8277A}"/>
              </a:ext>
            </a:extLst>
          </p:cNvPr>
          <p:cNvPicPr>
            <a:picLocks noGrp="1" noChangeAspect="1"/>
          </p:cNvPicPr>
          <p:nvPr>
            <p:ph idx="1"/>
          </p:nvPr>
        </p:nvPicPr>
        <p:blipFill>
          <a:blip r:embed="rId3"/>
          <a:stretch>
            <a:fillRect/>
          </a:stretch>
        </p:blipFill>
        <p:spPr>
          <a:xfrm>
            <a:off x="838200" y="1690687"/>
            <a:ext cx="4038600" cy="4999069"/>
          </a:xfrm>
          <a:prstGeom prst="rect">
            <a:avLst/>
          </a:prstGeom>
        </p:spPr>
      </p:pic>
      <p:pic>
        <p:nvPicPr>
          <p:cNvPr id="4" name="Picture 3">
            <a:extLst>
              <a:ext uri="{FF2B5EF4-FFF2-40B4-BE49-F238E27FC236}">
                <a16:creationId xmlns:a16="http://schemas.microsoft.com/office/drawing/2014/main" id="{A986726C-8090-7A4F-A057-B2E14EF20215}"/>
              </a:ext>
            </a:extLst>
          </p:cNvPr>
          <p:cNvPicPr>
            <a:picLocks noChangeAspect="1"/>
          </p:cNvPicPr>
          <p:nvPr/>
        </p:nvPicPr>
        <p:blipFill>
          <a:blip r:embed="rId4"/>
          <a:stretch>
            <a:fillRect/>
          </a:stretch>
        </p:blipFill>
        <p:spPr>
          <a:xfrm>
            <a:off x="10783031" y="-123171"/>
            <a:ext cx="1498112" cy="1813858"/>
          </a:xfrm>
          <a:prstGeom prst="rect">
            <a:avLst/>
          </a:prstGeom>
        </p:spPr>
      </p:pic>
      <p:pic>
        <p:nvPicPr>
          <p:cNvPr id="6" name="Picture 5">
            <a:extLst>
              <a:ext uri="{FF2B5EF4-FFF2-40B4-BE49-F238E27FC236}">
                <a16:creationId xmlns:a16="http://schemas.microsoft.com/office/drawing/2014/main" id="{1EF7CDB6-7B92-F541-AF6A-58AD674BAC2D}"/>
              </a:ext>
            </a:extLst>
          </p:cNvPr>
          <p:cNvPicPr>
            <a:picLocks noChangeAspect="1"/>
          </p:cNvPicPr>
          <p:nvPr/>
        </p:nvPicPr>
        <p:blipFill>
          <a:blip r:embed="rId5"/>
          <a:stretch>
            <a:fillRect/>
          </a:stretch>
        </p:blipFill>
        <p:spPr>
          <a:xfrm>
            <a:off x="5388137" y="1657381"/>
            <a:ext cx="5454325" cy="5032375"/>
          </a:xfrm>
          <a:prstGeom prst="rect">
            <a:avLst/>
          </a:prstGeom>
        </p:spPr>
      </p:pic>
      <p:sp>
        <p:nvSpPr>
          <p:cNvPr id="3" name="TextBox 2">
            <a:extLst>
              <a:ext uri="{FF2B5EF4-FFF2-40B4-BE49-F238E27FC236}">
                <a16:creationId xmlns:a16="http://schemas.microsoft.com/office/drawing/2014/main" id="{B18C92DD-F5C8-B34D-A6E9-17F68AE2CFC9}"/>
              </a:ext>
            </a:extLst>
          </p:cNvPr>
          <p:cNvSpPr txBox="1"/>
          <p:nvPr/>
        </p:nvSpPr>
        <p:spPr>
          <a:xfrm>
            <a:off x="1846974" y="2642492"/>
            <a:ext cx="8498051" cy="2062103"/>
          </a:xfrm>
          <a:prstGeom prst="rect">
            <a:avLst/>
          </a:prstGeom>
          <a:solidFill>
            <a:schemeClr val="accent1">
              <a:lumMod val="20000"/>
              <a:lumOff val="80000"/>
            </a:schemeClr>
          </a:solidFill>
          <a:ln w="38100">
            <a:solidFill>
              <a:schemeClr val="tx2"/>
            </a:solidFill>
          </a:ln>
        </p:spPr>
        <p:txBody>
          <a:bodyPr wrap="square" rtlCol="0">
            <a:spAutoFit/>
          </a:bodyPr>
          <a:lstStyle/>
          <a:p>
            <a:r>
              <a:rPr lang="en-US" sz="3200" b="1" dirty="0">
                <a:latin typeface="Arial" panose="020B0604020202020204" pitchFamily="34" charset="0"/>
                <a:cs typeface="Arial" panose="020B0604020202020204" pitchFamily="34" charset="0"/>
              </a:rPr>
              <a:t>Research</a:t>
            </a:r>
            <a:r>
              <a:rPr lang="en-US" sz="3200" dirty="0">
                <a:latin typeface="Arial" panose="020B0604020202020204" pitchFamily="34" charset="0"/>
                <a:cs typeface="Arial" panose="020B0604020202020204" pitchFamily="34" charset="0"/>
              </a:rPr>
              <a:t>: deep phenotyping</a:t>
            </a:r>
          </a:p>
          <a:p>
            <a:r>
              <a:rPr lang="en-US" sz="3200" b="1" dirty="0">
                <a:latin typeface="Arial" panose="020B0604020202020204" pitchFamily="34" charset="0"/>
                <a:cs typeface="Arial" panose="020B0604020202020204" pitchFamily="34" charset="0"/>
              </a:rPr>
              <a:t>Clinical trials</a:t>
            </a:r>
            <a:r>
              <a:rPr lang="en-US" sz="3200" dirty="0">
                <a:latin typeface="Arial" panose="020B0604020202020204" pitchFamily="34" charset="0"/>
                <a:cs typeface="Arial" panose="020B0604020202020204" pitchFamily="34" charset="0"/>
              </a:rPr>
              <a:t>: high-risk identification</a:t>
            </a:r>
          </a:p>
          <a:p>
            <a:r>
              <a:rPr lang="en-US" sz="3200" b="1" dirty="0">
                <a:latin typeface="Arial" panose="020B0604020202020204" pitchFamily="34" charset="0"/>
                <a:cs typeface="Arial" panose="020B0604020202020204" pitchFamily="34" charset="0"/>
              </a:rPr>
              <a:t>Routine clinical use</a:t>
            </a:r>
            <a:r>
              <a:rPr lang="en-US" sz="3200" dirty="0">
                <a:latin typeface="Arial" panose="020B0604020202020204" pitchFamily="34" charset="0"/>
                <a:cs typeface="Arial" panose="020B0604020202020204" pitchFamily="34" charset="0"/>
              </a:rPr>
              <a:t>? preventative medicine</a:t>
            </a:r>
          </a:p>
          <a:p>
            <a:r>
              <a:rPr lang="en-US" sz="3200" b="1" dirty="0">
                <a:latin typeface="Arial" panose="020B0604020202020204" pitchFamily="34" charset="0"/>
                <a:cs typeface="Arial" panose="020B0604020202020204" pitchFamily="34" charset="0"/>
              </a:rPr>
              <a:t>Embryo selection</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833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A66B-4AD4-4771-08D7-38001655C488}"/>
              </a:ext>
            </a:extLst>
          </p:cNvPr>
          <p:cNvSpPr>
            <a:spLocks noGrp="1"/>
          </p:cNvSpPr>
          <p:nvPr>
            <p:ph type="title"/>
          </p:nvPr>
        </p:nvSpPr>
        <p:spPr/>
        <p:txBody>
          <a:bodyPr/>
          <a:lstStyle/>
          <a:p>
            <a:r>
              <a:rPr lang="en-US" dirty="0"/>
              <a:t>Some questions that you might learn how to answer over the course</a:t>
            </a:r>
          </a:p>
        </p:txBody>
      </p:sp>
      <p:sp>
        <p:nvSpPr>
          <p:cNvPr id="7" name="Rectangle 6">
            <a:extLst>
              <a:ext uri="{FF2B5EF4-FFF2-40B4-BE49-F238E27FC236}">
                <a16:creationId xmlns:a16="http://schemas.microsoft.com/office/drawing/2014/main" id="{E286AE91-2A64-1BA7-CF43-1865272C47B0}"/>
              </a:ext>
            </a:extLst>
          </p:cNvPr>
          <p:cNvSpPr/>
          <p:nvPr/>
        </p:nvSpPr>
        <p:spPr>
          <a:xfrm>
            <a:off x="1472665"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quantify the impact genetic variation has on trait variation?</a:t>
            </a:r>
          </a:p>
        </p:txBody>
      </p:sp>
      <p:sp>
        <p:nvSpPr>
          <p:cNvPr id="8" name="Rectangle 7">
            <a:extLst>
              <a:ext uri="{FF2B5EF4-FFF2-40B4-BE49-F238E27FC236}">
                <a16:creationId xmlns:a16="http://schemas.microsoft.com/office/drawing/2014/main" id="{C4AE59B8-DDFC-E798-811F-24F55BACBF2F}"/>
              </a:ext>
            </a:extLst>
          </p:cNvPr>
          <p:cNvSpPr/>
          <p:nvPr/>
        </p:nvSpPr>
        <p:spPr>
          <a:xfrm>
            <a:off x="1472665"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genes and variants matter?</a:t>
            </a:r>
          </a:p>
        </p:txBody>
      </p:sp>
      <p:sp>
        <p:nvSpPr>
          <p:cNvPr id="9" name="Rectangle 8">
            <a:extLst>
              <a:ext uri="{FF2B5EF4-FFF2-40B4-BE49-F238E27FC236}">
                <a16:creationId xmlns:a16="http://schemas.microsoft.com/office/drawing/2014/main" id="{1FF27C16-BCDD-678B-B015-E14EA7D17797}"/>
              </a:ext>
            </a:extLst>
          </p:cNvPr>
          <p:cNvSpPr/>
          <p:nvPr/>
        </p:nvSpPr>
        <p:spPr>
          <a:xfrm>
            <a:off x="1472665"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protect against artifacts and confounds in genetic analysis?</a:t>
            </a:r>
          </a:p>
        </p:txBody>
      </p:sp>
      <p:sp>
        <p:nvSpPr>
          <p:cNvPr id="11" name="Rectangle 10">
            <a:extLst>
              <a:ext uri="{FF2B5EF4-FFF2-40B4-BE49-F238E27FC236}">
                <a16:creationId xmlns:a16="http://schemas.microsoft.com/office/drawing/2014/main" id="{68D0B382-A999-BC0B-C590-05E7727B85B2}"/>
              </a:ext>
            </a:extLst>
          </p:cNvPr>
          <p:cNvSpPr/>
          <p:nvPr/>
        </p:nvSpPr>
        <p:spPr>
          <a:xfrm>
            <a:off x="4743650"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unrelated individuals?</a:t>
            </a:r>
          </a:p>
        </p:txBody>
      </p:sp>
      <p:sp>
        <p:nvSpPr>
          <p:cNvPr id="12" name="Rectangle 11">
            <a:extLst>
              <a:ext uri="{FF2B5EF4-FFF2-40B4-BE49-F238E27FC236}">
                <a16:creationId xmlns:a16="http://schemas.microsoft.com/office/drawing/2014/main" id="{30BE7516-4FA6-8374-DD57-FDC5E4299A8B}"/>
              </a:ext>
            </a:extLst>
          </p:cNvPr>
          <p:cNvSpPr/>
          <p:nvPr/>
        </p:nvSpPr>
        <p:spPr>
          <a:xfrm>
            <a:off x="4743650"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family data?</a:t>
            </a:r>
          </a:p>
        </p:txBody>
      </p:sp>
      <p:sp>
        <p:nvSpPr>
          <p:cNvPr id="13" name="Rectangle 12">
            <a:extLst>
              <a:ext uri="{FF2B5EF4-FFF2-40B4-BE49-F238E27FC236}">
                <a16:creationId xmlns:a16="http://schemas.microsoft.com/office/drawing/2014/main" id="{502DAA15-893E-F9F5-E731-95BF12C1B634}"/>
              </a:ext>
            </a:extLst>
          </p:cNvPr>
          <p:cNvSpPr/>
          <p:nvPr/>
        </p:nvSpPr>
        <p:spPr>
          <a:xfrm>
            <a:off x="4743650"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 associated variants do biologically?</a:t>
            </a:r>
          </a:p>
        </p:txBody>
      </p:sp>
      <p:sp>
        <p:nvSpPr>
          <p:cNvPr id="14" name="Rectangle 13">
            <a:extLst>
              <a:ext uri="{FF2B5EF4-FFF2-40B4-BE49-F238E27FC236}">
                <a16:creationId xmlns:a16="http://schemas.microsoft.com/office/drawing/2014/main" id="{0E5C6499-D0C5-6D31-C356-EB2A8C210390}"/>
              </a:ext>
            </a:extLst>
          </p:cNvPr>
          <p:cNvSpPr/>
          <p:nvPr/>
        </p:nvSpPr>
        <p:spPr>
          <a:xfrm>
            <a:off x="8014635"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it possible to estimate individual genetic risk?</a:t>
            </a:r>
          </a:p>
        </p:txBody>
      </p:sp>
      <p:sp>
        <p:nvSpPr>
          <p:cNvPr id="15" name="Rectangle 14">
            <a:extLst>
              <a:ext uri="{FF2B5EF4-FFF2-40B4-BE49-F238E27FC236}">
                <a16:creationId xmlns:a16="http://schemas.microsoft.com/office/drawing/2014/main" id="{A0A9BB64-5CBA-5D28-DEDC-21EF366AA37D}"/>
              </a:ext>
            </a:extLst>
          </p:cNvPr>
          <p:cNvSpPr/>
          <p:nvPr/>
        </p:nvSpPr>
        <p:spPr>
          <a:xfrm>
            <a:off x="8014635"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find causal relationships using genetics?</a:t>
            </a:r>
          </a:p>
        </p:txBody>
      </p:sp>
      <p:sp>
        <p:nvSpPr>
          <p:cNvPr id="16" name="Rectangle 15">
            <a:extLst>
              <a:ext uri="{FF2B5EF4-FFF2-40B4-BE49-F238E27FC236}">
                <a16:creationId xmlns:a16="http://schemas.microsoft.com/office/drawing/2014/main" id="{2579DCD1-DCD5-EAB3-38BB-7C766BA33374}"/>
              </a:ext>
            </a:extLst>
          </p:cNvPr>
          <p:cNvSpPr/>
          <p:nvPr/>
        </p:nvSpPr>
        <p:spPr>
          <a:xfrm>
            <a:off x="8014635"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rare genetic variation?</a:t>
            </a:r>
          </a:p>
        </p:txBody>
      </p:sp>
    </p:spTree>
    <p:extLst>
      <p:ext uri="{BB962C8B-B14F-4D97-AF65-F5344CB8AC3E}">
        <p14:creationId xmlns:p14="http://schemas.microsoft.com/office/powerpoint/2010/main" val="24001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03" r="1926"/>
          <a:stretch/>
        </p:blipFill>
        <p:spPr>
          <a:xfrm>
            <a:off x="2988956" y="412216"/>
            <a:ext cx="7411575" cy="6311441"/>
          </a:xfrm>
          <a:scene3d>
            <a:camera prst="orthographicFront">
              <a:rot lat="0" lon="0" rev="21582000"/>
            </a:camera>
            <a:lightRig rig="threePt" dir="t"/>
          </a:scene3d>
        </p:spPr>
      </p:pic>
      <p:pic>
        <p:nvPicPr>
          <p:cNvPr id="5" name="Picture 4"/>
          <p:cNvPicPr>
            <a:picLocks noChangeAspect="1"/>
          </p:cNvPicPr>
          <p:nvPr/>
        </p:nvPicPr>
        <p:blipFill>
          <a:blip r:embed="rId3"/>
          <a:stretch>
            <a:fillRect/>
          </a:stretch>
        </p:blipFill>
        <p:spPr>
          <a:xfrm>
            <a:off x="1629642" y="412215"/>
            <a:ext cx="1200092" cy="1631034"/>
          </a:xfrm>
          <a:prstGeom prst="rect">
            <a:avLst/>
          </a:prstGeom>
        </p:spPr>
      </p:pic>
    </p:spTree>
    <p:extLst>
      <p:ext uri="{BB962C8B-B14F-4D97-AF65-F5344CB8AC3E}">
        <p14:creationId xmlns:p14="http://schemas.microsoft.com/office/powerpoint/2010/main" val="56023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East 1915: Inheritance of Corolla Length in </a:t>
            </a:r>
            <a:r>
              <a:rPr lang="en-US" i="1" dirty="0" err="1">
                <a:solidFill>
                  <a:srgbClr val="1F497D"/>
                </a:solidFill>
              </a:rPr>
              <a:t>Nicotiana</a:t>
            </a:r>
            <a:r>
              <a:rPr lang="en-US" i="1" dirty="0">
                <a:solidFill>
                  <a:srgbClr val="1F497D"/>
                </a:solidFill>
              </a:rPr>
              <a:t> </a:t>
            </a:r>
            <a:r>
              <a:rPr lang="en-US" i="1" dirty="0" err="1">
                <a:solidFill>
                  <a:srgbClr val="1F497D"/>
                </a:solidFill>
              </a:rPr>
              <a:t>longiflora</a:t>
            </a:r>
            <a:endParaRPr lang="en-US" i="1" dirty="0">
              <a:solidFill>
                <a:srgbClr val="1F497D"/>
              </a:solidFill>
            </a:endParaRPr>
          </a:p>
        </p:txBody>
      </p:sp>
      <p:pic>
        <p:nvPicPr>
          <p:cNvPr id="5" name="Picture 4"/>
          <p:cNvPicPr>
            <a:picLocks noChangeAspect="1"/>
          </p:cNvPicPr>
          <p:nvPr/>
        </p:nvPicPr>
        <p:blipFill>
          <a:blip r:embed="rId2"/>
          <a:stretch>
            <a:fillRect/>
          </a:stretch>
        </p:blipFill>
        <p:spPr>
          <a:xfrm>
            <a:off x="3259668" y="1742804"/>
            <a:ext cx="5566833" cy="4641804"/>
          </a:xfrm>
          <a:prstGeom prst="rect">
            <a:avLst/>
          </a:prstGeom>
        </p:spPr>
      </p:pic>
    </p:spTree>
    <p:extLst>
      <p:ext uri="{BB962C8B-B14F-4D97-AF65-F5344CB8AC3E}">
        <p14:creationId xmlns:p14="http://schemas.microsoft.com/office/powerpoint/2010/main" val="320839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Neo-Darwinist Reconciliation</a:t>
            </a:r>
          </a:p>
        </p:txBody>
      </p:sp>
      <p:pic>
        <p:nvPicPr>
          <p:cNvPr id="5" name="Picture 2"/>
          <p:cNvPicPr>
            <a:picLocks noChangeAspect="1" noChangeArrowheads="1"/>
          </p:cNvPicPr>
          <p:nvPr/>
        </p:nvPicPr>
        <p:blipFill>
          <a:blip r:embed="rId2"/>
          <a:srcRect/>
          <a:stretch>
            <a:fillRect/>
          </a:stretch>
        </p:blipFill>
        <p:spPr bwMode="auto">
          <a:xfrm>
            <a:off x="7364414" y="2290764"/>
            <a:ext cx="2998787" cy="3652837"/>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6" name="Picture 3"/>
          <p:cNvPicPr>
            <a:picLocks noChangeAspect="1" noChangeArrowheads="1"/>
          </p:cNvPicPr>
          <p:nvPr/>
        </p:nvPicPr>
        <p:blipFill>
          <a:blip r:embed="rId3"/>
          <a:srcRect/>
          <a:stretch>
            <a:fillRect/>
          </a:stretch>
        </p:blipFill>
        <p:spPr bwMode="auto">
          <a:xfrm>
            <a:off x="1752601" y="2287588"/>
            <a:ext cx="5229225" cy="3656012"/>
          </a:xfrm>
          <a:prstGeom prst="rect">
            <a:avLst/>
          </a:prstGeom>
          <a:noFill/>
          <a:ln w="9525">
            <a:solidFill>
              <a:schemeClr val="bg2"/>
            </a:solidFill>
            <a:miter lim="800000"/>
            <a:headEnd/>
            <a:tailEnd/>
          </a:ln>
          <a:effectLst>
            <a:outerShdw blurRad="63500" dist="38099" dir="2700000" algn="ctr" rotWithShape="0">
              <a:schemeClr val="bg2">
                <a:alpha val="74998"/>
              </a:schemeClr>
            </a:outerShdw>
          </a:effectLst>
        </p:spPr>
      </p:pic>
      <p:sp>
        <p:nvSpPr>
          <p:cNvPr id="8" name="Rectangle 5"/>
          <p:cNvSpPr>
            <a:spLocks noChangeArrowheads="1"/>
          </p:cNvSpPr>
          <p:nvPr/>
        </p:nvSpPr>
        <p:spPr bwMode="auto">
          <a:xfrm>
            <a:off x="7772401" y="6172201"/>
            <a:ext cx="2119313" cy="366713"/>
          </a:xfrm>
          <a:prstGeom prst="rect">
            <a:avLst/>
          </a:prstGeom>
          <a:noFill/>
          <a:ln w="9525">
            <a:noFill/>
            <a:miter lim="800000"/>
            <a:headEnd/>
            <a:tailEnd/>
          </a:ln>
        </p:spPr>
        <p:txBody>
          <a:bodyPr wrap="none">
            <a:prstTxWarp prst="textNoShape">
              <a:avLst/>
            </a:prstTxWarp>
            <a:spAutoFit/>
          </a:bodyPr>
          <a:lstStyle/>
          <a:p>
            <a:r>
              <a:rPr lang="en-US">
                <a:latin typeface="Gill Sans" charset="0"/>
              </a:rPr>
              <a:t>Ronald Fisher (1918)</a:t>
            </a:r>
          </a:p>
        </p:txBody>
      </p:sp>
    </p:spTree>
    <p:extLst>
      <p:ext uri="{BB962C8B-B14F-4D97-AF65-F5344CB8AC3E}">
        <p14:creationId xmlns:p14="http://schemas.microsoft.com/office/powerpoint/2010/main" val="122209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chemeClr val="tx2"/>
                </a:solidFill>
                <a:latin typeface="Arial" pitchFamily="33" charset="0"/>
              </a:rPr>
              <a:t>One Coin toss</a:t>
            </a:r>
          </a:p>
        </p:txBody>
      </p:sp>
      <p:sp>
        <p:nvSpPr>
          <p:cNvPr id="51203"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chemeClr val="tx2"/>
                </a:solidFill>
              </a:rPr>
              <a:t>2 outcomes</a:t>
            </a:r>
          </a:p>
        </p:txBody>
      </p:sp>
      <p:sp>
        <p:nvSpPr>
          <p:cNvPr id="51204"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5"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6"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7"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8" name="Line 8"/>
          <p:cNvSpPr>
            <a:spLocks noChangeShapeType="1"/>
          </p:cNvSpPr>
          <p:nvPr/>
        </p:nvSpPr>
        <p:spPr bwMode="auto">
          <a:xfrm>
            <a:off x="3116036" y="464939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9" name="Line 9"/>
          <p:cNvSpPr>
            <a:spLocks noChangeShapeType="1"/>
          </p:cNvSpPr>
          <p:nvPr/>
        </p:nvSpPr>
        <p:spPr bwMode="auto">
          <a:xfrm>
            <a:off x="3116036" y="419993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0" name="Line 10"/>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1" name="Line 11"/>
          <p:cNvSpPr>
            <a:spLocks noChangeShapeType="1"/>
          </p:cNvSpPr>
          <p:nvPr/>
        </p:nvSpPr>
        <p:spPr bwMode="auto">
          <a:xfrm>
            <a:off x="3116036" y="329952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2" name="Line 12"/>
          <p:cNvSpPr>
            <a:spLocks noChangeShapeType="1"/>
          </p:cNvSpPr>
          <p:nvPr/>
        </p:nvSpPr>
        <p:spPr bwMode="auto">
          <a:xfrm>
            <a:off x="3116036" y="285005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3" name="Line 13"/>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4" name="Freeform 14"/>
          <p:cNvSpPr>
            <a:spLocks/>
          </p:cNvSpPr>
          <p:nvPr/>
        </p:nvSpPr>
        <p:spPr bwMode="auto">
          <a:xfrm>
            <a:off x="3365501" y="2850060"/>
            <a:ext cx="2821214" cy="2250281"/>
          </a:xfrm>
          <a:custGeom>
            <a:avLst/>
            <a:gdLst>
              <a:gd name="T0" fmla="*/ 0 w 1866"/>
              <a:gd name="T1" fmla="*/ 1512 h 1512"/>
              <a:gd name="T2" fmla="*/ 1866 w 1866"/>
              <a:gd name="T3" fmla="*/ 1512 h 1512"/>
              <a:gd name="T4" fmla="*/ 1866 w 1866"/>
              <a:gd name="T5" fmla="*/ 0 h 1512"/>
              <a:gd name="T6" fmla="*/ 0 w 1866"/>
              <a:gd name="T7" fmla="*/ 0 h 1512"/>
              <a:gd name="T8" fmla="*/ 0 60000 65536"/>
              <a:gd name="T9" fmla="*/ 0 60000 65536"/>
              <a:gd name="T10" fmla="*/ 0 60000 65536"/>
              <a:gd name="T11" fmla="*/ 0 60000 65536"/>
              <a:gd name="T12" fmla="*/ 0 w 1866"/>
              <a:gd name="T13" fmla="*/ 0 h 1512"/>
              <a:gd name="T14" fmla="*/ 1866 w 1866"/>
              <a:gd name="T15" fmla="*/ 1512 h 1512"/>
            </a:gdLst>
            <a:ahLst/>
            <a:cxnLst>
              <a:cxn ang="T8">
                <a:pos x="T0" y="T1"/>
              </a:cxn>
              <a:cxn ang="T9">
                <a:pos x="T2" y="T3"/>
              </a:cxn>
              <a:cxn ang="T10">
                <a:pos x="T4" y="T5"/>
              </a:cxn>
              <a:cxn ang="T11">
                <a:pos x="T6" y="T7"/>
              </a:cxn>
            </a:cxnLst>
            <a:rect l="T12" t="T13" r="T14" b="T15"/>
            <a:pathLst>
              <a:path w="1866" h="1512">
                <a:moveTo>
                  <a:pt x="0" y="1512"/>
                </a:moveTo>
                <a:lnTo>
                  <a:pt x="1866" y="1512"/>
                </a:lnTo>
                <a:lnTo>
                  <a:pt x="186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5" name="Freeform 15"/>
          <p:cNvSpPr>
            <a:spLocks/>
          </p:cNvSpPr>
          <p:nvPr/>
        </p:nvSpPr>
        <p:spPr bwMode="auto">
          <a:xfrm>
            <a:off x="3365501" y="2850059"/>
            <a:ext cx="2821214" cy="0"/>
          </a:xfrm>
          <a:custGeom>
            <a:avLst/>
            <a:gdLst>
              <a:gd name="T0" fmla="*/ 0 w 1866"/>
              <a:gd name="T1" fmla="*/ 0 w 1866"/>
              <a:gd name="T2" fmla="*/ 1866 w 1866"/>
              <a:gd name="T3" fmla="*/ 1866 w 1866"/>
              <a:gd name="T4" fmla="*/ 0 60000 65536"/>
              <a:gd name="T5" fmla="*/ 0 60000 65536"/>
              <a:gd name="T6" fmla="*/ 0 60000 65536"/>
              <a:gd name="T7" fmla="*/ 0 60000 65536"/>
              <a:gd name="T8" fmla="*/ 0 w 1866"/>
              <a:gd name="T9" fmla="*/ 1866 w 1866"/>
            </a:gdLst>
            <a:ahLst/>
            <a:cxnLst>
              <a:cxn ang="T4">
                <a:pos x="T0" y="0"/>
              </a:cxn>
              <a:cxn ang="T5">
                <a:pos x="T1" y="0"/>
              </a:cxn>
              <a:cxn ang="T6">
                <a:pos x="T2" y="0"/>
              </a:cxn>
              <a:cxn ang="T7">
                <a:pos x="T3" y="0"/>
              </a:cxn>
            </a:cxnLst>
            <a:rect l="T8" t="0" r="T9" b="0"/>
            <a:pathLst>
              <a:path w="1866">
                <a:moveTo>
                  <a:pt x="0" y="0"/>
                </a:moveTo>
                <a:lnTo>
                  <a:pt x="0" y="0"/>
                </a:lnTo>
                <a:lnTo>
                  <a:pt x="186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6" name="Freeform 16"/>
          <p:cNvSpPr>
            <a:spLocks/>
          </p:cNvSpPr>
          <p:nvPr/>
        </p:nvSpPr>
        <p:spPr bwMode="auto">
          <a:xfrm>
            <a:off x="6186714"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7" name="Freeform 17"/>
          <p:cNvSpPr>
            <a:spLocks/>
          </p:cNvSpPr>
          <p:nvPr/>
        </p:nvSpPr>
        <p:spPr bwMode="auto">
          <a:xfrm>
            <a:off x="6684131" y="2850060"/>
            <a:ext cx="2822726" cy="2250281"/>
          </a:xfrm>
          <a:custGeom>
            <a:avLst/>
            <a:gdLst>
              <a:gd name="T0" fmla="*/ 0 w 1867"/>
              <a:gd name="T1" fmla="*/ 1512 h 1512"/>
              <a:gd name="T2" fmla="*/ 1867 w 1867"/>
              <a:gd name="T3" fmla="*/ 1512 h 1512"/>
              <a:gd name="T4" fmla="*/ 1867 w 1867"/>
              <a:gd name="T5" fmla="*/ 0 h 1512"/>
              <a:gd name="T6" fmla="*/ 0 w 1867"/>
              <a:gd name="T7" fmla="*/ 0 h 1512"/>
              <a:gd name="T8" fmla="*/ 0 60000 65536"/>
              <a:gd name="T9" fmla="*/ 0 60000 65536"/>
              <a:gd name="T10" fmla="*/ 0 60000 65536"/>
              <a:gd name="T11" fmla="*/ 0 60000 65536"/>
              <a:gd name="T12" fmla="*/ 0 w 1867"/>
              <a:gd name="T13" fmla="*/ 0 h 1512"/>
              <a:gd name="T14" fmla="*/ 1867 w 1867"/>
              <a:gd name="T15" fmla="*/ 1512 h 1512"/>
            </a:gdLst>
            <a:ahLst/>
            <a:cxnLst>
              <a:cxn ang="T8">
                <a:pos x="T0" y="T1"/>
              </a:cxn>
              <a:cxn ang="T9">
                <a:pos x="T2" y="T3"/>
              </a:cxn>
              <a:cxn ang="T10">
                <a:pos x="T4" y="T5"/>
              </a:cxn>
              <a:cxn ang="T11">
                <a:pos x="T6" y="T7"/>
              </a:cxn>
            </a:cxnLst>
            <a:rect l="T12" t="T13" r="T14" b="T15"/>
            <a:pathLst>
              <a:path w="1867" h="1512">
                <a:moveTo>
                  <a:pt x="0" y="1512"/>
                </a:moveTo>
                <a:lnTo>
                  <a:pt x="1867" y="1512"/>
                </a:lnTo>
                <a:lnTo>
                  <a:pt x="186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8" name="Freeform 18"/>
          <p:cNvSpPr>
            <a:spLocks/>
          </p:cNvSpPr>
          <p:nvPr/>
        </p:nvSpPr>
        <p:spPr bwMode="auto">
          <a:xfrm>
            <a:off x="6684131" y="2850059"/>
            <a:ext cx="2822726" cy="0"/>
          </a:xfrm>
          <a:custGeom>
            <a:avLst/>
            <a:gdLst>
              <a:gd name="T0" fmla="*/ 0 w 1867"/>
              <a:gd name="T1" fmla="*/ 0 w 1867"/>
              <a:gd name="T2" fmla="*/ 1867 w 1867"/>
              <a:gd name="T3" fmla="*/ 1867 w 1867"/>
              <a:gd name="T4" fmla="*/ 0 60000 65536"/>
              <a:gd name="T5" fmla="*/ 0 60000 65536"/>
              <a:gd name="T6" fmla="*/ 0 60000 65536"/>
              <a:gd name="T7" fmla="*/ 0 60000 65536"/>
              <a:gd name="T8" fmla="*/ 0 w 1867"/>
              <a:gd name="T9" fmla="*/ 1867 w 1867"/>
            </a:gdLst>
            <a:ahLst/>
            <a:cxnLst>
              <a:cxn ang="T4">
                <a:pos x="T0" y="0"/>
              </a:cxn>
              <a:cxn ang="T5">
                <a:pos x="T1" y="0"/>
              </a:cxn>
              <a:cxn ang="T6">
                <a:pos x="T2" y="0"/>
              </a:cxn>
              <a:cxn ang="T7">
                <a:pos x="T3" y="0"/>
              </a:cxn>
            </a:cxnLst>
            <a:rect l="T8" t="0" r="T9" b="0"/>
            <a:pathLst>
              <a:path w="1867">
                <a:moveTo>
                  <a:pt x="0" y="0"/>
                </a:moveTo>
                <a:lnTo>
                  <a:pt x="0" y="0"/>
                </a:lnTo>
                <a:lnTo>
                  <a:pt x="186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9" name="Freeform 19"/>
          <p:cNvSpPr>
            <a:spLocks/>
          </p:cNvSpPr>
          <p:nvPr/>
        </p:nvSpPr>
        <p:spPr bwMode="auto">
          <a:xfrm>
            <a:off x="9506857"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20" name="Text Box 20"/>
          <p:cNvSpPr txBox="1">
            <a:spLocks noChangeArrowheads="1"/>
          </p:cNvSpPr>
          <p:nvPr/>
        </p:nvSpPr>
        <p:spPr bwMode="auto">
          <a:xfrm>
            <a:off x="4272644" y="5198568"/>
            <a:ext cx="100692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Heads</a:t>
            </a:r>
          </a:p>
        </p:txBody>
      </p:sp>
      <p:sp>
        <p:nvSpPr>
          <p:cNvPr id="51221" name="Text Box 21"/>
          <p:cNvSpPr txBox="1">
            <a:spLocks noChangeArrowheads="1"/>
          </p:cNvSpPr>
          <p:nvPr/>
        </p:nvSpPr>
        <p:spPr bwMode="auto">
          <a:xfrm>
            <a:off x="7727347" y="5198568"/>
            <a:ext cx="736297"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Tails</a:t>
            </a:r>
          </a:p>
        </p:txBody>
      </p:sp>
      <p:sp>
        <p:nvSpPr>
          <p:cNvPr id="51222" name="Text Box 22"/>
          <p:cNvSpPr txBox="1">
            <a:spLocks noChangeArrowheads="1"/>
          </p:cNvSpPr>
          <p:nvPr/>
        </p:nvSpPr>
        <p:spPr bwMode="auto">
          <a:xfrm>
            <a:off x="5878287" y="5618262"/>
            <a:ext cx="1164167"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Outcome</a:t>
            </a:r>
          </a:p>
        </p:txBody>
      </p:sp>
      <p:sp>
        <p:nvSpPr>
          <p:cNvPr id="51223" name="Text Box 23"/>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a:t>
            </a:r>
          </a:p>
        </p:txBody>
      </p:sp>
      <p:sp>
        <p:nvSpPr>
          <p:cNvPr id="51224" name="Text Box 24"/>
          <p:cNvSpPr txBox="1">
            <a:spLocks noChangeArrowheads="1"/>
          </p:cNvSpPr>
          <p:nvPr/>
        </p:nvSpPr>
        <p:spPr bwMode="auto">
          <a:xfrm>
            <a:off x="2482547" y="445591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0.1</a:t>
            </a:r>
          </a:p>
        </p:txBody>
      </p:sp>
      <p:sp>
        <p:nvSpPr>
          <p:cNvPr id="51225" name="Text Box 25"/>
          <p:cNvSpPr txBox="1">
            <a:spLocks noChangeArrowheads="1"/>
          </p:cNvSpPr>
          <p:nvPr/>
        </p:nvSpPr>
        <p:spPr bwMode="auto">
          <a:xfrm>
            <a:off x="2482547" y="4004967"/>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0.2</a:t>
            </a:r>
          </a:p>
        </p:txBody>
      </p:sp>
      <p:sp>
        <p:nvSpPr>
          <p:cNvPr id="51226" name="Text Box 26"/>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0.3</a:t>
            </a:r>
          </a:p>
        </p:txBody>
      </p:sp>
      <p:sp>
        <p:nvSpPr>
          <p:cNvPr id="51227" name="Text Box 27"/>
          <p:cNvSpPr txBox="1">
            <a:spLocks noChangeArrowheads="1"/>
          </p:cNvSpPr>
          <p:nvPr/>
        </p:nvSpPr>
        <p:spPr bwMode="auto">
          <a:xfrm>
            <a:off x="2482547" y="3106045"/>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0.4</a:t>
            </a:r>
          </a:p>
        </p:txBody>
      </p:sp>
      <p:sp>
        <p:nvSpPr>
          <p:cNvPr id="51228" name="Text Box 28"/>
          <p:cNvSpPr txBox="1">
            <a:spLocks noChangeArrowheads="1"/>
          </p:cNvSpPr>
          <p:nvPr/>
        </p:nvSpPr>
        <p:spPr bwMode="auto">
          <a:xfrm>
            <a:off x="2482547" y="265509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0.5</a:t>
            </a:r>
          </a:p>
        </p:txBody>
      </p:sp>
      <p:sp>
        <p:nvSpPr>
          <p:cNvPr id="51229" name="Text Box 29"/>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0.6</a:t>
            </a:r>
          </a:p>
        </p:txBody>
      </p:sp>
      <p:sp>
        <p:nvSpPr>
          <p:cNvPr id="51230" name="Text Box 30"/>
          <p:cNvSpPr txBox="1">
            <a:spLocks noChangeArrowheads="1"/>
          </p:cNvSpPr>
          <p:nvPr/>
        </p:nvSpPr>
        <p:spPr bwMode="auto">
          <a:xfrm>
            <a:off x="3114525" y="2024062"/>
            <a:ext cx="1312333"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Probability</a:t>
            </a:r>
          </a:p>
        </p:txBody>
      </p:sp>
    </p:spTree>
    <p:extLst>
      <p:ext uri="{BB962C8B-B14F-4D97-AF65-F5344CB8AC3E}">
        <p14:creationId xmlns:p14="http://schemas.microsoft.com/office/powerpoint/2010/main" val="397876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Two Coin toss</a:t>
            </a:r>
          </a:p>
        </p:txBody>
      </p:sp>
      <p:sp>
        <p:nvSpPr>
          <p:cNvPr id="52227"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3 outcomes</a:t>
            </a:r>
          </a:p>
        </p:txBody>
      </p:sp>
      <p:sp>
        <p:nvSpPr>
          <p:cNvPr id="52228"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29"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0"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1"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2" name="Line 8"/>
          <p:cNvSpPr>
            <a:spLocks noChangeShapeType="1"/>
          </p:cNvSpPr>
          <p:nvPr/>
        </p:nvSpPr>
        <p:spPr bwMode="auto">
          <a:xfrm>
            <a:off x="3116036" y="464939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3" name="Line 9"/>
          <p:cNvSpPr>
            <a:spLocks noChangeShapeType="1"/>
          </p:cNvSpPr>
          <p:nvPr/>
        </p:nvSpPr>
        <p:spPr bwMode="auto">
          <a:xfrm>
            <a:off x="3116036" y="419993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4" name="Line 10"/>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5" name="Line 11"/>
          <p:cNvSpPr>
            <a:spLocks noChangeShapeType="1"/>
          </p:cNvSpPr>
          <p:nvPr/>
        </p:nvSpPr>
        <p:spPr bwMode="auto">
          <a:xfrm>
            <a:off x="3116036" y="329952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6" name="Line 12"/>
          <p:cNvSpPr>
            <a:spLocks noChangeShapeType="1"/>
          </p:cNvSpPr>
          <p:nvPr/>
        </p:nvSpPr>
        <p:spPr bwMode="auto">
          <a:xfrm>
            <a:off x="3116036" y="285005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7" name="Line 13"/>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8" name="Freeform 14"/>
          <p:cNvSpPr>
            <a:spLocks/>
          </p:cNvSpPr>
          <p:nvPr/>
        </p:nvSpPr>
        <p:spPr bwMode="auto">
          <a:xfrm>
            <a:off x="3282345" y="3975201"/>
            <a:ext cx="1880810" cy="1125141"/>
          </a:xfrm>
          <a:custGeom>
            <a:avLst/>
            <a:gdLst>
              <a:gd name="T0" fmla="*/ 0 w 1244"/>
              <a:gd name="T1" fmla="*/ 756 h 756"/>
              <a:gd name="T2" fmla="*/ 1244 w 1244"/>
              <a:gd name="T3" fmla="*/ 756 h 756"/>
              <a:gd name="T4" fmla="*/ 1244 w 1244"/>
              <a:gd name="T5" fmla="*/ 0 h 756"/>
              <a:gd name="T6" fmla="*/ 0 w 1244"/>
              <a:gd name="T7" fmla="*/ 0 h 756"/>
              <a:gd name="T8" fmla="*/ 0 60000 65536"/>
              <a:gd name="T9" fmla="*/ 0 60000 65536"/>
              <a:gd name="T10" fmla="*/ 0 60000 65536"/>
              <a:gd name="T11" fmla="*/ 0 60000 65536"/>
              <a:gd name="T12" fmla="*/ 0 w 1244"/>
              <a:gd name="T13" fmla="*/ 0 h 756"/>
              <a:gd name="T14" fmla="*/ 1244 w 1244"/>
              <a:gd name="T15" fmla="*/ 756 h 756"/>
            </a:gdLst>
            <a:ahLst/>
            <a:cxnLst>
              <a:cxn ang="T8">
                <a:pos x="T0" y="T1"/>
              </a:cxn>
              <a:cxn ang="T9">
                <a:pos x="T2" y="T3"/>
              </a:cxn>
              <a:cxn ang="T10">
                <a:pos x="T4" y="T5"/>
              </a:cxn>
              <a:cxn ang="T11">
                <a:pos x="T6" y="T7"/>
              </a:cxn>
            </a:cxnLst>
            <a:rect l="T12" t="T13" r="T14" b="T15"/>
            <a:pathLst>
              <a:path w="1244" h="756">
                <a:moveTo>
                  <a:pt x="0" y="756"/>
                </a:moveTo>
                <a:lnTo>
                  <a:pt x="1244" y="756"/>
                </a:lnTo>
                <a:lnTo>
                  <a:pt x="124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9" name="Freeform 15"/>
          <p:cNvSpPr>
            <a:spLocks/>
          </p:cNvSpPr>
          <p:nvPr/>
        </p:nvSpPr>
        <p:spPr bwMode="auto">
          <a:xfrm>
            <a:off x="3282345" y="3975200"/>
            <a:ext cx="1880810" cy="0"/>
          </a:xfrm>
          <a:custGeom>
            <a:avLst/>
            <a:gdLst>
              <a:gd name="T0" fmla="*/ 0 w 1244"/>
              <a:gd name="T1" fmla="*/ 0 w 1244"/>
              <a:gd name="T2" fmla="*/ 1244 w 1244"/>
              <a:gd name="T3" fmla="*/ 1244 w 1244"/>
              <a:gd name="T4" fmla="*/ 0 60000 65536"/>
              <a:gd name="T5" fmla="*/ 0 60000 65536"/>
              <a:gd name="T6" fmla="*/ 0 60000 65536"/>
              <a:gd name="T7" fmla="*/ 0 60000 65536"/>
              <a:gd name="T8" fmla="*/ 0 w 1244"/>
              <a:gd name="T9" fmla="*/ 1244 w 1244"/>
            </a:gdLst>
            <a:ahLst/>
            <a:cxnLst>
              <a:cxn ang="T4">
                <a:pos x="T0" y="0"/>
              </a:cxn>
              <a:cxn ang="T5">
                <a:pos x="T1" y="0"/>
              </a:cxn>
              <a:cxn ang="T6">
                <a:pos x="T2" y="0"/>
              </a:cxn>
              <a:cxn ang="T7">
                <a:pos x="T3" y="0"/>
              </a:cxn>
            </a:cxnLst>
            <a:rect l="T8" t="0" r="T9" b="0"/>
            <a:pathLst>
              <a:path w="1244">
                <a:moveTo>
                  <a:pt x="0" y="0"/>
                </a:moveTo>
                <a:lnTo>
                  <a:pt x="0" y="0"/>
                </a:lnTo>
                <a:lnTo>
                  <a:pt x="124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0" name="Freeform 16"/>
          <p:cNvSpPr>
            <a:spLocks/>
          </p:cNvSpPr>
          <p:nvPr/>
        </p:nvSpPr>
        <p:spPr bwMode="auto">
          <a:xfrm>
            <a:off x="5163155" y="3975201"/>
            <a:ext cx="0" cy="1125141"/>
          </a:xfrm>
          <a:custGeom>
            <a:avLst/>
            <a:gdLst>
              <a:gd name="T0" fmla="*/ 756 h 756"/>
              <a:gd name="T1" fmla="*/ 0 h 756"/>
              <a:gd name="T2" fmla="*/ 0 h 756"/>
              <a:gd name="T3" fmla="*/ 756 h 756"/>
              <a:gd name="T4" fmla="*/ 0 60000 65536"/>
              <a:gd name="T5" fmla="*/ 0 60000 65536"/>
              <a:gd name="T6" fmla="*/ 0 60000 65536"/>
              <a:gd name="T7" fmla="*/ 0 60000 65536"/>
              <a:gd name="T8" fmla="*/ 0 h 756"/>
              <a:gd name="T9" fmla="*/ 756 h 756"/>
            </a:gdLst>
            <a:ahLst/>
            <a:cxnLst>
              <a:cxn ang="T4">
                <a:pos x="0" y="T0"/>
              </a:cxn>
              <a:cxn ang="T5">
                <a:pos x="0" y="T1"/>
              </a:cxn>
              <a:cxn ang="T6">
                <a:pos x="0" y="T2"/>
              </a:cxn>
              <a:cxn ang="T7">
                <a:pos x="0" y="T3"/>
              </a:cxn>
            </a:cxnLst>
            <a:rect l="0" t="T8" r="0" b="T9"/>
            <a:pathLst>
              <a:path h="756">
                <a:moveTo>
                  <a:pt x="0" y="756"/>
                </a:moveTo>
                <a:lnTo>
                  <a:pt x="0" y="0"/>
                </a:lnTo>
                <a:lnTo>
                  <a:pt x="0" y="75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1" name="Freeform 17"/>
          <p:cNvSpPr>
            <a:spLocks/>
          </p:cNvSpPr>
          <p:nvPr/>
        </p:nvSpPr>
        <p:spPr bwMode="auto">
          <a:xfrm>
            <a:off x="5495774" y="2850060"/>
            <a:ext cx="1880810" cy="2250281"/>
          </a:xfrm>
          <a:custGeom>
            <a:avLst/>
            <a:gdLst>
              <a:gd name="T0" fmla="*/ 0 w 1244"/>
              <a:gd name="T1" fmla="*/ 1512 h 1512"/>
              <a:gd name="T2" fmla="*/ 1244 w 1244"/>
              <a:gd name="T3" fmla="*/ 1512 h 1512"/>
              <a:gd name="T4" fmla="*/ 1244 w 1244"/>
              <a:gd name="T5" fmla="*/ 0 h 1512"/>
              <a:gd name="T6" fmla="*/ 0 w 1244"/>
              <a:gd name="T7" fmla="*/ 0 h 1512"/>
              <a:gd name="T8" fmla="*/ 0 60000 65536"/>
              <a:gd name="T9" fmla="*/ 0 60000 65536"/>
              <a:gd name="T10" fmla="*/ 0 60000 65536"/>
              <a:gd name="T11" fmla="*/ 0 60000 65536"/>
              <a:gd name="T12" fmla="*/ 0 w 1244"/>
              <a:gd name="T13" fmla="*/ 0 h 1512"/>
              <a:gd name="T14" fmla="*/ 1244 w 1244"/>
              <a:gd name="T15" fmla="*/ 1512 h 1512"/>
            </a:gdLst>
            <a:ahLst/>
            <a:cxnLst>
              <a:cxn ang="T8">
                <a:pos x="T0" y="T1"/>
              </a:cxn>
              <a:cxn ang="T9">
                <a:pos x="T2" y="T3"/>
              </a:cxn>
              <a:cxn ang="T10">
                <a:pos x="T4" y="T5"/>
              </a:cxn>
              <a:cxn ang="T11">
                <a:pos x="T6" y="T7"/>
              </a:cxn>
            </a:cxnLst>
            <a:rect l="T12" t="T13" r="T14" b="T15"/>
            <a:pathLst>
              <a:path w="1244" h="1512">
                <a:moveTo>
                  <a:pt x="0" y="1512"/>
                </a:moveTo>
                <a:lnTo>
                  <a:pt x="1244" y="1512"/>
                </a:lnTo>
                <a:lnTo>
                  <a:pt x="124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2" name="Freeform 18"/>
          <p:cNvSpPr>
            <a:spLocks/>
          </p:cNvSpPr>
          <p:nvPr/>
        </p:nvSpPr>
        <p:spPr bwMode="auto">
          <a:xfrm>
            <a:off x="5495774" y="2850059"/>
            <a:ext cx="1880810" cy="0"/>
          </a:xfrm>
          <a:custGeom>
            <a:avLst/>
            <a:gdLst>
              <a:gd name="T0" fmla="*/ 0 w 1244"/>
              <a:gd name="T1" fmla="*/ 0 w 1244"/>
              <a:gd name="T2" fmla="*/ 1244 w 1244"/>
              <a:gd name="T3" fmla="*/ 1244 w 1244"/>
              <a:gd name="T4" fmla="*/ 0 60000 65536"/>
              <a:gd name="T5" fmla="*/ 0 60000 65536"/>
              <a:gd name="T6" fmla="*/ 0 60000 65536"/>
              <a:gd name="T7" fmla="*/ 0 60000 65536"/>
              <a:gd name="T8" fmla="*/ 0 w 1244"/>
              <a:gd name="T9" fmla="*/ 1244 w 1244"/>
            </a:gdLst>
            <a:ahLst/>
            <a:cxnLst>
              <a:cxn ang="T4">
                <a:pos x="T0" y="0"/>
              </a:cxn>
              <a:cxn ang="T5">
                <a:pos x="T1" y="0"/>
              </a:cxn>
              <a:cxn ang="T6">
                <a:pos x="T2" y="0"/>
              </a:cxn>
              <a:cxn ang="T7">
                <a:pos x="T3" y="0"/>
              </a:cxn>
            </a:cxnLst>
            <a:rect l="T8" t="0" r="T9" b="0"/>
            <a:pathLst>
              <a:path w="1244">
                <a:moveTo>
                  <a:pt x="0" y="0"/>
                </a:moveTo>
                <a:lnTo>
                  <a:pt x="0" y="0"/>
                </a:lnTo>
                <a:lnTo>
                  <a:pt x="124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3" name="Freeform 19"/>
          <p:cNvSpPr>
            <a:spLocks/>
          </p:cNvSpPr>
          <p:nvPr/>
        </p:nvSpPr>
        <p:spPr bwMode="auto">
          <a:xfrm>
            <a:off x="7376584"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4" name="Freeform 20"/>
          <p:cNvSpPr>
            <a:spLocks/>
          </p:cNvSpPr>
          <p:nvPr/>
        </p:nvSpPr>
        <p:spPr bwMode="auto">
          <a:xfrm>
            <a:off x="7707690" y="3975201"/>
            <a:ext cx="1882322" cy="1125141"/>
          </a:xfrm>
          <a:custGeom>
            <a:avLst/>
            <a:gdLst>
              <a:gd name="T0" fmla="*/ 0 w 1245"/>
              <a:gd name="T1" fmla="*/ 756 h 756"/>
              <a:gd name="T2" fmla="*/ 1245 w 1245"/>
              <a:gd name="T3" fmla="*/ 756 h 756"/>
              <a:gd name="T4" fmla="*/ 1245 w 1245"/>
              <a:gd name="T5" fmla="*/ 0 h 756"/>
              <a:gd name="T6" fmla="*/ 0 w 1245"/>
              <a:gd name="T7" fmla="*/ 0 h 756"/>
              <a:gd name="T8" fmla="*/ 0 60000 65536"/>
              <a:gd name="T9" fmla="*/ 0 60000 65536"/>
              <a:gd name="T10" fmla="*/ 0 60000 65536"/>
              <a:gd name="T11" fmla="*/ 0 60000 65536"/>
              <a:gd name="T12" fmla="*/ 0 w 1245"/>
              <a:gd name="T13" fmla="*/ 0 h 756"/>
              <a:gd name="T14" fmla="*/ 1245 w 1245"/>
              <a:gd name="T15" fmla="*/ 756 h 756"/>
            </a:gdLst>
            <a:ahLst/>
            <a:cxnLst>
              <a:cxn ang="T8">
                <a:pos x="T0" y="T1"/>
              </a:cxn>
              <a:cxn ang="T9">
                <a:pos x="T2" y="T3"/>
              </a:cxn>
              <a:cxn ang="T10">
                <a:pos x="T4" y="T5"/>
              </a:cxn>
              <a:cxn ang="T11">
                <a:pos x="T6" y="T7"/>
              </a:cxn>
            </a:cxnLst>
            <a:rect l="T12" t="T13" r="T14" b="T15"/>
            <a:pathLst>
              <a:path w="1245" h="756">
                <a:moveTo>
                  <a:pt x="0" y="756"/>
                </a:moveTo>
                <a:lnTo>
                  <a:pt x="1245" y="756"/>
                </a:lnTo>
                <a:lnTo>
                  <a:pt x="1245"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5" name="Freeform 21"/>
          <p:cNvSpPr>
            <a:spLocks/>
          </p:cNvSpPr>
          <p:nvPr/>
        </p:nvSpPr>
        <p:spPr bwMode="auto">
          <a:xfrm>
            <a:off x="7707690" y="3975200"/>
            <a:ext cx="1882322" cy="0"/>
          </a:xfrm>
          <a:custGeom>
            <a:avLst/>
            <a:gdLst>
              <a:gd name="T0" fmla="*/ 0 w 1245"/>
              <a:gd name="T1" fmla="*/ 0 w 1245"/>
              <a:gd name="T2" fmla="*/ 1245 w 1245"/>
              <a:gd name="T3" fmla="*/ 1245 w 1245"/>
              <a:gd name="T4" fmla="*/ 0 60000 65536"/>
              <a:gd name="T5" fmla="*/ 0 60000 65536"/>
              <a:gd name="T6" fmla="*/ 0 60000 65536"/>
              <a:gd name="T7" fmla="*/ 0 60000 65536"/>
              <a:gd name="T8" fmla="*/ 0 w 1245"/>
              <a:gd name="T9" fmla="*/ 1245 w 1245"/>
            </a:gdLst>
            <a:ahLst/>
            <a:cxnLst>
              <a:cxn ang="T4">
                <a:pos x="T0" y="0"/>
              </a:cxn>
              <a:cxn ang="T5">
                <a:pos x="T1" y="0"/>
              </a:cxn>
              <a:cxn ang="T6">
                <a:pos x="T2" y="0"/>
              </a:cxn>
              <a:cxn ang="T7">
                <a:pos x="T3" y="0"/>
              </a:cxn>
            </a:cxnLst>
            <a:rect l="T8" t="0" r="T9" b="0"/>
            <a:pathLst>
              <a:path w="1245">
                <a:moveTo>
                  <a:pt x="0" y="0"/>
                </a:moveTo>
                <a:lnTo>
                  <a:pt x="0" y="0"/>
                </a:lnTo>
                <a:lnTo>
                  <a:pt x="1245"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6" name="Freeform 22"/>
          <p:cNvSpPr>
            <a:spLocks/>
          </p:cNvSpPr>
          <p:nvPr/>
        </p:nvSpPr>
        <p:spPr bwMode="auto">
          <a:xfrm>
            <a:off x="9590012" y="3975201"/>
            <a:ext cx="0" cy="1125141"/>
          </a:xfrm>
          <a:custGeom>
            <a:avLst/>
            <a:gdLst>
              <a:gd name="T0" fmla="*/ 756 h 756"/>
              <a:gd name="T1" fmla="*/ 0 h 756"/>
              <a:gd name="T2" fmla="*/ 0 h 756"/>
              <a:gd name="T3" fmla="*/ 756 h 756"/>
              <a:gd name="T4" fmla="*/ 0 60000 65536"/>
              <a:gd name="T5" fmla="*/ 0 60000 65536"/>
              <a:gd name="T6" fmla="*/ 0 60000 65536"/>
              <a:gd name="T7" fmla="*/ 0 60000 65536"/>
              <a:gd name="T8" fmla="*/ 0 h 756"/>
              <a:gd name="T9" fmla="*/ 756 h 756"/>
            </a:gdLst>
            <a:ahLst/>
            <a:cxnLst>
              <a:cxn ang="T4">
                <a:pos x="0" y="T0"/>
              </a:cxn>
              <a:cxn ang="T5">
                <a:pos x="0" y="T1"/>
              </a:cxn>
              <a:cxn ang="T6">
                <a:pos x="0" y="T2"/>
              </a:cxn>
              <a:cxn ang="T7">
                <a:pos x="0" y="T3"/>
              </a:cxn>
            </a:cxnLst>
            <a:rect l="0" t="T8" r="0" b="T9"/>
            <a:pathLst>
              <a:path h="756">
                <a:moveTo>
                  <a:pt x="0" y="756"/>
                </a:moveTo>
                <a:lnTo>
                  <a:pt x="0" y="0"/>
                </a:lnTo>
                <a:lnTo>
                  <a:pt x="0" y="75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7" name="Text Box 23"/>
          <p:cNvSpPr txBox="1">
            <a:spLocks noChangeArrowheads="1"/>
          </p:cNvSpPr>
          <p:nvPr/>
        </p:nvSpPr>
        <p:spPr bwMode="auto">
          <a:xfrm>
            <a:off x="3971774" y="5198568"/>
            <a:ext cx="50195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a:t>
            </a:r>
          </a:p>
        </p:txBody>
      </p:sp>
      <p:sp>
        <p:nvSpPr>
          <p:cNvPr id="52248" name="Text Box 24"/>
          <p:cNvSpPr txBox="1">
            <a:spLocks noChangeArrowheads="1"/>
          </p:cNvSpPr>
          <p:nvPr/>
        </p:nvSpPr>
        <p:spPr bwMode="auto">
          <a:xfrm>
            <a:off x="5922132" y="5198568"/>
            <a:ext cx="102658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HT/TH</a:t>
            </a:r>
          </a:p>
        </p:txBody>
      </p:sp>
      <p:sp>
        <p:nvSpPr>
          <p:cNvPr id="52249" name="Text Box 25"/>
          <p:cNvSpPr txBox="1">
            <a:spLocks noChangeArrowheads="1"/>
          </p:cNvSpPr>
          <p:nvPr/>
        </p:nvSpPr>
        <p:spPr bwMode="auto">
          <a:xfrm>
            <a:off x="8436428" y="5198568"/>
            <a:ext cx="424846"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TT</a:t>
            </a:r>
          </a:p>
        </p:txBody>
      </p:sp>
      <p:sp>
        <p:nvSpPr>
          <p:cNvPr id="52250" name="Text Box 26"/>
          <p:cNvSpPr txBox="1">
            <a:spLocks noChangeArrowheads="1"/>
          </p:cNvSpPr>
          <p:nvPr/>
        </p:nvSpPr>
        <p:spPr bwMode="auto">
          <a:xfrm>
            <a:off x="5805714" y="5618262"/>
            <a:ext cx="1306286"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2251" name="Text Box 27"/>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2252" name="Text Box 28"/>
          <p:cNvSpPr txBox="1">
            <a:spLocks noChangeArrowheads="1"/>
          </p:cNvSpPr>
          <p:nvPr/>
        </p:nvSpPr>
        <p:spPr bwMode="auto">
          <a:xfrm>
            <a:off x="2482547" y="445591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2253" name="Text Box 29"/>
          <p:cNvSpPr txBox="1">
            <a:spLocks noChangeArrowheads="1"/>
          </p:cNvSpPr>
          <p:nvPr/>
        </p:nvSpPr>
        <p:spPr bwMode="auto">
          <a:xfrm>
            <a:off x="2482547" y="4004967"/>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2254" name="Text Box 30"/>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2255" name="Text Box 31"/>
          <p:cNvSpPr txBox="1">
            <a:spLocks noChangeArrowheads="1"/>
          </p:cNvSpPr>
          <p:nvPr/>
        </p:nvSpPr>
        <p:spPr bwMode="auto">
          <a:xfrm>
            <a:off x="2482547" y="3106045"/>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0.4</a:t>
            </a:r>
          </a:p>
        </p:txBody>
      </p:sp>
      <p:sp>
        <p:nvSpPr>
          <p:cNvPr id="52256" name="Text Box 32"/>
          <p:cNvSpPr txBox="1">
            <a:spLocks noChangeArrowheads="1"/>
          </p:cNvSpPr>
          <p:nvPr/>
        </p:nvSpPr>
        <p:spPr bwMode="auto">
          <a:xfrm>
            <a:off x="2482547" y="265509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0.5</a:t>
            </a:r>
          </a:p>
        </p:txBody>
      </p:sp>
      <p:sp>
        <p:nvSpPr>
          <p:cNvPr id="52257" name="Text Box 33"/>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0.6</a:t>
            </a:r>
          </a:p>
        </p:txBody>
      </p:sp>
      <p:sp>
        <p:nvSpPr>
          <p:cNvPr id="52258" name="Text Box 34"/>
          <p:cNvSpPr txBox="1">
            <a:spLocks noChangeArrowheads="1"/>
          </p:cNvSpPr>
          <p:nvPr/>
        </p:nvSpPr>
        <p:spPr bwMode="auto">
          <a:xfrm>
            <a:off x="3114524" y="2024062"/>
            <a:ext cx="1530048"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Tree>
    <p:extLst>
      <p:ext uri="{BB962C8B-B14F-4D97-AF65-F5344CB8AC3E}">
        <p14:creationId xmlns:p14="http://schemas.microsoft.com/office/powerpoint/2010/main" val="4051396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42784</TotalTime>
  <Words>1494</Words>
  <Application>Microsoft Macintosh PowerPoint</Application>
  <PresentationFormat>Widescreen</PresentationFormat>
  <Paragraphs>335</Paragraphs>
  <Slides>42</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Calibri</vt:lpstr>
      <vt:lpstr>Calibri Light</vt:lpstr>
      <vt:lpstr>Courier New</vt:lpstr>
      <vt:lpstr>Futura Bk BT</vt:lpstr>
      <vt:lpstr>Gill Sans</vt:lpstr>
      <vt:lpstr>Harding</vt:lpstr>
      <vt:lpstr>Roboto</vt:lpstr>
      <vt:lpstr>Swiss 721</vt:lpstr>
      <vt:lpstr>Tahoma</vt:lpstr>
      <vt:lpstr>Wingdings</vt:lpstr>
      <vt:lpstr>Office Theme</vt:lpstr>
      <vt:lpstr>Equation</vt:lpstr>
      <vt:lpstr>Biometrical Model and the Genome and its secrets</vt:lpstr>
      <vt:lpstr>Sick individuals and sick populations Rose 1985</vt:lpstr>
      <vt:lpstr>Mendelian Genetics</vt:lpstr>
      <vt:lpstr>Co-dominance</vt:lpstr>
      <vt:lpstr>PowerPoint Presentation</vt:lpstr>
      <vt:lpstr>East 1915: Inheritance of Corolla Length in Nicotiana longiflora</vt:lpstr>
      <vt:lpstr>Neo-Darwinist Reconciliation</vt:lpstr>
      <vt:lpstr>One Coin toss</vt:lpstr>
      <vt:lpstr>Two Coin toss</vt:lpstr>
      <vt:lpstr>Four Coin toss</vt:lpstr>
      <vt:lpstr>Ten Coin toss</vt:lpstr>
      <vt:lpstr>Infinite Outcomes</vt:lpstr>
      <vt:lpstr>Liability threshold model  Pearson and Lee (1901)</vt:lpstr>
      <vt:lpstr>Genotype with an additive effect</vt:lpstr>
      <vt:lpstr>Source of variation</vt:lpstr>
      <vt:lpstr>Genotype with an additive and dominance effects</vt:lpstr>
      <vt:lpstr>PowerPoint Presentation</vt:lpstr>
      <vt:lpstr>PowerPoint Presentation</vt:lpstr>
      <vt:lpstr>PowerPoint Presentation</vt:lpstr>
      <vt:lpstr>Twin and family studies – probability of having schizophrenia conditional on relative</vt:lpstr>
      <vt:lpstr>What about the genome?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interesting things about our genome</vt:lpstr>
      <vt:lpstr>Example of epigenetic assay – ATAC-Seq</vt:lpstr>
      <vt:lpstr>Finding and quantifying the impact of genetic variation on traits</vt:lpstr>
      <vt:lpstr>Linkage analysis – fruit flies and simple traits</vt:lpstr>
      <vt:lpstr>Building linkage maps</vt:lpstr>
      <vt:lpstr>Linkage found the gene for many single gene disorders</vt:lpstr>
      <vt:lpstr>Common variant discovery in schizophrenia</vt:lpstr>
      <vt:lpstr>Schizophrenia exome meta-analysis (SCHEMA) data and definitions</vt:lpstr>
      <vt:lpstr>Known genetic architecture of schizophrenia</vt:lpstr>
      <vt:lpstr>Polygenes!</vt:lpstr>
      <vt:lpstr>The rise of the polygenic score</vt:lpstr>
      <vt:lpstr>The rise of the polygenic score</vt:lpstr>
      <vt:lpstr>Some questions that you might learn how to answer over the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Neale</dc:creator>
  <cp:lastModifiedBy>Neale, Benjamin</cp:lastModifiedBy>
  <cp:revision>38</cp:revision>
  <dcterms:created xsi:type="dcterms:W3CDTF">2019-11-13T03:16:43Z</dcterms:created>
  <dcterms:modified xsi:type="dcterms:W3CDTF">2023-03-06T17:37:49Z</dcterms:modified>
</cp:coreProperties>
</file>