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1758" r:id="rId3"/>
    <p:sldId id="1757" r:id="rId4"/>
    <p:sldId id="1756" r:id="rId5"/>
    <p:sldId id="1755" r:id="rId6"/>
    <p:sldId id="1759" r:id="rId7"/>
    <p:sldId id="2219" r:id="rId8"/>
    <p:sldId id="1761" r:id="rId9"/>
    <p:sldId id="2229" r:id="rId10"/>
    <p:sldId id="2216" r:id="rId11"/>
    <p:sldId id="419" r:id="rId12"/>
    <p:sldId id="420" r:id="rId13"/>
    <p:sldId id="2227" r:id="rId14"/>
    <p:sldId id="2220" r:id="rId15"/>
    <p:sldId id="2078" r:id="rId16"/>
    <p:sldId id="2188" r:id="rId17"/>
    <p:sldId id="2189" r:id="rId18"/>
    <p:sldId id="2190" r:id="rId19"/>
    <p:sldId id="2192" r:id="rId20"/>
    <p:sldId id="2193" r:id="rId21"/>
    <p:sldId id="2194" r:id="rId22"/>
    <p:sldId id="2196" r:id="rId23"/>
    <p:sldId id="2197" r:id="rId24"/>
    <p:sldId id="1971" r:id="rId25"/>
    <p:sldId id="2198" r:id="rId26"/>
    <p:sldId id="2199" r:id="rId27"/>
    <p:sldId id="2200" r:id="rId28"/>
    <p:sldId id="2201" r:id="rId29"/>
    <p:sldId id="463" r:id="rId30"/>
    <p:sldId id="1768" r:id="rId31"/>
    <p:sldId id="1978" r:id="rId32"/>
    <p:sldId id="2202" r:id="rId33"/>
    <p:sldId id="2203" r:id="rId34"/>
    <p:sldId id="2204" r:id="rId35"/>
    <p:sldId id="2205" r:id="rId36"/>
    <p:sldId id="2206" r:id="rId37"/>
    <p:sldId id="2207" r:id="rId38"/>
    <p:sldId id="1629" r:id="rId39"/>
    <p:sldId id="2208" r:id="rId40"/>
    <p:sldId id="2090" r:id="rId41"/>
    <p:sldId id="2085" r:id="rId42"/>
    <p:sldId id="2087" r:id="rId43"/>
    <p:sldId id="1831" r:id="rId44"/>
    <p:sldId id="2135" r:id="rId45"/>
    <p:sldId id="2232" r:id="rId46"/>
    <p:sldId id="2210" r:id="rId47"/>
    <p:sldId id="2224" r:id="rId48"/>
    <p:sldId id="2225" r:id="rId49"/>
    <p:sldId id="2226" r:id="rId50"/>
    <p:sldId id="2211" r:id="rId51"/>
    <p:sldId id="2212" r:id="rId52"/>
    <p:sldId id="2221" r:id="rId53"/>
    <p:sldId id="555" r:id="rId54"/>
    <p:sldId id="2228" r:id="rId55"/>
    <p:sldId id="2230" r:id="rId56"/>
    <p:sldId id="2231" r:id="rId57"/>
    <p:sldId id="222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7"/>
    <p:restoredTop sz="56327"/>
  </p:normalViewPr>
  <p:slideViewPr>
    <p:cSldViewPr snapToGrid="0">
      <p:cViewPr varScale="1">
        <p:scale>
          <a:sx n="69" d="100"/>
          <a:sy n="69" d="100"/>
        </p:scale>
        <p:origin x="2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>
        <a:noFill/>
      </dgm:spPr>
      <dgm:t>
        <a:bodyPr/>
        <a:lstStyle/>
        <a:p>
          <a:endParaRPr lang="en-US" sz="1800" b="1" dirty="0">
            <a:solidFill>
              <a:schemeClr val="tx1"/>
            </a:solidFill>
            <a:latin typeface="Helvetica" pitchFamily="2" charset="0"/>
          </a:endParaRP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2000"/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2000"/>
        </a:p>
      </dgm:t>
    </dgm:pt>
    <dgm:pt modelId="{1EDF4079-B3A9-2A45-8694-2A13A16311D4}">
      <dgm:prSet phldrT="[Text]" custT="1"/>
      <dgm:spPr>
        <a:noFill/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endParaRPr lang="en-US" sz="1800" b="1" dirty="0">
            <a:solidFill>
              <a:schemeClr val="bg1"/>
            </a:solidFill>
            <a:latin typeface="Helvetica" pitchFamily="2" charset="0"/>
          </a:endParaRPr>
        </a:p>
        <a:p>
          <a:r>
            <a:rPr lang="en-US" sz="1800" b="1" dirty="0">
              <a:solidFill>
                <a:schemeClr val="bg1"/>
              </a:solidFill>
              <a:latin typeface="Helvetica" pitchFamily="2" charset="0"/>
            </a:rPr>
            <a:t>Large scale data 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2000"/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2000"/>
        </a:p>
      </dgm:t>
    </dgm:pt>
    <dgm:pt modelId="{00AFF425-BC18-1C4C-987C-49216B35451F}">
      <dgm:prSet phldrT="[Text]" custT="1"/>
      <dgm:spPr/>
      <dgm:t>
        <a:bodyPr/>
        <a:lstStyle/>
        <a:p>
          <a:endParaRPr lang="en-US" sz="1800" b="1" dirty="0">
            <a:latin typeface="Helvetica" pitchFamily="2" charset="0"/>
          </a:endParaRP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2000"/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2000"/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3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3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3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3"/>
      <dgm:spPr>
        <a:noFill/>
      </dgm:spPr>
    </dgm:pt>
    <dgm:pt modelId="{CD4A9A69-6552-034A-9F2C-56EE5E59B738}" type="pres">
      <dgm:prSet presAssocID="{D4DC4E17-42A9-2E4A-AAA3-8241CA63B268}" presName="arrowWedge2" presStyleLbl="fgSibTrans2D1" presStyleIdx="1" presStyleCnt="3" custLinFactNeighborX="3298" custLinFactNeighborY="8729"/>
      <dgm:spPr>
        <a:noFill/>
      </dgm:spPr>
    </dgm:pt>
    <dgm:pt modelId="{6945A3F7-94F7-9E41-B319-D17672E0C157}" type="pres">
      <dgm:prSet presAssocID="{560A75CA-8C15-B34F-BD95-F3B184F1FA2D}" presName="arrowWedge3" presStyleLbl="fgSibTrans2D1" presStyleIdx="2" presStyleCnt="3" custLinFactNeighborX="-22994" custLinFactNeighborY="-6058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680F3725-9EAB-2B46-8BF1-E1374F70C908}" srcId="{BAFA8380-4B3F-A04F-A5C1-2328074A841D}" destId="{00AFF425-BC18-1C4C-987C-49216B35451F}" srcOrd="2" destOrd="0" parTransId="{BD287BDB-8149-6C4A-8440-E6D7E4FFE4E4}" sibTransId="{560A75CA-8C15-B34F-BD95-F3B184F1FA2D}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B0492842-AC01-9844-A957-0DEE206CF868}" type="presOf" srcId="{1EDF4079-B3A9-2A45-8694-2A13A16311D4}" destId="{252EA486-C776-D646-89AA-1DFD5503FD44}" srcOrd="1" destOrd="0" presId="urn:microsoft.com/office/officeart/2005/8/layout/cycle8"/>
    <dgm:cxn modelId="{7FFD8560-0ED0-A94A-8A2E-9981C5C02CAF}" type="presOf" srcId="{1EDF4079-B3A9-2A45-8694-2A13A16311D4}" destId="{361F299B-01C9-8541-89D8-E640B92CAC3C}" srcOrd="0" destOrd="0" presId="urn:microsoft.com/office/officeart/2005/8/layout/cycle8"/>
    <dgm:cxn modelId="{378A9972-4649-FE4B-873E-62F3B15F0654}" srcId="{BAFA8380-4B3F-A04F-A5C1-2328074A841D}" destId="{1EDF4079-B3A9-2A45-8694-2A13A16311D4}" srcOrd="1" destOrd="0" parTransId="{FBB46A08-BEA2-1F47-B6FB-E399340CF237}" sibTransId="{D4DC4E17-42A9-2E4A-AAA3-8241CA63B268}"/>
    <dgm:cxn modelId="{74DBAA9C-4FF7-4D4E-9EBB-710DA2732E89}" type="presOf" srcId="{00AFF425-BC18-1C4C-987C-49216B35451F}" destId="{F3B9EF47-72A0-684A-A373-0A4307AD5205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178F01DB-4DCA-B148-9B85-B0E431584D5D}" type="presOf" srcId="{00AFF425-BC18-1C4C-987C-49216B35451F}" destId="{A0DCC1D2-9CAA-714F-9035-7D5E93CB354A}" srcOrd="0" destOrd="0" presId="urn:microsoft.com/office/officeart/2005/8/layout/cycle8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77CD8EAE-8B5E-334E-8FA7-889EE5853781}" type="presParOf" srcId="{C8C08201-EF96-BD4D-A3FB-76521229C1DD}" destId="{A85F6083-2BF5-7043-BDC2-FA7B212C1581}" srcOrd="12" destOrd="0" presId="urn:microsoft.com/office/officeart/2005/8/layout/cycle8"/>
    <dgm:cxn modelId="{8AB91EB9-B5C4-7648-BB24-69F95EFDF22A}" type="presParOf" srcId="{C8C08201-EF96-BD4D-A3FB-76521229C1DD}" destId="{CD4A9A69-6552-034A-9F2C-56EE5E59B738}" srcOrd="13" destOrd="0" presId="urn:microsoft.com/office/officeart/2005/8/layout/cycle8"/>
    <dgm:cxn modelId="{23184B7A-A673-1F4A-80D5-E6234D16F80B}" type="presParOf" srcId="{C8C08201-EF96-BD4D-A3FB-76521229C1DD}" destId="{6945A3F7-94F7-9E41-B319-D17672E0C15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/>
      <dgm:t>
        <a:bodyPr/>
        <a:lstStyle/>
        <a:p>
          <a:r>
            <a:rPr lang="en-US" sz="1600" b="1" dirty="0" err="1">
              <a:latin typeface="Helvetica" pitchFamily="2" charset="0"/>
            </a:rPr>
            <a:t>Saddlepoint</a:t>
          </a:r>
          <a:r>
            <a:rPr lang="en-US" sz="1600" b="1" dirty="0">
              <a:latin typeface="Helvetica" pitchFamily="2" charset="0"/>
            </a:rPr>
            <a:t> approximation</a:t>
          </a:r>
        </a:p>
        <a:p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1EDF4079-B3A9-2A45-8694-2A13A16311D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>
              <a:latin typeface="Helvetica" pitchFamily="2" charset="0"/>
            </a:rPr>
            <a:t>Optimization strategies</a:t>
          </a:r>
        </a:p>
        <a:p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Large scale data 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00AFF425-BC18-1C4C-987C-49216B35451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latin typeface="Helvetica" pitchFamily="2" charset="0"/>
            </a:rPr>
            <a:t>Linear/Logistic mixed model</a:t>
          </a:r>
        </a:p>
        <a:p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4D91B2E2-B779-0441-B0BF-05D0EB1D9808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en-US" sz="1600" b="1" dirty="0">
            <a:solidFill>
              <a:schemeClr val="bg1"/>
            </a:solidFill>
            <a:latin typeface="Helvetica" pitchFamily="2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600" b="1" dirty="0">
              <a:solidFill>
                <a:schemeClr val="bg1"/>
              </a:solidFill>
              <a:latin typeface="Helvetica" pitchFamily="2" charset="0"/>
            </a:rPr>
            <a:t>Region/gene-based test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underpowered for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rare variants </a:t>
          </a:r>
        </a:p>
      </dgm:t>
    </dgm:pt>
    <dgm:pt modelId="{35B1593D-AFFB-124F-98FA-B182150140D5}" type="parTrans" cxnId="{F6A9916E-281A-0F42-BC1B-AFE02A2D554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A0140443-B517-3841-8EF8-B7882FA82F97}" type="sibTrans" cxnId="{F6A9916E-281A-0F42-BC1B-AFE02A2D554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4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4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4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909CF81-581B-B445-AF02-C1ACC18F3060}" type="pres">
      <dgm:prSet presAssocID="{BAFA8380-4B3F-A04F-A5C1-2328074A841D}" presName="wedge4" presStyleLbl="node1" presStyleIdx="3" presStyleCnt="4"/>
      <dgm:spPr/>
    </dgm:pt>
    <dgm:pt modelId="{A889CE26-0FD4-4A4C-9CA3-A67F68176577}" type="pres">
      <dgm:prSet presAssocID="{BAFA8380-4B3F-A04F-A5C1-2328074A841D}" presName="dummy4a" presStyleCnt="0"/>
      <dgm:spPr/>
    </dgm:pt>
    <dgm:pt modelId="{2195BDA8-19AF-CB40-AAE6-CB66A7892274}" type="pres">
      <dgm:prSet presAssocID="{BAFA8380-4B3F-A04F-A5C1-2328074A841D}" presName="dummy4b" presStyleCnt="0"/>
      <dgm:spPr/>
    </dgm:pt>
    <dgm:pt modelId="{EAB21677-E8CA-2B47-AD44-86DB8CED21C7}" type="pres">
      <dgm:prSet presAssocID="{BAFA8380-4B3F-A04F-A5C1-2328074A841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4"/>
      <dgm:spPr>
        <a:noFill/>
      </dgm:spPr>
    </dgm:pt>
    <dgm:pt modelId="{E874CBF8-0A15-BE40-BF81-F8940C8A36F0}" type="pres">
      <dgm:prSet presAssocID="{A0140443-B517-3841-8EF8-B7882FA82F97}" presName="arrowWedge2" presStyleLbl="fgSibTrans2D1" presStyleIdx="1" presStyleCnt="4"/>
      <dgm:spPr>
        <a:noFill/>
      </dgm:spPr>
    </dgm:pt>
    <dgm:pt modelId="{2C3EDF2C-7A3F-384E-9A35-44A1F880DB32}" type="pres">
      <dgm:prSet presAssocID="{D4DC4E17-42A9-2E4A-AAA3-8241CA63B268}" presName="arrowWedge3" presStyleLbl="fgSibTrans2D1" presStyleIdx="2" presStyleCnt="4"/>
      <dgm:spPr>
        <a:noFill/>
      </dgm:spPr>
    </dgm:pt>
    <dgm:pt modelId="{FF58F865-C7BF-094B-B820-D21F1AD08A9C}" type="pres">
      <dgm:prSet presAssocID="{560A75CA-8C15-B34F-BD95-F3B184F1FA2D}" presName="arrowWedge4" presStyleLbl="fgSibTrans2D1" presStyleIdx="3" presStyleCnt="4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DF509B10-763D-5A4B-8E6D-A93FA618AD1F}" type="presOf" srcId="{00AFF425-BC18-1C4C-987C-49216B35451F}" destId="{6909CF81-581B-B445-AF02-C1ACC18F3060}" srcOrd="0" destOrd="0" presId="urn:microsoft.com/office/officeart/2005/8/layout/cycle8"/>
    <dgm:cxn modelId="{D5C58D20-27E7-D94C-B327-628E48732A3F}" type="presOf" srcId="{1EDF4079-B3A9-2A45-8694-2A13A16311D4}" destId="{F3B9EF47-72A0-684A-A373-0A4307AD5205}" srcOrd="1" destOrd="0" presId="urn:microsoft.com/office/officeart/2005/8/layout/cycle8"/>
    <dgm:cxn modelId="{680F3725-9EAB-2B46-8BF1-E1374F70C908}" srcId="{BAFA8380-4B3F-A04F-A5C1-2328074A841D}" destId="{00AFF425-BC18-1C4C-987C-49216B35451F}" srcOrd="3" destOrd="0" parTransId="{BD287BDB-8149-6C4A-8440-E6D7E4FFE4E4}" sibTransId="{560A75CA-8C15-B34F-BD95-F3B184F1FA2D}"/>
    <dgm:cxn modelId="{7C4ECF2A-0B61-1F4F-8655-05F553D4FC82}" type="presOf" srcId="{4D91B2E2-B779-0441-B0BF-05D0EB1D9808}" destId="{252EA486-C776-D646-89AA-1DFD5503FD44}" srcOrd="1" destOrd="0" presId="urn:microsoft.com/office/officeart/2005/8/layout/cycle8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ACC59846-E614-0B43-ADF3-0A8AF13B37B0}" type="presOf" srcId="{1EDF4079-B3A9-2A45-8694-2A13A16311D4}" destId="{A0DCC1D2-9CAA-714F-9035-7D5E93CB354A}" srcOrd="0" destOrd="0" presId="urn:microsoft.com/office/officeart/2005/8/layout/cycle8"/>
    <dgm:cxn modelId="{6335B557-65C0-8B47-95D6-A04EB1A29DEE}" type="presOf" srcId="{4D91B2E2-B779-0441-B0BF-05D0EB1D9808}" destId="{361F299B-01C9-8541-89D8-E640B92CAC3C}" srcOrd="0" destOrd="0" presId="urn:microsoft.com/office/officeart/2005/8/layout/cycle8"/>
    <dgm:cxn modelId="{F6A9916E-281A-0F42-BC1B-AFE02A2D5544}" srcId="{BAFA8380-4B3F-A04F-A5C1-2328074A841D}" destId="{4D91B2E2-B779-0441-B0BF-05D0EB1D9808}" srcOrd="1" destOrd="0" parTransId="{35B1593D-AFFB-124F-98FA-B182150140D5}" sibTransId="{A0140443-B517-3841-8EF8-B7882FA82F97}"/>
    <dgm:cxn modelId="{378A9972-4649-FE4B-873E-62F3B15F0654}" srcId="{BAFA8380-4B3F-A04F-A5C1-2328074A841D}" destId="{1EDF4079-B3A9-2A45-8694-2A13A16311D4}" srcOrd="2" destOrd="0" parTransId="{FBB46A08-BEA2-1F47-B6FB-E399340CF237}" sibTransId="{D4DC4E17-42A9-2E4A-AAA3-8241CA63B268}"/>
    <dgm:cxn modelId="{F7126E96-0963-ED4D-ACBC-C87BB107FD89}" type="presOf" srcId="{00AFF425-BC18-1C4C-987C-49216B35451F}" destId="{EAB21677-E8CA-2B47-AD44-86DB8CED21C7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0BBCFF9F-EBBA-8E49-9FB5-C4F1ECECBFC6}" type="presParOf" srcId="{C8C08201-EF96-BD4D-A3FB-76521229C1DD}" destId="{6909CF81-581B-B445-AF02-C1ACC18F3060}" srcOrd="12" destOrd="0" presId="urn:microsoft.com/office/officeart/2005/8/layout/cycle8"/>
    <dgm:cxn modelId="{A6906967-6C81-1941-B93F-C48034167CF8}" type="presParOf" srcId="{C8C08201-EF96-BD4D-A3FB-76521229C1DD}" destId="{A889CE26-0FD4-4A4C-9CA3-A67F68176577}" srcOrd="13" destOrd="0" presId="urn:microsoft.com/office/officeart/2005/8/layout/cycle8"/>
    <dgm:cxn modelId="{1AE91D3F-4354-1B4A-8E57-49E47DD3B738}" type="presParOf" srcId="{C8C08201-EF96-BD4D-A3FB-76521229C1DD}" destId="{2195BDA8-19AF-CB40-AAE6-CB66A7892274}" srcOrd="14" destOrd="0" presId="urn:microsoft.com/office/officeart/2005/8/layout/cycle8"/>
    <dgm:cxn modelId="{43E99926-9514-9249-BE4C-B330FCEA5A87}" type="presParOf" srcId="{C8C08201-EF96-BD4D-A3FB-76521229C1DD}" destId="{EAB21677-E8CA-2B47-AD44-86DB8CED21C7}" srcOrd="15" destOrd="0" presId="urn:microsoft.com/office/officeart/2005/8/layout/cycle8"/>
    <dgm:cxn modelId="{77CD8EAE-8B5E-334E-8FA7-889EE5853781}" type="presParOf" srcId="{C8C08201-EF96-BD4D-A3FB-76521229C1DD}" destId="{A85F6083-2BF5-7043-BDC2-FA7B212C1581}" srcOrd="16" destOrd="0" presId="urn:microsoft.com/office/officeart/2005/8/layout/cycle8"/>
    <dgm:cxn modelId="{C88DE8CF-45F2-AC4B-BAE8-D8566A2BA379}" type="presParOf" srcId="{C8C08201-EF96-BD4D-A3FB-76521229C1DD}" destId="{E874CBF8-0A15-BE40-BF81-F8940C8A36F0}" srcOrd="17" destOrd="0" presId="urn:microsoft.com/office/officeart/2005/8/layout/cycle8"/>
    <dgm:cxn modelId="{601F9FE0-8E0E-E244-8C5D-FD97FB0F8394}" type="presParOf" srcId="{C8C08201-EF96-BD4D-A3FB-76521229C1DD}" destId="{2C3EDF2C-7A3F-384E-9A35-44A1F880DB32}" srcOrd="18" destOrd="0" presId="urn:microsoft.com/office/officeart/2005/8/layout/cycle8"/>
    <dgm:cxn modelId="{0CFA51DB-1BD8-E54B-9500-8F1A05A1620D}" type="presParOf" srcId="{C8C08201-EF96-BD4D-A3FB-76521229C1DD}" destId="{FF58F865-C7BF-094B-B820-D21F1AD08A9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/>
      <dgm:t>
        <a:bodyPr/>
        <a:lstStyle/>
        <a:p>
          <a:r>
            <a:rPr lang="en-US" sz="1600" b="1" dirty="0" err="1">
              <a:latin typeface="Helvetica" pitchFamily="2" charset="0"/>
            </a:rPr>
            <a:t>Saddlepoint</a:t>
          </a:r>
          <a:r>
            <a:rPr lang="en-US" sz="1600" b="1" dirty="0">
              <a:latin typeface="Helvetica" pitchFamily="2" charset="0"/>
            </a:rPr>
            <a:t> approximation</a:t>
          </a:r>
        </a:p>
        <a:p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1EDF4079-B3A9-2A45-8694-2A13A16311D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>
              <a:latin typeface="Helvetica" pitchFamily="2" charset="0"/>
            </a:rPr>
            <a:t>Optimization strategies</a:t>
          </a:r>
        </a:p>
        <a:p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Large scale data 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00AFF425-BC18-1C4C-987C-49216B35451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latin typeface="Helvetica" pitchFamily="2" charset="0"/>
            </a:rPr>
            <a:t>Linear/Logistic mixed model</a:t>
          </a:r>
        </a:p>
        <a:p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4D91B2E2-B779-0441-B0BF-05D0EB1D9808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en-US" sz="1600" b="1" dirty="0">
            <a:solidFill>
              <a:schemeClr val="bg1"/>
            </a:solidFill>
            <a:latin typeface="Helvetica" pitchFamily="2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600" b="1" dirty="0">
              <a:solidFill>
                <a:schemeClr val="bg1"/>
              </a:solidFill>
              <a:latin typeface="Helvetica" pitchFamily="2" charset="0"/>
            </a:rPr>
            <a:t>Region/gene-based test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600" b="1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rPr>
            <a:t>Collapsing ultra-rare variants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b="1" dirty="0">
            <a:solidFill>
              <a:schemeClr val="bg1"/>
            </a:solidFill>
            <a:latin typeface="Helvetica" pitchFamily="2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underpowered for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rare variants </a:t>
          </a:r>
        </a:p>
      </dgm:t>
    </dgm:pt>
    <dgm:pt modelId="{35B1593D-AFFB-124F-98FA-B182150140D5}" type="parTrans" cxnId="{F6A9916E-281A-0F42-BC1B-AFE02A2D554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A0140443-B517-3841-8EF8-B7882FA82F97}" type="sibTrans" cxnId="{F6A9916E-281A-0F42-BC1B-AFE02A2D554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4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4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4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909CF81-581B-B445-AF02-C1ACC18F3060}" type="pres">
      <dgm:prSet presAssocID="{BAFA8380-4B3F-A04F-A5C1-2328074A841D}" presName="wedge4" presStyleLbl="node1" presStyleIdx="3" presStyleCnt="4"/>
      <dgm:spPr/>
    </dgm:pt>
    <dgm:pt modelId="{A889CE26-0FD4-4A4C-9CA3-A67F68176577}" type="pres">
      <dgm:prSet presAssocID="{BAFA8380-4B3F-A04F-A5C1-2328074A841D}" presName="dummy4a" presStyleCnt="0"/>
      <dgm:spPr/>
    </dgm:pt>
    <dgm:pt modelId="{2195BDA8-19AF-CB40-AAE6-CB66A7892274}" type="pres">
      <dgm:prSet presAssocID="{BAFA8380-4B3F-A04F-A5C1-2328074A841D}" presName="dummy4b" presStyleCnt="0"/>
      <dgm:spPr/>
    </dgm:pt>
    <dgm:pt modelId="{EAB21677-E8CA-2B47-AD44-86DB8CED21C7}" type="pres">
      <dgm:prSet presAssocID="{BAFA8380-4B3F-A04F-A5C1-2328074A841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4"/>
      <dgm:spPr>
        <a:noFill/>
      </dgm:spPr>
    </dgm:pt>
    <dgm:pt modelId="{E874CBF8-0A15-BE40-BF81-F8940C8A36F0}" type="pres">
      <dgm:prSet presAssocID="{A0140443-B517-3841-8EF8-B7882FA82F97}" presName="arrowWedge2" presStyleLbl="fgSibTrans2D1" presStyleIdx="1" presStyleCnt="4"/>
      <dgm:spPr>
        <a:noFill/>
      </dgm:spPr>
    </dgm:pt>
    <dgm:pt modelId="{2C3EDF2C-7A3F-384E-9A35-44A1F880DB32}" type="pres">
      <dgm:prSet presAssocID="{D4DC4E17-42A9-2E4A-AAA3-8241CA63B268}" presName="arrowWedge3" presStyleLbl="fgSibTrans2D1" presStyleIdx="2" presStyleCnt="4"/>
      <dgm:spPr>
        <a:noFill/>
      </dgm:spPr>
    </dgm:pt>
    <dgm:pt modelId="{FF58F865-C7BF-094B-B820-D21F1AD08A9C}" type="pres">
      <dgm:prSet presAssocID="{560A75CA-8C15-B34F-BD95-F3B184F1FA2D}" presName="arrowWedge4" presStyleLbl="fgSibTrans2D1" presStyleIdx="3" presStyleCnt="4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DF509B10-763D-5A4B-8E6D-A93FA618AD1F}" type="presOf" srcId="{00AFF425-BC18-1C4C-987C-49216B35451F}" destId="{6909CF81-581B-B445-AF02-C1ACC18F3060}" srcOrd="0" destOrd="0" presId="urn:microsoft.com/office/officeart/2005/8/layout/cycle8"/>
    <dgm:cxn modelId="{D5C58D20-27E7-D94C-B327-628E48732A3F}" type="presOf" srcId="{1EDF4079-B3A9-2A45-8694-2A13A16311D4}" destId="{F3B9EF47-72A0-684A-A373-0A4307AD5205}" srcOrd="1" destOrd="0" presId="urn:microsoft.com/office/officeart/2005/8/layout/cycle8"/>
    <dgm:cxn modelId="{680F3725-9EAB-2B46-8BF1-E1374F70C908}" srcId="{BAFA8380-4B3F-A04F-A5C1-2328074A841D}" destId="{00AFF425-BC18-1C4C-987C-49216B35451F}" srcOrd="3" destOrd="0" parTransId="{BD287BDB-8149-6C4A-8440-E6D7E4FFE4E4}" sibTransId="{560A75CA-8C15-B34F-BD95-F3B184F1FA2D}"/>
    <dgm:cxn modelId="{7C4ECF2A-0B61-1F4F-8655-05F553D4FC82}" type="presOf" srcId="{4D91B2E2-B779-0441-B0BF-05D0EB1D9808}" destId="{252EA486-C776-D646-89AA-1DFD5503FD44}" srcOrd="1" destOrd="0" presId="urn:microsoft.com/office/officeart/2005/8/layout/cycle8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ACC59846-E614-0B43-ADF3-0A8AF13B37B0}" type="presOf" srcId="{1EDF4079-B3A9-2A45-8694-2A13A16311D4}" destId="{A0DCC1D2-9CAA-714F-9035-7D5E93CB354A}" srcOrd="0" destOrd="0" presId="urn:microsoft.com/office/officeart/2005/8/layout/cycle8"/>
    <dgm:cxn modelId="{6335B557-65C0-8B47-95D6-A04EB1A29DEE}" type="presOf" srcId="{4D91B2E2-B779-0441-B0BF-05D0EB1D9808}" destId="{361F299B-01C9-8541-89D8-E640B92CAC3C}" srcOrd="0" destOrd="0" presId="urn:microsoft.com/office/officeart/2005/8/layout/cycle8"/>
    <dgm:cxn modelId="{F6A9916E-281A-0F42-BC1B-AFE02A2D5544}" srcId="{BAFA8380-4B3F-A04F-A5C1-2328074A841D}" destId="{4D91B2E2-B779-0441-B0BF-05D0EB1D9808}" srcOrd="1" destOrd="0" parTransId="{35B1593D-AFFB-124F-98FA-B182150140D5}" sibTransId="{A0140443-B517-3841-8EF8-B7882FA82F97}"/>
    <dgm:cxn modelId="{378A9972-4649-FE4B-873E-62F3B15F0654}" srcId="{BAFA8380-4B3F-A04F-A5C1-2328074A841D}" destId="{1EDF4079-B3A9-2A45-8694-2A13A16311D4}" srcOrd="2" destOrd="0" parTransId="{FBB46A08-BEA2-1F47-B6FB-E399340CF237}" sibTransId="{D4DC4E17-42A9-2E4A-AAA3-8241CA63B268}"/>
    <dgm:cxn modelId="{F7126E96-0963-ED4D-ACBC-C87BB107FD89}" type="presOf" srcId="{00AFF425-BC18-1C4C-987C-49216B35451F}" destId="{EAB21677-E8CA-2B47-AD44-86DB8CED21C7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0BBCFF9F-EBBA-8E49-9FB5-C4F1ECECBFC6}" type="presParOf" srcId="{C8C08201-EF96-BD4D-A3FB-76521229C1DD}" destId="{6909CF81-581B-B445-AF02-C1ACC18F3060}" srcOrd="12" destOrd="0" presId="urn:microsoft.com/office/officeart/2005/8/layout/cycle8"/>
    <dgm:cxn modelId="{A6906967-6C81-1941-B93F-C48034167CF8}" type="presParOf" srcId="{C8C08201-EF96-BD4D-A3FB-76521229C1DD}" destId="{A889CE26-0FD4-4A4C-9CA3-A67F68176577}" srcOrd="13" destOrd="0" presId="urn:microsoft.com/office/officeart/2005/8/layout/cycle8"/>
    <dgm:cxn modelId="{1AE91D3F-4354-1B4A-8E57-49E47DD3B738}" type="presParOf" srcId="{C8C08201-EF96-BD4D-A3FB-76521229C1DD}" destId="{2195BDA8-19AF-CB40-AAE6-CB66A7892274}" srcOrd="14" destOrd="0" presId="urn:microsoft.com/office/officeart/2005/8/layout/cycle8"/>
    <dgm:cxn modelId="{43E99926-9514-9249-BE4C-B330FCEA5A87}" type="presParOf" srcId="{C8C08201-EF96-BD4D-A3FB-76521229C1DD}" destId="{EAB21677-E8CA-2B47-AD44-86DB8CED21C7}" srcOrd="15" destOrd="0" presId="urn:microsoft.com/office/officeart/2005/8/layout/cycle8"/>
    <dgm:cxn modelId="{77CD8EAE-8B5E-334E-8FA7-889EE5853781}" type="presParOf" srcId="{C8C08201-EF96-BD4D-A3FB-76521229C1DD}" destId="{A85F6083-2BF5-7043-BDC2-FA7B212C1581}" srcOrd="16" destOrd="0" presId="urn:microsoft.com/office/officeart/2005/8/layout/cycle8"/>
    <dgm:cxn modelId="{C88DE8CF-45F2-AC4B-BAE8-D8566A2BA379}" type="presParOf" srcId="{C8C08201-EF96-BD4D-A3FB-76521229C1DD}" destId="{E874CBF8-0A15-BE40-BF81-F8940C8A36F0}" srcOrd="17" destOrd="0" presId="urn:microsoft.com/office/officeart/2005/8/layout/cycle8"/>
    <dgm:cxn modelId="{601F9FE0-8E0E-E244-8C5D-FD97FB0F8394}" type="presParOf" srcId="{C8C08201-EF96-BD4D-A3FB-76521229C1DD}" destId="{2C3EDF2C-7A3F-384E-9A35-44A1F880DB32}" srcOrd="18" destOrd="0" presId="urn:microsoft.com/office/officeart/2005/8/layout/cycle8"/>
    <dgm:cxn modelId="{0CFA51DB-1BD8-E54B-9500-8F1A05A1620D}" type="presParOf" srcId="{C8C08201-EF96-BD4D-A3FB-76521229C1DD}" destId="{FF58F865-C7BF-094B-B820-D21F1AD08A9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>
        <a:noFill/>
      </dgm:spPr>
      <dgm:t>
        <a:bodyPr/>
        <a:lstStyle/>
        <a:p>
          <a:endParaRPr lang="en-US" sz="1800" b="1" dirty="0">
            <a:solidFill>
              <a:schemeClr val="tx1"/>
            </a:solidFill>
            <a:latin typeface="Helvetica" pitchFamily="2" charset="0"/>
          </a:endParaRP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2000"/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2000"/>
        </a:p>
      </dgm:t>
    </dgm:pt>
    <dgm:pt modelId="{1EDF4079-B3A9-2A45-8694-2A13A16311D4}">
      <dgm:prSet phldrT="[Text]" custT="1"/>
      <dgm:spPr>
        <a:noFill/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endParaRPr lang="en-US" sz="1800" b="1" dirty="0">
            <a:solidFill>
              <a:schemeClr val="bg1"/>
            </a:solidFill>
            <a:latin typeface="Helvetica" pitchFamily="2" charset="0"/>
          </a:endParaRPr>
        </a:p>
        <a:p>
          <a:r>
            <a:rPr lang="en-US" sz="1800" b="1" dirty="0">
              <a:solidFill>
                <a:schemeClr val="bg1"/>
              </a:solidFill>
              <a:latin typeface="Helvetica" pitchFamily="2" charset="0"/>
            </a:rPr>
            <a:t>Large scale data 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2000"/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2000"/>
        </a:p>
      </dgm:t>
    </dgm:pt>
    <dgm:pt modelId="{00AFF425-BC18-1C4C-987C-49216B35451F}">
      <dgm:prSet phldrT="[Text]" custT="1"/>
      <dgm:spPr/>
      <dgm:t>
        <a:bodyPr/>
        <a:lstStyle/>
        <a:p>
          <a:endParaRPr lang="en-US" sz="1800" b="1" dirty="0"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2000"/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2000"/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3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3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3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3"/>
      <dgm:spPr>
        <a:noFill/>
      </dgm:spPr>
    </dgm:pt>
    <dgm:pt modelId="{CD4A9A69-6552-034A-9F2C-56EE5E59B738}" type="pres">
      <dgm:prSet presAssocID="{D4DC4E17-42A9-2E4A-AAA3-8241CA63B268}" presName="arrowWedge2" presStyleLbl="fgSibTrans2D1" presStyleIdx="1" presStyleCnt="3" custLinFactNeighborX="3298" custLinFactNeighborY="8729"/>
      <dgm:spPr>
        <a:noFill/>
      </dgm:spPr>
    </dgm:pt>
    <dgm:pt modelId="{6945A3F7-94F7-9E41-B319-D17672E0C157}" type="pres">
      <dgm:prSet presAssocID="{560A75CA-8C15-B34F-BD95-F3B184F1FA2D}" presName="arrowWedge3" presStyleLbl="fgSibTrans2D1" presStyleIdx="2" presStyleCnt="3" custLinFactNeighborX="-22994" custLinFactNeighborY="-6058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680F3725-9EAB-2B46-8BF1-E1374F70C908}" srcId="{BAFA8380-4B3F-A04F-A5C1-2328074A841D}" destId="{00AFF425-BC18-1C4C-987C-49216B35451F}" srcOrd="2" destOrd="0" parTransId="{BD287BDB-8149-6C4A-8440-E6D7E4FFE4E4}" sibTransId="{560A75CA-8C15-B34F-BD95-F3B184F1FA2D}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B0492842-AC01-9844-A957-0DEE206CF868}" type="presOf" srcId="{1EDF4079-B3A9-2A45-8694-2A13A16311D4}" destId="{252EA486-C776-D646-89AA-1DFD5503FD44}" srcOrd="1" destOrd="0" presId="urn:microsoft.com/office/officeart/2005/8/layout/cycle8"/>
    <dgm:cxn modelId="{7FFD8560-0ED0-A94A-8A2E-9981C5C02CAF}" type="presOf" srcId="{1EDF4079-B3A9-2A45-8694-2A13A16311D4}" destId="{361F299B-01C9-8541-89D8-E640B92CAC3C}" srcOrd="0" destOrd="0" presId="urn:microsoft.com/office/officeart/2005/8/layout/cycle8"/>
    <dgm:cxn modelId="{378A9972-4649-FE4B-873E-62F3B15F0654}" srcId="{BAFA8380-4B3F-A04F-A5C1-2328074A841D}" destId="{1EDF4079-B3A9-2A45-8694-2A13A16311D4}" srcOrd="1" destOrd="0" parTransId="{FBB46A08-BEA2-1F47-B6FB-E399340CF237}" sibTransId="{D4DC4E17-42A9-2E4A-AAA3-8241CA63B268}"/>
    <dgm:cxn modelId="{74DBAA9C-4FF7-4D4E-9EBB-710DA2732E89}" type="presOf" srcId="{00AFF425-BC18-1C4C-987C-49216B35451F}" destId="{F3B9EF47-72A0-684A-A373-0A4307AD5205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178F01DB-4DCA-B148-9B85-B0E431584D5D}" type="presOf" srcId="{00AFF425-BC18-1C4C-987C-49216B35451F}" destId="{A0DCC1D2-9CAA-714F-9035-7D5E93CB354A}" srcOrd="0" destOrd="0" presId="urn:microsoft.com/office/officeart/2005/8/layout/cycle8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77CD8EAE-8B5E-334E-8FA7-889EE5853781}" type="presParOf" srcId="{C8C08201-EF96-BD4D-A3FB-76521229C1DD}" destId="{A85F6083-2BF5-7043-BDC2-FA7B212C1581}" srcOrd="12" destOrd="0" presId="urn:microsoft.com/office/officeart/2005/8/layout/cycle8"/>
    <dgm:cxn modelId="{8AB91EB9-B5C4-7648-BB24-69F95EFDF22A}" type="presParOf" srcId="{C8C08201-EF96-BD4D-A3FB-76521229C1DD}" destId="{CD4A9A69-6552-034A-9F2C-56EE5E59B738}" srcOrd="13" destOrd="0" presId="urn:microsoft.com/office/officeart/2005/8/layout/cycle8"/>
    <dgm:cxn modelId="{23184B7A-A673-1F4A-80D5-E6234D16F80B}" type="presParOf" srcId="{C8C08201-EF96-BD4D-A3FB-76521229C1DD}" destId="{6945A3F7-94F7-9E41-B319-D17672E0C15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>
        <a:noFill/>
      </dgm:spPr>
      <dgm:t>
        <a:bodyPr/>
        <a:lstStyle/>
        <a:p>
          <a:endParaRPr lang="en-US" sz="1800" b="1" dirty="0">
            <a:solidFill>
              <a:schemeClr val="tx1"/>
            </a:solidFill>
            <a:latin typeface="Helvetica" pitchFamily="2" charset="0"/>
          </a:endParaRP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2000"/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2000"/>
        </a:p>
      </dgm:t>
    </dgm:pt>
    <dgm:pt modelId="{1EDF4079-B3A9-2A45-8694-2A13A16311D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en-US" sz="1800" b="1" dirty="0">
            <a:solidFill>
              <a:schemeClr val="bg1"/>
            </a:solidFill>
            <a:latin typeface="Helvetica" pitchFamily="2" charset="0"/>
          </a:endParaRP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2000"/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2000"/>
        </a:p>
      </dgm:t>
    </dgm:pt>
    <dgm:pt modelId="{00AFF425-BC18-1C4C-987C-49216B35451F}">
      <dgm:prSet phldrT="[Text]" custT="1"/>
      <dgm:spPr/>
      <dgm:t>
        <a:bodyPr/>
        <a:lstStyle/>
        <a:p>
          <a:endParaRPr lang="en-US" sz="1800" b="1" dirty="0"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2000"/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2000"/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3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3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3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3"/>
      <dgm:spPr>
        <a:noFill/>
      </dgm:spPr>
    </dgm:pt>
    <dgm:pt modelId="{CD4A9A69-6552-034A-9F2C-56EE5E59B738}" type="pres">
      <dgm:prSet presAssocID="{D4DC4E17-42A9-2E4A-AAA3-8241CA63B268}" presName="arrowWedge2" presStyleLbl="fgSibTrans2D1" presStyleIdx="1" presStyleCnt="3" custLinFactNeighborX="3298" custLinFactNeighborY="8729"/>
      <dgm:spPr>
        <a:noFill/>
      </dgm:spPr>
    </dgm:pt>
    <dgm:pt modelId="{6945A3F7-94F7-9E41-B319-D17672E0C157}" type="pres">
      <dgm:prSet presAssocID="{560A75CA-8C15-B34F-BD95-F3B184F1FA2D}" presName="arrowWedge3" presStyleLbl="fgSibTrans2D1" presStyleIdx="2" presStyleCnt="3" custLinFactNeighborX="-22994" custLinFactNeighborY="-6058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680F3725-9EAB-2B46-8BF1-E1374F70C908}" srcId="{BAFA8380-4B3F-A04F-A5C1-2328074A841D}" destId="{00AFF425-BC18-1C4C-987C-49216B35451F}" srcOrd="2" destOrd="0" parTransId="{BD287BDB-8149-6C4A-8440-E6D7E4FFE4E4}" sibTransId="{560A75CA-8C15-B34F-BD95-F3B184F1FA2D}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B0492842-AC01-9844-A957-0DEE206CF868}" type="presOf" srcId="{1EDF4079-B3A9-2A45-8694-2A13A16311D4}" destId="{252EA486-C776-D646-89AA-1DFD5503FD44}" srcOrd="1" destOrd="0" presId="urn:microsoft.com/office/officeart/2005/8/layout/cycle8"/>
    <dgm:cxn modelId="{7FFD8560-0ED0-A94A-8A2E-9981C5C02CAF}" type="presOf" srcId="{1EDF4079-B3A9-2A45-8694-2A13A16311D4}" destId="{361F299B-01C9-8541-89D8-E640B92CAC3C}" srcOrd="0" destOrd="0" presId="urn:microsoft.com/office/officeart/2005/8/layout/cycle8"/>
    <dgm:cxn modelId="{378A9972-4649-FE4B-873E-62F3B15F0654}" srcId="{BAFA8380-4B3F-A04F-A5C1-2328074A841D}" destId="{1EDF4079-B3A9-2A45-8694-2A13A16311D4}" srcOrd="1" destOrd="0" parTransId="{FBB46A08-BEA2-1F47-B6FB-E399340CF237}" sibTransId="{D4DC4E17-42A9-2E4A-AAA3-8241CA63B268}"/>
    <dgm:cxn modelId="{74DBAA9C-4FF7-4D4E-9EBB-710DA2732E89}" type="presOf" srcId="{00AFF425-BC18-1C4C-987C-49216B35451F}" destId="{F3B9EF47-72A0-684A-A373-0A4307AD5205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178F01DB-4DCA-B148-9B85-B0E431584D5D}" type="presOf" srcId="{00AFF425-BC18-1C4C-987C-49216B35451F}" destId="{A0DCC1D2-9CAA-714F-9035-7D5E93CB354A}" srcOrd="0" destOrd="0" presId="urn:microsoft.com/office/officeart/2005/8/layout/cycle8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77CD8EAE-8B5E-334E-8FA7-889EE5853781}" type="presParOf" srcId="{C8C08201-EF96-BD4D-A3FB-76521229C1DD}" destId="{A85F6083-2BF5-7043-BDC2-FA7B212C1581}" srcOrd="12" destOrd="0" presId="urn:microsoft.com/office/officeart/2005/8/layout/cycle8"/>
    <dgm:cxn modelId="{8AB91EB9-B5C4-7648-BB24-69F95EFDF22A}" type="presParOf" srcId="{C8C08201-EF96-BD4D-A3FB-76521229C1DD}" destId="{CD4A9A69-6552-034A-9F2C-56EE5E59B738}" srcOrd="13" destOrd="0" presId="urn:microsoft.com/office/officeart/2005/8/layout/cycle8"/>
    <dgm:cxn modelId="{23184B7A-A673-1F4A-80D5-E6234D16F80B}" type="presParOf" srcId="{C8C08201-EF96-BD4D-A3FB-76521229C1DD}" destId="{6945A3F7-94F7-9E41-B319-D17672E0C15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>
        <a:noFill/>
      </dgm:spPr>
      <dgm:t>
        <a:bodyPr/>
        <a:lstStyle/>
        <a:p>
          <a:endParaRPr lang="en-US" sz="1800" b="1" dirty="0">
            <a:solidFill>
              <a:schemeClr val="tx1"/>
            </a:solidFill>
            <a:latin typeface="Helvetica" pitchFamily="2" charset="0"/>
          </a:endParaRP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2000"/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2000"/>
        </a:p>
      </dgm:t>
    </dgm:pt>
    <dgm:pt modelId="{1EDF4079-B3A9-2A45-8694-2A13A16311D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endParaRPr lang="en-US" sz="1800" b="1" dirty="0">
            <a:solidFill>
              <a:schemeClr val="bg1"/>
            </a:solidFill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2000"/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2000"/>
        </a:p>
      </dgm:t>
    </dgm:pt>
    <dgm:pt modelId="{00AFF425-BC18-1C4C-987C-49216B35451F}">
      <dgm:prSet phldrT="[Text]" custT="1"/>
      <dgm:spPr/>
      <dgm:t>
        <a:bodyPr/>
        <a:lstStyle/>
        <a:p>
          <a:endParaRPr lang="en-US" sz="1800" b="1" dirty="0"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2000"/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2000"/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3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3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3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3"/>
      <dgm:spPr>
        <a:noFill/>
      </dgm:spPr>
    </dgm:pt>
    <dgm:pt modelId="{CD4A9A69-6552-034A-9F2C-56EE5E59B738}" type="pres">
      <dgm:prSet presAssocID="{D4DC4E17-42A9-2E4A-AAA3-8241CA63B268}" presName="arrowWedge2" presStyleLbl="fgSibTrans2D1" presStyleIdx="1" presStyleCnt="3" custLinFactNeighborX="3298" custLinFactNeighborY="8729"/>
      <dgm:spPr>
        <a:noFill/>
      </dgm:spPr>
    </dgm:pt>
    <dgm:pt modelId="{6945A3F7-94F7-9E41-B319-D17672E0C157}" type="pres">
      <dgm:prSet presAssocID="{560A75CA-8C15-B34F-BD95-F3B184F1FA2D}" presName="arrowWedge3" presStyleLbl="fgSibTrans2D1" presStyleIdx="2" presStyleCnt="3" custLinFactNeighborX="-22994" custLinFactNeighborY="-6058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680F3725-9EAB-2B46-8BF1-E1374F70C908}" srcId="{BAFA8380-4B3F-A04F-A5C1-2328074A841D}" destId="{00AFF425-BC18-1C4C-987C-49216B35451F}" srcOrd="2" destOrd="0" parTransId="{BD287BDB-8149-6C4A-8440-E6D7E4FFE4E4}" sibTransId="{560A75CA-8C15-B34F-BD95-F3B184F1FA2D}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B0492842-AC01-9844-A957-0DEE206CF868}" type="presOf" srcId="{1EDF4079-B3A9-2A45-8694-2A13A16311D4}" destId="{252EA486-C776-D646-89AA-1DFD5503FD44}" srcOrd="1" destOrd="0" presId="urn:microsoft.com/office/officeart/2005/8/layout/cycle8"/>
    <dgm:cxn modelId="{7FFD8560-0ED0-A94A-8A2E-9981C5C02CAF}" type="presOf" srcId="{1EDF4079-B3A9-2A45-8694-2A13A16311D4}" destId="{361F299B-01C9-8541-89D8-E640B92CAC3C}" srcOrd="0" destOrd="0" presId="urn:microsoft.com/office/officeart/2005/8/layout/cycle8"/>
    <dgm:cxn modelId="{378A9972-4649-FE4B-873E-62F3B15F0654}" srcId="{BAFA8380-4B3F-A04F-A5C1-2328074A841D}" destId="{1EDF4079-B3A9-2A45-8694-2A13A16311D4}" srcOrd="1" destOrd="0" parTransId="{FBB46A08-BEA2-1F47-B6FB-E399340CF237}" sibTransId="{D4DC4E17-42A9-2E4A-AAA3-8241CA63B268}"/>
    <dgm:cxn modelId="{74DBAA9C-4FF7-4D4E-9EBB-710DA2732E89}" type="presOf" srcId="{00AFF425-BC18-1C4C-987C-49216B35451F}" destId="{F3B9EF47-72A0-684A-A373-0A4307AD5205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178F01DB-4DCA-B148-9B85-B0E431584D5D}" type="presOf" srcId="{00AFF425-BC18-1C4C-987C-49216B35451F}" destId="{A0DCC1D2-9CAA-714F-9035-7D5E93CB354A}" srcOrd="0" destOrd="0" presId="urn:microsoft.com/office/officeart/2005/8/layout/cycle8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77CD8EAE-8B5E-334E-8FA7-889EE5853781}" type="presParOf" srcId="{C8C08201-EF96-BD4D-A3FB-76521229C1DD}" destId="{A85F6083-2BF5-7043-BDC2-FA7B212C1581}" srcOrd="12" destOrd="0" presId="urn:microsoft.com/office/officeart/2005/8/layout/cycle8"/>
    <dgm:cxn modelId="{8AB91EB9-B5C4-7648-BB24-69F95EFDF22A}" type="presParOf" srcId="{C8C08201-EF96-BD4D-A3FB-76521229C1DD}" destId="{CD4A9A69-6552-034A-9F2C-56EE5E59B738}" srcOrd="13" destOrd="0" presId="urn:microsoft.com/office/officeart/2005/8/layout/cycle8"/>
    <dgm:cxn modelId="{23184B7A-A673-1F4A-80D5-E6234D16F80B}" type="presParOf" srcId="{C8C08201-EF96-BD4D-A3FB-76521229C1DD}" destId="{6945A3F7-94F7-9E41-B319-D17672E0C15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>
        <a:noFill/>
      </dgm:spPr>
      <dgm:t>
        <a:bodyPr/>
        <a:lstStyle/>
        <a:p>
          <a:endParaRPr lang="en-US" sz="1800" b="1" dirty="0">
            <a:solidFill>
              <a:schemeClr val="tx1"/>
            </a:solidFill>
            <a:latin typeface="Helvetica" pitchFamily="2" charset="0"/>
          </a:endParaRP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2000"/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2000"/>
        </a:p>
      </dgm:t>
    </dgm:pt>
    <dgm:pt modelId="{1EDF4079-B3A9-2A45-8694-2A13A16311D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endParaRPr lang="en-US" sz="1800" b="1" dirty="0">
            <a:solidFill>
              <a:schemeClr val="bg1"/>
            </a:solidFill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2000"/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2000"/>
        </a:p>
      </dgm:t>
    </dgm:pt>
    <dgm:pt modelId="{00AFF425-BC18-1C4C-987C-49216B35451F}">
      <dgm:prSet phldrT="[Text]" custT="1"/>
      <dgm:spPr/>
      <dgm:t>
        <a:bodyPr/>
        <a:lstStyle/>
        <a:p>
          <a:endParaRPr lang="en-US" sz="1800" b="1" dirty="0"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2000"/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2000"/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3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3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3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3"/>
      <dgm:spPr>
        <a:noFill/>
      </dgm:spPr>
    </dgm:pt>
    <dgm:pt modelId="{CD4A9A69-6552-034A-9F2C-56EE5E59B738}" type="pres">
      <dgm:prSet presAssocID="{D4DC4E17-42A9-2E4A-AAA3-8241CA63B268}" presName="arrowWedge2" presStyleLbl="fgSibTrans2D1" presStyleIdx="1" presStyleCnt="3" custLinFactNeighborX="3298" custLinFactNeighborY="8729"/>
      <dgm:spPr>
        <a:noFill/>
      </dgm:spPr>
    </dgm:pt>
    <dgm:pt modelId="{6945A3F7-94F7-9E41-B319-D17672E0C157}" type="pres">
      <dgm:prSet presAssocID="{560A75CA-8C15-B34F-BD95-F3B184F1FA2D}" presName="arrowWedge3" presStyleLbl="fgSibTrans2D1" presStyleIdx="2" presStyleCnt="3" custLinFactNeighborX="-22994" custLinFactNeighborY="-6058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680F3725-9EAB-2B46-8BF1-E1374F70C908}" srcId="{BAFA8380-4B3F-A04F-A5C1-2328074A841D}" destId="{00AFF425-BC18-1C4C-987C-49216B35451F}" srcOrd="2" destOrd="0" parTransId="{BD287BDB-8149-6C4A-8440-E6D7E4FFE4E4}" sibTransId="{560A75CA-8C15-B34F-BD95-F3B184F1FA2D}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B0492842-AC01-9844-A957-0DEE206CF868}" type="presOf" srcId="{1EDF4079-B3A9-2A45-8694-2A13A16311D4}" destId="{252EA486-C776-D646-89AA-1DFD5503FD44}" srcOrd="1" destOrd="0" presId="urn:microsoft.com/office/officeart/2005/8/layout/cycle8"/>
    <dgm:cxn modelId="{7FFD8560-0ED0-A94A-8A2E-9981C5C02CAF}" type="presOf" srcId="{1EDF4079-B3A9-2A45-8694-2A13A16311D4}" destId="{361F299B-01C9-8541-89D8-E640B92CAC3C}" srcOrd="0" destOrd="0" presId="urn:microsoft.com/office/officeart/2005/8/layout/cycle8"/>
    <dgm:cxn modelId="{378A9972-4649-FE4B-873E-62F3B15F0654}" srcId="{BAFA8380-4B3F-A04F-A5C1-2328074A841D}" destId="{1EDF4079-B3A9-2A45-8694-2A13A16311D4}" srcOrd="1" destOrd="0" parTransId="{FBB46A08-BEA2-1F47-B6FB-E399340CF237}" sibTransId="{D4DC4E17-42A9-2E4A-AAA3-8241CA63B268}"/>
    <dgm:cxn modelId="{74DBAA9C-4FF7-4D4E-9EBB-710DA2732E89}" type="presOf" srcId="{00AFF425-BC18-1C4C-987C-49216B35451F}" destId="{F3B9EF47-72A0-684A-A373-0A4307AD5205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178F01DB-4DCA-B148-9B85-B0E431584D5D}" type="presOf" srcId="{00AFF425-BC18-1C4C-987C-49216B35451F}" destId="{A0DCC1D2-9CAA-714F-9035-7D5E93CB354A}" srcOrd="0" destOrd="0" presId="urn:microsoft.com/office/officeart/2005/8/layout/cycle8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77CD8EAE-8B5E-334E-8FA7-889EE5853781}" type="presParOf" srcId="{C8C08201-EF96-BD4D-A3FB-76521229C1DD}" destId="{A85F6083-2BF5-7043-BDC2-FA7B212C1581}" srcOrd="12" destOrd="0" presId="urn:microsoft.com/office/officeart/2005/8/layout/cycle8"/>
    <dgm:cxn modelId="{8AB91EB9-B5C4-7648-BB24-69F95EFDF22A}" type="presParOf" srcId="{C8C08201-EF96-BD4D-A3FB-76521229C1DD}" destId="{CD4A9A69-6552-034A-9F2C-56EE5E59B738}" srcOrd="13" destOrd="0" presId="urn:microsoft.com/office/officeart/2005/8/layout/cycle8"/>
    <dgm:cxn modelId="{23184B7A-A673-1F4A-80D5-E6234D16F80B}" type="presParOf" srcId="{C8C08201-EF96-BD4D-A3FB-76521229C1DD}" destId="{6945A3F7-94F7-9E41-B319-D17672E0C15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2000"/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2000"/>
        </a:p>
      </dgm:t>
    </dgm:pt>
    <dgm:pt modelId="{1EDF4079-B3A9-2A45-8694-2A13A16311D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endParaRPr lang="en-US" sz="1800" b="1" dirty="0">
            <a:solidFill>
              <a:schemeClr val="bg1"/>
            </a:solidFill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2000"/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2000"/>
        </a:p>
      </dgm:t>
    </dgm:pt>
    <dgm:pt modelId="{00AFF425-BC18-1C4C-987C-49216B35451F}">
      <dgm:prSet phldrT="[Text]" custT="1"/>
      <dgm:spPr/>
      <dgm:t>
        <a:bodyPr/>
        <a:lstStyle/>
        <a:p>
          <a:endParaRPr lang="en-US" sz="1800" b="1" dirty="0"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2000"/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2000"/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3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3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3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3"/>
      <dgm:spPr>
        <a:noFill/>
      </dgm:spPr>
    </dgm:pt>
    <dgm:pt modelId="{CD4A9A69-6552-034A-9F2C-56EE5E59B738}" type="pres">
      <dgm:prSet presAssocID="{D4DC4E17-42A9-2E4A-AAA3-8241CA63B268}" presName="arrowWedge2" presStyleLbl="fgSibTrans2D1" presStyleIdx="1" presStyleCnt="3" custLinFactNeighborX="3298" custLinFactNeighborY="8729"/>
      <dgm:spPr>
        <a:noFill/>
      </dgm:spPr>
    </dgm:pt>
    <dgm:pt modelId="{6945A3F7-94F7-9E41-B319-D17672E0C157}" type="pres">
      <dgm:prSet presAssocID="{560A75CA-8C15-B34F-BD95-F3B184F1FA2D}" presName="arrowWedge3" presStyleLbl="fgSibTrans2D1" presStyleIdx="2" presStyleCnt="3" custLinFactNeighborX="-22994" custLinFactNeighborY="-6058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680F3725-9EAB-2B46-8BF1-E1374F70C908}" srcId="{BAFA8380-4B3F-A04F-A5C1-2328074A841D}" destId="{00AFF425-BC18-1C4C-987C-49216B35451F}" srcOrd="2" destOrd="0" parTransId="{BD287BDB-8149-6C4A-8440-E6D7E4FFE4E4}" sibTransId="{560A75CA-8C15-B34F-BD95-F3B184F1FA2D}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B0492842-AC01-9844-A957-0DEE206CF868}" type="presOf" srcId="{1EDF4079-B3A9-2A45-8694-2A13A16311D4}" destId="{252EA486-C776-D646-89AA-1DFD5503FD44}" srcOrd="1" destOrd="0" presId="urn:microsoft.com/office/officeart/2005/8/layout/cycle8"/>
    <dgm:cxn modelId="{7FFD8560-0ED0-A94A-8A2E-9981C5C02CAF}" type="presOf" srcId="{1EDF4079-B3A9-2A45-8694-2A13A16311D4}" destId="{361F299B-01C9-8541-89D8-E640B92CAC3C}" srcOrd="0" destOrd="0" presId="urn:microsoft.com/office/officeart/2005/8/layout/cycle8"/>
    <dgm:cxn modelId="{378A9972-4649-FE4B-873E-62F3B15F0654}" srcId="{BAFA8380-4B3F-A04F-A5C1-2328074A841D}" destId="{1EDF4079-B3A9-2A45-8694-2A13A16311D4}" srcOrd="1" destOrd="0" parTransId="{FBB46A08-BEA2-1F47-B6FB-E399340CF237}" sibTransId="{D4DC4E17-42A9-2E4A-AAA3-8241CA63B268}"/>
    <dgm:cxn modelId="{74DBAA9C-4FF7-4D4E-9EBB-710DA2732E89}" type="presOf" srcId="{00AFF425-BC18-1C4C-987C-49216B35451F}" destId="{F3B9EF47-72A0-684A-A373-0A4307AD5205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178F01DB-4DCA-B148-9B85-B0E431584D5D}" type="presOf" srcId="{00AFF425-BC18-1C4C-987C-49216B35451F}" destId="{A0DCC1D2-9CAA-714F-9035-7D5E93CB354A}" srcOrd="0" destOrd="0" presId="urn:microsoft.com/office/officeart/2005/8/layout/cycle8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77CD8EAE-8B5E-334E-8FA7-889EE5853781}" type="presParOf" srcId="{C8C08201-EF96-BD4D-A3FB-76521229C1DD}" destId="{A85F6083-2BF5-7043-BDC2-FA7B212C1581}" srcOrd="12" destOrd="0" presId="urn:microsoft.com/office/officeart/2005/8/layout/cycle8"/>
    <dgm:cxn modelId="{8AB91EB9-B5C4-7648-BB24-69F95EFDF22A}" type="presParOf" srcId="{C8C08201-EF96-BD4D-A3FB-76521229C1DD}" destId="{CD4A9A69-6552-034A-9F2C-56EE5E59B738}" srcOrd="13" destOrd="0" presId="urn:microsoft.com/office/officeart/2005/8/layout/cycle8"/>
    <dgm:cxn modelId="{23184B7A-A673-1F4A-80D5-E6234D16F80B}" type="presParOf" srcId="{C8C08201-EF96-BD4D-A3FB-76521229C1DD}" destId="{6945A3F7-94F7-9E41-B319-D17672E0C157}" srcOrd="1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900" b="1" dirty="0" err="1">
              <a:solidFill>
                <a:schemeClr val="bg1"/>
              </a:solidFill>
              <a:latin typeface="Helvetica" pitchFamily="2" charset="0"/>
            </a:rPr>
            <a:t>Saddlepoint</a:t>
          </a:r>
          <a:r>
            <a:rPr lang="en-US" sz="1900" b="1" dirty="0">
              <a:solidFill>
                <a:schemeClr val="bg1"/>
              </a:solidFill>
              <a:latin typeface="Helvetica" pitchFamily="2" charset="0"/>
            </a:rPr>
            <a:t> Approximation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2000"/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2000"/>
        </a:p>
      </dgm:t>
    </dgm:pt>
    <dgm:pt modelId="{1EDF4079-B3A9-2A45-8694-2A13A16311D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endParaRPr lang="en-US" sz="1800" b="1" dirty="0">
            <a:solidFill>
              <a:schemeClr val="bg1"/>
            </a:solidFill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2000"/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2000"/>
        </a:p>
      </dgm:t>
    </dgm:pt>
    <dgm:pt modelId="{00AFF425-BC18-1C4C-987C-49216B35451F}">
      <dgm:prSet phldrT="[Text]" custT="1"/>
      <dgm:spPr/>
      <dgm:t>
        <a:bodyPr/>
        <a:lstStyle/>
        <a:p>
          <a:endParaRPr lang="en-US" sz="1800" b="1" dirty="0">
            <a:latin typeface="Helvetica" pitchFamily="2" charset="0"/>
          </a:endParaRPr>
        </a:p>
        <a:p>
          <a:r>
            <a:rPr lang="en-US" sz="2000" b="1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r>
            <a:rPr lang="en-US" sz="20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2000"/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2000"/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3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3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3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3"/>
      <dgm:spPr>
        <a:noFill/>
      </dgm:spPr>
    </dgm:pt>
    <dgm:pt modelId="{CD4A9A69-6552-034A-9F2C-56EE5E59B738}" type="pres">
      <dgm:prSet presAssocID="{D4DC4E17-42A9-2E4A-AAA3-8241CA63B268}" presName="arrowWedge2" presStyleLbl="fgSibTrans2D1" presStyleIdx="1" presStyleCnt="3" custLinFactNeighborX="3298" custLinFactNeighborY="8729"/>
      <dgm:spPr>
        <a:noFill/>
      </dgm:spPr>
    </dgm:pt>
    <dgm:pt modelId="{6945A3F7-94F7-9E41-B319-D17672E0C157}" type="pres">
      <dgm:prSet presAssocID="{560A75CA-8C15-B34F-BD95-F3B184F1FA2D}" presName="arrowWedge3" presStyleLbl="fgSibTrans2D1" presStyleIdx="2" presStyleCnt="3" custLinFactNeighborX="-22994" custLinFactNeighborY="-6058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680F3725-9EAB-2B46-8BF1-E1374F70C908}" srcId="{BAFA8380-4B3F-A04F-A5C1-2328074A841D}" destId="{00AFF425-BC18-1C4C-987C-49216B35451F}" srcOrd="2" destOrd="0" parTransId="{BD287BDB-8149-6C4A-8440-E6D7E4FFE4E4}" sibTransId="{560A75CA-8C15-B34F-BD95-F3B184F1FA2D}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B0492842-AC01-9844-A957-0DEE206CF868}" type="presOf" srcId="{1EDF4079-B3A9-2A45-8694-2A13A16311D4}" destId="{252EA486-C776-D646-89AA-1DFD5503FD44}" srcOrd="1" destOrd="0" presId="urn:microsoft.com/office/officeart/2005/8/layout/cycle8"/>
    <dgm:cxn modelId="{7FFD8560-0ED0-A94A-8A2E-9981C5C02CAF}" type="presOf" srcId="{1EDF4079-B3A9-2A45-8694-2A13A16311D4}" destId="{361F299B-01C9-8541-89D8-E640B92CAC3C}" srcOrd="0" destOrd="0" presId="urn:microsoft.com/office/officeart/2005/8/layout/cycle8"/>
    <dgm:cxn modelId="{378A9972-4649-FE4B-873E-62F3B15F0654}" srcId="{BAFA8380-4B3F-A04F-A5C1-2328074A841D}" destId="{1EDF4079-B3A9-2A45-8694-2A13A16311D4}" srcOrd="1" destOrd="0" parTransId="{FBB46A08-BEA2-1F47-B6FB-E399340CF237}" sibTransId="{D4DC4E17-42A9-2E4A-AAA3-8241CA63B268}"/>
    <dgm:cxn modelId="{74DBAA9C-4FF7-4D4E-9EBB-710DA2732E89}" type="presOf" srcId="{00AFF425-BC18-1C4C-987C-49216B35451F}" destId="{F3B9EF47-72A0-684A-A373-0A4307AD5205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178F01DB-4DCA-B148-9B85-B0E431584D5D}" type="presOf" srcId="{00AFF425-BC18-1C4C-987C-49216B35451F}" destId="{A0DCC1D2-9CAA-714F-9035-7D5E93CB354A}" srcOrd="0" destOrd="0" presId="urn:microsoft.com/office/officeart/2005/8/layout/cycle8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77CD8EAE-8B5E-334E-8FA7-889EE5853781}" type="presParOf" srcId="{C8C08201-EF96-BD4D-A3FB-76521229C1DD}" destId="{A85F6083-2BF5-7043-BDC2-FA7B212C1581}" srcOrd="12" destOrd="0" presId="urn:microsoft.com/office/officeart/2005/8/layout/cycle8"/>
    <dgm:cxn modelId="{8AB91EB9-B5C4-7648-BB24-69F95EFDF22A}" type="presParOf" srcId="{C8C08201-EF96-BD4D-A3FB-76521229C1DD}" destId="{CD4A9A69-6552-034A-9F2C-56EE5E59B738}" srcOrd="13" destOrd="0" presId="urn:microsoft.com/office/officeart/2005/8/layout/cycle8"/>
    <dgm:cxn modelId="{23184B7A-A673-1F4A-80D5-E6234D16F80B}" type="presParOf" srcId="{C8C08201-EF96-BD4D-A3FB-76521229C1DD}" destId="{6945A3F7-94F7-9E41-B319-D17672E0C157}" srcOrd="1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/>
      <dgm:t>
        <a:bodyPr/>
        <a:lstStyle/>
        <a:p>
          <a:r>
            <a:rPr lang="en-US" sz="1800" b="1" dirty="0" err="1">
              <a:latin typeface="Helvetica" pitchFamily="2" charset="0"/>
            </a:rPr>
            <a:t>Saddlepoint</a:t>
          </a:r>
          <a:r>
            <a:rPr lang="en-US" sz="1800" b="1" dirty="0">
              <a:latin typeface="Helvetica" pitchFamily="2" charset="0"/>
            </a:rPr>
            <a:t> approximation</a:t>
          </a:r>
        </a:p>
        <a:p>
          <a:endParaRPr lang="en-US" sz="1800" b="1" dirty="0">
            <a:solidFill>
              <a:schemeClr val="tx1"/>
            </a:solidFill>
            <a:latin typeface="Helvetica" pitchFamily="2" charset="0"/>
          </a:endParaRPr>
        </a:p>
        <a:p>
          <a:r>
            <a:rPr lang="en-US" sz="1800" b="1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2000"/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2000"/>
        </a:p>
      </dgm:t>
    </dgm:pt>
    <dgm:pt modelId="{1EDF4079-B3A9-2A45-8694-2A13A16311D4}">
      <dgm:prSet phldrT="[Text]" custT="1"/>
      <dgm:spPr/>
      <dgm:t>
        <a:bodyPr/>
        <a:lstStyle/>
        <a:p>
          <a:r>
            <a:rPr lang="en-US" sz="1800" b="1" dirty="0">
              <a:latin typeface="Helvetica" pitchFamily="2" charset="0"/>
            </a:rPr>
            <a:t>Optimization strategies</a:t>
          </a:r>
        </a:p>
        <a:p>
          <a:endParaRPr lang="en-US" sz="1800" b="1" dirty="0">
            <a:latin typeface="Helvetica" pitchFamily="2" charset="0"/>
          </a:endParaRPr>
        </a:p>
        <a:p>
          <a:r>
            <a:rPr lang="en-US" sz="1800" b="1" dirty="0">
              <a:solidFill>
                <a:schemeClr val="tx1"/>
              </a:solidFill>
              <a:latin typeface="Helvetica" pitchFamily="2" charset="0"/>
            </a:rPr>
            <a:t>Large scale data 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2000"/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2000"/>
        </a:p>
      </dgm:t>
    </dgm:pt>
    <dgm:pt modelId="{00AFF425-BC18-1C4C-987C-49216B35451F}">
      <dgm:prSet phldrT="[Text]" custT="1"/>
      <dgm:spPr/>
      <dgm:t>
        <a:bodyPr/>
        <a:lstStyle/>
        <a:p>
          <a:r>
            <a:rPr lang="en-US" sz="1800" b="1" dirty="0">
              <a:latin typeface="Helvetica" pitchFamily="2" charset="0"/>
            </a:rPr>
            <a:t>Mixed models</a:t>
          </a:r>
        </a:p>
        <a:p>
          <a:endParaRPr lang="en-US" sz="1800" b="1" dirty="0">
            <a:latin typeface="Helvetica" pitchFamily="2" charset="0"/>
          </a:endParaRPr>
        </a:p>
        <a:p>
          <a:r>
            <a:rPr lang="en-US" sz="18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2000"/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2000"/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3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3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3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3"/>
      <dgm:spPr>
        <a:noFill/>
      </dgm:spPr>
    </dgm:pt>
    <dgm:pt modelId="{CD4A9A69-6552-034A-9F2C-56EE5E59B738}" type="pres">
      <dgm:prSet presAssocID="{D4DC4E17-42A9-2E4A-AAA3-8241CA63B268}" presName="arrowWedge2" presStyleLbl="fgSibTrans2D1" presStyleIdx="1" presStyleCnt="3" custLinFactNeighborX="3298" custLinFactNeighborY="8729"/>
      <dgm:spPr>
        <a:noFill/>
      </dgm:spPr>
    </dgm:pt>
    <dgm:pt modelId="{6945A3F7-94F7-9E41-B319-D17672E0C157}" type="pres">
      <dgm:prSet presAssocID="{560A75CA-8C15-B34F-BD95-F3B184F1FA2D}" presName="arrowWedge3" presStyleLbl="fgSibTrans2D1" presStyleIdx="2" presStyleCnt="3" custLinFactNeighborX="-22994" custLinFactNeighborY="-6058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680F3725-9EAB-2B46-8BF1-E1374F70C908}" srcId="{BAFA8380-4B3F-A04F-A5C1-2328074A841D}" destId="{00AFF425-BC18-1C4C-987C-49216B35451F}" srcOrd="2" destOrd="0" parTransId="{BD287BDB-8149-6C4A-8440-E6D7E4FFE4E4}" sibTransId="{560A75CA-8C15-B34F-BD95-F3B184F1FA2D}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B0492842-AC01-9844-A957-0DEE206CF868}" type="presOf" srcId="{1EDF4079-B3A9-2A45-8694-2A13A16311D4}" destId="{252EA486-C776-D646-89AA-1DFD5503FD44}" srcOrd="1" destOrd="0" presId="urn:microsoft.com/office/officeart/2005/8/layout/cycle8"/>
    <dgm:cxn modelId="{7FFD8560-0ED0-A94A-8A2E-9981C5C02CAF}" type="presOf" srcId="{1EDF4079-B3A9-2A45-8694-2A13A16311D4}" destId="{361F299B-01C9-8541-89D8-E640B92CAC3C}" srcOrd="0" destOrd="0" presId="urn:microsoft.com/office/officeart/2005/8/layout/cycle8"/>
    <dgm:cxn modelId="{378A9972-4649-FE4B-873E-62F3B15F0654}" srcId="{BAFA8380-4B3F-A04F-A5C1-2328074A841D}" destId="{1EDF4079-B3A9-2A45-8694-2A13A16311D4}" srcOrd="1" destOrd="0" parTransId="{FBB46A08-BEA2-1F47-B6FB-E399340CF237}" sibTransId="{D4DC4E17-42A9-2E4A-AAA3-8241CA63B268}"/>
    <dgm:cxn modelId="{74DBAA9C-4FF7-4D4E-9EBB-710DA2732E89}" type="presOf" srcId="{00AFF425-BC18-1C4C-987C-49216B35451F}" destId="{F3B9EF47-72A0-684A-A373-0A4307AD5205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178F01DB-4DCA-B148-9B85-B0E431584D5D}" type="presOf" srcId="{00AFF425-BC18-1C4C-987C-49216B35451F}" destId="{A0DCC1D2-9CAA-714F-9035-7D5E93CB354A}" srcOrd="0" destOrd="0" presId="urn:microsoft.com/office/officeart/2005/8/layout/cycle8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77CD8EAE-8B5E-334E-8FA7-889EE5853781}" type="presParOf" srcId="{C8C08201-EF96-BD4D-A3FB-76521229C1DD}" destId="{A85F6083-2BF5-7043-BDC2-FA7B212C1581}" srcOrd="12" destOrd="0" presId="urn:microsoft.com/office/officeart/2005/8/layout/cycle8"/>
    <dgm:cxn modelId="{8AB91EB9-B5C4-7648-BB24-69F95EFDF22A}" type="presParOf" srcId="{C8C08201-EF96-BD4D-A3FB-76521229C1DD}" destId="{CD4A9A69-6552-034A-9F2C-56EE5E59B738}" srcOrd="13" destOrd="0" presId="urn:microsoft.com/office/officeart/2005/8/layout/cycle8"/>
    <dgm:cxn modelId="{23184B7A-A673-1F4A-80D5-E6234D16F80B}" type="presParOf" srcId="{C8C08201-EF96-BD4D-A3FB-76521229C1DD}" destId="{6945A3F7-94F7-9E41-B319-D17672E0C15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FA8380-4B3F-A04F-A5C1-2328074A841D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D9A14223-1D4F-C84F-A503-C6F08C095108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endParaRPr lang="en-US" sz="1600" b="1" dirty="0">
            <a:solidFill>
              <a:schemeClr val="bg1"/>
            </a:solidFill>
            <a:latin typeface="Helvetica" pitchFamily="2" charset="0"/>
          </a:endParaRPr>
        </a:p>
        <a:p>
          <a:r>
            <a:rPr lang="en-US" sz="1600" b="1" dirty="0" err="1">
              <a:latin typeface="Helvetica" pitchFamily="2" charset="0"/>
            </a:rPr>
            <a:t>Saddlepoint</a:t>
          </a:r>
          <a:r>
            <a:rPr lang="en-US" sz="1600" b="1" dirty="0">
              <a:latin typeface="Helvetica" pitchFamily="2" charset="0"/>
            </a:rPr>
            <a:t> Approximation</a:t>
          </a:r>
          <a:endParaRPr lang="en-US" sz="1600" b="1" dirty="0">
            <a:solidFill>
              <a:schemeClr val="tx1"/>
            </a:solidFill>
            <a:latin typeface="Helvetica" pitchFamily="2" charset="0"/>
          </a:endParaRPr>
        </a:p>
        <a:p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gm:t>
    </dgm:pt>
    <dgm:pt modelId="{5CCD5E32-2141-6946-9A1E-55DF9E76E6C8}" type="parTrans" cxnId="{F0B7AABF-D47C-124B-8527-882983EAF2D0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5F775F79-4245-5746-9940-A207985A2D13}" type="sibTrans" cxnId="{F0B7AABF-D47C-124B-8527-882983EAF2D0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1EDF4079-B3A9-2A45-8694-2A13A16311D4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Large scale data </a:t>
          </a:r>
        </a:p>
      </dgm:t>
    </dgm:pt>
    <dgm:pt modelId="{FBB46A08-BEA2-1F47-B6FB-E399340CF237}" type="parTrans" cxnId="{378A9972-4649-FE4B-873E-62F3B15F065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D4DC4E17-42A9-2E4A-AAA3-8241CA63B268}" type="sibTrans" cxnId="{378A9972-4649-FE4B-873E-62F3B15F065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00AFF425-BC18-1C4C-987C-49216B35451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>
              <a:latin typeface="Helvetica" pitchFamily="2" charset="0"/>
            </a:rPr>
            <a:t>Mixed models</a:t>
          </a:r>
        </a:p>
        <a:p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gm:t>
    </dgm:pt>
    <dgm:pt modelId="{BD287BDB-8149-6C4A-8440-E6D7E4FFE4E4}" type="parTrans" cxnId="{680F3725-9EAB-2B46-8BF1-E1374F70C908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560A75CA-8C15-B34F-BD95-F3B184F1FA2D}" type="sibTrans" cxnId="{680F3725-9EAB-2B46-8BF1-E1374F70C908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4D91B2E2-B779-0441-B0BF-05D0EB1D9808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en-US" sz="1600" b="1" dirty="0">
            <a:solidFill>
              <a:schemeClr val="bg1"/>
            </a:solidFill>
            <a:latin typeface="Helvetica" pitchFamily="2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underpowered for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1"/>
              </a:solidFill>
              <a:latin typeface="Helvetica" pitchFamily="2" charset="0"/>
            </a:rPr>
            <a:t>rare variants </a:t>
          </a:r>
        </a:p>
      </dgm:t>
    </dgm:pt>
    <dgm:pt modelId="{35B1593D-AFFB-124F-98FA-B182150140D5}" type="parTrans" cxnId="{F6A9916E-281A-0F42-BC1B-AFE02A2D554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A0140443-B517-3841-8EF8-B7882FA82F97}" type="sibTrans" cxnId="{F6A9916E-281A-0F42-BC1B-AFE02A2D5544}">
      <dgm:prSet/>
      <dgm:spPr/>
      <dgm:t>
        <a:bodyPr/>
        <a:lstStyle/>
        <a:p>
          <a:endParaRPr lang="en-US" sz="1600">
            <a:latin typeface="Helvetica" pitchFamily="2" charset="0"/>
          </a:endParaRPr>
        </a:p>
      </dgm:t>
    </dgm:pt>
    <dgm:pt modelId="{C8C08201-EF96-BD4D-A3FB-76521229C1DD}" type="pres">
      <dgm:prSet presAssocID="{BAFA8380-4B3F-A04F-A5C1-2328074A841D}" presName="compositeShape" presStyleCnt="0">
        <dgm:presLayoutVars>
          <dgm:chMax val="7"/>
          <dgm:dir/>
          <dgm:resizeHandles val="exact"/>
        </dgm:presLayoutVars>
      </dgm:prSet>
      <dgm:spPr/>
    </dgm:pt>
    <dgm:pt modelId="{C72F7E5D-CC79-6744-8F3F-3C77168D07C3}" type="pres">
      <dgm:prSet presAssocID="{BAFA8380-4B3F-A04F-A5C1-2328074A841D}" presName="wedge1" presStyleLbl="node1" presStyleIdx="0" presStyleCnt="4"/>
      <dgm:spPr/>
    </dgm:pt>
    <dgm:pt modelId="{FEAE539A-E793-F048-9BF0-F061673D30FB}" type="pres">
      <dgm:prSet presAssocID="{BAFA8380-4B3F-A04F-A5C1-2328074A841D}" presName="dummy1a" presStyleCnt="0"/>
      <dgm:spPr/>
    </dgm:pt>
    <dgm:pt modelId="{121FF69E-72F8-D640-A137-D6A167D548A6}" type="pres">
      <dgm:prSet presAssocID="{BAFA8380-4B3F-A04F-A5C1-2328074A841D}" presName="dummy1b" presStyleCnt="0"/>
      <dgm:spPr/>
    </dgm:pt>
    <dgm:pt modelId="{B019F0E6-3468-094C-9F65-38AFA652A151}" type="pres">
      <dgm:prSet presAssocID="{BAFA8380-4B3F-A04F-A5C1-2328074A841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61F299B-01C9-8541-89D8-E640B92CAC3C}" type="pres">
      <dgm:prSet presAssocID="{BAFA8380-4B3F-A04F-A5C1-2328074A841D}" presName="wedge2" presStyleLbl="node1" presStyleIdx="1" presStyleCnt="4"/>
      <dgm:spPr/>
    </dgm:pt>
    <dgm:pt modelId="{1AB8673D-BA1C-2743-9588-DDB7355C7C03}" type="pres">
      <dgm:prSet presAssocID="{BAFA8380-4B3F-A04F-A5C1-2328074A841D}" presName="dummy2a" presStyleCnt="0"/>
      <dgm:spPr/>
    </dgm:pt>
    <dgm:pt modelId="{140A6DBE-4CA5-B740-A55E-3C82BC791CC3}" type="pres">
      <dgm:prSet presAssocID="{BAFA8380-4B3F-A04F-A5C1-2328074A841D}" presName="dummy2b" presStyleCnt="0"/>
      <dgm:spPr/>
    </dgm:pt>
    <dgm:pt modelId="{252EA486-C776-D646-89AA-1DFD5503FD44}" type="pres">
      <dgm:prSet presAssocID="{BAFA8380-4B3F-A04F-A5C1-2328074A841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0DCC1D2-9CAA-714F-9035-7D5E93CB354A}" type="pres">
      <dgm:prSet presAssocID="{BAFA8380-4B3F-A04F-A5C1-2328074A841D}" presName="wedge3" presStyleLbl="node1" presStyleIdx="2" presStyleCnt="4"/>
      <dgm:spPr/>
    </dgm:pt>
    <dgm:pt modelId="{50503680-2A34-8042-ACF0-311E96D22B7F}" type="pres">
      <dgm:prSet presAssocID="{BAFA8380-4B3F-A04F-A5C1-2328074A841D}" presName="dummy3a" presStyleCnt="0"/>
      <dgm:spPr/>
    </dgm:pt>
    <dgm:pt modelId="{A402BDBA-D1BE-4449-A933-17A39A95567E}" type="pres">
      <dgm:prSet presAssocID="{BAFA8380-4B3F-A04F-A5C1-2328074A841D}" presName="dummy3b" presStyleCnt="0"/>
      <dgm:spPr/>
    </dgm:pt>
    <dgm:pt modelId="{F3B9EF47-72A0-684A-A373-0A4307AD5205}" type="pres">
      <dgm:prSet presAssocID="{BAFA8380-4B3F-A04F-A5C1-2328074A841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909CF81-581B-B445-AF02-C1ACC18F3060}" type="pres">
      <dgm:prSet presAssocID="{BAFA8380-4B3F-A04F-A5C1-2328074A841D}" presName="wedge4" presStyleLbl="node1" presStyleIdx="3" presStyleCnt="4"/>
      <dgm:spPr/>
    </dgm:pt>
    <dgm:pt modelId="{A889CE26-0FD4-4A4C-9CA3-A67F68176577}" type="pres">
      <dgm:prSet presAssocID="{BAFA8380-4B3F-A04F-A5C1-2328074A841D}" presName="dummy4a" presStyleCnt="0"/>
      <dgm:spPr/>
    </dgm:pt>
    <dgm:pt modelId="{2195BDA8-19AF-CB40-AAE6-CB66A7892274}" type="pres">
      <dgm:prSet presAssocID="{BAFA8380-4B3F-A04F-A5C1-2328074A841D}" presName="dummy4b" presStyleCnt="0"/>
      <dgm:spPr/>
    </dgm:pt>
    <dgm:pt modelId="{EAB21677-E8CA-2B47-AD44-86DB8CED21C7}" type="pres">
      <dgm:prSet presAssocID="{BAFA8380-4B3F-A04F-A5C1-2328074A841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85F6083-2BF5-7043-BDC2-FA7B212C1581}" type="pres">
      <dgm:prSet presAssocID="{5F775F79-4245-5746-9940-A207985A2D13}" presName="arrowWedge1" presStyleLbl="fgSibTrans2D1" presStyleIdx="0" presStyleCnt="4"/>
      <dgm:spPr>
        <a:noFill/>
      </dgm:spPr>
    </dgm:pt>
    <dgm:pt modelId="{E874CBF8-0A15-BE40-BF81-F8940C8A36F0}" type="pres">
      <dgm:prSet presAssocID="{A0140443-B517-3841-8EF8-B7882FA82F97}" presName="arrowWedge2" presStyleLbl="fgSibTrans2D1" presStyleIdx="1" presStyleCnt="4"/>
      <dgm:spPr>
        <a:noFill/>
      </dgm:spPr>
    </dgm:pt>
    <dgm:pt modelId="{2C3EDF2C-7A3F-384E-9A35-44A1F880DB32}" type="pres">
      <dgm:prSet presAssocID="{D4DC4E17-42A9-2E4A-AAA3-8241CA63B268}" presName="arrowWedge3" presStyleLbl="fgSibTrans2D1" presStyleIdx="2" presStyleCnt="4"/>
      <dgm:spPr>
        <a:noFill/>
      </dgm:spPr>
    </dgm:pt>
    <dgm:pt modelId="{FF58F865-C7BF-094B-B820-D21F1AD08A9C}" type="pres">
      <dgm:prSet presAssocID="{560A75CA-8C15-B34F-BD95-F3B184F1FA2D}" presName="arrowWedge4" presStyleLbl="fgSibTrans2D1" presStyleIdx="3" presStyleCnt="4"/>
      <dgm:spPr>
        <a:noFill/>
      </dgm:spPr>
    </dgm:pt>
  </dgm:ptLst>
  <dgm:cxnLst>
    <dgm:cxn modelId="{B9F47B0A-B2AC-6C4A-A860-32C8C417EBE1}" type="presOf" srcId="{BAFA8380-4B3F-A04F-A5C1-2328074A841D}" destId="{C8C08201-EF96-BD4D-A3FB-76521229C1DD}" srcOrd="0" destOrd="0" presId="urn:microsoft.com/office/officeart/2005/8/layout/cycle8"/>
    <dgm:cxn modelId="{DF509B10-763D-5A4B-8E6D-A93FA618AD1F}" type="presOf" srcId="{00AFF425-BC18-1C4C-987C-49216B35451F}" destId="{6909CF81-581B-B445-AF02-C1ACC18F3060}" srcOrd="0" destOrd="0" presId="urn:microsoft.com/office/officeart/2005/8/layout/cycle8"/>
    <dgm:cxn modelId="{D5C58D20-27E7-D94C-B327-628E48732A3F}" type="presOf" srcId="{1EDF4079-B3A9-2A45-8694-2A13A16311D4}" destId="{F3B9EF47-72A0-684A-A373-0A4307AD5205}" srcOrd="1" destOrd="0" presId="urn:microsoft.com/office/officeart/2005/8/layout/cycle8"/>
    <dgm:cxn modelId="{680F3725-9EAB-2B46-8BF1-E1374F70C908}" srcId="{BAFA8380-4B3F-A04F-A5C1-2328074A841D}" destId="{00AFF425-BC18-1C4C-987C-49216B35451F}" srcOrd="3" destOrd="0" parTransId="{BD287BDB-8149-6C4A-8440-E6D7E4FFE4E4}" sibTransId="{560A75CA-8C15-B34F-BD95-F3B184F1FA2D}"/>
    <dgm:cxn modelId="{7C4ECF2A-0B61-1F4F-8655-05F553D4FC82}" type="presOf" srcId="{4D91B2E2-B779-0441-B0BF-05D0EB1D9808}" destId="{252EA486-C776-D646-89AA-1DFD5503FD44}" srcOrd="1" destOrd="0" presId="urn:microsoft.com/office/officeart/2005/8/layout/cycle8"/>
    <dgm:cxn modelId="{FAE98D36-F20F-7C41-A5D5-1E9E91645448}" type="presOf" srcId="{D9A14223-1D4F-C84F-A503-C6F08C095108}" destId="{B019F0E6-3468-094C-9F65-38AFA652A151}" srcOrd="1" destOrd="0" presId="urn:microsoft.com/office/officeart/2005/8/layout/cycle8"/>
    <dgm:cxn modelId="{A005893A-64CA-4445-B9CF-62CD62F554B1}" type="presOf" srcId="{D9A14223-1D4F-C84F-A503-C6F08C095108}" destId="{C72F7E5D-CC79-6744-8F3F-3C77168D07C3}" srcOrd="0" destOrd="0" presId="urn:microsoft.com/office/officeart/2005/8/layout/cycle8"/>
    <dgm:cxn modelId="{ACC59846-E614-0B43-ADF3-0A8AF13B37B0}" type="presOf" srcId="{1EDF4079-B3A9-2A45-8694-2A13A16311D4}" destId="{A0DCC1D2-9CAA-714F-9035-7D5E93CB354A}" srcOrd="0" destOrd="0" presId="urn:microsoft.com/office/officeart/2005/8/layout/cycle8"/>
    <dgm:cxn modelId="{6335B557-65C0-8B47-95D6-A04EB1A29DEE}" type="presOf" srcId="{4D91B2E2-B779-0441-B0BF-05D0EB1D9808}" destId="{361F299B-01C9-8541-89D8-E640B92CAC3C}" srcOrd="0" destOrd="0" presId="urn:microsoft.com/office/officeart/2005/8/layout/cycle8"/>
    <dgm:cxn modelId="{F6A9916E-281A-0F42-BC1B-AFE02A2D5544}" srcId="{BAFA8380-4B3F-A04F-A5C1-2328074A841D}" destId="{4D91B2E2-B779-0441-B0BF-05D0EB1D9808}" srcOrd="1" destOrd="0" parTransId="{35B1593D-AFFB-124F-98FA-B182150140D5}" sibTransId="{A0140443-B517-3841-8EF8-B7882FA82F97}"/>
    <dgm:cxn modelId="{378A9972-4649-FE4B-873E-62F3B15F0654}" srcId="{BAFA8380-4B3F-A04F-A5C1-2328074A841D}" destId="{1EDF4079-B3A9-2A45-8694-2A13A16311D4}" srcOrd="2" destOrd="0" parTransId="{FBB46A08-BEA2-1F47-B6FB-E399340CF237}" sibTransId="{D4DC4E17-42A9-2E4A-AAA3-8241CA63B268}"/>
    <dgm:cxn modelId="{F7126E96-0963-ED4D-ACBC-C87BB107FD89}" type="presOf" srcId="{00AFF425-BC18-1C4C-987C-49216B35451F}" destId="{EAB21677-E8CA-2B47-AD44-86DB8CED21C7}" srcOrd="1" destOrd="0" presId="urn:microsoft.com/office/officeart/2005/8/layout/cycle8"/>
    <dgm:cxn modelId="{F0B7AABF-D47C-124B-8527-882983EAF2D0}" srcId="{BAFA8380-4B3F-A04F-A5C1-2328074A841D}" destId="{D9A14223-1D4F-C84F-A503-C6F08C095108}" srcOrd="0" destOrd="0" parTransId="{5CCD5E32-2141-6946-9A1E-55DF9E76E6C8}" sibTransId="{5F775F79-4245-5746-9940-A207985A2D13}"/>
    <dgm:cxn modelId="{C7D747F8-E910-5E4D-994D-38FAD7F988C7}" type="presParOf" srcId="{C8C08201-EF96-BD4D-A3FB-76521229C1DD}" destId="{C72F7E5D-CC79-6744-8F3F-3C77168D07C3}" srcOrd="0" destOrd="0" presId="urn:microsoft.com/office/officeart/2005/8/layout/cycle8"/>
    <dgm:cxn modelId="{409E4A81-B7BA-1346-A652-CCD9138C9E9E}" type="presParOf" srcId="{C8C08201-EF96-BD4D-A3FB-76521229C1DD}" destId="{FEAE539A-E793-F048-9BF0-F061673D30FB}" srcOrd="1" destOrd="0" presId="urn:microsoft.com/office/officeart/2005/8/layout/cycle8"/>
    <dgm:cxn modelId="{402C4375-86AF-C242-8142-4E2994909281}" type="presParOf" srcId="{C8C08201-EF96-BD4D-A3FB-76521229C1DD}" destId="{121FF69E-72F8-D640-A137-D6A167D548A6}" srcOrd="2" destOrd="0" presId="urn:microsoft.com/office/officeart/2005/8/layout/cycle8"/>
    <dgm:cxn modelId="{D48D04D4-836C-0A4E-A2E7-FB9E80E0967C}" type="presParOf" srcId="{C8C08201-EF96-BD4D-A3FB-76521229C1DD}" destId="{B019F0E6-3468-094C-9F65-38AFA652A151}" srcOrd="3" destOrd="0" presId="urn:microsoft.com/office/officeart/2005/8/layout/cycle8"/>
    <dgm:cxn modelId="{25D00173-85EB-DF4C-AA88-CC65DF9D2C8E}" type="presParOf" srcId="{C8C08201-EF96-BD4D-A3FB-76521229C1DD}" destId="{361F299B-01C9-8541-89D8-E640B92CAC3C}" srcOrd="4" destOrd="0" presId="urn:microsoft.com/office/officeart/2005/8/layout/cycle8"/>
    <dgm:cxn modelId="{C3BDB767-BCAF-3F40-BC47-17D06359AE32}" type="presParOf" srcId="{C8C08201-EF96-BD4D-A3FB-76521229C1DD}" destId="{1AB8673D-BA1C-2743-9588-DDB7355C7C03}" srcOrd="5" destOrd="0" presId="urn:microsoft.com/office/officeart/2005/8/layout/cycle8"/>
    <dgm:cxn modelId="{8F0AFA62-1B63-C644-8857-32D6B24355EF}" type="presParOf" srcId="{C8C08201-EF96-BD4D-A3FB-76521229C1DD}" destId="{140A6DBE-4CA5-B740-A55E-3C82BC791CC3}" srcOrd="6" destOrd="0" presId="urn:microsoft.com/office/officeart/2005/8/layout/cycle8"/>
    <dgm:cxn modelId="{EE6607FB-B515-1C48-987F-4CFF1FAA47F8}" type="presParOf" srcId="{C8C08201-EF96-BD4D-A3FB-76521229C1DD}" destId="{252EA486-C776-D646-89AA-1DFD5503FD44}" srcOrd="7" destOrd="0" presId="urn:microsoft.com/office/officeart/2005/8/layout/cycle8"/>
    <dgm:cxn modelId="{F510E2F7-5E59-9343-8B54-8C7283D4848D}" type="presParOf" srcId="{C8C08201-EF96-BD4D-A3FB-76521229C1DD}" destId="{A0DCC1D2-9CAA-714F-9035-7D5E93CB354A}" srcOrd="8" destOrd="0" presId="urn:microsoft.com/office/officeart/2005/8/layout/cycle8"/>
    <dgm:cxn modelId="{0B4A3C92-2F02-0F40-B3A0-472E31A8429B}" type="presParOf" srcId="{C8C08201-EF96-BD4D-A3FB-76521229C1DD}" destId="{50503680-2A34-8042-ACF0-311E96D22B7F}" srcOrd="9" destOrd="0" presId="urn:microsoft.com/office/officeart/2005/8/layout/cycle8"/>
    <dgm:cxn modelId="{3173F484-84D7-3847-B17B-2784FB69B618}" type="presParOf" srcId="{C8C08201-EF96-BD4D-A3FB-76521229C1DD}" destId="{A402BDBA-D1BE-4449-A933-17A39A95567E}" srcOrd="10" destOrd="0" presId="urn:microsoft.com/office/officeart/2005/8/layout/cycle8"/>
    <dgm:cxn modelId="{6D57434C-D82D-F945-BB2F-72011828298B}" type="presParOf" srcId="{C8C08201-EF96-BD4D-A3FB-76521229C1DD}" destId="{F3B9EF47-72A0-684A-A373-0A4307AD5205}" srcOrd="11" destOrd="0" presId="urn:microsoft.com/office/officeart/2005/8/layout/cycle8"/>
    <dgm:cxn modelId="{0BBCFF9F-EBBA-8E49-9FB5-C4F1ECECBFC6}" type="presParOf" srcId="{C8C08201-EF96-BD4D-A3FB-76521229C1DD}" destId="{6909CF81-581B-B445-AF02-C1ACC18F3060}" srcOrd="12" destOrd="0" presId="urn:microsoft.com/office/officeart/2005/8/layout/cycle8"/>
    <dgm:cxn modelId="{A6906967-6C81-1941-B93F-C48034167CF8}" type="presParOf" srcId="{C8C08201-EF96-BD4D-A3FB-76521229C1DD}" destId="{A889CE26-0FD4-4A4C-9CA3-A67F68176577}" srcOrd="13" destOrd="0" presId="urn:microsoft.com/office/officeart/2005/8/layout/cycle8"/>
    <dgm:cxn modelId="{1AE91D3F-4354-1B4A-8E57-49E47DD3B738}" type="presParOf" srcId="{C8C08201-EF96-BD4D-A3FB-76521229C1DD}" destId="{2195BDA8-19AF-CB40-AAE6-CB66A7892274}" srcOrd="14" destOrd="0" presId="urn:microsoft.com/office/officeart/2005/8/layout/cycle8"/>
    <dgm:cxn modelId="{43E99926-9514-9249-BE4C-B330FCEA5A87}" type="presParOf" srcId="{C8C08201-EF96-BD4D-A3FB-76521229C1DD}" destId="{EAB21677-E8CA-2B47-AD44-86DB8CED21C7}" srcOrd="15" destOrd="0" presId="urn:microsoft.com/office/officeart/2005/8/layout/cycle8"/>
    <dgm:cxn modelId="{77CD8EAE-8B5E-334E-8FA7-889EE5853781}" type="presParOf" srcId="{C8C08201-EF96-BD4D-A3FB-76521229C1DD}" destId="{A85F6083-2BF5-7043-BDC2-FA7B212C1581}" srcOrd="16" destOrd="0" presId="urn:microsoft.com/office/officeart/2005/8/layout/cycle8"/>
    <dgm:cxn modelId="{C88DE8CF-45F2-AC4B-BAE8-D8566A2BA379}" type="presParOf" srcId="{C8C08201-EF96-BD4D-A3FB-76521229C1DD}" destId="{E874CBF8-0A15-BE40-BF81-F8940C8A36F0}" srcOrd="17" destOrd="0" presId="urn:microsoft.com/office/officeart/2005/8/layout/cycle8"/>
    <dgm:cxn modelId="{601F9FE0-8E0E-E244-8C5D-FD97FB0F8394}" type="presParOf" srcId="{C8C08201-EF96-BD4D-A3FB-76521229C1DD}" destId="{2C3EDF2C-7A3F-384E-9A35-44A1F880DB32}" srcOrd="18" destOrd="0" presId="urn:microsoft.com/office/officeart/2005/8/layout/cycle8"/>
    <dgm:cxn modelId="{0CFA51DB-1BD8-E54B-9500-8F1A05A1620D}" type="presParOf" srcId="{C8C08201-EF96-BD4D-A3FB-76521229C1DD}" destId="{FF58F865-C7BF-094B-B820-D21F1AD08A9C}" srcOrd="19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87604" y="379366"/>
          <a:ext cx="4902586" cy="4902586"/>
        </a:xfrm>
        <a:prstGeom prst="pie">
          <a:avLst>
            <a:gd name="adj1" fmla="val 16200000"/>
            <a:gd name="adj2" fmla="val 18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Helvetica" pitchFamily="2" charset="0"/>
          </a:endParaRPr>
        </a:p>
      </dsp:txBody>
      <dsp:txXfrm>
        <a:off x="5071384" y="1418248"/>
        <a:ext cx="1750923" cy="1459103"/>
      </dsp:txXfrm>
    </dsp:sp>
    <dsp:sp modelId="{361F299B-01C9-8541-89D8-E640B92CAC3C}">
      <dsp:nvSpPr>
        <dsp:cNvPr id="0" name=""/>
        <dsp:cNvSpPr/>
      </dsp:nvSpPr>
      <dsp:spPr>
        <a:xfrm>
          <a:off x="2386634" y="554459"/>
          <a:ext cx="4902586" cy="4902586"/>
        </a:xfrm>
        <a:prstGeom prst="pie">
          <a:avLst>
            <a:gd name="adj1" fmla="val 1800000"/>
            <a:gd name="adj2" fmla="val 90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Helvetica" pitchFamily="2" charset="0"/>
            </a:rPr>
            <a:t>Large scale data </a:t>
          </a:r>
        </a:p>
      </dsp:txBody>
      <dsp:txXfrm>
        <a:off x="3553917" y="3735303"/>
        <a:ext cx="2626385" cy="1284010"/>
      </dsp:txXfrm>
    </dsp:sp>
    <dsp:sp modelId="{A0DCC1D2-9CAA-714F-9035-7D5E93CB354A}">
      <dsp:nvSpPr>
        <dsp:cNvPr id="0" name=""/>
        <dsp:cNvSpPr/>
      </dsp:nvSpPr>
      <dsp:spPr>
        <a:xfrm>
          <a:off x="2285665" y="379366"/>
          <a:ext cx="4902586" cy="490258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853547" y="1418248"/>
        <a:ext cx="1750923" cy="1459103"/>
      </dsp:txXfrm>
    </dsp:sp>
    <dsp:sp modelId="{A85F6083-2BF5-7043-BDC2-FA7B212C1581}">
      <dsp:nvSpPr>
        <dsp:cNvPr id="0" name=""/>
        <dsp:cNvSpPr/>
      </dsp:nvSpPr>
      <dsp:spPr>
        <a:xfrm>
          <a:off x="2184516" y="75873"/>
          <a:ext cx="5509572" cy="55095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A9A69-6552-034A-9F2C-56EE5E59B738}">
      <dsp:nvSpPr>
        <dsp:cNvPr id="0" name=""/>
        <dsp:cNvSpPr/>
      </dsp:nvSpPr>
      <dsp:spPr>
        <a:xfrm>
          <a:off x="2264847" y="731586"/>
          <a:ext cx="5509572" cy="55095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45A3F7-94F7-9E41-B319-D17672E0C157}">
      <dsp:nvSpPr>
        <dsp:cNvPr id="0" name=""/>
        <dsp:cNvSpPr/>
      </dsp:nvSpPr>
      <dsp:spPr>
        <a:xfrm>
          <a:off x="714895" y="-257896"/>
          <a:ext cx="5509572" cy="55095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50928" y="366619"/>
          <a:ext cx="4902586" cy="4902586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Helvetica" pitchFamily="2" charset="0"/>
            </a:rPr>
            <a:t>Saddlepoint</a:t>
          </a:r>
          <a:r>
            <a:rPr lang="en-US" sz="1600" b="1" kern="1200" dirty="0">
              <a:latin typeface="Helvetica" pitchFamily="2" charset="0"/>
            </a:rPr>
            <a:t> approximation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sp:txBody>
      <dsp:txXfrm>
        <a:off x="5053384" y="1382738"/>
        <a:ext cx="1809287" cy="1342374"/>
      </dsp:txXfrm>
    </dsp:sp>
    <dsp:sp modelId="{361F299B-01C9-8541-89D8-E640B92CAC3C}">
      <dsp:nvSpPr>
        <dsp:cNvPr id="0" name=""/>
        <dsp:cNvSpPr/>
      </dsp:nvSpPr>
      <dsp:spPr>
        <a:xfrm>
          <a:off x="2450928" y="531206"/>
          <a:ext cx="4902586" cy="4902586"/>
        </a:xfrm>
        <a:prstGeom prst="pie">
          <a:avLst>
            <a:gd name="adj1" fmla="val 0"/>
            <a:gd name="adj2" fmla="val 54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Helvetica" pitchFamily="2" charset="0"/>
            </a:rPr>
            <a:t>Region/gene-based test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underpowered for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rare variants </a:t>
          </a:r>
        </a:p>
      </dsp:txBody>
      <dsp:txXfrm>
        <a:off x="5053384" y="3075298"/>
        <a:ext cx="1809287" cy="1342374"/>
      </dsp:txXfrm>
    </dsp:sp>
    <dsp:sp modelId="{A0DCC1D2-9CAA-714F-9035-7D5E93CB354A}">
      <dsp:nvSpPr>
        <dsp:cNvPr id="0" name=""/>
        <dsp:cNvSpPr/>
      </dsp:nvSpPr>
      <dsp:spPr>
        <a:xfrm>
          <a:off x="2286341" y="531206"/>
          <a:ext cx="4902586" cy="4902586"/>
        </a:xfrm>
        <a:prstGeom prst="pie">
          <a:avLst>
            <a:gd name="adj1" fmla="val 5400000"/>
            <a:gd name="adj2" fmla="val 108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elvetica" pitchFamily="2" charset="0"/>
            </a:rPr>
            <a:t>Optimization strategies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Large scale data </a:t>
          </a:r>
        </a:p>
      </dsp:txBody>
      <dsp:txXfrm>
        <a:off x="2777183" y="3075298"/>
        <a:ext cx="1809287" cy="1342374"/>
      </dsp:txXfrm>
    </dsp:sp>
    <dsp:sp modelId="{6909CF81-581B-B445-AF02-C1ACC18F3060}">
      <dsp:nvSpPr>
        <dsp:cNvPr id="0" name=""/>
        <dsp:cNvSpPr/>
      </dsp:nvSpPr>
      <dsp:spPr>
        <a:xfrm>
          <a:off x="2286341" y="366619"/>
          <a:ext cx="4902586" cy="4902586"/>
        </a:xfrm>
        <a:prstGeom prst="pie">
          <a:avLst>
            <a:gd name="adj1" fmla="val 10800000"/>
            <a:gd name="adj2" fmla="val 162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Helvetica" pitchFamily="2" charset="0"/>
            </a:rPr>
            <a:t>Linear/Logistic mixed model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777183" y="1382738"/>
        <a:ext cx="1809287" cy="1342374"/>
      </dsp:txXfrm>
    </dsp:sp>
    <dsp:sp modelId="{A85F6083-2BF5-7043-BDC2-FA7B212C1581}">
      <dsp:nvSpPr>
        <dsp:cNvPr id="0" name=""/>
        <dsp:cNvSpPr/>
      </dsp:nvSpPr>
      <dsp:spPr>
        <a:xfrm>
          <a:off x="2147434" y="63126"/>
          <a:ext cx="5509572" cy="550957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74CBF8-0A15-BE40-BF81-F8940C8A36F0}">
      <dsp:nvSpPr>
        <dsp:cNvPr id="0" name=""/>
        <dsp:cNvSpPr/>
      </dsp:nvSpPr>
      <dsp:spPr>
        <a:xfrm>
          <a:off x="2147434" y="227712"/>
          <a:ext cx="5509572" cy="550957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3EDF2C-7A3F-384E-9A35-44A1F880DB32}">
      <dsp:nvSpPr>
        <dsp:cNvPr id="0" name=""/>
        <dsp:cNvSpPr/>
      </dsp:nvSpPr>
      <dsp:spPr>
        <a:xfrm>
          <a:off x="1982848" y="227712"/>
          <a:ext cx="5509572" cy="550957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58F865-C7BF-094B-B820-D21F1AD08A9C}">
      <dsp:nvSpPr>
        <dsp:cNvPr id="0" name=""/>
        <dsp:cNvSpPr/>
      </dsp:nvSpPr>
      <dsp:spPr>
        <a:xfrm>
          <a:off x="1982848" y="63126"/>
          <a:ext cx="5509572" cy="550957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50928" y="366619"/>
          <a:ext cx="4902586" cy="4902586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Helvetica" pitchFamily="2" charset="0"/>
            </a:rPr>
            <a:t>Saddlepoint</a:t>
          </a:r>
          <a:r>
            <a:rPr lang="en-US" sz="1600" b="1" kern="1200" dirty="0">
              <a:latin typeface="Helvetica" pitchFamily="2" charset="0"/>
            </a:rPr>
            <a:t> approximation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sp:txBody>
      <dsp:txXfrm>
        <a:off x="5053384" y="1382738"/>
        <a:ext cx="1809287" cy="1342374"/>
      </dsp:txXfrm>
    </dsp:sp>
    <dsp:sp modelId="{361F299B-01C9-8541-89D8-E640B92CAC3C}">
      <dsp:nvSpPr>
        <dsp:cNvPr id="0" name=""/>
        <dsp:cNvSpPr/>
      </dsp:nvSpPr>
      <dsp:spPr>
        <a:xfrm>
          <a:off x="2450928" y="531206"/>
          <a:ext cx="4902586" cy="4902586"/>
        </a:xfrm>
        <a:prstGeom prst="pie">
          <a:avLst>
            <a:gd name="adj1" fmla="val 0"/>
            <a:gd name="adj2" fmla="val 54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Helvetica" pitchFamily="2" charset="0"/>
            </a:rPr>
            <a:t>Region/gene-based test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2">
                  <a:lumMod val="40000"/>
                  <a:lumOff val="60000"/>
                </a:schemeClr>
              </a:solidFill>
              <a:latin typeface="Helvetica" pitchFamily="2" charset="0"/>
            </a:rPr>
            <a:t>Collapsing ultra-rare variants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underpowered for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rare variants </a:t>
          </a:r>
        </a:p>
      </dsp:txBody>
      <dsp:txXfrm>
        <a:off x="5053384" y="3075298"/>
        <a:ext cx="1809287" cy="1342374"/>
      </dsp:txXfrm>
    </dsp:sp>
    <dsp:sp modelId="{A0DCC1D2-9CAA-714F-9035-7D5E93CB354A}">
      <dsp:nvSpPr>
        <dsp:cNvPr id="0" name=""/>
        <dsp:cNvSpPr/>
      </dsp:nvSpPr>
      <dsp:spPr>
        <a:xfrm>
          <a:off x="2286341" y="531206"/>
          <a:ext cx="4902586" cy="4902586"/>
        </a:xfrm>
        <a:prstGeom prst="pie">
          <a:avLst>
            <a:gd name="adj1" fmla="val 5400000"/>
            <a:gd name="adj2" fmla="val 108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elvetica" pitchFamily="2" charset="0"/>
            </a:rPr>
            <a:t>Optimization strategies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Large scale data </a:t>
          </a:r>
        </a:p>
      </dsp:txBody>
      <dsp:txXfrm>
        <a:off x="2777183" y="3075298"/>
        <a:ext cx="1809287" cy="1342374"/>
      </dsp:txXfrm>
    </dsp:sp>
    <dsp:sp modelId="{6909CF81-581B-B445-AF02-C1ACC18F3060}">
      <dsp:nvSpPr>
        <dsp:cNvPr id="0" name=""/>
        <dsp:cNvSpPr/>
      </dsp:nvSpPr>
      <dsp:spPr>
        <a:xfrm>
          <a:off x="2286341" y="366619"/>
          <a:ext cx="4902586" cy="4902586"/>
        </a:xfrm>
        <a:prstGeom prst="pie">
          <a:avLst>
            <a:gd name="adj1" fmla="val 10800000"/>
            <a:gd name="adj2" fmla="val 162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Helvetica" pitchFamily="2" charset="0"/>
            </a:rPr>
            <a:t>Linear/Logistic mixed model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777183" y="1382738"/>
        <a:ext cx="1809287" cy="1342374"/>
      </dsp:txXfrm>
    </dsp:sp>
    <dsp:sp modelId="{A85F6083-2BF5-7043-BDC2-FA7B212C1581}">
      <dsp:nvSpPr>
        <dsp:cNvPr id="0" name=""/>
        <dsp:cNvSpPr/>
      </dsp:nvSpPr>
      <dsp:spPr>
        <a:xfrm>
          <a:off x="2147434" y="63126"/>
          <a:ext cx="5509572" cy="550957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74CBF8-0A15-BE40-BF81-F8940C8A36F0}">
      <dsp:nvSpPr>
        <dsp:cNvPr id="0" name=""/>
        <dsp:cNvSpPr/>
      </dsp:nvSpPr>
      <dsp:spPr>
        <a:xfrm>
          <a:off x="2147434" y="227712"/>
          <a:ext cx="5509572" cy="550957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3EDF2C-7A3F-384E-9A35-44A1F880DB32}">
      <dsp:nvSpPr>
        <dsp:cNvPr id="0" name=""/>
        <dsp:cNvSpPr/>
      </dsp:nvSpPr>
      <dsp:spPr>
        <a:xfrm>
          <a:off x="1982848" y="227712"/>
          <a:ext cx="5509572" cy="550957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58F865-C7BF-094B-B820-D21F1AD08A9C}">
      <dsp:nvSpPr>
        <dsp:cNvPr id="0" name=""/>
        <dsp:cNvSpPr/>
      </dsp:nvSpPr>
      <dsp:spPr>
        <a:xfrm>
          <a:off x="1982848" y="63126"/>
          <a:ext cx="5509572" cy="550957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87604" y="379366"/>
          <a:ext cx="4902586" cy="4902586"/>
        </a:xfrm>
        <a:prstGeom prst="pie">
          <a:avLst>
            <a:gd name="adj1" fmla="val 16200000"/>
            <a:gd name="adj2" fmla="val 18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Helvetica" pitchFamily="2" charset="0"/>
          </a:endParaRPr>
        </a:p>
      </dsp:txBody>
      <dsp:txXfrm>
        <a:off x="5071384" y="1418248"/>
        <a:ext cx="1750923" cy="1459103"/>
      </dsp:txXfrm>
    </dsp:sp>
    <dsp:sp modelId="{361F299B-01C9-8541-89D8-E640B92CAC3C}">
      <dsp:nvSpPr>
        <dsp:cNvPr id="0" name=""/>
        <dsp:cNvSpPr/>
      </dsp:nvSpPr>
      <dsp:spPr>
        <a:xfrm>
          <a:off x="2386634" y="554459"/>
          <a:ext cx="4902586" cy="4902586"/>
        </a:xfrm>
        <a:prstGeom prst="pie">
          <a:avLst>
            <a:gd name="adj1" fmla="val 1800000"/>
            <a:gd name="adj2" fmla="val 90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Helvetica" pitchFamily="2" charset="0"/>
            </a:rPr>
            <a:t>Large scale data </a:t>
          </a:r>
        </a:p>
      </dsp:txBody>
      <dsp:txXfrm>
        <a:off x="3553917" y="3735303"/>
        <a:ext cx="2626385" cy="1284010"/>
      </dsp:txXfrm>
    </dsp:sp>
    <dsp:sp modelId="{A0DCC1D2-9CAA-714F-9035-7D5E93CB354A}">
      <dsp:nvSpPr>
        <dsp:cNvPr id="0" name=""/>
        <dsp:cNvSpPr/>
      </dsp:nvSpPr>
      <dsp:spPr>
        <a:xfrm>
          <a:off x="2285665" y="379366"/>
          <a:ext cx="4902586" cy="490258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853547" y="1418248"/>
        <a:ext cx="1750923" cy="1459103"/>
      </dsp:txXfrm>
    </dsp:sp>
    <dsp:sp modelId="{A85F6083-2BF5-7043-BDC2-FA7B212C1581}">
      <dsp:nvSpPr>
        <dsp:cNvPr id="0" name=""/>
        <dsp:cNvSpPr/>
      </dsp:nvSpPr>
      <dsp:spPr>
        <a:xfrm>
          <a:off x="2184516" y="75873"/>
          <a:ext cx="5509572" cy="55095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A9A69-6552-034A-9F2C-56EE5E59B738}">
      <dsp:nvSpPr>
        <dsp:cNvPr id="0" name=""/>
        <dsp:cNvSpPr/>
      </dsp:nvSpPr>
      <dsp:spPr>
        <a:xfrm>
          <a:off x="2264847" y="731586"/>
          <a:ext cx="5509572" cy="55095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45A3F7-94F7-9E41-B319-D17672E0C157}">
      <dsp:nvSpPr>
        <dsp:cNvPr id="0" name=""/>
        <dsp:cNvSpPr/>
      </dsp:nvSpPr>
      <dsp:spPr>
        <a:xfrm>
          <a:off x="714895" y="-257896"/>
          <a:ext cx="5509572" cy="55095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87604" y="379366"/>
          <a:ext cx="4902586" cy="4902586"/>
        </a:xfrm>
        <a:prstGeom prst="pie">
          <a:avLst>
            <a:gd name="adj1" fmla="val 16200000"/>
            <a:gd name="adj2" fmla="val 18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Helvetica" pitchFamily="2" charset="0"/>
          </a:endParaRPr>
        </a:p>
      </dsp:txBody>
      <dsp:txXfrm>
        <a:off x="5071384" y="1418248"/>
        <a:ext cx="1750923" cy="1459103"/>
      </dsp:txXfrm>
    </dsp:sp>
    <dsp:sp modelId="{361F299B-01C9-8541-89D8-E640B92CAC3C}">
      <dsp:nvSpPr>
        <dsp:cNvPr id="0" name=""/>
        <dsp:cNvSpPr/>
      </dsp:nvSpPr>
      <dsp:spPr>
        <a:xfrm>
          <a:off x="2386634" y="554459"/>
          <a:ext cx="4902586" cy="4902586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sp:txBody>
      <dsp:txXfrm>
        <a:off x="3553917" y="3735303"/>
        <a:ext cx="2626385" cy="1284010"/>
      </dsp:txXfrm>
    </dsp:sp>
    <dsp:sp modelId="{A0DCC1D2-9CAA-714F-9035-7D5E93CB354A}">
      <dsp:nvSpPr>
        <dsp:cNvPr id="0" name=""/>
        <dsp:cNvSpPr/>
      </dsp:nvSpPr>
      <dsp:spPr>
        <a:xfrm>
          <a:off x="2285665" y="379366"/>
          <a:ext cx="4902586" cy="490258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853547" y="1418248"/>
        <a:ext cx="1750923" cy="1459103"/>
      </dsp:txXfrm>
    </dsp:sp>
    <dsp:sp modelId="{A85F6083-2BF5-7043-BDC2-FA7B212C1581}">
      <dsp:nvSpPr>
        <dsp:cNvPr id="0" name=""/>
        <dsp:cNvSpPr/>
      </dsp:nvSpPr>
      <dsp:spPr>
        <a:xfrm>
          <a:off x="2184516" y="75873"/>
          <a:ext cx="5509572" cy="55095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A9A69-6552-034A-9F2C-56EE5E59B738}">
      <dsp:nvSpPr>
        <dsp:cNvPr id="0" name=""/>
        <dsp:cNvSpPr/>
      </dsp:nvSpPr>
      <dsp:spPr>
        <a:xfrm>
          <a:off x="2264847" y="731586"/>
          <a:ext cx="5509572" cy="55095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45A3F7-94F7-9E41-B319-D17672E0C157}">
      <dsp:nvSpPr>
        <dsp:cNvPr id="0" name=""/>
        <dsp:cNvSpPr/>
      </dsp:nvSpPr>
      <dsp:spPr>
        <a:xfrm>
          <a:off x="714895" y="-257896"/>
          <a:ext cx="5509572" cy="55095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87604" y="379366"/>
          <a:ext cx="4902586" cy="4902586"/>
        </a:xfrm>
        <a:prstGeom prst="pie">
          <a:avLst>
            <a:gd name="adj1" fmla="val 16200000"/>
            <a:gd name="adj2" fmla="val 18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Helvetica" pitchFamily="2" charset="0"/>
          </a:endParaRPr>
        </a:p>
      </dsp:txBody>
      <dsp:txXfrm>
        <a:off x="5071384" y="1418248"/>
        <a:ext cx="1750923" cy="1459103"/>
      </dsp:txXfrm>
    </dsp:sp>
    <dsp:sp modelId="{361F299B-01C9-8541-89D8-E640B92CAC3C}">
      <dsp:nvSpPr>
        <dsp:cNvPr id="0" name=""/>
        <dsp:cNvSpPr/>
      </dsp:nvSpPr>
      <dsp:spPr>
        <a:xfrm>
          <a:off x="2386634" y="554459"/>
          <a:ext cx="4902586" cy="4902586"/>
        </a:xfrm>
        <a:prstGeom prst="pie">
          <a:avLst>
            <a:gd name="adj1" fmla="val 1800000"/>
            <a:gd name="adj2" fmla="val 90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sp:txBody>
      <dsp:txXfrm>
        <a:off x="3553917" y="3735303"/>
        <a:ext cx="2626385" cy="1284010"/>
      </dsp:txXfrm>
    </dsp:sp>
    <dsp:sp modelId="{A0DCC1D2-9CAA-714F-9035-7D5E93CB354A}">
      <dsp:nvSpPr>
        <dsp:cNvPr id="0" name=""/>
        <dsp:cNvSpPr/>
      </dsp:nvSpPr>
      <dsp:spPr>
        <a:xfrm>
          <a:off x="2285665" y="379366"/>
          <a:ext cx="4902586" cy="490258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853547" y="1418248"/>
        <a:ext cx="1750923" cy="1459103"/>
      </dsp:txXfrm>
    </dsp:sp>
    <dsp:sp modelId="{A85F6083-2BF5-7043-BDC2-FA7B212C1581}">
      <dsp:nvSpPr>
        <dsp:cNvPr id="0" name=""/>
        <dsp:cNvSpPr/>
      </dsp:nvSpPr>
      <dsp:spPr>
        <a:xfrm>
          <a:off x="2184516" y="75873"/>
          <a:ext cx="5509572" cy="55095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A9A69-6552-034A-9F2C-56EE5E59B738}">
      <dsp:nvSpPr>
        <dsp:cNvPr id="0" name=""/>
        <dsp:cNvSpPr/>
      </dsp:nvSpPr>
      <dsp:spPr>
        <a:xfrm>
          <a:off x="2264847" y="731586"/>
          <a:ext cx="5509572" cy="55095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45A3F7-94F7-9E41-B319-D17672E0C157}">
      <dsp:nvSpPr>
        <dsp:cNvPr id="0" name=""/>
        <dsp:cNvSpPr/>
      </dsp:nvSpPr>
      <dsp:spPr>
        <a:xfrm>
          <a:off x="714895" y="-257896"/>
          <a:ext cx="5509572" cy="55095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87604" y="379366"/>
          <a:ext cx="4902586" cy="4902586"/>
        </a:xfrm>
        <a:prstGeom prst="pie">
          <a:avLst>
            <a:gd name="adj1" fmla="val 16200000"/>
            <a:gd name="adj2" fmla="val 18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Helvetica" pitchFamily="2" charset="0"/>
          </a:endParaRPr>
        </a:p>
      </dsp:txBody>
      <dsp:txXfrm>
        <a:off x="5071384" y="1418248"/>
        <a:ext cx="1750923" cy="1459103"/>
      </dsp:txXfrm>
    </dsp:sp>
    <dsp:sp modelId="{361F299B-01C9-8541-89D8-E640B92CAC3C}">
      <dsp:nvSpPr>
        <dsp:cNvPr id="0" name=""/>
        <dsp:cNvSpPr/>
      </dsp:nvSpPr>
      <dsp:spPr>
        <a:xfrm>
          <a:off x="2386634" y="554459"/>
          <a:ext cx="4902586" cy="4902586"/>
        </a:xfrm>
        <a:prstGeom prst="pie">
          <a:avLst>
            <a:gd name="adj1" fmla="val 1800000"/>
            <a:gd name="adj2" fmla="val 90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sp:txBody>
      <dsp:txXfrm>
        <a:off x="3553917" y="3735303"/>
        <a:ext cx="2626385" cy="1284010"/>
      </dsp:txXfrm>
    </dsp:sp>
    <dsp:sp modelId="{A0DCC1D2-9CAA-714F-9035-7D5E93CB354A}">
      <dsp:nvSpPr>
        <dsp:cNvPr id="0" name=""/>
        <dsp:cNvSpPr/>
      </dsp:nvSpPr>
      <dsp:spPr>
        <a:xfrm>
          <a:off x="2285665" y="379366"/>
          <a:ext cx="4902586" cy="490258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853547" y="1418248"/>
        <a:ext cx="1750923" cy="1459103"/>
      </dsp:txXfrm>
    </dsp:sp>
    <dsp:sp modelId="{A85F6083-2BF5-7043-BDC2-FA7B212C1581}">
      <dsp:nvSpPr>
        <dsp:cNvPr id="0" name=""/>
        <dsp:cNvSpPr/>
      </dsp:nvSpPr>
      <dsp:spPr>
        <a:xfrm>
          <a:off x="2184516" y="75873"/>
          <a:ext cx="5509572" cy="55095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A9A69-6552-034A-9F2C-56EE5E59B738}">
      <dsp:nvSpPr>
        <dsp:cNvPr id="0" name=""/>
        <dsp:cNvSpPr/>
      </dsp:nvSpPr>
      <dsp:spPr>
        <a:xfrm>
          <a:off x="2264847" y="731586"/>
          <a:ext cx="5509572" cy="55095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45A3F7-94F7-9E41-B319-D17672E0C157}">
      <dsp:nvSpPr>
        <dsp:cNvPr id="0" name=""/>
        <dsp:cNvSpPr/>
      </dsp:nvSpPr>
      <dsp:spPr>
        <a:xfrm>
          <a:off x="714895" y="-257896"/>
          <a:ext cx="5509572" cy="55095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87604" y="379366"/>
          <a:ext cx="4902586" cy="4902586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sp:txBody>
      <dsp:txXfrm>
        <a:off x="5071384" y="1418248"/>
        <a:ext cx="1750923" cy="1459103"/>
      </dsp:txXfrm>
    </dsp:sp>
    <dsp:sp modelId="{361F299B-01C9-8541-89D8-E640B92CAC3C}">
      <dsp:nvSpPr>
        <dsp:cNvPr id="0" name=""/>
        <dsp:cNvSpPr/>
      </dsp:nvSpPr>
      <dsp:spPr>
        <a:xfrm>
          <a:off x="2386634" y="554459"/>
          <a:ext cx="4902586" cy="4902586"/>
        </a:xfrm>
        <a:prstGeom prst="pie">
          <a:avLst>
            <a:gd name="adj1" fmla="val 1800000"/>
            <a:gd name="adj2" fmla="val 90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sp:txBody>
      <dsp:txXfrm>
        <a:off x="3553917" y="3735303"/>
        <a:ext cx="2626385" cy="1284010"/>
      </dsp:txXfrm>
    </dsp:sp>
    <dsp:sp modelId="{A0DCC1D2-9CAA-714F-9035-7D5E93CB354A}">
      <dsp:nvSpPr>
        <dsp:cNvPr id="0" name=""/>
        <dsp:cNvSpPr/>
      </dsp:nvSpPr>
      <dsp:spPr>
        <a:xfrm>
          <a:off x="2285665" y="379366"/>
          <a:ext cx="4902586" cy="490258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853547" y="1418248"/>
        <a:ext cx="1750923" cy="1459103"/>
      </dsp:txXfrm>
    </dsp:sp>
    <dsp:sp modelId="{A85F6083-2BF5-7043-BDC2-FA7B212C1581}">
      <dsp:nvSpPr>
        <dsp:cNvPr id="0" name=""/>
        <dsp:cNvSpPr/>
      </dsp:nvSpPr>
      <dsp:spPr>
        <a:xfrm>
          <a:off x="2184516" y="75873"/>
          <a:ext cx="5509572" cy="55095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A9A69-6552-034A-9F2C-56EE5E59B738}">
      <dsp:nvSpPr>
        <dsp:cNvPr id="0" name=""/>
        <dsp:cNvSpPr/>
      </dsp:nvSpPr>
      <dsp:spPr>
        <a:xfrm>
          <a:off x="2264847" y="731586"/>
          <a:ext cx="5509572" cy="55095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45A3F7-94F7-9E41-B319-D17672E0C157}">
      <dsp:nvSpPr>
        <dsp:cNvPr id="0" name=""/>
        <dsp:cNvSpPr/>
      </dsp:nvSpPr>
      <dsp:spPr>
        <a:xfrm>
          <a:off x="714895" y="-257896"/>
          <a:ext cx="5509572" cy="55095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87604" y="379366"/>
          <a:ext cx="4902586" cy="4902586"/>
        </a:xfrm>
        <a:prstGeom prst="pie">
          <a:avLst>
            <a:gd name="adj1" fmla="val 16200000"/>
            <a:gd name="adj2" fmla="val 18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solidFill>
                <a:schemeClr val="bg1"/>
              </a:solidFill>
              <a:latin typeface="Helvetica" pitchFamily="2" charset="0"/>
            </a:rPr>
            <a:t>Saddlepoint</a:t>
          </a:r>
          <a:r>
            <a:rPr lang="en-US" sz="1900" b="1" kern="1200" dirty="0">
              <a:solidFill>
                <a:schemeClr val="bg1"/>
              </a:solidFill>
              <a:latin typeface="Helvetica" pitchFamily="2" charset="0"/>
            </a:rPr>
            <a:t> Approximation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sp:txBody>
      <dsp:txXfrm>
        <a:off x="5071384" y="1418248"/>
        <a:ext cx="1750923" cy="1459103"/>
      </dsp:txXfrm>
    </dsp:sp>
    <dsp:sp modelId="{361F299B-01C9-8541-89D8-E640B92CAC3C}">
      <dsp:nvSpPr>
        <dsp:cNvPr id="0" name=""/>
        <dsp:cNvSpPr/>
      </dsp:nvSpPr>
      <dsp:spPr>
        <a:xfrm>
          <a:off x="2386634" y="554459"/>
          <a:ext cx="4902586" cy="4902586"/>
        </a:xfrm>
        <a:prstGeom prst="pie">
          <a:avLst>
            <a:gd name="adj1" fmla="val 1800000"/>
            <a:gd name="adj2" fmla="val 90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Large scale data</a:t>
          </a:r>
        </a:p>
      </dsp:txBody>
      <dsp:txXfrm>
        <a:off x="3553917" y="3735303"/>
        <a:ext cx="2626385" cy="1284010"/>
      </dsp:txXfrm>
    </dsp:sp>
    <dsp:sp modelId="{A0DCC1D2-9CAA-714F-9035-7D5E93CB354A}">
      <dsp:nvSpPr>
        <dsp:cNvPr id="0" name=""/>
        <dsp:cNvSpPr/>
      </dsp:nvSpPr>
      <dsp:spPr>
        <a:xfrm>
          <a:off x="2285665" y="379366"/>
          <a:ext cx="4902586" cy="490258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Helvetica" pitchFamily="2" charset="0"/>
            </a:rPr>
            <a:t>Mixed models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853547" y="1418248"/>
        <a:ext cx="1750923" cy="1459103"/>
      </dsp:txXfrm>
    </dsp:sp>
    <dsp:sp modelId="{A85F6083-2BF5-7043-BDC2-FA7B212C1581}">
      <dsp:nvSpPr>
        <dsp:cNvPr id="0" name=""/>
        <dsp:cNvSpPr/>
      </dsp:nvSpPr>
      <dsp:spPr>
        <a:xfrm>
          <a:off x="2184516" y="75873"/>
          <a:ext cx="5509572" cy="55095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A9A69-6552-034A-9F2C-56EE5E59B738}">
      <dsp:nvSpPr>
        <dsp:cNvPr id="0" name=""/>
        <dsp:cNvSpPr/>
      </dsp:nvSpPr>
      <dsp:spPr>
        <a:xfrm>
          <a:off x="2264847" y="731586"/>
          <a:ext cx="5509572" cy="55095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45A3F7-94F7-9E41-B319-D17672E0C157}">
      <dsp:nvSpPr>
        <dsp:cNvPr id="0" name=""/>
        <dsp:cNvSpPr/>
      </dsp:nvSpPr>
      <dsp:spPr>
        <a:xfrm>
          <a:off x="714895" y="-257896"/>
          <a:ext cx="5509572" cy="55095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87604" y="379366"/>
          <a:ext cx="4902586" cy="4902586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Helvetica" pitchFamily="2" charset="0"/>
            </a:rPr>
            <a:t>Saddlepoint</a:t>
          </a:r>
          <a:r>
            <a:rPr lang="en-US" sz="1800" b="1" kern="1200" dirty="0">
              <a:latin typeface="Helvetica" pitchFamily="2" charset="0"/>
            </a:rPr>
            <a:t> approximation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sp:txBody>
      <dsp:txXfrm>
        <a:off x="5071384" y="1418248"/>
        <a:ext cx="1750923" cy="1459103"/>
      </dsp:txXfrm>
    </dsp:sp>
    <dsp:sp modelId="{361F299B-01C9-8541-89D8-E640B92CAC3C}">
      <dsp:nvSpPr>
        <dsp:cNvPr id="0" name=""/>
        <dsp:cNvSpPr/>
      </dsp:nvSpPr>
      <dsp:spPr>
        <a:xfrm>
          <a:off x="2386634" y="554459"/>
          <a:ext cx="4902586" cy="4902586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Helvetica" pitchFamily="2" charset="0"/>
            </a:rPr>
            <a:t>Optimization strategies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Helvetica" pitchFamily="2" charset="0"/>
            </a:rPr>
            <a:t>Large scale data </a:t>
          </a:r>
        </a:p>
      </dsp:txBody>
      <dsp:txXfrm>
        <a:off x="3553917" y="3735303"/>
        <a:ext cx="2626385" cy="1284010"/>
      </dsp:txXfrm>
    </dsp:sp>
    <dsp:sp modelId="{A0DCC1D2-9CAA-714F-9035-7D5E93CB354A}">
      <dsp:nvSpPr>
        <dsp:cNvPr id="0" name=""/>
        <dsp:cNvSpPr/>
      </dsp:nvSpPr>
      <dsp:spPr>
        <a:xfrm>
          <a:off x="2285665" y="379366"/>
          <a:ext cx="4902586" cy="490258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Helvetica" pitchFamily="2" charset="0"/>
            </a:rPr>
            <a:t>Mixed models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Helvetica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853547" y="1418248"/>
        <a:ext cx="1750923" cy="1459103"/>
      </dsp:txXfrm>
    </dsp:sp>
    <dsp:sp modelId="{A85F6083-2BF5-7043-BDC2-FA7B212C1581}">
      <dsp:nvSpPr>
        <dsp:cNvPr id="0" name=""/>
        <dsp:cNvSpPr/>
      </dsp:nvSpPr>
      <dsp:spPr>
        <a:xfrm>
          <a:off x="2184516" y="75873"/>
          <a:ext cx="5509572" cy="550957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A9A69-6552-034A-9F2C-56EE5E59B738}">
      <dsp:nvSpPr>
        <dsp:cNvPr id="0" name=""/>
        <dsp:cNvSpPr/>
      </dsp:nvSpPr>
      <dsp:spPr>
        <a:xfrm>
          <a:off x="2264847" y="731586"/>
          <a:ext cx="5509572" cy="550957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45A3F7-94F7-9E41-B319-D17672E0C157}">
      <dsp:nvSpPr>
        <dsp:cNvPr id="0" name=""/>
        <dsp:cNvSpPr/>
      </dsp:nvSpPr>
      <dsp:spPr>
        <a:xfrm>
          <a:off x="714895" y="-257896"/>
          <a:ext cx="5509572" cy="550957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F7E5D-CC79-6744-8F3F-3C77168D07C3}">
      <dsp:nvSpPr>
        <dsp:cNvPr id="0" name=""/>
        <dsp:cNvSpPr/>
      </dsp:nvSpPr>
      <dsp:spPr>
        <a:xfrm>
          <a:off x="2450928" y="366619"/>
          <a:ext cx="4902586" cy="4902586"/>
        </a:xfrm>
        <a:prstGeom prst="pie">
          <a:avLst>
            <a:gd name="adj1" fmla="val 16200000"/>
            <a:gd name="adj2" fmla="val 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Helvetica" pitchFamily="2" charset="0"/>
            </a:rPr>
            <a:t>Saddlepoint</a:t>
          </a:r>
          <a:r>
            <a:rPr lang="en-US" sz="1600" b="1" kern="1200" dirty="0">
              <a:latin typeface="Helvetica" pitchFamily="2" charset="0"/>
            </a:rPr>
            <a:t> Approximation</a:t>
          </a:r>
          <a:endParaRPr lang="en-US" sz="1600" b="1" kern="1200" dirty="0">
            <a:solidFill>
              <a:schemeClr val="tx1"/>
            </a:solidFill>
            <a:latin typeface="Helvetica" pitchFamily="2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Unbalanced case-control ratio</a:t>
          </a:r>
        </a:p>
      </dsp:txBody>
      <dsp:txXfrm>
        <a:off x="5053384" y="1382738"/>
        <a:ext cx="1809287" cy="1342374"/>
      </dsp:txXfrm>
    </dsp:sp>
    <dsp:sp modelId="{361F299B-01C9-8541-89D8-E640B92CAC3C}">
      <dsp:nvSpPr>
        <dsp:cNvPr id="0" name=""/>
        <dsp:cNvSpPr/>
      </dsp:nvSpPr>
      <dsp:spPr>
        <a:xfrm>
          <a:off x="2450928" y="531206"/>
          <a:ext cx="4902586" cy="4902586"/>
        </a:xfrm>
        <a:prstGeom prst="pie">
          <a:avLst>
            <a:gd name="adj1" fmla="val 0"/>
            <a:gd name="adj2" fmla="val 540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chemeClr val="bg1"/>
            </a:solidFill>
            <a:latin typeface="Helvetica" pitchFamily="2" charset="0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underpowered for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rare variants </a:t>
          </a:r>
        </a:p>
      </dsp:txBody>
      <dsp:txXfrm>
        <a:off x="5053384" y="3075298"/>
        <a:ext cx="1809287" cy="1342374"/>
      </dsp:txXfrm>
    </dsp:sp>
    <dsp:sp modelId="{A0DCC1D2-9CAA-714F-9035-7D5E93CB354A}">
      <dsp:nvSpPr>
        <dsp:cNvPr id="0" name=""/>
        <dsp:cNvSpPr/>
      </dsp:nvSpPr>
      <dsp:spPr>
        <a:xfrm>
          <a:off x="2286341" y="531206"/>
          <a:ext cx="4902586" cy="4902586"/>
        </a:xfrm>
        <a:prstGeom prst="pie">
          <a:avLst>
            <a:gd name="adj1" fmla="val 5400000"/>
            <a:gd name="adj2" fmla="val 108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Helvetica" pitchFamily="2" charset="0"/>
            </a:rPr>
            <a:t>Optimization strategies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Large scale data </a:t>
          </a:r>
        </a:p>
      </dsp:txBody>
      <dsp:txXfrm>
        <a:off x="2777183" y="3075298"/>
        <a:ext cx="1809287" cy="1342374"/>
      </dsp:txXfrm>
    </dsp:sp>
    <dsp:sp modelId="{6909CF81-581B-B445-AF02-C1ACC18F3060}">
      <dsp:nvSpPr>
        <dsp:cNvPr id="0" name=""/>
        <dsp:cNvSpPr/>
      </dsp:nvSpPr>
      <dsp:spPr>
        <a:xfrm>
          <a:off x="2286341" y="366619"/>
          <a:ext cx="4902586" cy="4902586"/>
        </a:xfrm>
        <a:prstGeom prst="pie">
          <a:avLst>
            <a:gd name="adj1" fmla="val 10800000"/>
            <a:gd name="adj2" fmla="val 1620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elvetica" pitchFamily="2" charset="0"/>
            </a:rPr>
            <a:t>Mixed models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Helvetica" pitchFamily="2" charset="0"/>
            </a:rPr>
            <a:t>Sample relatedness</a:t>
          </a:r>
        </a:p>
      </dsp:txBody>
      <dsp:txXfrm>
        <a:off x="2777183" y="1382738"/>
        <a:ext cx="1809287" cy="1342374"/>
      </dsp:txXfrm>
    </dsp:sp>
    <dsp:sp modelId="{A85F6083-2BF5-7043-BDC2-FA7B212C1581}">
      <dsp:nvSpPr>
        <dsp:cNvPr id="0" name=""/>
        <dsp:cNvSpPr/>
      </dsp:nvSpPr>
      <dsp:spPr>
        <a:xfrm>
          <a:off x="2147434" y="63126"/>
          <a:ext cx="5509572" cy="550957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74CBF8-0A15-BE40-BF81-F8940C8A36F0}">
      <dsp:nvSpPr>
        <dsp:cNvPr id="0" name=""/>
        <dsp:cNvSpPr/>
      </dsp:nvSpPr>
      <dsp:spPr>
        <a:xfrm>
          <a:off x="2147434" y="227712"/>
          <a:ext cx="5509572" cy="550957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3EDF2C-7A3F-384E-9A35-44A1F880DB32}">
      <dsp:nvSpPr>
        <dsp:cNvPr id="0" name=""/>
        <dsp:cNvSpPr/>
      </dsp:nvSpPr>
      <dsp:spPr>
        <a:xfrm>
          <a:off x="1982848" y="227712"/>
          <a:ext cx="5509572" cy="550957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58F865-C7BF-094B-B820-D21F1AD08A9C}">
      <dsp:nvSpPr>
        <dsp:cNvPr id="0" name=""/>
        <dsp:cNvSpPr/>
      </dsp:nvSpPr>
      <dsp:spPr>
        <a:xfrm>
          <a:off x="1982848" y="63126"/>
          <a:ext cx="5509572" cy="550957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7EB1A-A850-AD46-85C5-047ED2DB0FA5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A0EC5-85E0-DA4B-A9D4-1E212B1EF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7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99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CE62B-31F8-CF49-87E4-829D817669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37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A5EE3-675A-CE4C-9881-CBC6BE1376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69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C4C8-4086-ED44-A211-00A4F9433F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07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C4C8-4086-ED44-A211-00A4F9433F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04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C4C8-4086-ED44-A211-00A4F9433F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93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C4C8-4086-ED44-A211-00A4F9433F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78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CE62B-31F8-CF49-87E4-829D817669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5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A5EE3-675A-CE4C-9881-CBC6BE1376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81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81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8EA74-05E3-CF4E-9911-2DFA761193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29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8EA74-05E3-CF4E-9911-2DFA761193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01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a0b040ab7b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g1a0b040ab7b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124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a0b040ab7b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g1a0b040ab7b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540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DD808-30C1-194B-9696-8F690D6B255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01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A5EE3-675A-CE4C-9881-CBC6BE1376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08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DD808-30C1-194B-9696-8F690D6B255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0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A0EC5-85E0-DA4B-A9D4-1E212B1EF82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545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CD564-B831-6340-90ED-CB25C583076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47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6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5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A0EC5-85E0-DA4B-A9D4-1E212B1EF8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66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36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96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21E89-D8C0-5A4D-89D3-F1257DCA53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29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C4C8-4086-ED44-A211-00A4F9433F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6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0C57-F66D-FB12-B81D-F89A3650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CF6C2-EAD9-AAA5-3284-8C5435189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DA171-00B2-C04F-1B87-620AF77D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3EFBD-3D19-C64A-33BE-69569475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48347-DA41-E082-9797-91D36622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5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31CAD-6248-D21E-D25A-2591BECE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44063-AA7D-80EC-94C3-0430B1783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FA1E3-F942-D9C1-A01D-DBCC5CE4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51817-5DCA-F8E2-D6EA-904DC9D1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85A5E-EAD4-2BFD-E625-4D5305F5A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2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808D72-BA25-10B3-1E7F-BBF1700C5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B76E3-4BCE-AA3D-403C-8745D35A9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B825B-DC24-1D49-3A76-844D0E52C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E2A2-E1D1-8E6A-2E2D-592BA770D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0E6D7-18F4-2D74-865A-F6592872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5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6BBF-0F59-D467-33EC-C10FDC33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8B241-1F49-D92C-F664-D458DB444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6F532-01C0-BF22-9E6B-0F7CF3C2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F4AAD-EDAB-E75D-8980-80171D50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2A817-D4D4-FB1C-B5CB-16A69B8A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7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6195-C3AE-25A5-B93F-FCC985CEE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A1837-D5E9-3782-3F90-45B92B7ED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5723-D9C3-0A30-F9CA-3E4A0787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C5157-102F-4A3F-8F79-80F302F3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41229-7735-9814-0854-04BA4A38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84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71140-E31C-7987-A0F9-A8167161D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04588-90FA-4710-940D-334902E4F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5CFEE-04DB-30DC-0186-4E1B002AE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756C2-5EAB-4849-1705-037643C1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AE682-ECD7-29AB-5CB8-6CB03F9A7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F2841-D979-3439-90DC-2D9F47DD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4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F51BF-7458-0E20-712C-9DFAC2C0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6F590-161F-A72E-CA39-193D4860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89648-BB3F-DE3F-631A-2BABF206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3116-90B1-0EBC-1161-903BA8560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2F79B-6D29-01C0-F5B6-AF1B9D9C3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9E6A96-35D2-8896-5AE2-DC6E7CA3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9EF98-2C2D-64F7-D12B-943B61E1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05CACB-8D0E-03F5-22AC-25DA74A3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3A4E-C1C5-456B-B033-F0DA4481F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40CA1A-F1BB-1295-7FE3-6B345EDF6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EBF28-A3FC-7122-C28D-74134CAF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5A0E3-9656-0C9E-7E84-7FD2C858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32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1132B9-34A0-DDBB-CAC5-99A3D673A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5EC009-B5DC-FC39-FB84-A60C8A2B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A4C22-87D6-0817-2B08-E25C2C8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9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92AA-AB25-6457-245F-FB1F0F0A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84D97-D84C-5281-EE13-47486110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A7A29-A123-3A20-1AA8-E14691422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696B5-778F-8E0E-3F59-930E5A7C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13335-B39B-65CE-4D2E-DBF3A830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D083D-6832-754D-63FD-F4764B0D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4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C3CE8-7D21-CFA3-403B-AED839F4E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EC71F-99B1-7A46-BC11-6899E9255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E06D7-E3CB-B93C-DA3C-EE5495079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05333-34D9-1CC0-D189-6BDBD822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4A6FF-6577-7B09-5609-59CFA6F0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E2F44-B6CE-9BCB-0EE0-8BA98EB0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4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C313A6-129A-2181-BDAC-F8DDFF25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A22BC-58C9-278F-10E2-55D6AABD3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70E91-12F5-FCD6-5656-592BF31C8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551EB-3382-1F47-8DEC-82F30B823E7B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BF581-4397-6BBC-7C8A-253A44533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32C32-73C6-AF85-EA92-BFF92323B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9478-D186-0746-BED5-20A7C559E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8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diagramLayout" Target="../diagrams/layout6.xml"/><Relationship Id="rId7" Type="http://schemas.openxmlformats.org/officeDocument/2006/relationships/image" Target="../media/image20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98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izhou0/GAT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isgw-forum.colorado.edu/t/about-the-common-rare-variant-association-category/29/1" TargetMode="External"/><Relationship Id="rId2" Type="http://schemas.openxmlformats.org/officeDocument/2006/relationships/hyperlink" Target="https://github.com/weizhou0/ISGW_rare_SAIGE_hands_on/wiki/Day-1-genetic-associ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432-A60F-42C9-F9BE-5C4D0A457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04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Genetic Association Tests for</a:t>
            </a:r>
            <a:br>
              <a:rPr lang="en-US" dirty="0">
                <a:latin typeface="Helvetica Light" panose="020B0403020202020204" pitchFamily="34" charset="0"/>
              </a:rPr>
            </a:br>
            <a:r>
              <a:rPr lang="en-US" dirty="0">
                <a:latin typeface="Helvetica Light" panose="020B0403020202020204" pitchFamily="34" charset="0"/>
              </a:rPr>
              <a:t>Common + Rare Variants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F05B4-4E45-D522-6735-46BDCE473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924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dirty="0"/>
              <a:t>2023 International Statistical Genetics Workshop </a:t>
            </a:r>
          </a:p>
          <a:p>
            <a:endParaRPr lang="en-US" sz="2800" dirty="0"/>
          </a:p>
          <a:p>
            <a:r>
              <a:rPr lang="en-US" sz="2800" dirty="0"/>
              <a:t>March 6, 2023</a:t>
            </a:r>
          </a:p>
          <a:p>
            <a:r>
              <a:rPr lang="en-US" sz="2800" dirty="0"/>
              <a:t>Wei Zhou, Ph.D.</a:t>
            </a:r>
          </a:p>
        </p:txBody>
      </p:sp>
    </p:spTree>
    <p:extLst>
      <p:ext uri="{BB962C8B-B14F-4D97-AF65-F5344CB8AC3E}">
        <p14:creationId xmlns:p14="http://schemas.microsoft.com/office/powerpoint/2010/main" val="325720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4155-4DFD-C90C-0ABF-3367A977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effectLst/>
                <a:latin typeface="Helvetica Light" panose="020B0403020202020204" pitchFamily="34" charset="0"/>
              </a:rPr>
              <a:t>Standard asymptotic tests </a:t>
            </a:r>
            <a:endParaRPr lang="en-US" sz="4000" dirty="0">
              <a:latin typeface="Helvetica Light" panose="020B0403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00A704E-1C3D-65C4-A360-B1AD10748E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199165"/>
              </p:ext>
            </p:extLst>
          </p:nvPr>
        </p:nvGraphicFramePr>
        <p:xfrm>
          <a:off x="838200" y="3079561"/>
          <a:ext cx="1051559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70993942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62991026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8307874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Test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Fit null model (</a:t>
                      </a:r>
                      <a:r>
                        <a:rPr lang="en-US" sz="2800" b="1" dirty="0">
                          <a:ea typeface="Cambria Math" charset="0"/>
                          <a:cs typeface="Cambria Math" charset="0"/>
                        </a:rPr>
                        <a:t>H</a:t>
                      </a:r>
                      <a:r>
                        <a:rPr lang="en-US" sz="2800" b="1" baseline="-25000" dirty="0">
                          <a:ea typeface="Cambria Math" charset="0"/>
                          <a:cs typeface="Cambria Math" charset="0"/>
                        </a:rPr>
                        <a:t>0</a:t>
                      </a:r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Fit full model (</a:t>
                      </a:r>
                      <a:r>
                        <a:rPr lang="en-US" sz="2800" b="1" dirty="0">
                          <a:ea typeface="Cambria Math" charset="0"/>
                          <a:cs typeface="Cambria Math" charset="0"/>
                        </a:rPr>
                        <a:t>H</a:t>
                      </a:r>
                      <a:r>
                        <a:rPr lang="en-US" sz="2800" b="1" baseline="-25000" dirty="0">
                          <a:ea typeface="Cambria Math" charset="0"/>
                          <a:cs typeface="Cambria Math" charset="0"/>
                        </a:rPr>
                        <a:t>1</a:t>
                      </a:r>
                      <a:r>
                        <a:rPr lang="en-US" sz="2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8755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alibri" panose="020F0502020204030204" pitchFamily="34" charset="0"/>
                        </a:rPr>
                        <a:t>Likelihood Ratio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alibri" panose="020F0502020204030204" pitchFamily="34" charset="0"/>
                        </a:rPr>
                        <a:t>10M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53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alibri" panose="020F0502020204030204" pitchFamily="34" charset="0"/>
                        </a:rPr>
                        <a:t>Wald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alibri" panose="020F0502020204030204" pitchFamily="34" charset="0"/>
                        </a:rPr>
                        <a:t>10M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3685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</a:rPr>
                        <a:t>Score </a:t>
                      </a:r>
                      <a:endParaRPr 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</a:rPr>
                        <a:t>1 </a:t>
                      </a:r>
                      <a:endParaRPr lang="en-US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endParaRPr lang="en-US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595385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210CCC-BBFC-C12B-2AE3-DC46353B73BB}"/>
              </a:ext>
            </a:extLst>
          </p:cNvPr>
          <p:cNvSpPr txBox="1"/>
          <p:nvPr/>
        </p:nvSpPr>
        <p:spPr>
          <a:xfrm>
            <a:off x="914400" y="1878227"/>
            <a:ext cx="9236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In the example of testing 10 million genetic markers, one at a time:</a:t>
            </a:r>
          </a:p>
          <a:p>
            <a:endParaRPr lang="en-US" sz="2400" dirty="0"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9E7A51-26C2-7803-679E-F59C2225A72B}"/>
                  </a:ext>
                </a:extLst>
              </p:cNvPr>
              <p:cNvSpPr txBox="1"/>
              <p:nvPr/>
            </p:nvSpPr>
            <p:spPr>
              <a:xfrm>
                <a:off x="-1547683" y="2284097"/>
                <a:ext cx="609805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>
                    <a:ea typeface="Cambria Math" charset="0"/>
                    <a:cs typeface="Cambria Math" charset="0"/>
                  </a:rPr>
                  <a:t>H</a:t>
                </a:r>
                <a:r>
                  <a:rPr lang="en-US" sz="1800" b="1" baseline="-25000" dirty="0">
                    <a:ea typeface="Cambria Math" charset="0"/>
                    <a:cs typeface="Cambria Math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1800" b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 </m:t>
                    </m:r>
                  </m:oMath>
                </a14:m>
                <a:r>
                  <a:rPr lang="en-US" sz="1800" b="1" dirty="0"/>
                  <a:t>0</a:t>
                </a:r>
              </a:p>
              <a:p>
                <a:pPr algn="ctr"/>
                <a:r>
                  <a:rPr lang="en-US" sz="1800" b="1" dirty="0">
                    <a:ea typeface="Cambria Math" charset="0"/>
                    <a:cs typeface="Cambria Math" charset="0"/>
                  </a:rPr>
                  <a:t>H</a:t>
                </a:r>
                <a:r>
                  <a:rPr lang="en-US" sz="1800" b="1" baseline="-25000" dirty="0">
                    <a:ea typeface="Cambria Math" charset="0"/>
                    <a:cs typeface="Cambria Math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1800" b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≠</m:t>
                    </m:r>
                  </m:oMath>
                </a14:m>
                <a:r>
                  <a:rPr lang="en-US" sz="1800" b="1" dirty="0"/>
                  <a:t> 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9E7A51-26C2-7803-679E-F59C2225A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47683" y="2284097"/>
                <a:ext cx="6098058" cy="646331"/>
              </a:xfrm>
              <a:prstGeom prst="rect">
                <a:avLst/>
              </a:prstGeom>
              <a:blipFill>
                <a:blip r:embed="rId2"/>
                <a:stretch>
                  <a:fillRect t="-588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D0B16A-F93A-24C0-AB89-AC9CB9690AA6}"/>
                  </a:ext>
                </a:extLst>
              </p:cNvPr>
              <p:cNvSpPr txBox="1"/>
              <p:nvPr/>
            </p:nvSpPr>
            <p:spPr>
              <a:xfrm>
                <a:off x="838200" y="5522538"/>
                <a:ext cx="1014695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Helvetica" pitchFamily="2" charset="0"/>
                  </a:rPr>
                  <a:t>Clear computational advantage of running score test for GWAS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Helvetica" pitchFamily="2" charset="0"/>
                  </a:rPr>
                  <a:t>Tradeoff of score test: Cannot provide accurate effect-size estimate for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</m:oMath>
                </a14:m>
                <a:endParaRPr lang="en-US" sz="1800" dirty="0">
                  <a:effectLst/>
                  <a:latin typeface="Helvetica" pitchFamily="2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Helvetica" pitchFamily="2" charset="0"/>
                  </a:rPr>
                  <a:t>Solution: Run the GWAS using score test, then only calculate MLE of the effect-sizes for the significant SNPs using Wald for Likelihood Ratio test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D0B16A-F93A-24C0-AB89-AC9CB9690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522538"/>
                <a:ext cx="10146957" cy="1200329"/>
              </a:xfrm>
              <a:prstGeom prst="rect">
                <a:avLst/>
              </a:prstGeom>
              <a:blipFill>
                <a:blip r:embed="rId3"/>
                <a:stretch>
                  <a:fillRect l="-626" t="-208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259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980" y="-20658"/>
            <a:ext cx="946404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Helvetica Light" panose="020B0403020202020204" pitchFamily="34" charset="0"/>
              </a:rPr>
              <a:t>Genome-Wide Association Study (GWAS)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3590" y="1747772"/>
            <a:ext cx="10808470" cy="4679479"/>
            <a:chOff x="-46676" y="1456476"/>
            <a:chExt cx="9007059" cy="3899566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-1067817" y="2741052"/>
              <a:ext cx="248855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80" b="1" dirty="0">
                  <a:latin typeface="Helvetica" pitchFamily="2" charset="0"/>
                </a:rPr>
                <a:t>-log10(P value)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69328" y="1456476"/>
              <a:ext cx="8691055" cy="3899566"/>
              <a:chOff x="182680" y="2292928"/>
              <a:chExt cx="8691055" cy="389956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762320" y="5746218"/>
                <a:ext cx="2469915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80" b="1">
                    <a:latin typeface="Helvetica" pitchFamily="2" charset="0"/>
                  </a:rPr>
                  <a:t>Chromosome</a:t>
                </a: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47"/>
              <a:stretch/>
            </p:blipFill>
            <p:spPr>
              <a:xfrm>
                <a:off x="493896" y="2347983"/>
                <a:ext cx="8379839" cy="3398235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78201" y="5231705"/>
                <a:ext cx="26743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0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73284" y="4754840"/>
                <a:ext cx="26743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5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02345" y="4254695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10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07047" y="3751621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>
                    <a:latin typeface="Helvetica" pitchFamily="2" charset="0"/>
                  </a:rPr>
                  <a:t>15</a:t>
                </a:r>
                <a:endParaRPr lang="en-US" sz="1920" b="1" dirty="0">
                  <a:latin typeface="Helvetica" pitchFamily="2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82680" y="3258251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20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87382" y="2788866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>
                    <a:latin typeface="Helvetica" pitchFamily="2" charset="0"/>
                  </a:rPr>
                  <a:t>25</a:t>
                </a:r>
                <a:endParaRPr lang="en-US" sz="1920" b="1" dirty="0">
                  <a:latin typeface="Helvetica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80" y="2292928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30</a:t>
                </a:r>
              </a:p>
            </p:txBody>
          </p:sp>
        </p:grp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11</a:t>
            </a:fld>
            <a:endParaRPr lang="en-US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03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980" y="-20658"/>
            <a:ext cx="946404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Helvetica Light" panose="020B0403020202020204" pitchFamily="34" charset="0"/>
              </a:rPr>
              <a:t>Genome-Wide Association Study (GWAS)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34652" y="990618"/>
            <a:ext cx="9017212" cy="3394848"/>
            <a:chOff x="937543" y="825515"/>
            <a:chExt cx="7514343" cy="2829040"/>
          </a:xfrm>
        </p:grpSpPr>
        <p:sp>
          <p:nvSpPr>
            <p:cNvPr id="8" name="TextBox 7"/>
            <p:cNvSpPr txBox="1"/>
            <p:nvPr/>
          </p:nvSpPr>
          <p:spPr>
            <a:xfrm>
              <a:off x="937543" y="825515"/>
              <a:ext cx="751434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rgbClr val="FF0000"/>
                  </a:solidFill>
                  <a:latin typeface="Helvetica" pitchFamily="2" charset="0"/>
                </a:rPr>
                <a:t>Genome-wide significant threshold for p-value: 5x10</a:t>
              </a:r>
              <a:r>
                <a:rPr lang="en-US" sz="2880" baseline="30000" dirty="0">
                  <a:solidFill>
                    <a:srgbClr val="FF0000"/>
                  </a:solidFill>
                  <a:latin typeface="Helvetica" pitchFamily="2" charset="0"/>
                </a:rPr>
                <a:t>-8</a:t>
              </a:r>
              <a:r>
                <a:rPr lang="en-US" sz="2880" dirty="0">
                  <a:solidFill>
                    <a:srgbClr val="FF0000"/>
                  </a:solidFill>
                  <a:latin typeface="Helvetica" pitchFamily="2" charset="0"/>
                </a:rPr>
                <a:t>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2600788" y="1208592"/>
              <a:ext cx="884903" cy="244596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53590" y="1747772"/>
            <a:ext cx="10808470" cy="4679479"/>
            <a:chOff x="-46676" y="1456476"/>
            <a:chExt cx="9007059" cy="3899566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-1067817" y="2741052"/>
              <a:ext cx="248855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80" b="1" dirty="0">
                  <a:latin typeface="Helvetica" pitchFamily="2" charset="0"/>
                </a:rPr>
                <a:t>-log10(P value)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69328" y="1456476"/>
              <a:ext cx="8691055" cy="3899566"/>
              <a:chOff x="182680" y="2292928"/>
              <a:chExt cx="8691055" cy="389956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762320" y="5746218"/>
                <a:ext cx="2469915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80" b="1">
                    <a:latin typeface="Helvetica" pitchFamily="2" charset="0"/>
                  </a:rPr>
                  <a:t>Chromosome</a:t>
                </a: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47"/>
              <a:stretch/>
            </p:blipFill>
            <p:spPr>
              <a:xfrm>
                <a:off x="493896" y="2347983"/>
                <a:ext cx="8379839" cy="3398235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78201" y="5231705"/>
                <a:ext cx="26743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0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73284" y="4754840"/>
                <a:ext cx="26743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5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02345" y="4254695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10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07047" y="3751621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>
                    <a:latin typeface="Helvetica" pitchFamily="2" charset="0"/>
                  </a:rPr>
                  <a:t>15</a:t>
                </a:r>
                <a:endParaRPr lang="en-US" sz="1920" b="1" dirty="0">
                  <a:latin typeface="Helvetica" pitchFamily="2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82680" y="3258251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20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87382" y="2788866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>
                    <a:latin typeface="Helvetica" pitchFamily="2" charset="0"/>
                  </a:rPr>
                  <a:t>25</a:t>
                </a:r>
                <a:endParaRPr lang="en-US" sz="1920" b="1" dirty="0">
                  <a:latin typeface="Helvetica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80" y="2292928"/>
                <a:ext cx="38098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30</a:t>
                </a:r>
              </a:p>
            </p:txBody>
          </p:sp>
        </p:grp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12</a:t>
            </a:fld>
            <a:endParaRPr lang="en-US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59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3ABD-4481-4865-6DF1-D6F33B974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Visualize GWAS: quantile-quantile (QQ) plot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73A0A8E-8E9B-8DA5-CBE9-A91163705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85" y="1258056"/>
            <a:ext cx="5234819" cy="52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54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51EB-F3BA-2B03-A52A-4D4C05BA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84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Different types of phenotypes require different statistical models for association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183A-21B6-1697-EA8F-DA3568C87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270"/>
            <a:ext cx="10515600" cy="4351338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Helvetica" pitchFamily="2" charset="0"/>
              </a:rPr>
              <a:t>Quantitative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LDL cholesterol level, height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Linear regression</a:t>
            </a:r>
            <a:endParaRPr lang="en-US" sz="2400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400" b="1" dirty="0">
                <a:latin typeface="Helvetica" pitchFamily="2" charset="0"/>
              </a:rPr>
              <a:t>Binary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Schizophrenia, Type 2 Diabetes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Logistic regression</a:t>
            </a:r>
            <a:endParaRPr lang="en-US" sz="2400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Ordinal/categorical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On a scale of 1-10 how much do you like smoking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Proportional odds logistic regression, Multinomial regression </a:t>
            </a:r>
            <a:endParaRPr lang="en-US" sz="2400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Time-to-event (TTE)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Age at skin cancer onset, Time of death after diagnosis of lung cancer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Survival analysis model</a:t>
            </a:r>
          </a:p>
        </p:txBody>
      </p:sp>
    </p:spTree>
    <p:extLst>
      <p:ext uri="{BB962C8B-B14F-4D97-AF65-F5344CB8AC3E}">
        <p14:creationId xmlns:p14="http://schemas.microsoft.com/office/powerpoint/2010/main" val="410329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727897F-3B32-DA32-3625-1B0CD100E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610034"/>
              </p:ext>
            </p:extLst>
          </p:nvPr>
        </p:nvGraphicFramePr>
        <p:xfrm>
          <a:off x="673872" y="1027906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F3D6F87-A424-56B8-0DCD-709E66F4D940}"/>
              </a:ext>
            </a:extLst>
          </p:cNvPr>
          <p:cNvSpPr txBox="1"/>
          <p:nvPr/>
        </p:nvSpPr>
        <p:spPr>
          <a:xfrm>
            <a:off x="6538785" y="3105834"/>
            <a:ext cx="52989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1 in 3 has at least one relative up to the 3</a:t>
            </a:r>
            <a:r>
              <a:rPr lang="en-US" sz="2200" b="1" baseline="30000" dirty="0">
                <a:solidFill>
                  <a:srgbClr val="000000"/>
                </a:solidFill>
                <a:latin typeface="Helvetica" pitchFamily="2" charset="0"/>
              </a:rPr>
              <a:t>rd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 degree in UK Biobank</a:t>
            </a:r>
          </a:p>
          <a:p>
            <a:pPr lvl="1"/>
            <a:r>
              <a:rPr lang="en-US" sz="2200" dirty="0">
                <a:solidFill>
                  <a:srgbClr val="C00000"/>
                </a:solidFill>
                <a:latin typeface="Helvetica" pitchFamily="2" charset="0"/>
              </a:rPr>
              <a:t>- inflated type I errors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21C3537C-BCF0-2327-01F1-3DCD0332A2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319387" y="1690688"/>
                <a:ext cx="8323317" cy="110463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000" b="1" dirty="0">
                    <a:latin typeface="Helvetica" pitchFamily="2" charset="0"/>
                  </a:rPr>
                  <a:t>Linear model:</a:t>
                </a:r>
                <a:r>
                  <a:rPr lang="en-US" sz="2000" b="1" i="1" dirty="0">
                    <a:latin typeface="Helvetica" pitchFamily="2" charset="0"/>
                  </a:rPr>
                  <a:t>  </a:t>
                </a:r>
                <a:br>
                  <a:rPr lang="en-US" sz="2000" b="1" i="1" dirty="0">
                    <a:latin typeface="Helvetica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charset="0"/>
                            </a:rPr>
                            <m:t>𝒀</m:t>
                          </m:r>
                        </m:e>
                        <m:sub>
                          <m:r>
                            <a:rPr lang="en-US" sz="2000" b="1" i="1">
                              <a:latin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l-GR" sz="2000" b="1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l-GR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charset="0"/>
                            </a:rPr>
                            <m:t>𝑿</m:t>
                          </m:r>
                        </m:e>
                        <m:sub>
                          <m:r>
                            <a:rPr lang="en-US" sz="2000" b="1" i="1">
                              <a:latin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𝜶</m:t>
                      </m:r>
                      <m:r>
                        <a:rPr lang="en-US" sz="20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𝑮</m:t>
                          </m:r>
                        </m:e>
                        <m:sub>
                          <m:r>
                            <a:rPr lang="en-US" sz="20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r>
                        <a:rPr lang="en-US" sz="20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𝝐</m:t>
                          </m:r>
                        </m:e>
                        <m:sub>
                          <m:r>
                            <a:rPr lang="en-US" sz="20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latin typeface="Helvetica" pitchFamily="2" charset="0"/>
                </a:endParaRPr>
              </a:p>
              <a:p>
                <a:pPr algn="ctr"/>
                <a:r>
                  <a:rPr lang="en-US" sz="2000" b="1" dirty="0">
                    <a:latin typeface="Helvetica" pitchFamily="2" charset="0"/>
                  </a:rPr>
                  <a:t>Logistic model:</a:t>
                </a:r>
                <a:r>
                  <a:rPr lang="en-US" sz="2000" b="1" i="1" dirty="0">
                    <a:latin typeface="Helvetica" pitchFamily="2" charset="0"/>
                  </a:rPr>
                  <a:t>  </a:t>
                </a:r>
                <a:br>
                  <a:rPr lang="en-US" sz="2000" b="1" i="1" dirty="0">
                    <a:latin typeface="Helvetica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</a:rPr>
                            <m:t>𝒍𝒐𝒈𝒊𝒕</m:t>
                          </m:r>
                          <m: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0000F7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l-GR" sz="20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𝜶</m:t>
                      </m:r>
                      <m:r>
                        <a:rPr lang="en-US" sz="2000" b="1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𝑮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𝜷</m:t>
                      </m:r>
                    </m:oMath>
                  </m:oMathPara>
                </a14:m>
                <a:endParaRPr lang="en-US" sz="2000" b="1" dirty="0">
                  <a:latin typeface="Helvetica" pitchFamily="2" charset="0"/>
                </a:endParaRPr>
              </a:p>
              <a:p>
                <a:pPr algn="ctr"/>
                <a:endParaRPr lang="en-US" sz="2200" b="1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21C3537C-BCF0-2327-01F1-3DCD0332A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19387" y="1690688"/>
                <a:ext cx="8323317" cy="1104636"/>
              </a:xfrm>
              <a:prstGeom prst="rect">
                <a:avLst/>
              </a:prstGeom>
              <a:blipFill>
                <a:blip r:embed="rId7"/>
                <a:stretch>
                  <a:fillRect t="-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2F3AE3-FC0E-6456-728A-44AF7A74AC70}"/>
                  </a:ext>
                </a:extLst>
              </p:cNvPr>
              <p:cNvSpPr txBox="1"/>
              <p:nvPr/>
            </p:nvSpPr>
            <p:spPr>
              <a:xfrm>
                <a:off x="130125" y="2616170"/>
                <a:ext cx="35398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𝝐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200">
                          <a:latin typeface="Cambria Math" charset="0"/>
                        </a:rPr>
                        <m:t>~ </m:t>
                      </m:r>
                      <m:r>
                        <a:rPr lang="en-US" sz="2200">
                          <a:latin typeface="Cambria Math" charset="0"/>
                        </a:rPr>
                        <m:t>𝑁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>
                              <a:latin typeface="Cambria Math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Helvetica" pitchFamily="2" charset="0"/>
                </a:endParaRPr>
              </a:p>
              <a:p>
                <a:r>
                  <a:rPr lang="en-US" sz="2200" dirty="0">
                    <a:solidFill>
                      <a:srgbClr val="C00000"/>
                    </a:solidFill>
                    <a:latin typeface="Helvetica" pitchFamily="2" charset="0"/>
                  </a:rPr>
                  <a:t>Assumes independent observations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2F3AE3-FC0E-6456-728A-44AF7A74A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25" y="2616170"/>
                <a:ext cx="3539832" cy="1107996"/>
              </a:xfrm>
              <a:prstGeom prst="rect">
                <a:avLst/>
              </a:prstGeom>
              <a:blipFill>
                <a:blip r:embed="rId8"/>
                <a:stretch>
                  <a:fillRect l="-2151" b="-8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B5935339-62B1-A238-8108-C4CBEFD9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8427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Helvetica Light" panose="020B0403020202020204" pitchFamily="34" charset="0"/>
              </a:rPr>
              <a:t>Challenges in genetic association studies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897364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727897F-3B32-DA32-3625-1B0CD100E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9657606"/>
              </p:ext>
            </p:extLst>
          </p:nvPr>
        </p:nvGraphicFramePr>
        <p:xfrm>
          <a:off x="673872" y="1027906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609DD4D-FA2C-5AFA-674B-23FAF12F0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0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Helvetica Light" panose="020B0403020202020204" pitchFamily="34" charset="0"/>
              </a:rPr>
              <a:t>Mixed models are used for genetic association tests with related samples</a:t>
            </a:r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D6F87-A424-56B8-0DCD-709E66F4D940}"/>
              </a:ext>
            </a:extLst>
          </p:cNvPr>
          <p:cNvSpPr txBox="1"/>
          <p:nvPr/>
        </p:nvSpPr>
        <p:spPr>
          <a:xfrm>
            <a:off x="6538785" y="3105834"/>
            <a:ext cx="52989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1 in 3 has at least one relative up to the 3</a:t>
            </a:r>
            <a:r>
              <a:rPr lang="en-US" sz="2200" b="1" baseline="30000" dirty="0">
                <a:solidFill>
                  <a:srgbClr val="000000"/>
                </a:solidFill>
                <a:latin typeface="Helvetica" pitchFamily="2" charset="0"/>
              </a:rPr>
              <a:t>rd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 degree in UK Biobank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F1F1B907-39A4-D7DF-831A-47C7299ABF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483506" y="1671755"/>
                <a:ext cx="8323317" cy="110463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2000" b="1" dirty="0">
                    <a:latin typeface="Helvetica" pitchFamily="2" charset="0"/>
                  </a:rPr>
                  <a:t>Linear </a:t>
                </a:r>
                <a:r>
                  <a:rPr lang="en-US" altLang="zh-CN" sz="2000" b="1" dirty="0">
                    <a:latin typeface="Helvetica" pitchFamily="2" charset="0"/>
                  </a:rPr>
                  <a:t>mixed</a:t>
                </a:r>
                <a:r>
                  <a:rPr lang="zh-CN" altLang="en-US" sz="2000" b="1" dirty="0">
                    <a:latin typeface="Helvetica" pitchFamily="2" charset="0"/>
                  </a:rPr>
                  <a:t> </a:t>
                </a:r>
                <a:r>
                  <a:rPr lang="en-US" sz="2000" b="1" dirty="0">
                    <a:latin typeface="Helvetica" pitchFamily="2" charset="0"/>
                  </a:rPr>
                  <a:t>model:</a:t>
                </a:r>
                <a:r>
                  <a:rPr lang="en-US" sz="2000" b="1" i="1" dirty="0">
                    <a:latin typeface="Helvetica" pitchFamily="2" charset="0"/>
                  </a:rPr>
                  <a:t>  </a:t>
                </a:r>
                <a:br>
                  <a:rPr lang="en-US" sz="2000" b="1" i="1" dirty="0">
                    <a:latin typeface="Helvetica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charset="0"/>
                            </a:rPr>
                            <m:t>𝒀</m:t>
                          </m:r>
                        </m:e>
                        <m:sub>
                          <m:r>
                            <a:rPr lang="en-US" sz="2000" b="1" i="1">
                              <a:latin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l-GR" sz="2000" b="1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l-GR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charset="0"/>
                            </a:rPr>
                            <m:t>𝑿</m:t>
                          </m:r>
                        </m:e>
                        <m:sub>
                          <m:r>
                            <a:rPr lang="en-US" sz="2000" b="1" i="1">
                              <a:latin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𝜶</m:t>
                      </m:r>
                      <m:r>
                        <a:rPr lang="en-US" sz="20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𝑮</m:t>
                          </m:r>
                        </m:e>
                        <m:sub>
                          <m:r>
                            <a:rPr lang="en-US" sz="20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r>
                        <a:rPr lang="en-US" sz="20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zh-CN" alt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0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𝝐</m:t>
                          </m:r>
                        </m:e>
                        <m:sub>
                          <m:r>
                            <a:rPr lang="en-US" sz="20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latin typeface="Helvetica" pitchFamily="2" charset="0"/>
                </a:endParaRPr>
              </a:p>
              <a:p>
                <a:pPr algn="ctr"/>
                <a:r>
                  <a:rPr lang="en-US" sz="2000" b="1" dirty="0">
                    <a:latin typeface="Helvetica" pitchFamily="2" charset="0"/>
                  </a:rPr>
                  <a:t>Logistic mixed model:</a:t>
                </a:r>
                <a:r>
                  <a:rPr lang="en-US" sz="2000" b="1" i="1" dirty="0">
                    <a:latin typeface="Helvetica" pitchFamily="2" charset="0"/>
                  </a:rPr>
                  <a:t>  </a:t>
                </a:r>
                <a:br>
                  <a:rPr lang="en-US" sz="2000" b="1" i="1" dirty="0">
                    <a:latin typeface="Helvetica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</a:rPr>
                            <m:t>𝒍𝒐𝒈𝒊𝒕</m:t>
                          </m:r>
                          <m: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00F7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0000F7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l-GR" sz="20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𝜶</m:t>
                      </m:r>
                      <m:r>
                        <a:rPr lang="en-US" sz="2000" b="1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𝑮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𝜷</m:t>
                      </m:r>
                      <m:r>
                        <a:rPr lang="en-US" sz="2000" b="1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𝒃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latin typeface="Helvetica" pitchFamily="2" charset="0"/>
                </a:endParaRPr>
              </a:p>
              <a:p>
                <a:pPr algn="ctr"/>
                <a:endParaRPr lang="en-US" sz="2000" b="1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F1F1B907-39A4-D7DF-831A-47C7299AB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3506" y="1671755"/>
                <a:ext cx="8323317" cy="1104636"/>
              </a:xfrm>
              <a:prstGeom prst="rect">
                <a:avLst/>
              </a:prstGeom>
              <a:blipFill>
                <a:blip r:embed="rId7"/>
                <a:stretch>
                  <a:fillRect t="-2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E0F20E-AC57-ED99-A5C5-FAF35C016BF9}"/>
                  </a:ext>
                </a:extLst>
              </p:cNvPr>
              <p:cNvSpPr txBox="1"/>
              <p:nvPr/>
            </p:nvSpPr>
            <p:spPr>
              <a:xfrm>
                <a:off x="71679" y="2937830"/>
                <a:ext cx="299279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smtClean="0"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: random genetic effect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charset="0"/>
                      </a:rPr>
                      <m:t>𝑏</m:t>
                    </m:r>
                    <m:r>
                      <a:rPr lang="en-US" sz="2000">
                        <a:latin typeface="Cambria Math" charset="0"/>
                      </a:rPr>
                      <m:t> ~ </m:t>
                    </m:r>
                    <m:r>
                      <a:rPr lang="en-US" sz="2000">
                        <a:latin typeface="Cambria Math" charset="0"/>
                      </a:rPr>
                      <m:t>𝑁</m:t>
                    </m:r>
                    <m:r>
                      <a:rPr lang="en-US" sz="2000">
                        <a:latin typeface="Cambria Math" charset="0"/>
                      </a:rPr>
                      <m:t>(0,</m:t>
                    </m:r>
                    <m:r>
                      <m:rPr>
                        <m:nor/>
                      </m:rPr>
                      <a:rPr lang="en-US" sz="2000" dirty="0">
                        <a:latin typeface="Helvetica" pitchFamily="2" charset="0"/>
                      </a:rPr>
                      <m:t>𝜏</m:t>
                    </m:r>
                    <m:r>
                      <a:rPr lang="en-US" sz="2000">
                        <a:latin typeface="Cambria Math" charset="0"/>
                      </a:rPr>
                      <m:t> </m:t>
                    </m:r>
                    <m:r>
                      <a:rPr lang="en-US" sz="2000">
                        <a:latin typeface="Cambria Math" charset="0"/>
                      </a:rPr>
                      <m:t>𝜓</m:t>
                    </m:r>
                    <m:r>
                      <a:rPr lang="en-US" sz="200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C00000"/>
                        </a:solidFill>
                        <a:latin typeface="Cambria Math" charset="0"/>
                      </a:rPr>
                      <m:t>𝝍</m:t>
                    </m:r>
                    <m:r>
                      <a:rPr lang="en-US" sz="2000" b="1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Helvetica" pitchFamily="2" charset="0"/>
                  </a:rPr>
                  <a:t>is genetic relationship matrix (GRM)</a:t>
                </a:r>
              </a:p>
              <a:p>
                <a:endParaRPr lang="en-US" sz="2000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E0F20E-AC57-ED99-A5C5-FAF35C016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9" y="2937830"/>
                <a:ext cx="2992797" cy="1631216"/>
              </a:xfrm>
              <a:prstGeom prst="rect">
                <a:avLst/>
              </a:prstGeom>
              <a:blipFill>
                <a:blip r:embed="rId8"/>
                <a:stretch>
                  <a:fillRect l="-2110" t="-1550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86CC7E4-8918-13B8-53F1-76B2855E34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914" y="4415158"/>
            <a:ext cx="2556479" cy="22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42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727897F-3B32-DA32-3625-1B0CD100E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6579924"/>
              </p:ext>
            </p:extLst>
          </p:nvPr>
        </p:nvGraphicFramePr>
        <p:xfrm>
          <a:off x="673872" y="1027906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44D4546-BEFA-5821-D826-80CC2962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8427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Helvetica Light" panose="020B0403020202020204" pitchFamily="34" charset="0"/>
              </a:rPr>
              <a:t>Challenges in genetic association studies</a:t>
            </a:r>
            <a:endParaRPr lang="en-US" sz="3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DA1845-5069-3A81-7973-764610C64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914" y="4415158"/>
            <a:ext cx="2556479" cy="22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2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727897F-3B32-DA32-3625-1B0CD100E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4726557"/>
              </p:ext>
            </p:extLst>
          </p:nvPr>
        </p:nvGraphicFramePr>
        <p:xfrm>
          <a:off x="673872" y="1027906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44D4546-BEFA-5821-D826-80CC2962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8427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Helvetica Light" panose="020B0403020202020204" pitchFamily="34" charset="0"/>
              </a:rPr>
              <a:t>Optimizations were applied for large-scale data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4044153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953CC8-4E33-2D58-23C2-761264128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" b="118"/>
          <a:stretch/>
        </p:blipFill>
        <p:spPr>
          <a:xfrm>
            <a:off x="2257318" y="53433"/>
            <a:ext cx="6780746" cy="237344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80-05B6-E541-BA0C-4C390BE88E2B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98143" y="299276"/>
            <a:ext cx="284244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900" b="1" dirty="0">
                <a:latin typeface="Helvetica" pitchFamily="2" charset="0"/>
              </a:rPr>
              <a:t>Colorectal cancer  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4,562 Cases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382,756 Controls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Case: Control = 1:84</a:t>
            </a:r>
          </a:p>
          <a:p>
            <a:endParaRPr lang="en-US" sz="1900" b="1" dirty="0">
              <a:latin typeface="Helvetica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26326"/>
            <a:ext cx="24929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Linear mixed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936489"/>
            <a:ext cx="27184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Logistic mixed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A7474-3166-357F-C306-775EA12D5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-2602"/>
          <a:stretch/>
        </p:blipFill>
        <p:spPr>
          <a:xfrm>
            <a:off x="2379492" y="2183939"/>
            <a:ext cx="6658571" cy="237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06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960" y="-150476"/>
            <a:ext cx="946404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Genetic association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99721" y="1175087"/>
          <a:ext cx="4747871" cy="51450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99883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694944"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Height (cm)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163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170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165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190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176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435697" y="731889"/>
            <a:ext cx="83020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To identify genetic variants that are associated with </a:t>
            </a:r>
            <a:r>
              <a:rPr lang="en-US" sz="2160" dirty="0">
                <a:solidFill>
                  <a:srgbClr val="FF0000"/>
                </a:solidFill>
                <a:latin typeface="Helvetica" pitchFamily="2" charset="0"/>
              </a:rPr>
              <a:t>a complex trait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90585" y="1937249"/>
            <a:ext cx="343168" cy="4321902"/>
            <a:chOff x="1460340" y="1968649"/>
            <a:chExt cx="285973" cy="360158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6" y="4905906"/>
              <a:ext cx="254937" cy="6643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340" y="4098016"/>
              <a:ext cx="277239" cy="72244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3520" y="3451874"/>
              <a:ext cx="192996" cy="50292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7" y="2684520"/>
              <a:ext cx="219661" cy="57240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6" y="1968649"/>
              <a:ext cx="185978" cy="48463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154383" y="1121970"/>
            <a:ext cx="5223785" cy="4954122"/>
            <a:chOff x="4620653" y="1072135"/>
            <a:chExt cx="4353154" cy="41284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7" b="9512"/>
            <a:stretch/>
          </p:blipFill>
          <p:spPr>
            <a:xfrm>
              <a:off x="5074622" y="1555612"/>
              <a:ext cx="3899185" cy="29330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19856" y="1072135"/>
              <a:ext cx="1192192" cy="50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60">
                  <a:latin typeface="Helvetica" pitchFamily="2" charset="0"/>
                </a:rPr>
                <a:t>SNP 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4089" y="4380283"/>
              <a:ext cx="53059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TT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52208" y="4386792"/>
              <a:ext cx="56399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rgbClr val="942093"/>
                  </a:solidFill>
                  <a:latin typeface="Helvetica" pitchFamily="2" charset="0"/>
                </a:rPr>
                <a:t>C</a:t>
              </a:r>
              <a:r>
                <a:rPr lang="en-US" sz="2880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61394" y="4384962"/>
              <a:ext cx="597386" cy="815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rgbClr val="942093"/>
                  </a:solidFill>
                  <a:latin typeface="Helvetica" pitchFamily="2" charset="0"/>
                </a:rPr>
                <a:t>CC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3937960" y="2707308"/>
              <a:ext cx="181166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>
                  <a:latin typeface="Helvetica" pitchFamily="2" charset="0"/>
                </a:rPr>
                <a:t>Height (CM)</a:t>
              </a:r>
              <a:endParaRPr lang="en-US" sz="2880" dirty="0">
                <a:latin typeface="Helvetica" pitchFamily="2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59371" y="1376204"/>
            <a:ext cx="143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" pitchFamily="2" charset="0"/>
              </a:rPr>
              <a:t>SNP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2</a:t>
            </a:fld>
            <a:endParaRPr lang="en-US">
              <a:latin typeface="Helvetica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AD12B7-F56E-A4B8-FD2E-B74BF6A3ED7B}"/>
              </a:ext>
            </a:extLst>
          </p:cNvPr>
          <p:cNvCxnSpPr>
            <a:cxnSpLocks/>
          </p:cNvCxnSpPr>
          <p:nvPr/>
        </p:nvCxnSpPr>
        <p:spPr>
          <a:xfrm flipV="1">
            <a:off x="7348612" y="2796294"/>
            <a:ext cx="4152803" cy="17591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727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727897F-3B32-DA32-3625-1B0CD100E385}"/>
              </a:ext>
            </a:extLst>
          </p:cNvPr>
          <p:cNvGraphicFramePr/>
          <p:nvPr/>
        </p:nvGraphicFramePr>
        <p:xfrm>
          <a:off x="673872" y="1027906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44D4546-BEFA-5821-D826-80CC2962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8427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Helvetica Light" panose="020B0403020202020204" pitchFamily="34" charset="0"/>
              </a:rPr>
              <a:t>Optimizations were applied for large-scale data</a:t>
            </a:r>
            <a:endParaRPr lang="en-US" sz="3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EE305-35EB-507F-C136-132DDF8C3758}"/>
              </a:ext>
            </a:extLst>
          </p:cNvPr>
          <p:cNvSpPr txBox="1"/>
          <p:nvPr/>
        </p:nvSpPr>
        <p:spPr>
          <a:xfrm>
            <a:off x="6009744" y="2495278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073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6" y="110399"/>
            <a:ext cx="11634651" cy="99417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Unbalanced case-control ratios are commonly observed for binary phenotypes in biobanks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2515" y="6490642"/>
            <a:ext cx="912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1,663 Binary Phenotypes in the UK Biobank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1284768"/>
            <a:ext cx="5264672" cy="525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83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727897F-3B32-DA32-3625-1B0CD100E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42906"/>
              </p:ext>
            </p:extLst>
          </p:nvPr>
        </p:nvGraphicFramePr>
        <p:xfrm>
          <a:off x="673872" y="1027906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44D4546-BEFA-5821-D826-80CC2962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5634"/>
            <a:ext cx="1109842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Test statistics do not converge to Normal distribution, leading to inflated type I error rates</a:t>
            </a:r>
            <a:endParaRPr lang="en-US" sz="3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441C4-111C-E151-0AA5-F259A4527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934" y="1617728"/>
            <a:ext cx="3498690" cy="3441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2A4BC4-E9BA-51AF-989D-87D86D32F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0986" y="5111333"/>
            <a:ext cx="3199084" cy="668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D09BB-01E6-F89D-084D-1B48C70DF20D}"/>
              </a:ext>
            </a:extLst>
          </p:cNvPr>
          <p:cNvSpPr txBox="1"/>
          <p:nvPr/>
        </p:nvSpPr>
        <p:spPr>
          <a:xfrm>
            <a:off x="10237343" y="6383034"/>
            <a:ext cx="1744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 et al., 2013</a:t>
            </a:r>
          </a:p>
        </p:txBody>
      </p:sp>
    </p:spTree>
    <p:extLst>
      <p:ext uri="{BB962C8B-B14F-4D97-AF65-F5344CB8AC3E}">
        <p14:creationId xmlns:p14="http://schemas.microsoft.com/office/powerpoint/2010/main" val="914336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727897F-3B32-DA32-3625-1B0CD100E3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131244"/>
              </p:ext>
            </p:extLst>
          </p:nvPr>
        </p:nvGraphicFramePr>
        <p:xfrm>
          <a:off x="673872" y="1027906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44D4546-BEFA-5821-D826-80CC2962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5634"/>
            <a:ext cx="1109842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Helvetica Light" panose="020B0403020202020204" pitchFamily="34" charset="0"/>
              </a:rPr>
              <a:t>Saddlepoint</a:t>
            </a:r>
            <a:r>
              <a:rPr lang="en-US" sz="3600" dirty="0">
                <a:latin typeface="Helvetica Light" panose="020B0403020202020204" pitchFamily="34" charset="0"/>
              </a:rPr>
              <a:t> approximation (SPA) is used to account for unbalanced case-control ratio</a:t>
            </a:r>
            <a:endParaRPr lang="en-US" sz="3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0DE05-A3F6-C858-7ECC-F058B735000D}"/>
              </a:ext>
            </a:extLst>
          </p:cNvPr>
          <p:cNvSpPr txBox="1"/>
          <p:nvPr/>
        </p:nvSpPr>
        <p:spPr>
          <a:xfrm>
            <a:off x="8242297" y="1700934"/>
            <a:ext cx="378322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SPA</a:t>
            </a:r>
            <a:r>
              <a:rPr lang="en-US" sz="2400" dirty="0">
                <a:latin typeface="Helvetica" pitchFamily="2" charset="0"/>
              </a:rPr>
              <a:t> uses the </a:t>
            </a:r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entire moment generating function </a:t>
            </a:r>
            <a:r>
              <a:rPr lang="en-US" sz="2400" b="1" dirty="0">
                <a:latin typeface="Helvetica" pitchFamily="2" charset="0"/>
              </a:rPr>
              <a:t>-&gt;</a:t>
            </a:r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 </a:t>
            </a:r>
            <a:r>
              <a:rPr lang="en-US" sz="2400" b="1" dirty="0">
                <a:latin typeface="Helvetica" pitchFamily="2" charset="0"/>
              </a:rPr>
              <a:t>more accurate p-values</a:t>
            </a:r>
          </a:p>
          <a:p>
            <a:pPr algn="ctr"/>
            <a:r>
              <a:rPr lang="en-US" sz="2400" dirty="0">
                <a:latin typeface="Helvetica" pitchFamily="2" charset="0"/>
              </a:rPr>
              <a:t>vs. 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Normal distribution </a:t>
            </a:r>
            <a:r>
              <a:rPr lang="en-US" sz="2400" dirty="0">
                <a:latin typeface="Helvetica" pitchFamily="2" charset="0"/>
              </a:rPr>
              <a:t>only uses the first two moments (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mean and variance</a:t>
            </a:r>
            <a:r>
              <a:rPr lang="en-US" sz="2400" dirty="0">
                <a:latin typeface="Helvetica" pitchFamily="2" charset="0"/>
              </a:rPr>
              <a:t>)</a:t>
            </a:r>
          </a:p>
          <a:p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  <a:p>
            <a:pPr algn="r"/>
            <a:r>
              <a:rPr lang="en-US" sz="2200" dirty="0">
                <a:latin typeface="Helvetica Light" panose="020B0403020202020204" pitchFamily="34" charset="0"/>
              </a:rPr>
              <a:t>Daniels, 1954</a:t>
            </a:r>
          </a:p>
          <a:p>
            <a:pPr algn="r"/>
            <a:r>
              <a:rPr lang="en-US" sz="2200" dirty="0">
                <a:latin typeface="Helvetica Light" panose="020B0403020202020204" pitchFamily="34" charset="0"/>
              </a:rPr>
              <a:t>Dey et al., 2017</a:t>
            </a:r>
          </a:p>
        </p:txBody>
      </p:sp>
    </p:spTree>
    <p:extLst>
      <p:ext uri="{BB962C8B-B14F-4D97-AF65-F5344CB8AC3E}">
        <p14:creationId xmlns:p14="http://schemas.microsoft.com/office/powerpoint/2010/main" val="1964757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B08230BC-0957-6F21-6C21-AF3F94470F8B}"/>
              </a:ext>
            </a:extLst>
          </p:cNvPr>
          <p:cNvSpPr txBox="1">
            <a:spLocks/>
          </p:cNvSpPr>
          <p:nvPr/>
        </p:nvSpPr>
        <p:spPr>
          <a:xfrm>
            <a:off x="-553230" y="119808"/>
            <a:ext cx="132984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50" dirty="0">
                <a:latin typeface="Helvetica Light" panose="020B0403020202020204" pitchFamily="34" charset="0"/>
              </a:rPr>
              <a:t> </a:t>
            </a:r>
            <a:br>
              <a:rPr lang="en-US" sz="3050" dirty="0">
                <a:latin typeface="Helvetica Light" panose="020B0403020202020204" pitchFamily="34" charset="0"/>
              </a:rPr>
            </a:br>
            <a:r>
              <a:rPr lang="en-US" sz="3050" dirty="0">
                <a:latin typeface="Helvetica Light" panose="020B0403020202020204" pitchFamily="34" charset="0"/>
              </a:rPr>
              <a:t>SAIGE </a:t>
            </a:r>
            <a:br>
              <a:rPr lang="en-US" sz="3050" dirty="0">
                <a:latin typeface="Helvetica Light" panose="020B0403020202020204" pitchFamily="34" charset="0"/>
              </a:rPr>
            </a:br>
            <a:r>
              <a:rPr lang="en-US" sz="3050" dirty="0">
                <a:latin typeface="Helvetica Light" panose="020B0403020202020204" pitchFamily="34" charset="0"/>
              </a:rPr>
              <a:t>(Scalable and Accurate Implementation of </a:t>
            </a:r>
            <a:r>
              <a:rPr lang="en-US" sz="3050" dirty="0" err="1">
                <a:latin typeface="Helvetica Light" panose="020B0403020202020204" pitchFamily="34" charset="0"/>
              </a:rPr>
              <a:t>GEneralized</a:t>
            </a:r>
            <a:r>
              <a:rPr lang="en-US" sz="3050" dirty="0">
                <a:latin typeface="Helvetica Light" panose="020B0403020202020204" pitchFamily="34" charset="0"/>
              </a:rPr>
              <a:t> mixed model)</a:t>
            </a:r>
            <a:br>
              <a:rPr lang="en-US" sz="3050" dirty="0">
                <a:latin typeface="Helvetica Light" panose="020B0403020202020204" pitchFamily="34" charset="0"/>
              </a:rPr>
            </a:br>
            <a:r>
              <a:rPr lang="en-US" sz="3050" dirty="0">
                <a:latin typeface="Helvetica Light" panose="020B0403020202020204" pitchFamily="34" charset="0"/>
              </a:rPr>
              <a:t>was developed to conduct GWAS in large-scale biobanks</a:t>
            </a:r>
            <a:br>
              <a:rPr lang="en-US" sz="3050" dirty="0">
                <a:latin typeface="Helvetica Light" panose="020B0403020202020204" pitchFamily="34" charset="0"/>
              </a:rPr>
            </a:br>
            <a:endParaRPr lang="en-US" sz="3050" dirty="0">
              <a:latin typeface="Helvetica Light" panose="020B04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6D15F-9551-87EC-D743-DD290D9ACDD0}"/>
              </a:ext>
            </a:extLst>
          </p:cNvPr>
          <p:cNvSpPr txBox="1"/>
          <p:nvPr/>
        </p:nvSpPr>
        <p:spPr>
          <a:xfrm>
            <a:off x="94325" y="6413105"/>
            <a:ext cx="3828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Helvetica" pitchFamily="2" charset="0"/>
              </a:rPr>
              <a:t>Zhou et al. </a:t>
            </a:r>
            <a:r>
              <a:rPr lang="en-US" sz="2200" i="1" dirty="0">
                <a:latin typeface="Helvetica" pitchFamily="2" charset="0"/>
              </a:rPr>
              <a:t>Nat. Genet</a:t>
            </a:r>
            <a:r>
              <a:rPr lang="en-US" sz="2200" dirty="0">
                <a:latin typeface="Helvetica" pitchFamily="2" charset="0"/>
              </a:rPr>
              <a:t>. 2018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E6FD92E-DB37-D3D5-6AE3-9723BF2FAB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4004561"/>
              </p:ext>
            </p:extLst>
          </p:nvPr>
        </p:nvGraphicFramePr>
        <p:xfrm>
          <a:off x="1484100" y="1132078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0306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953CC8-4E33-2D58-23C2-761264128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" b="118"/>
          <a:stretch/>
        </p:blipFill>
        <p:spPr>
          <a:xfrm>
            <a:off x="2257318" y="53433"/>
            <a:ext cx="6780746" cy="237344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80-05B6-E541-BA0C-4C390BE88E2B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98143" y="299276"/>
            <a:ext cx="2842445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900" b="1" dirty="0">
                <a:latin typeface="Helvetica" pitchFamily="2" charset="0"/>
              </a:rPr>
              <a:t>Colorectal cancer  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4,562 Cases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382,756 Controls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Case: Control = 1:84</a:t>
            </a:r>
          </a:p>
          <a:p>
            <a:endParaRPr lang="en-US" sz="1900" b="1" dirty="0">
              <a:latin typeface="Helvetica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26326"/>
            <a:ext cx="24929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Linear mixed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936489"/>
            <a:ext cx="27184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Logistic mixed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A7474-3166-357F-C306-775EA12D5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-2602"/>
          <a:stretch/>
        </p:blipFill>
        <p:spPr>
          <a:xfrm>
            <a:off x="2379492" y="2183939"/>
            <a:ext cx="6658571" cy="23784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F8A71F-140C-3966-330A-332FC1A7FDE6}"/>
              </a:ext>
            </a:extLst>
          </p:cNvPr>
          <p:cNvGrpSpPr/>
          <p:nvPr/>
        </p:nvGrpSpPr>
        <p:grpSpPr>
          <a:xfrm>
            <a:off x="-13318" y="4989930"/>
            <a:ext cx="11715684" cy="759048"/>
            <a:chOff x="-519098" y="4158275"/>
            <a:chExt cx="9763070" cy="6325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058AD15-0DCE-0983-6FAD-A53691DD7E77}"/>
                </a:ext>
              </a:extLst>
            </p:cNvPr>
            <p:cNvSpPr txBox="1"/>
            <p:nvPr/>
          </p:nvSpPr>
          <p:spPr>
            <a:xfrm>
              <a:off x="-519098" y="4277854"/>
              <a:ext cx="3938789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>
                  <a:latin typeface="Helvetica" pitchFamily="2" charset="0"/>
                </a:rPr>
                <a:t>Logistic mixed model</a:t>
              </a:r>
            </a:p>
            <a:p>
              <a:r>
                <a:rPr lang="en-US" sz="1700" b="1" dirty="0">
                  <a:latin typeface="Helvetica" pitchFamily="2" charset="0"/>
                </a:rPr>
                <a:t>+SPA (SAIGE)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B07330-58B5-6724-82A3-A2963BF2C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2270" y="4158275"/>
              <a:ext cx="2121702" cy="30534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F6FCC0-1A2A-346B-4D91-05CC757EA1AE}"/>
              </a:ext>
            </a:extLst>
          </p:cNvPr>
          <p:cNvGrpSpPr/>
          <p:nvPr/>
        </p:nvGrpSpPr>
        <p:grpSpPr>
          <a:xfrm>
            <a:off x="2409086" y="4255418"/>
            <a:ext cx="6628977" cy="2648300"/>
            <a:chOff x="228713" y="1539433"/>
            <a:chExt cx="8483406" cy="37575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5A7848-C311-4B25-78D4-24643AA53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2"/>
            <a:stretch/>
          </p:blipFill>
          <p:spPr>
            <a:xfrm>
              <a:off x="228713" y="1539433"/>
              <a:ext cx="8483406" cy="37575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7A57B3-ADBC-8355-89B7-EAF3F5AA6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9" t="9372" r="81459" b="87824"/>
            <a:stretch/>
          </p:blipFill>
          <p:spPr>
            <a:xfrm>
              <a:off x="786035" y="1612365"/>
              <a:ext cx="2165509" cy="407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3381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80-05B6-E541-BA0C-4C390BE88E2B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98143" y="299276"/>
            <a:ext cx="310161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900" b="1" dirty="0">
                <a:latin typeface="Helvetica" pitchFamily="2" charset="0"/>
              </a:rPr>
              <a:t>Thyroid cancer 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358 Cases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407,399 Controls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Case: Control = 1:1138</a:t>
            </a:r>
          </a:p>
          <a:p>
            <a:endParaRPr lang="en-US" sz="19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96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80-05B6-E541-BA0C-4C390BE88E2B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98143" y="299276"/>
            <a:ext cx="310161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900" b="1" dirty="0">
                <a:latin typeface="Helvetica" pitchFamily="2" charset="0"/>
              </a:rPr>
              <a:t>Thyroid cancer 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358 Cases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407,399 Controls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Case: Control = 1:1138</a:t>
            </a:r>
          </a:p>
          <a:p>
            <a:endParaRPr lang="en-US" sz="1900" b="1" dirty="0">
              <a:latin typeface="Helvetica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880" y="1"/>
            <a:ext cx="6806266" cy="226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400" y="2304755"/>
            <a:ext cx="6780746" cy="2109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7C71B0-4AA0-6182-5C7C-9139F525F923}"/>
              </a:ext>
            </a:extLst>
          </p:cNvPr>
          <p:cNvSpPr txBox="1"/>
          <p:nvPr/>
        </p:nvSpPr>
        <p:spPr>
          <a:xfrm>
            <a:off x="0" y="926326"/>
            <a:ext cx="24929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Linear mixed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D741D-7E0A-7ABE-AE8B-9258C9766F3B}"/>
              </a:ext>
            </a:extLst>
          </p:cNvPr>
          <p:cNvSpPr txBox="1"/>
          <p:nvPr/>
        </p:nvSpPr>
        <p:spPr>
          <a:xfrm>
            <a:off x="0" y="2936489"/>
            <a:ext cx="27184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Logistic mixed model</a:t>
            </a:r>
          </a:p>
        </p:txBody>
      </p:sp>
    </p:spTree>
    <p:extLst>
      <p:ext uri="{BB962C8B-B14F-4D97-AF65-F5344CB8AC3E}">
        <p14:creationId xmlns:p14="http://schemas.microsoft.com/office/powerpoint/2010/main" val="3405543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A880-05B6-E541-BA0C-4C390BE88E2B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98143" y="299276"/>
            <a:ext cx="310161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900" b="1" dirty="0">
                <a:latin typeface="Helvetica" pitchFamily="2" charset="0"/>
              </a:rPr>
              <a:t>Thyroid cancer 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358 Cases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407,399 Controls</a:t>
            </a:r>
          </a:p>
          <a:p>
            <a:pPr marL="285738" indent="-285738">
              <a:buFont typeface="Arial" charset="0"/>
              <a:buChar char="•"/>
            </a:pPr>
            <a:r>
              <a:rPr lang="en-US" sz="1900" b="1" dirty="0">
                <a:latin typeface="Helvetica" pitchFamily="2" charset="0"/>
              </a:rPr>
              <a:t>Case: Control = 1:1138</a:t>
            </a:r>
          </a:p>
          <a:p>
            <a:endParaRPr lang="en-US" sz="1900" b="1" dirty="0">
              <a:latin typeface="Helvetica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880" y="1"/>
            <a:ext cx="6806266" cy="226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400" y="2304755"/>
            <a:ext cx="6780746" cy="210988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88011" y="4439733"/>
            <a:ext cx="9414355" cy="2418268"/>
            <a:chOff x="1398676" y="3699777"/>
            <a:chExt cx="7845296" cy="20152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902"/>
            <a:stretch/>
          </p:blipFill>
          <p:spPr>
            <a:xfrm>
              <a:off x="1398676" y="3699777"/>
              <a:ext cx="5650112" cy="20152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2270" y="4158275"/>
              <a:ext cx="2121702" cy="30534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7C71B0-4AA0-6182-5C7C-9139F525F923}"/>
              </a:ext>
            </a:extLst>
          </p:cNvPr>
          <p:cNvSpPr txBox="1"/>
          <p:nvPr/>
        </p:nvSpPr>
        <p:spPr>
          <a:xfrm>
            <a:off x="0" y="926326"/>
            <a:ext cx="24929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Linear mixed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D741D-7E0A-7ABE-AE8B-9258C9766F3B}"/>
              </a:ext>
            </a:extLst>
          </p:cNvPr>
          <p:cNvSpPr txBox="1"/>
          <p:nvPr/>
        </p:nvSpPr>
        <p:spPr>
          <a:xfrm>
            <a:off x="0" y="2936489"/>
            <a:ext cx="27184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Logistic mixed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06856-1A7D-D51E-9920-D481E859D7EA}"/>
              </a:ext>
            </a:extLst>
          </p:cNvPr>
          <p:cNvSpPr txBox="1"/>
          <p:nvPr/>
        </p:nvSpPr>
        <p:spPr>
          <a:xfrm>
            <a:off x="-13318" y="5133425"/>
            <a:ext cx="47265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Helvetica" pitchFamily="2" charset="0"/>
              </a:rPr>
              <a:t>Logistic mixed model</a:t>
            </a:r>
          </a:p>
          <a:p>
            <a:r>
              <a:rPr lang="en-US" sz="1700" b="1" dirty="0">
                <a:latin typeface="Helvetica" pitchFamily="2" charset="0"/>
              </a:rPr>
              <a:t>+SPA</a:t>
            </a:r>
          </a:p>
        </p:txBody>
      </p:sp>
    </p:spTree>
    <p:extLst>
      <p:ext uri="{BB962C8B-B14F-4D97-AF65-F5344CB8AC3E}">
        <p14:creationId xmlns:p14="http://schemas.microsoft.com/office/powerpoint/2010/main" val="1718702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60" y="117519"/>
            <a:ext cx="2381795" cy="216463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4527" y="216448"/>
            <a:ext cx="946404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Helvetica Light" panose="020B0403020202020204" pitchFamily="34" charset="0"/>
              </a:rPr>
              <a:t>SAIGE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33766" y="1542011"/>
                <a:ext cx="5524468" cy="126188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Helvetica" pitchFamily="2" charset="0"/>
                  </a:rPr>
                  <a:t>Step 1: Fit the logistic mixed model under the null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</a:t>
                </a:r>
                <a:endParaRPr lang="en-US" sz="2000" b="1" dirty="0">
                  <a:latin typeface="Helvetic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20" i="1">
                              <a:latin typeface="Cambria Math" charset="0"/>
                            </a:rPr>
                            <m:t>𝑙𝑜𝑔𝑖𝑡</m:t>
                          </m:r>
                          <m:r>
                            <a:rPr lang="en-US" sz="192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92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e>
                        <m:sub>
                          <m:r>
                            <a:rPr lang="en-US" sz="192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920" i="1">
                          <a:latin typeface="Cambria Math" charset="0"/>
                        </a:rPr>
                        <m:t>)</m:t>
                      </m:r>
                      <m:r>
                        <a:rPr lang="el-GR" sz="192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l-GR" sz="19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20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sz="192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92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192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168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9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92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192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68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1680" i="1"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lang="en-US" sz="1680" i="1">
                        <a:latin typeface="Cambria Math" charset="0"/>
                        <a:ea typeface="Cambria Math" charset="0"/>
                        <a:cs typeface="Cambria Math" charset="0"/>
                      </a:rPr>
                      <m:t>~ </m:t>
                    </m:r>
                    <m:r>
                      <a:rPr lang="en-US" sz="1680" i="1">
                        <a:latin typeface="Cambria Math" charset="0"/>
                        <a:ea typeface="Cambria Math" charset="0"/>
                        <a:cs typeface="Cambria Math" charset="0"/>
                      </a:rPr>
                      <m:t>𝑁𝑜𝑟𝑚𝑎𝑙</m:t>
                    </m:r>
                  </m:oMath>
                </a14:m>
                <a:r>
                  <a:rPr lang="en-US" sz="1680" i="1" dirty="0"/>
                  <a:t>(0, </a:t>
                </a:r>
                <a:r>
                  <a:rPr lang="en-US" sz="1680" i="1" dirty="0">
                    <a:solidFill>
                      <a:srgbClr val="FF0000"/>
                    </a:solidFill>
                  </a:rPr>
                  <a:t>𝜏</a:t>
                </a:r>
                <a14:m>
                  <m:oMath xmlns:m="http://schemas.openxmlformats.org/officeDocument/2006/math">
                    <m:r>
                      <a:rPr lang="en-US" sz="1680" i="1">
                        <a:latin typeface="Cambria Math" charset="0"/>
                      </a:rPr>
                      <m:t> </m:t>
                    </m:r>
                    <m:r>
                      <a:rPr lang="en-US" sz="1680" i="1">
                        <a:latin typeface="Cambria Math" charset="0"/>
                      </a:rPr>
                      <m:t>𝜓</m:t>
                    </m:r>
                  </m:oMath>
                </a14:m>
                <a:r>
                  <a:rPr lang="en-US" sz="1680" i="1" dirty="0"/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66" y="1542011"/>
                <a:ext cx="5524468" cy="1261884"/>
              </a:xfrm>
              <a:prstGeom prst="rect">
                <a:avLst/>
              </a:prstGeom>
              <a:blipFill>
                <a:blip r:embed="rId4"/>
                <a:stretch>
                  <a:fillRect l="-1147" t="-3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5342312" y="3391594"/>
                <a:ext cx="1448471" cy="4977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2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sz="1920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e>
                    </m:acc>
                    <m:r>
                      <a:rPr lang="en-US" sz="1920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19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2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1920" dirty="0">
                    <a:solidFill>
                      <a:srgbClr val="FF0000"/>
                    </a:solidFill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2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1920" dirty="0">
                            <a:solidFill>
                              <a:srgbClr val="FF0000"/>
                            </a:solidFill>
                          </a:rPr>
                          <m:t>𝜏</m:t>
                        </m:r>
                      </m:e>
                    </m:acc>
                  </m:oMath>
                </a14:m>
                <a:r>
                  <a:rPr lang="en-US" sz="1920" i="1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312" y="3391594"/>
                <a:ext cx="1448471" cy="497782"/>
              </a:xfrm>
              <a:prstGeom prst="roundRect">
                <a:avLst/>
              </a:prstGeom>
              <a:blipFill>
                <a:blip r:embed="rId5"/>
                <a:stretch>
                  <a:fillRect b="-97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6066548" y="2857183"/>
            <a:ext cx="0" cy="5001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4EB06D-3B1E-A497-E36D-F4D8E6D8C75F}"/>
              </a:ext>
            </a:extLst>
          </p:cNvPr>
          <p:cNvSpPr txBox="1"/>
          <p:nvPr/>
        </p:nvSpPr>
        <p:spPr>
          <a:xfrm>
            <a:off x="2814971" y="4501105"/>
            <a:ext cx="713047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Step 2: Perform association test for each genetic marker </a:t>
            </a:r>
          </a:p>
          <a:p>
            <a:pPr algn="ctr"/>
            <a:r>
              <a:rPr lang="en-US" sz="2000" i="1" dirty="0">
                <a:latin typeface="Helvetica" pitchFamily="2" charset="0"/>
              </a:rPr>
              <a:t>Apply SPA to score tests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D098F2-9C77-C279-90A5-A56BE2438987}"/>
              </a:ext>
            </a:extLst>
          </p:cNvPr>
          <p:cNvCxnSpPr>
            <a:cxnSpLocks/>
          </p:cNvCxnSpPr>
          <p:nvPr/>
        </p:nvCxnSpPr>
        <p:spPr>
          <a:xfrm>
            <a:off x="6096000" y="3939254"/>
            <a:ext cx="0" cy="5001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6F3C6E-D13B-D2C3-3B2E-4BA59E5DE349}"/>
              </a:ext>
            </a:extLst>
          </p:cNvPr>
          <p:cNvSpPr/>
          <p:nvPr/>
        </p:nvSpPr>
        <p:spPr>
          <a:xfrm>
            <a:off x="4407166" y="5830701"/>
            <a:ext cx="3687232" cy="49778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i="1" dirty="0">
                <a:solidFill>
                  <a:schemeClr val="tx1"/>
                </a:solidFill>
                <a:ea typeface="Cambria Math" charset="0"/>
                <a:cs typeface="Cambria Math" charset="0"/>
              </a:rPr>
              <a:t>Association Results (p-values…)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AFE3D7-A3B0-6295-DB91-64686BB907CA}"/>
              </a:ext>
            </a:extLst>
          </p:cNvPr>
          <p:cNvCxnSpPr>
            <a:cxnSpLocks/>
          </p:cNvCxnSpPr>
          <p:nvPr/>
        </p:nvCxnSpPr>
        <p:spPr>
          <a:xfrm>
            <a:off x="6096000" y="5330065"/>
            <a:ext cx="0" cy="4389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12DF80-8A7A-1930-15BD-677B7A9EB676}"/>
              </a:ext>
            </a:extLst>
          </p:cNvPr>
          <p:cNvSpPr txBox="1"/>
          <p:nvPr/>
        </p:nvSpPr>
        <p:spPr>
          <a:xfrm>
            <a:off x="-1456805" y="6153162"/>
            <a:ext cx="6097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FASTA (</a:t>
            </a:r>
            <a:r>
              <a:rPr lang="en-US" sz="1600" b="1" dirty="0">
                <a:solidFill>
                  <a:schemeClr val="tx1"/>
                </a:solidFill>
                <a:latin typeface="Helvetica" pitchFamily="2" charset="0"/>
              </a:rPr>
              <a:t>Two-step) 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Chen and </a:t>
            </a:r>
            <a:r>
              <a:rPr lang="en-US" sz="1600" dirty="0" err="1">
                <a:latin typeface="Helvetica" pitchFamily="2" charset="0"/>
              </a:rPr>
              <a:t>Abecasis</a:t>
            </a:r>
            <a:r>
              <a:rPr lang="en-US" sz="1600" i="1" dirty="0">
                <a:latin typeface="Helvetica" pitchFamily="2" charset="0"/>
              </a:rPr>
              <a:t>, </a:t>
            </a:r>
            <a:r>
              <a:rPr lang="en-US" sz="1600" dirty="0">
                <a:latin typeface="Helvetica" pitchFamily="2" charset="0"/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56605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960" y="-150476"/>
            <a:ext cx="946404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Genetic association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99721" y="1175087"/>
          <a:ext cx="4747871" cy="51450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99883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694944"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09728" marR="109728" marT="54864" marB="548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Height (cm)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163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170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165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190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176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435697" y="731889"/>
            <a:ext cx="830201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To identify genetic variants that are associated with </a:t>
            </a:r>
            <a:r>
              <a:rPr lang="en-US" sz="2160" dirty="0">
                <a:solidFill>
                  <a:srgbClr val="FF0000"/>
                </a:solidFill>
                <a:latin typeface="Helvetica" pitchFamily="2" charset="0"/>
              </a:rPr>
              <a:t>a complex trait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90585" y="1937249"/>
            <a:ext cx="343168" cy="4321902"/>
            <a:chOff x="1460340" y="1968649"/>
            <a:chExt cx="285973" cy="360158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6" y="4905906"/>
              <a:ext cx="254937" cy="6643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340" y="4098016"/>
              <a:ext cx="277239" cy="72244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3520" y="3451874"/>
              <a:ext cx="192996" cy="50292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7" y="2684520"/>
              <a:ext cx="219661" cy="57240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76" y="1968649"/>
              <a:ext cx="185978" cy="48463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154383" y="1121970"/>
            <a:ext cx="5223785" cy="4954122"/>
            <a:chOff x="4620653" y="1072135"/>
            <a:chExt cx="4353154" cy="41284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07" b="9512"/>
            <a:stretch/>
          </p:blipFill>
          <p:spPr>
            <a:xfrm>
              <a:off x="5074622" y="1555612"/>
              <a:ext cx="3899185" cy="29330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19856" y="1072135"/>
              <a:ext cx="1192192" cy="507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60">
                  <a:latin typeface="Helvetica" pitchFamily="2" charset="0"/>
                </a:rPr>
                <a:t>SNP 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4089" y="4380283"/>
              <a:ext cx="53059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TT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52208" y="4386792"/>
              <a:ext cx="56399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rgbClr val="942093"/>
                  </a:solidFill>
                  <a:latin typeface="Helvetica" pitchFamily="2" charset="0"/>
                </a:rPr>
                <a:t>C</a:t>
              </a:r>
              <a:r>
                <a:rPr lang="en-US" sz="2880" dirty="0">
                  <a:solidFill>
                    <a:schemeClr val="accent6">
                      <a:lumMod val="75000"/>
                    </a:schemeClr>
                  </a:solidFill>
                  <a:latin typeface="Helvetica" pitchFamily="2" charset="0"/>
                </a:rPr>
                <a:t>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61394" y="4384962"/>
              <a:ext cx="597386" cy="815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 dirty="0">
                  <a:solidFill>
                    <a:srgbClr val="942093"/>
                  </a:solidFill>
                  <a:latin typeface="Helvetica" pitchFamily="2" charset="0"/>
                </a:rPr>
                <a:t>CC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3937960" y="2707308"/>
              <a:ext cx="181166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80">
                  <a:latin typeface="Helvetica" pitchFamily="2" charset="0"/>
                </a:rPr>
                <a:t>Height (CM)</a:t>
              </a:r>
              <a:endParaRPr lang="en-US" sz="2880" dirty="0">
                <a:latin typeface="Helvetica" pitchFamily="2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59371" y="1376204"/>
            <a:ext cx="143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" pitchFamily="2" charset="0"/>
              </a:rPr>
              <a:t>SNP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33503" y="5511254"/>
                <a:ext cx="4843122" cy="1766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0" b="1" dirty="0">
                    <a:latin typeface="Helvetica" pitchFamily="2" charset="0"/>
                  </a:rPr>
                  <a:t>Linear regression: </a:t>
                </a:r>
                <a14:m>
                  <m:oMath xmlns:m="http://schemas.openxmlformats.org/officeDocument/2006/math">
                    <m:r>
                      <a:rPr lang="en-US" sz="192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20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l-GR" sz="192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20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  <m:r>
                      <a:rPr lang="en-US" sz="192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192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𝝐</m:t>
                    </m:r>
                  </m:oMath>
                </a14:m>
                <a:endParaRPr lang="en-US" sz="2160" b="1" dirty="0">
                  <a:latin typeface="Helvetica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8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</m:oMath>
                </a14:m>
                <a:r>
                  <a:rPr lang="en-US" sz="1680" b="1" dirty="0">
                    <a:latin typeface="Helvetica" pitchFamily="2" charset="0"/>
                    <a:ea typeface="Cambria Math" charset="0"/>
                    <a:cs typeface="Cambria Math" charset="0"/>
                  </a:rPr>
                  <a:t> = 0, 1, or 2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sz="1680" b="1" dirty="0">
                    <a:latin typeface="Helvetica" pitchFamily="2" charset="0"/>
                    <a:ea typeface="Cambria Math" charset="0"/>
                    <a:cs typeface="Cambria Math" charset="0"/>
                  </a:rPr>
                  <a:t>: covariates, e.g. age, sex, ancestry, batch…</a:t>
                </a:r>
              </a:p>
              <a:p>
                <a:pPr algn="ctr"/>
                <a:r>
                  <a:rPr lang="en-US" sz="168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68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1680" b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68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68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 </m:t>
                    </m:r>
                  </m:oMath>
                </a14:m>
                <a:r>
                  <a:rPr lang="en-US" sz="1680" b="1" dirty="0">
                    <a:latin typeface="Helvetica" pitchFamily="2" charset="0"/>
                  </a:rPr>
                  <a:t>0</a:t>
                </a:r>
              </a:p>
              <a:p>
                <a:pPr algn="ctr"/>
                <a:r>
                  <a:rPr lang="en-US" sz="168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68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1680" b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68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68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≠</m:t>
                    </m:r>
                  </m:oMath>
                </a14:m>
                <a:r>
                  <a:rPr lang="en-US" sz="1680" b="1" dirty="0">
                    <a:latin typeface="Helvetica" pitchFamily="2" charset="0"/>
                  </a:rPr>
                  <a:t> 0</a:t>
                </a:r>
              </a:p>
              <a:p>
                <a:endParaRPr lang="en-US" sz="2160" b="1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503" y="5511254"/>
                <a:ext cx="4843122" cy="1766446"/>
              </a:xfrm>
              <a:prstGeom prst="rect">
                <a:avLst/>
              </a:prstGeom>
              <a:blipFill>
                <a:blip r:embed="rId5"/>
                <a:stretch>
                  <a:fillRect l="-1044" t="-1418" r="-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3</a:t>
            </a:fld>
            <a:endParaRPr lang="en-US">
              <a:latin typeface="Helvetica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E15334-EB73-BB2B-0F18-456A38AD520E}"/>
              </a:ext>
            </a:extLst>
          </p:cNvPr>
          <p:cNvCxnSpPr>
            <a:cxnSpLocks/>
          </p:cNvCxnSpPr>
          <p:nvPr/>
        </p:nvCxnSpPr>
        <p:spPr>
          <a:xfrm flipV="1">
            <a:off x="7348612" y="2796294"/>
            <a:ext cx="4152803" cy="17591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826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259B-96CA-9570-C2AA-DC898E472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44" y="365125"/>
            <a:ext cx="11561379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Pan-UKBB: run SAIGE for </a:t>
            </a:r>
            <a:r>
              <a:rPr lang="en-US" sz="3600" dirty="0">
                <a:solidFill>
                  <a:srgbClr val="1C1E21"/>
                </a:solidFill>
                <a:effectLst/>
                <a:latin typeface="Helvetica Light" panose="020B0403020202020204" pitchFamily="34" charset="0"/>
              </a:rPr>
              <a:t>7,228 phenotypes, across 6 continental ancestry groups, for a total of 16,131 GWAS</a:t>
            </a:r>
            <a:endParaRPr lang="en-US" sz="3600" dirty="0">
              <a:latin typeface="Helvetica Light" panose="020B0403020202020204" pitchFamily="34" charset="0"/>
            </a:endParaRP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959EE1-0F1F-180F-B28B-F1ACFC25A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02" y="1888571"/>
            <a:ext cx="9532462" cy="433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13DDCA-07B6-708B-289A-920A174C73BD}"/>
              </a:ext>
            </a:extLst>
          </p:cNvPr>
          <p:cNvSpPr txBox="1"/>
          <p:nvPr/>
        </p:nvSpPr>
        <p:spPr>
          <a:xfrm>
            <a:off x="10095343" y="5031626"/>
            <a:ext cx="21852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C1E21"/>
                </a:solidFill>
                <a:effectLst/>
                <a:latin typeface="Helvetica Light" panose="020B0403020202020204" pitchFamily="34" charset="0"/>
              </a:rPr>
              <a:t>Konrad </a:t>
            </a:r>
            <a:r>
              <a:rPr lang="en-US" dirty="0" err="1">
                <a:solidFill>
                  <a:srgbClr val="1C1E21"/>
                </a:solidFill>
                <a:effectLst/>
                <a:latin typeface="Helvetica Light" panose="020B0403020202020204" pitchFamily="34" charset="0"/>
              </a:rPr>
              <a:t>Karczewski</a:t>
            </a:r>
            <a:endParaRPr lang="en-US" dirty="0">
              <a:solidFill>
                <a:srgbClr val="1C1E21"/>
              </a:solidFill>
              <a:effectLst/>
              <a:latin typeface="Helvetica Light" panose="020B0403020202020204" pitchFamily="34" charset="0"/>
            </a:endParaRPr>
          </a:p>
          <a:p>
            <a:pPr algn="l"/>
            <a:r>
              <a:rPr lang="en-US" dirty="0">
                <a:solidFill>
                  <a:srgbClr val="1C1E21"/>
                </a:solidFill>
                <a:effectLst/>
                <a:latin typeface="Helvetica Light" panose="020B0403020202020204" pitchFamily="34" charset="0"/>
              </a:rPr>
              <a:t>Alicia Martin</a:t>
            </a:r>
          </a:p>
          <a:p>
            <a:pPr algn="l"/>
            <a:r>
              <a:rPr lang="en-US" dirty="0">
                <a:solidFill>
                  <a:srgbClr val="1C1E21"/>
                </a:solidFill>
                <a:effectLst/>
                <a:latin typeface="Helvetica Light" panose="020B0403020202020204" pitchFamily="34" charset="0"/>
              </a:rPr>
              <a:t>Hilary Finucane</a:t>
            </a:r>
          </a:p>
          <a:p>
            <a:pPr algn="l"/>
            <a:r>
              <a:rPr lang="en-US" dirty="0">
                <a:solidFill>
                  <a:srgbClr val="1C1E21"/>
                </a:solidFill>
                <a:effectLst/>
                <a:latin typeface="Helvetica Light" panose="020B0403020202020204" pitchFamily="34" charset="0"/>
              </a:rPr>
              <a:t>Benjamin Neale</a:t>
            </a:r>
          </a:p>
          <a:p>
            <a:pPr algn="l"/>
            <a:r>
              <a:rPr lang="en-US" dirty="0">
                <a:solidFill>
                  <a:srgbClr val="1C1E21"/>
                </a:solidFill>
                <a:effectLst/>
                <a:latin typeface="Helvetica Light" panose="020B0403020202020204" pitchFamily="34" charset="0"/>
              </a:rPr>
              <a:t>Mark Daly</a:t>
            </a:r>
          </a:p>
          <a:p>
            <a:pPr algn="l"/>
            <a:r>
              <a:rPr lang="en-US" dirty="0">
                <a:solidFill>
                  <a:srgbClr val="1C1E21"/>
                </a:solidFill>
                <a:latin typeface="Helvetica Light" panose="020B0403020202020204" pitchFamily="34" charset="0"/>
              </a:rPr>
              <a:t>Hail Team</a:t>
            </a:r>
            <a:endParaRPr lang="en-US" dirty="0">
              <a:solidFill>
                <a:srgbClr val="1C1E21"/>
              </a:solidFill>
              <a:effectLst/>
              <a:latin typeface="Helvetica Light" panose="020B04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290132-8E91-1EE6-D3B8-859BE7099D97}"/>
              </a:ext>
            </a:extLst>
          </p:cNvPr>
          <p:cNvSpPr txBox="1"/>
          <p:nvPr/>
        </p:nvSpPr>
        <p:spPr>
          <a:xfrm>
            <a:off x="110358" y="6416620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latin typeface="Helvetica Light" panose="020B0403020202020204" pitchFamily="34" charset="0"/>
              </a:rPr>
              <a:t>https://</a:t>
            </a:r>
            <a:r>
              <a:rPr lang="en-US" dirty="0" err="1">
                <a:effectLst/>
                <a:latin typeface="Helvetica Light" panose="020B0403020202020204" pitchFamily="34" charset="0"/>
              </a:rPr>
              <a:t>pan.ukbb.broadinstitute.org</a:t>
            </a:r>
            <a:r>
              <a:rPr lang="en-US" dirty="0">
                <a:effectLst/>
                <a:latin typeface="Helvetica Light" panose="020B0403020202020204" pitchFamily="34" charset="0"/>
              </a:rPr>
              <a:t>/</a:t>
            </a: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36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80" y="-99648"/>
            <a:ext cx="11785588" cy="1325563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latin typeface="Helvetica Light" panose="020B0403020202020204" pitchFamily="34" charset="0"/>
              </a:rPr>
              <a:t>Sequencing data are being generated by biobanks allow for studying rare variant associations for complex diseases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1A83D4A-76E2-F082-310F-3465337B0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57" y="1225915"/>
            <a:ext cx="4422410" cy="51614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9CB34-63FE-950A-36BE-AF40A86CEDD2}"/>
              </a:ext>
            </a:extLst>
          </p:cNvPr>
          <p:cNvSpPr txBox="1"/>
          <p:nvPr/>
        </p:nvSpPr>
        <p:spPr>
          <a:xfrm>
            <a:off x="5237691" y="2313804"/>
            <a:ext cx="6733977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Why studying rare variations?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 Unexplained heritability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Precision 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Rare coding variants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function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therapeutic targets </a:t>
            </a:r>
          </a:p>
        </p:txBody>
      </p:sp>
    </p:spTree>
    <p:extLst>
      <p:ext uri="{BB962C8B-B14F-4D97-AF65-F5344CB8AC3E}">
        <p14:creationId xmlns:p14="http://schemas.microsoft.com/office/powerpoint/2010/main" val="1951366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DD4D-FA2C-5AFA-674B-23FAF12F0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latin typeface="Helvetica Light" panose="020B0403020202020204" pitchFamily="34" charset="0"/>
              </a:rPr>
              <a:t>Single-variant association tests are underpowered for rare variants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17B1FDF-3E79-C81A-95A5-52A7B0F01495}"/>
              </a:ext>
            </a:extLst>
          </p:cNvPr>
          <p:cNvGraphicFramePr/>
          <p:nvPr/>
        </p:nvGraphicFramePr>
        <p:xfrm>
          <a:off x="1435588" y="972125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1506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8247-02CB-4756-8ACA-D80A9F34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903"/>
            <a:ext cx="11136550" cy="1325563"/>
          </a:xfrm>
        </p:spPr>
        <p:txBody>
          <a:bodyPr>
            <a:normAutofit/>
          </a:bodyPr>
          <a:lstStyle/>
          <a:p>
            <a:r>
              <a:rPr lang="en-US" dirty="0"/>
              <a:t>Solution: Test the joint effects of rare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EC2D-4B56-4CD0-AA4F-B4DB96291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54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Grouping rare variants into functional units, i.e. genes, epigenetic features..</a:t>
            </a:r>
          </a:p>
          <a:p>
            <a:pPr lvl="1"/>
            <a:r>
              <a:rPr lang="en-US" dirty="0"/>
              <a:t>Set-based tests</a:t>
            </a:r>
          </a:p>
          <a:p>
            <a:pPr lvl="2"/>
            <a:r>
              <a:rPr lang="en-US" dirty="0"/>
              <a:t>Gene-based tests, group-based tests</a:t>
            </a:r>
          </a:p>
          <a:p>
            <a:pPr lvl="1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F539D0A-6FAF-5848-AEB4-4B77899AF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27" y="3873565"/>
            <a:ext cx="54864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93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7C39308-5161-1647-B5F8-2E2EEE079005}"/>
              </a:ext>
            </a:extLst>
          </p:cNvPr>
          <p:cNvSpPr txBox="1"/>
          <p:nvPr/>
        </p:nvSpPr>
        <p:spPr>
          <a:xfrm>
            <a:off x="1795625" y="598615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FE976F-7D67-2449-B4AD-0DF717D9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C5C8-CA3C-FA41-A88A-D372FAEDDBF0}" type="slidenum">
              <a:rPr lang="en-US" smtClean="0"/>
              <a:t>34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39E45E-CBD8-409C-2316-2015C75C2772}"/>
                  </a:ext>
                </a:extLst>
              </p:cNvPr>
              <p:cNvSpPr txBox="1"/>
              <p:nvPr/>
            </p:nvSpPr>
            <p:spPr>
              <a:xfrm>
                <a:off x="-90616" y="272993"/>
                <a:ext cx="12282616" cy="1637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Logistic regression: 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charset="0"/>
                      </a:rPr>
                      <m:t>𝒍𝒐𝒈𝒊𝒕</m:t>
                    </m:r>
                    <m:d>
                      <m:dPr>
                        <m:ctrlPr>
                          <a:rPr lang="en-US" sz="28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</m:d>
                    <m:r>
                      <a:rPr lang="el-GR" sz="2800" b="1" i="1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800" b="1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  <m:t>1−</m:t>
                                </m:r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800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1" i="1">
                        <a:latin typeface="Cambria Math" charset="0"/>
                      </a:rPr>
                      <m:t>𝑿</m:t>
                    </m:r>
                    <m:r>
                      <a:rPr lang="en-US" sz="2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sz="2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𝑮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  <a:ea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𝑮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800" b="1" dirty="0">
                    <a:ea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…+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𝑮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𝒒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𝒒</m:t>
                        </m:r>
                      </m:sub>
                    </m:sSub>
                  </m:oMath>
                </a14:m>
                <a:endParaRPr lang="en-US" sz="2800" b="1" i="1" dirty="0">
                  <a:solidFill>
                    <a:srgbClr val="FF0000"/>
                  </a:solidFill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𝝅</m:t>
                    </m:r>
                  </m:oMath>
                </a14:m>
                <a:r>
                  <a:rPr lang="en-US" sz="2800" b="1" i="1" dirty="0">
                    <a:ea typeface="Cambria Math" charset="0"/>
                    <a:cs typeface="Cambria Math" charset="0"/>
                  </a:rPr>
                  <a:t>: probability of having disease given X and G</a:t>
                </a:r>
              </a:p>
              <a:p>
                <a:pPr algn="ctr"/>
                <a:r>
                  <a:rPr lang="en-US" sz="2800" b="1" dirty="0">
                    <a:ea typeface="Cambria Math" charset="0"/>
                    <a:cs typeface="Cambria Math" charset="0"/>
                  </a:rPr>
                  <a:t>H</a:t>
                </a:r>
                <a:r>
                  <a:rPr lang="en-US" sz="2800" b="1" baseline="-25000" dirty="0">
                    <a:ea typeface="Cambria Math" charset="0"/>
                    <a:cs typeface="Cambria Math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charset="0"/>
                        <a:ea typeface="Cambria Math" charset="0"/>
                        <a:cs typeface="Cambria Math" charset="0"/>
                      </a:rPr>
                      <m:t> :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2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sz="2800" b="1" dirty="0"/>
                  <a:t> …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𝒒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= 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39E45E-CBD8-409C-2316-2015C75C2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0616" y="272993"/>
                <a:ext cx="12282616" cy="1637692"/>
              </a:xfrm>
              <a:prstGeom prst="rect">
                <a:avLst/>
              </a:prstGeom>
              <a:blipFill>
                <a:blip r:embed="rId3"/>
                <a:stretch>
                  <a:fillRect b="-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59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7C39308-5161-1647-B5F8-2E2EEE079005}"/>
              </a:ext>
            </a:extLst>
          </p:cNvPr>
          <p:cNvSpPr txBox="1"/>
          <p:nvPr/>
        </p:nvSpPr>
        <p:spPr>
          <a:xfrm>
            <a:off x="1795625" y="598615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FE976F-7D67-2449-B4AD-0DF717D9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C5C8-CA3C-FA41-A88A-D372FAEDDBF0}" type="slidenum">
              <a:rPr lang="en-US" smtClean="0"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EAEBAB-0487-7ED8-0BBA-15B7C94A78D6}"/>
                  </a:ext>
                </a:extLst>
              </p:cNvPr>
              <p:cNvSpPr txBox="1"/>
              <p:nvPr/>
            </p:nvSpPr>
            <p:spPr>
              <a:xfrm>
                <a:off x="-745525" y="1589507"/>
                <a:ext cx="13201136" cy="1637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charset="0"/>
                      </a:rPr>
                      <m:t>𝒍𝒐𝒈𝒊𝒕</m:t>
                    </m:r>
                    <m:d>
                      <m:dPr>
                        <m:ctrlPr>
                          <a:rPr lang="en-US" sz="28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𝝅</m:t>
                        </m:r>
                      </m:e>
                    </m:d>
                    <m:r>
                      <a:rPr lang="el-GR" sz="2800" b="1" i="1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800" b="1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  <m:t>1−</m:t>
                                </m:r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800" i="1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1" i="1">
                        <a:latin typeface="Cambria Math" charset="0"/>
                      </a:rPr>
                      <m:t>𝑿</m:t>
                    </m:r>
                    <m:r>
                      <a:rPr lang="en-US" sz="2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sz="2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𝑮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  <a:ea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𝑮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800" b="1" dirty="0">
                    <a:ea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…+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𝑮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𝒒</m:t>
                        </m:r>
                      </m:sub>
                    </m:sSub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𝒒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𝒒</m:t>
                        </m:r>
                      </m:sub>
                    </m:sSub>
                  </m:oMath>
                </a14:m>
                <a:endParaRPr lang="en-US" sz="2800" b="1" i="1" dirty="0">
                  <a:solidFill>
                    <a:srgbClr val="FF0000"/>
                  </a:solidFill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𝝅</m:t>
                    </m:r>
                  </m:oMath>
                </a14:m>
                <a:r>
                  <a:rPr lang="en-US" sz="2800" b="1" i="1" dirty="0">
                    <a:ea typeface="Cambria Math" charset="0"/>
                    <a:cs typeface="Cambria Math" charset="0"/>
                  </a:rPr>
                  <a:t>: probability of having disease given X and G</a:t>
                </a:r>
              </a:p>
              <a:p>
                <a:pPr algn="ctr"/>
                <a:r>
                  <a:rPr lang="en-US" sz="2800" b="1" dirty="0">
                    <a:ea typeface="Cambria Math" charset="0"/>
                    <a:cs typeface="Cambria Math" charset="0"/>
                  </a:rPr>
                  <a:t>H</a:t>
                </a:r>
                <a:r>
                  <a:rPr lang="en-US" sz="2800" b="1" baseline="-25000" dirty="0">
                    <a:ea typeface="Cambria Math" charset="0"/>
                    <a:cs typeface="Cambria Math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charset="0"/>
                        <a:ea typeface="Cambria Math" charset="0"/>
                        <a:cs typeface="Cambria Math" charset="0"/>
                      </a:rPr>
                      <m:t> :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</a:rPr>
                          <m:t>𝟏</m:t>
                        </m:r>
                      </m:sub>
                    </m:sSub>
                    <m:r>
                      <a:rPr lang="en-US" sz="2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sz="2800" b="1" dirty="0"/>
                  <a:t> …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𝒒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</a:rPr>
                      <m:t>= 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EAEBAB-0487-7ED8-0BBA-15B7C94A7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45525" y="1589507"/>
                <a:ext cx="13201136" cy="1637692"/>
              </a:xfrm>
              <a:prstGeom prst="rect">
                <a:avLst/>
              </a:prstGeom>
              <a:blipFill>
                <a:blip r:embed="rId3"/>
                <a:stretch>
                  <a:fillRect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1BE844-6B5C-916A-FF09-566069ADE248}"/>
                  </a:ext>
                </a:extLst>
              </p:cNvPr>
              <p:cNvSpPr txBox="1"/>
              <p:nvPr/>
            </p:nvSpPr>
            <p:spPr>
              <a:xfrm>
                <a:off x="293382" y="4973641"/>
                <a:ext cx="31434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charset="0"/>
                      </a:rPr>
                      <m:t>𝒘</m:t>
                    </m:r>
                  </m:oMath>
                </a14:m>
                <a:r>
                  <a:rPr lang="en-US" sz="2800" dirty="0"/>
                  <a:t> ~ Beta(MAF, 1,25)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1BE844-6B5C-916A-FF09-566069ADE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82" y="4973641"/>
                <a:ext cx="3143425" cy="523220"/>
              </a:xfrm>
              <a:prstGeom prst="rect">
                <a:avLst/>
              </a:prstGeom>
              <a:blipFill>
                <a:blip r:embed="rId4"/>
                <a:stretch>
                  <a:fillRect t="-11905" r="-322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A58BC49-F0D3-7B6C-29E5-E8EF23735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243" y="3356456"/>
            <a:ext cx="3872947" cy="33650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E3EA986-1593-849E-5F6D-DBFA9F88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243" y="263944"/>
            <a:ext cx="10515600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Incorporating weight for each variant</a:t>
            </a:r>
          </a:p>
        </p:txBody>
      </p:sp>
      <p:sp>
        <p:nvSpPr>
          <p:cNvPr id="2" name="Google Shape;191;p27">
            <a:extLst>
              <a:ext uri="{FF2B5EF4-FFF2-40B4-BE49-F238E27FC236}">
                <a16:creationId xmlns:a16="http://schemas.microsoft.com/office/drawing/2014/main" id="{9860D811-8DD8-4C50-8D60-515E6512380B}"/>
              </a:ext>
            </a:extLst>
          </p:cNvPr>
          <p:cNvSpPr txBox="1"/>
          <p:nvPr/>
        </p:nvSpPr>
        <p:spPr>
          <a:xfrm>
            <a:off x="10094101" y="6264867"/>
            <a:ext cx="20284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000" dirty="0">
                <a:solidFill>
                  <a:schemeClr val="dk1"/>
                </a:solidFill>
                <a:latin typeface="Helvetica Light" panose="020B0403020202020204" pitchFamily="34" charset="0"/>
                <a:ea typeface="Calibri"/>
                <a:cs typeface="Calibri"/>
                <a:sym typeface="Calibri"/>
              </a:rPr>
              <a:t>Wu et al., 2011</a:t>
            </a:r>
            <a:endParaRPr sz="20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27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27"/>
          <p:cNvGrpSpPr/>
          <p:nvPr/>
        </p:nvGrpSpPr>
        <p:grpSpPr>
          <a:xfrm>
            <a:off x="10299625" y="1852856"/>
            <a:ext cx="77688" cy="973592"/>
            <a:chOff x="8303150" y="2474840"/>
            <a:chExt cx="91440" cy="1145942"/>
          </a:xfrm>
        </p:grpSpPr>
        <p:cxnSp>
          <p:nvCxnSpPr>
            <p:cNvPr id="153" name="Google Shape;153;p27"/>
            <p:cNvCxnSpPr/>
            <p:nvPr/>
          </p:nvCxnSpPr>
          <p:spPr>
            <a:xfrm>
              <a:off x="8348870" y="2527474"/>
              <a:ext cx="0" cy="1093308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4" name="Google Shape;154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0" y="149730"/>
            <a:ext cx="12853232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600" dirty="0">
                <a:latin typeface="Helvetica Light" panose="020B0403020202020204" pitchFamily="34" charset="0"/>
              </a:rPr>
              <a:t>Set-based association tests:</a:t>
            </a:r>
            <a:br>
              <a:rPr lang="en" sz="3600" dirty="0">
                <a:latin typeface="Helvetica Light" panose="020B0403020202020204" pitchFamily="34" charset="0"/>
              </a:rPr>
            </a:br>
            <a:r>
              <a:rPr lang="en" sz="3600" dirty="0">
                <a:latin typeface="Helvetica Light" panose="020B0403020202020204" pitchFamily="34" charset="0"/>
              </a:rPr>
              <a:t>grouping rare variants to test (by genes, epigenetic features…)</a:t>
            </a:r>
            <a:endParaRPr sz="3600" dirty="0">
              <a:latin typeface="Helvetica Light" panose="020B0403020202020204" pitchFamily="34" charset="0"/>
            </a:endParaRPr>
          </a:p>
        </p:txBody>
      </p:sp>
      <p:cxnSp>
        <p:nvCxnSpPr>
          <p:cNvPr id="156" name="Google Shape;156;p27"/>
          <p:cNvCxnSpPr/>
          <p:nvPr/>
        </p:nvCxnSpPr>
        <p:spPr>
          <a:xfrm>
            <a:off x="7493701" y="5149721"/>
            <a:ext cx="3000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7" name="Google Shape;157;p27"/>
          <p:cNvCxnSpPr/>
          <p:nvPr/>
        </p:nvCxnSpPr>
        <p:spPr>
          <a:xfrm>
            <a:off x="7493701" y="3947672"/>
            <a:ext cx="0" cy="2438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58" name="Google Shape;158;p27"/>
          <p:cNvSpPr/>
          <p:nvPr/>
        </p:nvSpPr>
        <p:spPr>
          <a:xfrm>
            <a:off x="8172613" y="5072361"/>
            <a:ext cx="78000" cy="78000"/>
          </a:xfrm>
          <a:prstGeom prst="ellipse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" name="Google Shape;159;p27"/>
          <p:cNvGrpSpPr/>
          <p:nvPr/>
        </p:nvGrpSpPr>
        <p:grpSpPr>
          <a:xfrm rot="10800000">
            <a:off x="8543143" y="5166585"/>
            <a:ext cx="77688" cy="486796"/>
            <a:chOff x="8303150" y="2474840"/>
            <a:chExt cx="91440" cy="572971"/>
          </a:xfrm>
        </p:grpSpPr>
        <p:cxnSp>
          <p:nvCxnSpPr>
            <p:cNvPr id="160" name="Google Shape;160;p27"/>
            <p:cNvCxnSpPr/>
            <p:nvPr/>
          </p:nvCxnSpPr>
          <p:spPr>
            <a:xfrm>
              <a:off x="8348870" y="2527474"/>
              <a:ext cx="0" cy="520337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1" name="Google Shape;161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27"/>
          <p:cNvSpPr/>
          <p:nvPr/>
        </p:nvSpPr>
        <p:spPr>
          <a:xfrm>
            <a:off x="9136507" y="5082861"/>
            <a:ext cx="78000" cy="78000"/>
          </a:xfrm>
          <a:prstGeom prst="ellipse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" name="Google Shape;163;p27"/>
          <p:cNvGrpSpPr/>
          <p:nvPr/>
        </p:nvGrpSpPr>
        <p:grpSpPr>
          <a:xfrm>
            <a:off x="9709377" y="4165664"/>
            <a:ext cx="77688" cy="973592"/>
            <a:chOff x="8303150" y="2474840"/>
            <a:chExt cx="91440" cy="1145942"/>
          </a:xfrm>
        </p:grpSpPr>
        <p:cxnSp>
          <p:nvCxnSpPr>
            <p:cNvPr id="164" name="Google Shape;164;p27"/>
            <p:cNvCxnSpPr/>
            <p:nvPr/>
          </p:nvCxnSpPr>
          <p:spPr>
            <a:xfrm>
              <a:off x="8348870" y="2527474"/>
              <a:ext cx="0" cy="1093308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5" name="Google Shape;165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27"/>
          <p:cNvSpPr/>
          <p:nvPr/>
        </p:nvSpPr>
        <p:spPr>
          <a:xfrm rot="10800000">
            <a:off x="10113883" y="5107416"/>
            <a:ext cx="78000" cy="78000"/>
          </a:xfrm>
          <a:prstGeom prst="ellipse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7753161" y="5073273"/>
            <a:ext cx="78000" cy="78000"/>
          </a:xfrm>
          <a:prstGeom prst="ellipse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7"/>
          <p:cNvSpPr/>
          <p:nvPr/>
        </p:nvSpPr>
        <p:spPr>
          <a:xfrm>
            <a:off x="6579321" y="4977035"/>
            <a:ext cx="916000" cy="379200"/>
          </a:xfrm>
          <a:prstGeom prst="rect">
            <a:avLst/>
          </a:prstGeom>
          <a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69" name="Google Shape;169;p27"/>
          <p:cNvSpPr/>
          <p:nvPr/>
        </p:nvSpPr>
        <p:spPr>
          <a:xfrm>
            <a:off x="6582261" y="4449221"/>
            <a:ext cx="917200" cy="379200"/>
          </a:xfrm>
          <a:prstGeom prst="rect">
            <a:avLst/>
          </a:pr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70" name="Google Shape;170;p27"/>
          <p:cNvSpPr/>
          <p:nvPr/>
        </p:nvSpPr>
        <p:spPr>
          <a:xfrm>
            <a:off x="6582261" y="5511560"/>
            <a:ext cx="917200" cy="379200"/>
          </a:xfrm>
          <a:prstGeom prst="rect">
            <a:avLst/>
          </a:prstGeom>
          <a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cxnSp>
        <p:nvCxnSpPr>
          <p:cNvPr id="171" name="Google Shape;171;p27"/>
          <p:cNvCxnSpPr/>
          <p:nvPr/>
        </p:nvCxnSpPr>
        <p:spPr>
          <a:xfrm>
            <a:off x="7511165" y="2858100"/>
            <a:ext cx="3000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2" name="Google Shape;172;p27"/>
          <p:cNvCxnSpPr/>
          <p:nvPr/>
        </p:nvCxnSpPr>
        <p:spPr>
          <a:xfrm flipH="1">
            <a:off x="7495099" y="1656249"/>
            <a:ext cx="16000" cy="2108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grpSp>
        <p:nvGrpSpPr>
          <p:cNvPr id="173" name="Google Shape;173;p27"/>
          <p:cNvGrpSpPr/>
          <p:nvPr/>
        </p:nvGrpSpPr>
        <p:grpSpPr>
          <a:xfrm>
            <a:off x="8190165" y="2371331"/>
            <a:ext cx="77688" cy="486796"/>
            <a:chOff x="8303150" y="2474840"/>
            <a:chExt cx="91440" cy="572971"/>
          </a:xfrm>
        </p:grpSpPr>
        <p:cxnSp>
          <p:nvCxnSpPr>
            <p:cNvPr id="174" name="Google Shape;174;p27"/>
            <p:cNvCxnSpPr/>
            <p:nvPr/>
          </p:nvCxnSpPr>
          <p:spPr>
            <a:xfrm>
              <a:off x="8348870" y="2527474"/>
              <a:ext cx="0" cy="520337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5" name="Google Shape;175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27"/>
          <p:cNvGrpSpPr/>
          <p:nvPr/>
        </p:nvGrpSpPr>
        <p:grpSpPr>
          <a:xfrm>
            <a:off x="8581275" y="2381830"/>
            <a:ext cx="77688" cy="486796"/>
            <a:chOff x="8303150" y="2474840"/>
            <a:chExt cx="91440" cy="572971"/>
          </a:xfrm>
        </p:grpSpPr>
        <p:cxnSp>
          <p:nvCxnSpPr>
            <p:cNvPr id="177" name="Google Shape;177;p27"/>
            <p:cNvCxnSpPr/>
            <p:nvPr/>
          </p:nvCxnSpPr>
          <p:spPr>
            <a:xfrm>
              <a:off x="8348870" y="2527474"/>
              <a:ext cx="0" cy="520337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8" name="Google Shape;178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27"/>
          <p:cNvGrpSpPr/>
          <p:nvPr/>
        </p:nvGrpSpPr>
        <p:grpSpPr>
          <a:xfrm>
            <a:off x="9154057" y="2360834"/>
            <a:ext cx="77688" cy="486796"/>
            <a:chOff x="8303150" y="2474840"/>
            <a:chExt cx="91440" cy="572971"/>
          </a:xfrm>
        </p:grpSpPr>
        <p:cxnSp>
          <p:nvCxnSpPr>
            <p:cNvPr id="180" name="Google Shape;180;p27"/>
            <p:cNvCxnSpPr/>
            <p:nvPr/>
          </p:nvCxnSpPr>
          <p:spPr>
            <a:xfrm>
              <a:off x="8348870" y="2527474"/>
              <a:ext cx="0" cy="520337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1" name="Google Shape;181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27"/>
          <p:cNvGrpSpPr/>
          <p:nvPr/>
        </p:nvGrpSpPr>
        <p:grpSpPr>
          <a:xfrm>
            <a:off x="9726841" y="1874041"/>
            <a:ext cx="77688" cy="973592"/>
            <a:chOff x="8303150" y="2474840"/>
            <a:chExt cx="91440" cy="1145942"/>
          </a:xfrm>
        </p:grpSpPr>
        <p:cxnSp>
          <p:nvCxnSpPr>
            <p:cNvPr id="183" name="Google Shape;183;p27"/>
            <p:cNvCxnSpPr/>
            <p:nvPr/>
          </p:nvCxnSpPr>
          <p:spPr>
            <a:xfrm>
              <a:off x="8348870" y="2527474"/>
              <a:ext cx="0" cy="1093308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4" name="Google Shape;184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27"/>
          <p:cNvGrpSpPr/>
          <p:nvPr/>
        </p:nvGrpSpPr>
        <p:grpSpPr>
          <a:xfrm>
            <a:off x="7760215" y="2456227"/>
            <a:ext cx="77688" cy="384192"/>
            <a:chOff x="8303150" y="2474840"/>
            <a:chExt cx="91440" cy="452204"/>
          </a:xfrm>
        </p:grpSpPr>
        <p:cxnSp>
          <p:nvCxnSpPr>
            <p:cNvPr id="186" name="Google Shape;186;p27"/>
            <p:cNvCxnSpPr/>
            <p:nvPr/>
          </p:nvCxnSpPr>
          <p:spPr>
            <a:xfrm>
              <a:off x="8348870" y="2527474"/>
              <a:ext cx="0" cy="399570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7" name="Google Shape;187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27"/>
          <p:cNvSpPr/>
          <p:nvPr/>
        </p:nvSpPr>
        <p:spPr>
          <a:xfrm>
            <a:off x="6596787" y="2685413"/>
            <a:ext cx="916000" cy="379200"/>
          </a:xfrm>
          <a:prstGeom prst="rect">
            <a:avLst/>
          </a:prstGeom>
          <a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89" name="Google Shape;189;p27"/>
          <p:cNvSpPr/>
          <p:nvPr/>
        </p:nvSpPr>
        <p:spPr>
          <a:xfrm>
            <a:off x="6599725" y="2157600"/>
            <a:ext cx="917200" cy="379200"/>
          </a:xfrm>
          <a:prstGeom prst="rect">
            <a:avLst/>
          </a:pr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90" name="Google Shape;190;p27"/>
          <p:cNvSpPr/>
          <p:nvPr/>
        </p:nvSpPr>
        <p:spPr>
          <a:xfrm>
            <a:off x="6588299" y="3278249"/>
            <a:ext cx="917200" cy="379200"/>
          </a:xfrm>
          <a:prstGeom prst="rect">
            <a:avLst/>
          </a:prstGeom>
          <a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91" name="Google Shape;191;p27"/>
          <p:cNvSpPr txBox="1"/>
          <p:nvPr/>
        </p:nvSpPr>
        <p:spPr>
          <a:xfrm>
            <a:off x="10094101" y="6264867"/>
            <a:ext cx="20284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000" dirty="0">
                <a:solidFill>
                  <a:schemeClr val="dk1"/>
                </a:solidFill>
                <a:latin typeface="Helvetica Light" panose="020B0403020202020204" pitchFamily="34" charset="0"/>
                <a:ea typeface="Calibri"/>
                <a:cs typeface="Calibri"/>
                <a:sym typeface="Calibri"/>
              </a:rPr>
              <a:t>Wu et al., 2011</a:t>
            </a:r>
            <a:endParaRPr sz="2000" dirty="0">
              <a:latin typeface="Helvetica Light" panose="020B0403020202020204" pitchFamily="34" charset="0"/>
            </a:endParaRPr>
          </a:p>
        </p:txBody>
      </p:sp>
      <p:sp>
        <p:nvSpPr>
          <p:cNvPr id="192" name="Google Shape;192;p27"/>
          <p:cNvSpPr/>
          <p:nvPr/>
        </p:nvSpPr>
        <p:spPr>
          <a:xfrm>
            <a:off x="1740309" y="2213029"/>
            <a:ext cx="4286000" cy="995200"/>
          </a:xfrm>
          <a:prstGeom prst="rect">
            <a:avLst/>
          </a:prstGeom>
          <a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93" name="Google Shape;193;p27"/>
          <p:cNvSpPr/>
          <p:nvPr/>
        </p:nvSpPr>
        <p:spPr>
          <a:xfrm>
            <a:off x="1616071" y="4369177"/>
            <a:ext cx="4286000" cy="1142400"/>
          </a:xfrm>
          <a:prstGeom prst="rect">
            <a:avLst/>
          </a:prstGeom>
          <a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6801E7-CD32-ACF0-2D63-DF5431BEE9E1}"/>
                  </a:ext>
                </a:extLst>
              </p:cNvPr>
              <p:cNvSpPr txBox="1"/>
              <p:nvPr/>
            </p:nvSpPr>
            <p:spPr>
              <a:xfrm>
                <a:off x="131032" y="6180957"/>
                <a:ext cx="6062470" cy="967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</m:nary>
                  </m:oMath>
                </a14:m>
                <a:r>
                  <a:rPr lang="en-US" sz="1800" dirty="0">
                    <a:latin typeface="Helvetica" pitchFamily="2" charset="0"/>
                  </a:rPr>
                  <a:t> is the score statistic for the variant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1800" dirty="0">
                  <a:latin typeface="Helvetica" pitchFamily="2" charset="0"/>
                </a:endParaRPr>
              </a:p>
              <a:p>
                <a:r>
                  <a:rPr lang="en-US" dirty="0">
                    <a:latin typeface="Helvetica" pitchFamily="2" charset="0"/>
                  </a:rPr>
                  <a:t>Under the null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latin typeface="Helvetica" pitchFamily="2" charset="0"/>
                  </a:rPr>
                  <a:t> </a:t>
                </a:r>
                <a:endParaRPr lang="en-US" sz="1800" b="0" i="0" dirty="0">
                  <a:latin typeface="Helvetica" pitchFamily="2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6801E7-CD32-ACF0-2D63-DF5431BEE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32" y="6180957"/>
                <a:ext cx="6062470" cy="967957"/>
              </a:xfrm>
              <a:prstGeom prst="rect">
                <a:avLst/>
              </a:prstGeom>
              <a:blipFill>
                <a:blip r:embed="rId10"/>
                <a:stretch>
                  <a:fillRect l="-837" t="-42308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690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27"/>
          <p:cNvGrpSpPr/>
          <p:nvPr/>
        </p:nvGrpSpPr>
        <p:grpSpPr>
          <a:xfrm>
            <a:off x="10299625" y="1852856"/>
            <a:ext cx="77688" cy="973592"/>
            <a:chOff x="8303150" y="2474840"/>
            <a:chExt cx="91440" cy="1145942"/>
          </a:xfrm>
        </p:grpSpPr>
        <p:cxnSp>
          <p:nvCxnSpPr>
            <p:cNvPr id="153" name="Google Shape;153;p27"/>
            <p:cNvCxnSpPr/>
            <p:nvPr/>
          </p:nvCxnSpPr>
          <p:spPr>
            <a:xfrm>
              <a:off x="8348870" y="2527474"/>
              <a:ext cx="0" cy="1093308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4" name="Google Shape;154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0" y="149730"/>
            <a:ext cx="12853232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800" dirty="0">
                <a:latin typeface="Helvetica Light" panose="020B0403020202020204" pitchFamily="34" charset="0"/>
              </a:rPr>
              <a:t>SKAT-O is more powerful than Burden and SKAT</a:t>
            </a:r>
            <a:endParaRPr sz="3800" dirty="0">
              <a:latin typeface="Helvetica Light" panose="020B0403020202020204" pitchFamily="34" charset="0"/>
            </a:endParaRPr>
          </a:p>
        </p:txBody>
      </p:sp>
      <p:cxnSp>
        <p:nvCxnSpPr>
          <p:cNvPr id="156" name="Google Shape;156;p27"/>
          <p:cNvCxnSpPr/>
          <p:nvPr/>
        </p:nvCxnSpPr>
        <p:spPr>
          <a:xfrm>
            <a:off x="7493701" y="5149721"/>
            <a:ext cx="3000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7" name="Google Shape;157;p27"/>
          <p:cNvCxnSpPr/>
          <p:nvPr/>
        </p:nvCxnSpPr>
        <p:spPr>
          <a:xfrm>
            <a:off x="7493701" y="3947672"/>
            <a:ext cx="0" cy="2438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58" name="Google Shape;158;p27"/>
          <p:cNvSpPr/>
          <p:nvPr/>
        </p:nvSpPr>
        <p:spPr>
          <a:xfrm>
            <a:off x="8172613" y="5072361"/>
            <a:ext cx="78000" cy="78000"/>
          </a:xfrm>
          <a:prstGeom prst="ellipse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" name="Google Shape;159;p27"/>
          <p:cNvGrpSpPr/>
          <p:nvPr/>
        </p:nvGrpSpPr>
        <p:grpSpPr>
          <a:xfrm rot="10800000">
            <a:off x="8543143" y="5166585"/>
            <a:ext cx="77688" cy="486796"/>
            <a:chOff x="8303150" y="2474840"/>
            <a:chExt cx="91440" cy="572971"/>
          </a:xfrm>
        </p:grpSpPr>
        <p:cxnSp>
          <p:nvCxnSpPr>
            <p:cNvPr id="160" name="Google Shape;160;p27"/>
            <p:cNvCxnSpPr/>
            <p:nvPr/>
          </p:nvCxnSpPr>
          <p:spPr>
            <a:xfrm>
              <a:off x="8348870" y="2527474"/>
              <a:ext cx="0" cy="520337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1" name="Google Shape;161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27"/>
          <p:cNvSpPr/>
          <p:nvPr/>
        </p:nvSpPr>
        <p:spPr>
          <a:xfrm>
            <a:off x="9136507" y="5082861"/>
            <a:ext cx="78000" cy="78000"/>
          </a:xfrm>
          <a:prstGeom prst="ellipse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" name="Google Shape;163;p27"/>
          <p:cNvGrpSpPr/>
          <p:nvPr/>
        </p:nvGrpSpPr>
        <p:grpSpPr>
          <a:xfrm>
            <a:off x="9709377" y="4165664"/>
            <a:ext cx="77688" cy="973592"/>
            <a:chOff x="8303150" y="2474840"/>
            <a:chExt cx="91440" cy="1145942"/>
          </a:xfrm>
        </p:grpSpPr>
        <p:cxnSp>
          <p:nvCxnSpPr>
            <p:cNvPr id="164" name="Google Shape;164;p27"/>
            <p:cNvCxnSpPr/>
            <p:nvPr/>
          </p:nvCxnSpPr>
          <p:spPr>
            <a:xfrm>
              <a:off x="8348870" y="2527474"/>
              <a:ext cx="0" cy="1093308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5" name="Google Shape;165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27"/>
          <p:cNvSpPr/>
          <p:nvPr/>
        </p:nvSpPr>
        <p:spPr>
          <a:xfrm rot="10800000">
            <a:off x="10113883" y="5107416"/>
            <a:ext cx="78000" cy="78000"/>
          </a:xfrm>
          <a:prstGeom prst="ellipse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7"/>
          <p:cNvSpPr/>
          <p:nvPr/>
        </p:nvSpPr>
        <p:spPr>
          <a:xfrm>
            <a:off x="7753161" y="5073273"/>
            <a:ext cx="78000" cy="78000"/>
          </a:xfrm>
          <a:prstGeom prst="ellipse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7"/>
          <p:cNvSpPr/>
          <p:nvPr/>
        </p:nvSpPr>
        <p:spPr>
          <a:xfrm>
            <a:off x="6579321" y="4977035"/>
            <a:ext cx="916000" cy="379200"/>
          </a:xfrm>
          <a:prstGeom prst="rect">
            <a:avLst/>
          </a:prstGeom>
          <a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69" name="Google Shape;169;p27"/>
          <p:cNvSpPr/>
          <p:nvPr/>
        </p:nvSpPr>
        <p:spPr>
          <a:xfrm>
            <a:off x="6582261" y="4449221"/>
            <a:ext cx="917200" cy="379200"/>
          </a:xfrm>
          <a:prstGeom prst="rect">
            <a:avLst/>
          </a:pr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70" name="Google Shape;170;p27"/>
          <p:cNvSpPr/>
          <p:nvPr/>
        </p:nvSpPr>
        <p:spPr>
          <a:xfrm>
            <a:off x="6582261" y="5511560"/>
            <a:ext cx="917200" cy="379200"/>
          </a:xfrm>
          <a:prstGeom prst="rect">
            <a:avLst/>
          </a:prstGeom>
          <a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cxnSp>
        <p:nvCxnSpPr>
          <p:cNvPr id="171" name="Google Shape;171;p27"/>
          <p:cNvCxnSpPr/>
          <p:nvPr/>
        </p:nvCxnSpPr>
        <p:spPr>
          <a:xfrm>
            <a:off x="7511165" y="2858100"/>
            <a:ext cx="3000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2" name="Google Shape;172;p27"/>
          <p:cNvCxnSpPr/>
          <p:nvPr/>
        </p:nvCxnSpPr>
        <p:spPr>
          <a:xfrm flipH="1">
            <a:off x="7495099" y="1656249"/>
            <a:ext cx="16000" cy="21088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grpSp>
        <p:nvGrpSpPr>
          <p:cNvPr id="173" name="Google Shape;173;p27"/>
          <p:cNvGrpSpPr/>
          <p:nvPr/>
        </p:nvGrpSpPr>
        <p:grpSpPr>
          <a:xfrm>
            <a:off x="8190165" y="2371331"/>
            <a:ext cx="77688" cy="486796"/>
            <a:chOff x="8303150" y="2474840"/>
            <a:chExt cx="91440" cy="572971"/>
          </a:xfrm>
        </p:grpSpPr>
        <p:cxnSp>
          <p:nvCxnSpPr>
            <p:cNvPr id="174" name="Google Shape;174;p27"/>
            <p:cNvCxnSpPr/>
            <p:nvPr/>
          </p:nvCxnSpPr>
          <p:spPr>
            <a:xfrm>
              <a:off x="8348870" y="2527474"/>
              <a:ext cx="0" cy="520337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5" name="Google Shape;175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27"/>
          <p:cNvGrpSpPr/>
          <p:nvPr/>
        </p:nvGrpSpPr>
        <p:grpSpPr>
          <a:xfrm>
            <a:off x="8581275" y="2381830"/>
            <a:ext cx="77688" cy="486796"/>
            <a:chOff x="8303150" y="2474840"/>
            <a:chExt cx="91440" cy="572971"/>
          </a:xfrm>
        </p:grpSpPr>
        <p:cxnSp>
          <p:nvCxnSpPr>
            <p:cNvPr id="177" name="Google Shape;177;p27"/>
            <p:cNvCxnSpPr/>
            <p:nvPr/>
          </p:nvCxnSpPr>
          <p:spPr>
            <a:xfrm>
              <a:off x="8348870" y="2527474"/>
              <a:ext cx="0" cy="520337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8" name="Google Shape;178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27"/>
          <p:cNvGrpSpPr/>
          <p:nvPr/>
        </p:nvGrpSpPr>
        <p:grpSpPr>
          <a:xfrm>
            <a:off x="9154057" y="2360834"/>
            <a:ext cx="77688" cy="486796"/>
            <a:chOff x="8303150" y="2474840"/>
            <a:chExt cx="91440" cy="572971"/>
          </a:xfrm>
        </p:grpSpPr>
        <p:cxnSp>
          <p:nvCxnSpPr>
            <p:cNvPr id="180" name="Google Shape;180;p27"/>
            <p:cNvCxnSpPr/>
            <p:nvPr/>
          </p:nvCxnSpPr>
          <p:spPr>
            <a:xfrm>
              <a:off x="8348870" y="2527474"/>
              <a:ext cx="0" cy="520337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1" name="Google Shape;181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27"/>
          <p:cNvGrpSpPr/>
          <p:nvPr/>
        </p:nvGrpSpPr>
        <p:grpSpPr>
          <a:xfrm>
            <a:off x="9726841" y="1874041"/>
            <a:ext cx="77688" cy="973592"/>
            <a:chOff x="8303150" y="2474840"/>
            <a:chExt cx="91440" cy="1145942"/>
          </a:xfrm>
        </p:grpSpPr>
        <p:cxnSp>
          <p:nvCxnSpPr>
            <p:cNvPr id="183" name="Google Shape;183;p27"/>
            <p:cNvCxnSpPr/>
            <p:nvPr/>
          </p:nvCxnSpPr>
          <p:spPr>
            <a:xfrm>
              <a:off x="8348870" y="2527474"/>
              <a:ext cx="0" cy="1093308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4" name="Google Shape;184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27"/>
          <p:cNvGrpSpPr/>
          <p:nvPr/>
        </p:nvGrpSpPr>
        <p:grpSpPr>
          <a:xfrm>
            <a:off x="7760215" y="2456227"/>
            <a:ext cx="77688" cy="384192"/>
            <a:chOff x="8303150" y="2474840"/>
            <a:chExt cx="91440" cy="452204"/>
          </a:xfrm>
        </p:grpSpPr>
        <p:cxnSp>
          <p:nvCxnSpPr>
            <p:cNvPr id="186" name="Google Shape;186;p27"/>
            <p:cNvCxnSpPr/>
            <p:nvPr/>
          </p:nvCxnSpPr>
          <p:spPr>
            <a:xfrm>
              <a:off x="8348870" y="2527474"/>
              <a:ext cx="0" cy="399570"/>
            </a:xfrm>
            <a:prstGeom prst="straightConnector1">
              <a:avLst/>
            </a:prstGeom>
            <a:noFill/>
            <a:ln w="2857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87" name="Google Shape;187;p27"/>
            <p:cNvSpPr/>
            <p:nvPr/>
          </p:nvSpPr>
          <p:spPr>
            <a:xfrm>
              <a:off x="8303150" y="2474840"/>
              <a:ext cx="91440" cy="91440"/>
            </a:xfrm>
            <a:prstGeom prst="ellipse">
              <a:avLst/>
            </a:prstGeom>
            <a:solidFill>
              <a:srgbClr val="F4B08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27"/>
          <p:cNvSpPr/>
          <p:nvPr/>
        </p:nvSpPr>
        <p:spPr>
          <a:xfrm>
            <a:off x="6596787" y="2685413"/>
            <a:ext cx="916000" cy="379200"/>
          </a:xfrm>
          <a:prstGeom prst="rect">
            <a:avLst/>
          </a:prstGeom>
          <a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89" name="Google Shape;189;p27"/>
          <p:cNvSpPr/>
          <p:nvPr/>
        </p:nvSpPr>
        <p:spPr>
          <a:xfrm>
            <a:off x="6599725" y="2157600"/>
            <a:ext cx="917200" cy="379200"/>
          </a:xfrm>
          <a:prstGeom prst="rect">
            <a:avLst/>
          </a:prstGeom>
          <a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90" name="Google Shape;190;p27"/>
          <p:cNvSpPr/>
          <p:nvPr/>
        </p:nvSpPr>
        <p:spPr>
          <a:xfrm>
            <a:off x="6588299" y="3278249"/>
            <a:ext cx="917200" cy="379200"/>
          </a:xfrm>
          <a:prstGeom prst="rect">
            <a:avLst/>
          </a:prstGeom>
          <a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91" name="Google Shape;191;p27"/>
          <p:cNvSpPr txBox="1"/>
          <p:nvPr/>
        </p:nvSpPr>
        <p:spPr>
          <a:xfrm>
            <a:off x="10094101" y="6264867"/>
            <a:ext cx="20284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000" dirty="0">
                <a:solidFill>
                  <a:schemeClr val="dk1"/>
                </a:solidFill>
                <a:latin typeface="Helvetica Light" panose="020B0403020202020204" pitchFamily="34" charset="0"/>
                <a:ea typeface="Calibri"/>
                <a:cs typeface="Calibri"/>
                <a:sym typeface="Calibri"/>
              </a:rPr>
              <a:t>Lee et al., 2012</a:t>
            </a:r>
            <a:endParaRPr sz="2000" dirty="0">
              <a:latin typeface="Helvetica Light" panose="020B0403020202020204" pitchFamily="34" charset="0"/>
            </a:endParaRPr>
          </a:p>
        </p:txBody>
      </p:sp>
      <p:sp>
        <p:nvSpPr>
          <p:cNvPr id="192" name="Google Shape;192;p27"/>
          <p:cNvSpPr/>
          <p:nvPr/>
        </p:nvSpPr>
        <p:spPr>
          <a:xfrm>
            <a:off x="1740309" y="2213029"/>
            <a:ext cx="4286000" cy="995200"/>
          </a:xfrm>
          <a:prstGeom prst="rect">
            <a:avLst/>
          </a:prstGeom>
          <a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193" name="Google Shape;193;p27"/>
          <p:cNvSpPr/>
          <p:nvPr/>
        </p:nvSpPr>
        <p:spPr>
          <a:xfrm>
            <a:off x="1616071" y="4369177"/>
            <a:ext cx="4286000" cy="1142400"/>
          </a:xfrm>
          <a:prstGeom prst="rect">
            <a:avLst/>
          </a:prstGeom>
          <a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67"/>
          </a:p>
        </p:txBody>
      </p:sp>
      <p:sp>
        <p:nvSpPr>
          <p:cNvPr id="3" name="Google Shape;240;p28">
            <a:extLst>
              <a:ext uri="{FF2B5EF4-FFF2-40B4-BE49-F238E27FC236}">
                <a16:creationId xmlns:a16="http://schemas.microsoft.com/office/drawing/2014/main" id="{A4899062-54F5-63F2-D32C-4D9F58104B38}"/>
              </a:ext>
            </a:extLst>
          </p:cNvPr>
          <p:cNvSpPr/>
          <p:nvPr/>
        </p:nvSpPr>
        <p:spPr>
          <a:xfrm>
            <a:off x="1963267" y="2835833"/>
            <a:ext cx="8414000" cy="2013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620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" name="Google Shape;241;p28">
            <a:extLst>
              <a:ext uri="{FF2B5EF4-FFF2-40B4-BE49-F238E27FC236}">
                <a16:creationId xmlns:a16="http://schemas.microsoft.com/office/drawing/2014/main" id="{B8A209F3-8D00-B0A3-221D-CCED664B044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3201" y="3107248"/>
            <a:ext cx="12191999" cy="165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828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7EDF5F-EC9D-7FC5-A6A7-7F9CFC7A1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6" y="89199"/>
            <a:ext cx="9148457" cy="6768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326C7-B569-3463-3CDA-B2E3F3165CDA}"/>
              </a:ext>
            </a:extLst>
          </p:cNvPr>
          <p:cNvSpPr txBox="1"/>
          <p:nvPr/>
        </p:nvSpPr>
        <p:spPr>
          <a:xfrm>
            <a:off x="9873049" y="6264876"/>
            <a:ext cx="16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Lee et al., 2014</a:t>
            </a:r>
          </a:p>
        </p:txBody>
      </p:sp>
    </p:spTree>
    <p:extLst>
      <p:ext uri="{BB962C8B-B14F-4D97-AF65-F5344CB8AC3E}">
        <p14:creationId xmlns:p14="http://schemas.microsoft.com/office/powerpoint/2010/main" val="555375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78C62E3-98F5-EA49-BB4E-32ACD02D4C48}"/>
              </a:ext>
            </a:extLst>
          </p:cNvPr>
          <p:cNvGraphicFramePr/>
          <p:nvPr/>
        </p:nvGraphicFramePr>
        <p:xfrm>
          <a:off x="1435588" y="972125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9842243-2AFF-5E42-8FDD-9C19C63900AC}"/>
              </a:ext>
            </a:extLst>
          </p:cNvPr>
          <p:cNvSpPr/>
          <p:nvPr/>
        </p:nvSpPr>
        <p:spPr>
          <a:xfrm>
            <a:off x="203200" y="272054"/>
            <a:ext cx="113874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SAIGE-GENE was the first method for rare variant associations tests of binary phenotypes in large-scale data</a:t>
            </a:r>
            <a:br>
              <a:rPr lang="en-US" sz="3200" dirty="0">
                <a:latin typeface="Helvetica Light" panose="020B0403020202020204" pitchFamily="34" charset="0"/>
              </a:rPr>
            </a:br>
            <a:br>
              <a:rPr lang="en-US" sz="3200" dirty="0">
                <a:latin typeface="Helvetica Light" panose="020B0403020202020204" pitchFamily="34" charset="0"/>
              </a:rPr>
            </a:b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262029-EF31-734F-8B75-CC268D31ADB6}"/>
              </a:ext>
            </a:extLst>
          </p:cNvPr>
          <p:cNvSpPr txBox="1"/>
          <p:nvPr/>
        </p:nvSpPr>
        <p:spPr>
          <a:xfrm>
            <a:off x="0" y="6248745"/>
            <a:ext cx="517802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Helvetica Light" panose="020B0403020202020204" pitchFamily="34" charset="0"/>
              </a:rPr>
              <a:t>Zhou* and Zhao* et al, </a:t>
            </a:r>
            <a:r>
              <a:rPr lang="en-US" sz="2200" i="1" dirty="0">
                <a:latin typeface="Helvetica Light" panose="020B0403020202020204" pitchFamily="34" charset="0"/>
              </a:rPr>
              <a:t>Nat Genet</a:t>
            </a:r>
            <a:r>
              <a:rPr lang="en-US" sz="2200" dirty="0">
                <a:latin typeface="Helvetica Light" panose="020B0403020202020204" pitchFamily="34" charset="0"/>
              </a:rPr>
              <a:t>, 2020</a:t>
            </a:r>
          </a:p>
          <a:p>
            <a:endParaRPr lang="en-US" sz="2200" dirty="0">
              <a:latin typeface="Helvetica Light" panose="020B0403020202020204" pitchFamily="34" charset="0"/>
            </a:endParaRPr>
          </a:p>
          <a:p>
            <a:endParaRPr lang="en-US" sz="2200" dirty="0">
              <a:latin typeface="Helvetica Light" panose="020B0403020202020204" pitchFamily="34" charset="0"/>
            </a:endParaRPr>
          </a:p>
          <a:p>
            <a:endParaRPr lang="en-US" sz="2200" dirty="0">
              <a:latin typeface="Helvetica Light" panose="020B0403020202020204" pitchFamily="34" charset="0"/>
            </a:endParaRPr>
          </a:p>
          <a:p>
            <a:endParaRPr lang="en-US" sz="2200" dirty="0">
              <a:latin typeface="Helvetica Light" panose="020B04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7F5DB-11FE-4D4C-B28D-1C1924ECCED2}"/>
              </a:ext>
            </a:extLst>
          </p:cNvPr>
          <p:cNvSpPr txBox="1"/>
          <p:nvPr/>
        </p:nvSpPr>
        <p:spPr>
          <a:xfrm>
            <a:off x="8619773" y="4908967"/>
            <a:ext cx="3765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Burden, SKAT, and SKAT-O (Lee et al., 2012)</a:t>
            </a:r>
          </a:p>
        </p:txBody>
      </p:sp>
    </p:spTree>
    <p:extLst>
      <p:ext uri="{BB962C8B-B14F-4D97-AF65-F5344CB8AC3E}">
        <p14:creationId xmlns:p14="http://schemas.microsoft.com/office/powerpoint/2010/main" val="200617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122" y="-310829"/>
            <a:ext cx="946404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Genetic association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8792" y="2030676"/>
          <a:ext cx="3749040" cy="445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99" name="Group 98"/>
          <p:cNvGrpSpPr/>
          <p:nvPr/>
        </p:nvGrpSpPr>
        <p:grpSpPr>
          <a:xfrm>
            <a:off x="953966" y="2126545"/>
            <a:ext cx="329532" cy="4236330"/>
            <a:chOff x="223461" y="1897411"/>
            <a:chExt cx="274610" cy="35302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751" y="1897411"/>
              <a:ext cx="274320" cy="6001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3377212"/>
              <a:ext cx="228600" cy="5956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36" y="4831997"/>
              <a:ext cx="228600" cy="5956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4133246"/>
              <a:ext cx="228600" cy="5956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61" y="2653445"/>
              <a:ext cx="274320" cy="600174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967856" y="515023"/>
            <a:ext cx="1105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To identify genetic variants that are associated with 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a complex disease/disorder 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142" y="3195941"/>
            <a:ext cx="185904" cy="47285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50" y="2971873"/>
            <a:ext cx="214505" cy="45808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226" y="2475879"/>
            <a:ext cx="185904" cy="47285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902" y="3636996"/>
            <a:ext cx="214505" cy="458088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57" y="2934912"/>
            <a:ext cx="185904" cy="4728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858" y="3760124"/>
            <a:ext cx="214505" cy="45808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237" y="2610929"/>
            <a:ext cx="185904" cy="47285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20" y="3441970"/>
            <a:ext cx="214505" cy="4580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72" y="3681402"/>
            <a:ext cx="185904" cy="4728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626" y="3109316"/>
            <a:ext cx="214505" cy="45808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318" y="2609844"/>
            <a:ext cx="185904" cy="4728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42" y="3221725"/>
            <a:ext cx="214505" cy="45808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467" y="2369119"/>
            <a:ext cx="214505" cy="458088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557" y="2468929"/>
            <a:ext cx="175820" cy="44721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667" y="3661649"/>
            <a:ext cx="214505" cy="458088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928" y="2512376"/>
            <a:ext cx="175820" cy="44721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902" y="2882077"/>
            <a:ext cx="175820" cy="44721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59" y="2601761"/>
            <a:ext cx="214505" cy="458088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610" y="2701569"/>
            <a:ext cx="175820" cy="44721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008" y="3487903"/>
            <a:ext cx="214505" cy="45808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642" y="3469443"/>
            <a:ext cx="175820" cy="44721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342" y="3103549"/>
            <a:ext cx="175820" cy="44721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45" y="2834401"/>
            <a:ext cx="214505" cy="45808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948" y="3340597"/>
            <a:ext cx="175820" cy="44721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347" y="3720545"/>
            <a:ext cx="214505" cy="45808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929" y="2977658"/>
            <a:ext cx="175820" cy="44721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681" y="3336190"/>
            <a:ext cx="175820" cy="44721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398" y="2713658"/>
            <a:ext cx="214505" cy="45808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288" y="3166852"/>
            <a:ext cx="175820" cy="44721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174" y="2381034"/>
            <a:ext cx="214505" cy="458088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370" y="3032659"/>
            <a:ext cx="175820" cy="44721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020" y="3568831"/>
            <a:ext cx="175820" cy="44721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270" y="3220693"/>
            <a:ext cx="185904" cy="4728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609" y="3453334"/>
            <a:ext cx="185904" cy="4728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5" y="3152941"/>
            <a:ext cx="175639" cy="472850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6934779" y="1358743"/>
            <a:ext cx="270779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80" dirty="0">
                <a:latin typeface="Helvetica" pitchFamily="2" charset="0"/>
              </a:rPr>
              <a:t>SNP 1 </a:t>
            </a:r>
          </a:p>
          <a:p>
            <a:pPr algn="ctr"/>
            <a:r>
              <a:rPr lang="en-US" sz="2880" dirty="0">
                <a:latin typeface="Helvetica" pitchFamily="2" charset="0"/>
              </a:rPr>
              <a:t>Frequency of </a:t>
            </a:r>
            <a:r>
              <a:rPr lang="en-US" sz="2880" dirty="0">
                <a:solidFill>
                  <a:srgbClr val="942093"/>
                </a:solidFill>
                <a:latin typeface="Helvetica" pitchFamily="2" charset="0"/>
              </a:rPr>
              <a:t>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03151" y="4241185"/>
            <a:ext cx="5092410" cy="1444551"/>
            <a:chOff x="4390608" y="4354273"/>
            <a:chExt cx="4243675" cy="1203792"/>
          </a:xfrm>
        </p:grpSpPr>
        <p:sp>
          <p:nvSpPr>
            <p:cNvPr id="149" name="TextBox 148"/>
            <p:cNvSpPr txBox="1"/>
            <p:nvPr/>
          </p:nvSpPr>
          <p:spPr>
            <a:xfrm>
              <a:off x="4390608" y="4373125"/>
              <a:ext cx="1548501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Cases  </a:t>
              </a:r>
            </a:p>
            <a:p>
              <a:r>
                <a:rPr lang="en-US" sz="2880" dirty="0">
                  <a:latin typeface="Helvetica" pitchFamily="2" charset="0"/>
                </a:rPr>
                <a:t>2/4 = 50%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829301" y="4354273"/>
              <a:ext cx="1804982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Controls: </a:t>
              </a:r>
            </a:p>
            <a:p>
              <a:r>
                <a:rPr lang="en-US" sz="2880" dirty="0">
                  <a:latin typeface="Helvetica" pitchFamily="2" charset="0"/>
                </a:rPr>
                <a:t>1/6 = 16.7%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7878057" y="2971874"/>
            <a:ext cx="78098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>
                <a:latin typeface="Helvetica" pitchFamily="2" charset="0"/>
              </a:rPr>
              <a:t>VS.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72923" y="1560682"/>
            <a:ext cx="143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" pitchFamily="2" charset="0"/>
              </a:rPr>
              <a:t>SNP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4</a:t>
            </a:fld>
            <a:endParaRPr lang="en-US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B064D-2704-9D32-F3D5-7E6AE433E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1" y="954140"/>
            <a:ext cx="164592" cy="360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771BFC-CF93-B95B-72FC-4B775A379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4" y="962136"/>
            <a:ext cx="134909" cy="351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AE98AC-13E1-E8A8-18DF-627E51CCC015}"/>
              </a:ext>
            </a:extLst>
          </p:cNvPr>
          <p:cNvSpPr txBox="1"/>
          <p:nvPr/>
        </p:nvSpPr>
        <p:spPr>
          <a:xfrm>
            <a:off x="544520" y="967468"/>
            <a:ext cx="5389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No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12D06F-E099-D0E9-FA71-06D2C1B70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1" y="1365372"/>
            <a:ext cx="164592" cy="360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BB9447-8B2B-436C-F701-C4B0ADBDB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56" y="1339583"/>
            <a:ext cx="142646" cy="3717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A04C3-0086-7592-D698-69C10DD8EF7A}"/>
              </a:ext>
            </a:extLst>
          </p:cNvPr>
          <p:cNvSpPr txBox="1"/>
          <p:nvPr/>
        </p:nvSpPr>
        <p:spPr>
          <a:xfrm>
            <a:off x="553486" y="1339583"/>
            <a:ext cx="63530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570753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120F-1FDE-60F4-3CF0-9589E4E6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70" y="348034"/>
            <a:ext cx="1169848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Set-based tests help identify genetic associations that are missed by single-variant tests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E39C1-C6FA-6B5D-8A34-D3C8A4BA1054}"/>
              </a:ext>
            </a:extLst>
          </p:cNvPr>
          <p:cNvSpPr txBox="1"/>
          <p:nvPr/>
        </p:nvSpPr>
        <p:spPr>
          <a:xfrm>
            <a:off x="305512" y="6325300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https://ukb-200kexome.leelabsg.org/</a:t>
            </a:r>
            <a:r>
              <a:rPr lang="en-US" dirty="0" err="1"/>
              <a:t>pheno</a:t>
            </a:r>
            <a:r>
              <a:rPr lang="en-US" dirty="0"/>
              <a:t>/20001_1002</a:t>
            </a:r>
          </a:p>
        </p:txBody>
      </p:sp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3BA9643-2F9F-6FE2-F740-A7DC282E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3" y="1640461"/>
            <a:ext cx="10428515" cy="457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1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120F-1FDE-60F4-3CF0-9589E4E6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70" y="348034"/>
            <a:ext cx="1169848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Set-based tests help identify genetic associations that are missed by single-variant tests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E39C1-C6FA-6B5D-8A34-D3C8A4BA1054}"/>
              </a:ext>
            </a:extLst>
          </p:cNvPr>
          <p:cNvSpPr txBox="1"/>
          <p:nvPr/>
        </p:nvSpPr>
        <p:spPr>
          <a:xfrm>
            <a:off x="305512" y="6325300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https://ukb-200kexome.leelabsg.org/</a:t>
            </a:r>
            <a:r>
              <a:rPr lang="en-US" dirty="0" err="1"/>
              <a:t>pheno</a:t>
            </a:r>
            <a:r>
              <a:rPr lang="en-US" dirty="0"/>
              <a:t>/20001_1002</a:t>
            </a:r>
          </a:p>
        </p:txBody>
      </p:sp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3BA9643-2F9F-6FE2-F740-A7DC282E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3" y="1640461"/>
            <a:ext cx="10428515" cy="457994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7976E6C-E820-F713-33F8-056A1E08F89F}"/>
              </a:ext>
            </a:extLst>
          </p:cNvPr>
          <p:cNvSpPr/>
          <p:nvPr/>
        </p:nvSpPr>
        <p:spPr>
          <a:xfrm>
            <a:off x="9169400" y="3566366"/>
            <a:ext cx="601133" cy="4976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18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120F-1FDE-60F4-3CF0-9589E4E6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70" y="348034"/>
            <a:ext cx="1169848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Set-based tests help identify genetic associations that are missed by single-variant tests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E39C1-C6FA-6B5D-8A34-D3C8A4BA1054}"/>
              </a:ext>
            </a:extLst>
          </p:cNvPr>
          <p:cNvSpPr txBox="1"/>
          <p:nvPr/>
        </p:nvSpPr>
        <p:spPr>
          <a:xfrm>
            <a:off x="305512" y="6325300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https://ukb-200kexome.leelabsg.org/</a:t>
            </a:r>
            <a:r>
              <a:rPr lang="en-US" dirty="0" err="1"/>
              <a:t>pheno</a:t>
            </a:r>
            <a:r>
              <a:rPr lang="en-US" dirty="0"/>
              <a:t>/20001_1002</a:t>
            </a:r>
          </a:p>
        </p:txBody>
      </p:sp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B30C52A-44A6-17FC-7481-149DB94E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598713" y="1640461"/>
            <a:ext cx="10428515" cy="4579945"/>
          </a:xfrm>
          <a:prstGeom prst="rect">
            <a:avLst/>
          </a:prstGeom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9302B746-5485-6C16-B7F2-88F33277C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70" y="2613787"/>
            <a:ext cx="8851001" cy="2771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556E80-D57B-7BB7-EC11-EFFD957A6F2C}"/>
              </a:ext>
            </a:extLst>
          </p:cNvPr>
          <p:cNvSpPr txBox="1"/>
          <p:nvPr/>
        </p:nvSpPr>
        <p:spPr>
          <a:xfrm>
            <a:off x="2480316" y="3059668"/>
            <a:ext cx="605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None of the single variants in BRCA1 have significant p-values</a:t>
            </a:r>
          </a:p>
        </p:txBody>
      </p:sp>
    </p:spTree>
    <p:extLst>
      <p:ext uri="{BB962C8B-B14F-4D97-AF65-F5344CB8AC3E}">
        <p14:creationId xmlns:p14="http://schemas.microsoft.com/office/powerpoint/2010/main" val="3189038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E768B1-9E70-1BE5-5C39-157CAA33051A}"/>
              </a:ext>
            </a:extLst>
          </p:cNvPr>
          <p:cNvSpPr txBox="1"/>
          <p:nvPr/>
        </p:nvSpPr>
        <p:spPr>
          <a:xfrm>
            <a:off x="0" y="6396335"/>
            <a:ext cx="6100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latin typeface="Helvetica Light" panose="020B0403020202020204" pitchFamily="34" charset="0"/>
              </a:rPr>
              <a:t>Karczewski</a:t>
            </a:r>
            <a:r>
              <a:rPr lang="en-US" sz="2200" dirty="0">
                <a:latin typeface="Helvetica Light" panose="020B0403020202020204" pitchFamily="34" charset="0"/>
              </a:rPr>
              <a:t> et al., </a:t>
            </a:r>
            <a:r>
              <a:rPr lang="en-US" sz="2200" i="1" dirty="0">
                <a:latin typeface="HELVETICA LIGHT" panose="020B0403020202020204" pitchFamily="34" charset="0"/>
              </a:rPr>
              <a:t>Cell Genomics</a:t>
            </a:r>
            <a:r>
              <a:rPr lang="en-US" sz="2200" dirty="0">
                <a:latin typeface="Helvetica Light" panose="020B0403020202020204" pitchFamily="34" charset="0"/>
              </a:rPr>
              <a:t>, 2022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D50C2E-5FF9-7E60-510C-763DDCB72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52" y="1378002"/>
            <a:ext cx="8560095" cy="48858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29A2C8-72D1-4FA3-A5D3-A8FE9E381728}"/>
              </a:ext>
            </a:extLst>
          </p:cNvPr>
          <p:cNvSpPr/>
          <p:nvPr/>
        </p:nvSpPr>
        <p:spPr>
          <a:xfrm>
            <a:off x="775756" y="132434"/>
            <a:ext cx="102607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SAIGE-GENE was used to analyze 4,529 phenotypes on 394,841 exomes in UKBB</a:t>
            </a:r>
            <a:br>
              <a:rPr lang="en-US" sz="3600" dirty="0">
                <a:latin typeface="Helvetica Light" panose="020B0403020202020204" pitchFamily="34" charset="0"/>
              </a:rPr>
            </a:br>
            <a:endParaRPr lang="en-US" sz="36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823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842243-2AFF-5E42-8FDD-9C19C63900AC}"/>
              </a:ext>
            </a:extLst>
          </p:cNvPr>
          <p:cNvSpPr/>
          <p:nvPr/>
        </p:nvSpPr>
        <p:spPr>
          <a:xfrm>
            <a:off x="245873" y="102294"/>
            <a:ext cx="119461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HELVETICA LIGHT" panose="020B0403020202020204" pitchFamily="34" charset="0"/>
              </a:rPr>
              <a:t>SAIGE-GENE+ </a:t>
            </a:r>
            <a:r>
              <a:rPr lang="en-US" sz="3200" dirty="0">
                <a:latin typeface="Helvetica Light" panose="020B0403020202020204" pitchFamily="34" charset="0"/>
              </a:rPr>
              <a:t>improves the efficiency and accuracy of set-based rare variant association tests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262029-EF31-734F-8B75-CC268D31ADB6}"/>
              </a:ext>
            </a:extLst>
          </p:cNvPr>
          <p:cNvSpPr txBox="1"/>
          <p:nvPr/>
        </p:nvSpPr>
        <p:spPr>
          <a:xfrm>
            <a:off x="137106" y="6427113"/>
            <a:ext cx="52068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Helvetica Light" panose="020B0403020202020204" pitchFamily="34" charset="0"/>
              </a:rPr>
              <a:t>Zhou*, Bi*, Zhao* et al, </a:t>
            </a:r>
            <a:r>
              <a:rPr lang="en-US" sz="2200" i="1" dirty="0">
                <a:latin typeface="Helvetica Light" panose="020B0403020202020204" pitchFamily="34" charset="0"/>
              </a:rPr>
              <a:t>Nat Genet</a:t>
            </a:r>
            <a:r>
              <a:rPr lang="en-US" sz="2200" dirty="0">
                <a:latin typeface="Helvetica Light" panose="020B0403020202020204" pitchFamily="34" charset="0"/>
              </a:rPr>
              <a:t>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BD88B9-8BB9-46C2-14CB-9FC7FC89AAD2}"/>
              </a:ext>
            </a:extLst>
          </p:cNvPr>
          <p:cNvSpPr txBox="1"/>
          <p:nvPr/>
        </p:nvSpPr>
        <p:spPr>
          <a:xfrm>
            <a:off x="5614334" y="1410355"/>
            <a:ext cx="657766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Helvetica" pitchFamily="2" charset="0"/>
              </a:rPr>
              <a:t>Improved computational efficiency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Helvetica" pitchFamily="2" charset="0"/>
              </a:rPr>
              <a:t>Improved type I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Helvetica" pitchFamily="2" charset="0"/>
              </a:rPr>
              <a:t>Improved power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multiple functional annotations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400" dirty="0" err="1">
                <a:latin typeface="Helvetica" pitchFamily="2" charset="0"/>
              </a:rPr>
              <a:t>LoF</a:t>
            </a:r>
            <a:endParaRPr lang="en-US" sz="2400" dirty="0">
              <a:latin typeface="Helvetica" pitchFamily="2" charset="0"/>
            </a:endParaRP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400" dirty="0" err="1">
                <a:latin typeface="Helvetica" pitchFamily="2" charset="0"/>
              </a:rPr>
              <a:t>LoF+nonsynonymous</a:t>
            </a:r>
            <a:endParaRPr lang="en-US" sz="2400" dirty="0">
              <a:latin typeface="Helvetica" pitchFamily="2" charset="0"/>
            </a:endParaRP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400" dirty="0" err="1">
                <a:latin typeface="Helvetica" pitchFamily="2" charset="0"/>
              </a:rPr>
              <a:t>LoF+nonsynonymous+synonymous</a:t>
            </a:r>
            <a:endParaRPr lang="en-US" sz="2400" dirty="0">
              <a:latin typeface="Helvetica" pitchFamily="2" charset="0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n-US" sz="2400" dirty="0">
              <a:latin typeface="Helvetica" pitchFamily="2" charset="0"/>
            </a:endParaRP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 multiple max MAF cutoffs 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0.01%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0.1%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1%</a:t>
            </a:r>
          </a:p>
          <a:p>
            <a:pPr lvl="1"/>
            <a:r>
              <a:rPr lang="en-US" sz="2200" b="1" dirty="0">
                <a:solidFill>
                  <a:schemeClr val="accent1"/>
                </a:solidFill>
                <a:latin typeface="Helvetica" pitchFamily="2" charset="0"/>
              </a:rPr>
              <a:t>Combined p-values using Cauchy combination method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3A0788-D197-34DC-8D8E-AFF88194F8A0}"/>
              </a:ext>
            </a:extLst>
          </p:cNvPr>
          <p:cNvGraphicFramePr/>
          <p:nvPr/>
        </p:nvGraphicFramePr>
        <p:xfrm>
          <a:off x="-1564083" y="787793"/>
          <a:ext cx="9675856" cy="583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477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B6F7C-89F0-5862-CD03-6817DEA47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6" y="104503"/>
            <a:ext cx="10515600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Rare variant associations can aggregate in different annotation and MAF groups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C04F6A0-8233-8952-A9DD-C84C53F39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40" y="1625713"/>
            <a:ext cx="6091460" cy="4807299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58DD9BB8-ED11-311B-031D-C68FC1016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80" y="1625713"/>
            <a:ext cx="5947220" cy="47617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F37FFD-86C3-1F13-B14D-ECB82E30996C}"/>
              </a:ext>
            </a:extLst>
          </p:cNvPr>
          <p:cNvSpPr txBox="1"/>
          <p:nvPr/>
        </p:nvSpPr>
        <p:spPr>
          <a:xfrm>
            <a:off x="6100540" y="6336447"/>
            <a:ext cx="5251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https://ukb-200kexome.leelabsg.org/</a:t>
            </a:r>
            <a:r>
              <a:rPr lang="en-US" dirty="0" err="1"/>
              <a:t>assoc</a:t>
            </a:r>
            <a:r>
              <a:rPr lang="en-US" dirty="0"/>
              <a:t>/GCK/250.2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849F5-0F0C-D44C-71D4-F39C0F69411A}"/>
              </a:ext>
            </a:extLst>
          </p:cNvPr>
          <p:cNvSpPr txBox="1"/>
          <p:nvPr/>
        </p:nvSpPr>
        <p:spPr>
          <a:xfrm>
            <a:off x="224246" y="6271132"/>
            <a:ext cx="5867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https://ukb-200kexome.leelabsg.org/</a:t>
            </a:r>
            <a:r>
              <a:rPr lang="en-US" dirty="0" err="1"/>
              <a:t>assoc</a:t>
            </a:r>
            <a:r>
              <a:rPr lang="en-US" dirty="0"/>
              <a:t>/BRCA1/20001_1002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0026A6-E9C9-1572-2B10-A50F63F33DD2}"/>
              </a:ext>
            </a:extLst>
          </p:cNvPr>
          <p:cNvSpPr/>
          <p:nvPr/>
        </p:nvSpPr>
        <p:spPr>
          <a:xfrm>
            <a:off x="148780" y="3553097"/>
            <a:ext cx="5942681" cy="8752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255A0B-6672-8E7E-CA99-4EF1B0E4BD2A}"/>
              </a:ext>
            </a:extLst>
          </p:cNvPr>
          <p:cNvSpPr/>
          <p:nvPr/>
        </p:nvSpPr>
        <p:spPr>
          <a:xfrm>
            <a:off x="6174929" y="4467498"/>
            <a:ext cx="5942681" cy="8752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971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E33CCB-F39D-FC97-A6CF-2B5B4BEAF751}"/>
              </a:ext>
            </a:extLst>
          </p:cNvPr>
          <p:cNvSpPr/>
          <p:nvPr/>
        </p:nvSpPr>
        <p:spPr>
          <a:xfrm>
            <a:off x="4385449" y="59881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Quantitative traits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218C6D-B42E-C41F-7104-D315E761FF4A}"/>
              </a:ext>
            </a:extLst>
          </p:cNvPr>
          <p:cNvCxnSpPr>
            <a:cxnSpLocks/>
          </p:cNvCxnSpPr>
          <p:nvPr/>
        </p:nvCxnSpPr>
        <p:spPr>
          <a:xfrm>
            <a:off x="3478324" y="1558465"/>
            <a:ext cx="0" cy="1301832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D05F8C-E2C4-B45A-E832-7FDA6439414B}"/>
              </a:ext>
            </a:extLst>
          </p:cNvPr>
          <p:cNvSpPr txBox="1"/>
          <p:nvPr/>
        </p:nvSpPr>
        <p:spPr>
          <a:xfrm>
            <a:off x="2475998" y="1881753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A93763-815F-F937-FB5C-80230F376163}"/>
              </a:ext>
            </a:extLst>
          </p:cNvPr>
          <p:cNvCxnSpPr>
            <a:cxnSpLocks/>
          </p:cNvCxnSpPr>
          <p:nvPr/>
        </p:nvCxnSpPr>
        <p:spPr>
          <a:xfrm>
            <a:off x="1779349" y="2860297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E3CBF5-1CEF-D84D-EE4B-C4A96C16BCE0}"/>
              </a:ext>
            </a:extLst>
          </p:cNvPr>
          <p:cNvCxnSpPr>
            <a:cxnSpLocks/>
          </p:cNvCxnSpPr>
          <p:nvPr/>
        </p:nvCxnSpPr>
        <p:spPr>
          <a:xfrm>
            <a:off x="1808180" y="2860297"/>
            <a:ext cx="0" cy="1094374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81919F-48DB-DB99-1001-61B349D26411}"/>
              </a:ext>
            </a:extLst>
          </p:cNvPr>
          <p:cNvCxnSpPr>
            <a:cxnSpLocks/>
          </p:cNvCxnSpPr>
          <p:nvPr/>
        </p:nvCxnSpPr>
        <p:spPr>
          <a:xfrm>
            <a:off x="5338094" y="2860297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8E36C2-86AD-E0BA-BFC8-F4BAA8120054}"/>
              </a:ext>
            </a:extLst>
          </p:cNvPr>
          <p:cNvSpPr txBox="1"/>
          <p:nvPr/>
        </p:nvSpPr>
        <p:spPr>
          <a:xfrm>
            <a:off x="1255488" y="3119789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FC48BA-1611-04C2-85ED-A31D1B7C3CD0}"/>
              </a:ext>
            </a:extLst>
          </p:cNvPr>
          <p:cNvSpPr txBox="1"/>
          <p:nvPr/>
        </p:nvSpPr>
        <p:spPr>
          <a:xfrm>
            <a:off x="5338094" y="3119789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AC33AC-F17C-96DE-E8AF-8AA77FE07879}"/>
              </a:ext>
            </a:extLst>
          </p:cNvPr>
          <p:cNvCxnSpPr>
            <a:cxnSpLocks/>
          </p:cNvCxnSpPr>
          <p:nvPr/>
        </p:nvCxnSpPr>
        <p:spPr>
          <a:xfrm>
            <a:off x="523861" y="4473596"/>
            <a:ext cx="23531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8FAE53-AD42-CC8A-6C17-8DA7CAEE2762}"/>
              </a:ext>
            </a:extLst>
          </p:cNvPr>
          <p:cNvCxnSpPr>
            <a:cxnSpLocks/>
          </p:cNvCxnSpPr>
          <p:nvPr/>
        </p:nvCxnSpPr>
        <p:spPr>
          <a:xfrm>
            <a:off x="552692" y="4473596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13B52B-6515-3A64-91C2-5CD25D37E0B6}"/>
              </a:ext>
            </a:extLst>
          </p:cNvPr>
          <p:cNvCxnSpPr>
            <a:cxnSpLocks/>
          </p:cNvCxnSpPr>
          <p:nvPr/>
        </p:nvCxnSpPr>
        <p:spPr>
          <a:xfrm>
            <a:off x="2876962" y="4461239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2CEC76-B8A9-5B09-662E-5E22D00C083B}"/>
              </a:ext>
            </a:extLst>
          </p:cNvPr>
          <p:cNvSpPr txBox="1"/>
          <p:nvPr/>
        </p:nvSpPr>
        <p:spPr>
          <a:xfrm>
            <a:off x="0" y="4733088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D5C5C6-CD7F-E18E-6692-E3B8734A2326}"/>
              </a:ext>
            </a:extLst>
          </p:cNvPr>
          <p:cNvSpPr txBox="1"/>
          <p:nvPr/>
        </p:nvSpPr>
        <p:spPr>
          <a:xfrm>
            <a:off x="2893437" y="4709173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EA6D4F-D9D3-13B3-6F63-338E499927A3}"/>
              </a:ext>
            </a:extLst>
          </p:cNvPr>
          <p:cNvSpPr txBox="1"/>
          <p:nvPr/>
        </p:nvSpPr>
        <p:spPr>
          <a:xfrm>
            <a:off x="969560" y="3803329"/>
            <a:ext cx="1855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Large sample (N &gt; 10,000)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81D8C6-0717-5C37-8BC3-C48E2F8BF9AC}"/>
              </a:ext>
            </a:extLst>
          </p:cNvPr>
          <p:cNvSpPr txBox="1"/>
          <p:nvPr/>
        </p:nvSpPr>
        <p:spPr>
          <a:xfrm>
            <a:off x="96692" y="5387995"/>
            <a:ext cx="11673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GCTA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GMMAT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GEMMA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AD9C71-3DE5-C66D-BB43-CB4A4489425F}"/>
              </a:ext>
            </a:extLst>
          </p:cNvPr>
          <p:cNvSpPr txBox="1"/>
          <p:nvPr/>
        </p:nvSpPr>
        <p:spPr>
          <a:xfrm>
            <a:off x="2303536" y="5364883"/>
            <a:ext cx="14511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BOLT-LMM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endParaRPr lang="en-US" sz="2200" b="1" dirty="0">
              <a:solidFill>
                <a:schemeClr val="accent1"/>
              </a:solidFill>
            </a:endParaRP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D24AE-0E8E-188F-F7BA-2599FECA6D84}"/>
              </a:ext>
            </a:extLst>
          </p:cNvPr>
          <p:cNvSpPr txBox="1"/>
          <p:nvPr/>
        </p:nvSpPr>
        <p:spPr>
          <a:xfrm>
            <a:off x="4915876" y="3739227"/>
            <a:ext cx="869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PLINK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95122F-913A-8F44-9BB3-CD48AB2A2BAF}"/>
              </a:ext>
            </a:extLst>
          </p:cNvPr>
          <p:cNvCxnSpPr>
            <a:cxnSpLocks/>
          </p:cNvCxnSpPr>
          <p:nvPr/>
        </p:nvCxnSpPr>
        <p:spPr>
          <a:xfrm>
            <a:off x="4216242" y="1243162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EE6708-DFA0-EBD6-8804-257A1B68CECE}"/>
              </a:ext>
            </a:extLst>
          </p:cNvPr>
          <p:cNvCxnSpPr>
            <a:cxnSpLocks/>
          </p:cNvCxnSpPr>
          <p:nvPr/>
        </p:nvCxnSpPr>
        <p:spPr>
          <a:xfrm flipH="1">
            <a:off x="6001793" y="572932"/>
            <a:ext cx="10194" cy="67023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52AFC862-373A-BF5B-1789-87672DE42B97}"/>
              </a:ext>
            </a:extLst>
          </p:cNvPr>
          <p:cNvSpPr/>
          <p:nvPr/>
        </p:nvSpPr>
        <p:spPr>
          <a:xfrm>
            <a:off x="735755" y="1045414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Common variants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15824B-9546-DDF1-C995-3D1C8B24FE35}"/>
              </a:ext>
            </a:extLst>
          </p:cNvPr>
          <p:cNvSpPr/>
          <p:nvPr/>
        </p:nvSpPr>
        <p:spPr>
          <a:xfrm>
            <a:off x="7797538" y="986636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Rare variants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CAE388-A2AE-B8EE-83AB-A08D83FC20D8}"/>
              </a:ext>
            </a:extLst>
          </p:cNvPr>
          <p:cNvCxnSpPr>
            <a:cxnSpLocks/>
          </p:cNvCxnSpPr>
          <p:nvPr/>
        </p:nvCxnSpPr>
        <p:spPr>
          <a:xfrm>
            <a:off x="9670893" y="1374659"/>
            <a:ext cx="0" cy="1301832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3BF29F-75BC-2D26-FB29-5A95C07AF03E}"/>
              </a:ext>
            </a:extLst>
          </p:cNvPr>
          <p:cNvSpPr txBox="1"/>
          <p:nvPr/>
        </p:nvSpPr>
        <p:spPr>
          <a:xfrm>
            <a:off x="8668567" y="1697947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831E14-D1C2-D060-D31A-6E2052C7CADF}"/>
              </a:ext>
            </a:extLst>
          </p:cNvPr>
          <p:cNvCxnSpPr>
            <a:cxnSpLocks/>
          </p:cNvCxnSpPr>
          <p:nvPr/>
        </p:nvCxnSpPr>
        <p:spPr>
          <a:xfrm>
            <a:off x="8144824" y="2676491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23B709-01CD-8C10-86D2-10FDF3E957B2}"/>
              </a:ext>
            </a:extLst>
          </p:cNvPr>
          <p:cNvCxnSpPr>
            <a:cxnSpLocks/>
          </p:cNvCxnSpPr>
          <p:nvPr/>
        </p:nvCxnSpPr>
        <p:spPr>
          <a:xfrm>
            <a:off x="8173655" y="2676491"/>
            <a:ext cx="0" cy="1094374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7B5571F-1027-D425-E459-2484BDE714FD}"/>
              </a:ext>
            </a:extLst>
          </p:cNvPr>
          <p:cNvCxnSpPr>
            <a:cxnSpLocks/>
          </p:cNvCxnSpPr>
          <p:nvPr/>
        </p:nvCxnSpPr>
        <p:spPr>
          <a:xfrm>
            <a:off x="11703569" y="2676491"/>
            <a:ext cx="0" cy="1094374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2F80EE-5AE7-9011-3D6F-71C47F20945D}"/>
              </a:ext>
            </a:extLst>
          </p:cNvPr>
          <p:cNvSpPr txBox="1"/>
          <p:nvPr/>
        </p:nvSpPr>
        <p:spPr>
          <a:xfrm>
            <a:off x="7620963" y="2935983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9ED591-6089-48AD-02CE-8F2343F173D6}"/>
              </a:ext>
            </a:extLst>
          </p:cNvPr>
          <p:cNvSpPr txBox="1"/>
          <p:nvPr/>
        </p:nvSpPr>
        <p:spPr>
          <a:xfrm>
            <a:off x="11703569" y="2935983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E80CE1-DB91-7036-9A5F-B259B0F654B5}"/>
              </a:ext>
            </a:extLst>
          </p:cNvPr>
          <p:cNvSpPr txBox="1"/>
          <p:nvPr/>
        </p:nvSpPr>
        <p:spPr>
          <a:xfrm>
            <a:off x="11323304" y="3784501"/>
            <a:ext cx="760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SKAT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D1304A0-D9ED-67DE-EDB0-A3D4981EC296}"/>
              </a:ext>
            </a:extLst>
          </p:cNvPr>
          <p:cNvCxnSpPr>
            <a:cxnSpLocks/>
          </p:cNvCxnSpPr>
          <p:nvPr/>
        </p:nvCxnSpPr>
        <p:spPr>
          <a:xfrm>
            <a:off x="6996857" y="4296628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E6DAB3-C52F-9A52-2A20-37C0700E8BD4}"/>
              </a:ext>
            </a:extLst>
          </p:cNvPr>
          <p:cNvCxnSpPr>
            <a:cxnSpLocks/>
          </p:cNvCxnSpPr>
          <p:nvPr/>
        </p:nvCxnSpPr>
        <p:spPr>
          <a:xfrm>
            <a:off x="9321127" y="4284271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6AD1294-562F-A6F5-98E9-4A1B6D726C6D}"/>
              </a:ext>
            </a:extLst>
          </p:cNvPr>
          <p:cNvSpPr txBox="1"/>
          <p:nvPr/>
        </p:nvSpPr>
        <p:spPr>
          <a:xfrm>
            <a:off x="6444165" y="4556120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8C984B-3ABC-5A70-F7AA-E14EA357C13B}"/>
              </a:ext>
            </a:extLst>
          </p:cNvPr>
          <p:cNvSpPr txBox="1"/>
          <p:nvPr/>
        </p:nvSpPr>
        <p:spPr>
          <a:xfrm>
            <a:off x="7413725" y="3626361"/>
            <a:ext cx="1855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Large sample (N &gt; 10,000)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459950A-898B-B32C-6BE7-F9720F989FA1}"/>
              </a:ext>
            </a:extLst>
          </p:cNvPr>
          <p:cNvCxnSpPr>
            <a:cxnSpLocks/>
          </p:cNvCxnSpPr>
          <p:nvPr/>
        </p:nvCxnSpPr>
        <p:spPr>
          <a:xfrm>
            <a:off x="6996857" y="4296628"/>
            <a:ext cx="23531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2C89345-6413-4951-CE7B-CEA0012137C6}"/>
              </a:ext>
            </a:extLst>
          </p:cNvPr>
          <p:cNvSpPr txBox="1"/>
          <p:nvPr/>
        </p:nvSpPr>
        <p:spPr>
          <a:xfrm>
            <a:off x="6426149" y="5163975"/>
            <a:ext cx="1793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SMMAT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EmmaX</a:t>
            </a:r>
            <a:r>
              <a:rPr lang="en-US" sz="2200" b="1" dirty="0">
                <a:solidFill>
                  <a:schemeClr val="accent1"/>
                </a:solidFill>
              </a:rPr>
              <a:t>-SKAT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2D3337-C517-0702-29F4-588825702562}"/>
              </a:ext>
            </a:extLst>
          </p:cNvPr>
          <p:cNvSpPr txBox="1"/>
          <p:nvPr/>
        </p:nvSpPr>
        <p:spPr>
          <a:xfrm>
            <a:off x="8969932" y="5164756"/>
            <a:ext cx="32797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SAIGE-GENE/SAIGE-GENE+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STAAR </a:t>
            </a:r>
          </a:p>
        </p:txBody>
      </p:sp>
    </p:spTree>
    <p:extLst>
      <p:ext uri="{BB962C8B-B14F-4D97-AF65-F5344CB8AC3E}">
        <p14:creationId xmlns:p14="http://schemas.microsoft.com/office/powerpoint/2010/main" val="2938276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E33CCB-F39D-FC97-A6CF-2B5B4BEAF751}"/>
              </a:ext>
            </a:extLst>
          </p:cNvPr>
          <p:cNvSpPr/>
          <p:nvPr/>
        </p:nvSpPr>
        <p:spPr>
          <a:xfrm>
            <a:off x="4385449" y="59881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Binary traits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218C6D-B42E-C41F-7104-D315E761FF4A}"/>
              </a:ext>
            </a:extLst>
          </p:cNvPr>
          <p:cNvCxnSpPr>
            <a:cxnSpLocks/>
          </p:cNvCxnSpPr>
          <p:nvPr/>
        </p:nvCxnSpPr>
        <p:spPr>
          <a:xfrm>
            <a:off x="2563924" y="1055529"/>
            <a:ext cx="0" cy="53873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D05F8C-E2C4-B45A-E832-7FDA6439414B}"/>
              </a:ext>
            </a:extLst>
          </p:cNvPr>
          <p:cNvSpPr txBox="1"/>
          <p:nvPr/>
        </p:nvSpPr>
        <p:spPr>
          <a:xfrm>
            <a:off x="1554833" y="1091072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A93763-815F-F937-FB5C-80230F376163}"/>
              </a:ext>
            </a:extLst>
          </p:cNvPr>
          <p:cNvCxnSpPr>
            <a:cxnSpLocks/>
          </p:cNvCxnSpPr>
          <p:nvPr/>
        </p:nvCxnSpPr>
        <p:spPr>
          <a:xfrm>
            <a:off x="778373" y="1563076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E3CBF5-1CEF-D84D-EE4B-C4A96C16BCE0}"/>
              </a:ext>
            </a:extLst>
          </p:cNvPr>
          <p:cNvCxnSpPr>
            <a:cxnSpLocks/>
          </p:cNvCxnSpPr>
          <p:nvPr/>
        </p:nvCxnSpPr>
        <p:spPr>
          <a:xfrm>
            <a:off x="778373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81919F-48DB-DB99-1001-61B349D26411}"/>
              </a:ext>
            </a:extLst>
          </p:cNvPr>
          <p:cNvCxnSpPr>
            <a:cxnSpLocks/>
          </p:cNvCxnSpPr>
          <p:nvPr/>
        </p:nvCxnSpPr>
        <p:spPr>
          <a:xfrm>
            <a:off x="4349450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8E36C2-86AD-E0BA-BFC8-F4BAA8120054}"/>
              </a:ext>
            </a:extLst>
          </p:cNvPr>
          <p:cNvSpPr txBox="1"/>
          <p:nvPr/>
        </p:nvSpPr>
        <p:spPr>
          <a:xfrm>
            <a:off x="79046" y="166322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FC48BA-1611-04C2-85ED-A31D1B7C3CD0}"/>
              </a:ext>
            </a:extLst>
          </p:cNvPr>
          <p:cNvSpPr txBox="1"/>
          <p:nvPr/>
        </p:nvSpPr>
        <p:spPr>
          <a:xfrm>
            <a:off x="4385449" y="169794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8FAE53-AD42-CC8A-6C17-8DA7CAEE2762}"/>
              </a:ext>
            </a:extLst>
          </p:cNvPr>
          <p:cNvCxnSpPr>
            <a:cxnSpLocks/>
          </p:cNvCxnSpPr>
          <p:nvPr/>
        </p:nvCxnSpPr>
        <p:spPr>
          <a:xfrm>
            <a:off x="472496" y="2502244"/>
            <a:ext cx="0" cy="19023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13B52B-6515-3A64-91C2-5CD25D37E0B6}"/>
              </a:ext>
            </a:extLst>
          </p:cNvPr>
          <p:cNvCxnSpPr>
            <a:cxnSpLocks/>
          </p:cNvCxnSpPr>
          <p:nvPr/>
        </p:nvCxnSpPr>
        <p:spPr>
          <a:xfrm>
            <a:off x="1698829" y="2519392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2CEC76-B8A9-5B09-662E-5E22D00C083B}"/>
              </a:ext>
            </a:extLst>
          </p:cNvPr>
          <p:cNvSpPr txBox="1"/>
          <p:nvPr/>
        </p:nvSpPr>
        <p:spPr>
          <a:xfrm>
            <a:off x="-73649" y="2862443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D5C5C6-CD7F-E18E-6692-E3B8734A2326}"/>
              </a:ext>
            </a:extLst>
          </p:cNvPr>
          <p:cNvSpPr txBox="1"/>
          <p:nvPr/>
        </p:nvSpPr>
        <p:spPr>
          <a:xfrm>
            <a:off x="1753064" y="2589235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EA6D4F-D9D3-13B3-6F63-338E499927A3}"/>
              </a:ext>
            </a:extLst>
          </p:cNvPr>
          <p:cNvSpPr txBox="1"/>
          <p:nvPr/>
        </p:nvSpPr>
        <p:spPr>
          <a:xfrm>
            <a:off x="-58586" y="208701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AD9C71-3DE5-C66D-BB43-CB4A4489425F}"/>
              </a:ext>
            </a:extLst>
          </p:cNvPr>
          <p:cNvSpPr txBox="1"/>
          <p:nvPr/>
        </p:nvSpPr>
        <p:spPr>
          <a:xfrm>
            <a:off x="1074467" y="2875002"/>
            <a:ext cx="20844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D24AE-0E8E-188F-F7BA-2599FECA6D84}"/>
              </a:ext>
            </a:extLst>
          </p:cNvPr>
          <p:cNvSpPr txBox="1"/>
          <p:nvPr/>
        </p:nvSpPr>
        <p:spPr>
          <a:xfrm>
            <a:off x="4630619" y="2897007"/>
            <a:ext cx="2861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chemeClr val="accent1"/>
                </a:solidFill>
              </a:rPr>
              <a:t>SPAtest</a:t>
            </a:r>
            <a:r>
              <a:rPr lang="en-US" sz="2200" b="1" dirty="0">
                <a:solidFill>
                  <a:schemeClr val="accent1"/>
                </a:solidFill>
              </a:rPr>
              <a:t> (fast)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r>
              <a:rPr lang="en-US" sz="2200" b="1" dirty="0">
                <a:solidFill>
                  <a:schemeClr val="accent1"/>
                </a:solidFill>
              </a:rPr>
              <a:t> firth (slow)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95122F-913A-8F44-9BB3-CD48AB2A2BAF}"/>
              </a:ext>
            </a:extLst>
          </p:cNvPr>
          <p:cNvCxnSpPr>
            <a:cxnSpLocks/>
          </p:cNvCxnSpPr>
          <p:nvPr/>
        </p:nvCxnSpPr>
        <p:spPr>
          <a:xfrm>
            <a:off x="4173418" y="813822"/>
            <a:ext cx="3971406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EE6708-DFA0-EBD6-8804-257A1B68CECE}"/>
              </a:ext>
            </a:extLst>
          </p:cNvPr>
          <p:cNvCxnSpPr>
            <a:cxnSpLocks/>
          </p:cNvCxnSpPr>
          <p:nvPr/>
        </p:nvCxnSpPr>
        <p:spPr>
          <a:xfrm>
            <a:off x="6011987" y="572932"/>
            <a:ext cx="0" cy="24089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52AFC862-373A-BF5B-1789-87672DE42B97}"/>
              </a:ext>
            </a:extLst>
          </p:cNvPr>
          <p:cNvSpPr/>
          <p:nvPr/>
        </p:nvSpPr>
        <p:spPr>
          <a:xfrm>
            <a:off x="735754" y="542478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Common variants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15824B-9546-DDF1-C995-3D1C8B24FE35}"/>
              </a:ext>
            </a:extLst>
          </p:cNvPr>
          <p:cNvSpPr/>
          <p:nvPr/>
        </p:nvSpPr>
        <p:spPr>
          <a:xfrm>
            <a:off x="8144824" y="542479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Rare variants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CAE388-A2AE-B8EE-83AB-A08D83FC20D8}"/>
              </a:ext>
            </a:extLst>
          </p:cNvPr>
          <p:cNvCxnSpPr>
            <a:cxnSpLocks/>
          </p:cNvCxnSpPr>
          <p:nvPr/>
        </p:nvCxnSpPr>
        <p:spPr>
          <a:xfrm>
            <a:off x="10189877" y="1055529"/>
            <a:ext cx="0" cy="46643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3BF29F-75BC-2D26-FB29-5A95C07AF03E}"/>
              </a:ext>
            </a:extLst>
          </p:cNvPr>
          <p:cNvSpPr txBox="1"/>
          <p:nvPr/>
        </p:nvSpPr>
        <p:spPr>
          <a:xfrm>
            <a:off x="9179513" y="1017429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831E14-D1C2-D060-D31A-6E2052C7CADF}"/>
              </a:ext>
            </a:extLst>
          </p:cNvPr>
          <p:cNvCxnSpPr>
            <a:cxnSpLocks/>
          </p:cNvCxnSpPr>
          <p:nvPr/>
        </p:nvCxnSpPr>
        <p:spPr>
          <a:xfrm>
            <a:off x="8341333" y="1521959"/>
            <a:ext cx="3158524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23B709-01CD-8C10-86D2-10FDF3E957B2}"/>
              </a:ext>
            </a:extLst>
          </p:cNvPr>
          <p:cNvCxnSpPr>
            <a:cxnSpLocks/>
          </p:cNvCxnSpPr>
          <p:nvPr/>
        </p:nvCxnSpPr>
        <p:spPr>
          <a:xfrm>
            <a:off x="8341333" y="1513488"/>
            <a:ext cx="0" cy="78897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7B5571F-1027-D425-E459-2484BDE714FD}"/>
              </a:ext>
            </a:extLst>
          </p:cNvPr>
          <p:cNvCxnSpPr>
            <a:cxnSpLocks/>
          </p:cNvCxnSpPr>
          <p:nvPr/>
        </p:nvCxnSpPr>
        <p:spPr>
          <a:xfrm>
            <a:off x="11499857" y="1495305"/>
            <a:ext cx="0" cy="79030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2F80EE-5AE7-9011-3D6F-71C47F20945D}"/>
              </a:ext>
            </a:extLst>
          </p:cNvPr>
          <p:cNvSpPr txBox="1"/>
          <p:nvPr/>
        </p:nvSpPr>
        <p:spPr>
          <a:xfrm>
            <a:off x="7742643" y="1650580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9ED591-6089-48AD-02CE-8F2343F173D6}"/>
              </a:ext>
            </a:extLst>
          </p:cNvPr>
          <p:cNvSpPr txBox="1"/>
          <p:nvPr/>
        </p:nvSpPr>
        <p:spPr>
          <a:xfrm>
            <a:off x="10825332" y="175614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D1304A0-D9ED-67DE-EDB0-A3D4981EC296}"/>
              </a:ext>
            </a:extLst>
          </p:cNvPr>
          <p:cNvCxnSpPr>
            <a:cxnSpLocks/>
          </p:cNvCxnSpPr>
          <p:nvPr/>
        </p:nvCxnSpPr>
        <p:spPr>
          <a:xfrm flipH="1">
            <a:off x="8007850" y="2609773"/>
            <a:ext cx="7431" cy="195022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E6DAB3-C52F-9A52-2A20-37C0700E8BD4}"/>
              </a:ext>
            </a:extLst>
          </p:cNvPr>
          <p:cNvCxnSpPr>
            <a:cxnSpLocks/>
          </p:cNvCxnSpPr>
          <p:nvPr/>
        </p:nvCxnSpPr>
        <p:spPr>
          <a:xfrm>
            <a:off x="9273565" y="2609773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6AD1294-562F-A6F5-98E9-4A1B6D726C6D}"/>
              </a:ext>
            </a:extLst>
          </p:cNvPr>
          <p:cNvSpPr txBox="1"/>
          <p:nvPr/>
        </p:nvSpPr>
        <p:spPr>
          <a:xfrm>
            <a:off x="7453909" y="2801744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C89345-6413-4951-CE7B-CEA0012137C6}"/>
              </a:ext>
            </a:extLst>
          </p:cNvPr>
          <p:cNvSpPr txBox="1"/>
          <p:nvPr/>
        </p:nvSpPr>
        <p:spPr>
          <a:xfrm>
            <a:off x="7363922" y="4572700"/>
            <a:ext cx="35965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SMMAT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EmmaX</a:t>
            </a:r>
            <a:r>
              <a:rPr lang="en-US" sz="2200" b="1" dirty="0">
                <a:solidFill>
                  <a:schemeClr val="accent1"/>
                </a:solidFill>
              </a:rPr>
              <a:t>-SKAT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STAAR 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2D3337-C517-0702-29F4-588825702562}"/>
              </a:ext>
            </a:extLst>
          </p:cNvPr>
          <p:cNvSpPr txBox="1"/>
          <p:nvPr/>
        </p:nvSpPr>
        <p:spPr>
          <a:xfrm>
            <a:off x="8499750" y="3459122"/>
            <a:ext cx="1741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A527B-CD67-B675-EE2D-21AD246607EE}"/>
              </a:ext>
            </a:extLst>
          </p:cNvPr>
          <p:cNvSpPr txBox="1"/>
          <p:nvPr/>
        </p:nvSpPr>
        <p:spPr>
          <a:xfrm>
            <a:off x="9243864" y="277630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10AE8D-6097-1B06-9438-18A4ADF445A5}"/>
              </a:ext>
            </a:extLst>
          </p:cNvPr>
          <p:cNvCxnSpPr>
            <a:cxnSpLocks/>
          </p:cNvCxnSpPr>
          <p:nvPr/>
        </p:nvCxnSpPr>
        <p:spPr>
          <a:xfrm>
            <a:off x="441365" y="251790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6D6C38D-ADB6-138E-4594-8824793C6F92}"/>
              </a:ext>
            </a:extLst>
          </p:cNvPr>
          <p:cNvSpPr txBox="1"/>
          <p:nvPr/>
        </p:nvSpPr>
        <p:spPr>
          <a:xfrm>
            <a:off x="9107" y="4404605"/>
            <a:ext cx="38303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GMMAT (slow but good for small sample sizes)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  <a:p>
            <a:endParaRPr lang="en-US" sz="2200" b="1" dirty="0">
              <a:solidFill>
                <a:schemeClr val="accent1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267C3EB-64B5-0A6F-2613-F06082D79239}"/>
              </a:ext>
            </a:extLst>
          </p:cNvPr>
          <p:cNvCxnSpPr>
            <a:cxnSpLocks/>
          </p:cNvCxnSpPr>
          <p:nvPr/>
        </p:nvCxnSpPr>
        <p:spPr>
          <a:xfrm>
            <a:off x="4017910" y="2513677"/>
            <a:ext cx="9821" cy="41856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FF8CD6C-EC4A-72E0-1B14-1F100397862C}"/>
              </a:ext>
            </a:extLst>
          </p:cNvPr>
          <p:cNvCxnSpPr>
            <a:cxnSpLocks/>
          </p:cNvCxnSpPr>
          <p:nvPr/>
        </p:nvCxnSpPr>
        <p:spPr>
          <a:xfrm>
            <a:off x="5255312" y="2502844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D5F493B-E3FB-6643-BB5E-B1CC79B952C0}"/>
              </a:ext>
            </a:extLst>
          </p:cNvPr>
          <p:cNvSpPr txBox="1"/>
          <p:nvPr/>
        </p:nvSpPr>
        <p:spPr>
          <a:xfrm>
            <a:off x="3434254" y="251367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2FD39F-8EEF-1A7D-0694-34E81052CFC8}"/>
              </a:ext>
            </a:extLst>
          </p:cNvPr>
          <p:cNvSpPr txBox="1"/>
          <p:nvPr/>
        </p:nvSpPr>
        <p:spPr>
          <a:xfrm>
            <a:off x="3285347" y="2059375"/>
            <a:ext cx="410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87B756D-91FA-091A-7B0D-C2C26DDECF59}"/>
              </a:ext>
            </a:extLst>
          </p:cNvPr>
          <p:cNvCxnSpPr>
            <a:cxnSpLocks/>
          </p:cNvCxnSpPr>
          <p:nvPr/>
        </p:nvCxnSpPr>
        <p:spPr>
          <a:xfrm>
            <a:off x="3997848" y="2501355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CDF9D7C-1C8C-9AE6-4F0B-49B4624A1BAD}"/>
              </a:ext>
            </a:extLst>
          </p:cNvPr>
          <p:cNvSpPr txBox="1"/>
          <p:nvPr/>
        </p:nvSpPr>
        <p:spPr>
          <a:xfrm>
            <a:off x="5265812" y="2519089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BB9C9C-8641-D12B-7010-2C300350BC2D}"/>
              </a:ext>
            </a:extLst>
          </p:cNvPr>
          <p:cNvSpPr txBox="1"/>
          <p:nvPr/>
        </p:nvSpPr>
        <p:spPr>
          <a:xfrm>
            <a:off x="7186650" y="217888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231155B-936F-64C3-9095-AA5ABE844181}"/>
              </a:ext>
            </a:extLst>
          </p:cNvPr>
          <p:cNvCxnSpPr>
            <a:cxnSpLocks/>
          </p:cNvCxnSpPr>
          <p:nvPr/>
        </p:nvCxnSpPr>
        <p:spPr>
          <a:xfrm>
            <a:off x="8007850" y="260977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D2281F6-859A-EC43-0FC9-B30E918B2A2C}"/>
              </a:ext>
            </a:extLst>
          </p:cNvPr>
          <p:cNvSpPr txBox="1"/>
          <p:nvPr/>
        </p:nvSpPr>
        <p:spPr>
          <a:xfrm>
            <a:off x="11337276" y="3536529"/>
            <a:ext cx="1183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SKAT binary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64CA16B-C5AF-3EB7-39DC-90AD2AD4814C}"/>
              </a:ext>
            </a:extLst>
          </p:cNvPr>
          <p:cNvCxnSpPr>
            <a:cxnSpLocks/>
          </p:cNvCxnSpPr>
          <p:nvPr/>
        </p:nvCxnSpPr>
        <p:spPr>
          <a:xfrm flipH="1">
            <a:off x="10690889" y="2643654"/>
            <a:ext cx="1" cy="89287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1CC1D98-9207-547A-4451-D5DF21F9683F}"/>
              </a:ext>
            </a:extLst>
          </p:cNvPr>
          <p:cNvCxnSpPr>
            <a:cxnSpLocks/>
          </p:cNvCxnSpPr>
          <p:nvPr/>
        </p:nvCxnSpPr>
        <p:spPr>
          <a:xfrm>
            <a:off x="11707337" y="2645770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20E4FE0-2BCA-82BF-5F2F-ABC345DCEDA5}"/>
              </a:ext>
            </a:extLst>
          </p:cNvPr>
          <p:cNvSpPr txBox="1"/>
          <p:nvPr/>
        </p:nvSpPr>
        <p:spPr>
          <a:xfrm>
            <a:off x="11679125" y="2786253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271F181-46FA-ECB5-FC99-BE22C9E19C46}"/>
              </a:ext>
            </a:extLst>
          </p:cNvPr>
          <p:cNvSpPr txBox="1"/>
          <p:nvPr/>
        </p:nvSpPr>
        <p:spPr>
          <a:xfrm>
            <a:off x="9800474" y="2212767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77807AF-01A2-D691-5E5B-817F4A1A4F88}"/>
              </a:ext>
            </a:extLst>
          </p:cNvPr>
          <p:cNvCxnSpPr>
            <a:cxnSpLocks/>
          </p:cNvCxnSpPr>
          <p:nvPr/>
        </p:nvCxnSpPr>
        <p:spPr>
          <a:xfrm>
            <a:off x="10683459" y="2643654"/>
            <a:ext cx="1036045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B9BADEA2-E02D-74A3-18F0-66C8B0142DFE}"/>
              </a:ext>
            </a:extLst>
          </p:cNvPr>
          <p:cNvSpPr txBox="1"/>
          <p:nvPr/>
        </p:nvSpPr>
        <p:spPr>
          <a:xfrm>
            <a:off x="10129518" y="281900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7A84CE8-1DE0-D5FB-B2E1-2BD94EA599B5}"/>
              </a:ext>
            </a:extLst>
          </p:cNvPr>
          <p:cNvSpPr txBox="1"/>
          <p:nvPr/>
        </p:nvSpPr>
        <p:spPr>
          <a:xfrm>
            <a:off x="10316325" y="3495945"/>
            <a:ext cx="11835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SKAT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C0B160-1CBB-C375-8931-2C93679D2B4D}"/>
              </a:ext>
            </a:extLst>
          </p:cNvPr>
          <p:cNvSpPr txBox="1"/>
          <p:nvPr/>
        </p:nvSpPr>
        <p:spPr>
          <a:xfrm>
            <a:off x="3107654" y="2910054"/>
            <a:ext cx="1765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endParaRPr lang="en-US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87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E33CCB-F39D-FC97-A6CF-2B5B4BEAF751}"/>
              </a:ext>
            </a:extLst>
          </p:cNvPr>
          <p:cNvSpPr/>
          <p:nvPr/>
        </p:nvSpPr>
        <p:spPr>
          <a:xfrm>
            <a:off x="4385449" y="59881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Binary traits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218C6D-B42E-C41F-7104-D315E761FF4A}"/>
              </a:ext>
            </a:extLst>
          </p:cNvPr>
          <p:cNvCxnSpPr>
            <a:cxnSpLocks/>
          </p:cNvCxnSpPr>
          <p:nvPr/>
        </p:nvCxnSpPr>
        <p:spPr>
          <a:xfrm>
            <a:off x="2563924" y="1055529"/>
            <a:ext cx="0" cy="53873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D05F8C-E2C4-B45A-E832-7FDA6439414B}"/>
              </a:ext>
            </a:extLst>
          </p:cNvPr>
          <p:cNvSpPr txBox="1"/>
          <p:nvPr/>
        </p:nvSpPr>
        <p:spPr>
          <a:xfrm>
            <a:off x="1554833" y="1091072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A93763-815F-F937-FB5C-80230F376163}"/>
              </a:ext>
            </a:extLst>
          </p:cNvPr>
          <p:cNvCxnSpPr>
            <a:cxnSpLocks/>
          </p:cNvCxnSpPr>
          <p:nvPr/>
        </p:nvCxnSpPr>
        <p:spPr>
          <a:xfrm>
            <a:off x="778373" y="1563076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E3CBF5-1CEF-D84D-EE4B-C4A96C16BCE0}"/>
              </a:ext>
            </a:extLst>
          </p:cNvPr>
          <p:cNvCxnSpPr>
            <a:cxnSpLocks/>
          </p:cNvCxnSpPr>
          <p:nvPr/>
        </p:nvCxnSpPr>
        <p:spPr>
          <a:xfrm>
            <a:off x="778373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81919F-48DB-DB99-1001-61B349D26411}"/>
              </a:ext>
            </a:extLst>
          </p:cNvPr>
          <p:cNvCxnSpPr>
            <a:cxnSpLocks/>
          </p:cNvCxnSpPr>
          <p:nvPr/>
        </p:nvCxnSpPr>
        <p:spPr>
          <a:xfrm>
            <a:off x="4349450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8E36C2-86AD-E0BA-BFC8-F4BAA8120054}"/>
              </a:ext>
            </a:extLst>
          </p:cNvPr>
          <p:cNvSpPr txBox="1"/>
          <p:nvPr/>
        </p:nvSpPr>
        <p:spPr>
          <a:xfrm>
            <a:off x="79046" y="166322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FC48BA-1611-04C2-85ED-A31D1B7C3CD0}"/>
              </a:ext>
            </a:extLst>
          </p:cNvPr>
          <p:cNvSpPr txBox="1"/>
          <p:nvPr/>
        </p:nvSpPr>
        <p:spPr>
          <a:xfrm>
            <a:off x="4385449" y="169794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8FAE53-AD42-CC8A-6C17-8DA7CAEE2762}"/>
              </a:ext>
            </a:extLst>
          </p:cNvPr>
          <p:cNvCxnSpPr>
            <a:cxnSpLocks/>
          </p:cNvCxnSpPr>
          <p:nvPr/>
        </p:nvCxnSpPr>
        <p:spPr>
          <a:xfrm>
            <a:off x="472496" y="2502244"/>
            <a:ext cx="0" cy="19023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13B52B-6515-3A64-91C2-5CD25D37E0B6}"/>
              </a:ext>
            </a:extLst>
          </p:cNvPr>
          <p:cNvCxnSpPr>
            <a:cxnSpLocks/>
          </p:cNvCxnSpPr>
          <p:nvPr/>
        </p:nvCxnSpPr>
        <p:spPr>
          <a:xfrm>
            <a:off x="1698829" y="2519392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2CEC76-B8A9-5B09-662E-5E22D00C083B}"/>
              </a:ext>
            </a:extLst>
          </p:cNvPr>
          <p:cNvSpPr txBox="1"/>
          <p:nvPr/>
        </p:nvSpPr>
        <p:spPr>
          <a:xfrm>
            <a:off x="-73649" y="2862443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D5C5C6-CD7F-E18E-6692-E3B8734A2326}"/>
              </a:ext>
            </a:extLst>
          </p:cNvPr>
          <p:cNvSpPr txBox="1"/>
          <p:nvPr/>
        </p:nvSpPr>
        <p:spPr>
          <a:xfrm>
            <a:off x="1753064" y="2589235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EA6D4F-D9D3-13B3-6F63-338E499927A3}"/>
              </a:ext>
            </a:extLst>
          </p:cNvPr>
          <p:cNvSpPr txBox="1"/>
          <p:nvPr/>
        </p:nvSpPr>
        <p:spPr>
          <a:xfrm>
            <a:off x="-58586" y="208701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AD9C71-3DE5-C66D-BB43-CB4A4489425F}"/>
              </a:ext>
            </a:extLst>
          </p:cNvPr>
          <p:cNvSpPr txBox="1"/>
          <p:nvPr/>
        </p:nvSpPr>
        <p:spPr>
          <a:xfrm>
            <a:off x="1074467" y="2875002"/>
            <a:ext cx="20844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D24AE-0E8E-188F-F7BA-2599FECA6D84}"/>
              </a:ext>
            </a:extLst>
          </p:cNvPr>
          <p:cNvSpPr txBox="1"/>
          <p:nvPr/>
        </p:nvSpPr>
        <p:spPr>
          <a:xfrm>
            <a:off x="4630619" y="2897007"/>
            <a:ext cx="2861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chemeClr val="accent1"/>
                </a:solidFill>
                <a:highlight>
                  <a:srgbClr val="FFFF00"/>
                </a:highlight>
              </a:rPr>
              <a:t>SPAtest</a:t>
            </a:r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 (fast)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r>
              <a:rPr lang="en-US" sz="2200" b="1" dirty="0">
                <a:solidFill>
                  <a:schemeClr val="accent1"/>
                </a:solidFill>
              </a:rPr>
              <a:t> firth (slow)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95122F-913A-8F44-9BB3-CD48AB2A2BAF}"/>
              </a:ext>
            </a:extLst>
          </p:cNvPr>
          <p:cNvCxnSpPr>
            <a:cxnSpLocks/>
          </p:cNvCxnSpPr>
          <p:nvPr/>
        </p:nvCxnSpPr>
        <p:spPr>
          <a:xfrm>
            <a:off x="4173418" y="813822"/>
            <a:ext cx="3971406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EE6708-DFA0-EBD6-8804-257A1B68CECE}"/>
              </a:ext>
            </a:extLst>
          </p:cNvPr>
          <p:cNvCxnSpPr>
            <a:cxnSpLocks/>
          </p:cNvCxnSpPr>
          <p:nvPr/>
        </p:nvCxnSpPr>
        <p:spPr>
          <a:xfrm>
            <a:off x="6011987" y="572932"/>
            <a:ext cx="0" cy="24089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52AFC862-373A-BF5B-1789-87672DE42B97}"/>
              </a:ext>
            </a:extLst>
          </p:cNvPr>
          <p:cNvSpPr/>
          <p:nvPr/>
        </p:nvSpPr>
        <p:spPr>
          <a:xfrm>
            <a:off x="735754" y="542478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Common variants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15824B-9546-DDF1-C995-3D1C8B24FE35}"/>
              </a:ext>
            </a:extLst>
          </p:cNvPr>
          <p:cNvSpPr/>
          <p:nvPr/>
        </p:nvSpPr>
        <p:spPr>
          <a:xfrm>
            <a:off x="8144824" y="542479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Rare variants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CAE388-A2AE-B8EE-83AB-A08D83FC20D8}"/>
              </a:ext>
            </a:extLst>
          </p:cNvPr>
          <p:cNvCxnSpPr>
            <a:cxnSpLocks/>
          </p:cNvCxnSpPr>
          <p:nvPr/>
        </p:nvCxnSpPr>
        <p:spPr>
          <a:xfrm>
            <a:off x="10189877" y="1055529"/>
            <a:ext cx="0" cy="46643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3BF29F-75BC-2D26-FB29-5A95C07AF03E}"/>
              </a:ext>
            </a:extLst>
          </p:cNvPr>
          <p:cNvSpPr txBox="1"/>
          <p:nvPr/>
        </p:nvSpPr>
        <p:spPr>
          <a:xfrm>
            <a:off x="9179513" y="1017429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831E14-D1C2-D060-D31A-6E2052C7CADF}"/>
              </a:ext>
            </a:extLst>
          </p:cNvPr>
          <p:cNvCxnSpPr>
            <a:cxnSpLocks/>
          </p:cNvCxnSpPr>
          <p:nvPr/>
        </p:nvCxnSpPr>
        <p:spPr>
          <a:xfrm>
            <a:off x="8341333" y="1521959"/>
            <a:ext cx="3158524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23B709-01CD-8C10-86D2-10FDF3E957B2}"/>
              </a:ext>
            </a:extLst>
          </p:cNvPr>
          <p:cNvCxnSpPr>
            <a:cxnSpLocks/>
          </p:cNvCxnSpPr>
          <p:nvPr/>
        </p:nvCxnSpPr>
        <p:spPr>
          <a:xfrm>
            <a:off x="8341333" y="1513488"/>
            <a:ext cx="0" cy="78897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7B5571F-1027-D425-E459-2484BDE714FD}"/>
              </a:ext>
            </a:extLst>
          </p:cNvPr>
          <p:cNvCxnSpPr>
            <a:cxnSpLocks/>
          </p:cNvCxnSpPr>
          <p:nvPr/>
        </p:nvCxnSpPr>
        <p:spPr>
          <a:xfrm>
            <a:off x="11499857" y="1495305"/>
            <a:ext cx="0" cy="79030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2F80EE-5AE7-9011-3D6F-71C47F20945D}"/>
              </a:ext>
            </a:extLst>
          </p:cNvPr>
          <p:cNvSpPr txBox="1"/>
          <p:nvPr/>
        </p:nvSpPr>
        <p:spPr>
          <a:xfrm>
            <a:off x="7742643" y="1650580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9ED591-6089-48AD-02CE-8F2343F173D6}"/>
              </a:ext>
            </a:extLst>
          </p:cNvPr>
          <p:cNvSpPr txBox="1"/>
          <p:nvPr/>
        </p:nvSpPr>
        <p:spPr>
          <a:xfrm>
            <a:off x="10825332" y="175614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D1304A0-D9ED-67DE-EDB0-A3D4981EC296}"/>
              </a:ext>
            </a:extLst>
          </p:cNvPr>
          <p:cNvCxnSpPr>
            <a:cxnSpLocks/>
          </p:cNvCxnSpPr>
          <p:nvPr/>
        </p:nvCxnSpPr>
        <p:spPr>
          <a:xfrm flipH="1">
            <a:off x="8007850" y="2609773"/>
            <a:ext cx="7431" cy="195022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E6DAB3-C52F-9A52-2A20-37C0700E8BD4}"/>
              </a:ext>
            </a:extLst>
          </p:cNvPr>
          <p:cNvCxnSpPr>
            <a:cxnSpLocks/>
          </p:cNvCxnSpPr>
          <p:nvPr/>
        </p:nvCxnSpPr>
        <p:spPr>
          <a:xfrm>
            <a:off x="9273565" y="2609773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6AD1294-562F-A6F5-98E9-4A1B6D726C6D}"/>
              </a:ext>
            </a:extLst>
          </p:cNvPr>
          <p:cNvSpPr txBox="1"/>
          <p:nvPr/>
        </p:nvSpPr>
        <p:spPr>
          <a:xfrm>
            <a:off x="7453909" y="2801744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C89345-6413-4951-CE7B-CEA0012137C6}"/>
              </a:ext>
            </a:extLst>
          </p:cNvPr>
          <p:cNvSpPr txBox="1"/>
          <p:nvPr/>
        </p:nvSpPr>
        <p:spPr>
          <a:xfrm>
            <a:off x="7363922" y="4572700"/>
            <a:ext cx="35965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SMMAT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EmmaX</a:t>
            </a:r>
            <a:r>
              <a:rPr lang="en-US" sz="2200" b="1" dirty="0">
                <a:solidFill>
                  <a:schemeClr val="accent1"/>
                </a:solidFill>
              </a:rPr>
              <a:t>-SKAT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STAAR 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2D3337-C517-0702-29F4-588825702562}"/>
              </a:ext>
            </a:extLst>
          </p:cNvPr>
          <p:cNvSpPr txBox="1"/>
          <p:nvPr/>
        </p:nvSpPr>
        <p:spPr>
          <a:xfrm>
            <a:off x="8499750" y="3459122"/>
            <a:ext cx="1741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A527B-CD67-B675-EE2D-21AD246607EE}"/>
              </a:ext>
            </a:extLst>
          </p:cNvPr>
          <p:cNvSpPr txBox="1"/>
          <p:nvPr/>
        </p:nvSpPr>
        <p:spPr>
          <a:xfrm>
            <a:off x="9243864" y="277630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10AE8D-6097-1B06-9438-18A4ADF445A5}"/>
              </a:ext>
            </a:extLst>
          </p:cNvPr>
          <p:cNvCxnSpPr>
            <a:cxnSpLocks/>
          </p:cNvCxnSpPr>
          <p:nvPr/>
        </p:nvCxnSpPr>
        <p:spPr>
          <a:xfrm>
            <a:off x="441365" y="251790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6D6C38D-ADB6-138E-4594-8824793C6F92}"/>
              </a:ext>
            </a:extLst>
          </p:cNvPr>
          <p:cNvSpPr txBox="1"/>
          <p:nvPr/>
        </p:nvSpPr>
        <p:spPr>
          <a:xfrm>
            <a:off x="9107" y="4404605"/>
            <a:ext cx="38303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GMMAT (slow but good for small sample sizes)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  <a:p>
            <a:endParaRPr lang="en-US" sz="2200" b="1" dirty="0">
              <a:solidFill>
                <a:schemeClr val="accent1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267C3EB-64B5-0A6F-2613-F06082D79239}"/>
              </a:ext>
            </a:extLst>
          </p:cNvPr>
          <p:cNvCxnSpPr>
            <a:cxnSpLocks/>
          </p:cNvCxnSpPr>
          <p:nvPr/>
        </p:nvCxnSpPr>
        <p:spPr>
          <a:xfrm>
            <a:off x="4017910" y="2513677"/>
            <a:ext cx="9821" cy="41856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FF8CD6C-EC4A-72E0-1B14-1F100397862C}"/>
              </a:ext>
            </a:extLst>
          </p:cNvPr>
          <p:cNvCxnSpPr>
            <a:cxnSpLocks/>
          </p:cNvCxnSpPr>
          <p:nvPr/>
        </p:nvCxnSpPr>
        <p:spPr>
          <a:xfrm>
            <a:off x="5255312" y="2502844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D5F493B-E3FB-6643-BB5E-B1CC79B952C0}"/>
              </a:ext>
            </a:extLst>
          </p:cNvPr>
          <p:cNvSpPr txBox="1"/>
          <p:nvPr/>
        </p:nvSpPr>
        <p:spPr>
          <a:xfrm>
            <a:off x="3434254" y="251367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2FD39F-8EEF-1A7D-0694-34E81052CFC8}"/>
              </a:ext>
            </a:extLst>
          </p:cNvPr>
          <p:cNvSpPr txBox="1"/>
          <p:nvPr/>
        </p:nvSpPr>
        <p:spPr>
          <a:xfrm>
            <a:off x="3285347" y="2059375"/>
            <a:ext cx="410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87B756D-91FA-091A-7B0D-C2C26DDECF59}"/>
              </a:ext>
            </a:extLst>
          </p:cNvPr>
          <p:cNvCxnSpPr>
            <a:cxnSpLocks/>
          </p:cNvCxnSpPr>
          <p:nvPr/>
        </p:nvCxnSpPr>
        <p:spPr>
          <a:xfrm>
            <a:off x="3997848" y="2501355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CDF9D7C-1C8C-9AE6-4F0B-49B4624A1BAD}"/>
              </a:ext>
            </a:extLst>
          </p:cNvPr>
          <p:cNvSpPr txBox="1"/>
          <p:nvPr/>
        </p:nvSpPr>
        <p:spPr>
          <a:xfrm>
            <a:off x="5265812" y="2519089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BB9C9C-8641-D12B-7010-2C300350BC2D}"/>
              </a:ext>
            </a:extLst>
          </p:cNvPr>
          <p:cNvSpPr txBox="1"/>
          <p:nvPr/>
        </p:nvSpPr>
        <p:spPr>
          <a:xfrm>
            <a:off x="7186650" y="217888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231155B-936F-64C3-9095-AA5ABE844181}"/>
              </a:ext>
            </a:extLst>
          </p:cNvPr>
          <p:cNvCxnSpPr>
            <a:cxnSpLocks/>
          </p:cNvCxnSpPr>
          <p:nvPr/>
        </p:nvCxnSpPr>
        <p:spPr>
          <a:xfrm>
            <a:off x="8007850" y="260977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D2281F6-859A-EC43-0FC9-B30E918B2A2C}"/>
              </a:ext>
            </a:extLst>
          </p:cNvPr>
          <p:cNvSpPr txBox="1"/>
          <p:nvPr/>
        </p:nvSpPr>
        <p:spPr>
          <a:xfrm>
            <a:off x="11337276" y="3536529"/>
            <a:ext cx="1183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SKAT binary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64CA16B-C5AF-3EB7-39DC-90AD2AD4814C}"/>
              </a:ext>
            </a:extLst>
          </p:cNvPr>
          <p:cNvCxnSpPr>
            <a:cxnSpLocks/>
          </p:cNvCxnSpPr>
          <p:nvPr/>
        </p:nvCxnSpPr>
        <p:spPr>
          <a:xfrm flipH="1">
            <a:off x="10690889" y="2643654"/>
            <a:ext cx="1" cy="89287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1CC1D98-9207-547A-4451-D5DF21F9683F}"/>
              </a:ext>
            </a:extLst>
          </p:cNvPr>
          <p:cNvCxnSpPr>
            <a:cxnSpLocks/>
          </p:cNvCxnSpPr>
          <p:nvPr/>
        </p:nvCxnSpPr>
        <p:spPr>
          <a:xfrm>
            <a:off x="11707337" y="2645770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20E4FE0-2BCA-82BF-5F2F-ABC345DCEDA5}"/>
              </a:ext>
            </a:extLst>
          </p:cNvPr>
          <p:cNvSpPr txBox="1"/>
          <p:nvPr/>
        </p:nvSpPr>
        <p:spPr>
          <a:xfrm>
            <a:off x="11679125" y="2786253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271F181-46FA-ECB5-FC99-BE22C9E19C46}"/>
              </a:ext>
            </a:extLst>
          </p:cNvPr>
          <p:cNvSpPr txBox="1"/>
          <p:nvPr/>
        </p:nvSpPr>
        <p:spPr>
          <a:xfrm>
            <a:off x="9800474" y="2212767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77807AF-01A2-D691-5E5B-817F4A1A4F88}"/>
              </a:ext>
            </a:extLst>
          </p:cNvPr>
          <p:cNvCxnSpPr>
            <a:cxnSpLocks/>
          </p:cNvCxnSpPr>
          <p:nvPr/>
        </p:nvCxnSpPr>
        <p:spPr>
          <a:xfrm>
            <a:off x="10683459" y="2643654"/>
            <a:ext cx="1036045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B9BADEA2-E02D-74A3-18F0-66C8B0142DFE}"/>
              </a:ext>
            </a:extLst>
          </p:cNvPr>
          <p:cNvSpPr txBox="1"/>
          <p:nvPr/>
        </p:nvSpPr>
        <p:spPr>
          <a:xfrm>
            <a:off x="10129518" y="281900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7A84CE8-1DE0-D5FB-B2E1-2BD94EA599B5}"/>
              </a:ext>
            </a:extLst>
          </p:cNvPr>
          <p:cNvSpPr txBox="1"/>
          <p:nvPr/>
        </p:nvSpPr>
        <p:spPr>
          <a:xfrm>
            <a:off x="10316325" y="3495945"/>
            <a:ext cx="11835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SKAT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C0B160-1CBB-C375-8931-2C93679D2B4D}"/>
              </a:ext>
            </a:extLst>
          </p:cNvPr>
          <p:cNvSpPr txBox="1"/>
          <p:nvPr/>
        </p:nvSpPr>
        <p:spPr>
          <a:xfrm>
            <a:off x="3107654" y="2910054"/>
            <a:ext cx="1765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endParaRPr lang="en-US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68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E33CCB-F39D-FC97-A6CF-2B5B4BEAF751}"/>
              </a:ext>
            </a:extLst>
          </p:cNvPr>
          <p:cNvSpPr/>
          <p:nvPr/>
        </p:nvSpPr>
        <p:spPr>
          <a:xfrm>
            <a:off x="4385449" y="59881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Binary traits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218C6D-B42E-C41F-7104-D315E761FF4A}"/>
              </a:ext>
            </a:extLst>
          </p:cNvPr>
          <p:cNvCxnSpPr>
            <a:cxnSpLocks/>
          </p:cNvCxnSpPr>
          <p:nvPr/>
        </p:nvCxnSpPr>
        <p:spPr>
          <a:xfrm>
            <a:off x="2563924" y="1055529"/>
            <a:ext cx="0" cy="53873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D05F8C-E2C4-B45A-E832-7FDA6439414B}"/>
              </a:ext>
            </a:extLst>
          </p:cNvPr>
          <p:cNvSpPr txBox="1"/>
          <p:nvPr/>
        </p:nvSpPr>
        <p:spPr>
          <a:xfrm>
            <a:off x="1554833" y="1091072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A93763-815F-F937-FB5C-80230F376163}"/>
              </a:ext>
            </a:extLst>
          </p:cNvPr>
          <p:cNvCxnSpPr>
            <a:cxnSpLocks/>
          </p:cNvCxnSpPr>
          <p:nvPr/>
        </p:nvCxnSpPr>
        <p:spPr>
          <a:xfrm>
            <a:off x="778373" y="1563076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E3CBF5-1CEF-D84D-EE4B-C4A96C16BCE0}"/>
              </a:ext>
            </a:extLst>
          </p:cNvPr>
          <p:cNvCxnSpPr>
            <a:cxnSpLocks/>
          </p:cNvCxnSpPr>
          <p:nvPr/>
        </p:nvCxnSpPr>
        <p:spPr>
          <a:xfrm>
            <a:off x="778373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81919F-48DB-DB99-1001-61B349D26411}"/>
              </a:ext>
            </a:extLst>
          </p:cNvPr>
          <p:cNvCxnSpPr>
            <a:cxnSpLocks/>
          </p:cNvCxnSpPr>
          <p:nvPr/>
        </p:nvCxnSpPr>
        <p:spPr>
          <a:xfrm>
            <a:off x="4349450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8E36C2-86AD-E0BA-BFC8-F4BAA8120054}"/>
              </a:ext>
            </a:extLst>
          </p:cNvPr>
          <p:cNvSpPr txBox="1"/>
          <p:nvPr/>
        </p:nvSpPr>
        <p:spPr>
          <a:xfrm>
            <a:off x="79046" y="166322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FC48BA-1611-04C2-85ED-A31D1B7C3CD0}"/>
              </a:ext>
            </a:extLst>
          </p:cNvPr>
          <p:cNvSpPr txBox="1"/>
          <p:nvPr/>
        </p:nvSpPr>
        <p:spPr>
          <a:xfrm>
            <a:off x="4385449" y="169794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8FAE53-AD42-CC8A-6C17-8DA7CAEE2762}"/>
              </a:ext>
            </a:extLst>
          </p:cNvPr>
          <p:cNvCxnSpPr>
            <a:cxnSpLocks/>
          </p:cNvCxnSpPr>
          <p:nvPr/>
        </p:nvCxnSpPr>
        <p:spPr>
          <a:xfrm>
            <a:off x="472496" y="2502244"/>
            <a:ext cx="0" cy="19023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13B52B-6515-3A64-91C2-5CD25D37E0B6}"/>
              </a:ext>
            </a:extLst>
          </p:cNvPr>
          <p:cNvCxnSpPr>
            <a:cxnSpLocks/>
          </p:cNvCxnSpPr>
          <p:nvPr/>
        </p:nvCxnSpPr>
        <p:spPr>
          <a:xfrm>
            <a:off x="1698829" y="2519392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2CEC76-B8A9-5B09-662E-5E22D00C083B}"/>
              </a:ext>
            </a:extLst>
          </p:cNvPr>
          <p:cNvSpPr txBox="1"/>
          <p:nvPr/>
        </p:nvSpPr>
        <p:spPr>
          <a:xfrm>
            <a:off x="-73649" y="2862443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D5C5C6-CD7F-E18E-6692-E3B8734A2326}"/>
              </a:ext>
            </a:extLst>
          </p:cNvPr>
          <p:cNvSpPr txBox="1"/>
          <p:nvPr/>
        </p:nvSpPr>
        <p:spPr>
          <a:xfrm>
            <a:off x="1753064" y="2589235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EA6D4F-D9D3-13B3-6F63-338E499927A3}"/>
              </a:ext>
            </a:extLst>
          </p:cNvPr>
          <p:cNvSpPr txBox="1"/>
          <p:nvPr/>
        </p:nvSpPr>
        <p:spPr>
          <a:xfrm>
            <a:off x="-58586" y="208701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AD9C71-3DE5-C66D-BB43-CB4A4489425F}"/>
              </a:ext>
            </a:extLst>
          </p:cNvPr>
          <p:cNvSpPr txBox="1"/>
          <p:nvPr/>
        </p:nvSpPr>
        <p:spPr>
          <a:xfrm>
            <a:off x="1074467" y="2875002"/>
            <a:ext cx="20844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D24AE-0E8E-188F-F7BA-2599FECA6D84}"/>
              </a:ext>
            </a:extLst>
          </p:cNvPr>
          <p:cNvSpPr txBox="1"/>
          <p:nvPr/>
        </p:nvSpPr>
        <p:spPr>
          <a:xfrm>
            <a:off x="4630619" y="2897007"/>
            <a:ext cx="2861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chemeClr val="accent1"/>
                </a:solidFill>
                <a:highlight>
                  <a:srgbClr val="FFFF00"/>
                </a:highlight>
              </a:rPr>
              <a:t>SPAtest</a:t>
            </a:r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 (fast)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r>
              <a:rPr lang="en-US" sz="2200" b="1" dirty="0">
                <a:solidFill>
                  <a:schemeClr val="accent1"/>
                </a:solidFill>
              </a:rPr>
              <a:t> firth (slow)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95122F-913A-8F44-9BB3-CD48AB2A2BAF}"/>
              </a:ext>
            </a:extLst>
          </p:cNvPr>
          <p:cNvCxnSpPr>
            <a:cxnSpLocks/>
          </p:cNvCxnSpPr>
          <p:nvPr/>
        </p:nvCxnSpPr>
        <p:spPr>
          <a:xfrm>
            <a:off x="4173418" y="813822"/>
            <a:ext cx="3971406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EE6708-DFA0-EBD6-8804-257A1B68CECE}"/>
              </a:ext>
            </a:extLst>
          </p:cNvPr>
          <p:cNvCxnSpPr>
            <a:cxnSpLocks/>
          </p:cNvCxnSpPr>
          <p:nvPr/>
        </p:nvCxnSpPr>
        <p:spPr>
          <a:xfrm>
            <a:off x="6011987" y="572932"/>
            <a:ext cx="0" cy="24089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52AFC862-373A-BF5B-1789-87672DE42B97}"/>
              </a:ext>
            </a:extLst>
          </p:cNvPr>
          <p:cNvSpPr/>
          <p:nvPr/>
        </p:nvSpPr>
        <p:spPr>
          <a:xfrm>
            <a:off x="735754" y="542478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Common variants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15824B-9546-DDF1-C995-3D1C8B24FE35}"/>
              </a:ext>
            </a:extLst>
          </p:cNvPr>
          <p:cNvSpPr/>
          <p:nvPr/>
        </p:nvSpPr>
        <p:spPr>
          <a:xfrm>
            <a:off x="8144824" y="542479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Rare variants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CAE388-A2AE-B8EE-83AB-A08D83FC20D8}"/>
              </a:ext>
            </a:extLst>
          </p:cNvPr>
          <p:cNvCxnSpPr>
            <a:cxnSpLocks/>
          </p:cNvCxnSpPr>
          <p:nvPr/>
        </p:nvCxnSpPr>
        <p:spPr>
          <a:xfrm>
            <a:off x="10189877" y="1055529"/>
            <a:ext cx="0" cy="46643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3BF29F-75BC-2D26-FB29-5A95C07AF03E}"/>
              </a:ext>
            </a:extLst>
          </p:cNvPr>
          <p:cNvSpPr txBox="1"/>
          <p:nvPr/>
        </p:nvSpPr>
        <p:spPr>
          <a:xfrm>
            <a:off x="9179513" y="1017429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831E14-D1C2-D060-D31A-6E2052C7CADF}"/>
              </a:ext>
            </a:extLst>
          </p:cNvPr>
          <p:cNvCxnSpPr>
            <a:cxnSpLocks/>
          </p:cNvCxnSpPr>
          <p:nvPr/>
        </p:nvCxnSpPr>
        <p:spPr>
          <a:xfrm>
            <a:off x="8341333" y="1521959"/>
            <a:ext cx="3158524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23B709-01CD-8C10-86D2-10FDF3E957B2}"/>
              </a:ext>
            </a:extLst>
          </p:cNvPr>
          <p:cNvCxnSpPr>
            <a:cxnSpLocks/>
          </p:cNvCxnSpPr>
          <p:nvPr/>
        </p:nvCxnSpPr>
        <p:spPr>
          <a:xfrm>
            <a:off x="8341333" y="1513488"/>
            <a:ext cx="0" cy="78897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7B5571F-1027-D425-E459-2484BDE714FD}"/>
              </a:ext>
            </a:extLst>
          </p:cNvPr>
          <p:cNvCxnSpPr>
            <a:cxnSpLocks/>
          </p:cNvCxnSpPr>
          <p:nvPr/>
        </p:nvCxnSpPr>
        <p:spPr>
          <a:xfrm>
            <a:off x="11499857" y="1495305"/>
            <a:ext cx="0" cy="79030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2F80EE-5AE7-9011-3D6F-71C47F20945D}"/>
              </a:ext>
            </a:extLst>
          </p:cNvPr>
          <p:cNvSpPr txBox="1"/>
          <p:nvPr/>
        </p:nvSpPr>
        <p:spPr>
          <a:xfrm>
            <a:off x="7742643" y="1650580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9ED591-6089-48AD-02CE-8F2343F173D6}"/>
              </a:ext>
            </a:extLst>
          </p:cNvPr>
          <p:cNvSpPr txBox="1"/>
          <p:nvPr/>
        </p:nvSpPr>
        <p:spPr>
          <a:xfrm>
            <a:off x="10825332" y="175614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D1304A0-D9ED-67DE-EDB0-A3D4981EC296}"/>
              </a:ext>
            </a:extLst>
          </p:cNvPr>
          <p:cNvCxnSpPr>
            <a:cxnSpLocks/>
          </p:cNvCxnSpPr>
          <p:nvPr/>
        </p:nvCxnSpPr>
        <p:spPr>
          <a:xfrm flipH="1">
            <a:off x="8007850" y="2609773"/>
            <a:ext cx="7431" cy="195022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E6DAB3-C52F-9A52-2A20-37C0700E8BD4}"/>
              </a:ext>
            </a:extLst>
          </p:cNvPr>
          <p:cNvCxnSpPr>
            <a:cxnSpLocks/>
          </p:cNvCxnSpPr>
          <p:nvPr/>
        </p:nvCxnSpPr>
        <p:spPr>
          <a:xfrm>
            <a:off x="9273565" y="2609773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6AD1294-562F-A6F5-98E9-4A1B6D726C6D}"/>
              </a:ext>
            </a:extLst>
          </p:cNvPr>
          <p:cNvSpPr txBox="1"/>
          <p:nvPr/>
        </p:nvSpPr>
        <p:spPr>
          <a:xfrm>
            <a:off x="7453909" y="2801744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C89345-6413-4951-CE7B-CEA0012137C6}"/>
              </a:ext>
            </a:extLst>
          </p:cNvPr>
          <p:cNvSpPr txBox="1"/>
          <p:nvPr/>
        </p:nvSpPr>
        <p:spPr>
          <a:xfrm>
            <a:off x="7363922" y="4572700"/>
            <a:ext cx="35965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SMMAT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EmmaX</a:t>
            </a:r>
            <a:r>
              <a:rPr lang="en-US" sz="2200" b="1" dirty="0">
                <a:solidFill>
                  <a:schemeClr val="accent1"/>
                </a:solidFill>
              </a:rPr>
              <a:t>-SKAT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STAAR 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2D3337-C517-0702-29F4-588825702562}"/>
              </a:ext>
            </a:extLst>
          </p:cNvPr>
          <p:cNvSpPr txBox="1"/>
          <p:nvPr/>
        </p:nvSpPr>
        <p:spPr>
          <a:xfrm>
            <a:off x="8499750" y="3459122"/>
            <a:ext cx="1741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A527B-CD67-B675-EE2D-21AD246607EE}"/>
              </a:ext>
            </a:extLst>
          </p:cNvPr>
          <p:cNvSpPr txBox="1"/>
          <p:nvPr/>
        </p:nvSpPr>
        <p:spPr>
          <a:xfrm>
            <a:off x="9243864" y="277630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10AE8D-6097-1B06-9438-18A4ADF445A5}"/>
              </a:ext>
            </a:extLst>
          </p:cNvPr>
          <p:cNvCxnSpPr>
            <a:cxnSpLocks/>
          </p:cNvCxnSpPr>
          <p:nvPr/>
        </p:nvCxnSpPr>
        <p:spPr>
          <a:xfrm>
            <a:off x="441365" y="251790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6D6C38D-ADB6-138E-4594-8824793C6F92}"/>
              </a:ext>
            </a:extLst>
          </p:cNvPr>
          <p:cNvSpPr txBox="1"/>
          <p:nvPr/>
        </p:nvSpPr>
        <p:spPr>
          <a:xfrm>
            <a:off x="9107" y="4404605"/>
            <a:ext cx="38303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GMMAT (slow but good for small sample sizes)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  <a:p>
            <a:endParaRPr lang="en-US" sz="2200" b="1" dirty="0">
              <a:solidFill>
                <a:schemeClr val="accent1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267C3EB-64B5-0A6F-2613-F06082D79239}"/>
              </a:ext>
            </a:extLst>
          </p:cNvPr>
          <p:cNvCxnSpPr>
            <a:cxnSpLocks/>
          </p:cNvCxnSpPr>
          <p:nvPr/>
        </p:nvCxnSpPr>
        <p:spPr>
          <a:xfrm>
            <a:off x="4017910" y="2513677"/>
            <a:ext cx="9821" cy="41856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FF8CD6C-EC4A-72E0-1B14-1F100397862C}"/>
              </a:ext>
            </a:extLst>
          </p:cNvPr>
          <p:cNvCxnSpPr>
            <a:cxnSpLocks/>
          </p:cNvCxnSpPr>
          <p:nvPr/>
        </p:nvCxnSpPr>
        <p:spPr>
          <a:xfrm>
            <a:off x="5255312" y="2502844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D5F493B-E3FB-6643-BB5E-B1CC79B952C0}"/>
              </a:ext>
            </a:extLst>
          </p:cNvPr>
          <p:cNvSpPr txBox="1"/>
          <p:nvPr/>
        </p:nvSpPr>
        <p:spPr>
          <a:xfrm>
            <a:off x="3434254" y="251367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2FD39F-8EEF-1A7D-0694-34E81052CFC8}"/>
              </a:ext>
            </a:extLst>
          </p:cNvPr>
          <p:cNvSpPr txBox="1"/>
          <p:nvPr/>
        </p:nvSpPr>
        <p:spPr>
          <a:xfrm>
            <a:off x="3285347" y="2059375"/>
            <a:ext cx="410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87B756D-91FA-091A-7B0D-C2C26DDECF59}"/>
              </a:ext>
            </a:extLst>
          </p:cNvPr>
          <p:cNvCxnSpPr>
            <a:cxnSpLocks/>
          </p:cNvCxnSpPr>
          <p:nvPr/>
        </p:nvCxnSpPr>
        <p:spPr>
          <a:xfrm>
            <a:off x="3997848" y="2501355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CDF9D7C-1C8C-9AE6-4F0B-49B4624A1BAD}"/>
              </a:ext>
            </a:extLst>
          </p:cNvPr>
          <p:cNvSpPr txBox="1"/>
          <p:nvPr/>
        </p:nvSpPr>
        <p:spPr>
          <a:xfrm>
            <a:off x="5265812" y="2519089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BB9C9C-8641-D12B-7010-2C300350BC2D}"/>
              </a:ext>
            </a:extLst>
          </p:cNvPr>
          <p:cNvSpPr txBox="1"/>
          <p:nvPr/>
        </p:nvSpPr>
        <p:spPr>
          <a:xfrm>
            <a:off x="7186650" y="217888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231155B-936F-64C3-9095-AA5ABE844181}"/>
              </a:ext>
            </a:extLst>
          </p:cNvPr>
          <p:cNvCxnSpPr>
            <a:cxnSpLocks/>
          </p:cNvCxnSpPr>
          <p:nvPr/>
        </p:nvCxnSpPr>
        <p:spPr>
          <a:xfrm>
            <a:off x="8007850" y="260977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D2281F6-859A-EC43-0FC9-B30E918B2A2C}"/>
              </a:ext>
            </a:extLst>
          </p:cNvPr>
          <p:cNvSpPr txBox="1"/>
          <p:nvPr/>
        </p:nvSpPr>
        <p:spPr>
          <a:xfrm>
            <a:off x="11337276" y="3536529"/>
            <a:ext cx="1183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SKAT binary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64CA16B-C5AF-3EB7-39DC-90AD2AD4814C}"/>
              </a:ext>
            </a:extLst>
          </p:cNvPr>
          <p:cNvCxnSpPr>
            <a:cxnSpLocks/>
          </p:cNvCxnSpPr>
          <p:nvPr/>
        </p:nvCxnSpPr>
        <p:spPr>
          <a:xfrm flipH="1">
            <a:off x="10690889" y="2643654"/>
            <a:ext cx="1" cy="89287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1CC1D98-9207-547A-4451-D5DF21F9683F}"/>
              </a:ext>
            </a:extLst>
          </p:cNvPr>
          <p:cNvCxnSpPr>
            <a:cxnSpLocks/>
          </p:cNvCxnSpPr>
          <p:nvPr/>
        </p:nvCxnSpPr>
        <p:spPr>
          <a:xfrm>
            <a:off x="11707337" y="2645770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20E4FE0-2BCA-82BF-5F2F-ABC345DCEDA5}"/>
              </a:ext>
            </a:extLst>
          </p:cNvPr>
          <p:cNvSpPr txBox="1"/>
          <p:nvPr/>
        </p:nvSpPr>
        <p:spPr>
          <a:xfrm>
            <a:off x="11679125" y="2786253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271F181-46FA-ECB5-FC99-BE22C9E19C46}"/>
              </a:ext>
            </a:extLst>
          </p:cNvPr>
          <p:cNvSpPr txBox="1"/>
          <p:nvPr/>
        </p:nvSpPr>
        <p:spPr>
          <a:xfrm>
            <a:off x="9800474" y="2212767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77807AF-01A2-D691-5E5B-817F4A1A4F88}"/>
              </a:ext>
            </a:extLst>
          </p:cNvPr>
          <p:cNvCxnSpPr>
            <a:cxnSpLocks/>
          </p:cNvCxnSpPr>
          <p:nvPr/>
        </p:nvCxnSpPr>
        <p:spPr>
          <a:xfrm>
            <a:off x="10683459" y="2643654"/>
            <a:ext cx="1036045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B9BADEA2-E02D-74A3-18F0-66C8B0142DFE}"/>
              </a:ext>
            </a:extLst>
          </p:cNvPr>
          <p:cNvSpPr txBox="1"/>
          <p:nvPr/>
        </p:nvSpPr>
        <p:spPr>
          <a:xfrm>
            <a:off x="10129518" y="281900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7A84CE8-1DE0-D5FB-B2E1-2BD94EA599B5}"/>
              </a:ext>
            </a:extLst>
          </p:cNvPr>
          <p:cNvSpPr txBox="1"/>
          <p:nvPr/>
        </p:nvSpPr>
        <p:spPr>
          <a:xfrm>
            <a:off x="10316325" y="3495945"/>
            <a:ext cx="11835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SKAT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C0B160-1CBB-C375-8931-2C93679D2B4D}"/>
              </a:ext>
            </a:extLst>
          </p:cNvPr>
          <p:cNvSpPr txBox="1"/>
          <p:nvPr/>
        </p:nvSpPr>
        <p:spPr>
          <a:xfrm>
            <a:off x="3107654" y="2910054"/>
            <a:ext cx="1765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pic>
        <p:nvPicPr>
          <p:cNvPr id="2" name="Picture 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EB63CD2-D805-E4A3-F5C0-6C0E0437E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78" y="3785734"/>
            <a:ext cx="1388175" cy="1388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FE7C4-7312-2ABA-B0E3-E9FAFB273C18}"/>
              </a:ext>
            </a:extLst>
          </p:cNvPr>
          <p:cNvSpPr txBox="1"/>
          <p:nvPr/>
        </p:nvSpPr>
        <p:spPr>
          <a:xfrm>
            <a:off x="4705833" y="523691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HELVETICA LIGHT" panose="020B0403020202020204" pitchFamily="34" charset="0"/>
              </a:rPr>
              <a:t>Rounak</a:t>
            </a:r>
            <a:r>
              <a:rPr lang="en-US" b="1" dirty="0">
                <a:latin typeface="HELVETICA LIGHT" panose="020B0403020202020204" pitchFamily="34" charset="0"/>
              </a:rPr>
              <a:t> Dey</a:t>
            </a:r>
          </a:p>
        </p:txBody>
      </p:sp>
      <p:pic>
        <p:nvPicPr>
          <p:cNvPr id="5" name="Picture 2" descr="5 &quot;Zhangchen Zhao&quot; profiles | LinkedIn">
            <a:extLst>
              <a:ext uri="{FF2B5EF4-FFF2-40B4-BE49-F238E27FC236}">
                <a16:creationId xmlns:a16="http://schemas.microsoft.com/office/drawing/2014/main" id="{B199DC92-9B4E-5791-2539-D812D932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809" y="4346554"/>
            <a:ext cx="1430322" cy="144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D6734-14DB-7697-A136-0102B4EE6BE3}"/>
              </a:ext>
            </a:extLst>
          </p:cNvPr>
          <p:cNvSpPr txBox="1"/>
          <p:nvPr/>
        </p:nvSpPr>
        <p:spPr>
          <a:xfrm>
            <a:off x="10228964" y="586274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" pitchFamily="2" charset="0"/>
              </a:rPr>
              <a:t>Zhangchen</a:t>
            </a:r>
            <a:r>
              <a:rPr lang="en-US" dirty="0">
                <a:latin typeface="Helvetica" pitchFamily="2" charset="0"/>
              </a:rPr>
              <a:t> Zhao</a:t>
            </a:r>
          </a:p>
        </p:txBody>
      </p:sp>
    </p:spTree>
    <p:extLst>
      <p:ext uri="{BB962C8B-B14F-4D97-AF65-F5344CB8AC3E}">
        <p14:creationId xmlns:p14="http://schemas.microsoft.com/office/powerpoint/2010/main" val="927033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122" y="-310829"/>
            <a:ext cx="946404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Genetic association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8792" y="2030676"/>
          <a:ext cx="3749040" cy="445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1" y="954140"/>
            <a:ext cx="164592" cy="3601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4" y="962136"/>
            <a:ext cx="134909" cy="3515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520" y="967468"/>
            <a:ext cx="5389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No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1" y="1365372"/>
            <a:ext cx="164592" cy="3601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56" y="1339583"/>
            <a:ext cx="142646" cy="3717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3486" y="1339583"/>
            <a:ext cx="63530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Yes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953966" y="2126545"/>
            <a:ext cx="329532" cy="4236330"/>
            <a:chOff x="223461" y="1897411"/>
            <a:chExt cx="274610" cy="35302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751" y="1897411"/>
              <a:ext cx="274320" cy="6001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3377212"/>
              <a:ext cx="228600" cy="5956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36" y="4831997"/>
              <a:ext cx="228600" cy="5956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4133246"/>
              <a:ext cx="228600" cy="5956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61" y="2653445"/>
              <a:ext cx="274320" cy="600174"/>
            </a:xfrm>
            <a:prstGeom prst="rect">
              <a:avLst/>
            </a:prstGeom>
          </p:spPr>
        </p:pic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142" y="3195941"/>
            <a:ext cx="185904" cy="47285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50" y="2971873"/>
            <a:ext cx="214505" cy="45808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226" y="2475879"/>
            <a:ext cx="185904" cy="47285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902" y="3636996"/>
            <a:ext cx="214505" cy="458088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57" y="2934912"/>
            <a:ext cx="185904" cy="4728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858" y="3760124"/>
            <a:ext cx="214505" cy="45808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237" y="2610929"/>
            <a:ext cx="185904" cy="47285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20" y="3441970"/>
            <a:ext cx="214505" cy="4580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72" y="3681402"/>
            <a:ext cx="185904" cy="4728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626" y="3109316"/>
            <a:ext cx="214505" cy="45808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318" y="2609844"/>
            <a:ext cx="185904" cy="4728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42" y="3221725"/>
            <a:ext cx="214505" cy="45808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467" y="2369119"/>
            <a:ext cx="214505" cy="458088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557" y="2468929"/>
            <a:ext cx="175820" cy="44721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667" y="3661649"/>
            <a:ext cx="214505" cy="458088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928" y="2512376"/>
            <a:ext cx="175820" cy="44721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902" y="2882077"/>
            <a:ext cx="175820" cy="44721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59" y="2601761"/>
            <a:ext cx="214505" cy="458088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610" y="2701569"/>
            <a:ext cx="175820" cy="44721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008" y="3487903"/>
            <a:ext cx="214505" cy="45808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642" y="3469443"/>
            <a:ext cx="175820" cy="44721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342" y="3103549"/>
            <a:ext cx="175820" cy="44721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45" y="2834401"/>
            <a:ext cx="214505" cy="45808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948" y="3340597"/>
            <a:ext cx="175820" cy="44721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347" y="3720545"/>
            <a:ext cx="214505" cy="45808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929" y="2977658"/>
            <a:ext cx="175820" cy="44721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681" y="3336190"/>
            <a:ext cx="175820" cy="44721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398" y="2713658"/>
            <a:ext cx="214505" cy="45808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288" y="3166852"/>
            <a:ext cx="175820" cy="44721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174" y="2381034"/>
            <a:ext cx="214505" cy="458088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370" y="3032659"/>
            <a:ext cx="175820" cy="44721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020" y="3568831"/>
            <a:ext cx="175820" cy="44721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270" y="3220693"/>
            <a:ext cx="185904" cy="4728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609" y="3453334"/>
            <a:ext cx="185904" cy="4728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5" y="3152941"/>
            <a:ext cx="175639" cy="472850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6934779" y="1358743"/>
            <a:ext cx="270779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80" dirty="0">
                <a:latin typeface="Helvetica" pitchFamily="2" charset="0"/>
              </a:rPr>
              <a:t>SNP 1 </a:t>
            </a:r>
          </a:p>
          <a:p>
            <a:pPr algn="ctr"/>
            <a:r>
              <a:rPr lang="en-US" sz="2880" dirty="0">
                <a:latin typeface="Helvetica" pitchFamily="2" charset="0"/>
              </a:rPr>
              <a:t>Frequency of </a:t>
            </a:r>
            <a:r>
              <a:rPr lang="en-US" sz="2880" dirty="0">
                <a:solidFill>
                  <a:srgbClr val="942093"/>
                </a:solidFill>
                <a:latin typeface="Helvetica" pitchFamily="2" charset="0"/>
              </a:rPr>
              <a:t>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03151" y="4241185"/>
            <a:ext cx="5092410" cy="1444551"/>
            <a:chOff x="4390608" y="4354273"/>
            <a:chExt cx="4243675" cy="1203792"/>
          </a:xfrm>
        </p:grpSpPr>
        <p:sp>
          <p:nvSpPr>
            <p:cNvPr id="149" name="TextBox 148"/>
            <p:cNvSpPr txBox="1"/>
            <p:nvPr/>
          </p:nvSpPr>
          <p:spPr>
            <a:xfrm>
              <a:off x="4390608" y="4373125"/>
              <a:ext cx="1548501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Cases  </a:t>
              </a:r>
            </a:p>
            <a:p>
              <a:r>
                <a:rPr lang="en-US" sz="2880" dirty="0">
                  <a:latin typeface="Helvetica" pitchFamily="2" charset="0"/>
                </a:rPr>
                <a:t>2/4 = 50%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829301" y="4354273"/>
              <a:ext cx="1804982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Controls: </a:t>
              </a:r>
            </a:p>
            <a:p>
              <a:r>
                <a:rPr lang="en-US" sz="2880" dirty="0">
                  <a:latin typeface="Helvetica" pitchFamily="2" charset="0"/>
                </a:rPr>
                <a:t>1/6 = 16.7%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7878057" y="2971874"/>
            <a:ext cx="78098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>
                <a:latin typeface="Helvetica" pitchFamily="2" charset="0"/>
              </a:rPr>
              <a:t>VS.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72923" y="1560682"/>
            <a:ext cx="143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" pitchFamily="2" charset="0"/>
              </a:rPr>
              <a:t>SNP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151181" y="5288097"/>
                <a:ext cx="5320687" cy="1865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20" b="1" dirty="0">
                    <a:latin typeface="Helvetica" pitchFamily="2" charset="0"/>
                  </a:rPr>
                  <a:t>Logistic regression:  </a:t>
                </a:r>
                <a14:m>
                  <m:oMath xmlns:m="http://schemas.openxmlformats.org/officeDocument/2006/math">
                    <m:r>
                      <a:rPr lang="en-US" sz="1920" b="1" i="1" dirty="0" smtClean="0">
                        <a:latin typeface="Cambria Math" panose="02040503050406030204" pitchFamily="18" charset="0"/>
                      </a:rPr>
                      <m:t>𝒍𝒐𝒈𝒊𝒕</m:t>
                    </m:r>
                    <m:r>
                      <a:rPr lang="en-US" sz="192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920" b="1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𝝅</m:t>
                    </m:r>
                    <m:r>
                      <a:rPr lang="en-US" sz="1920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l-GR" sz="192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2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  <m:r>
                      <a:rPr lang="en-US" sz="192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</m:oMath>
                </a14:m>
                <a:endParaRPr lang="en-US" sz="1920" b="1" i="1" dirty="0">
                  <a:solidFill>
                    <a:srgbClr val="FF0000"/>
                  </a:solidFill>
                  <a:latin typeface="Helvetica" pitchFamily="2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920" b="1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𝝅</m:t>
                    </m:r>
                  </m:oMath>
                </a14:m>
                <a:r>
                  <a:rPr lang="en-US" sz="1920" b="1" i="1" dirty="0">
                    <a:latin typeface="Helvetica" pitchFamily="2" charset="0"/>
                    <a:ea typeface="Cambria Math" charset="0"/>
                    <a:cs typeface="Cambria Math" charset="0"/>
                  </a:rPr>
                  <a:t>: probability of being a case given X and G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</m:oMath>
                </a14:m>
                <a:r>
                  <a:rPr lang="en-US" sz="1920" b="1" dirty="0">
                    <a:latin typeface="Helvetica" pitchFamily="2" charset="0"/>
                    <a:ea typeface="Cambria Math" charset="0"/>
                    <a:cs typeface="Cambria Math" charset="0"/>
                  </a:rPr>
                  <a:t> = 0, 1, or 2</a:t>
                </a:r>
              </a:p>
              <a:p>
                <a:pPr algn="ctr"/>
                <a:r>
                  <a:rPr lang="en-US" sz="192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92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1920" b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92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 </m:t>
                    </m:r>
                  </m:oMath>
                </a14:m>
                <a:r>
                  <a:rPr lang="en-US" sz="1920" b="1" dirty="0">
                    <a:latin typeface="Helvetica" pitchFamily="2" charset="0"/>
                  </a:rPr>
                  <a:t>0</a:t>
                </a:r>
              </a:p>
              <a:p>
                <a:pPr algn="ctr"/>
                <a:r>
                  <a:rPr lang="en-US" sz="192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92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1920" b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92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≠</m:t>
                    </m:r>
                  </m:oMath>
                </a14:m>
                <a:r>
                  <a:rPr lang="en-US" sz="1920" b="1" dirty="0">
                    <a:latin typeface="Helvetica" pitchFamily="2" charset="0"/>
                  </a:rPr>
                  <a:t> 0</a:t>
                </a:r>
              </a:p>
              <a:p>
                <a:pPr algn="ctr"/>
                <a:endParaRPr lang="en-US" sz="1920" b="1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181" y="5288097"/>
                <a:ext cx="5320687" cy="1865126"/>
              </a:xfrm>
              <a:prstGeom prst="rect">
                <a:avLst/>
              </a:prstGeom>
              <a:blipFill>
                <a:blip r:embed="rId7"/>
                <a:stretch>
                  <a:fillRect t="-2027" r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5</a:t>
            </a:fld>
            <a:endParaRPr lang="en-US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0BF96-E473-8A71-F349-8614ECB222BA}"/>
              </a:ext>
            </a:extLst>
          </p:cNvPr>
          <p:cNvSpPr txBox="1"/>
          <p:nvPr/>
        </p:nvSpPr>
        <p:spPr>
          <a:xfrm>
            <a:off x="967856" y="515023"/>
            <a:ext cx="1105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To identify genetic variants that are associated with 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a complex disease/disorder </a:t>
            </a:r>
          </a:p>
        </p:txBody>
      </p:sp>
    </p:spTree>
    <p:extLst>
      <p:ext uri="{BB962C8B-B14F-4D97-AF65-F5344CB8AC3E}">
        <p14:creationId xmlns:p14="http://schemas.microsoft.com/office/powerpoint/2010/main" val="7510978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151B-352B-19A3-40E0-A77861B1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63" y="-203286"/>
            <a:ext cx="10515600" cy="1325563"/>
          </a:xfrm>
        </p:spPr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C94C9F-516F-F060-5302-8F9F9DC15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92" y="762943"/>
            <a:ext cx="10987216" cy="5539003"/>
          </a:xfrm>
        </p:spPr>
        <p:txBody>
          <a:bodyPr>
            <a:noAutofit/>
          </a:bodyPr>
          <a:lstStyle/>
          <a:p>
            <a:r>
              <a:rPr lang="en-US" sz="1600" dirty="0"/>
              <a:t>SKAT-O: Lee, </a:t>
            </a:r>
            <a:r>
              <a:rPr lang="en-US" sz="1600" dirty="0" err="1"/>
              <a:t>Seunggeun</a:t>
            </a:r>
            <a:r>
              <a:rPr lang="en-US" sz="1600" dirty="0"/>
              <a:t>, Mary J. Emond, Michael J. </a:t>
            </a:r>
            <a:r>
              <a:rPr lang="en-US" sz="1600" dirty="0" err="1"/>
              <a:t>Bamshad</a:t>
            </a:r>
            <a:r>
              <a:rPr lang="en-US" sz="1600" dirty="0"/>
              <a:t>, Kathleen C. Barnes, Mark J. Rieder, Deborah A. Nickerson, David C. </a:t>
            </a:r>
            <a:r>
              <a:rPr lang="en-US" sz="1600" dirty="0" err="1"/>
              <a:t>Christiani</a:t>
            </a:r>
            <a:r>
              <a:rPr lang="en-US" sz="1600" dirty="0"/>
              <a:t> et al. "Optimal unified approach for rare-variant association testing with application to small-sample case-control whole-exome sequencing studies." The American Journal of Human Genetics 91, no. 2 (2012): 224-237.</a:t>
            </a:r>
          </a:p>
          <a:p>
            <a:r>
              <a:rPr lang="en-US" sz="1600" dirty="0"/>
              <a:t>SKAT: Wu, Michael C., </a:t>
            </a:r>
            <a:r>
              <a:rPr lang="en-US" sz="1600" dirty="0" err="1"/>
              <a:t>Seunggeun</a:t>
            </a:r>
            <a:r>
              <a:rPr lang="en-US" sz="1600" dirty="0"/>
              <a:t> Lee, </a:t>
            </a:r>
            <a:r>
              <a:rPr lang="en-US" sz="1600" dirty="0" err="1"/>
              <a:t>Tianxi</a:t>
            </a:r>
            <a:r>
              <a:rPr lang="en-US" sz="1600" dirty="0"/>
              <a:t> Cai, Yun Li, Michael </a:t>
            </a:r>
            <a:r>
              <a:rPr lang="en-US" sz="1600" dirty="0" err="1"/>
              <a:t>Boehnke</a:t>
            </a:r>
            <a:r>
              <a:rPr lang="en-US" sz="1600" dirty="0"/>
              <a:t>, and </a:t>
            </a:r>
            <a:r>
              <a:rPr lang="en-US" sz="1600" dirty="0" err="1"/>
              <a:t>Xihong</a:t>
            </a:r>
            <a:r>
              <a:rPr lang="en-US" sz="1600" dirty="0"/>
              <a:t> Lin. "Rare-variant association testing for sequencing data with the sequence kernel association test." The American Journal of Human Genetics 89, no. 1 (2011): 82-93.</a:t>
            </a:r>
          </a:p>
          <a:p>
            <a:r>
              <a:rPr lang="en-US" sz="1600" dirty="0"/>
              <a:t>SKAT binary: Zhao, </a:t>
            </a:r>
            <a:r>
              <a:rPr lang="en-US" sz="1600" dirty="0" err="1"/>
              <a:t>Zhangchen</a:t>
            </a:r>
            <a:r>
              <a:rPr lang="en-US" sz="1600" dirty="0"/>
              <a:t>, </a:t>
            </a:r>
            <a:r>
              <a:rPr lang="en-US" sz="1600" dirty="0" err="1"/>
              <a:t>Wenjian</a:t>
            </a:r>
            <a:r>
              <a:rPr lang="en-US" sz="1600" dirty="0"/>
              <a:t> Bi, Wei Zhou, Peter </a:t>
            </a:r>
            <a:r>
              <a:rPr lang="en-US" sz="1600" dirty="0" err="1"/>
              <a:t>VandeHaar</a:t>
            </a:r>
            <a:r>
              <a:rPr lang="en-US" sz="1600" dirty="0"/>
              <a:t>, Lars G. Fritsche, and </a:t>
            </a:r>
            <a:r>
              <a:rPr lang="en-US" sz="1600" dirty="0" err="1"/>
              <a:t>Seunggeun</a:t>
            </a:r>
            <a:r>
              <a:rPr lang="en-US" sz="1600" dirty="0"/>
              <a:t> Lee. "UK Biobank whole-exome sequence binary phenome analysis with robust region-based rare-variant test." The American Journal of Human Genetics 106, no. 1 (2020): 3-12.</a:t>
            </a:r>
          </a:p>
          <a:p>
            <a:r>
              <a:rPr lang="en-US" sz="1600" dirty="0" err="1"/>
              <a:t>SPAtest</a:t>
            </a:r>
            <a:r>
              <a:rPr lang="en-US" sz="1600" dirty="0"/>
              <a:t>: Dey, </a:t>
            </a:r>
            <a:r>
              <a:rPr lang="en-US" sz="1600" dirty="0" err="1"/>
              <a:t>Rounak</a:t>
            </a:r>
            <a:r>
              <a:rPr lang="en-US" sz="1600" dirty="0"/>
              <a:t>, Ellen M. Schmidt, Goncalo R. </a:t>
            </a:r>
            <a:r>
              <a:rPr lang="en-US" sz="1600" dirty="0" err="1"/>
              <a:t>Abecasis</a:t>
            </a:r>
            <a:r>
              <a:rPr lang="en-US" sz="1600" dirty="0"/>
              <a:t>, and </a:t>
            </a:r>
            <a:r>
              <a:rPr lang="en-US" sz="1600" dirty="0" err="1"/>
              <a:t>Seunggeun</a:t>
            </a:r>
            <a:r>
              <a:rPr lang="en-US" sz="1600" dirty="0"/>
              <a:t> Lee. "A fast and accurate algorithm to test for binary phenotypes and its application to </a:t>
            </a:r>
            <a:r>
              <a:rPr lang="en-US" sz="1600" dirty="0" err="1"/>
              <a:t>PheWAS</a:t>
            </a:r>
            <a:r>
              <a:rPr lang="en-US" sz="1600" dirty="0"/>
              <a:t>." The American Journal of Human Genetics 101, no. 1 (2017): 37-49.</a:t>
            </a:r>
          </a:p>
          <a:p>
            <a:r>
              <a:rPr lang="en-US" sz="1600" dirty="0"/>
              <a:t>BOLT-LMM: </a:t>
            </a:r>
            <a:r>
              <a:rPr lang="en-US" sz="1600" dirty="0" err="1"/>
              <a:t>Loh</a:t>
            </a:r>
            <a:r>
              <a:rPr lang="en-US" sz="1600" dirty="0"/>
              <a:t>, Po-Ru, George Tucker, Brendan K. </a:t>
            </a:r>
            <a:r>
              <a:rPr lang="en-US" sz="1600" dirty="0" err="1"/>
              <a:t>Bulik</a:t>
            </a:r>
            <a:r>
              <a:rPr lang="en-US" sz="1600" dirty="0"/>
              <a:t>-Sullivan, Bjarni J. </a:t>
            </a:r>
            <a:r>
              <a:rPr lang="en-US" sz="1600" dirty="0" err="1"/>
              <a:t>Vilhjalmsson</a:t>
            </a:r>
            <a:r>
              <a:rPr lang="en-US" sz="1600" dirty="0"/>
              <a:t>, Hilary K. Finucane, </a:t>
            </a:r>
            <a:r>
              <a:rPr lang="en-US" sz="1600" dirty="0" err="1"/>
              <a:t>Rany</a:t>
            </a:r>
            <a:r>
              <a:rPr lang="en-US" sz="1600" dirty="0"/>
              <a:t> M. Salem, Daniel I. </a:t>
            </a:r>
            <a:r>
              <a:rPr lang="en-US" sz="1600" dirty="0" err="1"/>
              <a:t>Chasman</a:t>
            </a:r>
            <a:r>
              <a:rPr lang="en-US" sz="1600" dirty="0"/>
              <a:t> et al. "Efficient Bayesian mixed-model analysis increases association power in large cohorts." Nature genetics 47, no. 3 (2015): 284.</a:t>
            </a:r>
          </a:p>
          <a:p>
            <a:r>
              <a:rPr lang="en-US" sz="1600" dirty="0"/>
              <a:t>SAIGE: Zhou, Wei, Jonas B. Nielsen, Lars G. Fritsche, </a:t>
            </a:r>
            <a:r>
              <a:rPr lang="en-US" sz="1600" dirty="0" err="1"/>
              <a:t>Rounak</a:t>
            </a:r>
            <a:r>
              <a:rPr lang="en-US" sz="1600" dirty="0"/>
              <a:t> Dey, </a:t>
            </a:r>
            <a:r>
              <a:rPr lang="en-US" sz="1600" dirty="0" err="1"/>
              <a:t>Maiken</a:t>
            </a:r>
            <a:r>
              <a:rPr lang="en-US" sz="1600" dirty="0"/>
              <a:t> E. </a:t>
            </a:r>
            <a:r>
              <a:rPr lang="en-US" sz="1600" dirty="0" err="1"/>
              <a:t>Gabrielsen</a:t>
            </a:r>
            <a:r>
              <a:rPr lang="en-US" sz="1600" dirty="0"/>
              <a:t>, Brooke N. Wolford, Jonathon </a:t>
            </a:r>
            <a:r>
              <a:rPr lang="en-US" sz="1600" dirty="0" err="1"/>
              <a:t>LeFaive</a:t>
            </a:r>
            <a:r>
              <a:rPr lang="en-US" sz="1600" dirty="0"/>
              <a:t> et al. "Efficiently controlling for case-control imbalance and sample relatedness in large-scale genetic association studies." Nature genetics 50, no. 9 (2018): 1335-1341.</a:t>
            </a:r>
          </a:p>
          <a:p>
            <a:r>
              <a:rPr lang="en-US" sz="1600" dirty="0"/>
              <a:t>SAIGE-GENE: Zhou, Wei*, </a:t>
            </a:r>
            <a:r>
              <a:rPr lang="en-US" sz="1600" dirty="0" err="1"/>
              <a:t>Zhangchen</a:t>
            </a:r>
            <a:r>
              <a:rPr lang="en-US" sz="1600" dirty="0"/>
              <a:t> Zhao*, Jonas B. Nielsen, Lars G. Fritsche, Jonathon </a:t>
            </a:r>
            <a:r>
              <a:rPr lang="en-US" sz="1600" dirty="0" err="1"/>
              <a:t>LeFaive</a:t>
            </a:r>
            <a:r>
              <a:rPr lang="en-US" sz="1600" dirty="0"/>
              <a:t>, Sarah A. Gagliano </a:t>
            </a:r>
            <a:r>
              <a:rPr lang="en-US" sz="1600" dirty="0" err="1"/>
              <a:t>Taliun</a:t>
            </a:r>
            <a:r>
              <a:rPr lang="en-US" sz="1600" dirty="0"/>
              <a:t>, </a:t>
            </a:r>
            <a:r>
              <a:rPr lang="en-US" sz="1600" dirty="0" err="1"/>
              <a:t>Wenjian</a:t>
            </a:r>
            <a:r>
              <a:rPr lang="en-US" sz="1600" dirty="0"/>
              <a:t> Bi et al. "Scalable generalized linear mixed model for region-based association tests in large biobanks and cohorts." Nature genetics 52, no. 6 (2020): 634-639.</a:t>
            </a:r>
          </a:p>
          <a:p>
            <a:r>
              <a:rPr lang="en-US" sz="1600" dirty="0"/>
              <a:t>SAIGE-GENE+: Zhou, Wei*, </a:t>
            </a:r>
            <a:r>
              <a:rPr lang="en-US" sz="1600" dirty="0" err="1"/>
              <a:t>Wenjian</a:t>
            </a:r>
            <a:r>
              <a:rPr lang="en-US" sz="1600" dirty="0"/>
              <a:t> Bi*, </a:t>
            </a:r>
            <a:r>
              <a:rPr lang="en-US" sz="1600" dirty="0" err="1"/>
              <a:t>Zhangchen</a:t>
            </a:r>
            <a:r>
              <a:rPr lang="en-US" sz="1600" dirty="0"/>
              <a:t> Zhao*, Kushal K. Dey, Karthik A. Jagadeesh, Konrad J. </a:t>
            </a:r>
            <a:r>
              <a:rPr lang="en-US" sz="1600" dirty="0" err="1"/>
              <a:t>Karczewski</a:t>
            </a:r>
            <a:r>
              <a:rPr lang="en-US" sz="1600" dirty="0"/>
              <a:t>, Mark J. Daly, Benjamin M. Neale, and </a:t>
            </a:r>
            <a:r>
              <a:rPr lang="en-US" sz="1600" dirty="0" err="1"/>
              <a:t>Seunggeun</a:t>
            </a:r>
            <a:r>
              <a:rPr lang="en-US" sz="1600" dirty="0"/>
              <a:t> Lee. "SAIGE-GENE+ improves the efficiency and accuracy of set-based rare variant association tests." Nature genetics 54, no. 10 (2022): 1466-1469.</a:t>
            </a:r>
          </a:p>
        </p:txBody>
      </p:sp>
    </p:spTree>
    <p:extLst>
      <p:ext uri="{BB962C8B-B14F-4D97-AF65-F5344CB8AC3E}">
        <p14:creationId xmlns:p14="http://schemas.microsoft.com/office/powerpoint/2010/main" val="9247951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BAC20-892A-663B-7AF2-0222D71CB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25" y="787657"/>
            <a:ext cx="10515600" cy="4351338"/>
          </a:xfrm>
        </p:spPr>
        <p:txBody>
          <a:bodyPr>
            <a:normAutofit fontScale="55000" lnSpcReduction="20000"/>
          </a:bodyPr>
          <a:lstStyle/>
          <a:p>
            <a:r>
              <a:rPr lang="en-US" sz="2800" dirty="0"/>
              <a:t>GEMMA: Zhou, Xiang, and Matthew Stephens. "Genome-wide efficient mixed-model analysis for association studies." Nature genetics 44, no. 7 (2012): 821-824.</a:t>
            </a:r>
          </a:p>
          <a:p>
            <a:r>
              <a:rPr lang="en-US" sz="2800" dirty="0"/>
              <a:t>GMMAT: Chen, Han, </a:t>
            </a:r>
            <a:r>
              <a:rPr lang="en-US" sz="2800" dirty="0" err="1"/>
              <a:t>Chaolong</a:t>
            </a:r>
            <a:r>
              <a:rPr lang="en-US" sz="2800" dirty="0"/>
              <a:t> Wang, Matthew P. </a:t>
            </a:r>
            <a:r>
              <a:rPr lang="en-US" sz="2800" dirty="0" err="1"/>
              <a:t>Conomos</a:t>
            </a:r>
            <a:r>
              <a:rPr lang="en-US" sz="2800" dirty="0"/>
              <a:t>, Adrienne M. </a:t>
            </a:r>
            <a:r>
              <a:rPr lang="en-US" sz="2800" dirty="0" err="1"/>
              <a:t>Stilp</a:t>
            </a:r>
            <a:r>
              <a:rPr lang="en-US" sz="2800" dirty="0"/>
              <a:t>, </a:t>
            </a:r>
            <a:r>
              <a:rPr lang="en-US" sz="2800" dirty="0" err="1"/>
              <a:t>Zilin</a:t>
            </a:r>
            <a:r>
              <a:rPr lang="en-US" sz="2800" dirty="0"/>
              <a:t> Li, Tamar </a:t>
            </a:r>
            <a:r>
              <a:rPr lang="en-US" sz="2800" dirty="0" err="1"/>
              <a:t>Sofer</a:t>
            </a:r>
            <a:r>
              <a:rPr lang="en-US" sz="2800" dirty="0"/>
              <a:t>, Adam A. </a:t>
            </a:r>
            <a:r>
              <a:rPr lang="en-US" sz="2800" dirty="0" err="1"/>
              <a:t>Szpiro</a:t>
            </a:r>
            <a:r>
              <a:rPr lang="en-US" sz="2800" dirty="0"/>
              <a:t> et al. "Control for population structure and relatedness for binary traits in genetic association studies via logistic mixed models." The American Journal of Human Genetics 98, no. 4 (2016): 653-666.</a:t>
            </a:r>
          </a:p>
          <a:p>
            <a:r>
              <a:rPr lang="en-US" sz="2800" dirty="0" err="1"/>
              <a:t>Regenie</a:t>
            </a:r>
            <a:r>
              <a:rPr lang="en-US" sz="2800" dirty="0"/>
              <a:t>: </a:t>
            </a:r>
            <a:r>
              <a:rPr lang="en-US" sz="2800" dirty="0" err="1"/>
              <a:t>Mbatchou</a:t>
            </a:r>
            <a:r>
              <a:rPr lang="en-US" sz="2800" dirty="0"/>
              <a:t>, Joelle, Leland Barnard, Joshua Backman, Anthony </a:t>
            </a:r>
            <a:r>
              <a:rPr lang="en-US" sz="2800" dirty="0" err="1"/>
              <a:t>Marcketta</a:t>
            </a:r>
            <a:r>
              <a:rPr lang="en-US" sz="2800" dirty="0"/>
              <a:t>, Jack A. </a:t>
            </a:r>
            <a:r>
              <a:rPr lang="en-US" sz="2800" dirty="0" err="1"/>
              <a:t>Kosmicki</a:t>
            </a:r>
            <a:r>
              <a:rPr lang="en-US" sz="2800" dirty="0"/>
              <a:t>, Andrey </a:t>
            </a:r>
            <a:r>
              <a:rPr lang="en-US" sz="2800" dirty="0" err="1"/>
              <a:t>Ziyatdinov</a:t>
            </a:r>
            <a:r>
              <a:rPr lang="en-US" sz="2800" dirty="0"/>
              <a:t>, Christian Benner et al. "Computationally efficient whole-genome regression for quantitative and binary traits." Nature genetics 53, no. 7 (2021): 1097-110</a:t>
            </a:r>
          </a:p>
          <a:p>
            <a:r>
              <a:rPr lang="en-US" sz="2800" dirty="0"/>
              <a:t>SMMAT: Chen, Han, Jennifer E. Huffman, Jennifer A. Brody, </a:t>
            </a:r>
            <a:r>
              <a:rPr lang="en-US" sz="2800" dirty="0" err="1"/>
              <a:t>Chaolong</a:t>
            </a:r>
            <a:r>
              <a:rPr lang="en-US" sz="2800" dirty="0"/>
              <a:t> Wang, </a:t>
            </a:r>
            <a:r>
              <a:rPr lang="en-US" sz="2800" dirty="0" err="1"/>
              <a:t>Seunggeun</a:t>
            </a:r>
            <a:r>
              <a:rPr lang="en-US" sz="2800" dirty="0"/>
              <a:t> Lee, </a:t>
            </a:r>
            <a:r>
              <a:rPr lang="en-US" sz="2800" dirty="0" err="1"/>
              <a:t>Zilin</a:t>
            </a:r>
            <a:r>
              <a:rPr lang="en-US" sz="2800" dirty="0"/>
              <a:t> Li, Stephanie M. </a:t>
            </a:r>
            <a:r>
              <a:rPr lang="en-US" sz="2800" dirty="0" err="1"/>
              <a:t>Gogarten</a:t>
            </a:r>
            <a:r>
              <a:rPr lang="en-US" sz="2800" dirty="0"/>
              <a:t> et al. "Efficient variant set mixed model association tests for continuous and binary traits in large-scale whole-genome sequencing studies." The American Journal of Human Genetics 104, no. 2 (2019): 260-274.</a:t>
            </a:r>
          </a:p>
          <a:p>
            <a:r>
              <a:rPr lang="en-US" sz="2800" dirty="0" err="1"/>
              <a:t>fastGWA</a:t>
            </a:r>
            <a:r>
              <a:rPr lang="en-US" sz="2800" dirty="0"/>
              <a:t>-GLMM: Jiang, </a:t>
            </a:r>
            <a:r>
              <a:rPr lang="en-US" sz="2800" dirty="0" err="1"/>
              <a:t>Longda</a:t>
            </a:r>
            <a:r>
              <a:rPr lang="en-US" sz="2800" dirty="0"/>
              <a:t>, </a:t>
            </a:r>
            <a:r>
              <a:rPr lang="en-US" sz="2800" dirty="0" err="1"/>
              <a:t>Zhili</a:t>
            </a:r>
            <a:r>
              <a:rPr lang="en-US" sz="2800" dirty="0"/>
              <a:t> Zheng, Hailing Fang, and Jian Yang. "A generalized linear mixed model association tool for </a:t>
            </a:r>
            <a:r>
              <a:rPr lang="en-US" sz="2700" dirty="0"/>
              <a:t>biobank-scale data." Nature genetics 53, no. 11 (2021): 1616-1621.</a:t>
            </a:r>
          </a:p>
          <a:p>
            <a:r>
              <a:rPr lang="en-US" sz="2700" dirty="0" err="1"/>
              <a:t>fastGWA</a:t>
            </a:r>
            <a:r>
              <a:rPr lang="en-US" sz="2700" dirty="0"/>
              <a:t>: Jiang, </a:t>
            </a:r>
            <a:r>
              <a:rPr lang="en-US" sz="2700" dirty="0" err="1"/>
              <a:t>Longda</a:t>
            </a:r>
            <a:r>
              <a:rPr lang="en-US" sz="2700" dirty="0"/>
              <a:t>, </a:t>
            </a:r>
            <a:r>
              <a:rPr lang="en-US" sz="2700" dirty="0" err="1"/>
              <a:t>Zhili</a:t>
            </a:r>
            <a:r>
              <a:rPr lang="en-US" sz="2700" dirty="0"/>
              <a:t> Zheng, Ting Qi, Kathryn E. Kemper, Naomi R. Wray, Peter M. Visscher, and Jian Yang. "A resource-efficient tool for mixed model association analysis of large-scale data." Nature genetics 51, no. 12 (2019): 1749-1755.</a:t>
            </a:r>
          </a:p>
          <a:p>
            <a:r>
              <a:rPr lang="en-US" sz="2700" dirty="0"/>
              <a:t>STAAR: Li, </a:t>
            </a:r>
            <a:r>
              <a:rPr lang="en-US" sz="2700" dirty="0" err="1"/>
              <a:t>Xihao</a:t>
            </a:r>
            <a:r>
              <a:rPr lang="en-US" sz="2700" dirty="0"/>
              <a:t>, </a:t>
            </a:r>
            <a:r>
              <a:rPr lang="en-US" sz="2700" dirty="0" err="1"/>
              <a:t>Zilin</a:t>
            </a:r>
            <a:r>
              <a:rPr lang="en-US" sz="2700" dirty="0"/>
              <a:t> Li, </a:t>
            </a:r>
            <a:r>
              <a:rPr lang="en-US" sz="2700" dirty="0" err="1"/>
              <a:t>Hufeng</a:t>
            </a:r>
            <a:r>
              <a:rPr lang="en-US" sz="2700" dirty="0"/>
              <a:t> Zhou, Sheila M. Gaynor, </a:t>
            </a:r>
            <a:r>
              <a:rPr lang="en-US" sz="2700" dirty="0" err="1"/>
              <a:t>Yaowu</a:t>
            </a:r>
            <a:r>
              <a:rPr lang="en-US" sz="2700" dirty="0"/>
              <a:t> Liu, Han Chen, Ryan Sun et al. "Dynamic incorporation of multiple in silico functional annotations empowers rare variant association analysis of large whole-genome sequencing studies at scale." Nature genetics 52, no. 9 (2020): 969-983.</a:t>
            </a:r>
          </a:p>
          <a:p>
            <a:r>
              <a:rPr lang="en-US" sz="2700" dirty="0"/>
              <a:t>PLINK: Purcell, Shaun, Benjamin Neale, Kathe Todd-Brown, Lori Thomas, Manuel AR Ferreira, David Bender, Julian </a:t>
            </a:r>
            <a:r>
              <a:rPr lang="en-US" sz="2700" dirty="0" err="1"/>
              <a:t>Maller</a:t>
            </a:r>
            <a:r>
              <a:rPr lang="en-US" sz="2700" dirty="0"/>
              <a:t> et al. "PLINK: a tool set for whole-genome association and population-based linkage analyses." The American journal of human genetics 81, no. 3 (2007): 559-575.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511D97-4F63-4B59-419A-46605148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63" y="-203286"/>
            <a:ext cx="10515600" cy="1325563"/>
          </a:xfrm>
        </p:spPr>
        <p:txBody>
          <a:bodyPr/>
          <a:lstStyle/>
          <a:p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145598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51EB-F3BA-2B03-A52A-4D4C05BA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84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Different types of phenotypes require different statistical models for association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183A-21B6-1697-EA8F-DA3568C87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270"/>
            <a:ext cx="10515600" cy="435133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elvetica" pitchFamily="2" charset="0"/>
              </a:rPr>
              <a:t>Quantitative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LDL cholesterol level, height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Linear regression</a:t>
            </a:r>
            <a:endParaRPr lang="en-US" sz="2400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Binary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Schizophrenia, Type 2 Diabetes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Logistic regression</a:t>
            </a:r>
            <a:endParaRPr lang="en-US" sz="2400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400" b="1" dirty="0">
                <a:latin typeface="Helvetica" pitchFamily="2" charset="0"/>
              </a:rPr>
              <a:t>Ordinal/categorical</a:t>
            </a:r>
          </a:p>
          <a:p>
            <a:pPr lvl="1"/>
            <a:r>
              <a:rPr lang="en-US" b="1" dirty="0" err="1">
                <a:latin typeface="Helvetica" pitchFamily="2" charset="0"/>
              </a:rPr>
              <a:t>eg.</a:t>
            </a:r>
            <a:r>
              <a:rPr lang="en-US" b="1" dirty="0">
                <a:latin typeface="Helvetica" pitchFamily="2" charset="0"/>
              </a:rPr>
              <a:t> On a scale of 1-10 how much do you like smoking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Proportional odds logistic regression, Multinomial regression </a:t>
            </a:r>
            <a:endParaRPr lang="en-US" sz="2400" b="1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400" b="1" dirty="0">
                <a:latin typeface="Helvetica" pitchFamily="2" charset="0"/>
              </a:rPr>
              <a:t>Time-to-event (TTE)</a:t>
            </a:r>
          </a:p>
          <a:p>
            <a:pPr lvl="1"/>
            <a:r>
              <a:rPr lang="en-US" b="1" dirty="0" err="1">
                <a:latin typeface="Helvetica" pitchFamily="2" charset="0"/>
              </a:rPr>
              <a:t>eg.</a:t>
            </a:r>
            <a:r>
              <a:rPr lang="en-US" b="1" dirty="0">
                <a:latin typeface="Helvetica" pitchFamily="2" charset="0"/>
              </a:rPr>
              <a:t> Age at skin cancer onset, Time of death after diagnosis of lung cancer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Survival analysis model</a:t>
            </a:r>
          </a:p>
        </p:txBody>
      </p:sp>
    </p:spTree>
    <p:extLst>
      <p:ext uri="{BB962C8B-B14F-4D97-AF65-F5344CB8AC3E}">
        <p14:creationId xmlns:p14="http://schemas.microsoft.com/office/powerpoint/2010/main" val="38146583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FE58B-7247-6E40-AF4E-FB092494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latin typeface="Helvetica Light" panose="020B0403020202020204" pitchFamily="34" charset="0"/>
              </a:rPr>
              <a:t>Mixed model method for other phenotype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0549-DE18-564E-AC3B-0DADD221D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73" y="1004510"/>
            <a:ext cx="10515600" cy="4351338"/>
          </a:xfrm>
        </p:spPr>
        <p:txBody>
          <a:bodyPr>
            <a:noAutofit/>
          </a:bodyPr>
          <a:lstStyle/>
          <a:p>
            <a:pPr lvl="1"/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latin typeface="Helvetica" pitchFamily="2" charset="0"/>
              </a:rPr>
              <a:t>Ordinal phenotypes</a:t>
            </a:r>
          </a:p>
          <a:p>
            <a:pPr lvl="1"/>
            <a:r>
              <a:rPr lang="en-US" sz="1800" dirty="0">
                <a:latin typeface="Helvetica" pitchFamily="2" charset="0"/>
              </a:rPr>
              <a:t>Common variants: </a:t>
            </a:r>
          </a:p>
          <a:p>
            <a:pPr lvl="2"/>
            <a:r>
              <a:rPr lang="en-US" sz="1800" b="1" dirty="0">
                <a:latin typeface="Helvetica" pitchFamily="2" charset="0"/>
              </a:rPr>
              <a:t>POLMM</a:t>
            </a:r>
            <a:r>
              <a:rPr lang="en-US" sz="1800" dirty="0">
                <a:latin typeface="Helvetica" pitchFamily="2" charset="0"/>
              </a:rPr>
              <a:t>: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P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roportional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O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dds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L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ogistic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M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ixed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M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odel</a:t>
            </a:r>
          </a:p>
          <a:p>
            <a:pPr lvl="2"/>
            <a:r>
              <a:rPr lang="en-US" sz="1800" dirty="0">
                <a:latin typeface="Helvetica" pitchFamily="2" charset="0"/>
              </a:rPr>
              <a:t>Bi, </a:t>
            </a:r>
            <a:r>
              <a:rPr lang="en-US" sz="1800" dirty="0" err="1">
                <a:latin typeface="Helvetica" pitchFamily="2" charset="0"/>
              </a:rPr>
              <a:t>Wenjian</a:t>
            </a:r>
            <a:r>
              <a:rPr lang="en-US" sz="1800" dirty="0">
                <a:latin typeface="Helvetica" pitchFamily="2" charset="0"/>
              </a:rPr>
              <a:t>, Wei Zhou, </a:t>
            </a:r>
            <a:r>
              <a:rPr lang="en-US" sz="1800" dirty="0" err="1">
                <a:latin typeface="Helvetica" pitchFamily="2" charset="0"/>
              </a:rPr>
              <a:t>Rounak</a:t>
            </a:r>
            <a:r>
              <a:rPr lang="en-US" sz="1800" dirty="0">
                <a:latin typeface="Helvetica" pitchFamily="2" charset="0"/>
              </a:rPr>
              <a:t> Dey, </a:t>
            </a:r>
            <a:r>
              <a:rPr lang="en-US" sz="1800" dirty="0" err="1">
                <a:latin typeface="Helvetica" pitchFamily="2" charset="0"/>
              </a:rPr>
              <a:t>Bhramar</a:t>
            </a:r>
            <a:r>
              <a:rPr lang="en-US" sz="1800" dirty="0">
                <a:latin typeface="Helvetica" pitchFamily="2" charset="0"/>
              </a:rPr>
              <a:t> Mukherjee, Joshua N. Sampson, and </a:t>
            </a:r>
            <a:r>
              <a:rPr lang="en-US" sz="1800" dirty="0" err="1">
                <a:latin typeface="Helvetica" pitchFamily="2" charset="0"/>
              </a:rPr>
              <a:t>Seunggeun</a:t>
            </a:r>
            <a:r>
              <a:rPr lang="en-US" sz="1800" dirty="0">
                <a:latin typeface="Helvetica" pitchFamily="2" charset="0"/>
              </a:rPr>
              <a:t> Lee. "Efficient mixed model approach for large-scale genome-wide association studies of ordinal categorical phenotypes." </a:t>
            </a:r>
            <a:r>
              <a:rPr lang="en-US" sz="1800" i="1" dirty="0">
                <a:latin typeface="Helvetica" pitchFamily="2" charset="0"/>
              </a:rPr>
              <a:t>The American Journal of Human Genetics</a:t>
            </a:r>
            <a:r>
              <a:rPr lang="en-US" sz="1800" dirty="0">
                <a:latin typeface="Helvetica" pitchFamily="2" charset="0"/>
              </a:rPr>
              <a:t> 108, no. 5 (2021): 825-839.</a:t>
            </a:r>
          </a:p>
          <a:p>
            <a:pPr lvl="1"/>
            <a:r>
              <a:rPr lang="en-US" sz="1800" dirty="0">
                <a:latin typeface="Helvetica" pitchFamily="2" charset="0"/>
              </a:rPr>
              <a:t>Rare variants: </a:t>
            </a:r>
          </a:p>
          <a:p>
            <a:pPr lvl="2"/>
            <a:r>
              <a:rPr lang="en-US" sz="1800" b="1" dirty="0">
                <a:latin typeface="Helvetica" pitchFamily="2" charset="0"/>
              </a:rPr>
              <a:t>POLMM-GENE</a:t>
            </a:r>
            <a:r>
              <a:rPr lang="en-US" sz="1800" dirty="0">
                <a:latin typeface="Helvetica" pitchFamily="2" charset="0"/>
              </a:rPr>
              <a:t> (under development)</a:t>
            </a:r>
          </a:p>
          <a:p>
            <a:pPr marL="457200" lvl="1" indent="0">
              <a:buNone/>
            </a:pPr>
            <a:endParaRPr lang="en-US" sz="1800" dirty="0">
              <a:latin typeface="Helvetica" pitchFamily="2" charset="0"/>
            </a:endParaRPr>
          </a:p>
          <a:p>
            <a:r>
              <a:rPr lang="en-US" sz="1800" dirty="0">
                <a:latin typeface="Helvetica" pitchFamily="2" charset="0"/>
              </a:rPr>
              <a:t>Time-to-event phenotypes </a:t>
            </a:r>
          </a:p>
          <a:p>
            <a:pPr lvl="1"/>
            <a:r>
              <a:rPr lang="en-US" sz="1800" dirty="0">
                <a:latin typeface="Helvetica" pitchFamily="2" charset="0"/>
              </a:rPr>
              <a:t>Common variants: </a:t>
            </a:r>
          </a:p>
          <a:p>
            <a:pPr lvl="2"/>
            <a:r>
              <a:rPr lang="en-US" sz="1800" b="1" dirty="0">
                <a:latin typeface="Helvetica" pitchFamily="2" charset="0"/>
              </a:rPr>
              <a:t>GATE</a:t>
            </a:r>
            <a:r>
              <a:rPr lang="en-US" sz="1800" dirty="0">
                <a:latin typeface="Helvetica" pitchFamily="2" charset="0"/>
              </a:rPr>
              <a:t>: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G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enetic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A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nalysis of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ime-to-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E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vent phenotypes</a:t>
            </a:r>
          </a:p>
          <a:p>
            <a:pPr lvl="2"/>
            <a:r>
              <a:rPr lang="en-US" sz="1800" dirty="0">
                <a:latin typeface="Helvetica" pitchFamily="2" charset="0"/>
              </a:rPr>
              <a:t>R library: </a:t>
            </a:r>
            <a:r>
              <a:rPr lang="en-US" sz="1800" dirty="0"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https://github.com/weizhou0/GATE</a:t>
            </a:r>
            <a:endParaRPr lang="en-US" sz="1800" dirty="0">
              <a:latin typeface="Helvetica" pitchFamily="2" charset="0"/>
            </a:endParaRPr>
          </a:p>
          <a:p>
            <a:pPr lvl="2"/>
            <a:r>
              <a:rPr lang="en-US" sz="1800" dirty="0">
                <a:latin typeface="Helvetica" pitchFamily="2" charset="0"/>
              </a:rPr>
              <a:t>Common variants: Dey, </a:t>
            </a:r>
            <a:r>
              <a:rPr lang="en-US" sz="1800" dirty="0" err="1">
                <a:latin typeface="Helvetica" pitchFamily="2" charset="0"/>
              </a:rPr>
              <a:t>Rounak</a:t>
            </a:r>
            <a:r>
              <a:rPr lang="en-US" sz="1800" dirty="0">
                <a:latin typeface="Helvetica" pitchFamily="2" charset="0"/>
              </a:rPr>
              <a:t>*, Wei Zhou*, Tuomo </a:t>
            </a:r>
            <a:r>
              <a:rPr lang="en-US" sz="1800" dirty="0" err="1">
                <a:latin typeface="Helvetica" pitchFamily="2" charset="0"/>
              </a:rPr>
              <a:t>Kiiskinen</a:t>
            </a:r>
            <a:r>
              <a:rPr lang="en-US" sz="1800" dirty="0">
                <a:latin typeface="Helvetica" pitchFamily="2" charset="0"/>
              </a:rPr>
              <a:t>, Aki </a:t>
            </a:r>
            <a:r>
              <a:rPr lang="en-US" sz="1800" dirty="0" err="1">
                <a:latin typeface="Helvetica" pitchFamily="2" charset="0"/>
              </a:rPr>
              <a:t>Havulinna</a:t>
            </a:r>
            <a:r>
              <a:rPr lang="en-US" sz="1800" dirty="0">
                <a:latin typeface="Helvetica" pitchFamily="2" charset="0"/>
              </a:rPr>
              <a:t>, Amanda Elliott, </a:t>
            </a:r>
            <a:r>
              <a:rPr lang="en-US" sz="1800" dirty="0" err="1">
                <a:latin typeface="Helvetica" pitchFamily="2" charset="0"/>
              </a:rPr>
              <a:t>Juha</a:t>
            </a:r>
            <a:r>
              <a:rPr lang="en-US" sz="1800" dirty="0">
                <a:latin typeface="Helvetica" pitchFamily="2" charset="0"/>
              </a:rPr>
              <a:t> Karjalainen, </a:t>
            </a:r>
            <a:r>
              <a:rPr lang="en-US" sz="1800" dirty="0" err="1">
                <a:latin typeface="Helvetica" pitchFamily="2" charset="0"/>
              </a:rPr>
              <a:t>Mitja</a:t>
            </a:r>
            <a:r>
              <a:rPr lang="en-US" sz="1800" dirty="0">
                <a:latin typeface="Helvetica" pitchFamily="2" charset="0"/>
              </a:rPr>
              <a:t> </a:t>
            </a:r>
            <a:r>
              <a:rPr lang="en-US" sz="1800" dirty="0" err="1">
                <a:latin typeface="Helvetica" pitchFamily="2" charset="0"/>
              </a:rPr>
              <a:t>Kurki</a:t>
            </a:r>
            <a:r>
              <a:rPr lang="en-US" sz="1800" dirty="0">
                <a:latin typeface="Helvetica" pitchFamily="2" charset="0"/>
              </a:rPr>
              <a:t> et al. "Efficient and accurate frailty model approach for genome-wide survival association analysis in large-scale biobanks." Nature Communications 13, no. 1 (2022): 5437.</a:t>
            </a:r>
          </a:p>
          <a:p>
            <a:pPr marL="914400" lvl="2" indent="0">
              <a:buNone/>
            </a:pPr>
            <a:endParaRPr lang="en-US" sz="1800" dirty="0">
              <a:latin typeface="Helvetica" pitchFamily="2" charset="0"/>
            </a:endParaRPr>
          </a:p>
        </p:txBody>
      </p:sp>
      <p:pic>
        <p:nvPicPr>
          <p:cNvPr id="5" name="Picture 4" descr="A collage of two people&#10;&#10;Description automatically generated with medium confidence">
            <a:extLst>
              <a:ext uri="{FF2B5EF4-FFF2-40B4-BE49-F238E27FC236}">
                <a16:creationId xmlns:a16="http://schemas.microsoft.com/office/drawing/2014/main" id="{F19E4DD6-3243-004C-A6C9-B6C613BC9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07" y="4549616"/>
            <a:ext cx="3001818" cy="106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06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F00F3-7512-4E2A-42D4-FF658C45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59" y="0"/>
            <a:ext cx="6695661" cy="1325563"/>
          </a:xfrm>
        </p:spPr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Analyzing X Chromosome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1E0D1-C35A-FADE-952D-40BBF2DEB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4" y="2580999"/>
            <a:ext cx="10515600" cy="4351338"/>
          </a:xfrm>
        </p:spPr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2A2A2A"/>
                </a:solidFill>
                <a:effectLst/>
                <a:latin typeface="Helvetica" pitchFamily="2" charset="0"/>
              </a:rPr>
              <a:t>Complex diseases/traits present sexual dimorphic prevalence which points toward a potential contribution of the X-chromosome.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2200" b="0" i="0" dirty="0">
              <a:solidFill>
                <a:srgbClr val="2A2A2A"/>
              </a:solidFill>
              <a:effectLst/>
              <a:latin typeface="Helvetica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2A2A2A"/>
                </a:solidFill>
                <a:effectLst/>
                <a:latin typeface="Helvetica" pitchFamily="2" charset="0"/>
              </a:rPr>
              <a:t>Quality control and imputation of X-chromosome genetic data require special attention to account for its unique properties.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2200" b="0" i="0" dirty="0">
              <a:solidFill>
                <a:srgbClr val="2A2A2A"/>
              </a:solidFill>
              <a:effectLst/>
              <a:latin typeface="Helvetica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2A2A2A"/>
                </a:solidFill>
                <a:effectLst/>
                <a:latin typeface="Helvetica" pitchFamily="2" charset="0"/>
              </a:rPr>
              <a:t>Selection of statistical tests to identify associations with X-chromosome loci depends on the underlying X-chromosomal inactivation (XCI) model, HWE, sex-specific alleles and confounding variables.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5A286CE0-4291-E135-C91F-F03E7F209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9" y="1066483"/>
            <a:ext cx="7772400" cy="13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21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7006607-1BD7-BE4A-D321-69771C4AA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96" y="0"/>
            <a:ext cx="5332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4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E33CCB-F39D-FC97-A6CF-2B5B4BEAF751}"/>
              </a:ext>
            </a:extLst>
          </p:cNvPr>
          <p:cNvSpPr/>
          <p:nvPr/>
        </p:nvSpPr>
        <p:spPr>
          <a:xfrm>
            <a:off x="4385449" y="59881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Binary traits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218C6D-B42E-C41F-7104-D315E761FF4A}"/>
              </a:ext>
            </a:extLst>
          </p:cNvPr>
          <p:cNvCxnSpPr>
            <a:cxnSpLocks/>
          </p:cNvCxnSpPr>
          <p:nvPr/>
        </p:nvCxnSpPr>
        <p:spPr>
          <a:xfrm>
            <a:off x="2563924" y="1055529"/>
            <a:ext cx="0" cy="53873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D05F8C-E2C4-B45A-E832-7FDA6439414B}"/>
              </a:ext>
            </a:extLst>
          </p:cNvPr>
          <p:cNvSpPr txBox="1"/>
          <p:nvPr/>
        </p:nvSpPr>
        <p:spPr>
          <a:xfrm>
            <a:off x="1554833" y="1091072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A93763-815F-F937-FB5C-80230F376163}"/>
              </a:ext>
            </a:extLst>
          </p:cNvPr>
          <p:cNvCxnSpPr>
            <a:cxnSpLocks/>
          </p:cNvCxnSpPr>
          <p:nvPr/>
        </p:nvCxnSpPr>
        <p:spPr>
          <a:xfrm>
            <a:off x="778373" y="1563076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E3CBF5-1CEF-D84D-EE4B-C4A96C16BCE0}"/>
              </a:ext>
            </a:extLst>
          </p:cNvPr>
          <p:cNvCxnSpPr>
            <a:cxnSpLocks/>
          </p:cNvCxnSpPr>
          <p:nvPr/>
        </p:nvCxnSpPr>
        <p:spPr>
          <a:xfrm>
            <a:off x="778373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81919F-48DB-DB99-1001-61B349D26411}"/>
              </a:ext>
            </a:extLst>
          </p:cNvPr>
          <p:cNvCxnSpPr>
            <a:cxnSpLocks/>
          </p:cNvCxnSpPr>
          <p:nvPr/>
        </p:nvCxnSpPr>
        <p:spPr>
          <a:xfrm>
            <a:off x="4349450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8E36C2-86AD-E0BA-BFC8-F4BAA8120054}"/>
              </a:ext>
            </a:extLst>
          </p:cNvPr>
          <p:cNvSpPr txBox="1"/>
          <p:nvPr/>
        </p:nvSpPr>
        <p:spPr>
          <a:xfrm>
            <a:off x="79046" y="166322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FC48BA-1611-04C2-85ED-A31D1B7C3CD0}"/>
              </a:ext>
            </a:extLst>
          </p:cNvPr>
          <p:cNvSpPr txBox="1"/>
          <p:nvPr/>
        </p:nvSpPr>
        <p:spPr>
          <a:xfrm>
            <a:off x="4385449" y="169794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8FAE53-AD42-CC8A-6C17-8DA7CAEE2762}"/>
              </a:ext>
            </a:extLst>
          </p:cNvPr>
          <p:cNvCxnSpPr>
            <a:cxnSpLocks/>
          </p:cNvCxnSpPr>
          <p:nvPr/>
        </p:nvCxnSpPr>
        <p:spPr>
          <a:xfrm>
            <a:off x="472496" y="2502244"/>
            <a:ext cx="0" cy="19023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13B52B-6515-3A64-91C2-5CD25D37E0B6}"/>
              </a:ext>
            </a:extLst>
          </p:cNvPr>
          <p:cNvCxnSpPr>
            <a:cxnSpLocks/>
          </p:cNvCxnSpPr>
          <p:nvPr/>
        </p:nvCxnSpPr>
        <p:spPr>
          <a:xfrm>
            <a:off x="1698829" y="2519392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2CEC76-B8A9-5B09-662E-5E22D00C083B}"/>
              </a:ext>
            </a:extLst>
          </p:cNvPr>
          <p:cNvSpPr txBox="1"/>
          <p:nvPr/>
        </p:nvSpPr>
        <p:spPr>
          <a:xfrm>
            <a:off x="-73649" y="2862443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D5C5C6-CD7F-E18E-6692-E3B8734A2326}"/>
              </a:ext>
            </a:extLst>
          </p:cNvPr>
          <p:cNvSpPr txBox="1"/>
          <p:nvPr/>
        </p:nvSpPr>
        <p:spPr>
          <a:xfrm>
            <a:off x="1753064" y="2589235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EA6D4F-D9D3-13B3-6F63-338E499927A3}"/>
              </a:ext>
            </a:extLst>
          </p:cNvPr>
          <p:cNvSpPr txBox="1"/>
          <p:nvPr/>
        </p:nvSpPr>
        <p:spPr>
          <a:xfrm>
            <a:off x="-58586" y="208701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AD9C71-3DE5-C66D-BB43-CB4A4489425F}"/>
              </a:ext>
            </a:extLst>
          </p:cNvPr>
          <p:cNvSpPr txBox="1"/>
          <p:nvPr/>
        </p:nvSpPr>
        <p:spPr>
          <a:xfrm>
            <a:off x="1074467" y="2875002"/>
            <a:ext cx="20844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D24AE-0E8E-188F-F7BA-2599FECA6D84}"/>
              </a:ext>
            </a:extLst>
          </p:cNvPr>
          <p:cNvSpPr txBox="1"/>
          <p:nvPr/>
        </p:nvSpPr>
        <p:spPr>
          <a:xfrm>
            <a:off x="4630619" y="2897007"/>
            <a:ext cx="2861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chemeClr val="accent1"/>
                </a:solidFill>
                <a:highlight>
                  <a:srgbClr val="FFFF00"/>
                </a:highlight>
              </a:rPr>
              <a:t>SPAtest</a:t>
            </a:r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en-US" sz="2200" b="1" dirty="0">
                <a:solidFill>
                  <a:schemeClr val="accent1"/>
                </a:solidFill>
              </a:rPr>
              <a:t>(fast)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r>
              <a:rPr lang="en-US" sz="2200" b="1" dirty="0">
                <a:solidFill>
                  <a:schemeClr val="accent1"/>
                </a:solidFill>
              </a:rPr>
              <a:t> firth (slow)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95122F-913A-8F44-9BB3-CD48AB2A2BAF}"/>
              </a:ext>
            </a:extLst>
          </p:cNvPr>
          <p:cNvCxnSpPr>
            <a:cxnSpLocks/>
          </p:cNvCxnSpPr>
          <p:nvPr/>
        </p:nvCxnSpPr>
        <p:spPr>
          <a:xfrm>
            <a:off x="4173418" y="813822"/>
            <a:ext cx="3971406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EE6708-DFA0-EBD6-8804-257A1B68CECE}"/>
              </a:ext>
            </a:extLst>
          </p:cNvPr>
          <p:cNvCxnSpPr>
            <a:cxnSpLocks/>
          </p:cNvCxnSpPr>
          <p:nvPr/>
        </p:nvCxnSpPr>
        <p:spPr>
          <a:xfrm>
            <a:off x="6011987" y="572932"/>
            <a:ext cx="0" cy="24089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52AFC862-373A-BF5B-1789-87672DE42B97}"/>
              </a:ext>
            </a:extLst>
          </p:cNvPr>
          <p:cNvSpPr/>
          <p:nvPr/>
        </p:nvSpPr>
        <p:spPr>
          <a:xfrm>
            <a:off x="735754" y="542478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Common variants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15824B-9546-DDF1-C995-3D1C8B24FE35}"/>
              </a:ext>
            </a:extLst>
          </p:cNvPr>
          <p:cNvSpPr/>
          <p:nvPr/>
        </p:nvSpPr>
        <p:spPr>
          <a:xfrm>
            <a:off x="8144824" y="542479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Rare variants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CAE388-A2AE-B8EE-83AB-A08D83FC20D8}"/>
              </a:ext>
            </a:extLst>
          </p:cNvPr>
          <p:cNvCxnSpPr>
            <a:cxnSpLocks/>
          </p:cNvCxnSpPr>
          <p:nvPr/>
        </p:nvCxnSpPr>
        <p:spPr>
          <a:xfrm>
            <a:off x="10189877" y="1055529"/>
            <a:ext cx="0" cy="46643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3BF29F-75BC-2D26-FB29-5A95C07AF03E}"/>
              </a:ext>
            </a:extLst>
          </p:cNvPr>
          <p:cNvSpPr txBox="1"/>
          <p:nvPr/>
        </p:nvSpPr>
        <p:spPr>
          <a:xfrm>
            <a:off x="9179513" y="1017429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831E14-D1C2-D060-D31A-6E2052C7CADF}"/>
              </a:ext>
            </a:extLst>
          </p:cNvPr>
          <p:cNvCxnSpPr>
            <a:cxnSpLocks/>
          </p:cNvCxnSpPr>
          <p:nvPr/>
        </p:nvCxnSpPr>
        <p:spPr>
          <a:xfrm>
            <a:off x="8341333" y="1521959"/>
            <a:ext cx="3158524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23B709-01CD-8C10-86D2-10FDF3E957B2}"/>
              </a:ext>
            </a:extLst>
          </p:cNvPr>
          <p:cNvCxnSpPr>
            <a:cxnSpLocks/>
          </p:cNvCxnSpPr>
          <p:nvPr/>
        </p:nvCxnSpPr>
        <p:spPr>
          <a:xfrm>
            <a:off x="8341333" y="1513488"/>
            <a:ext cx="0" cy="78897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7B5571F-1027-D425-E459-2484BDE714FD}"/>
              </a:ext>
            </a:extLst>
          </p:cNvPr>
          <p:cNvCxnSpPr>
            <a:cxnSpLocks/>
          </p:cNvCxnSpPr>
          <p:nvPr/>
        </p:nvCxnSpPr>
        <p:spPr>
          <a:xfrm>
            <a:off x="11499857" y="1495305"/>
            <a:ext cx="0" cy="79030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2F80EE-5AE7-9011-3D6F-71C47F20945D}"/>
              </a:ext>
            </a:extLst>
          </p:cNvPr>
          <p:cNvSpPr txBox="1"/>
          <p:nvPr/>
        </p:nvSpPr>
        <p:spPr>
          <a:xfrm>
            <a:off x="7742643" y="1650580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9ED591-6089-48AD-02CE-8F2343F173D6}"/>
              </a:ext>
            </a:extLst>
          </p:cNvPr>
          <p:cNvSpPr txBox="1"/>
          <p:nvPr/>
        </p:nvSpPr>
        <p:spPr>
          <a:xfrm>
            <a:off x="10825332" y="175614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D1304A0-D9ED-67DE-EDB0-A3D4981EC296}"/>
              </a:ext>
            </a:extLst>
          </p:cNvPr>
          <p:cNvCxnSpPr>
            <a:cxnSpLocks/>
          </p:cNvCxnSpPr>
          <p:nvPr/>
        </p:nvCxnSpPr>
        <p:spPr>
          <a:xfrm flipH="1">
            <a:off x="8007850" y="2609773"/>
            <a:ext cx="7431" cy="195022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E6DAB3-C52F-9A52-2A20-37C0700E8BD4}"/>
              </a:ext>
            </a:extLst>
          </p:cNvPr>
          <p:cNvCxnSpPr>
            <a:cxnSpLocks/>
          </p:cNvCxnSpPr>
          <p:nvPr/>
        </p:nvCxnSpPr>
        <p:spPr>
          <a:xfrm>
            <a:off x="9273565" y="2609773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6AD1294-562F-A6F5-98E9-4A1B6D726C6D}"/>
              </a:ext>
            </a:extLst>
          </p:cNvPr>
          <p:cNvSpPr txBox="1"/>
          <p:nvPr/>
        </p:nvSpPr>
        <p:spPr>
          <a:xfrm>
            <a:off x="7453909" y="2801744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C89345-6413-4951-CE7B-CEA0012137C6}"/>
              </a:ext>
            </a:extLst>
          </p:cNvPr>
          <p:cNvSpPr txBox="1"/>
          <p:nvPr/>
        </p:nvSpPr>
        <p:spPr>
          <a:xfrm>
            <a:off x="7363922" y="4572700"/>
            <a:ext cx="35965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SMMAT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EmmaX</a:t>
            </a:r>
            <a:r>
              <a:rPr lang="en-US" sz="2200" b="1" dirty="0">
                <a:solidFill>
                  <a:schemeClr val="accent1"/>
                </a:solidFill>
              </a:rPr>
              <a:t>-SKAT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STAAR 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2D3337-C517-0702-29F4-588825702562}"/>
              </a:ext>
            </a:extLst>
          </p:cNvPr>
          <p:cNvSpPr txBox="1"/>
          <p:nvPr/>
        </p:nvSpPr>
        <p:spPr>
          <a:xfrm>
            <a:off x="8499750" y="3459122"/>
            <a:ext cx="1741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A527B-CD67-B675-EE2D-21AD246607EE}"/>
              </a:ext>
            </a:extLst>
          </p:cNvPr>
          <p:cNvSpPr txBox="1"/>
          <p:nvPr/>
        </p:nvSpPr>
        <p:spPr>
          <a:xfrm>
            <a:off x="9243864" y="277630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10AE8D-6097-1B06-9438-18A4ADF445A5}"/>
              </a:ext>
            </a:extLst>
          </p:cNvPr>
          <p:cNvCxnSpPr>
            <a:cxnSpLocks/>
          </p:cNvCxnSpPr>
          <p:nvPr/>
        </p:nvCxnSpPr>
        <p:spPr>
          <a:xfrm>
            <a:off x="441365" y="251790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6D6C38D-ADB6-138E-4594-8824793C6F92}"/>
              </a:ext>
            </a:extLst>
          </p:cNvPr>
          <p:cNvSpPr txBox="1"/>
          <p:nvPr/>
        </p:nvSpPr>
        <p:spPr>
          <a:xfrm>
            <a:off x="9107" y="4404605"/>
            <a:ext cx="38303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GMMAT (slow but good for small sample sizes)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  <a:p>
            <a:endParaRPr lang="en-US" sz="2200" b="1" dirty="0">
              <a:solidFill>
                <a:schemeClr val="accent1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267C3EB-64B5-0A6F-2613-F06082D79239}"/>
              </a:ext>
            </a:extLst>
          </p:cNvPr>
          <p:cNvCxnSpPr>
            <a:cxnSpLocks/>
          </p:cNvCxnSpPr>
          <p:nvPr/>
        </p:nvCxnSpPr>
        <p:spPr>
          <a:xfrm>
            <a:off x="4017910" y="2513677"/>
            <a:ext cx="9821" cy="41856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FF8CD6C-EC4A-72E0-1B14-1F100397862C}"/>
              </a:ext>
            </a:extLst>
          </p:cNvPr>
          <p:cNvCxnSpPr>
            <a:cxnSpLocks/>
          </p:cNvCxnSpPr>
          <p:nvPr/>
        </p:nvCxnSpPr>
        <p:spPr>
          <a:xfrm>
            <a:off x="5255312" y="2502844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D5F493B-E3FB-6643-BB5E-B1CC79B952C0}"/>
              </a:ext>
            </a:extLst>
          </p:cNvPr>
          <p:cNvSpPr txBox="1"/>
          <p:nvPr/>
        </p:nvSpPr>
        <p:spPr>
          <a:xfrm>
            <a:off x="3434254" y="251367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2FD39F-8EEF-1A7D-0694-34E81052CFC8}"/>
              </a:ext>
            </a:extLst>
          </p:cNvPr>
          <p:cNvSpPr txBox="1"/>
          <p:nvPr/>
        </p:nvSpPr>
        <p:spPr>
          <a:xfrm>
            <a:off x="3285347" y="2059375"/>
            <a:ext cx="410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87B756D-91FA-091A-7B0D-C2C26DDECF59}"/>
              </a:ext>
            </a:extLst>
          </p:cNvPr>
          <p:cNvCxnSpPr>
            <a:cxnSpLocks/>
          </p:cNvCxnSpPr>
          <p:nvPr/>
        </p:nvCxnSpPr>
        <p:spPr>
          <a:xfrm>
            <a:off x="3997848" y="2501355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CDF9D7C-1C8C-9AE6-4F0B-49B4624A1BAD}"/>
              </a:ext>
            </a:extLst>
          </p:cNvPr>
          <p:cNvSpPr txBox="1"/>
          <p:nvPr/>
        </p:nvSpPr>
        <p:spPr>
          <a:xfrm>
            <a:off x="5265812" y="2519089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BB9C9C-8641-D12B-7010-2C300350BC2D}"/>
              </a:ext>
            </a:extLst>
          </p:cNvPr>
          <p:cNvSpPr txBox="1"/>
          <p:nvPr/>
        </p:nvSpPr>
        <p:spPr>
          <a:xfrm>
            <a:off x="7186650" y="217888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231155B-936F-64C3-9095-AA5ABE844181}"/>
              </a:ext>
            </a:extLst>
          </p:cNvPr>
          <p:cNvCxnSpPr>
            <a:cxnSpLocks/>
          </p:cNvCxnSpPr>
          <p:nvPr/>
        </p:nvCxnSpPr>
        <p:spPr>
          <a:xfrm>
            <a:off x="8007850" y="260977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D2281F6-859A-EC43-0FC9-B30E918B2A2C}"/>
              </a:ext>
            </a:extLst>
          </p:cNvPr>
          <p:cNvSpPr txBox="1"/>
          <p:nvPr/>
        </p:nvSpPr>
        <p:spPr>
          <a:xfrm>
            <a:off x="11337276" y="3536529"/>
            <a:ext cx="1183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  <a:highlight>
                  <a:srgbClr val="FFFF00"/>
                </a:highlight>
              </a:rPr>
              <a:t>SKAT binary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64CA16B-C5AF-3EB7-39DC-90AD2AD4814C}"/>
              </a:ext>
            </a:extLst>
          </p:cNvPr>
          <p:cNvCxnSpPr>
            <a:cxnSpLocks/>
          </p:cNvCxnSpPr>
          <p:nvPr/>
        </p:nvCxnSpPr>
        <p:spPr>
          <a:xfrm flipH="1">
            <a:off x="10690889" y="2643654"/>
            <a:ext cx="1" cy="89287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1CC1D98-9207-547A-4451-D5DF21F9683F}"/>
              </a:ext>
            </a:extLst>
          </p:cNvPr>
          <p:cNvCxnSpPr>
            <a:cxnSpLocks/>
          </p:cNvCxnSpPr>
          <p:nvPr/>
        </p:nvCxnSpPr>
        <p:spPr>
          <a:xfrm>
            <a:off x="11707337" y="2645770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20E4FE0-2BCA-82BF-5F2F-ABC345DCEDA5}"/>
              </a:ext>
            </a:extLst>
          </p:cNvPr>
          <p:cNvSpPr txBox="1"/>
          <p:nvPr/>
        </p:nvSpPr>
        <p:spPr>
          <a:xfrm>
            <a:off x="11679125" y="2786253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271F181-46FA-ECB5-FC99-BE22C9E19C46}"/>
              </a:ext>
            </a:extLst>
          </p:cNvPr>
          <p:cNvSpPr txBox="1"/>
          <p:nvPr/>
        </p:nvSpPr>
        <p:spPr>
          <a:xfrm>
            <a:off x="9800474" y="2212767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77807AF-01A2-D691-5E5B-817F4A1A4F88}"/>
              </a:ext>
            </a:extLst>
          </p:cNvPr>
          <p:cNvCxnSpPr>
            <a:cxnSpLocks/>
          </p:cNvCxnSpPr>
          <p:nvPr/>
        </p:nvCxnSpPr>
        <p:spPr>
          <a:xfrm>
            <a:off x="10683459" y="2643654"/>
            <a:ext cx="1036045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B9BADEA2-E02D-74A3-18F0-66C8B0142DFE}"/>
              </a:ext>
            </a:extLst>
          </p:cNvPr>
          <p:cNvSpPr txBox="1"/>
          <p:nvPr/>
        </p:nvSpPr>
        <p:spPr>
          <a:xfrm>
            <a:off x="10129518" y="281900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7A84CE8-1DE0-D5FB-B2E1-2BD94EA599B5}"/>
              </a:ext>
            </a:extLst>
          </p:cNvPr>
          <p:cNvSpPr txBox="1"/>
          <p:nvPr/>
        </p:nvSpPr>
        <p:spPr>
          <a:xfrm>
            <a:off x="10316325" y="3495945"/>
            <a:ext cx="11835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SKAT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C0B160-1CBB-C375-8931-2C93679D2B4D}"/>
              </a:ext>
            </a:extLst>
          </p:cNvPr>
          <p:cNvSpPr txBox="1"/>
          <p:nvPr/>
        </p:nvSpPr>
        <p:spPr>
          <a:xfrm>
            <a:off x="3107654" y="2910054"/>
            <a:ext cx="1765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pic>
        <p:nvPicPr>
          <p:cNvPr id="2" name="Picture 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EB63CD2-D805-E4A3-F5C0-6C0E0437E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78" y="3785734"/>
            <a:ext cx="1388175" cy="1388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FE7C4-7312-2ABA-B0E3-E9FAFB273C18}"/>
              </a:ext>
            </a:extLst>
          </p:cNvPr>
          <p:cNvSpPr txBox="1"/>
          <p:nvPr/>
        </p:nvSpPr>
        <p:spPr>
          <a:xfrm>
            <a:off x="4705833" y="523691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HELVETICA LIGHT" panose="020B0403020202020204" pitchFamily="34" charset="0"/>
              </a:rPr>
              <a:t>Rounak</a:t>
            </a:r>
            <a:r>
              <a:rPr lang="en-US" b="1" dirty="0">
                <a:latin typeface="HELVETICA LIGHT" panose="020B0403020202020204" pitchFamily="34" charset="0"/>
              </a:rPr>
              <a:t> Dey</a:t>
            </a:r>
          </a:p>
        </p:txBody>
      </p:sp>
      <p:pic>
        <p:nvPicPr>
          <p:cNvPr id="5" name="Picture 2" descr="5 &quot;Zhangchen Zhao&quot; profiles | LinkedIn">
            <a:extLst>
              <a:ext uri="{FF2B5EF4-FFF2-40B4-BE49-F238E27FC236}">
                <a16:creationId xmlns:a16="http://schemas.microsoft.com/office/drawing/2014/main" id="{B199DC92-9B4E-5791-2539-D812D932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809" y="4346554"/>
            <a:ext cx="1430322" cy="144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0D6734-14DB-7697-A136-0102B4EE6BE3}"/>
              </a:ext>
            </a:extLst>
          </p:cNvPr>
          <p:cNvSpPr txBox="1"/>
          <p:nvPr/>
        </p:nvSpPr>
        <p:spPr>
          <a:xfrm>
            <a:off x="10228964" y="586274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" pitchFamily="2" charset="0"/>
              </a:rPr>
              <a:t>Zhangchen</a:t>
            </a:r>
            <a:r>
              <a:rPr lang="en-US" dirty="0">
                <a:latin typeface="Helvetica" pitchFamily="2" charset="0"/>
              </a:rPr>
              <a:t> Zhao</a:t>
            </a:r>
          </a:p>
        </p:txBody>
      </p:sp>
    </p:spTree>
    <p:extLst>
      <p:ext uri="{BB962C8B-B14F-4D97-AF65-F5344CB8AC3E}">
        <p14:creationId xmlns:p14="http://schemas.microsoft.com/office/powerpoint/2010/main" val="3328141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6D1B-70BF-DD08-30D1-2E836F84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6BE8B-F7EB-DB11-6E63-12417FD99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https://github.com/weizhou0/ISGW_rare_SAIGE_hands_on/wiki/Day-1-genetic-association</a:t>
            </a:r>
            <a:endParaRPr lang="en-US" dirty="0"/>
          </a:p>
          <a:p>
            <a:r>
              <a:rPr lang="en-US" dirty="0"/>
              <a:t>Questions: </a:t>
            </a: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isgw-forum.colorado.edu</a:t>
            </a:r>
            <a:r>
              <a:rPr lang="en-US" dirty="0">
                <a:hlinkClick r:id="rId3"/>
              </a:rPr>
              <a:t>/t/about-the-common-rare-variant-association-category/29/1</a:t>
            </a:r>
            <a:endParaRPr lang="en-US" dirty="0"/>
          </a:p>
        </p:txBody>
      </p:sp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CAB645B-4780-0196-BC82-945E9090E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08" y="3300607"/>
            <a:ext cx="5697583" cy="34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21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51EB-F3BA-2B03-A52A-4D4C05BA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84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Different types of phenotypes require different statistical models for association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183A-21B6-1697-EA8F-DA3568C87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270"/>
            <a:ext cx="10515600" cy="435133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elvetica" pitchFamily="2" charset="0"/>
              </a:rPr>
              <a:t>Quantitative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LDL cholesterol level, height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Linear regression</a:t>
            </a: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Binary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Schizophrenia, Type 2 Diabetes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Logistic regression</a:t>
            </a: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Ordinal/categorical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On a scale of 1-10 how much do you like smoking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Multinomial regression </a:t>
            </a:r>
            <a:endParaRPr lang="en-US" sz="24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Time-to-event (TTE)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Age at skin cancer onset, Time of death after diagnosis of lung cancer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Survival analysis model</a:t>
            </a:r>
          </a:p>
        </p:txBody>
      </p:sp>
    </p:spTree>
    <p:extLst>
      <p:ext uri="{BB962C8B-B14F-4D97-AF65-F5344CB8AC3E}">
        <p14:creationId xmlns:p14="http://schemas.microsoft.com/office/powerpoint/2010/main" val="1999190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51EB-F3BA-2B03-A52A-4D4C05BA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84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Different types of phenotypes require different statistical models for association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1183A-21B6-1697-EA8F-DA3568C87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270"/>
            <a:ext cx="10515600" cy="435133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elvetica" pitchFamily="2" charset="0"/>
              </a:rPr>
              <a:t>Quantitative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LDL cholesterol level, height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Linear regression</a:t>
            </a:r>
            <a:endParaRPr lang="en-US" sz="2400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Binary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Schizophrenia, Type 2 Diabetes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Logistic regression</a:t>
            </a:r>
            <a:endParaRPr lang="en-US" sz="2400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Ordinal/categorical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On a scale of 1-10 how much do you like smoking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Proportional odds logistic regression, Multinomial regression </a:t>
            </a:r>
            <a:endParaRPr lang="en-US" sz="2400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Time-to-event (TTE)</a:t>
            </a:r>
          </a:p>
          <a:p>
            <a:pPr lvl="1"/>
            <a:r>
              <a:rPr lang="en-US" dirty="0" err="1">
                <a:latin typeface="Helvetica" pitchFamily="2" charset="0"/>
              </a:rPr>
              <a:t>eg.</a:t>
            </a:r>
            <a:r>
              <a:rPr lang="en-US" dirty="0">
                <a:latin typeface="Helvetica" pitchFamily="2" charset="0"/>
              </a:rPr>
              <a:t> Age at skin cancer onset, Time of death after diagnosis of lung cancer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Helvetica" pitchFamily="2" charset="0"/>
              </a:rPr>
              <a:t>Survival analysis model</a:t>
            </a:r>
          </a:p>
        </p:txBody>
      </p:sp>
    </p:spTree>
    <p:extLst>
      <p:ext uri="{BB962C8B-B14F-4D97-AF65-F5344CB8AC3E}">
        <p14:creationId xmlns:p14="http://schemas.microsoft.com/office/powerpoint/2010/main" val="134206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C8C39-0AFC-6038-1C57-58363B48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4988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Using linear regression for binary phenotypes (coded as 0 and 1) can lead to inflated type I errors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1DF602-053A-AE87-A569-D8F1B9DAD7E5}"/>
              </a:ext>
            </a:extLst>
          </p:cNvPr>
          <p:cNvSpPr/>
          <p:nvPr/>
        </p:nvSpPr>
        <p:spPr>
          <a:xfrm>
            <a:off x="6640224" y="6457890"/>
            <a:ext cx="5551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adapted from Chen, H., Wang, C.,</a:t>
            </a:r>
            <a:r>
              <a:rPr lang="zh-CN" altLang="en-US" sz="2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et.</a:t>
            </a:r>
            <a:r>
              <a:rPr lang="zh-CN" altLang="en-US" sz="2000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al.</a:t>
            </a:r>
            <a:r>
              <a:rPr lang="zh-CN" altLang="en-US" sz="2000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(2016)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D342D-71C7-4A69-6CEC-4C467F6F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022" y="1767501"/>
            <a:ext cx="5395956" cy="4572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CAD5B-8946-0341-7428-6252330EA71F}"/>
              </a:ext>
            </a:extLst>
          </p:cNvPr>
          <p:cNvSpPr txBox="1"/>
          <p:nvPr/>
        </p:nvSpPr>
        <p:spPr>
          <a:xfrm>
            <a:off x="5127206" y="4019814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BB000"/>
                </a:solidFill>
                <a:latin typeface="Helvetica" pitchFamily="2" charset="0"/>
              </a:rPr>
              <a:t>Linear model assumed </a:t>
            </a:r>
          </a:p>
          <a:p>
            <a:r>
              <a:rPr lang="en-US" b="1" dirty="0">
                <a:solidFill>
                  <a:srgbClr val="EBB000"/>
                </a:solidFill>
                <a:latin typeface="Helvetica" pitchFamily="2" charset="0"/>
              </a:rPr>
              <a:t>mean-variance relationship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7635C-72D4-49C3-028C-A327C2EED99C}"/>
              </a:ext>
            </a:extLst>
          </p:cNvPr>
          <p:cNvSpPr txBox="1"/>
          <p:nvPr/>
        </p:nvSpPr>
        <p:spPr>
          <a:xfrm>
            <a:off x="4762874" y="1628255"/>
            <a:ext cx="45983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9CD5"/>
                </a:solidFill>
                <a:latin typeface="Helvetica" pitchFamily="2" charset="0"/>
              </a:rPr>
              <a:t>True mean-variance relationship </a:t>
            </a:r>
          </a:p>
        </p:txBody>
      </p:sp>
    </p:spTree>
    <p:extLst>
      <p:ext uri="{BB962C8B-B14F-4D97-AF65-F5344CB8AC3E}">
        <p14:creationId xmlns:p14="http://schemas.microsoft.com/office/powerpoint/2010/main" val="264571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122" y="-310829"/>
            <a:ext cx="9464040" cy="1325563"/>
          </a:xfrm>
        </p:spPr>
        <p:txBody>
          <a:bodyPr/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Genetic association tests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8792" y="2030676"/>
          <a:ext cx="3749040" cy="445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99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942093"/>
                          </a:solidFill>
                        </a:rPr>
                        <a:t>C</a:t>
                      </a:r>
                    </a:p>
                  </a:txBody>
                  <a:tcPr marL="109728" marR="109728" marT="54864" marB="5486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G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…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1" y="954140"/>
            <a:ext cx="164592" cy="3601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4" y="962136"/>
            <a:ext cx="134909" cy="3515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520" y="967468"/>
            <a:ext cx="5389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No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1" y="1365372"/>
            <a:ext cx="164592" cy="3601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56" y="1339583"/>
            <a:ext cx="142646" cy="3717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3486" y="1339583"/>
            <a:ext cx="63530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latin typeface="Helvetica" pitchFamily="2" charset="0"/>
              </a:rPr>
              <a:t>Yes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953966" y="2126545"/>
            <a:ext cx="329532" cy="4236330"/>
            <a:chOff x="223461" y="1897411"/>
            <a:chExt cx="274610" cy="35302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751" y="1897411"/>
              <a:ext cx="274320" cy="6001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3377212"/>
              <a:ext cx="228600" cy="5956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36" y="4831997"/>
              <a:ext cx="228600" cy="5956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21" y="4133246"/>
              <a:ext cx="228600" cy="5956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61" y="2653445"/>
              <a:ext cx="274320" cy="600174"/>
            </a:xfrm>
            <a:prstGeom prst="rect">
              <a:avLst/>
            </a:prstGeom>
          </p:spPr>
        </p:pic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142" y="3195941"/>
            <a:ext cx="185904" cy="47285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50" y="2971873"/>
            <a:ext cx="214505" cy="45808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226" y="2475879"/>
            <a:ext cx="185904" cy="47285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902" y="3636996"/>
            <a:ext cx="214505" cy="458088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557" y="2934912"/>
            <a:ext cx="185904" cy="4728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858" y="3760124"/>
            <a:ext cx="214505" cy="45808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237" y="2610929"/>
            <a:ext cx="185904" cy="472850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820" y="3441970"/>
            <a:ext cx="214505" cy="4580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72" y="3681402"/>
            <a:ext cx="185904" cy="47285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626" y="3109316"/>
            <a:ext cx="214505" cy="458088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318" y="2609844"/>
            <a:ext cx="185904" cy="47285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42" y="3221725"/>
            <a:ext cx="214505" cy="45808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467" y="2369119"/>
            <a:ext cx="214505" cy="458088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557" y="2468929"/>
            <a:ext cx="175820" cy="447210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667" y="3661649"/>
            <a:ext cx="214505" cy="458088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928" y="2512376"/>
            <a:ext cx="175820" cy="44721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902" y="2882077"/>
            <a:ext cx="175820" cy="44721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59" y="2601761"/>
            <a:ext cx="214505" cy="458088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610" y="2701569"/>
            <a:ext cx="175820" cy="447210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008" y="3487903"/>
            <a:ext cx="214505" cy="45808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642" y="3469443"/>
            <a:ext cx="175820" cy="44721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342" y="3103549"/>
            <a:ext cx="175820" cy="44721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145" y="2834401"/>
            <a:ext cx="214505" cy="45808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948" y="3340597"/>
            <a:ext cx="175820" cy="44721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347" y="3720545"/>
            <a:ext cx="214505" cy="45808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929" y="2977658"/>
            <a:ext cx="175820" cy="44721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8681" y="3336190"/>
            <a:ext cx="175820" cy="44721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398" y="2713658"/>
            <a:ext cx="214505" cy="45808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288" y="3166852"/>
            <a:ext cx="175820" cy="44721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174" y="2381034"/>
            <a:ext cx="214505" cy="458088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370" y="3032659"/>
            <a:ext cx="175820" cy="44721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7020" y="3568831"/>
            <a:ext cx="175820" cy="44721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270" y="3220693"/>
            <a:ext cx="185904" cy="4728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609" y="3453334"/>
            <a:ext cx="185904" cy="47285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5" y="3152941"/>
            <a:ext cx="175639" cy="472850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6934779" y="1358743"/>
            <a:ext cx="270779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80" dirty="0">
                <a:latin typeface="Helvetica" pitchFamily="2" charset="0"/>
              </a:rPr>
              <a:t>SNP 1 </a:t>
            </a:r>
          </a:p>
          <a:p>
            <a:pPr algn="ctr"/>
            <a:r>
              <a:rPr lang="en-US" sz="2880" dirty="0">
                <a:latin typeface="Helvetica" pitchFamily="2" charset="0"/>
              </a:rPr>
              <a:t>Frequency of </a:t>
            </a:r>
            <a:r>
              <a:rPr lang="en-US" sz="2880" dirty="0">
                <a:solidFill>
                  <a:srgbClr val="942093"/>
                </a:solidFill>
                <a:latin typeface="Helvetica" pitchFamily="2" charset="0"/>
              </a:rPr>
              <a:t>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03151" y="4241185"/>
            <a:ext cx="5092410" cy="1444551"/>
            <a:chOff x="4390608" y="4354273"/>
            <a:chExt cx="4243675" cy="1203792"/>
          </a:xfrm>
        </p:grpSpPr>
        <p:sp>
          <p:nvSpPr>
            <p:cNvPr id="149" name="TextBox 148"/>
            <p:cNvSpPr txBox="1"/>
            <p:nvPr/>
          </p:nvSpPr>
          <p:spPr>
            <a:xfrm>
              <a:off x="4390608" y="4373125"/>
              <a:ext cx="1548501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Cases  </a:t>
              </a:r>
            </a:p>
            <a:p>
              <a:r>
                <a:rPr lang="en-US" sz="2880" dirty="0">
                  <a:latin typeface="Helvetica" pitchFamily="2" charset="0"/>
                </a:rPr>
                <a:t>2/4 = 50%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829301" y="4354273"/>
              <a:ext cx="1804982" cy="1184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80" dirty="0">
                  <a:latin typeface="Helvetica" pitchFamily="2" charset="0"/>
                </a:rPr>
                <a:t>Controls: </a:t>
              </a:r>
            </a:p>
            <a:p>
              <a:r>
                <a:rPr lang="en-US" sz="2880" dirty="0">
                  <a:latin typeface="Helvetica" pitchFamily="2" charset="0"/>
                </a:rPr>
                <a:t>1/6 = 16.7%</a:t>
              </a:r>
            </a:p>
            <a:p>
              <a:endParaRPr lang="en-US" sz="2880" dirty="0">
                <a:latin typeface="Helvetica" pitchFamily="2" charset="0"/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7878057" y="2971874"/>
            <a:ext cx="78098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>
                <a:latin typeface="Helvetica" pitchFamily="2" charset="0"/>
              </a:rPr>
              <a:t>VS.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72923" y="1560682"/>
            <a:ext cx="143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Helvetica" pitchFamily="2" charset="0"/>
              </a:rPr>
              <a:t>SNP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151181" y="5288097"/>
                <a:ext cx="5320687" cy="1865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920" b="1" dirty="0">
                    <a:latin typeface="Helvetica" pitchFamily="2" charset="0"/>
                  </a:rPr>
                  <a:t>Logistic regression:  </a:t>
                </a:r>
                <a14:m>
                  <m:oMath xmlns:m="http://schemas.openxmlformats.org/officeDocument/2006/math">
                    <m:r>
                      <a:rPr lang="en-US" sz="1920" b="1" i="1" dirty="0" smtClean="0">
                        <a:latin typeface="Cambria Math" panose="02040503050406030204" pitchFamily="18" charset="0"/>
                      </a:rPr>
                      <m:t>𝒍𝒐𝒈𝒊𝒕</m:t>
                    </m:r>
                    <m:r>
                      <a:rPr lang="en-US" sz="192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920" b="1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𝝅</m:t>
                    </m:r>
                    <m:r>
                      <a:rPr lang="en-US" sz="1920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l-GR" sz="192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2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𝜶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  <m:r>
                      <a:rPr lang="en-US" sz="192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</m:oMath>
                </a14:m>
                <a:endParaRPr lang="en-US" sz="1920" b="1" i="1" dirty="0">
                  <a:solidFill>
                    <a:srgbClr val="FF0000"/>
                  </a:solidFill>
                  <a:latin typeface="Helvetica" pitchFamily="2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920" b="1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𝝅</m:t>
                    </m:r>
                  </m:oMath>
                </a14:m>
                <a:r>
                  <a:rPr lang="en-US" sz="1920" b="1" i="1" dirty="0">
                    <a:latin typeface="Helvetica" pitchFamily="2" charset="0"/>
                    <a:ea typeface="Cambria Math" charset="0"/>
                    <a:cs typeface="Cambria Math" charset="0"/>
                  </a:rPr>
                  <a:t>: probability of being a case given X and G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𝑮</m:t>
                    </m:r>
                  </m:oMath>
                </a14:m>
                <a:r>
                  <a:rPr lang="en-US" sz="1920" b="1" dirty="0">
                    <a:latin typeface="Helvetica" pitchFamily="2" charset="0"/>
                    <a:ea typeface="Cambria Math" charset="0"/>
                    <a:cs typeface="Cambria Math" charset="0"/>
                  </a:rPr>
                  <a:t> = 0, 1, or 2</a:t>
                </a:r>
              </a:p>
              <a:p>
                <a:pPr algn="ctr"/>
                <a:r>
                  <a:rPr lang="en-US" sz="192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92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0</a:t>
                </a:r>
                <a14:m>
                  <m:oMath xmlns:m="http://schemas.openxmlformats.org/officeDocument/2006/math">
                    <m:r>
                      <a:rPr lang="en-US" sz="1920" b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92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 </m:t>
                    </m:r>
                  </m:oMath>
                </a14:m>
                <a:r>
                  <a:rPr lang="en-US" sz="1920" b="1" dirty="0">
                    <a:latin typeface="Helvetica" pitchFamily="2" charset="0"/>
                  </a:rPr>
                  <a:t>0</a:t>
                </a:r>
              </a:p>
              <a:p>
                <a:pPr algn="ctr"/>
                <a:r>
                  <a:rPr lang="en-US" sz="1920" b="1" dirty="0">
                    <a:latin typeface="Helvetica" pitchFamily="2" charset="0"/>
                    <a:ea typeface="Cambria Math" charset="0"/>
                    <a:cs typeface="Cambria Math" charset="0"/>
                  </a:rPr>
                  <a:t>H</a:t>
                </a:r>
                <a:r>
                  <a:rPr lang="en-US" sz="1920" b="1" baseline="-25000" dirty="0">
                    <a:latin typeface="Helvetica" pitchFamily="2" charset="0"/>
                    <a:ea typeface="Cambria Math" charset="0"/>
                    <a:cs typeface="Cambria Math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1920" b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: </m:t>
                    </m:r>
                    <m:r>
                      <a:rPr lang="en-US" sz="192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𝜷</m:t>
                    </m:r>
                    <m:r>
                      <a:rPr lang="en-US" sz="1920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≠</m:t>
                    </m:r>
                  </m:oMath>
                </a14:m>
                <a:r>
                  <a:rPr lang="en-US" sz="1920" b="1" dirty="0">
                    <a:latin typeface="Helvetica" pitchFamily="2" charset="0"/>
                  </a:rPr>
                  <a:t> 0</a:t>
                </a:r>
              </a:p>
              <a:p>
                <a:pPr algn="ctr"/>
                <a:endParaRPr lang="en-US" sz="1920" b="1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181" y="5288097"/>
                <a:ext cx="5320687" cy="1865126"/>
              </a:xfrm>
              <a:prstGeom prst="rect">
                <a:avLst/>
              </a:prstGeom>
              <a:blipFill>
                <a:blip r:embed="rId7"/>
                <a:stretch>
                  <a:fillRect t="-2027" r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D2D8-BB3C-8042-AF14-4A850AA8FA74}" type="slidenum">
              <a:rPr lang="en-US" smtClean="0">
                <a:latin typeface="Helvetica" pitchFamily="2" charset="0"/>
              </a:rPr>
              <a:t>9</a:t>
            </a:fld>
            <a:endParaRPr lang="en-US"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0BF96-E473-8A71-F349-8614ECB222BA}"/>
              </a:ext>
            </a:extLst>
          </p:cNvPr>
          <p:cNvSpPr txBox="1"/>
          <p:nvPr/>
        </p:nvSpPr>
        <p:spPr>
          <a:xfrm>
            <a:off x="967856" y="515023"/>
            <a:ext cx="1105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To identify genetic variants that are associated with 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a complex disease/disorder </a:t>
            </a:r>
          </a:p>
        </p:txBody>
      </p:sp>
    </p:spTree>
    <p:extLst>
      <p:ext uri="{BB962C8B-B14F-4D97-AF65-F5344CB8AC3E}">
        <p14:creationId xmlns:p14="http://schemas.microsoft.com/office/powerpoint/2010/main" val="1222101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4314</Words>
  <Application>Microsoft Macintosh PowerPoint</Application>
  <PresentationFormat>Widescreen</PresentationFormat>
  <Paragraphs>1452</Paragraphs>
  <Slides>57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Helvetica</vt:lpstr>
      <vt:lpstr>Helvetica Light</vt:lpstr>
      <vt:lpstr>Helvetica Light</vt:lpstr>
      <vt:lpstr>Wingdings</vt:lpstr>
      <vt:lpstr>Office Theme 2013 - 2022</vt:lpstr>
      <vt:lpstr>Genetic Association Tests for Common + Rare Variants</vt:lpstr>
      <vt:lpstr>Genetic association tests</vt:lpstr>
      <vt:lpstr>Genetic association tests</vt:lpstr>
      <vt:lpstr>Genetic association tests</vt:lpstr>
      <vt:lpstr>Genetic association tests</vt:lpstr>
      <vt:lpstr>Different types of phenotypes require different statistical models for association tests</vt:lpstr>
      <vt:lpstr>Different types of phenotypes require different statistical models for association tests</vt:lpstr>
      <vt:lpstr>Using linear regression for binary phenotypes (coded as 0 and 1) can lead to inflated type I errors</vt:lpstr>
      <vt:lpstr>Genetic association tests</vt:lpstr>
      <vt:lpstr>Standard asymptotic tests </vt:lpstr>
      <vt:lpstr>Genome-Wide Association Study (GWAS) </vt:lpstr>
      <vt:lpstr>Genome-Wide Association Study (GWAS) </vt:lpstr>
      <vt:lpstr>Visualize GWAS: quantile-quantile (QQ) plot </vt:lpstr>
      <vt:lpstr>Different types of phenotypes require different statistical models for association tests</vt:lpstr>
      <vt:lpstr>Challenges in genetic association studies</vt:lpstr>
      <vt:lpstr>Mixed models are used for genetic association tests with related samples</vt:lpstr>
      <vt:lpstr>Challenges in genetic association studies</vt:lpstr>
      <vt:lpstr>Optimizations were applied for large-scale data</vt:lpstr>
      <vt:lpstr>PowerPoint Presentation</vt:lpstr>
      <vt:lpstr>Optimizations were applied for large-scale data</vt:lpstr>
      <vt:lpstr>Unbalanced case-control ratios are commonly observed for binary phenotypes in biobanks</vt:lpstr>
      <vt:lpstr>Test statistics do not converge to Normal distribution, leading to inflated type I error rates</vt:lpstr>
      <vt:lpstr>Saddlepoint approximation (SPA) is used to account for unbalanced case-control ratio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SAIGE</vt:lpstr>
      <vt:lpstr>Pan-UKBB: run SAIGE for 7,228 phenotypes, across 6 continental ancestry groups, for a total of 16,131 GWAS</vt:lpstr>
      <vt:lpstr>Sequencing data are being generated by biobanks allow for studying rare variant associations for complex diseases</vt:lpstr>
      <vt:lpstr>Single-variant association tests are underpowered for rare variants</vt:lpstr>
      <vt:lpstr>Solution: Test the joint effects of rare variants</vt:lpstr>
      <vt:lpstr>PowerPoint Presentation</vt:lpstr>
      <vt:lpstr>Incorporating weight for each variant</vt:lpstr>
      <vt:lpstr>Set-based association tests: grouping rare variants to test (by genes, epigenetic features…)</vt:lpstr>
      <vt:lpstr>SKAT-O is more powerful than Burden and SKAT</vt:lpstr>
      <vt:lpstr>PowerPoint Presentation</vt:lpstr>
      <vt:lpstr>PowerPoint Presentation</vt:lpstr>
      <vt:lpstr>Set-based tests help identify genetic associations that are missed by single-variant tests</vt:lpstr>
      <vt:lpstr>Set-based tests help identify genetic associations that are missed by single-variant tests</vt:lpstr>
      <vt:lpstr>Set-based tests help identify genetic associations that are missed by single-variant tests</vt:lpstr>
      <vt:lpstr>PowerPoint Presentation</vt:lpstr>
      <vt:lpstr>PowerPoint Presentation</vt:lpstr>
      <vt:lpstr>Rare variant associations can aggregate in different annotation and MAF groups </vt:lpstr>
      <vt:lpstr>PowerPoint Presentation</vt:lpstr>
      <vt:lpstr>PowerPoint Presentation</vt:lpstr>
      <vt:lpstr>PowerPoint Presentation</vt:lpstr>
      <vt:lpstr>PowerPoint Presentation</vt:lpstr>
      <vt:lpstr>Reference</vt:lpstr>
      <vt:lpstr>Reference</vt:lpstr>
      <vt:lpstr>Different types of phenotypes require different statistical models for association tests</vt:lpstr>
      <vt:lpstr>Mixed model method for other phenotype types</vt:lpstr>
      <vt:lpstr>Analyzing X Chromosome</vt:lpstr>
      <vt:lpstr>PowerPoint Presentation</vt:lpstr>
      <vt:lpstr>PowerPoint Presentation</vt:lpstr>
      <vt:lpstr>Hands-on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Zhou, Wei,PhD</dc:creator>
  <cp:lastModifiedBy>Zhou, Wei,PhD</cp:lastModifiedBy>
  <cp:revision>31</cp:revision>
  <dcterms:created xsi:type="dcterms:W3CDTF">2023-03-05T19:23:33Z</dcterms:created>
  <dcterms:modified xsi:type="dcterms:W3CDTF">2023-03-06T21:06:44Z</dcterms:modified>
</cp:coreProperties>
</file>