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305" r:id="rId3"/>
    <p:sldId id="258" r:id="rId4"/>
    <p:sldId id="302" r:id="rId5"/>
    <p:sldId id="303" r:id="rId6"/>
    <p:sldId id="306" r:id="rId7"/>
    <p:sldId id="307" r:id="rId8"/>
    <p:sldId id="309" r:id="rId9"/>
    <p:sldId id="257" r:id="rId10"/>
    <p:sldId id="311" r:id="rId11"/>
    <p:sldId id="308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265" r:id="rId23"/>
    <p:sldId id="324" r:id="rId24"/>
    <p:sldId id="322" r:id="rId25"/>
    <p:sldId id="268" r:id="rId26"/>
    <p:sldId id="323" r:id="rId27"/>
    <p:sldId id="269" r:id="rId28"/>
    <p:sldId id="325" r:id="rId29"/>
    <p:sldId id="326" r:id="rId30"/>
    <p:sldId id="328" r:id="rId31"/>
    <p:sldId id="270" r:id="rId32"/>
    <p:sldId id="327" r:id="rId33"/>
    <p:sldId id="332" r:id="rId34"/>
    <p:sldId id="329" r:id="rId35"/>
    <p:sldId id="271" r:id="rId36"/>
    <p:sldId id="330" r:id="rId37"/>
    <p:sldId id="275" r:id="rId38"/>
    <p:sldId id="272" r:id="rId39"/>
    <p:sldId id="273" r:id="rId40"/>
    <p:sldId id="274" r:id="rId41"/>
    <p:sldId id="276" r:id="rId42"/>
    <p:sldId id="260" r:id="rId43"/>
    <p:sldId id="277" r:id="rId44"/>
    <p:sldId id="263" r:id="rId45"/>
    <p:sldId id="331" r:id="rId46"/>
    <p:sldId id="26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6"/>
    <p:restoredTop sz="88720"/>
  </p:normalViewPr>
  <p:slideViewPr>
    <p:cSldViewPr snapToGrid="0" snapToObjects="1">
      <p:cViewPr varScale="1">
        <p:scale>
          <a:sx n="95" d="100"/>
          <a:sy n="95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ED7BA-2196-B945-9445-C943A0D00821}" type="datetimeFigureOut">
              <a:rPr lang="en-US" smtClean="0"/>
              <a:t>3/5/23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71FFC-D1EE-2249-B254-ED068195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3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070C0"/>
                </a:solidFill>
              </a:rPr>
              <a:t>Population Genetics Theory</a:t>
            </a:r>
            <a:r>
              <a:rPr lang="en-US" sz="1200" dirty="0"/>
              <a:t> is concerned with characterizing and quantifying </a:t>
            </a:r>
            <a:r>
              <a:rPr lang="en-US" sz="1200" b="1" dirty="0">
                <a:solidFill>
                  <a:schemeClr val="accent6"/>
                </a:solidFill>
              </a:rPr>
              <a:t>genetic variation</a:t>
            </a:r>
            <a:r>
              <a:rPr lang="en-US" sz="1200" dirty="0"/>
              <a:t> within and between </a:t>
            </a:r>
            <a:r>
              <a:rPr lang="en-US" sz="1200" b="1" dirty="0">
                <a:solidFill>
                  <a:schemeClr val="accent6"/>
                </a:solidFill>
              </a:rPr>
              <a:t>populations</a:t>
            </a:r>
            <a:r>
              <a:rPr lang="en-US" sz="1200" dirty="0"/>
              <a:t>.</a:t>
            </a:r>
          </a:p>
          <a:p>
            <a:r>
              <a:rPr lang="en-US" dirty="0"/>
              <a:t>So, what is genetic variation and what is a population are the two questions we need to answer to better understand what this theory is about.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9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63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purpose of this lecture, we will mostly focus on SNPs in diploid individuals.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7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summarize what population genetics theory is about using this quote from Falconer’s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49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070C0"/>
                </a:solidFill>
              </a:rPr>
              <a:t>Population Genetics Theory</a:t>
            </a:r>
            <a:r>
              <a:rPr lang="en-US" sz="1200" dirty="0"/>
              <a:t> is concerned with characterizing and quantifying </a:t>
            </a:r>
            <a:r>
              <a:rPr lang="en-US" sz="1200" b="1" dirty="0">
                <a:solidFill>
                  <a:schemeClr val="accent6"/>
                </a:solidFill>
              </a:rPr>
              <a:t>genetic variation</a:t>
            </a:r>
            <a:r>
              <a:rPr lang="en-US" sz="1200" dirty="0"/>
              <a:t> within and between </a:t>
            </a:r>
            <a:r>
              <a:rPr lang="en-US" sz="1200" b="1" dirty="0">
                <a:solidFill>
                  <a:schemeClr val="accent6"/>
                </a:solidFill>
              </a:rPr>
              <a:t>populations</a:t>
            </a:r>
            <a:r>
              <a:rPr lang="en-US" sz="1200" dirty="0"/>
              <a:t>.</a:t>
            </a:r>
          </a:p>
          <a:p>
            <a:r>
              <a:rPr lang="en-US" dirty="0"/>
              <a:t>So, what is genetic variation and what is a population are the two questions we need to answer to better understand what this theory is about.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02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070C0"/>
                </a:solidFill>
              </a:rPr>
              <a:t>Population Genetics Theory</a:t>
            </a:r>
            <a:r>
              <a:rPr lang="en-US" sz="1200" dirty="0"/>
              <a:t> is concerned with characterizing and quantifying </a:t>
            </a:r>
            <a:r>
              <a:rPr lang="en-US" sz="1200" b="1" dirty="0">
                <a:solidFill>
                  <a:schemeClr val="accent6"/>
                </a:solidFill>
              </a:rPr>
              <a:t>genetic variation</a:t>
            </a:r>
            <a:r>
              <a:rPr lang="en-US" sz="1200" dirty="0"/>
              <a:t> within and between </a:t>
            </a:r>
            <a:r>
              <a:rPr lang="en-US" sz="1200" b="1" dirty="0">
                <a:solidFill>
                  <a:schemeClr val="accent6"/>
                </a:solidFill>
              </a:rPr>
              <a:t>populations</a:t>
            </a:r>
            <a:r>
              <a:rPr lang="en-US" sz="1200" dirty="0"/>
              <a:t>.</a:t>
            </a:r>
          </a:p>
          <a:p>
            <a:r>
              <a:rPr lang="en-US" dirty="0"/>
              <a:t>So, what is genetic variation and what is a population are the two questions we need to answer to better understand what this theory is about.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24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concept of </a:t>
            </a:r>
            <a:r>
              <a:rPr lang="en-US" dirty="0" err="1"/>
              <a:t>Fst</a:t>
            </a:r>
            <a:r>
              <a:rPr lang="en-US" dirty="0"/>
              <a:t> is important to compare populations. We can assume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10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Fst</a:t>
            </a:r>
            <a:r>
              <a:rPr lang="en-US" dirty="0"/>
              <a:t> is typically reported as a genome-wide measure but keep in mind that </a:t>
            </a:r>
            <a:r>
              <a:rPr lang="en-US" dirty="0" err="1"/>
              <a:t>Fst</a:t>
            </a:r>
            <a:r>
              <a:rPr lang="en-US" dirty="0"/>
              <a:t> can vary across the genome. This is actually one of the methods used to detect deviation from drift…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4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A01F-F19C-4D49-AD03-2745E9D7D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DEE58-1A7E-054C-B7A8-E334B45C8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754E7-F22D-8146-B06E-C5BA494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9D00-BB98-0340-A07A-754F4EDEAAB7}" type="datetime1">
              <a:rPr lang="en-AU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98DA6-624F-F74B-A48F-9FAC92AF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042D-EE28-0D40-A159-969AF36B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03DEA-E225-F14E-98AE-D5A685DDF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D2190-CD70-BA49-98BC-3E658EE80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6D0BE-0121-2B4F-8FAB-2EC34C18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D457-BCB1-BF46-8D55-71D6E77F14AD}" type="datetime1">
              <a:rPr lang="en-AU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126F-CDCE-2C43-B131-60E4A152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EFDA4-DBAC-9F45-B5E0-FBA2CFEF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9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2311B-9213-C044-A3E0-788872E7F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DBD0C-F24F-F94B-9262-8D2E44DF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A041F-15FF-C942-9622-8F43C307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CC70-56BA-554E-9EEE-EBBAD4007742}" type="datetime1">
              <a:rPr lang="en-AU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2DABE-7D79-C34F-9CEE-DA6CE6F3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B4ADE-85C7-6E4D-B697-99C0A079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E3BA-085A-574A-9492-D216C832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4FEFA-F75C-B24C-98D1-B7CC45287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89D8B-E558-EB4A-9213-69565286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0D2E-94CB-0644-B440-71816BA0502F}" type="datetime1">
              <a:rPr lang="en-AU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638E2-EB8C-134F-8007-4A3FF8A2D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92D24-942D-244C-8709-B1F8FA4A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1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AA63-9918-A642-912A-536DD492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015F8-370D-E841-82AB-67DDF0DA3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5BFC0-0E87-A047-98BE-66E2A3E1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4AF8-2F8C-C740-921F-D3DF739DF7C5}" type="datetime1">
              <a:rPr lang="en-AU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A2827-B7D4-BB49-A256-D1DF3013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8D9A4-3444-0746-BD41-82C95132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6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9D57-B2E8-604F-8ADD-9063CB5C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FCE09-68B9-0947-9C98-282AE6818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29C2A-99C9-D540-8EAB-7815ECBA0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264E1-CBFC-7D40-AE72-64640EA67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F19E-D2CC-1B42-9B71-2B1A7FAA1DB9}" type="datetime1">
              <a:rPr lang="en-AU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B5D5B-50EC-834A-88BF-EFE3DF6B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CC926-D97D-0845-AD00-CC9E7F50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D14D-3038-5B47-B75C-9B3E16B7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4E0F5-FB4F-0B40-B288-5E3811773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14FA7-5AB1-6E42-BDBD-00B96E375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57122-C4C1-E34E-8949-9AE3FCE50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EAD03-7DB7-0A45-BDCF-6A83DF8C3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5EC90A-8ED7-B24F-8C94-436AAF19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0F13-76B6-AD4E-8DF5-31C9AEBD56FF}" type="datetime1">
              <a:rPr lang="en-AU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859C08-4AAC-F247-BF36-AB99945A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0E9549-CE54-EA49-A059-FF56E2BB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C509-A757-5641-8B32-EDE01309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532266-0FE2-DA4A-8474-ABAB10C2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C33E-69C1-DE43-8FBB-AA2865B121C2}" type="datetime1">
              <a:rPr lang="en-AU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F870F-95D6-D24F-B81E-4AE14FAF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16B34-926F-5344-AA0E-14DC9147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8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205AD-18DD-3C4E-AB95-441D5A1CF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EE08-7813-3446-B882-3B51B5BD0C0D}" type="datetime1">
              <a:rPr lang="en-AU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196D55-F763-6045-86E3-3C040F4F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05C36-CCF9-C344-8DA5-E06BC188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8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3A64-C3D5-7648-9C3D-76CDAA0C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14F24-A114-C746-B016-C61557917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8B894-3464-B541-AF0E-E520C57D1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D641B-2AB9-2845-9701-35B85538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71E8-D4B8-C146-9AB8-99AA792D9E0A}" type="datetime1">
              <a:rPr lang="en-AU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9B8F9-8407-7D45-8E75-E0AFCC23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FEE1A-95FF-0045-B977-6AC95DF8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2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368A-79C3-7F42-B8E5-B2C8C824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9CDD9-D1B7-5145-B90E-867630750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7A86E-E93D-A54A-BB6A-D810F3A9F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F95FD-BFF7-B743-8AAF-EFF350B6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E9E3-D6B0-E749-9DEE-3E2549D181C6}" type="datetime1">
              <a:rPr lang="en-AU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8D86-E624-1F46-9F6A-1D23A340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57025-4A74-664A-96D6-CA50070D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0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E45E3-CD2D-E449-845E-9A5648B0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F4910-4361-3748-9126-26FFCE68D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86265-F185-6D46-B4C5-52736AC6D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6F9C0-F074-4C43-86B3-F52E3E994A3A}" type="datetime1">
              <a:rPr lang="en-AU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42635-1164-A64A-B4B3-5E145234E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C2394-99A9-F143-9D29-EFF75617D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4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.yengo@imb.uq.edu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E4195-CA26-6F46-8DBA-60ABBB9EB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704" y="1214438"/>
            <a:ext cx="8951592" cy="2570484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atin typeface="Century Gothic" panose="020B0502020202020204" pitchFamily="34" charset="0"/>
              </a:rPr>
              <a:t>Introduction to Population Genetics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00D78-395B-CD44-8E25-782555777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704" y="385461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Century Gothic" panose="020B0502020202020204" pitchFamily="34" charset="0"/>
              </a:rPr>
              <a:t>Loic Yengo, PhD</a:t>
            </a:r>
          </a:p>
          <a:p>
            <a:pPr algn="l"/>
            <a:r>
              <a:rPr lang="en-US" sz="2000" dirty="0">
                <a:latin typeface="Century Gothic" panose="020B0502020202020204" pitchFamily="34" charset="0"/>
              </a:rPr>
              <a:t>Institute for Molecular Bioscience</a:t>
            </a:r>
          </a:p>
          <a:p>
            <a:pPr algn="l"/>
            <a:r>
              <a:rPr lang="en-US" sz="2000" dirty="0">
                <a:latin typeface="Century Gothic" panose="020B0502020202020204" pitchFamily="34" charset="0"/>
              </a:rPr>
              <a:t>The University of Queensland</a:t>
            </a:r>
          </a:p>
          <a:p>
            <a:pPr algn="l"/>
            <a:r>
              <a:rPr lang="en-US" sz="2000" dirty="0">
                <a:latin typeface="Century Gothic" panose="020B0502020202020204" pitchFamily="34" charset="0"/>
                <a:hlinkClick r:id="rId3"/>
              </a:rPr>
              <a:t>l.yengo@imb.uq.edu.au</a:t>
            </a:r>
            <a:endParaRPr lang="en-US" sz="2000" dirty="0">
              <a:latin typeface="Century Gothic" panose="020B0502020202020204" pitchFamily="34" charset="0"/>
            </a:endParaRPr>
          </a:p>
          <a:p>
            <a:pPr algn="l"/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6FCB1-AFDB-544D-AD36-C7035AD5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559A4F4-9C08-2C43-A130-51466AD24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670" y="4664399"/>
            <a:ext cx="2044700" cy="207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44559-ADAC-5943-7EEB-C23B42368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01" y="2448177"/>
            <a:ext cx="11800869" cy="1231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9D1FD0-A6ED-88A2-0BE9-389775A611EE}"/>
              </a:ext>
            </a:extLst>
          </p:cNvPr>
          <p:cNvSpPr txBox="1"/>
          <p:nvPr/>
        </p:nvSpPr>
        <p:spPr>
          <a:xfrm>
            <a:off x="146713" y="929761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Ask your questions here!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106409-759C-4CCB-95CD-08E7FDB11B2C}"/>
              </a:ext>
            </a:extLst>
          </p:cNvPr>
          <p:cNvCxnSpPr>
            <a:cxnSpLocks/>
          </p:cNvCxnSpPr>
          <p:nvPr/>
        </p:nvCxnSpPr>
        <p:spPr>
          <a:xfrm>
            <a:off x="1573306" y="1426050"/>
            <a:ext cx="0" cy="952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1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15856-2095-1343-DFC8-FAFB1E0F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31F6A-DDF2-2BF1-AD32-0F10A007E02B}"/>
              </a:ext>
            </a:extLst>
          </p:cNvPr>
          <p:cNvSpPr txBox="1"/>
          <p:nvPr/>
        </p:nvSpPr>
        <p:spPr>
          <a:xfrm>
            <a:off x="962110" y="3045348"/>
            <a:ext cx="944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i="1" dirty="0">
                <a:solidFill>
                  <a:srgbClr val="0070C0"/>
                </a:solidFill>
              </a:rPr>
              <a:t>Population Genetics Theory</a:t>
            </a:r>
            <a:r>
              <a:rPr lang="en-US" sz="3000" dirty="0"/>
              <a:t> is the theory of </a:t>
            </a:r>
            <a:r>
              <a:rPr lang="en-US" sz="3000" b="1" dirty="0">
                <a:solidFill>
                  <a:srgbClr val="00B050"/>
                </a:solidFill>
              </a:rPr>
              <a:t>alleles and genotypes frequencies</a:t>
            </a:r>
            <a:r>
              <a:rPr lang="en-US" sz="3000" dirty="0"/>
              <a:t> within and between </a:t>
            </a:r>
            <a:r>
              <a:rPr lang="en-US" sz="3000" b="1" dirty="0">
                <a:solidFill>
                  <a:srgbClr val="00B050"/>
                </a:solidFill>
              </a:rPr>
              <a:t>groups of individuals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408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3038-6AE0-1044-8A02-1C7223FA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8D6BC-831A-7149-AD5D-9D328EA96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Hardy-Weinberg Equilibrium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What drives changes in allele/genotype frequencies?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How can you measure genetic distance between populations?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Linkage Disequilibrium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2263C-3FC8-7944-BCD1-595C364C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2D71A-AD6A-AD81-00B2-DC4CA7E4FAD9}"/>
              </a:ext>
            </a:extLst>
          </p:cNvPr>
          <p:cNvSpPr txBox="1"/>
          <p:nvPr/>
        </p:nvSpPr>
        <p:spPr>
          <a:xfrm>
            <a:off x="838200" y="5943600"/>
            <a:ext cx="1028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more: </a:t>
            </a:r>
            <a:r>
              <a:rPr lang="en-US" b="1" dirty="0">
                <a:solidFill>
                  <a:srgbClr val="0070C0"/>
                </a:solidFill>
              </a:rPr>
              <a:t>https://</a:t>
            </a:r>
            <a:r>
              <a:rPr lang="en-US" b="1" dirty="0" err="1">
                <a:solidFill>
                  <a:srgbClr val="0070C0"/>
                </a:solidFill>
              </a:rPr>
              <a:t>www.colorado.edu</a:t>
            </a:r>
            <a:r>
              <a:rPr lang="en-US" b="1" dirty="0">
                <a:solidFill>
                  <a:srgbClr val="0070C0"/>
                </a:solidFill>
              </a:rPr>
              <a:t>/</a:t>
            </a:r>
            <a:r>
              <a:rPr lang="en-US" b="1" dirty="0" err="1">
                <a:solidFill>
                  <a:srgbClr val="0070C0"/>
                </a:solidFill>
              </a:rPr>
              <a:t>ibg</a:t>
            </a:r>
            <a:r>
              <a:rPr lang="en-US" b="1" dirty="0">
                <a:solidFill>
                  <a:srgbClr val="0070C0"/>
                </a:solidFill>
              </a:rPr>
              <a:t>/</a:t>
            </a:r>
            <a:r>
              <a:rPr lang="en-US" b="1" dirty="0" err="1">
                <a:solidFill>
                  <a:srgbClr val="0070C0"/>
                </a:solidFill>
              </a:rPr>
              <a:t>isg</a:t>
            </a:r>
            <a:r>
              <a:rPr lang="en-US" b="1" dirty="0">
                <a:solidFill>
                  <a:srgbClr val="0070C0"/>
                </a:solidFill>
              </a:rPr>
              <a:t>-workshop/</a:t>
            </a:r>
            <a:r>
              <a:rPr lang="en-US" b="1" dirty="0" err="1">
                <a:solidFill>
                  <a:srgbClr val="0070C0"/>
                </a:solidFill>
              </a:rPr>
              <a:t>isgw</a:t>
            </a:r>
            <a:r>
              <a:rPr lang="en-US" b="1" dirty="0">
                <a:solidFill>
                  <a:srgbClr val="0070C0"/>
                </a:solidFill>
              </a:rPr>
              <a:t>-online-resources/2-introduction-population-genetics</a:t>
            </a:r>
          </a:p>
        </p:txBody>
      </p:sp>
    </p:spTree>
    <p:extLst>
      <p:ext uri="{BB962C8B-B14F-4D97-AF65-F5344CB8AC3E}">
        <p14:creationId xmlns:p14="http://schemas.microsoft.com/office/powerpoint/2010/main" val="4572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C65E-FF8F-FC4A-B702-78F6F669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Hardy-Weinberg Equilibrium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0CF943D-2FBE-E240-AEC8-79C24074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70" y="4664399"/>
            <a:ext cx="2044700" cy="2070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ECE5-B1FB-E949-BDCB-D0DA15E7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17B97-8824-400A-F9E0-741204A4E036}"/>
              </a:ext>
            </a:extLst>
          </p:cNvPr>
          <p:cNvSpPr txBox="1"/>
          <p:nvPr/>
        </p:nvSpPr>
        <p:spPr>
          <a:xfrm>
            <a:off x="826936" y="4738977"/>
            <a:ext cx="3090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G. H. Hardy (1877 – 1947)</a:t>
            </a:r>
          </a:p>
          <a:p>
            <a:r>
              <a:rPr lang="en-US" dirty="0"/>
              <a:t>W. Weinberg (1862 - 1937)</a:t>
            </a:r>
          </a:p>
        </p:txBody>
      </p:sp>
    </p:spTree>
    <p:extLst>
      <p:ext uri="{BB962C8B-B14F-4D97-AF65-F5344CB8AC3E}">
        <p14:creationId xmlns:p14="http://schemas.microsoft.com/office/powerpoint/2010/main" val="3477819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3038-6AE0-1044-8A02-1C7223FA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Relationship between alleles and genotypes frequencies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8D6BC-831A-7149-AD5D-9D328EA96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79"/>
            <a:ext cx="10995212" cy="416528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AU" dirty="0">
                <a:effectLst/>
                <a:latin typeface="Century Gothic" panose="020B0502020202020204" pitchFamily="34" charset="0"/>
              </a:rPr>
              <a:t>Let’s consider a population of N diploid individuals at a particular locus with two alleles 0 and 1.</a:t>
            </a:r>
          </a:p>
          <a:p>
            <a:pPr marL="0" indent="0" algn="just">
              <a:buNone/>
            </a:pPr>
            <a:endParaRPr lang="en-AU" dirty="0">
              <a:effectLst/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AU" dirty="0">
                <a:effectLst/>
                <a:latin typeface="Century Gothic" panose="020B0502020202020204" pitchFamily="34" charset="0"/>
              </a:rPr>
              <a:t>We denote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00</a:t>
            </a:r>
            <a:r>
              <a:rPr lang="en-AU" dirty="0">
                <a:effectLst/>
                <a:latin typeface="Century Gothic" panose="020B0502020202020204" pitchFamily="34" charset="0"/>
              </a:rPr>
              <a:t>,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01</a:t>
            </a:r>
            <a:r>
              <a:rPr lang="en-AU" dirty="0">
                <a:effectLst/>
                <a:latin typeface="Century Gothic" panose="020B0502020202020204" pitchFamily="34" charset="0"/>
              </a:rPr>
              <a:t> and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11</a:t>
            </a:r>
            <a:r>
              <a:rPr lang="en-AU" dirty="0">
                <a:effectLst/>
                <a:latin typeface="Century Gothic" panose="020B0502020202020204" pitchFamily="34" charset="0"/>
              </a:rPr>
              <a:t> the genotypes counts and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dirty="0">
                <a:effectLst/>
                <a:latin typeface="Century Gothic" panose="020B0502020202020204" pitchFamily="34" charset="0"/>
              </a:rPr>
              <a:t> and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1</a:t>
            </a:r>
            <a:r>
              <a:rPr lang="en-AU" dirty="0">
                <a:effectLst/>
                <a:latin typeface="Century Gothic" panose="020B0502020202020204" pitchFamily="34" charset="0"/>
              </a:rPr>
              <a:t> the allele counts in the population. So,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00</a:t>
            </a:r>
            <a:r>
              <a:rPr lang="en-AU" dirty="0">
                <a:effectLst/>
                <a:latin typeface="Century Gothic" panose="020B0502020202020204" pitchFamily="34" charset="0"/>
              </a:rPr>
              <a:t> +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01</a:t>
            </a:r>
            <a:r>
              <a:rPr lang="en-AU" dirty="0">
                <a:effectLst/>
                <a:latin typeface="Century Gothic" panose="020B0502020202020204" pitchFamily="34" charset="0"/>
              </a:rPr>
              <a:t> +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11</a:t>
            </a:r>
            <a:r>
              <a:rPr lang="en-AU" dirty="0">
                <a:effectLst/>
                <a:latin typeface="Century Gothic" panose="020B0502020202020204" pitchFamily="34" charset="0"/>
              </a:rPr>
              <a:t> = N.</a:t>
            </a:r>
          </a:p>
          <a:p>
            <a:pPr marL="0" indent="0" algn="just">
              <a:buNone/>
            </a:pPr>
            <a:endParaRPr lang="en-AU" dirty="0">
              <a:effectLst/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AU" dirty="0">
                <a:effectLst/>
                <a:latin typeface="Century Gothic" panose="020B0502020202020204" pitchFamily="34" charset="0"/>
              </a:rPr>
              <a:t>We have the following relationships:</a:t>
            </a:r>
          </a:p>
          <a:p>
            <a:pPr marL="0" indent="0" algn="just">
              <a:buNone/>
            </a:pPr>
            <a:r>
              <a:rPr lang="en-AU" dirty="0">
                <a:latin typeface="Century Gothic" panose="020B0502020202020204" pitchFamily="34" charset="0"/>
              </a:rPr>
              <a:t>=&gt; </a:t>
            </a:r>
            <a:r>
              <a:rPr lang="en-AU" dirty="0">
                <a:effectLst/>
                <a:latin typeface="Century Gothic" panose="020B0502020202020204" pitchFamily="34" charset="0"/>
              </a:rPr>
              <a:t>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dirty="0">
                <a:effectLst/>
                <a:latin typeface="Century Gothic" panose="020B0502020202020204" pitchFamily="34" charset="0"/>
              </a:rPr>
              <a:t> = 2n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00</a:t>
            </a:r>
            <a:r>
              <a:rPr lang="en-AU" dirty="0">
                <a:effectLst/>
                <a:latin typeface="Century Gothic" panose="020B0502020202020204" pitchFamily="34" charset="0"/>
              </a:rPr>
              <a:t> +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01</a:t>
            </a:r>
            <a:r>
              <a:rPr lang="en-AU" dirty="0">
                <a:effectLst/>
                <a:latin typeface="Century Gothic" panose="020B0502020202020204" pitchFamily="34" charset="0"/>
              </a:rPr>
              <a:t> and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1</a:t>
            </a:r>
            <a:r>
              <a:rPr lang="en-AU" dirty="0">
                <a:effectLst/>
                <a:latin typeface="Century Gothic" panose="020B0502020202020204" pitchFamily="34" charset="0"/>
              </a:rPr>
              <a:t> = 2n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11</a:t>
            </a:r>
            <a:r>
              <a:rPr lang="en-AU" dirty="0">
                <a:effectLst/>
                <a:latin typeface="Century Gothic" panose="020B0502020202020204" pitchFamily="34" charset="0"/>
              </a:rPr>
              <a:t> +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01</a:t>
            </a:r>
            <a:r>
              <a:rPr lang="en-AU" dirty="0">
                <a:effectLst/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AU" dirty="0">
                <a:latin typeface="Century Gothic" panose="020B0502020202020204" pitchFamily="34" charset="0"/>
              </a:rPr>
              <a:t>=&gt; </a:t>
            </a:r>
            <a:r>
              <a:rPr lang="en-AU" dirty="0">
                <a:effectLst/>
                <a:latin typeface="Century Gothic" panose="020B0502020202020204" pitchFamily="34" charset="0"/>
              </a:rPr>
              <a:t>p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dirty="0">
                <a:effectLst/>
                <a:latin typeface="Century Gothic" panose="020B0502020202020204" pitchFamily="34" charset="0"/>
              </a:rPr>
              <a:t> =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dirty="0">
                <a:effectLst/>
                <a:latin typeface="Century Gothic" panose="020B0502020202020204" pitchFamily="34" charset="0"/>
              </a:rPr>
              <a:t> /(2N) = (n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00</a:t>
            </a:r>
            <a:r>
              <a:rPr lang="en-AU" dirty="0">
                <a:effectLst/>
                <a:latin typeface="Century Gothic" panose="020B0502020202020204" pitchFamily="34" charset="0"/>
              </a:rPr>
              <a:t> /N) + 0.5(n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01</a:t>
            </a:r>
            <a:r>
              <a:rPr lang="en-AU" dirty="0">
                <a:effectLst/>
                <a:latin typeface="Century Gothic" panose="020B0502020202020204" pitchFamily="34" charset="0"/>
              </a:rPr>
              <a:t> /N) and p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1</a:t>
            </a:r>
            <a:r>
              <a:rPr lang="en-AU" dirty="0">
                <a:effectLst/>
                <a:latin typeface="Century Gothic" panose="020B0502020202020204" pitchFamily="34" charset="0"/>
              </a:rPr>
              <a:t> = 1- p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dirty="0">
                <a:effectLst/>
                <a:latin typeface="Century Gothic" panose="020B0502020202020204" pitchFamily="34" charset="0"/>
              </a:rPr>
              <a:t>.</a:t>
            </a:r>
          </a:p>
          <a:p>
            <a:pPr algn="just">
              <a:buFont typeface="Symbol" pitchFamily="2" charset="2"/>
              <a:buChar char="Þ"/>
            </a:pPr>
            <a:r>
              <a:rPr lang="en-AU" dirty="0">
                <a:effectLst/>
                <a:latin typeface="Century Gothic" panose="020B0502020202020204" pitchFamily="34" charset="0"/>
              </a:rPr>
              <a:t>  p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dirty="0">
                <a:effectLst/>
                <a:latin typeface="Century Gothic" panose="020B0502020202020204" pitchFamily="34" charset="0"/>
              </a:rPr>
              <a:t> = p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00</a:t>
            </a:r>
            <a:r>
              <a:rPr lang="en-AU" dirty="0">
                <a:effectLst/>
                <a:latin typeface="Century Gothic" panose="020B0502020202020204" pitchFamily="34" charset="0"/>
              </a:rPr>
              <a:t> + 0.5p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01</a:t>
            </a:r>
            <a:r>
              <a:rPr lang="en-AU" dirty="0">
                <a:effectLst/>
                <a:latin typeface="Century Gothic" panose="020B0502020202020204" pitchFamily="34" charset="0"/>
              </a:rPr>
              <a:t> and p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1</a:t>
            </a:r>
            <a:r>
              <a:rPr lang="en-AU" dirty="0">
                <a:effectLst/>
                <a:latin typeface="Century Gothic" panose="020B0502020202020204" pitchFamily="34" charset="0"/>
              </a:rPr>
              <a:t> = 1- p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dirty="0">
                <a:effectLst/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AU" dirty="0"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AU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In general, we can not predict the genotype frequencies from the allele frequencies (under-determined)</a:t>
            </a:r>
            <a:r>
              <a:rPr lang="en-AU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AU" dirty="0">
              <a:solidFill>
                <a:srgbClr val="80808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2263C-3FC8-7944-BCD1-595C364C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5DD1D-C993-5FDE-EBE5-75E285BD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C8B07-65C6-F159-FC17-F70804975E7A}"/>
              </a:ext>
            </a:extLst>
          </p:cNvPr>
          <p:cNvSpPr txBox="1"/>
          <p:nvPr/>
        </p:nvSpPr>
        <p:spPr>
          <a:xfrm>
            <a:off x="962109" y="3045348"/>
            <a:ext cx="10090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/>
              <a:t>If genotypes and alleles frequencies are </a:t>
            </a:r>
            <a:r>
              <a:rPr lang="en-US" sz="3000" b="1" dirty="0">
                <a:solidFill>
                  <a:srgbClr val="00B050"/>
                </a:solidFill>
              </a:rPr>
              <a:t>constant from one generation to the next</a:t>
            </a:r>
            <a:r>
              <a:rPr lang="en-US" sz="3000" dirty="0"/>
              <a:t>, then the population is said to be under </a:t>
            </a:r>
            <a:r>
              <a:rPr lang="en-US" sz="3000" dirty="0">
                <a:solidFill>
                  <a:schemeClr val="accent1"/>
                </a:solidFill>
              </a:rPr>
              <a:t>Hardy-Weinberg Equilibrium</a:t>
            </a:r>
            <a:r>
              <a:rPr lang="en-US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936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5DD1D-C993-5FDE-EBE5-75E285BD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C8B07-65C6-F159-FC17-F70804975E7A}"/>
              </a:ext>
            </a:extLst>
          </p:cNvPr>
          <p:cNvSpPr txBox="1"/>
          <p:nvPr/>
        </p:nvSpPr>
        <p:spPr>
          <a:xfrm>
            <a:off x="294200" y="421417"/>
            <a:ext cx="5701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If genotypes and alleles frequencies are </a:t>
            </a:r>
            <a:r>
              <a:rPr lang="en-US" sz="2000" b="1" dirty="0">
                <a:solidFill>
                  <a:srgbClr val="00B050"/>
                </a:solidFill>
              </a:rPr>
              <a:t>constant from one generation to the next</a:t>
            </a:r>
            <a:r>
              <a:rPr lang="en-US" sz="2000" dirty="0"/>
              <a:t>, then the population is said to be under Hardy-Weinberg Equilibrium*.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FA0658-C1E3-1D4D-330E-19BD5C1B0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154" y="1380977"/>
            <a:ext cx="5021166" cy="47057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857453-F1D9-79F1-ECDF-8CFAC235EC9F}"/>
              </a:ext>
            </a:extLst>
          </p:cNvPr>
          <p:cNvSpPr txBox="1"/>
          <p:nvPr/>
        </p:nvSpPr>
        <p:spPr>
          <a:xfrm>
            <a:off x="294200" y="6456459"/>
            <a:ext cx="572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*This is the diploid / autosomal version of the HWE.</a:t>
            </a:r>
          </a:p>
        </p:txBody>
      </p:sp>
    </p:spTree>
    <p:extLst>
      <p:ext uri="{BB962C8B-B14F-4D97-AF65-F5344CB8AC3E}">
        <p14:creationId xmlns:p14="http://schemas.microsoft.com/office/powerpoint/2010/main" val="1975949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3038-6AE0-1044-8A02-1C7223FA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68" y="365125"/>
            <a:ext cx="10940332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Century Gothic" panose="020B0502020202020204" pitchFamily="34" charset="0"/>
              </a:rPr>
              <a:t>Under which assumption(s) does HWE holds?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8D6BC-831A-7149-AD5D-9D328EA96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07" y="1534601"/>
            <a:ext cx="5284304" cy="41652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AU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Constant allele frequency</a:t>
            </a:r>
            <a:r>
              <a:rPr lang="en-AU" dirty="0">
                <a:effectLst/>
                <a:latin typeface="Century Gothic" panose="020B0502020202020204" pitchFamily="34" charset="0"/>
              </a:rPr>
              <a:t>: </a:t>
            </a:r>
          </a:p>
          <a:p>
            <a:pPr algn="just">
              <a:buFontTx/>
              <a:buChar char="-"/>
            </a:pPr>
            <a:r>
              <a:rPr lang="en-AU" dirty="0">
                <a:effectLst/>
                <a:latin typeface="Century Gothic" panose="020B0502020202020204" pitchFamily="34" charset="0"/>
              </a:rPr>
              <a:t>no migration, </a:t>
            </a:r>
          </a:p>
          <a:p>
            <a:pPr algn="just">
              <a:buFontTx/>
              <a:buChar char="-"/>
            </a:pPr>
            <a:r>
              <a:rPr lang="en-AU" dirty="0">
                <a:effectLst/>
                <a:latin typeface="Century Gothic" panose="020B0502020202020204" pitchFamily="34" charset="0"/>
              </a:rPr>
              <a:t>no mutation,</a:t>
            </a:r>
          </a:p>
          <a:p>
            <a:pPr algn="just">
              <a:buFontTx/>
              <a:buChar char="-"/>
            </a:pPr>
            <a:r>
              <a:rPr lang="en-AU" dirty="0">
                <a:effectLst/>
                <a:latin typeface="Century Gothic" panose="020B0502020202020204" pitchFamily="34" charset="0"/>
              </a:rPr>
              <a:t>no natural selection</a:t>
            </a:r>
          </a:p>
          <a:p>
            <a:pPr marL="0" indent="0" algn="just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AU" dirty="0">
                <a:solidFill>
                  <a:schemeClr val="accent1"/>
                </a:solidFill>
                <a:latin typeface="Century Gothic" panose="020B0502020202020204" pitchFamily="34" charset="0"/>
              </a:rPr>
              <a:t>Random mating</a:t>
            </a:r>
            <a:r>
              <a:rPr lang="en-AU" dirty="0">
                <a:latin typeface="Century Gothic" panose="020B0502020202020204" pitchFamily="34" charset="0"/>
              </a:rPr>
              <a:t> (</a:t>
            </a:r>
            <a:r>
              <a:rPr lang="en-AU" sz="2100" dirty="0">
                <a:latin typeface="Century Gothic" panose="020B0502020202020204" pitchFamily="34" charset="0"/>
              </a:rPr>
              <a:t>diploid individuals, </a:t>
            </a:r>
            <a:r>
              <a:rPr lang="en-AU" sz="2000" dirty="0">
                <a:latin typeface="Century Gothic" panose="020B0502020202020204" pitchFamily="34" charset="0"/>
              </a:rPr>
              <a:t>sexual reproduction, allele frequencies are the same between sexes</a:t>
            </a:r>
            <a:r>
              <a:rPr lang="en-AU" dirty="0">
                <a:latin typeface="Century Gothic" panose="020B0502020202020204" pitchFamily="34" charset="0"/>
              </a:rPr>
              <a:t>)</a:t>
            </a:r>
          </a:p>
          <a:p>
            <a:pPr marL="0" indent="0" algn="just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AU" dirty="0">
                <a:solidFill>
                  <a:schemeClr val="accent1"/>
                </a:solidFill>
                <a:latin typeface="Century Gothic" panose="020B0502020202020204" pitchFamily="34" charset="0"/>
              </a:rPr>
              <a:t>Large population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2263C-3FC8-7944-BCD1-595C364C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2263C-3FC8-7944-BCD1-595C364C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F8DF48-99F5-7C02-BCE9-2271FFF5B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79" y="241177"/>
            <a:ext cx="7974728" cy="62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F222A-EF2B-BFF0-B2FC-36717220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D00D4-AAFC-E324-EAC9-F8B5CDBFA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2" y="259408"/>
            <a:ext cx="8852215" cy="609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04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275FD-470C-69AB-1D58-3812DE5C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157C2-D2CC-1401-854E-D8E405A92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6" y="223854"/>
            <a:ext cx="8596023" cy="59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0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5DD1D-C993-5FDE-EBE5-75E285BD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C8B07-65C6-F159-FC17-F70804975E7A}"/>
              </a:ext>
            </a:extLst>
          </p:cNvPr>
          <p:cNvSpPr txBox="1"/>
          <p:nvPr/>
        </p:nvSpPr>
        <p:spPr>
          <a:xfrm>
            <a:off x="962110" y="3045348"/>
            <a:ext cx="944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i="1" dirty="0">
                <a:solidFill>
                  <a:srgbClr val="0070C0"/>
                </a:solidFill>
              </a:rPr>
              <a:t>Population Genetics Theory</a:t>
            </a:r>
            <a:r>
              <a:rPr lang="en-US" sz="3000" dirty="0"/>
              <a:t> is concerned with characterizing and quantifying </a:t>
            </a:r>
            <a:r>
              <a:rPr lang="en-US" sz="3000" b="1" dirty="0">
                <a:solidFill>
                  <a:schemeClr val="accent6"/>
                </a:solidFill>
              </a:rPr>
              <a:t>genetic variation</a:t>
            </a:r>
            <a:r>
              <a:rPr lang="en-US" sz="3000" dirty="0"/>
              <a:t> within and between </a:t>
            </a:r>
            <a:r>
              <a:rPr lang="en-US" sz="3000" b="1" dirty="0">
                <a:solidFill>
                  <a:schemeClr val="accent6"/>
                </a:solidFill>
              </a:rPr>
              <a:t>populations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403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02E9E-ED37-6AED-7D4F-FF27B005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A32C-45A0-6A97-53B4-5B489E709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2543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/>
              <a:t>Population can be characterized by the frequency distribution of alleles and genotypes</a:t>
            </a:r>
          </a:p>
          <a:p>
            <a:endParaRPr lang="en-US" sz="2700" dirty="0"/>
          </a:p>
          <a:p>
            <a:r>
              <a:rPr lang="en-US" sz="2700" dirty="0"/>
              <a:t>Under certain assumptions, genotype frequencies can be predicted from allele frequencies (Hardy-Weinberg Equilibrium)</a:t>
            </a:r>
          </a:p>
          <a:p>
            <a:endParaRPr lang="en-US" sz="2700" dirty="0"/>
          </a:p>
          <a:p>
            <a:r>
              <a:rPr lang="en-US" sz="2700" dirty="0"/>
              <a:t>HWE can be extended to sex-linked loci and polyploid individuals</a:t>
            </a:r>
          </a:p>
          <a:p>
            <a:endParaRPr lang="en-US" sz="2700" dirty="0"/>
          </a:p>
          <a:p>
            <a:r>
              <a:rPr lang="en-US" sz="2700" dirty="0"/>
              <a:t>Deviation from HWE can be used to inform non-random mating (e.g., inbreeding), population history or quality of genetic data (see GWAS lectures)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22920-AE0B-A3A2-D0AF-7C776A76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4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C65E-FF8F-FC4A-B702-78F6F669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Changes of Allele and Genotype Frequencies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0CF943D-2FBE-E240-AEC8-79C24074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70" y="4664399"/>
            <a:ext cx="2044700" cy="2070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ECE5-B1FB-E949-BDCB-D0DA15E7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1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Main evolutionary forces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C2C6E-0CF9-4044-A5B3-60F4A9F9C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4"/>
            <a:ext cx="10349287" cy="3622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1. Mutation / Migration: new alleles in the population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2. Natural selection (fitness)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3. Genetic drift (Wright-Fisher’s model of neutral evolution)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4. Demography: bottleneck / expansion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AF1828-51CE-9646-90F0-1DD68BDF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87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Main evolutionary forces affecting allele frequencies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C2C6E-0CF9-4044-A5B3-60F4A9F9C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4"/>
            <a:ext cx="10349287" cy="3622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1. Mutation / Migration: new alleles in the population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2. Natural selection (fitness)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3. Genetic drift (Wright-Fisher’s model of neutral evolution)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4. Demography: bottleneck / expansion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AF1828-51CE-9646-90F0-1DD68BDF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07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0C6B-3E56-C650-B0B5-1B5A1272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Wright-Fisher’s model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9AEB4-3A75-AF82-C2C0-7D2E8C2E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6A140-C0E0-C607-55E1-D7A18C85975E}"/>
              </a:ext>
            </a:extLst>
          </p:cNvPr>
          <p:cNvSpPr txBox="1"/>
          <p:nvPr/>
        </p:nvSpPr>
        <p:spPr>
          <a:xfrm>
            <a:off x="838200" y="2814436"/>
            <a:ext cx="9917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000" dirty="0">
                <a:effectLst/>
                <a:latin typeface="Century Gothic" panose="020B0502020202020204" pitchFamily="34" charset="0"/>
              </a:rPr>
              <a:t>Let us consider a population of 2N individuals (N males and N females). At each generation we randomly form N pairs of mates. Each pair to generate 2 progenies. </a:t>
            </a:r>
          </a:p>
          <a:p>
            <a:pPr algn="just"/>
            <a:endParaRPr lang="en-AU" sz="2000" dirty="0">
              <a:latin typeface="Century Gothic" panose="020B0502020202020204" pitchFamily="34" charset="0"/>
            </a:endParaRPr>
          </a:p>
          <a:p>
            <a:pPr algn="just"/>
            <a:r>
              <a:rPr lang="en-AU" sz="2000" b="1" dirty="0">
                <a:effectLst/>
                <a:latin typeface="Century Gothic" panose="020B0502020202020204" pitchFamily="34" charset="0"/>
              </a:rPr>
              <a:t>How do allele frequencies change over time in that population?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Let’s run some simulations…</a:t>
            </a:r>
          </a:p>
        </p:txBody>
      </p:sp>
    </p:spTree>
    <p:extLst>
      <p:ext uri="{BB962C8B-B14F-4D97-AF65-F5344CB8AC3E}">
        <p14:creationId xmlns:p14="http://schemas.microsoft.com/office/powerpoint/2010/main" val="171134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011CA5-660A-FC44-8696-BE06CB63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527C87-85A9-C445-963E-1D141A43F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2" y="164239"/>
            <a:ext cx="3842232" cy="30632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6BA325-C802-BE5B-50DD-14B74262F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679" y="1921789"/>
            <a:ext cx="4076679" cy="3154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E5B791-CB99-9B53-0D81-B8B04C41B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603" y="3674173"/>
            <a:ext cx="3999824" cy="30711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66A3BA-8167-BF33-0C02-BC210277716F}"/>
              </a:ext>
            </a:extLst>
          </p:cNvPr>
          <p:cNvSpPr txBox="1"/>
          <p:nvPr/>
        </p:nvSpPr>
        <p:spPr>
          <a:xfrm>
            <a:off x="1580827" y="22991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2FEF91-62E3-E361-CEFF-4A19FDD8EA62}"/>
              </a:ext>
            </a:extLst>
          </p:cNvPr>
          <p:cNvSpPr txBox="1"/>
          <p:nvPr/>
        </p:nvSpPr>
        <p:spPr>
          <a:xfrm>
            <a:off x="5627953" y="1846903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2645B4-122F-511B-C9FF-E966CA02493D}"/>
              </a:ext>
            </a:extLst>
          </p:cNvPr>
          <p:cNvSpPr txBox="1"/>
          <p:nvPr/>
        </p:nvSpPr>
        <p:spPr>
          <a:xfrm>
            <a:off x="9755668" y="3572381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N=200</a:t>
            </a:r>
          </a:p>
        </p:txBody>
      </p:sp>
    </p:spTree>
    <p:extLst>
      <p:ext uri="{BB962C8B-B14F-4D97-AF65-F5344CB8AC3E}">
        <p14:creationId xmlns:p14="http://schemas.microsoft.com/office/powerpoint/2010/main" val="3642859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29D01-606E-E8DF-F1B5-FE31CF34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F73F2-E6CA-3EBA-8341-4C9D54AA0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565974"/>
            <a:ext cx="5549900" cy="419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F758A-585B-FF43-1029-8296DB4B26E3}"/>
              </a:ext>
            </a:extLst>
          </p:cNvPr>
          <p:cNvSpPr txBox="1"/>
          <p:nvPr/>
        </p:nvSpPr>
        <p:spPr>
          <a:xfrm>
            <a:off x="356461" y="132318"/>
            <a:ext cx="4931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to fixation or fixation rate depends on</a:t>
            </a:r>
          </a:p>
          <a:p>
            <a:pPr marL="342900" indent="-342900">
              <a:buAutoNum type="arabicParenBoth"/>
            </a:pPr>
            <a:r>
              <a:rPr lang="en-US" dirty="0"/>
              <a:t>Effective population size</a:t>
            </a:r>
          </a:p>
          <a:p>
            <a:pPr marL="342900" indent="-342900">
              <a:buAutoNum type="arabicParenBoth"/>
            </a:pPr>
            <a:r>
              <a:rPr lang="en-US" dirty="0"/>
              <a:t>Allele frequency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725A6A-162A-3AF0-B8D9-083A89F88A75}"/>
              </a:ext>
            </a:extLst>
          </p:cNvPr>
          <p:cNvSpPr txBox="1"/>
          <p:nvPr/>
        </p:nvSpPr>
        <p:spPr>
          <a:xfrm>
            <a:off x="356461" y="6356350"/>
            <a:ext cx="6888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Formulas available in textbooks (e.g., Crow &amp; Kimura (1970))</a:t>
            </a:r>
          </a:p>
        </p:txBody>
      </p:sp>
    </p:spTree>
    <p:extLst>
      <p:ext uri="{BB962C8B-B14F-4D97-AF65-F5344CB8AC3E}">
        <p14:creationId xmlns:p14="http://schemas.microsoft.com/office/powerpoint/2010/main" val="1482063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50 shades of natural selection…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C2C6E-0CF9-4044-A5B3-60F4A9F9C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6056332" cy="46914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Negative</a:t>
            </a:r>
            <a:r>
              <a:rPr lang="en-US" dirty="0">
                <a:latin typeface="Century Gothic" panose="020B0502020202020204" pitchFamily="34" charset="0"/>
              </a:rPr>
              <a:t> (purifying) selection: deleterious alleles are maintained at low frequencies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Positive</a:t>
            </a:r>
            <a:r>
              <a:rPr lang="en-US" dirty="0">
                <a:latin typeface="Century Gothic" panose="020B0502020202020204" pitchFamily="34" charset="0"/>
              </a:rPr>
              <a:t> selection: advantage allele rises at high frequencies (adaptation to high altitude)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Century Gothic" panose="020B0502020202020204" pitchFamily="34" charset="0"/>
              </a:rPr>
              <a:t>Balancing</a:t>
            </a:r>
            <a:r>
              <a:rPr lang="en-US" dirty="0">
                <a:latin typeface="Century Gothic" panose="020B0502020202020204" pitchFamily="34" charset="0"/>
              </a:rPr>
              <a:t>/Stabilizing selection tries to maintain an optimum value in the population (e.g., birthweight)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8BB19-2C51-B840-B0D5-55D1CE44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B09980-6275-7A12-F396-E9FC6EE0D066}"/>
              </a:ext>
            </a:extLst>
          </p:cNvPr>
          <p:cNvGrpSpPr/>
          <p:nvPr/>
        </p:nvGrpSpPr>
        <p:grpSpPr>
          <a:xfrm>
            <a:off x="6767593" y="3266395"/>
            <a:ext cx="5424407" cy="1329453"/>
            <a:chOff x="914400" y="3276600"/>
            <a:chExt cx="7467600" cy="2174126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7EE4ACD9-D58D-CCCC-0744-2F964CE06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200" y="3276600"/>
              <a:ext cx="441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51893618-A003-58FC-132C-E319E2CC8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200" y="4648200"/>
              <a:ext cx="441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81493A43-B6EE-7522-4D5B-A8FAD5244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3276600"/>
              <a:ext cx="152400" cy="1371600"/>
            </a:xfrm>
            <a:prstGeom prst="upDownArrow">
              <a:avLst>
                <a:gd name="adj1" fmla="val 50000"/>
                <a:gd name="adj2" fmla="val 18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89C4F1CE-31C3-E35C-B72B-B4B7FF7CC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800599"/>
              <a:ext cx="1138644" cy="650127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US" sz="1000" dirty="0">
                  <a:solidFill>
                    <a:srgbClr val="000000"/>
                  </a:solidFill>
                </a:rPr>
                <a:t>10,000 years ago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49F9CBFD-51C9-0BA6-B3C0-D2674B2B9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3432174"/>
              <a:ext cx="2286000" cy="7507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Frequency of </a:t>
              </a:r>
            </a:p>
            <a:p>
              <a:pPr>
                <a:buFont typeface="Monotype Sorts" charset="0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mutation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2BFDC6-48EF-9D3D-5217-DC1713BF7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200" y="3657600"/>
              <a:ext cx="1752600" cy="990600"/>
            </a:xfrm>
            <a:custGeom>
              <a:avLst/>
              <a:gdLst>
                <a:gd name="T0" fmla="*/ 0 w 480"/>
                <a:gd name="T1" fmla="*/ 624 h 624"/>
                <a:gd name="T2" fmla="*/ 288 w 480"/>
                <a:gd name="T3" fmla="*/ 576 h 624"/>
                <a:gd name="T4" fmla="*/ 384 w 480"/>
                <a:gd name="T5" fmla="*/ 432 h 624"/>
                <a:gd name="T6" fmla="*/ 480 w 480"/>
                <a:gd name="T7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624">
                  <a:moveTo>
                    <a:pt x="0" y="624"/>
                  </a:moveTo>
                  <a:cubicBezTo>
                    <a:pt x="112" y="616"/>
                    <a:pt x="224" y="608"/>
                    <a:pt x="288" y="576"/>
                  </a:cubicBezTo>
                  <a:cubicBezTo>
                    <a:pt x="352" y="544"/>
                    <a:pt x="352" y="528"/>
                    <a:pt x="384" y="432"/>
                  </a:cubicBezTo>
                  <a:cubicBezTo>
                    <a:pt x="416" y="336"/>
                    <a:pt x="464" y="72"/>
                    <a:pt x="480" y="0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0253DC65-3FA5-106C-5E34-E6959BCB6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276600"/>
              <a:ext cx="0" cy="13716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C9021F4D-B9C4-0E82-E03C-CF4C4C4E1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4800601"/>
              <a:ext cx="914400" cy="398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US" sz="1000" dirty="0">
                  <a:solidFill>
                    <a:srgbClr val="000000"/>
                  </a:solidFill>
                </a:rPr>
                <a:t>today</a:t>
              </a: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1EDFC90-7CEA-A606-8E67-5ED049E54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642" y="3276601"/>
              <a:ext cx="2192557" cy="1371600"/>
            </a:xfrm>
            <a:custGeom>
              <a:avLst/>
              <a:gdLst>
                <a:gd name="T0" fmla="*/ 0 w 480"/>
                <a:gd name="T1" fmla="*/ 624 h 624"/>
                <a:gd name="T2" fmla="*/ 288 w 480"/>
                <a:gd name="T3" fmla="*/ 576 h 624"/>
                <a:gd name="T4" fmla="*/ 384 w 480"/>
                <a:gd name="T5" fmla="*/ 432 h 624"/>
                <a:gd name="T6" fmla="*/ 480 w 480"/>
                <a:gd name="T7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624">
                  <a:moveTo>
                    <a:pt x="0" y="624"/>
                  </a:moveTo>
                  <a:cubicBezTo>
                    <a:pt x="112" y="616"/>
                    <a:pt x="224" y="608"/>
                    <a:pt x="288" y="576"/>
                  </a:cubicBezTo>
                  <a:cubicBezTo>
                    <a:pt x="352" y="544"/>
                    <a:pt x="352" y="528"/>
                    <a:pt x="384" y="432"/>
                  </a:cubicBezTo>
                  <a:cubicBezTo>
                    <a:pt x="416" y="336"/>
                    <a:pt x="464" y="72"/>
                    <a:pt x="480" y="0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FE9072A-08E8-A476-F988-48B2318E3B11}"/>
              </a:ext>
            </a:extLst>
          </p:cNvPr>
          <p:cNvSpPr txBox="1"/>
          <p:nvPr/>
        </p:nvSpPr>
        <p:spPr>
          <a:xfrm>
            <a:off x="838200" y="6378596"/>
            <a:ext cx="435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Recommended: Walsh &amp; Lynch, 2018</a:t>
            </a:r>
          </a:p>
        </p:txBody>
      </p:sp>
    </p:spTree>
    <p:extLst>
      <p:ext uri="{BB962C8B-B14F-4D97-AF65-F5344CB8AC3E}">
        <p14:creationId xmlns:p14="http://schemas.microsoft.com/office/powerpoint/2010/main" val="2909084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02E9E-ED37-6AED-7D4F-FF27B005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/>
                </a:solidFill>
              </a:rPr>
              <a:t>Summary and 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A32C-45A0-6A97-53B4-5B489E709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25431" cy="4351338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Genetic drift, selection, migration, mutation can change allele (and genotype) frequencies</a:t>
            </a:r>
          </a:p>
          <a:p>
            <a:endParaRPr lang="en-US" sz="2700" dirty="0"/>
          </a:p>
          <a:p>
            <a:r>
              <a:rPr lang="en-US" sz="2700" dirty="0"/>
              <a:t>Non-random mating (e.g., inbreeding) can increase homozygosity and change genotype frequencies.</a:t>
            </a:r>
          </a:p>
          <a:p>
            <a:endParaRPr lang="en-US" sz="2700" dirty="0"/>
          </a:p>
          <a:p>
            <a:r>
              <a:rPr lang="en-US" sz="2700" dirty="0"/>
              <a:t>Strength of selection and degree of dominance is required to predict how selection will change genotype frequencies</a:t>
            </a:r>
          </a:p>
          <a:p>
            <a:endParaRPr lang="en-US" sz="2700" dirty="0"/>
          </a:p>
          <a:p>
            <a:r>
              <a:rPr lang="en-US" sz="2700" dirty="0"/>
              <a:t>Drift can dominate selection sometimes: s&lt;1/(2Ne)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22920-AE0B-A3A2-D0AF-7C776A76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7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C65E-FF8F-FC4A-B702-78F6F669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Wright’s Fixation Index (F</a:t>
            </a:r>
            <a:r>
              <a:rPr lang="en-US" b="1" baseline="-25000" dirty="0">
                <a:latin typeface="Century Gothic" panose="020B0502020202020204" pitchFamily="34" charset="0"/>
              </a:rPr>
              <a:t>ST</a:t>
            </a:r>
            <a:r>
              <a:rPr lang="en-US" b="1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0CF943D-2FBE-E240-AEC8-79C24074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70" y="4664399"/>
            <a:ext cx="2044700" cy="2070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ECE5-B1FB-E949-BDCB-D0DA15E7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9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C65E-FF8F-FC4A-B702-78F6F669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What is a Population?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0CF943D-2FBE-E240-AEC8-79C24074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70" y="4664399"/>
            <a:ext cx="2044700" cy="2070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ECE5-B1FB-E949-BDCB-D0DA15E7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59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79" y="136525"/>
            <a:ext cx="4480569" cy="1325563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Population structure creates frequency differences between populations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AF1828-51CE-9646-90F0-1DD68BDF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30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9020B5E-4009-3760-F9D0-A72014B608A3}"/>
              </a:ext>
            </a:extLst>
          </p:cNvPr>
          <p:cNvGrpSpPr/>
          <p:nvPr/>
        </p:nvGrpSpPr>
        <p:grpSpPr>
          <a:xfrm>
            <a:off x="191146" y="973401"/>
            <a:ext cx="11805087" cy="5748074"/>
            <a:chOff x="191146" y="973401"/>
            <a:chExt cx="11805087" cy="574807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19796D-B9BE-6C56-9DEC-1932119279E5}"/>
                </a:ext>
              </a:extLst>
            </p:cNvPr>
            <p:cNvSpPr/>
            <p:nvPr/>
          </p:nvSpPr>
          <p:spPr>
            <a:xfrm>
              <a:off x="479376" y="4229483"/>
              <a:ext cx="2187307" cy="2011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 panose="020B0502020202020204" pitchFamily="34" charset="0"/>
                </a:rPr>
                <a:t>p</a:t>
              </a:r>
              <a:r>
                <a:rPr lang="en-US" sz="4000" baseline="-25000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D45742-6F48-8DB4-8440-167BD1BE16FC}"/>
                </a:ext>
              </a:extLst>
            </p:cNvPr>
            <p:cNvSpPr/>
            <p:nvPr/>
          </p:nvSpPr>
          <p:spPr>
            <a:xfrm>
              <a:off x="3578062" y="4229483"/>
              <a:ext cx="2187307" cy="2011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 panose="020B0502020202020204" pitchFamily="34" charset="0"/>
                </a:rPr>
                <a:t>p</a:t>
              </a:r>
              <a:r>
                <a:rPr lang="en-US" sz="4000" baseline="-25000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907EFED-5B58-E99D-86A1-95D91B010401}"/>
                </a:ext>
              </a:extLst>
            </p:cNvPr>
            <p:cNvSpPr/>
            <p:nvPr/>
          </p:nvSpPr>
          <p:spPr>
            <a:xfrm>
              <a:off x="4113497" y="1462088"/>
              <a:ext cx="2187307" cy="2011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 panose="020B0502020202020204" pitchFamily="34" charset="0"/>
                </a:rPr>
                <a:t>p</a:t>
              </a:r>
              <a:r>
                <a:rPr lang="en-US" sz="4000" baseline="-25000" dirty="0">
                  <a:latin typeface="Century Gothic" panose="020B0502020202020204" pitchFamily="34" charset="0"/>
                </a:rPr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CAD6D3-D01F-C869-3A97-4592582F4998}"/>
                </a:ext>
              </a:extLst>
            </p:cNvPr>
            <p:cNvSpPr txBox="1"/>
            <p:nvPr/>
          </p:nvSpPr>
          <p:spPr>
            <a:xfrm>
              <a:off x="3962721" y="973401"/>
              <a:ext cx="2133279" cy="306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Ancestral population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E07424-AA92-861F-C026-E2EE4B9074AB}"/>
                </a:ext>
              </a:extLst>
            </p:cNvPr>
            <p:cNvSpPr txBox="1"/>
            <p:nvPr/>
          </p:nvSpPr>
          <p:spPr>
            <a:xfrm>
              <a:off x="533405" y="6296299"/>
              <a:ext cx="2145453" cy="306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Derived population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28F299-7957-413D-B69B-F076EBD5FE9D}"/>
                </a:ext>
              </a:extLst>
            </p:cNvPr>
            <p:cNvSpPr txBox="1"/>
            <p:nvPr/>
          </p:nvSpPr>
          <p:spPr>
            <a:xfrm>
              <a:off x="3619916" y="6299738"/>
              <a:ext cx="2145453" cy="306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Derived population 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D327CA1-3E50-E90B-4950-94495F5952FF}"/>
                </a:ext>
              </a:extLst>
            </p:cNvPr>
            <p:cNvCxnSpPr/>
            <p:nvPr/>
          </p:nvCxnSpPr>
          <p:spPr>
            <a:xfrm>
              <a:off x="10999876" y="2014780"/>
              <a:ext cx="0" cy="43415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E29C77-6189-2C3D-857D-11B548DF54A5}"/>
                </a:ext>
              </a:extLst>
            </p:cNvPr>
            <p:cNvSpPr txBox="1"/>
            <p:nvPr/>
          </p:nvSpPr>
          <p:spPr>
            <a:xfrm>
              <a:off x="11216852" y="4042561"/>
              <a:ext cx="7793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Time</a:t>
              </a:r>
            </a:p>
            <a:p>
              <a:pPr algn="ctr"/>
              <a:r>
                <a:rPr lang="en-US" dirty="0"/>
                <a:t>(drift)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1020F07-E438-B802-10BE-348698059D2C}"/>
                </a:ext>
              </a:extLst>
            </p:cNvPr>
            <p:cNvSpPr/>
            <p:nvPr/>
          </p:nvSpPr>
          <p:spPr>
            <a:xfrm>
              <a:off x="7745469" y="4229483"/>
              <a:ext cx="2187307" cy="2011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Century Gothic" panose="020B0502020202020204" pitchFamily="34" charset="0"/>
                </a:rPr>
                <a:t>p</a:t>
              </a:r>
              <a:r>
                <a:rPr lang="en-US" sz="4000" baseline="-25000" dirty="0" err="1">
                  <a:latin typeface="Century Gothic" panose="020B0502020202020204" pitchFamily="34" charset="0"/>
                </a:rPr>
                <a:t>K</a:t>
              </a:r>
              <a:endParaRPr lang="en-US" sz="4000" baseline="-25000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8630E8-FD1D-C0FD-0867-C9F8BDFBFCE8}"/>
                </a:ext>
              </a:extLst>
            </p:cNvPr>
            <p:cNvSpPr txBox="1"/>
            <p:nvPr/>
          </p:nvSpPr>
          <p:spPr>
            <a:xfrm>
              <a:off x="7787323" y="6299738"/>
              <a:ext cx="2550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Derived population K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DA44830-7412-726E-8B25-3A09805413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4262" y="3098800"/>
              <a:ext cx="1622738" cy="10716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BA9CFCE-F0B7-DD9E-1D2A-ED30B073B2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8048" y="3632200"/>
              <a:ext cx="222552" cy="5382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64471A6-A1DA-1B0C-7168-DF32C29E916A}"/>
                </a:ext>
              </a:extLst>
            </p:cNvPr>
            <p:cNvCxnSpPr/>
            <p:nvPr/>
          </p:nvCxnSpPr>
          <p:spPr>
            <a:xfrm>
              <a:off x="6214533" y="3225800"/>
              <a:ext cx="1530936" cy="11860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9B9D164-3979-7316-D715-55A905A989E8}"/>
                </a:ext>
              </a:extLst>
            </p:cNvPr>
            <p:cNvSpPr/>
            <p:nvPr/>
          </p:nvSpPr>
          <p:spPr>
            <a:xfrm>
              <a:off x="191146" y="4042561"/>
              <a:ext cx="10265187" cy="26789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46484125-F9DA-9147-47E9-CC84E09A3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001" y="102182"/>
            <a:ext cx="3924300" cy="25273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18ABEBC-DD48-4014-867A-D36EDDF59CA5}"/>
              </a:ext>
            </a:extLst>
          </p:cNvPr>
          <p:cNvSpPr/>
          <p:nvPr/>
        </p:nvSpPr>
        <p:spPr>
          <a:xfrm>
            <a:off x="7519074" y="2602624"/>
            <a:ext cx="3697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charset="0"/>
                <a:cs typeface="Cambria" charset="0"/>
              </a:rPr>
              <a:t>Martin et. al., </a:t>
            </a:r>
            <a:r>
              <a:rPr lang="en-US" sz="1600" i="1" dirty="0">
                <a:latin typeface="Cambria" panose="02040503050406030204" pitchFamily="18" charset="0"/>
                <a:ea typeface="Cambria" charset="0"/>
                <a:cs typeface="Cambria" charset="0"/>
              </a:rPr>
              <a:t>Nature Genetics</a:t>
            </a:r>
            <a:r>
              <a:rPr lang="en-US" sz="1600" dirty="0">
                <a:latin typeface="Cambria" panose="02040503050406030204" pitchFamily="18" charset="0"/>
                <a:ea typeface="Cambria" charset="0"/>
                <a:cs typeface="Cambria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38614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D2D38-59D8-C647-9572-88FE84EF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0AB5D-64E3-96B7-4EE9-BB0DF47973CC}"/>
              </a:ext>
            </a:extLst>
          </p:cNvPr>
          <p:cNvSpPr txBox="1"/>
          <p:nvPr/>
        </p:nvSpPr>
        <p:spPr>
          <a:xfrm>
            <a:off x="433137" y="462013"/>
            <a:ext cx="60708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entury Gothic" panose="020B0502020202020204" pitchFamily="34" charset="0"/>
              </a:rPr>
              <a:t>Many definitions and many estimators</a:t>
            </a:r>
            <a:endParaRPr lang="en-US" sz="25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D2FDCA-F2C1-4096-F3BD-4950F5129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454" y="4928782"/>
            <a:ext cx="5420743" cy="16497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37CA28-18B3-6455-A51D-58600B8F2F16}"/>
              </a:ext>
            </a:extLst>
          </p:cNvPr>
          <p:cNvSpPr txBox="1"/>
          <p:nvPr/>
        </p:nvSpPr>
        <p:spPr>
          <a:xfrm>
            <a:off x="433136" y="1080435"/>
            <a:ext cx="72099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baseline="-25000" dirty="0"/>
              <a:t>ST</a:t>
            </a:r>
            <a:r>
              <a:rPr lang="en-US" dirty="0"/>
              <a:t> as a ratio of variance (Wright):</a:t>
            </a:r>
          </a:p>
          <a:p>
            <a:r>
              <a:rPr lang="en-US" dirty="0"/>
              <a:t> 	F</a:t>
            </a:r>
            <a:r>
              <a:rPr lang="en-US" baseline="-25000" dirty="0"/>
              <a:t>ST</a:t>
            </a:r>
            <a:r>
              <a:rPr lang="en-US" dirty="0"/>
              <a:t>=</a:t>
            </a:r>
            <a:r>
              <a:rPr lang="en-US" dirty="0" err="1"/>
              <a:t>var</a:t>
            </a:r>
            <a:r>
              <a:rPr lang="en-US" baseline="-25000" dirty="0" err="1">
                <a:solidFill>
                  <a:srgbClr val="FF0000"/>
                </a:solidFill>
              </a:rPr>
              <a:t>B</a:t>
            </a:r>
            <a:r>
              <a:rPr lang="en-US" dirty="0"/>
              <a:t>(X)/[</a:t>
            </a:r>
            <a:r>
              <a:rPr lang="en-US" dirty="0" err="1"/>
              <a:t>var</a:t>
            </a:r>
            <a:r>
              <a:rPr lang="en-US" baseline="-25000" dirty="0" err="1">
                <a:solidFill>
                  <a:srgbClr val="FF0000"/>
                </a:solidFill>
              </a:rPr>
              <a:t>B</a:t>
            </a:r>
            <a:r>
              <a:rPr lang="en-US" dirty="0"/>
              <a:t>(X)+</a:t>
            </a:r>
            <a:r>
              <a:rPr lang="en-US" dirty="0" err="1"/>
              <a:t>var</a:t>
            </a:r>
            <a:r>
              <a:rPr lang="en-US" baseline="-25000" dirty="0" err="1">
                <a:solidFill>
                  <a:schemeClr val="accent1"/>
                </a:solidFill>
              </a:rPr>
              <a:t>W</a:t>
            </a:r>
            <a:r>
              <a:rPr lang="en-US" dirty="0"/>
              <a:t>(X)]; X=0,1 (allelic state)</a:t>
            </a:r>
          </a:p>
          <a:p>
            <a:r>
              <a:rPr lang="en-US" dirty="0"/>
              <a:t>	F</a:t>
            </a:r>
            <a:r>
              <a:rPr lang="en-US" baseline="-25000" dirty="0"/>
              <a:t>ST</a:t>
            </a:r>
            <a:r>
              <a:rPr lang="en-US" dirty="0"/>
              <a:t>=0: no frequency differences between populations</a:t>
            </a:r>
          </a:p>
          <a:p>
            <a:r>
              <a:rPr lang="en-US" dirty="0"/>
              <a:t>	F</a:t>
            </a:r>
            <a:r>
              <a:rPr lang="en-US" baseline="-25000" dirty="0"/>
              <a:t>ST</a:t>
            </a:r>
            <a:r>
              <a:rPr lang="en-US" dirty="0"/>
              <a:t>=1: allele is fixed in one population (fixation index)</a:t>
            </a:r>
          </a:p>
          <a:p>
            <a:r>
              <a:rPr 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baseline="-25000" dirty="0"/>
              <a:t>ST</a:t>
            </a:r>
            <a:r>
              <a:rPr lang="en-US" dirty="0"/>
              <a:t> as a ratio of identify-by-descent probability</a:t>
            </a:r>
          </a:p>
          <a:p>
            <a:endParaRPr lang="en-US" dirty="0"/>
          </a:p>
          <a:p>
            <a:r>
              <a:rPr lang="en-US" b="1" dirty="0"/>
              <a:t>Estimators</a:t>
            </a:r>
          </a:p>
          <a:p>
            <a:r>
              <a:rPr lang="en-US" dirty="0"/>
              <a:t>Weir &amp; </a:t>
            </a:r>
            <a:r>
              <a:rPr lang="en-US" dirty="0" err="1"/>
              <a:t>Cochram</a:t>
            </a:r>
            <a:r>
              <a:rPr lang="en-US" dirty="0"/>
              <a:t> (1984)</a:t>
            </a:r>
          </a:p>
          <a:p>
            <a:r>
              <a:rPr lang="en-US" dirty="0" err="1"/>
              <a:t>Nei</a:t>
            </a:r>
            <a:r>
              <a:rPr lang="en-US" dirty="0"/>
              <a:t> (1973)</a:t>
            </a:r>
          </a:p>
          <a:p>
            <a:r>
              <a:rPr lang="en-US" dirty="0"/>
              <a:t>Hudson (1992)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F1346F-B601-19E5-29E8-DF147098F89A}"/>
              </a:ext>
            </a:extLst>
          </p:cNvPr>
          <p:cNvSpPr txBox="1"/>
          <p:nvPr/>
        </p:nvSpPr>
        <p:spPr>
          <a:xfrm>
            <a:off x="433136" y="5107347"/>
            <a:ext cx="3129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Weir &amp; Hill (2002) definition</a:t>
            </a:r>
          </a:p>
          <a:p>
            <a:r>
              <a:rPr lang="en-US" b="1" dirty="0"/>
              <a:t>var(p</a:t>
            </a:r>
            <a:r>
              <a:rPr lang="en-US" b="1" baseline="-25000" dirty="0"/>
              <a:t>i</a:t>
            </a:r>
            <a:r>
              <a:rPr lang="en-US" b="1" dirty="0"/>
              <a:t>|p</a:t>
            </a:r>
            <a:r>
              <a:rPr lang="en-US" b="1" baseline="-25000" dirty="0"/>
              <a:t>0</a:t>
            </a:r>
            <a:r>
              <a:rPr lang="en-US" b="1" dirty="0"/>
              <a:t>) = F</a:t>
            </a:r>
            <a:r>
              <a:rPr lang="en-US" b="1" baseline="-25000" dirty="0"/>
              <a:t>ST</a:t>
            </a:r>
            <a:r>
              <a:rPr lang="en-US" b="1" dirty="0"/>
              <a:t> p</a:t>
            </a:r>
            <a:r>
              <a:rPr lang="en-US" b="1" baseline="-25000" dirty="0"/>
              <a:t>0</a:t>
            </a:r>
            <a:r>
              <a:rPr lang="en-US" b="1" dirty="0"/>
              <a:t> (1-p</a:t>
            </a:r>
            <a:r>
              <a:rPr lang="en-US" b="1" baseline="-25000" dirty="0"/>
              <a:t>0</a:t>
            </a:r>
            <a:r>
              <a:rPr lang="en-US" b="1" dirty="0"/>
              <a:t>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A5B2CD-E132-3703-BB12-2A453F2DC337}"/>
              </a:ext>
            </a:extLst>
          </p:cNvPr>
          <p:cNvGrpSpPr/>
          <p:nvPr/>
        </p:nvGrpSpPr>
        <p:grpSpPr>
          <a:xfrm>
            <a:off x="7437237" y="390814"/>
            <a:ext cx="4848171" cy="2559590"/>
            <a:chOff x="191146" y="973401"/>
            <a:chExt cx="12057665" cy="64139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48353BA-4C2F-365A-765E-2CBDE0458907}"/>
                </a:ext>
              </a:extLst>
            </p:cNvPr>
            <p:cNvSpPr/>
            <p:nvPr/>
          </p:nvSpPr>
          <p:spPr>
            <a:xfrm>
              <a:off x="479376" y="4229483"/>
              <a:ext cx="2187307" cy="2011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p</a:t>
              </a:r>
              <a:r>
                <a:rPr lang="en-US" sz="1000" baseline="-25000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9CA1C8-6F48-A3E8-760B-7B880A8D9B5B}"/>
                </a:ext>
              </a:extLst>
            </p:cNvPr>
            <p:cNvSpPr/>
            <p:nvPr/>
          </p:nvSpPr>
          <p:spPr>
            <a:xfrm>
              <a:off x="3578062" y="4229483"/>
              <a:ext cx="2187307" cy="2011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p</a:t>
              </a:r>
              <a:r>
                <a:rPr lang="en-US" sz="1000" baseline="-25000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4AC2FA-4ACC-EB51-3335-DF90D7451FBA}"/>
                </a:ext>
              </a:extLst>
            </p:cNvPr>
            <p:cNvSpPr/>
            <p:nvPr/>
          </p:nvSpPr>
          <p:spPr>
            <a:xfrm>
              <a:off x="4113497" y="1462088"/>
              <a:ext cx="2187307" cy="2011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p</a:t>
              </a:r>
              <a:r>
                <a:rPr lang="en-US" sz="1000" baseline="-25000" dirty="0">
                  <a:latin typeface="Century Gothic" panose="020B0502020202020204" pitchFamily="34" charset="0"/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C929BE-C768-9CA3-8408-C2B99A91DB02}"/>
                </a:ext>
              </a:extLst>
            </p:cNvPr>
            <p:cNvSpPr txBox="1"/>
            <p:nvPr/>
          </p:nvSpPr>
          <p:spPr>
            <a:xfrm>
              <a:off x="3962722" y="973401"/>
              <a:ext cx="3700508" cy="616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entury Gothic" panose="020B0502020202020204" pitchFamily="34" charset="0"/>
                </a:rPr>
                <a:t>Ancestral population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099ABA-FD3E-2266-D769-9609954D8859}"/>
                </a:ext>
              </a:extLst>
            </p:cNvPr>
            <p:cNvSpPr txBox="1"/>
            <p:nvPr/>
          </p:nvSpPr>
          <p:spPr>
            <a:xfrm>
              <a:off x="533404" y="6296298"/>
              <a:ext cx="2420757" cy="1002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Derived </a:t>
              </a:r>
            </a:p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population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3E341B-0405-60DC-3706-51754FF842B0}"/>
                </a:ext>
              </a:extLst>
            </p:cNvPr>
            <p:cNvSpPr txBox="1"/>
            <p:nvPr/>
          </p:nvSpPr>
          <p:spPr>
            <a:xfrm>
              <a:off x="3619916" y="6299739"/>
              <a:ext cx="2420757" cy="1002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Derived </a:t>
              </a:r>
            </a:p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population 2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B9706C1-AAB1-8C82-CEBC-0D5076278B1E}"/>
                </a:ext>
              </a:extLst>
            </p:cNvPr>
            <p:cNvCxnSpPr/>
            <p:nvPr/>
          </p:nvCxnSpPr>
          <p:spPr>
            <a:xfrm>
              <a:off x="10999876" y="2014780"/>
              <a:ext cx="0" cy="43415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913238-1FE8-4EE7-74A3-0A09EE6B1FDB}"/>
                </a:ext>
              </a:extLst>
            </p:cNvPr>
            <p:cNvSpPr txBox="1"/>
            <p:nvPr/>
          </p:nvSpPr>
          <p:spPr>
            <a:xfrm>
              <a:off x="10964277" y="4042562"/>
              <a:ext cx="1284534" cy="1002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Time</a:t>
              </a:r>
            </a:p>
            <a:p>
              <a:pPr algn="ctr"/>
              <a:r>
                <a:rPr lang="en-US" sz="1000" dirty="0"/>
                <a:t>(drift)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D087F74-D01A-43B4-7F24-DDFFC9E14268}"/>
                </a:ext>
              </a:extLst>
            </p:cNvPr>
            <p:cNvSpPr/>
            <p:nvPr/>
          </p:nvSpPr>
          <p:spPr>
            <a:xfrm>
              <a:off x="7745469" y="4229483"/>
              <a:ext cx="2187307" cy="2011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latin typeface="Century Gothic" panose="020B0502020202020204" pitchFamily="34" charset="0"/>
                </a:rPr>
                <a:t>p</a:t>
              </a:r>
              <a:r>
                <a:rPr lang="en-US" sz="1000" baseline="-25000" dirty="0" err="1">
                  <a:latin typeface="Century Gothic" panose="020B0502020202020204" pitchFamily="34" charset="0"/>
                </a:rPr>
                <a:t>K</a:t>
              </a:r>
              <a:endParaRPr lang="en-US" sz="1000" baseline="-250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5F9F14-AB96-223E-8D21-79F3966BF8DC}"/>
                </a:ext>
              </a:extLst>
            </p:cNvPr>
            <p:cNvSpPr txBox="1"/>
            <p:nvPr/>
          </p:nvSpPr>
          <p:spPr>
            <a:xfrm>
              <a:off x="7787324" y="6299739"/>
              <a:ext cx="2432720" cy="1002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Derived </a:t>
              </a:r>
            </a:p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population K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8BBB42D-BB33-4C65-BED7-718226A310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4262" y="3098800"/>
              <a:ext cx="1622738" cy="10716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BD9DB5E-CE46-806F-918F-F2F0953A33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8048" y="3632200"/>
              <a:ext cx="222552" cy="5382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2F670DA-93B2-80BC-374A-135E38C9C9D1}"/>
                </a:ext>
              </a:extLst>
            </p:cNvPr>
            <p:cNvCxnSpPr/>
            <p:nvPr/>
          </p:nvCxnSpPr>
          <p:spPr>
            <a:xfrm>
              <a:off x="6214533" y="3225800"/>
              <a:ext cx="1530936" cy="11860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32310DF-2A82-5A4A-0371-21CDADB52CA9}"/>
                </a:ext>
              </a:extLst>
            </p:cNvPr>
            <p:cNvSpPr/>
            <p:nvPr/>
          </p:nvSpPr>
          <p:spPr>
            <a:xfrm>
              <a:off x="191146" y="4042562"/>
              <a:ext cx="10265188" cy="33448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639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AF1828-51CE-9646-90F0-1DD68BDF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ADE748-E9E6-312F-6F64-897CCB50E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03" y="1149884"/>
            <a:ext cx="6007100" cy="344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0501AC-C92A-D6BE-8058-8BC2E6C4511F}"/>
              </a:ext>
            </a:extLst>
          </p:cNvPr>
          <p:cNvSpPr txBox="1"/>
          <p:nvPr/>
        </p:nvSpPr>
        <p:spPr>
          <a:xfrm>
            <a:off x="760396" y="558265"/>
            <a:ext cx="1011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F</a:t>
            </a:r>
            <a:r>
              <a:rPr lang="en-US" sz="2800" b="1" baseline="-25000" dirty="0">
                <a:solidFill>
                  <a:schemeClr val="accent1"/>
                </a:solidFill>
              </a:rPr>
              <a:t>ST</a:t>
            </a:r>
            <a:r>
              <a:rPr lang="en-US" sz="2800" b="1" dirty="0">
                <a:solidFill>
                  <a:schemeClr val="accent1"/>
                </a:solidFill>
              </a:rPr>
              <a:t> varies across the genome =&gt; </a:t>
            </a:r>
            <a:r>
              <a:rPr lang="en-US" sz="2800" i="1" dirty="0">
                <a:solidFill>
                  <a:schemeClr val="accent1"/>
                </a:solidFill>
              </a:rPr>
              <a:t>not just drift at play here!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D82FDD-9B80-8D39-730F-3BF362D13387}"/>
              </a:ext>
            </a:extLst>
          </p:cNvPr>
          <p:cNvSpPr txBox="1"/>
          <p:nvPr/>
        </p:nvSpPr>
        <p:spPr>
          <a:xfrm>
            <a:off x="6863429" y="2274838"/>
            <a:ext cx="48830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Typical F</a:t>
            </a:r>
            <a:r>
              <a:rPr lang="en-US" b="1" baseline="-25000" dirty="0">
                <a:solidFill>
                  <a:schemeClr val="accent1"/>
                </a:solidFill>
              </a:rPr>
              <a:t>ST</a:t>
            </a:r>
            <a:r>
              <a:rPr lang="en-US" b="1" dirty="0">
                <a:solidFill>
                  <a:schemeClr val="accent1"/>
                </a:solidFill>
              </a:rPr>
              <a:t> ranges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baseline="-25000" dirty="0"/>
              <a:t>ST</a:t>
            </a:r>
            <a:r>
              <a:rPr lang="en-US" dirty="0"/>
              <a:t> is ~0.1- 0.2 between continental groups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baseline="-25000" dirty="0"/>
              <a:t>ST</a:t>
            </a:r>
            <a:r>
              <a:rPr lang="en-US" dirty="0"/>
              <a:t> is ~0.01- 0.05 within continental groups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baseline="-25000" dirty="0"/>
              <a:t>ST</a:t>
            </a:r>
            <a:r>
              <a:rPr lang="en-US" dirty="0"/>
              <a:t> is &lt;0.01within countries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7430A7-2285-FB6B-33AF-664E67F96998}"/>
              </a:ext>
            </a:extLst>
          </p:cNvPr>
          <p:cNvSpPr txBox="1"/>
          <p:nvPr/>
        </p:nvSpPr>
        <p:spPr>
          <a:xfrm>
            <a:off x="760396" y="4659983"/>
            <a:ext cx="5344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effectLst/>
                <a:latin typeface="Century Gothic" panose="020B0502020202020204" pitchFamily="34" charset="0"/>
              </a:rPr>
              <a:t>Layer R.M. et al. Efficient genotype compression and analysis of large</a:t>
            </a:r>
          </a:p>
          <a:p>
            <a:r>
              <a:rPr lang="en-AU" sz="1200" dirty="0">
                <a:effectLst/>
                <a:latin typeface="Century Gothic" panose="020B0502020202020204" pitchFamily="34" charset="0"/>
              </a:rPr>
              <a:t>genetic-variation data sets. </a:t>
            </a:r>
            <a:r>
              <a:rPr lang="en-AU" sz="1200" i="1" dirty="0">
                <a:effectLst/>
                <a:latin typeface="Century Gothic" panose="020B0502020202020204" pitchFamily="34" charset="0"/>
              </a:rPr>
              <a:t>Nature Methods</a:t>
            </a:r>
            <a:r>
              <a:rPr lang="en-AU" sz="1200" dirty="0">
                <a:effectLst/>
                <a:latin typeface="Century Gothic" panose="020B0502020202020204" pitchFamily="34" charset="0"/>
              </a:rPr>
              <a:t> (2016).</a:t>
            </a:r>
          </a:p>
        </p:txBody>
      </p:sp>
    </p:spTree>
    <p:extLst>
      <p:ext uri="{BB962C8B-B14F-4D97-AF65-F5344CB8AC3E}">
        <p14:creationId xmlns:p14="http://schemas.microsoft.com/office/powerpoint/2010/main" val="755382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0C6B-3E56-C650-B0B5-1B5A1272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Let’s play again…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9AEB4-3A75-AF82-C2C0-7D2E8C2E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6A140-C0E0-C607-55E1-D7A18C85975E}"/>
              </a:ext>
            </a:extLst>
          </p:cNvPr>
          <p:cNvSpPr txBox="1"/>
          <p:nvPr/>
        </p:nvSpPr>
        <p:spPr>
          <a:xfrm>
            <a:off x="838200" y="2814436"/>
            <a:ext cx="99176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500" b="1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Practical Part 2</a:t>
            </a:r>
            <a:endParaRPr lang="en-US" sz="3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71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C65E-FF8F-FC4A-B702-78F6F669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Linkage Disequilibrium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0CF943D-2FBE-E240-AEC8-79C24074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70" y="4664399"/>
            <a:ext cx="2044700" cy="2070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ECE5-B1FB-E949-BDCB-D0DA15E7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6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>
                <a:solidFill>
                  <a:srgbClr val="3333B3"/>
                </a:solidFill>
                <a:effectLst/>
                <a:latin typeface="Century Gothic" panose="020B0502020202020204" pitchFamily="34" charset="0"/>
              </a:rPr>
              <a:t>Meoisis</a:t>
            </a:r>
            <a:r>
              <a:rPr lang="en-AU" b="1" dirty="0">
                <a:solidFill>
                  <a:srgbClr val="3333B3"/>
                </a:solidFill>
                <a:effectLst/>
                <a:latin typeface="Century Gothic" panose="020B0502020202020204" pitchFamily="34" charset="0"/>
              </a:rPr>
              <a:t> and genetic linkage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C2C6E-0CF9-4044-A5B3-60F4A9F9C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009966" cy="3902822"/>
          </a:xfrm>
        </p:spPr>
        <p:txBody>
          <a:bodyPr>
            <a:normAutofit fontScale="77500" lnSpcReduction="20000"/>
          </a:bodyPr>
          <a:lstStyle/>
          <a:p>
            <a:r>
              <a:rPr lang="en-AU" dirty="0">
                <a:effectLst/>
                <a:latin typeface="Century Gothic" panose="020B0502020202020204" pitchFamily="34" charset="0"/>
              </a:rPr>
              <a:t>In sexual reproduction gametes are produced during specialized cell division called </a:t>
            </a:r>
            <a:r>
              <a:rPr lang="en-AU" dirty="0"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meiosis</a:t>
            </a:r>
            <a:r>
              <a:rPr lang="en-AU" dirty="0">
                <a:effectLst/>
                <a:latin typeface="Century Gothic" panose="020B0502020202020204" pitchFamily="34" charset="0"/>
              </a:rPr>
              <a:t>.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effectLst/>
                <a:latin typeface="Century Gothic" panose="020B0502020202020204" pitchFamily="34" charset="0"/>
              </a:rPr>
              <a:t>Meiosis involves multiple phases prophase, meiosis I and II) in which genetic information is exchanged between homologous chromosomes: </a:t>
            </a:r>
            <a:r>
              <a:rPr lang="en-AU" dirty="0"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recombination</a:t>
            </a:r>
            <a:r>
              <a:rPr lang="en-AU" dirty="0">
                <a:effectLst/>
                <a:latin typeface="Century Gothic" panose="020B0502020202020204" pitchFamily="34" charset="0"/>
              </a:rPr>
              <a:t>.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AU" dirty="0">
                <a:effectLst/>
                <a:latin typeface="Century Gothic" panose="020B0502020202020204" pitchFamily="34" charset="0"/>
              </a:rPr>
              <a:t>Recombinant chromosomes are then transmitted to the offspring.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effectLst/>
                <a:latin typeface="Century Gothic" panose="020B0502020202020204" pitchFamily="34" charset="0"/>
              </a:rPr>
              <a:t>=&gt; Close DNA sequences on a chromosome will tend to </a:t>
            </a:r>
            <a:r>
              <a:rPr lang="en-AU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 transmitted together: </a:t>
            </a:r>
            <a:r>
              <a:rPr lang="en-AU" dirty="0"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linkage disequilibrium (LD)</a:t>
            </a:r>
            <a:r>
              <a:rPr lang="en-AU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42DB6-6DE6-EE48-91B0-59779FA7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>
                <a:latin typeface="Century Gothic" panose="020B0502020202020204" pitchFamily="34" charset="0"/>
              </a:rPr>
              <a:t>35</a:t>
            </a:fld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CC29EA6A-0B8F-568A-27F9-032316377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604756" y="2254205"/>
            <a:ext cx="3428634" cy="25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37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9303-E5A1-4024-99FD-23FA570A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7" y="146469"/>
            <a:ext cx="10515600" cy="583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Haplotype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2764D-CEA7-0CE8-13C8-42496787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36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17BC6B0-2B8A-C9C0-0031-402BC611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7" y="1051718"/>
            <a:ext cx="4567588" cy="530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20500B-6DE5-4D80-8A69-B7F89D3CC662}"/>
              </a:ext>
            </a:extLst>
          </p:cNvPr>
          <p:cNvSpPr txBox="1"/>
          <p:nvPr/>
        </p:nvSpPr>
        <p:spPr>
          <a:xfrm>
            <a:off x="749626" y="6454252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Pistis et al. (2013) </a:t>
            </a:r>
            <a:r>
              <a:rPr lang="en-US" dirty="0" err="1"/>
              <a:t>Plos</a:t>
            </a:r>
            <a:r>
              <a:rPr lang="en-US" dirty="0"/>
              <a:t> 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869D9-EE73-966D-94E5-C7DA7DD6EF98}"/>
              </a:ext>
            </a:extLst>
          </p:cNvPr>
          <p:cNvSpPr txBox="1"/>
          <p:nvPr/>
        </p:nvSpPr>
        <p:spPr>
          <a:xfrm>
            <a:off x="6410864" y="1380226"/>
            <a:ext cx="456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Haplotype</a:t>
            </a:r>
            <a:r>
              <a:rPr lang="en-US" dirty="0"/>
              <a:t> = Group of variants within a chromosome (e.g., within a LD block)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78DF93-904B-39F4-F6E2-612F8AA46C7D}"/>
              </a:ext>
            </a:extLst>
          </p:cNvPr>
          <p:cNvGrpSpPr/>
          <p:nvPr/>
        </p:nvGrpSpPr>
        <p:grpSpPr>
          <a:xfrm>
            <a:off x="6613358" y="2429559"/>
            <a:ext cx="3368842" cy="465587"/>
            <a:chOff x="7777213" y="1286213"/>
            <a:chExt cx="3368842" cy="46558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2EE84BB-E2CF-AA51-A299-9AE6186D411F}"/>
                </a:ext>
              </a:extLst>
            </p:cNvPr>
            <p:cNvCxnSpPr/>
            <p:nvPr/>
          </p:nvCxnSpPr>
          <p:spPr>
            <a:xfrm>
              <a:off x="7777213" y="1655545"/>
              <a:ext cx="3368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6B28FA-A41C-27F2-9810-7E671D08A385}"/>
                </a:ext>
              </a:extLst>
            </p:cNvPr>
            <p:cNvSpPr txBox="1"/>
            <p:nvPr/>
          </p:nvSpPr>
          <p:spPr>
            <a:xfrm>
              <a:off x="8610600" y="128621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FD60EB-CD9A-EC43-8A7B-1DA14FAEA16D}"/>
                </a:ext>
              </a:extLst>
            </p:cNvPr>
            <p:cNvCxnSpPr>
              <a:cxnSpLocks/>
            </p:cNvCxnSpPr>
            <p:nvPr/>
          </p:nvCxnSpPr>
          <p:spPr>
            <a:xfrm>
              <a:off x="8802298" y="1588170"/>
              <a:ext cx="0" cy="163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C03A1F-4BBF-5828-5C6E-A9B1280E9AE7}"/>
                </a:ext>
              </a:extLst>
            </p:cNvPr>
            <p:cNvSpPr txBox="1"/>
            <p:nvPr/>
          </p:nvSpPr>
          <p:spPr>
            <a:xfrm>
              <a:off x="9443987" y="128621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93ADDA7-1570-0AFC-0A34-506B5A9C15BB}"/>
                </a:ext>
              </a:extLst>
            </p:cNvPr>
            <p:cNvCxnSpPr>
              <a:cxnSpLocks/>
            </p:cNvCxnSpPr>
            <p:nvPr/>
          </p:nvCxnSpPr>
          <p:spPr>
            <a:xfrm>
              <a:off x="9635685" y="1588170"/>
              <a:ext cx="0" cy="163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CDAF80-5F41-9F8F-7DB5-A61BF8545AB7}"/>
              </a:ext>
            </a:extLst>
          </p:cNvPr>
          <p:cNvGrpSpPr/>
          <p:nvPr/>
        </p:nvGrpSpPr>
        <p:grpSpPr>
          <a:xfrm>
            <a:off x="6613358" y="3264478"/>
            <a:ext cx="3368842" cy="465587"/>
            <a:chOff x="7777213" y="1286213"/>
            <a:chExt cx="3368842" cy="46558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B984F0-D3B9-3C68-B530-49379C745D36}"/>
                </a:ext>
              </a:extLst>
            </p:cNvPr>
            <p:cNvCxnSpPr/>
            <p:nvPr/>
          </p:nvCxnSpPr>
          <p:spPr>
            <a:xfrm>
              <a:off x="7777213" y="1655545"/>
              <a:ext cx="3368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D0183B-638C-363F-776E-A8A46EB7A082}"/>
                </a:ext>
              </a:extLst>
            </p:cNvPr>
            <p:cNvSpPr txBox="1"/>
            <p:nvPr/>
          </p:nvSpPr>
          <p:spPr>
            <a:xfrm>
              <a:off x="8610600" y="128621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FEC6C7-DB55-A8F2-7E0C-A5FE84B4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802298" y="1588170"/>
              <a:ext cx="0" cy="163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9F57B4-844F-CDB4-DD3A-7621D15A3060}"/>
                </a:ext>
              </a:extLst>
            </p:cNvPr>
            <p:cNvSpPr txBox="1"/>
            <p:nvPr/>
          </p:nvSpPr>
          <p:spPr>
            <a:xfrm>
              <a:off x="9443987" y="128621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980DD1-310F-6D99-980A-A4EFC07513AC}"/>
                </a:ext>
              </a:extLst>
            </p:cNvPr>
            <p:cNvCxnSpPr>
              <a:cxnSpLocks/>
            </p:cNvCxnSpPr>
            <p:nvPr/>
          </p:nvCxnSpPr>
          <p:spPr>
            <a:xfrm>
              <a:off x="9635685" y="1588170"/>
              <a:ext cx="0" cy="163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578173C-D18E-49D7-D2C2-864B5784FE7C}"/>
              </a:ext>
            </a:extLst>
          </p:cNvPr>
          <p:cNvSpPr txBox="1"/>
          <p:nvPr/>
        </p:nvSpPr>
        <p:spPr>
          <a:xfrm>
            <a:off x="9695106" y="2564029"/>
            <a:ext cx="205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Maternal Chromosome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BD7506-A861-EE18-06F0-168C00B3151E}"/>
              </a:ext>
            </a:extLst>
          </p:cNvPr>
          <p:cNvSpPr txBox="1"/>
          <p:nvPr/>
        </p:nvSpPr>
        <p:spPr>
          <a:xfrm>
            <a:off x="9695106" y="3336363"/>
            <a:ext cx="205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Paternal Chromosome</a:t>
            </a:r>
          </a:p>
        </p:txBody>
      </p:sp>
    </p:spTree>
    <p:extLst>
      <p:ext uri="{BB962C8B-B14F-4D97-AF65-F5344CB8AC3E}">
        <p14:creationId xmlns:p14="http://schemas.microsoft.com/office/powerpoint/2010/main" val="16723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3333B3"/>
                </a:solidFill>
                <a:effectLst/>
                <a:latin typeface="Helvetica" pitchFamily="2" charset="0"/>
              </a:rPr>
              <a:t>Statistical measures of linkage disequilibrium (1/3)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080CA-FD60-944D-B2CB-14D65D5D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DB7C4F-A0B3-AD7C-7813-0CCC733D5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6838"/>
            <a:ext cx="9585960" cy="41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57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32" y="85206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3333B3"/>
                </a:solidFill>
                <a:effectLst/>
                <a:latin typeface="Helvetica" pitchFamily="2" charset="0"/>
              </a:rPr>
              <a:t>Statistical measures of linkage disequilibrium (2/3)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E268C-A7BE-D543-BC8A-F2993B81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B37193-715F-3F0A-2753-F78BF917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68" y="1340554"/>
            <a:ext cx="7772400" cy="51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52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32" y="85206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3333B3"/>
                </a:solidFill>
                <a:effectLst/>
                <a:latin typeface="Helvetica" pitchFamily="2" charset="0"/>
              </a:rPr>
              <a:t>Statistical measures of linkage disequilibrium (3/3)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BB3F8-EEDE-044B-B109-79F2F6D6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1ED86-A739-AB25-06FA-86F183047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8093"/>
            <a:ext cx="7772400" cy="53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9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D7696-1B00-C09E-C02C-8936BE36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B6AF44-959C-BAC2-B306-D062FBF83BF3}"/>
              </a:ext>
            </a:extLst>
          </p:cNvPr>
          <p:cNvSpPr txBox="1"/>
          <p:nvPr/>
        </p:nvSpPr>
        <p:spPr>
          <a:xfrm>
            <a:off x="453224" y="516835"/>
            <a:ext cx="636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“All inhabitants of particular place” – Oxford dictionary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855FA-3615-9B1A-E4E0-61624511498B}"/>
              </a:ext>
            </a:extLst>
          </p:cNvPr>
          <p:cNvSpPr txBox="1"/>
          <p:nvPr/>
        </p:nvSpPr>
        <p:spPr>
          <a:xfrm>
            <a:off x="1058849" y="1456413"/>
            <a:ext cx="5986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sz="1600" dirty="0">
                <a:solidFill>
                  <a:srgbClr val="002060"/>
                </a:solidFill>
              </a:rPr>
              <a:t>BIOLOGY</a:t>
            </a:r>
            <a:r>
              <a:rPr lang="en-US" dirty="0"/>
              <a:t>] – “A community of animals, plants, or humans among whose members interbreeding occurs” – Oxford  dictionary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429A8-EF3E-55AC-15A3-4F001B566E73}"/>
              </a:ext>
            </a:extLst>
          </p:cNvPr>
          <p:cNvSpPr txBox="1"/>
          <p:nvPr/>
        </p:nvSpPr>
        <p:spPr>
          <a:xfrm>
            <a:off x="1717481" y="2765323"/>
            <a:ext cx="5025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“Any complete group with at least one characteristic in common” – Australian Bureau of Statistics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57AE8-3B6A-5512-20EA-8C8B2DF58374}"/>
              </a:ext>
            </a:extLst>
          </p:cNvPr>
          <p:cNvSpPr txBox="1"/>
          <p:nvPr/>
        </p:nvSpPr>
        <p:spPr>
          <a:xfrm>
            <a:off x="3943849" y="4086970"/>
            <a:ext cx="7744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“All the inhabitants of a country, territory, or geographic area, total or for a given sex and/or age group, at a specific point of time. In demographic terms it is the total number of inhabitants of a given sex and/or age group that actually live within the border limits of the country, territory, or geographic area at a specific point of time, usually mid-year. The mid-year population refers to the actual population at July 1st.” – World Health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54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92" y="136525"/>
            <a:ext cx="10388723" cy="915821"/>
          </a:xfrm>
        </p:spPr>
        <p:txBody>
          <a:bodyPr/>
          <a:lstStyle/>
          <a:p>
            <a:r>
              <a:rPr lang="en-AU" b="1" dirty="0">
                <a:solidFill>
                  <a:srgbClr val="3333B3"/>
                </a:solidFill>
                <a:effectLst/>
                <a:latin typeface="Helvetica" pitchFamily="2" charset="0"/>
              </a:rPr>
              <a:t>LD calculations (1/2)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CCBEB-7698-D644-B5C4-F726CE28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40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449FBF-FD12-4792-E95F-F4DFB6FB1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9" y="953436"/>
            <a:ext cx="6083300" cy="208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7EC138-ACFA-DED6-1179-6F7FBAEF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91" y="3343462"/>
            <a:ext cx="8408551" cy="31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2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2C84B-35D6-F041-AB1B-875E23BF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41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C3A1A1-85BF-00C2-4619-D1EAC202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92" y="136525"/>
            <a:ext cx="10388723" cy="915821"/>
          </a:xfrm>
        </p:spPr>
        <p:txBody>
          <a:bodyPr/>
          <a:lstStyle/>
          <a:p>
            <a:r>
              <a:rPr lang="en-AU" b="1" dirty="0">
                <a:solidFill>
                  <a:srgbClr val="3333B3"/>
                </a:solidFill>
                <a:effectLst/>
                <a:latin typeface="Helvetica" pitchFamily="2" charset="0"/>
              </a:rPr>
              <a:t>LD calculations (2/2)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583E8F-33B0-ACD5-3839-1F90FDF05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02" y="1549296"/>
            <a:ext cx="8222001" cy="28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95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3038-6AE0-1044-8A02-1C7223FA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82" y="136525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3333B3"/>
                </a:solidFill>
                <a:effectLst/>
                <a:latin typeface="Helvetica" pitchFamily="2" charset="0"/>
              </a:rPr>
              <a:t>LD decay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3749B-58AE-9647-AA67-AE6EA1DE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42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40192-F309-3766-A073-7B299DFD8B5A}"/>
              </a:ext>
            </a:extLst>
          </p:cNvPr>
          <p:cNvSpPr txBox="1"/>
          <p:nvPr/>
        </p:nvSpPr>
        <p:spPr>
          <a:xfrm>
            <a:off x="183682" y="1058779"/>
            <a:ext cx="694632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effectLst/>
                <a:latin typeface="Helvetica" pitchFamily="2" charset="0"/>
              </a:rPr>
              <a:t>Let us consider two loci with alleles 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 and 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. We denote </a:t>
            </a:r>
            <a:r>
              <a:rPr lang="en-AU" dirty="0" err="1">
                <a:effectLst/>
                <a:latin typeface="Helvetica" pitchFamily="2" charset="0"/>
              </a:rPr>
              <a:t>r</a:t>
            </a:r>
            <a:r>
              <a:rPr lang="en-AU" baseline="-25000" dirty="0" err="1">
                <a:effectLst/>
                <a:latin typeface="Helvetica" pitchFamily="2" charset="0"/>
              </a:rPr>
              <a:t>n</a:t>
            </a:r>
            <a:r>
              <a:rPr lang="en-AU" dirty="0">
                <a:effectLst/>
                <a:latin typeface="Helvetica" pitchFamily="2" charset="0"/>
              </a:rPr>
              <a:t> the</a:t>
            </a:r>
          </a:p>
          <a:p>
            <a:r>
              <a:rPr lang="en-AU" dirty="0">
                <a:effectLst/>
                <a:latin typeface="Helvetica" pitchFamily="2" charset="0"/>
              </a:rPr>
              <a:t>frequency of 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 in the current generation and </a:t>
            </a:r>
            <a:r>
              <a:rPr lang="en-AU" i="1" dirty="0">
                <a:solidFill>
                  <a:srgbClr val="0070C0"/>
                </a:solidFill>
                <a:effectLst/>
                <a:latin typeface="Helvetica" pitchFamily="2" charset="0"/>
              </a:rPr>
              <a:t>c</a:t>
            </a:r>
            <a:r>
              <a:rPr lang="en-AU" dirty="0">
                <a:effectLst/>
                <a:latin typeface="Helvetica" pitchFamily="2" charset="0"/>
              </a:rPr>
              <a:t> the probability</a:t>
            </a:r>
          </a:p>
          <a:p>
            <a:r>
              <a:rPr lang="en-AU" dirty="0">
                <a:effectLst/>
                <a:latin typeface="Helvetica" pitchFamily="2" charset="0"/>
              </a:rPr>
              <a:t>of recombination between locus 1 and locus 2.</a:t>
            </a:r>
          </a:p>
          <a:p>
            <a:endParaRPr lang="en-US" dirty="0"/>
          </a:p>
          <a:p>
            <a:r>
              <a:rPr lang="en-AU" dirty="0">
                <a:effectLst/>
                <a:latin typeface="Helvetica" pitchFamily="2" charset="0"/>
              </a:rPr>
              <a:t>Under random mating the frequency of 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 in the next generation</a:t>
            </a:r>
          </a:p>
          <a:p>
            <a:r>
              <a:rPr lang="en-AU" dirty="0">
                <a:effectLst/>
                <a:latin typeface="Helvetica" pitchFamily="2" charset="0"/>
              </a:rPr>
              <a:t>can be written</a:t>
            </a:r>
          </a:p>
          <a:p>
            <a:endParaRPr lang="en-AU" dirty="0">
              <a:effectLst/>
              <a:latin typeface="Helvetica" pitchFamily="2" charset="0"/>
            </a:endParaRPr>
          </a:p>
          <a:p>
            <a:r>
              <a:rPr lang="en-AU" dirty="0">
                <a:latin typeface="Helvetica" pitchFamily="2" charset="0"/>
              </a:rPr>
              <a:t>	</a:t>
            </a:r>
            <a:r>
              <a:rPr lang="en-AU" dirty="0">
                <a:effectLst/>
                <a:latin typeface="Helvetica" pitchFamily="2" charset="0"/>
              </a:rPr>
              <a:t>r</a:t>
            </a:r>
            <a:r>
              <a:rPr lang="en-AU" baseline="-25000" dirty="0">
                <a:effectLst/>
                <a:latin typeface="Helvetica" pitchFamily="2" charset="0"/>
              </a:rPr>
              <a:t>t+1</a:t>
            </a:r>
            <a:r>
              <a:rPr lang="en-AU" dirty="0">
                <a:effectLst/>
                <a:latin typeface="Helvetica" pitchFamily="2" charset="0"/>
              </a:rPr>
              <a:t> = r</a:t>
            </a:r>
            <a:r>
              <a:rPr lang="en-AU" baseline="-25000" dirty="0">
                <a:effectLst/>
                <a:latin typeface="Helvetica" pitchFamily="2" charset="0"/>
              </a:rPr>
              <a:t>t</a:t>
            </a:r>
            <a:r>
              <a:rPr lang="en-AU" dirty="0">
                <a:effectLst/>
                <a:latin typeface="Helvetica" pitchFamily="2" charset="0"/>
              </a:rPr>
              <a:t> (1 - </a:t>
            </a:r>
            <a:r>
              <a:rPr lang="en-AU" i="1" dirty="0">
                <a:solidFill>
                  <a:srgbClr val="0070C0"/>
                </a:solidFill>
                <a:effectLst/>
                <a:latin typeface="Helvetica" pitchFamily="2" charset="0"/>
              </a:rPr>
              <a:t>c</a:t>
            </a:r>
            <a:r>
              <a:rPr lang="en-AU" dirty="0">
                <a:effectLst/>
                <a:latin typeface="Helvetica" pitchFamily="2" charset="0"/>
              </a:rPr>
              <a:t>) + </a:t>
            </a:r>
            <a:r>
              <a:rPr lang="en-AU" i="1" dirty="0">
                <a:solidFill>
                  <a:srgbClr val="0070C0"/>
                </a:solidFill>
                <a:effectLst/>
                <a:latin typeface="Helvetica" pitchFamily="2" charset="0"/>
              </a:rPr>
              <a:t>c</a:t>
            </a:r>
            <a:r>
              <a:rPr lang="en-AU" dirty="0">
                <a:effectLst/>
                <a:latin typeface="Helvetica" pitchFamily="2" charset="0"/>
              </a:rPr>
              <a:t> p(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)p(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)</a:t>
            </a:r>
          </a:p>
          <a:p>
            <a:endParaRPr lang="en-US" dirty="0"/>
          </a:p>
          <a:p>
            <a:r>
              <a:rPr lang="en-AU" dirty="0">
                <a:effectLst/>
                <a:latin typeface="Helvetica" pitchFamily="2" charset="0"/>
              </a:rPr>
              <a:t>In terms of of disequilibrium can be expressed as</a:t>
            </a:r>
          </a:p>
          <a:p>
            <a:endParaRPr lang="en-US" dirty="0"/>
          </a:p>
          <a:p>
            <a:r>
              <a:rPr lang="en-AU" dirty="0">
                <a:effectLst/>
                <a:latin typeface="Helvetica" pitchFamily="2" charset="0"/>
              </a:rPr>
              <a:t>	D</a:t>
            </a:r>
            <a:r>
              <a:rPr lang="en-AU" baseline="-25000" dirty="0">
                <a:effectLst/>
                <a:latin typeface="Helvetica" pitchFamily="2" charset="0"/>
              </a:rPr>
              <a:t>t+1</a:t>
            </a:r>
            <a:r>
              <a:rPr lang="en-AU" dirty="0">
                <a:effectLst/>
                <a:latin typeface="Helvetica" pitchFamily="2" charset="0"/>
              </a:rPr>
              <a:t>(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,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) = r</a:t>
            </a:r>
            <a:r>
              <a:rPr lang="en-AU" baseline="-25000" dirty="0">
                <a:effectLst/>
                <a:latin typeface="Helvetica" pitchFamily="2" charset="0"/>
              </a:rPr>
              <a:t>t+1</a:t>
            </a:r>
            <a:r>
              <a:rPr lang="en-AU" dirty="0">
                <a:effectLst/>
                <a:latin typeface="Helvetica" pitchFamily="2" charset="0"/>
              </a:rPr>
              <a:t> - p(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)p(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)</a:t>
            </a:r>
          </a:p>
          <a:p>
            <a:r>
              <a:rPr lang="en-US" dirty="0"/>
              <a:t>	</a:t>
            </a:r>
            <a:r>
              <a:rPr lang="en-AU" dirty="0">
                <a:solidFill>
                  <a:schemeClr val="bg1"/>
                </a:solidFill>
                <a:effectLst/>
                <a:latin typeface="Helvetica" pitchFamily="2" charset="0"/>
              </a:rPr>
              <a:t>D</a:t>
            </a:r>
            <a:r>
              <a:rPr lang="en-AU" baseline="-25000" dirty="0">
                <a:solidFill>
                  <a:schemeClr val="bg1"/>
                </a:solidFill>
                <a:effectLst/>
                <a:latin typeface="Helvetica" pitchFamily="2" charset="0"/>
              </a:rPr>
              <a:t>t+1</a:t>
            </a:r>
            <a:r>
              <a:rPr lang="en-AU" dirty="0">
                <a:solidFill>
                  <a:schemeClr val="bg1"/>
                </a:solidFill>
                <a:effectLst/>
                <a:latin typeface="Helvetica" pitchFamily="2" charset="0"/>
              </a:rPr>
              <a:t>(A</a:t>
            </a:r>
            <a:r>
              <a:rPr lang="en-AU" baseline="-25000" dirty="0">
                <a:solidFill>
                  <a:schemeClr val="bg1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solidFill>
                  <a:schemeClr val="bg1"/>
                </a:solidFill>
                <a:effectLst/>
                <a:latin typeface="Helvetica" pitchFamily="2" charset="0"/>
              </a:rPr>
              <a:t>,A</a:t>
            </a:r>
            <a:r>
              <a:rPr lang="en-AU" baseline="-25000" dirty="0">
                <a:solidFill>
                  <a:schemeClr val="bg1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solidFill>
                  <a:schemeClr val="bg1"/>
                </a:solidFill>
                <a:effectLst/>
                <a:latin typeface="Helvetica" pitchFamily="2" charset="0"/>
              </a:rPr>
              <a:t>) </a:t>
            </a:r>
            <a:r>
              <a:rPr lang="en-AU" dirty="0">
                <a:effectLst/>
                <a:latin typeface="Helvetica" pitchFamily="2" charset="0"/>
              </a:rPr>
              <a:t>= [r</a:t>
            </a:r>
            <a:r>
              <a:rPr lang="en-AU" baseline="-25000" dirty="0">
                <a:effectLst/>
                <a:latin typeface="Helvetica" pitchFamily="2" charset="0"/>
              </a:rPr>
              <a:t>t</a:t>
            </a:r>
            <a:r>
              <a:rPr lang="en-AU" dirty="0">
                <a:effectLst/>
                <a:latin typeface="Helvetica" pitchFamily="2" charset="0"/>
              </a:rPr>
              <a:t> (1 - </a:t>
            </a:r>
            <a:r>
              <a:rPr lang="en-AU" i="1" dirty="0">
                <a:solidFill>
                  <a:srgbClr val="0070C0"/>
                </a:solidFill>
                <a:effectLst/>
                <a:latin typeface="Helvetica" pitchFamily="2" charset="0"/>
              </a:rPr>
              <a:t>c</a:t>
            </a:r>
            <a:r>
              <a:rPr lang="en-AU" dirty="0">
                <a:effectLst/>
                <a:latin typeface="Helvetica" pitchFamily="2" charset="0"/>
              </a:rPr>
              <a:t>) + </a:t>
            </a:r>
            <a:r>
              <a:rPr lang="en-AU" i="1" dirty="0">
                <a:solidFill>
                  <a:srgbClr val="0070C0"/>
                </a:solidFill>
                <a:effectLst/>
                <a:latin typeface="Helvetica" pitchFamily="2" charset="0"/>
              </a:rPr>
              <a:t>c</a:t>
            </a:r>
            <a:r>
              <a:rPr lang="en-AU" dirty="0">
                <a:effectLst/>
                <a:latin typeface="Helvetica" pitchFamily="2" charset="0"/>
              </a:rPr>
              <a:t> p(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)p(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)] - p(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)p(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)</a:t>
            </a:r>
          </a:p>
          <a:p>
            <a:r>
              <a:rPr lang="en-US" dirty="0"/>
              <a:t>	</a:t>
            </a:r>
            <a:r>
              <a:rPr lang="en-AU" dirty="0">
                <a:solidFill>
                  <a:schemeClr val="bg1"/>
                </a:solidFill>
                <a:effectLst/>
                <a:latin typeface="Helvetica" pitchFamily="2" charset="0"/>
              </a:rPr>
              <a:t>D</a:t>
            </a:r>
            <a:r>
              <a:rPr lang="en-AU" baseline="-25000" dirty="0">
                <a:solidFill>
                  <a:schemeClr val="bg1"/>
                </a:solidFill>
                <a:effectLst/>
                <a:latin typeface="Helvetica" pitchFamily="2" charset="0"/>
              </a:rPr>
              <a:t>t+1</a:t>
            </a:r>
            <a:r>
              <a:rPr lang="en-AU" dirty="0">
                <a:solidFill>
                  <a:schemeClr val="bg1"/>
                </a:solidFill>
                <a:effectLst/>
                <a:latin typeface="Helvetica" pitchFamily="2" charset="0"/>
              </a:rPr>
              <a:t>(A</a:t>
            </a:r>
            <a:r>
              <a:rPr lang="en-AU" baseline="-25000" dirty="0">
                <a:solidFill>
                  <a:schemeClr val="bg1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solidFill>
                  <a:schemeClr val="bg1"/>
                </a:solidFill>
                <a:effectLst/>
                <a:latin typeface="Helvetica" pitchFamily="2" charset="0"/>
              </a:rPr>
              <a:t>,A</a:t>
            </a:r>
            <a:r>
              <a:rPr lang="en-AU" baseline="-25000" dirty="0">
                <a:solidFill>
                  <a:schemeClr val="bg1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solidFill>
                  <a:schemeClr val="bg1"/>
                </a:solidFill>
                <a:effectLst/>
                <a:latin typeface="Helvetica" pitchFamily="2" charset="0"/>
              </a:rPr>
              <a:t>) </a:t>
            </a:r>
            <a:r>
              <a:rPr lang="en-AU" dirty="0">
                <a:effectLst/>
                <a:latin typeface="Helvetica" pitchFamily="2" charset="0"/>
              </a:rPr>
              <a:t>= D</a:t>
            </a:r>
            <a:r>
              <a:rPr lang="en-AU" baseline="-25000" dirty="0">
                <a:effectLst/>
                <a:latin typeface="Helvetica" pitchFamily="2" charset="0"/>
              </a:rPr>
              <a:t>t</a:t>
            </a:r>
            <a:r>
              <a:rPr lang="en-AU" dirty="0">
                <a:effectLst/>
                <a:latin typeface="Helvetica" pitchFamily="2" charset="0"/>
              </a:rPr>
              <a:t>(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,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)(1 - </a:t>
            </a:r>
            <a:r>
              <a:rPr lang="en-AU" i="1" dirty="0">
                <a:solidFill>
                  <a:srgbClr val="0070C0"/>
                </a:solidFill>
                <a:effectLst/>
                <a:latin typeface="Helvetica" pitchFamily="2" charset="0"/>
              </a:rPr>
              <a:t>c</a:t>
            </a:r>
            <a:r>
              <a:rPr lang="en-AU" dirty="0">
                <a:effectLst/>
                <a:latin typeface="Helvetica" pitchFamily="2" charset="0"/>
              </a:rPr>
              <a:t>)</a:t>
            </a:r>
          </a:p>
          <a:p>
            <a:endParaRPr lang="en-US" dirty="0"/>
          </a:p>
          <a:p>
            <a:r>
              <a:rPr lang="en-AU" dirty="0">
                <a:effectLst/>
                <a:latin typeface="Helvetica" pitchFamily="2" charset="0"/>
              </a:rPr>
              <a:t>This can be generalized as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AU" dirty="0">
                <a:effectLst/>
                <a:latin typeface="Helvetica" pitchFamily="2" charset="0"/>
              </a:rPr>
              <a:t> D</a:t>
            </a:r>
            <a:r>
              <a:rPr lang="en-AU" baseline="-25000" dirty="0">
                <a:effectLst/>
                <a:latin typeface="Helvetica" pitchFamily="2" charset="0"/>
              </a:rPr>
              <a:t>t</a:t>
            </a:r>
            <a:r>
              <a:rPr lang="en-AU" dirty="0">
                <a:effectLst/>
                <a:latin typeface="Helvetica" pitchFamily="2" charset="0"/>
              </a:rPr>
              <a:t>(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,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) / D</a:t>
            </a:r>
            <a:r>
              <a:rPr lang="en-AU" baseline="-25000" dirty="0">
                <a:effectLst/>
                <a:latin typeface="Helvetica" pitchFamily="2" charset="0"/>
              </a:rPr>
              <a:t>0</a:t>
            </a:r>
            <a:r>
              <a:rPr lang="en-AU" dirty="0">
                <a:effectLst/>
                <a:latin typeface="Helvetica" pitchFamily="2" charset="0"/>
              </a:rPr>
              <a:t>(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,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) = (1 - </a:t>
            </a:r>
            <a:r>
              <a:rPr lang="en-AU" i="1" dirty="0">
                <a:solidFill>
                  <a:srgbClr val="0070C0"/>
                </a:solidFill>
                <a:effectLst/>
                <a:latin typeface="Helvetica" pitchFamily="2" charset="0"/>
              </a:rPr>
              <a:t>c</a:t>
            </a:r>
            <a:r>
              <a:rPr lang="en-AU" dirty="0">
                <a:effectLst/>
                <a:latin typeface="Helvetica" pitchFamily="2" charset="0"/>
              </a:rPr>
              <a:t>)</a:t>
            </a:r>
            <a:r>
              <a:rPr lang="en-AU" i="1" baseline="30000" dirty="0">
                <a:effectLst/>
                <a:latin typeface="Helvetica" pitchFamily="2" charset="0"/>
              </a:rPr>
              <a:t>t</a:t>
            </a:r>
            <a:endParaRPr lang="en-US" i="1" baseline="30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47EC88-0666-8820-51AE-77F522B15A33}"/>
              </a:ext>
            </a:extLst>
          </p:cNvPr>
          <p:cNvGrpSpPr/>
          <p:nvPr/>
        </p:nvGrpSpPr>
        <p:grpSpPr>
          <a:xfrm>
            <a:off x="7777213" y="1286213"/>
            <a:ext cx="3368842" cy="465587"/>
            <a:chOff x="7777213" y="1286213"/>
            <a:chExt cx="3368842" cy="4655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341-9EAA-99D4-8AA0-9464EA65E71A}"/>
                </a:ext>
              </a:extLst>
            </p:cNvPr>
            <p:cNvCxnSpPr/>
            <p:nvPr/>
          </p:nvCxnSpPr>
          <p:spPr>
            <a:xfrm>
              <a:off x="7777213" y="1655545"/>
              <a:ext cx="3368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EB2780-5D55-CBBE-8385-F0F36E2094F1}"/>
                </a:ext>
              </a:extLst>
            </p:cNvPr>
            <p:cNvSpPr txBox="1"/>
            <p:nvPr/>
          </p:nvSpPr>
          <p:spPr>
            <a:xfrm>
              <a:off x="8610600" y="128621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6692371-1752-2A28-4E87-C76BF831354C}"/>
                </a:ext>
              </a:extLst>
            </p:cNvPr>
            <p:cNvCxnSpPr>
              <a:cxnSpLocks/>
            </p:cNvCxnSpPr>
            <p:nvPr/>
          </p:nvCxnSpPr>
          <p:spPr>
            <a:xfrm>
              <a:off x="8802298" y="1588170"/>
              <a:ext cx="0" cy="163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61AB33-7D2B-7006-A19C-47716301C85A}"/>
                </a:ext>
              </a:extLst>
            </p:cNvPr>
            <p:cNvSpPr txBox="1"/>
            <p:nvPr/>
          </p:nvSpPr>
          <p:spPr>
            <a:xfrm>
              <a:off x="9443987" y="128621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580F2FE-148A-C87C-D036-BDCE94CDE934}"/>
                </a:ext>
              </a:extLst>
            </p:cNvPr>
            <p:cNvCxnSpPr>
              <a:cxnSpLocks/>
            </p:cNvCxnSpPr>
            <p:nvPr/>
          </p:nvCxnSpPr>
          <p:spPr>
            <a:xfrm>
              <a:off x="9635685" y="1588170"/>
              <a:ext cx="0" cy="163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7357E2C-30F4-EE1C-4512-348AAB9B4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193" y="2732006"/>
            <a:ext cx="3957105" cy="34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41" y="136525"/>
            <a:ext cx="10515600" cy="673683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3333B3"/>
                </a:solidFill>
                <a:effectLst/>
                <a:latin typeface="Helvetica" pitchFamily="2" charset="0"/>
              </a:rPr>
              <a:t>LD decay with physical distance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CCBEB-7698-D644-B5C4-F726CE28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43</a:t>
            </a:fld>
            <a:endParaRPr lang="en-US"/>
          </a:p>
        </p:txBody>
      </p:sp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7F527707-F4F1-4F68-FFD8-D5B4D458B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1" y="810208"/>
            <a:ext cx="5620117" cy="53468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EDC59F-78EF-B702-8760-D8FB4E8BF6CB}"/>
              </a:ext>
            </a:extLst>
          </p:cNvPr>
          <p:cNvSpPr txBox="1"/>
          <p:nvPr/>
        </p:nvSpPr>
        <p:spPr>
          <a:xfrm>
            <a:off x="721894" y="6157042"/>
            <a:ext cx="429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effectLst/>
                <a:latin typeface="Century Gothic" panose="020B0502020202020204" pitchFamily="34" charset="0"/>
              </a:rPr>
              <a:t>A. </a:t>
            </a:r>
            <a:r>
              <a:rPr lang="en-AU" sz="1200" dirty="0" err="1">
                <a:effectLst/>
                <a:latin typeface="Century Gothic" panose="020B0502020202020204" pitchFamily="34" charset="0"/>
              </a:rPr>
              <a:t>Auton</a:t>
            </a:r>
            <a:r>
              <a:rPr lang="en-AU" sz="1200" dirty="0">
                <a:effectLst/>
                <a:latin typeface="Century Gothic" panose="020B0502020202020204" pitchFamily="34" charset="0"/>
              </a:rPr>
              <a:t> et al. (1000 Genomes Consortium) A Global</a:t>
            </a:r>
          </a:p>
          <a:p>
            <a:r>
              <a:rPr lang="en-AU" sz="1200" dirty="0">
                <a:effectLst/>
                <a:latin typeface="Century Gothic" panose="020B0502020202020204" pitchFamily="34" charset="0"/>
              </a:rPr>
              <a:t>Reference for Human Genetic Variation. </a:t>
            </a:r>
            <a:r>
              <a:rPr lang="en-AU" sz="1200" i="1" dirty="0">
                <a:effectLst/>
                <a:latin typeface="Century Gothic" panose="020B0502020202020204" pitchFamily="34" charset="0"/>
              </a:rPr>
              <a:t>Nature</a:t>
            </a:r>
            <a:r>
              <a:rPr lang="en-AU" sz="1200" dirty="0">
                <a:effectLst/>
                <a:latin typeface="Century Gothic" panose="020B0502020202020204" pitchFamily="34" charset="0"/>
              </a:rPr>
              <a:t> (2015).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13EDB7-A3AF-1354-864F-6957F58C731C}"/>
              </a:ext>
            </a:extLst>
          </p:cNvPr>
          <p:cNvSpPr txBox="1"/>
          <p:nvPr/>
        </p:nvSpPr>
        <p:spPr>
          <a:xfrm>
            <a:off x="8123722" y="1010653"/>
            <a:ext cx="36094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reasons why LD might differ between populations…</a:t>
            </a:r>
          </a:p>
          <a:p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Demographic history [Effective population size: Large N</a:t>
            </a:r>
            <a:r>
              <a:rPr lang="en-US" baseline="-25000" dirty="0"/>
              <a:t>e</a:t>
            </a:r>
            <a:r>
              <a:rPr lang="en-US" dirty="0"/>
              <a:t> =&gt; small LD]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Selection [positive selection increases LD]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39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C65E-FF8F-FC4A-B702-78F6F669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733D9-DF24-A740-B84B-2EF63664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523CB28-CB80-F442-B4D3-1CC601646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70" y="4664399"/>
            <a:ext cx="20447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66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3038-6AE0-1044-8A02-1C7223FA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Summary – outline (again)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8D6BC-831A-7149-AD5D-9D328EA96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Hardy-Weinberg Equilibrium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What drives changes in allele/genotype frequencies?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How can you measure genetic distance between populations?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Linkage Disequilibrium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2263C-3FC8-7944-BCD1-595C364C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47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3038-6AE0-1044-8A02-1C7223FA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59" y="136525"/>
            <a:ext cx="10515600" cy="780281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In this lecture…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8D6BC-831A-7149-AD5D-9D328EA96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18" y="1161481"/>
            <a:ext cx="11354602" cy="4709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effectLst/>
                <a:latin typeface="Century Gothic" panose="020B0502020202020204" pitchFamily="34" charset="0"/>
              </a:rPr>
              <a:t>Key parameters to describe the genetic constitution of a population are</a:t>
            </a:r>
          </a:p>
          <a:p>
            <a:pPr lvl="1"/>
            <a:endParaRPr lang="en-AU" dirty="0">
              <a:effectLst/>
              <a:latin typeface="Century Gothic" panose="020B0502020202020204" pitchFamily="34" charset="0"/>
            </a:endParaRPr>
          </a:p>
          <a:p>
            <a:pPr lvl="1"/>
            <a:r>
              <a:rPr lang="en-AU" dirty="0">
                <a:effectLst/>
                <a:latin typeface="Century Gothic" panose="020B0502020202020204" pitchFamily="34" charset="0"/>
              </a:rPr>
              <a:t>Alleles and genotypes frequencies (Hardy-Weinberg Equilibrium)	</a:t>
            </a:r>
          </a:p>
          <a:p>
            <a:pPr lvl="1"/>
            <a:r>
              <a:rPr lang="en-AU" dirty="0">
                <a:effectLst/>
                <a:latin typeface="Century Gothic" panose="020B0502020202020204" pitchFamily="34" charset="0"/>
              </a:rPr>
              <a:t>Correlations between alleles: linkage disequilibrium (LD)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sz="2400" dirty="0">
                <a:effectLst/>
                <a:latin typeface="Century Gothic" panose="020B0502020202020204" pitchFamily="34" charset="0"/>
              </a:rPr>
              <a:t>Key parameter to compare frequency differences between populations: F</a:t>
            </a:r>
            <a:r>
              <a:rPr lang="en-AU" sz="2400" baseline="-25000" dirty="0">
                <a:effectLst/>
                <a:latin typeface="Century Gothic" panose="020B0502020202020204" pitchFamily="34" charset="0"/>
              </a:rPr>
              <a:t>ST</a:t>
            </a:r>
            <a:r>
              <a:rPr lang="en-AU" sz="2400" dirty="0">
                <a:effectLst/>
                <a:latin typeface="Century Gothic" panose="020B0502020202020204" pitchFamily="34" charset="0"/>
              </a:rPr>
              <a:t> = var(p</a:t>
            </a:r>
            <a:r>
              <a:rPr lang="en-AU" sz="2400" baseline="-25000" dirty="0">
                <a:effectLst/>
                <a:latin typeface="Century Gothic" panose="020B0502020202020204" pitchFamily="34" charset="0"/>
              </a:rPr>
              <a:t>i</a:t>
            </a:r>
            <a:r>
              <a:rPr lang="en-AU" sz="2400" dirty="0">
                <a:effectLst/>
                <a:latin typeface="Century Gothic" panose="020B0502020202020204" pitchFamily="34" charset="0"/>
              </a:rPr>
              <a:t>)/[p</a:t>
            </a:r>
            <a:r>
              <a:rPr lang="en-AU" sz="2400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sz="2400" dirty="0">
                <a:effectLst/>
                <a:latin typeface="Century Gothic" panose="020B0502020202020204" pitchFamily="34" charset="0"/>
              </a:rPr>
              <a:t>(1-p</a:t>
            </a:r>
            <a:r>
              <a:rPr lang="en-AU" sz="2400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sz="2400" dirty="0">
                <a:effectLst/>
                <a:latin typeface="Century Gothic" panose="020B0502020202020204" pitchFamily="34" charset="0"/>
              </a:rPr>
              <a:t>)]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Frequencies and LD are affected by drift, demography (Ne), selection, etc.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79497-8CDE-464F-9EAA-1C9C7BBB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6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D7696-1B00-C09E-C02C-8936BE36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B6AF44-959C-BAC2-B306-D062FBF83BF3}"/>
              </a:ext>
            </a:extLst>
          </p:cNvPr>
          <p:cNvSpPr txBox="1"/>
          <p:nvPr/>
        </p:nvSpPr>
        <p:spPr>
          <a:xfrm>
            <a:off x="453224" y="516835"/>
            <a:ext cx="636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“All inhabitants of </a:t>
            </a:r>
            <a:r>
              <a:rPr lang="en-US" b="1" dirty="0">
                <a:solidFill>
                  <a:srgbClr val="0070C0"/>
                </a:solidFill>
              </a:rPr>
              <a:t>particular place</a:t>
            </a:r>
            <a:r>
              <a:rPr lang="en-US" dirty="0"/>
              <a:t>” – Oxford dictionary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855FA-3615-9B1A-E4E0-61624511498B}"/>
              </a:ext>
            </a:extLst>
          </p:cNvPr>
          <p:cNvSpPr txBox="1"/>
          <p:nvPr/>
        </p:nvSpPr>
        <p:spPr>
          <a:xfrm>
            <a:off x="1058849" y="1456413"/>
            <a:ext cx="5986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sz="1600" dirty="0">
                <a:solidFill>
                  <a:srgbClr val="002060"/>
                </a:solidFill>
              </a:rPr>
              <a:t>BIOLOGY</a:t>
            </a:r>
            <a:r>
              <a:rPr lang="en-US" dirty="0"/>
              <a:t>] – “A community of animals, plants, or humans among whose members </a:t>
            </a:r>
            <a:r>
              <a:rPr lang="en-US" b="1" i="1" dirty="0">
                <a:solidFill>
                  <a:srgbClr val="FF0000"/>
                </a:solidFill>
              </a:rPr>
              <a:t>interbreeding</a:t>
            </a:r>
            <a:r>
              <a:rPr lang="en-US" dirty="0"/>
              <a:t> occurs” – Oxford  dictionary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429A8-EF3E-55AC-15A3-4F001B566E73}"/>
              </a:ext>
            </a:extLst>
          </p:cNvPr>
          <p:cNvSpPr txBox="1"/>
          <p:nvPr/>
        </p:nvSpPr>
        <p:spPr>
          <a:xfrm>
            <a:off x="1717481" y="2765323"/>
            <a:ext cx="5025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“Any complete group with at least one characteristic in common” – Australian Bureau of Statistics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57AE8-3B6A-5512-20EA-8C8B2DF58374}"/>
              </a:ext>
            </a:extLst>
          </p:cNvPr>
          <p:cNvSpPr txBox="1"/>
          <p:nvPr/>
        </p:nvSpPr>
        <p:spPr>
          <a:xfrm>
            <a:off x="3943849" y="4086970"/>
            <a:ext cx="7744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“All the inhabitants of a </a:t>
            </a:r>
            <a:r>
              <a:rPr lang="en-AU" b="1" dirty="0">
                <a:solidFill>
                  <a:srgbClr val="0070C0"/>
                </a:solidFill>
              </a:rPr>
              <a:t>country, territory, or geographic area</a:t>
            </a:r>
            <a:r>
              <a:rPr lang="en-AU" dirty="0"/>
              <a:t>, total or for a given sex and/or age group, at a specific point of time. In demographic terms it is the total number of inhabitants of a given sex and/or age group that actually live within the border limits of the country, territory, or geographic area </a:t>
            </a:r>
            <a:r>
              <a:rPr lang="en-AU" b="1" dirty="0">
                <a:solidFill>
                  <a:schemeClr val="accent6"/>
                </a:solidFill>
              </a:rPr>
              <a:t>at a specific point of time</a:t>
            </a:r>
            <a:r>
              <a:rPr lang="en-AU" dirty="0"/>
              <a:t>, usually mid-year. The mid-year population refers to the actual population at July 1st.” – </a:t>
            </a:r>
            <a:r>
              <a:rPr lang="en-AU" i="1" dirty="0"/>
              <a:t>World Health Organization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9331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CDED6-11EB-09A9-7815-26C8E3B2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BF68AA-7A33-A66F-6190-C720494D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74" y="1856430"/>
            <a:ext cx="8205746" cy="40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5A10BF-CFAA-5871-20DF-10754A1545F4}"/>
              </a:ext>
            </a:extLst>
          </p:cNvPr>
          <p:cNvSpPr txBox="1"/>
          <p:nvPr/>
        </p:nvSpPr>
        <p:spPr>
          <a:xfrm>
            <a:off x="8885583" y="43732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 these drops from the same population?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845DD0-B3A4-108F-B582-EA5FCC4086BE}"/>
              </a:ext>
            </a:extLst>
          </p:cNvPr>
          <p:cNvCxnSpPr/>
          <p:nvPr/>
        </p:nvCxnSpPr>
        <p:spPr>
          <a:xfrm flipH="1">
            <a:off x="2564296" y="824948"/>
            <a:ext cx="6231834" cy="170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14DA69-B69A-2335-5A64-04DEA3186819}"/>
              </a:ext>
            </a:extLst>
          </p:cNvPr>
          <p:cNvCxnSpPr/>
          <p:nvPr/>
        </p:nvCxnSpPr>
        <p:spPr>
          <a:xfrm flipH="1">
            <a:off x="4882101" y="946205"/>
            <a:ext cx="3914029" cy="2146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1E9681-16BE-A94F-BD42-F6D246C47438}"/>
              </a:ext>
            </a:extLst>
          </p:cNvPr>
          <p:cNvCxnSpPr/>
          <p:nvPr/>
        </p:nvCxnSpPr>
        <p:spPr>
          <a:xfrm flipH="1">
            <a:off x="6981245" y="1083653"/>
            <a:ext cx="1904338" cy="1882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ECFFBB3-4136-552B-72FE-A5C9D10B3444}"/>
              </a:ext>
            </a:extLst>
          </p:cNvPr>
          <p:cNvCxnSpPr>
            <a:cxnSpLocks/>
          </p:cNvCxnSpPr>
          <p:nvPr/>
        </p:nvCxnSpPr>
        <p:spPr>
          <a:xfrm flipV="1">
            <a:off x="1123121" y="1856430"/>
            <a:ext cx="0" cy="4466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36B5C4D-09FA-8C00-A2E5-41DAA7CB4C5C}"/>
              </a:ext>
            </a:extLst>
          </p:cNvPr>
          <p:cNvSpPr txBox="1"/>
          <p:nvPr/>
        </p:nvSpPr>
        <p:spPr>
          <a:xfrm rot="16200000">
            <a:off x="498803" y="400696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94FB48-97B1-B975-CEBA-CCFBAE4F631D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123121" y="6322916"/>
            <a:ext cx="8859079" cy="33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4B70432-F758-6033-D8CF-0EA0544E7007}"/>
              </a:ext>
            </a:extLst>
          </p:cNvPr>
          <p:cNvSpPr txBox="1"/>
          <p:nvPr/>
        </p:nvSpPr>
        <p:spPr>
          <a:xfrm>
            <a:off x="5315630" y="6411533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0E9F2B-1183-AFA7-1A3E-5EA13180F669}"/>
              </a:ext>
            </a:extLst>
          </p:cNvPr>
          <p:cNvSpPr txBox="1"/>
          <p:nvPr/>
        </p:nvSpPr>
        <p:spPr>
          <a:xfrm>
            <a:off x="63610" y="20148"/>
            <a:ext cx="8820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https://</a:t>
            </a:r>
            <a:r>
              <a:rPr lang="en-US" sz="900" dirty="0" err="1"/>
              <a:t>www.shutterstock.com</a:t>
            </a:r>
            <a:r>
              <a:rPr lang="en-US" sz="900" dirty="0"/>
              <a:t>/image-photo/water-splashwater-splash-isolated-on-backgroundwater-573666874?src=sv-vkrkfiyUnpA-vYq4Oog-1-16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165B0B-CD18-6041-C713-87D7A82FC285}"/>
              </a:ext>
            </a:extLst>
          </p:cNvPr>
          <p:cNvSpPr txBox="1"/>
          <p:nvPr/>
        </p:nvSpPr>
        <p:spPr>
          <a:xfrm>
            <a:off x="461177" y="353218"/>
            <a:ext cx="4691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A population is a concrete abstraction…</a:t>
            </a:r>
          </a:p>
          <a:p>
            <a:r>
              <a:rPr lang="en-AU" dirty="0"/>
              <a:t>1. Population = Group of individuals</a:t>
            </a:r>
          </a:p>
          <a:p>
            <a:r>
              <a:rPr lang="en-AU" dirty="0"/>
              <a:t>2. Who is </a:t>
            </a:r>
            <a:r>
              <a:rPr lang="en-AU" i="1" dirty="0"/>
              <a:t>inside</a:t>
            </a:r>
            <a:r>
              <a:rPr lang="en-AU" dirty="0"/>
              <a:t> or </a:t>
            </a:r>
            <a:r>
              <a:rPr lang="en-AU" i="1" dirty="0"/>
              <a:t>outside</a:t>
            </a:r>
            <a:r>
              <a:rPr lang="en-AU" dirty="0"/>
              <a:t> is arbitrary, i.e., depends on your research question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C65E-FF8F-FC4A-B702-78F6F669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What is Genetic Variation?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0CF943D-2FBE-E240-AEC8-79C24074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70" y="4664399"/>
            <a:ext cx="2044700" cy="2070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ECE5-B1FB-E949-BDCB-D0DA15E7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6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2263C-3FC8-7944-BCD1-595C364C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03B6D-038E-D925-E6A9-FB02127599B6}"/>
              </a:ext>
            </a:extLst>
          </p:cNvPr>
          <p:cNvSpPr txBox="1"/>
          <p:nvPr/>
        </p:nvSpPr>
        <p:spPr>
          <a:xfrm>
            <a:off x="9704632" y="1903161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Allele A</a:t>
            </a:r>
          </a:p>
          <a:p>
            <a:r>
              <a:rPr lang="en-US" dirty="0">
                <a:solidFill>
                  <a:srgbClr val="00B0F0"/>
                </a:solidFill>
              </a:rPr>
              <a:t>Allele G</a:t>
            </a:r>
          </a:p>
          <a:p>
            <a:r>
              <a:rPr lang="en-US" dirty="0">
                <a:solidFill>
                  <a:srgbClr val="F08127"/>
                </a:solidFill>
              </a:rPr>
              <a:t>Allele T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2406F46-62A9-CA89-8B4A-473CB045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22" y="2801058"/>
            <a:ext cx="5287462" cy="28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7AF401-E58A-73CF-5476-68D6BE11A64B}"/>
              </a:ext>
            </a:extLst>
          </p:cNvPr>
          <p:cNvSpPr txBox="1"/>
          <p:nvPr/>
        </p:nvSpPr>
        <p:spPr>
          <a:xfrm>
            <a:off x="302150" y="667910"/>
            <a:ext cx="53432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Genetic variation…</a:t>
            </a:r>
          </a:p>
          <a:p>
            <a:r>
              <a:rPr lang="en-US" dirty="0"/>
              <a:t>There is a near infinite number of ways to measure a distance between DNA sequences of two individuals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Number of repeats</a:t>
            </a:r>
          </a:p>
          <a:p>
            <a:pPr marL="342900" indent="-342900">
              <a:buAutoNum type="arabicParenBoth"/>
            </a:pPr>
            <a:r>
              <a:rPr lang="en-US" dirty="0"/>
              <a:t>Inversions</a:t>
            </a:r>
          </a:p>
          <a:p>
            <a:pPr marL="342900" indent="-342900">
              <a:buAutoNum type="arabicParenBoth"/>
            </a:pPr>
            <a:r>
              <a:rPr lang="en-US" dirty="0"/>
              <a:t>Deletions</a:t>
            </a:r>
          </a:p>
          <a:p>
            <a:pPr marL="342900" indent="-342900">
              <a:buAutoNum type="arabicParenBoth"/>
            </a:pPr>
            <a:r>
              <a:rPr lang="en-US" dirty="0"/>
              <a:t>Single letter (nucleotide) changes</a:t>
            </a:r>
          </a:p>
          <a:p>
            <a:pPr marL="342900" indent="-342900">
              <a:buAutoNum type="arabicParenBoth"/>
            </a:pPr>
            <a:r>
              <a:rPr lang="en-US" dirty="0"/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09B4F-4357-B122-043A-C1F1C9BB11F7}"/>
              </a:ext>
            </a:extLst>
          </p:cNvPr>
          <p:cNvSpPr txBox="1"/>
          <p:nvPr/>
        </p:nvSpPr>
        <p:spPr>
          <a:xfrm>
            <a:off x="7781669" y="5740842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Nucleotide Polymorphisms</a:t>
            </a:r>
          </a:p>
        </p:txBody>
      </p:sp>
    </p:spTree>
    <p:extLst>
      <p:ext uri="{BB962C8B-B14F-4D97-AF65-F5344CB8AC3E}">
        <p14:creationId xmlns:p14="http://schemas.microsoft.com/office/powerpoint/2010/main" val="383917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2263C-3FC8-7944-BCD1-595C364C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03B6D-038E-D925-E6A9-FB02127599B6}"/>
              </a:ext>
            </a:extLst>
          </p:cNvPr>
          <p:cNvSpPr txBox="1"/>
          <p:nvPr/>
        </p:nvSpPr>
        <p:spPr>
          <a:xfrm>
            <a:off x="9704632" y="1903161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Allele A</a:t>
            </a:r>
          </a:p>
          <a:p>
            <a:r>
              <a:rPr lang="en-US" dirty="0">
                <a:solidFill>
                  <a:srgbClr val="00B0F0"/>
                </a:solidFill>
              </a:rPr>
              <a:t>Allele G</a:t>
            </a:r>
          </a:p>
          <a:p>
            <a:r>
              <a:rPr lang="en-US" dirty="0">
                <a:solidFill>
                  <a:srgbClr val="F08127"/>
                </a:solidFill>
              </a:rPr>
              <a:t>Allele T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2406F46-62A9-CA89-8B4A-473CB045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22" y="2801058"/>
            <a:ext cx="5287462" cy="28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7AF401-E58A-73CF-5476-68D6BE11A64B}"/>
              </a:ext>
            </a:extLst>
          </p:cNvPr>
          <p:cNvSpPr txBox="1"/>
          <p:nvPr/>
        </p:nvSpPr>
        <p:spPr>
          <a:xfrm>
            <a:off x="302150" y="667910"/>
            <a:ext cx="729134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Definitions</a:t>
            </a:r>
          </a:p>
          <a:p>
            <a:r>
              <a:rPr lang="en-US" dirty="0"/>
              <a:t>Allele = possible state of the DNA sequence at a given locus.</a:t>
            </a:r>
          </a:p>
          <a:p>
            <a:r>
              <a:rPr lang="en-US" dirty="0"/>
              <a:t>Genotype = defined by the states of all alleles at the locus.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Examples</a:t>
            </a:r>
            <a:r>
              <a:rPr lang="en-US" dirty="0"/>
              <a:t>: In a diploid individual. If there are three alleles A, G and T, then possible genotypes are AA, GG, TT (homozygote) and AG, AT, GT (heterozygote)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09B4F-4357-B122-043A-C1F1C9BB11F7}"/>
              </a:ext>
            </a:extLst>
          </p:cNvPr>
          <p:cNvSpPr txBox="1"/>
          <p:nvPr/>
        </p:nvSpPr>
        <p:spPr>
          <a:xfrm>
            <a:off x="7781669" y="5740842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Nucleotide Polymorphisms</a:t>
            </a:r>
          </a:p>
        </p:txBody>
      </p:sp>
    </p:spTree>
    <p:extLst>
      <p:ext uri="{BB962C8B-B14F-4D97-AF65-F5344CB8AC3E}">
        <p14:creationId xmlns:p14="http://schemas.microsoft.com/office/powerpoint/2010/main" val="354046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13663</TotalTime>
  <Words>2195</Words>
  <Application>Microsoft Macintosh PowerPoint</Application>
  <PresentationFormat>Widescreen</PresentationFormat>
  <Paragraphs>335</Paragraphs>
  <Slides>46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Cambria</vt:lpstr>
      <vt:lpstr>Century Gothic</vt:lpstr>
      <vt:lpstr>Helvetica</vt:lpstr>
      <vt:lpstr>Monotype Sorts</vt:lpstr>
      <vt:lpstr>Symbol</vt:lpstr>
      <vt:lpstr>Office Theme</vt:lpstr>
      <vt:lpstr>Introduction to Population Genetics Theory</vt:lpstr>
      <vt:lpstr>PowerPoint Presentation</vt:lpstr>
      <vt:lpstr>What is a Population?</vt:lpstr>
      <vt:lpstr>PowerPoint Presentation</vt:lpstr>
      <vt:lpstr>PowerPoint Presentation</vt:lpstr>
      <vt:lpstr>PowerPoint Presentation</vt:lpstr>
      <vt:lpstr>What is Genetic Variation?</vt:lpstr>
      <vt:lpstr>PowerPoint Presentation</vt:lpstr>
      <vt:lpstr>PowerPoint Presentation</vt:lpstr>
      <vt:lpstr>PowerPoint Presentation</vt:lpstr>
      <vt:lpstr>Outline</vt:lpstr>
      <vt:lpstr>Hardy-Weinberg Equilibrium</vt:lpstr>
      <vt:lpstr>Relationship between alleles and genotypes frequencies</vt:lpstr>
      <vt:lpstr>PowerPoint Presentation</vt:lpstr>
      <vt:lpstr>PowerPoint Presentation</vt:lpstr>
      <vt:lpstr>Under which assumption(s) does HWE holds?</vt:lpstr>
      <vt:lpstr>PowerPoint Presentation</vt:lpstr>
      <vt:lpstr>PowerPoint Presentation</vt:lpstr>
      <vt:lpstr>PowerPoint Presentation</vt:lpstr>
      <vt:lpstr>Summary</vt:lpstr>
      <vt:lpstr>Changes of Allele and Genotype Frequencies</vt:lpstr>
      <vt:lpstr>Main evolutionary forces </vt:lpstr>
      <vt:lpstr>Main evolutionary forces affecting allele frequencies </vt:lpstr>
      <vt:lpstr>Wright-Fisher’s model</vt:lpstr>
      <vt:lpstr>PowerPoint Presentation</vt:lpstr>
      <vt:lpstr>PowerPoint Presentation</vt:lpstr>
      <vt:lpstr>50 shades of natural selection… </vt:lpstr>
      <vt:lpstr>Summary and other considerations</vt:lpstr>
      <vt:lpstr>Wright’s Fixation Index (FST)</vt:lpstr>
      <vt:lpstr>Population structure creates frequency differences between populations</vt:lpstr>
      <vt:lpstr>PowerPoint Presentation</vt:lpstr>
      <vt:lpstr>PowerPoint Presentation</vt:lpstr>
      <vt:lpstr>Let’s play again…</vt:lpstr>
      <vt:lpstr>Linkage Disequilibrium</vt:lpstr>
      <vt:lpstr>Meoisis and genetic linkage</vt:lpstr>
      <vt:lpstr>Haplotype</vt:lpstr>
      <vt:lpstr>Statistical measures of linkage disequilibrium (1/3)</vt:lpstr>
      <vt:lpstr>Statistical measures of linkage disequilibrium (2/3)</vt:lpstr>
      <vt:lpstr>Statistical measures of linkage disequilibrium (3/3)</vt:lpstr>
      <vt:lpstr>LD calculations (1/2)</vt:lpstr>
      <vt:lpstr>LD calculations (2/2)</vt:lpstr>
      <vt:lpstr>LD decay over time</vt:lpstr>
      <vt:lpstr>LD decay with physical distance</vt:lpstr>
      <vt:lpstr>Summary</vt:lpstr>
      <vt:lpstr>Summary – outline (again)</vt:lpstr>
      <vt:lpstr>In this lecture…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Loic Yengo</dc:creator>
  <cp:lastModifiedBy>Loic Yengo</cp:lastModifiedBy>
  <cp:revision>151</cp:revision>
  <dcterms:created xsi:type="dcterms:W3CDTF">2021-05-02T01:58:34Z</dcterms:created>
  <dcterms:modified xsi:type="dcterms:W3CDTF">2023-03-07T14:38:03Z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2023-02-25T01:41:33Z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0ef4d85b-143f-40fb-9e0e-9c56dd74106b</vt:lpwstr>
  </property>
  <property fmtid="{D5CDD505-2E9C-101B-9397-08002B2CF9AE}" pid="8" name="MSIP_Label_0f488380-630a-4f55-a077-a19445e3f360_ContentBits">
    <vt:lpwstr>0</vt:lpwstr>
  </property>
</Properties>
</file>