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80" r:id="rId3"/>
    <p:sldId id="308" r:id="rId4"/>
    <p:sldId id="332" r:id="rId5"/>
    <p:sldId id="270" r:id="rId6"/>
    <p:sldId id="271" r:id="rId7"/>
    <p:sldId id="258" r:id="rId8"/>
    <p:sldId id="309" r:id="rId9"/>
    <p:sldId id="314" r:id="rId10"/>
    <p:sldId id="310" r:id="rId11"/>
    <p:sldId id="330" r:id="rId12"/>
    <p:sldId id="312" r:id="rId13"/>
    <p:sldId id="329" r:id="rId14"/>
    <p:sldId id="313" r:id="rId15"/>
    <p:sldId id="315" r:id="rId16"/>
    <p:sldId id="316" r:id="rId17"/>
    <p:sldId id="317" r:id="rId18"/>
    <p:sldId id="289" r:id="rId19"/>
    <p:sldId id="293" r:id="rId20"/>
    <p:sldId id="318" r:id="rId21"/>
    <p:sldId id="320" r:id="rId22"/>
    <p:sldId id="319" r:id="rId23"/>
    <p:sldId id="321" r:id="rId24"/>
    <p:sldId id="306" r:id="rId25"/>
    <p:sldId id="301" r:id="rId26"/>
    <p:sldId id="326" r:id="rId27"/>
    <p:sldId id="274" r:id="rId28"/>
    <p:sldId id="277" r:id="rId29"/>
    <p:sldId id="333" r:id="rId30"/>
    <p:sldId id="327" r:id="rId31"/>
    <p:sldId id="322" r:id="rId32"/>
    <p:sldId id="323" r:id="rId33"/>
    <p:sldId id="324" r:id="rId34"/>
    <p:sldId id="331" r:id="rId35"/>
    <p:sldId id="325" r:id="rId36"/>
    <p:sldId id="300" r:id="rId37"/>
    <p:sldId id="33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4683" autoAdjust="0"/>
  </p:normalViewPr>
  <p:slideViewPr>
    <p:cSldViewPr snapToGrid="0">
      <p:cViewPr varScale="1">
        <p:scale>
          <a:sx n="84" d="100"/>
          <a:sy n="84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3DA3C-2E90-410A-8867-B9E9FF066F6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BFC53-690D-4CD6-8123-F4664C1EC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3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72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8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33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27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4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34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200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∈[0.5−0.7]</m:t>
                    </m:r>
                  </m:oMath>
                </a14:m>
                <a:r>
                  <a:rPr lang="en-US" sz="1200" dirty="0"/>
                  <a:t> )</a:t>
                </a:r>
              </a:p>
              <a:p>
                <a:r>
                  <a:rPr lang="en-US" sz="1200" dirty="0"/>
                  <a:t>1Mb</a:t>
                </a:r>
                <a:endParaRPr lang="en-N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i="0" dirty="0"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latin typeface="Cambria Math" panose="02040503050406030204" pitchFamily="18" charset="0"/>
                  </a:rPr>
                  <a:t>𝑟^2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∈[0.5−0.7]</a:t>
                </a:r>
                <a:r>
                  <a:rPr lang="en-US" sz="1200" dirty="0"/>
                  <a:t> )</a:t>
                </a:r>
              </a:p>
              <a:p>
                <a:r>
                  <a:rPr lang="en-US" sz="1200" dirty="0"/>
                  <a:t>1Mb</a:t>
                </a:r>
                <a:endParaRPr lang="en-N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07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LDpred2 – Implemented in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bigsnpR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200" dirty="0"/>
              <a:t>Gibbs sampler to estimate joint SNP effects (replacing clumping)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/>
              <a:t>Models long range LD such as that found near the HLA region</a:t>
            </a: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SBayesR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– Implemented in GCTB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Combines a likelihood connecting the joint effects with GWAS summary statistics and a finite mixture of normal distribution priors for marker effects.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200" dirty="0"/>
              <a:t>Estimates joint SNP effects using Bayesian multiple regression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/>
              <a:t>Typically uses four normal distributions with mean zero and variances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/>
              <a:t>Then performs a Markov chain Monte Carlo Gibbs sampling for the model parameters</a:t>
            </a: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err="1"/>
              <a:t>Lassosum</a:t>
            </a:r>
            <a:r>
              <a:rPr lang="en-US" sz="1200" dirty="0"/>
              <a:t> (and lassosum2) – Implemented in </a:t>
            </a:r>
            <a:r>
              <a:rPr lang="en-US" sz="1200" dirty="0" err="1"/>
              <a:t>bigsnpR</a:t>
            </a:r>
            <a:endParaRPr lang="en-US" sz="12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200" dirty="0"/>
              <a:t>Penalized (LASSO) regression </a:t>
            </a:r>
            <a:r>
              <a:rPr lang="en-US" sz="1100" dirty="0"/>
              <a:t>(complementary to LDpred2 for MHC)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/>
              <a:t>PRS-CS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200" dirty="0"/>
              <a:t>Joint SNP effects </a:t>
            </a:r>
            <a:r>
              <a:rPr lang="en-US" sz="1100" dirty="0"/>
              <a:t>using Bayesian regression with continuous shrinkage priors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err="1"/>
              <a:t>JAMPred</a:t>
            </a:r>
            <a:endParaRPr lang="en-US" sz="12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200" dirty="0"/>
              <a:t>Two step Bayesian regression framework</a:t>
            </a:r>
          </a:p>
          <a:p>
            <a:pPr marL="457200" lvl="1" indent="0">
              <a:buFont typeface="Courier New" panose="02070309020205020404" pitchFamily="49" charset="0"/>
              <a:buNone/>
            </a:pPr>
            <a:endParaRPr lang="en-US" sz="1200" dirty="0"/>
          </a:p>
          <a:p>
            <a:pPr marL="457200" lvl="1" indent="0">
              <a:buFont typeface="Courier New" panose="02070309020205020404" pitchFamily="49" charset="0"/>
              <a:buNone/>
            </a:pPr>
            <a:endParaRPr lang="en-US" sz="1200" dirty="0"/>
          </a:p>
          <a:p>
            <a:pPr marL="457200" lvl="1" indent="0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93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5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6C88-3257-483B-8C3F-EC73C92C267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5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6C88-3257-483B-8C3F-EC73C92C267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3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6C88-3257-483B-8C3F-EC73C92C267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7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6C88-3257-483B-8C3F-EC73C92C267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0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6C88-3257-483B-8C3F-EC73C92C267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4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6C88-3257-483B-8C3F-EC73C92C267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6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6C88-3257-483B-8C3F-EC73C92C267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9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6C88-3257-483B-8C3F-EC73C92C267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7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6C88-3257-483B-8C3F-EC73C92C267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2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6C88-3257-483B-8C3F-EC73C92C267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0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6C88-3257-483B-8C3F-EC73C92C267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66C88-3257-483B-8C3F-EC73C92C267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26F07-8835-4637-981D-404508A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drian.Campos@qimrberghofer.edu.a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467-020-17719-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ucsas.qualtrics.com/jfe/form/SV_0xO9zBVxPeJVWZ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34737"/>
            <a:ext cx="9144000" cy="2387600"/>
          </a:xfrm>
        </p:spPr>
        <p:txBody>
          <a:bodyPr/>
          <a:lstStyle/>
          <a:p>
            <a:r>
              <a:rPr lang="en-US" dirty="0"/>
              <a:t>Polygenic Prediction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9441"/>
            <a:ext cx="9144000" cy="2883822"/>
          </a:xfrm>
        </p:spPr>
        <p:txBody>
          <a:bodyPr>
            <a:normAutofit/>
          </a:bodyPr>
          <a:lstStyle/>
          <a:p>
            <a:r>
              <a:rPr lang="en-US" dirty="0"/>
              <a:t>Aysu Okbay</a:t>
            </a:r>
          </a:p>
          <a:p>
            <a:r>
              <a:rPr lang="en-US" dirty="0"/>
              <a:t>Vrije Universiteit Amsterdam</a:t>
            </a:r>
          </a:p>
          <a:p>
            <a:r>
              <a:rPr lang="en-US" dirty="0">
                <a:hlinkClick r:id="rId2"/>
              </a:rPr>
              <a:t>a.okbay@vu.nl</a:t>
            </a:r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708E6-9C66-2B16-CA12-F7ACFF3DF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937" y="4677240"/>
            <a:ext cx="1699961" cy="1900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2FD6D7-EF6E-4E09-149A-1B68C09DD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57" y="3884465"/>
            <a:ext cx="4021076" cy="2855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3FB3BA-BFEC-A518-0EC9-D462E3E3C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720" y="4939199"/>
            <a:ext cx="4648923" cy="144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0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F453-91EC-4706-B40F-12DC65C5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power of a polygenic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E9CBC5-71A2-4FDB-AE1B-C2F060C83813}"/>
                  </a:ext>
                </a:extLst>
              </p:cNvPr>
              <p:cNvSpPr txBox="1"/>
              <p:nvPr/>
            </p:nvSpPr>
            <p:spPr>
              <a:xfrm>
                <a:off x="911772" y="1821969"/>
                <a:ext cx="5230611" cy="3652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dirty="0"/>
                  <a:t>If we regress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𝑆𝑁𝑃</m:t>
                        </m:r>
                      </m:sub>
                    </m:sSub>
                  </m:oMath>
                </a14:m>
                <a:r>
                  <a:rPr lang="en-US" sz="2000" dirty="0"/>
                  <a:t> we get an OLS coefficient of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𝐶𝑜𝑣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𝑆𝑁𝑃</m:t>
                                  </m:r>
                                </m:sub>
                              </m:s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𝑆𝑁𝑃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𝐶𝑜𝑣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𝑆𝑁𝑃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𝑆𝑁𝑃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𝑆𝑁𝑃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𝑆𝑁𝑃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𝑆𝑁𝑃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𝑆𝑁𝑃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𝑉𝑎𝑟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E9CBC5-71A2-4FDB-AE1B-C2F060C83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72" y="1821969"/>
                <a:ext cx="5230611" cy="3652731"/>
              </a:xfrm>
              <a:prstGeom prst="rect">
                <a:avLst/>
              </a:prstGeom>
              <a:blipFill>
                <a:blip r:embed="rId3"/>
                <a:stretch>
                  <a:fillRect l="-1282" t="-66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853EF5-DF5B-4611-8DB0-F9C1B2F592CA}"/>
                  </a:ext>
                </a:extLst>
              </p:cNvPr>
              <p:cNvSpPr txBox="1"/>
              <p:nvPr/>
            </p:nvSpPr>
            <p:spPr>
              <a:xfrm>
                <a:off x="0" y="5317963"/>
                <a:ext cx="3081130" cy="154003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OLS:</a:t>
                </a:r>
                <a:endParaRPr lang="en-US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𝑉𝑎𝑟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𝑉𝑎𝑟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853EF5-DF5B-4611-8DB0-F9C1B2F59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17963"/>
                <a:ext cx="3081130" cy="1540037"/>
              </a:xfrm>
              <a:prstGeom prst="rect">
                <a:avLst/>
              </a:prstGeom>
              <a:blipFill>
                <a:blip r:embed="rId4"/>
                <a:stretch>
                  <a:fillRect l="-1584" t="-197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4CC23F-EAEE-5D14-43AD-3ECC7BF0FD11}"/>
                  </a:ext>
                </a:extLst>
              </p:cNvPr>
              <p:cNvSpPr txBox="1"/>
              <p:nvPr/>
            </p:nvSpPr>
            <p:spPr>
              <a:xfrm>
                <a:off x="6572527" y="1821969"/>
                <a:ext cx="4405241" cy="3612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dirty="0"/>
                  <a:t>And the expected predictive power is: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𝑆𝑁𝑃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𝑉𝑎𝑟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𝑆𝑁𝑃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𝑉𝑎𝑟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𝑆𝑁𝑃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𝑉𝑎𝑟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𝑆𝑁𝑃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𝑉𝑎𝑟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𝑆𝑁𝑃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𝑆𝑁𝑃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4CC23F-EAEE-5D14-43AD-3ECC7BF0F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527" y="1821969"/>
                <a:ext cx="4405241" cy="3612464"/>
              </a:xfrm>
              <a:prstGeom prst="rect">
                <a:avLst/>
              </a:prstGeom>
              <a:blipFill>
                <a:blip r:embed="rId5"/>
                <a:stretch>
                  <a:fillRect l="-1383" t="-101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0D631F-A0FC-B683-D1B6-46D03439D86A}"/>
              </a:ext>
            </a:extLst>
          </p:cNvPr>
          <p:cNvSpPr/>
          <p:nvPr/>
        </p:nvSpPr>
        <p:spPr>
          <a:xfrm>
            <a:off x="2469874" y="4283765"/>
            <a:ext cx="2479813" cy="757199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A1511D-608D-3554-9CFF-EBD3C2B153AC}"/>
              </a:ext>
            </a:extLst>
          </p:cNvPr>
          <p:cNvSpPr/>
          <p:nvPr/>
        </p:nvSpPr>
        <p:spPr>
          <a:xfrm>
            <a:off x="8363778" y="4283765"/>
            <a:ext cx="1143000" cy="964096"/>
          </a:xfrm>
          <a:prstGeom prst="round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78D2BE-1020-F5BE-96D1-123B7681CA2F}"/>
              </a:ext>
            </a:extLst>
          </p:cNvPr>
          <p:cNvCxnSpPr/>
          <p:nvPr/>
        </p:nvCxnSpPr>
        <p:spPr>
          <a:xfrm>
            <a:off x="9506778" y="4572000"/>
            <a:ext cx="36774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198AD87-C945-0683-F371-E7B35F69B41D}"/>
              </a:ext>
            </a:extLst>
          </p:cNvPr>
          <p:cNvSpPr txBox="1"/>
          <p:nvPr/>
        </p:nvSpPr>
        <p:spPr>
          <a:xfrm>
            <a:off x="9912625" y="4165648"/>
            <a:ext cx="2344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Sometimes called the </a:t>
            </a:r>
            <a:r>
              <a:rPr lang="en-US" dirty="0" err="1"/>
              <a:t>Daetwyler</a:t>
            </a:r>
            <a:r>
              <a:rPr lang="en-US" dirty="0"/>
              <a:t> formula (</a:t>
            </a:r>
            <a:r>
              <a:rPr lang="en-US" dirty="0" err="1"/>
              <a:t>Daetwyler</a:t>
            </a:r>
            <a:r>
              <a:rPr lang="en-US" dirty="0"/>
              <a:t> et al. 2008)</a:t>
            </a:r>
            <a:endParaRPr lang="en-NL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78E6CB-5A0B-9315-6823-DBAB58363FFB}"/>
              </a:ext>
            </a:extLst>
          </p:cNvPr>
          <p:cNvSpPr/>
          <p:nvPr/>
        </p:nvSpPr>
        <p:spPr>
          <a:xfrm>
            <a:off x="9084365" y="4745935"/>
            <a:ext cx="352839" cy="223630"/>
          </a:xfrm>
          <a:prstGeom prst="ellipse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9C0A82-4420-072D-DBDE-8CE7E9FD78AA}"/>
              </a:ext>
            </a:extLst>
          </p:cNvPr>
          <p:cNvCxnSpPr>
            <a:stCxn id="15" idx="4"/>
          </p:cNvCxnSpPr>
          <p:nvPr/>
        </p:nvCxnSpPr>
        <p:spPr>
          <a:xfrm flipH="1">
            <a:off x="9014791" y="4969565"/>
            <a:ext cx="245994" cy="740466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A19BD30-78A5-4300-2DB3-8A2B531E55EB}"/>
              </a:ext>
            </a:extLst>
          </p:cNvPr>
          <p:cNvSpPr txBox="1"/>
          <p:nvPr/>
        </p:nvSpPr>
        <p:spPr>
          <a:xfrm>
            <a:off x="6511787" y="5725715"/>
            <a:ext cx="4842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 number of SNPs in the PGI, estimated to be between 50k-70k in genome-wide data for EUR ancestry (Wray et al. 2013)</a:t>
            </a:r>
            <a:endParaRPr lang="en-NL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F029C4A-6A20-80C3-AA8E-ED4ABFBAEA79}"/>
              </a:ext>
            </a:extLst>
          </p:cNvPr>
          <p:cNvSpPr/>
          <p:nvPr/>
        </p:nvSpPr>
        <p:spPr>
          <a:xfrm>
            <a:off x="71232" y="6023610"/>
            <a:ext cx="1117488" cy="62543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A4AF64-E4AD-983E-F2BC-2393491F9410}"/>
              </a:ext>
            </a:extLst>
          </p:cNvPr>
          <p:cNvCxnSpPr/>
          <p:nvPr/>
        </p:nvCxnSpPr>
        <p:spPr>
          <a:xfrm flipV="1">
            <a:off x="377190" y="3166110"/>
            <a:ext cx="2092684" cy="28575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B10BE9F-7975-598C-6B74-C624CFDCEB08}"/>
              </a:ext>
            </a:extLst>
          </p:cNvPr>
          <p:cNvSpPr/>
          <p:nvPr/>
        </p:nvSpPr>
        <p:spPr>
          <a:xfrm>
            <a:off x="1281903" y="6023610"/>
            <a:ext cx="1433717" cy="62543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4E94A0-7638-99A0-2A16-FACDA151A167}"/>
              </a:ext>
            </a:extLst>
          </p:cNvPr>
          <p:cNvCxnSpPr>
            <a:cxnSpLocks/>
          </p:cNvCxnSpPr>
          <p:nvPr/>
        </p:nvCxnSpPr>
        <p:spPr>
          <a:xfrm flipV="1">
            <a:off x="2722174" y="2674620"/>
            <a:ext cx="4920355" cy="349173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20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5" grpId="0" animBg="1"/>
      <p:bldP spid="18" grpId="0"/>
      <p:bldP spid="14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9D2DDEB-3D07-2900-0443-74A52621DA0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62878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Theoretical projections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𝑃𝐺𝐼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9D2DDEB-3D07-2900-0443-74A52621DA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628788"/>
              </a:xfrm>
              <a:blipFill>
                <a:blip r:embed="rId2"/>
                <a:stretch>
                  <a:fillRect l="-2087" t="-26214" b="-4466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847ADBE-1052-A353-6A01-013426FA0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236" y="1282690"/>
            <a:ext cx="7121528" cy="53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25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F453-91EC-4706-B40F-12DC65C5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power and heterogeneity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E9CBC5-71A2-4FDB-AE1B-C2F060C83813}"/>
                  </a:ext>
                </a:extLst>
              </p:cNvPr>
              <p:cNvSpPr txBox="1"/>
              <p:nvPr/>
            </p:nvSpPr>
            <p:spPr>
              <a:xfrm>
                <a:off x="838200" y="1633125"/>
                <a:ext cx="5572538" cy="4555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dirty="0"/>
                  <a:t>What if we are predicting into a cohort where the genetic architecture is not the same as the GWAS sample?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𝑆𝑁𝑃</m:t>
                        </m:r>
                      </m:sub>
                    </m:sSub>
                  </m:oMath>
                </a14:m>
                <a:r>
                  <a:rPr lang="en-US" sz="2000" dirty="0"/>
                  <a:t> : phenotype and additive SNP factor in the training (GWAS) sample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𝑆𝑁𝑃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: phenotype and additive SNP factor in the validation sample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𝑆𝑁𝑃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𝑆𝑁𝑃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𝑆𝑁𝑃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𝑆𝑁𝑃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𝑆𝑁𝑃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  <a:p>
                <a:pPr>
                  <a:spcAft>
                    <a:spcPts val="1200"/>
                  </a:spcAft>
                </a:pPr>
                <a:r>
                  <a:rPr lang="en-US" sz="2000" dirty="0"/>
                  <a:t>Define the genetic correlation to be 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𝐶𝑜𝑟𝑟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𝑆𝑁𝑃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𝑆𝑁𝑃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E9CBC5-71A2-4FDB-AE1B-C2F060C83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33125"/>
                <a:ext cx="5572538" cy="4555863"/>
              </a:xfrm>
              <a:prstGeom prst="rect">
                <a:avLst/>
              </a:prstGeom>
              <a:blipFill>
                <a:blip r:embed="rId3"/>
                <a:stretch>
                  <a:fillRect l="-1204" t="-803" r="-109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4CC23F-EAEE-5D14-43AD-3ECC7BF0FD11}"/>
                  </a:ext>
                </a:extLst>
              </p:cNvPr>
              <p:cNvSpPr txBox="1"/>
              <p:nvPr/>
            </p:nvSpPr>
            <p:spPr>
              <a:xfrm>
                <a:off x="7182677" y="1906452"/>
                <a:ext cx="4489174" cy="362227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dirty="0"/>
                  <a:t>The expected predictive power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𝑆𝑁𝑃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𝑆𝑁𝑃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>
                  <a:spcAft>
                    <a:spcPts val="1200"/>
                  </a:spcAft>
                </a:pPr>
                <a:r>
                  <a:rPr lang="en-US" sz="2000" dirty="0"/>
                  <a:t> now becomes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𝑆𝑁𝑃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𝑆𝑁𝑃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𝑆𝑁𝑃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:r>
                  <a:rPr lang="en-US" b="0" i="1" dirty="0">
                    <a:latin typeface="Cambria Math" panose="02040503050406030204" pitchFamily="18" charset="0"/>
                  </a:rPr>
                  <a:t>		</a:t>
                </a:r>
                <a:r>
                  <a:rPr lang="en-US" i="1" dirty="0">
                    <a:latin typeface="Cambria Math" panose="02040503050406030204" pitchFamily="18" charset="0"/>
                  </a:rPr>
                  <a:t>		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b="0" i="1" dirty="0"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				    </a:t>
                </a:r>
                <a:r>
                  <a:rPr lang="en-US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(De Vlaming et al. 2016)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4CC23F-EAEE-5D14-43AD-3ECC7BF0F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677" y="1906452"/>
                <a:ext cx="4489174" cy="3622274"/>
              </a:xfrm>
              <a:prstGeom prst="rect">
                <a:avLst/>
              </a:prstGeom>
              <a:blipFill>
                <a:blip r:embed="rId4"/>
                <a:stretch>
                  <a:fillRect l="-1218" t="-839" r="-541" b="-167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17FADF2-D36E-48D2-F4AF-FCB1B43771C0}"/>
              </a:ext>
            </a:extLst>
          </p:cNvPr>
          <p:cNvSpPr/>
          <p:nvPr/>
        </p:nvSpPr>
        <p:spPr>
          <a:xfrm>
            <a:off x="8224630" y="3776869"/>
            <a:ext cx="2539448" cy="964096"/>
          </a:xfrm>
          <a:prstGeom prst="round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99D168-9F58-EECE-5B4F-57C8321FC3AD}"/>
              </a:ext>
            </a:extLst>
          </p:cNvPr>
          <p:cNvCxnSpPr/>
          <p:nvPr/>
        </p:nvCxnSpPr>
        <p:spPr>
          <a:xfrm flipV="1">
            <a:off x="4919870" y="4169465"/>
            <a:ext cx="4338430" cy="1535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2FF374-0220-C894-97B0-26D5F0632EA4}"/>
                  </a:ext>
                </a:extLst>
              </p:cNvPr>
              <p:cNvSpPr txBox="1"/>
              <p:nvPr/>
            </p:nvSpPr>
            <p:spPr>
              <a:xfrm>
                <a:off x="5600700" y="6188988"/>
                <a:ext cx="63825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This formula will hold even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/>
                  <a:t>is a different phenotype!</a:t>
                </a:r>
                <a:endParaRPr lang="en-NL" sz="20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2FF374-0220-C894-97B0-26D5F0632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00" y="6188988"/>
                <a:ext cx="6382575" cy="400110"/>
              </a:xfrm>
              <a:prstGeom prst="rect">
                <a:avLst/>
              </a:prstGeom>
              <a:blipFill>
                <a:blip r:embed="rId5"/>
                <a:stretch>
                  <a:fillRect l="-1051" t="-7576" b="-2575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34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EC782C-2765-BFB4-A152-CC309B3A1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843" y="1229352"/>
            <a:ext cx="6527705" cy="5373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5A29B7F-F33F-B9D9-4338-943632254EC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62878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Theoretical projections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𝑃𝐺𝐼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vs Observed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𝑃𝐺𝐼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5A29B7F-F33F-B9D9-4338-943632254E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628788"/>
              </a:xfrm>
              <a:blipFill>
                <a:blip r:embed="rId3"/>
                <a:stretch>
                  <a:fillRect l="-2087" t="-26214" b="-4466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33F7848-C1C8-DBE8-EB3E-F96C789637D4}"/>
              </a:ext>
            </a:extLst>
          </p:cNvPr>
          <p:cNvSpPr txBox="1"/>
          <p:nvPr/>
        </p:nvSpPr>
        <p:spPr>
          <a:xfrm>
            <a:off x="3448877" y="5300961"/>
            <a:ext cx="99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EA1 (2013)</a:t>
            </a:r>
            <a:endParaRPr lang="en-NL" sz="1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BE205-5073-EDB8-2745-93FBB8461787}"/>
              </a:ext>
            </a:extLst>
          </p:cNvPr>
          <p:cNvSpPr txBox="1"/>
          <p:nvPr/>
        </p:nvSpPr>
        <p:spPr>
          <a:xfrm>
            <a:off x="3710607" y="4613044"/>
            <a:ext cx="1875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EA2 Discovery (2016)</a:t>
            </a:r>
            <a:endParaRPr lang="en-NL" sz="1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B187C4-088B-9DFA-8A28-39160DA43991}"/>
              </a:ext>
            </a:extLst>
          </p:cNvPr>
          <p:cNvSpPr txBox="1"/>
          <p:nvPr/>
        </p:nvSpPr>
        <p:spPr>
          <a:xfrm>
            <a:off x="3945834" y="4273305"/>
            <a:ext cx="3011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EA2 Discovery + Replication (2016)</a:t>
            </a:r>
            <a:endParaRPr lang="en-NL" sz="1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32D609-9024-F175-4DDB-F5908AAF4F5D}"/>
              </a:ext>
            </a:extLst>
          </p:cNvPr>
          <p:cNvSpPr txBox="1"/>
          <p:nvPr/>
        </p:nvSpPr>
        <p:spPr>
          <a:xfrm>
            <a:off x="5082207" y="3594914"/>
            <a:ext cx="1875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EA3 (2018)</a:t>
            </a:r>
            <a:endParaRPr lang="en-NL" sz="1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52B7F1-E23E-65D0-AB0F-326CB7D7E65F}"/>
              </a:ext>
            </a:extLst>
          </p:cNvPr>
          <p:cNvSpPr txBox="1"/>
          <p:nvPr/>
        </p:nvSpPr>
        <p:spPr>
          <a:xfrm>
            <a:off x="7947990" y="2563286"/>
            <a:ext cx="1106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EA4 (2022)</a:t>
            </a:r>
            <a:endParaRPr lang="en-NL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852933-97F3-1053-DA25-AD056FF76057}"/>
                  </a:ext>
                </a:extLst>
              </p:cNvPr>
              <p:cNvSpPr txBox="1"/>
              <p:nvPr/>
            </p:nvSpPr>
            <p:spPr>
              <a:xfrm>
                <a:off x="9177130" y="1484833"/>
                <a:ext cx="1176797" cy="774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𝐺𝑊𝐴𝑆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US" sz="16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US" sz="16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b="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852933-97F3-1053-DA25-AD056FF76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130" y="1484833"/>
                <a:ext cx="1176797" cy="774892"/>
              </a:xfrm>
              <a:prstGeom prst="rect">
                <a:avLst/>
              </a:prstGeom>
              <a:blipFill>
                <a:blip r:embed="rId4"/>
                <a:stretch>
                  <a:fillRect l="-6218" b="-629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F88DA5-D328-664D-285B-9F3CFAD1CD6F}"/>
                  </a:ext>
                </a:extLst>
              </p:cNvPr>
              <p:cNvSpPr txBox="1"/>
              <p:nvPr/>
            </p:nvSpPr>
            <p:spPr>
              <a:xfrm>
                <a:off x="9140934" y="2829961"/>
                <a:ext cx="1249188" cy="774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𝐺𝑊𝐴𝑆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=0.12</m:t>
                    </m:r>
                  </m:oMath>
                </a14:m>
                <a:r>
                  <a:rPr lang="en-US" sz="16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=0.16</m:t>
                    </m:r>
                  </m:oMath>
                </a14:m>
                <a:r>
                  <a:rPr lang="en-US" sz="16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=0.95</m:t>
                    </m:r>
                  </m:oMath>
                </a14:m>
                <a:r>
                  <a:rPr lang="en-US" sz="1600" b="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F88DA5-D328-664D-285B-9F3CFAD1C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934" y="2829961"/>
                <a:ext cx="1249188" cy="774892"/>
              </a:xfrm>
              <a:prstGeom prst="rect">
                <a:avLst/>
              </a:prstGeom>
              <a:blipFill>
                <a:blip r:embed="rId5"/>
                <a:stretch>
                  <a:fillRect l="-5854" r="-976" b="-629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174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is a polygenic index?</a:t>
            </a:r>
          </a:p>
          <a:p>
            <a:r>
              <a:rPr lang="en-US" sz="2800" dirty="0"/>
              <a:t>Predictive power of polygenic indices</a:t>
            </a:r>
          </a:p>
          <a:p>
            <a:r>
              <a:rPr lang="en-US" sz="2800" dirty="0"/>
              <a:t>Constructing polygenic indices</a:t>
            </a:r>
          </a:p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Applications</a:t>
            </a:r>
          </a:p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Limitations &amp; pitfalls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1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D73F-BC06-4F22-85AA-0CD12BA8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polygenic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82F99-A090-40AF-A9CF-8A5EB614D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430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What is needed?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Individual-level genotype data </a:t>
            </a:r>
            <a:r>
              <a:rPr lang="en-US" sz="2400" dirty="0"/>
              <a:t>from</a:t>
            </a:r>
            <a:r>
              <a:rPr lang="en-US" sz="2400" dirty="0">
                <a:solidFill>
                  <a:schemeClr val="tx1"/>
                </a:solidFill>
              </a:rPr>
              <a:t> a prediction sample.</a:t>
            </a:r>
          </a:p>
          <a:p>
            <a:r>
              <a:rPr lang="en-US" sz="2400" dirty="0">
                <a:solidFill>
                  <a:schemeClr val="tx1"/>
                </a:solidFill>
              </a:rPr>
              <a:t>Weights: GWAS summary statistics from a discovery sample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Caution:  </a:t>
            </a:r>
            <a:r>
              <a:rPr lang="en-US" sz="2400" dirty="0">
                <a:solidFill>
                  <a:schemeClr val="tx1"/>
                </a:solidFill>
              </a:rPr>
              <a:t>The prediction sample should not overlap with the discovery sample!</a:t>
            </a:r>
          </a:p>
          <a:p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786E258-11AA-4A7F-6588-947ECF43A0DA}"/>
              </a:ext>
            </a:extLst>
          </p:cNvPr>
          <p:cNvSpPr/>
          <p:nvPr/>
        </p:nvSpPr>
        <p:spPr>
          <a:xfrm>
            <a:off x="1252848" y="4785691"/>
            <a:ext cx="1202966" cy="10746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GWAS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6C7500-8691-62E5-B13B-26938F37D737}"/>
              </a:ext>
            </a:extLst>
          </p:cNvPr>
          <p:cNvSpPr/>
          <p:nvPr/>
        </p:nvSpPr>
        <p:spPr>
          <a:xfrm>
            <a:off x="2190730" y="4785691"/>
            <a:ext cx="1202966" cy="1080893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PGI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0D5D52-0803-70E2-5622-7100E371676E}"/>
              </a:ext>
            </a:extLst>
          </p:cNvPr>
          <p:cNvCxnSpPr>
            <a:cxnSpLocks/>
          </p:cNvCxnSpPr>
          <p:nvPr/>
        </p:nvCxnSpPr>
        <p:spPr>
          <a:xfrm>
            <a:off x="3561647" y="5383190"/>
            <a:ext cx="533275" cy="2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6D52F6-F619-E265-5B2F-02369F3A7C30}"/>
                  </a:ext>
                </a:extLst>
              </p:cNvPr>
              <p:cNvSpPr txBox="1"/>
              <p:nvPr/>
            </p:nvSpPr>
            <p:spPr>
              <a:xfrm>
                <a:off x="4212861" y="4722829"/>
                <a:ext cx="211206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Overfitting!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of the PGI will be biased upwards!</a:t>
                </a:r>
                <a:endParaRPr lang="en-N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6D52F6-F619-E265-5B2F-02369F3A7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861" y="4722829"/>
                <a:ext cx="2112065" cy="1200329"/>
              </a:xfrm>
              <a:prstGeom prst="rect">
                <a:avLst/>
              </a:prstGeom>
              <a:blipFill>
                <a:blip r:embed="rId2"/>
                <a:stretch>
                  <a:fillRect l="-2305" t="-3046" b="-710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52472EED-957B-AD22-6E1F-B8A1D7B72E6F}"/>
              </a:ext>
            </a:extLst>
          </p:cNvPr>
          <p:cNvSpPr/>
          <p:nvPr/>
        </p:nvSpPr>
        <p:spPr>
          <a:xfrm>
            <a:off x="6916495" y="4785691"/>
            <a:ext cx="1202966" cy="10746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GWAS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236287-3C84-0863-C098-FB2B0EAC4268}"/>
              </a:ext>
            </a:extLst>
          </p:cNvPr>
          <p:cNvSpPr/>
          <p:nvPr/>
        </p:nvSpPr>
        <p:spPr>
          <a:xfrm>
            <a:off x="8268023" y="4785691"/>
            <a:ext cx="1202966" cy="1080893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PGI</a:t>
            </a:r>
          </a:p>
        </p:txBody>
      </p:sp>
      <p:pic>
        <p:nvPicPr>
          <p:cNvPr id="17" name="Graphic 16" descr="Thumbs up sign">
            <a:extLst>
              <a:ext uri="{FF2B5EF4-FFF2-40B4-BE49-F238E27FC236}">
                <a16:creationId xmlns:a16="http://schemas.microsoft.com/office/drawing/2014/main" id="{4002F390-5DBD-963C-BC62-34F3B5FB1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8187" y="47856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D73F-BC06-4F22-85AA-0CD12BA8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182F99-A090-40AF-A9CF-8A5EB614DA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9393" y="2176670"/>
                <a:ext cx="10574407" cy="43870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sz="26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6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chemeClr val="tx1"/>
                    </a:solidFill>
                  </a:rPr>
                  <a:t>GWAS results give us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𝐺𝑊𝐴𝑆</m:t>
                        </m:r>
                      </m:sup>
                    </m:sSubSup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,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. Two issues to consider when constructing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𝐺𝑊𝐴𝑆</m:t>
                            </m:r>
                          </m:sup>
                        </m:sSubSup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/>
                  <a:t>For some SNPs,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𝐺𝑊𝐴𝑆</m:t>
                        </m:r>
                      </m:sup>
                    </m:sSubSup>
                  </m:oMath>
                </a14:m>
                <a:r>
                  <a:rPr lang="en-US" sz="2600" dirty="0"/>
                  <a:t> may be a very noisy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/>
                  <a:t> and/or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/>
                  <a:t> may be close to 0, so adding those SNPs will add more noise than signal</a:t>
                </a:r>
                <a:endParaRPr lang="en-US" sz="260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>
                    <a:solidFill>
                      <a:schemeClr val="tx1"/>
                    </a:solidFill>
                  </a:rPr>
                  <a:t>If we </a:t>
                </a:r>
                <a:r>
                  <a:rPr lang="en-US" sz="2600" dirty="0"/>
                  <a:t>include all SNPs</a:t>
                </a:r>
                <a:r>
                  <a:rPr lang="en-US" sz="2600" dirty="0">
                    <a:solidFill>
                      <a:schemeClr val="tx1"/>
                    </a:solidFill>
                  </a:rPr>
                  <a:t>, we will overweight (“double-count”) SNPs with high LD scores</a:t>
                </a:r>
                <a:endParaRPr lang="en-US" sz="2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182F99-A090-40AF-A9CF-8A5EB614DA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9393" y="2176670"/>
                <a:ext cx="10574407" cy="4387009"/>
              </a:xfrm>
              <a:blipFill>
                <a:blip r:embed="rId3"/>
                <a:stretch>
                  <a:fillRect l="-922" b="-222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AEEFBA5-207F-8FEE-B108-F2616537C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59" y="1401417"/>
            <a:ext cx="9763715" cy="278374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115B887-EB54-EC40-25E3-7F50E496D1B3}"/>
              </a:ext>
            </a:extLst>
          </p:cNvPr>
          <p:cNvSpPr/>
          <p:nvPr/>
        </p:nvSpPr>
        <p:spPr>
          <a:xfrm>
            <a:off x="3089977" y="2082248"/>
            <a:ext cx="124238" cy="993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4B92B9-DC60-F981-582F-BA2E9EF385FA}"/>
              </a:ext>
            </a:extLst>
          </p:cNvPr>
          <p:cNvSpPr/>
          <p:nvPr/>
        </p:nvSpPr>
        <p:spPr>
          <a:xfrm>
            <a:off x="3089977" y="2131944"/>
            <a:ext cx="124238" cy="993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9D2BD9-281E-F2B4-1E83-5EB7861DE833}"/>
              </a:ext>
            </a:extLst>
          </p:cNvPr>
          <p:cNvSpPr/>
          <p:nvPr/>
        </p:nvSpPr>
        <p:spPr>
          <a:xfrm>
            <a:off x="3089977" y="2181640"/>
            <a:ext cx="124238" cy="993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19CACE-4B37-18A6-E24D-30845571E217}"/>
              </a:ext>
            </a:extLst>
          </p:cNvPr>
          <p:cNvSpPr/>
          <p:nvPr/>
        </p:nvSpPr>
        <p:spPr>
          <a:xfrm>
            <a:off x="3089977" y="2271173"/>
            <a:ext cx="124238" cy="993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9745AE-DBB6-6794-ACE9-4B6DA15735D4}"/>
              </a:ext>
            </a:extLst>
          </p:cNvPr>
          <p:cNvCxnSpPr>
            <a:cxnSpLocks/>
          </p:cNvCxnSpPr>
          <p:nvPr/>
        </p:nvCxnSpPr>
        <p:spPr>
          <a:xfrm flipH="1" flipV="1">
            <a:off x="3214215" y="2370565"/>
            <a:ext cx="1869650" cy="3573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80B7A9-B69E-AA95-BEE6-9A2287AC9215}"/>
              </a:ext>
            </a:extLst>
          </p:cNvPr>
          <p:cNvSpPr/>
          <p:nvPr/>
        </p:nvSpPr>
        <p:spPr>
          <a:xfrm>
            <a:off x="1698498" y="3662569"/>
            <a:ext cx="9157905" cy="248479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56EC1A2-9F94-CA1E-7E02-28138E664865}"/>
              </a:ext>
            </a:extLst>
          </p:cNvPr>
          <p:cNvCxnSpPr>
            <a:cxnSpLocks/>
          </p:cNvCxnSpPr>
          <p:nvPr/>
        </p:nvCxnSpPr>
        <p:spPr>
          <a:xfrm flipV="1">
            <a:off x="6755947" y="3737112"/>
            <a:ext cx="526774" cy="15554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80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82F99-A090-40AF-A9CF-8A5EB614D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479" y="585215"/>
            <a:ext cx="2266122" cy="47799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600" dirty="0">
                <a:solidFill>
                  <a:schemeClr val="tx1"/>
                </a:solidFill>
              </a:rPr>
              <a:t>Two solutions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972D5-0EF1-1175-67B0-BE2DD9BAD613}"/>
              </a:ext>
            </a:extLst>
          </p:cNvPr>
          <p:cNvSpPr txBox="1"/>
          <p:nvPr/>
        </p:nvSpPr>
        <p:spPr>
          <a:xfrm>
            <a:off x="7086601" y="1420618"/>
            <a:ext cx="335942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Bayesian approaches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Include all SNPs but adjust the effect sizes for LD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F7938-54A6-8DA5-EA6A-C3BDF16DCAB3}"/>
              </a:ext>
            </a:extLst>
          </p:cNvPr>
          <p:cNvSpPr txBox="1"/>
          <p:nvPr/>
        </p:nvSpPr>
        <p:spPr>
          <a:xfrm>
            <a:off x="1113804" y="1420618"/>
            <a:ext cx="364144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Clumping and thresholding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Include only the most strongly associated SNP from each LD block (Purcell et al., 2009)</a:t>
            </a:r>
            <a:endParaRPr lang="en-NL" sz="2000" dirty="0"/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7823ED-5A24-68C4-D01C-95D822254DA1}"/>
              </a:ext>
            </a:extLst>
          </p:cNvPr>
          <p:cNvSpPr/>
          <p:nvPr/>
        </p:nvSpPr>
        <p:spPr>
          <a:xfrm>
            <a:off x="872781" y="1285866"/>
            <a:ext cx="4065104" cy="1626299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0C8C4B-32EF-CCCB-0812-883124A37530}"/>
              </a:ext>
            </a:extLst>
          </p:cNvPr>
          <p:cNvSpPr/>
          <p:nvPr/>
        </p:nvSpPr>
        <p:spPr>
          <a:xfrm>
            <a:off x="6794017" y="1285866"/>
            <a:ext cx="4065104" cy="1626299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32A6574-EFDE-DC1D-F02B-8437089E60B3}"/>
              </a:ext>
            </a:extLst>
          </p:cNvPr>
          <p:cNvCxnSpPr>
            <a:cxnSpLocks/>
          </p:cNvCxnSpPr>
          <p:nvPr/>
        </p:nvCxnSpPr>
        <p:spPr>
          <a:xfrm flipH="1">
            <a:off x="5032102" y="993912"/>
            <a:ext cx="623679" cy="4870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F9E35F-3EDD-A417-050F-62F12CFEDBBD}"/>
              </a:ext>
            </a:extLst>
          </p:cNvPr>
          <p:cNvCxnSpPr>
            <a:cxnSpLocks/>
          </p:cNvCxnSpPr>
          <p:nvPr/>
        </p:nvCxnSpPr>
        <p:spPr>
          <a:xfrm>
            <a:off x="6009862" y="993913"/>
            <a:ext cx="699672" cy="4870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B2E364-2C7F-6CC4-B1C3-9215C28F8FBE}"/>
                  </a:ext>
                </a:extLst>
              </p:cNvPr>
              <p:cNvSpPr txBox="1"/>
              <p:nvPr/>
            </p:nvSpPr>
            <p:spPr>
              <a:xfrm>
                <a:off x="2845904" y="1515643"/>
                <a:ext cx="6095170" cy="902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𝐺𝑊𝐴𝑆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B2E364-2C7F-6CC4-B1C3-9215C28F8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904" y="1515643"/>
                <a:ext cx="6095170" cy="9025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D44F27D9-8EB7-FBBA-69FC-7127F3D3AD25}"/>
              </a:ext>
            </a:extLst>
          </p:cNvPr>
          <p:cNvSpPr txBox="1"/>
          <p:nvPr/>
        </p:nvSpPr>
        <p:spPr>
          <a:xfrm>
            <a:off x="843585" y="3027240"/>
            <a:ext cx="4082498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dirty="0">
                <a:solidFill>
                  <a:schemeClr val="tx1"/>
                </a:solidFill>
              </a:rPr>
              <a:t>Weights:</a:t>
            </a:r>
            <a:r>
              <a:rPr lang="en-US" dirty="0">
                <a:solidFill>
                  <a:schemeClr val="tx1"/>
                </a:solidFill>
              </a:rPr>
              <a:t> Set equal to GWAS coefficients.</a:t>
            </a:r>
          </a:p>
          <a:p>
            <a:pPr>
              <a:spcAft>
                <a:spcPts val="600"/>
              </a:spcAft>
            </a:pPr>
            <a:r>
              <a:rPr lang="en-US" u="sng" dirty="0">
                <a:solidFill>
                  <a:schemeClr val="tx1"/>
                </a:solidFill>
              </a:rPr>
              <a:t>Loci: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S</a:t>
            </a:r>
            <a:r>
              <a:rPr lang="en-US" dirty="0">
                <a:solidFill>
                  <a:schemeClr val="tx1"/>
                </a:solidFill>
              </a:rPr>
              <a:t>elected by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using a </a:t>
            </a:r>
            <a:r>
              <a:rPr lang="en-US" b="1" dirty="0">
                <a:solidFill>
                  <a:schemeClr val="tx1"/>
                </a:solidFill>
              </a:rPr>
              <a:t>clumping</a:t>
            </a:r>
            <a:r>
              <a:rPr lang="en-US" dirty="0">
                <a:solidFill>
                  <a:schemeClr val="tx1"/>
                </a:solidFill>
              </a:rPr>
              <a:t> algorithm that ensures the included markers are all approximately independent of each other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omitting SNPs whose </a:t>
            </a:r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 value for association with the phenotype is above a certain </a:t>
            </a:r>
            <a:r>
              <a:rPr lang="en-US" b="1" dirty="0">
                <a:solidFill>
                  <a:schemeClr val="tx1"/>
                </a:solidFill>
              </a:rPr>
              <a:t>threshold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B21501-D60A-9094-39EF-F924BD4E78EA}"/>
              </a:ext>
            </a:extLst>
          </p:cNvPr>
          <p:cNvSpPr txBox="1"/>
          <p:nvPr/>
        </p:nvSpPr>
        <p:spPr>
          <a:xfrm>
            <a:off x="6794017" y="3027240"/>
            <a:ext cx="4278437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dirty="0"/>
              <a:t>Weights:</a:t>
            </a:r>
            <a:r>
              <a:rPr lang="en-US" dirty="0"/>
              <a:t> Set to GWAS coefficients </a:t>
            </a:r>
            <a:r>
              <a:rPr lang="en-US" b="1" dirty="0"/>
              <a:t>adjusted for LD </a:t>
            </a:r>
            <a:r>
              <a:rPr lang="en-US" dirty="0">
                <a:sym typeface="Wingdings" panose="05000000000000000000" pitchFamily="2" charset="2"/>
              </a:rPr>
              <a:t> approximate results from a theoretical multiple regression of the phenotype on all SNPs</a:t>
            </a:r>
            <a:endParaRPr lang="en-US" b="1" dirty="0"/>
          </a:p>
          <a:p>
            <a:pPr>
              <a:spcAft>
                <a:spcPts val="600"/>
              </a:spcAft>
            </a:pPr>
            <a:r>
              <a:rPr lang="en-US" u="sng" dirty="0"/>
              <a:t>Loci: </a:t>
            </a:r>
            <a:r>
              <a:rPr lang="en-US" dirty="0"/>
              <a:t>Include </a:t>
            </a:r>
            <a:r>
              <a:rPr lang="en-US" b="1" dirty="0"/>
              <a:t>all SNPs</a:t>
            </a:r>
            <a:r>
              <a:rPr lang="en-US" dirty="0"/>
              <a:t>, no LD-based pruning</a:t>
            </a:r>
          </a:p>
          <a:p>
            <a:endParaRPr lang="en-US" dirty="0"/>
          </a:p>
          <a:p>
            <a:r>
              <a:rPr lang="en-US" dirty="0"/>
              <a:t>Examples: </a:t>
            </a:r>
            <a:r>
              <a:rPr lang="da-DK" sz="1800" dirty="0">
                <a:solidFill>
                  <a:schemeClr val="tx1"/>
                </a:solidFill>
              </a:rPr>
              <a:t>LDpred (Vilhjalmsson et al. 2015, Prive et al. 2020 ), PRS-CS (Ge et al. 2019), SBayesR (Lloyd-Jones et al. 2019)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40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D73F-BC06-4F22-85AA-0CD12BA8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considerations - (C+T)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82F99-A090-40AF-A9CF-8A5EB614D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004" y="4733211"/>
            <a:ext cx="5350565" cy="1667588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Imputed or genotyped SNPs?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Depends 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genotyping chip coverage</a:t>
            </a:r>
            <a:endParaRPr lang="en-US" sz="2000" dirty="0"/>
          </a:p>
          <a:p>
            <a:r>
              <a:rPr lang="en-US" sz="2000" dirty="0"/>
              <a:t>q</a:t>
            </a:r>
            <a:r>
              <a:rPr lang="en-US" sz="2000" dirty="0">
                <a:solidFill>
                  <a:schemeClr val="tx1"/>
                </a:solidFill>
              </a:rPr>
              <a:t>uality of imputed SNPs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C161E61-E64E-6404-6B8B-DCAD7754F9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1005" y="1515717"/>
                <a:ext cx="5350565" cy="2822714"/>
              </a:xfrm>
              <a:prstGeom prst="rect">
                <a:avLst/>
              </a:prstGeom>
              <a:ln w="190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en-US" sz="2000" b="1" dirty="0"/>
                  <a:t>Clumping parameters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threshold: Do not want to double-count, but also do not want to lose signal </a:t>
                </a:r>
              </a:p>
              <a:p>
                <a:r>
                  <a:rPr lang="en-US" sz="2000" dirty="0"/>
                  <a:t>LD-window:</a:t>
                </a:r>
              </a:p>
              <a:p>
                <a:pPr lvl="1"/>
                <a:r>
                  <a:rPr lang="en-US" sz="2000" dirty="0"/>
                  <a:t>If too large, then errors in LD estimates can lead to apparent LD between unlinked loci.</a:t>
                </a:r>
              </a:p>
              <a:p>
                <a:pPr lvl="1"/>
                <a:r>
                  <a:rPr lang="en-US" sz="2000" dirty="0"/>
                  <a:t>If too small, there is risk of not accounting for LD between linked loci.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C161E61-E64E-6404-6B8B-DCAD7754F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005" y="1515717"/>
                <a:ext cx="5350565" cy="2822714"/>
              </a:xfrm>
              <a:prstGeom prst="rect">
                <a:avLst/>
              </a:prstGeom>
              <a:blipFill>
                <a:blip r:embed="rId3"/>
                <a:stretch>
                  <a:fillRect l="-1136" t="-2146" r="-1250" b="-644"/>
                </a:stretch>
              </a:blipFill>
              <a:ln w="19050"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F67AF4F-C416-FBDB-43F4-5D63333DC3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2622" y="1515716"/>
                <a:ext cx="3818282" cy="4885083"/>
              </a:xfrm>
              <a:prstGeom prst="rect">
                <a:avLst/>
              </a:prstGeom>
              <a:ln w="190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en-US" sz="2000" b="1" dirty="0"/>
                  <a:t>P-value cutoff: </a:t>
                </a:r>
                <a:r>
                  <a:rPr lang="en-US" sz="2000" dirty="0"/>
                  <a:t>Depends on </a:t>
                </a:r>
              </a:p>
              <a:p>
                <a:r>
                  <a:rPr lang="en-US" sz="2000" dirty="0"/>
                  <a:t>the polygenicity of the trait </a:t>
                </a:r>
              </a:p>
              <a:p>
                <a:pPr lvl="1"/>
                <a:r>
                  <a:rPr lang="en-US" sz="2000" dirty="0"/>
                  <a:t>For highly polygenic traits, reasonable to expect prediction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to increase when more SNPs are included</a:t>
                </a:r>
              </a:p>
              <a:p>
                <a:r>
                  <a:rPr lang="en-US" sz="2000" dirty="0"/>
                  <a:t>the sample size of the discovery GWAS</a:t>
                </a:r>
              </a:p>
              <a:p>
                <a:pPr lvl="1"/>
                <a:r>
                  <a:rPr lang="en-US" sz="2000" dirty="0"/>
                  <a:t>smaller the GWAS sample, the larger the </a:t>
                </a:r>
                <a:r>
                  <a:rPr lang="en-US" sz="2000" i="1" dirty="0"/>
                  <a:t>P</a:t>
                </a:r>
                <a:r>
                  <a:rPr lang="en-US" sz="2000" dirty="0"/>
                  <a:t>-values </a:t>
                </a:r>
                <a:r>
                  <a:rPr lang="en-US" sz="2000" dirty="0">
                    <a:sym typeface="Wingdings" panose="05000000000000000000" pitchFamily="2" charset="2"/>
                  </a:rPr>
                  <a:t> i</a:t>
                </a:r>
                <a:r>
                  <a:rPr lang="en-US" sz="2000" dirty="0"/>
                  <a:t>mposing a very strict </a:t>
                </a:r>
                <a:r>
                  <a:rPr lang="en-US" sz="2000" i="1" dirty="0"/>
                  <a:t>P</a:t>
                </a:r>
                <a:r>
                  <a:rPr lang="en-US" sz="2000" dirty="0"/>
                  <a:t>-value threshold may drop too many SNPs in a small GWAS.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F67AF4F-C416-FBDB-43F4-5D63333DC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22" y="1515716"/>
                <a:ext cx="3818282" cy="4885083"/>
              </a:xfrm>
              <a:prstGeom prst="rect">
                <a:avLst/>
              </a:prstGeom>
              <a:blipFill>
                <a:blip r:embed="rId4"/>
                <a:stretch>
                  <a:fillRect l="-1590" t="-1244"/>
                </a:stretch>
              </a:blipFill>
              <a:ln w="19050"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28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2D733B-382C-45C2-BBE2-E9EDFEFAF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19" y="634260"/>
            <a:ext cx="6698904" cy="57286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33AFEC-9550-437D-85FD-A54A29DFB1B6}"/>
              </a:ext>
            </a:extLst>
          </p:cNvPr>
          <p:cNvSpPr txBox="1"/>
          <p:nvPr/>
        </p:nvSpPr>
        <p:spPr>
          <a:xfrm>
            <a:off x="7881453" y="1236184"/>
            <a:ext cx="33789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Cohort: </a:t>
            </a:r>
            <a:r>
              <a:rPr lang="en-US" dirty="0"/>
              <a:t>Health and Retirement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Phenotype: </a:t>
            </a:r>
            <a:r>
              <a:rPr lang="en-US" dirty="0"/>
              <a:t>Educational attainment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151476-22B8-4447-6EE6-9EEECBA5BAFF}"/>
              </a:ext>
            </a:extLst>
          </p:cNvPr>
          <p:cNvSpPr txBox="1"/>
          <p:nvPr/>
        </p:nvSpPr>
        <p:spPr>
          <a:xfrm flipH="1">
            <a:off x="3394209" y="803615"/>
            <a:ext cx="427385" cy="34970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C+T</a:t>
            </a:r>
            <a:endParaRPr lang="en-NL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D8BA12-995F-1BAA-4152-05C2C1A78ADA}"/>
                  </a:ext>
                </a:extLst>
              </p:cNvPr>
              <p:cNvSpPr txBox="1"/>
              <p:nvPr/>
            </p:nvSpPr>
            <p:spPr>
              <a:xfrm flipH="1">
                <a:off x="2390359" y="5925581"/>
                <a:ext cx="30811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</a:rPr>
                  <a:t>=</a:t>
                </a:r>
                <a:endParaRPr lang="en-NL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D8BA12-995F-1BAA-4152-05C2C1A78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90359" y="5925581"/>
                <a:ext cx="308115" cy="215444"/>
              </a:xfrm>
              <a:prstGeom prst="rect">
                <a:avLst/>
              </a:prstGeom>
              <a:blipFill>
                <a:blip r:embed="rId3"/>
                <a:stretch>
                  <a:fillRect l="-13725" t="-22857" r="-19608" b="-5428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FA7347-C537-75DA-2515-073CFF7836EC}"/>
                  </a:ext>
                </a:extLst>
              </p:cNvPr>
              <p:cNvSpPr txBox="1"/>
              <p:nvPr/>
            </p:nvSpPr>
            <p:spPr>
              <a:xfrm flipH="1">
                <a:off x="3178863" y="5925581"/>
                <a:ext cx="30811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</a:rPr>
                  <a:t>=</a:t>
                </a:r>
                <a:endParaRPr lang="en-NL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FA7347-C537-75DA-2515-073CFF783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78863" y="5925581"/>
                <a:ext cx="308115" cy="215444"/>
              </a:xfrm>
              <a:prstGeom prst="rect">
                <a:avLst/>
              </a:prstGeom>
              <a:blipFill>
                <a:blip r:embed="rId3"/>
                <a:stretch>
                  <a:fillRect l="-13725" t="-22857" r="-19608" b="-5428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322038-B7BB-B8C3-0D70-88C4816E53D8}"/>
                  </a:ext>
                </a:extLst>
              </p:cNvPr>
              <p:cNvSpPr txBox="1"/>
              <p:nvPr/>
            </p:nvSpPr>
            <p:spPr>
              <a:xfrm flipH="1">
                <a:off x="3967367" y="5925581"/>
                <a:ext cx="30811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</a:rPr>
                  <a:t>=</a:t>
                </a:r>
                <a:endParaRPr lang="en-NL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322038-B7BB-B8C3-0D70-88C4816E5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67367" y="5925581"/>
                <a:ext cx="308115" cy="215444"/>
              </a:xfrm>
              <a:prstGeom prst="rect">
                <a:avLst/>
              </a:prstGeom>
              <a:blipFill>
                <a:blip r:embed="rId4"/>
                <a:stretch>
                  <a:fillRect l="-16000" t="-22857" r="-22000" b="-5428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BEBC12-72D9-7B6F-7B7B-A767D2B0D39E}"/>
                  </a:ext>
                </a:extLst>
              </p:cNvPr>
              <p:cNvSpPr txBox="1"/>
              <p:nvPr/>
            </p:nvSpPr>
            <p:spPr>
              <a:xfrm flipH="1">
                <a:off x="4756983" y="5925581"/>
                <a:ext cx="30811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</a:rPr>
                  <a:t>=</a:t>
                </a:r>
                <a:endParaRPr lang="en-NL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BEBC12-72D9-7B6F-7B7B-A767D2B0D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56983" y="5925581"/>
                <a:ext cx="308115" cy="215444"/>
              </a:xfrm>
              <a:prstGeom prst="rect">
                <a:avLst/>
              </a:prstGeom>
              <a:blipFill>
                <a:blip r:embed="rId3"/>
                <a:stretch>
                  <a:fillRect l="-13725" t="-22857" r="-19608" b="-5428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425C09-B64A-226B-9117-B8C70EC28119}"/>
                  </a:ext>
                </a:extLst>
              </p:cNvPr>
              <p:cNvSpPr txBox="1"/>
              <p:nvPr/>
            </p:nvSpPr>
            <p:spPr>
              <a:xfrm flipH="1">
                <a:off x="5546599" y="5925581"/>
                <a:ext cx="30811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</a:rPr>
                  <a:t>=</a:t>
                </a:r>
                <a:endParaRPr lang="en-NL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425C09-B64A-226B-9117-B8C70EC28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46599" y="5925581"/>
                <a:ext cx="308115" cy="215444"/>
              </a:xfrm>
              <a:prstGeom prst="rect">
                <a:avLst/>
              </a:prstGeom>
              <a:blipFill>
                <a:blip r:embed="rId4"/>
                <a:stretch>
                  <a:fillRect l="-16000" t="-22857" r="-22000" b="-5428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9F10B4-447E-7C8D-019D-725617F0C299}"/>
                  </a:ext>
                </a:extLst>
              </p:cNvPr>
              <p:cNvSpPr txBox="1"/>
              <p:nvPr/>
            </p:nvSpPr>
            <p:spPr>
              <a:xfrm flipH="1">
                <a:off x="1886774" y="5193398"/>
                <a:ext cx="871333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en-NL" sz="12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9F10B4-447E-7C8D-019D-725617F0C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886774" y="5193398"/>
                <a:ext cx="871333" cy="184666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273671-C80B-FAA4-D5FA-249489102042}"/>
                  </a:ext>
                </a:extLst>
              </p:cNvPr>
              <p:cNvSpPr txBox="1"/>
              <p:nvPr/>
            </p:nvSpPr>
            <p:spPr>
              <a:xfrm flipH="1">
                <a:off x="2743196" y="5193398"/>
                <a:ext cx="871333" cy="1867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NL" sz="12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273671-C80B-FAA4-D5FA-249489102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43196" y="5193398"/>
                <a:ext cx="871333" cy="186782"/>
              </a:xfrm>
              <a:prstGeom prst="rect">
                <a:avLst/>
              </a:prstGeom>
              <a:blipFill>
                <a:blip r:embed="rId6"/>
                <a:stretch>
                  <a:fillRect t="-3226" b="-645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830E91-7F5D-5BAC-9F1A-6C3F4582B566}"/>
                  </a:ext>
                </a:extLst>
              </p:cNvPr>
              <p:cNvSpPr txBox="1"/>
              <p:nvPr/>
            </p:nvSpPr>
            <p:spPr>
              <a:xfrm flipH="1">
                <a:off x="3646604" y="5193398"/>
                <a:ext cx="871333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NL" sz="12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830E91-7F5D-5BAC-9F1A-6C3F4582B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46604" y="5193398"/>
                <a:ext cx="871333" cy="184666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738EFC-68E5-28AA-C761-FB55D88A4266}"/>
                  </a:ext>
                </a:extLst>
              </p:cNvPr>
              <p:cNvSpPr txBox="1"/>
              <p:nvPr/>
            </p:nvSpPr>
            <p:spPr>
              <a:xfrm flipH="1">
                <a:off x="4515223" y="5193398"/>
                <a:ext cx="871333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NL" sz="12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738EFC-68E5-28AA-C761-FB55D88A4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15223" y="5193398"/>
                <a:ext cx="871333" cy="184666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47E9E5-21EF-F9BF-0D35-DA452D4440FC}"/>
                  </a:ext>
                </a:extLst>
              </p:cNvPr>
              <p:cNvSpPr txBox="1"/>
              <p:nvPr/>
            </p:nvSpPr>
            <p:spPr>
              <a:xfrm flipH="1">
                <a:off x="5419047" y="5193398"/>
                <a:ext cx="871333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NL" sz="12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47E9E5-21EF-F9BF-0D35-DA452D444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19047" y="5193398"/>
                <a:ext cx="871333" cy="184666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E3A553-E0AE-B210-BE39-2595D08173D0}"/>
                  </a:ext>
                </a:extLst>
              </p:cNvPr>
              <p:cNvSpPr txBox="1"/>
              <p:nvPr/>
            </p:nvSpPr>
            <p:spPr>
              <a:xfrm flipH="1">
                <a:off x="6292862" y="5193398"/>
                <a:ext cx="871333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NL" sz="12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E3A553-E0AE-B210-BE39-2595D0817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92862" y="5193398"/>
                <a:ext cx="871333" cy="184666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10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What is a polygenic index?</a:t>
            </a:r>
          </a:p>
          <a:p>
            <a:r>
              <a:rPr lang="en-US" sz="2800" dirty="0"/>
              <a:t>Predictive power of polygenic indices</a:t>
            </a:r>
          </a:p>
          <a:p>
            <a:r>
              <a:rPr lang="en-US" sz="2800" dirty="0"/>
              <a:t>Constructing polygenic indices</a:t>
            </a:r>
          </a:p>
          <a:p>
            <a:r>
              <a:rPr lang="en-US" sz="2800" dirty="0"/>
              <a:t>Applications</a:t>
            </a:r>
          </a:p>
          <a:p>
            <a:r>
              <a:rPr lang="en-US" sz="2800" dirty="0"/>
              <a:t>Limitations &amp; pitfalls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00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B8E1-65A5-4EEE-9E64-22B8EC88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3788" cy="1325563"/>
          </a:xfrm>
        </p:spPr>
        <p:txBody>
          <a:bodyPr/>
          <a:lstStyle/>
          <a:p>
            <a:r>
              <a:rPr lang="en-US" dirty="0"/>
              <a:t>Practical considerations - (Bayesian approaches)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1536CF-3D3C-4BB0-AF71-7BDCF6BCA3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746504"/>
                <a:ext cx="5735531" cy="359359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Uses as weights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𝐺𝑊𝐴𝑆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By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Bayes’s</a:t>
                </a:r>
                <a:r>
                  <a:rPr lang="en-US" sz="2000" dirty="0">
                    <a:solidFill>
                      <a:schemeClr val="tx1"/>
                    </a:solidFill>
                  </a:rPr>
                  <a:t> rule,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𝐺𝑊𝐴𝑆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𝐺𝑊𝐴𝑆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𝐺𝑊𝐴𝑆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1536CF-3D3C-4BB0-AF71-7BDCF6BCA3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746504"/>
                <a:ext cx="5735531" cy="3593591"/>
              </a:xfrm>
              <a:blipFill>
                <a:blip r:embed="rId3"/>
                <a:stretch>
                  <a:fillRect l="-1063" t="-186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3AFF243-EF3B-4BEF-AAE2-CECF3BA28BB4}"/>
              </a:ext>
            </a:extLst>
          </p:cNvPr>
          <p:cNvSpPr txBox="1"/>
          <p:nvPr/>
        </p:nvSpPr>
        <p:spPr>
          <a:xfrm>
            <a:off x="2497535" y="4173002"/>
            <a:ext cx="4210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Shrinkage depends on the prior!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0B0028-7F07-40CE-8CE1-544B211F1166}"/>
              </a:ext>
            </a:extLst>
          </p:cNvPr>
          <p:cNvSpPr/>
          <p:nvPr/>
        </p:nvSpPr>
        <p:spPr>
          <a:xfrm>
            <a:off x="5113683" y="2753139"/>
            <a:ext cx="982317" cy="588184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7EDA6-3E1E-4CCE-BAC1-4D2C7606710B}"/>
              </a:ext>
            </a:extLst>
          </p:cNvPr>
          <p:cNvCxnSpPr>
            <a:cxnSpLocks/>
          </p:cNvCxnSpPr>
          <p:nvPr/>
        </p:nvCxnSpPr>
        <p:spPr>
          <a:xfrm flipH="1">
            <a:off x="5054991" y="3348637"/>
            <a:ext cx="584058" cy="8576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38388D05-C5B4-EE27-0B0D-43FE5A8355ED}"/>
              </a:ext>
            </a:extLst>
          </p:cNvPr>
          <p:cNvSpPr/>
          <p:nvPr/>
        </p:nvSpPr>
        <p:spPr>
          <a:xfrm>
            <a:off x="4204252" y="2092187"/>
            <a:ext cx="327991" cy="3379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EE845E-30EA-5EB5-7BC3-AF165AB1C3A7}"/>
              </a:ext>
            </a:extLst>
          </p:cNvPr>
          <p:cNvCxnSpPr>
            <a:cxnSpLocks/>
            <a:stCxn id="6" idx="6"/>
            <a:endCxn id="10" idx="1"/>
          </p:cNvCxnSpPr>
          <p:nvPr/>
        </p:nvCxnSpPr>
        <p:spPr>
          <a:xfrm flipV="1">
            <a:off x="4532243" y="2076486"/>
            <a:ext cx="402535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A0E3FAB-3728-3EAF-34CF-BED92BE362DD}"/>
              </a:ext>
            </a:extLst>
          </p:cNvPr>
          <p:cNvSpPr txBox="1"/>
          <p:nvPr/>
        </p:nvSpPr>
        <p:spPr>
          <a:xfrm>
            <a:off x="4934778" y="1891820"/>
            <a:ext cx="177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LD matrix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937147BE-413C-E14E-0F24-98A8233D94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27681" y="1650500"/>
                <a:ext cx="4765161" cy="1698137"/>
              </a:xfrm>
              <a:prstGeom prst="rect">
                <a:avLst/>
              </a:prstGeom>
              <a:ln w="190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/>
                  <a:t>LDpred2: Gaussian or Spike-and-Slab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𝑤𝑖𝑡h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𝑝𝑟𝑜𝑏𝑎𝑏𝑖𝑙𝑖𝑡𝑦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0                  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𝑤𝑖𝑡h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𝑝𝑟𝑜𝑏𝑎𝑏𝑖𝑙𝑖𝑡𝑦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 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800" dirty="0"/>
                  <a:t> can be estimated from data, sparsity allowed (if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sz="1800" i="1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set to 0),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800" i="1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937147BE-413C-E14E-0F24-98A8233D9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681" y="1650500"/>
                <a:ext cx="4765161" cy="1698137"/>
              </a:xfrm>
              <a:prstGeom prst="rect">
                <a:avLst/>
              </a:prstGeom>
              <a:blipFill>
                <a:blip r:embed="rId4"/>
                <a:stretch>
                  <a:fillRect l="-892" t="-3203"/>
                </a:stretch>
              </a:blipFill>
              <a:ln w="19050"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247ACD-7B0A-91A1-9750-A4982D49A9D5}"/>
                  </a:ext>
                </a:extLst>
              </p:cNvPr>
              <p:cNvSpPr txBox="1"/>
              <p:nvPr/>
            </p:nvSpPr>
            <p:spPr>
              <a:xfrm>
                <a:off x="644562" y="4770983"/>
                <a:ext cx="5735531" cy="1860766"/>
              </a:xfrm>
              <a:prstGeom prst="rect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800" dirty="0"/>
                  <a:t>PRS-CS: “Continuous shrinkage”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(0,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Parameters 𝑎 and 𝑏 determine how aggressively to shrink small estimates and how much you don’t shrink large ones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247ACD-7B0A-91A1-9750-A4982D49A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62" y="4770983"/>
                <a:ext cx="5735531" cy="1860766"/>
              </a:xfrm>
              <a:prstGeom prst="rect">
                <a:avLst/>
              </a:prstGeom>
              <a:blipFill>
                <a:blip r:embed="rId5"/>
                <a:stretch>
                  <a:fillRect l="-847" t="-1623" b="-3571"/>
                </a:stretch>
              </a:blipFill>
              <a:ln w="19050"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C07987-42BA-B0FC-57F7-5B24B490AA20}"/>
                  </a:ext>
                </a:extLst>
              </p:cNvPr>
              <p:cNvSpPr txBox="1"/>
              <p:nvPr/>
            </p:nvSpPr>
            <p:spPr>
              <a:xfrm>
                <a:off x="6827681" y="3861476"/>
                <a:ext cx="4942025" cy="2138406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800" dirty="0"/>
                  <a:t>SBayesR:  flexible finite mixture of normal distributions, sparsity allowed 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~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0,                             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𝑤𝑖𝑡h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𝑝𝑟𝑜𝑏𝑎𝑏𝑖𝑙𝑖𝑡𝑦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sSub>
                                    <m:sSub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  <m:sup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,           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𝑤𝑖𝑡h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𝑝𝑟𝑜𝑏𝑎𝑏𝑖𝑙𝑖𝑡𝑦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(0,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)   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𝑤𝑖𝑡h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𝑝𝑟𝑜𝑏𝑎𝑏𝑖𝑙𝑖𝑡𝑦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  <m:sub/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NL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C07987-42BA-B0FC-57F7-5B24B490A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681" y="3861476"/>
                <a:ext cx="4942025" cy="2138406"/>
              </a:xfrm>
              <a:prstGeom prst="rect">
                <a:avLst/>
              </a:prstGeom>
              <a:blipFill>
                <a:blip r:embed="rId6"/>
                <a:stretch>
                  <a:fillRect l="-860" t="-1130"/>
                </a:stretch>
              </a:blipFill>
              <a:ln w="19050"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1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0" grpId="0"/>
      <p:bldP spid="13" grpId="0" animBg="1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FDA48B-2A48-9E42-641F-D83C146B3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3788" cy="1325563"/>
          </a:xfrm>
        </p:spPr>
        <p:txBody>
          <a:bodyPr/>
          <a:lstStyle/>
          <a:p>
            <a:r>
              <a:rPr lang="en-US" dirty="0"/>
              <a:t>Practical considerations - (Bayesian approaches)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619848-5778-EE40-EBD2-237065B596F9}"/>
              </a:ext>
            </a:extLst>
          </p:cNvPr>
          <p:cNvSpPr txBox="1">
            <a:spLocks/>
          </p:cNvSpPr>
          <p:nvPr/>
        </p:nvSpPr>
        <p:spPr>
          <a:xfrm>
            <a:off x="872109" y="2188870"/>
            <a:ext cx="4448556" cy="401821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Same tradeoff between coverage and noise, but</a:t>
            </a:r>
          </a:p>
          <a:p>
            <a:r>
              <a:rPr lang="en-US" sz="1800" dirty="0">
                <a:solidFill>
                  <a:schemeClr val="tx1"/>
                </a:solidFill>
              </a:rPr>
              <a:t>All SNPs included in the PGI also need to be in the ref genotype data used to calculate the LD matrix</a:t>
            </a:r>
          </a:p>
          <a:p>
            <a:r>
              <a:rPr lang="en-US" sz="1800" dirty="0">
                <a:solidFill>
                  <a:schemeClr val="tx1"/>
                </a:solidFill>
              </a:rPr>
              <a:t>If using imputed SNPs in the PGI, will either need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Imputed reference data to calculate LD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 imputation uncertainty introduces noise to LD calculation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 large enough and representative sequenced sample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 may not be available</a:t>
            </a:r>
          </a:p>
          <a:p>
            <a:pPr>
              <a:spcAft>
                <a:spcPts val="1200"/>
              </a:spcAft>
            </a:pPr>
            <a:endParaRPr lang="en-US" sz="22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83E9B-A011-9EAA-63F2-4FFB3A797AF5}"/>
              </a:ext>
            </a:extLst>
          </p:cNvPr>
          <p:cNvSpPr txBox="1"/>
          <p:nvPr/>
        </p:nvSpPr>
        <p:spPr>
          <a:xfrm>
            <a:off x="5858944" y="1425193"/>
            <a:ext cx="6096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The same consideration applies to C+T but Bayesian approaches are more sensitive to noise in LD estimates!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874BFD-446F-D55F-D6C2-5E0CFEF30BF4}"/>
              </a:ext>
            </a:extLst>
          </p:cNvPr>
          <p:cNvSpPr txBox="1"/>
          <p:nvPr/>
        </p:nvSpPr>
        <p:spPr>
          <a:xfrm>
            <a:off x="838199" y="1621362"/>
            <a:ext cx="609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tx1"/>
                </a:solidFill>
              </a:rPr>
              <a:t>Imputed or genotyped SNPs?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2C015-E169-9046-8BC5-CE9B84CB5DD4}"/>
              </a:ext>
            </a:extLst>
          </p:cNvPr>
          <p:cNvSpPr txBox="1"/>
          <p:nvPr/>
        </p:nvSpPr>
        <p:spPr>
          <a:xfrm>
            <a:off x="5858944" y="2359879"/>
            <a:ext cx="5871628" cy="3570208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Solutions: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Use genotyped SNPs and genotype data from the validation cohort to estimate LD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may not be optimal if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number of genotyped SNPs is 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sample size is 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cohort has been genotyped using multiple chips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want to compare prediction results between different cohorts, and hence need the PGI to include the same set of SNPs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Include only SNPs with imputation accuracy above a certain threshold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Use HapMap3 SNPs from the imputed data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419B77-705E-C26D-4084-98AC51496EDC}"/>
              </a:ext>
            </a:extLst>
          </p:cNvPr>
          <p:cNvCxnSpPr>
            <a:cxnSpLocks/>
          </p:cNvCxnSpPr>
          <p:nvPr/>
        </p:nvCxnSpPr>
        <p:spPr>
          <a:xfrm flipV="1">
            <a:off x="5320665" y="1724195"/>
            <a:ext cx="577215" cy="813008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8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FDA48B-2A48-9E42-641F-D83C146B3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3788" cy="1325563"/>
          </a:xfrm>
        </p:spPr>
        <p:txBody>
          <a:bodyPr/>
          <a:lstStyle/>
          <a:p>
            <a:r>
              <a:rPr lang="en-US" dirty="0"/>
              <a:t>Practical considerations - (Bayesian approaches)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3DB4F2-CE25-27FB-13B1-3667CA116FA3}"/>
              </a:ext>
            </a:extLst>
          </p:cNvPr>
          <p:cNvSpPr txBox="1">
            <a:spLocks/>
          </p:cNvSpPr>
          <p:nvPr/>
        </p:nvSpPr>
        <p:spPr>
          <a:xfrm>
            <a:off x="1426845" y="2112550"/>
            <a:ext cx="9338310" cy="347872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</a:rPr>
              <a:t>Reference genotype data to calculate LD matrix </a:t>
            </a:r>
            <a:r>
              <a:rPr lang="en-US" sz="2400" dirty="0">
                <a:solidFill>
                  <a:schemeClr val="tx1"/>
                </a:solidFill>
              </a:rPr>
              <a:t>should be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large enough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representative of the GWAS sample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cleaned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sample-level filters: related individuals, ancestry outliers, individuals with low genotyping rate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SNP-level filters: low SNP call rate, MAF, HWE P-value (genotyped SNPs), imputation accuracy (imputed SNPs)</a:t>
            </a:r>
          </a:p>
        </p:txBody>
      </p:sp>
    </p:spTree>
    <p:extLst>
      <p:ext uri="{BB962C8B-B14F-4D97-AF65-F5344CB8AC3E}">
        <p14:creationId xmlns:p14="http://schemas.microsoft.com/office/powerpoint/2010/main" val="260611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B8E1-65A5-4EEE-9E64-22B8EC88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method is better?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517D98-0FE1-901B-A8B0-03F69ECA7B2C}"/>
              </a:ext>
            </a:extLst>
          </p:cNvPr>
          <p:cNvSpPr txBox="1"/>
          <p:nvPr/>
        </p:nvSpPr>
        <p:spPr>
          <a:xfrm>
            <a:off x="6665976" y="1778717"/>
            <a:ext cx="4515993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Bayesian approaches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utilize information from all SNPs by adjusting SNP weights for LD, but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if the reference panel is not a good match for the population from which summary statistics were obtained, prediction accuracy might be compromised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assumed prior distribution might not accurately model the true genetic architecture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928E5F-7608-0131-DCE8-1D2DAFD45E4A}"/>
              </a:ext>
            </a:extLst>
          </p:cNvPr>
          <p:cNvSpPr/>
          <p:nvPr/>
        </p:nvSpPr>
        <p:spPr>
          <a:xfrm>
            <a:off x="6217920" y="1619060"/>
            <a:ext cx="5423620" cy="3785453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C68438-2EB4-B4CF-6A84-94A8912D5E42}"/>
                  </a:ext>
                </a:extLst>
              </p:cNvPr>
              <p:cNvSpPr txBox="1"/>
              <p:nvPr/>
            </p:nvSpPr>
            <p:spPr>
              <a:xfrm>
                <a:off x="1345303" y="1817407"/>
                <a:ext cx="3641449" cy="3247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Clumping and thresholding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Faster and easier, but too black &amp; white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If clumping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/>
                  <a:t>or </a:t>
                </a:r>
                <a:r>
                  <a:rPr lang="en-US" sz="2000" i="1" dirty="0"/>
                  <a:t>P</a:t>
                </a:r>
                <a:r>
                  <a:rPr lang="en-US" sz="2000" dirty="0"/>
                  <a:t>-value cutoffs too strict,</a:t>
                </a:r>
                <a:r>
                  <a:rPr lang="en-US" sz="2000" dirty="0">
                    <a:solidFill>
                      <a:schemeClr val="tx1"/>
                    </a:solidFill>
                  </a:rPr>
                  <a:t> it drops potentially causal SNPs.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If clumping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P</a:t>
                </a:r>
                <a:r>
                  <a:rPr lang="en-US" sz="2000" dirty="0">
                    <a:solidFill>
                      <a:schemeClr val="tx1"/>
                    </a:solidFill>
                  </a:rPr>
                  <a:t>-value cutoffs too relaxed, there is a lot of double-counting</a:t>
                </a:r>
                <a:r>
                  <a:rPr lang="en-US" sz="2000" dirty="0"/>
                  <a:t> and noise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C68438-2EB4-B4CF-6A84-94A8912D5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303" y="1817407"/>
                <a:ext cx="3641449" cy="3247043"/>
              </a:xfrm>
              <a:prstGeom prst="rect">
                <a:avLst/>
              </a:prstGeom>
              <a:blipFill>
                <a:blip r:embed="rId2"/>
                <a:stretch>
                  <a:fillRect l="-1843" t="-938" r="-2848" b="-243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998B7B-A539-1C34-C5DA-BA2C21D7CFE5}"/>
              </a:ext>
            </a:extLst>
          </p:cNvPr>
          <p:cNvSpPr/>
          <p:nvPr/>
        </p:nvSpPr>
        <p:spPr>
          <a:xfrm>
            <a:off x="1010031" y="1619059"/>
            <a:ext cx="4065104" cy="3785453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107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0042" y="2868305"/>
            <a:ext cx="7005851" cy="39487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5701" y="2436247"/>
            <a:ext cx="39671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/>
            <a:r>
              <a:rPr lang="en-US" altLang="en-US" sz="1400" dirty="0">
                <a:solidFill>
                  <a:srgbClr val="333333"/>
                </a:solidFill>
              </a:rPr>
              <a:t>Source: </a:t>
            </a:r>
            <a:r>
              <a:rPr lang="en-US" altLang="en-US" sz="1400" dirty="0" err="1">
                <a:solidFill>
                  <a:srgbClr val="333333"/>
                </a:solidFill>
              </a:rPr>
              <a:t>Privé</a:t>
            </a:r>
            <a:r>
              <a:rPr lang="en-US" altLang="en-US" sz="1400" dirty="0">
                <a:solidFill>
                  <a:srgbClr val="333333"/>
                </a:solidFill>
              </a:rPr>
              <a:t>, Arbel, </a:t>
            </a:r>
            <a:r>
              <a:rPr lang="en-US" sz="1400" b="0" u="none" strike="noStrike" dirty="0" err="1">
                <a:effectLst/>
              </a:rPr>
              <a:t>Vilhjálmsson</a:t>
            </a:r>
            <a:r>
              <a:rPr lang="en-US" sz="1400" b="0" u="none" strike="noStrike" dirty="0">
                <a:effectLst/>
              </a:rPr>
              <a:t> (2020)</a:t>
            </a:r>
            <a:r>
              <a:rPr lang="en-US" altLang="en-US" sz="1400" i="1" dirty="0">
                <a:solidFill>
                  <a:srgbClr val="333333"/>
                </a:solidFill>
              </a:rPr>
              <a:t> </a:t>
            </a:r>
            <a:endParaRPr lang="en-US" altLang="en-US" sz="1400" dirty="0">
              <a:solidFill>
                <a:srgbClr val="33333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DDC7E-34D9-B9A9-E7DA-18ACF6A93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278" y="0"/>
            <a:ext cx="6134722" cy="38599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D38E1E-B3BE-9E22-E151-2898301D2FDF}"/>
              </a:ext>
            </a:extLst>
          </p:cNvPr>
          <p:cNvSpPr txBox="1"/>
          <p:nvPr/>
        </p:nvSpPr>
        <p:spPr>
          <a:xfrm>
            <a:off x="9721716" y="3859949"/>
            <a:ext cx="253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Lloyd-Jones et al (2019)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F3F960-EB21-3262-0834-CCB46E578FDA}"/>
              </a:ext>
            </a:extLst>
          </p:cNvPr>
          <p:cNvSpPr txBox="1"/>
          <p:nvPr/>
        </p:nvSpPr>
        <p:spPr>
          <a:xfrm>
            <a:off x="431015" y="409891"/>
            <a:ext cx="5563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 purpose is to maximize predictive power, than Bayesian approaches clearly do better</a:t>
            </a:r>
            <a:endParaRPr lang="en-NL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C9890-BA79-5A7D-A4E5-F2EE778F85BE}"/>
              </a:ext>
            </a:extLst>
          </p:cNvPr>
          <p:cNvSpPr txBox="1"/>
          <p:nvPr/>
        </p:nvSpPr>
        <p:spPr>
          <a:xfrm>
            <a:off x="7510819" y="4726674"/>
            <a:ext cx="4303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may still be uses for C+T, e.g. explore how much variance is explained out-of-sample by the genome-wide significant loci</a:t>
            </a: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3324809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CC0B6A-1F82-4B50-835C-3B68A8B5758F}"/>
              </a:ext>
            </a:extLst>
          </p:cNvPr>
          <p:cNvSpPr txBox="1"/>
          <p:nvPr/>
        </p:nvSpPr>
        <p:spPr>
          <a:xfrm>
            <a:off x="7818539" y="5519956"/>
            <a:ext cx="11384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HM3,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LDpred</a:t>
            </a:r>
            <a:endParaRPr lang="en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82BBA-0F0B-18BA-63DB-587A53D35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071" y="483722"/>
            <a:ext cx="6941857" cy="5516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3C1F63-254E-FC33-4B4F-5AEBC46DF24A}"/>
              </a:ext>
            </a:extLst>
          </p:cNvPr>
          <p:cNvSpPr txBox="1"/>
          <p:nvPr/>
        </p:nvSpPr>
        <p:spPr>
          <a:xfrm>
            <a:off x="261405" y="6374278"/>
            <a:ext cx="107963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-apple-system"/>
              </a:rPr>
              <a:t>Source: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-apple-system"/>
              </a:rPr>
              <a:t>Okbay et al. (2022)</a:t>
            </a:r>
          </a:p>
        </p:txBody>
      </p:sp>
    </p:spTree>
    <p:extLst>
      <p:ext uri="{BB962C8B-B14F-4D97-AF65-F5344CB8AC3E}">
        <p14:creationId xmlns:p14="http://schemas.microsoft.com/office/powerpoint/2010/main" val="4237787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What is a polygenic index?</a:t>
            </a:r>
          </a:p>
          <a:p>
            <a:r>
              <a:rPr lang="en-US" sz="2800" dirty="0"/>
              <a:t>Predictive power of polygenic indices</a:t>
            </a:r>
          </a:p>
          <a:p>
            <a:r>
              <a:rPr lang="en-US" sz="2800" dirty="0"/>
              <a:t>Constructing polygenic indices</a:t>
            </a:r>
          </a:p>
          <a:p>
            <a:r>
              <a:rPr lang="en-US" sz="2800" dirty="0"/>
              <a:t>Applications</a:t>
            </a:r>
          </a:p>
          <a:p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Limitations and pitfalls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70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4D4727-0A91-4196-A7C6-370F0ED9E6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4179" y="1690688"/>
                <a:ext cx="3439081" cy="4647512"/>
              </a:xfrm>
            </p:spPr>
            <p:txBody>
              <a:bodyPr>
                <a:no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Major advantage of PGI over specific genetic variants: can have much greater predictive power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e.g.,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𝑃𝐺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=0.07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then 80% to detect its effect in a sample of size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~110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individuals.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𝑃𝐺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=0.09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~85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individuals.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sz="2000" dirty="0">
                    <a:solidFill>
                      <a:schemeClr val="tx1"/>
                    </a:solidFill>
                  </a:rPr>
                  <a:t>Can study PGI in datasets containing high quality measures of outcomes, mediators, and covariates.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4D4727-0A91-4196-A7C6-370F0ED9E6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4179" y="1690688"/>
                <a:ext cx="3439081" cy="4647512"/>
              </a:xfrm>
              <a:blipFill>
                <a:blip r:embed="rId3"/>
                <a:stretch>
                  <a:fillRect l="-1950" t="-131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48534357-4C00-E7E8-A7EC-B04207FF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3788" cy="1325563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EB2293-5F28-3898-39C5-20269A76F092}"/>
              </a:ext>
            </a:extLst>
          </p:cNvPr>
          <p:cNvSpPr txBox="1"/>
          <p:nvPr/>
        </p:nvSpPr>
        <p:spPr>
          <a:xfrm>
            <a:off x="5604448" y="30265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Identify correlates of genetic factors</a:t>
            </a:r>
          </a:p>
          <a:p>
            <a:r>
              <a:rPr lang="en-US" sz="1600" dirty="0"/>
              <a:t>e.g. </a:t>
            </a:r>
            <a:r>
              <a:rPr lang="en-US" sz="1600" dirty="0">
                <a:solidFill>
                  <a:schemeClr val="tx1"/>
                </a:solidFill>
              </a:rPr>
              <a:t>Educational attainment PGI predicts early speech acquisition and is mediated by cognitive ability (Belsky et al., 2016).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412324-8D9D-75F8-3197-32C36C7DA54E}"/>
              </a:ext>
            </a:extLst>
          </p:cNvPr>
          <p:cNvSpPr txBox="1"/>
          <p:nvPr/>
        </p:nvSpPr>
        <p:spPr>
          <a:xfrm>
            <a:off x="5647990" y="1315235"/>
            <a:ext cx="5007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Identify causal effects of genetic factors</a:t>
            </a:r>
          </a:p>
          <a:p>
            <a:r>
              <a:rPr lang="en-US" sz="1600" dirty="0">
                <a:solidFill>
                  <a:schemeClr val="tx1"/>
                </a:solidFill>
              </a:rPr>
              <a:t>Sibling data and family fixed effects → causal effect of PGI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74D30E-3685-9315-1F90-51CE339EC750}"/>
              </a:ext>
            </a:extLst>
          </p:cNvPr>
          <p:cNvSpPr txBox="1"/>
          <p:nvPr/>
        </p:nvSpPr>
        <p:spPr>
          <a:xfrm>
            <a:off x="5647989" y="2108936"/>
            <a:ext cx="627399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Study treatment effect heterogeneity by genotype</a:t>
            </a:r>
          </a:p>
          <a:p>
            <a:r>
              <a:rPr lang="en-US" sz="1600" dirty="0">
                <a:solidFill>
                  <a:schemeClr val="tx1"/>
                </a:solidFill>
              </a:rPr>
              <a:t>e.g. Increase of compulsory schooling age in U.K. reduces BMI only among those with a high-BMI PGI (</a:t>
            </a:r>
            <a:r>
              <a:rPr lang="en-US" sz="1600" dirty="0" err="1">
                <a:solidFill>
                  <a:schemeClr val="tx1"/>
                </a:solidFill>
              </a:rPr>
              <a:t>Barcellos</a:t>
            </a:r>
            <a:r>
              <a:rPr lang="en-US" sz="1600" dirty="0">
                <a:solidFill>
                  <a:schemeClr val="tx1"/>
                </a:solidFill>
              </a:rPr>
              <a:t>, Carvalho, and Turley 2016)</a:t>
            </a:r>
            <a:endParaRPr lang="en-US" sz="1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062FCE-618E-9C21-89B5-C3D516705E01}"/>
                  </a:ext>
                </a:extLst>
              </p:cNvPr>
              <p:cNvSpPr txBox="1"/>
              <p:nvPr/>
            </p:nvSpPr>
            <p:spPr>
              <a:xfrm>
                <a:off x="5623037" y="3108511"/>
                <a:ext cx="6145903" cy="1699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Use as control variable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To control for confounding genetic factors or to increase statistical power for estimating the effect of a randomized treatment. </a:t>
                </a:r>
                <a:r>
                  <a:rPr lang="en-US" sz="1600" dirty="0"/>
                  <a:t>I</a:t>
                </a:r>
                <a:r>
                  <a:rPr lang="en-US" sz="1600" dirty="0">
                    <a:solidFill>
                      <a:schemeClr val="tx1"/>
                    </a:solidFill>
                  </a:rPr>
                  <a:t>f incremental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𝑃𝐺</m:t>
                        </m:r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15%, then power increase is equivalent to 17% increase in sample size (Rietveld, 2013)</a:t>
                </a:r>
              </a:p>
              <a:p>
                <a:pPr marL="0" indent="0">
                  <a:buNone/>
                </a:pP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062FCE-618E-9C21-89B5-C3D516705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037" y="3108511"/>
                <a:ext cx="6145903" cy="1699248"/>
              </a:xfrm>
              <a:prstGeom prst="rect">
                <a:avLst/>
              </a:prstGeom>
              <a:blipFill>
                <a:blip r:embed="rId4"/>
                <a:stretch>
                  <a:fillRect l="-991" t="-215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3633138-CA3C-29FA-A63C-1E826724C4B5}"/>
              </a:ext>
            </a:extLst>
          </p:cNvPr>
          <p:cNvSpPr txBox="1"/>
          <p:nvPr/>
        </p:nvSpPr>
        <p:spPr>
          <a:xfrm>
            <a:off x="5579496" y="4588658"/>
            <a:ext cx="61459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Use for balance tests of randomization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PGIs should be identically distributed in treatment and control groups (Davies et al. 2016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Barcellos</a:t>
            </a:r>
            <a:r>
              <a:rPr lang="en-US" sz="1600" dirty="0">
                <a:solidFill>
                  <a:schemeClr val="tx1"/>
                </a:solidFill>
              </a:rPr>
              <a:t>, Carvalho, and Turley 2016)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D4E993-BE09-0C50-D41F-10820C9A271D}"/>
              </a:ext>
            </a:extLst>
          </p:cNvPr>
          <p:cNvSpPr txBox="1"/>
          <p:nvPr/>
        </p:nvSpPr>
        <p:spPr>
          <a:xfrm>
            <a:off x="5541926" y="5601171"/>
            <a:ext cx="63081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Identify at-risk individuals</a:t>
            </a:r>
            <a:endParaRPr lang="en-NL" sz="2000" dirty="0"/>
          </a:p>
        </p:txBody>
      </p:sp>
      <p:sp>
        <p:nvSpPr>
          <p:cNvPr id="49" name="Arrow: Notched Right 48">
            <a:extLst>
              <a:ext uri="{FF2B5EF4-FFF2-40B4-BE49-F238E27FC236}">
                <a16:creationId xmlns:a16="http://schemas.microsoft.com/office/drawing/2014/main" id="{07EE631B-2365-F13B-FA44-672DA86FFD68}"/>
              </a:ext>
            </a:extLst>
          </p:cNvPr>
          <p:cNvSpPr/>
          <p:nvPr/>
        </p:nvSpPr>
        <p:spPr>
          <a:xfrm>
            <a:off x="4855029" y="395404"/>
            <a:ext cx="593196" cy="243742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2" name="Arrow: Notched Right 51">
            <a:extLst>
              <a:ext uri="{FF2B5EF4-FFF2-40B4-BE49-F238E27FC236}">
                <a16:creationId xmlns:a16="http://schemas.microsoft.com/office/drawing/2014/main" id="{D3BDA778-DE54-0954-3640-8FE037C47920}"/>
              </a:ext>
            </a:extLst>
          </p:cNvPr>
          <p:cNvSpPr/>
          <p:nvPr/>
        </p:nvSpPr>
        <p:spPr>
          <a:xfrm>
            <a:off x="4855029" y="1392225"/>
            <a:ext cx="593196" cy="243742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3" name="Arrow: Notched Right 52">
            <a:extLst>
              <a:ext uri="{FF2B5EF4-FFF2-40B4-BE49-F238E27FC236}">
                <a16:creationId xmlns:a16="http://schemas.microsoft.com/office/drawing/2014/main" id="{C438D0DA-9E0F-D279-4B84-899C6B3BCF38}"/>
              </a:ext>
            </a:extLst>
          </p:cNvPr>
          <p:cNvSpPr/>
          <p:nvPr/>
        </p:nvSpPr>
        <p:spPr>
          <a:xfrm>
            <a:off x="4855029" y="2211899"/>
            <a:ext cx="593196" cy="243742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54" name="Arrow: Notched Right 53">
            <a:extLst>
              <a:ext uri="{FF2B5EF4-FFF2-40B4-BE49-F238E27FC236}">
                <a16:creationId xmlns:a16="http://schemas.microsoft.com/office/drawing/2014/main" id="{18B25C5A-F8B2-3A30-DDE8-2A5F5861ACB5}"/>
              </a:ext>
            </a:extLst>
          </p:cNvPr>
          <p:cNvSpPr/>
          <p:nvPr/>
        </p:nvSpPr>
        <p:spPr>
          <a:xfrm>
            <a:off x="4865845" y="3186695"/>
            <a:ext cx="593196" cy="243742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5" name="Arrow: Notched Right 54">
            <a:extLst>
              <a:ext uri="{FF2B5EF4-FFF2-40B4-BE49-F238E27FC236}">
                <a16:creationId xmlns:a16="http://schemas.microsoft.com/office/drawing/2014/main" id="{BC4718E8-1D00-7330-C2A6-81C2CDA8A3BD}"/>
              </a:ext>
            </a:extLst>
          </p:cNvPr>
          <p:cNvSpPr/>
          <p:nvPr/>
        </p:nvSpPr>
        <p:spPr>
          <a:xfrm>
            <a:off x="4865845" y="4666842"/>
            <a:ext cx="593196" cy="243742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6" name="Arrow: Notched Right 55">
            <a:extLst>
              <a:ext uri="{FF2B5EF4-FFF2-40B4-BE49-F238E27FC236}">
                <a16:creationId xmlns:a16="http://schemas.microsoft.com/office/drawing/2014/main" id="{7897CCC7-F6CD-B4A3-7DD5-780326C6C5C1}"/>
              </a:ext>
            </a:extLst>
          </p:cNvPr>
          <p:cNvSpPr/>
          <p:nvPr/>
        </p:nvSpPr>
        <p:spPr>
          <a:xfrm>
            <a:off x="4874751" y="5679355"/>
            <a:ext cx="593196" cy="243742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630A064-9883-887E-5679-73A7FC1D8BD1}"/>
                  </a:ext>
                </a:extLst>
              </p:cNvPr>
              <p:cNvSpPr txBox="1"/>
              <p:nvPr/>
            </p:nvSpPr>
            <p:spPr>
              <a:xfrm>
                <a:off x="8086133" y="6336177"/>
                <a:ext cx="7417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L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NL" sz="2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630A064-9883-887E-5679-73A7FC1D8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133" y="6336177"/>
                <a:ext cx="74178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row: Notched Right 57">
            <a:extLst>
              <a:ext uri="{FF2B5EF4-FFF2-40B4-BE49-F238E27FC236}">
                <a16:creationId xmlns:a16="http://schemas.microsoft.com/office/drawing/2014/main" id="{FF7FC4DA-3D67-8AAC-0A6D-2AE49BAA0104}"/>
              </a:ext>
            </a:extLst>
          </p:cNvPr>
          <p:cNvSpPr/>
          <p:nvPr/>
        </p:nvSpPr>
        <p:spPr>
          <a:xfrm>
            <a:off x="4865845" y="6198270"/>
            <a:ext cx="593196" cy="243742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667BD79-2F45-66ED-2EBE-CA6A6DDCAB59}"/>
              </a:ext>
            </a:extLst>
          </p:cNvPr>
          <p:cNvSpPr txBox="1"/>
          <p:nvPr/>
        </p:nvSpPr>
        <p:spPr>
          <a:xfrm>
            <a:off x="5541926" y="6120086"/>
            <a:ext cx="2660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Personalized treatment </a:t>
            </a:r>
            <a:endParaRPr lang="en-NL" sz="2000" b="1" dirty="0"/>
          </a:p>
        </p:txBody>
      </p:sp>
    </p:spTree>
    <p:extLst>
      <p:ext uri="{BB962C8B-B14F-4D97-AF65-F5344CB8AC3E}">
        <p14:creationId xmlns:p14="http://schemas.microsoft.com/office/powerpoint/2010/main" val="18087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3" grpId="0"/>
      <p:bldP spid="25" grpId="0"/>
      <p:bldP spid="27" grpId="0"/>
      <p:bldP spid="29" grpId="0"/>
      <p:bldP spid="49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 animBg="1"/>
      <p:bldP spid="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75C31F-BBD0-4812-8743-E113ABD77D6A}"/>
              </a:ext>
            </a:extLst>
          </p:cNvPr>
          <p:cNvSpPr txBox="1"/>
          <p:nvPr/>
        </p:nvSpPr>
        <p:spPr>
          <a:xfrm>
            <a:off x="606761" y="1687637"/>
            <a:ext cx="4479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Individual-level prediction is not accurate enough for most complex phenotypes!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CB7FA-F93C-D71A-9091-425F739AB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256" y="215304"/>
            <a:ext cx="5425568" cy="5425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A8ECB1-2306-CFEC-71BB-CB4F0CBE4236}"/>
              </a:ext>
            </a:extLst>
          </p:cNvPr>
          <p:cNvSpPr txBox="1"/>
          <p:nvPr/>
        </p:nvSpPr>
        <p:spPr>
          <a:xfrm>
            <a:off x="6096000" y="5798051"/>
            <a:ext cx="57047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-apple-system"/>
              </a:rPr>
              <a:t>Source: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-apple-system"/>
              </a:rPr>
              <a:t>Okbay</a:t>
            </a:r>
            <a:r>
              <a:rPr lang="en-US" sz="1200" dirty="0">
                <a:solidFill>
                  <a:srgbClr val="222222"/>
                </a:solidFill>
                <a:latin typeface="-apple-system"/>
              </a:rPr>
              <a:t> et al.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-apple-system"/>
              </a:rPr>
              <a:t>(2022)</a:t>
            </a:r>
            <a:endParaRPr lang="en-NL" sz="1200" dirty="0"/>
          </a:p>
        </p:txBody>
      </p:sp>
    </p:spTree>
    <p:extLst>
      <p:ext uri="{BB962C8B-B14F-4D97-AF65-F5344CB8AC3E}">
        <p14:creationId xmlns:p14="http://schemas.microsoft.com/office/powerpoint/2010/main" val="2199468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F1F5A-6173-157A-775D-D9F497390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with related samples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F52B09-B026-8E13-9596-3EAD5031FD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you are interested in incremental-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no need to do anything special,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still valid, but</a:t>
                </a:r>
              </a:p>
              <a:p>
                <a:r>
                  <a:rPr lang="en-US" dirty="0"/>
                  <a:t>the standard error for the coefficient of the PGI is going to be wrong!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to do?</a:t>
                </a:r>
              </a:p>
              <a:p>
                <a:pPr lvl="1"/>
                <a:r>
                  <a:rPr lang="en-US" dirty="0"/>
                  <a:t>Can control for the relatedness using the GRM and a linear mixed model</a:t>
                </a:r>
              </a:p>
              <a:p>
                <a:pPr lvl="1"/>
                <a:r>
                  <a:rPr lang="en-US" dirty="0"/>
                  <a:t>Possible to do in GCTA</a:t>
                </a:r>
              </a:p>
              <a:p>
                <a:pPr lvl="1"/>
                <a:r>
                  <a:rPr lang="en-US" dirty="0"/>
                  <a:t>We will post a video on how to this!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F52B09-B026-8E13-9596-3EAD5031F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15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27ADE4F-C05A-6BFF-ED5F-204591F7C18D}"/>
              </a:ext>
            </a:extLst>
          </p:cNvPr>
          <p:cNvSpPr txBox="1"/>
          <p:nvPr/>
        </p:nvSpPr>
        <p:spPr>
          <a:xfrm>
            <a:off x="5638231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699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What is a polygenic index?</a:t>
            </a:r>
          </a:p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Predictive power of polygenic indices</a:t>
            </a:r>
          </a:p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Constructing polygenic indices</a:t>
            </a:r>
          </a:p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Applications</a:t>
            </a:r>
          </a:p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Limitations &amp; pitfalls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97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What is a polygenic index?</a:t>
            </a:r>
          </a:p>
          <a:p>
            <a:r>
              <a:rPr lang="en-US" sz="2800" dirty="0"/>
              <a:t>Predictive power of polygenic indices</a:t>
            </a:r>
          </a:p>
          <a:p>
            <a:r>
              <a:rPr lang="en-US" sz="2800" dirty="0"/>
              <a:t>Constructing polygenic indices</a:t>
            </a:r>
          </a:p>
          <a:p>
            <a:r>
              <a:rPr lang="en-US" sz="2800" dirty="0"/>
              <a:t>Applications</a:t>
            </a:r>
          </a:p>
          <a:p>
            <a:r>
              <a:rPr lang="en-US" sz="2800" dirty="0"/>
              <a:t>Limitations and pitfalls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1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5AA8-599C-FD7C-3858-C9442BFA9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&amp; PITFALLS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F2696-B3B5-697A-A202-AF142E9A6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259"/>
            <a:ext cx="375199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i="1" dirty="0">
                <a:solidFill>
                  <a:schemeClr val="tx1"/>
                </a:solidFill>
              </a:rPr>
              <a:t>Mechanisms </a:t>
            </a:r>
            <a:r>
              <a:rPr lang="en-US" sz="2600" dirty="0">
                <a:solidFill>
                  <a:schemeClr val="tx1"/>
                </a:solidFill>
              </a:rPr>
              <a:t>are poorly understood.</a:t>
            </a:r>
          </a:p>
          <a:p>
            <a:r>
              <a:rPr lang="en-US" sz="2600" dirty="0">
                <a:solidFill>
                  <a:schemeClr val="tx1"/>
                </a:solidFill>
              </a:rPr>
              <a:t>Including many genetic variants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increases predictive power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requires including genetic variants with unknown function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  <a:sym typeface="Wingdings" panose="05000000000000000000" pitchFamily="2" charset="2"/>
              </a:rPr>
              <a:t> makes it h</a:t>
            </a:r>
            <a:r>
              <a:rPr lang="en-US" sz="2600" dirty="0">
                <a:solidFill>
                  <a:schemeClr val="tx1"/>
                </a:solidFill>
              </a:rPr>
              <a:t>ard to specify what is captured by PGI.</a:t>
            </a:r>
          </a:p>
          <a:p>
            <a:endParaRPr lang="en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67949-97F0-3B4C-D722-D81E541A2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67" y="1825625"/>
            <a:ext cx="6657483" cy="4438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DCE3A8-3619-1BE5-7D4D-4ED6AD766026}"/>
              </a:ext>
            </a:extLst>
          </p:cNvPr>
          <p:cNvSpPr txBox="1"/>
          <p:nvPr/>
        </p:nvSpPr>
        <p:spPr>
          <a:xfrm>
            <a:off x="5396484" y="6075718"/>
            <a:ext cx="61569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-apple-system"/>
              </a:rPr>
              <a:t>Source: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-apple-system"/>
              </a:rPr>
              <a:t>Okbay et al. (2022)</a:t>
            </a:r>
            <a:endParaRPr lang="en-NL" sz="1200" dirty="0"/>
          </a:p>
        </p:txBody>
      </p:sp>
    </p:spTree>
    <p:extLst>
      <p:ext uri="{BB962C8B-B14F-4D97-AF65-F5344CB8AC3E}">
        <p14:creationId xmlns:p14="http://schemas.microsoft.com/office/powerpoint/2010/main" val="114222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5AA8-599C-FD7C-3858-C9442BFA9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&amp; PITFALLS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BF2696-B3B5-697A-A202-AF142E9A66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10259"/>
                <a:ext cx="3751997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</a:rPr>
                  <a:t>Current polygenic indices far less predictive in non-European-descent samples.</a:t>
                </a:r>
              </a:p>
              <a:p>
                <a:r>
                  <a:rPr lang="en-US" sz="2200" dirty="0">
                    <a:solidFill>
                      <a:schemeClr val="tx1"/>
                    </a:solidFill>
                  </a:rPr>
                  <a:t>For example, for the EA4 PGI: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17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for European-ancestry individuals in Add Health, 13% in HRS.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2.3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for African-ancestry individuals in Add Health, 1.3% in HRS.</a:t>
                </a:r>
              </a:p>
              <a:p>
                <a:pPr marL="457200" lvl="1" indent="0">
                  <a:buNone/>
                </a:pPr>
                <a:r>
                  <a:rPr lang="en-US" sz="2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Relative accuracies of 15% and 11% </a:t>
                </a:r>
                <a:endParaRPr lang="en-US" sz="2200" dirty="0">
                  <a:solidFill>
                    <a:schemeClr val="tx1"/>
                  </a:solidFill>
                </a:endParaRPr>
              </a:p>
              <a:p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BF2696-B3B5-697A-A202-AF142E9A66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10259"/>
                <a:ext cx="3751997" cy="4351338"/>
              </a:xfrm>
              <a:blipFill>
                <a:blip r:embed="rId2"/>
                <a:stretch>
                  <a:fillRect l="-1951" t="-1823" r="-325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Fig. 3">
            <a:extLst>
              <a:ext uri="{FF2B5EF4-FFF2-40B4-BE49-F238E27FC236}">
                <a16:creationId xmlns:a16="http://schemas.microsoft.com/office/drawing/2014/main" id="{09A672B4-F0B8-BDD6-0C39-AABFD5F30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00" y="1537647"/>
            <a:ext cx="7213595" cy="439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38038B-5BC1-40DE-B3E3-6E5B7AC67A81}"/>
              </a:ext>
            </a:extLst>
          </p:cNvPr>
          <p:cNvSpPr txBox="1"/>
          <p:nvPr/>
        </p:nvSpPr>
        <p:spPr>
          <a:xfrm>
            <a:off x="4740321" y="6015994"/>
            <a:ext cx="69596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-apple-system"/>
              </a:rPr>
              <a:t>Source: Wang 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-apple-system"/>
              </a:rPr>
              <a:t>et al.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-apple-system"/>
              </a:rPr>
              <a:t>  (2020)</a:t>
            </a:r>
            <a:endParaRPr lang="en-NL" sz="1200" dirty="0"/>
          </a:p>
        </p:txBody>
      </p:sp>
    </p:spTree>
    <p:extLst>
      <p:ext uri="{BB962C8B-B14F-4D97-AF65-F5344CB8AC3E}">
        <p14:creationId xmlns:p14="http://schemas.microsoft.com/office/powerpoint/2010/main" val="414629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5AA8-599C-FD7C-3858-C9442BFA9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&amp; PITFALLS</a:t>
            </a:r>
            <a:endParaRPr lang="en-N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D640FF-844E-BF9E-194C-EAA15867D47E}"/>
              </a:ext>
            </a:extLst>
          </p:cNvPr>
          <p:cNvSpPr txBox="1">
            <a:spLocks/>
          </p:cNvSpPr>
          <p:nvPr/>
        </p:nvSpPr>
        <p:spPr>
          <a:xfrm>
            <a:off x="871050" y="1690688"/>
            <a:ext cx="10178322" cy="4032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Two sources of population stratification </a:t>
            </a:r>
          </a:p>
          <a:p>
            <a:r>
              <a:rPr lang="en-US" sz="2400" dirty="0"/>
              <a:t>In the discovery phase</a:t>
            </a:r>
          </a:p>
          <a:p>
            <a:pPr lvl="1"/>
            <a:r>
              <a:rPr lang="en-US" dirty="0"/>
              <a:t>leads to bias in the GWAS estimates, so the PGI may give more weight to SNPs that just correspond to ancestry</a:t>
            </a:r>
          </a:p>
          <a:p>
            <a:r>
              <a:rPr lang="en-US" sz="2400" dirty="0"/>
              <a:t>In the prediction phase </a:t>
            </a:r>
          </a:p>
          <a:p>
            <a:pPr lvl="1"/>
            <a:r>
              <a:rPr lang="en-US" dirty="0"/>
              <a:t>If the prediction sample is stratified, this can lead to bias in our PGI-based analyses even if SNP-weights are unbiased</a:t>
            </a:r>
          </a:p>
          <a:p>
            <a:r>
              <a:rPr lang="en-US" sz="2400" dirty="0"/>
              <a:t>Interaction of bias in both phases</a:t>
            </a:r>
          </a:p>
          <a:p>
            <a:pPr lvl="1"/>
            <a:r>
              <a:rPr lang="en-US" dirty="0"/>
              <a:t>The combination of these two interact so group differences are strongly exaggerated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Important to control for PCs in prediction analyses!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9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0F8BF-B342-51D0-D3B4-755220D4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17" y="-170382"/>
            <a:ext cx="3654287" cy="1493493"/>
          </a:xfrm>
        </p:spPr>
        <p:txBody>
          <a:bodyPr>
            <a:normAutofit/>
          </a:bodyPr>
          <a:lstStyle/>
          <a:p>
            <a:r>
              <a:rPr lang="en-US" dirty="0"/>
              <a:t>PGI Repository</a:t>
            </a:r>
            <a:endParaRPr lang="en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33ECB-45FE-E0F0-7D25-A8E95B04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365" y="139148"/>
            <a:ext cx="8215887" cy="61681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DCED93-44B5-2E6C-6618-A6080174F285}"/>
              </a:ext>
            </a:extLst>
          </p:cNvPr>
          <p:cNvSpPr txBox="1"/>
          <p:nvPr/>
        </p:nvSpPr>
        <p:spPr>
          <a:xfrm>
            <a:off x="9496619" y="6357032"/>
            <a:ext cx="2795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Source: Becker et al. (2021)</a:t>
            </a:r>
            <a:endParaRPr lang="en-NL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EE5BD2-AE78-A613-9F08-26F3F3C17F67}"/>
              </a:ext>
            </a:extLst>
          </p:cNvPr>
          <p:cNvSpPr txBox="1"/>
          <p:nvPr/>
        </p:nvSpPr>
        <p:spPr>
          <a:xfrm>
            <a:off x="248939" y="1013580"/>
            <a:ext cx="365428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v1.0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47 phenotypes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11 cohorts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Dunedin Multidisciplinary Health and Development Study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English Longitudinal Study of Ageing (ELSA)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Environmental Risk (E-Risk) Longitudinal Twin Study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Estonian Biobank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Health and Retirement Study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Minnesota Center for Twin and Family Research (MCTFR)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National Longitudinal Study of Adolescent to Adult Health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Swedish Twin Registry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Texas Twin Project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UK Biobank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Wisconsin Longitudinal Study</a:t>
            </a:r>
          </a:p>
          <a:p>
            <a:pPr marL="742950" lvl="1" indent="-285750">
              <a:buFontTx/>
              <a:buChar char="-"/>
            </a:pPr>
            <a:endParaRPr lang="en-US" sz="1400" dirty="0"/>
          </a:p>
          <a:p>
            <a:r>
              <a:rPr lang="en-US" b="1" dirty="0"/>
              <a:t>v2.0 (coming soon)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7 new cohorts, 21 new phenotypes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Parental PGIs</a:t>
            </a:r>
          </a:p>
        </p:txBody>
      </p:sp>
    </p:spTree>
    <p:extLst>
      <p:ext uri="{BB962C8B-B14F-4D97-AF65-F5344CB8AC3E}">
        <p14:creationId xmlns:p14="http://schemas.microsoft.com/office/powerpoint/2010/main" val="642467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FE76D-2892-4CC0-A04E-99402FEB4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94" y="0"/>
            <a:ext cx="10515600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3AC91-0228-47DD-9DDB-28EC81287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84" y="1175594"/>
            <a:ext cx="9434832" cy="530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21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E49B287-8797-4EDC-BF48-E7A0B0388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16" y="392684"/>
            <a:ext cx="10945368" cy="487680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References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ecker, J., Burik, C. A. P. P., Goldman, G., Wang, N.,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Jayashankar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H., Bennett, M., Belsky, D. W., Karlsson Linnér, R.,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Ahlskog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R., Kleinman, A., Hinds, D. A., Agee, M.,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Alipanahi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Auton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Bell, R. K.,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Bryc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K., Elson, S. L.,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Fontanillas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Furlotte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N. A., … Okbay, A. (2021). Resource profile and user guide of the Polygenic Index Repository.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Nature Human Behaviour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https://doi.org/10.1038/s41562-021-01119-3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Daetwyler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 D., Villanueva, B., &amp;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Woolliams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A. (2008). Accuracy of Predicting the Genetic Risk of Disease Using a Genome-Wide Approach. </a:t>
            </a:r>
            <a:r>
              <a:rPr lang="en-NL" sz="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PLoS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ONE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(10), e3395. https://doi.org/10.1371/journal.pone.0003395</a:t>
            </a:r>
            <a:endParaRPr lang="en-N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Vlaming, R., Okbay, A., Rietveld, C. C. A.,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Johannesson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M., Magnusson, P. K. E.,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Uitterlinden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G., van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Rooij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F. J. A.,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Hofman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Groenen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 J. F.,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Thurik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R. R., Koellinger, P. D. P., Wood, A., Esko, T., Yang, J.,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Vedantam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S., Pers, T., Gustafsson, S., Locke, A.,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Kahali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B., … Ritchie, S. (2017). Meta-GWAS Accuracy and Power (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MetaGAP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Calculator Shows that Hiding Heritability Is Partially Due to Imperfect Genetic Correlations across Studies.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PLOS Genetics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e1006495. https://doi.org/10.1101/048322</a:t>
            </a:r>
            <a:endParaRPr lang="en-N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Ge, T., Chen, C.-Y., Ni, Y., Feng, Y.-C. A., &amp; Smoller, J. W. (2019). Polygenic prediction via Bayesian regression and continuous shrinkage priors.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Nature Communications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1776. https://doi.org/10.1038/s41467-019-09718-5</a:t>
            </a:r>
            <a:endParaRPr lang="en-N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Lloyd-Jones, L. R., Zeng, J., Sidorenko, J.,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Yengo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L., Moser, G., Kemper, K. E., Wang, H., Zheng, Z., Magi, R., Esko, T.,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Metspalu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Wray, N. R., Goddard, M. E., Yang, J., &amp; Visscher, P. M. (2019). Improved polygenic prediction by Bayesian multiple regression on summary statistics.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Nature Communications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5086. https://doi.org/10.1038/s41467-019-12653-0</a:t>
            </a:r>
            <a:endParaRPr lang="en-N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Okbay, A., Wu, Y., Wang, N.,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Jayashankar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H., Bennett, M.,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Nehzati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M., Sidorenko, J., Kweon, H., Goldman, G.,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Gjorgjieva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T., Jiang, Y., Hicks, B., Tian, C., Hinds, D. A.,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Ahlskog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R., Magnusson, P. K. E., Oskarsson, S., Hayward, C., Campbell, A., … Young, A. I. (2022). Polygenic prediction of educational attainment within and between families from genome-wide association analyses in 3 million individuals.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Nature Genetics 2022 54:4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54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(4), 437–449. https://doi.org/10.1038/s41588-022-01016-z</a:t>
            </a:r>
            <a:endParaRPr lang="en-N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Privé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Luu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K., Blum, M. G. B., McGrath, J. J., &amp;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Vilhjálmsson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 J. (2020). Efficient toolkit implementing best practices for principal component analysis of population genetic data.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Bioinformatics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(16), 4449–4457. https://doi.org/10.1093/bioinformatics/btaa520</a:t>
            </a:r>
            <a:endParaRPr lang="en-N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Purcell, S. M., Wray, N. R., Stone, J. L., Visscher, P. M., O’Donovan, M. C., Sullivan, P. F.,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Sklar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McQuillin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Morris, D. W.,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O’Dushlaine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 T.,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Corvin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Holmans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 A., MacGregor, S., Gurling, H., Blackwood, D. H. R. R., Craddock, N. J., Gill, M.,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Hultman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 M., Kirov, G. K., … Consortium, T. I. S. (2009). Common polygenic variation contributes to risk of schizophrenia and bipolar disorder.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Nature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460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(7256), 748–752. https://doi.org/10.1038/nature08185</a:t>
            </a:r>
            <a:endParaRPr lang="en-N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Vilhjálmsson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 J., Yang, J., Finucane, H. K., Gusev, A.,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Lindström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Ripke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S., Genovese, G.,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Loh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 R., Bhatia, G., Do, R.,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Hayeck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T., Won, H. H., Neale, B. M.,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Corvin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Walters, J. T. R.,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Farh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 H.,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Holmans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 A., Lee, P.,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Bulik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-Sullivan, B., … Price, A. L. (2015).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Modeling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Linkage Disequilibrium Increases Accuracy of Polygenic Risk Scores.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American Journal of Human Genetics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97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(4), 576–592. https://doi.org/10.1016/j.ajhg.2015.09.001</a:t>
            </a:r>
            <a:endParaRPr lang="en-N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Wang, Y., Guo, J., Ni, G., Yang, J., Visscher, P. M., &amp;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Yengo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 (2020). Theoretical and empirical quantification of the accuracy of polygenic scores in ancestry divergent populations.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Nature Communications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1–9. 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https://doi.org/10.1038/s41467-020-17719-y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Wray, N. R., Yang, J., Hayes, B. J., Price, A. L., Goddard, M. E., &amp; Visscher, P. M. (2013). Pitfalls of predicting complex traits from SNPs.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Nature Reviews Genetics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(7), 507–515. https://doi.org/10.1038/nrg3457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Further reading</a:t>
            </a:r>
          </a:p>
          <a:p>
            <a:pPr marL="304800" indent="-3048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Dudbridge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F. (2013). Power and Predictive Accuracy of Polygenic Risk Scores. </a:t>
            </a:r>
            <a:r>
              <a:rPr lang="en-NL" sz="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PLoS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Genetics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(3), e1003348. https://doi.org/10.1371/journal.pgen.1003348</a:t>
            </a:r>
            <a:endParaRPr lang="en-N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Evans, D. M., Visscher, P. M., &amp; Wray, N. R. (2009). Harnessing the information contained within genome-wide association studies to improve individual prediction of complex disease risk.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Molecular Genetics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(18), 3525–3531. https://doi.org/10.1093/hmg/ddp295</a:t>
            </a:r>
            <a:endParaRPr lang="en-N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Martin, A. R., Kanai, M.,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Kamatani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Y., Okada, Y., Neale, B. M., &amp; Daly, M. J. (2019). Clinical use of current polygenic risk scores may exacerbate health disparities.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Nature Genetics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(4), 584–591. https://doi.org/10.1038/s41588-019-0379-x</a:t>
            </a:r>
            <a:endParaRPr lang="en-N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Witte, J. S., Visscher, P. M., &amp; Wray, N. R. (2014). The contribution of genetic variants to disease depends on the ruler.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Nature Reviews Genetics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(11), 765–776. https://doi.org/10.1038/nrg3786</a:t>
            </a:r>
            <a:endParaRPr lang="en-N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Wray, N. R., Goddard, M. E., &amp; Visscher, P. M. (2007). Prediction of individual genetic risk to disease from genome-wide association studies.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Genome Research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(10), 1520–1528. https://doi.org/10.1101/gr.6665407</a:t>
            </a:r>
            <a:endParaRPr lang="en-N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Wray, N. R., Lee, S. H., Mehta, D.,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Vinkhuyzen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A. E.,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Dudbridge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F., &amp; </a:t>
            </a:r>
            <a:r>
              <a:rPr lang="en-NL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Middeldorp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 M. (2014). Research Review: Polygenic methods and their application to psychiatric traits.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Child Psychology and Psychiatry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NL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55</a:t>
            </a:r>
            <a:r>
              <a:rPr lang="en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(10), 1068–1087. https://doi.org/10.1111/jcpp.12295</a:t>
            </a:r>
            <a:endParaRPr lang="en-N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91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BCC4B-13FD-1352-4A55-082C8C066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A5DF5E-3F01-5D16-371B-E25523072B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30091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Clumping and thresholding PGI</a:t>
                </a:r>
              </a:p>
              <a:p>
                <a:r>
                  <a:rPr lang="en-US" dirty="0"/>
                  <a:t>Obtaining the incremental-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Confidence intervals for incremental-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Plotting the results</a:t>
                </a:r>
                <a:endParaRPr lang="en-US" dirty="0"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59E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59E00"/>
                    </a:solidFill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https://ucsas.qualtrics.com/jfe/form/SV_0xO9zBVxPeJVWZ0</a:t>
                </a:r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A5DF5E-3F01-5D16-371B-E25523072B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30091"/>
                <a:ext cx="10515600" cy="4351338"/>
              </a:xfrm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44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BF7219-BFC8-1B04-64BB-E855C27ED306}"/>
              </a:ext>
            </a:extLst>
          </p:cNvPr>
          <p:cNvSpPr txBox="1"/>
          <p:nvPr/>
        </p:nvSpPr>
        <p:spPr>
          <a:xfrm>
            <a:off x="905300" y="709515"/>
            <a:ext cx="4021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3"/>
                </a:solidFill>
              </a:rPr>
              <a:t>Polygenic score</a:t>
            </a:r>
          </a:p>
          <a:p>
            <a:r>
              <a:rPr lang="en-US" sz="4800" dirty="0">
                <a:solidFill>
                  <a:schemeClr val="accent3"/>
                </a:solidFill>
              </a:rPr>
              <a:t>(PGS)</a:t>
            </a:r>
            <a:endParaRPr lang="en-NL" sz="4800" dirty="0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02A3F1-A2AB-142D-7A9F-0BF954A2D6CC}"/>
              </a:ext>
            </a:extLst>
          </p:cNvPr>
          <p:cNvSpPr txBox="1"/>
          <p:nvPr/>
        </p:nvSpPr>
        <p:spPr>
          <a:xfrm>
            <a:off x="3364172" y="2279175"/>
            <a:ext cx="4021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Polygenic risk score (PRS)</a:t>
            </a:r>
            <a:endParaRPr lang="en-NL" sz="48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C355F-61E7-8136-00A5-C5914F15A42A}"/>
              </a:ext>
            </a:extLst>
          </p:cNvPr>
          <p:cNvSpPr txBox="1"/>
          <p:nvPr/>
        </p:nvSpPr>
        <p:spPr>
          <a:xfrm>
            <a:off x="7385713" y="533400"/>
            <a:ext cx="4021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Polygenic index (PGI)</a:t>
            </a:r>
            <a:endParaRPr lang="en-NL" sz="48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023224-39BE-B73D-BA3E-898A1D542EA1}"/>
              </a:ext>
            </a:extLst>
          </p:cNvPr>
          <p:cNvSpPr txBox="1"/>
          <p:nvPr/>
        </p:nvSpPr>
        <p:spPr>
          <a:xfrm>
            <a:off x="1125938" y="4503844"/>
            <a:ext cx="4021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/>
                </a:solidFill>
              </a:rPr>
              <a:t>Genetic risk score (GRS)</a:t>
            </a:r>
            <a:endParaRPr lang="en-NL" sz="4800" dirty="0">
              <a:solidFill>
                <a:schemeClr val="accent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95215E-5B32-F38E-6EF8-240362E8C8D8}"/>
              </a:ext>
            </a:extLst>
          </p:cNvPr>
          <p:cNvSpPr txBox="1"/>
          <p:nvPr/>
        </p:nvSpPr>
        <p:spPr>
          <a:xfrm>
            <a:off x="7271981" y="3755408"/>
            <a:ext cx="4021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4"/>
                </a:solidFill>
              </a:rPr>
              <a:t>Genome-wide score (GWS)</a:t>
            </a:r>
            <a:endParaRPr lang="en-NL" sz="4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9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7" y="3884465"/>
            <a:ext cx="4021076" cy="285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rot="5400000">
            <a:off x="179112" y="1734534"/>
            <a:ext cx="2846893" cy="222472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744" y="3770723"/>
            <a:ext cx="2612558" cy="2904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2997" y="4643197"/>
            <a:ext cx="4920883" cy="16540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64370" y="447738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27687" y="446373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62754" y="449202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22904" y="449202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24546" y="447738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26188" y="449202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73265" y="438294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21405" y="432840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21984" y="430819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4433" y="3770723"/>
            <a:ext cx="1299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 size of 2cm per G allele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8D49567-9DA6-D5C7-3DA7-156601DB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is a polygenic index?</a:t>
            </a:r>
          </a:p>
        </p:txBody>
      </p:sp>
    </p:spTree>
    <p:extLst>
      <p:ext uri="{BB962C8B-B14F-4D97-AF65-F5344CB8AC3E}">
        <p14:creationId xmlns:p14="http://schemas.microsoft.com/office/powerpoint/2010/main" val="231570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214" y="4809431"/>
            <a:ext cx="5036213" cy="151575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39" y="3922054"/>
            <a:ext cx="4572000" cy="28194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545" y="3780649"/>
            <a:ext cx="2581275" cy="288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cxnSp>
        <p:nvCxnSpPr>
          <p:cNvPr id="3" name="Curved Connector 2"/>
          <p:cNvCxnSpPr/>
          <p:nvPr/>
        </p:nvCxnSpPr>
        <p:spPr>
          <a:xfrm rot="5400000">
            <a:off x="2346440" y="1603390"/>
            <a:ext cx="2490344" cy="231899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32117" y="3655072"/>
            <a:ext cx="332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 size of -1 per T allele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77492" y="46753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12528" y="466170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47595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07745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09387" y="46753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11029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58106" y="458090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6246" y="452636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506825" y="450615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79061" y="444124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41256" y="44183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19473" y="440302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57769" y="442189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34524" y="441245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29353" y="442189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459675" y="435623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026565" y="427935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507251" y="427935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</p:spTree>
    <p:extLst>
      <p:ext uri="{BB962C8B-B14F-4D97-AF65-F5344CB8AC3E}">
        <p14:creationId xmlns:p14="http://schemas.microsoft.com/office/powerpoint/2010/main" val="50381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0A55BA-B247-4386-92E3-AB190F03E3F8}"/>
                  </a:ext>
                </a:extLst>
              </p:cNvPr>
              <p:cNvSpPr/>
              <p:nvPr/>
            </p:nvSpPr>
            <p:spPr>
              <a:xfrm>
                <a:off x="646043" y="2001779"/>
                <a:ext cx="10690651" cy="3404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An index that linearly aggregates the estimated effects of individual SNPs on the trait of interest.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Can be considered a measure of an individual's genetic propensity towards a trait.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Defined as a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weighted sum of a persons genotypes at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loci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Start with additive model using measured SNPs: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u="none" strike="noStrike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𝑆𝑁𝑃</m:t>
                          </m:r>
                          <m: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u="none" strike="noStrike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u="none" strike="noStrike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u="none" strike="noStrike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u="none" strike="noStrike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𝑆𝑁𝑃</m:t>
                          </m:r>
                        </m:sub>
                      </m:sSub>
                      <m:r>
                        <a:rPr lang="en-US" sz="2400" b="0" i="1" u="none" strike="noStrike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u="none" strike="noStrike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u="none" strike="noStrike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u="none" strike="noStrike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u="none" strike="noStrike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u="none" strike="noStrike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u="none" strike="noStrike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2400" b="0" i="1" u="none" strike="noStrike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𝑆𝑁𝑃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0A55BA-B247-4386-92E3-AB190F03E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43" y="2001779"/>
                <a:ext cx="10690651" cy="3404009"/>
              </a:xfrm>
              <a:prstGeom prst="rect">
                <a:avLst/>
              </a:prstGeom>
              <a:blipFill>
                <a:blip r:embed="rId2"/>
                <a:stretch>
                  <a:fillRect l="-798" t="-1431" r="-28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92AB1171-D175-4285-8C31-405D77681C04}"/>
              </a:ext>
            </a:extLst>
          </p:cNvPr>
          <p:cNvSpPr/>
          <p:nvPr/>
        </p:nvSpPr>
        <p:spPr>
          <a:xfrm>
            <a:off x="3787566" y="4433907"/>
            <a:ext cx="1375541" cy="5912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FD8187-A6E5-4555-B5F5-C7E7BDA239A2}"/>
              </a:ext>
            </a:extLst>
          </p:cNvPr>
          <p:cNvCxnSpPr/>
          <p:nvPr/>
        </p:nvCxnSpPr>
        <p:spPr>
          <a:xfrm>
            <a:off x="4466510" y="5025114"/>
            <a:ext cx="0" cy="29954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5A6D6F-CDD2-4B90-BA61-0E16EA464545}"/>
              </a:ext>
            </a:extLst>
          </p:cNvPr>
          <p:cNvSpPr txBox="1"/>
          <p:nvPr/>
        </p:nvSpPr>
        <p:spPr>
          <a:xfrm>
            <a:off x="3476098" y="5370895"/>
            <a:ext cx="199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additive SNP factor</a:t>
            </a:r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A4467-7ECC-DDA0-64E8-18D647D10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is a polygenic index?</a:t>
            </a:r>
          </a:p>
        </p:txBody>
      </p:sp>
    </p:spTree>
    <p:extLst>
      <p:ext uri="{BB962C8B-B14F-4D97-AF65-F5344CB8AC3E}">
        <p14:creationId xmlns:p14="http://schemas.microsoft.com/office/powerpoint/2010/main" val="18742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E798F7-2780-0927-85E6-EA67DA33A393}"/>
                  </a:ext>
                </a:extLst>
              </p:cNvPr>
              <p:cNvSpPr txBox="1"/>
              <p:nvPr/>
            </p:nvSpPr>
            <p:spPr>
              <a:xfrm>
                <a:off x="2434942" y="4730943"/>
                <a:ext cx="8915094" cy="530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⇒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𝑆𝑁𝑃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𝑆𝑁𝑃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E798F7-2780-0927-85E6-EA67DA33A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942" y="4730943"/>
                <a:ext cx="8915094" cy="530145"/>
              </a:xfrm>
              <a:prstGeom prst="rect">
                <a:avLst/>
              </a:prstGeom>
              <a:blipFill>
                <a:blip r:embed="rId2"/>
                <a:stretch>
                  <a:fillRect t="-3448" b="-1839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0A55BA-B247-4386-92E3-AB190F03E3F8}"/>
                  </a:ext>
                </a:extLst>
              </p:cNvPr>
              <p:cNvSpPr/>
              <p:nvPr/>
            </p:nvSpPr>
            <p:spPr>
              <a:xfrm>
                <a:off x="646044" y="2001779"/>
                <a:ext cx="3429000" cy="1695849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b="0" u="none" strike="noStrike" baseline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Additive SNP factor</a:t>
                </a:r>
                <a:r>
                  <a:rPr lang="en-US" sz="2400" b="0" u="none" strike="noStrike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endParaRPr lang="en-US" sz="2400" b="0" u="none" strike="noStrike" baseline="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𝑆𝑁𝑃</m:t>
                          </m:r>
                          <m: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u="none" strike="noStrike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u="none" strike="noStrike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u="none" strike="noStrike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∑"/>
                          <m:ctrlP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u="none" strike="noStrike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u="none" strike="noStrike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u="none" strike="noStrike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u="none" strike="noStrike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u="none" strike="noStrike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u="none" strike="noStrike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u="none" strike="noStrike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0A55BA-B247-4386-92E3-AB190F03E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44" y="2001779"/>
                <a:ext cx="3429000" cy="1695849"/>
              </a:xfrm>
              <a:prstGeom prst="rect">
                <a:avLst/>
              </a:prstGeom>
              <a:blipFill>
                <a:blip r:embed="rId3"/>
                <a:stretch>
                  <a:fillRect l="-2847" t="-28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92AB1171-D175-4285-8C31-405D77681C04}"/>
              </a:ext>
            </a:extLst>
          </p:cNvPr>
          <p:cNvSpPr/>
          <p:nvPr/>
        </p:nvSpPr>
        <p:spPr>
          <a:xfrm>
            <a:off x="2992436" y="2820853"/>
            <a:ext cx="431594" cy="4379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5A6D6F-CDD2-4B90-BA61-0E16EA464545}"/>
              </a:ext>
            </a:extLst>
          </p:cNvPr>
          <p:cNvSpPr txBox="1"/>
          <p:nvPr/>
        </p:nvSpPr>
        <p:spPr>
          <a:xfrm>
            <a:off x="2251212" y="3788484"/>
            <a:ext cx="215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 effect size of SNP </a:t>
            </a:r>
            <a:r>
              <a:rPr lang="en-US" i="1" dirty="0"/>
              <a:t>j</a:t>
            </a:r>
            <a:endParaRPr lang="en-NL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A4467-7ECC-DDA0-64E8-18D647D10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is a polygenic index?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68ED280-DF52-7792-5498-1B942A0E2BE7}"/>
              </a:ext>
            </a:extLst>
          </p:cNvPr>
          <p:cNvCxnSpPr>
            <a:cxnSpLocks/>
          </p:cNvCxnSpPr>
          <p:nvPr/>
        </p:nvCxnSpPr>
        <p:spPr>
          <a:xfrm>
            <a:off x="3240535" y="3258793"/>
            <a:ext cx="0" cy="607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C7E7E8-94E5-4AA6-5CA1-5220DE0D7D95}"/>
                  </a:ext>
                </a:extLst>
              </p:cNvPr>
              <p:cNvSpPr txBox="1"/>
              <p:nvPr/>
            </p:nvSpPr>
            <p:spPr>
              <a:xfrm>
                <a:off x="5364689" y="2001779"/>
                <a:ext cx="3651382" cy="1541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PGI: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𝑆𝑁𝑃</m:t>
                          </m:r>
                          <m: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∑"/>
                          <m:ctrlP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C7E7E8-94E5-4AA6-5CA1-5220DE0D7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689" y="2001779"/>
                <a:ext cx="3651382" cy="1541961"/>
              </a:xfrm>
              <a:prstGeom prst="rect">
                <a:avLst/>
              </a:prstGeom>
              <a:blipFill>
                <a:blip r:embed="rId4"/>
                <a:stretch>
                  <a:fillRect l="-2504" t="-316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9234120E-E21F-AF99-965B-C47BAEC96704}"/>
              </a:ext>
            </a:extLst>
          </p:cNvPr>
          <p:cNvSpPr/>
          <p:nvPr/>
        </p:nvSpPr>
        <p:spPr>
          <a:xfrm>
            <a:off x="7841075" y="2729744"/>
            <a:ext cx="431594" cy="4379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2978AF-F644-A28C-4DC1-F96E733AC444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8090381" y="3164154"/>
            <a:ext cx="0" cy="62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347281F-49D4-CCE0-30E4-C167F3223E3D}"/>
              </a:ext>
            </a:extLst>
          </p:cNvPr>
          <p:cNvSpPr txBox="1"/>
          <p:nvPr/>
        </p:nvSpPr>
        <p:spPr>
          <a:xfrm>
            <a:off x="6824349" y="3789942"/>
            <a:ext cx="2532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Estimated effect size of SNP </a:t>
            </a:r>
            <a:r>
              <a:rPr lang="en-US" i="1" dirty="0"/>
              <a:t>j</a:t>
            </a:r>
            <a:endParaRPr lang="en-NL" i="1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A6F3C69-E70C-2C81-D444-02B750C3B744}"/>
              </a:ext>
            </a:extLst>
          </p:cNvPr>
          <p:cNvSpPr/>
          <p:nvPr/>
        </p:nvSpPr>
        <p:spPr>
          <a:xfrm>
            <a:off x="4204252" y="2729744"/>
            <a:ext cx="889552" cy="286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8F3763-0A5A-9969-77FB-1760BABAFBC5}"/>
              </a:ext>
            </a:extLst>
          </p:cNvPr>
          <p:cNvSpPr/>
          <p:nvPr/>
        </p:nvSpPr>
        <p:spPr>
          <a:xfrm>
            <a:off x="576470" y="1863587"/>
            <a:ext cx="3525148" cy="1830258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198BDF3-5228-E622-3194-013C6176F4C2}"/>
              </a:ext>
            </a:extLst>
          </p:cNvPr>
          <p:cNvSpPr/>
          <p:nvPr/>
        </p:nvSpPr>
        <p:spPr>
          <a:xfrm>
            <a:off x="5364689" y="1863587"/>
            <a:ext cx="3991724" cy="1829392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5099AC3-423C-73E0-636B-ED332F8AC87D}"/>
                  </a:ext>
                </a:extLst>
              </p:cNvPr>
              <p:cNvSpPr txBox="1"/>
              <p:nvPr/>
            </p:nvSpPr>
            <p:spPr>
              <a:xfrm>
                <a:off x="705679" y="4733411"/>
                <a:ext cx="1888932" cy="532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1" i="1" dirty="0" err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err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5099AC3-423C-73E0-636B-ED332F8AC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79" y="4733411"/>
                <a:ext cx="1888932" cy="5320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CC6A0CB1-999C-AD85-2DE7-8C262BAD025D}"/>
              </a:ext>
            </a:extLst>
          </p:cNvPr>
          <p:cNvSpPr/>
          <p:nvPr/>
        </p:nvSpPr>
        <p:spPr>
          <a:xfrm>
            <a:off x="2035415" y="4780475"/>
            <a:ext cx="431594" cy="43794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C865C37-BC9C-DB8D-A3CC-2522D56019AA}"/>
              </a:ext>
            </a:extLst>
          </p:cNvPr>
          <p:cNvCxnSpPr>
            <a:cxnSpLocks/>
          </p:cNvCxnSpPr>
          <p:nvPr/>
        </p:nvCxnSpPr>
        <p:spPr>
          <a:xfrm>
            <a:off x="2244964" y="5218415"/>
            <a:ext cx="6248" cy="32762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BE813A-F8D3-0615-C71C-46DF4B0C33F9}"/>
                  </a:ext>
                </a:extLst>
              </p:cNvPr>
              <p:cNvSpPr txBox="1"/>
              <p:nvPr/>
            </p:nvSpPr>
            <p:spPr>
              <a:xfrm>
                <a:off x="773631" y="5504116"/>
                <a:ext cx="3130826" cy="73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 is mean-zero estimation error uncorrelated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endParaRPr lang="en-NL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BE813A-F8D3-0615-C71C-46DF4B0C3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31" y="5504116"/>
                <a:ext cx="3130826" cy="732573"/>
              </a:xfrm>
              <a:prstGeom prst="rect">
                <a:avLst/>
              </a:prstGeom>
              <a:blipFill>
                <a:blip r:embed="rId6"/>
                <a:stretch>
                  <a:fillRect l="-2144" t="-5000" r="-1949" b="-11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884434B2-4FE4-64A9-1DFC-043EE623CF19}"/>
              </a:ext>
            </a:extLst>
          </p:cNvPr>
          <p:cNvSpPr/>
          <p:nvPr/>
        </p:nvSpPr>
        <p:spPr>
          <a:xfrm>
            <a:off x="7649728" y="4780476"/>
            <a:ext cx="505329" cy="43794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AA087C5-3569-FAC2-1F72-168CF5375437}"/>
              </a:ext>
            </a:extLst>
          </p:cNvPr>
          <p:cNvCxnSpPr>
            <a:cxnSpLocks/>
          </p:cNvCxnSpPr>
          <p:nvPr/>
        </p:nvCxnSpPr>
        <p:spPr>
          <a:xfrm flipH="1">
            <a:off x="6619461" y="5155634"/>
            <a:ext cx="1117657" cy="31642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465178-3629-2135-E6D5-92FED5566124}"/>
                  </a:ext>
                </a:extLst>
              </p:cNvPr>
              <p:cNvSpPr txBox="1"/>
              <p:nvPr/>
            </p:nvSpPr>
            <p:spPr>
              <a:xfrm>
                <a:off x="5029244" y="5546035"/>
                <a:ext cx="233130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/>
                  <a:t> is mean-zero measurement error  </a:t>
                </a:r>
                <a:endParaRPr lang="en-NL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465178-3629-2135-E6D5-92FED5566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44" y="5546035"/>
                <a:ext cx="2331307" cy="707886"/>
              </a:xfrm>
              <a:prstGeom prst="rect">
                <a:avLst/>
              </a:prstGeom>
              <a:blipFill>
                <a:blip r:embed="rId7"/>
                <a:stretch>
                  <a:fillRect l="-2618" t="-5172" b="-1465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row: Right 38">
            <a:extLst>
              <a:ext uri="{FF2B5EF4-FFF2-40B4-BE49-F238E27FC236}">
                <a16:creationId xmlns:a16="http://schemas.microsoft.com/office/drawing/2014/main" id="{0932B6F6-4881-5F64-0C47-99D6C0E0407E}"/>
              </a:ext>
            </a:extLst>
          </p:cNvPr>
          <p:cNvSpPr/>
          <p:nvPr/>
        </p:nvSpPr>
        <p:spPr>
          <a:xfrm>
            <a:off x="7389793" y="5732355"/>
            <a:ext cx="794182" cy="2591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0EE13BD-23AC-A9DD-85CC-3DA29B9D810F}"/>
                  </a:ext>
                </a:extLst>
              </p:cNvPr>
              <p:cNvSpPr txBox="1"/>
              <p:nvPr/>
            </p:nvSpPr>
            <p:spPr>
              <a:xfrm>
                <a:off x="8582951" y="5607336"/>
                <a:ext cx="2045894" cy="509178"/>
              </a:xfrm>
              <a:prstGeom prst="rect">
                <a:avLst/>
              </a:prstGeom>
              <a:ln w="190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0EE13BD-23AC-A9DD-85CC-3DA29B9D8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951" y="5607336"/>
                <a:ext cx="2045894" cy="5091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row: Right 41">
            <a:extLst>
              <a:ext uri="{FF2B5EF4-FFF2-40B4-BE49-F238E27FC236}">
                <a16:creationId xmlns:a16="http://schemas.microsoft.com/office/drawing/2014/main" id="{17496520-303A-02D0-89F6-D0014DCBD82F}"/>
              </a:ext>
            </a:extLst>
          </p:cNvPr>
          <p:cNvSpPr/>
          <p:nvPr/>
        </p:nvSpPr>
        <p:spPr>
          <a:xfrm>
            <a:off x="3976331" y="5759997"/>
            <a:ext cx="761318" cy="23149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453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5" grpId="0"/>
      <p:bldP spid="8" grpId="0"/>
      <p:bldP spid="9" grpId="0" animBg="1"/>
      <p:bldP spid="11" grpId="0"/>
      <p:bldP spid="16" grpId="0" animBg="1"/>
      <p:bldP spid="18" grpId="0" animBg="1"/>
      <p:bldP spid="21" grpId="0"/>
      <p:bldP spid="26" grpId="0" animBg="1"/>
      <p:bldP spid="29" grpId="0"/>
      <p:bldP spid="30" grpId="0" animBg="1"/>
      <p:bldP spid="33" grpId="0"/>
      <p:bldP spid="39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is a polygenic index?</a:t>
            </a:r>
          </a:p>
          <a:p>
            <a:r>
              <a:rPr lang="en-US" sz="2800" dirty="0"/>
              <a:t>Predictive power of polygenic indices</a:t>
            </a:r>
          </a:p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Constructing polygenic indices</a:t>
            </a:r>
          </a:p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Applications</a:t>
            </a:r>
          </a:p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Limitations &amp; pitfalls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41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5199</TotalTime>
  <Words>3822</Words>
  <Application>Microsoft Office PowerPoint</Application>
  <PresentationFormat>Widescreen</PresentationFormat>
  <Paragraphs>385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-apple-system</vt:lpstr>
      <vt:lpstr>Arial</vt:lpstr>
      <vt:lpstr>Calibri</vt:lpstr>
      <vt:lpstr>Calibri Light</vt:lpstr>
      <vt:lpstr>Cambria Math</vt:lpstr>
      <vt:lpstr>Courier New</vt:lpstr>
      <vt:lpstr>Office Theme</vt:lpstr>
      <vt:lpstr>Polygenic Prediction</vt:lpstr>
      <vt:lpstr>Outline</vt:lpstr>
      <vt:lpstr>Outline</vt:lpstr>
      <vt:lpstr>PowerPoint Presentation</vt:lpstr>
      <vt:lpstr>What is a polygenic index?</vt:lpstr>
      <vt:lpstr>PowerPoint Presentation</vt:lpstr>
      <vt:lpstr>What is a polygenic index?</vt:lpstr>
      <vt:lpstr>What is a polygenic index?</vt:lpstr>
      <vt:lpstr>Outline</vt:lpstr>
      <vt:lpstr>Predictive power of a polygenic index</vt:lpstr>
      <vt:lpstr>Theoretical projections for R_PGI^2</vt:lpstr>
      <vt:lpstr>Predictive power and heterogeneity</vt:lpstr>
      <vt:lpstr>Theoretical projections for R_PGI^2 vs Observed R_PGI^2</vt:lpstr>
      <vt:lpstr>Outline</vt:lpstr>
      <vt:lpstr>Constructing polygenic indices</vt:lpstr>
      <vt:lpstr>Weights</vt:lpstr>
      <vt:lpstr>PowerPoint Presentation</vt:lpstr>
      <vt:lpstr>Practical considerations - (C+T)</vt:lpstr>
      <vt:lpstr>PowerPoint Presentation</vt:lpstr>
      <vt:lpstr>Practical considerations - (Bayesian approaches)</vt:lpstr>
      <vt:lpstr>Practical considerations - (Bayesian approaches)</vt:lpstr>
      <vt:lpstr>Practical considerations - (Bayesian approaches)</vt:lpstr>
      <vt:lpstr>Which method is better?</vt:lpstr>
      <vt:lpstr>PowerPoint Presentation</vt:lpstr>
      <vt:lpstr>PowerPoint Presentation</vt:lpstr>
      <vt:lpstr>Outline</vt:lpstr>
      <vt:lpstr>Applications</vt:lpstr>
      <vt:lpstr>PowerPoint Presentation</vt:lpstr>
      <vt:lpstr>Prediction with related samples</vt:lpstr>
      <vt:lpstr>Outline</vt:lpstr>
      <vt:lpstr>LIMITATIONS &amp; PITFALLS</vt:lpstr>
      <vt:lpstr>LIMITATIONS &amp; PITFALLS</vt:lpstr>
      <vt:lpstr>LIMITATIONS &amp; PITFALLS</vt:lpstr>
      <vt:lpstr>PGI Repository</vt:lpstr>
      <vt:lpstr>QUESTIONS?</vt:lpstr>
      <vt:lpstr>PowerPoint Presentation</vt:lpstr>
      <vt:lpstr>PRACTICAL</vt:lpstr>
    </vt:vector>
  </TitlesOfParts>
  <Company>QIMR Berghofer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Polygenic risk scores</dc:title>
  <dc:creator>Adrian Campos</dc:creator>
  <cp:lastModifiedBy>Aysu Okbay</cp:lastModifiedBy>
  <cp:revision>66</cp:revision>
  <dcterms:created xsi:type="dcterms:W3CDTF">2021-04-16T04:18:31Z</dcterms:created>
  <dcterms:modified xsi:type="dcterms:W3CDTF">2023-03-08T16:22:50Z</dcterms:modified>
</cp:coreProperties>
</file>