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25"/>
  </p:notesMasterIdLst>
  <p:sldIdLst>
    <p:sldId id="256" r:id="rId2"/>
    <p:sldId id="436" r:id="rId3"/>
    <p:sldId id="435" r:id="rId4"/>
    <p:sldId id="419" r:id="rId5"/>
    <p:sldId id="418" r:id="rId6"/>
    <p:sldId id="416" r:id="rId7"/>
    <p:sldId id="417" r:id="rId8"/>
    <p:sldId id="430" r:id="rId9"/>
    <p:sldId id="420" r:id="rId10"/>
    <p:sldId id="431" r:id="rId11"/>
    <p:sldId id="429" r:id="rId12"/>
    <p:sldId id="421" r:id="rId13"/>
    <p:sldId id="432" r:id="rId14"/>
    <p:sldId id="422" r:id="rId15"/>
    <p:sldId id="428" r:id="rId16"/>
    <p:sldId id="424" r:id="rId17"/>
    <p:sldId id="423" r:id="rId18"/>
    <p:sldId id="425" r:id="rId19"/>
    <p:sldId id="427" r:id="rId20"/>
    <p:sldId id="426" r:id="rId21"/>
    <p:sldId id="433" r:id="rId22"/>
    <p:sldId id="434" r:id="rId23"/>
    <p:sldId id="41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99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0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062DB-9784-4B52-8F1F-591447F8248E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DD430-C9D3-4F91-84D0-FA1060C2D9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37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077BAE8-F00A-457C-BFFC-EE5D426E9390}"/>
              </a:ext>
            </a:extLst>
          </p:cNvPr>
          <p:cNvSpPr/>
          <p:nvPr userDrawn="1"/>
        </p:nvSpPr>
        <p:spPr>
          <a:xfrm>
            <a:off x="609600" y="381000"/>
            <a:ext cx="10972800" cy="6019800"/>
          </a:xfrm>
          <a:prstGeom prst="rect">
            <a:avLst/>
          </a:prstGeom>
          <a:solidFill>
            <a:srgbClr val="F2F2F2">
              <a:alpha val="8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266774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0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6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CF8AB6-91FF-46A5-BCD4-553AB12A1725}"/>
              </a:ext>
            </a:extLst>
          </p:cNvPr>
          <p:cNvSpPr/>
          <p:nvPr userDrawn="1"/>
        </p:nvSpPr>
        <p:spPr>
          <a:xfrm>
            <a:off x="609600" y="381000"/>
            <a:ext cx="10972800" cy="6019800"/>
          </a:xfrm>
          <a:prstGeom prst="rect">
            <a:avLst/>
          </a:prstGeom>
          <a:solidFill>
            <a:srgbClr val="F2F2F2">
              <a:alpha val="8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339737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87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8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6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4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7B613C-1AD7-49D3-885D-F654C5CDBAA6}" type="datetime1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6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0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22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GWAS Meta-Analysis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55621"/>
            <a:ext cx="10820399" cy="11430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n-US" sz="12800" cap="none" dirty="0">
                <a:latin typeface="+mn-lt"/>
              </a:rPr>
              <a:t>Sarah Medland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AU" sz="12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2023 International Statistical Genetic Workshop</a:t>
            </a:r>
          </a:p>
        </p:txBody>
      </p:sp>
    </p:spTree>
    <p:extLst>
      <p:ext uri="{BB962C8B-B14F-4D97-AF65-F5344CB8AC3E}">
        <p14:creationId xmlns:p14="http://schemas.microsoft.com/office/powerpoint/2010/main" val="952255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Random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Error in our estimate is due to random error within AND between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Weights reflect these two sources of error and are less dependent on sample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mean effect in this distribution = the meta-analytic estimate</a:t>
            </a:r>
            <a:endParaRPr lang="en-AU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149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Random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Traditionally, null hypothesis for RE model is that the mean of the effects is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2800" dirty="0">
                <a:latin typeface="+mj-lt"/>
              </a:rPr>
              <a:t>lower power than 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 dirty="0">
                <a:latin typeface="+mj-lt"/>
              </a:rPr>
              <a:t>Correct null hypothesis for GWAS is that all effects are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Modification proposed by Han &amp; </a:t>
            </a:r>
            <a:r>
              <a:rPr lang="en-GB" sz="2800" dirty="0" err="1">
                <a:latin typeface="+mj-lt"/>
              </a:rPr>
              <a:t>Eskin</a:t>
            </a:r>
            <a:r>
              <a:rPr lang="en-GB" sz="2800" dirty="0">
                <a:latin typeface="+mj-lt"/>
              </a:rPr>
              <a:t> 2011 tests the null hypothesis of exactly 0 effect in every study – RE2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Implemented in Meta </a:t>
            </a:r>
            <a:r>
              <a:rPr lang="en-GB" sz="2000" dirty="0">
                <a:latin typeface="+mj-lt"/>
              </a:rPr>
              <a:t>(https://mathgen.stats.ox.ac.uk/genetics_software/meta/meta.html)</a:t>
            </a:r>
          </a:p>
        </p:txBody>
      </p:sp>
    </p:spTree>
    <p:extLst>
      <p:ext uri="{BB962C8B-B14F-4D97-AF65-F5344CB8AC3E}">
        <p14:creationId xmlns:p14="http://schemas.microsoft.com/office/powerpoint/2010/main" val="46884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83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Bayesian partition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Cohorts are grouped into clusters. Effect is assumed be the same within but different between clusters.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MANTRA (Meta-</a:t>
            </a:r>
            <a:r>
              <a:rPr lang="en-GB" sz="3400" dirty="0" err="1">
                <a:latin typeface="+mj-lt"/>
              </a:rPr>
              <a:t>ANalysis</a:t>
            </a:r>
            <a:r>
              <a:rPr lang="en-GB" sz="3400" dirty="0">
                <a:latin typeface="+mj-lt"/>
              </a:rPr>
              <a:t> of Transethnic Association studies) - Andrew Morris - Genet </a:t>
            </a:r>
            <a:r>
              <a:rPr lang="en-GB" sz="3400" dirty="0" err="1">
                <a:latin typeface="+mj-lt"/>
              </a:rPr>
              <a:t>Epidemiol</a:t>
            </a:r>
            <a:r>
              <a:rPr lang="en-GB" sz="3400" dirty="0">
                <a:latin typeface="+mj-lt"/>
              </a:rPr>
              <a:t>. 2011; 35(8): 809–822. PMCID: PMC3460225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 err="1">
                <a:latin typeface="+mj-lt"/>
              </a:rPr>
              <a:t>SMetABF</a:t>
            </a:r>
            <a:r>
              <a:rPr lang="en-GB" sz="3400" dirty="0">
                <a:latin typeface="+mj-lt"/>
              </a:rPr>
              <a:t> - </a:t>
            </a:r>
            <a:r>
              <a:rPr lang="en-AU" sz="3400" dirty="0">
                <a:latin typeface="+mj-lt"/>
              </a:rPr>
              <a:t>Sun J et al. - PLOS Computational Biology 2022; 18(3): e1009948.</a:t>
            </a:r>
            <a:endParaRPr lang="en-GB" sz="3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833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83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Multivariate GWAS packages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MTAG, </a:t>
            </a:r>
            <a:r>
              <a:rPr lang="en-GB" sz="3400" dirty="0" err="1">
                <a:latin typeface="+mj-lt"/>
              </a:rPr>
              <a:t>GenomicSEM</a:t>
            </a:r>
            <a:r>
              <a:rPr lang="en-GB" sz="3400" dirty="0">
                <a:latin typeface="+mj-lt"/>
              </a:rPr>
              <a:t> (</a:t>
            </a:r>
            <a:r>
              <a:rPr lang="en-GB" sz="3400">
                <a:latin typeface="+mj-lt"/>
              </a:rPr>
              <a:t>later today)</a:t>
            </a:r>
            <a:endParaRPr lang="en-GB" sz="3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Continuous &amp; Binary meta-analysis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400" dirty="0" err="1">
                <a:latin typeface="+mj-lt"/>
              </a:rPr>
              <a:t>Demontis</a:t>
            </a:r>
            <a:r>
              <a:rPr lang="en-AU" sz="3400" dirty="0">
                <a:latin typeface="+mj-lt"/>
              </a:rPr>
              <a:t>, Walters et al Nat Genet. 2019; 51(1): 63–75. PMCID: PMC6481311 (Sup information)</a:t>
            </a:r>
          </a:p>
        </p:txBody>
      </p:sp>
    </p:spTree>
    <p:extLst>
      <p:ext uri="{BB962C8B-B14F-4D97-AF65-F5344CB8AC3E}">
        <p14:creationId xmlns:p14="http://schemas.microsoft.com/office/powerpoint/2010/main" val="718881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Setting up a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Start with an analysis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Decide on QC of input and analytic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Define your primary analyses</a:t>
            </a:r>
            <a:endParaRPr lang="en-AU" sz="2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Define any secondary analyses – sensitivity, populations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Map out intended follow-ups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Define replication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Preregistration or public posting is strongly encouraged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Allow a lot more time than you think you will need</a:t>
            </a:r>
          </a:p>
        </p:txBody>
      </p:sp>
    </p:spTree>
    <p:extLst>
      <p:ext uri="{BB962C8B-B14F-4D97-AF65-F5344CB8AC3E}">
        <p14:creationId xmlns:p14="http://schemas.microsoft.com/office/powerpoint/2010/main" val="723063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Software for running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Important considerations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Types of analyses the program can run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QC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Strand flipping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600" dirty="0">
                <a:latin typeface="+mj-lt"/>
              </a:rPr>
              <a:t>Allele frequency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What you want to do your output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600" dirty="0">
                <a:latin typeface="+mj-lt"/>
              </a:rPr>
              <a:t>Genomic control vs </a:t>
            </a:r>
            <a:r>
              <a:rPr lang="en-GB" sz="2600" dirty="0" err="1">
                <a:latin typeface="+mj-lt"/>
              </a:rPr>
              <a:t>LDscore</a:t>
            </a:r>
            <a:r>
              <a:rPr lang="en-GB" sz="2600" dirty="0">
                <a:latin typeface="+mj-lt"/>
              </a:rPr>
              <a:t> regression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600" dirty="0">
                <a:latin typeface="+mj-lt"/>
              </a:rPr>
              <a:t>Beta &amp; SE vs Z </a:t>
            </a:r>
          </a:p>
        </p:txBody>
      </p:sp>
    </p:spTree>
    <p:extLst>
      <p:ext uri="{BB962C8B-B14F-4D97-AF65-F5344CB8AC3E}">
        <p14:creationId xmlns:p14="http://schemas.microsoft.com/office/powerpoint/2010/main" val="1166839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Software for running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Software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METAL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? GWAMA (Magi &amp; Morris)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? Meta(Han &amp; </a:t>
            </a:r>
            <a:r>
              <a:rPr lang="en-GB" sz="3000" dirty="0" err="1">
                <a:latin typeface="+mj-lt"/>
              </a:rPr>
              <a:t>Eskin</a:t>
            </a:r>
            <a:r>
              <a:rPr lang="en-GB" sz="3000" dirty="0">
                <a:latin typeface="+mj-lt"/>
              </a:rPr>
              <a:t>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R &amp; Stata packages </a:t>
            </a:r>
          </a:p>
        </p:txBody>
      </p:sp>
    </p:spTree>
    <p:extLst>
      <p:ext uri="{BB962C8B-B14F-4D97-AF65-F5344CB8AC3E}">
        <p14:creationId xmlns:p14="http://schemas.microsoft.com/office/powerpoint/2010/main" val="141763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QC of cohort level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Variant naming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Allele Frequency - </a:t>
            </a:r>
            <a:r>
              <a:rPr lang="en-AU" sz="3000" dirty="0">
                <a:latin typeface="+mj-lt"/>
              </a:rPr>
              <a:t>MAF .5 or 1%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Imputation accuracy (r</a:t>
            </a:r>
            <a:r>
              <a:rPr lang="en-AU" sz="3200" baseline="30000" dirty="0">
                <a:latin typeface="+mj-lt"/>
              </a:rPr>
              <a:t>2</a:t>
            </a:r>
            <a:r>
              <a:rPr lang="en-AU" sz="3200" dirty="0">
                <a:latin typeface="+mj-lt"/>
              </a:rPr>
              <a:t>) - </a:t>
            </a:r>
            <a:r>
              <a:rPr lang="en-AU" sz="3000" dirty="0">
                <a:latin typeface="+mj-lt"/>
              </a:rPr>
              <a:t>Typically .6 (.8 if hard calls were analysed)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Plots - </a:t>
            </a:r>
            <a:r>
              <a:rPr lang="en-AU" sz="3000" dirty="0">
                <a:latin typeface="+mj-lt"/>
              </a:rPr>
              <a:t>Manhattan, QQ, P-Z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MAF compared to reference - </a:t>
            </a:r>
            <a:r>
              <a:rPr lang="en-AU" sz="2800" dirty="0">
                <a:latin typeface="+mj-lt"/>
              </a:rPr>
              <a:t>Strand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Lambda calculation - </a:t>
            </a:r>
            <a:r>
              <a:rPr lang="en-AU" sz="3000" dirty="0">
                <a:latin typeface="+mj-lt"/>
              </a:rPr>
              <a:t>Checking for confounding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Packages are available to help with this i.e. </a:t>
            </a:r>
            <a:r>
              <a:rPr lang="en-AU" sz="3200" dirty="0" err="1">
                <a:latin typeface="+mj-lt"/>
              </a:rPr>
              <a:t>EasyQC</a:t>
            </a:r>
            <a:endParaRPr lang="en-A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4963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Choosing an analytic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522720" cy="4631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Metal</a:t>
            </a:r>
            <a:r>
              <a:rPr lang="en-AU" sz="3200" dirty="0">
                <a:latin typeface="+mj-lt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Fixed effect analysis – Inverse variance weighted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Requires: beta, SE, alleles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Outputs: beta, SE, p, N, heterogeneity, MAF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A185D8-57B6-49DF-9593-692C7FE115BE}"/>
              </a:ext>
            </a:extLst>
          </p:cNvPr>
          <p:cNvGrpSpPr/>
          <p:nvPr/>
        </p:nvGrpSpPr>
        <p:grpSpPr>
          <a:xfrm>
            <a:off x="7829143" y="2403971"/>
            <a:ext cx="3677057" cy="3920629"/>
            <a:chOff x="7772400" y="2360021"/>
            <a:chExt cx="3677057" cy="392062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D0D720-731A-4CB5-8F74-1C11BD5BC0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1763" t="11732"/>
            <a:stretch/>
          </p:blipFill>
          <p:spPr>
            <a:xfrm>
              <a:off x="9220200" y="2362200"/>
              <a:ext cx="2229257" cy="391845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7E2E339-61BE-4134-AEA3-32AF1D0DF6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1732" r="73526"/>
            <a:stretch/>
          </p:blipFill>
          <p:spPr>
            <a:xfrm>
              <a:off x="7772400" y="2360021"/>
              <a:ext cx="1543457" cy="3918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061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Choosing an analytic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522720" cy="4631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Metal</a:t>
            </a:r>
            <a:r>
              <a:rPr lang="en-AU" sz="3200" dirty="0">
                <a:latin typeface="+mj-lt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Fixed effect analysis – Sample size weighted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Requires: direction, P, N , alleles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Outputs: Z, p, N, heterogeneity, MAF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200" dirty="0">
                <a:latin typeface="+mj-lt"/>
              </a:rPr>
              <a:t>Sample overlap correction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1DC97-6F97-492B-B10A-DDF6C131F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566" r="38237"/>
          <a:stretch/>
        </p:blipFill>
        <p:spPr>
          <a:xfrm>
            <a:off x="7924800" y="2438400"/>
            <a:ext cx="3600857" cy="38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03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745E-B051-57BA-18EE-1715E413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A122558-83B3-F35F-4CB4-BE7119299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44" y="1219200"/>
            <a:ext cx="7151511" cy="4022725"/>
          </a:xfrm>
        </p:spPr>
      </p:pic>
    </p:spTree>
    <p:extLst>
      <p:ext uri="{BB962C8B-B14F-4D97-AF65-F5344CB8AC3E}">
        <p14:creationId xmlns:p14="http://schemas.microsoft.com/office/powerpoint/2010/main" val="418339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Choosing an analytic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Random Metal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Requires: beta, SE, p, N, alleles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Outputs: Both FE and RE results beta, SE, p, heterogeneity, tau</a:t>
            </a:r>
            <a:r>
              <a:rPr lang="en-AU" sz="3000" baseline="30000" dirty="0">
                <a:latin typeface="+mj-lt"/>
              </a:rPr>
              <a:t>2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A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3057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would you chose N weighted or 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Inverse variance FE meta-analysis are sensitive to deviations in scaling between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N weighted FE meta-analyses are less sensitive to this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500" dirty="0">
                <a:latin typeface="+mj-lt"/>
              </a:rPr>
              <a:t>RE meta-analyses are more appropriate for situations where the effect size differs between cohorts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sz="3500" dirty="0"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A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5750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0CE8B4-72A7-028D-E816-D3331A83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600" dirty="0"/>
              <a:t>Practical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1AB0C-7EB2-A3BE-010F-4D50A1FD2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cap="none" dirty="0"/>
              <a:t>cp /faculty/</a:t>
            </a:r>
            <a:r>
              <a:rPr lang="en-AU" sz="4000" cap="none" dirty="0" err="1"/>
              <a:t>sarah</a:t>
            </a:r>
            <a:r>
              <a:rPr lang="en-AU" sz="4000" cap="none" dirty="0"/>
              <a:t>/2023/Meta </a:t>
            </a:r>
          </a:p>
          <a:p>
            <a:endParaRPr lang="en-AU" sz="4000" cap="none" dirty="0"/>
          </a:p>
          <a:p>
            <a:r>
              <a:rPr lang="en-AU" sz="4000" cap="none" dirty="0"/>
              <a:t>The link to the Qualtrics is in the file called </a:t>
            </a:r>
            <a:r>
              <a:rPr lang="en-AU" sz="4000" i="1" cap="none" dirty="0"/>
              <a:t>Link_to_workbook.txt</a:t>
            </a:r>
          </a:p>
        </p:txBody>
      </p:sp>
    </p:spTree>
    <p:extLst>
      <p:ext uri="{BB962C8B-B14F-4D97-AF65-F5344CB8AC3E}">
        <p14:creationId xmlns:p14="http://schemas.microsoft.com/office/powerpoint/2010/main" val="3840726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53E34F4-CBDD-44FF-8AEC-FB770695C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Questions?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E2C150C-F416-4AF0-941C-E3A41B099F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47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745E-B051-57BA-18EE-1715E413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Honouring a woman…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4814A1-8050-DA2B-541B-7C5F9C646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15" y="1911723"/>
            <a:ext cx="7504968" cy="30345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10A504-2E22-ED2F-D746-88F67B8F53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276600"/>
            <a:ext cx="2036764" cy="2715685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9E27E26-2EE1-C3EC-CF57-ED26F64177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82" y="872974"/>
            <a:ext cx="3418267" cy="1921066"/>
          </a:xfrm>
        </p:spPr>
      </p:pic>
    </p:spTree>
    <p:extLst>
      <p:ext uri="{BB962C8B-B14F-4D97-AF65-F5344CB8AC3E}">
        <p14:creationId xmlns:p14="http://schemas.microsoft.com/office/powerpoint/2010/main" val="265128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A7FFE-576C-46F6-A706-7B275087F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Combining data across studies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99E7-FF08-404B-A71E-FB8F9A959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4000" dirty="0">
                <a:latin typeface="+mj-lt"/>
              </a:rPr>
              <a:t>Aims: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800" dirty="0">
                <a:latin typeface="+mj-lt"/>
              </a:rPr>
              <a:t>Estimate the overall, or combined effect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800" dirty="0">
                <a:latin typeface="+mj-lt"/>
              </a:rPr>
              <a:t>Explore differences between cohorts – heterogeneity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800" dirty="0">
                <a:latin typeface="+mj-lt"/>
              </a:rPr>
              <a:t>Improve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800" dirty="0">
                <a:latin typeface="+mj-lt"/>
              </a:rPr>
              <a:t>Replicate effects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D11C1A-F5B1-98EE-00DB-90D37FD77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038600"/>
            <a:ext cx="5116394" cy="20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2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7DCEB-AC2B-45D9-9982-3F2796A7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Joint vs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CD619-E2BB-4A33-B338-EF69B6709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165" y="5022297"/>
            <a:ext cx="10058400" cy="1068494"/>
          </a:xfrm>
        </p:spPr>
        <p:txBody>
          <a:bodyPr>
            <a:normAutofit/>
          </a:bodyPr>
          <a:lstStyle/>
          <a:p>
            <a:r>
              <a:rPr lang="en-US" sz="2800" dirty="0"/>
              <a:t>For common variants, joint and meta-analysis have similar power (Lin &amp; Zeng, </a:t>
            </a:r>
            <a:r>
              <a:rPr lang="en-US" sz="2800" i="1" dirty="0"/>
              <a:t>Genet. Epidemiol.</a:t>
            </a:r>
            <a:r>
              <a:rPr lang="en-US" sz="2800" dirty="0"/>
              <a:t>, 2010)</a:t>
            </a:r>
          </a:p>
          <a:p>
            <a:endParaRPr lang="en-AU" dirty="0"/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CCD0E0A9-FA30-4438-B85E-BEC0B78D7F86}"/>
              </a:ext>
            </a:extLst>
          </p:cNvPr>
          <p:cNvGrpSpPr/>
          <p:nvPr/>
        </p:nvGrpSpPr>
        <p:grpSpPr>
          <a:xfrm>
            <a:off x="1524000" y="1754777"/>
            <a:ext cx="4205505" cy="2115032"/>
            <a:chOff x="8107090" y="13252501"/>
            <a:chExt cx="6858000" cy="3449024"/>
          </a:xfrm>
          <a:effectLst/>
        </p:grpSpPr>
        <p:sp>
          <p:nvSpPr>
            <p:cNvPr id="12" name="Down Arrow 19">
              <a:extLst>
                <a:ext uri="{FF2B5EF4-FFF2-40B4-BE49-F238E27FC236}">
                  <a16:creationId xmlns:a16="http://schemas.microsoft.com/office/drawing/2014/main" id="{F02A7A39-E45B-4B26-AF76-0453C0133EA5}"/>
                </a:ext>
              </a:extLst>
            </p:cNvPr>
            <p:cNvSpPr/>
            <p:nvPr/>
          </p:nvSpPr>
          <p:spPr bwMode="auto">
            <a:xfrm>
              <a:off x="11294680" y="16127765"/>
              <a:ext cx="440961" cy="573760"/>
            </a:xfrm>
            <a:prstGeom prst="downArrow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AC8AC77-3633-4A4B-892F-F3B6C923A854}"/>
                </a:ext>
              </a:extLst>
            </p:cNvPr>
            <p:cNvSpPr/>
            <p:nvPr/>
          </p:nvSpPr>
          <p:spPr bwMode="auto">
            <a:xfrm>
              <a:off x="8107090" y="14137244"/>
              <a:ext cx="1837016" cy="604837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/>
                <a:t>Study 1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D06E7B2-8960-4E7E-AEAA-327C7582617A}"/>
                </a:ext>
              </a:extLst>
            </p:cNvPr>
            <p:cNvSpPr/>
            <p:nvPr/>
          </p:nvSpPr>
          <p:spPr bwMode="auto">
            <a:xfrm>
              <a:off x="10188656" y="14137244"/>
              <a:ext cx="1837016" cy="604837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/>
                <a:t>Study 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1BA6889-8C4A-4FE7-8EC0-62F93A99F301}"/>
                </a:ext>
              </a:extLst>
            </p:cNvPr>
            <p:cNvSpPr/>
            <p:nvPr/>
          </p:nvSpPr>
          <p:spPr bwMode="auto">
            <a:xfrm>
              <a:off x="13128074" y="14137244"/>
              <a:ext cx="1837016" cy="604837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/>
                <a:t>Study n</a:t>
              </a:r>
            </a:p>
          </p:txBody>
        </p:sp>
        <p:sp>
          <p:nvSpPr>
            <p:cNvPr id="16" name="TextBox 28">
              <a:extLst>
                <a:ext uri="{FF2B5EF4-FFF2-40B4-BE49-F238E27FC236}">
                  <a16:creationId xmlns:a16="http://schemas.microsoft.com/office/drawing/2014/main" id="{79E2BD86-8787-4AA0-8305-75E3B6537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05420" y="13933331"/>
              <a:ext cx="396065" cy="366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…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70BC8F2-A1C4-447A-ACEB-020A7F98FF59}"/>
                </a:ext>
              </a:extLst>
            </p:cNvPr>
            <p:cNvSpPr/>
            <p:nvPr/>
          </p:nvSpPr>
          <p:spPr bwMode="auto">
            <a:xfrm>
              <a:off x="8107090" y="15411310"/>
              <a:ext cx="6858000" cy="604838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/>
                <a:t>All Data</a:t>
              </a:r>
            </a:p>
          </p:txBody>
        </p:sp>
        <p:sp>
          <p:nvSpPr>
            <p:cNvPr id="18" name="Right Brace 17">
              <a:extLst>
                <a:ext uri="{FF2B5EF4-FFF2-40B4-BE49-F238E27FC236}">
                  <a16:creationId xmlns:a16="http://schemas.microsoft.com/office/drawing/2014/main" id="{DFEB4B2A-7D9A-4801-810A-C1F80F013384}"/>
                </a:ext>
              </a:extLst>
            </p:cNvPr>
            <p:cNvSpPr/>
            <p:nvPr/>
          </p:nvSpPr>
          <p:spPr bwMode="auto">
            <a:xfrm rot="5400000">
              <a:off x="11363052" y="11624083"/>
              <a:ext cx="346075" cy="6858000"/>
            </a:xfrm>
            <a:prstGeom prst="rightBrace">
              <a:avLst>
                <a:gd name="adj1" fmla="val 64583"/>
                <a:gd name="adj2" fmla="val 50514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9F191C-0C53-441C-9177-5E446D3FB1EE}"/>
                </a:ext>
              </a:extLst>
            </p:cNvPr>
            <p:cNvSpPr txBox="1"/>
            <p:nvPr/>
          </p:nvSpPr>
          <p:spPr>
            <a:xfrm>
              <a:off x="9852674" y="13252501"/>
              <a:ext cx="3024829" cy="733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Joint analysis</a:t>
              </a:r>
            </a:p>
          </p:txBody>
        </p:sp>
      </p:grpSp>
      <p:graphicFrame>
        <p:nvGraphicFramePr>
          <p:cNvPr id="7" name="Content Placeholder 15">
            <a:extLst>
              <a:ext uri="{FF2B5EF4-FFF2-40B4-BE49-F238E27FC236}">
                <a16:creationId xmlns:a16="http://schemas.microsoft.com/office/drawing/2014/main" id="{DA55ABA1-AE4B-46A6-9D5D-2C313612E9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794432"/>
              </p:ext>
            </p:extLst>
          </p:nvPr>
        </p:nvGraphicFramePr>
        <p:xfrm>
          <a:off x="2204218" y="4031227"/>
          <a:ext cx="28194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85720" imgH="266400" progId="Equation.3">
                  <p:embed/>
                </p:oleObj>
              </mc:Choice>
              <mc:Fallback>
                <p:oleObj name="Equation" r:id="rId2" imgW="1485720" imgH="266400" progId="Equation.3">
                  <p:embed/>
                  <p:pic>
                    <p:nvPicPr>
                      <p:cNvPr id="6145" name="Content Placeholder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4218" y="4031227"/>
                        <a:ext cx="2819400" cy="5064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861C4D3D-6F57-48D1-A6DC-7A80356F2115}"/>
              </a:ext>
            </a:extLst>
          </p:cNvPr>
          <p:cNvGrpSpPr/>
          <p:nvPr/>
        </p:nvGrpSpPr>
        <p:grpSpPr>
          <a:xfrm>
            <a:off x="6122895" y="1754777"/>
            <a:ext cx="4205505" cy="2601974"/>
            <a:chOff x="6122895" y="1754777"/>
            <a:chExt cx="4205505" cy="260197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2F136F3-ECAE-498C-BE80-E9D06BCABBF4}"/>
                </a:ext>
              </a:extLst>
            </p:cNvPr>
            <p:cNvGrpSpPr/>
            <p:nvPr/>
          </p:nvGrpSpPr>
          <p:grpSpPr>
            <a:xfrm>
              <a:off x="6122895" y="1754777"/>
              <a:ext cx="4205505" cy="2152879"/>
              <a:chOff x="669380" y="13252501"/>
              <a:chExt cx="6858000" cy="3510742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8310F48-FE72-45FB-8AE9-827FC73395DC}"/>
                  </a:ext>
                </a:extLst>
              </p:cNvPr>
              <p:cNvSpPr/>
              <p:nvPr/>
            </p:nvSpPr>
            <p:spPr bwMode="auto">
              <a:xfrm>
                <a:off x="669380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1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362554D-AAD2-4BC7-9354-76A1A82CAF0C}"/>
                  </a:ext>
                </a:extLst>
              </p:cNvPr>
              <p:cNvSpPr/>
              <p:nvPr/>
            </p:nvSpPr>
            <p:spPr bwMode="auto">
              <a:xfrm>
                <a:off x="2750946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2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92CEF96-445C-415E-B279-E6EEFCF265D5}"/>
                  </a:ext>
                </a:extLst>
              </p:cNvPr>
              <p:cNvSpPr/>
              <p:nvPr/>
            </p:nvSpPr>
            <p:spPr bwMode="auto">
              <a:xfrm>
                <a:off x="5690364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n</a:t>
                </a:r>
              </a:p>
            </p:txBody>
          </p:sp>
          <p:sp>
            <p:nvSpPr>
              <p:cNvPr id="23" name="TextBox 14">
                <a:extLst>
                  <a:ext uri="{FF2B5EF4-FFF2-40B4-BE49-F238E27FC236}">
                    <a16:creationId xmlns:a16="http://schemas.microsoft.com/office/drawing/2014/main" id="{DF6BB806-5F7E-4A34-8162-5AAE6BCBD3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7710" y="13942145"/>
                <a:ext cx="396065" cy="366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100" dirty="0">
                    <a:latin typeface="Calibri" pitchFamily="34" charset="0"/>
                  </a:rPr>
                  <a:t>…</a:t>
                </a:r>
              </a:p>
            </p:txBody>
          </p:sp>
          <p:sp>
            <p:nvSpPr>
              <p:cNvPr id="24" name="Down Arrow 9">
                <a:extLst>
                  <a:ext uri="{FF2B5EF4-FFF2-40B4-BE49-F238E27FC236}">
                    <a16:creationId xmlns:a16="http://schemas.microsoft.com/office/drawing/2014/main" id="{84B67292-6003-4C5B-8347-B1E7CD2AF996}"/>
                  </a:ext>
                </a:extLst>
              </p:cNvPr>
              <p:cNvSpPr/>
              <p:nvPr/>
            </p:nvSpPr>
            <p:spPr bwMode="auto">
              <a:xfrm>
                <a:off x="1312528" y="14815380"/>
                <a:ext cx="440961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25" name="Down Arrow 10">
                <a:extLst>
                  <a:ext uri="{FF2B5EF4-FFF2-40B4-BE49-F238E27FC236}">
                    <a16:creationId xmlns:a16="http://schemas.microsoft.com/office/drawing/2014/main" id="{E27363D2-1F0B-4E9A-AD5D-4B2431FE872B}"/>
                  </a:ext>
                </a:extLst>
              </p:cNvPr>
              <p:cNvSpPr/>
              <p:nvPr/>
            </p:nvSpPr>
            <p:spPr bwMode="auto">
              <a:xfrm>
                <a:off x="6413424" y="14815380"/>
                <a:ext cx="439998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26" name="Right Brace 25">
                <a:extLst>
                  <a:ext uri="{FF2B5EF4-FFF2-40B4-BE49-F238E27FC236}">
                    <a16:creationId xmlns:a16="http://schemas.microsoft.com/office/drawing/2014/main" id="{7BB16082-39E1-4785-BA95-E767F0428E33}"/>
                  </a:ext>
                </a:extLst>
              </p:cNvPr>
              <p:cNvSpPr/>
              <p:nvPr/>
            </p:nvSpPr>
            <p:spPr bwMode="auto">
              <a:xfrm rot="5400000">
                <a:off x="3881686" y="13117549"/>
                <a:ext cx="433388" cy="6858000"/>
              </a:xfrm>
              <a:prstGeom prst="rightBrace">
                <a:avLst>
                  <a:gd name="adj1" fmla="val 64583"/>
                  <a:gd name="adj2" fmla="val 50514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27" name="Down Arrow 16">
                <a:extLst>
                  <a:ext uri="{FF2B5EF4-FFF2-40B4-BE49-F238E27FC236}">
                    <a16:creationId xmlns:a16="http://schemas.microsoft.com/office/drawing/2014/main" id="{4428A8E6-7C80-4686-94AB-94B5786F0E75}"/>
                  </a:ext>
                </a:extLst>
              </p:cNvPr>
              <p:cNvSpPr/>
              <p:nvPr/>
            </p:nvSpPr>
            <p:spPr bwMode="auto">
              <a:xfrm>
                <a:off x="3424904" y="14815380"/>
                <a:ext cx="440961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03F9B5B-5A91-47D3-A105-4F44055EDDEF}"/>
                  </a:ext>
                </a:extLst>
              </p:cNvPr>
              <p:cNvSpPr txBox="1"/>
              <p:nvPr/>
            </p:nvSpPr>
            <p:spPr>
              <a:xfrm>
                <a:off x="2380385" y="13252501"/>
                <a:ext cx="3176239" cy="7336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Meta-analysis</a:t>
                </a:r>
              </a:p>
            </p:txBody>
          </p:sp>
        </p:grpSp>
        <p:graphicFrame>
          <p:nvGraphicFramePr>
            <p:cNvPr id="8" name="Content Placeholder 15">
              <a:extLst>
                <a:ext uri="{FF2B5EF4-FFF2-40B4-BE49-F238E27FC236}">
                  <a16:creationId xmlns:a16="http://schemas.microsoft.com/office/drawing/2014/main" id="{FAA08EEB-DCD9-4F3A-8C59-187D45BD41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8955852"/>
                </p:ext>
              </p:extLst>
            </p:nvPr>
          </p:nvGraphicFramePr>
          <p:xfrm>
            <a:off x="6732152" y="3897964"/>
            <a:ext cx="2868612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11280" imgH="241200" progId="Equation.3">
                    <p:embed/>
                  </p:oleObj>
                </mc:Choice>
                <mc:Fallback>
                  <p:oleObj name="Equation" r:id="rId4" imgW="1511280" imgH="241200" progId="Equation.3">
                    <p:embed/>
                    <p:pic>
                      <p:nvPicPr>
                        <p:cNvPr id="6147" name="Content Placeholder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152" y="3897964"/>
                          <a:ext cx="2868612" cy="458787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Content Placeholder 15">
              <a:extLst>
                <a:ext uri="{FF2B5EF4-FFF2-40B4-BE49-F238E27FC236}">
                  <a16:creationId xmlns:a16="http://schemas.microsoft.com/office/drawing/2014/main" id="{E26C98AF-9176-4C37-92A2-FF427D4B30D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5731729"/>
                </p:ext>
              </p:extLst>
            </p:nvPr>
          </p:nvGraphicFramePr>
          <p:xfrm>
            <a:off x="6146365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09480" imgH="457200" progId="Equation.3">
                    <p:embed/>
                  </p:oleObj>
                </mc:Choice>
                <mc:Fallback>
                  <p:oleObj name="Equation" r:id="rId6" imgW="609480" imgH="457200" progId="Equation.3">
                    <p:embed/>
                    <p:pic>
                      <p:nvPicPr>
                        <p:cNvPr id="48" name="Content Placeholder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6365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Content Placeholder 15">
              <a:extLst>
                <a:ext uri="{FF2B5EF4-FFF2-40B4-BE49-F238E27FC236}">
                  <a16:creationId xmlns:a16="http://schemas.microsoft.com/office/drawing/2014/main" id="{547541C9-DC1A-48BC-BCBF-6A8AD3BE415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0882559"/>
                </p:ext>
              </p:extLst>
            </p:nvPr>
          </p:nvGraphicFramePr>
          <p:xfrm>
            <a:off x="7441764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09480" imgH="457200" progId="Equation.3">
                    <p:embed/>
                  </p:oleObj>
                </mc:Choice>
                <mc:Fallback>
                  <p:oleObj name="Equation" r:id="rId8" imgW="609480" imgH="457200" progId="Equation.3">
                    <p:embed/>
                    <p:pic>
                      <p:nvPicPr>
                        <p:cNvPr id="49" name="Content Placeholder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1764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Content Placeholder 15">
              <a:extLst>
                <a:ext uri="{FF2B5EF4-FFF2-40B4-BE49-F238E27FC236}">
                  <a16:creationId xmlns:a16="http://schemas.microsoft.com/office/drawing/2014/main" id="{3636BFDB-7755-4E70-94DB-CF915F90AA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7606843"/>
                </p:ext>
              </p:extLst>
            </p:nvPr>
          </p:nvGraphicFramePr>
          <p:xfrm>
            <a:off x="9270564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609480" imgH="457200" progId="Equation.3">
                    <p:embed/>
                  </p:oleObj>
                </mc:Choice>
                <mc:Fallback>
                  <p:oleObj name="Equation" r:id="rId10" imgW="609480" imgH="457200" progId="Equation.3">
                    <p:embed/>
                    <p:pic>
                      <p:nvPicPr>
                        <p:cNvPr id="50" name="Content Placeholder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70564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3295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A05C-F0A7-4B12-B7DC-06BDDFA2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we use meta-analysis in GWAS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5199B-4D69-4D8A-BDA1-3E13A7A6A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600" dirty="0">
                <a:latin typeface="+mj-lt"/>
              </a:rPr>
              <a:t>Commissioned analyses rather than MA of previously published findings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400" dirty="0">
                <a:latin typeface="+mj-lt"/>
              </a:rPr>
              <a:t>Analysis protocol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Imputation reference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Phenotypic definition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Covariates to be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Population stratification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Analyses to be run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3000" dirty="0">
                <a:latin typeface="+mj-lt"/>
              </a:rPr>
              <a:t>Output format</a:t>
            </a:r>
          </a:p>
          <a:p>
            <a:pPr marL="0" indent="0">
              <a:buNone/>
            </a:pPr>
            <a:endParaRPr lang="en-AU" sz="3600" dirty="0">
              <a:latin typeface="+mj-lt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95E151E-01A5-4D40-ABEB-9F0D31181EF1}"/>
              </a:ext>
            </a:extLst>
          </p:cNvPr>
          <p:cNvGrpSpPr/>
          <p:nvPr/>
        </p:nvGrpSpPr>
        <p:grpSpPr>
          <a:xfrm>
            <a:off x="6629400" y="2590800"/>
            <a:ext cx="4205505" cy="2601974"/>
            <a:chOff x="6122895" y="1754777"/>
            <a:chExt cx="4205505" cy="2601974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96C510E-AF45-4160-85CE-29FED4FC2A13}"/>
                </a:ext>
              </a:extLst>
            </p:cNvPr>
            <p:cNvGrpSpPr/>
            <p:nvPr/>
          </p:nvGrpSpPr>
          <p:grpSpPr>
            <a:xfrm>
              <a:off x="6122895" y="1754777"/>
              <a:ext cx="4205505" cy="2152879"/>
              <a:chOff x="669380" y="13252501"/>
              <a:chExt cx="6858000" cy="351074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68B8098-EB7C-4EFE-B84C-B26FCDD45EFC}"/>
                  </a:ext>
                </a:extLst>
              </p:cNvPr>
              <p:cNvSpPr/>
              <p:nvPr/>
            </p:nvSpPr>
            <p:spPr bwMode="auto">
              <a:xfrm>
                <a:off x="669380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1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A12CBE5-1CD7-49CE-9CA5-75776B826F1B}"/>
                  </a:ext>
                </a:extLst>
              </p:cNvPr>
              <p:cNvSpPr/>
              <p:nvPr/>
            </p:nvSpPr>
            <p:spPr bwMode="auto">
              <a:xfrm>
                <a:off x="2750946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2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9368874-41CF-40D6-8BE0-0D6DFC5F140F}"/>
                  </a:ext>
                </a:extLst>
              </p:cNvPr>
              <p:cNvSpPr/>
              <p:nvPr/>
            </p:nvSpPr>
            <p:spPr bwMode="auto">
              <a:xfrm>
                <a:off x="5690364" y="14136450"/>
                <a:ext cx="1837016" cy="606425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/>
                  <a:t>Study n</a:t>
                </a:r>
              </a:p>
            </p:txBody>
          </p:sp>
          <p:sp>
            <p:nvSpPr>
              <p:cNvPr id="30" name="TextBox 14">
                <a:extLst>
                  <a:ext uri="{FF2B5EF4-FFF2-40B4-BE49-F238E27FC236}">
                    <a16:creationId xmlns:a16="http://schemas.microsoft.com/office/drawing/2014/main" id="{DB53888F-B824-4AF9-81C4-6A465DF700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7710" y="13942145"/>
                <a:ext cx="396065" cy="366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100" dirty="0">
                    <a:latin typeface="Calibri" pitchFamily="34" charset="0"/>
                  </a:rPr>
                  <a:t>…</a:t>
                </a:r>
              </a:p>
            </p:txBody>
          </p:sp>
          <p:sp>
            <p:nvSpPr>
              <p:cNvPr id="31" name="Down Arrow 9">
                <a:extLst>
                  <a:ext uri="{FF2B5EF4-FFF2-40B4-BE49-F238E27FC236}">
                    <a16:creationId xmlns:a16="http://schemas.microsoft.com/office/drawing/2014/main" id="{1A58553E-077E-4029-9269-FBCF45E68C5A}"/>
                  </a:ext>
                </a:extLst>
              </p:cNvPr>
              <p:cNvSpPr/>
              <p:nvPr/>
            </p:nvSpPr>
            <p:spPr bwMode="auto">
              <a:xfrm>
                <a:off x="1312528" y="14815380"/>
                <a:ext cx="440961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32" name="Down Arrow 10">
                <a:extLst>
                  <a:ext uri="{FF2B5EF4-FFF2-40B4-BE49-F238E27FC236}">
                    <a16:creationId xmlns:a16="http://schemas.microsoft.com/office/drawing/2014/main" id="{33019510-B9B6-490B-8ED6-39FF1C8DD098}"/>
                  </a:ext>
                </a:extLst>
              </p:cNvPr>
              <p:cNvSpPr/>
              <p:nvPr/>
            </p:nvSpPr>
            <p:spPr bwMode="auto">
              <a:xfrm>
                <a:off x="6413424" y="14815380"/>
                <a:ext cx="439998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33" name="Right Brace 32">
                <a:extLst>
                  <a:ext uri="{FF2B5EF4-FFF2-40B4-BE49-F238E27FC236}">
                    <a16:creationId xmlns:a16="http://schemas.microsoft.com/office/drawing/2014/main" id="{8ED73700-3632-4499-BD87-0E38CF41CD0A}"/>
                  </a:ext>
                </a:extLst>
              </p:cNvPr>
              <p:cNvSpPr/>
              <p:nvPr/>
            </p:nvSpPr>
            <p:spPr bwMode="auto">
              <a:xfrm rot="5400000">
                <a:off x="3881686" y="13117549"/>
                <a:ext cx="433388" cy="6858000"/>
              </a:xfrm>
              <a:prstGeom prst="rightBrace">
                <a:avLst>
                  <a:gd name="adj1" fmla="val 64583"/>
                  <a:gd name="adj2" fmla="val 50514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34" name="Down Arrow 16">
                <a:extLst>
                  <a:ext uri="{FF2B5EF4-FFF2-40B4-BE49-F238E27FC236}">
                    <a16:creationId xmlns:a16="http://schemas.microsoft.com/office/drawing/2014/main" id="{B7AB8F1A-6591-4C73-92B8-E6773E6B3C6C}"/>
                  </a:ext>
                </a:extLst>
              </p:cNvPr>
              <p:cNvSpPr/>
              <p:nvPr/>
            </p:nvSpPr>
            <p:spPr bwMode="auto">
              <a:xfrm>
                <a:off x="3424904" y="14815380"/>
                <a:ext cx="440961" cy="346075"/>
              </a:xfrm>
              <a:prstGeom prst="downArrow">
                <a:avLst/>
              </a:prstGeom>
              <a:solidFill>
                <a:schemeClr val="accent1">
                  <a:alpha val="7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755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D5E9DE2-E603-41A3-843A-B6CC97E00A19}"/>
                  </a:ext>
                </a:extLst>
              </p:cNvPr>
              <p:cNvSpPr txBox="1"/>
              <p:nvPr/>
            </p:nvSpPr>
            <p:spPr>
              <a:xfrm>
                <a:off x="2380385" y="13252501"/>
                <a:ext cx="301244" cy="853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b="1" dirty="0"/>
              </a:p>
            </p:txBody>
          </p:sp>
        </p:grpSp>
        <p:graphicFrame>
          <p:nvGraphicFramePr>
            <p:cNvPr id="23" name="Content Placeholder 15">
              <a:extLst>
                <a:ext uri="{FF2B5EF4-FFF2-40B4-BE49-F238E27FC236}">
                  <a16:creationId xmlns:a16="http://schemas.microsoft.com/office/drawing/2014/main" id="{834AEE62-ADFD-4B3A-9C84-864BCAE6AB2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4764297"/>
                </p:ext>
              </p:extLst>
            </p:nvPr>
          </p:nvGraphicFramePr>
          <p:xfrm>
            <a:off x="6732152" y="3897964"/>
            <a:ext cx="2868612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511280" imgH="241200" progId="Equation.3">
                    <p:embed/>
                  </p:oleObj>
                </mc:Choice>
                <mc:Fallback>
                  <p:oleObj name="Equation" r:id="rId2" imgW="1511280" imgH="241200" progId="Equation.3">
                    <p:embed/>
                    <p:pic>
                      <p:nvPicPr>
                        <p:cNvPr id="8" name="Content Placeholder 15">
                          <a:extLst>
                            <a:ext uri="{FF2B5EF4-FFF2-40B4-BE49-F238E27FC236}">
                              <a16:creationId xmlns:a16="http://schemas.microsoft.com/office/drawing/2014/main" id="{FAA08EEB-DCD9-4F3A-8C59-187D45BD41E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152" y="3897964"/>
                          <a:ext cx="2868612" cy="458787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Content Placeholder 15">
              <a:extLst>
                <a:ext uri="{FF2B5EF4-FFF2-40B4-BE49-F238E27FC236}">
                  <a16:creationId xmlns:a16="http://schemas.microsoft.com/office/drawing/2014/main" id="{9497FC68-7E9A-4CD0-B436-82F80DACC4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9333774"/>
                </p:ext>
              </p:extLst>
            </p:nvPr>
          </p:nvGraphicFramePr>
          <p:xfrm>
            <a:off x="6146365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09480" imgH="457200" progId="Equation.3">
                    <p:embed/>
                  </p:oleObj>
                </mc:Choice>
                <mc:Fallback>
                  <p:oleObj name="Equation" r:id="rId4" imgW="609480" imgH="457200" progId="Equation.3">
                    <p:embed/>
                    <p:pic>
                      <p:nvPicPr>
                        <p:cNvPr id="9" name="Content Placeholder 15">
                          <a:extLst>
                            <a:ext uri="{FF2B5EF4-FFF2-40B4-BE49-F238E27FC236}">
                              <a16:creationId xmlns:a16="http://schemas.microsoft.com/office/drawing/2014/main" id="{E26C98AF-9176-4C37-92A2-FF427D4B30D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6365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Content Placeholder 15">
              <a:extLst>
                <a:ext uri="{FF2B5EF4-FFF2-40B4-BE49-F238E27FC236}">
                  <a16:creationId xmlns:a16="http://schemas.microsoft.com/office/drawing/2014/main" id="{ACA9515D-12E1-458F-B3A9-776DAA95B7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4936696"/>
                </p:ext>
              </p:extLst>
            </p:nvPr>
          </p:nvGraphicFramePr>
          <p:xfrm>
            <a:off x="7441764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09480" imgH="457200" progId="Equation.3">
                    <p:embed/>
                  </p:oleObj>
                </mc:Choice>
                <mc:Fallback>
                  <p:oleObj name="Equation" r:id="rId6" imgW="609480" imgH="457200" progId="Equation.3">
                    <p:embed/>
                    <p:pic>
                      <p:nvPicPr>
                        <p:cNvPr id="10" name="Content Placeholder 15">
                          <a:extLst>
                            <a:ext uri="{FF2B5EF4-FFF2-40B4-BE49-F238E27FC236}">
                              <a16:creationId xmlns:a16="http://schemas.microsoft.com/office/drawing/2014/main" id="{547541C9-DC1A-48BC-BCBF-6A8AD3BE415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1764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Content Placeholder 15">
              <a:extLst>
                <a:ext uri="{FF2B5EF4-FFF2-40B4-BE49-F238E27FC236}">
                  <a16:creationId xmlns:a16="http://schemas.microsoft.com/office/drawing/2014/main" id="{A4B521E6-D999-49F8-B379-0F99C78FBDD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5635812"/>
                </p:ext>
              </p:extLst>
            </p:nvPr>
          </p:nvGraphicFramePr>
          <p:xfrm>
            <a:off x="9270564" y="2907364"/>
            <a:ext cx="990600" cy="7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09480" imgH="457200" progId="Equation.3">
                    <p:embed/>
                  </p:oleObj>
                </mc:Choice>
                <mc:Fallback>
                  <p:oleObj name="Equation" r:id="rId8" imgW="609480" imgH="457200" progId="Equation.3">
                    <p:embed/>
                    <p:pic>
                      <p:nvPicPr>
                        <p:cNvPr id="11" name="Content Placeholder 15">
                          <a:extLst>
                            <a:ext uri="{FF2B5EF4-FFF2-40B4-BE49-F238E27FC236}">
                              <a16:creationId xmlns:a16="http://schemas.microsoft.com/office/drawing/2014/main" id="{3636BFDB-7755-4E70-94DB-CF915F90AAE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70564" y="2907364"/>
                          <a:ext cx="990600" cy="744649"/>
                        </a:xfrm>
                        <a:prstGeom prst="rect">
                          <a:avLst/>
                        </a:prstGeom>
                        <a:noFill/>
                        <a:ln w="25400">
                          <a:solidFill>
                            <a:schemeClr val="tx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4836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Fixed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Each SNP has a “true effect size” on the trait.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This effect is shared by all cohorts.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observed effect sizes in the different cohorts will be distributed around the “true effect size” with a variance that depends on the precision of the different cohorts </a:t>
            </a:r>
          </a:p>
        </p:txBody>
      </p:sp>
    </p:spTree>
    <p:extLst>
      <p:ext uri="{BB962C8B-B14F-4D97-AF65-F5344CB8AC3E}">
        <p14:creationId xmlns:p14="http://schemas.microsoft.com/office/powerpoint/2010/main" val="1575679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Fixed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We weight each cohorts effect size by it’s precision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Error in our estimate is due to random error within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combined effect = the meta-analytic estimate</a:t>
            </a:r>
          </a:p>
        </p:txBody>
      </p:sp>
    </p:spTree>
    <p:extLst>
      <p:ext uri="{BB962C8B-B14F-4D97-AF65-F5344CB8AC3E}">
        <p14:creationId xmlns:p14="http://schemas.microsoft.com/office/powerpoint/2010/main" val="181504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F2FA-3675-4B95-BF4E-BA1B72C9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meta-analysis – Random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E226-68E6-407B-88CC-46A2234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true effect for a SNP varies between cohorts.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The studies included in the meta-analysis are assumed to be a random sample reflecting the distribution of true effects</a:t>
            </a:r>
          </a:p>
        </p:txBody>
      </p:sp>
    </p:spTree>
    <p:extLst>
      <p:ext uri="{BB962C8B-B14F-4D97-AF65-F5344CB8AC3E}">
        <p14:creationId xmlns:p14="http://schemas.microsoft.com/office/powerpoint/2010/main" val="29305692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2155</TotalTime>
  <Words>830</Words>
  <Application>Microsoft Office PowerPoint</Application>
  <PresentationFormat>Widescreen</PresentationFormat>
  <Paragraphs>123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Retrospect</vt:lpstr>
      <vt:lpstr>Equation</vt:lpstr>
      <vt:lpstr>GWAS Meta-Analysis</vt:lpstr>
      <vt:lpstr>PowerPoint Presentation</vt:lpstr>
      <vt:lpstr>Honouring a woman…</vt:lpstr>
      <vt:lpstr>Combining data across studies </vt:lpstr>
      <vt:lpstr>Joint vs Meta-analysis</vt:lpstr>
      <vt:lpstr>How we use meta-analysis in GWAS</vt:lpstr>
      <vt:lpstr>Types of meta-analysis – Fixed Effect</vt:lpstr>
      <vt:lpstr>Types of meta-analysis – Fixed Effect</vt:lpstr>
      <vt:lpstr>Types of meta-analysis – Random Effect</vt:lpstr>
      <vt:lpstr>Types of meta-analysis – Random Effect</vt:lpstr>
      <vt:lpstr>Types of meta-analysis – Random Effect</vt:lpstr>
      <vt:lpstr>Types of meta-analysis – Others</vt:lpstr>
      <vt:lpstr>Types of meta-analysis – Others</vt:lpstr>
      <vt:lpstr>Setting up a meta-analysis</vt:lpstr>
      <vt:lpstr>Software for running meta-analysis</vt:lpstr>
      <vt:lpstr>Software for running meta-analysis</vt:lpstr>
      <vt:lpstr>QC of cohort level data </vt:lpstr>
      <vt:lpstr>Choosing an analytic approach</vt:lpstr>
      <vt:lpstr>Choosing an analytic approach</vt:lpstr>
      <vt:lpstr>Choosing an analytic approach</vt:lpstr>
      <vt:lpstr>Why would you chose N weighted or RE?</vt:lpstr>
      <vt:lpstr>Practical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Sarah Medland</cp:lastModifiedBy>
  <cp:revision>296</cp:revision>
  <dcterms:created xsi:type="dcterms:W3CDTF">2012-07-05T13:18:19Z</dcterms:created>
  <dcterms:modified xsi:type="dcterms:W3CDTF">2023-03-08T15:27:44Z</dcterms:modified>
</cp:coreProperties>
</file>