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5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7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8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9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0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21.xml" ContentType="application/vnd.openxmlformats-officedocument.theme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2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3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4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theme/theme25.xml" ContentType="application/vnd.openxmlformats-officedocument.theme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6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7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28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29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30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1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2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theme/theme33.xml" ContentType="application/vnd.openxmlformats-officedocument.theme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34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35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36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theme/theme37.xml" ContentType="application/vnd.openxmlformats-officedocument.theme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theme/theme38.xml" ContentType="application/vnd.openxmlformats-officedocument.theme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theme/theme39.xml" ContentType="application/vnd.openxmlformats-officedocument.theme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theme/theme40.xml" ContentType="application/vnd.openxmlformats-officedocument.theme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theme/theme41.xml" ContentType="application/vnd.openxmlformats-officedocument.theme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theme/theme42.xml" ContentType="application/vnd.openxmlformats-officedocument.theme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43.xml" ContentType="application/vnd.openxmlformats-officedocument.theme+xml"/>
  <Override PartName="/ppt/theme/theme4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7" r:id="rId2"/>
    <p:sldMasterId id="2147483740" r:id="rId3"/>
    <p:sldMasterId id="2147484524" r:id="rId4"/>
    <p:sldMasterId id="2147484578" r:id="rId5"/>
    <p:sldMasterId id="2147484603" r:id="rId6"/>
    <p:sldMasterId id="2147484767" r:id="rId7"/>
    <p:sldMasterId id="2147484782" r:id="rId8"/>
    <p:sldMasterId id="2147484797" r:id="rId9"/>
    <p:sldMasterId id="2147484882" r:id="rId10"/>
    <p:sldMasterId id="2147484909" r:id="rId11"/>
    <p:sldMasterId id="2147484998" r:id="rId12"/>
    <p:sldMasterId id="2147485097" r:id="rId13"/>
    <p:sldMasterId id="2147485181" r:id="rId14"/>
    <p:sldMasterId id="2147485223" r:id="rId15"/>
    <p:sldMasterId id="2147485319" r:id="rId16"/>
    <p:sldMasterId id="2147485343" r:id="rId17"/>
    <p:sldMasterId id="2147485355" r:id="rId18"/>
    <p:sldMasterId id="2147485396" r:id="rId19"/>
    <p:sldMasterId id="2147485426" r:id="rId20"/>
    <p:sldMasterId id="2147485441" r:id="rId21"/>
    <p:sldMasterId id="2147485456" r:id="rId22"/>
    <p:sldMasterId id="2147485471" r:id="rId23"/>
    <p:sldMasterId id="2147485486" r:id="rId24"/>
    <p:sldMasterId id="2147485596" r:id="rId25"/>
    <p:sldMasterId id="2147485608" r:id="rId26"/>
    <p:sldMasterId id="2147485647" r:id="rId27"/>
    <p:sldMasterId id="2147485672" r:id="rId28"/>
    <p:sldMasterId id="2147485684" r:id="rId29"/>
    <p:sldMasterId id="2147485699" r:id="rId30"/>
    <p:sldMasterId id="2147485778" r:id="rId31"/>
    <p:sldMasterId id="2147485793" r:id="rId32"/>
    <p:sldMasterId id="2147485848" r:id="rId33"/>
    <p:sldMasterId id="2147485862" r:id="rId34"/>
    <p:sldMasterId id="2147485877" r:id="rId35"/>
    <p:sldMasterId id="2147485957" r:id="rId36"/>
    <p:sldMasterId id="2147485984" r:id="rId37"/>
    <p:sldMasterId id="2147485999" r:id="rId38"/>
    <p:sldMasterId id="2147486011" r:id="rId39"/>
    <p:sldMasterId id="2147486026" r:id="rId40"/>
    <p:sldMasterId id="2147486041" r:id="rId41"/>
    <p:sldMasterId id="2147486053" r:id="rId42"/>
    <p:sldMasterId id="2147486094" r:id="rId43"/>
  </p:sldMasterIdLst>
  <p:notesMasterIdLst>
    <p:notesMasterId r:id="rId131"/>
  </p:notesMasterIdLst>
  <p:sldIdLst>
    <p:sldId id="1258" r:id="rId44"/>
    <p:sldId id="1263" r:id="rId45"/>
    <p:sldId id="1250" r:id="rId46"/>
    <p:sldId id="1265" r:id="rId47"/>
    <p:sldId id="1268" r:id="rId48"/>
    <p:sldId id="1262" r:id="rId49"/>
    <p:sldId id="256" r:id="rId50"/>
    <p:sldId id="852" r:id="rId51"/>
    <p:sldId id="1207" r:id="rId52"/>
    <p:sldId id="1158" r:id="rId53"/>
    <p:sldId id="1208" r:id="rId54"/>
    <p:sldId id="1209" r:id="rId55"/>
    <p:sldId id="853" r:id="rId56"/>
    <p:sldId id="1210" r:id="rId57"/>
    <p:sldId id="1032" r:id="rId58"/>
    <p:sldId id="1211" r:id="rId59"/>
    <p:sldId id="1198" r:id="rId60"/>
    <p:sldId id="1252" r:id="rId61"/>
    <p:sldId id="1253" r:id="rId62"/>
    <p:sldId id="1199" r:id="rId63"/>
    <p:sldId id="1200" r:id="rId64"/>
    <p:sldId id="1201" r:id="rId65"/>
    <p:sldId id="1251" r:id="rId66"/>
    <p:sldId id="1203" r:id="rId67"/>
    <p:sldId id="1204" r:id="rId68"/>
    <p:sldId id="1202" r:id="rId69"/>
    <p:sldId id="1205" r:id="rId70"/>
    <p:sldId id="787" r:id="rId71"/>
    <p:sldId id="860" r:id="rId72"/>
    <p:sldId id="1162" r:id="rId73"/>
    <p:sldId id="1163" r:id="rId74"/>
    <p:sldId id="861" r:id="rId75"/>
    <p:sldId id="862" r:id="rId76"/>
    <p:sldId id="863" r:id="rId77"/>
    <p:sldId id="1124" r:id="rId78"/>
    <p:sldId id="866" r:id="rId79"/>
    <p:sldId id="867" r:id="rId80"/>
    <p:sldId id="868" r:id="rId81"/>
    <p:sldId id="873" r:id="rId82"/>
    <p:sldId id="874" r:id="rId83"/>
    <p:sldId id="1233" r:id="rId84"/>
    <p:sldId id="1254" r:id="rId85"/>
    <p:sldId id="1255" r:id="rId86"/>
    <p:sldId id="1256" r:id="rId87"/>
    <p:sldId id="1128" r:id="rId88"/>
    <p:sldId id="1115" r:id="rId89"/>
    <p:sldId id="1116" r:id="rId90"/>
    <p:sldId id="1117" r:id="rId91"/>
    <p:sldId id="1118" r:id="rId92"/>
    <p:sldId id="1119" r:id="rId93"/>
    <p:sldId id="1130" r:id="rId94"/>
    <p:sldId id="1156" r:id="rId95"/>
    <p:sldId id="1152" r:id="rId96"/>
    <p:sldId id="1244" r:id="rId97"/>
    <p:sldId id="1184" r:id="rId98"/>
    <p:sldId id="1185" r:id="rId99"/>
    <p:sldId id="1153" r:id="rId100"/>
    <p:sldId id="1247" r:id="rId101"/>
    <p:sldId id="1132" r:id="rId102"/>
    <p:sldId id="1186" r:id="rId103"/>
    <p:sldId id="1105" r:id="rId104"/>
    <p:sldId id="1133" r:id="rId105"/>
    <p:sldId id="1218" r:id="rId106"/>
    <p:sldId id="1057" r:id="rId107"/>
    <p:sldId id="1058" r:id="rId108"/>
    <p:sldId id="1059" r:id="rId109"/>
    <p:sldId id="1134" r:id="rId110"/>
    <p:sldId id="1061" r:id="rId111"/>
    <p:sldId id="1064" r:id="rId112"/>
    <p:sldId id="1135" r:id="rId113"/>
    <p:sldId id="1150" r:id="rId114"/>
    <p:sldId id="1151" r:id="rId115"/>
    <p:sldId id="1182" r:id="rId116"/>
    <p:sldId id="1188" r:id="rId117"/>
    <p:sldId id="1224" r:id="rId118"/>
    <p:sldId id="1229" r:id="rId119"/>
    <p:sldId id="1230" r:id="rId120"/>
    <p:sldId id="1136" r:id="rId121"/>
    <p:sldId id="1225" r:id="rId122"/>
    <p:sldId id="731" r:id="rId123"/>
    <p:sldId id="899" r:id="rId124"/>
    <p:sldId id="1259" r:id="rId125"/>
    <p:sldId id="1260" r:id="rId126"/>
    <p:sldId id="1249" r:id="rId127"/>
    <p:sldId id="1266" r:id="rId128"/>
    <p:sldId id="1267" r:id="rId129"/>
    <p:sldId id="1269" r:id="rId1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FF3399"/>
    <a:srgbClr val="FF6600"/>
    <a:srgbClr val="FF9900"/>
    <a:srgbClr val="FFFF99"/>
    <a:srgbClr val="FFFF66"/>
    <a:srgbClr val="FDFDFD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9505" autoAdjust="0"/>
  </p:normalViewPr>
  <p:slideViewPr>
    <p:cSldViewPr snapToGrid="0">
      <p:cViewPr varScale="1">
        <p:scale>
          <a:sx n="92" d="100"/>
          <a:sy n="92" d="100"/>
        </p:scale>
        <p:origin x="-960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12110"/>
    </p:cViewPr>
  </p:sorterViewPr>
  <p:notesViewPr>
    <p:cSldViewPr snapToGrid="0">
      <p:cViewPr varScale="1">
        <p:scale>
          <a:sx n="58" d="100"/>
          <a:sy n="58" d="100"/>
        </p:scale>
        <p:origin x="-1764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7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" Target="slides/slide20.xml"/><Relationship Id="rId84" Type="http://schemas.openxmlformats.org/officeDocument/2006/relationships/slide" Target="slides/slide4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0.xml"/><Relationship Id="rId58" Type="http://schemas.openxmlformats.org/officeDocument/2006/relationships/slide" Target="slides/slide15.xml"/><Relationship Id="rId74" Type="http://schemas.openxmlformats.org/officeDocument/2006/relationships/slide" Target="slides/slide31.xml"/><Relationship Id="rId79" Type="http://schemas.openxmlformats.org/officeDocument/2006/relationships/slide" Target="slides/slide36.xml"/><Relationship Id="rId102" Type="http://schemas.openxmlformats.org/officeDocument/2006/relationships/slide" Target="slides/slide59.xml"/><Relationship Id="rId123" Type="http://schemas.openxmlformats.org/officeDocument/2006/relationships/slide" Target="slides/slide80.xml"/><Relationship Id="rId128" Type="http://schemas.openxmlformats.org/officeDocument/2006/relationships/slide" Target="slides/slide8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7.xml"/><Relationship Id="rId95" Type="http://schemas.openxmlformats.org/officeDocument/2006/relationships/slide" Target="slides/slide52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5.xml"/><Relationship Id="rId64" Type="http://schemas.openxmlformats.org/officeDocument/2006/relationships/slide" Target="slides/slide21.xml"/><Relationship Id="rId69" Type="http://schemas.openxmlformats.org/officeDocument/2006/relationships/slide" Target="slides/slide26.xml"/><Relationship Id="rId113" Type="http://schemas.openxmlformats.org/officeDocument/2006/relationships/slide" Target="slides/slide70.xml"/><Relationship Id="rId118" Type="http://schemas.openxmlformats.org/officeDocument/2006/relationships/slide" Target="slides/slide75.xml"/><Relationship Id="rId134" Type="http://schemas.openxmlformats.org/officeDocument/2006/relationships/theme" Target="theme/theme1.xml"/><Relationship Id="rId80" Type="http://schemas.openxmlformats.org/officeDocument/2006/relationships/slide" Target="slides/slide37.xml"/><Relationship Id="rId85" Type="http://schemas.openxmlformats.org/officeDocument/2006/relationships/slide" Target="slides/slide42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6.xml"/><Relationship Id="rId103" Type="http://schemas.openxmlformats.org/officeDocument/2006/relationships/slide" Target="slides/slide60.xml"/><Relationship Id="rId108" Type="http://schemas.openxmlformats.org/officeDocument/2006/relationships/slide" Target="slides/slide65.xml"/><Relationship Id="rId124" Type="http://schemas.openxmlformats.org/officeDocument/2006/relationships/slide" Target="slides/slide81.xml"/><Relationship Id="rId129" Type="http://schemas.openxmlformats.org/officeDocument/2006/relationships/slide" Target="slides/slide86.xml"/><Relationship Id="rId54" Type="http://schemas.openxmlformats.org/officeDocument/2006/relationships/slide" Target="slides/slide11.xml"/><Relationship Id="rId70" Type="http://schemas.openxmlformats.org/officeDocument/2006/relationships/slide" Target="slides/slide27.xml"/><Relationship Id="rId75" Type="http://schemas.openxmlformats.org/officeDocument/2006/relationships/slide" Target="slides/slide32.xml"/><Relationship Id="rId91" Type="http://schemas.openxmlformats.org/officeDocument/2006/relationships/slide" Target="slides/slide48.xml"/><Relationship Id="rId96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6.xml"/><Relationship Id="rId114" Type="http://schemas.openxmlformats.org/officeDocument/2006/relationships/slide" Target="slides/slide71.xml"/><Relationship Id="rId119" Type="http://schemas.openxmlformats.org/officeDocument/2006/relationships/slide" Target="slides/slide76.xml"/><Relationship Id="rId44" Type="http://schemas.openxmlformats.org/officeDocument/2006/relationships/slide" Target="slides/slide1.xml"/><Relationship Id="rId60" Type="http://schemas.openxmlformats.org/officeDocument/2006/relationships/slide" Target="slides/slide17.xml"/><Relationship Id="rId65" Type="http://schemas.openxmlformats.org/officeDocument/2006/relationships/slide" Target="slides/slide22.xml"/><Relationship Id="rId81" Type="http://schemas.openxmlformats.org/officeDocument/2006/relationships/slide" Target="slides/slide38.xml"/><Relationship Id="rId86" Type="http://schemas.openxmlformats.org/officeDocument/2006/relationships/slide" Target="slides/slide43.xml"/><Relationship Id="rId130" Type="http://schemas.openxmlformats.org/officeDocument/2006/relationships/slide" Target="slides/slide87.xml"/><Relationship Id="rId135" Type="http://schemas.openxmlformats.org/officeDocument/2006/relationships/tableStyles" Target="tableStyle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6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7.xml"/><Relationship Id="rId55" Type="http://schemas.openxmlformats.org/officeDocument/2006/relationships/slide" Target="slides/slide12.xml"/><Relationship Id="rId76" Type="http://schemas.openxmlformats.org/officeDocument/2006/relationships/slide" Target="slides/slide33.xml"/><Relationship Id="rId97" Type="http://schemas.openxmlformats.org/officeDocument/2006/relationships/slide" Target="slides/slide54.xml"/><Relationship Id="rId104" Type="http://schemas.openxmlformats.org/officeDocument/2006/relationships/slide" Target="slides/slide61.xml"/><Relationship Id="rId120" Type="http://schemas.openxmlformats.org/officeDocument/2006/relationships/slide" Target="slides/slide77.xml"/><Relationship Id="rId125" Type="http://schemas.openxmlformats.org/officeDocument/2006/relationships/slide" Target="slides/slide8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8.xml"/><Relationship Id="rId92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2.xml"/><Relationship Id="rId66" Type="http://schemas.openxmlformats.org/officeDocument/2006/relationships/slide" Target="slides/slide23.xml"/><Relationship Id="rId87" Type="http://schemas.openxmlformats.org/officeDocument/2006/relationships/slide" Target="slides/slide44.xml"/><Relationship Id="rId110" Type="http://schemas.openxmlformats.org/officeDocument/2006/relationships/slide" Target="slides/slide67.xml"/><Relationship Id="rId115" Type="http://schemas.openxmlformats.org/officeDocument/2006/relationships/slide" Target="slides/slide72.xml"/><Relationship Id="rId131" Type="http://schemas.openxmlformats.org/officeDocument/2006/relationships/notesMaster" Target="notesMasters/notesMaster1.xml"/><Relationship Id="rId61" Type="http://schemas.openxmlformats.org/officeDocument/2006/relationships/slide" Target="slides/slide18.xml"/><Relationship Id="rId82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3.xml"/><Relationship Id="rId77" Type="http://schemas.openxmlformats.org/officeDocument/2006/relationships/slide" Target="slides/slide34.xml"/><Relationship Id="rId100" Type="http://schemas.openxmlformats.org/officeDocument/2006/relationships/slide" Target="slides/slide57.xml"/><Relationship Id="rId105" Type="http://schemas.openxmlformats.org/officeDocument/2006/relationships/slide" Target="slides/slide62.xml"/><Relationship Id="rId126" Type="http://schemas.openxmlformats.org/officeDocument/2006/relationships/slide" Target="slides/slide8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8.xml"/><Relationship Id="rId72" Type="http://schemas.openxmlformats.org/officeDocument/2006/relationships/slide" Target="slides/slide29.xml"/><Relationship Id="rId93" Type="http://schemas.openxmlformats.org/officeDocument/2006/relationships/slide" Target="slides/slide50.xml"/><Relationship Id="rId98" Type="http://schemas.openxmlformats.org/officeDocument/2006/relationships/slide" Target="slides/slide55.xml"/><Relationship Id="rId121" Type="http://schemas.openxmlformats.org/officeDocument/2006/relationships/slide" Target="slides/slide78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3.xml"/><Relationship Id="rId67" Type="http://schemas.openxmlformats.org/officeDocument/2006/relationships/slide" Target="slides/slide24.xml"/><Relationship Id="rId116" Type="http://schemas.openxmlformats.org/officeDocument/2006/relationships/slide" Target="slides/slide7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9.xml"/><Relationship Id="rId83" Type="http://schemas.openxmlformats.org/officeDocument/2006/relationships/slide" Target="slides/slide40.xml"/><Relationship Id="rId88" Type="http://schemas.openxmlformats.org/officeDocument/2006/relationships/slide" Target="slides/slide45.xml"/><Relationship Id="rId111" Type="http://schemas.openxmlformats.org/officeDocument/2006/relationships/slide" Target="slides/slide68.xml"/><Relationship Id="rId132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4.xml"/><Relationship Id="rId106" Type="http://schemas.openxmlformats.org/officeDocument/2006/relationships/slide" Target="slides/slide63.xml"/><Relationship Id="rId127" Type="http://schemas.openxmlformats.org/officeDocument/2006/relationships/slide" Target="slides/slide8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9.xml"/><Relationship Id="rId73" Type="http://schemas.openxmlformats.org/officeDocument/2006/relationships/slide" Target="slides/slide30.xml"/><Relationship Id="rId78" Type="http://schemas.openxmlformats.org/officeDocument/2006/relationships/slide" Target="slides/slide35.xml"/><Relationship Id="rId94" Type="http://schemas.openxmlformats.org/officeDocument/2006/relationships/slide" Target="slides/slide51.xml"/><Relationship Id="rId99" Type="http://schemas.openxmlformats.org/officeDocument/2006/relationships/slide" Target="slides/slide56.xml"/><Relationship Id="rId101" Type="http://schemas.openxmlformats.org/officeDocument/2006/relationships/slide" Target="slides/slide58.xml"/><Relationship Id="rId122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4.xml"/><Relationship Id="rId68" Type="http://schemas.openxmlformats.org/officeDocument/2006/relationships/slide" Target="slides/slide25.xml"/><Relationship Id="rId89" Type="http://schemas.openxmlformats.org/officeDocument/2006/relationships/slide" Target="slides/slide46.xml"/><Relationship Id="rId112" Type="http://schemas.openxmlformats.org/officeDocument/2006/relationships/slide" Target="slides/slide69.xml"/><Relationship Id="rId13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US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DZM</c:v>
                </c:pt>
                <c:pt idx="1">
                  <c:v>DZF</c:v>
                </c:pt>
                <c:pt idx="2">
                  <c:v>DZMF</c:v>
                </c:pt>
                <c:pt idx="3">
                  <c:v>MZM</c:v>
                </c:pt>
                <c:pt idx="4">
                  <c:v>MZF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0.48299999999999998</c:v>
                </c:pt>
                <c:pt idx="1">
                  <c:v>0.502</c:v>
                </c:pt>
                <c:pt idx="2">
                  <c:v>0.432</c:v>
                </c:pt>
                <c:pt idx="3">
                  <c:v>0.85000000000000098</c:v>
                </c:pt>
                <c:pt idx="4">
                  <c:v>0.85500000000000098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1C-4B73-81C0-5E5E910E9A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Australia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DZM</c:v>
                </c:pt>
                <c:pt idx="1">
                  <c:v>DZF</c:v>
                </c:pt>
                <c:pt idx="2">
                  <c:v>DZMF</c:v>
                </c:pt>
                <c:pt idx="3">
                  <c:v>MZM</c:v>
                </c:pt>
                <c:pt idx="4">
                  <c:v>MZF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0.41499999999999998</c:v>
                </c:pt>
                <c:pt idx="1">
                  <c:v>0.501</c:v>
                </c:pt>
                <c:pt idx="2">
                  <c:v>0.441</c:v>
                </c:pt>
                <c:pt idx="3">
                  <c:v>0.87200000000000399</c:v>
                </c:pt>
                <c:pt idx="4">
                  <c:v>0.82700000000000096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1C-4B73-81C0-5E5E910E9A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8660224"/>
        <c:axId val="89962112"/>
      </c:barChart>
      <c:catAx>
        <c:axId val="108660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9962112"/>
        <c:crosses val="autoZero"/>
        <c:auto val="1"/>
        <c:lblAlgn val="ctr"/>
        <c:lblOffset val="100"/>
        <c:noMultiLvlLbl val="0"/>
      </c:catAx>
      <c:valAx>
        <c:axId val="8996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86602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A82F93F-F81A-4A93-ADE5-CB981EF79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57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C3CB7-D60C-4A88-94F7-6C1520034930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7B44B-BA0B-4F12-A874-D0D65EB11738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9E875-D60E-8F44-9934-617BC6CC9285}" type="slidenum">
              <a:rPr lang="en-US" sz="1200">
                <a:solidFill>
                  <a:prstClr val="black"/>
                </a:solidFill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4713"/>
          </a:xfrm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632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9E875-D60E-8F44-9934-617BC6CC9285}" type="slidenum">
              <a:rPr lang="en-US" sz="1200">
                <a:solidFill>
                  <a:prstClr val="black"/>
                </a:solidFill>
              </a:rPr>
              <a:pPr eaLnBrk="1" hangingPunct="1"/>
              <a:t>47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4713"/>
          </a:xfrm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08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9E875-D60E-8F44-9934-617BC6CC9285}" type="slidenum">
              <a:rPr lang="en-US" sz="1200">
                <a:solidFill>
                  <a:prstClr val="black"/>
                </a:solidFill>
              </a:rPr>
              <a:pPr eaLnBrk="1" hangingPunct="1"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4713"/>
          </a:xfrm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01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9E875-D60E-8F44-9934-617BC6CC9285}" type="slidenum">
              <a:rPr lang="en-US" sz="1200">
                <a:solidFill>
                  <a:prstClr val="black"/>
                </a:solidFill>
              </a:rPr>
              <a:pPr eaLnBrk="1" hangingPunct="1"/>
              <a:t>49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4713"/>
          </a:xfrm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39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59E875-D60E-8F44-9934-617BC6CC9285}" type="slidenum">
              <a:rPr lang="en-US" sz="1200">
                <a:solidFill>
                  <a:prstClr val="black"/>
                </a:solidFill>
              </a:rPr>
              <a:pPr eaLnBrk="1" hangingPunct="1"/>
              <a:t>50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4537" cy="3414713"/>
          </a:xfrm>
          <a:solidFill>
            <a:srgbClr val="FFFFFF"/>
          </a:solidFill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44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9E405-B88B-B247-8535-AE7622B9F513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Manhattan plot showing results of the trans-ethnic meta-analysis.</a:t>
            </a:r>
          </a:p>
          <a:p>
            <a:endParaRPr lang="en-GB" dirty="0" smtClean="0"/>
          </a:p>
          <a:p>
            <a:r>
              <a:rPr lang="en-GB" dirty="0" smtClean="0"/>
              <a:t>Explain </a:t>
            </a:r>
            <a:r>
              <a:rPr lang="en-GB" dirty="0" err="1" smtClean="0"/>
              <a:t>bayes</a:t>
            </a:r>
            <a:r>
              <a:rPr lang="en-GB" dirty="0" smtClean="0"/>
              <a:t> factor and cut-off</a:t>
            </a:r>
            <a:r>
              <a:rPr lang="en-GB" baseline="0" dirty="0" smtClean="0"/>
              <a:t> equivalent to p-value 5x10-8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CCAA3-C566-4F25-B3EB-DD959641F477}" type="slidenum">
              <a:rPr lang="en-GB" smtClean="0">
                <a:solidFill>
                  <a:prstClr val="black"/>
                </a:solidFill>
              </a:rPr>
              <a:pPr/>
              <a:t>64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1CCEE-67A4-BE45-AC5B-A6C914E56E2F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0245-39A3-4AD8-B7E0-56E105F4C4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460D5-D238-4EE3-80A4-D041EA906A45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796925"/>
            <a:ext cx="4260850" cy="319563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3850"/>
          </a:xfrm>
          <a:noFill/>
          <a:ln/>
        </p:spPr>
        <p:txBody>
          <a:bodyPr wrap="square" lIns="94748" tIns="47374" rIns="94748" bIns="47374"/>
          <a:lstStyle/>
          <a:p>
            <a:pPr eaLnBrk="1" hangingPunct="1"/>
            <a:r>
              <a:rPr lang="de-DE" smtClean="0">
                <a:cs typeface="Times New Roman" pitchFamily="18" charset="0"/>
              </a:rPr>
              <a:t>In a GWA the Genome which contains xx SNPs is examined using … SNPs</a:t>
            </a:r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A06042-23C5-4690-919C-3386AC98323F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20DC01-BFB0-48C1-B3B1-0526024396CB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384BD-1B0E-4E3D-AC01-E734960C9F6F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 smtClean="0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57BF07-DD15-4ABA-A8BB-6CADA97026C6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5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4.png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2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2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2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2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2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/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/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D4AEB-1D0C-4F10-AA76-441D15081E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766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085095A-B409-48A9-9D9C-F8E3DA15EB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2441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9" y="2017714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65671F5-EA89-4EBA-8586-E1606A5BB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9573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A4C998-14DC-4715-8AD7-A0B9AABC0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61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4556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905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40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596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424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3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11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913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5463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106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81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240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8076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454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779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3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05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7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958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26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308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477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444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288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633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583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714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514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557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926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5325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463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6999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72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85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275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022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429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764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3876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329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6759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318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981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953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484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236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7992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1293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3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75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232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4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532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5743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0987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84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7202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75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587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3236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82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39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026"/>
          <p:cNvGrpSpPr>
            <a:grpSpLocks/>
          </p:cNvGrpSpPr>
          <p:nvPr/>
        </p:nvGrpSpPr>
        <p:grpSpPr bwMode="auto">
          <a:xfrm>
            <a:off x="5" y="2438788"/>
            <a:ext cx="9009063" cy="1052513"/>
            <a:chOff x="0" y="1536"/>
            <a:chExt cx="5675" cy="663"/>
          </a:xfrm>
        </p:grpSpPr>
        <p:grpSp>
          <p:nvGrpSpPr>
            <p:cNvPr id="4099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038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039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04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96B94D-AD50-48A7-ACEA-3C7CE9DA0923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347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BD950-5D3A-496E-AD43-C6DBE1C571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9933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6F933-FC09-4C98-B730-D6A4045976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8697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E1701-9F87-4D0A-83B0-C22D08EC1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5762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48F29-52E2-4C78-87F8-B256244FD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9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CC7E4-A9F1-4BD0-B887-B3AA69C543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560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CF3A5-FEBA-415A-843A-2EE0E4687D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967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C9F9B-E8BD-436B-BD05-9F951EDA5F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705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7D569-4FA9-401E-8686-5E292D2D86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157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B6CC2-C657-44BA-A337-89B154DFE6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2487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51E5D-A088-4049-8203-9546215DEA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966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105BA8-CBE7-44DF-92F3-71A79EF1F9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235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2F7A56-E6EB-4CD8-8B0E-3AEAF5033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92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376FCC-37A0-4461-B95D-1F6743A6D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376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875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4352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575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655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6144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3910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24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33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4632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42354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039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134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13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3795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6008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7581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762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4463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173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9083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6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3902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9363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778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1563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0025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3085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6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85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289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3472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8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6079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01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3830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4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860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43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020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62596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8004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5346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08346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6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85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784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3541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8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71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49766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06425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4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0857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43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6754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835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780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52412" y="990818"/>
            <a:ext cx="8643938" cy="864655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900" b="1" dirty="0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659279159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545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72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7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86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234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922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86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370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051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792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860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99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9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590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54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72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746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860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2345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92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869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370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05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792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86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99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9270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590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545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72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7469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860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23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806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922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869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37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0510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792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86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99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927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59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54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806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72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746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86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2345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922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869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370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0510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792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8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99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927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590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545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72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746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860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2345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9226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8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3163" y="-2039877"/>
            <a:ext cx="7772400" cy="4524315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66816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974E3E-622A-4B0A-AC80-D5D7414625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370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0510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792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860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99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927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590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8545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72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437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0089-C13D-4FF3-8546-2CEB391480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1860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2345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922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4869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3707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40510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5792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860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54990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192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4C7B-04CE-45A7-AE17-060B74F5F4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67590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0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3BA50-0F34-4370-A850-554FF3714FF8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2105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8E5B-3F60-4859-8E30-E25E503E012B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5674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75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7F81A-058D-4174-A743-D84581AAEA2E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698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A7B2A-A14E-421E-B4AE-5F6D1954C31A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5061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53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55" indent="0">
              <a:buNone/>
              <a:defRPr sz="2700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00" b="1"/>
            </a:lvl4pPr>
            <a:lvl5pPr marL="2438218" indent="0">
              <a:buNone/>
              <a:defRPr sz="2100" b="1"/>
            </a:lvl5pPr>
            <a:lvl6pPr marL="3047772" indent="0">
              <a:buNone/>
              <a:defRPr sz="2100" b="1"/>
            </a:lvl6pPr>
            <a:lvl7pPr marL="3657327" indent="0">
              <a:buNone/>
              <a:defRPr sz="2100" b="1"/>
            </a:lvl7pPr>
            <a:lvl8pPr marL="4266880" indent="0">
              <a:buNone/>
              <a:defRPr sz="2100" b="1"/>
            </a:lvl8pPr>
            <a:lvl9pPr marL="4876435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53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207D0-5EBF-4408-A0ED-A2D56404C53D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0181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201C-56EC-4E2D-A843-1354AC0F533C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58379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0FDA0-87E5-42D1-BA34-395810350FA6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93074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348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53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7C6E-7E3C-4773-A670-C3A9AA0C49C5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8870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1075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55" indent="0">
              <a:buNone/>
              <a:defRPr sz="3700"/>
            </a:lvl2pPr>
            <a:lvl3pPr marL="1219110" indent="0">
              <a:buNone/>
              <a:defRPr sz="3200"/>
            </a:lvl3pPr>
            <a:lvl4pPr marL="1828664" indent="0">
              <a:buNone/>
              <a:defRPr sz="2700"/>
            </a:lvl4pPr>
            <a:lvl5pPr marL="2438218" indent="0">
              <a:buNone/>
              <a:defRPr sz="2700"/>
            </a:lvl5pPr>
            <a:lvl6pPr marL="3047772" indent="0">
              <a:buNone/>
              <a:defRPr sz="2700"/>
            </a:lvl6pPr>
            <a:lvl7pPr marL="3657327" indent="0">
              <a:buNone/>
              <a:defRPr sz="2700"/>
            </a:lvl7pPr>
            <a:lvl8pPr marL="4266880" indent="0">
              <a:buNone/>
              <a:defRPr sz="2700"/>
            </a:lvl8pPr>
            <a:lvl9pPr marL="4876435" indent="0">
              <a:buNone/>
              <a:defRPr sz="27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17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55" indent="0">
              <a:buNone/>
              <a:defRPr sz="1600"/>
            </a:lvl2pPr>
            <a:lvl3pPr marL="1219110" indent="0">
              <a:buNone/>
              <a:defRPr sz="1300"/>
            </a:lvl3pPr>
            <a:lvl4pPr marL="1828664" indent="0">
              <a:buNone/>
              <a:defRPr sz="1200"/>
            </a:lvl4pPr>
            <a:lvl5pPr marL="2438218" indent="0">
              <a:buNone/>
              <a:defRPr sz="1200"/>
            </a:lvl5pPr>
            <a:lvl6pPr marL="3047772" indent="0">
              <a:buNone/>
              <a:defRPr sz="1200"/>
            </a:lvl6pPr>
            <a:lvl7pPr marL="3657327" indent="0">
              <a:buNone/>
              <a:defRPr sz="1200"/>
            </a:lvl7pPr>
            <a:lvl8pPr marL="4266880" indent="0">
              <a:buNone/>
              <a:defRPr sz="1200"/>
            </a:lvl8pPr>
            <a:lvl9pPr marL="487643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F6BAA-CC45-4FEB-9B62-60677F6E486A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43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5F3-763E-448E-B22A-E6EA8933E2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D78A4-1164-4572-907D-2221C438BA45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5302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C0813-FA8C-487F-8EF8-FA16F681D687}" type="datetime1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57017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9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9342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1831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3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9748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026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6766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8083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560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32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71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4BB2-2225-465D-94E1-52179655D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4437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5936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91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91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11653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86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02949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865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5575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7186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97339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7598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8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7741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2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483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502C-587B-4A40-B396-C344857751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218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218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2287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8158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3460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5135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3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57997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7509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1133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44624"/>
            <a:ext cx="7488832" cy="576064"/>
          </a:xfrm>
        </p:spPr>
        <p:txBody>
          <a:bodyPr anchor="b"/>
          <a:lstStyle>
            <a:lvl1pPr algn="l"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BF5B-BAED-405D-AB41-CF908119AB6C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0" y="692696"/>
            <a:ext cx="8244408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 userDrawn="1"/>
        </p:nvSpPr>
        <p:spPr>
          <a:xfrm>
            <a:off x="6876256" y="4221088"/>
            <a:ext cx="2267744" cy="220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7695319" y="6414665"/>
            <a:ext cx="1448682" cy="6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4" y="6365332"/>
            <a:ext cx="503253" cy="3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9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7199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59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3E6E-C2C6-4849-9755-1173CCF19B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1435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2564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7431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7344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5466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629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3573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6391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6/03/2023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56793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82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BE2C-D8A3-4315-8862-DB17E1C495B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310185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3179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6299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570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86361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48833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43157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52288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8793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39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570B-B9B1-43B7-88A6-776B7042A2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806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11617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806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42147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8102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106693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93527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4587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3455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5776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5675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0437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23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585F-AEAD-43A1-AD08-63C3F17D2B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6768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6756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056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7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7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99617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8206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61411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41341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" y="1066938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DB32A80-2B7E-45D1-AAD9-925F761EDEBB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797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CFD6D-9C5D-4D26-BDAC-1DD5C1381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4706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930F4-6FE4-4AF0-BCEB-E5A3661E49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14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B599-55EA-4977-90FD-32D4C67205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33DAF-341F-4F31-815F-E746486D10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863981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9AED1-D9C3-4524-BB68-E015AA9C68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519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5FAB3-083E-4158-B0C2-133C468A9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2243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D582D-B9B3-4783-A802-2F95CDAED0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69576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BBD2-CA90-4C10-ADEB-25646EE30D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56869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CAE52-2C52-4E85-BC09-05F1D27B41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13845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DFC6D-2132-429B-BE26-822CEF474F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507875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7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7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E1BE5-000C-4477-8E88-4C430859E8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221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DA92D5-CD1E-47EB-8E44-3752097A5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2183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FFE756-653D-47E9-9D36-96B3473304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88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C67CF-4BD3-406B-A053-2300104F5BEA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2332D-6B22-4F78-8DE2-AB9FBCF44B10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B722CC-377D-401A-9C78-62CAC9024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3335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838200" y="24384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000000"/>
              </a:solidFill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09638" y="985976"/>
            <a:ext cx="7239000" cy="1444625"/>
          </a:xfrm>
        </p:spPr>
        <p:txBody>
          <a:bodyPr/>
          <a:lstStyle>
            <a:lvl1pPr>
              <a:defRPr sz="4000">
                <a:latin typeface="Tahoma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096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ECAFD1C8-C591-4C52-8C78-6C115EF53E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21446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1610-A341-421F-AC64-2F13817DF2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80232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CA72A-173C-45C9-A1F6-1B0D5D4487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52131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2" y="1827213"/>
            <a:ext cx="35798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1F95-5BAD-4A08-9A7E-1C1E1F645A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7215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71FE6-FFDF-4D4F-A108-C24D209725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84575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789B-2D4A-438F-8C4A-31AE89ACE3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35964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0BF65-40DB-4E72-A445-78001AB4965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9054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C1CB2-5D59-46DB-9FEF-53A0CD7CE6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124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69367-4A3C-46CE-B3B0-2742DCDF5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300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5961-D896-4800-A608-3A4AF742AF8F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63707-C823-4D53-9D46-F4988B11515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0C4C2-41C6-41E4-A660-A286ED1A77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649608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2" y="304938"/>
            <a:ext cx="1827213" cy="5637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938"/>
            <a:ext cx="5334000" cy="5637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C42A9-9FE2-4015-8064-61CD0D4297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7361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04800"/>
            <a:ext cx="7313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2" y="1827213"/>
            <a:ext cx="3579813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3506C-BCE6-4DE4-90BF-C53B24C2A5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9086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304800"/>
            <a:ext cx="7313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2" y="1827213"/>
            <a:ext cx="7313613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37F00-7292-4D33-BA35-A37151709D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9001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106694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8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8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18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035E9B60-3750-4F25-9777-E5A7E569C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9725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26C1-8B15-4FD4-8262-7F06A9257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3527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2552D-7488-4C35-AD09-7B21E7781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0358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BFDAA-5028-4894-A31B-D636418A5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2707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0D974-4F13-4A83-A14F-F1BBB1E4B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4113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74AFF-9327-478A-AED8-AC90F6949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01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5DB5-03A6-4393-B0C5-7D5BAEDBFF93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1AD3-E720-4C68-BF82-F635CAC68492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DC08-8025-403C-84CB-D2E514512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6490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6B370-0535-4140-8C2F-E9F5014AC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4896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0F278-B26E-4B48-AA85-B0A4649F0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6729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F66DD-6FAE-469F-90F1-4B840A7BC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2694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7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7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17863-6776-41A4-9B2C-9B1051B0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56354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7481-399F-4215-A821-A52627FB6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88247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617678"/>
            <a:ext cx="7804150" cy="5514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3F46-1ED8-44B1-A717-E45E96A7B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75149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" y="106694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18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18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6EC015-F657-4340-B99F-F566BA6660D0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181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F7A3-55FC-41D3-ABFC-9AED3A4FE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78247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EE264-DF36-486A-85FF-BD495729E0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72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60F20-2AAF-4B65-894B-0F441D8CAA8D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17C1-A2C7-49E8-B1D7-A18C2C96A231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8D51-7220-4A46-A58B-FF47DE468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16795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C13A-83F1-4EFE-9863-B6364EE4B4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8862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1CFE-0FC1-4311-AC7B-B90D81FBB5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289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70BA-935F-4892-96C8-D2027E182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532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DA130-925E-4BDD-9004-BF7F24F17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0947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3DB92-0D9B-4F57-A830-5A7066EA8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32513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37B-7E69-4E8F-BBE9-1A423FCCF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1212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7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7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0BCF5-9397-4630-ADE4-C386026CE2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2989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9943F-63B4-4EEF-BA7A-E99C46ABE3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56850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3A248A-256E-442A-903A-6CDBE01C8C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449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A0B1-AD73-4BD9-BF73-73794A8617DA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426D-C198-4FBE-BB43-A60B807EC74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9CAC8E-99FD-4D32-8D18-B45E8AE65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88059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370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5877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40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9736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3501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51326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508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5208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9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780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9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627F-9B71-4850-8A42-56258F3452A8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D3CD2-360A-43FC-B9C6-9D841EB44967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65008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0645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175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3463123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989486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7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602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798802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705744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137087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96852501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4626800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64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5377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7BB59-CE04-46C6-BB16-18EDA0ACA6E3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445E-1535-44B8-BEF2-24E2F53506AD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64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0502806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409309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264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264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937567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106693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7462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5762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14548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71016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29838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8109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60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B55A-A577-4EDA-8B9E-1C99658B6771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8CBC-EC6B-4122-AA1A-3E12AD97EBA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97571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7296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2555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7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7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1379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11507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269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9805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18B16-B034-44FF-A868-11DAF81D8EC7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53388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D5B41-9385-486F-82E1-C8B6C0CE6004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85468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AEAC2-0CA8-4B25-B70E-AA8FE816E98E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360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60F7-D6AF-46B5-8A3C-87CEBC2D9474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B7C3-760C-4807-9AC9-C84479610DDE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9F679F-251E-4DCE-9E52-A7D8BB8F9570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193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72B6D5-3634-4085-998C-C77B5B05553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7561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B5F12-3346-4680-AFF8-F1E1AA4156A2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8725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44AADB-1029-4929-9219-EA1C6907720B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9256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8A56D-535D-4D4A-9765-3AD003BABA68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40092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B115C-AA2B-4188-AC3F-9AA93F804D01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6195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81E93-CBB4-47A2-9D25-F8ED799A32C3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7900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02F4E-42E5-412B-98D6-45740C8CBD1A}" type="slidenum">
              <a:rPr lang="en-AU">
                <a:solidFill>
                  <a:srgbClr val="000000"/>
                </a:solidFill>
              </a:rPr>
              <a:pPr/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1365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2" y="1066894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6EC015-F657-4340-B99F-F566BA6660D0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0111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F7A3-55FC-41D3-ABFC-9AED3A4FE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91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60CD-719C-4941-9564-99FB59158B72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082D-11F6-48D3-9A96-B0DC7839ABB8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EE264-DF36-486A-85FF-BD495729E0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0951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8D51-7220-4A46-A58B-FF47DE468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2911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C13A-83F1-4EFE-9863-B6364EE4B4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391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1CFE-0FC1-4311-AC7B-B90D81FBB5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0953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70BA-935F-4892-96C8-D2027E182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5185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DA130-925E-4BDD-9004-BF7F24F17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61136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3DB92-0D9B-4F57-A830-5A7066EA8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0761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37B-7E69-4E8F-BBE9-1A423FCCF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4651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32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32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0BCF5-9397-4630-ADE4-C386026CE2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23525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9943F-63B4-4EEF-BA7A-E99C46ABE3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68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55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855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52CC-6ADF-4F9A-9230-807FA214389B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98A-2F4B-4E0C-B9A7-AC726C42E5D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3A248A-256E-442A-903A-6CDBE01C8C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49392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9CAC8E-99FD-4D32-8D18-B45E8AE65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36296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1066896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57824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010576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11908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67961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76642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2595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64103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113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FE51D8E9-747C-4C8B-B055-107D667D5A5A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29611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665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87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87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56464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37782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863351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40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9335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98223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9460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70346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49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6A705-7A8C-4A4B-8E4A-F31817C166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9914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03915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6969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51472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53318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43845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0753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D5BEF6F-6263-4F8D-8EB5-8791451073CD}"/>
              </a:ext>
            </a:extLst>
          </p:cNvPr>
          <p:cNvSpPr/>
          <p:nvPr userDrawn="1"/>
        </p:nvSpPr>
        <p:spPr>
          <a:xfrm>
            <a:off x="0" y="0"/>
            <a:ext cx="9144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3E3223-6328-4488-8A5F-952E87A12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7389173" y="5499902"/>
            <a:ext cx="1754829" cy="13581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498" y="1160745"/>
            <a:ext cx="8053685" cy="1296144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74" y="2571296"/>
            <a:ext cx="80604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30"/>
              </a:lnSpc>
              <a:buNone/>
              <a:defRPr sz="20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3140420-5D32-4B9D-AAC5-EA821D59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2" y="4064713"/>
            <a:ext cx="2024829" cy="2793299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A1484F3-3D7B-466C-B621-2369AAE0DB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494" y="207631"/>
            <a:ext cx="2403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64299D2-DE60-4B62-A10B-37589920676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498" y="1143405"/>
            <a:ext cx="8053685" cy="1296144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74" y="2553959"/>
            <a:ext cx="8060400" cy="26752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30"/>
              </a:lnSpc>
              <a:buNone/>
              <a:defRPr sz="20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8" name="Right Triangle 3">
            <a:extLst>
              <a:ext uri="{FF2B5EF4-FFF2-40B4-BE49-F238E27FC236}">
                <a16:creationId xmlns="" xmlns:a16="http://schemas.microsoft.com/office/drawing/2014/main" id="{E49831C3-1265-4B26-84DA-16A7EC28AF57}"/>
              </a:ext>
            </a:extLst>
          </p:cNvPr>
          <p:cNvSpPr/>
          <p:nvPr userDrawn="1"/>
        </p:nvSpPr>
        <p:spPr>
          <a:xfrm>
            <a:off x="1" y="4076700"/>
            <a:ext cx="1916906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8" name="Graphic 1">
            <a:extLst>
              <a:ext uri="{FF2B5EF4-FFF2-40B4-BE49-F238E27FC236}">
                <a16:creationId xmlns="" xmlns:a16="http://schemas.microsoft.com/office/drawing/2014/main" id="{570549AC-72A0-49C7-B98A-4959B5690850}"/>
              </a:ext>
            </a:extLst>
          </p:cNvPr>
          <p:cNvSpPr/>
          <p:nvPr userDrawn="1"/>
        </p:nvSpPr>
        <p:spPr>
          <a:xfrm>
            <a:off x="7434318" y="5571768"/>
            <a:ext cx="1709682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black"/>
              </a:solidFill>
              <a:latin typeface="Century Gothic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EDF6610-A984-4E2A-B1B8-C6D029484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494" y="207631"/>
            <a:ext cx="2403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498" y="1143405"/>
            <a:ext cx="8046485" cy="1296144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80" y="2553959"/>
            <a:ext cx="8053194" cy="267524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ts val="2430"/>
              </a:lnSpc>
              <a:buNone/>
              <a:defRPr sz="20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9933EA7-FE92-4C6D-8733-61E671888999}"/>
              </a:ext>
            </a:extLst>
          </p:cNvPr>
          <p:cNvSpPr/>
          <p:nvPr userDrawn="1"/>
        </p:nvSpPr>
        <p:spPr>
          <a:xfrm>
            <a:off x="6" y="0"/>
            <a:ext cx="9143999" cy="9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93FA41E-EFD5-45E8-BE8D-8CAB28F4B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37" y="234890"/>
            <a:ext cx="2241000" cy="452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DDADB43-ED09-48C5-A41D-5E4BDF72C85E}"/>
              </a:ext>
            </a:extLst>
          </p:cNvPr>
          <p:cNvSpPr txBox="1"/>
          <p:nvPr userDrawn="1"/>
        </p:nvSpPr>
        <p:spPr>
          <a:xfrm>
            <a:off x="1" y="-1586050"/>
            <a:ext cx="5724128" cy="10618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For this slide design, you can choose your own image </a:t>
            </a:r>
            <a:br>
              <a:rPr lang="en-AU" sz="1050" dirty="0">
                <a:solidFill>
                  <a:prstClr val="white"/>
                </a:solidFill>
                <a:latin typeface="Century Gothic Regular"/>
              </a:rPr>
            </a:b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by right-clicking somewhere on the slide, not in a content placeholder.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‘Format Background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Under the ‘Fill’ menu, ‘Picture’ is already selected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Go to the ‘File’ button and select another image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Change text </a:t>
            </a:r>
            <a:r>
              <a:rPr lang="en-US" sz="1050" dirty="0" err="1">
                <a:solidFill>
                  <a:prstClr val="white"/>
                </a:solidFill>
                <a:latin typeface="Century Gothic Regular"/>
              </a:rPr>
              <a:t>colour</a:t>
            </a: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 as necessary to suit the image</a:t>
            </a:r>
            <a:endParaRPr lang="en-AU" sz="10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1" name="Right Triangle 3">
            <a:extLst>
              <a:ext uri="{FF2B5EF4-FFF2-40B4-BE49-F238E27FC236}">
                <a16:creationId xmlns="" xmlns:a16="http://schemas.microsoft.com/office/drawing/2014/main" id="{5A5C0481-15B5-4619-B80D-C8C9ABD7F904}"/>
              </a:ext>
            </a:extLst>
          </p:cNvPr>
          <p:cNvSpPr/>
          <p:nvPr userDrawn="1"/>
        </p:nvSpPr>
        <p:spPr>
          <a:xfrm>
            <a:off x="1" y="4076700"/>
            <a:ext cx="1916906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9" name="Graphic 1">
            <a:extLst>
              <a:ext uri="{FF2B5EF4-FFF2-40B4-BE49-F238E27FC236}">
                <a16:creationId xmlns="" xmlns:a16="http://schemas.microsoft.com/office/drawing/2014/main" id="{84EF10FC-E046-43D3-9897-04BE4FF5A176}"/>
              </a:ext>
            </a:extLst>
          </p:cNvPr>
          <p:cNvSpPr/>
          <p:nvPr userDrawn="1"/>
        </p:nvSpPr>
        <p:spPr>
          <a:xfrm>
            <a:off x="7434318" y="5571768"/>
            <a:ext cx="1709682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black"/>
              </a:solidFill>
              <a:latin typeface="Century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08399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7A428-A57F-4CB3-9AA4-DF1D732337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B1A2C22-D4CF-4FE0-AF06-038EB2ACB6D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D751603-5D6A-462B-B9E7-98413BF2CB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2269" y="275999"/>
            <a:ext cx="2403000" cy="472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495" y="1700820"/>
            <a:ext cx="8076510" cy="1224137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5" y="3113748"/>
            <a:ext cx="807651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30"/>
              </a:lnSpc>
              <a:buNone/>
              <a:defRPr sz="20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="" xmlns:a16="http://schemas.microsoft.com/office/drawing/2014/main" id="{DBA991DB-C059-4DB2-8D91-33D3F3951887}"/>
              </a:ext>
            </a:extLst>
          </p:cNvPr>
          <p:cNvSpPr/>
          <p:nvPr userDrawn="1"/>
        </p:nvSpPr>
        <p:spPr>
          <a:xfrm>
            <a:off x="1" y="4076700"/>
            <a:ext cx="1916906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8" name="Graphic 1">
            <a:extLst>
              <a:ext uri="{FF2B5EF4-FFF2-40B4-BE49-F238E27FC236}">
                <a16:creationId xmlns="" xmlns:a16="http://schemas.microsoft.com/office/drawing/2014/main" id="{F070BDDD-4427-48C1-9206-C4CC3FAE8AD1}"/>
              </a:ext>
            </a:extLst>
          </p:cNvPr>
          <p:cNvSpPr/>
          <p:nvPr userDrawn="1"/>
        </p:nvSpPr>
        <p:spPr>
          <a:xfrm>
            <a:off x="7434318" y="5571768"/>
            <a:ext cx="1709682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black"/>
              </a:solidFill>
              <a:latin typeface="Century Gothi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435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(Editab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495" y="1700820"/>
            <a:ext cx="8076510" cy="1224137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[Divider title]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495" y="3113748"/>
            <a:ext cx="807651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30"/>
              </a:lnSpc>
              <a:buNone/>
              <a:defRPr sz="202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[Divider subtitle]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7A07765-DB77-44E5-9420-D56F1378074A}"/>
              </a:ext>
            </a:extLst>
          </p:cNvPr>
          <p:cNvSpPr txBox="1"/>
          <p:nvPr userDrawn="1"/>
        </p:nvSpPr>
        <p:spPr>
          <a:xfrm>
            <a:off x="1" y="-1053499"/>
            <a:ext cx="572412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For this slide design, you can change the background colour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by right-clicking somewhere on the slide, not in a content placeholder.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‘Format Background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Under the ‘Fill’ menu, ‘change ‘Solid fill’ to a </a:t>
            </a:r>
            <a:r>
              <a:rPr lang="en-US" sz="1050" dirty="0" err="1">
                <a:solidFill>
                  <a:prstClr val="white"/>
                </a:solidFill>
                <a:latin typeface="Century Gothic Regular"/>
              </a:rPr>
              <a:t>colour</a:t>
            </a: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 from the palette</a:t>
            </a:r>
            <a:endParaRPr lang="en-AU" sz="10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BE33C2-B581-422F-9FF5-AF660C79D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2269" y="275999"/>
            <a:ext cx="2403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1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3">
            <a:extLst>
              <a:ext uri="{FF2B5EF4-FFF2-40B4-BE49-F238E27FC236}">
                <a16:creationId xmlns="" xmlns:a16="http://schemas.microsoft.com/office/drawing/2014/main" id="{5E92F574-51E7-47B2-86D2-94DAE288E822}"/>
              </a:ext>
            </a:extLst>
          </p:cNvPr>
          <p:cNvSpPr/>
          <p:nvPr userDrawn="1"/>
        </p:nvSpPr>
        <p:spPr>
          <a:xfrm>
            <a:off x="6" y="4076700"/>
            <a:ext cx="2555875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C31ECE3F-0C43-444E-9F0C-B23F8D3935D2}"/>
              </a:ext>
            </a:extLst>
          </p:cNvPr>
          <p:cNvSpPr/>
          <p:nvPr userDrawn="1"/>
        </p:nvSpPr>
        <p:spPr>
          <a:xfrm>
            <a:off x="6894191" y="5584173"/>
            <a:ext cx="2249561" cy="1273828"/>
          </a:xfrm>
          <a:custGeom>
            <a:avLst/>
            <a:gdLst>
              <a:gd name="connsiteX0" fmla="*/ 0 w 2267490"/>
              <a:gd name="connsiteY0" fmla="*/ 0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4" fmla="*/ 0 w 2267490"/>
              <a:gd name="connsiteY4" fmla="*/ 0 h 1132541"/>
              <a:gd name="connsiteX0" fmla="*/ 0 w 2267490"/>
              <a:gd name="connsiteY0" fmla="*/ 1132541 h 1132541"/>
              <a:gd name="connsiteX1" fmla="*/ 2267490 w 2267490"/>
              <a:gd name="connsiteY1" fmla="*/ 0 h 1132541"/>
              <a:gd name="connsiteX2" fmla="*/ 2267490 w 2267490"/>
              <a:gd name="connsiteY2" fmla="*/ 1132541 h 1132541"/>
              <a:gd name="connsiteX3" fmla="*/ 0 w 2267490"/>
              <a:gd name="connsiteY3" fmla="*/ 1132541 h 1132541"/>
              <a:gd name="connsiteX0" fmla="*/ 0 w 2291396"/>
              <a:gd name="connsiteY0" fmla="*/ 857623 h 1132541"/>
              <a:gd name="connsiteX1" fmla="*/ 2291396 w 2291396"/>
              <a:gd name="connsiteY1" fmla="*/ 0 h 1132541"/>
              <a:gd name="connsiteX2" fmla="*/ 2291396 w 2291396"/>
              <a:gd name="connsiteY2" fmla="*/ 1132541 h 1132541"/>
              <a:gd name="connsiteX3" fmla="*/ 0 w 2291396"/>
              <a:gd name="connsiteY3" fmla="*/ 857623 h 1132541"/>
              <a:gd name="connsiteX0" fmla="*/ 0 w 2249561"/>
              <a:gd name="connsiteY0" fmla="*/ 845670 h 1132541"/>
              <a:gd name="connsiteX1" fmla="*/ 2249561 w 2249561"/>
              <a:gd name="connsiteY1" fmla="*/ 0 h 1132541"/>
              <a:gd name="connsiteX2" fmla="*/ 2249561 w 2249561"/>
              <a:gd name="connsiteY2" fmla="*/ 1132541 h 1132541"/>
              <a:gd name="connsiteX3" fmla="*/ 0 w 2249561"/>
              <a:gd name="connsiteY3" fmla="*/ 845670 h 1132541"/>
              <a:gd name="connsiteX0" fmla="*/ 0 w 2249561"/>
              <a:gd name="connsiteY0" fmla="*/ 944560 h 1231431"/>
              <a:gd name="connsiteX1" fmla="*/ 2249561 w 2249561"/>
              <a:gd name="connsiteY1" fmla="*/ 98890 h 1231431"/>
              <a:gd name="connsiteX2" fmla="*/ 2249561 w 2249561"/>
              <a:gd name="connsiteY2" fmla="*/ 1231431 h 1231431"/>
              <a:gd name="connsiteX3" fmla="*/ 0 w 2249561"/>
              <a:gd name="connsiteY3" fmla="*/ 944560 h 1231431"/>
              <a:gd name="connsiteX0" fmla="*/ 0 w 2249561"/>
              <a:gd name="connsiteY0" fmla="*/ 1212084 h 1498955"/>
              <a:gd name="connsiteX1" fmla="*/ 2249561 w 2249561"/>
              <a:gd name="connsiteY1" fmla="*/ 366414 h 1498955"/>
              <a:gd name="connsiteX2" fmla="*/ 2249561 w 2249561"/>
              <a:gd name="connsiteY2" fmla="*/ 1498955 h 1498955"/>
              <a:gd name="connsiteX3" fmla="*/ 0 w 2249561"/>
              <a:gd name="connsiteY3" fmla="*/ 1212084 h 1498955"/>
              <a:gd name="connsiteX0" fmla="*/ 0 w 2249561"/>
              <a:gd name="connsiteY0" fmla="*/ 1016618 h 1303489"/>
              <a:gd name="connsiteX1" fmla="*/ 2249561 w 2249561"/>
              <a:gd name="connsiteY1" fmla="*/ 170948 h 1303489"/>
              <a:gd name="connsiteX2" fmla="*/ 2249561 w 2249561"/>
              <a:gd name="connsiteY2" fmla="*/ 1303489 h 1303489"/>
              <a:gd name="connsiteX3" fmla="*/ 0 w 2249561"/>
              <a:gd name="connsiteY3" fmla="*/ 1016618 h 1303489"/>
              <a:gd name="connsiteX0" fmla="*/ 0 w 2249561"/>
              <a:gd name="connsiteY0" fmla="*/ 1002505 h 1289376"/>
              <a:gd name="connsiteX1" fmla="*/ 2249561 w 2249561"/>
              <a:gd name="connsiteY1" fmla="*/ 156835 h 1289376"/>
              <a:gd name="connsiteX2" fmla="*/ 2249561 w 2249561"/>
              <a:gd name="connsiteY2" fmla="*/ 1289376 h 1289376"/>
              <a:gd name="connsiteX3" fmla="*/ 0 w 2249561"/>
              <a:gd name="connsiteY3" fmla="*/ 1002505 h 1289376"/>
              <a:gd name="connsiteX0" fmla="*/ 0 w 2249561"/>
              <a:gd name="connsiteY0" fmla="*/ 985444 h 1272315"/>
              <a:gd name="connsiteX1" fmla="*/ 2249561 w 2249561"/>
              <a:gd name="connsiteY1" fmla="*/ 139774 h 1272315"/>
              <a:gd name="connsiteX2" fmla="*/ 2249561 w 2249561"/>
              <a:gd name="connsiteY2" fmla="*/ 1272315 h 1272315"/>
              <a:gd name="connsiteX3" fmla="*/ 0 w 2249561"/>
              <a:gd name="connsiteY3" fmla="*/ 985444 h 1272315"/>
              <a:gd name="connsiteX0" fmla="*/ 0 w 2249561"/>
              <a:gd name="connsiteY0" fmla="*/ 979690 h 1266561"/>
              <a:gd name="connsiteX1" fmla="*/ 2249561 w 2249561"/>
              <a:gd name="connsiteY1" fmla="*/ 134020 h 1266561"/>
              <a:gd name="connsiteX2" fmla="*/ 2249561 w 2249561"/>
              <a:gd name="connsiteY2" fmla="*/ 1266561 h 1266561"/>
              <a:gd name="connsiteX3" fmla="*/ 0 w 2249561"/>
              <a:gd name="connsiteY3" fmla="*/ 979690 h 1266561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  <a:gd name="connsiteX0" fmla="*/ 0 w 2249561"/>
              <a:gd name="connsiteY0" fmla="*/ 986957 h 1273828"/>
              <a:gd name="connsiteX1" fmla="*/ 2249561 w 2249561"/>
              <a:gd name="connsiteY1" fmla="*/ 141287 h 1273828"/>
              <a:gd name="connsiteX2" fmla="*/ 2249561 w 2249561"/>
              <a:gd name="connsiteY2" fmla="*/ 1273828 h 1273828"/>
              <a:gd name="connsiteX3" fmla="*/ 0 w 2249561"/>
              <a:gd name="connsiteY3" fmla="*/ 986957 h 127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9561" h="1273828">
                <a:moveTo>
                  <a:pt x="0" y="986957"/>
                </a:moveTo>
                <a:cubicBezTo>
                  <a:pt x="690087" y="358432"/>
                  <a:pt x="1188931" y="-294000"/>
                  <a:pt x="2249561" y="141287"/>
                </a:cubicBezTo>
                <a:lnTo>
                  <a:pt x="2249561" y="1273828"/>
                </a:lnTo>
                <a:cubicBezTo>
                  <a:pt x="1762671" y="1220039"/>
                  <a:pt x="570560" y="550676"/>
                  <a:pt x="0" y="9869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1350" dirty="0">
                <a:noFill/>
                <a:latin typeface="Century Gothic Regular"/>
              </a:rPr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B506B291-BD26-4DBD-A912-E9396BA18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1700820"/>
            <a:ext cx="8076510" cy="1224137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Text Placeholder 6">
            <a:extLst>
              <a:ext uri="{FF2B5EF4-FFF2-40B4-BE49-F238E27FC236}">
                <a16:creationId xmlns="" xmlns:a16="http://schemas.microsoft.com/office/drawing/2014/main" id="{72AC3715-D94B-4A73-8E94-CAC9D5806F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495" y="3113748"/>
            <a:ext cx="8076510" cy="204345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430"/>
              </a:lnSpc>
              <a:buNone/>
              <a:defRPr sz="20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CAE7FD6-C4AB-456C-8186-F8E8B285CBBD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9CEDD3B-B2C6-4C8F-88C7-30EB2A9492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085400BA-682A-4644-881E-9D9BA0DAB8F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1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E4DB10F3-61E9-4E77-9DC7-82D405E3EBBB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="" xmlns:a16="http://schemas.microsoft.com/office/drawing/2014/main" id="{2DB2C94B-2557-442B-9A14-97C40CD6AB8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498" y="1700213"/>
            <a:ext cx="8101013" cy="4608512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900"/>
              </a:spcBef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5184708F-CDEB-4FFB-9113-878D6AE04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50E6DF7-2887-45E5-8CD1-2FCDFD70911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099731-84D7-49CC-91E0-CE4B07346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="" xmlns:a16="http://schemas.microsoft.com/office/drawing/2014/main" id="{59BA0F0A-82FA-4477-B553-959A8EFB7E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496" y="151136"/>
            <a:ext cx="2538412" cy="2412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750">
                <a:solidFill>
                  <a:schemeClr val="bg1"/>
                </a:solidFill>
              </a:defRPr>
            </a:lvl1pPr>
          </a:lstStyle>
          <a:p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79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617285-D1B4-4CCD-B438-9B032C51AF79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494" y="1700214"/>
            <a:ext cx="3914144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sz="1800" dirty="0"/>
            </a:lvl5pPr>
            <a:lvl6pPr>
              <a:defRPr lang="en-AU" sz="1500" dirty="0"/>
            </a:lvl6pPr>
            <a:lvl7pPr>
              <a:defRPr lang="en-AU" dirty="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4" y="1700214"/>
            <a:ext cx="3915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 lang="en-AU" dirty="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E9C4661F-54FC-4886-BD67-853118646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275DB1-C9CB-4BE5-B284-7833AD902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B261A5-F8C2-49CF-AE4B-80932D43C55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85B269D8-1308-43E9-B2BF-264F017F03A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0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9">
            <a:extLst>
              <a:ext uri="{FF2B5EF4-FFF2-40B4-BE49-F238E27FC236}">
                <a16:creationId xmlns="" xmlns:a16="http://schemas.microsoft.com/office/drawing/2014/main" id="{7DE9F9C2-C2B0-4B19-9F8F-A1280EA275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1498" y="2276881"/>
            <a:ext cx="8101013" cy="4031853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Bef>
                <a:spcPts val="900"/>
              </a:spcBef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41D6D02D-851A-425B-9382-05F6C6A21A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498" y="1700808"/>
            <a:ext cx="8101013" cy="504825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accent1"/>
                </a:solidFill>
              </a:defRPr>
            </a:lvl1pPr>
            <a:lvl2pPr marL="459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F1F225F-30EA-4FE3-AAEE-39A8613C3BF9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01892FA-066D-4596-B743-D8D2030EB9F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B8B70BFB-816B-4C14-96C9-17BEC65A529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47739A71-8D07-4132-9F5A-AE8E3A1B32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8DC2F2-9186-47D8-9B5E-AD01B90E6DDD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FCDB56B-4EE8-4A95-A470-557D6FBBEB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FC6DF2CA-8642-47E7-98D3-A7019416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39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title, 2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A2A89B-5F40-4031-8108-1BFB25506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75E875C-DD57-4708-A99D-D592761621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E22F89E8-AEA0-41B7-97D7-227B19E804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495" y="2279553"/>
            <a:ext cx="3915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900">
                <a:solidFill>
                  <a:schemeClr val="accent1"/>
                </a:solidFill>
              </a:defRPr>
            </a:lvl1pPr>
            <a:lvl2pPr>
              <a:defRPr sz="900">
                <a:solidFill>
                  <a:schemeClr val="accent1"/>
                </a:solidFill>
              </a:defRPr>
            </a:lvl2pPr>
            <a:lvl3pPr>
              <a:defRPr sz="900">
                <a:solidFill>
                  <a:schemeClr val="accent1"/>
                </a:solidFill>
              </a:defRPr>
            </a:lvl3pPr>
            <a:lvl4pPr>
              <a:defRPr sz="9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 dirty="0"/>
              <a:t>[Graph title]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F93F161-17EB-4DA5-BE00-069D1277B92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21495" y="2696397"/>
            <a:ext cx="3915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4324DF9C-3E8A-469C-8FC9-4938DAA322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09633" y="2279553"/>
            <a:ext cx="3915000" cy="36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900">
                <a:solidFill>
                  <a:schemeClr val="accent1"/>
                </a:solidFill>
              </a:defRPr>
            </a:lvl1pPr>
            <a:lvl2pPr>
              <a:defRPr sz="900">
                <a:solidFill>
                  <a:schemeClr val="accent1"/>
                </a:solidFill>
              </a:defRPr>
            </a:lvl2pPr>
            <a:lvl3pPr>
              <a:defRPr sz="900">
                <a:solidFill>
                  <a:schemeClr val="accent1"/>
                </a:solidFill>
              </a:defRPr>
            </a:lvl3pPr>
            <a:lvl4pPr>
              <a:defRPr sz="900">
                <a:solidFill>
                  <a:schemeClr val="accent1"/>
                </a:solidFill>
              </a:defRPr>
            </a:lvl4pPr>
            <a:lvl5pPr>
              <a:defRPr lang="en-AU" dirty="0"/>
            </a:lvl5pPr>
            <a:lvl6pPr>
              <a:defRPr b="0"/>
            </a:lvl6pPr>
          </a:lstStyle>
          <a:p>
            <a:pPr lvl="5"/>
            <a:r>
              <a:rPr lang="en-US" dirty="0"/>
              <a:t>[Graph title]</a:t>
            </a:r>
            <a:endParaRPr lang="en-AU" dirty="0"/>
          </a:p>
        </p:txBody>
      </p:sp>
      <p:sp>
        <p:nvSpPr>
          <p:cNvPr id="16" name="Content Placeholder 5">
            <a:extLst>
              <a:ext uri="{FF2B5EF4-FFF2-40B4-BE49-F238E27FC236}">
                <a16:creationId xmlns="" xmlns:a16="http://schemas.microsoft.com/office/drawing/2014/main" id="{A027F0FB-D735-4865-B5EA-A50B34F47CA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709633" y="2696397"/>
            <a:ext cx="3915000" cy="3612337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529219-BCD0-4496-8C5D-775ED0D2783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CAE7F11A-C7DA-440F-83D7-3571E1FAF1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1495" y="1699204"/>
            <a:ext cx="8079582" cy="504825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accent1"/>
                </a:solidFill>
              </a:defRPr>
            </a:lvl1pPr>
            <a:lvl2pPr marL="459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97ABDCDB-C6CD-4C8C-A5E2-31920BCF53A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1F7154F-DE85-4B92-BE63-FC9C5B0FC149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C08FAE1-741A-4147-AD4A-766CC098B7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0701168E-769B-45DB-AFDD-B10DB12B4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294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 Layou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498" y="1700212"/>
            <a:ext cx="8101013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1498" y="4149320"/>
            <a:ext cx="8101013" cy="2160000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A64A70-781C-4A35-B011-4415D9D6857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="" xmlns:a16="http://schemas.microsoft.com/office/drawing/2014/main" id="{9773C7E2-CDC5-49EC-A9E3-AC0C903734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9751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B423B96-95FF-4790-8D30-9E7B110C438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CD9D3A3A-6391-449C-98D8-8000F53C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B4204264-ED99-42CA-9AA0-998A63609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F99E85-067E-4D25-84D4-D21BC7C23B71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8C68E48-49B8-418B-BA86-C6FED8002F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3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4210091-B817-4684-B184-7D4087D1A1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86D46C-E3B9-4EED-8ECB-83007B70FC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DBFF82D3-6289-409B-A057-3D813BA14F7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498" y="1700213"/>
            <a:ext cx="2538257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="" xmlns:a16="http://schemas.microsoft.com/office/drawing/2014/main" id="{3F6BB689-6536-431A-8821-1D05F11A490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04955" y="1700213"/>
            <a:ext cx="2538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="" xmlns:a16="http://schemas.microsoft.com/office/drawing/2014/main" id="{DE3EE136-4551-4345-9B3F-12045A92B81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84448" y="1700213"/>
            <a:ext cx="2538000" cy="4608512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FFA529-ABC2-48D5-B054-69D988F2D0E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60070F8D-A181-4941-8E6E-89B3B6A120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A713AAF-B990-435A-8393-8A687098057E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6E32DE4-D188-4655-B345-81AD0F7B8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7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Third Two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287" y="1700214"/>
            <a:ext cx="531722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521494" y="1698659"/>
            <a:ext cx="2538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A819475F-5544-4974-AE9E-4B8F82C06A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B7ADCB3-94A1-487D-85FB-8FFC9CDD03AB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198469F-EA11-46C7-AAEC-1DCCFFCDF4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ECD0CC0B-EDBE-4119-B030-67B593429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5DE031C-D81B-4218-94A1-8E617EC68AE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78C5C398-3572-4EB0-8F84-1F6673C9A6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D2D565BB-C9BB-4EEC-9693-6827A3D09D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7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28CB1-4707-4D57-9AD1-E179C4232F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Third One Thir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495" y="1700214"/>
            <a:ext cx="5319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6084507" y="1700214"/>
            <a:ext cx="2538000" cy="46085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99C00F56-0B94-47B9-B665-E10A225FC2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415799-71FD-449D-8349-3495B06EE871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DEB36B-7D7C-483E-8547-AC6A66877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8739D336-33BA-494B-81D0-9D8B47FD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6FEF3A4-7665-47FA-8B69-9A4F31C18B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5EE2261-AED3-448E-9AA6-9C9A553441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7A92BB03-FEDF-43D9-957F-2410F5D597B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" y="624885"/>
            <a:ext cx="9143999" cy="6233119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F90B2496-E1DB-4D4C-859D-CC14426C69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498" y="1052514"/>
            <a:ext cx="2538411" cy="5263410"/>
          </a:xfrm>
          <a:prstGeom prst="rect">
            <a:avLst/>
          </a:prstGeom>
          <a:solidFill>
            <a:schemeClr val="bg1"/>
          </a:solidFill>
        </p:spPr>
        <p:txBody>
          <a:bodyPr lIns="180000" tIns="1260000" rIns="180000" bIns="180000" anchor="t">
            <a:normAutofit/>
          </a:bodyPr>
          <a:lstStyle>
            <a:lvl1pPr marL="214313" indent="-214313" algn="l">
              <a:buClr>
                <a:schemeClr val="bg1"/>
              </a:buClr>
              <a:buFont typeface="Arial" panose="020B0604020202020204" pitchFamily="34" charset="0"/>
              <a:buChar char="•"/>
              <a:defRPr lang="en-AU" dirty="0"/>
            </a:lvl1pPr>
          </a:lstStyle>
          <a:p>
            <a:pPr lvl="0"/>
            <a:r>
              <a:rPr lang="en-AU" dirty="0"/>
              <a:t>[Enter text – You can change the colour of this placeholder under the ‘Shape fill’ menu. Change shape width/height as preferred]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CB796C-2145-4E36-9CCD-4A6E104C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586" y="1340768"/>
            <a:ext cx="1944216" cy="876470"/>
          </a:xfrm>
        </p:spPr>
        <p:txBody>
          <a:bodyPr anchor="t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45D19A3-55E4-4A3E-B43F-B4D3EFBE1E1E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1B58DF6-309B-4BE3-BBE4-1BA28FFD90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DC7D515-B4C3-44B8-9BAA-EEF692FA5A57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309B167-7472-4F88-89E8-DAE2E048396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47F249FB-FC55-456D-9BD4-C0130FDAB05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1496" y="1700221"/>
            <a:ext cx="8101012" cy="4249107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AU" dirty="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AU" dirty="0"/>
              <a:t>Click icon to add picture</a:t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1495" y="5949320"/>
            <a:ext cx="8101011" cy="360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D683528B-5613-4179-BFD8-DFE24675A8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61FA6F18-A6B9-4002-9AF5-5A621B0ECEA9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6667976-37E5-419D-871B-FF7F3279A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="" xmlns:a16="http://schemas.microsoft.com/office/drawing/2014/main" id="{7328C3BB-E5DD-47D4-B3C1-7A89BC1F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EBC86CC-8E6A-4F6A-BC10-D9D4BF0CE88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E1B5CB-C615-403B-B182-EBCD5DAC9E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FBA690D5-44C9-4D2D-925E-426FB8864D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9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Two Thi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5291" y="630979"/>
            <a:ext cx="5838713" cy="6234196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8916" h="5593381">
                <a:moveTo>
                  <a:pt x="454" y="629"/>
                </a:moveTo>
                <a:lnTo>
                  <a:pt x="5198916" y="0"/>
                </a:lnTo>
                <a:lnTo>
                  <a:pt x="5198916" y="5587822"/>
                </a:lnTo>
                <a:lnTo>
                  <a:pt x="1718207" y="5593381"/>
                </a:lnTo>
                <a:cubicBezTo>
                  <a:pt x="689093" y="5283249"/>
                  <a:pt x="-8821" y="3998617"/>
                  <a:pt x="1791" y="3144946"/>
                </a:cubicBezTo>
                <a:cubicBezTo>
                  <a:pt x="3783" y="1941683"/>
                  <a:pt x="-1538" y="1203892"/>
                  <a:pt x="454" y="629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5" y="2204864"/>
            <a:ext cx="2538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FD0FAE-3953-4EE5-ADCD-BB5BCA72CF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5F1548D-4CF2-410E-9EAF-5FFD92B8BD25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4FFD650-D01F-491D-B510-1C0C7A868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DFCBBC-8906-4BED-9DB4-F37D43569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052736"/>
            <a:ext cx="2538412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56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=""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4834" y="619522"/>
            <a:ext cx="4572099" cy="62383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095" h="5597085">
                <a:moveTo>
                  <a:pt x="454" y="4333"/>
                </a:moveTo>
                <a:lnTo>
                  <a:pt x="4070582" y="0"/>
                </a:lnTo>
                <a:cubicBezTo>
                  <a:pt x="4072539" y="1865237"/>
                  <a:pt x="4068136" y="3729906"/>
                  <a:pt x="4070093" y="5595143"/>
                </a:cubicBezTo>
                <a:lnTo>
                  <a:pt x="1718207" y="5597085"/>
                </a:lnTo>
                <a:cubicBezTo>
                  <a:pt x="689093" y="5286953"/>
                  <a:pt x="-8821" y="4002321"/>
                  <a:pt x="1791" y="3148650"/>
                </a:cubicBezTo>
                <a:cubicBezTo>
                  <a:pt x="3783" y="1945387"/>
                  <a:pt x="-1538" y="1207596"/>
                  <a:pt x="454" y="433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5" y="1700214"/>
            <a:ext cx="3906441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45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ED1E0F1-AFFA-42EB-BA75-DA2D4500467E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BE6FC7D-C34E-46C7-8941-E28D2138AB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80EDC1B-18C6-4124-ACB9-D441CF15F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7" y="1052736"/>
            <a:ext cx="3906440" cy="4680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805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One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=""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5989" y="619866"/>
            <a:ext cx="3048871" cy="623997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4779" h="5598562">
                <a:moveTo>
                  <a:pt x="454" y="7751"/>
                </a:moveTo>
                <a:lnTo>
                  <a:pt x="2714233" y="0"/>
                </a:lnTo>
                <a:cubicBezTo>
                  <a:pt x="2716190" y="1865237"/>
                  <a:pt x="2712113" y="3733325"/>
                  <a:pt x="2714070" y="5598562"/>
                </a:cubicBezTo>
                <a:lnTo>
                  <a:pt x="1718207" y="5594806"/>
                </a:lnTo>
                <a:cubicBezTo>
                  <a:pt x="689093" y="5284674"/>
                  <a:pt x="-8821" y="4000042"/>
                  <a:pt x="1791" y="3146371"/>
                </a:cubicBezTo>
                <a:cubicBezTo>
                  <a:pt x="3783" y="1943108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9939388E-DE68-4319-9112-7BA5E2C40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4" y="1700214"/>
            <a:ext cx="5317418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spcAft>
                <a:spcPts val="450"/>
              </a:spcAft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FE2A31D-86B6-46B8-BB44-FE4A0151AFEC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9DB1757-F26E-4E87-887C-D21CB8F0D4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3322A0C3-D06A-4B53-BF2D-7247BE3F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052736"/>
            <a:ext cx="5317418" cy="469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714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Two Third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7167" y="-3115"/>
            <a:ext cx="5836837" cy="6868289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586635 h 6179387"/>
              <a:gd name="connsiteX1" fmla="*/ 5198916 w 5198916"/>
              <a:gd name="connsiteY1" fmla="*/ 0 h 6179387"/>
              <a:gd name="connsiteX2" fmla="*/ 5198916 w 5198916"/>
              <a:gd name="connsiteY2" fmla="*/ 6173828 h 6179387"/>
              <a:gd name="connsiteX3" fmla="*/ 1718207 w 5198916"/>
              <a:gd name="connsiteY3" fmla="*/ 6179387 h 6179387"/>
              <a:gd name="connsiteX4" fmla="*/ 1791 w 5198916"/>
              <a:gd name="connsiteY4" fmla="*/ 3730952 h 6179387"/>
              <a:gd name="connsiteX5" fmla="*/ 454 w 5198916"/>
              <a:gd name="connsiteY5" fmla="*/ 586635 h 6179387"/>
              <a:gd name="connsiteX0" fmla="*/ 8476 w 5197245"/>
              <a:gd name="connsiteY0" fmla="*/ 39696 h 6179387"/>
              <a:gd name="connsiteX1" fmla="*/ 5197245 w 5197245"/>
              <a:gd name="connsiteY1" fmla="*/ 0 h 6179387"/>
              <a:gd name="connsiteX2" fmla="*/ 5197245 w 5197245"/>
              <a:gd name="connsiteY2" fmla="*/ 6173828 h 6179387"/>
              <a:gd name="connsiteX3" fmla="*/ 1716536 w 5197245"/>
              <a:gd name="connsiteY3" fmla="*/ 6179387 h 6179387"/>
              <a:gd name="connsiteX4" fmla="*/ 120 w 5197245"/>
              <a:gd name="connsiteY4" fmla="*/ 3730952 h 6179387"/>
              <a:gd name="connsiteX5" fmla="*/ 8476 w 5197245"/>
              <a:gd name="connsiteY5" fmla="*/ 39696 h 6179387"/>
              <a:gd name="connsiteX0" fmla="*/ 8476 w 5197245"/>
              <a:gd name="connsiteY0" fmla="*/ 0 h 6139691"/>
              <a:gd name="connsiteX1" fmla="*/ 5146357 w 5197245"/>
              <a:gd name="connsiteY1" fmla="*/ 191044 h 6139691"/>
              <a:gd name="connsiteX2" fmla="*/ 5197245 w 5197245"/>
              <a:gd name="connsiteY2" fmla="*/ 6134132 h 6139691"/>
              <a:gd name="connsiteX3" fmla="*/ 1716536 w 5197245"/>
              <a:gd name="connsiteY3" fmla="*/ 6139691 h 6139691"/>
              <a:gd name="connsiteX4" fmla="*/ 120 w 5197245"/>
              <a:gd name="connsiteY4" fmla="*/ 3691256 h 6139691"/>
              <a:gd name="connsiteX5" fmla="*/ 8476 w 5197245"/>
              <a:gd name="connsiteY5" fmla="*/ 0 h 6139691"/>
              <a:gd name="connsiteX0" fmla="*/ 8476 w 5197245"/>
              <a:gd name="connsiteY0" fmla="*/ 22604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8476 w 5197245"/>
              <a:gd name="connsiteY5" fmla="*/ 22604 h 6162295"/>
              <a:gd name="connsiteX0" fmla="*/ 2115 w 5197245"/>
              <a:gd name="connsiteY0" fmla="*/ 5512 h 6162295"/>
              <a:gd name="connsiteX1" fmla="*/ 5197245 w 5197245"/>
              <a:gd name="connsiteY1" fmla="*/ 0 h 6162295"/>
              <a:gd name="connsiteX2" fmla="*/ 5197245 w 5197245"/>
              <a:gd name="connsiteY2" fmla="*/ 6156736 h 6162295"/>
              <a:gd name="connsiteX3" fmla="*/ 1716536 w 5197245"/>
              <a:gd name="connsiteY3" fmla="*/ 6162295 h 6162295"/>
              <a:gd name="connsiteX4" fmla="*/ 120 w 5197245"/>
              <a:gd name="connsiteY4" fmla="*/ 3713860 h 6162295"/>
              <a:gd name="connsiteX5" fmla="*/ 2115 w 5197245"/>
              <a:gd name="connsiteY5" fmla="*/ 5512 h 616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97245" h="6162295">
                <a:moveTo>
                  <a:pt x="2115" y="5512"/>
                </a:moveTo>
                <a:lnTo>
                  <a:pt x="5197245" y="0"/>
                </a:lnTo>
                <a:lnTo>
                  <a:pt x="5197245" y="6156736"/>
                </a:lnTo>
                <a:lnTo>
                  <a:pt x="1716536" y="6162295"/>
                </a:lnTo>
                <a:cubicBezTo>
                  <a:pt x="687422" y="5852163"/>
                  <a:pt x="-10492" y="4567531"/>
                  <a:pt x="120" y="3713860"/>
                </a:cubicBezTo>
                <a:cubicBezTo>
                  <a:pt x="2112" y="2510597"/>
                  <a:pt x="123" y="1208775"/>
                  <a:pt x="2115" y="5512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5" y="2204864"/>
            <a:ext cx="2538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FD0FAE-3953-4EE5-ADCD-BB5BCA72CF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3322D7A-8171-44C9-AFA6-24E34B78763E}"/>
              </a:ext>
            </a:extLst>
          </p:cNvPr>
          <p:cNvSpPr txBox="1"/>
          <p:nvPr userDrawn="1"/>
        </p:nvSpPr>
        <p:spPr>
          <a:xfrm>
            <a:off x="1" y="-1053499"/>
            <a:ext cx="572412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For this slide design, you can change the background colour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by right-clicking somewhere on the slide, not in a content placeholder.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‘Format Background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Under the ‘Fill’ menu, ‘change ‘Solid fill’ to a </a:t>
            </a:r>
            <a:r>
              <a:rPr lang="en-US" sz="1050" dirty="0" err="1">
                <a:solidFill>
                  <a:prstClr val="white"/>
                </a:solidFill>
                <a:latin typeface="Century Gothic Regular"/>
              </a:rPr>
              <a:t>colour</a:t>
            </a: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 from the palette</a:t>
            </a:r>
            <a:endParaRPr lang="en-AU" sz="10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7F45073E-2992-405B-AB05-A3E6ADD28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052736"/>
            <a:ext cx="2538412" cy="1008112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3165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Half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=""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76708" y="-2778"/>
            <a:ext cx="4570224" cy="6860624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454 w 4070093"/>
              <a:gd name="connsiteY0" fmla="*/ 562667 h 6155419"/>
              <a:gd name="connsiteX1" fmla="*/ 4062101 w 4070093"/>
              <a:gd name="connsiteY1" fmla="*/ 0 h 6155419"/>
              <a:gd name="connsiteX2" fmla="*/ 4070093 w 4070093"/>
              <a:gd name="connsiteY2" fmla="*/ 6153477 h 6155419"/>
              <a:gd name="connsiteX3" fmla="*/ 1718207 w 4070093"/>
              <a:gd name="connsiteY3" fmla="*/ 6155419 h 6155419"/>
              <a:gd name="connsiteX4" fmla="*/ 1791 w 4070093"/>
              <a:gd name="connsiteY4" fmla="*/ 3706984 h 6155419"/>
              <a:gd name="connsiteX5" fmla="*/ 454 w 4070093"/>
              <a:gd name="connsiteY5" fmla="*/ 562667 h 6155419"/>
              <a:gd name="connsiteX0" fmla="*/ 7264 w 4068422"/>
              <a:gd name="connsiteY0" fmla="*/ 15728 h 6155419"/>
              <a:gd name="connsiteX1" fmla="*/ 4060430 w 4068422"/>
              <a:gd name="connsiteY1" fmla="*/ 0 h 6155419"/>
              <a:gd name="connsiteX2" fmla="*/ 4068422 w 4068422"/>
              <a:gd name="connsiteY2" fmla="*/ 6153477 h 6155419"/>
              <a:gd name="connsiteX3" fmla="*/ 1716536 w 4068422"/>
              <a:gd name="connsiteY3" fmla="*/ 6155419 h 6155419"/>
              <a:gd name="connsiteX4" fmla="*/ 120 w 4068422"/>
              <a:gd name="connsiteY4" fmla="*/ 3706984 h 6155419"/>
              <a:gd name="connsiteX5" fmla="*/ 7264 w 4068422"/>
              <a:gd name="connsiteY5" fmla="*/ 15728 h 6155419"/>
              <a:gd name="connsiteX0" fmla="*/ 7264 w 4069425"/>
              <a:gd name="connsiteY0" fmla="*/ 15728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7264 w 4069425"/>
              <a:gd name="connsiteY5" fmla="*/ 15728 h 6155419"/>
              <a:gd name="connsiteX0" fmla="*/ 3023 w 4069425"/>
              <a:gd name="connsiteY0" fmla="*/ 4334 h 6155419"/>
              <a:gd name="connsiteX1" fmla="*/ 4068912 w 4069425"/>
              <a:gd name="connsiteY1" fmla="*/ 0 h 6155419"/>
              <a:gd name="connsiteX2" fmla="*/ 4068422 w 4069425"/>
              <a:gd name="connsiteY2" fmla="*/ 6153477 h 6155419"/>
              <a:gd name="connsiteX3" fmla="*/ 1716536 w 4069425"/>
              <a:gd name="connsiteY3" fmla="*/ 6155419 h 6155419"/>
              <a:gd name="connsiteX4" fmla="*/ 120 w 4069425"/>
              <a:gd name="connsiteY4" fmla="*/ 3706984 h 6155419"/>
              <a:gd name="connsiteX5" fmla="*/ 3023 w 4069425"/>
              <a:gd name="connsiteY5" fmla="*/ 4334 h 61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9425" h="6155419">
                <a:moveTo>
                  <a:pt x="3023" y="4334"/>
                </a:moveTo>
                <a:lnTo>
                  <a:pt x="4068912" y="0"/>
                </a:lnTo>
                <a:cubicBezTo>
                  <a:pt x="4070869" y="1865237"/>
                  <a:pt x="4066465" y="4288240"/>
                  <a:pt x="4068422" y="6153477"/>
                </a:cubicBezTo>
                <a:lnTo>
                  <a:pt x="1716536" y="6155419"/>
                </a:lnTo>
                <a:cubicBezTo>
                  <a:pt x="687422" y="5845287"/>
                  <a:pt x="-10492" y="4560655"/>
                  <a:pt x="120" y="3706984"/>
                </a:cubicBezTo>
                <a:cubicBezTo>
                  <a:pt x="2112" y="2503721"/>
                  <a:pt x="1031" y="1207597"/>
                  <a:pt x="3023" y="433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6E4E8D8-7819-4122-838F-7CED981EC3B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D06BD81E-48A0-488B-B875-7D993A64CC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1700219"/>
            <a:ext cx="3906440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4B152F0-B857-4837-AD26-E55058B68A12}"/>
              </a:ext>
            </a:extLst>
          </p:cNvPr>
          <p:cNvSpPr txBox="1"/>
          <p:nvPr userDrawn="1"/>
        </p:nvSpPr>
        <p:spPr>
          <a:xfrm>
            <a:off x="1" y="-1053499"/>
            <a:ext cx="572412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For this slide design, you can change the background colour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by right-clicking somewhere on the slide, not in a content placeholder.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‘Format Background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Under the ‘Fill’ menu, ‘change ‘Solid fill’ to a </a:t>
            </a:r>
            <a:r>
              <a:rPr lang="en-US" sz="1050" dirty="0" err="1">
                <a:solidFill>
                  <a:prstClr val="white"/>
                </a:solidFill>
                <a:latin typeface="Century Gothic Regular"/>
              </a:rPr>
              <a:t>colour</a:t>
            </a:r>
            <a:r>
              <a:rPr lang="en-US" sz="1050" dirty="0">
                <a:solidFill>
                  <a:prstClr val="white"/>
                </a:solidFill>
                <a:latin typeface="Century Gothic Regular"/>
              </a:rPr>
              <a:t> from the palette</a:t>
            </a:r>
            <a:endParaRPr lang="en-AU" sz="10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07296C6-F9EC-4B3A-9119-76D6C6709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1052736"/>
            <a:ext cx="3906440" cy="46800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14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Image One Third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6">
            <a:extLst>
              <a:ext uri="{FF2B5EF4-FFF2-40B4-BE49-F238E27FC236}">
                <a16:creationId xmlns="" xmlns:a16="http://schemas.microsoft.com/office/drawing/2014/main" id="{B4FA68DC-FEFE-4790-B4A5-75AF5CDBE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" y="6"/>
            <a:ext cx="8028385" cy="6869113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AU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2BEE3ED-5C13-4151-AFC4-04F14BD9ECA3}"/>
              </a:ext>
            </a:extLst>
          </p:cNvPr>
          <p:cNvSpPr txBox="1"/>
          <p:nvPr userDrawn="1"/>
        </p:nvSpPr>
        <p:spPr>
          <a:xfrm>
            <a:off x="1" y="-622612"/>
            <a:ext cx="5724128" cy="41549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For this slide design, you can change the background colour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050" dirty="0">
                <a:solidFill>
                  <a:prstClr val="white"/>
                </a:solidFill>
                <a:latin typeface="Century Gothic Regular"/>
              </a:rPr>
              <a:t>Clicking along the edge of purple container and change the shape fill colour.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="" xmlns:a16="http://schemas.microsoft.com/office/drawing/2014/main" id="{8FB0C548-DD10-4ED1-BA05-293A119D2AE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81639" y="-8784"/>
            <a:ext cx="3062362" cy="6868620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0093"/>
              <a:gd name="connsiteY0" fmla="*/ 0 h 5592752"/>
              <a:gd name="connsiteX1" fmla="*/ 2714232 w 4070093"/>
              <a:gd name="connsiteY1" fmla="*/ 3644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2714242"/>
              <a:gd name="connsiteY0" fmla="*/ 0 h 5592752"/>
              <a:gd name="connsiteX1" fmla="*/ 2714232 w 2714242"/>
              <a:gd name="connsiteY1" fmla="*/ 3644 h 5592752"/>
              <a:gd name="connsiteX2" fmla="*/ 2455391 w 2714242"/>
              <a:gd name="connsiteY2" fmla="*/ 5590810 h 5592752"/>
              <a:gd name="connsiteX3" fmla="*/ 1718207 w 2714242"/>
              <a:gd name="connsiteY3" fmla="*/ 5592752 h 5592752"/>
              <a:gd name="connsiteX4" fmla="*/ 1791 w 2714242"/>
              <a:gd name="connsiteY4" fmla="*/ 3144317 h 5592752"/>
              <a:gd name="connsiteX5" fmla="*/ 454 w 2714242"/>
              <a:gd name="connsiteY5" fmla="*/ 0 h 5592752"/>
              <a:gd name="connsiteX0" fmla="*/ 454 w 2714778"/>
              <a:gd name="connsiteY0" fmla="*/ 0 h 5596508"/>
              <a:gd name="connsiteX1" fmla="*/ 2714232 w 2714778"/>
              <a:gd name="connsiteY1" fmla="*/ 3644 h 5596508"/>
              <a:gd name="connsiteX2" fmla="*/ 2714070 w 2714778"/>
              <a:gd name="connsiteY2" fmla="*/ 5596508 h 5596508"/>
              <a:gd name="connsiteX3" fmla="*/ 1718207 w 2714778"/>
              <a:gd name="connsiteY3" fmla="*/ 5592752 h 5596508"/>
              <a:gd name="connsiteX4" fmla="*/ 1791 w 2714778"/>
              <a:gd name="connsiteY4" fmla="*/ 3144317 h 5596508"/>
              <a:gd name="connsiteX5" fmla="*/ 454 w 2714778"/>
              <a:gd name="connsiteY5" fmla="*/ 0 h 5596508"/>
              <a:gd name="connsiteX0" fmla="*/ 454 w 2714070"/>
              <a:gd name="connsiteY0" fmla="*/ 0 h 5596508"/>
              <a:gd name="connsiteX1" fmla="*/ 2709992 w 2714070"/>
              <a:gd name="connsiteY1" fmla="*/ 3644 h 5596508"/>
              <a:gd name="connsiteX2" fmla="*/ 2714070 w 2714070"/>
              <a:gd name="connsiteY2" fmla="*/ 5596508 h 5596508"/>
              <a:gd name="connsiteX3" fmla="*/ 1718207 w 2714070"/>
              <a:gd name="connsiteY3" fmla="*/ 5592752 h 5596508"/>
              <a:gd name="connsiteX4" fmla="*/ 1791 w 2714070"/>
              <a:gd name="connsiteY4" fmla="*/ 3144317 h 5596508"/>
              <a:gd name="connsiteX5" fmla="*/ 454 w 2714070"/>
              <a:gd name="connsiteY5" fmla="*/ 0 h 5596508"/>
              <a:gd name="connsiteX0" fmla="*/ 454 w 2714779"/>
              <a:gd name="connsiteY0" fmla="*/ 2054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2054 h 5598562"/>
              <a:gd name="connsiteX0" fmla="*/ 454 w 2714779"/>
              <a:gd name="connsiteY0" fmla="*/ 7751 h 5598562"/>
              <a:gd name="connsiteX1" fmla="*/ 2714233 w 2714779"/>
              <a:gd name="connsiteY1" fmla="*/ 0 h 5598562"/>
              <a:gd name="connsiteX2" fmla="*/ 2714070 w 2714779"/>
              <a:gd name="connsiteY2" fmla="*/ 5598562 h 5598562"/>
              <a:gd name="connsiteX3" fmla="*/ 1718207 w 2714779"/>
              <a:gd name="connsiteY3" fmla="*/ 5594806 h 5598562"/>
              <a:gd name="connsiteX4" fmla="*/ 1791 w 2714779"/>
              <a:gd name="connsiteY4" fmla="*/ 3146371 h 5598562"/>
              <a:gd name="connsiteX5" fmla="*/ 454 w 2714779"/>
              <a:gd name="connsiteY5" fmla="*/ 7751 h 5598562"/>
              <a:gd name="connsiteX0" fmla="*/ 454 w 2714070"/>
              <a:gd name="connsiteY0" fmla="*/ 571782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571782 h 6162593"/>
              <a:gd name="connsiteX0" fmla="*/ 454 w 2714070"/>
              <a:gd name="connsiteY0" fmla="*/ 7751 h 6162593"/>
              <a:gd name="connsiteX1" fmla="*/ 2707872 w 2714070"/>
              <a:gd name="connsiteY1" fmla="*/ 0 h 6162593"/>
              <a:gd name="connsiteX2" fmla="*/ 2714070 w 2714070"/>
              <a:gd name="connsiteY2" fmla="*/ 6162593 h 6162593"/>
              <a:gd name="connsiteX3" fmla="*/ 1718207 w 2714070"/>
              <a:gd name="connsiteY3" fmla="*/ 6158837 h 6162593"/>
              <a:gd name="connsiteX4" fmla="*/ 1791 w 2714070"/>
              <a:gd name="connsiteY4" fmla="*/ 3710402 h 6162593"/>
              <a:gd name="connsiteX5" fmla="*/ 454 w 2714070"/>
              <a:gd name="connsiteY5" fmla="*/ 7751 h 6162593"/>
              <a:gd name="connsiteX0" fmla="*/ 454 w 2720839"/>
              <a:gd name="connsiteY0" fmla="*/ 7751 h 6162593"/>
              <a:gd name="connsiteX1" fmla="*/ 2720594 w 2720839"/>
              <a:gd name="connsiteY1" fmla="*/ 0 h 6162593"/>
              <a:gd name="connsiteX2" fmla="*/ 2714070 w 2720839"/>
              <a:gd name="connsiteY2" fmla="*/ 6162593 h 6162593"/>
              <a:gd name="connsiteX3" fmla="*/ 1718207 w 2720839"/>
              <a:gd name="connsiteY3" fmla="*/ 6158837 h 6162593"/>
              <a:gd name="connsiteX4" fmla="*/ 1791 w 2720839"/>
              <a:gd name="connsiteY4" fmla="*/ 3710402 h 6162593"/>
              <a:gd name="connsiteX5" fmla="*/ 454 w 2720839"/>
              <a:gd name="connsiteY5" fmla="*/ 7751 h 6162593"/>
              <a:gd name="connsiteX0" fmla="*/ 454 w 2726792"/>
              <a:gd name="connsiteY0" fmla="*/ 7751 h 6162593"/>
              <a:gd name="connsiteX1" fmla="*/ 2720594 w 2726792"/>
              <a:gd name="connsiteY1" fmla="*/ 0 h 6162593"/>
              <a:gd name="connsiteX2" fmla="*/ 2726792 w 2726792"/>
              <a:gd name="connsiteY2" fmla="*/ 6162593 h 6162593"/>
              <a:gd name="connsiteX3" fmla="*/ 1718207 w 2726792"/>
              <a:gd name="connsiteY3" fmla="*/ 6158837 h 6162593"/>
              <a:gd name="connsiteX4" fmla="*/ 1791 w 2726792"/>
              <a:gd name="connsiteY4" fmla="*/ 3710402 h 6162593"/>
              <a:gd name="connsiteX5" fmla="*/ 454 w 2726792"/>
              <a:gd name="connsiteY5" fmla="*/ 7751 h 616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6792" h="6162593">
                <a:moveTo>
                  <a:pt x="454" y="7751"/>
                </a:moveTo>
                <a:lnTo>
                  <a:pt x="2720594" y="0"/>
                </a:lnTo>
                <a:cubicBezTo>
                  <a:pt x="2722551" y="1865237"/>
                  <a:pt x="2724835" y="4297356"/>
                  <a:pt x="2726792" y="6162593"/>
                </a:cubicBezTo>
                <a:lnTo>
                  <a:pt x="1718207" y="6158837"/>
                </a:lnTo>
                <a:cubicBezTo>
                  <a:pt x="689093" y="5848705"/>
                  <a:pt x="-8821" y="4564073"/>
                  <a:pt x="1791" y="3710402"/>
                </a:cubicBezTo>
                <a:cubicBezTo>
                  <a:pt x="3783" y="2507139"/>
                  <a:pt x="-1538" y="1211014"/>
                  <a:pt x="454" y="775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8E5BD460-2E08-418B-9ED2-FED7577890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468C9D50-7928-4CA0-BFA2-1AB0032BF1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4" y="1700219"/>
            <a:ext cx="5317418" cy="4598075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lang="en-US" dirty="0">
                <a:solidFill>
                  <a:schemeClr val="bg1"/>
                </a:solidFill>
              </a:defRPr>
            </a:lvl3pPr>
            <a:lvl4pPr>
              <a:defRPr lang="en-US" dirty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  <a:lvl6pPr>
              <a:defRPr lang="en-AU" dirty="0">
                <a:solidFill>
                  <a:schemeClr val="bg1"/>
                </a:solidFill>
              </a:defRPr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F87536-1667-4319-A130-CF6578DB2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5" y="1052736"/>
            <a:ext cx="5322093" cy="469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9AD53B17-CFA2-4153-BA9B-6F2B6C1F6005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8508C9E-FE7C-44AA-84C7-0471A04346C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F52737AE-AB1C-425B-82B5-B5D4E12080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0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CB39BD51-2E8D-4FDD-8EEB-A7A9070EDD6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05287" y="630978"/>
            <a:ext cx="2916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5B945E3-14E3-4804-9C19-FEC6CFB9A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495" y="2204864"/>
            <a:ext cx="2538000" cy="4093424"/>
          </a:xfrm>
          <a:prstGeom prst="rect">
            <a:avLst/>
          </a:prstGeom>
        </p:spPr>
        <p:txBody>
          <a:bodyPr/>
          <a:lstStyle>
            <a:lvl1pPr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0FD0FAE-3953-4EE5-ADCD-BB5BCA72CF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DA8ABAA8-126B-459D-B960-B85E22F49D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Picture Placeholder 9">
            <a:extLst>
              <a:ext uri="{FF2B5EF4-FFF2-40B4-BE49-F238E27FC236}">
                <a16:creationId xmlns="" xmlns:a16="http://schemas.microsoft.com/office/drawing/2014/main" id="{86B950FF-5CC1-4A3A-ABA9-ADF58494DD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5287" y="3485752"/>
            <a:ext cx="2916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="" xmlns:a16="http://schemas.microsoft.com/office/drawing/2014/main" id="{BA2B0415-0383-4B33-9E29-9ADFC2A054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28000" y="630978"/>
            <a:ext cx="2916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="" xmlns:a16="http://schemas.microsoft.com/office/drawing/2014/main" id="{4966C236-904D-498D-801E-8C4057C0A03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28000" y="3485752"/>
            <a:ext cx="2916000" cy="2844000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77D8A62-4A58-4C23-B0E5-AEF193611E4D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DEB74D7-CB6B-47FE-A2A8-7AE5F1DED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E061BA70-9BEA-4AF5-8B24-03EBB3F28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6" y="1052736"/>
            <a:ext cx="2538412" cy="100811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94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64EB9-BD9E-4CC0-A443-C81008A359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CE2774-14F3-4413-B606-C993C9796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771394-5B89-4C72-9322-C5B01C780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1495" y="3447009"/>
            <a:ext cx="2538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C59B66CF-A807-44F1-A681-793122F8A03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307220" y="3447009"/>
            <a:ext cx="2538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="" xmlns:a16="http://schemas.microsoft.com/office/drawing/2014/main" id="{6B4B4A83-90AC-42EA-83C2-FA846246885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84507" y="3446262"/>
            <a:ext cx="2538000" cy="286172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picture</a:t>
            </a:r>
          </a:p>
          <a:p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494" y="1700221"/>
            <a:ext cx="2538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07220" y="1700221"/>
            <a:ext cx="2538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="" xmlns:a16="http://schemas.microsoft.com/office/drawing/2014/main" id="{564335FC-BD53-4794-8DA5-8FFBAE1F2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84507" y="1700221"/>
            <a:ext cx="2538000" cy="17287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E195DD-3DD6-4BE8-8993-CA04B5EDA6E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DC1E423-DB93-432A-8BB7-4B2613DBF942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E590DBB-90A7-43BF-BDD1-CF1C6212FA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C882AF12-58DE-43D7-9E95-F90A1203C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872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con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CE2774-14F3-4413-B606-C993C9796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771394-5B89-4C72-9322-C5B01C780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44D1A49-1FEC-4FD2-B560-402C9B2E28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68794" y="1700808"/>
            <a:ext cx="1079923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9751" y="2996961"/>
            <a:ext cx="2538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39751" y="3271090"/>
            <a:ext cx="2538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E195DD-3DD6-4BE8-8993-CA04B5EDA6E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="" xmlns:a16="http://schemas.microsoft.com/office/drawing/2014/main" id="{49164FB8-D4B8-4D90-B308-464FB278E97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032043" y="1700808"/>
            <a:ext cx="1079923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="" xmlns:a16="http://schemas.microsoft.com/office/drawing/2014/main" id="{B01E9CDC-2523-40AE-AF29-5A44EBFD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02999" y="2996961"/>
            <a:ext cx="2538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="" xmlns:a16="http://schemas.microsoft.com/office/drawing/2014/main" id="{4ADAC2D7-6D0E-46B8-9F7A-B4DB99B890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02999" y="3271090"/>
            <a:ext cx="2538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="" xmlns:a16="http://schemas.microsoft.com/office/drawing/2014/main" id="{EFE4D8B1-EBB1-4B03-B440-81D22A8A033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797373" y="1700907"/>
            <a:ext cx="1079923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2" name="Text Placeholder 14">
            <a:extLst>
              <a:ext uri="{FF2B5EF4-FFF2-40B4-BE49-F238E27FC236}">
                <a16:creationId xmlns="" xmlns:a16="http://schemas.microsoft.com/office/drawing/2014/main" id="{9FADD90A-0B64-4F90-9B57-FE13E0FCA2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8330" y="2997060"/>
            <a:ext cx="2538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="" xmlns:a16="http://schemas.microsoft.com/office/drawing/2014/main" id="{ABE4C7F0-C749-4520-AA04-DB6CA99155A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68330" y="3271189"/>
            <a:ext cx="2538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="" xmlns:a16="http://schemas.microsoft.com/office/drawing/2014/main" id="{10240862-4D4B-4BB9-8F4B-AA856CD17F5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68794" y="4077242"/>
            <a:ext cx="1079923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5" name="Text Placeholder 14">
            <a:extLst>
              <a:ext uri="{FF2B5EF4-FFF2-40B4-BE49-F238E27FC236}">
                <a16:creationId xmlns="" xmlns:a16="http://schemas.microsoft.com/office/drawing/2014/main" id="{58449337-35B4-44F8-8D00-F0C15EFB9C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9751" y="5373395"/>
            <a:ext cx="2538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="" xmlns:a16="http://schemas.microsoft.com/office/drawing/2014/main" id="{2477189D-83D5-4749-BD7C-CADC0D1471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9751" y="5647524"/>
            <a:ext cx="2538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="" xmlns:a16="http://schemas.microsoft.com/office/drawing/2014/main" id="{6618C35F-5F01-46A6-BF04-0CA9BDBAAB6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032043" y="4077242"/>
            <a:ext cx="1079923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28" name="Text Placeholder 14">
            <a:extLst>
              <a:ext uri="{FF2B5EF4-FFF2-40B4-BE49-F238E27FC236}">
                <a16:creationId xmlns="" xmlns:a16="http://schemas.microsoft.com/office/drawing/2014/main" id="{B63A3128-4CA8-48D5-B82E-7EDA918D7F3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02999" y="5373395"/>
            <a:ext cx="2538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="" xmlns:a16="http://schemas.microsoft.com/office/drawing/2014/main" id="{AB7F5300-022A-4183-A132-AA8EB6534A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02999" y="5647524"/>
            <a:ext cx="2538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="" xmlns:a16="http://schemas.microsoft.com/office/drawing/2014/main" id="{CE2DF1AF-9EAD-40B3-B73C-07649220BF03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97373" y="4077341"/>
            <a:ext cx="1079923" cy="1199578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Click icon to insert icon</a:t>
            </a:r>
          </a:p>
          <a:p>
            <a:endParaRPr lang="en-AU" dirty="0"/>
          </a:p>
        </p:txBody>
      </p:sp>
      <p:sp>
        <p:nvSpPr>
          <p:cNvPr id="31" name="Text Placeholder 14">
            <a:extLst>
              <a:ext uri="{FF2B5EF4-FFF2-40B4-BE49-F238E27FC236}">
                <a16:creationId xmlns="" xmlns:a16="http://schemas.microsoft.com/office/drawing/2014/main" id="{40CD5A08-CA4F-41B8-A1B0-488A6EC4481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68330" y="5373494"/>
            <a:ext cx="2538000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="" xmlns:a16="http://schemas.microsoft.com/office/drawing/2014/main" id="{B722C2B9-2C83-4877-A90D-0CA01537B08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68330" y="5647623"/>
            <a:ext cx="2538000" cy="6480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6FF019EB-FA99-486B-BA02-92BE76012990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F1882F53-3639-4FFE-AFD1-5428267B6B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3D2A4C4A-3642-4CE3-8FB6-AFE5A9CA8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783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4">
            <a:extLst>
              <a:ext uri="{FF2B5EF4-FFF2-40B4-BE49-F238E27FC236}">
                <a16:creationId xmlns="" xmlns:a16="http://schemas.microsoft.com/office/drawing/2014/main" id="{C9748A61-6439-491A-9457-33A20862D2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09378" y="1917008"/>
            <a:ext cx="1188231" cy="1584000"/>
          </a:xfrm>
          <a:prstGeom prst="rect">
            <a:avLst/>
          </a:prstGeom>
          <a:solidFill>
            <a:schemeClr val="accent1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100" b="1" dirty="0">
                <a:solidFill>
                  <a:schemeClr val="bg1"/>
                </a:solidFill>
              </a:defRPr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ECE2774-14F3-4413-B606-C993C9796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771394-5B89-4C72-9322-C5B01C7801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="" xmlns:a16="http://schemas.microsoft.com/office/drawing/2014/main" id="{91089730-A73F-422F-BD54-BF23888B1D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495" y="3861052"/>
            <a:ext cx="1763997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9BA9F9C4-C84A-43FB-A465-E020A9EB6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495" y="4135186"/>
            <a:ext cx="1763997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E195DD-3DD6-4BE8-8993-CA04B5EDA6E7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20" name="Text Placeholder 5">
            <a:extLst>
              <a:ext uri="{FF2B5EF4-FFF2-40B4-BE49-F238E27FC236}">
                <a16:creationId xmlns="" xmlns:a16="http://schemas.microsoft.com/office/drawing/2014/main" id="{0BBC08AD-280F-4174-A0CE-490AAFB97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="" xmlns:a16="http://schemas.microsoft.com/office/drawing/2014/main" id="{C17937B0-FDCD-421A-9652-36A59CE22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49092" y="1917008"/>
            <a:ext cx="1188231" cy="1584000"/>
          </a:xfrm>
          <a:prstGeom prst="rect">
            <a:avLst/>
          </a:prstGeom>
          <a:solidFill>
            <a:srgbClr val="962A8B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100" b="1" dirty="0">
                <a:solidFill>
                  <a:schemeClr val="bg1"/>
                </a:solidFill>
              </a:defRPr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="" xmlns:a16="http://schemas.microsoft.com/office/drawing/2014/main" id="{7AB4A338-5CDA-4742-A7F5-F49D6BE9AD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61209" y="3861052"/>
            <a:ext cx="1763997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="" xmlns:a16="http://schemas.microsoft.com/office/drawing/2014/main" id="{9452123C-C6A2-4D45-AF62-5B6E775B6C9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661209" y="4135186"/>
            <a:ext cx="1763997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="" xmlns:a16="http://schemas.microsoft.com/office/drawing/2014/main" id="{3DCBEBCB-7877-4BC1-BA6D-4E809F947A5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14622" y="1917008"/>
            <a:ext cx="1188231" cy="1584000"/>
          </a:xfrm>
          <a:prstGeom prst="rect">
            <a:avLst/>
          </a:prstGeom>
          <a:solidFill>
            <a:srgbClr val="999490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100" b="1" dirty="0">
                <a:solidFill>
                  <a:schemeClr val="bg1"/>
                </a:solidFill>
              </a:defRPr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="" xmlns:a16="http://schemas.microsoft.com/office/drawing/2014/main" id="{2FE7559D-9529-40D4-8025-F2B8ED38A9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26739" y="3861052"/>
            <a:ext cx="1763997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="" xmlns:a16="http://schemas.microsoft.com/office/drawing/2014/main" id="{2382D6B5-B43B-46F1-B879-42FA4CCBD20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26739" y="4135186"/>
            <a:ext cx="1763997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="" xmlns:a16="http://schemas.microsoft.com/office/drawing/2014/main" id="{791F1A27-3497-4ECD-AAAC-804B3DF8F9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136078" y="1917008"/>
            <a:ext cx="1188231" cy="1584000"/>
          </a:xfrm>
          <a:prstGeom prst="rect">
            <a:avLst/>
          </a:prstGeom>
          <a:solidFill>
            <a:srgbClr val="D7D1CC"/>
          </a:solidFill>
        </p:spPr>
        <p:txBody>
          <a:bodyPr lIns="72000" tIns="72000" rIns="72000" bIns="72000" anchor="ctr">
            <a:normAutofit/>
          </a:bodyPr>
          <a:lstStyle>
            <a:lvl1pPr algn="ctr">
              <a:lnSpc>
                <a:spcPct val="100000"/>
              </a:lnSpc>
              <a:defRPr lang="en-US" sz="2100" b="1" dirty="0">
                <a:solidFill>
                  <a:schemeClr val="bg1"/>
                </a:solidFill>
              </a:defRPr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 dirty="0"/>
              <a:t>[00]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="" xmlns:a16="http://schemas.microsoft.com/office/drawing/2014/main" id="{E0498A31-1633-4E6B-8EAE-AF4FDE6233F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48195" y="3861052"/>
            <a:ext cx="1763997" cy="240219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lang="en-US" sz="1200" b="1" dirty="0">
                <a:solidFill>
                  <a:schemeClr val="accent1"/>
                </a:solidFill>
              </a:defRPr>
            </a:lvl1pPr>
            <a:lvl2pPr marL="128588" indent="-128588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dirty="0"/>
            </a:lvl2pPr>
            <a:lvl3pPr marL="135459" indent="0">
              <a:buClrTx/>
              <a:buFont typeface="Arial" panose="020B0604020202020204" pitchFamily="34" charset="0"/>
              <a:buNone/>
              <a:defRPr/>
            </a:lvl3pPr>
          </a:lstStyle>
          <a:p>
            <a:pPr lvl="0"/>
            <a:r>
              <a:rPr lang="en-US" dirty="0"/>
              <a:t>[Bullet Heading]</a:t>
            </a:r>
          </a:p>
        </p:txBody>
      </p:sp>
      <p:sp>
        <p:nvSpPr>
          <p:cNvPr id="44" name="Text Placeholder 14">
            <a:extLst>
              <a:ext uri="{FF2B5EF4-FFF2-40B4-BE49-F238E27FC236}">
                <a16:creationId xmlns="" xmlns:a16="http://schemas.microsoft.com/office/drawing/2014/main" id="{9A54FCE6-6684-449A-86E0-14243721942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848195" y="4135186"/>
            <a:ext cx="1763997" cy="15166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lang="en-US" sz="1200" dirty="0"/>
            </a:lvl1pPr>
            <a:lvl2pPr marL="128588" indent="-128588" algn="ctr">
              <a:lnSpc>
                <a:spcPct val="100000"/>
              </a:lnSpc>
              <a:spcAft>
                <a:spcPts val="225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200" dirty="0"/>
            </a:lvl2pPr>
            <a:lvl3pPr marL="270000" indent="-134541">
              <a:buClrTx/>
              <a:buFont typeface="Arial" panose="020B0604020202020204" pitchFamily="34" charset="0"/>
              <a:buChar char="­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895140AB-DCE2-4DB2-81B5-60470D8E34C0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3BF142C-8B85-4BCA-8B54-67CC7F92F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FC67645D-435A-4DA4-9CBA-77E7F4B50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3063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Dark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6" y="1700214"/>
            <a:ext cx="4050505" cy="4608515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17F97712-4CC3-452D-A157-BEE84E8057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495" y="1700214"/>
            <a:ext cx="3898356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spcAft>
                <a:spcPts val="450"/>
              </a:spcAft>
              <a:defRPr lang="en-US" dirty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F44E802-988F-4822-AAD4-8AB16076B2C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="" xmlns:a16="http://schemas.microsoft.com/office/drawing/2014/main" id="{F5F6752E-685A-46CF-8D29-A5D4E0013D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DD1DFD8-8A09-48BC-87A4-4F57F6D6FE1B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6C9786-9794-4BE5-BBFE-4B339825F2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9EE0658-31AB-4AA9-B241-6C41D88C9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2881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Purple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6" y="1700215"/>
            <a:ext cx="4050505" cy="4608513"/>
          </a:xfrm>
          <a:prstGeom prst="rect">
            <a:avLst/>
          </a:prstGeom>
          <a:solidFill>
            <a:srgbClr val="962A8B"/>
          </a:solidFill>
        </p:spPr>
        <p:txBody>
          <a:bodyPr anchor="ctr">
            <a:normAutofit/>
          </a:bodyPr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1500BB1C-3C6B-46AF-8AA4-A4BA72712C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102" y="1700212"/>
            <a:ext cx="3906835" cy="460851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8574EA24-97F9-47A1-937E-B8E4F5327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7E45B7E6-67E2-4417-B8C5-36EEB1A4FA61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356B92F1-D406-4B16-A1AC-4B90521D92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4EF75C0A-DA87-49E7-AF8C-E35E9D6CA40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="" xmlns:a16="http://schemas.microsoft.com/office/drawing/2014/main" id="{B11690AC-7C51-47ED-9DD6-4A98D2E79B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2CACF9F-55D3-4152-BDFF-84674C07B2BE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574170D-AC78-463A-B8E0-8E87954EAB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0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Neutral 1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05E8E5-FC3F-4B02-8560-314161E659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2" y="1700214"/>
            <a:ext cx="4050504" cy="4608515"/>
          </a:xfrm>
          <a:prstGeom prst="rect">
            <a:avLst/>
          </a:prstGeom>
          <a:solidFill>
            <a:srgbClr val="D7D1CC"/>
          </a:solidFill>
        </p:spPr>
        <p:txBody>
          <a:bodyPr anchor="ctr">
            <a:normAutofit/>
          </a:bodyPr>
          <a:lstStyle>
            <a:lvl1pPr algn="ctr"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="" xmlns:a16="http://schemas.microsoft.com/office/drawing/2014/main" id="{643BCE34-49B7-4BA0-8263-6432C37E4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102" y="1700214"/>
            <a:ext cx="3906835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A8FA6D2-EF83-4585-B84E-EC3FACE3286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045A20B-3961-4824-8B5F-429563405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DB36345A-6B2C-4967-909A-6BAA4D16D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DA7A291-5EAC-486D-928E-F46ED8B55AD0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D6EAF7D-7C9B-4789-AC1C-A7AF349D1D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Neutral 2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B783E44-C534-44A2-8F6E-F9372FE5C6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50BF09EC-4B00-4B1E-B06B-0D0F89DA05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6" y="1700213"/>
            <a:ext cx="4050505" cy="4608512"/>
          </a:xfrm>
          <a:prstGeom prst="rect">
            <a:avLst/>
          </a:prstGeom>
          <a:solidFill>
            <a:srgbClr val="999490"/>
          </a:solidFill>
        </p:spPr>
        <p:txBody>
          <a:bodyPr anchor="ctr">
            <a:normAutofit/>
          </a:bodyPr>
          <a:lstStyle>
            <a:lvl1pPr algn="ctr"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="" xmlns:a16="http://schemas.microsoft.com/office/drawing/2014/main" id="{00D8A284-12F0-43E7-820E-1E72AC40E1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102" y="1700214"/>
            <a:ext cx="3906835" cy="460851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4C7241E-C81A-4E97-A038-49339AFE027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F3255835-9B81-4FE6-A19A-BDEACE6D5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3000394-8C62-4535-AFCB-49065079CFAF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9739123-EB1E-4E5F-B70D-F7DEE2CEE7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4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u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EA75515C-08B2-490C-B8D9-273E0B4B79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4095" y="1700213"/>
            <a:ext cx="2538411" cy="4615710"/>
          </a:xfrm>
          <a:prstGeom prst="rect">
            <a:avLst/>
          </a:prstGeom>
          <a:solidFill>
            <a:schemeClr val="accent1"/>
          </a:solidFill>
        </p:spPr>
        <p:txBody>
          <a:bodyPr lIns="180000" tIns="108000" rIns="180000" bIns="180000" anchor="t">
            <a:normAutofit/>
          </a:bodyPr>
          <a:lstStyle>
            <a:lvl1pPr marL="214313" indent="-214313" algn="l"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886D46C-E3B9-4EED-8ECB-83007B70FC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FFA529-ABC2-48D5-B054-69D988F2D0EC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7DA12390-A044-4D48-96A4-00A2D51D9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0" name="Text Placeholder 6">
            <a:extLst>
              <a:ext uri="{FF2B5EF4-FFF2-40B4-BE49-F238E27FC236}">
                <a16:creationId xmlns="" xmlns:a16="http://schemas.microsoft.com/office/drawing/2014/main" id="{5A8D97C9-2BD4-40D2-8A9C-5D0FDC041E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1498" y="1700213"/>
            <a:ext cx="2538411" cy="4615710"/>
          </a:xfrm>
          <a:prstGeom prst="rect">
            <a:avLst/>
          </a:prstGeom>
          <a:solidFill>
            <a:srgbClr val="962A8B"/>
          </a:solidFill>
        </p:spPr>
        <p:txBody>
          <a:bodyPr lIns="180000" tIns="108000" rIns="180000" bIns="180000" anchor="t">
            <a:normAutofit/>
          </a:bodyPr>
          <a:lstStyle>
            <a:lvl1pPr marL="214313" indent="-214313" algn="l"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="" xmlns:a16="http://schemas.microsoft.com/office/drawing/2014/main" id="{2409A6CC-1C55-4870-8E22-205BA52568D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90441" y="1692905"/>
            <a:ext cx="2538411" cy="4615710"/>
          </a:xfrm>
          <a:prstGeom prst="rect">
            <a:avLst/>
          </a:prstGeom>
          <a:solidFill>
            <a:srgbClr val="999490"/>
          </a:solidFill>
        </p:spPr>
        <p:txBody>
          <a:bodyPr lIns="180000" tIns="108000" rIns="180000" bIns="180000" anchor="t">
            <a:normAutofit/>
          </a:bodyPr>
          <a:lstStyle>
            <a:lvl1pPr marL="214313" indent="-214313" algn="l">
              <a:buClr>
                <a:schemeClr val="bg1"/>
              </a:buClr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/>
              <a:t>[Enter text – You can change the colour of this placeholder under the ‘Shape fill’ menu]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1AC039-02E7-49D5-B557-F29BDF128A9E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AE48569-D32E-4698-B1DF-F6D3A1B423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4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-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C06D0029-C709-49E4-ADBE-DE71FBF91E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1100" y="3593721"/>
            <a:ext cx="3898900" cy="2715015"/>
          </a:xfrm>
          <a:prstGeom prst="rect">
            <a:avLst/>
          </a:prstGeo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 smtClean="0"/>
            </a:lvl5pPr>
            <a:lvl6pPr>
              <a:defRPr lang="en-AU" dirty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="" xmlns:a16="http://schemas.microsoft.com/office/drawing/2014/main" id="{842AA681-0A5C-4843-AFF7-8900ED2A6D6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716464" y="2024810"/>
            <a:ext cx="3898800" cy="242789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AU" dirty="0"/>
          </a:p>
        </p:txBody>
      </p:sp>
      <p:sp>
        <p:nvSpPr>
          <p:cNvPr id="16" name="Content Placeholder 11">
            <a:extLst>
              <a:ext uri="{FF2B5EF4-FFF2-40B4-BE49-F238E27FC236}">
                <a16:creationId xmlns="" xmlns:a16="http://schemas.microsoft.com/office/drawing/2014/main" id="{C1A5F930-F83B-4616-AC17-D7231CE8742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716465" y="4602167"/>
            <a:ext cx="3898900" cy="1700191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0ABFF14A-9BDE-42F0-AA14-E13CCFE3E4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02" y="1700808"/>
            <a:ext cx="3898899" cy="17434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="" xmlns:a16="http://schemas.microsoft.com/office/drawing/2014/main" id="{47FC4A52-417F-4863-97DD-E656EA43AC9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16465" y="1700809"/>
            <a:ext cx="3898900" cy="324000"/>
          </a:xfrm>
          <a:prstGeom prst="rect">
            <a:avLst/>
          </a:prstGeom>
        </p:spPr>
        <p:txBody>
          <a:bodyPr>
            <a:normAutofit/>
          </a:bodyPr>
          <a:lstStyle>
            <a:lvl5pPr>
              <a:defRPr lang="en-AU" sz="1500" b="1" dirty="0"/>
            </a:lvl5pPr>
          </a:lstStyle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A696586-6988-4D6B-BE2D-2C0EDF447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D4702DF-17BD-46ED-A802-86B361F2E09F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C4A7C89-2B79-461C-8BD1-C3E341EC7BC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FB3B4A2E-6294-4DC9-8779-3231A7E9B5C2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BCAB502-16F2-4A19-97A1-C081D2265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0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-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0CDDBB4-F82B-408D-A3AC-301DFBE50D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="" xmlns:a16="http://schemas.microsoft.com/office/drawing/2014/main" id="{1680838C-6DDD-4367-8C7B-8D49AA3A036A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14879" y="2677687"/>
            <a:ext cx="3914999" cy="16154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 dirty="0"/>
              <a:t> </a:t>
            </a:r>
          </a:p>
        </p:txBody>
      </p:sp>
      <p:sp>
        <p:nvSpPr>
          <p:cNvPr id="20" name="Content Placeholder 18">
            <a:extLst>
              <a:ext uri="{FF2B5EF4-FFF2-40B4-BE49-F238E27FC236}">
                <a16:creationId xmlns="" xmlns:a16="http://schemas.microsoft.com/office/drawing/2014/main" id="{8C9CC71C-D628-4B8C-8AB1-D318B0D686C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714877" y="4694142"/>
            <a:ext cx="3914997" cy="161517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AU" dirty="0"/>
          </a:p>
        </p:txBody>
      </p:sp>
      <p:sp>
        <p:nvSpPr>
          <p:cNvPr id="12" name="Text Placeholder 5">
            <a:extLst>
              <a:ext uri="{FF2B5EF4-FFF2-40B4-BE49-F238E27FC236}">
                <a16:creationId xmlns="" xmlns:a16="http://schemas.microsoft.com/office/drawing/2014/main" id="{47EF0A71-527C-4177-BD73-0A32F4F3B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714875" y="2279659"/>
            <a:ext cx="3916602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9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="" xmlns:a16="http://schemas.microsoft.com/office/drawing/2014/main" id="{FFFB469D-AB37-445A-8C5C-9EDAC47CC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714875" y="4401144"/>
            <a:ext cx="3916602" cy="324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900" b="1">
                <a:solidFill>
                  <a:schemeClr val="accent1"/>
                </a:solidFill>
              </a:defRPr>
            </a:lvl1pPr>
            <a:lvl6pPr>
              <a:defRPr b="0"/>
            </a:lvl6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92F6810-4203-426A-BA3F-12E853FD972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21100" y="2279205"/>
            <a:ext cx="3887788" cy="2013899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1" name="Text Placeholder 8">
            <a:extLst>
              <a:ext uri="{FF2B5EF4-FFF2-40B4-BE49-F238E27FC236}">
                <a16:creationId xmlns="" xmlns:a16="http://schemas.microsoft.com/office/drawing/2014/main" id="{5608E6E7-0CC5-4C1B-8095-7EA4A3FE80A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21100" y="4401144"/>
            <a:ext cx="3887788" cy="1908176"/>
          </a:xfrm>
        </p:spPr>
        <p:txBody>
          <a:bodyPr/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AU" dirty="0"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9A2EF0-E71D-47A8-8995-F59268EA0BBD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6AE219F9-19D4-45A2-9D79-6847ED38E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01F3FBD-B2FA-4ECC-94B3-AE0A46E7AD40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9D1DA3F-F774-45EB-B6E3-EB3EBFC56B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="" xmlns:a16="http://schemas.microsoft.com/office/drawing/2014/main" id="{59483DB6-35E8-41E9-930B-445C4EFE7A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1498" y="1700808"/>
            <a:ext cx="8101013" cy="504825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accent1"/>
                </a:solidFill>
              </a:defRPr>
            </a:lvl1pPr>
            <a:lvl2pPr marL="459" indent="0">
              <a:buNone/>
              <a:defRPr/>
            </a:lvl2pPr>
          </a:lstStyle>
          <a:p>
            <a:pPr lvl="0"/>
            <a:r>
              <a:rPr lang="en-US" dirty="0"/>
              <a:t>[Subtitle]</a:t>
            </a:r>
          </a:p>
        </p:txBody>
      </p:sp>
    </p:spTree>
    <p:extLst>
      <p:ext uri="{BB962C8B-B14F-4D97-AF65-F5344CB8AC3E}">
        <p14:creationId xmlns:p14="http://schemas.microsoft.com/office/powerpoint/2010/main" val="40250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9E5BD-D012-4AE1-AADC-91C89E4E1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E54BAE-986D-4AFD-89E0-A19E4D26592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47FA311-E5C8-49FB-A70D-B5D69EF896F4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7DAC2F-25B2-40B2-B3C3-AEDF3893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9933EA7-FE92-4C6D-8733-61E671888999}"/>
              </a:ext>
            </a:extLst>
          </p:cNvPr>
          <p:cNvSpPr/>
          <p:nvPr userDrawn="1"/>
        </p:nvSpPr>
        <p:spPr>
          <a:xfrm>
            <a:off x="6" y="-27384"/>
            <a:ext cx="9143999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A50E81-A697-4D2A-9C73-3BBE321DFC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155"/>
          <a:stretch/>
        </p:blipFill>
        <p:spPr>
          <a:xfrm>
            <a:off x="7703455" y="152896"/>
            <a:ext cx="92801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37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DBD1DEA-6C0B-48CD-8886-623BD6330C7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100" y="1082197"/>
            <a:ext cx="8058004" cy="720081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21105" y="1876355"/>
            <a:ext cx="2440697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0758AADB-42F9-44FF-A436-0031B6B268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632" y="2852948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="" xmlns:a16="http://schemas.microsoft.com/office/drawing/2014/main" id="{9EB3BAB6-8B24-4F70-BDDC-75B91A4FB1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632" y="3125030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Right Triangle 3">
            <a:extLst>
              <a:ext uri="{FF2B5EF4-FFF2-40B4-BE49-F238E27FC236}">
                <a16:creationId xmlns="" xmlns:a16="http://schemas.microsoft.com/office/drawing/2014/main" id="{98BF4DE5-D126-4077-BBC8-5F3A09BC0E5C}"/>
              </a:ext>
            </a:extLst>
          </p:cNvPr>
          <p:cNvSpPr/>
          <p:nvPr userDrawn="1"/>
        </p:nvSpPr>
        <p:spPr>
          <a:xfrm>
            <a:off x="1" y="4076700"/>
            <a:ext cx="1916906" cy="2781300"/>
          </a:xfrm>
          <a:custGeom>
            <a:avLst/>
            <a:gdLst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  <a:gd name="connsiteX0" fmla="*/ 0 w 2555875"/>
              <a:gd name="connsiteY0" fmla="*/ 2781300 h 2781300"/>
              <a:gd name="connsiteX1" fmla="*/ 0 w 2555875"/>
              <a:gd name="connsiteY1" fmla="*/ 0 h 2781300"/>
              <a:gd name="connsiteX2" fmla="*/ 2555875 w 2555875"/>
              <a:gd name="connsiteY2" fmla="*/ 2781300 h 2781300"/>
              <a:gd name="connsiteX3" fmla="*/ 0 w 2555875"/>
              <a:gd name="connsiteY3" fmla="*/ 2781300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5875" h="2781300">
                <a:moveTo>
                  <a:pt x="0" y="2781300"/>
                </a:moveTo>
                <a:lnTo>
                  <a:pt x="0" y="0"/>
                </a:lnTo>
                <a:cubicBezTo>
                  <a:pt x="158687" y="1674158"/>
                  <a:pt x="1584388" y="2511611"/>
                  <a:pt x="2555875" y="2781300"/>
                </a:cubicBezTo>
                <a:lnTo>
                  <a:pt x="0" y="2781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="" xmlns:a16="http://schemas.microsoft.com/office/drawing/2014/main" id="{B8A2EB93-6CF0-469A-B44D-3B50AF0CE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632" y="3415100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="" xmlns:a16="http://schemas.microsoft.com/office/drawing/2014/main" id="{81CEC2A5-BF8B-405F-BFB8-A7AC93A346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632" y="3687180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191147DD-03AA-4BA3-AFAA-F070EDBA94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632" y="3957498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Graphic 1">
            <a:extLst>
              <a:ext uri="{FF2B5EF4-FFF2-40B4-BE49-F238E27FC236}">
                <a16:creationId xmlns="" xmlns:a16="http://schemas.microsoft.com/office/drawing/2014/main" id="{6B4A31B5-8366-4D72-B33B-C4528CEC8D4B}"/>
              </a:ext>
            </a:extLst>
          </p:cNvPr>
          <p:cNvSpPr/>
          <p:nvPr userDrawn="1"/>
        </p:nvSpPr>
        <p:spPr>
          <a:xfrm>
            <a:off x="7434318" y="5571768"/>
            <a:ext cx="1709682" cy="1286241"/>
          </a:xfrm>
          <a:custGeom>
            <a:avLst/>
            <a:gdLst>
              <a:gd name="connsiteX0" fmla="*/ 1704499 w 1704975"/>
              <a:gd name="connsiteY0" fmla="*/ 961382 h 962025"/>
              <a:gd name="connsiteX1" fmla="*/ 1172051 w 1704975"/>
              <a:gd name="connsiteY1" fmla="*/ 803267 h 962025"/>
              <a:gd name="connsiteX2" fmla="*/ 589121 w 1704975"/>
              <a:gd name="connsiteY2" fmla="*/ 611815 h 962025"/>
              <a:gd name="connsiteX3" fmla="*/ 7144 w 1704975"/>
              <a:gd name="connsiteY3" fmla="*/ 768977 h 962025"/>
              <a:gd name="connsiteX4" fmla="*/ 764381 w 1704975"/>
              <a:gd name="connsiteY4" fmla="*/ 128897 h 962025"/>
              <a:gd name="connsiteX5" fmla="*/ 1614011 w 1704975"/>
              <a:gd name="connsiteY5" fmla="*/ 72700 h 962025"/>
              <a:gd name="connsiteX6" fmla="*/ 1705451 w 1704975"/>
              <a:gd name="connsiteY6" fmla="*/ 104132 h 962025"/>
              <a:gd name="connsiteX7" fmla="*/ 1704499 w 1704975"/>
              <a:gd name="connsiteY7" fmla="*/ 961382 h 962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4975" h="962025">
                <a:moveTo>
                  <a:pt x="1704499" y="961382"/>
                </a:moveTo>
                <a:cubicBezTo>
                  <a:pt x="1523524" y="935665"/>
                  <a:pt x="1348264" y="859465"/>
                  <a:pt x="1172051" y="803267"/>
                </a:cubicBezTo>
                <a:cubicBezTo>
                  <a:pt x="976789" y="741355"/>
                  <a:pt x="788194" y="654677"/>
                  <a:pt x="589121" y="611815"/>
                </a:cubicBezTo>
                <a:cubicBezTo>
                  <a:pt x="301466" y="550855"/>
                  <a:pt x="224314" y="585145"/>
                  <a:pt x="7144" y="768977"/>
                </a:cubicBezTo>
                <a:cubicBezTo>
                  <a:pt x="50006" y="717542"/>
                  <a:pt x="525304" y="253675"/>
                  <a:pt x="764381" y="128897"/>
                </a:cubicBezTo>
                <a:cubicBezTo>
                  <a:pt x="1040606" y="-14930"/>
                  <a:pt x="1321594" y="-28265"/>
                  <a:pt x="1614011" y="72700"/>
                </a:cubicBezTo>
                <a:cubicBezTo>
                  <a:pt x="1644491" y="83177"/>
                  <a:pt x="1674971" y="93655"/>
                  <a:pt x="1705451" y="104132"/>
                </a:cubicBezTo>
                <a:lnTo>
                  <a:pt x="1704499" y="961382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black"/>
              </a:solidFill>
              <a:latin typeface="Century Gothic Regular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864D713-B046-4FE6-BDD7-EE4264F7C4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494" y="207631"/>
            <a:ext cx="2403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ED9BE05-DABC-48CC-9999-1581840BE656}"/>
              </a:ext>
            </a:extLst>
          </p:cNvPr>
          <p:cNvSpPr/>
          <p:nvPr userDrawn="1"/>
        </p:nvSpPr>
        <p:spPr>
          <a:xfrm>
            <a:off x="0" y="0"/>
            <a:ext cx="9144000" cy="9288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sp>
        <p:nvSpPr>
          <p:cNvPr id="11" name="Text Placeholder 6">
            <a:extLst>
              <a:ext uri="{FF2B5EF4-FFF2-40B4-BE49-F238E27FC236}">
                <a16:creationId xmlns="" xmlns:a16="http://schemas.microsoft.com/office/drawing/2014/main" id="{F3CE2D37-876C-4C8F-A6C5-0AB063A0B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05" y="1876355"/>
            <a:ext cx="2440697" cy="8325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="" xmlns:a16="http://schemas.microsoft.com/office/drawing/2014/main" id="{36F77BFB-AD63-495E-A4EA-EE2AFB4F9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5632" y="2852948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="" xmlns:a16="http://schemas.microsoft.com/office/drawing/2014/main" id="{9A941B40-7380-40DF-ADBB-0A6ED4F172F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5632" y="3125030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="" xmlns:a16="http://schemas.microsoft.com/office/drawing/2014/main" id="{402E3968-432E-4834-8F0D-CD2BC42D2E0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5632" y="3415100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="" xmlns:a16="http://schemas.microsoft.com/office/drawing/2014/main" id="{F9F5A590-B6A3-42B3-8477-542088A3B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5632" y="3687180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="" xmlns:a16="http://schemas.microsoft.com/office/drawing/2014/main" id="{C84FAE95-A058-4EFD-92C1-90CCC284BF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5632" y="3957498"/>
            <a:ext cx="2564072" cy="2028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spcAft>
                <a:spcPts val="0"/>
              </a:spcAft>
              <a:buNone/>
              <a:defRPr sz="713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="" xmlns:a16="http://schemas.microsoft.com/office/drawing/2014/main" id="{6E88B10E-2ED8-4B6E-92E8-70B077E3A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102" y="1082197"/>
            <a:ext cx="3906835" cy="720081"/>
          </a:xfrm>
        </p:spPr>
        <p:txBody>
          <a:bodyPr anchor="b">
            <a:noAutofit/>
          </a:bodyPr>
          <a:lstStyle>
            <a:lvl1pPr>
              <a:lnSpc>
                <a:spcPts val="3780"/>
              </a:lnSpc>
              <a:defRPr sz="31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16" name="Picture Placeholder 9">
            <a:extLst>
              <a:ext uri="{FF2B5EF4-FFF2-40B4-BE49-F238E27FC236}">
                <a16:creationId xmlns="" xmlns:a16="http://schemas.microsoft.com/office/drawing/2014/main" id="{3ECBBC4F-ECF3-4E50-963A-BDB169C5146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69341" y="923055"/>
            <a:ext cx="4576464" cy="5934795"/>
          </a:xfrm>
          <a:custGeom>
            <a:avLst/>
            <a:gdLst>
              <a:gd name="connsiteX0" fmla="*/ 0 w 5187576"/>
              <a:gd name="connsiteY0" fmla="*/ 0 h 5919694"/>
              <a:gd name="connsiteX1" fmla="*/ 5187576 w 5187576"/>
              <a:gd name="connsiteY1" fmla="*/ 0 h 5919694"/>
              <a:gd name="connsiteX2" fmla="*/ 5187576 w 5187576"/>
              <a:gd name="connsiteY2" fmla="*/ 5919694 h 5919694"/>
              <a:gd name="connsiteX3" fmla="*/ 0 w 5187576"/>
              <a:gd name="connsiteY3" fmla="*/ 5919694 h 5919694"/>
              <a:gd name="connsiteX4" fmla="*/ 0 w 5187576"/>
              <a:gd name="connsiteY4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5977 w 5193553"/>
              <a:gd name="connsiteY3" fmla="*/ 5919694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5977 w 5193553"/>
              <a:gd name="connsiteY4" fmla="*/ 5919694 h 5919694"/>
              <a:gd name="connsiteX5" fmla="*/ 0 w 5193553"/>
              <a:gd name="connsiteY5" fmla="*/ 3609788 h 5919694"/>
              <a:gd name="connsiteX6" fmla="*/ 5977 w 5193553"/>
              <a:gd name="connsiteY6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002119 w 5193553"/>
              <a:gd name="connsiteY3" fmla="*/ 5916706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002121 w 5193555"/>
              <a:gd name="connsiteY3" fmla="*/ 5916706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687921 w 5193555"/>
              <a:gd name="connsiteY3" fmla="*/ 5101592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9 w 5193555"/>
              <a:gd name="connsiteY0" fmla="*/ 0 h 5919694"/>
              <a:gd name="connsiteX1" fmla="*/ 5193555 w 5193555"/>
              <a:gd name="connsiteY1" fmla="*/ 0 h 5919694"/>
              <a:gd name="connsiteX2" fmla="*/ 5193555 w 5193555"/>
              <a:gd name="connsiteY2" fmla="*/ 5919694 h 5919694"/>
              <a:gd name="connsiteX3" fmla="*/ 2537903 w 5193555"/>
              <a:gd name="connsiteY3" fmla="*/ 5916707 h 5919694"/>
              <a:gd name="connsiteX4" fmla="*/ 2 w 5193555"/>
              <a:gd name="connsiteY4" fmla="*/ 3609788 h 5919694"/>
              <a:gd name="connsiteX5" fmla="*/ 5979 w 5193555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5977 w 5193553"/>
              <a:gd name="connsiteY0" fmla="*/ 0 h 5919694"/>
              <a:gd name="connsiteX1" fmla="*/ 5193553 w 5193553"/>
              <a:gd name="connsiteY1" fmla="*/ 0 h 5919694"/>
              <a:gd name="connsiteX2" fmla="*/ 5193553 w 5193553"/>
              <a:gd name="connsiteY2" fmla="*/ 5919694 h 5919694"/>
              <a:gd name="connsiteX3" fmla="*/ 2537901 w 5193553"/>
              <a:gd name="connsiteY3" fmla="*/ 5916707 h 5919694"/>
              <a:gd name="connsiteX4" fmla="*/ 0 w 5193553"/>
              <a:gd name="connsiteY4" fmla="*/ 3609788 h 5919694"/>
              <a:gd name="connsiteX5" fmla="*/ 5977 w 5193553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6692 w 5204268"/>
              <a:gd name="connsiteY0" fmla="*/ 0 h 5919694"/>
              <a:gd name="connsiteX1" fmla="*/ 5204268 w 5204268"/>
              <a:gd name="connsiteY1" fmla="*/ 0 h 5919694"/>
              <a:gd name="connsiteX2" fmla="*/ 5204268 w 5204268"/>
              <a:gd name="connsiteY2" fmla="*/ 5919694 h 5919694"/>
              <a:gd name="connsiteX3" fmla="*/ 2548616 w 5204268"/>
              <a:gd name="connsiteY3" fmla="*/ 5916707 h 5919694"/>
              <a:gd name="connsiteX4" fmla="*/ 0 w 5204268"/>
              <a:gd name="connsiteY4" fmla="*/ 3438185 h 5919694"/>
              <a:gd name="connsiteX5" fmla="*/ 16692 w 5204268"/>
              <a:gd name="connsiteY5" fmla="*/ 0 h 5919694"/>
              <a:gd name="connsiteX0" fmla="*/ 112 w 5187688"/>
              <a:gd name="connsiteY0" fmla="*/ 0 h 5919694"/>
              <a:gd name="connsiteX1" fmla="*/ 5187688 w 5187688"/>
              <a:gd name="connsiteY1" fmla="*/ 0 h 5919694"/>
              <a:gd name="connsiteX2" fmla="*/ 5187688 w 5187688"/>
              <a:gd name="connsiteY2" fmla="*/ 5919694 h 5919694"/>
              <a:gd name="connsiteX3" fmla="*/ 2532036 w 5187688"/>
              <a:gd name="connsiteY3" fmla="*/ 5916707 h 5919694"/>
              <a:gd name="connsiteX4" fmla="*/ 21520 w 5187688"/>
              <a:gd name="connsiteY4" fmla="*/ 3298360 h 5919694"/>
              <a:gd name="connsiteX5" fmla="*/ 112 w 5187688"/>
              <a:gd name="connsiteY5" fmla="*/ 0 h 5919694"/>
              <a:gd name="connsiteX0" fmla="*/ 2405 w 5189981"/>
              <a:gd name="connsiteY0" fmla="*/ 0 h 5919694"/>
              <a:gd name="connsiteX1" fmla="*/ 5189981 w 5189981"/>
              <a:gd name="connsiteY1" fmla="*/ 0 h 5919694"/>
              <a:gd name="connsiteX2" fmla="*/ 5189981 w 5189981"/>
              <a:gd name="connsiteY2" fmla="*/ 5919694 h 5919694"/>
              <a:gd name="connsiteX3" fmla="*/ 2534329 w 5189981"/>
              <a:gd name="connsiteY3" fmla="*/ 5916707 h 5919694"/>
              <a:gd name="connsiteX4" fmla="*/ 0 w 5189981"/>
              <a:gd name="connsiteY4" fmla="*/ 3164891 h 5919694"/>
              <a:gd name="connsiteX5" fmla="*/ 2405 w 5189981"/>
              <a:gd name="connsiteY5" fmla="*/ 0 h 5919694"/>
              <a:gd name="connsiteX0" fmla="*/ 2532 w 5190108"/>
              <a:gd name="connsiteY0" fmla="*/ 0 h 5919694"/>
              <a:gd name="connsiteX1" fmla="*/ 5190108 w 5190108"/>
              <a:gd name="connsiteY1" fmla="*/ 0 h 5919694"/>
              <a:gd name="connsiteX2" fmla="*/ 5190108 w 5190108"/>
              <a:gd name="connsiteY2" fmla="*/ 5919694 h 5919694"/>
              <a:gd name="connsiteX3" fmla="*/ 2534456 w 5190108"/>
              <a:gd name="connsiteY3" fmla="*/ 5916707 h 5919694"/>
              <a:gd name="connsiteX4" fmla="*/ 127 w 5190108"/>
              <a:gd name="connsiteY4" fmla="*/ 3164891 h 5919694"/>
              <a:gd name="connsiteX5" fmla="*/ 2532 w 5190108"/>
              <a:gd name="connsiteY5" fmla="*/ 0 h 5919694"/>
              <a:gd name="connsiteX0" fmla="*/ 2464 w 5190040"/>
              <a:gd name="connsiteY0" fmla="*/ 0 h 5919694"/>
              <a:gd name="connsiteX1" fmla="*/ 5190040 w 5190040"/>
              <a:gd name="connsiteY1" fmla="*/ 0 h 5919694"/>
              <a:gd name="connsiteX2" fmla="*/ 5190040 w 5190040"/>
              <a:gd name="connsiteY2" fmla="*/ 5919694 h 5919694"/>
              <a:gd name="connsiteX3" fmla="*/ 2534388 w 5190040"/>
              <a:gd name="connsiteY3" fmla="*/ 5916707 h 5919694"/>
              <a:gd name="connsiteX4" fmla="*/ 59 w 5190040"/>
              <a:gd name="connsiteY4" fmla="*/ 3164891 h 5919694"/>
              <a:gd name="connsiteX5" fmla="*/ 2464 w 5190040"/>
              <a:gd name="connsiteY5" fmla="*/ 0 h 5919694"/>
              <a:gd name="connsiteX0" fmla="*/ 2512 w 5190088"/>
              <a:gd name="connsiteY0" fmla="*/ 0 h 5919694"/>
              <a:gd name="connsiteX1" fmla="*/ 5190088 w 5190088"/>
              <a:gd name="connsiteY1" fmla="*/ 0 h 5919694"/>
              <a:gd name="connsiteX2" fmla="*/ 5190088 w 5190088"/>
              <a:gd name="connsiteY2" fmla="*/ 5919694 h 5919694"/>
              <a:gd name="connsiteX3" fmla="*/ 2534436 w 5190088"/>
              <a:gd name="connsiteY3" fmla="*/ 5916707 h 5919694"/>
              <a:gd name="connsiteX4" fmla="*/ 107 w 5190088"/>
              <a:gd name="connsiteY4" fmla="*/ 3164891 h 5919694"/>
              <a:gd name="connsiteX5" fmla="*/ 2512 w 5190088"/>
              <a:gd name="connsiteY5" fmla="*/ 0 h 5919694"/>
              <a:gd name="connsiteX0" fmla="*/ 2406 w 5189982"/>
              <a:gd name="connsiteY0" fmla="*/ 0 h 5919694"/>
              <a:gd name="connsiteX1" fmla="*/ 5189982 w 5189982"/>
              <a:gd name="connsiteY1" fmla="*/ 0 h 5919694"/>
              <a:gd name="connsiteX2" fmla="*/ 5189982 w 5189982"/>
              <a:gd name="connsiteY2" fmla="*/ 5919694 h 5919694"/>
              <a:gd name="connsiteX3" fmla="*/ 2534330 w 5189982"/>
              <a:gd name="connsiteY3" fmla="*/ 5916707 h 5919694"/>
              <a:gd name="connsiteX4" fmla="*/ 1 w 5189982"/>
              <a:gd name="connsiteY4" fmla="*/ 3164891 h 5919694"/>
              <a:gd name="connsiteX5" fmla="*/ 2406 w 5189982"/>
              <a:gd name="connsiteY5" fmla="*/ 0 h 5919694"/>
              <a:gd name="connsiteX0" fmla="*/ 216 w 5198678"/>
              <a:gd name="connsiteY0" fmla="*/ 333321 h 5919694"/>
              <a:gd name="connsiteX1" fmla="*/ 5198678 w 5198678"/>
              <a:gd name="connsiteY1" fmla="*/ 0 h 5919694"/>
              <a:gd name="connsiteX2" fmla="*/ 5198678 w 5198678"/>
              <a:gd name="connsiteY2" fmla="*/ 5919694 h 5919694"/>
              <a:gd name="connsiteX3" fmla="*/ 2543026 w 5198678"/>
              <a:gd name="connsiteY3" fmla="*/ 5916707 h 5919694"/>
              <a:gd name="connsiteX4" fmla="*/ 8697 w 5198678"/>
              <a:gd name="connsiteY4" fmla="*/ 3164891 h 5919694"/>
              <a:gd name="connsiteX5" fmla="*/ 216 w 5198678"/>
              <a:gd name="connsiteY5" fmla="*/ 333321 h 5919694"/>
              <a:gd name="connsiteX0" fmla="*/ 216 w 5198678"/>
              <a:gd name="connsiteY0" fmla="*/ 0 h 5586373"/>
              <a:gd name="connsiteX1" fmla="*/ 5198678 w 5198678"/>
              <a:gd name="connsiteY1" fmla="*/ 28985 h 5586373"/>
              <a:gd name="connsiteX2" fmla="*/ 5198678 w 5198678"/>
              <a:gd name="connsiteY2" fmla="*/ 5586373 h 5586373"/>
              <a:gd name="connsiteX3" fmla="*/ 2543026 w 5198678"/>
              <a:gd name="connsiteY3" fmla="*/ 5583386 h 5586373"/>
              <a:gd name="connsiteX4" fmla="*/ 8697 w 5198678"/>
              <a:gd name="connsiteY4" fmla="*/ 2831570 h 5586373"/>
              <a:gd name="connsiteX5" fmla="*/ 216 w 5198678"/>
              <a:gd name="connsiteY5" fmla="*/ 0 h 5586373"/>
              <a:gd name="connsiteX0" fmla="*/ 216 w 5198678"/>
              <a:gd name="connsiteY0" fmla="*/ 0 h 5571881"/>
              <a:gd name="connsiteX1" fmla="*/ 5198678 w 5198678"/>
              <a:gd name="connsiteY1" fmla="*/ 14493 h 5571881"/>
              <a:gd name="connsiteX2" fmla="*/ 5198678 w 5198678"/>
              <a:gd name="connsiteY2" fmla="*/ 5571881 h 5571881"/>
              <a:gd name="connsiteX3" fmla="*/ 2543026 w 5198678"/>
              <a:gd name="connsiteY3" fmla="*/ 5568894 h 5571881"/>
              <a:gd name="connsiteX4" fmla="*/ 8697 w 5198678"/>
              <a:gd name="connsiteY4" fmla="*/ 2817078 h 5571881"/>
              <a:gd name="connsiteX5" fmla="*/ 216 w 5198678"/>
              <a:gd name="connsiteY5" fmla="*/ 0 h 5571881"/>
              <a:gd name="connsiteX0" fmla="*/ 216 w 5198678"/>
              <a:gd name="connsiteY0" fmla="*/ 15941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15941 h 5587822"/>
              <a:gd name="connsiteX0" fmla="*/ 216 w 5198678"/>
              <a:gd name="connsiteY0" fmla="*/ 629 h 5587822"/>
              <a:gd name="connsiteX1" fmla="*/ 5198678 w 5198678"/>
              <a:gd name="connsiteY1" fmla="*/ 0 h 5587822"/>
              <a:gd name="connsiteX2" fmla="*/ 5198678 w 5198678"/>
              <a:gd name="connsiteY2" fmla="*/ 5587822 h 5587822"/>
              <a:gd name="connsiteX3" fmla="*/ 2543026 w 5198678"/>
              <a:gd name="connsiteY3" fmla="*/ 5584835 h 5587822"/>
              <a:gd name="connsiteX4" fmla="*/ 8697 w 5198678"/>
              <a:gd name="connsiteY4" fmla="*/ 2833019 h 5587822"/>
              <a:gd name="connsiteX5" fmla="*/ 216 w 5198678"/>
              <a:gd name="connsiteY5" fmla="*/ 629 h 5587822"/>
              <a:gd name="connsiteX0" fmla="*/ 454 w 5198916"/>
              <a:gd name="connsiteY0" fmla="*/ 629 h 5587822"/>
              <a:gd name="connsiteX1" fmla="*/ 5198916 w 5198916"/>
              <a:gd name="connsiteY1" fmla="*/ 0 h 5587822"/>
              <a:gd name="connsiteX2" fmla="*/ 5198916 w 5198916"/>
              <a:gd name="connsiteY2" fmla="*/ 5587822 h 5587822"/>
              <a:gd name="connsiteX3" fmla="*/ 2543264 w 5198916"/>
              <a:gd name="connsiteY3" fmla="*/ 5584835 h 5587822"/>
              <a:gd name="connsiteX4" fmla="*/ 1791 w 5198916"/>
              <a:gd name="connsiteY4" fmla="*/ 3144946 h 5587822"/>
              <a:gd name="connsiteX5" fmla="*/ 454 w 5198916"/>
              <a:gd name="connsiteY5" fmla="*/ 629 h 5587822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921758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5198916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5198916"/>
              <a:gd name="connsiteY0" fmla="*/ 629 h 5593381"/>
              <a:gd name="connsiteX1" fmla="*/ 4083303 w 5198916"/>
              <a:gd name="connsiteY1" fmla="*/ 0 h 5593381"/>
              <a:gd name="connsiteX2" fmla="*/ 5198916 w 5198916"/>
              <a:gd name="connsiteY2" fmla="*/ 5587822 h 5593381"/>
              <a:gd name="connsiteX3" fmla="*/ 1718207 w 5198916"/>
              <a:gd name="connsiteY3" fmla="*/ 5593381 h 5593381"/>
              <a:gd name="connsiteX4" fmla="*/ 1791 w 5198916"/>
              <a:gd name="connsiteY4" fmla="*/ 3144946 h 5593381"/>
              <a:gd name="connsiteX5" fmla="*/ 454 w 5198916"/>
              <a:gd name="connsiteY5" fmla="*/ 629 h 5593381"/>
              <a:gd name="connsiteX0" fmla="*/ 454 w 4089175"/>
              <a:gd name="connsiteY0" fmla="*/ 629 h 5595711"/>
              <a:gd name="connsiteX1" fmla="*/ 4083303 w 4089175"/>
              <a:gd name="connsiteY1" fmla="*/ 0 h 5595711"/>
              <a:gd name="connsiteX2" fmla="*/ 4089175 w 4089175"/>
              <a:gd name="connsiteY2" fmla="*/ 5595711 h 5595711"/>
              <a:gd name="connsiteX3" fmla="*/ 1718207 w 4089175"/>
              <a:gd name="connsiteY3" fmla="*/ 5593381 h 5595711"/>
              <a:gd name="connsiteX4" fmla="*/ 1791 w 4089175"/>
              <a:gd name="connsiteY4" fmla="*/ 3144946 h 5595711"/>
              <a:gd name="connsiteX5" fmla="*/ 454 w 4089175"/>
              <a:gd name="connsiteY5" fmla="*/ 629 h 5595711"/>
              <a:gd name="connsiteX0" fmla="*/ 454 w 4083340"/>
              <a:gd name="connsiteY0" fmla="*/ 629 h 5593381"/>
              <a:gd name="connsiteX1" fmla="*/ 4083303 w 4083340"/>
              <a:gd name="connsiteY1" fmla="*/ 0 h 5593381"/>
              <a:gd name="connsiteX2" fmla="*/ 4012844 w 4083340"/>
              <a:gd name="connsiteY2" fmla="*/ 5591438 h 5593381"/>
              <a:gd name="connsiteX3" fmla="*/ 1718207 w 4083340"/>
              <a:gd name="connsiteY3" fmla="*/ 5593381 h 5593381"/>
              <a:gd name="connsiteX4" fmla="*/ 1791 w 4083340"/>
              <a:gd name="connsiteY4" fmla="*/ 3144946 h 5593381"/>
              <a:gd name="connsiteX5" fmla="*/ 454 w 4083340"/>
              <a:gd name="connsiteY5" fmla="*/ 629 h 5593381"/>
              <a:gd name="connsiteX0" fmla="*/ 454 w 4083459"/>
              <a:gd name="connsiteY0" fmla="*/ 629 h 5593381"/>
              <a:gd name="connsiteX1" fmla="*/ 4083303 w 4083459"/>
              <a:gd name="connsiteY1" fmla="*/ 0 h 5593381"/>
              <a:gd name="connsiteX2" fmla="*/ 4070093 w 4083459"/>
              <a:gd name="connsiteY2" fmla="*/ 5591439 h 5593381"/>
              <a:gd name="connsiteX3" fmla="*/ 1718207 w 4083459"/>
              <a:gd name="connsiteY3" fmla="*/ 5593381 h 5593381"/>
              <a:gd name="connsiteX4" fmla="*/ 1791 w 4083459"/>
              <a:gd name="connsiteY4" fmla="*/ 3144946 h 5593381"/>
              <a:gd name="connsiteX5" fmla="*/ 454 w 4083459"/>
              <a:gd name="connsiteY5" fmla="*/ 629 h 5593381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3943363 w 4070093"/>
              <a:gd name="connsiteY1" fmla="*/ 324970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10480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5150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14049 w 4069424"/>
              <a:gd name="connsiteY0" fmla="*/ 174112 h 5602782"/>
              <a:gd name="connsiteX1" fmla="*/ 4068911 w 4069424"/>
              <a:gd name="connsiteY1" fmla="*/ 0 h 5602782"/>
              <a:gd name="connsiteX2" fmla="*/ 4068422 w 4069424"/>
              <a:gd name="connsiteY2" fmla="*/ 5600840 h 5602782"/>
              <a:gd name="connsiteX3" fmla="*/ 1716536 w 4069424"/>
              <a:gd name="connsiteY3" fmla="*/ 5602782 h 5602782"/>
              <a:gd name="connsiteX4" fmla="*/ 120 w 4069424"/>
              <a:gd name="connsiteY4" fmla="*/ 3154347 h 5602782"/>
              <a:gd name="connsiteX5" fmla="*/ 14049 w 4069424"/>
              <a:gd name="connsiteY5" fmla="*/ 174112 h 5602782"/>
              <a:gd name="connsiteX0" fmla="*/ 454 w 4071095"/>
              <a:gd name="connsiteY0" fmla="*/ 10030 h 5602782"/>
              <a:gd name="connsiteX1" fmla="*/ 4070582 w 4071095"/>
              <a:gd name="connsiteY1" fmla="*/ 0 h 5602782"/>
              <a:gd name="connsiteX2" fmla="*/ 4070093 w 4071095"/>
              <a:gd name="connsiteY2" fmla="*/ 5600840 h 5602782"/>
              <a:gd name="connsiteX3" fmla="*/ 1718207 w 4071095"/>
              <a:gd name="connsiteY3" fmla="*/ 5602782 h 5602782"/>
              <a:gd name="connsiteX4" fmla="*/ 1791 w 4071095"/>
              <a:gd name="connsiteY4" fmla="*/ 3154347 h 5602782"/>
              <a:gd name="connsiteX5" fmla="*/ 454 w 4071095"/>
              <a:gd name="connsiteY5" fmla="*/ 10030 h 5602782"/>
              <a:gd name="connsiteX0" fmla="*/ 454 w 4070093"/>
              <a:gd name="connsiteY0" fmla="*/ 0 h 5592752"/>
              <a:gd name="connsiteX1" fmla="*/ 4065493 w 4070093"/>
              <a:gd name="connsiteY1" fmla="*/ 51501 h 5592752"/>
              <a:gd name="connsiteX2" fmla="*/ 4070093 w 4070093"/>
              <a:gd name="connsiteY2" fmla="*/ 5590810 h 5592752"/>
              <a:gd name="connsiteX3" fmla="*/ 1718207 w 4070093"/>
              <a:gd name="connsiteY3" fmla="*/ 5592752 h 5592752"/>
              <a:gd name="connsiteX4" fmla="*/ 1791 w 4070093"/>
              <a:gd name="connsiteY4" fmla="*/ 3144317 h 5592752"/>
              <a:gd name="connsiteX5" fmla="*/ 454 w 4070093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3644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0 h 5592752"/>
              <a:gd name="connsiteX1" fmla="*/ 4070582 w 4071095"/>
              <a:gd name="connsiteY1" fmla="*/ 9341 h 5592752"/>
              <a:gd name="connsiteX2" fmla="*/ 4070093 w 4071095"/>
              <a:gd name="connsiteY2" fmla="*/ 5590810 h 5592752"/>
              <a:gd name="connsiteX3" fmla="*/ 1718207 w 4071095"/>
              <a:gd name="connsiteY3" fmla="*/ 5592752 h 5592752"/>
              <a:gd name="connsiteX4" fmla="*/ 1791 w 4071095"/>
              <a:gd name="connsiteY4" fmla="*/ 3144317 h 5592752"/>
              <a:gd name="connsiteX5" fmla="*/ 454 w 4071095"/>
              <a:gd name="connsiteY5" fmla="*/ 0 h 5592752"/>
              <a:gd name="connsiteX0" fmla="*/ 454 w 4071095"/>
              <a:gd name="connsiteY0" fmla="*/ 4333 h 5597085"/>
              <a:gd name="connsiteX1" fmla="*/ 4070582 w 4071095"/>
              <a:gd name="connsiteY1" fmla="*/ 0 h 5597085"/>
              <a:gd name="connsiteX2" fmla="*/ 4070093 w 4071095"/>
              <a:gd name="connsiteY2" fmla="*/ 5595143 h 5597085"/>
              <a:gd name="connsiteX3" fmla="*/ 1718207 w 4071095"/>
              <a:gd name="connsiteY3" fmla="*/ 5597085 h 5597085"/>
              <a:gd name="connsiteX4" fmla="*/ 1791 w 4071095"/>
              <a:gd name="connsiteY4" fmla="*/ 3148650 h 5597085"/>
              <a:gd name="connsiteX5" fmla="*/ 454 w 4071095"/>
              <a:gd name="connsiteY5" fmla="*/ 4333 h 5597085"/>
              <a:gd name="connsiteX0" fmla="*/ 254 w 4075984"/>
              <a:gd name="connsiteY0" fmla="*/ 250455 h 5597085"/>
              <a:gd name="connsiteX1" fmla="*/ 4075471 w 4075984"/>
              <a:gd name="connsiteY1" fmla="*/ 0 h 5597085"/>
              <a:gd name="connsiteX2" fmla="*/ 4074982 w 4075984"/>
              <a:gd name="connsiteY2" fmla="*/ 5595143 h 5597085"/>
              <a:gd name="connsiteX3" fmla="*/ 1723096 w 4075984"/>
              <a:gd name="connsiteY3" fmla="*/ 5597085 h 5597085"/>
              <a:gd name="connsiteX4" fmla="*/ 6680 w 4075984"/>
              <a:gd name="connsiteY4" fmla="*/ 3148650 h 5597085"/>
              <a:gd name="connsiteX5" fmla="*/ 254 w 4075984"/>
              <a:gd name="connsiteY5" fmla="*/ 250455 h 5597085"/>
              <a:gd name="connsiteX0" fmla="*/ 254 w 4080827"/>
              <a:gd name="connsiteY0" fmla="*/ 29 h 5346659"/>
              <a:gd name="connsiteX1" fmla="*/ 4080560 w 4080827"/>
              <a:gd name="connsiteY1" fmla="*/ 50390 h 5346659"/>
              <a:gd name="connsiteX2" fmla="*/ 4074982 w 4080827"/>
              <a:gd name="connsiteY2" fmla="*/ 5344717 h 5346659"/>
              <a:gd name="connsiteX3" fmla="*/ 1723096 w 4080827"/>
              <a:gd name="connsiteY3" fmla="*/ 5346659 h 5346659"/>
              <a:gd name="connsiteX4" fmla="*/ 6680 w 4080827"/>
              <a:gd name="connsiteY4" fmla="*/ 2898224 h 5346659"/>
              <a:gd name="connsiteX5" fmla="*/ 254 w 4080827"/>
              <a:gd name="connsiteY5" fmla="*/ 29 h 5346659"/>
              <a:gd name="connsiteX0" fmla="*/ 254 w 4080827"/>
              <a:gd name="connsiteY0" fmla="*/ 0 h 5346630"/>
              <a:gd name="connsiteX1" fmla="*/ 4080560 w 4080827"/>
              <a:gd name="connsiteY1" fmla="*/ 16177 h 5346630"/>
              <a:gd name="connsiteX2" fmla="*/ 4074982 w 4080827"/>
              <a:gd name="connsiteY2" fmla="*/ 5344688 h 5346630"/>
              <a:gd name="connsiteX3" fmla="*/ 1723096 w 4080827"/>
              <a:gd name="connsiteY3" fmla="*/ 5346630 h 5346630"/>
              <a:gd name="connsiteX4" fmla="*/ 6680 w 4080827"/>
              <a:gd name="connsiteY4" fmla="*/ 2898195 h 5346630"/>
              <a:gd name="connsiteX5" fmla="*/ 254 w 4080827"/>
              <a:gd name="connsiteY5" fmla="*/ 0 h 5346630"/>
              <a:gd name="connsiteX0" fmla="*/ 254 w 4080827"/>
              <a:gd name="connsiteY0" fmla="*/ 0 h 5332957"/>
              <a:gd name="connsiteX1" fmla="*/ 4080560 w 4080827"/>
              <a:gd name="connsiteY1" fmla="*/ 2504 h 5332957"/>
              <a:gd name="connsiteX2" fmla="*/ 4074982 w 4080827"/>
              <a:gd name="connsiteY2" fmla="*/ 5331015 h 5332957"/>
              <a:gd name="connsiteX3" fmla="*/ 1723096 w 4080827"/>
              <a:gd name="connsiteY3" fmla="*/ 5332957 h 5332957"/>
              <a:gd name="connsiteX4" fmla="*/ 6680 w 4080827"/>
              <a:gd name="connsiteY4" fmla="*/ 2884522 h 5332957"/>
              <a:gd name="connsiteX5" fmla="*/ 254 w 4080827"/>
              <a:gd name="connsiteY5" fmla="*/ 0 h 5332957"/>
              <a:gd name="connsiteX0" fmla="*/ 254 w 4080827"/>
              <a:gd name="connsiteY0" fmla="*/ 8891 h 5330453"/>
              <a:gd name="connsiteX1" fmla="*/ 4080560 w 4080827"/>
              <a:gd name="connsiteY1" fmla="*/ 0 h 5330453"/>
              <a:gd name="connsiteX2" fmla="*/ 4074982 w 4080827"/>
              <a:gd name="connsiteY2" fmla="*/ 5328511 h 5330453"/>
              <a:gd name="connsiteX3" fmla="*/ 1723096 w 4080827"/>
              <a:gd name="connsiteY3" fmla="*/ 5330453 h 5330453"/>
              <a:gd name="connsiteX4" fmla="*/ 6680 w 4080827"/>
              <a:gd name="connsiteY4" fmla="*/ 2882018 h 5330453"/>
              <a:gd name="connsiteX5" fmla="*/ 254 w 4080827"/>
              <a:gd name="connsiteY5" fmla="*/ 8891 h 5330453"/>
              <a:gd name="connsiteX0" fmla="*/ 254 w 4080827"/>
              <a:gd name="connsiteY0" fmla="*/ 0 h 5321562"/>
              <a:gd name="connsiteX1" fmla="*/ 4080560 w 4080827"/>
              <a:gd name="connsiteY1" fmla="*/ 8201 h 5321562"/>
              <a:gd name="connsiteX2" fmla="*/ 4074982 w 4080827"/>
              <a:gd name="connsiteY2" fmla="*/ 5319620 h 5321562"/>
              <a:gd name="connsiteX3" fmla="*/ 1723096 w 4080827"/>
              <a:gd name="connsiteY3" fmla="*/ 5321562 h 5321562"/>
              <a:gd name="connsiteX4" fmla="*/ 6680 w 4080827"/>
              <a:gd name="connsiteY4" fmla="*/ 2873127 h 5321562"/>
              <a:gd name="connsiteX5" fmla="*/ 254 w 4080827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2504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6763"/>
              <a:gd name="connsiteY0" fmla="*/ 0 h 5321562"/>
              <a:gd name="connsiteX1" fmla="*/ 4076319 w 4076763"/>
              <a:gd name="connsiteY1" fmla="*/ 8201 h 5321562"/>
              <a:gd name="connsiteX2" fmla="*/ 4074982 w 4076763"/>
              <a:gd name="connsiteY2" fmla="*/ 5319620 h 5321562"/>
              <a:gd name="connsiteX3" fmla="*/ 1723096 w 4076763"/>
              <a:gd name="connsiteY3" fmla="*/ 5321562 h 5321562"/>
              <a:gd name="connsiteX4" fmla="*/ 6680 w 4076763"/>
              <a:gd name="connsiteY4" fmla="*/ 2873127 h 5321562"/>
              <a:gd name="connsiteX5" fmla="*/ 254 w 4076763"/>
              <a:gd name="connsiteY5" fmla="*/ 0 h 5321562"/>
              <a:gd name="connsiteX0" fmla="*/ 254 w 4074982"/>
              <a:gd name="connsiteY0" fmla="*/ 0 h 5321562"/>
              <a:gd name="connsiteX1" fmla="*/ 4050875 w 4074982"/>
              <a:gd name="connsiteY1" fmla="*/ 207606 h 5321562"/>
              <a:gd name="connsiteX2" fmla="*/ 4074982 w 4074982"/>
              <a:gd name="connsiteY2" fmla="*/ 5319620 h 5321562"/>
              <a:gd name="connsiteX3" fmla="*/ 1723096 w 4074982"/>
              <a:gd name="connsiteY3" fmla="*/ 5321562 h 5321562"/>
              <a:gd name="connsiteX4" fmla="*/ 6680 w 4074982"/>
              <a:gd name="connsiteY4" fmla="*/ 2873127 h 5321562"/>
              <a:gd name="connsiteX5" fmla="*/ 254 w 4074982"/>
              <a:gd name="connsiteY5" fmla="*/ 0 h 5321562"/>
              <a:gd name="connsiteX0" fmla="*/ 254 w 4074982"/>
              <a:gd name="connsiteY0" fmla="*/ 3193 h 5324755"/>
              <a:gd name="connsiteX1" fmla="*/ 4072078 w 4074982"/>
              <a:gd name="connsiteY1" fmla="*/ 0 h 5324755"/>
              <a:gd name="connsiteX2" fmla="*/ 4074982 w 4074982"/>
              <a:gd name="connsiteY2" fmla="*/ 5322813 h 5324755"/>
              <a:gd name="connsiteX3" fmla="*/ 1723096 w 4074982"/>
              <a:gd name="connsiteY3" fmla="*/ 5324755 h 5324755"/>
              <a:gd name="connsiteX4" fmla="*/ 6680 w 4074982"/>
              <a:gd name="connsiteY4" fmla="*/ 2876320 h 5324755"/>
              <a:gd name="connsiteX5" fmla="*/ 254 w 4074982"/>
              <a:gd name="connsiteY5" fmla="*/ 3193 h 532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4982" h="5324755">
                <a:moveTo>
                  <a:pt x="254" y="3193"/>
                </a:moveTo>
                <a:lnTo>
                  <a:pt x="4072078" y="0"/>
                </a:lnTo>
                <a:cubicBezTo>
                  <a:pt x="4074035" y="1865237"/>
                  <a:pt x="4073025" y="3457576"/>
                  <a:pt x="4074982" y="5322813"/>
                </a:cubicBezTo>
                <a:lnTo>
                  <a:pt x="1723096" y="5324755"/>
                </a:lnTo>
                <a:cubicBezTo>
                  <a:pt x="693982" y="5014623"/>
                  <a:pt x="-3932" y="3729991"/>
                  <a:pt x="6680" y="2876320"/>
                </a:cubicBezTo>
                <a:cubicBezTo>
                  <a:pt x="8672" y="1673057"/>
                  <a:pt x="-1738" y="1206456"/>
                  <a:pt x="254" y="3193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/>
          <a:lstStyle>
            <a:lvl1pPr algn="ctr">
              <a:defRPr sz="900"/>
            </a:lvl1pPr>
          </a:lstStyle>
          <a:p>
            <a:r>
              <a:rPr lang="en-AU" dirty="0"/>
              <a:t> Click icon to insert picture</a:t>
            </a:r>
          </a:p>
          <a:p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83753C3-AD71-41CF-A0E3-EDC40D859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1494" y="207631"/>
            <a:ext cx="2403000" cy="4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2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666C7-FFF6-2C48-9423-15A70863A2DD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86241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617548"/>
            <a:ext cx="7804150" cy="5514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ACFC7-75D0-9048-B4A7-E0338547141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03276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B9EE8B-9737-4CD0-834C-9321616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4E54BAE-986D-4AFD-89E0-A19E4D26592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521494" y="151136"/>
            <a:ext cx="1782000" cy="241200"/>
          </a:xfrm>
          <a:prstGeom prst="rect">
            <a:avLst/>
          </a:prstGeom>
        </p:spPr>
        <p:txBody>
          <a:bodyPr/>
          <a:lstStyle/>
          <a:p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BA1ABFD-9426-4AE2-BD85-21AAB157C5F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21496" y="6519180"/>
            <a:ext cx="2520082" cy="24021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B82426-C548-4F44-88F3-0399BED6EAB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17DE0E-AFB1-41FD-BC35-27DB61CA125F}" type="slidenum">
              <a:rPr lang="en-AU" smtClean="0">
                <a:solidFill>
                  <a:prstClr val="black"/>
                </a:solidFill>
              </a:rPr>
              <a:pPr/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="" xmlns:a16="http://schemas.microsoft.com/office/drawing/2014/main" id="{3A7132BB-77E6-4CDB-BD22-890A94E030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0415" y="6524625"/>
            <a:ext cx="2538500" cy="241300"/>
          </a:xfrm>
        </p:spPr>
        <p:txBody>
          <a:bodyPr anchor="ctr">
            <a:normAutofit/>
          </a:bodyPr>
          <a:lstStyle>
            <a:lvl1pPr algn="ctr">
              <a:defRPr sz="7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#[Hashtag text]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47FA311-E5C8-49FB-A70D-B5D69EF896F4}"/>
              </a:ext>
            </a:extLst>
          </p:cNvPr>
          <p:cNvSpPr/>
          <p:nvPr userDrawn="1"/>
        </p:nvSpPr>
        <p:spPr>
          <a:xfrm flipH="1">
            <a:off x="0" y="0"/>
            <a:ext cx="9144000" cy="630000"/>
          </a:xfrm>
          <a:prstGeom prst="rect">
            <a:avLst/>
          </a:prstGeom>
          <a:gradFill flip="none" rotWithShape="1">
            <a:gsLst>
              <a:gs pos="75000">
                <a:schemeClr val="accent1"/>
              </a:gs>
              <a:gs pos="100000">
                <a:srgbClr val="962A8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350" dirty="0">
              <a:solidFill>
                <a:prstClr val="white"/>
              </a:solidFill>
              <a:latin typeface="Century Gothic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7DAC2F-25B2-40B2-B3C3-AEDF3893C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3451" y="152896"/>
            <a:ext cx="90801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9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21462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68721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87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F4FC3-44FA-4B2D-898C-1EA86A2AC7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23073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34943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98591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2230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09373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252618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3017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5096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0994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189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CC83B-B99B-4E00-94EF-6238AA9801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05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1818B-5C55-4010-B51D-898A90682E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8A4A8-849B-4880-AA86-B47432E6B0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6A3F7-2E4E-4389-878F-F948DF5D3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0314B-2036-414A-8E9F-8D89FAE7FB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81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3049192-E735-4DB5-8C9C-68E520E701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6F342FA-CDB4-4C58-B4EF-C7B59E1A7F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01800F2-A494-43F1-9100-5E624F13E9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C3E8629-252A-4EC0-89D6-358B31F948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FE6C35A-A4F2-4D6A-86C8-4105D2055C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B70A5F1-1AAD-4A11-AC10-66C2315F7DA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65A5C47-A702-46A8-95A5-5E3AE9329B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CEF7C79-E629-419D-A619-69C5DD0E43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5E8C38A-7431-4314-93B4-E30553976E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419E95F2-2384-4A11-A0DA-C547CC2DE7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59BAE43-DFAA-45ED-9F3E-DBAA8D035D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0C3639A-079A-41B8-B903-62E4659C60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CA595F3-B84A-465E-B1AD-6C72845510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106718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1474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838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4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29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26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38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941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482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6226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7911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756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756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298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591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332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94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2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" y="1067189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305"/>
                <a:endParaRPr lang="en-AU" smtClean="0">
                  <a:solidFill>
                    <a:srgbClr val="000000"/>
                  </a:solidFill>
                  <a:latin typeface="Tahoma"/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/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/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305"/>
              <a:endParaRPr lang="en-AU" smtClean="0">
                <a:solidFill>
                  <a:srgbClr val="000000"/>
                </a:solidFill>
                <a:latin typeface="Tahoma"/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1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0717DFA-AACB-46EB-99D6-509CC0BF37B4}" type="slidenum">
              <a:rPr lang="en-US">
                <a:solidFill>
                  <a:srgbClr val="1C1C1C"/>
                </a:solidFill>
              </a:rPr>
              <a:pPr/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740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137A8-79E3-4560-B078-CD3A6FF5B91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64984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28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3" indent="0">
              <a:buNone/>
              <a:defRPr sz="1800"/>
            </a:lvl2pPr>
            <a:lvl3pPr marL="914305" indent="0">
              <a:buNone/>
              <a:defRPr sz="1600"/>
            </a:lvl3pPr>
            <a:lvl4pPr marL="1371458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5" indent="0">
              <a:buNone/>
              <a:defRPr sz="1400"/>
            </a:lvl7pPr>
            <a:lvl8pPr marL="3200068" indent="0">
              <a:buNone/>
              <a:defRPr sz="1400"/>
            </a:lvl8pPr>
            <a:lvl9pPr marL="36572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9E2AF-0843-4683-8D1B-FCC7F306F5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622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4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E5AA5-1267-4AE5-B825-D0318E04B9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4212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42117-B946-401B-B268-EC651FD96F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962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BDD05-C0CA-4D4E-82AF-594E773DC7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411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C5B5A-92A3-480E-85F7-10079BBC4C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743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2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05824-05FD-4EEF-A719-926C84BB20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466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00781-DD35-415E-AC53-60C6A85694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914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85D3C-9B92-4153-B4D0-2587EC9321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6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slideLayout" Target="../slideLayouts/slideLayout2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slideLayout" Target="../slideLayouts/slideLayout25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Relationship Id="rId14" Type="http://schemas.openxmlformats.org/officeDocument/2006/relationships/slideLayout" Target="../slideLayouts/slideLayout26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6.xml"/><Relationship Id="rId1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75.xml"/><Relationship Id="rId1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0.xml"/><Relationship Id="rId1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4.xml"/><Relationship Id="rId11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73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7.xml"/><Relationship Id="rId14" Type="http://schemas.openxmlformats.org/officeDocument/2006/relationships/slideLayout" Target="../slideLayouts/slideLayout28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slideLayout" Target="../slideLayouts/slideLayout309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Relationship Id="rId14" Type="http://schemas.openxmlformats.org/officeDocument/2006/relationships/slideLayout" Target="../slideLayouts/slideLayout31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9.xml"/><Relationship Id="rId13" Type="http://schemas.openxmlformats.org/officeDocument/2006/relationships/slideLayout" Target="../slideLayouts/slideLayout334.xml"/><Relationship Id="rId3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28.xml"/><Relationship Id="rId12" Type="http://schemas.openxmlformats.org/officeDocument/2006/relationships/slideLayout" Target="../slideLayouts/slideLayout333.xml"/><Relationship Id="rId2" Type="http://schemas.openxmlformats.org/officeDocument/2006/relationships/slideLayout" Target="../slideLayouts/slideLayout323.xml"/><Relationship Id="rId1" Type="http://schemas.openxmlformats.org/officeDocument/2006/relationships/slideLayout" Target="../slideLayouts/slideLayout322.xml"/><Relationship Id="rId6" Type="http://schemas.openxmlformats.org/officeDocument/2006/relationships/slideLayout" Target="../slideLayouts/slideLayout327.xml"/><Relationship Id="rId11" Type="http://schemas.openxmlformats.org/officeDocument/2006/relationships/slideLayout" Target="../slideLayouts/slideLayout332.xml"/><Relationship Id="rId5" Type="http://schemas.openxmlformats.org/officeDocument/2006/relationships/slideLayout" Target="../slideLayouts/slideLayout326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31.xml"/><Relationship Id="rId4" Type="http://schemas.openxmlformats.org/officeDocument/2006/relationships/slideLayout" Target="../slideLayouts/slideLayout325.xml"/><Relationship Id="rId9" Type="http://schemas.openxmlformats.org/officeDocument/2006/relationships/slideLayout" Target="../slideLayouts/slideLayout330.xml"/><Relationship Id="rId14" Type="http://schemas.openxmlformats.org/officeDocument/2006/relationships/slideLayout" Target="../slideLayouts/slideLayout33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Relationship Id="rId14" Type="http://schemas.openxmlformats.org/officeDocument/2006/relationships/slideLayout" Target="../slideLayouts/slideLayout3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13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12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slideLayout" Target="../slideLayouts/slideLayout383.xml"/><Relationship Id="rId5" Type="http://schemas.openxmlformats.org/officeDocument/2006/relationships/slideLayout" Target="../slideLayouts/slideLayout377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382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Relationship Id="rId14" Type="http://schemas.openxmlformats.org/officeDocument/2006/relationships/slideLayout" Target="../slideLayouts/slideLayout386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4.xml"/><Relationship Id="rId13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3.xml"/><Relationship Id="rId12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87.xml"/><Relationship Id="rId6" Type="http://schemas.openxmlformats.org/officeDocument/2006/relationships/slideLayout" Target="../slideLayouts/slideLayout392.xml"/><Relationship Id="rId11" Type="http://schemas.openxmlformats.org/officeDocument/2006/relationships/slideLayout" Target="../slideLayouts/slideLayout397.xml"/><Relationship Id="rId5" Type="http://schemas.openxmlformats.org/officeDocument/2006/relationships/slideLayout" Target="../slideLayouts/slideLayout391.xml"/><Relationship Id="rId15" Type="http://schemas.openxmlformats.org/officeDocument/2006/relationships/theme" Target="../theme/theme31.xml"/><Relationship Id="rId10" Type="http://schemas.openxmlformats.org/officeDocument/2006/relationships/slideLayout" Target="../slideLayouts/slideLayout396.xml"/><Relationship Id="rId4" Type="http://schemas.openxmlformats.org/officeDocument/2006/relationships/slideLayout" Target="../slideLayouts/slideLayout390.xml"/><Relationship Id="rId9" Type="http://schemas.openxmlformats.org/officeDocument/2006/relationships/slideLayout" Target="../slideLayouts/slideLayout395.xml"/><Relationship Id="rId14" Type="http://schemas.openxmlformats.org/officeDocument/2006/relationships/slideLayout" Target="../slideLayouts/slideLayout400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13" Type="http://schemas.openxmlformats.org/officeDocument/2006/relationships/slideLayout" Target="../slideLayouts/slideLayout413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slideLayout" Target="../slideLayouts/slideLayout412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1.xml"/><Relationship Id="rId13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16.xml"/><Relationship Id="rId7" Type="http://schemas.openxmlformats.org/officeDocument/2006/relationships/slideLayout" Target="../slideLayouts/slideLayout420.xml"/><Relationship Id="rId12" Type="http://schemas.openxmlformats.org/officeDocument/2006/relationships/slideLayout" Target="../slideLayouts/slideLayout425.xml"/><Relationship Id="rId2" Type="http://schemas.openxmlformats.org/officeDocument/2006/relationships/slideLayout" Target="../slideLayouts/slideLayout415.xml"/><Relationship Id="rId1" Type="http://schemas.openxmlformats.org/officeDocument/2006/relationships/slideLayout" Target="../slideLayouts/slideLayout414.xml"/><Relationship Id="rId6" Type="http://schemas.openxmlformats.org/officeDocument/2006/relationships/slideLayout" Target="../slideLayouts/slideLayout419.xml"/><Relationship Id="rId11" Type="http://schemas.openxmlformats.org/officeDocument/2006/relationships/slideLayout" Target="../slideLayouts/slideLayout424.xml"/><Relationship Id="rId5" Type="http://schemas.openxmlformats.org/officeDocument/2006/relationships/slideLayout" Target="../slideLayouts/slideLayout418.xml"/><Relationship Id="rId10" Type="http://schemas.openxmlformats.org/officeDocument/2006/relationships/slideLayout" Target="../slideLayouts/slideLayout423.xml"/><Relationship Id="rId4" Type="http://schemas.openxmlformats.org/officeDocument/2006/relationships/slideLayout" Target="../slideLayouts/slideLayout417.xml"/><Relationship Id="rId9" Type="http://schemas.openxmlformats.org/officeDocument/2006/relationships/slideLayout" Target="../slideLayouts/slideLayout422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4.xml"/><Relationship Id="rId13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33.xml"/><Relationship Id="rId12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428.xml"/><Relationship Id="rId1" Type="http://schemas.openxmlformats.org/officeDocument/2006/relationships/slideLayout" Target="../slideLayouts/slideLayout427.xml"/><Relationship Id="rId6" Type="http://schemas.openxmlformats.org/officeDocument/2006/relationships/slideLayout" Target="../slideLayouts/slideLayout432.xml"/><Relationship Id="rId11" Type="http://schemas.openxmlformats.org/officeDocument/2006/relationships/slideLayout" Target="../slideLayouts/slideLayout437.xml"/><Relationship Id="rId5" Type="http://schemas.openxmlformats.org/officeDocument/2006/relationships/slideLayout" Target="../slideLayouts/slideLayout431.xml"/><Relationship Id="rId15" Type="http://schemas.openxmlformats.org/officeDocument/2006/relationships/theme" Target="../theme/theme34.xml"/><Relationship Id="rId10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0.xml"/><Relationship Id="rId9" Type="http://schemas.openxmlformats.org/officeDocument/2006/relationships/slideLayout" Target="../slideLayouts/slideLayout435.xml"/><Relationship Id="rId14" Type="http://schemas.openxmlformats.org/officeDocument/2006/relationships/slideLayout" Target="../slideLayouts/slideLayout44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slideLayout" Target="../slideLayouts/slideLayout475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slideLayout" Target="../slideLayouts/slideLayout474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5" Type="http://schemas.openxmlformats.org/officeDocument/2006/relationships/theme" Target="../theme/theme3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Relationship Id="rId14" Type="http://schemas.openxmlformats.org/officeDocument/2006/relationships/slideLayout" Target="../slideLayouts/slideLayout476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79.xml"/><Relationship Id="rId7" Type="http://schemas.openxmlformats.org/officeDocument/2006/relationships/slideLayout" Target="../slideLayouts/slideLayout483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78.xml"/><Relationship Id="rId1" Type="http://schemas.openxmlformats.org/officeDocument/2006/relationships/slideLayout" Target="../slideLayouts/slideLayout477.xml"/><Relationship Id="rId6" Type="http://schemas.openxmlformats.org/officeDocument/2006/relationships/slideLayout" Target="../slideLayouts/slideLayout482.xml"/><Relationship Id="rId11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481.xml"/><Relationship Id="rId10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480.xml"/><Relationship Id="rId9" Type="http://schemas.openxmlformats.org/officeDocument/2006/relationships/slideLayout" Target="../slideLayouts/slideLayout485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5.xml"/><Relationship Id="rId13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0.xml"/><Relationship Id="rId7" Type="http://schemas.openxmlformats.org/officeDocument/2006/relationships/slideLayout" Target="../slideLayouts/slideLayout494.xml"/><Relationship Id="rId12" Type="http://schemas.openxmlformats.org/officeDocument/2006/relationships/slideLayout" Target="../slideLayouts/slideLayout499.xml"/><Relationship Id="rId2" Type="http://schemas.openxmlformats.org/officeDocument/2006/relationships/slideLayout" Target="../slideLayouts/slideLayout489.xml"/><Relationship Id="rId1" Type="http://schemas.openxmlformats.org/officeDocument/2006/relationships/slideLayout" Target="../slideLayouts/slideLayout488.xml"/><Relationship Id="rId6" Type="http://schemas.openxmlformats.org/officeDocument/2006/relationships/slideLayout" Target="../slideLayouts/slideLayout493.xml"/><Relationship Id="rId11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2.xml"/><Relationship Id="rId15" Type="http://schemas.openxmlformats.org/officeDocument/2006/relationships/theme" Target="../theme/theme39.xml"/><Relationship Id="rId1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1.xml"/><Relationship Id="rId9" Type="http://schemas.openxmlformats.org/officeDocument/2006/relationships/slideLayout" Target="../slideLayouts/slideLayout496.xml"/><Relationship Id="rId14" Type="http://schemas.openxmlformats.org/officeDocument/2006/relationships/slideLayout" Target="../slideLayouts/slideLayout50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9.xml"/><Relationship Id="rId13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4.xml"/><Relationship Id="rId7" Type="http://schemas.openxmlformats.org/officeDocument/2006/relationships/slideLayout" Target="../slideLayouts/slideLayout508.xml"/><Relationship Id="rId12" Type="http://schemas.openxmlformats.org/officeDocument/2006/relationships/slideLayout" Target="../slideLayouts/slideLayout513.xml"/><Relationship Id="rId2" Type="http://schemas.openxmlformats.org/officeDocument/2006/relationships/slideLayout" Target="../slideLayouts/slideLayout503.xml"/><Relationship Id="rId1" Type="http://schemas.openxmlformats.org/officeDocument/2006/relationships/slideLayout" Target="../slideLayouts/slideLayout502.xml"/><Relationship Id="rId6" Type="http://schemas.openxmlformats.org/officeDocument/2006/relationships/slideLayout" Target="../slideLayouts/slideLayout507.xml"/><Relationship Id="rId11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06.xml"/><Relationship Id="rId15" Type="http://schemas.openxmlformats.org/officeDocument/2006/relationships/theme" Target="../theme/theme40.xml"/><Relationship Id="rId10" Type="http://schemas.openxmlformats.org/officeDocument/2006/relationships/slideLayout" Target="../slideLayouts/slideLayout511.xml"/><Relationship Id="rId4" Type="http://schemas.openxmlformats.org/officeDocument/2006/relationships/slideLayout" Target="../slideLayouts/slideLayout505.xml"/><Relationship Id="rId9" Type="http://schemas.openxmlformats.org/officeDocument/2006/relationships/slideLayout" Target="../slideLayouts/slideLayout510.xml"/><Relationship Id="rId14" Type="http://schemas.openxmlformats.org/officeDocument/2006/relationships/slideLayout" Target="../slideLayouts/slideLayout515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3.xml"/><Relationship Id="rId3" Type="http://schemas.openxmlformats.org/officeDocument/2006/relationships/slideLayout" Target="../slideLayouts/slideLayout518.xml"/><Relationship Id="rId7" Type="http://schemas.openxmlformats.org/officeDocument/2006/relationships/slideLayout" Target="../slideLayouts/slideLayout52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517.xml"/><Relationship Id="rId1" Type="http://schemas.openxmlformats.org/officeDocument/2006/relationships/slideLayout" Target="../slideLayouts/slideLayout516.xml"/><Relationship Id="rId6" Type="http://schemas.openxmlformats.org/officeDocument/2006/relationships/slideLayout" Target="../slideLayouts/slideLayout521.xml"/><Relationship Id="rId11" Type="http://schemas.openxmlformats.org/officeDocument/2006/relationships/slideLayout" Target="../slideLayouts/slideLayout526.xml"/><Relationship Id="rId5" Type="http://schemas.openxmlformats.org/officeDocument/2006/relationships/slideLayout" Target="../slideLayouts/slideLayout520.xml"/><Relationship Id="rId10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9.xml"/><Relationship Id="rId9" Type="http://schemas.openxmlformats.org/officeDocument/2006/relationships/slideLayout" Target="../slideLayouts/slideLayout524.xml"/></Relationships>
</file>

<file path=ppt/slideMasters/_rels/slideMaster4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9.xml"/><Relationship Id="rId18" Type="http://schemas.openxmlformats.org/officeDocument/2006/relationships/slideLayout" Target="../slideLayouts/slideLayout544.xml"/><Relationship Id="rId26" Type="http://schemas.openxmlformats.org/officeDocument/2006/relationships/slideLayout" Target="../slideLayouts/slideLayout552.xml"/><Relationship Id="rId39" Type="http://schemas.openxmlformats.org/officeDocument/2006/relationships/slideLayout" Target="../slideLayouts/slideLayout565.xml"/><Relationship Id="rId21" Type="http://schemas.openxmlformats.org/officeDocument/2006/relationships/slideLayout" Target="../slideLayouts/slideLayout547.xml"/><Relationship Id="rId34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28.xml"/><Relationship Id="rId16" Type="http://schemas.openxmlformats.org/officeDocument/2006/relationships/slideLayout" Target="../slideLayouts/slideLayout542.xml"/><Relationship Id="rId20" Type="http://schemas.openxmlformats.org/officeDocument/2006/relationships/slideLayout" Target="../slideLayouts/slideLayout546.xml"/><Relationship Id="rId29" Type="http://schemas.openxmlformats.org/officeDocument/2006/relationships/slideLayout" Target="../slideLayouts/slideLayout555.xml"/><Relationship Id="rId41" Type="http://schemas.openxmlformats.org/officeDocument/2006/relationships/theme" Target="../theme/theme42.xml"/><Relationship Id="rId1" Type="http://schemas.openxmlformats.org/officeDocument/2006/relationships/slideLayout" Target="../slideLayouts/slideLayout527.xml"/><Relationship Id="rId6" Type="http://schemas.openxmlformats.org/officeDocument/2006/relationships/slideLayout" Target="../slideLayouts/slideLayout532.xml"/><Relationship Id="rId11" Type="http://schemas.openxmlformats.org/officeDocument/2006/relationships/slideLayout" Target="../slideLayouts/slideLayout537.xml"/><Relationship Id="rId24" Type="http://schemas.openxmlformats.org/officeDocument/2006/relationships/slideLayout" Target="../slideLayouts/slideLayout550.xml"/><Relationship Id="rId32" Type="http://schemas.openxmlformats.org/officeDocument/2006/relationships/slideLayout" Target="../slideLayouts/slideLayout558.xml"/><Relationship Id="rId37" Type="http://schemas.openxmlformats.org/officeDocument/2006/relationships/slideLayout" Target="../slideLayouts/slideLayout563.xml"/><Relationship Id="rId40" Type="http://schemas.openxmlformats.org/officeDocument/2006/relationships/slideLayout" Target="../slideLayouts/slideLayout566.xml"/><Relationship Id="rId5" Type="http://schemas.openxmlformats.org/officeDocument/2006/relationships/slideLayout" Target="../slideLayouts/slideLayout531.xml"/><Relationship Id="rId15" Type="http://schemas.openxmlformats.org/officeDocument/2006/relationships/slideLayout" Target="../slideLayouts/slideLayout541.xml"/><Relationship Id="rId23" Type="http://schemas.openxmlformats.org/officeDocument/2006/relationships/slideLayout" Target="../slideLayouts/slideLayout549.xml"/><Relationship Id="rId28" Type="http://schemas.openxmlformats.org/officeDocument/2006/relationships/slideLayout" Target="../slideLayouts/slideLayout554.xml"/><Relationship Id="rId36" Type="http://schemas.openxmlformats.org/officeDocument/2006/relationships/slideLayout" Target="../slideLayouts/slideLayout562.xml"/><Relationship Id="rId10" Type="http://schemas.openxmlformats.org/officeDocument/2006/relationships/slideLayout" Target="../slideLayouts/slideLayout536.xml"/><Relationship Id="rId19" Type="http://schemas.openxmlformats.org/officeDocument/2006/relationships/slideLayout" Target="../slideLayouts/slideLayout545.xml"/><Relationship Id="rId31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30.xml"/><Relationship Id="rId9" Type="http://schemas.openxmlformats.org/officeDocument/2006/relationships/slideLayout" Target="../slideLayouts/slideLayout535.xml"/><Relationship Id="rId14" Type="http://schemas.openxmlformats.org/officeDocument/2006/relationships/slideLayout" Target="../slideLayouts/slideLayout540.xml"/><Relationship Id="rId22" Type="http://schemas.openxmlformats.org/officeDocument/2006/relationships/slideLayout" Target="../slideLayouts/slideLayout548.xml"/><Relationship Id="rId27" Type="http://schemas.openxmlformats.org/officeDocument/2006/relationships/slideLayout" Target="../slideLayouts/slideLayout553.xml"/><Relationship Id="rId30" Type="http://schemas.openxmlformats.org/officeDocument/2006/relationships/slideLayout" Target="../slideLayouts/slideLayout556.xml"/><Relationship Id="rId35" Type="http://schemas.openxmlformats.org/officeDocument/2006/relationships/slideLayout" Target="../slideLayouts/slideLayout561.xml"/><Relationship Id="rId8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29.xml"/><Relationship Id="rId12" Type="http://schemas.openxmlformats.org/officeDocument/2006/relationships/slideLayout" Target="../slideLayouts/slideLayout538.xml"/><Relationship Id="rId17" Type="http://schemas.openxmlformats.org/officeDocument/2006/relationships/slideLayout" Target="../slideLayouts/slideLayout543.xml"/><Relationship Id="rId25" Type="http://schemas.openxmlformats.org/officeDocument/2006/relationships/slideLayout" Target="../slideLayouts/slideLayout551.xml"/><Relationship Id="rId33" Type="http://schemas.openxmlformats.org/officeDocument/2006/relationships/slideLayout" Target="../slideLayouts/slideLayout559.xml"/><Relationship Id="rId38" Type="http://schemas.openxmlformats.org/officeDocument/2006/relationships/slideLayout" Target="../slideLayouts/slideLayout564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4.xml"/><Relationship Id="rId13" Type="http://schemas.openxmlformats.org/officeDocument/2006/relationships/slideLayout" Target="../slideLayouts/slideLayout579.xml"/><Relationship Id="rId3" Type="http://schemas.openxmlformats.org/officeDocument/2006/relationships/slideLayout" Target="../slideLayouts/slideLayout569.xml"/><Relationship Id="rId7" Type="http://schemas.openxmlformats.org/officeDocument/2006/relationships/slideLayout" Target="../slideLayouts/slideLayout573.xml"/><Relationship Id="rId12" Type="http://schemas.openxmlformats.org/officeDocument/2006/relationships/slideLayout" Target="../slideLayouts/slideLayout578.xml"/><Relationship Id="rId2" Type="http://schemas.openxmlformats.org/officeDocument/2006/relationships/slideLayout" Target="../slideLayouts/slideLayout568.xml"/><Relationship Id="rId1" Type="http://schemas.openxmlformats.org/officeDocument/2006/relationships/slideLayout" Target="../slideLayouts/slideLayout567.xml"/><Relationship Id="rId6" Type="http://schemas.openxmlformats.org/officeDocument/2006/relationships/slideLayout" Target="../slideLayouts/slideLayout572.xml"/><Relationship Id="rId11" Type="http://schemas.openxmlformats.org/officeDocument/2006/relationships/slideLayout" Target="../slideLayouts/slideLayout577.xml"/><Relationship Id="rId5" Type="http://schemas.openxmlformats.org/officeDocument/2006/relationships/slideLayout" Target="../slideLayouts/slideLayout571.xml"/><Relationship Id="rId15" Type="http://schemas.openxmlformats.org/officeDocument/2006/relationships/theme" Target="../theme/theme43.xml"/><Relationship Id="rId10" Type="http://schemas.openxmlformats.org/officeDocument/2006/relationships/slideLayout" Target="../slideLayouts/slideLayout576.xml"/><Relationship Id="rId4" Type="http://schemas.openxmlformats.org/officeDocument/2006/relationships/slideLayout" Target="../slideLayouts/slideLayout570.xml"/><Relationship Id="rId9" Type="http://schemas.openxmlformats.org/officeDocument/2006/relationships/slideLayout" Target="../slideLayouts/slideLayout575.xml"/><Relationship Id="rId14" Type="http://schemas.openxmlformats.org/officeDocument/2006/relationships/slideLayout" Target="../slideLayouts/slideLayout5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333" r:id="rId2"/>
    <p:sldLayoutId id="2147484334" r:id="rId3"/>
    <p:sldLayoutId id="2147484335" r:id="rId4"/>
    <p:sldLayoutId id="2147484336" r:id="rId5"/>
    <p:sldLayoutId id="2147484337" r:id="rId6"/>
    <p:sldLayoutId id="2147484338" r:id="rId7"/>
    <p:sldLayoutId id="2147484339" r:id="rId8"/>
    <p:sldLayoutId id="2147484340" r:id="rId9"/>
    <p:sldLayoutId id="2147484341" r:id="rId10"/>
    <p:sldLayoutId id="2147484342" r:id="rId11"/>
    <p:sldLayoutId id="2147484343" r:id="rId12"/>
    <p:sldLayoutId id="2147484344" r:id="rId13"/>
    <p:sldLayoutId id="214748434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0652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  <p:sldLayoutId id="2147484894" r:id="rId12"/>
    <p:sldLayoutId id="2147484895" r:id="rId13"/>
    <p:sldLayoutId id="214748489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D0C4A1-5516-435B-A4CA-40ABE8E4ED17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06/03/2023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B34E23-4D9D-475B-BA8F-4BA333A9E57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61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0" r:id="rId1"/>
    <p:sldLayoutId id="2147484911" r:id="rId2"/>
    <p:sldLayoutId id="2147484912" r:id="rId3"/>
    <p:sldLayoutId id="2147484913" r:id="rId4"/>
    <p:sldLayoutId id="2147484914" r:id="rId5"/>
    <p:sldLayoutId id="2147484915" r:id="rId6"/>
    <p:sldLayoutId id="2147484916" r:id="rId7"/>
    <p:sldLayoutId id="2147484917" r:id="rId8"/>
    <p:sldLayoutId id="2147484918" r:id="rId9"/>
    <p:sldLayoutId id="2147484919" r:id="rId10"/>
    <p:sldLayoutId id="21474849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>
              <a:lumMod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47D145F-3605-4027-B482-2889004037AC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6/03/2023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867E07F-6B8B-41BC-8DAD-4AA3649330D6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58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9" r:id="rId1"/>
    <p:sldLayoutId id="2147485000" r:id="rId2"/>
    <p:sldLayoutId id="2147485001" r:id="rId3"/>
    <p:sldLayoutId id="2147485002" r:id="rId4"/>
    <p:sldLayoutId id="2147485003" r:id="rId5"/>
    <p:sldLayoutId id="2147485004" r:id="rId6"/>
    <p:sldLayoutId id="2147485005" r:id="rId7"/>
    <p:sldLayoutId id="2147485006" r:id="rId8"/>
    <p:sldLayoutId id="2147485007" r:id="rId9"/>
    <p:sldLayoutId id="2147485008" r:id="rId10"/>
    <p:sldLayoutId id="21474850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86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95" y="1098986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236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3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8" r:id="rId1"/>
    <p:sldLayoutId id="2147485099" r:id="rId2"/>
    <p:sldLayoutId id="2147485100" r:id="rId3"/>
    <p:sldLayoutId id="2147485101" r:id="rId4"/>
    <p:sldLayoutId id="2147485102" r:id="rId5"/>
    <p:sldLayoutId id="2147485103" r:id="rId6"/>
    <p:sldLayoutId id="2147485104" r:id="rId7"/>
    <p:sldLayoutId id="2147485105" r:id="rId8"/>
    <p:sldLayoutId id="2147485106" r:id="rId9"/>
    <p:sldLayoutId id="2147485107" r:id="rId10"/>
    <p:sldLayoutId id="2147485108" r:id="rId11"/>
    <p:sldLayoutId id="2147485109" r:id="rId12"/>
    <p:sldLayoutId id="2147485110" r:id="rId13"/>
    <p:sldLayoutId id="214748511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822C076-8083-4ECC-A637-5D8F8C037492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9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2" r:id="rId1"/>
    <p:sldLayoutId id="2147485183" r:id="rId2"/>
    <p:sldLayoutId id="2147485184" r:id="rId3"/>
    <p:sldLayoutId id="2147485185" r:id="rId4"/>
    <p:sldLayoutId id="2147485186" r:id="rId5"/>
    <p:sldLayoutId id="2147485187" r:id="rId6"/>
    <p:sldLayoutId id="2147485188" r:id="rId7"/>
    <p:sldLayoutId id="2147485189" r:id="rId8"/>
    <p:sldLayoutId id="2147485190" r:id="rId9"/>
    <p:sldLayoutId id="2147485191" r:id="rId10"/>
    <p:sldLayoutId id="2147485192" r:id="rId11"/>
    <p:sldLayoutId id="2147485193" r:id="rId12"/>
    <p:sldLayoutId id="2147485194" r:id="rId13"/>
    <p:sldLayoutId id="2147485195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5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4" r:id="rId1"/>
    <p:sldLayoutId id="2147485225" r:id="rId2"/>
    <p:sldLayoutId id="2147485226" r:id="rId3"/>
    <p:sldLayoutId id="2147485227" r:id="rId4"/>
    <p:sldLayoutId id="2147485228" r:id="rId5"/>
    <p:sldLayoutId id="2147485229" r:id="rId6"/>
    <p:sldLayoutId id="2147485230" r:id="rId7"/>
    <p:sldLayoutId id="2147485231" r:id="rId8"/>
    <p:sldLayoutId id="2147485232" r:id="rId9"/>
    <p:sldLayoutId id="2147485233" r:id="rId10"/>
    <p:sldLayoutId id="2147485234" r:id="rId11"/>
    <p:sldLayoutId id="2147485235" r:id="rId12"/>
    <p:sldLayoutId id="2147485236" r:id="rId13"/>
    <p:sldLayoutId id="214748523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F795851-D9C0-7448-ACCB-2744AA36D55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3/6/2023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0405EA9-1DDD-EE48-ABA0-A08676F22B7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108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ECB3CA-DD56-FC4F-ACA8-A61C29F1EA0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4" y="63567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63567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EADF245-E506-8645-915C-FAA3966423D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628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4" r:id="rId1"/>
    <p:sldLayoutId id="2147485345" r:id="rId2"/>
    <p:sldLayoutId id="2147485346" r:id="rId3"/>
    <p:sldLayoutId id="2147485347" r:id="rId4"/>
    <p:sldLayoutId id="2147485348" r:id="rId5"/>
    <p:sldLayoutId id="2147485349" r:id="rId6"/>
    <p:sldLayoutId id="2147485350" r:id="rId7"/>
    <p:sldLayoutId id="2147485351" r:id="rId8"/>
    <p:sldLayoutId id="2147485352" r:id="rId9"/>
    <p:sldLayoutId id="2147485353" r:id="rId10"/>
    <p:sldLayoutId id="21474853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7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A2F336-DF89-9C4D-ADB0-768FC6C220B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4" y="635673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635673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D5C8AC8-1E44-3B41-9CED-F5A761AF6B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639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6" r:id="rId1"/>
    <p:sldLayoutId id="2147485357" r:id="rId2"/>
    <p:sldLayoutId id="2147485358" r:id="rId3"/>
    <p:sldLayoutId id="2147485359" r:id="rId4"/>
    <p:sldLayoutId id="2147485360" r:id="rId5"/>
    <p:sldLayoutId id="2147485361" r:id="rId6"/>
    <p:sldLayoutId id="2147485362" r:id="rId7"/>
    <p:sldLayoutId id="2147485363" r:id="rId8"/>
    <p:sldLayoutId id="2147485364" r:id="rId9"/>
    <p:sldLayoutId id="2147485365" r:id="rId10"/>
    <p:sldLayoutId id="2147485366" r:id="rId11"/>
    <p:sldLayoutId id="21474853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  <p:sldLayoutId id="2147485402" r:id="rId6"/>
    <p:sldLayoutId id="2147485403" r:id="rId7"/>
    <p:sldLayoutId id="2147485404" r:id="rId8"/>
    <p:sldLayoutId id="2147485405" r:id="rId9"/>
    <p:sldLayoutId id="2147485406" r:id="rId10"/>
    <p:sldLayoutId id="2147485407" r:id="rId11"/>
    <p:sldLayoutId id="2147485408" r:id="rId12"/>
    <p:sldLayoutId id="2147485409" r:id="rId13"/>
    <p:sldLayoutId id="214748541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A42E8EE-CE20-4508-A97C-C3E38E0764C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9" r:id="rId1"/>
    <p:sldLayoutId id="2147484390" r:id="rId2"/>
    <p:sldLayoutId id="2147484391" r:id="rId3"/>
    <p:sldLayoutId id="2147484392" r:id="rId4"/>
    <p:sldLayoutId id="2147484393" r:id="rId5"/>
    <p:sldLayoutId id="2147484394" r:id="rId6"/>
    <p:sldLayoutId id="2147484395" r:id="rId7"/>
    <p:sldLayoutId id="2147484396" r:id="rId8"/>
    <p:sldLayoutId id="2147484397" r:id="rId9"/>
    <p:sldLayoutId id="2147484398" r:id="rId10"/>
    <p:sldLayoutId id="2147484399" r:id="rId11"/>
    <p:sldLayoutId id="2147484400" r:id="rId12"/>
    <p:sldLayoutId id="2147484401" r:id="rId13"/>
    <p:sldLayoutId id="21474844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7" r:id="rId1"/>
    <p:sldLayoutId id="2147485428" r:id="rId2"/>
    <p:sldLayoutId id="2147485429" r:id="rId3"/>
    <p:sldLayoutId id="2147485430" r:id="rId4"/>
    <p:sldLayoutId id="2147485431" r:id="rId5"/>
    <p:sldLayoutId id="2147485432" r:id="rId6"/>
    <p:sldLayoutId id="2147485433" r:id="rId7"/>
    <p:sldLayoutId id="2147485434" r:id="rId8"/>
    <p:sldLayoutId id="2147485435" r:id="rId9"/>
    <p:sldLayoutId id="2147485436" r:id="rId10"/>
    <p:sldLayoutId id="2147485437" r:id="rId11"/>
    <p:sldLayoutId id="2147485438" r:id="rId12"/>
    <p:sldLayoutId id="2147485439" r:id="rId13"/>
    <p:sldLayoutId id="214748544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2" r:id="rId1"/>
    <p:sldLayoutId id="2147485443" r:id="rId2"/>
    <p:sldLayoutId id="2147485444" r:id="rId3"/>
    <p:sldLayoutId id="2147485445" r:id="rId4"/>
    <p:sldLayoutId id="2147485446" r:id="rId5"/>
    <p:sldLayoutId id="2147485447" r:id="rId6"/>
    <p:sldLayoutId id="2147485448" r:id="rId7"/>
    <p:sldLayoutId id="2147485449" r:id="rId8"/>
    <p:sldLayoutId id="2147485450" r:id="rId9"/>
    <p:sldLayoutId id="2147485451" r:id="rId10"/>
    <p:sldLayoutId id="2147485452" r:id="rId11"/>
    <p:sldLayoutId id="2147485453" r:id="rId12"/>
    <p:sldLayoutId id="2147485454" r:id="rId13"/>
    <p:sldLayoutId id="214748545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57" r:id="rId1"/>
    <p:sldLayoutId id="2147485458" r:id="rId2"/>
    <p:sldLayoutId id="2147485459" r:id="rId3"/>
    <p:sldLayoutId id="2147485460" r:id="rId4"/>
    <p:sldLayoutId id="2147485461" r:id="rId5"/>
    <p:sldLayoutId id="2147485462" r:id="rId6"/>
    <p:sldLayoutId id="2147485463" r:id="rId7"/>
    <p:sldLayoutId id="2147485464" r:id="rId8"/>
    <p:sldLayoutId id="2147485465" r:id="rId9"/>
    <p:sldLayoutId id="2147485466" r:id="rId10"/>
    <p:sldLayoutId id="2147485467" r:id="rId11"/>
    <p:sldLayoutId id="2147485468" r:id="rId12"/>
    <p:sldLayoutId id="2147485469" r:id="rId13"/>
    <p:sldLayoutId id="214748547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2" r:id="rId1"/>
    <p:sldLayoutId id="2147485473" r:id="rId2"/>
    <p:sldLayoutId id="2147485474" r:id="rId3"/>
    <p:sldLayoutId id="2147485475" r:id="rId4"/>
    <p:sldLayoutId id="2147485476" r:id="rId5"/>
    <p:sldLayoutId id="2147485477" r:id="rId6"/>
    <p:sldLayoutId id="2147485478" r:id="rId7"/>
    <p:sldLayoutId id="2147485479" r:id="rId8"/>
    <p:sldLayoutId id="2147485480" r:id="rId9"/>
    <p:sldLayoutId id="2147485481" r:id="rId10"/>
    <p:sldLayoutId id="2147485482" r:id="rId11"/>
    <p:sldLayoutId id="2147485483" r:id="rId12"/>
    <p:sldLayoutId id="2147485484" r:id="rId13"/>
    <p:sldLayoutId id="2147485485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2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7" r:id="rId1"/>
    <p:sldLayoutId id="2147485488" r:id="rId2"/>
    <p:sldLayoutId id="2147485489" r:id="rId3"/>
    <p:sldLayoutId id="2147485490" r:id="rId4"/>
    <p:sldLayoutId id="2147485491" r:id="rId5"/>
    <p:sldLayoutId id="2147485492" r:id="rId6"/>
    <p:sldLayoutId id="2147485493" r:id="rId7"/>
    <p:sldLayoutId id="2147485494" r:id="rId8"/>
    <p:sldLayoutId id="2147485495" r:id="rId9"/>
    <p:sldLayoutId id="2147485496" r:id="rId10"/>
    <p:sldLayoutId id="2147485497" r:id="rId11"/>
    <p:sldLayoutId id="2147485498" r:id="rId12"/>
    <p:sldLayoutId id="2147485499" r:id="rId13"/>
    <p:sldLayoutId id="214748550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826"/>
            <a:ext cx="21336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fld id="{77E8A8D5-81EC-4606-85A8-067E318A1C8E}" type="datetime1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10" fontAlgn="auto">
                <a:spcBef>
                  <a:spcPts val="0"/>
                </a:spcBef>
                <a:spcAft>
                  <a:spcPts val="0"/>
                </a:spcAft>
              </a:pPr>
              <a:t>6/03/2023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826"/>
            <a:ext cx="28956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826"/>
            <a:ext cx="21336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10" fontAlgn="auto">
              <a:spcBef>
                <a:spcPts val="0"/>
              </a:spcBef>
              <a:spcAft>
                <a:spcPts val="0"/>
              </a:spcAft>
            </a:pPr>
            <a:fld id="{9B541A0C-C9BE-4402-972A-253D0A0DEE02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911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5391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97" r:id="rId1"/>
    <p:sldLayoutId id="2147485598" r:id="rId2"/>
    <p:sldLayoutId id="2147485599" r:id="rId3"/>
    <p:sldLayoutId id="2147485600" r:id="rId4"/>
    <p:sldLayoutId id="2147485601" r:id="rId5"/>
    <p:sldLayoutId id="2147485602" r:id="rId6"/>
    <p:sldLayoutId id="2147485603" r:id="rId7"/>
    <p:sldLayoutId id="2147485604" r:id="rId8"/>
    <p:sldLayoutId id="2147485605" r:id="rId9"/>
    <p:sldLayoutId id="2147485606" r:id="rId10"/>
    <p:sldLayoutId id="2147485607" r:id="rId11"/>
  </p:sldLayoutIdLst>
  <p:hf sldNum="0" hdr="0" ftr="0" dt="0"/>
  <p:txStyles>
    <p:titleStyle>
      <a:lvl1pPr algn="ctr" defTabSz="12191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67" indent="-457167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26" indent="-380972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A42E8EE-CE20-4508-A97C-C3E38E0764C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64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09" r:id="rId1"/>
    <p:sldLayoutId id="2147485610" r:id="rId2"/>
    <p:sldLayoutId id="2147485611" r:id="rId3"/>
    <p:sldLayoutId id="2147485612" r:id="rId4"/>
    <p:sldLayoutId id="2147485613" r:id="rId5"/>
    <p:sldLayoutId id="2147485614" r:id="rId6"/>
    <p:sldLayoutId id="2147485615" r:id="rId7"/>
    <p:sldLayoutId id="2147485616" r:id="rId8"/>
    <p:sldLayoutId id="2147485617" r:id="rId9"/>
    <p:sldLayoutId id="2147485618" r:id="rId10"/>
    <p:sldLayoutId id="2147485619" r:id="rId11"/>
    <p:sldLayoutId id="2147485620" r:id="rId12"/>
    <p:sldLayoutId id="2147485621" r:id="rId13"/>
    <p:sldLayoutId id="21474856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4" y="63566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63566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133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8" r:id="rId1"/>
    <p:sldLayoutId id="2147485649" r:id="rId2"/>
    <p:sldLayoutId id="2147485650" r:id="rId3"/>
    <p:sldLayoutId id="2147485651" r:id="rId4"/>
    <p:sldLayoutId id="2147485652" r:id="rId5"/>
    <p:sldLayoutId id="2147485653" r:id="rId6"/>
    <p:sldLayoutId id="2147485654" r:id="rId7"/>
    <p:sldLayoutId id="2147485655" r:id="rId8"/>
    <p:sldLayoutId id="2147485656" r:id="rId9"/>
    <p:sldLayoutId id="2147485657" r:id="rId10"/>
    <p:sldLayoutId id="2147485658" r:id="rId11"/>
    <p:sldLayoutId id="2147485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4B0765C-F9E4-472D-ABCA-634380C08686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6/03/2023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6A77D1F-B31A-4D12-8AE3-04B3F63B35D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23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3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79" r:id="rId7"/>
    <p:sldLayoutId id="2147485680" r:id="rId8"/>
    <p:sldLayoutId id="2147485681" r:id="rId9"/>
    <p:sldLayoutId id="2147485682" r:id="rId10"/>
    <p:sldLayoutId id="2147485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2A42E8EE-CE20-4508-A97C-C3E38E0764C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85" r:id="rId1"/>
    <p:sldLayoutId id="2147485686" r:id="rId2"/>
    <p:sldLayoutId id="2147485687" r:id="rId3"/>
    <p:sldLayoutId id="2147485688" r:id="rId4"/>
    <p:sldLayoutId id="2147485689" r:id="rId5"/>
    <p:sldLayoutId id="2147485690" r:id="rId6"/>
    <p:sldLayoutId id="2147485691" r:id="rId7"/>
    <p:sldLayoutId id="2147485692" r:id="rId8"/>
    <p:sldLayoutId id="2147485693" r:id="rId9"/>
    <p:sldLayoutId id="2147485694" r:id="rId10"/>
    <p:sldLayoutId id="2147485695" r:id="rId11"/>
    <p:sldLayoutId id="2147485696" r:id="rId12"/>
    <p:sldLayoutId id="2147485697" r:id="rId13"/>
    <p:sldLayoutId id="214748569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74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5B519F7-D7BB-4421-A1AA-367D0DB2E15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3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8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69" y="109868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400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93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738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2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77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00" r:id="rId1"/>
    <p:sldLayoutId id="2147485701" r:id="rId2"/>
    <p:sldLayoutId id="2147485702" r:id="rId3"/>
    <p:sldLayoutId id="2147485703" r:id="rId4"/>
    <p:sldLayoutId id="2147485704" r:id="rId5"/>
    <p:sldLayoutId id="2147485705" r:id="rId6"/>
    <p:sldLayoutId id="2147485706" r:id="rId7"/>
    <p:sldLayoutId id="2147485707" r:id="rId8"/>
    <p:sldLayoutId id="2147485708" r:id="rId9"/>
    <p:sldLayoutId id="2147485709" r:id="rId10"/>
    <p:sldLayoutId id="2147485710" r:id="rId11"/>
    <p:sldLayoutId id="2147485711" r:id="rId12"/>
    <p:sldLayoutId id="2147485712" r:id="rId13"/>
    <p:sldLayoutId id="214748571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88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69" y="109868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400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93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738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2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8708A6-3740-4A3A-924F-E51204B36D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7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79" r:id="rId1"/>
    <p:sldLayoutId id="2147485780" r:id="rId2"/>
    <p:sldLayoutId id="2147485781" r:id="rId3"/>
    <p:sldLayoutId id="2147485782" r:id="rId4"/>
    <p:sldLayoutId id="2147485783" r:id="rId5"/>
    <p:sldLayoutId id="2147485784" r:id="rId6"/>
    <p:sldLayoutId id="2147485785" r:id="rId7"/>
    <p:sldLayoutId id="2147485786" r:id="rId8"/>
    <p:sldLayoutId id="2147485787" r:id="rId9"/>
    <p:sldLayoutId id="2147485788" r:id="rId10"/>
    <p:sldLayoutId id="2147485789" r:id="rId11"/>
    <p:sldLayoutId id="2147485790" r:id="rId12"/>
    <p:sldLayoutId id="2147485791" r:id="rId13"/>
    <p:sldLayoutId id="2147485792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2" y="304800"/>
            <a:ext cx="7313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2" y="1827213"/>
            <a:ext cx="73136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5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B5A80-5488-4575-AF2C-50512CE2DF5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Line 11"/>
          <p:cNvSpPr>
            <a:spLocks noChangeShapeType="1"/>
          </p:cNvSpPr>
          <p:nvPr userDrawn="1"/>
        </p:nvSpPr>
        <p:spPr bwMode="auto">
          <a:xfrm>
            <a:off x="915988" y="1447800"/>
            <a:ext cx="73152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8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  <p:sldLayoutId id="2147485805" r:id="rId12"/>
    <p:sldLayoutId id="214748580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9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0" y="109869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400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94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74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1800">
              <a:solidFill>
                <a:srgbClr val="000000"/>
              </a:solidFill>
            </a:endParaRPr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D6A600-0EE1-4432-BD92-D8157A0F72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6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9" r:id="rId1"/>
    <p:sldLayoutId id="2147485850" r:id="rId2"/>
    <p:sldLayoutId id="2147485851" r:id="rId3"/>
    <p:sldLayoutId id="2147485852" r:id="rId4"/>
    <p:sldLayoutId id="2147485853" r:id="rId5"/>
    <p:sldLayoutId id="2147485854" r:id="rId6"/>
    <p:sldLayoutId id="2147485855" r:id="rId7"/>
    <p:sldLayoutId id="2147485856" r:id="rId8"/>
    <p:sldLayoutId id="2147485857" r:id="rId9"/>
    <p:sldLayoutId id="2147485858" r:id="rId10"/>
    <p:sldLayoutId id="2147485859" r:id="rId11"/>
    <p:sldLayoutId id="2147485860" r:id="rId12"/>
    <p:sldLayoutId id="21474858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9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0" y="109869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400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94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74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18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9ACA6E-B9C1-4B8D-B44E-581511D072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63" r:id="rId1"/>
    <p:sldLayoutId id="2147485864" r:id="rId2"/>
    <p:sldLayoutId id="2147485865" r:id="rId3"/>
    <p:sldLayoutId id="2147485866" r:id="rId4"/>
    <p:sldLayoutId id="2147485867" r:id="rId5"/>
    <p:sldLayoutId id="2147485868" r:id="rId6"/>
    <p:sldLayoutId id="2147485869" r:id="rId7"/>
    <p:sldLayoutId id="2147485870" r:id="rId8"/>
    <p:sldLayoutId id="2147485871" r:id="rId9"/>
    <p:sldLayoutId id="2147485872" r:id="rId10"/>
    <p:sldLayoutId id="2147485873" r:id="rId11"/>
    <p:sldLayoutId id="2147485874" r:id="rId12"/>
    <p:sldLayoutId id="2147485875" r:id="rId13"/>
    <p:sldLayoutId id="2147485876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ahoma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1E0D-AE30-4517-8CB9-F98D333070A5}" type="datetimeFigureOut">
              <a:rPr lang="en-US" smtClean="0"/>
              <a:pPr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9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9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78" r:id="rId1"/>
    <p:sldLayoutId id="2147485879" r:id="rId2"/>
    <p:sldLayoutId id="2147485880" r:id="rId3"/>
    <p:sldLayoutId id="2147485881" r:id="rId4"/>
    <p:sldLayoutId id="2147485882" r:id="rId5"/>
    <p:sldLayoutId id="2147485883" r:id="rId6"/>
    <p:sldLayoutId id="2147485884" r:id="rId7"/>
    <p:sldLayoutId id="2147485885" r:id="rId8"/>
    <p:sldLayoutId id="2147485886" r:id="rId9"/>
    <p:sldLayoutId id="2147485887" r:id="rId10"/>
    <p:sldLayoutId id="214748588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0A062-DE9C-40AA-BD46-275D85DF65DB}" type="datetimeFigureOut">
              <a:rPr lang="en-AU" smtClean="0"/>
              <a:t>6/03/2023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5BAB0-EE2D-4E2C-AA92-D2C1B0E866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2008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58" r:id="rId1"/>
    <p:sldLayoutId id="2147485959" r:id="rId2"/>
    <p:sldLayoutId id="2147485960" r:id="rId3"/>
    <p:sldLayoutId id="2147485961" r:id="rId4"/>
    <p:sldLayoutId id="2147485962" r:id="rId5"/>
    <p:sldLayoutId id="2147485963" r:id="rId6"/>
    <p:sldLayoutId id="2147485964" r:id="rId7"/>
    <p:sldLayoutId id="2147485965" r:id="rId8"/>
    <p:sldLayoutId id="2147485966" r:id="rId9"/>
    <p:sldLayoutId id="2147485967" r:id="rId10"/>
    <p:sldLayoutId id="21474859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8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69" y="109868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400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93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738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2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30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85" r:id="rId1"/>
    <p:sldLayoutId id="2147485986" r:id="rId2"/>
    <p:sldLayoutId id="2147485987" r:id="rId3"/>
    <p:sldLayoutId id="2147485988" r:id="rId4"/>
    <p:sldLayoutId id="2147485989" r:id="rId5"/>
    <p:sldLayoutId id="2147485990" r:id="rId6"/>
    <p:sldLayoutId id="2147485991" r:id="rId7"/>
    <p:sldLayoutId id="2147485992" r:id="rId8"/>
    <p:sldLayoutId id="2147485993" r:id="rId9"/>
    <p:sldLayoutId id="2147485994" r:id="rId10"/>
    <p:sldLayoutId id="2147485995" r:id="rId11"/>
    <p:sldLayoutId id="2147485996" r:id="rId12"/>
    <p:sldLayoutId id="2147485997" r:id="rId13"/>
    <p:sldLayoutId id="214748599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4E979BF-C2B9-468F-9C8F-EBFFF744E5F3}" type="slidenum">
              <a:rPr lang="en-AU" smtClean="0">
                <a:solidFill>
                  <a:srgbClr val="000000"/>
                </a:solidFill>
                <a:latin typeface="Arial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0" r:id="rId1"/>
    <p:sldLayoutId id="2147486001" r:id="rId2"/>
    <p:sldLayoutId id="2147486002" r:id="rId3"/>
    <p:sldLayoutId id="2147486003" r:id="rId4"/>
    <p:sldLayoutId id="2147486004" r:id="rId5"/>
    <p:sldLayoutId id="2147486005" r:id="rId6"/>
    <p:sldLayoutId id="2147486006" r:id="rId7"/>
    <p:sldLayoutId id="2147486007" r:id="rId8"/>
    <p:sldLayoutId id="2147486008" r:id="rId9"/>
    <p:sldLayoutId id="2147486009" r:id="rId10"/>
    <p:sldLayoutId id="214748601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44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47" y="1098644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85" y="1520832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94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94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60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1" lang="en-AU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9ACA6E-B9C1-4B8D-B44E-581511D072CA}" type="slidenum">
              <a:rPr lang="en-US" altLang="en-US" smtClean="0">
                <a:solidFill>
                  <a:srgbClr val="000000"/>
                </a:solidFill>
                <a:latin typeface="Tahoma"/>
              </a:rPr>
              <a:pPr/>
              <a:t>‹#›</a:t>
            </a:fld>
            <a:endParaRPr lang="en-US" altLang="en-US" smtClean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9395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  <p:sldLayoutId id="2147486017" r:id="rId6"/>
    <p:sldLayoutId id="2147486018" r:id="rId7"/>
    <p:sldLayoutId id="2147486019" r:id="rId8"/>
    <p:sldLayoutId id="2147486020" r:id="rId9"/>
    <p:sldLayoutId id="2147486021" r:id="rId10"/>
    <p:sldLayoutId id="2147486022" r:id="rId11"/>
    <p:sldLayoutId id="2147486023" r:id="rId12"/>
    <p:sldLayoutId id="2147486024" r:id="rId13"/>
    <p:sldLayoutId id="2147486025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AU" altLang="zh-CN" smtClean="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AU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6E82A3A2-08ED-4CBC-A751-A89A7302165D}" type="datetime1">
              <a:rPr lang="en-US" altLang="zh-CN"/>
              <a:pPr>
                <a:defRPr/>
              </a:pPr>
              <a:t>3/6/2023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38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FA0CE58-97B2-40EB-A35B-7655CF0B2794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26" r:id="rId2"/>
    <p:sldLayoutId id="2147484527" r:id="rId3"/>
    <p:sldLayoutId id="2147484528" r:id="rId4"/>
    <p:sldLayoutId id="2147484529" r:id="rId5"/>
    <p:sldLayoutId id="2147484530" r:id="rId6"/>
    <p:sldLayoutId id="2147484531" r:id="rId7"/>
    <p:sldLayoutId id="2147484532" r:id="rId8"/>
    <p:sldLayoutId id="2147484533" r:id="rId9"/>
    <p:sldLayoutId id="2147484534" r:id="rId10"/>
    <p:sldLayoutId id="21474845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646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48" y="1098646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86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96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5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38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40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  <a:latin typeface="Tahom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4883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7" r:id="rId1"/>
    <p:sldLayoutId id="2147486028" r:id="rId2"/>
    <p:sldLayoutId id="2147486029" r:id="rId3"/>
    <p:sldLayoutId id="2147486030" r:id="rId4"/>
    <p:sldLayoutId id="2147486031" r:id="rId5"/>
    <p:sldLayoutId id="2147486032" r:id="rId6"/>
    <p:sldLayoutId id="2147486033" r:id="rId7"/>
    <p:sldLayoutId id="2147486034" r:id="rId8"/>
    <p:sldLayoutId id="2147486035" r:id="rId9"/>
    <p:sldLayoutId id="2147486036" r:id="rId10"/>
    <p:sldLayoutId id="2147486037" r:id="rId11"/>
    <p:sldLayoutId id="2147486038" r:id="rId12"/>
    <p:sldLayoutId id="2147486039" r:id="rId13"/>
    <p:sldLayoutId id="214748604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80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42" r:id="rId1"/>
    <p:sldLayoutId id="2147486043" r:id="rId2"/>
    <p:sldLayoutId id="2147486044" r:id="rId3"/>
    <p:sldLayoutId id="2147486045" r:id="rId4"/>
    <p:sldLayoutId id="2147486046" r:id="rId5"/>
    <p:sldLayoutId id="2147486047" r:id="rId6"/>
    <p:sldLayoutId id="2147486048" r:id="rId7"/>
    <p:sldLayoutId id="2147486049" r:id="rId8"/>
    <p:sldLayoutId id="2147486050" r:id="rId9"/>
    <p:sldLayoutId id="2147486051" r:id="rId10"/>
    <p:sldLayoutId id="21474860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498" y="1052736"/>
            <a:ext cx="8101013" cy="46905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[Title]</a:t>
            </a:r>
            <a:endParaRPr lang="en-A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6426" y="6519180"/>
            <a:ext cx="216024" cy="2402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 b="0" i="0">
                <a:solidFill>
                  <a:schemeClr val="tx1"/>
                </a:solidFill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17DE0E-AFB1-41FD-BC35-27DB61CA125F}" type="slidenum">
              <a:rPr lang="en-AU" smtClean="0">
                <a:solidFill>
                  <a:prstClr val="black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DF8D2AE-3583-4708-BD46-43C74330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496" y="1700214"/>
            <a:ext cx="8101012" cy="46085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BDB83A3-A276-43C3-9F27-2B380C4149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493" y="151134"/>
            <a:ext cx="2520082" cy="28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ct val="80000"/>
              </a:lnSpc>
              <a:defRPr sz="750" b="0" i="0">
                <a:solidFill>
                  <a:schemeClr val="bg1"/>
                </a:solidFill>
                <a:latin typeface="Century Gothic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93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54" r:id="rId1"/>
    <p:sldLayoutId id="2147486055" r:id="rId2"/>
    <p:sldLayoutId id="2147486056" r:id="rId3"/>
    <p:sldLayoutId id="2147486057" r:id="rId4"/>
    <p:sldLayoutId id="2147486058" r:id="rId5"/>
    <p:sldLayoutId id="2147486059" r:id="rId6"/>
    <p:sldLayoutId id="2147486060" r:id="rId7"/>
    <p:sldLayoutId id="2147486061" r:id="rId8"/>
    <p:sldLayoutId id="2147486062" r:id="rId9"/>
    <p:sldLayoutId id="2147486063" r:id="rId10"/>
    <p:sldLayoutId id="2147486064" r:id="rId11"/>
    <p:sldLayoutId id="2147486065" r:id="rId12"/>
    <p:sldLayoutId id="2147486066" r:id="rId13"/>
    <p:sldLayoutId id="2147486067" r:id="rId14"/>
    <p:sldLayoutId id="2147486068" r:id="rId15"/>
    <p:sldLayoutId id="2147486069" r:id="rId16"/>
    <p:sldLayoutId id="2147486070" r:id="rId17"/>
    <p:sldLayoutId id="2147486071" r:id="rId18"/>
    <p:sldLayoutId id="2147486072" r:id="rId19"/>
    <p:sldLayoutId id="2147486073" r:id="rId20"/>
    <p:sldLayoutId id="2147486074" r:id="rId21"/>
    <p:sldLayoutId id="2147486075" r:id="rId22"/>
    <p:sldLayoutId id="2147486076" r:id="rId23"/>
    <p:sldLayoutId id="2147486077" r:id="rId24"/>
    <p:sldLayoutId id="2147486078" r:id="rId25"/>
    <p:sldLayoutId id="2147486079" r:id="rId26"/>
    <p:sldLayoutId id="2147486080" r:id="rId27"/>
    <p:sldLayoutId id="2147486081" r:id="rId28"/>
    <p:sldLayoutId id="2147486082" r:id="rId29"/>
    <p:sldLayoutId id="2147486083" r:id="rId30"/>
    <p:sldLayoutId id="2147486084" r:id="rId31"/>
    <p:sldLayoutId id="2147486085" r:id="rId32"/>
    <p:sldLayoutId id="2147486086" r:id="rId33"/>
    <p:sldLayoutId id="2147486087" r:id="rId34"/>
    <p:sldLayoutId id="2147486088" r:id="rId35"/>
    <p:sldLayoutId id="2147486089" r:id="rId36"/>
    <p:sldLayoutId id="2147486090" r:id="rId37"/>
    <p:sldLayoutId id="2147486091" r:id="rId38"/>
    <p:sldLayoutId id="2147486092" r:id="rId39"/>
    <p:sldLayoutId id="2147486093" r:id="rId4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0" i="0" kern="1200">
          <a:solidFill>
            <a:schemeClr val="accent1"/>
          </a:solidFill>
          <a:latin typeface="Century Gothic Regular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225"/>
        </a:spcBef>
        <a:spcAft>
          <a:spcPts val="225"/>
        </a:spcAft>
        <a:buClr>
          <a:schemeClr val="tx1"/>
        </a:buClr>
        <a:buFont typeface="Arial" panose="020B0604020202020204" pitchFamily="34" charset="0"/>
        <a:buNone/>
        <a:defRPr lang="en-US" sz="1350" b="0" i="0" kern="1200" dirty="0">
          <a:solidFill>
            <a:schemeClr val="tx1"/>
          </a:solidFill>
          <a:latin typeface="Century Gothic Regular"/>
          <a:ea typeface="+mn-ea"/>
          <a:cs typeface="+mn-cs"/>
        </a:defRPr>
      </a:lvl1pPr>
      <a:lvl2pPr marL="135000" indent="-134541" algn="l" defTabSz="685800" rtl="0" eaLnBrk="1" latinLnBrk="0" hangingPunct="1">
        <a:lnSpc>
          <a:spcPct val="110000"/>
        </a:lnSpc>
        <a:spcBef>
          <a:spcPts val="225"/>
        </a:spcBef>
        <a:spcAft>
          <a:spcPts val="225"/>
        </a:spcAft>
        <a:buClr>
          <a:schemeClr val="tx1"/>
        </a:buClr>
        <a:buFont typeface="Arial" panose="020B0604020202020204" pitchFamily="34" charset="0"/>
        <a:buChar char="•"/>
        <a:defRPr lang="en-US" sz="1350" b="0" i="0" kern="1200" dirty="0">
          <a:solidFill>
            <a:schemeClr val="tx1"/>
          </a:solidFill>
          <a:latin typeface="Century Gothic Regular"/>
          <a:ea typeface="+mn-ea"/>
          <a:cs typeface="+mn-cs"/>
        </a:defRPr>
      </a:lvl2pPr>
      <a:lvl3pPr marL="270000" indent="-134541" algn="l" defTabSz="685800" rtl="0" eaLnBrk="1" latinLnBrk="0" hangingPunct="1">
        <a:lnSpc>
          <a:spcPct val="110000"/>
        </a:lnSpc>
        <a:spcBef>
          <a:spcPts val="150"/>
        </a:spcBef>
        <a:spcAft>
          <a:spcPts val="150"/>
        </a:spcAft>
        <a:buClr>
          <a:schemeClr val="accent1"/>
        </a:buClr>
        <a:buFont typeface="Arial" panose="020B0604020202020204" pitchFamily="34" charset="0"/>
        <a:buChar char="­"/>
        <a:defRPr lang="en-US" sz="1350" b="0" i="0" kern="1200" baseline="0" dirty="0">
          <a:solidFill>
            <a:schemeClr val="tx1"/>
          </a:solidFill>
          <a:latin typeface="Century Gothic Regular"/>
          <a:ea typeface="+mn-ea"/>
          <a:cs typeface="+mn-cs"/>
        </a:defRPr>
      </a:lvl3pPr>
      <a:lvl4pPr marL="405000" indent="-134541" algn="l" defTabSz="685800" rtl="0" eaLnBrk="1" latinLnBrk="0" hangingPunct="1">
        <a:lnSpc>
          <a:spcPct val="110000"/>
        </a:lnSpc>
        <a:spcBef>
          <a:spcPts val="75"/>
        </a:spcBef>
        <a:spcAft>
          <a:spcPts val="75"/>
        </a:spcAft>
        <a:buFont typeface="Wingdings" panose="05000000000000000000" pitchFamily="2" charset="2"/>
        <a:buChar char=""/>
        <a:defRPr lang="en-US" sz="1350" b="0" i="0" kern="1200" baseline="0" dirty="0">
          <a:solidFill>
            <a:schemeClr val="tx1"/>
          </a:solidFill>
          <a:latin typeface="Century Gothic Regular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900"/>
        </a:spcBef>
        <a:spcAft>
          <a:spcPts val="450"/>
        </a:spcAft>
        <a:buFont typeface="Arial" panose="020B0604020202020204" pitchFamily="34" charset="0"/>
        <a:buNone/>
        <a:defRPr lang="en-US" sz="1800" b="0" i="0" kern="1200" baseline="0" dirty="0">
          <a:solidFill>
            <a:schemeClr val="accent1"/>
          </a:solidFill>
          <a:latin typeface="Century Gothic Regular"/>
          <a:ea typeface="+mn-ea"/>
          <a:cs typeface="+mn-cs"/>
        </a:defRPr>
      </a:lvl5pPr>
      <a:lvl6pPr marL="0" indent="0" algn="l" defTabSz="685800" rtl="0" eaLnBrk="1" latinLnBrk="0" hangingPunct="1">
        <a:spcBef>
          <a:spcPts val="450"/>
        </a:spcBef>
        <a:spcAft>
          <a:spcPts val="225"/>
        </a:spcAft>
        <a:buFont typeface="Arial" pitchFamily="34" charset="0"/>
        <a:buNone/>
        <a:defRPr lang="en-AU" sz="1500" b="0" i="0" kern="1200" baseline="0" dirty="0">
          <a:solidFill>
            <a:schemeClr val="accent1"/>
          </a:solidFill>
          <a:latin typeface="Century Gothic Regular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584" userDrawn="1">
          <p15:clr>
            <a:srgbClr val="F26B43"/>
          </p15:clr>
        </p15:guide>
        <p15:guide id="6" orient="horz" pos="3974" userDrawn="1">
          <p15:clr>
            <a:srgbClr val="F26B43"/>
          </p15:clr>
        </p15:guide>
        <p15:guide id="7" orient="horz" pos="663" userDrawn="1">
          <p15:clr>
            <a:srgbClr val="F26B43"/>
          </p15:clr>
        </p15:guide>
        <p15:guide id="9" pos="5281" userDrawn="1">
          <p15:clr>
            <a:srgbClr val="F26B43"/>
          </p15:clr>
        </p15:guide>
        <p15:guide id="10" pos="4959" userDrawn="1">
          <p15:clr>
            <a:srgbClr val="F26B43"/>
          </p15:clr>
        </p15:guide>
        <p15:guide id="11" orient="horz" pos="4110" userDrawn="1">
          <p15:clr>
            <a:srgbClr val="F26B43"/>
          </p15:clr>
        </p15:guide>
        <p15:guide id="13" pos="9656" userDrawn="1">
          <p15:clr>
            <a:srgbClr val="F26B43"/>
          </p15:clr>
        </p15:guide>
        <p15:guide id="14" orient="horz" pos="981" userDrawn="1">
          <p15:clr>
            <a:srgbClr val="F26B43"/>
          </p15:clr>
        </p15:guide>
        <p15:guide id="15" pos="3696" userDrawn="1">
          <p15:clr>
            <a:srgbClr val="F26B43"/>
          </p15:clr>
        </p15:guide>
        <p15:guide id="16" pos="3427" userDrawn="1">
          <p15:clr>
            <a:srgbClr val="F26B43"/>
          </p15:clr>
        </p15:guide>
        <p15:guide id="17" pos="6813" userDrawn="1">
          <p15:clr>
            <a:srgbClr val="F26B43"/>
          </p15:clr>
        </p15:guide>
        <p15:guide id="18" pos="6544" userDrawn="1">
          <p15:clr>
            <a:srgbClr val="F26B43"/>
          </p15:clr>
        </p15:guide>
        <p15:guide id="19" orient="horz" pos="1071" userDrawn="1">
          <p15:clr>
            <a:srgbClr val="F26B43"/>
          </p15:clr>
        </p15:guide>
      </p15:sldGuideLst>
    </p:ext>
  </p:extLst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95" r:id="rId1"/>
    <p:sldLayoutId id="2147486096" r:id="rId2"/>
    <p:sldLayoutId id="2147486097" r:id="rId3"/>
    <p:sldLayoutId id="2147486098" r:id="rId4"/>
    <p:sldLayoutId id="2147486099" r:id="rId5"/>
    <p:sldLayoutId id="2147486100" r:id="rId6"/>
    <p:sldLayoutId id="2147486101" r:id="rId7"/>
    <p:sldLayoutId id="2147486102" r:id="rId8"/>
    <p:sldLayoutId id="2147486103" r:id="rId9"/>
    <p:sldLayoutId id="2147486104" r:id="rId10"/>
    <p:sldLayoutId id="2147486105" r:id="rId11"/>
    <p:sldLayoutId id="2147486106" r:id="rId12"/>
    <p:sldLayoutId id="2147486107" r:id="rId13"/>
    <p:sldLayoutId id="214748610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234E8D3-EBBD-4950-B6BD-0FEEEBCDDD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9" r:id="rId1"/>
    <p:sldLayoutId id="2147484580" r:id="rId2"/>
    <p:sldLayoutId id="2147484581" r:id="rId3"/>
    <p:sldLayoutId id="2147484582" r:id="rId4"/>
    <p:sldLayoutId id="2147484583" r:id="rId5"/>
    <p:sldLayoutId id="2147484584" r:id="rId6"/>
    <p:sldLayoutId id="2147484585" r:id="rId7"/>
    <p:sldLayoutId id="2147484586" r:id="rId8"/>
    <p:sldLayoutId id="2147484587" r:id="rId9"/>
    <p:sldLayoutId id="2147484588" r:id="rId10"/>
    <p:sldLayoutId id="2147484589" r:id="rId11"/>
    <p:sldLayoutId id="214748459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C4714743-293F-4009-8F20-65181FECC2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4" r:id="rId1"/>
    <p:sldLayoutId id="2147484605" r:id="rId2"/>
    <p:sldLayoutId id="2147484606" r:id="rId3"/>
    <p:sldLayoutId id="2147484607" r:id="rId4"/>
    <p:sldLayoutId id="2147484608" r:id="rId5"/>
    <p:sldLayoutId id="2147484609" r:id="rId6"/>
    <p:sldLayoutId id="2147484610" r:id="rId7"/>
    <p:sldLayoutId id="2147484611" r:id="rId8"/>
    <p:sldLayoutId id="2147484612" r:id="rId9"/>
    <p:sldLayoutId id="2147484613" r:id="rId10"/>
    <p:sldLayoutId id="2147484614" r:id="rId11"/>
    <p:sldLayoutId id="2147484615" r:id="rId12"/>
    <p:sldLayoutId id="21474846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AU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32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939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71" y="1098939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523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2" y="1448189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9908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85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 anchor="ctr"/>
          <a:lstStyle/>
          <a:p>
            <a:pPr algn="ctr" defTabSz="914305"/>
            <a:endParaRPr kumimoji="1" lang="en-AU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4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9" y="2017714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305"/>
            <a:endParaRPr 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305"/>
            <a:endParaRPr lang="en-US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305"/>
            <a:fld id="{43B37FE7-1145-45D9-9590-4CF81D0E7EF1}" type="slidenum">
              <a:rPr lang="en-US" smtClean="0">
                <a:solidFill>
                  <a:srgbClr val="000000"/>
                </a:solidFill>
                <a:latin typeface="Tahoma"/>
              </a:rPr>
              <a:pPr defTabSz="914305"/>
              <a:t>‹#›</a:t>
            </a:fld>
            <a:endParaRPr lang="en-US" smtClean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2787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3" r:id="rId1"/>
    <p:sldLayoutId id="2147484784" r:id="rId2"/>
    <p:sldLayoutId id="2147484785" r:id="rId3"/>
    <p:sldLayoutId id="2147484786" r:id="rId4"/>
    <p:sldLayoutId id="2147484787" r:id="rId5"/>
    <p:sldLayoutId id="2147484788" r:id="rId6"/>
    <p:sldLayoutId id="2147484789" r:id="rId7"/>
    <p:sldLayoutId id="2147484790" r:id="rId8"/>
    <p:sldLayoutId id="2147484791" r:id="rId9"/>
    <p:sldLayoutId id="2147484792" r:id="rId10"/>
    <p:sldLayoutId id="2147484793" r:id="rId11"/>
    <p:sldLayoutId id="2147484794" r:id="rId12"/>
    <p:sldLayoutId id="2147484795" r:id="rId13"/>
    <p:sldLayoutId id="2147484796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153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305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458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61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865" indent="-342865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2882" indent="-228577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034" indent="-228577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187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340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492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8645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5797" indent="-228577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5B44537-A050-4227-B228-1A34C6819325}" type="datetimeFigureOut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6/03/2023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73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7DC190-5551-4553-AC10-3BEE59BB3B2E}" type="slidenum">
              <a:rPr lang="en-A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23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7.png"/><Relationship Id="rId21" Type="http://schemas.openxmlformats.org/officeDocument/2006/relationships/image" Target="../media/image21.png"/><Relationship Id="rId7" Type="http://schemas.openxmlformats.org/officeDocument/2006/relationships/image" Target="../media/image9.png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hyperlink" Target="http://www.theodora.com/maps/australia_map.html" TargetMode="Externa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570.xml"/><Relationship Id="rId6" Type="http://schemas.openxmlformats.org/officeDocument/2006/relationships/hyperlink" Target="http://www.flags.net/UNKG.htm" TargetMode="External"/><Relationship Id="rId11" Type="http://schemas.openxmlformats.org/officeDocument/2006/relationships/hyperlink" Target="http://www.google.com.au/imgres?imgurl=http://www.kiwiwise.co.nz/img/contentpage/new-zealand-flag.gif&amp;imgrefurl=http://www.kiwiwise.co.nz/info/new-zealand-flag&amp;usg=__5_PwZCz-9qG5WAg0JeKnm9rviV0=&amp;h=400&amp;w=800&amp;sz=8&amp;hl=en&amp;start=2&amp;zoom=1&amp;itbs=1&amp;tbnid=OvlKbxVaLJJIXM:&amp;tbnh=72&amp;tbnw=143&amp;prev=/images?q=new+zealand+flag&amp;hl=en&amp;sa=G&amp;gbv=2&amp;tbs=isch:1&amp;ei=m75tTZqfA4LyvwOg07HABA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4" Type="http://schemas.openxmlformats.org/officeDocument/2006/relationships/hyperlink" Target="http://www.theodora.com/maps/united_states_map.html" TargetMode="External"/><Relationship Id="rId9" Type="http://schemas.openxmlformats.org/officeDocument/2006/relationships/hyperlink" Target="http://www.flags.net/NETH.htm" TargetMode="External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4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9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0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9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9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url?sa=i&amp;rct=j&amp;q=&amp;esrc=s&amp;source=images&amp;cd=&amp;ved=2ahUKEwj3r8fp78XcAhVEM94KHWy8B9UQjRx6BAgBEAU&amp;url=https://www.oemconsumergenomics.com/&amp;psig=AOvVaw0C29pMUcftgxjg-dXMmIfq&amp;ust=153300740888293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9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469.xml"/><Relationship Id="rId4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22.xml"/><Relationship Id="rId6" Type="http://schemas.openxmlformats.org/officeDocument/2006/relationships/image" Target="../media/image64.jpe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33.xml"/><Relationship Id="rId5" Type="http://schemas.openxmlformats.org/officeDocument/2006/relationships/image" Target="../media/image67.tiff"/><Relationship Id="rId4" Type="http://schemas.openxmlformats.org/officeDocument/2006/relationships/image" Target="../media/image66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6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32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34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8.png"/><Relationship Id="rId4" Type="http://schemas.openxmlformats.org/officeDocument/2006/relationships/oleObject" Target="../embeddings/oleObject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53.xml"/><Relationship Id="rId4" Type="http://schemas.openxmlformats.org/officeDocument/2006/relationships/image" Target="../media/image8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0.xml"/><Relationship Id="rId4" Type="http://schemas.openxmlformats.org/officeDocument/2006/relationships/image" Target="../media/image8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au/url?sa=i&amp;rct=j&amp;q=&amp;esrc=s&amp;source=images&amp;cd=&amp;cad=rja&amp;uact=8&amp;ved=0ahUKEwipxt2tubTSAhUDG5QKHc0rCK4QjRwIBw&amp;url=http://www.australia.com/en-ca/places/brisbane.html&amp;psig=AFQjCNHgRUTOyOp7Pf2L6ehb9u4OL7MuGA&amp;ust=148842803230779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5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7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f"/><Relationship Id="rId1" Type="http://schemas.openxmlformats.org/officeDocument/2006/relationships/slideLayout" Target="../slideLayouts/slideLayout46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6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2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2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7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7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4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4.e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68300" y="314326"/>
            <a:ext cx="8575675" cy="9779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r>
              <a:rPr lang="en-US" sz="28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sz="2800" b="1" dirty="0"/>
              <a:t> </a:t>
            </a:r>
            <a:r>
              <a:rPr lang="en-AU" sz="2800" b="1" cap="small" dirty="0"/>
              <a:t>International Statistical Genetics </a:t>
            </a:r>
            <a:br>
              <a:rPr lang="en-AU" sz="2800" b="1" cap="small" dirty="0"/>
            </a:br>
            <a:r>
              <a:rPr lang="en-AU" sz="2800" b="1" cap="small" dirty="0"/>
              <a:t>[ISG] Workshop</a:t>
            </a:r>
            <a:endParaRPr lang="en-US" sz="2800" b="1" cap="small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72835" y="1584251"/>
            <a:ext cx="3810000" cy="511837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Ben Neale </a:t>
            </a:r>
            <a:r>
              <a:rPr lang="en-US" sz="1600" dirty="0"/>
              <a:t>(</a:t>
            </a:r>
            <a:r>
              <a:rPr lang="en-US" sz="1600" dirty="0" err="1"/>
              <a:t>codirector</a:t>
            </a:r>
            <a:r>
              <a:rPr lang="en-US" sz="16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David Evans </a:t>
            </a:r>
            <a:r>
              <a:rPr lang="en-US" sz="1600" dirty="0"/>
              <a:t>(</a:t>
            </a:r>
            <a:r>
              <a:rPr lang="en-US" sz="1600" dirty="0" err="1"/>
              <a:t>codirector</a:t>
            </a:r>
            <a:r>
              <a:rPr lang="en-US" sz="1600" dirty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Nick Martin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/>
              <a:t>Dorret</a:t>
            </a:r>
            <a:r>
              <a:rPr lang="en-US" sz="2000" dirty="0"/>
              <a:t> </a:t>
            </a:r>
            <a:r>
              <a:rPr lang="en-US" sz="2000" dirty="0" err="1"/>
              <a:t>Boomsma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Mike Neale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Hermine Maes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Sarah </a:t>
            </a:r>
            <a:r>
              <a:rPr lang="en-US" sz="2000" dirty="0" err="1"/>
              <a:t>Medland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Brittany Mitchell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John Kemp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Wei Zhou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Michel Nivard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Abdel </a:t>
            </a:r>
            <a:r>
              <a:rPr lang="en-US" sz="2000" dirty="0" err="1"/>
              <a:t>Abdellaoui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Elizabeth Prom-Wormley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/>
              <a:t>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45088" y="1584252"/>
            <a:ext cx="3810000" cy="50845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Matt Keller </a:t>
            </a:r>
            <a:r>
              <a:rPr lang="en-US" sz="1600" dirty="0"/>
              <a:t>(host)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John Hewitt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Jeff </a:t>
            </a:r>
            <a:r>
              <a:rPr lang="en-US" sz="2000" dirty="0" err="1"/>
              <a:t>Lessem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Luke Evans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Andrew </a:t>
            </a:r>
            <a:r>
              <a:rPr lang="en-US" sz="2000" dirty="0" err="1"/>
              <a:t>Grotzinger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Dan </a:t>
            </a:r>
            <a:r>
              <a:rPr lang="en-US" sz="2000" dirty="0" err="1"/>
              <a:t>Gustavson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Dan </a:t>
            </a:r>
            <a:r>
              <a:rPr lang="en-US" sz="2000" dirty="0" err="1"/>
              <a:t>Howrigan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Tim Poterba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Dan King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Danielle </a:t>
            </a:r>
            <a:r>
              <a:rPr lang="en-US" sz="2000" dirty="0" err="1"/>
              <a:t>Posthuma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 err="1"/>
              <a:t>Aysu</a:t>
            </a:r>
            <a:r>
              <a:rPr lang="en-US" sz="2000" dirty="0"/>
              <a:t> </a:t>
            </a:r>
            <a:r>
              <a:rPr lang="en-US" sz="2000" dirty="0" err="1"/>
              <a:t>Okbay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 err="1"/>
              <a:t>Loic</a:t>
            </a:r>
            <a:r>
              <a:rPr lang="en-US" sz="2000" dirty="0"/>
              <a:t> </a:t>
            </a:r>
            <a:r>
              <a:rPr lang="en-US" sz="2000" dirty="0" err="1"/>
              <a:t>Yengo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   Tim Thornton</a:t>
            </a:r>
          </a:p>
        </p:txBody>
      </p:sp>
      <p:pic>
        <p:nvPicPr>
          <p:cNvPr id="39943" name="Picture 8" descr="as-t">
            <a:hlinkClick r:id="rId2"/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742" y="2121274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7" descr="us-t">
            <a:hlinkClick r:id="rId4"/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7634" y="1706741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4" name="Picture 35" descr="UNKG0001">
            <a:hlinkClick r:id="rId6"/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6641" y="1706741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Picture 45" descr="BELG0001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84163" y="3434905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4" name="Picture 53" descr="NETH0001">
            <a:hlinkClick r:id="rId9"/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48769" y="2765189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0" name="Picture 44" descr="http://t2.gstatic.com/images?q=tbn:ANd9GcRt1EGJnSnJBQm3XmSV4WIfnbJ6oIHWNTbQsc6HU3ve2Q9ljaCdW9Hjo1NC">
            <a:hlinkClick r:id="rId11"/>
          </p:cNvPr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95100" y="3789371"/>
            <a:ext cx="411480" cy="256032"/>
          </a:xfrm>
          <a:prstGeom prst="rect">
            <a:avLst/>
          </a:prstGeom>
          <a:noFill/>
        </p:spPr>
      </p:pic>
      <p:sp>
        <p:nvSpPr>
          <p:cNvPr id="2" name="AutoShape 2" descr="Image result for german flag images"/>
          <p:cNvSpPr>
            <a:spLocks noChangeAspect="1" noChangeArrowheads="1"/>
          </p:cNvSpPr>
          <p:nvPr/>
        </p:nvSpPr>
        <p:spPr bwMode="auto">
          <a:xfrm>
            <a:off x="63500" y="-136525"/>
            <a:ext cx="1876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AutoShape 4" descr="Image result for german flag images"/>
          <p:cNvSpPr>
            <a:spLocks noChangeAspect="1" noChangeArrowheads="1"/>
          </p:cNvSpPr>
          <p:nvPr/>
        </p:nvSpPr>
        <p:spPr bwMode="auto">
          <a:xfrm>
            <a:off x="215900" y="15875"/>
            <a:ext cx="1876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AutoShape 6" descr="Image result for german flag images"/>
          <p:cNvSpPr>
            <a:spLocks noChangeAspect="1" noChangeArrowheads="1"/>
          </p:cNvSpPr>
          <p:nvPr/>
        </p:nvSpPr>
        <p:spPr bwMode="auto">
          <a:xfrm>
            <a:off x="368300" y="168275"/>
            <a:ext cx="1876425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AutoShape 2" descr="Image result for romanian flag"/>
          <p:cNvSpPr>
            <a:spLocks noChangeAspect="1" noChangeArrowheads="1"/>
          </p:cNvSpPr>
          <p:nvPr/>
        </p:nvSpPr>
        <p:spPr bwMode="auto">
          <a:xfrm>
            <a:off x="0" y="-136525"/>
            <a:ext cx="20097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4" descr="Image result for romanian flag"/>
          <p:cNvSpPr>
            <a:spLocks noChangeAspect="1" noChangeArrowheads="1"/>
          </p:cNvSpPr>
          <p:nvPr/>
        </p:nvSpPr>
        <p:spPr bwMode="auto">
          <a:xfrm>
            <a:off x="152400" y="15875"/>
            <a:ext cx="2009775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30434" name="Picture 2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2" y="5437358"/>
            <a:ext cx="411480" cy="2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8" descr="as-t">
            <a:hlinkClick r:id="rId2"/>
            <a:extLst>
              <a:ext uri="{FF2B5EF4-FFF2-40B4-BE49-F238E27FC236}">
                <a16:creationId xmlns:a16="http://schemas.microsoft.com/office/drawing/2014/main" xmlns="" id="{48220F43-1CBC-9245-B909-81083B58F090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916" y="243838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35" descr="UNKG0001">
            <a:hlinkClick r:id="rId6"/>
            <a:extLst>
              <a:ext uri="{FF2B5EF4-FFF2-40B4-BE49-F238E27FC236}">
                <a16:creationId xmlns:a16="http://schemas.microsoft.com/office/drawing/2014/main" xmlns="" id="{B8A16D4F-A77A-7D4E-A1D1-AF2E920F0E5D}"/>
              </a:ext>
            </a:extLst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04245" y="3108859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35" descr="UNKG0001">
            <a:hlinkClick r:id="rId6"/>
            <a:extLst>
              <a:ext uri="{FF2B5EF4-FFF2-40B4-BE49-F238E27FC236}">
                <a16:creationId xmlns:a16="http://schemas.microsoft.com/office/drawing/2014/main" xmlns="" id="{019B25B1-7678-6349-BB4A-3740BAADE03D}"/>
              </a:ext>
            </a:extLst>
          </p:cNvPr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4540" y="2054185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7" descr="us-t">
            <a:hlinkClick r:id="rId4"/>
            <a:extLst>
              <a:ext uri="{FF2B5EF4-FFF2-40B4-BE49-F238E27FC236}">
                <a16:creationId xmlns:a16="http://schemas.microsoft.com/office/drawing/2014/main" xmlns="" id="{5AB69E8E-4F65-4041-AD2D-C761640075C0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901" y="166823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17" descr="us-t">
            <a:hlinkClick r:id="rId4"/>
            <a:extLst>
              <a:ext uri="{FF2B5EF4-FFF2-40B4-BE49-F238E27FC236}">
                <a16:creationId xmlns:a16="http://schemas.microsoft.com/office/drawing/2014/main" xmlns="" id="{F47D984D-AD11-3045-B737-A789A7B5E3FB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5931" y="3108859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8" descr="as-t">
            <a:hlinkClick r:id="rId2"/>
            <a:extLst>
              <a:ext uri="{FF2B5EF4-FFF2-40B4-BE49-F238E27FC236}">
                <a16:creationId xmlns:a16="http://schemas.microsoft.com/office/drawing/2014/main" xmlns="" id="{28AD21F5-5810-144E-AA2A-D649D72DEB61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308" y="3789371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53">
            <a:hlinkClick r:id="rId9"/>
            <a:extLst>
              <a:ext uri="{FF2B5EF4-FFF2-40B4-BE49-F238E27FC236}">
                <a16:creationId xmlns:a16="http://schemas.microsoft.com/office/drawing/2014/main" xmlns="" id="{4B5E18A3-2CFC-434C-9765-36D8C6097FF9}"/>
              </a:ext>
            </a:extLst>
          </p:cNvPr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6952" y="4789263"/>
            <a:ext cx="387927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53" descr="NETH0001">
            <a:hlinkClick r:id="rId9"/>
            <a:extLst>
              <a:ext uri="{FF2B5EF4-FFF2-40B4-BE49-F238E27FC236}">
                <a16:creationId xmlns:a16="http://schemas.microsoft.com/office/drawing/2014/main" xmlns="" id="{F420AA05-A8C5-E443-BA73-D09E9F911F6E}"/>
              </a:ext>
            </a:extLst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21649" y="479695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53">
            <a:hlinkClick r:id="rId9"/>
            <a:extLst>
              <a:ext uri="{FF2B5EF4-FFF2-40B4-BE49-F238E27FC236}">
                <a16:creationId xmlns:a16="http://schemas.microsoft.com/office/drawing/2014/main" xmlns="" id="{DA9CECE8-3C0D-F545-B2ED-4F9F90D741E7}"/>
              </a:ext>
            </a:extLst>
          </p:cNvPr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1755" y="4463217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53" descr="NETH0001">
            <a:hlinkClick r:id="rId9"/>
            <a:extLst>
              <a:ext uri="{FF2B5EF4-FFF2-40B4-BE49-F238E27FC236}">
                <a16:creationId xmlns:a16="http://schemas.microsoft.com/office/drawing/2014/main" xmlns="" id="{DF08BF0C-5C2D-D145-85B7-492B0D02F701}"/>
              </a:ext>
            </a:extLst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83834" y="5122286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53" descr="NETH0001">
            <a:hlinkClick r:id="rId9"/>
            <a:extLst>
              <a:ext uri="{FF2B5EF4-FFF2-40B4-BE49-F238E27FC236}">
                <a16:creationId xmlns:a16="http://schemas.microsoft.com/office/drawing/2014/main" xmlns="" id="{2E05EBD8-5F6D-CC41-8C0E-9FB2CEA6431B}"/>
              </a:ext>
            </a:extLst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671" y="543735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7" descr="us-t">
            <a:hlinkClick r:id="rId4"/>
            <a:extLst>
              <a:ext uri="{FF2B5EF4-FFF2-40B4-BE49-F238E27FC236}">
                <a16:creationId xmlns:a16="http://schemas.microsoft.com/office/drawing/2014/main" xmlns="" id="{762FAFC1-E594-6D42-B6D6-E217B0225E04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86375" y="205530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17" descr="us-t">
            <a:hlinkClick r:id="rId4"/>
            <a:extLst>
              <a:ext uri="{FF2B5EF4-FFF2-40B4-BE49-F238E27FC236}">
                <a16:creationId xmlns:a16="http://schemas.microsoft.com/office/drawing/2014/main" xmlns="" id="{C41ECD90-7DA9-3843-949A-99CDD492B06E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64592" y="2428122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17" descr="us-t">
            <a:hlinkClick r:id="rId4"/>
            <a:extLst>
              <a:ext uri="{FF2B5EF4-FFF2-40B4-BE49-F238E27FC236}">
                <a16:creationId xmlns:a16="http://schemas.microsoft.com/office/drawing/2014/main" xmlns="" id="{24F664BF-8561-7C46-BC7B-487400F1E314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0398" y="2767597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17" descr="us-t">
            <a:hlinkClick r:id="rId4"/>
            <a:extLst>
              <a:ext uri="{FF2B5EF4-FFF2-40B4-BE49-F238E27FC236}">
                <a16:creationId xmlns:a16="http://schemas.microsoft.com/office/drawing/2014/main" xmlns="" id="{6CE495D4-8B91-8540-BDE6-203D9E91CB83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47017" y="3440532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17" descr="us-t">
            <a:hlinkClick r:id="rId4"/>
            <a:extLst>
              <a:ext uri="{FF2B5EF4-FFF2-40B4-BE49-F238E27FC236}">
                <a16:creationId xmlns:a16="http://schemas.microsoft.com/office/drawing/2014/main" xmlns="" id="{2C1A3A82-0A2F-0B4A-B3BD-43CF1920C870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5828" y="3772363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17" descr="us-t">
            <a:hlinkClick r:id="rId4"/>
            <a:extLst>
              <a:ext uri="{FF2B5EF4-FFF2-40B4-BE49-F238E27FC236}">
                <a16:creationId xmlns:a16="http://schemas.microsoft.com/office/drawing/2014/main" xmlns="" id="{0C8914A7-0A02-A449-940E-8033640BC99C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901" y="3076233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17" descr="us-t">
            <a:hlinkClick r:id="rId4"/>
            <a:extLst>
              <a:ext uri="{FF2B5EF4-FFF2-40B4-BE49-F238E27FC236}">
                <a16:creationId xmlns:a16="http://schemas.microsoft.com/office/drawing/2014/main" xmlns="" id="{B23D4DD3-86B1-0144-9DF3-EF73D44B0D31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4509" y="3433575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3" descr="NETH0001">
            <a:hlinkClick r:id="rId9"/>
            <a:extLst>
              <a:ext uri="{FF2B5EF4-FFF2-40B4-BE49-F238E27FC236}">
                <a16:creationId xmlns:a16="http://schemas.microsoft.com/office/drawing/2014/main" xmlns="" id="{D8C04E9C-4DDE-FA45-AFE5-FC0D7A9D961B}"/>
              </a:ext>
            </a:extLst>
          </p:cNvPr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79792" y="5122286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53">
            <a:hlinkClick r:id="rId9"/>
            <a:extLst>
              <a:ext uri="{FF2B5EF4-FFF2-40B4-BE49-F238E27FC236}">
                <a16:creationId xmlns:a16="http://schemas.microsoft.com/office/drawing/2014/main" xmlns="" id="{2C3A9FC0-230D-4D4F-8E15-B626F56DDF59}"/>
              </a:ext>
            </a:extLst>
          </p:cNvPr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13951" y="5814146"/>
            <a:ext cx="384048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8" descr="as-t">
            <a:hlinkClick r:id="rId2"/>
            <a:extLst>
              <a:ext uri="{FF2B5EF4-FFF2-40B4-BE49-F238E27FC236}">
                <a16:creationId xmlns:a16="http://schemas.microsoft.com/office/drawing/2014/main" xmlns="" id="{004A51B8-EDB4-5A4A-B5FB-4EA76A035574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4895" y="549308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17">
            <a:hlinkClick r:id="rId4"/>
            <a:extLst>
              <a:ext uri="{FF2B5EF4-FFF2-40B4-BE49-F238E27FC236}">
                <a16:creationId xmlns:a16="http://schemas.microsoft.com/office/drawing/2014/main" xmlns="" id="{DDAE3356-3790-554B-9923-BA578D618525}"/>
              </a:ext>
            </a:extLst>
          </p:cNvPr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5236" y="5810946"/>
            <a:ext cx="40005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FE28A4-71C4-2441-9041-FA708F2ED66C}"/>
              </a:ext>
            </a:extLst>
          </p:cNvPr>
          <p:cNvPicPr>
            <a:picLocks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97" y="5122286"/>
            <a:ext cx="411480" cy="256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34CB0F3-A0E5-4944-AF9C-C012E05D5B32}"/>
              </a:ext>
            </a:extLst>
          </p:cNvPr>
          <p:cNvPicPr>
            <a:picLocks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730" y="5487548"/>
            <a:ext cx="411480" cy="256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A72D46B-95C4-E846-836F-C1DE3B5048F3}"/>
              </a:ext>
            </a:extLst>
          </p:cNvPr>
          <p:cNvPicPr>
            <a:picLocks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60" y="5492613"/>
            <a:ext cx="411480" cy="256032"/>
          </a:xfrm>
          <a:prstGeom prst="rect">
            <a:avLst/>
          </a:prstGeom>
        </p:spPr>
      </p:pic>
      <p:pic>
        <p:nvPicPr>
          <p:cNvPr id="7" name="Picture 17" descr="us-t">
            <a:hlinkClick r:id="rId4"/>
            <a:extLst>
              <a:ext uri="{FF2B5EF4-FFF2-40B4-BE49-F238E27FC236}">
                <a16:creationId xmlns:a16="http://schemas.microsoft.com/office/drawing/2014/main" xmlns="" id="{8AF31177-8978-8932-7785-E8E4B4FB8B7E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4774" y="5810946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as-t">
            <a:hlinkClick r:id="rId2"/>
            <a:extLst>
              <a:ext uri="{FF2B5EF4-FFF2-40B4-BE49-F238E27FC236}">
                <a16:creationId xmlns:a16="http://schemas.microsoft.com/office/drawing/2014/main" xmlns="" id="{D3C5E950-527D-1E08-090A-1E41563BEDF6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0249" y="4122694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3">
            <a:hlinkClick r:id="rId9"/>
            <a:extLst>
              <a:ext uri="{FF2B5EF4-FFF2-40B4-BE49-F238E27FC236}">
                <a16:creationId xmlns:a16="http://schemas.microsoft.com/office/drawing/2014/main" xmlns="" id="{F1DE6155-8349-DE2E-2439-196652377343}"/>
              </a:ext>
            </a:extLst>
          </p:cNvPr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9903" y="4124746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as-t">
            <a:hlinkClick r:id="rId2"/>
            <a:extLst>
              <a:ext uri="{FF2B5EF4-FFF2-40B4-BE49-F238E27FC236}">
                <a16:creationId xmlns:a16="http://schemas.microsoft.com/office/drawing/2014/main" xmlns="" id="{FA2E69C7-3B76-E698-10DD-BA84D573F273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1222" y="4466150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7" descr="us-t">
            <a:hlinkClick r:id="rId4"/>
            <a:extLst>
              <a:ext uri="{FF2B5EF4-FFF2-40B4-BE49-F238E27FC236}">
                <a16:creationId xmlns:a16="http://schemas.microsoft.com/office/drawing/2014/main" xmlns="" id="{D7D927A2-5052-96F1-2AB7-036F2F74D10A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0398" y="4104194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us-t">
            <a:hlinkClick r:id="rId4"/>
            <a:extLst>
              <a:ext uri="{FF2B5EF4-FFF2-40B4-BE49-F238E27FC236}">
                <a16:creationId xmlns:a16="http://schemas.microsoft.com/office/drawing/2014/main" xmlns="" id="{B5AC8FF5-1E4F-C520-6FDB-9787CF585ABC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38608" y="4444428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us-t">
            <a:hlinkClick r:id="rId4"/>
            <a:extLst>
              <a:ext uri="{FF2B5EF4-FFF2-40B4-BE49-F238E27FC236}">
                <a16:creationId xmlns:a16="http://schemas.microsoft.com/office/drawing/2014/main" xmlns="" id="{D9C86283-783A-1F52-58F3-C3428446D240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19925" y="5810895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us-t">
            <a:hlinkClick r:id="rId4"/>
            <a:extLst>
              <a:ext uri="{FF2B5EF4-FFF2-40B4-BE49-F238E27FC236}">
                <a16:creationId xmlns:a16="http://schemas.microsoft.com/office/drawing/2014/main" xmlns="" id="{4A93B839-65A1-FA91-60A6-C26830B0763A}"/>
              </a:ext>
            </a:extLst>
          </p:cNvPr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7697" y="4789263"/>
            <a:ext cx="411480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3">
            <a:hlinkClick r:id="rId9"/>
            <a:extLst>
              <a:ext uri="{FF2B5EF4-FFF2-40B4-BE49-F238E27FC236}">
                <a16:creationId xmlns:a16="http://schemas.microsoft.com/office/drawing/2014/main" xmlns="" id="{57417825-4D6E-DCEA-338F-9C00BFC811D7}"/>
              </a:ext>
            </a:extLst>
          </p:cNvPr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46849" y="5122286"/>
            <a:ext cx="385801" cy="256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0911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>
                <a:latin typeface="Arial" charset="0"/>
              </a:rPr>
              <a:t>Complex disorders account for most health burden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 smtClean="0">
                <a:latin typeface="Arial" charset="0"/>
              </a:rPr>
              <a:t>Examples</a:t>
            </a:r>
          </a:p>
          <a:p>
            <a:pPr lvl="1"/>
            <a:r>
              <a:rPr lang="en-US" altLang="en-US" dirty="0" err="1" smtClean="0">
                <a:latin typeface="Arial" charset="0"/>
              </a:rPr>
              <a:t>Ischaemic</a:t>
            </a:r>
            <a:r>
              <a:rPr lang="en-US" altLang="en-US" dirty="0" smtClean="0">
                <a:latin typeface="Arial" charset="0"/>
              </a:rPr>
              <a:t> </a:t>
            </a:r>
            <a:r>
              <a:rPr lang="en-US" altLang="en-US" dirty="0">
                <a:latin typeface="Arial" charset="0"/>
              </a:rPr>
              <a:t>heart disease (30-50%, F-M)</a:t>
            </a:r>
          </a:p>
          <a:p>
            <a:pPr lvl="1"/>
            <a:r>
              <a:rPr lang="en-US" altLang="en-US" dirty="0">
                <a:latin typeface="Arial" charset="0"/>
              </a:rPr>
              <a:t>Breast cancer (12%, F)</a:t>
            </a:r>
          </a:p>
          <a:p>
            <a:pPr lvl="1"/>
            <a:r>
              <a:rPr lang="en-US" altLang="en-US" dirty="0">
                <a:latin typeface="Arial" charset="0"/>
              </a:rPr>
              <a:t>Colorectal cancer (5%)</a:t>
            </a:r>
          </a:p>
          <a:p>
            <a:pPr lvl="1"/>
            <a:r>
              <a:rPr lang="en-US" altLang="en-US" dirty="0">
                <a:latin typeface="Arial" charset="0"/>
              </a:rPr>
              <a:t>Recurrent major depression (10%)</a:t>
            </a:r>
          </a:p>
          <a:p>
            <a:pPr lvl="1"/>
            <a:r>
              <a:rPr lang="en-US" altLang="en-US" dirty="0">
                <a:latin typeface="Arial" charset="0"/>
              </a:rPr>
              <a:t>ADHD (5</a:t>
            </a:r>
            <a:r>
              <a:rPr lang="en-US" altLang="en-US" dirty="0" smtClean="0">
                <a:latin typeface="Arial" charset="0"/>
              </a:rPr>
              <a:t>%)</a:t>
            </a:r>
          </a:p>
          <a:p>
            <a:pPr lvl="1"/>
            <a:r>
              <a:rPr lang="en-US" altLang="en-US" dirty="0" smtClean="0">
                <a:latin typeface="Arial" charset="0"/>
              </a:rPr>
              <a:t>Bipolar (2%)</a:t>
            </a:r>
          </a:p>
          <a:p>
            <a:pPr lvl="1"/>
            <a:r>
              <a:rPr lang="en-US" altLang="en-US" dirty="0" smtClean="0">
                <a:latin typeface="Arial" charset="0"/>
              </a:rPr>
              <a:t>Schizophrenia (1%)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Non-insulin dependent diabetes (5</a:t>
            </a:r>
            <a:r>
              <a:rPr lang="en-US" altLang="en-US" dirty="0" smtClean="0">
                <a:latin typeface="Arial" charset="0"/>
              </a:rPr>
              <a:t>%)</a:t>
            </a:r>
          </a:p>
          <a:p>
            <a:pPr lvl="1"/>
            <a:r>
              <a:rPr lang="en-US" altLang="en-US" dirty="0" smtClean="0">
                <a:latin typeface="Arial" charset="0"/>
              </a:rPr>
              <a:t>Asthma (10%)</a:t>
            </a:r>
            <a:endParaRPr lang="en-US" altLang="en-US" dirty="0">
              <a:latin typeface="Arial" charset="0"/>
            </a:endParaRPr>
          </a:p>
          <a:p>
            <a:pPr lvl="1"/>
            <a:r>
              <a:rPr lang="en-US" altLang="en-US" dirty="0">
                <a:latin typeface="Arial" charset="0"/>
              </a:rPr>
              <a:t>Essential hypertension (10-25</a:t>
            </a:r>
            <a:r>
              <a:rPr lang="en-US" altLang="en-US" dirty="0" smtClean="0">
                <a:latin typeface="Arial" charset="0"/>
              </a:rPr>
              <a:t>%)</a:t>
            </a:r>
          </a:p>
          <a:p>
            <a:pPr lvl="1"/>
            <a:r>
              <a:rPr lang="en-US" altLang="en-US" dirty="0" err="1">
                <a:latin typeface="Arial" charset="0"/>
              </a:rPr>
              <a:t>e</a:t>
            </a:r>
            <a:r>
              <a:rPr lang="en-US" altLang="en-US" dirty="0" err="1" smtClean="0">
                <a:latin typeface="Arial" charset="0"/>
              </a:rPr>
              <a:t>tc</a:t>
            </a:r>
            <a:r>
              <a:rPr lang="en-US" altLang="en-US" dirty="0" smtClean="0">
                <a:latin typeface="Arial" charset="0"/>
              </a:rPr>
              <a:t>…..</a:t>
            </a:r>
          </a:p>
          <a:p>
            <a:pPr lvl="1"/>
            <a:endParaRPr lang="en-US" altLang="en-US" dirty="0">
              <a:latin typeface="Arial" charset="0"/>
            </a:endParaRPr>
          </a:p>
          <a:p>
            <a:pPr marL="457200" lvl="1" indent="0">
              <a:buNone/>
            </a:pPr>
            <a:endParaRPr lang="en-US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54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>
            <a:off x="1440657" y="3101580"/>
            <a:ext cx="2731294" cy="1563290"/>
          </a:xfrm>
          <a:custGeom>
            <a:avLst/>
            <a:gdLst>
              <a:gd name="T0" fmla="*/ 0 w 2592"/>
              <a:gd name="T1" fmla="*/ 2147483647 h 1392"/>
              <a:gd name="T2" fmla="*/ 2147483647 w 2592"/>
              <a:gd name="T3" fmla="*/ 2147483647 h 1392"/>
              <a:gd name="T4" fmla="*/ 2147483647 w 2592"/>
              <a:gd name="T5" fmla="*/ 2147483647 h 1392"/>
              <a:gd name="T6" fmla="*/ 2147483647 w 2592"/>
              <a:gd name="T7" fmla="*/ 0 h 1392"/>
              <a:gd name="T8" fmla="*/ 2147483647 w 2592"/>
              <a:gd name="T9" fmla="*/ 2147483647 h 1392"/>
              <a:gd name="T10" fmla="*/ 2147483647 w 2592"/>
              <a:gd name="T11" fmla="*/ 2147483647 h 1392"/>
              <a:gd name="T12" fmla="*/ 2147483647 w 259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2"/>
              <a:gd name="T22" fmla="*/ 0 h 1392"/>
              <a:gd name="T23" fmla="*/ 2592 w 259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2" h="1392">
                <a:moveTo>
                  <a:pt x="0" y="1392"/>
                </a:moveTo>
                <a:cubicBezTo>
                  <a:pt x="100" y="1360"/>
                  <a:pt x="200" y="1328"/>
                  <a:pt x="336" y="1152"/>
                </a:cubicBezTo>
                <a:cubicBezTo>
                  <a:pt x="472" y="976"/>
                  <a:pt x="656" y="528"/>
                  <a:pt x="816" y="336"/>
                </a:cubicBezTo>
                <a:cubicBezTo>
                  <a:pt x="976" y="144"/>
                  <a:pt x="1136" y="0"/>
                  <a:pt x="1296" y="0"/>
                </a:cubicBezTo>
                <a:cubicBezTo>
                  <a:pt x="1456" y="0"/>
                  <a:pt x="1616" y="144"/>
                  <a:pt x="1776" y="336"/>
                </a:cubicBezTo>
                <a:cubicBezTo>
                  <a:pt x="1936" y="528"/>
                  <a:pt x="2120" y="976"/>
                  <a:pt x="2256" y="1152"/>
                </a:cubicBezTo>
                <a:cubicBezTo>
                  <a:pt x="2392" y="1328"/>
                  <a:pt x="2492" y="1360"/>
                  <a:pt x="2592" y="1392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 rot="10800000" flipH="1">
            <a:off x="3774282" y="4827985"/>
            <a:ext cx="635794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1475186" y="4827985"/>
            <a:ext cx="2113359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2317455" y="4847105"/>
            <a:ext cx="248199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Tahoma"/>
              </a:rPr>
              <a:t>unaffected 	    affected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 flipV="1">
            <a:off x="1543051" y="5283994"/>
            <a:ext cx="286107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771650" y="5314951"/>
            <a:ext cx="24003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Tahoma"/>
              </a:rPr>
              <a:t>Disease</a:t>
            </a:r>
            <a:r>
              <a:rPr lang="en-US" sz="1800" b="1">
                <a:solidFill>
                  <a:srgbClr val="000000"/>
                </a:solidFill>
                <a:latin typeface="Tahoma"/>
              </a:rPr>
              <a:t> </a:t>
            </a:r>
            <a:r>
              <a:rPr lang="en-US" sz="1800">
                <a:solidFill>
                  <a:srgbClr val="000000"/>
                </a:solidFill>
                <a:latin typeface="Tahoma"/>
              </a:rPr>
              <a:t>liability</a:t>
            </a:r>
            <a:endParaRPr lang="en-US" sz="18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681413" y="4142185"/>
            <a:ext cx="0" cy="681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1657350" y="2425443"/>
            <a:ext cx="24003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latin typeface="Tahoma"/>
              </a:rPr>
              <a:t>Single threshold</a:t>
            </a:r>
            <a:endParaRPr lang="en-US" sz="1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>
            <a:off x="4713687" y="3143255"/>
            <a:ext cx="2731294" cy="1563291"/>
          </a:xfrm>
          <a:custGeom>
            <a:avLst/>
            <a:gdLst>
              <a:gd name="T0" fmla="*/ 0 w 2592"/>
              <a:gd name="T1" fmla="*/ 2147483647 h 1392"/>
              <a:gd name="T2" fmla="*/ 2147483647 w 2592"/>
              <a:gd name="T3" fmla="*/ 2147483647 h 1392"/>
              <a:gd name="T4" fmla="*/ 2147483647 w 2592"/>
              <a:gd name="T5" fmla="*/ 2147483647 h 1392"/>
              <a:gd name="T6" fmla="*/ 2147483647 w 2592"/>
              <a:gd name="T7" fmla="*/ 0 h 1392"/>
              <a:gd name="T8" fmla="*/ 2147483647 w 2592"/>
              <a:gd name="T9" fmla="*/ 2147483647 h 1392"/>
              <a:gd name="T10" fmla="*/ 2147483647 w 2592"/>
              <a:gd name="T11" fmla="*/ 2147483647 h 1392"/>
              <a:gd name="T12" fmla="*/ 2147483647 w 259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2"/>
              <a:gd name="T22" fmla="*/ 0 h 1392"/>
              <a:gd name="T23" fmla="*/ 2592 w 259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2" h="1392">
                <a:moveTo>
                  <a:pt x="0" y="1392"/>
                </a:moveTo>
                <a:cubicBezTo>
                  <a:pt x="100" y="1360"/>
                  <a:pt x="200" y="1328"/>
                  <a:pt x="336" y="1152"/>
                </a:cubicBezTo>
                <a:cubicBezTo>
                  <a:pt x="472" y="976"/>
                  <a:pt x="656" y="528"/>
                  <a:pt x="816" y="336"/>
                </a:cubicBezTo>
                <a:cubicBezTo>
                  <a:pt x="976" y="144"/>
                  <a:pt x="1136" y="0"/>
                  <a:pt x="1296" y="0"/>
                </a:cubicBezTo>
                <a:cubicBezTo>
                  <a:pt x="1456" y="0"/>
                  <a:pt x="1616" y="144"/>
                  <a:pt x="1776" y="336"/>
                </a:cubicBezTo>
                <a:cubicBezTo>
                  <a:pt x="1936" y="528"/>
                  <a:pt x="2120" y="976"/>
                  <a:pt x="2256" y="1152"/>
                </a:cubicBezTo>
                <a:cubicBezTo>
                  <a:pt x="2392" y="1328"/>
                  <a:pt x="2492" y="1360"/>
                  <a:pt x="2592" y="1392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10800000" flipH="1">
            <a:off x="7022307" y="4844654"/>
            <a:ext cx="426244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033092" y="4868535"/>
            <a:ext cx="780872" cy="3000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350" dirty="0">
                <a:solidFill>
                  <a:srgbClr val="000000"/>
                </a:solidFill>
                <a:latin typeface="Tahoma"/>
              </a:rPr>
              <a:t>severe</a:t>
            </a: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H="1" flipV="1">
            <a:off x="4816078" y="5325666"/>
            <a:ext cx="286107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086350" y="5314951"/>
            <a:ext cx="24003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800">
                <a:solidFill>
                  <a:srgbClr val="000000"/>
                </a:solidFill>
                <a:latin typeface="Tahoma"/>
              </a:rPr>
              <a:t>Disease liability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6996113" y="4306492"/>
            <a:ext cx="0" cy="56435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4857750" y="2268279"/>
            <a:ext cx="240030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latin typeface="Tahoma"/>
              </a:rPr>
              <a:t>Multiple thresholds</a:t>
            </a:r>
            <a:endParaRPr lang="en-US" sz="18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rot="10800000" flipH="1">
            <a:off x="6530580" y="4842272"/>
            <a:ext cx="426244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rot="10800000" flipH="1">
            <a:off x="6031707" y="4848225"/>
            <a:ext cx="426244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6486525" y="3418290"/>
            <a:ext cx="0" cy="14037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5979319" y="3153972"/>
            <a:ext cx="0" cy="167401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rot="10800000" flipH="1">
            <a:off x="4855407" y="4843463"/>
            <a:ext cx="1079897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5843847" y="4868536"/>
            <a:ext cx="69870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Tahoma"/>
              </a:rPr>
              <a:t>mild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4921135" y="4868536"/>
            <a:ext cx="9986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800" dirty="0">
                <a:solidFill>
                  <a:srgbClr val="000000"/>
                </a:solidFill>
                <a:latin typeface="Tahoma"/>
              </a:rPr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6458019" y="4868604"/>
            <a:ext cx="567929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en-US" sz="1500" dirty="0">
                <a:solidFill>
                  <a:srgbClr val="000000"/>
                </a:solidFill>
                <a:latin typeface="Tahoma"/>
              </a:rPr>
              <a:t>mod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1121569" y="1110854"/>
            <a:ext cx="6858000" cy="110799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685800" eaLnBrk="0" hangingPunct="0">
              <a:defRPr/>
            </a:pPr>
            <a:r>
              <a:rPr lang="en-US" sz="3300" dirty="0" err="1">
                <a:solidFill>
                  <a:srgbClr val="0000CC"/>
                </a:solidFill>
                <a:latin typeface="Tahoma"/>
              </a:rPr>
              <a:t>Multifactorial</a:t>
            </a:r>
            <a:r>
              <a:rPr lang="en-US" sz="3300" dirty="0">
                <a:solidFill>
                  <a:srgbClr val="0000CC"/>
                </a:solidFill>
                <a:latin typeface="Tahoma"/>
              </a:rPr>
              <a:t> Threshold Model </a:t>
            </a:r>
          </a:p>
          <a:p>
            <a:pPr algn="ctr" defTabSz="685800" eaLnBrk="0" hangingPunct="0">
              <a:defRPr/>
            </a:pPr>
            <a:r>
              <a:rPr lang="en-US" sz="3300" dirty="0">
                <a:solidFill>
                  <a:srgbClr val="0000CC"/>
                </a:solidFill>
                <a:latin typeface="Tahoma"/>
              </a:rPr>
              <a:t>of Disease </a:t>
            </a:r>
            <a:r>
              <a:rPr lang="en-US" dirty="0">
                <a:solidFill>
                  <a:srgbClr val="0000CC"/>
                </a:solidFill>
                <a:latin typeface="Tahoma"/>
              </a:rPr>
              <a:t>– normally distributed “liability”</a:t>
            </a:r>
            <a:endParaRPr lang="en-US" sz="165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2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3533844" y="4402933"/>
            <a:ext cx="2110979" cy="498872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defTabSz="685800">
              <a:lnSpc>
                <a:spcPct val="130000"/>
              </a:lnSpc>
              <a:spcBef>
                <a:spcPct val="50000"/>
              </a:spcBef>
              <a:defRPr/>
            </a:pPr>
            <a:r>
              <a:rPr lang="en-US" altLang="en-US" sz="1800" b="1">
                <a:solidFill>
                  <a:srgbClr val="FFFFFF"/>
                </a:solidFill>
                <a:latin typeface="Arial" charset="0"/>
              </a:rPr>
              <a:t>Phenotype</a:t>
            </a:r>
          </a:p>
        </p:txBody>
      </p:sp>
      <p:sp>
        <p:nvSpPr>
          <p:cNvPr id="483331" name="Line 3"/>
          <p:cNvSpPr>
            <a:spLocks noChangeShapeType="1"/>
          </p:cNvSpPr>
          <p:nvPr/>
        </p:nvSpPr>
        <p:spPr bwMode="auto">
          <a:xfrm>
            <a:off x="2733675" y="3324225"/>
            <a:ext cx="1466850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grpSp>
        <p:nvGrpSpPr>
          <p:cNvPr id="483332" name="Group 4"/>
          <p:cNvGrpSpPr>
            <a:grpSpLocks/>
          </p:cNvGrpSpPr>
          <p:nvPr/>
        </p:nvGrpSpPr>
        <p:grpSpPr bwMode="auto">
          <a:xfrm>
            <a:off x="2333625" y="2524125"/>
            <a:ext cx="800100" cy="800100"/>
            <a:chOff x="1000" y="1104"/>
            <a:chExt cx="672" cy="672"/>
          </a:xfrm>
        </p:grpSpPr>
        <p:sp>
          <p:nvSpPr>
            <p:cNvPr id="483333" name="Oval 5"/>
            <p:cNvSpPr>
              <a:spLocks noChangeArrowheads="1"/>
            </p:cNvSpPr>
            <p:nvPr/>
          </p:nvSpPr>
          <p:spPr bwMode="auto">
            <a:xfrm>
              <a:off x="1000" y="1104"/>
              <a:ext cx="672" cy="6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AU" altLang="en-US" sz="180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34" name="Text Box 6"/>
            <p:cNvSpPr txBox="1">
              <a:spLocks noChangeArrowheads="1"/>
            </p:cNvSpPr>
            <p:nvPr/>
          </p:nvSpPr>
          <p:spPr bwMode="auto">
            <a:xfrm>
              <a:off x="1187" y="1251"/>
              <a:ext cx="38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en-US" altLang="en-US" b="1">
                  <a:solidFill>
                    <a:srgbClr val="000000"/>
                  </a:solidFill>
                  <a:latin typeface="Arial" charset="0"/>
                </a:rPr>
                <a:t>E</a:t>
              </a:r>
              <a:endParaRPr lang="en-US" altLang="en-US" b="1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83335" name="Group 7"/>
          <p:cNvGrpSpPr>
            <a:grpSpLocks/>
          </p:cNvGrpSpPr>
          <p:nvPr/>
        </p:nvGrpSpPr>
        <p:grpSpPr bwMode="auto">
          <a:xfrm>
            <a:off x="3676650" y="2524125"/>
            <a:ext cx="800100" cy="800100"/>
            <a:chOff x="1182" y="1008"/>
            <a:chExt cx="672" cy="672"/>
          </a:xfrm>
        </p:grpSpPr>
        <p:sp>
          <p:nvSpPr>
            <p:cNvPr id="483336" name="Oval 8"/>
            <p:cNvSpPr>
              <a:spLocks noChangeArrowheads="1"/>
            </p:cNvSpPr>
            <p:nvPr/>
          </p:nvSpPr>
          <p:spPr bwMode="auto">
            <a:xfrm>
              <a:off x="1182" y="1008"/>
              <a:ext cx="672" cy="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AU" altLang="en-US" sz="180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37" name="Text Box 9"/>
            <p:cNvSpPr txBox="1">
              <a:spLocks noChangeArrowheads="1"/>
            </p:cNvSpPr>
            <p:nvPr/>
          </p:nvSpPr>
          <p:spPr bwMode="auto">
            <a:xfrm>
              <a:off x="1361" y="1155"/>
              <a:ext cx="385" cy="3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en-US" altLang="en-US" b="1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483338" name="Group 10"/>
          <p:cNvGrpSpPr>
            <a:grpSpLocks/>
          </p:cNvGrpSpPr>
          <p:nvPr/>
        </p:nvGrpSpPr>
        <p:grpSpPr bwMode="auto">
          <a:xfrm>
            <a:off x="5010150" y="2524125"/>
            <a:ext cx="800100" cy="800100"/>
            <a:chOff x="3248" y="1104"/>
            <a:chExt cx="672" cy="672"/>
          </a:xfrm>
        </p:grpSpPr>
        <p:sp>
          <p:nvSpPr>
            <p:cNvPr id="483339" name="Oval 11"/>
            <p:cNvSpPr>
              <a:spLocks noChangeArrowheads="1"/>
            </p:cNvSpPr>
            <p:nvPr/>
          </p:nvSpPr>
          <p:spPr bwMode="auto">
            <a:xfrm>
              <a:off x="3248" y="1104"/>
              <a:ext cx="672" cy="67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AU" altLang="en-US" sz="180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40" name="Text Box 12"/>
            <p:cNvSpPr txBox="1">
              <a:spLocks noChangeArrowheads="1"/>
            </p:cNvSpPr>
            <p:nvPr/>
          </p:nvSpPr>
          <p:spPr bwMode="auto">
            <a:xfrm>
              <a:off x="3427" y="1251"/>
              <a:ext cx="38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en-US" altLang="en-US" b="1">
                  <a:solidFill>
                    <a:srgbClr val="FFFFFF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483341" name="Group 13"/>
          <p:cNvGrpSpPr>
            <a:grpSpLocks/>
          </p:cNvGrpSpPr>
          <p:nvPr/>
        </p:nvGrpSpPr>
        <p:grpSpPr bwMode="auto">
          <a:xfrm>
            <a:off x="6343650" y="2533650"/>
            <a:ext cx="800100" cy="800100"/>
            <a:chOff x="4368" y="1112"/>
            <a:chExt cx="672" cy="672"/>
          </a:xfrm>
        </p:grpSpPr>
        <p:sp>
          <p:nvSpPr>
            <p:cNvPr id="483342" name="Oval 14"/>
            <p:cNvSpPr>
              <a:spLocks noChangeArrowheads="1"/>
            </p:cNvSpPr>
            <p:nvPr/>
          </p:nvSpPr>
          <p:spPr bwMode="auto">
            <a:xfrm>
              <a:off x="4368" y="1112"/>
              <a:ext cx="672" cy="672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defTabSz="685800">
                <a:defRPr/>
              </a:pPr>
              <a:endParaRPr lang="en-AU" altLang="en-US" sz="180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43" name="Text Box 15"/>
            <p:cNvSpPr txBox="1">
              <a:spLocks noChangeArrowheads="1"/>
            </p:cNvSpPr>
            <p:nvPr/>
          </p:nvSpPr>
          <p:spPr bwMode="auto">
            <a:xfrm>
              <a:off x="4560" y="1248"/>
              <a:ext cx="385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685800">
                <a:defRPr/>
              </a:pPr>
              <a:r>
                <a:rPr lang="en-US" altLang="en-US" b="1">
                  <a:solidFill>
                    <a:srgbClr val="FFFFFF"/>
                  </a:solidFill>
                  <a:latin typeface="Arial" charset="0"/>
                </a:rPr>
                <a:t>D</a:t>
              </a:r>
            </a:p>
          </p:txBody>
        </p:sp>
      </p:grpSp>
      <p:sp>
        <p:nvSpPr>
          <p:cNvPr id="483344" name="Line 16"/>
          <p:cNvSpPr>
            <a:spLocks noChangeShapeType="1"/>
          </p:cNvSpPr>
          <p:nvPr/>
        </p:nvSpPr>
        <p:spPr bwMode="auto">
          <a:xfrm>
            <a:off x="4076702" y="3314705"/>
            <a:ext cx="390525" cy="10001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3345" name="Line 17"/>
          <p:cNvSpPr>
            <a:spLocks noChangeShapeType="1"/>
          </p:cNvSpPr>
          <p:nvPr/>
        </p:nvSpPr>
        <p:spPr bwMode="auto">
          <a:xfrm flipH="1">
            <a:off x="4695827" y="3324225"/>
            <a:ext cx="714375" cy="9906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3346" name="Line 18"/>
          <p:cNvSpPr>
            <a:spLocks noChangeShapeType="1"/>
          </p:cNvSpPr>
          <p:nvPr/>
        </p:nvSpPr>
        <p:spPr bwMode="auto">
          <a:xfrm flipH="1">
            <a:off x="4943477" y="3333755"/>
            <a:ext cx="1800225" cy="962025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685800">
              <a:defRPr/>
            </a:pPr>
            <a:endParaRPr lang="en-AU" sz="180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83347" name="Text Box 19"/>
          <p:cNvSpPr txBox="1">
            <a:spLocks noChangeArrowheads="1"/>
          </p:cNvSpPr>
          <p:nvPr/>
        </p:nvSpPr>
        <p:spPr bwMode="auto">
          <a:xfrm>
            <a:off x="1622852" y="1784887"/>
            <a:ext cx="1479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Unique</a:t>
            </a:r>
          </a:p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Environment</a:t>
            </a:r>
          </a:p>
        </p:txBody>
      </p:sp>
      <p:sp>
        <p:nvSpPr>
          <p:cNvPr id="483348" name="Text Box 20"/>
          <p:cNvSpPr txBox="1">
            <a:spLocks noChangeArrowheads="1"/>
          </p:cNvSpPr>
          <p:nvPr/>
        </p:nvSpPr>
        <p:spPr bwMode="auto">
          <a:xfrm>
            <a:off x="4907603" y="1510904"/>
            <a:ext cx="100540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Additive</a:t>
            </a:r>
          </a:p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Genetic</a:t>
            </a:r>
          </a:p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Effects</a:t>
            </a:r>
          </a:p>
        </p:txBody>
      </p:sp>
      <p:sp>
        <p:nvSpPr>
          <p:cNvPr id="483349" name="Text Box 21"/>
          <p:cNvSpPr txBox="1">
            <a:spLocks noChangeArrowheads="1"/>
          </p:cNvSpPr>
          <p:nvPr/>
        </p:nvSpPr>
        <p:spPr bwMode="auto">
          <a:xfrm>
            <a:off x="3259961" y="1784887"/>
            <a:ext cx="14798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Shared</a:t>
            </a:r>
          </a:p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Environment</a:t>
            </a:r>
          </a:p>
        </p:txBody>
      </p:sp>
      <p:sp>
        <p:nvSpPr>
          <p:cNvPr id="483350" name="Text Box 22"/>
          <p:cNvSpPr txBox="1">
            <a:spLocks noChangeArrowheads="1"/>
          </p:cNvSpPr>
          <p:nvPr/>
        </p:nvSpPr>
        <p:spPr bwMode="auto">
          <a:xfrm>
            <a:off x="6150624" y="1510904"/>
            <a:ext cx="135165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Dominance</a:t>
            </a:r>
          </a:p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Genetic</a:t>
            </a:r>
          </a:p>
          <a:p>
            <a:pPr algn="ctr"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Effects</a:t>
            </a:r>
          </a:p>
        </p:txBody>
      </p:sp>
      <p:sp>
        <p:nvSpPr>
          <p:cNvPr id="483351" name="Text Box 23"/>
          <p:cNvSpPr txBox="1">
            <a:spLocks noChangeArrowheads="1"/>
          </p:cNvSpPr>
          <p:nvPr/>
        </p:nvSpPr>
        <p:spPr bwMode="auto">
          <a:xfrm>
            <a:off x="3467101" y="3870722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e</a:t>
            </a:r>
          </a:p>
        </p:txBody>
      </p:sp>
      <p:sp>
        <p:nvSpPr>
          <p:cNvPr id="483352" name="Text Box 24"/>
          <p:cNvSpPr txBox="1">
            <a:spLocks noChangeArrowheads="1"/>
          </p:cNvSpPr>
          <p:nvPr/>
        </p:nvSpPr>
        <p:spPr bwMode="auto">
          <a:xfrm>
            <a:off x="4852988" y="3480197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483353" name="Text Box 25"/>
          <p:cNvSpPr txBox="1">
            <a:spLocks noChangeArrowheads="1"/>
          </p:cNvSpPr>
          <p:nvPr/>
        </p:nvSpPr>
        <p:spPr bwMode="auto">
          <a:xfrm>
            <a:off x="4195762" y="3470672"/>
            <a:ext cx="3000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483354" name="Text Box 26"/>
          <p:cNvSpPr txBox="1">
            <a:spLocks noChangeArrowheads="1"/>
          </p:cNvSpPr>
          <p:nvPr/>
        </p:nvSpPr>
        <p:spPr bwMode="auto">
          <a:xfrm>
            <a:off x="5453063" y="3927872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d</a:t>
            </a:r>
          </a:p>
        </p:txBody>
      </p:sp>
      <p:sp>
        <p:nvSpPr>
          <p:cNvPr id="483355" name="Text Box 27"/>
          <p:cNvSpPr txBox="1">
            <a:spLocks noChangeArrowheads="1"/>
          </p:cNvSpPr>
          <p:nvPr/>
        </p:nvSpPr>
        <p:spPr bwMode="auto">
          <a:xfrm>
            <a:off x="2880144" y="5081726"/>
            <a:ext cx="3679469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685800" eaLnBrk="0" hangingPunct="0">
              <a:defRPr/>
            </a:pPr>
            <a:r>
              <a:rPr lang="en-GB" altLang="en-US" sz="2700">
                <a:solidFill>
                  <a:srgbClr val="000000"/>
                </a:solidFill>
                <a:latin typeface="Arial" charset="0"/>
              </a:rPr>
              <a:t>P = eE + aA + cC + dD</a:t>
            </a:r>
          </a:p>
        </p:txBody>
      </p:sp>
      <p:sp>
        <p:nvSpPr>
          <p:cNvPr id="483356" name="Rectangle 28"/>
          <p:cNvSpPr>
            <a:spLocks noChangeArrowheads="1"/>
          </p:cNvSpPr>
          <p:nvPr/>
        </p:nvSpPr>
        <p:spPr bwMode="auto">
          <a:xfrm>
            <a:off x="1714500" y="943113"/>
            <a:ext cx="58293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defTabSz="685800">
              <a:defRPr/>
            </a:pPr>
            <a:r>
              <a:rPr lang="en-US" altLang="en-US" sz="3300">
                <a:solidFill>
                  <a:srgbClr val="333399"/>
                </a:solidFill>
              </a:rPr>
              <a:t>Variance components</a:t>
            </a:r>
            <a:endParaRPr lang="en-GB" altLang="en-US" sz="33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37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94" y="617539"/>
            <a:ext cx="7793037" cy="820969"/>
          </a:xfrm>
        </p:spPr>
        <p:txBody>
          <a:bodyPr/>
          <a:lstStyle/>
          <a:p>
            <a:r>
              <a:rPr lang="pt-PT" dirty="0" smtClean="0"/>
              <a:t>Genetic Epidemiology:</a:t>
            </a:r>
            <a:br>
              <a:rPr lang="pt-PT" dirty="0" smtClean="0"/>
            </a:br>
            <a:r>
              <a:rPr lang="pt-PT" dirty="0" smtClean="0"/>
              <a:t>Stages </a:t>
            </a:r>
            <a:r>
              <a:rPr lang="pt-PT" dirty="0"/>
              <a:t>of Genetic Mapping</a:t>
            </a:r>
            <a:endParaRPr lang="en-US" dirty="0"/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8736" y="1466305"/>
            <a:ext cx="8141434" cy="5107917"/>
          </a:xfrm>
        </p:spPr>
        <p:txBody>
          <a:bodyPr/>
          <a:lstStyle/>
          <a:p>
            <a:r>
              <a:rPr lang="pt-PT" sz="2800" dirty="0">
                <a:solidFill>
                  <a:schemeClr val="bg2"/>
                </a:solidFill>
              </a:rPr>
              <a:t>Are there genes influencing this trait?</a:t>
            </a:r>
          </a:p>
          <a:p>
            <a:pPr lvl="1"/>
            <a:r>
              <a:rPr lang="pt-PT" sz="2400" dirty="0">
                <a:solidFill>
                  <a:schemeClr val="bg2"/>
                </a:solidFill>
              </a:rPr>
              <a:t>Genetic </a:t>
            </a:r>
            <a:r>
              <a:rPr lang="pt-PT" sz="2400" dirty="0" smtClean="0">
                <a:solidFill>
                  <a:schemeClr val="bg2"/>
                </a:solidFill>
              </a:rPr>
              <a:t>epidemiological (twin / family) studies OR heritability based on measured genetic variants</a:t>
            </a:r>
          </a:p>
          <a:p>
            <a:r>
              <a:rPr lang="pt-PT" sz="2800" dirty="0" smtClean="0"/>
              <a:t>Where </a:t>
            </a:r>
            <a:r>
              <a:rPr lang="pt-PT" sz="2800" dirty="0"/>
              <a:t>are those genes?</a:t>
            </a:r>
          </a:p>
          <a:p>
            <a:pPr lvl="1"/>
            <a:r>
              <a:rPr lang="pt-PT" sz="2400" dirty="0"/>
              <a:t>Linkage analysis</a:t>
            </a:r>
          </a:p>
          <a:p>
            <a:r>
              <a:rPr lang="pt-PT" sz="2800" dirty="0"/>
              <a:t>What are those genes</a:t>
            </a:r>
            <a:r>
              <a:rPr lang="pt-PT" sz="2800" dirty="0" smtClean="0"/>
              <a:t>?</a:t>
            </a:r>
            <a:endParaRPr lang="pt-PT" sz="2800" dirty="0"/>
          </a:p>
          <a:p>
            <a:pPr lvl="1"/>
            <a:r>
              <a:rPr lang="pt-PT" sz="2400" dirty="0"/>
              <a:t>Association </a:t>
            </a:r>
            <a:r>
              <a:rPr lang="pt-PT" sz="2400" dirty="0" smtClean="0"/>
              <a:t>analysis (meta-analysis / pathway)</a:t>
            </a:r>
          </a:p>
          <a:p>
            <a:r>
              <a:rPr lang="pt-PT" sz="2800" dirty="0" smtClean="0"/>
              <a:t>How do they work beyond the sequence?</a:t>
            </a:r>
          </a:p>
          <a:p>
            <a:pPr lvl="1"/>
            <a:r>
              <a:rPr lang="pt-PT" sz="2400" dirty="0" smtClean="0"/>
              <a:t>Epigenetics, transcriptomics, proteomics</a:t>
            </a:r>
          </a:p>
          <a:p>
            <a:r>
              <a:rPr lang="pt-PT" sz="2800" dirty="0" smtClean="0"/>
              <a:t>What can we do with them ?</a:t>
            </a:r>
          </a:p>
          <a:p>
            <a:pPr lvl="1"/>
            <a:r>
              <a:rPr lang="pt-PT" sz="2400" dirty="0" smtClean="0"/>
              <a:t>Translational medicine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15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0" t="22310" r="42705" b="26999"/>
          <a:stretch>
            <a:fillRect/>
          </a:stretch>
        </p:blipFill>
        <p:spPr bwMode="auto">
          <a:xfrm>
            <a:off x="1314450" y="971550"/>
            <a:ext cx="20574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3714750" y="3975567"/>
            <a:ext cx="388620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altLang="en-US" sz="2100" b="1">
                <a:solidFill>
                  <a:srgbClr val="333399"/>
                </a:solidFill>
                <a:latin typeface="Arial" charset="0"/>
              </a:rPr>
              <a:t>MZ and DZ twins: determining zygosity using ABI Profiler™ genotyping</a:t>
            </a:r>
          </a:p>
          <a:p>
            <a:pPr algn="ctr" defTabSz="685800">
              <a:spcBef>
                <a:spcPct val="50000"/>
              </a:spcBef>
              <a:defRPr/>
            </a:pPr>
            <a:r>
              <a:rPr lang="en-US" altLang="en-US" sz="2100" b="1">
                <a:solidFill>
                  <a:srgbClr val="333399"/>
                </a:solidFill>
                <a:latin typeface="Arial" charset="0"/>
              </a:rPr>
              <a:t>(9 STR markers + sex)</a:t>
            </a:r>
            <a:endParaRPr lang="en-US" altLang="en-US" sz="1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1466850" y="5486400"/>
            <a:ext cx="571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MZ</a:t>
            </a:r>
            <a:endParaRPr lang="en-US" alt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2076450" y="5486400"/>
            <a:ext cx="571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DZ</a:t>
            </a:r>
            <a:endParaRPr lang="en-US" alt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9238" name="Text Box 6"/>
          <p:cNvSpPr txBox="1">
            <a:spLocks noChangeArrowheads="1"/>
          </p:cNvSpPr>
          <p:nvPr/>
        </p:nvSpPr>
        <p:spPr bwMode="auto">
          <a:xfrm>
            <a:off x="2714625" y="5486400"/>
            <a:ext cx="571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685800">
              <a:spcBef>
                <a:spcPct val="50000"/>
              </a:spcBef>
              <a:defRPr/>
            </a:pPr>
            <a:r>
              <a:rPr lang="en-US" altLang="en-US" sz="1800" b="1">
                <a:solidFill>
                  <a:srgbClr val="000000"/>
                </a:solidFill>
                <a:latin typeface="Arial" charset="0"/>
              </a:rPr>
              <a:t>DZ</a:t>
            </a:r>
            <a:endParaRPr lang="en-US" altLang="en-US" sz="1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3714750" y="1143000"/>
            <a:ext cx="4000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257175" indent="-257175" defTabSz="685800">
              <a:buClr>
                <a:srgbClr val="3333CC"/>
              </a:buClr>
              <a:buNone/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Arial" charset="0"/>
              </a:rPr>
              <a:t>   The value of twins to estimate genetic and environmental variance</a:t>
            </a:r>
          </a:p>
        </p:txBody>
      </p:sp>
    </p:spTree>
    <p:extLst>
      <p:ext uri="{BB962C8B-B14F-4D97-AF65-F5344CB8AC3E}">
        <p14:creationId xmlns:p14="http://schemas.microsoft.com/office/powerpoint/2010/main" val="10244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869058" y="152400"/>
            <a:ext cx="81225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altLang="en-US" sz="3400" b="1" dirty="0" smtClean="0">
                <a:solidFill>
                  <a:srgbClr val="FFFF00"/>
                </a:solidFill>
              </a:rPr>
              <a:t>  Height for 12yo MZ and DZ twins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230313" y="2143125"/>
            <a:ext cx="2932112" cy="3365500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1192213" y="5508625"/>
            <a:ext cx="38100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192213" y="5129601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1192213" y="4764476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192213" y="4386651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1192213" y="4008440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>
            <a:off x="1192213" y="3643319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1192213" y="3265876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1192213" y="2888051"/>
            <a:ext cx="38100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>
            <a:off x="1192213" y="2519751"/>
            <a:ext cx="38100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>
            <a:off x="1192213" y="2143513"/>
            <a:ext cx="38100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 flipV="1">
            <a:off x="1230382" y="5509013"/>
            <a:ext cx="1587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 flipV="1">
            <a:off x="1552578" y="5509013"/>
            <a:ext cx="1588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4" name="Line 16"/>
          <p:cNvSpPr>
            <a:spLocks noChangeShapeType="1"/>
          </p:cNvSpPr>
          <p:nvPr/>
        </p:nvSpPr>
        <p:spPr bwMode="auto">
          <a:xfrm flipV="1">
            <a:off x="1882844" y="5509013"/>
            <a:ext cx="3175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5" name="Line 17"/>
          <p:cNvSpPr>
            <a:spLocks noChangeShapeType="1"/>
          </p:cNvSpPr>
          <p:nvPr/>
        </p:nvSpPr>
        <p:spPr bwMode="auto">
          <a:xfrm flipV="1">
            <a:off x="2205164" y="5509013"/>
            <a:ext cx="1587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 flipV="1">
            <a:off x="2536827" y="5509013"/>
            <a:ext cx="1588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7" name="Line 19"/>
          <p:cNvSpPr>
            <a:spLocks noChangeShapeType="1"/>
          </p:cNvSpPr>
          <p:nvPr/>
        </p:nvSpPr>
        <p:spPr bwMode="auto">
          <a:xfrm flipV="1">
            <a:off x="2855948" y="5509013"/>
            <a:ext cx="3175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 flipV="1">
            <a:off x="3187701" y="5509013"/>
            <a:ext cx="1588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 flipV="1">
            <a:off x="3510014" y="5509013"/>
            <a:ext cx="1587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0" name="Line 22"/>
          <p:cNvSpPr>
            <a:spLocks noChangeShapeType="1"/>
          </p:cNvSpPr>
          <p:nvPr/>
        </p:nvSpPr>
        <p:spPr bwMode="auto">
          <a:xfrm flipV="1">
            <a:off x="3840234" y="5509013"/>
            <a:ext cx="3175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1" name="Line 23"/>
          <p:cNvSpPr>
            <a:spLocks noChangeShapeType="1"/>
          </p:cNvSpPr>
          <p:nvPr/>
        </p:nvSpPr>
        <p:spPr bwMode="auto">
          <a:xfrm flipV="1">
            <a:off x="4162428" y="5509013"/>
            <a:ext cx="1588" cy="428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2" name="Oval 24"/>
          <p:cNvSpPr>
            <a:spLocks noChangeAspect="1" noChangeArrowheads="1"/>
          </p:cNvSpPr>
          <p:nvPr/>
        </p:nvSpPr>
        <p:spPr bwMode="auto">
          <a:xfrm>
            <a:off x="2574927" y="3921125"/>
            <a:ext cx="69850" cy="77788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3" name="Oval 25"/>
          <p:cNvSpPr>
            <a:spLocks noChangeAspect="1" noChangeArrowheads="1"/>
          </p:cNvSpPr>
          <p:nvPr/>
        </p:nvSpPr>
        <p:spPr bwMode="auto">
          <a:xfrm>
            <a:off x="1738314" y="490855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4" name="Oval 26"/>
          <p:cNvSpPr>
            <a:spLocks noChangeAspect="1" noChangeArrowheads="1"/>
          </p:cNvSpPr>
          <p:nvPr/>
        </p:nvSpPr>
        <p:spPr bwMode="auto">
          <a:xfrm>
            <a:off x="1913132" y="4818063"/>
            <a:ext cx="71437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5" name="Oval 27"/>
          <p:cNvSpPr>
            <a:spLocks noChangeAspect="1" noChangeArrowheads="1"/>
          </p:cNvSpPr>
          <p:nvPr/>
        </p:nvSpPr>
        <p:spPr bwMode="auto">
          <a:xfrm>
            <a:off x="2049465" y="4441825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6" name="Oval 28"/>
          <p:cNvSpPr>
            <a:spLocks noChangeAspect="1" noChangeArrowheads="1"/>
          </p:cNvSpPr>
          <p:nvPr/>
        </p:nvSpPr>
        <p:spPr bwMode="auto">
          <a:xfrm>
            <a:off x="2690815" y="3854450"/>
            <a:ext cx="69850" cy="77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7" name="Oval 29"/>
          <p:cNvSpPr>
            <a:spLocks noChangeAspect="1" noChangeArrowheads="1"/>
          </p:cNvSpPr>
          <p:nvPr/>
        </p:nvSpPr>
        <p:spPr bwMode="auto">
          <a:xfrm>
            <a:off x="1924122" y="4508500"/>
            <a:ext cx="68263" cy="7778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8" name="Oval 30"/>
          <p:cNvSpPr>
            <a:spLocks noChangeAspect="1" noChangeArrowheads="1"/>
          </p:cNvSpPr>
          <p:nvPr/>
        </p:nvSpPr>
        <p:spPr bwMode="auto">
          <a:xfrm>
            <a:off x="1738314" y="4764476"/>
            <a:ext cx="6985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39" name="Oval 31"/>
          <p:cNvSpPr>
            <a:spLocks noChangeAspect="1" noChangeArrowheads="1"/>
          </p:cNvSpPr>
          <p:nvPr/>
        </p:nvSpPr>
        <p:spPr bwMode="auto">
          <a:xfrm>
            <a:off x="1757367" y="491846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0" name="Oval 32"/>
          <p:cNvSpPr>
            <a:spLocks noChangeAspect="1" noChangeArrowheads="1"/>
          </p:cNvSpPr>
          <p:nvPr/>
        </p:nvSpPr>
        <p:spPr bwMode="auto">
          <a:xfrm>
            <a:off x="1970282" y="4331088"/>
            <a:ext cx="71437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1" name="Oval 33"/>
          <p:cNvSpPr>
            <a:spLocks noChangeAspect="1" noChangeArrowheads="1"/>
          </p:cNvSpPr>
          <p:nvPr/>
        </p:nvSpPr>
        <p:spPr bwMode="auto">
          <a:xfrm>
            <a:off x="1641477" y="496291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2" name="Oval 34"/>
          <p:cNvSpPr>
            <a:spLocks noChangeAspect="1" noChangeArrowheads="1"/>
          </p:cNvSpPr>
          <p:nvPr/>
        </p:nvSpPr>
        <p:spPr bwMode="auto">
          <a:xfrm>
            <a:off x="2185992" y="4175341"/>
            <a:ext cx="69850" cy="80963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3" name="Oval 35"/>
          <p:cNvSpPr>
            <a:spLocks noChangeAspect="1" noChangeArrowheads="1"/>
          </p:cNvSpPr>
          <p:nvPr/>
        </p:nvSpPr>
        <p:spPr bwMode="auto">
          <a:xfrm>
            <a:off x="1436688" y="5118100"/>
            <a:ext cx="69850" cy="8255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4" name="Oval 36"/>
          <p:cNvSpPr>
            <a:spLocks noChangeAspect="1" noChangeArrowheads="1"/>
          </p:cNvSpPr>
          <p:nvPr/>
        </p:nvSpPr>
        <p:spPr bwMode="auto">
          <a:xfrm>
            <a:off x="2176464" y="435331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5" name="Oval 37"/>
          <p:cNvSpPr>
            <a:spLocks noChangeAspect="1" noChangeArrowheads="1"/>
          </p:cNvSpPr>
          <p:nvPr/>
        </p:nvSpPr>
        <p:spPr bwMode="auto">
          <a:xfrm>
            <a:off x="1874841" y="4808538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6" name="Oval 38"/>
          <p:cNvSpPr>
            <a:spLocks noChangeAspect="1" noChangeArrowheads="1"/>
          </p:cNvSpPr>
          <p:nvPr/>
        </p:nvSpPr>
        <p:spPr bwMode="auto">
          <a:xfrm>
            <a:off x="1913132" y="4706938"/>
            <a:ext cx="71437" cy="809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7" name="Oval 39"/>
          <p:cNvSpPr>
            <a:spLocks noChangeAspect="1" noChangeArrowheads="1"/>
          </p:cNvSpPr>
          <p:nvPr/>
        </p:nvSpPr>
        <p:spPr bwMode="auto">
          <a:xfrm>
            <a:off x="1795464" y="4786313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8" name="Oval 40"/>
          <p:cNvSpPr>
            <a:spLocks noChangeAspect="1" noChangeArrowheads="1"/>
          </p:cNvSpPr>
          <p:nvPr/>
        </p:nvSpPr>
        <p:spPr bwMode="auto">
          <a:xfrm>
            <a:off x="2136775" y="4375538"/>
            <a:ext cx="71438" cy="80963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49" name="Oval 41"/>
          <p:cNvSpPr>
            <a:spLocks noChangeAspect="1" noChangeArrowheads="1"/>
          </p:cNvSpPr>
          <p:nvPr/>
        </p:nvSpPr>
        <p:spPr bwMode="auto">
          <a:xfrm>
            <a:off x="1931991" y="4375538"/>
            <a:ext cx="69850" cy="80963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0" name="Oval 42"/>
          <p:cNvSpPr>
            <a:spLocks noChangeAspect="1" noChangeArrowheads="1"/>
          </p:cNvSpPr>
          <p:nvPr/>
        </p:nvSpPr>
        <p:spPr bwMode="auto">
          <a:xfrm>
            <a:off x="1717675" y="4930775"/>
            <a:ext cx="71438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1" name="Oval 43"/>
          <p:cNvSpPr>
            <a:spLocks noChangeAspect="1" noChangeArrowheads="1"/>
          </p:cNvSpPr>
          <p:nvPr/>
        </p:nvSpPr>
        <p:spPr bwMode="auto">
          <a:xfrm>
            <a:off x="1776607" y="4808538"/>
            <a:ext cx="71437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2" name="Oval 44"/>
          <p:cNvSpPr>
            <a:spLocks noChangeAspect="1" noChangeArrowheads="1"/>
          </p:cNvSpPr>
          <p:nvPr/>
        </p:nvSpPr>
        <p:spPr bwMode="auto">
          <a:xfrm>
            <a:off x="1747839" y="4684713"/>
            <a:ext cx="69850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3" name="Oval 45"/>
          <p:cNvSpPr>
            <a:spLocks noChangeAspect="1" noChangeArrowheads="1"/>
          </p:cNvSpPr>
          <p:nvPr/>
        </p:nvSpPr>
        <p:spPr bwMode="auto">
          <a:xfrm>
            <a:off x="2954340" y="3243651"/>
            <a:ext cx="69850" cy="79375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4" name="Oval 46"/>
          <p:cNvSpPr>
            <a:spLocks noChangeAspect="1" noChangeArrowheads="1"/>
          </p:cNvSpPr>
          <p:nvPr/>
        </p:nvSpPr>
        <p:spPr bwMode="auto">
          <a:xfrm>
            <a:off x="2039940" y="4519613"/>
            <a:ext cx="69850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5" name="Oval 47"/>
          <p:cNvSpPr>
            <a:spLocks noChangeAspect="1" noChangeArrowheads="1"/>
          </p:cNvSpPr>
          <p:nvPr/>
        </p:nvSpPr>
        <p:spPr bwMode="auto">
          <a:xfrm>
            <a:off x="2400303" y="4242188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6" name="Oval 48"/>
          <p:cNvSpPr>
            <a:spLocks noChangeAspect="1" noChangeArrowheads="1"/>
          </p:cNvSpPr>
          <p:nvPr/>
        </p:nvSpPr>
        <p:spPr bwMode="auto">
          <a:xfrm>
            <a:off x="1854202" y="4653351"/>
            <a:ext cx="71438" cy="77787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7" name="Oval 49"/>
          <p:cNvSpPr>
            <a:spLocks noChangeAspect="1" noChangeArrowheads="1"/>
          </p:cNvSpPr>
          <p:nvPr/>
        </p:nvSpPr>
        <p:spPr bwMode="auto">
          <a:xfrm>
            <a:off x="1543050" y="4808538"/>
            <a:ext cx="69850" cy="80962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8" name="Oval 50"/>
          <p:cNvSpPr>
            <a:spLocks noChangeAspect="1" noChangeArrowheads="1"/>
          </p:cNvSpPr>
          <p:nvPr/>
        </p:nvSpPr>
        <p:spPr bwMode="auto">
          <a:xfrm>
            <a:off x="2740026" y="4175341"/>
            <a:ext cx="69850" cy="80963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59" name="Oval 51"/>
          <p:cNvSpPr>
            <a:spLocks noChangeAspect="1" noChangeArrowheads="1"/>
          </p:cNvSpPr>
          <p:nvPr/>
        </p:nvSpPr>
        <p:spPr bwMode="auto">
          <a:xfrm>
            <a:off x="1962153" y="4419988"/>
            <a:ext cx="69850" cy="79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0" name="Oval 52"/>
          <p:cNvSpPr>
            <a:spLocks noChangeAspect="1" noChangeArrowheads="1"/>
          </p:cNvSpPr>
          <p:nvPr/>
        </p:nvSpPr>
        <p:spPr bwMode="auto">
          <a:xfrm>
            <a:off x="1436688" y="5186363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1" name="Oval 53"/>
          <p:cNvSpPr>
            <a:spLocks noChangeAspect="1" noChangeArrowheads="1"/>
          </p:cNvSpPr>
          <p:nvPr/>
        </p:nvSpPr>
        <p:spPr bwMode="auto">
          <a:xfrm>
            <a:off x="1563690" y="5118100"/>
            <a:ext cx="69850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2" name="Oval 54"/>
          <p:cNvSpPr>
            <a:spLocks noChangeAspect="1" noChangeArrowheads="1"/>
          </p:cNvSpPr>
          <p:nvPr/>
        </p:nvSpPr>
        <p:spPr bwMode="auto">
          <a:xfrm>
            <a:off x="1766889" y="4930775"/>
            <a:ext cx="69850" cy="7778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3" name="Oval 55"/>
          <p:cNvSpPr>
            <a:spLocks noChangeAspect="1" noChangeArrowheads="1"/>
          </p:cNvSpPr>
          <p:nvPr/>
        </p:nvSpPr>
        <p:spPr bwMode="auto">
          <a:xfrm>
            <a:off x="1592265" y="5062538"/>
            <a:ext cx="69850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4" name="Oval 56"/>
          <p:cNvSpPr>
            <a:spLocks noChangeAspect="1" noChangeArrowheads="1"/>
          </p:cNvSpPr>
          <p:nvPr/>
        </p:nvSpPr>
        <p:spPr bwMode="auto">
          <a:xfrm>
            <a:off x="1700217" y="48641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5" name="Oval 57"/>
          <p:cNvSpPr>
            <a:spLocks noChangeAspect="1" noChangeArrowheads="1"/>
          </p:cNvSpPr>
          <p:nvPr/>
        </p:nvSpPr>
        <p:spPr bwMode="auto">
          <a:xfrm>
            <a:off x="1795464" y="4818063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6" name="Oval 58"/>
          <p:cNvSpPr>
            <a:spLocks noChangeAspect="1" noChangeArrowheads="1"/>
          </p:cNvSpPr>
          <p:nvPr/>
        </p:nvSpPr>
        <p:spPr bwMode="auto">
          <a:xfrm>
            <a:off x="1601793" y="4585088"/>
            <a:ext cx="6985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7" name="Oval 59"/>
          <p:cNvSpPr>
            <a:spLocks noChangeAspect="1" noChangeArrowheads="1"/>
          </p:cNvSpPr>
          <p:nvPr/>
        </p:nvSpPr>
        <p:spPr bwMode="auto">
          <a:xfrm>
            <a:off x="2117727" y="4684713"/>
            <a:ext cx="69850" cy="8255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8" name="Oval 60"/>
          <p:cNvSpPr>
            <a:spLocks noChangeAspect="1" noChangeArrowheads="1"/>
          </p:cNvSpPr>
          <p:nvPr/>
        </p:nvSpPr>
        <p:spPr bwMode="auto">
          <a:xfrm>
            <a:off x="2185992" y="4152907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69" name="Oval 61"/>
          <p:cNvSpPr>
            <a:spLocks noChangeAspect="1" noChangeArrowheads="1"/>
          </p:cNvSpPr>
          <p:nvPr/>
        </p:nvSpPr>
        <p:spPr bwMode="auto">
          <a:xfrm>
            <a:off x="2379663" y="3876675"/>
            <a:ext cx="69850" cy="77788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0" name="Oval 62"/>
          <p:cNvSpPr>
            <a:spLocks noChangeAspect="1" noChangeArrowheads="1"/>
          </p:cNvSpPr>
          <p:nvPr/>
        </p:nvSpPr>
        <p:spPr bwMode="auto">
          <a:xfrm>
            <a:off x="1795464" y="4829175"/>
            <a:ext cx="69850" cy="82550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1" name="Oval 63"/>
          <p:cNvSpPr>
            <a:spLocks noChangeAspect="1" noChangeArrowheads="1"/>
          </p:cNvSpPr>
          <p:nvPr/>
        </p:nvSpPr>
        <p:spPr bwMode="auto">
          <a:xfrm>
            <a:off x="1874841" y="4841875"/>
            <a:ext cx="69850" cy="777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2" name="Oval 64"/>
          <p:cNvSpPr>
            <a:spLocks noChangeAspect="1" noChangeArrowheads="1"/>
          </p:cNvSpPr>
          <p:nvPr/>
        </p:nvSpPr>
        <p:spPr bwMode="auto">
          <a:xfrm>
            <a:off x="1874841" y="4720026"/>
            <a:ext cx="6985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3" name="Oval 65"/>
          <p:cNvSpPr>
            <a:spLocks noChangeAspect="1" noChangeArrowheads="1"/>
          </p:cNvSpPr>
          <p:nvPr/>
        </p:nvSpPr>
        <p:spPr bwMode="auto">
          <a:xfrm>
            <a:off x="2068515" y="4585088"/>
            <a:ext cx="69850" cy="80963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4" name="Oval 66"/>
          <p:cNvSpPr>
            <a:spLocks noChangeAspect="1" noChangeArrowheads="1"/>
          </p:cNvSpPr>
          <p:nvPr/>
        </p:nvSpPr>
        <p:spPr bwMode="auto">
          <a:xfrm>
            <a:off x="1970282" y="4540250"/>
            <a:ext cx="71437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5" name="Oval 67"/>
          <p:cNvSpPr>
            <a:spLocks noChangeAspect="1" noChangeArrowheads="1"/>
          </p:cNvSpPr>
          <p:nvPr/>
        </p:nvSpPr>
        <p:spPr bwMode="auto">
          <a:xfrm>
            <a:off x="1787529" y="480853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6" name="Oval 68"/>
          <p:cNvSpPr>
            <a:spLocks noChangeAspect="1" noChangeArrowheads="1"/>
          </p:cNvSpPr>
          <p:nvPr/>
        </p:nvSpPr>
        <p:spPr bwMode="auto">
          <a:xfrm>
            <a:off x="1524000" y="5230813"/>
            <a:ext cx="69850" cy="80962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7" name="Oval 69"/>
          <p:cNvSpPr>
            <a:spLocks noChangeAspect="1" noChangeArrowheads="1"/>
          </p:cNvSpPr>
          <p:nvPr/>
        </p:nvSpPr>
        <p:spPr bwMode="auto">
          <a:xfrm>
            <a:off x="2330452" y="4141788"/>
            <a:ext cx="71438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8" name="Oval 70"/>
          <p:cNvSpPr>
            <a:spLocks noChangeAspect="1" noChangeArrowheads="1"/>
          </p:cNvSpPr>
          <p:nvPr/>
        </p:nvSpPr>
        <p:spPr bwMode="auto">
          <a:xfrm>
            <a:off x="1201738" y="5442338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79" name="Oval 71"/>
          <p:cNvSpPr>
            <a:spLocks noChangeAspect="1" noChangeArrowheads="1"/>
          </p:cNvSpPr>
          <p:nvPr/>
        </p:nvSpPr>
        <p:spPr bwMode="auto">
          <a:xfrm>
            <a:off x="1552575" y="5129213"/>
            <a:ext cx="71438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0" name="Oval 72"/>
          <p:cNvSpPr>
            <a:spLocks noChangeAspect="1" noChangeArrowheads="1"/>
          </p:cNvSpPr>
          <p:nvPr/>
        </p:nvSpPr>
        <p:spPr bwMode="auto">
          <a:xfrm>
            <a:off x="1990728" y="456286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1" name="Oval 73"/>
          <p:cNvSpPr>
            <a:spLocks noChangeAspect="1" noChangeArrowheads="1"/>
          </p:cNvSpPr>
          <p:nvPr/>
        </p:nvSpPr>
        <p:spPr bwMode="auto">
          <a:xfrm>
            <a:off x="1611422" y="5075626"/>
            <a:ext cx="7143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2" name="Oval 74"/>
          <p:cNvSpPr>
            <a:spLocks noChangeAspect="1" noChangeArrowheads="1"/>
          </p:cNvSpPr>
          <p:nvPr/>
        </p:nvSpPr>
        <p:spPr bwMode="auto">
          <a:xfrm>
            <a:off x="2011363" y="4475163"/>
            <a:ext cx="68262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3" name="Oval 75"/>
          <p:cNvSpPr>
            <a:spLocks noChangeAspect="1" noChangeArrowheads="1"/>
          </p:cNvSpPr>
          <p:nvPr/>
        </p:nvSpPr>
        <p:spPr bwMode="auto">
          <a:xfrm>
            <a:off x="1571625" y="5106988"/>
            <a:ext cx="69850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4" name="Oval 76"/>
          <p:cNvSpPr>
            <a:spLocks noChangeAspect="1" noChangeArrowheads="1"/>
          </p:cNvSpPr>
          <p:nvPr/>
        </p:nvSpPr>
        <p:spPr bwMode="auto">
          <a:xfrm>
            <a:off x="1981200" y="480853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5" name="Oval 77"/>
          <p:cNvSpPr>
            <a:spLocks noChangeAspect="1" noChangeArrowheads="1"/>
          </p:cNvSpPr>
          <p:nvPr/>
        </p:nvSpPr>
        <p:spPr bwMode="auto">
          <a:xfrm>
            <a:off x="1630557" y="4930775"/>
            <a:ext cx="71437" cy="777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6" name="Oval 78"/>
          <p:cNvSpPr>
            <a:spLocks noChangeAspect="1" noChangeArrowheads="1"/>
          </p:cNvSpPr>
          <p:nvPr/>
        </p:nvSpPr>
        <p:spPr bwMode="auto">
          <a:xfrm>
            <a:off x="1970282" y="4530725"/>
            <a:ext cx="71437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7" name="Oval 79"/>
          <p:cNvSpPr>
            <a:spLocks noChangeAspect="1" noChangeArrowheads="1"/>
          </p:cNvSpPr>
          <p:nvPr/>
        </p:nvSpPr>
        <p:spPr bwMode="auto">
          <a:xfrm>
            <a:off x="2089152" y="4419988"/>
            <a:ext cx="6985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8" name="Oval 80"/>
          <p:cNvSpPr>
            <a:spLocks noChangeAspect="1" noChangeArrowheads="1"/>
          </p:cNvSpPr>
          <p:nvPr/>
        </p:nvSpPr>
        <p:spPr bwMode="auto">
          <a:xfrm>
            <a:off x="1651002" y="4985138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89" name="Oval 81"/>
          <p:cNvSpPr>
            <a:spLocks noChangeAspect="1" noChangeArrowheads="1"/>
          </p:cNvSpPr>
          <p:nvPr/>
        </p:nvSpPr>
        <p:spPr bwMode="auto">
          <a:xfrm>
            <a:off x="1717675" y="5040313"/>
            <a:ext cx="71438" cy="80962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0" name="Oval 82"/>
          <p:cNvSpPr>
            <a:spLocks noChangeAspect="1" noChangeArrowheads="1"/>
          </p:cNvSpPr>
          <p:nvPr/>
        </p:nvSpPr>
        <p:spPr bwMode="auto">
          <a:xfrm>
            <a:off x="1601793" y="4908550"/>
            <a:ext cx="69850" cy="77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1" name="Oval 83"/>
          <p:cNvSpPr>
            <a:spLocks noChangeAspect="1" noChangeArrowheads="1"/>
          </p:cNvSpPr>
          <p:nvPr/>
        </p:nvSpPr>
        <p:spPr bwMode="auto">
          <a:xfrm>
            <a:off x="1700217" y="4953000"/>
            <a:ext cx="69850" cy="77788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2" name="Oval 84"/>
          <p:cNvSpPr>
            <a:spLocks noChangeAspect="1" noChangeArrowheads="1"/>
          </p:cNvSpPr>
          <p:nvPr/>
        </p:nvSpPr>
        <p:spPr bwMode="auto">
          <a:xfrm>
            <a:off x="1738314" y="4697801"/>
            <a:ext cx="69850" cy="77787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3" name="Oval 85"/>
          <p:cNvSpPr>
            <a:spLocks noChangeAspect="1" noChangeArrowheads="1"/>
          </p:cNvSpPr>
          <p:nvPr/>
        </p:nvSpPr>
        <p:spPr bwMode="auto">
          <a:xfrm>
            <a:off x="2417948" y="4052888"/>
            <a:ext cx="71437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4" name="Oval 86"/>
          <p:cNvSpPr>
            <a:spLocks noChangeAspect="1" noChangeArrowheads="1"/>
          </p:cNvSpPr>
          <p:nvPr/>
        </p:nvSpPr>
        <p:spPr bwMode="auto">
          <a:xfrm>
            <a:off x="1766889" y="4786313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5" name="Oval 87"/>
          <p:cNvSpPr>
            <a:spLocks noChangeAspect="1" noChangeArrowheads="1"/>
          </p:cNvSpPr>
          <p:nvPr/>
        </p:nvSpPr>
        <p:spPr bwMode="auto">
          <a:xfrm>
            <a:off x="2322513" y="4164013"/>
            <a:ext cx="68262" cy="80962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6" name="Oval 88"/>
          <p:cNvSpPr>
            <a:spLocks noChangeAspect="1" noChangeArrowheads="1"/>
          </p:cNvSpPr>
          <p:nvPr/>
        </p:nvSpPr>
        <p:spPr bwMode="auto">
          <a:xfrm>
            <a:off x="2193925" y="4441825"/>
            <a:ext cx="71438" cy="777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7" name="Oval 89"/>
          <p:cNvSpPr>
            <a:spLocks noChangeAspect="1" noChangeArrowheads="1"/>
          </p:cNvSpPr>
          <p:nvPr/>
        </p:nvSpPr>
        <p:spPr bwMode="auto">
          <a:xfrm>
            <a:off x="1571625" y="4985138"/>
            <a:ext cx="69850" cy="80963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8" name="Oval 90"/>
          <p:cNvSpPr>
            <a:spLocks noChangeAspect="1" noChangeArrowheads="1"/>
          </p:cNvSpPr>
          <p:nvPr/>
        </p:nvSpPr>
        <p:spPr bwMode="auto">
          <a:xfrm>
            <a:off x="1533528" y="4974026"/>
            <a:ext cx="69850" cy="79375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99" name="Oval 91"/>
          <p:cNvSpPr>
            <a:spLocks noChangeAspect="1" noChangeArrowheads="1"/>
          </p:cNvSpPr>
          <p:nvPr/>
        </p:nvSpPr>
        <p:spPr bwMode="auto">
          <a:xfrm>
            <a:off x="1679577" y="4575563"/>
            <a:ext cx="69850" cy="809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0" name="Oval 92"/>
          <p:cNvSpPr>
            <a:spLocks noChangeAspect="1" noChangeArrowheads="1"/>
          </p:cNvSpPr>
          <p:nvPr/>
        </p:nvSpPr>
        <p:spPr bwMode="auto">
          <a:xfrm>
            <a:off x="1563690" y="4930775"/>
            <a:ext cx="69850" cy="777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1" name="Oval 93"/>
          <p:cNvSpPr>
            <a:spLocks noChangeAspect="1" noChangeArrowheads="1"/>
          </p:cNvSpPr>
          <p:nvPr/>
        </p:nvSpPr>
        <p:spPr bwMode="auto">
          <a:xfrm>
            <a:off x="1376417" y="5199451"/>
            <a:ext cx="71437" cy="77787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2" name="Oval 94"/>
          <p:cNvSpPr>
            <a:spLocks noChangeAspect="1" noChangeArrowheads="1"/>
          </p:cNvSpPr>
          <p:nvPr/>
        </p:nvSpPr>
        <p:spPr bwMode="auto">
          <a:xfrm>
            <a:off x="1970282" y="4164013"/>
            <a:ext cx="71437" cy="80962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3" name="Oval 95"/>
          <p:cNvSpPr>
            <a:spLocks noChangeAspect="1" noChangeArrowheads="1"/>
          </p:cNvSpPr>
          <p:nvPr/>
        </p:nvSpPr>
        <p:spPr bwMode="auto">
          <a:xfrm>
            <a:off x="1776607" y="4764476"/>
            <a:ext cx="71437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4" name="Oval 96"/>
          <p:cNvSpPr>
            <a:spLocks noChangeAspect="1" noChangeArrowheads="1"/>
          </p:cNvSpPr>
          <p:nvPr/>
        </p:nvSpPr>
        <p:spPr bwMode="auto">
          <a:xfrm>
            <a:off x="1835151" y="480853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5" name="Oval 97"/>
          <p:cNvSpPr>
            <a:spLocks noChangeAspect="1" noChangeArrowheads="1"/>
          </p:cNvSpPr>
          <p:nvPr/>
        </p:nvSpPr>
        <p:spPr bwMode="auto">
          <a:xfrm>
            <a:off x="2224282" y="4408488"/>
            <a:ext cx="71437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6" name="Oval 98"/>
          <p:cNvSpPr>
            <a:spLocks noChangeAspect="1" noChangeArrowheads="1"/>
          </p:cNvSpPr>
          <p:nvPr/>
        </p:nvSpPr>
        <p:spPr bwMode="auto">
          <a:xfrm>
            <a:off x="1717675" y="4818063"/>
            <a:ext cx="71438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7" name="Oval 99"/>
          <p:cNvSpPr>
            <a:spLocks noChangeAspect="1" noChangeArrowheads="1"/>
          </p:cNvSpPr>
          <p:nvPr/>
        </p:nvSpPr>
        <p:spPr bwMode="auto">
          <a:xfrm>
            <a:off x="2011363" y="4486275"/>
            <a:ext cx="68262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8" name="Oval 100"/>
          <p:cNvSpPr>
            <a:spLocks noChangeAspect="1" noChangeArrowheads="1"/>
          </p:cNvSpPr>
          <p:nvPr/>
        </p:nvSpPr>
        <p:spPr bwMode="auto">
          <a:xfrm>
            <a:off x="1962153" y="4419988"/>
            <a:ext cx="69850" cy="79375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09" name="Oval 101"/>
          <p:cNvSpPr>
            <a:spLocks noChangeAspect="1" noChangeArrowheads="1"/>
          </p:cNvSpPr>
          <p:nvPr/>
        </p:nvSpPr>
        <p:spPr bwMode="auto">
          <a:xfrm>
            <a:off x="2155827" y="4464050"/>
            <a:ext cx="69850" cy="77788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0" name="Oval 102"/>
          <p:cNvSpPr>
            <a:spLocks noChangeAspect="1" noChangeArrowheads="1"/>
          </p:cNvSpPr>
          <p:nvPr/>
        </p:nvSpPr>
        <p:spPr bwMode="auto">
          <a:xfrm>
            <a:off x="1795464" y="4795838"/>
            <a:ext cx="6985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1" name="Oval 103"/>
          <p:cNvSpPr>
            <a:spLocks noChangeAspect="1" noChangeArrowheads="1"/>
          </p:cNvSpPr>
          <p:nvPr/>
        </p:nvSpPr>
        <p:spPr bwMode="auto">
          <a:xfrm>
            <a:off x="1670052" y="5062538"/>
            <a:ext cx="69850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2" name="Oval 104"/>
          <p:cNvSpPr>
            <a:spLocks noChangeAspect="1" noChangeArrowheads="1"/>
          </p:cNvSpPr>
          <p:nvPr/>
        </p:nvSpPr>
        <p:spPr bwMode="auto">
          <a:xfrm>
            <a:off x="1493972" y="5164138"/>
            <a:ext cx="71437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3" name="Oval 105"/>
          <p:cNvSpPr>
            <a:spLocks noChangeAspect="1" noChangeArrowheads="1"/>
          </p:cNvSpPr>
          <p:nvPr/>
        </p:nvSpPr>
        <p:spPr bwMode="auto">
          <a:xfrm>
            <a:off x="1728792" y="4773613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4" name="Oval 106"/>
          <p:cNvSpPr>
            <a:spLocks noChangeAspect="1" noChangeArrowheads="1"/>
          </p:cNvSpPr>
          <p:nvPr/>
        </p:nvSpPr>
        <p:spPr bwMode="auto">
          <a:xfrm>
            <a:off x="1476375" y="520858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5" name="Oval 107"/>
          <p:cNvSpPr>
            <a:spLocks noChangeAspect="1" noChangeArrowheads="1"/>
          </p:cNvSpPr>
          <p:nvPr/>
        </p:nvSpPr>
        <p:spPr bwMode="auto">
          <a:xfrm>
            <a:off x="1776607" y="4486275"/>
            <a:ext cx="71437" cy="77788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6" name="Oval 108"/>
          <p:cNvSpPr>
            <a:spLocks noChangeAspect="1" noChangeArrowheads="1"/>
          </p:cNvSpPr>
          <p:nvPr/>
        </p:nvSpPr>
        <p:spPr bwMode="auto">
          <a:xfrm>
            <a:off x="2243139" y="4264413"/>
            <a:ext cx="69850" cy="80963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7" name="Oval 109"/>
          <p:cNvSpPr>
            <a:spLocks noChangeAspect="1" noChangeArrowheads="1"/>
          </p:cNvSpPr>
          <p:nvPr/>
        </p:nvSpPr>
        <p:spPr bwMode="auto">
          <a:xfrm>
            <a:off x="1882777" y="4684713"/>
            <a:ext cx="71438" cy="8255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8" name="Oval 110"/>
          <p:cNvSpPr>
            <a:spLocks noChangeAspect="1" noChangeArrowheads="1"/>
          </p:cNvSpPr>
          <p:nvPr/>
        </p:nvSpPr>
        <p:spPr bwMode="auto">
          <a:xfrm>
            <a:off x="2817816" y="3963988"/>
            <a:ext cx="69850" cy="80962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19" name="Oval 111"/>
          <p:cNvSpPr>
            <a:spLocks noChangeAspect="1" noChangeArrowheads="1"/>
          </p:cNvSpPr>
          <p:nvPr/>
        </p:nvSpPr>
        <p:spPr bwMode="auto">
          <a:xfrm>
            <a:off x="2554388" y="3787775"/>
            <a:ext cx="71437" cy="77788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0" name="Oval 112"/>
          <p:cNvSpPr>
            <a:spLocks noChangeAspect="1" noChangeArrowheads="1"/>
          </p:cNvSpPr>
          <p:nvPr/>
        </p:nvSpPr>
        <p:spPr bwMode="auto">
          <a:xfrm>
            <a:off x="1563690" y="5118100"/>
            <a:ext cx="69850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1" name="Oval 113"/>
          <p:cNvSpPr>
            <a:spLocks noChangeAspect="1" noChangeArrowheads="1"/>
          </p:cNvSpPr>
          <p:nvPr/>
        </p:nvSpPr>
        <p:spPr bwMode="auto">
          <a:xfrm>
            <a:off x="1776607" y="4874013"/>
            <a:ext cx="71437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2" name="Oval 114"/>
          <p:cNvSpPr>
            <a:spLocks noChangeAspect="1" noChangeArrowheads="1"/>
          </p:cNvSpPr>
          <p:nvPr/>
        </p:nvSpPr>
        <p:spPr bwMode="auto">
          <a:xfrm>
            <a:off x="2019303" y="445293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3" name="Oval 115"/>
          <p:cNvSpPr>
            <a:spLocks noChangeAspect="1" noChangeArrowheads="1"/>
          </p:cNvSpPr>
          <p:nvPr/>
        </p:nvSpPr>
        <p:spPr bwMode="auto">
          <a:xfrm>
            <a:off x="1357314" y="5151438"/>
            <a:ext cx="69850" cy="8255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4" name="Oval 116"/>
          <p:cNvSpPr>
            <a:spLocks noChangeAspect="1" noChangeArrowheads="1"/>
          </p:cNvSpPr>
          <p:nvPr/>
        </p:nvSpPr>
        <p:spPr bwMode="auto">
          <a:xfrm>
            <a:off x="2176464" y="4419988"/>
            <a:ext cx="69850" cy="793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5" name="Oval 117"/>
          <p:cNvSpPr>
            <a:spLocks noChangeAspect="1" noChangeArrowheads="1"/>
          </p:cNvSpPr>
          <p:nvPr/>
        </p:nvSpPr>
        <p:spPr bwMode="auto">
          <a:xfrm>
            <a:off x="1700217" y="4562863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6" name="Oval 118"/>
          <p:cNvSpPr>
            <a:spLocks noChangeAspect="1" noChangeArrowheads="1"/>
          </p:cNvSpPr>
          <p:nvPr/>
        </p:nvSpPr>
        <p:spPr bwMode="auto">
          <a:xfrm>
            <a:off x="1738314" y="4908550"/>
            <a:ext cx="69850" cy="77788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7" name="Oval 119"/>
          <p:cNvSpPr>
            <a:spLocks noChangeAspect="1" noChangeArrowheads="1"/>
          </p:cNvSpPr>
          <p:nvPr/>
        </p:nvSpPr>
        <p:spPr bwMode="auto">
          <a:xfrm>
            <a:off x="1913132" y="4786313"/>
            <a:ext cx="71437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8" name="Oval 120"/>
          <p:cNvSpPr>
            <a:spLocks noChangeAspect="1" noChangeArrowheads="1"/>
          </p:cNvSpPr>
          <p:nvPr/>
        </p:nvSpPr>
        <p:spPr bwMode="auto">
          <a:xfrm>
            <a:off x="1465313" y="5177226"/>
            <a:ext cx="71437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29" name="Oval 121"/>
          <p:cNvSpPr>
            <a:spLocks noChangeAspect="1" noChangeArrowheads="1"/>
          </p:cNvSpPr>
          <p:nvPr/>
        </p:nvSpPr>
        <p:spPr bwMode="auto">
          <a:xfrm>
            <a:off x="1717675" y="4764476"/>
            <a:ext cx="71438" cy="77787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0" name="Oval 122"/>
          <p:cNvSpPr>
            <a:spLocks noChangeAspect="1" noChangeArrowheads="1"/>
          </p:cNvSpPr>
          <p:nvPr/>
        </p:nvSpPr>
        <p:spPr bwMode="auto">
          <a:xfrm>
            <a:off x="1504953" y="4896238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1" name="Oval 123"/>
          <p:cNvSpPr>
            <a:spLocks noChangeAspect="1" noChangeArrowheads="1"/>
          </p:cNvSpPr>
          <p:nvPr/>
        </p:nvSpPr>
        <p:spPr bwMode="auto">
          <a:xfrm>
            <a:off x="1405125" y="5199451"/>
            <a:ext cx="73025" cy="77787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2" name="Oval 124"/>
          <p:cNvSpPr>
            <a:spLocks noChangeAspect="1" noChangeArrowheads="1"/>
          </p:cNvSpPr>
          <p:nvPr/>
        </p:nvSpPr>
        <p:spPr bwMode="auto">
          <a:xfrm>
            <a:off x="2011363" y="4408488"/>
            <a:ext cx="68262" cy="809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3" name="Oval 125"/>
          <p:cNvSpPr>
            <a:spLocks noChangeAspect="1" noChangeArrowheads="1"/>
          </p:cNvSpPr>
          <p:nvPr/>
        </p:nvSpPr>
        <p:spPr bwMode="auto">
          <a:xfrm>
            <a:off x="1970282" y="4829175"/>
            <a:ext cx="71437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4" name="Oval 126"/>
          <p:cNvSpPr>
            <a:spLocks noChangeAspect="1" noChangeArrowheads="1"/>
          </p:cNvSpPr>
          <p:nvPr/>
        </p:nvSpPr>
        <p:spPr bwMode="auto">
          <a:xfrm>
            <a:off x="2351088" y="414178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5" name="Oval 127"/>
          <p:cNvSpPr>
            <a:spLocks noChangeAspect="1" noChangeArrowheads="1"/>
          </p:cNvSpPr>
          <p:nvPr/>
        </p:nvSpPr>
        <p:spPr bwMode="auto">
          <a:xfrm>
            <a:off x="1970282" y="4597788"/>
            <a:ext cx="71437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6" name="Oval 128"/>
          <p:cNvSpPr>
            <a:spLocks noChangeAspect="1" noChangeArrowheads="1"/>
          </p:cNvSpPr>
          <p:nvPr/>
        </p:nvSpPr>
        <p:spPr bwMode="auto">
          <a:xfrm>
            <a:off x="1630557" y="5118100"/>
            <a:ext cx="71437" cy="825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7" name="Oval 129"/>
          <p:cNvSpPr>
            <a:spLocks noChangeAspect="1" noChangeArrowheads="1"/>
          </p:cNvSpPr>
          <p:nvPr/>
        </p:nvSpPr>
        <p:spPr bwMode="auto">
          <a:xfrm>
            <a:off x="1651002" y="4896238"/>
            <a:ext cx="6985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8" name="Oval 130"/>
          <p:cNvSpPr>
            <a:spLocks noChangeAspect="1" noChangeArrowheads="1"/>
          </p:cNvSpPr>
          <p:nvPr/>
        </p:nvSpPr>
        <p:spPr bwMode="auto">
          <a:xfrm>
            <a:off x="2098680" y="4308863"/>
            <a:ext cx="69850" cy="809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39" name="Oval 131"/>
          <p:cNvSpPr>
            <a:spLocks noChangeAspect="1" noChangeArrowheads="1"/>
          </p:cNvSpPr>
          <p:nvPr/>
        </p:nvSpPr>
        <p:spPr bwMode="auto">
          <a:xfrm>
            <a:off x="1757367" y="4729163"/>
            <a:ext cx="69850" cy="80962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0" name="Oval 132"/>
          <p:cNvSpPr>
            <a:spLocks noChangeAspect="1" noChangeArrowheads="1"/>
          </p:cNvSpPr>
          <p:nvPr/>
        </p:nvSpPr>
        <p:spPr bwMode="auto">
          <a:xfrm>
            <a:off x="1700217" y="4886325"/>
            <a:ext cx="69850" cy="777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1" name="Oval 133"/>
          <p:cNvSpPr>
            <a:spLocks noChangeAspect="1" noChangeArrowheads="1"/>
          </p:cNvSpPr>
          <p:nvPr/>
        </p:nvSpPr>
        <p:spPr bwMode="auto">
          <a:xfrm>
            <a:off x="1931991" y="4530725"/>
            <a:ext cx="69850" cy="77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2" name="Oval 134"/>
          <p:cNvSpPr>
            <a:spLocks noChangeAspect="1" noChangeArrowheads="1"/>
          </p:cNvSpPr>
          <p:nvPr/>
        </p:nvSpPr>
        <p:spPr bwMode="auto">
          <a:xfrm>
            <a:off x="1717675" y="4607313"/>
            <a:ext cx="71438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3" name="Oval 135"/>
          <p:cNvSpPr>
            <a:spLocks noChangeAspect="1" noChangeArrowheads="1"/>
          </p:cNvSpPr>
          <p:nvPr/>
        </p:nvSpPr>
        <p:spPr bwMode="auto">
          <a:xfrm>
            <a:off x="1446216" y="5253038"/>
            <a:ext cx="69850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4" name="Oval 136"/>
          <p:cNvSpPr>
            <a:spLocks noChangeAspect="1" noChangeArrowheads="1"/>
          </p:cNvSpPr>
          <p:nvPr/>
        </p:nvSpPr>
        <p:spPr bwMode="auto">
          <a:xfrm>
            <a:off x="1524000" y="5062538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5" name="Oval 137"/>
          <p:cNvSpPr>
            <a:spLocks noChangeAspect="1" noChangeArrowheads="1"/>
          </p:cNvSpPr>
          <p:nvPr/>
        </p:nvSpPr>
        <p:spPr bwMode="auto">
          <a:xfrm>
            <a:off x="1717675" y="4908550"/>
            <a:ext cx="71438" cy="7778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6" name="Oval 138"/>
          <p:cNvSpPr>
            <a:spLocks noChangeAspect="1" noChangeArrowheads="1"/>
          </p:cNvSpPr>
          <p:nvPr/>
        </p:nvSpPr>
        <p:spPr bwMode="auto">
          <a:xfrm>
            <a:off x="1317627" y="5341938"/>
            <a:ext cx="69850" cy="80962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7" name="Oval 139"/>
          <p:cNvSpPr>
            <a:spLocks noChangeAspect="1" noChangeArrowheads="1"/>
          </p:cNvSpPr>
          <p:nvPr/>
        </p:nvSpPr>
        <p:spPr bwMode="auto">
          <a:xfrm>
            <a:off x="1893888" y="4818063"/>
            <a:ext cx="69850" cy="80962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8" name="Oval 140"/>
          <p:cNvSpPr>
            <a:spLocks noChangeAspect="1" noChangeArrowheads="1"/>
          </p:cNvSpPr>
          <p:nvPr/>
        </p:nvSpPr>
        <p:spPr bwMode="auto">
          <a:xfrm>
            <a:off x="2282826" y="4253301"/>
            <a:ext cx="69850" cy="79375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49" name="Oval 141"/>
          <p:cNvSpPr>
            <a:spLocks noChangeAspect="1" noChangeArrowheads="1"/>
          </p:cNvSpPr>
          <p:nvPr/>
        </p:nvSpPr>
        <p:spPr bwMode="auto">
          <a:xfrm>
            <a:off x="1757367" y="5040313"/>
            <a:ext cx="69850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0" name="Oval 142"/>
          <p:cNvSpPr>
            <a:spLocks noChangeAspect="1" noChangeArrowheads="1"/>
          </p:cNvSpPr>
          <p:nvPr/>
        </p:nvSpPr>
        <p:spPr bwMode="auto">
          <a:xfrm>
            <a:off x="1795464" y="4653351"/>
            <a:ext cx="69850" cy="77787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1" name="Oval 143"/>
          <p:cNvSpPr>
            <a:spLocks noChangeAspect="1" noChangeArrowheads="1"/>
          </p:cNvSpPr>
          <p:nvPr/>
        </p:nvSpPr>
        <p:spPr bwMode="auto">
          <a:xfrm>
            <a:off x="2341569" y="4141788"/>
            <a:ext cx="69850" cy="80962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2" name="Oval 144"/>
          <p:cNvSpPr>
            <a:spLocks noChangeAspect="1" noChangeArrowheads="1"/>
          </p:cNvSpPr>
          <p:nvPr/>
        </p:nvSpPr>
        <p:spPr bwMode="auto">
          <a:xfrm>
            <a:off x="1874841" y="4742251"/>
            <a:ext cx="6985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3" name="Oval 145"/>
          <p:cNvSpPr>
            <a:spLocks noChangeAspect="1" noChangeArrowheads="1"/>
          </p:cNvSpPr>
          <p:nvPr/>
        </p:nvSpPr>
        <p:spPr bwMode="auto">
          <a:xfrm>
            <a:off x="1436688" y="5221676"/>
            <a:ext cx="69850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4" name="Oval 146"/>
          <p:cNvSpPr>
            <a:spLocks noChangeAspect="1" noChangeArrowheads="1"/>
          </p:cNvSpPr>
          <p:nvPr/>
        </p:nvSpPr>
        <p:spPr bwMode="auto">
          <a:xfrm>
            <a:off x="2428881" y="3952881"/>
            <a:ext cx="69850" cy="80963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5" name="Oval 147"/>
          <p:cNvSpPr>
            <a:spLocks noChangeAspect="1" noChangeArrowheads="1"/>
          </p:cNvSpPr>
          <p:nvPr/>
        </p:nvSpPr>
        <p:spPr bwMode="auto">
          <a:xfrm>
            <a:off x="1514481" y="5151438"/>
            <a:ext cx="69850" cy="8255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6" name="Oval 148"/>
          <p:cNvSpPr>
            <a:spLocks noChangeAspect="1" noChangeArrowheads="1"/>
          </p:cNvSpPr>
          <p:nvPr/>
        </p:nvSpPr>
        <p:spPr bwMode="auto">
          <a:xfrm>
            <a:off x="2127252" y="4585088"/>
            <a:ext cx="69850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7" name="Oval 149"/>
          <p:cNvSpPr>
            <a:spLocks noChangeAspect="1" noChangeArrowheads="1"/>
          </p:cNvSpPr>
          <p:nvPr/>
        </p:nvSpPr>
        <p:spPr bwMode="auto">
          <a:xfrm>
            <a:off x="2417948" y="4231076"/>
            <a:ext cx="71437" cy="79375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8" name="Oval 150"/>
          <p:cNvSpPr>
            <a:spLocks noChangeAspect="1" noChangeArrowheads="1"/>
          </p:cNvSpPr>
          <p:nvPr/>
        </p:nvSpPr>
        <p:spPr bwMode="auto">
          <a:xfrm>
            <a:off x="2379663" y="3963988"/>
            <a:ext cx="6985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59" name="Oval 151"/>
          <p:cNvSpPr>
            <a:spLocks noChangeAspect="1" noChangeArrowheads="1"/>
          </p:cNvSpPr>
          <p:nvPr/>
        </p:nvSpPr>
        <p:spPr bwMode="auto">
          <a:xfrm>
            <a:off x="1670052" y="4851788"/>
            <a:ext cx="69850" cy="80963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0" name="Oval 152"/>
          <p:cNvSpPr>
            <a:spLocks noChangeAspect="1" noChangeArrowheads="1"/>
          </p:cNvSpPr>
          <p:nvPr/>
        </p:nvSpPr>
        <p:spPr bwMode="auto">
          <a:xfrm>
            <a:off x="1366839" y="5053401"/>
            <a:ext cx="69850" cy="77787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1" name="Oval 153"/>
          <p:cNvSpPr>
            <a:spLocks noChangeAspect="1" noChangeArrowheads="1"/>
          </p:cNvSpPr>
          <p:nvPr/>
        </p:nvSpPr>
        <p:spPr bwMode="auto">
          <a:xfrm>
            <a:off x="2185992" y="4375538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2" name="Oval 154"/>
          <p:cNvSpPr>
            <a:spLocks noChangeAspect="1" noChangeArrowheads="1"/>
          </p:cNvSpPr>
          <p:nvPr/>
        </p:nvSpPr>
        <p:spPr bwMode="auto">
          <a:xfrm>
            <a:off x="1533528" y="5129213"/>
            <a:ext cx="69850" cy="8255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3" name="Oval 155"/>
          <p:cNvSpPr>
            <a:spLocks noChangeAspect="1" noChangeArrowheads="1"/>
          </p:cNvSpPr>
          <p:nvPr/>
        </p:nvSpPr>
        <p:spPr bwMode="auto">
          <a:xfrm>
            <a:off x="2000251" y="4441825"/>
            <a:ext cx="71438" cy="77788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4" name="Oval 156"/>
          <p:cNvSpPr>
            <a:spLocks noChangeAspect="1" noChangeArrowheads="1"/>
          </p:cNvSpPr>
          <p:nvPr/>
        </p:nvSpPr>
        <p:spPr bwMode="auto">
          <a:xfrm>
            <a:off x="2341569" y="4052888"/>
            <a:ext cx="69850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5" name="Oval 157"/>
          <p:cNvSpPr>
            <a:spLocks noChangeAspect="1" noChangeArrowheads="1"/>
          </p:cNvSpPr>
          <p:nvPr/>
        </p:nvSpPr>
        <p:spPr bwMode="auto">
          <a:xfrm>
            <a:off x="2193925" y="4386263"/>
            <a:ext cx="71438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6" name="Oval 158"/>
          <p:cNvSpPr>
            <a:spLocks noChangeAspect="1" noChangeArrowheads="1"/>
          </p:cNvSpPr>
          <p:nvPr/>
        </p:nvSpPr>
        <p:spPr bwMode="auto">
          <a:xfrm>
            <a:off x="1651002" y="4985138"/>
            <a:ext cx="69850" cy="809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7" name="Oval 159"/>
          <p:cNvSpPr>
            <a:spLocks noChangeAspect="1" noChangeArrowheads="1"/>
          </p:cNvSpPr>
          <p:nvPr/>
        </p:nvSpPr>
        <p:spPr bwMode="auto">
          <a:xfrm>
            <a:off x="1641477" y="500736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8" name="Oval 160"/>
          <p:cNvSpPr>
            <a:spLocks noChangeAspect="1" noChangeArrowheads="1"/>
          </p:cNvSpPr>
          <p:nvPr/>
        </p:nvSpPr>
        <p:spPr bwMode="auto">
          <a:xfrm>
            <a:off x="1484313" y="5029588"/>
            <a:ext cx="69850" cy="80963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69" name="Oval 161"/>
          <p:cNvSpPr>
            <a:spLocks noChangeAspect="1" noChangeArrowheads="1"/>
          </p:cNvSpPr>
          <p:nvPr/>
        </p:nvSpPr>
        <p:spPr bwMode="auto">
          <a:xfrm>
            <a:off x="1670052" y="5007363"/>
            <a:ext cx="69850" cy="80963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0" name="Oval 162"/>
          <p:cNvSpPr>
            <a:spLocks noChangeAspect="1" noChangeArrowheads="1"/>
          </p:cNvSpPr>
          <p:nvPr/>
        </p:nvSpPr>
        <p:spPr bwMode="auto">
          <a:xfrm>
            <a:off x="2351088" y="4308863"/>
            <a:ext cx="69850" cy="80963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1" name="Oval 163"/>
          <p:cNvSpPr>
            <a:spLocks noChangeAspect="1" noChangeArrowheads="1"/>
          </p:cNvSpPr>
          <p:nvPr/>
        </p:nvSpPr>
        <p:spPr bwMode="auto">
          <a:xfrm>
            <a:off x="1747839" y="4786313"/>
            <a:ext cx="69850" cy="80962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2" name="Oval 164"/>
          <p:cNvSpPr>
            <a:spLocks noChangeAspect="1" noChangeArrowheads="1"/>
          </p:cNvSpPr>
          <p:nvPr/>
        </p:nvSpPr>
        <p:spPr bwMode="auto">
          <a:xfrm>
            <a:off x="1670052" y="490855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3" name="Oval 165"/>
          <p:cNvSpPr>
            <a:spLocks noChangeAspect="1" noChangeArrowheads="1"/>
          </p:cNvSpPr>
          <p:nvPr/>
        </p:nvSpPr>
        <p:spPr bwMode="auto">
          <a:xfrm>
            <a:off x="1493972" y="5053401"/>
            <a:ext cx="71437" cy="7778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4" name="Oval 166"/>
          <p:cNvSpPr>
            <a:spLocks noChangeAspect="1" noChangeArrowheads="1"/>
          </p:cNvSpPr>
          <p:nvPr/>
        </p:nvSpPr>
        <p:spPr bwMode="auto">
          <a:xfrm>
            <a:off x="1376417" y="5140325"/>
            <a:ext cx="71437" cy="82550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5" name="Oval 167"/>
          <p:cNvSpPr>
            <a:spLocks noChangeAspect="1" noChangeArrowheads="1"/>
          </p:cNvSpPr>
          <p:nvPr/>
        </p:nvSpPr>
        <p:spPr bwMode="auto">
          <a:xfrm>
            <a:off x="1981200" y="4508500"/>
            <a:ext cx="69850" cy="777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6" name="Oval 168"/>
          <p:cNvSpPr>
            <a:spLocks noChangeAspect="1" noChangeArrowheads="1"/>
          </p:cNvSpPr>
          <p:nvPr/>
        </p:nvSpPr>
        <p:spPr bwMode="auto">
          <a:xfrm>
            <a:off x="1893888" y="4742251"/>
            <a:ext cx="69850" cy="7778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7" name="Oval 169"/>
          <p:cNvSpPr>
            <a:spLocks noChangeAspect="1" noChangeArrowheads="1"/>
          </p:cNvSpPr>
          <p:nvPr/>
        </p:nvSpPr>
        <p:spPr bwMode="auto">
          <a:xfrm>
            <a:off x="1990728" y="4562863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8" name="Oval 170"/>
          <p:cNvSpPr>
            <a:spLocks noChangeAspect="1" noChangeArrowheads="1"/>
          </p:cNvSpPr>
          <p:nvPr/>
        </p:nvSpPr>
        <p:spPr bwMode="auto">
          <a:xfrm>
            <a:off x="1571625" y="4930775"/>
            <a:ext cx="69850" cy="77788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79" name="Oval 171"/>
          <p:cNvSpPr>
            <a:spLocks noChangeAspect="1" noChangeArrowheads="1"/>
          </p:cNvSpPr>
          <p:nvPr/>
        </p:nvSpPr>
        <p:spPr bwMode="auto">
          <a:xfrm>
            <a:off x="1258890" y="5409001"/>
            <a:ext cx="69850" cy="79375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80" name="Oval 172"/>
          <p:cNvSpPr>
            <a:spLocks noChangeAspect="1" noChangeArrowheads="1"/>
          </p:cNvSpPr>
          <p:nvPr/>
        </p:nvSpPr>
        <p:spPr bwMode="auto">
          <a:xfrm>
            <a:off x="2954340" y="3863982"/>
            <a:ext cx="6985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81" name="Oval 173"/>
          <p:cNvSpPr>
            <a:spLocks noChangeAspect="1" noChangeArrowheads="1"/>
          </p:cNvSpPr>
          <p:nvPr/>
        </p:nvSpPr>
        <p:spPr bwMode="auto">
          <a:xfrm>
            <a:off x="1844679" y="4729163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99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82" name="Oval 174"/>
          <p:cNvSpPr>
            <a:spLocks noChangeAspect="1" noChangeArrowheads="1"/>
          </p:cNvSpPr>
          <p:nvPr/>
        </p:nvSpPr>
        <p:spPr bwMode="auto">
          <a:xfrm>
            <a:off x="1563690" y="5129213"/>
            <a:ext cx="69850" cy="8255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83" name="Oval 175"/>
          <p:cNvSpPr>
            <a:spLocks noChangeAspect="1" noChangeArrowheads="1"/>
          </p:cNvSpPr>
          <p:nvPr/>
        </p:nvSpPr>
        <p:spPr bwMode="auto">
          <a:xfrm>
            <a:off x="1708152" y="4841875"/>
            <a:ext cx="69850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84" name="Oval 176"/>
          <p:cNvSpPr>
            <a:spLocks noChangeAspect="1" noChangeArrowheads="1"/>
          </p:cNvSpPr>
          <p:nvPr/>
        </p:nvSpPr>
        <p:spPr bwMode="auto">
          <a:xfrm>
            <a:off x="1611422" y="5018088"/>
            <a:ext cx="71437" cy="80962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95" name="Rectangle 187"/>
          <p:cNvSpPr>
            <a:spLocks noChangeArrowheads="1"/>
          </p:cNvSpPr>
          <p:nvPr/>
        </p:nvSpPr>
        <p:spPr bwMode="auto">
          <a:xfrm>
            <a:off x="2243138" y="5670428"/>
            <a:ext cx="777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000" b="1" dirty="0" smtClean="0">
                <a:solidFill>
                  <a:srgbClr val="FFFFFF"/>
                </a:solidFill>
                <a:latin typeface="Arial" charset="0"/>
              </a:rPr>
              <a:t>Twin 2</a:t>
            </a:r>
            <a:endParaRPr lang="en-US" altLang="en-US" sz="20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396" name="Rectangle 188"/>
          <p:cNvSpPr>
            <a:spLocks noChangeArrowheads="1"/>
          </p:cNvSpPr>
          <p:nvPr/>
        </p:nvSpPr>
        <p:spPr bwMode="auto">
          <a:xfrm rot="16200000">
            <a:off x="568668" y="3644831"/>
            <a:ext cx="777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000" b="1" dirty="0" smtClean="0">
                <a:solidFill>
                  <a:srgbClr val="FFFFFF"/>
                </a:solidFill>
                <a:latin typeface="Arial" charset="0"/>
              </a:rPr>
              <a:t>Twin 1</a:t>
            </a:r>
            <a:endParaRPr lang="en-US" altLang="en-US" sz="20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397" name="Rectangle 189"/>
          <p:cNvSpPr>
            <a:spLocks noChangeArrowheads="1"/>
          </p:cNvSpPr>
          <p:nvPr/>
        </p:nvSpPr>
        <p:spPr bwMode="auto">
          <a:xfrm>
            <a:off x="5864231" y="2149475"/>
            <a:ext cx="2913063" cy="3341688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98" name="Line 190"/>
          <p:cNvSpPr>
            <a:spLocks noChangeShapeType="1"/>
          </p:cNvSpPr>
          <p:nvPr/>
        </p:nvSpPr>
        <p:spPr bwMode="auto">
          <a:xfrm>
            <a:off x="5834063" y="5491551"/>
            <a:ext cx="30162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399" name="Line 191"/>
          <p:cNvSpPr>
            <a:spLocks noChangeShapeType="1"/>
          </p:cNvSpPr>
          <p:nvPr/>
        </p:nvSpPr>
        <p:spPr bwMode="auto">
          <a:xfrm>
            <a:off x="5834063" y="5121275"/>
            <a:ext cx="30162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0" name="Line 192"/>
          <p:cNvSpPr>
            <a:spLocks noChangeShapeType="1"/>
          </p:cNvSpPr>
          <p:nvPr/>
        </p:nvSpPr>
        <p:spPr bwMode="auto">
          <a:xfrm>
            <a:off x="5834063" y="4749800"/>
            <a:ext cx="30162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1" name="Line 193"/>
          <p:cNvSpPr>
            <a:spLocks noChangeShapeType="1"/>
          </p:cNvSpPr>
          <p:nvPr/>
        </p:nvSpPr>
        <p:spPr bwMode="auto">
          <a:xfrm>
            <a:off x="5834063" y="4381888"/>
            <a:ext cx="30162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2" name="Line 194"/>
          <p:cNvSpPr>
            <a:spLocks noChangeShapeType="1"/>
          </p:cNvSpPr>
          <p:nvPr/>
        </p:nvSpPr>
        <p:spPr bwMode="auto">
          <a:xfrm>
            <a:off x="5834063" y="4013200"/>
            <a:ext cx="30162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3" name="Line 195"/>
          <p:cNvSpPr>
            <a:spLocks noChangeShapeType="1"/>
          </p:cNvSpPr>
          <p:nvPr/>
        </p:nvSpPr>
        <p:spPr bwMode="auto">
          <a:xfrm>
            <a:off x="5834063" y="3632200"/>
            <a:ext cx="30162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4" name="Line 196"/>
          <p:cNvSpPr>
            <a:spLocks noChangeShapeType="1"/>
          </p:cNvSpPr>
          <p:nvPr/>
        </p:nvSpPr>
        <p:spPr bwMode="auto">
          <a:xfrm>
            <a:off x="5834063" y="3261113"/>
            <a:ext cx="30162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5" name="Line 197"/>
          <p:cNvSpPr>
            <a:spLocks noChangeShapeType="1"/>
          </p:cNvSpPr>
          <p:nvPr/>
        </p:nvSpPr>
        <p:spPr bwMode="auto">
          <a:xfrm>
            <a:off x="5834063" y="2891226"/>
            <a:ext cx="30162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6" name="Line 198"/>
          <p:cNvSpPr>
            <a:spLocks noChangeShapeType="1"/>
          </p:cNvSpPr>
          <p:nvPr/>
        </p:nvSpPr>
        <p:spPr bwMode="auto">
          <a:xfrm>
            <a:off x="5834063" y="2519751"/>
            <a:ext cx="30162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7" name="Line 199"/>
          <p:cNvSpPr>
            <a:spLocks noChangeShapeType="1"/>
          </p:cNvSpPr>
          <p:nvPr/>
        </p:nvSpPr>
        <p:spPr bwMode="auto">
          <a:xfrm>
            <a:off x="5834063" y="2149863"/>
            <a:ext cx="30162" cy="31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8" name="Line 200"/>
          <p:cNvSpPr>
            <a:spLocks noChangeShapeType="1"/>
          </p:cNvSpPr>
          <p:nvPr/>
        </p:nvSpPr>
        <p:spPr bwMode="auto">
          <a:xfrm flipV="1">
            <a:off x="5864226" y="5491551"/>
            <a:ext cx="1588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09" name="Line 201"/>
          <p:cNvSpPr>
            <a:spLocks noChangeShapeType="1"/>
          </p:cNvSpPr>
          <p:nvPr/>
        </p:nvSpPr>
        <p:spPr bwMode="auto">
          <a:xfrm flipV="1">
            <a:off x="6191250" y="5491551"/>
            <a:ext cx="1588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0" name="Line 202"/>
          <p:cNvSpPr>
            <a:spLocks noChangeShapeType="1"/>
          </p:cNvSpPr>
          <p:nvPr/>
        </p:nvSpPr>
        <p:spPr bwMode="auto">
          <a:xfrm flipV="1">
            <a:off x="6507272" y="5491551"/>
            <a:ext cx="1587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1" name="Line 203"/>
          <p:cNvSpPr>
            <a:spLocks noChangeShapeType="1"/>
          </p:cNvSpPr>
          <p:nvPr/>
        </p:nvSpPr>
        <p:spPr bwMode="auto">
          <a:xfrm flipV="1">
            <a:off x="6834314" y="5491551"/>
            <a:ext cx="1587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2" name="Line 204"/>
          <p:cNvSpPr>
            <a:spLocks noChangeShapeType="1"/>
          </p:cNvSpPr>
          <p:nvPr/>
        </p:nvSpPr>
        <p:spPr bwMode="auto">
          <a:xfrm flipV="1">
            <a:off x="7161338" y="5491551"/>
            <a:ext cx="1587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3" name="Line 205"/>
          <p:cNvSpPr>
            <a:spLocks noChangeShapeType="1"/>
          </p:cNvSpPr>
          <p:nvPr/>
        </p:nvSpPr>
        <p:spPr bwMode="auto">
          <a:xfrm flipV="1">
            <a:off x="7477194" y="5491551"/>
            <a:ext cx="3175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4" name="Line 206"/>
          <p:cNvSpPr>
            <a:spLocks noChangeShapeType="1"/>
          </p:cNvSpPr>
          <p:nvPr/>
        </p:nvSpPr>
        <p:spPr bwMode="auto">
          <a:xfrm flipV="1">
            <a:off x="7805864" y="5491551"/>
            <a:ext cx="1587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5" name="Line 207"/>
          <p:cNvSpPr>
            <a:spLocks noChangeShapeType="1"/>
          </p:cNvSpPr>
          <p:nvPr/>
        </p:nvSpPr>
        <p:spPr bwMode="auto">
          <a:xfrm flipV="1">
            <a:off x="8132888" y="5491551"/>
            <a:ext cx="1587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6" name="Line 208"/>
          <p:cNvSpPr>
            <a:spLocks noChangeShapeType="1"/>
          </p:cNvSpPr>
          <p:nvPr/>
        </p:nvSpPr>
        <p:spPr bwMode="auto">
          <a:xfrm flipV="1">
            <a:off x="8448675" y="5491551"/>
            <a:ext cx="1588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7" name="Line 209"/>
          <p:cNvSpPr>
            <a:spLocks noChangeShapeType="1"/>
          </p:cNvSpPr>
          <p:nvPr/>
        </p:nvSpPr>
        <p:spPr bwMode="auto">
          <a:xfrm flipV="1">
            <a:off x="8777414" y="5491551"/>
            <a:ext cx="1587" cy="34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8" name="Oval 210"/>
          <p:cNvSpPr>
            <a:spLocks noChangeAspect="1" noChangeArrowheads="1"/>
          </p:cNvSpPr>
          <p:nvPr/>
        </p:nvSpPr>
        <p:spPr bwMode="auto">
          <a:xfrm>
            <a:off x="6151619" y="4664463"/>
            <a:ext cx="71437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19" name="Oval 211"/>
          <p:cNvSpPr>
            <a:spLocks noChangeAspect="1" noChangeArrowheads="1"/>
          </p:cNvSpPr>
          <p:nvPr/>
        </p:nvSpPr>
        <p:spPr bwMode="auto">
          <a:xfrm>
            <a:off x="6651698" y="4926401"/>
            <a:ext cx="68263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0" name="Oval 212"/>
          <p:cNvSpPr>
            <a:spLocks noChangeAspect="1" noChangeArrowheads="1"/>
          </p:cNvSpPr>
          <p:nvPr/>
        </p:nvSpPr>
        <p:spPr bwMode="auto">
          <a:xfrm>
            <a:off x="6315081" y="48387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1" name="Oval 213"/>
          <p:cNvSpPr>
            <a:spLocks noChangeAspect="1" noChangeArrowheads="1"/>
          </p:cNvSpPr>
          <p:nvPr/>
        </p:nvSpPr>
        <p:spPr bwMode="auto">
          <a:xfrm>
            <a:off x="6670802" y="4218376"/>
            <a:ext cx="66675" cy="7778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2" name="Oval 214"/>
          <p:cNvSpPr>
            <a:spLocks noChangeAspect="1" noChangeArrowheads="1"/>
          </p:cNvSpPr>
          <p:nvPr/>
        </p:nvSpPr>
        <p:spPr bwMode="auto">
          <a:xfrm>
            <a:off x="6564315" y="4806950"/>
            <a:ext cx="69850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3" name="Oval 215"/>
          <p:cNvSpPr>
            <a:spLocks noChangeAspect="1" noChangeArrowheads="1"/>
          </p:cNvSpPr>
          <p:nvPr/>
        </p:nvSpPr>
        <p:spPr bwMode="auto">
          <a:xfrm>
            <a:off x="6467481" y="496926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4" name="Oval 216"/>
          <p:cNvSpPr>
            <a:spLocks noChangeAspect="1" noChangeArrowheads="1"/>
          </p:cNvSpPr>
          <p:nvPr/>
        </p:nvSpPr>
        <p:spPr bwMode="auto">
          <a:xfrm>
            <a:off x="6477001" y="4272351"/>
            <a:ext cx="71438" cy="79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5" name="Oval 217"/>
          <p:cNvSpPr>
            <a:spLocks noChangeAspect="1" noChangeArrowheads="1"/>
          </p:cNvSpPr>
          <p:nvPr/>
        </p:nvSpPr>
        <p:spPr bwMode="auto">
          <a:xfrm>
            <a:off x="6372278" y="4958151"/>
            <a:ext cx="66675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6" name="Oval 218"/>
          <p:cNvSpPr>
            <a:spLocks noChangeAspect="1" noChangeArrowheads="1"/>
          </p:cNvSpPr>
          <p:nvPr/>
        </p:nvSpPr>
        <p:spPr bwMode="auto">
          <a:xfrm>
            <a:off x="7045327" y="3478213"/>
            <a:ext cx="71438" cy="80962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7" name="Oval 219"/>
          <p:cNvSpPr>
            <a:spLocks noChangeAspect="1" noChangeArrowheads="1"/>
          </p:cNvSpPr>
          <p:nvPr/>
        </p:nvSpPr>
        <p:spPr bwMode="auto">
          <a:xfrm>
            <a:off x="6757988" y="4044950"/>
            <a:ext cx="68262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8" name="Oval 220"/>
          <p:cNvSpPr>
            <a:spLocks noChangeAspect="1" noChangeArrowheads="1"/>
          </p:cNvSpPr>
          <p:nvPr/>
        </p:nvSpPr>
        <p:spPr bwMode="auto">
          <a:xfrm>
            <a:off x="6132513" y="5178425"/>
            <a:ext cx="69850" cy="7620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29" name="Oval 221"/>
          <p:cNvSpPr>
            <a:spLocks noChangeAspect="1" noChangeArrowheads="1"/>
          </p:cNvSpPr>
          <p:nvPr/>
        </p:nvSpPr>
        <p:spPr bwMode="auto">
          <a:xfrm>
            <a:off x="6227769" y="47625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0" name="Oval 222"/>
          <p:cNvSpPr>
            <a:spLocks noChangeAspect="1" noChangeArrowheads="1"/>
          </p:cNvSpPr>
          <p:nvPr/>
        </p:nvSpPr>
        <p:spPr bwMode="auto">
          <a:xfrm>
            <a:off x="7007298" y="4719638"/>
            <a:ext cx="68263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1" name="Oval 223"/>
          <p:cNvSpPr>
            <a:spLocks noChangeAspect="1" noChangeArrowheads="1"/>
          </p:cNvSpPr>
          <p:nvPr/>
        </p:nvSpPr>
        <p:spPr bwMode="auto">
          <a:xfrm>
            <a:off x="6362770" y="4437063"/>
            <a:ext cx="68263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2" name="Oval 224"/>
          <p:cNvSpPr>
            <a:spLocks noChangeAspect="1" noChangeArrowheads="1"/>
          </p:cNvSpPr>
          <p:nvPr/>
        </p:nvSpPr>
        <p:spPr bwMode="auto">
          <a:xfrm>
            <a:off x="6219845" y="4707326"/>
            <a:ext cx="68263" cy="793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3" name="Oval 225"/>
          <p:cNvSpPr>
            <a:spLocks noChangeAspect="1" noChangeArrowheads="1"/>
          </p:cNvSpPr>
          <p:nvPr/>
        </p:nvSpPr>
        <p:spPr bwMode="auto">
          <a:xfrm>
            <a:off x="6583534" y="4870838"/>
            <a:ext cx="71437" cy="79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4" name="Oval 226"/>
          <p:cNvSpPr>
            <a:spLocks noChangeAspect="1" noChangeArrowheads="1"/>
          </p:cNvSpPr>
          <p:nvPr/>
        </p:nvSpPr>
        <p:spPr bwMode="auto">
          <a:xfrm>
            <a:off x="7113588" y="4141788"/>
            <a:ext cx="68262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5" name="Oval 227"/>
          <p:cNvSpPr>
            <a:spLocks noChangeAspect="1" noChangeArrowheads="1"/>
          </p:cNvSpPr>
          <p:nvPr/>
        </p:nvSpPr>
        <p:spPr bwMode="auto">
          <a:xfrm>
            <a:off x="6757988" y="4892675"/>
            <a:ext cx="68262" cy="77788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6" name="Oval 228"/>
          <p:cNvSpPr>
            <a:spLocks noChangeAspect="1" noChangeArrowheads="1"/>
          </p:cNvSpPr>
          <p:nvPr/>
        </p:nvSpPr>
        <p:spPr bwMode="auto">
          <a:xfrm>
            <a:off x="6372278" y="4664463"/>
            <a:ext cx="66675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7" name="Oval 229"/>
          <p:cNvSpPr>
            <a:spLocks noChangeAspect="1" noChangeArrowheads="1"/>
          </p:cNvSpPr>
          <p:nvPr/>
        </p:nvSpPr>
        <p:spPr bwMode="auto">
          <a:xfrm>
            <a:off x="5999167" y="4664463"/>
            <a:ext cx="69850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8" name="Oval 230"/>
          <p:cNvSpPr>
            <a:spLocks noChangeAspect="1" noChangeArrowheads="1"/>
          </p:cNvSpPr>
          <p:nvPr/>
        </p:nvSpPr>
        <p:spPr bwMode="auto">
          <a:xfrm>
            <a:off x="6389882" y="4991100"/>
            <a:ext cx="71437" cy="762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39" name="Oval 231"/>
          <p:cNvSpPr>
            <a:spLocks noChangeAspect="1" noChangeArrowheads="1"/>
          </p:cNvSpPr>
          <p:nvPr/>
        </p:nvSpPr>
        <p:spPr bwMode="auto">
          <a:xfrm>
            <a:off x="7334250" y="3708400"/>
            <a:ext cx="69850" cy="762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0" name="Oval 232"/>
          <p:cNvSpPr>
            <a:spLocks noChangeAspect="1" noChangeArrowheads="1"/>
          </p:cNvSpPr>
          <p:nvPr/>
        </p:nvSpPr>
        <p:spPr bwMode="auto">
          <a:xfrm>
            <a:off x="8067675" y="3152775"/>
            <a:ext cx="65088" cy="77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1" name="Oval 233"/>
          <p:cNvSpPr>
            <a:spLocks noChangeAspect="1" noChangeArrowheads="1"/>
          </p:cNvSpPr>
          <p:nvPr/>
        </p:nvSpPr>
        <p:spPr bwMode="auto">
          <a:xfrm>
            <a:off x="7045327" y="4654550"/>
            <a:ext cx="71438" cy="762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2" name="Oval 234"/>
          <p:cNvSpPr>
            <a:spLocks noChangeAspect="1" noChangeArrowheads="1"/>
          </p:cNvSpPr>
          <p:nvPr/>
        </p:nvSpPr>
        <p:spPr bwMode="auto">
          <a:xfrm>
            <a:off x="7431197" y="4076700"/>
            <a:ext cx="66675" cy="77788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3" name="Oval 235"/>
          <p:cNvSpPr>
            <a:spLocks noChangeAspect="1" noChangeArrowheads="1"/>
          </p:cNvSpPr>
          <p:nvPr/>
        </p:nvSpPr>
        <p:spPr bwMode="auto">
          <a:xfrm>
            <a:off x="6418457" y="4675576"/>
            <a:ext cx="71437" cy="7778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4" name="Oval 236"/>
          <p:cNvSpPr>
            <a:spLocks noChangeAspect="1" noChangeArrowheads="1"/>
          </p:cNvSpPr>
          <p:nvPr/>
        </p:nvSpPr>
        <p:spPr bwMode="auto">
          <a:xfrm>
            <a:off x="6286503" y="4934338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5" name="Oval 237"/>
          <p:cNvSpPr>
            <a:spLocks noChangeAspect="1" noChangeArrowheads="1"/>
          </p:cNvSpPr>
          <p:nvPr/>
        </p:nvSpPr>
        <p:spPr bwMode="auto">
          <a:xfrm>
            <a:off x="6592890" y="4850201"/>
            <a:ext cx="69850" cy="77787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6" name="Oval 238"/>
          <p:cNvSpPr>
            <a:spLocks noChangeAspect="1" noChangeArrowheads="1"/>
          </p:cNvSpPr>
          <p:nvPr/>
        </p:nvSpPr>
        <p:spPr bwMode="auto">
          <a:xfrm>
            <a:off x="6102350" y="4632325"/>
            <a:ext cx="71438" cy="7620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7" name="Oval 239"/>
          <p:cNvSpPr>
            <a:spLocks noChangeAspect="1" noChangeArrowheads="1"/>
          </p:cNvSpPr>
          <p:nvPr/>
        </p:nvSpPr>
        <p:spPr bwMode="auto">
          <a:xfrm>
            <a:off x="6286503" y="4859338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8" name="Oval 240"/>
          <p:cNvSpPr>
            <a:spLocks noChangeAspect="1" noChangeArrowheads="1"/>
          </p:cNvSpPr>
          <p:nvPr/>
        </p:nvSpPr>
        <p:spPr bwMode="auto">
          <a:xfrm>
            <a:off x="6315081" y="3935413"/>
            <a:ext cx="69850" cy="80962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49" name="Oval 241"/>
          <p:cNvSpPr>
            <a:spLocks noChangeAspect="1" noChangeArrowheads="1"/>
          </p:cNvSpPr>
          <p:nvPr/>
        </p:nvSpPr>
        <p:spPr bwMode="auto">
          <a:xfrm>
            <a:off x="5949951" y="5362575"/>
            <a:ext cx="69850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0" name="Oval 242"/>
          <p:cNvSpPr>
            <a:spLocks noChangeAspect="1" noChangeArrowheads="1"/>
          </p:cNvSpPr>
          <p:nvPr/>
        </p:nvSpPr>
        <p:spPr bwMode="auto">
          <a:xfrm>
            <a:off x="6526215" y="3848101"/>
            <a:ext cx="69850" cy="80963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1" name="Oval 243"/>
          <p:cNvSpPr>
            <a:spLocks noChangeAspect="1" noChangeArrowheads="1"/>
          </p:cNvSpPr>
          <p:nvPr/>
        </p:nvSpPr>
        <p:spPr bwMode="auto">
          <a:xfrm>
            <a:off x="6286503" y="41529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2" name="Oval 244"/>
          <p:cNvSpPr>
            <a:spLocks noChangeAspect="1" noChangeArrowheads="1"/>
          </p:cNvSpPr>
          <p:nvPr/>
        </p:nvSpPr>
        <p:spPr bwMode="auto">
          <a:xfrm>
            <a:off x="7102479" y="3478213"/>
            <a:ext cx="69850" cy="80962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3" name="Oval 245"/>
          <p:cNvSpPr>
            <a:spLocks noChangeAspect="1" noChangeArrowheads="1"/>
          </p:cNvSpPr>
          <p:nvPr/>
        </p:nvSpPr>
        <p:spPr bwMode="auto">
          <a:xfrm>
            <a:off x="6113463" y="5002213"/>
            <a:ext cx="69850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4" name="Oval 246"/>
          <p:cNvSpPr>
            <a:spLocks noChangeAspect="1" noChangeArrowheads="1"/>
          </p:cNvSpPr>
          <p:nvPr/>
        </p:nvSpPr>
        <p:spPr bwMode="auto">
          <a:xfrm>
            <a:off x="7189791" y="4207263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5" name="Oval 247"/>
          <p:cNvSpPr>
            <a:spLocks noChangeAspect="1" noChangeArrowheads="1"/>
          </p:cNvSpPr>
          <p:nvPr/>
        </p:nvSpPr>
        <p:spPr bwMode="auto">
          <a:xfrm>
            <a:off x="6488113" y="4292600"/>
            <a:ext cx="68262" cy="8255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6" name="Oval 248"/>
          <p:cNvSpPr>
            <a:spLocks noChangeAspect="1" noChangeArrowheads="1"/>
          </p:cNvSpPr>
          <p:nvPr/>
        </p:nvSpPr>
        <p:spPr bwMode="auto">
          <a:xfrm>
            <a:off x="6380163" y="5221676"/>
            <a:ext cx="69850" cy="77787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7" name="Oval 249"/>
          <p:cNvSpPr>
            <a:spLocks noChangeAspect="1" noChangeArrowheads="1"/>
          </p:cNvSpPr>
          <p:nvPr/>
        </p:nvSpPr>
        <p:spPr bwMode="auto">
          <a:xfrm>
            <a:off x="6680274" y="4741863"/>
            <a:ext cx="68263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8" name="Oval 250"/>
          <p:cNvSpPr>
            <a:spLocks noChangeAspect="1" noChangeArrowheads="1"/>
          </p:cNvSpPr>
          <p:nvPr/>
        </p:nvSpPr>
        <p:spPr bwMode="auto">
          <a:xfrm>
            <a:off x="6172268" y="4947038"/>
            <a:ext cx="68263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59" name="Oval 251"/>
          <p:cNvSpPr>
            <a:spLocks noChangeAspect="1" noChangeArrowheads="1"/>
          </p:cNvSpPr>
          <p:nvPr/>
        </p:nvSpPr>
        <p:spPr bwMode="auto">
          <a:xfrm>
            <a:off x="6543681" y="49149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0" name="Oval 252"/>
          <p:cNvSpPr>
            <a:spLocks noChangeAspect="1" noChangeArrowheads="1"/>
          </p:cNvSpPr>
          <p:nvPr/>
        </p:nvSpPr>
        <p:spPr bwMode="auto">
          <a:xfrm>
            <a:off x="6564315" y="4741863"/>
            <a:ext cx="69850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1" name="Oval 253"/>
          <p:cNvSpPr>
            <a:spLocks noChangeAspect="1" noChangeArrowheads="1"/>
          </p:cNvSpPr>
          <p:nvPr/>
        </p:nvSpPr>
        <p:spPr bwMode="auto">
          <a:xfrm>
            <a:off x="6583534" y="4806950"/>
            <a:ext cx="71437" cy="762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2" name="Oval 254"/>
          <p:cNvSpPr>
            <a:spLocks noChangeAspect="1" noChangeArrowheads="1"/>
          </p:cNvSpPr>
          <p:nvPr/>
        </p:nvSpPr>
        <p:spPr bwMode="auto">
          <a:xfrm>
            <a:off x="6345238" y="4991100"/>
            <a:ext cx="63500" cy="76200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3" name="Oval 255"/>
          <p:cNvSpPr>
            <a:spLocks noChangeAspect="1" noChangeArrowheads="1"/>
          </p:cNvSpPr>
          <p:nvPr/>
        </p:nvSpPr>
        <p:spPr bwMode="auto">
          <a:xfrm>
            <a:off x="6113463" y="50673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4" name="Oval 256"/>
          <p:cNvSpPr>
            <a:spLocks noChangeAspect="1" noChangeArrowheads="1"/>
          </p:cNvSpPr>
          <p:nvPr/>
        </p:nvSpPr>
        <p:spPr bwMode="auto">
          <a:xfrm>
            <a:off x="6708776" y="4272351"/>
            <a:ext cx="69850" cy="79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5" name="Oval 257"/>
          <p:cNvSpPr>
            <a:spLocks noChangeAspect="1" noChangeArrowheads="1"/>
          </p:cNvSpPr>
          <p:nvPr/>
        </p:nvSpPr>
        <p:spPr bwMode="auto">
          <a:xfrm>
            <a:off x="6891339" y="3903668"/>
            <a:ext cx="69850" cy="77787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6" name="Oval 258"/>
          <p:cNvSpPr>
            <a:spLocks noChangeAspect="1" noChangeArrowheads="1"/>
          </p:cNvSpPr>
          <p:nvPr/>
        </p:nvSpPr>
        <p:spPr bwMode="auto">
          <a:xfrm>
            <a:off x="6804027" y="4141788"/>
            <a:ext cx="69850" cy="809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7" name="Oval 259"/>
          <p:cNvSpPr>
            <a:spLocks noChangeAspect="1" noChangeArrowheads="1"/>
          </p:cNvSpPr>
          <p:nvPr/>
        </p:nvSpPr>
        <p:spPr bwMode="auto">
          <a:xfrm>
            <a:off x="5978529" y="5156200"/>
            <a:ext cx="69850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8" name="Oval 260"/>
          <p:cNvSpPr>
            <a:spLocks noChangeAspect="1" noChangeArrowheads="1"/>
          </p:cNvSpPr>
          <p:nvPr/>
        </p:nvSpPr>
        <p:spPr bwMode="auto">
          <a:xfrm>
            <a:off x="6612132" y="5242313"/>
            <a:ext cx="71437" cy="79375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69" name="Oval 261"/>
          <p:cNvSpPr>
            <a:spLocks noChangeAspect="1" noChangeArrowheads="1"/>
          </p:cNvSpPr>
          <p:nvPr/>
        </p:nvSpPr>
        <p:spPr bwMode="auto">
          <a:xfrm>
            <a:off x="7094538" y="4446976"/>
            <a:ext cx="68262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0" name="Oval 262"/>
          <p:cNvSpPr>
            <a:spLocks noChangeAspect="1" noChangeArrowheads="1"/>
          </p:cNvSpPr>
          <p:nvPr/>
        </p:nvSpPr>
        <p:spPr bwMode="auto">
          <a:xfrm>
            <a:off x="6467481" y="4643826"/>
            <a:ext cx="6985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1" name="Oval 263"/>
          <p:cNvSpPr>
            <a:spLocks noChangeAspect="1" noChangeArrowheads="1"/>
          </p:cNvSpPr>
          <p:nvPr/>
        </p:nvSpPr>
        <p:spPr bwMode="auto">
          <a:xfrm>
            <a:off x="6248400" y="4489838"/>
            <a:ext cx="6985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2" name="Oval 264"/>
          <p:cNvSpPr>
            <a:spLocks noChangeAspect="1" noChangeArrowheads="1"/>
          </p:cNvSpPr>
          <p:nvPr/>
        </p:nvSpPr>
        <p:spPr bwMode="auto">
          <a:xfrm>
            <a:off x="6037265" y="5200650"/>
            <a:ext cx="68262" cy="762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3" name="Oval 265"/>
          <p:cNvSpPr>
            <a:spLocks noChangeAspect="1" noChangeArrowheads="1"/>
          </p:cNvSpPr>
          <p:nvPr/>
        </p:nvSpPr>
        <p:spPr bwMode="auto">
          <a:xfrm>
            <a:off x="6467481" y="4576763"/>
            <a:ext cx="69850" cy="809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4" name="Oval 266"/>
          <p:cNvSpPr>
            <a:spLocks noChangeAspect="1" noChangeArrowheads="1"/>
          </p:cNvSpPr>
          <p:nvPr/>
        </p:nvSpPr>
        <p:spPr bwMode="auto">
          <a:xfrm>
            <a:off x="6132513" y="4969263"/>
            <a:ext cx="69850" cy="80963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5" name="Oval 267"/>
          <p:cNvSpPr>
            <a:spLocks noChangeAspect="1" noChangeArrowheads="1"/>
          </p:cNvSpPr>
          <p:nvPr/>
        </p:nvSpPr>
        <p:spPr bwMode="auto">
          <a:xfrm>
            <a:off x="6132513" y="4707326"/>
            <a:ext cx="69850" cy="79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6" name="Oval 268"/>
          <p:cNvSpPr>
            <a:spLocks noChangeAspect="1" noChangeArrowheads="1"/>
          </p:cNvSpPr>
          <p:nvPr/>
        </p:nvSpPr>
        <p:spPr bwMode="auto">
          <a:xfrm>
            <a:off x="6418457" y="5178425"/>
            <a:ext cx="71437" cy="762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7" name="Oval 269"/>
          <p:cNvSpPr>
            <a:spLocks noChangeAspect="1" noChangeArrowheads="1"/>
          </p:cNvSpPr>
          <p:nvPr/>
        </p:nvSpPr>
        <p:spPr bwMode="auto">
          <a:xfrm>
            <a:off x="7170738" y="3817938"/>
            <a:ext cx="69850" cy="7620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8" name="Oval 270"/>
          <p:cNvSpPr>
            <a:spLocks noChangeAspect="1" noChangeArrowheads="1"/>
          </p:cNvSpPr>
          <p:nvPr/>
        </p:nvSpPr>
        <p:spPr bwMode="auto">
          <a:xfrm>
            <a:off x="6315081" y="4926401"/>
            <a:ext cx="6985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79" name="Oval 271"/>
          <p:cNvSpPr>
            <a:spLocks noChangeAspect="1" noChangeArrowheads="1"/>
          </p:cNvSpPr>
          <p:nvPr/>
        </p:nvSpPr>
        <p:spPr bwMode="auto">
          <a:xfrm>
            <a:off x="6122991" y="5091113"/>
            <a:ext cx="69850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0" name="Oval 272"/>
          <p:cNvSpPr>
            <a:spLocks noChangeAspect="1" noChangeArrowheads="1"/>
          </p:cNvSpPr>
          <p:nvPr/>
        </p:nvSpPr>
        <p:spPr bwMode="auto">
          <a:xfrm>
            <a:off x="6389882" y="4478726"/>
            <a:ext cx="71437" cy="79375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1" name="Oval 273"/>
          <p:cNvSpPr>
            <a:spLocks noChangeAspect="1" noChangeArrowheads="1"/>
          </p:cNvSpPr>
          <p:nvPr/>
        </p:nvSpPr>
        <p:spPr bwMode="auto">
          <a:xfrm>
            <a:off x="6180138" y="4859338"/>
            <a:ext cx="69850" cy="80962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2" name="Oval 274"/>
          <p:cNvSpPr>
            <a:spLocks noChangeAspect="1" noChangeArrowheads="1"/>
          </p:cNvSpPr>
          <p:nvPr/>
        </p:nvSpPr>
        <p:spPr bwMode="auto">
          <a:xfrm>
            <a:off x="6037265" y="5230813"/>
            <a:ext cx="68262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3" name="Oval 275"/>
          <p:cNvSpPr>
            <a:spLocks noChangeAspect="1" noChangeArrowheads="1"/>
          </p:cNvSpPr>
          <p:nvPr/>
        </p:nvSpPr>
        <p:spPr bwMode="auto">
          <a:xfrm>
            <a:off x="6488113" y="4013200"/>
            <a:ext cx="68262" cy="762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4" name="Oval 276"/>
          <p:cNvSpPr>
            <a:spLocks noChangeAspect="1" noChangeArrowheads="1"/>
          </p:cNvSpPr>
          <p:nvPr/>
        </p:nvSpPr>
        <p:spPr bwMode="auto">
          <a:xfrm>
            <a:off x="7220019" y="4926401"/>
            <a:ext cx="68263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5" name="Oval 277"/>
          <p:cNvSpPr>
            <a:spLocks noChangeAspect="1" noChangeArrowheads="1"/>
          </p:cNvSpPr>
          <p:nvPr/>
        </p:nvSpPr>
        <p:spPr bwMode="auto">
          <a:xfrm>
            <a:off x="6757988" y="4762500"/>
            <a:ext cx="68262" cy="77788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6" name="Oval 278"/>
          <p:cNvSpPr>
            <a:spLocks noChangeAspect="1" noChangeArrowheads="1"/>
          </p:cNvSpPr>
          <p:nvPr/>
        </p:nvSpPr>
        <p:spPr bwMode="auto">
          <a:xfrm>
            <a:off x="6362770" y="5113338"/>
            <a:ext cx="68263" cy="7620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7" name="Oval 279"/>
          <p:cNvSpPr>
            <a:spLocks noChangeAspect="1" noChangeArrowheads="1"/>
          </p:cNvSpPr>
          <p:nvPr/>
        </p:nvSpPr>
        <p:spPr bwMode="auto">
          <a:xfrm>
            <a:off x="7497768" y="3609975"/>
            <a:ext cx="6985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8" name="Oval 280"/>
          <p:cNvSpPr>
            <a:spLocks noChangeAspect="1" noChangeArrowheads="1"/>
          </p:cNvSpPr>
          <p:nvPr/>
        </p:nvSpPr>
        <p:spPr bwMode="auto">
          <a:xfrm>
            <a:off x="7431197" y="4719638"/>
            <a:ext cx="66675" cy="7620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89" name="Oval 281"/>
          <p:cNvSpPr>
            <a:spLocks noChangeAspect="1" noChangeArrowheads="1"/>
          </p:cNvSpPr>
          <p:nvPr/>
        </p:nvSpPr>
        <p:spPr bwMode="auto">
          <a:xfrm>
            <a:off x="6969190" y="4556125"/>
            <a:ext cx="66675" cy="7778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0" name="Oval 282"/>
          <p:cNvSpPr>
            <a:spLocks noChangeAspect="1" noChangeArrowheads="1"/>
          </p:cNvSpPr>
          <p:nvPr/>
        </p:nvSpPr>
        <p:spPr bwMode="auto">
          <a:xfrm>
            <a:off x="7488240" y="4110041"/>
            <a:ext cx="69850" cy="7778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1" name="Oval 283"/>
          <p:cNvSpPr>
            <a:spLocks noChangeAspect="1" noChangeArrowheads="1"/>
          </p:cNvSpPr>
          <p:nvPr/>
        </p:nvSpPr>
        <p:spPr bwMode="auto">
          <a:xfrm>
            <a:off x="6623052" y="4772413"/>
            <a:ext cx="69850" cy="80963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2" name="Oval 284"/>
          <p:cNvSpPr>
            <a:spLocks noChangeAspect="1" noChangeArrowheads="1"/>
          </p:cNvSpPr>
          <p:nvPr/>
        </p:nvSpPr>
        <p:spPr bwMode="auto">
          <a:xfrm>
            <a:off x="6448425" y="4762500"/>
            <a:ext cx="71438" cy="77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3" name="Oval 285"/>
          <p:cNvSpPr>
            <a:spLocks noChangeAspect="1" noChangeArrowheads="1"/>
          </p:cNvSpPr>
          <p:nvPr/>
        </p:nvSpPr>
        <p:spPr bwMode="auto">
          <a:xfrm>
            <a:off x="6389882" y="4457700"/>
            <a:ext cx="71437" cy="77788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4" name="Oval 286"/>
          <p:cNvSpPr>
            <a:spLocks noChangeAspect="1" noChangeArrowheads="1"/>
          </p:cNvSpPr>
          <p:nvPr/>
        </p:nvSpPr>
        <p:spPr bwMode="auto">
          <a:xfrm>
            <a:off x="6824665" y="5002213"/>
            <a:ext cx="68262" cy="76200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5" name="Oval 287"/>
          <p:cNvSpPr>
            <a:spLocks noChangeAspect="1" noChangeArrowheads="1"/>
          </p:cNvSpPr>
          <p:nvPr/>
        </p:nvSpPr>
        <p:spPr bwMode="auto">
          <a:xfrm>
            <a:off x="6564315" y="4784725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6" name="Oval 288"/>
          <p:cNvSpPr>
            <a:spLocks noChangeAspect="1" noChangeArrowheads="1"/>
          </p:cNvSpPr>
          <p:nvPr/>
        </p:nvSpPr>
        <p:spPr bwMode="auto">
          <a:xfrm>
            <a:off x="6526215" y="3783013"/>
            <a:ext cx="69850" cy="80962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7" name="Oval 289"/>
          <p:cNvSpPr>
            <a:spLocks noChangeAspect="1" noChangeArrowheads="1"/>
          </p:cNvSpPr>
          <p:nvPr/>
        </p:nvSpPr>
        <p:spPr bwMode="auto">
          <a:xfrm>
            <a:off x="6362770" y="4892675"/>
            <a:ext cx="68263" cy="777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8" name="Oval 290"/>
          <p:cNvSpPr>
            <a:spLocks noChangeAspect="1" noChangeArrowheads="1"/>
          </p:cNvSpPr>
          <p:nvPr/>
        </p:nvSpPr>
        <p:spPr bwMode="auto">
          <a:xfrm>
            <a:off x="6448425" y="4576763"/>
            <a:ext cx="71438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499" name="Oval 291"/>
          <p:cNvSpPr>
            <a:spLocks noChangeAspect="1" noChangeArrowheads="1"/>
          </p:cNvSpPr>
          <p:nvPr/>
        </p:nvSpPr>
        <p:spPr bwMode="auto">
          <a:xfrm>
            <a:off x="6438903" y="4926401"/>
            <a:ext cx="69850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0" name="Oval 292"/>
          <p:cNvSpPr>
            <a:spLocks noChangeAspect="1" noChangeArrowheads="1"/>
          </p:cNvSpPr>
          <p:nvPr/>
        </p:nvSpPr>
        <p:spPr bwMode="auto">
          <a:xfrm>
            <a:off x="6315081" y="4859338"/>
            <a:ext cx="69850" cy="80962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1" name="Oval 293"/>
          <p:cNvSpPr>
            <a:spLocks noChangeAspect="1" noChangeArrowheads="1"/>
          </p:cNvSpPr>
          <p:nvPr/>
        </p:nvSpPr>
        <p:spPr bwMode="auto">
          <a:xfrm>
            <a:off x="6191252" y="4500951"/>
            <a:ext cx="68263" cy="79375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2" name="Oval 294"/>
          <p:cNvSpPr>
            <a:spLocks noChangeAspect="1" noChangeArrowheads="1"/>
          </p:cNvSpPr>
          <p:nvPr/>
        </p:nvSpPr>
        <p:spPr bwMode="auto">
          <a:xfrm>
            <a:off x="6592890" y="4934338"/>
            <a:ext cx="69850" cy="80963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3" name="Oval 295"/>
          <p:cNvSpPr>
            <a:spLocks noChangeAspect="1" noChangeArrowheads="1"/>
          </p:cNvSpPr>
          <p:nvPr/>
        </p:nvSpPr>
        <p:spPr bwMode="auto">
          <a:xfrm>
            <a:off x="6448425" y="5253426"/>
            <a:ext cx="71438" cy="77787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4" name="Oval 296"/>
          <p:cNvSpPr>
            <a:spLocks noChangeAspect="1" noChangeArrowheads="1"/>
          </p:cNvSpPr>
          <p:nvPr/>
        </p:nvSpPr>
        <p:spPr bwMode="auto">
          <a:xfrm>
            <a:off x="6497750" y="4500951"/>
            <a:ext cx="66675" cy="79375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5" name="Oval 297"/>
          <p:cNvSpPr>
            <a:spLocks noChangeAspect="1" noChangeArrowheads="1"/>
          </p:cNvSpPr>
          <p:nvPr/>
        </p:nvSpPr>
        <p:spPr bwMode="auto">
          <a:xfrm>
            <a:off x="6102350" y="5076825"/>
            <a:ext cx="71438" cy="8255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6" name="Oval 298"/>
          <p:cNvSpPr>
            <a:spLocks noChangeAspect="1" noChangeArrowheads="1"/>
          </p:cNvSpPr>
          <p:nvPr/>
        </p:nvSpPr>
        <p:spPr bwMode="auto">
          <a:xfrm>
            <a:off x="6765927" y="4337438"/>
            <a:ext cx="69850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7" name="Oval 299"/>
          <p:cNvSpPr>
            <a:spLocks noChangeAspect="1" noChangeArrowheads="1"/>
          </p:cNvSpPr>
          <p:nvPr/>
        </p:nvSpPr>
        <p:spPr bwMode="auto">
          <a:xfrm>
            <a:off x="6448425" y="4315213"/>
            <a:ext cx="71438" cy="80963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8" name="Oval 300"/>
          <p:cNvSpPr>
            <a:spLocks noChangeAspect="1" noChangeArrowheads="1"/>
          </p:cNvSpPr>
          <p:nvPr/>
        </p:nvSpPr>
        <p:spPr bwMode="auto">
          <a:xfrm>
            <a:off x="6335713" y="3838575"/>
            <a:ext cx="63500" cy="77788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09" name="Oval 301"/>
          <p:cNvSpPr>
            <a:spLocks noChangeAspect="1" noChangeArrowheads="1"/>
          </p:cNvSpPr>
          <p:nvPr/>
        </p:nvSpPr>
        <p:spPr bwMode="auto">
          <a:xfrm>
            <a:off x="6410328" y="4632325"/>
            <a:ext cx="69850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0" name="Oval 302"/>
          <p:cNvSpPr>
            <a:spLocks noChangeAspect="1" noChangeArrowheads="1"/>
          </p:cNvSpPr>
          <p:nvPr/>
        </p:nvSpPr>
        <p:spPr bwMode="auto">
          <a:xfrm>
            <a:off x="6459540" y="4914900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1" name="Oval 303"/>
          <p:cNvSpPr>
            <a:spLocks noChangeAspect="1" noChangeArrowheads="1"/>
          </p:cNvSpPr>
          <p:nvPr/>
        </p:nvSpPr>
        <p:spPr bwMode="auto">
          <a:xfrm>
            <a:off x="6448425" y="4914900"/>
            <a:ext cx="71438" cy="77788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2" name="Oval 304"/>
          <p:cNvSpPr>
            <a:spLocks noChangeAspect="1" noChangeArrowheads="1"/>
          </p:cNvSpPr>
          <p:nvPr/>
        </p:nvSpPr>
        <p:spPr bwMode="auto">
          <a:xfrm>
            <a:off x="6315081" y="4100513"/>
            <a:ext cx="69850" cy="762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3" name="Oval 305"/>
          <p:cNvSpPr>
            <a:spLocks noChangeAspect="1" noChangeArrowheads="1"/>
          </p:cNvSpPr>
          <p:nvPr/>
        </p:nvSpPr>
        <p:spPr bwMode="auto">
          <a:xfrm>
            <a:off x="6526215" y="4457700"/>
            <a:ext cx="69850" cy="77788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4" name="Oval 306"/>
          <p:cNvSpPr>
            <a:spLocks noChangeAspect="1" noChangeArrowheads="1"/>
          </p:cNvSpPr>
          <p:nvPr/>
        </p:nvSpPr>
        <p:spPr bwMode="auto">
          <a:xfrm>
            <a:off x="6640515" y="4337438"/>
            <a:ext cx="69850" cy="79375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5" name="Oval 307"/>
          <p:cNvSpPr>
            <a:spLocks noChangeAspect="1" noChangeArrowheads="1"/>
          </p:cNvSpPr>
          <p:nvPr/>
        </p:nvSpPr>
        <p:spPr bwMode="auto">
          <a:xfrm>
            <a:off x="7440617" y="4175125"/>
            <a:ext cx="68262" cy="7620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6" name="Oval 308"/>
          <p:cNvSpPr>
            <a:spLocks noChangeAspect="1" noChangeArrowheads="1"/>
          </p:cNvSpPr>
          <p:nvPr/>
        </p:nvSpPr>
        <p:spPr bwMode="auto">
          <a:xfrm>
            <a:off x="6765927" y="3979863"/>
            <a:ext cx="6985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7" name="Oval 309"/>
          <p:cNvSpPr>
            <a:spLocks noChangeAspect="1" noChangeArrowheads="1"/>
          </p:cNvSpPr>
          <p:nvPr/>
        </p:nvSpPr>
        <p:spPr bwMode="auto">
          <a:xfrm>
            <a:off x="6016627" y="4762500"/>
            <a:ext cx="71438" cy="77788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8" name="Oval 310"/>
          <p:cNvSpPr>
            <a:spLocks noChangeAspect="1" noChangeArrowheads="1"/>
          </p:cNvSpPr>
          <p:nvPr/>
        </p:nvSpPr>
        <p:spPr bwMode="auto">
          <a:xfrm>
            <a:off x="7199313" y="4772413"/>
            <a:ext cx="69850" cy="80963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19" name="Oval 311"/>
          <p:cNvSpPr>
            <a:spLocks noChangeAspect="1" noChangeArrowheads="1"/>
          </p:cNvSpPr>
          <p:nvPr/>
        </p:nvSpPr>
        <p:spPr bwMode="auto">
          <a:xfrm>
            <a:off x="6142041" y="4947038"/>
            <a:ext cx="6985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0" name="Oval 312"/>
          <p:cNvSpPr>
            <a:spLocks noChangeAspect="1" noChangeArrowheads="1"/>
          </p:cNvSpPr>
          <p:nvPr/>
        </p:nvSpPr>
        <p:spPr bwMode="auto">
          <a:xfrm>
            <a:off x="6497750" y="4926401"/>
            <a:ext cx="66675" cy="77787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1" name="Oval 313"/>
          <p:cNvSpPr>
            <a:spLocks noChangeAspect="1" noChangeArrowheads="1"/>
          </p:cNvSpPr>
          <p:nvPr/>
        </p:nvSpPr>
        <p:spPr bwMode="auto">
          <a:xfrm>
            <a:off x="6389882" y="4729551"/>
            <a:ext cx="71437" cy="79375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2" name="Oval 314"/>
          <p:cNvSpPr>
            <a:spLocks noChangeAspect="1" noChangeArrowheads="1"/>
          </p:cNvSpPr>
          <p:nvPr/>
        </p:nvSpPr>
        <p:spPr bwMode="auto">
          <a:xfrm>
            <a:off x="6345238" y="4523176"/>
            <a:ext cx="63500" cy="7778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3" name="Oval 315"/>
          <p:cNvSpPr>
            <a:spLocks noChangeAspect="1" noChangeArrowheads="1"/>
          </p:cNvSpPr>
          <p:nvPr/>
        </p:nvSpPr>
        <p:spPr bwMode="auto">
          <a:xfrm>
            <a:off x="6881817" y="4664463"/>
            <a:ext cx="69850" cy="80963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4" name="Oval 316"/>
          <p:cNvSpPr>
            <a:spLocks noChangeAspect="1" noChangeArrowheads="1"/>
          </p:cNvSpPr>
          <p:nvPr/>
        </p:nvSpPr>
        <p:spPr bwMode="auto">
          <a:xfrm>
            <a:off x="6602415" y="4979988"/>
            <a:ext cx="69850" cy="7620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5" name="Oval 317"/>
          <p:cNvSpPr>
            <a:spLocks noChangeAspect="1" noChangeArrowheads="1"/>
          </p:cNvSpPr>
          <p:nvPr/>
        </p:nvSpPr>
        <p:spPr bwMode="auto">
          <a:xfrm>
            <a:off x="6237353" y="4218376"/>
            <a:ext cx="71437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6" name="Oval 318"/>
          <p:cNvSpPr>
            <a:spLocks noChangeAspect="1" noChangeArrowheads="1"/>
          </p:cNvSpPr>
          <p:nvPr/>
        </p:nvSpPr>
        <p:spPr bwMode="auto">
          <a:xfrm>
            <a:off x="6389882" y="4643826"/>
            <a:ext cx="71437" cy="77787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7" name="Oval 319"/>
          <p:cNvSpPr>
            <a:spLocks noChangeAspect="1" noChangeArrowheads="1"/>
          </p:cNvSpPr>
          <p:nvPr/>
        </p:nvSpPr>
        <p:spPr bwMode="auto">
          <a:xfrm>
            <a:off x="6248400" y="4850201"/>
            <a:ext cx="69850" cy="777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8" name="Oval 320"/>
          <p:cNvSpPr>
            <a:spLocks noChangeAspect="1" noChangeArrowheads="1"/>
          </p:cNvSpPr>
          <p:nvPr/>
        </p:nvSpPr>
        <p:spPr bwMode="auto">
          <a:xfrm>
            <a:off x="6939078" y="4598988"/>
            <a:ext cx="71437" cy="80962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29" name="Oval 321"/>
          <p:cNvSpPr>
            <a:spLocks noChangeAspect="1" noChangeArrowheads="1"/>
          </p:cNvSpPr>
          <p:nvPr/>
        </p:nvSpPr>
        <p:spPr bwMode="auto">
          <a:xfrm>
            <a:off x="7450140" y="4654550"/>
            <a:ext cx="69850" cy="7620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0" name="Oval 322"/>
          <p:cNvSpPr>
            <a:spLocks noChangeAspect="1" noChangeArrowheads="1"/>
          </p:cNvSpPr>
          <p:nvPr/>
        </p:nvSpPr>
        <p:spPr bwMode="auto">
          <a:xfrm>
            <a:off x="6765927" y="4164236"/>
            <a:ext cx="69850" cy="7778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1" name="Oval 323"/>
          <p:cNvSpPr>
            <a:spLocks noChangeAspect="1" noChangeArrowheads="1"/>
          </p:cNvSpPr>
          <p:nvPr/>
        </p:nvSpPr>
        <p:spPr bwMode="auto">
          <a:xfrm>
            <a:off x="6746875" y="3848101"/>
            <a:ext cx="71438" cy="80963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2" name="Oval 324"/>
          <p:cNvSpPr>
            <a:spLocks noChangeAspect="1" noChangeArrowheads="1"/>
          </p:cNvSpPr>
          <p:nvPr/>
        </p:nvSpPr>
        <p:spPr bwMode="auto">
          <a:xfrm>
            <a:off x="5999167" y="512166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3" name="Oval 325"/>
          <p:cNvSpPr>
            <a:spLocks noChangeAspect="1" noChangeArrowheads="1"/>
          </p:cNvSpPr>
          <p:nvPr/>
        </p:nvSpPr>
        <p:spPr bwMode="auto">
          <a:xfrm>
            <a:off x="6583534" y="4762500"/>
            <a:ext cx="71437" cy="77788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4" name="Oval 326"/>
          <p:cNvSpPr>
            <a:spLocks noChangeAspect="1" noChangeArrowheads="1"/>
          </p:cNvSpPr>
          <p:nvPr/>
        </p:nvSpPr>
        <p:spPr bwMode="auto">
          <a:xfrm>
            <a:off x="7431197" y="2727325"/>
            <a:ext cx="66675" cy="77788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5" name="Oval 327"/>
          <p:cNvSpPr>
            <a:spLocks noChangeAspect="1" noChangeArrowheads="1"/>
          </p:cNvSpPr>
          <p:nvPr/>
        </p:nvSpPr>
        <p:spPr bwMode="auto">
          <a:xfrm>
            <a:off x="6073777" y="4979988"/>
            <a:ext cx="71438" cy="76200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6" name="Oval 328"/>
          <p:cNvSpPr>
            <a:spLocks noChangeAspect="1" noChangeArrowheads="1"/>
          </p:cNvSpPr>
          <p:nvPr/>
        </p:nvSpPr>
        <p:spPr bwMode="auto">
          <a:xfrm>
            <a:off x="6113463" y="4806950"/>
            <a:ext cx="69850" cy="762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7" name="Oval 329"/>
          <p:cNvSpPr>
            <a:spLocks noChangeAspect="1" noChangeArrowheads="1"/>
          </p:cNvSpPr>
          <p:nvPr/>
        </p:nvSpPr>
        <p:spPr bwMode="auto">
          <a:xfrm>
            <a:off x="5999167" y="5133975"/>
            <a:ext cx="69850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8" name="Oval 330"/>
          <p:cNvSpPr>
            <a:spLocks noChangeAspect="1" noChangeArrowheads="1"/>
          </p:cNvSpPr>
          <p:nvPr/>
        </p:nvSpPr>
        <p:spPr bwMode="auto">
          <a:xfrm>
            <a:off x="6389882" y="4119563"/>
            <a:ext cx="71437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39" name="Oval 331"/>
          <p:cNvSpPr>
            <a:spLocks noChangeAspect="1" noChangeArrowheads="1"/>
          </p:cNvSpPr>
          <p:nvPr/>
        </p:nvSpPr>
        <p:spPr bwMode="auto">
          <a:xfrm>
            <a:off x="6688278" y="3730625"/>
            <a:ext cx="71437" cy="762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0" name="Oval 332"/>
          <p:cNvSpPr>
            <a:spLocks noChangeAspect="1" noChangeArrowheads="1"/>
          </p:cNvSpPr>
          <p:nvPr/>
        </p:nvSpPr>
        <p:spPr bwMode="auto">
          <a:xfrm>
            <a:off x="6688278" y="4110041"/>
            <a:ext cx="71437" cy="7778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1" name="Oval 333"/>
          <p:cNvSpPr>
            <a:spLocks noChangeAspect="1" noChangeArrowheads="1"/>
          </p:cNvSpPr>
          <p:nvPr/>
        </p:nvSpPr>
        <p:spPr bwMode="auto">
          <a:xfrm>
            <a:off x="6354957" y="5033963"/>
            <a:ext cx="65087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2" name="Oval 334"/>
          <p:cNvSpPr>
            <a:spLocks noChangeAspect="1" noChangeArrowheads="1"/>
          </p:cNvSpPr>
          <p:nvPr/>
        </p:nvSpPr>
        <p:spPr bwMode="auto">
          <a:xfrm>
            <a:off x="6210334" y="4076700"/>
            <a:ext cx="66675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3" name="Oval 335"/>
          <p:cNvSpPr>
            <a:spLocks noChangeAspect="1" noChangeArrowheads="1"/>
          </p:cNvSpPr>
          <p:nvPr/>
        </p:nvSpPr>
        <p:spPr bwMode="auto">
          <a:xfrm>
            <a:off x="6073777" y="4533900"/>
            <a:ext cx="71438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4" name="Oval 336"/>
          <p:cNvSpPr>
            <a:spLocks noChangeAspect="1" noChangeArrowheads="1"/>
          </p:cNvSpPr>
          <p:nvPr/>
        </p:nvSpPr>
        <p:spPr bwMode="auto">
          <a:xfrm>
            <a:off x="6477001" y="5033963"/>
            <a:ext cx="71438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5" name="Oval 337"/>
          <p:cNvSpPr>
            <a:spLocks noChangeAspect="1" noChangeArrowheads="1"/>
          </p:cNvSpPr>
          <p:nvPr/>
        </p:nvSpPr>
        <p:spPr bwMode="auto">
          <a:xfrm>
            <a:off x="6708776" y="4904176"/>
            <a:ext cx="69850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6" name="Oval 338"/>
          <p:cNvSpPr>
            <a:spLocks noChangeAspect="1" noChangeArrowheads="1"/>
          </p:cNvSpPr>
          <p:nvPr/>
        </p:nvSpPr>
        <p:spPr bwMode="auto">
          <a:xfrm>
            <a:off x="7729664" y="3457575"/>
            <a:ext cx="66675" cy="77788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7" name="Oval 339"/>
          <p:cNvSpPr>
            <a:spLocks noChangeAspect="1" noChangeArrowheads="1"/>
          </p:cNvSpPr>
          <p:nvPr/>
        </p:nvSpPr>
        <p:spPr bwMode="auto">
          <a:xfrm>
            <a:off x="6978722" y="4489838"/>
            <a:ext cx="68263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8" name="Oval 340"/>
          <p:cNvSpPr>
            <a:spLocks noChangeAspect="1" noChangeArrowheads="1"/>
          </p:cNvSpPr>
          <p:nvPr/>
        </p:nvSpPr>
        <p:spPr bwMode="auto">
          <a:xfrm>
            <a:off x="6699252" y="4218376"/>
            <a:ext cx="69850" cy="777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49" name="Oval 341"/>
          <p:cNvSpPr>
            <a:spLocks noChangeAspect="1" noChangeArrowheads="1"/>
          </p:cNvSpPr>
          <p:nvPr/>
        </p:nvSpPr>
        <p:spPr bwMode="auto">
          <a:xfrm>
            <a:off x="6507224" y="4512063"/>
            <a:ext cx="66675" cy="80963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0" name="Oval 342"/>
          <p:cNvSpPr>
            <a:spLocks noChangeAspect="1" noChangeArrowheads="1"/>
          </p:cNvSpPr>
          <p:nvPr/>
        </p:nvSpPr>
        <p:spPr bwMode="auto">
          <a:xfrm>
            <a:off x="7488240" y="3413130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1" name="Oval 343"/>
          <p:cNvSpPr>
            <a:spLocks noChangeAspect="1" noChangeArrowheads="1"/>
          </p:cNvSpPr>
          <p:nvPr/>
        </p:nvSpPr>
        <p:spPr bwMode="auto">
          <a:xfrm>
            <a:off x="6056313" y="4741863"/>
            <a:ext cx="68262" cy="7620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2" name="Oval 344"/>
          <p:cNvSpPr>
            <a:spLocks noChangeAspect="1" noChangeArrowheads="1"/>
          </p:cNvSpPr>
          <p:nvPr/>
        </p:nvSpPr>
        <p:spPr bwMode="auto">
          <a:xfrm>
            <a:off x="6102350" y="5013325"/>
            <a:ext cx="71438" cy="77788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3" name="Oval 345"/>
          <p:cNvSpPr>
            <a:spLocks noChangeAspect="1" noChangeArrowheads="1"/>
          </p:cNvSpPr>
          <p:nvPr/>
        </p:nvSpPr>
        <p:spPr bwMode="auto">
          <a:xfrm>
            <a:off x="7536057" y="4315213"/>
            <a:ext cx="71437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4" name="Oval 346"/>
          <p:cNvSpPr>
            <a:spLocks noChangeAspect="1" noChangeArrowheads="1"/>
          </p:cNvSpPr>
          <p:nvPr/>
        </p:nvSpPr>
        <p:spPr bwMode="auto">
          <a:xfrm>
            <a:off x="6688278" y="4881563"/>
            <a:ext cx="71437" cy="76200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5" name="Oval 347"/>
          <p:cNvSpPr>
            <a:spLocks noChangeAspect="1" noChangeArrowheads="1"/>
          </p:cNvSpPr>
          <p:nvPr/>
        </p:nvSpPr>
        <p:spPr bwMode="auto">
          <a:xfrm>
            <a:off x="7054851" y="4850201"/>
            <a:ext cx="69850" cy="77787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6" name="Oval 348"/>
          <p:cNvSpPr>
            <a:spLocks noChangeAspect="1" noChangeArrowheads="1"/>
          </p:cNvSpPr>
          <p:nvPr/>
        </p:nvSpPr>
        <p:spPr bwMode="auto">
          <a:xfrm>
            <a:off x="6727827" y="4272351"/>
            <a:ext cx="69850" cy="793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7" name="Oval 349"/>
          <p:cNvSpPr>
            <a:spLocks noChangeAspect="1" noChangeArrowheads="1"/>
          </p:cNvSpPr>
          <p:nvPr/>
        </p:nvSpPr>
        <p:spPr bwMode="auto">
          <a:xfrm>
            <a:off x="6046913" y="5208588"/>
            <a:ext cx="66675" cy="80962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8" name="Oval 350"/>
          <p:cNvSpPr>
            <a:spLocks noChangeAspect="1" noChangeArrowheads="1"/>
          </p:cNvSpPr>
          <p:nvPr/>
        </p:nvSpPr>
        <p:spPr bwMode="auto">
          <a:xfrm>
            <a:off x="6872289" y="4110041"/>
            <a:ext cx="69850" cy="77787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59" name="Oval 351"/>
          <p:cNvSpPr>
            <a:spLocks noChangeAspect="1" noChangeArrowheads="1"/>
          </p:cNvSpPr>
          <p:nvPr/>
        </p:nvSpPr>
        <p:spPr bwMode="auto">
          <a:xfrm>
            <a:off x="6535740" y="4533900"/>
            <a:ext cx="69850" cy="777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0" name="Oval 352"/>
          <p:cNvSpPr>
            <a:spLocks noChangeAspect="1" noChangeArrowheads="1"/>
          </p:cNvSpPr>
          <p:nvPr/>
        </p:nvSpPr>
        <p:spPr bwMode="auto">
          <a:xfrm>
            <a:off x="6459540" y="5033963"/>
            <a:ext cx="69850" cy="825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1" name="Oval 353"/>
          <p:cNvSpPr>
            <a:spLocks noChangeAspect="1" noChangeArrowheads="1"/>
          </p:cNvSpPr>
          <p:nvPr/>
        </p:nvSpPr>
        <p:spPr bwMode="auto">
          <a:xfrm>
            <a:off x="6429375" y="3925896"/>
            <a:ext cx="69850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2" name="Oval 354"/>
          <p:cNvSpPr>
            <a:spLocks noChangeAspect="1" noChangeArrowheads="1"/>
          </p:cNvSpPr>
          <p:nvPr/>
        </p:nvSpPr>
        <p:spPr bwMode="auto">
          <a:xfrm>
            <a:off x="6786567" y="4545401"/>
            <a:ext cx="69850" cy="77787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3" name="Oval 355"/>
          <p:cNvSpPr>
            <a:spLocks noChangeAspect="1" noChangeArrowheads="1"/>
          </p:cNvSpPr>
          <p:nvPr/>
        </p:nvSpPr>
        <p:spPr bwMode="auto">
          <a:xfrm>
            <a:off x="6765927" y="5156200"/>
            <a:ext cx="69850" cy="762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4" name="Oval 356"/>
          <p:cNvSpPr>
            <a:spLocks noChangeAspect="1" noChangeArrowheads="1"/>
          </p:cNvSpPr>
          <p:nvPr/>
        </p:nvSpPr>
        <p:spPr bwMode="auto">
          <a:xfrm>
            <a:off x="6210334" y="4707326"/>
            <a:ext cx="66675" cy="79375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5" name="Oval 357"/>
          <p:cNvSpPr>
            <a:spLocks noChangeAspect="1" noChangeArrowheads="1"/>
          </p:cNvSpPr>
          <p:nvPr/>
        </p:nvSpPr>
        <p:spPr bwMode="auto">
          <a:xfrm>
            <a:off x="6564315" y="3749678"/>
            <a:ext cx="69850" cy="80963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6" name="Oval 358"/>
          <p:cNvSpPr>
            <a:spLocks noChangeAspect="1" noChangeArrowheads="1"/>
          </p:cNvSpPr>
          <p:nvPr/>
        </p:nvSpPr>
        <p:spPr bwMode="auto">
          <a:xfrm>
            <a:off x="6842127" y="4437063"/>
            <a:ext cx="69850" cy="76200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7" name="Oval 359"/>
          <p:cNvSpPr>
            <a:spLocks noChangeAspect="1" noChangeArrowheads="1"/>
          </p:cNvSpPr>
          <p:nvPr/>
        </p:nvSpPr>
        <p:spPr bwMode="auto">
          <a:xfrm>
            <a:off x="7035801" y="3251200"/>
            <a:ext cx="69850" cy="7620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8" name="Oval 360"/>
          <p:cNvSpPr>
            <a:spLocks noChangeAspect="1" noChangeArrowheads="1"/>
          </p:cNvSpPr>
          <p:nvPr/>
        </p:nvSpPr>
        <p:spPr bwMode="auto">
          <a:xfrm>
            <a:off x="6200783" y="4904176"/>
            <a:ext cx="68263" cy="77787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69" name="Oval 361"/>
          <p:cNvSpPr>
            <a:spLocks noChangeAspect="1" noChangeArrowheads="1"/>
          </p:cNvSpPr>
          <p:nvPr/>
        </p:nvSpPr>
        <p:spPr bwMode="auto">
          <a:xfrm>
            <a:off x="6429375" y="4643826"/>
            <a:ext cx="69850" cy="777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0" name="Oval 362"/>
          <p:cNvSpPr>
            <a:spLocks noChangeAspect="1" noChangeArrowheads="1"/>
          </p:cNvSpPr>
          <p:nvPr/>
        </p:nvSpPr>
        <p:spPr bwMode="auto">
          <a:xfrm>
            <a:off x="6467481" y="4969263"/>
            <a:ext cx="69850" cy="80963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1" name="Oval 363"/>
          <p:cNvSpPr>
            <a:spLocks noChangeAspect="1" noChangeArrowheads="1"/>
          </p:cNvSpPr>
          <p:nvPr/>
        </p:nvSpPr>
        <p:spPr bwMode="auto">
          <a:xfrm>
            <a:off x="6688278" y="4707326"/>
            <a:ext cx="71437" cy="79375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2" name="Oval 364"/>
          <p:cNvSpPr>
            <a:spLocks noChangeAspect="1" noChangeArrowheads="1"/>
          </p:cNvSpPr>
          <p:nvPr/>
        </p:nvSpPr>
        <p:spPr bwMode="auto">
          <a:xfrm>
            <a:off x="6746875" y="5033963"/>
            <a:ext cx="71438" cy="82550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3" name="Oval 365"/>
          <p:cNvSpPr>
            <a:spLocks noChangeAspect="1" noChangeArrowheads="1"/>
          </p:cNvSpPr>
          <p:nvPr/>
        </p:nvSpPr>
        <p:spPr bwMode="auto">
          <a:xfrm>
            <a:off x="6326188" y="4806950"/>
            <a:ext cx="68262" cy="7620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4" name="Oval 366"/>
          <p:cNvSpPr>
            <a:spLocks noChangeAspect="1" noChangeArrowheads="1"/>
          </p:cNvSpPr>
          <p:nvPr/>
        </p:nvSpPr>
        <p:spPr bwMode="auto">
          <a:xfrm>
            <a:off x="6488113" y="5133975"/>
            <a:ext cx="68262" cy="77788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5" name="Oval 367"/>
          <p:cNvSpPr>
            <a:spLocks noChangeAspect="1" noChangeArrowheads="1"/>
          </p:cNvSpPr>
          <p:nvPr/>
        </p:nvSpPr>
        <p:spPr bwMode="auto">
          <a:xfrm>
            <a:off x="6210334" y="5024438"/>
            <a:ext cx="66675" cy="76200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6" name="Oval 368"/>
          <p:cNvSpPr>
            <a:spLocks noChangeAspect="1" noChangeArrowheads="1"/>
          </p:cNvSpPr>
          <p:nvPr/>
        </p:nvSpPr>
        <p:spPr bwMode="auto">
          <a:xfrm>
            <a:off x="6305553" y="4969263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7" name="Oval 369"/>
          <p:cNvSpPr>
            <a:spLocks noChangeAspect="1" noChangeArrowheads="1"/>
          </p:cNvSpPr>
          <p:nvPr/>
        </p:nvSpPr>
        <p:spPr bwMode="auto">
          <a:xfrm>
            <a:off x="5969001" y="5242313"/>
            <a:ext cx="69850" cy="79375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8" name="Oval 370"/>
          <p:cNvSpPr>
            <a:spLocks noChangeAspect="1" noChangeArrowheads="1"/>
          </p:cNvSpPr>
          <p:nvPr/>
        </p:nvSpPr>
        <p:spPr bwMode="auto">
          <a:xfrm>
            <a:off x="6142041" y="4632325"/>
            <a:ext cx="69850" cy="76200"/>
          </a:xfrm>
          <a:prstGeom prst="ellipse">
            <a:avLst/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79" name="Oval 371"/>
          <p:cNvSpPr>
            <a:spLocks noChangeAspect="1" noChangeArrowheads="1"/>
          </p:cNvSpPr>
          <p:nvPr/>
        </p:nvSpPr>
        <p:spPr bwMode="auto">
          <a:xfrm>
            <a:off x="6448425" y="4469201"/>
            <a:ext cx="71438" cy="7778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0" name="Oval 372"/>
          <p:cNvSpPr>
            <a:spLocks noChangeAspect="1" noChangeArrowheads="1"/>
          </p:cNvSpPr>
          <p:nvPr/>
        </p:nvSpPr>
        <p:spPr bwMode="auto">
          <a:xfrm>
            <a:off x="6900864" y="4359275"/>
            <a:ext cx="69850" cy="777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1" name="Oval 373"/>
          <p:cNvSpPr>
            <a:spLocks noChangeAspect="1" noChangeArrowheads="1"/>
          </p:cNvSpPr>
          <p:nvPr/>
        </p:nvSpPr>
        <p:spPr bwMode="auto">
          <a:xfrm>
            <a:off x="6084889" y="5275651"/>
            <a:ext cx="68262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2" name="Oval 374"/>
          <p:cNvSpPr>
            <a:spLocks noChangeAspect="1" noChangeArrowheads="1"/>
          </p:cNvSpPr>
          <p:nvPr/>
        </p:nvSpPr>
        <p:spPr bwMode="auto">
          <a:xfrm>
            <a:off x="7313750" y="4022725"/>
            <a:ext cx="71437" cy="77788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3" name="Oval 375"/>
          <p:cNvSpPr>
            <a:spLocks noChangeAspect="1" noChangeArrowheads="1"/>
          </p:cNvSpPr>
          <p:nvPr/>
        </p:nvSpPr>
        <p:spPr bwMode="auto">
          <a:xfrm>
            <a:off x="6543681" y="4032256"/>
            <a:ext cx="69850" cy="80963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4" name="Oval 376"/>
          <p:cNvSpPr>
            <a:spLocks noChangeAspect="1" noChangeArrowheads="1"/>
          </p:cNvSpPr>
          <p:nvPr/>
        </p:nvSpPr>
        <p:spPr bwMode="auto">
          <a:xfrm>
            <a:off x="6389882" y="4315213"/>
            <a:ext cx="71437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5" name="Oval 377"/>
          <p:cNvSpPr>
            <a:spLocks noChangeAspect="1" noChangeArrowheads="1"/>
          </p:cNvSpPr>
          <p:nvPr/>
        </p:nvSpPr>
        <p:spPr bwMode="auto">
          <a:xfrm>
            <a:off x="6881817" y="4859338"/>
            <a:ext cx="69850" cy="80962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6" name="Oval 378"/>
          <p:cNvSpPr>
            <a:spLocks noChangeAspect="1" noChangeArrowheads="1"/>
          </p:cNvSpPr>
          <p:nvPr/>
        </p:nvSpPr>
        <p:spPr bwMode="auto">
          <a:xfrm>
            <a:off x="7258050" y="3827463"/>
            <a:ext cx="69850" cy="7620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7" name="Oval 379"/>
          <p:cNvSpPr>
            <a:spLocks noChangeAspect="1" noChangeArrowheads="1"/>
          </p:cNvSpPr>
          <p:nvPr/>
        </p:nvSpPr>
        <p:spPr bwMode="auto">
          <a:xfrm>
            <a:off x="7391400" y="3587750"/>
            <a:ext cx="69850" cy="80963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8" name="Oval 380"/>
          <p:cNvSpPr>
            <a:spLocks noChangeAspect="1" noChangeArrowheads="1"/>
          </p:cNvSpPr>
          <p:nvPr/>
        </p:nvSpPr>
        <p:spPr bwMode="auto">
          <a:xfrm>
            <a:off x="6727827" y="4478726"/>
            <a:ext cx="69850" cy="79375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89" name="Oval 381"/>
          <p:cNvSpPr>
            <a:spLocks noChangeAspect="1" noChangeArrowheads="1"/>
          </p:cNvSpPr>
          <p:nvPr/>
        </p:nvSpPr>
        <p:spPr bwMode="auto">
          <a:xfrm>
            <a:off x="7296153" y="3935413"/>
            <a:ext cx="69850" cy="80962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0" name="Oval 382"/>
          <p:cNvSpPr>
            <a:spLocks noChangeAspect="1" noChangeArrowheads="1"/>
          </p:cNvSpPr>
          <p:nvPr/>
        </p:nvSpPr>
        <p:spPr bwMode="auto">
          <a:xfrm>
            <a:off x="6410328" y="4892675"/>
            <a:ext cx="69850" cy="777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1" name="Oval 383"/>
          <p:cNvSpPr>
            <a:spLocks noChangeAspect="1" noChangeArrowheads="1"/>
          </p:cNvSpPr>
          <p:nvPr/>
        </p:nvSpPr>
        <p:spPr bwMode="auto">
          <a:xfrm>
            <a:off x="6122991" y="4576763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2" name="Oval 384"/>
          <p:cNvSpPr>
            <a:spLocks noChangeAspect="1" noChangeArrowheads="1"/>
          </p:cNvSpPr>
          <p:nvPr/>
        </p:nvSpPr>
        <p:spPr bwMode="auto">
          <a:xfrm>
            <a:off x="6248400" y="5056188"/>
            <a:ext cx="69850" cy="8255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3" name="Oval 385"/>
          <p:cNvSpPr>
            <a:spLocks noChangeAspect="1" noChangeArrowheads="1"/>
          </p:cNvSpPr>
          <p:nvPr/>
        </p:nvSpPr>
        <p:spPr bwMode="auto">
          <a:xfrm>
            <a:off x="6467481" y="5024438"/>
            <a:ext cx="69850" cy="7620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4" name="Oval 386"/>
          <p:cNvSpPr>
            <a:spLocks noChangeAspect="1" noChangeArrowheads="1"/>
          </p:cNvSpPr>
          <p:nvPr/>
        </p:nvSpPr>
        <p:spPr bwMode="auto">
          <a:xfrm>
            <a:off x="5978529" y="5286375"/>
            <a:ext cx="69850" cy="77788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5" name="Oval 387"/>
          <p:cNvSpPr>
            <a:spLocks noChangeAspect="1" noChangeArrowheads="1"/>
          </p:cNvSpPr>
          <p:nvPr/>
        </p:nvSpPr>
        <p:spPr bwMode="auto">
          <a:xfrm>
            <a:off x="6410328" y="4610100"/>
            <a:ext cx="69850" cy="762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6" name="Oval 388"/>
          <p:cNvSpPr>
            <a:spLocks noChangeAspect="1" noChangeArrowheads="1"/>
          </p:cNvSpPr>
          <p:nvPr/>
        </p:nvSpPr>
        <p:spPr bwMode="auto">
          <a:xfrm>
            <a:off x="6823080" y="4141788"/>
            <a:ext cx="69850" cy="80962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7" name="Oval 389"/>
          <p:cNvSpPr>
            <a:spLocks noChangeAspect="1" noChangeArrowheads="1"/>
          </p:cNvSpPr>
          <p:nvPr/>
        </p:nvSpPr>
        <p:spPr bwMode="auto">
          <a:xfrm>
            <a:off x="6218241" y="4523176"/>
            <a:ext cx="69850" cy="77787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8" name="Oval 390"/>
          <p:cNvSpPr>
            <a:spLocks noChangeAspect="1" noChangeArrowheads="1"/>
          </p:cNvSpPr>
          <p:nvPr/>
        </p:nvSpPr>
        <p:spPr bwMode="auto">
          <a:xfrm>
            <a:off x="6765927" y="3695708"/>
            <a:ext cx="69850" cy="80963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599" name="Oval 391"/>
          <p:cNvSpPr>
            <a:spLocks noChangeAspect="1" noChangeArrowheads="1"/>
          </p:cNvSpPr>
          <p:nvPr/>
        </p:nvSpPr>
        <p:spPr bwMode="auto">
          <a:xfrm>
            <a:off x="6488113" y="4251325"/>
            <a:ext cx="68262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0" name="Oval 392"/>
          <p:cNvSpPr>
            <a:spLocks noChangeAspect="1" noChangeArrowheads="1"/>
          </p:cNvSpPr>
          <p:nvPr/>
        </p:nvSpPr>
        <p:spPr bwMode="auto">
          <a:xfrm>
            <a:off x="6354957" y="4643826"/>
            <a:ext cx="65087" cy="77787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1" name="Oval 393"/>
          <p:cNvSpPr>
            <a:spLocks noChangeAspect="1" noChangeArrowheads="1"/>
          </p:cNvSpPr>
          <p:nvPr/>
        </p:nvSpPr>
        <p:spPr bwMode="auto">
          <a:xfrm>
            <a:off x="6543681" y="4684713"/>
            <a:ext cx="69850" cy="82550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2" name="Oval 394"/>
          <p:cNvSpPr>
            <a:spLocks noChangeAspect="1" noChangeArrowheads="1"/>
          </p:cNvSpPr>
          <p:nvPr/>
        </p:nvSpPr>
        <p:spPr bwMode="auto">
          <a:xfrm>
            <a:off x="6524626" y="5121663"/>
            <a:ext cx="71438" cy="80963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3" name="Oval 395"/>
          <p:cNvSpPr>
            <a:spLocks noChangeAspect="1" noChangeArrowheads="1"/>
          </p:cNvSpPr>
          <p:nvPr/>
        </p:nvSpPr>
        <p:spPr bwMode="auto">
          <a:xfrm>
            <a:off x="6297615" y="4926401"/>
            <a:ext cx="69850" cy="77787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4" name="Oval 396"/>
          <p:cNvSpPr>
            <a:spLocks noChangeAspect="1" noChangeArrowheads="1"/>
          </p:cNvSpPr>
          <p:nvPr/>
        </p:nvSpPr>
        <p:spPr bwMode="auto">
          <a:xfrm>
            <a:off x="6986782" y="3879850"/>
            <a:ext cx="71437" cy="8255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5" name="Oval 397"/>
          <p:cNvSpPr>
            <a:spLocks noChangeAspect="1" noChangeArrowheads="1"/>
          </p:cNvSpPr>
          <p:nvPr/>
        </p:nvSpPr>
        <p:spPr bwMode="auto">
          <a:xfrm>
            <a:off x="6315081" y="4437063"/>
            <a:ext cx="69850" cy="76200"/>
          </a:xfrm>
          <a:prstGeom prst="ellipse">
            <a:avLst/>
          </a:pr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6" name="Oval 398"/>
          <p:cNvSpPr>
            <a:spLocks noChangeAspect="1" noChangeArrowheads="1"/>
          </p:cNvSpPr>
          <p:nvPr/>
        </p:nvSpPr>
        <p:spPr bwMode="auto">
          <a:xfrm>
            <a:off x="6448425" y="4643826"/>
            <a:ext cx="71438" cy="777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7" name="Oval 399"/>
          <p:cNvSpPr>
            <a:spLocks noChangeAspect="1" noChangeArrowheads="1"/>
          </p:cNvSpPr>
          <p:nvPr/>
        </p:nvSpPr>
        <p:spPr bwMode="auto">
          <a:xfrm>
            <a:off x="8555040" y="4076700"/>
            <a:ext cx="69850" cy="77788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8" name="Oval 400"/>
          <p:cNvSpPr>
            <a:spLocks noChangeAspect="1" noChangeArrowheads="1"/>
          </p:cNvSpPr>
          <p:nvPr/>
        </p:nvSpPr>
        <p:spPr bwMode="auto">
          <a:xfrm>
            <a:off x="6737352" y="4576763"/>
            <a:ext cx="69850" cy="80962"/>
          </a:xfrm>
          <a:prstGeom prst="ellipse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09" name="Oval 401"/>
          <p:cNvSpPr>
            <a:spLocks noChangeAspect="1" noChangeArrowheads="1"/>
          </p:cNvSpPr>
          <p:nvPr/>
        </p:nvSpPr>
        <p:spPr bwMode="auto">
          <a:xfrm>
            <a:off x="6372298" y="4489838"/>
            <a:ext cx="68263" cy="80963"/>
          </a:xfrm>
          <a:prstGeom prst="ellipse">
            <a:avLst/>
          </a:prstGeom>
          <a:solidFill>
            <a:srgbClr val="C0FEF9"/>
          </a:solidFill>
          <a:ln w="9525">
            <a:solidFill>
              <a:srgbClr val="C0FEF9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0" name="Oval 402"/>
          <p:cNvSpPr>
            <a:spLocks noChangeAspect="1" noChangeArrowheads="1"/>
          </p:cNvSpPr>
          <p:nvPr/>
        </p:nvSpPr>
        <p:spPr bwMode="auto">
          <a:xfrm>
            <a:off x="6122991" y="5033963"/>
            <a:ext cx="69850" cy="82550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1" name="Oval 403"/>
          <p:cNvSpPr>
            <a:spLocks noChangeAspect="1" noChangeArrowheads="1"/>
          </p:cNvSpPr>
          <p:nvPr/>
        </p:nvSpPr>
        <p:spPr bwMode="auto">
          <a:xfrm>
            <a:off x="6796136" y="4926401"/>
            <a:ext cx="66675" cy="77787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2" name="Oval 404"/>
          <p:cNvSpPr>
            <a:spLocks noChangeAspect="1" noChangeArrowheads="1"/>
          </p:cNvSpPr>
          <p:nvPr/>
        </p:nvSpPr>
        <p:spPr bwMode="auto">
          <a:xfrm>
            <a:off x="6248400" y="4240601"/>
            <a:ext cx="69850" cy="77787"/>
          </a:xfrm>
          <a:prstGeom prst="ellipse">
            <a:avLst/>
          </a:prstGeom>
          <a:solidFill>
            <a:srgbClr val="FAFD00"/>
          </a:solidFill>
          <a:ln w="9525">
            <a:solidFill>
              <a:srgbClr val="FAFD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3" name="Oval 405"/>
          <p:cNvSpPr>
            <a:spLocks noChangeAspect="1" noChangeArrowheads="1"/>
          </p:cNvSpPr>
          <p:nvPr/>
        </p:nvSpPr>
        <p:spPr bwMode="auto">
          <a:xfrm>
            <a:off x="6162681" y="4904176"/>
            <a:ext cx="69850" cy="77787"/>
          </a:xfrm>
          <a:prstGeom prst="ellipse">
            <a:avLst/>
          </a:prstGeom>
          <a:solidFill>
            <a:srgbClr val="F67B00"/>
          </a:solidFill>
          <a:ln w="9525">
            <a:solidFill>
              <a:srgbClr val="F67B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4" name="Oval 406"/>
          <p:cNvSpPr>
            <a:spLocks noChangeAspect="1" noChangeArrowheads="1"/>
          </p:cNvSpPr>
          <p:nvPr/>
        </p:nvSpPr>
        <p:spPr bwMode="auto">
          <a:xfrm>
            <a:off x="6507224" y="4762500"/>
            <a:ext cx="66675" cy="7778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5" name="Oval 407"/>
          <p:cNvSpPr>
            <a:spLocks noChangeAspect="1" noChangeArrowheads="1"/>
          </p:cNvSpPr>
          <p:nvPr/>
        </p:nvSpPr>
        <p:spPr bwMode="auto">
          <a:xfrm>
            <a:off x="6151619" y="4654550"/>
            <a:ext cx="71437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16" name="Oval 408"/>
          <p:cNvSpPr>
            <a:spLocks noChangeAspect="1" noChangeArrowheads="1"/>
          </p:cNvSpPr>
          <p:nvPr/>
        </p:nvSpPr>
        <p:spPr bwMode="auto">
          <a:xfrm>
            <a:off x="6162681" y="4850201"/>
            <a:ext cx="69850" cy="77787"/>
          </a:xfrm>
          <a:prstGeom prst="ellipse">
            <a:avLst/>
          </a:prstGeom>
          <a:solidFill>
            <a:srgbClr val="FF0066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627" name="Rectangle 419"/>
          <p:cNvSpPr>
            <a:spLocks noChangeArrowheads="1"/>
          </p:cNvSpPr>
          <p:nvPr/>
        </p:nvSpPr>
        <p:spPr bwMode="auto">
          <a:xfrm>
            <a:off x="6924925" y="5621574"/>
            <a:ext cx="777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000" b="1" dirty="0" smtClean="0">
                <a:solidFill>
                  <a:srgbClr val="FFFFFF"/>
                </a:solidFill>
                <a:latin typeface="Arial" charset="0"/>
              </a:rPr>
              <a:t>Twin 2</a:t>
            </a:r>
            <a:endParaRPr lang="en-US" altLang="en-US" sz="20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628" name="Rectangle 420"/>
          <p:cNvSpPr>
            <a:spLocks noChangeArrowheads="1"/>
          </p:cNvSpPr>
          <p:nvPr/>
        </p:nvSpPr>
        <p:spPr bwMode="auto">
          <a:xfrm rot="16200000">
            <a:off x="5190758" y="3719463"/>
            <a:ext cx="7776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altLang="en-US" sz="2000" b="1" dirty="0" smtClean="0">
                <a:solidFill>
                  <a:srgbClr val="FFFFFF"/>
                </a:solidFill>
                <a:latin typeface="Arial" charset="0"/>
              </a:rPr>
              <a:t>Twin 1</a:t>
            </a:r>
            <a:endParaRPr lang="en-US" altLang="en-US" sz="2000" dirty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629" name="Text Box 421"/>
          <p:cNvSpPr txBox="1">
            <a:spLocks noChangeArrowheads="1"/>
          </p:cNvSpPr>
          <p:nvPr/>
        </p:nvSpPr>
        <p:spPr bwMode="auto">
          <a:xfrm>
            <a:off x="533507" y="1600204"/>
            <a:ext cx="38020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MZ twins - 153 pairs, r = 0.94</a:t>
            </a:r>
            <a:endParaRPr lang="en-US" altLang="en-US" sz="1000" b="1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94630" name="Text Box 422"/>
          <p:cNvSpPr txBox="1">
            <a:spLocks noChangeArrowheads="1"/>
          </p:cNvSpPr>
          <p:nvPr/>
        </p:nvSpPr>
        <p:spPr bwMode="auto">
          <a:xfrm>
            <a:off x="5181600" y="1600204"/>
            <a:ext cx="373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DZ twins - 199 pairs, r = 0.60</a:t>
            </a:r>
          </a:p>
        </p:txBody>
      </p:sp>
    </p:spTree>
    <p:extLst>
      <p:ext uri="{BB962C8B-B14F-4D97-AF65-F5344CB8AC3E}">
        <p14:creationId xmlns:p14="http://schemas.microsoft.com/office/powerpoint/2010/main" val="15524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294996616"/>
              </p:ext>
            </p:extLst>
          </p:nvPr>
        </p:nvGraphicFramePr>
        <p:xfrm>
          <a:off x="1964826" y="1587604"/>
          <a:ext cx="6438586" cy="4873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35120" y="528521"/>
            <a:ext cx="4949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Twin Correlations for Adult Stature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</a:rPr>
              <a:t>(Virginia 30,000 and Australia 22,000)</a:t>
            </a:r>
          </a:p>
        </p:txBody>
      </p:sp>
    </p:spTree>
    <p:extLst>
      <p:ext uri="{BB962C8B-B14F-4D97-AF65-F5344CB8AC3E}">
        <p14:creationId xmlns:p14="http://schemas.microsoft.com/office/powerpoint/2010/main" val="15547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r>
              <a:rPr lang="en-GB" altLang="en-US"/>
              <a:t/>
            </a:r>
            <a:br>
              <a:rPr lang="en-GB" altLang="en-US"/>
            </a:br>
            <a:endParaRPr lang="en-GB" altLang="en-US"/>
          </a:p>
        </p:txBody>
      </p:sp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762000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ACE Model for twin data</a:t>
            </a:r>
            <a:endParaRPr kumimoji="0" lang="en-GB" altLang="en-US" sz="4400" b="0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1955800" y="5162550"/>
            <a:ext cx="1079500" cy="1079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</a:t>
            </a:r>
            <a:r>
              <a:rPr kumimoji="0" lang="en-GB" altLang="en-US" sz="3200" b="1" i="0" u="none" strike="noStrike" kern="1200" cap="none" spc="0" normalizeH="0" baseline="-1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T1</a:t>
            </a:r>
            <a:endParaRPr kumimoji="0" lang="en-GB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65" name="Oval 5"/>
          <p:cNvSpPr>
            <a:spLocks noChangeArrowheads="1"/>
          </p:cNvSpPr>
          <p:nvPr/>
        </p:nvSpPr>
        <p:spPr bwMode="auto">
          <a:xfrm>
            <a:off x="3367088" y="2470150"/>
            <a:ext cx="1066800" cy="10668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</a:t>
            </a:r>
            <a:endParaRPr kumimoji="0" lang="en-GB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66" name="Oval 6"/>
          <p:cNvSpPr>
            <a:spLocks noChangeArrowheads="1"/>
          </p:cNvSpPr>
          <p:nvPr/>
        </p:nvSpPr>
        <p:spPr bwMode="auto">
          <a:xfrm>
            <a:off x="1974850" y="2470150"/>
            <a:ext cx="1066800" cy="1066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</a:t>
            </a:r>
            <a:endParaRPr kumimoji="0" lang="en-GB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67" name="Oval 7"/>
          <p:cNvSpPr>
            <a:spLocks noChangeArrowheads="1"/>
          </p:cNvSpPr>
          <p:nvPr/>
        </p:nvSpPr>
        <p:spPr bwMode="auto">
          <a:xfrm>
            <a:off x="584200" y="2470150"/>
            <a:ext cx="1066800" cy="1066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  <a:endParaRPr kumimoji="0" lang="en-GB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68" name="Rectangle 8"/>
          <p:cNvSpPr>
            <a:spLocks noChangeArrowheads="1"/>
          </p:cNvSpPr>
          <p:nvPr/>
        </p:nvSpPr>
        <p:spPr bwMode="auto">
          <a:xfrm>
            <a:off x="6172200" y="5162550"/>
            <a:ext cx="1079500" cy="1079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</a:t>
            </a:r>
            <a:r>
              <a:rPr kumimoji="0" lang="en-GB" altLang="en-US" sz="3200" b="1" i="0" u="none" strike="noStrike" kern="1200" cap="none" spc="0" normalizeH="0" baseline="-10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T2</a:t>
            </a:r>
            <a:endParaRPr kumimoji="0" lang="en-GB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69" name="Oval 9"/>
          <p:cNvSpPr>
            <a:spLocks noChangeArrowheads="1"/>
          </p:cNvSpPr>
          <p:nvPr/>
        </p:nvSpPr>
        <p:spPr bwMode="auto">
          <a:xfrm>
            <a:off x="4759325" y="2470150"/>
            <a:ext cx="1066800" cy="10668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</a:t>
            </a:r>
            <a:endParaRPr kumimoji="0" lang="en-GB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70" name="Oval 10"/>
          <p:cNvSpPr>
            <a:spLocks noChangeArrowheads="1"/>
          </p:cNvSpPr>
          <p:nvPr/>
        </p:nvSpPr>
        <p:spPr bwMode="auto">
          <a:xfrm>
            <a:off x="6151563" y="2470150"/>
            <a:ext cx="1066800" cy="1066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</a:t>
            </a:r>
            <a:endParaRPr kumimoji="0" lang="en-GB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5371" name="Oval 11"/>
          <p:cNvSpPr>
            <a:spLocks noChangeArrowheads="1"/>
          </p:cNvSpPr>
          <p:nvPr/>
        </p:nvSpPr>
        <p:spPr bwMode="auto">
          <a:xfrm>
            <a:off x="7543800" y="2470150"/>
            <a:ext cx="1066800" cy="1066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  <a:endParaRPr kumimoji="0" lang="en-GB" altLang="en-US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cxnSp>
        <p:nvCxnSpPr>
          <p:cNvPr id="655372" name="AutoShape 12"/>
          <p:cNvCxnSpPr>
            <a:cxnSpLocks noChangeShapeType="1"/>
            <a:stCxn id="655365" idx="0"/>
            <a:endCxn id="655369" idx="0"/>
          </p:cNvCxnSpPr>
          <p:nvPr/>
        </p:nvCxnSpPr>
        <p:spPr bwMode="auto">
          <a:xfrm rot="5400000" flipV="1">
            <a:off x="4595813" y="1774894"/>
            <a:ext cx="1588" cy="1392237"/>
          </a:xfrm>
          <a:prstGeom prst="curvedConnector3">
            <a:avLst>
              <a:gd name="adj1" fmla="val -27100005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373" name="AutoShape 13"/>
          <p:cNvCxnSpPr>
            <a:cxnSpLocks noChangeShapeType="1"/>
            <a:stCxn id="655366" idx="0"/>
            <a:endCxn id="655370" idx="0"/>
          </p:cNvCxnSpPr>
          <p:nvPr/>
        </p:nvCxnSpPr>
        <p:spPr bwMode="auto">
          <a:xfrm rot="5400000" flipV="1">
            <a:off x="4595813" y="382656"/>
            <a:ext cx="1588" cy="4176713"/>
          </a:xfrm>
          <a:prstGeom prst="curvedConnector3">
            <a:avLst>
              <a:gd name="adj1" fmla="val -77500005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4387851" y="82405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655375" name="Text Box 15"/>
          <p:cNvSpPr txBox="1">
            <a:spLocks noChangeArrowheads="1"/>
          </p:cNvSpPr>
          <p:nvPr/>
        </p:nvSpPr>
        <p:spPr bwMode="auto">
          <a:xfrm>
            <a:off x="3327402" y="1631950"/>
            <a:ext cx="2668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MZ=1.0 / DZ=0.5</a:t>
            </a:r>
          </a:p>
        </p:txBody>
      </p:sp>
      <p:sp>
        <p:nvSpPr>
          <p:cNvPr id="655376" name="Text Box 16"/>
          <p:cNvSpPr txBox="1">
            <a:spLocks noChangeArrowheads="1"/>
          </p:cNvSpPr>
          <p:nvPr/>
        </p:nvSpPr>
        <p:spPr bwMode="auto">
          <a:xfrm>
            <a:off x="1320801" y="413240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55377" name="Text Box 17"/>
          <p:cNvSpPr txBox="1">
            <a:spLocks noChangeArrowheads="1"/>
          </p:cNvSpPr>
          <p:nvPr/>
        </p:nvSpPr>
        <p:spPr bwMode="auto">
          <a:xfrm>
            <a:off x="2959101" y="413240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55378" name="Text Box 18"/>
          <p:cNvSpPr txBox="1">
            <a:spLocks noChangeArrowheads="1"/>
          </p:cNvSpPr>
          <p:nvPr/>
        </p:nvSpPr>
        <p:spPr bwMode="auto">
          <a:xfrm>
            <a:off x="2179638" y="4132400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55379" name="Text Box 19"/>
          <p:cNvSpPr txBox="1">
            <a:spLocks noChangeArrowheads="1"/>
          </p:cNvSpPr>
          <p:nvPr/>
        </p:nvSpPr>
        <p:spPr bwMode="auto">
          <a:xfrm>
            <a:off x="7524752" y="413240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55380" name="Text Box 20"/>
          <p:cNvSpPr txBox="1">
            <a:spLocks noChangeArrowheads="1"/>
          </p:cNvSpPr>
          <p:nvPr/>
        </p:nvSpPr>
        <p:spPr bwMode="auto">
          <a:xfrm>
            <a:off x="6680200" y="4132400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655381" name="Text Box 21"/>
          <p:cNvSpPr txBox="1">
            <a:spLocks noChangeArrowheads="1"/>
          </p:cNvSpPr>
          <p:nvPr/>
        </p:nvSpPr>
        <p:spPr bwMode="auto">
          <a:xfrm>
            <a:off x="5842001" y="4132400"/>
            <a:ext cx="3561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55382" name="Line 22"/>
          <p:cNvSpPr>
            <a:spLocks noChangeShapeType="1"/>
          </p:cNvSpPr>
          <p:nvPr/>
        </p:nvSpPr>
        <p:spPr bwMode="auto">
          <a:xfrm>
            <a:off x="1117600" y="35306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5383" name="Line 23"/>
          <p:cNvSpPr>
            <a:spLocks noChangeShapeType="1"/>
          </p:cNvSpPr>
          <p:nvPr/>
        </p:nvSpPr>
        <p:spPr bwMode="auto">
          <a:xfrm flipH="1">
            <a:off x="7035800" y="35560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5384" name="Line 24"/>
          <p:cNvSpPr>
            <a:spLocks noChangeShapeType="1"/>
          </p:cNvSpPr>
          <p:nvPr/>
        </p:nvSpPr>
        <p:spPr bwMode="auto">
          <a:xfrm flipH="1">
            <a:off x="2514600" y="3543300"/>
            <a:ext cx="0" cy="1536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5385" name="Line 25"/>
          <p:cNvSpPr>
            <a:spLocks noChangeShapeType="1"/>
          </p:cNvSpPr>
          <p:nvPr/>
        </p:nvSpPr>
        <p:spPr bwMode="auto">
          <a:xfrm flipH="1">
            <a:off x="6692900" y="3543300"/>
            <a:ext cx="0" cy="1536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5386" name="Line 26"/>
          <p:cNvSpPr>
            <a:spLocks noChangeShapeType="1"/>
          </p:cNvSpPr>
          <p:nvPr/>
        </p:nvSpPr>
        <p:spPr bwMode="auto">
          <a:xfrm>
            <a:off x="5283200" y="35560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55387" name="Line 27"/>
          <p:cNvSpPr>
            <a:spLocks noChangeShapeType="1"/>
          </p:cNvSpPr>
          <p:nvPr/>
        </p:nvSpPr>
        <p:spPr bwMode="auto">
          <a:xfrm flipH="1">
            <a:off x="2844800" y="35306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7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1571105" y="228600"/>
            <a:ext cx="625844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r>
              <a:rPr lang="en-US" altLang="en-US" sz="3200" b="1" dirty="0">
                <a:solidFill>
                  <a:srgbClr val="0000FF"/>
                </a:solidFill>
                <a:latin typeface="Arial" pitchFamily="34" charset="0"/>
              </a:rPr>
              <a:t>Sources of variation in height</a:t>
            </a:r>
            <a:endParaRPr lang="en-AU" altLang="en-US" sz="3200" b="1" dirty="0">
              <a:solidFill>
                <a:srgbClr val="0000FF"/>
              </a:solidFill>
              <a:latin typeface="Arial" pitchFamily="34" charset="0"/>
            </a:endParaRPr>
          </a:p>
        </p:txBody>
      </p:sp>
      <p:graphicFrame>
        <p:nvGraphicFramePr>
          <p:cNvPr id="65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519494"/>
              </p:ext>
            </p:extLst>
          </p:nvPr>
        </p:nvGraphicFramePr>
        <p:xfrm>
          <a:off x="628697" y="1600200"/>
          <a:ext cx="5655469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48" name="Chart" r:id="rId3" imgW="6050218" imgH="2926246" progId="MSGraph.Chart.8">
                  <p:embed followColorScheme="full"/>
                </p:oleObj>
              </mc:Choice>
              <mc:Fallback>
                <p:oleObj name="Chart" r:id="rId3" imgW="6050218" imgH="292624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97" y="1600200"/>
                        <a:ext cx="5655469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1485900" y="5715000"/>
            <a:ext cx="3429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1828799" y="5588049"/>
            <a:ext cx="13799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Additive</a:t>
            </a:r>
          </a:p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genetic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56390" name="Rectangle 6"/>
          <p:cNvSpPr>
            <a:spLocks noChangeArrowheads="1"/>
          </p:cNvSpPr>
          <p:nvPr/>
        </p:nvSpPr>
        <p:spPr bwMode="auto">
          <a:xfrm>
            <a:off x="3629025" y="5715000"/>
            <a:ext cx="342900" cy="457200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56391" name="Text Box 7"/>
          <p:cNvSpPr txBox="1">
            <a:spLocks noChangeArrowheads="1"/>
          </p:cNvSpPr>
          <p:nvPr/>
        </p:nvSpPr>
        <p:spPr bwMode="auto">
          <a:xfrm>
            <a:off x="3971925" y="5588049"/>
            <a:ext cx="18054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AM / Shared</a:t>
            </a:r>
          </a:p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environment</a:t>
            </a:r>
            <a:endParaRPr lang="en-US" altLang="en-US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56392" name="Rectangle 8"/>
          <p:cNvSpPr>
            <a:spLocks noChangeArrowheads="1"/>
          </p:cNvSpPr>
          <p:nvPr/>
        </p:nvSpPr>
        <p:spPr bwMode="auto">
          <a:xfrm>
            <a:off x="6000750" y="5715000"/>
            <a:ext cx="3429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AU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56393" name="Text Box 9"/>
          <p:cNvSpPr txBox="1">
            <a:spLocks noChangeArrowheads="1"/>
          </p:cNvSpPr>
          <p:nvPr/>
        </p:nvSpPr>
        <p:spPr bwMode="auto">
          <a:xfrm>
            <a:off x="6343649" y="5562649"/>
            <a:ext cx="17778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Non-shared</a:t>
            </a:r>
          </a:p>
          <a:p>
            <a:pPr algn="ctr">
              <a:defRPr/>
            </a:pPr>
            <a:r>
              <a:rPr lang="en-US" altLang="en-US" sz="2000" b="1" dirty="0">
                <a:solidFill>
                  <a:srgbClr val="0000FF"/>
                </a:solidFill>
                <a:latin typeface="Arial" pitchFamily="34" charset="0"/>
              </a:rPr>
              <a:t>environment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9978" y="1828800"/>
            <a:ext cx="26839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3600" dirty="0" smtClean="0">
                <a:solidFill>
                  <a:srgbClr val="FF0000"/>
                </a:solidFill>
                <a:latin typeface="Tahoma"/>
              </a:rPr>
              <a:t>So total /twin /family /pedigree heritability ~80%</a:t>
            </a:r>
            <a:endParaRPr lang="en-US" sz="3600" dirty="0">
              <a:solidFill>
                <a:srgbClr val="FF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7164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8393" y="71438"/>
            <a:ext cx="8063345" cy="862012"/>
          </a:xfrm>
        </p:spPr>
        <p:txBody>
          <a:bodyPr/>
          <a:lstStyle/>
          <a:p>
            <a:pPr eaLnBrk="1" hangingPunct="1"/>
            <a:r>
              <a:rPr lang="en-US" sz="4000" dirty="0">
                <a:latin typeface="Arial" charset="0"/>
              </a:rPr>
              <a:t>Finding the genes - association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007" y="982668"/>
            <a:ext cx="8728364" cy="17160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Looks for correlation between specific alleles and phenotype (trait value, disease risk) using single nucleotide polymorphisms (SNPs)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628" t="46853" r="42355" b="20152"/>
          <a:stretch/>
        </p:blipFill>
        <p:spPr bwMode="auto">
          <a:xfrm>
            <a:off x="2448412" y="2716700"/>
            <a:ext cx="4523516" cy="3823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91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789" y="286789"/>
            <a:ext cx="6084916" cy="608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489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0"/>
            <a:ext cx="8763000" cy="2362200"/>
          </a:xfrm>
        </p:spPr>
        <p:txBody>
          <a:bodyPr/>
          <a:lstStyle/>
          <a:p>
            <a:pPr eaLnBrk="1" hangingPunct="1"/>
            <a:r>
              <a:rPr lang="en-AU" altLang="en-US" sz="2800" smtClean="0">
                <a:solidFill>
                  <a:schemeClr val="tx1"/>
                </a:solidFill>
              </a:rPr>
              <a:t>Why do we use the average sib values of </a:t>
            </a:r>
            <a:br>
              <a:rPr lang="en-AU" altLang="en-US" sz="2800" smtClean="0">
                <a:solidFill>
                  <a:schemeClr val="tx1"/>
                </a:solidFill>
              </a:rPr>
            </a:br>
            <a:r>
              <a:rPr lang="en-AU" altLang="en-US" sz="2800" smtClean="0">
                <a:solidFill>
                  <a:schemeClr val="tx1"/>
                </a:solidFill>
              </a:rPr>
              <a:t>	r</a:t>
            </a:r>
            <a:r>
              <a:rPr lang="en-AU" altLang="en-US" sz="2800" baseline="-25000" smtClean="0">
                <a:solidFill>
                  <a:schemeClr val="tx1"/>
                </a:solidFill>
              </a:rPr>
              <a:t>a</a:t>
            </a:r>
            <a:r>
              <a:rPr lang="en-AU" altLang="en-US" sz="2800" smtClean="0">
                <a:solidFill>
                  <a:schemeClr val="tx1"/>
                </a:solidFill>
              </a:rPr>
              <a:t> = 0.5 and	r</a:t>
            </a:r>
            <a:r>
              <a:rPr lang="en-AU" altLang="en-US" sz="2800" baseline="-25000" smtClean="0">
                <a:solidFill>
                  <a:schemeClr val="tx1"/>
                </a:solidFill>
              </a:rPr>
              <a:t>d</a:t>
            </a:r>
            <a:r>
              <a:rPr lang="en-AU" altLang="en-US" sz="2800" smtClean="0">
                <a:solidFill>
                  <a:schemeClr val="tx1"/>
                </a:solidFill>
              </a:rPr>
              <a:t> = 0.25 </a:t>
            </a:r>
            <a:br>
              <a:rPr lang="en-AU" altLang="en-US" sz="2800" smtClean="0">
                <a:solidFill>
                  <a:schemeClr val="tx1"/>
                </a:solidFill>
              </a:rPr>
            </a:br>
            <a:r>
              <a:rPr lang="en-AU" altLang="en-US" sz="2800" smtClean="0">
                <a:solidFill>
                  <a:schemeClr val="tx1"/>
                </a:solidFill>
              </a:rPr>
              <a:t/>
            </a:r>
            <a:br>
              <a:rPr lang="en-AU" altLang="en-US" sz="2800" smtClean="0">
                <a:solidFill>
                  <a:schemeClr val="tx1"/>
                </a:solidFill>
              </a:rPr>
            </a:br>
            <a:r>
              <a:rPr lang="en-AU" altLang="en-US" sz="2800" smtClean="0">
                <a:solidFill>
                  <a:schemeClr val="tx1"/>
                </a:solidFill>
              </a:rPr>
              <a:t>when we can estimate the (almost) exact values for each sib pair from marker data ?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68313" y="498479"/>
            <a:ext cx="61013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Classical twin design revisited: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Heritability estimation without MZ twins</a:t>
            </a:r>
          </a:p>
        </p:txBody>
      </p:sp>
    </p:spTree>
    <p:extLst>
      <p:ext uri="{BB962C8B-B14F-4D97-AF65-F5344CB8AC3E}">
        <p14:creationId xmlns:p14="http://schemas.microsoft.com/office/powerpoint/2010/main" val="351657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/>
          <p:cNvSpPr>
            <a:spLocks noChangeArrowheads="1"/>
          </p:cNvSpPr>
          <p:nvPr/>
        </p:nvSpPr>
        <p:spPr bwMode="auto">
          <a:xfrm>
            <a:off x="2590800" y="482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35" name="AutoShape 3"/>
          <p:cNvSpPr>
            <a:spLocks noChangeArrowheads="1"/>
          </p:cNvSpPr>
          <p:nvPr/>
        </p:nvSpPr>
        <p:spPr bwMode="auto">
          <a:xfrm>
            <a:off x="3179765" y="482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36" name="AutoShape 4"/>
          <p:cNvSpPr>
            <a:spLocks noChangeArrowheads="1"/>
          </p:cNvSpPr>
          <p:nvPr/>
        </p:nvSpPr>
        <p:spPr bwMode="auto">
          <a:xfrm>
            <a:off x="3179765" y="1498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37" name="AutoShape 5"/>
          <p:cNvSpPr>
            <a:spLocks noChangeArrowheads="1"/>
          </p:cNvSpPr>
          <p:nvPr/>
        </p:nvSpPr>
        <p:spPr bwMode="auto">
          <a:xfrm>
            <a:off x="2590800" y="1498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3192463" y="2108200"/>
            <a:ext cx="334962" cy="101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2603513" y="2108200"/>
            <a:ext cx="334963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0" name="AutoShape 8"/>
          <p:cNvSpPr>
            <a:spLocks noChangeArrowheads="1"/>
          </p:cNvSpPr>
          <p:nvPr/>
        </p:nvSpPr>
        <p:spPr bwMode="auto">
          <a:xfrm>
            <a:off x="5562669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1" name="AutoShape 9"/>
          <p:cNvSpPr>
            <a:spLocks noChangeArrowheads="1"/>
          </p:cNvSpPr>
          <p:nvPr/>
        </p:nvSpPr>
        <p:spPr bwMode="auto">
          <a:xfrm>
            <a:off x="6218307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2" name="AutoShape 10"/>
          <p:cNvSpPr>
            <a:spLocks noChangeArrowheads="1"/>
          </p:cNvSpPr>
          <p:nvPr/>
        </p:nvSpPr>
        <p:spPr bwMode="auto">
          <a:xfrm>
            <a:off x="6218307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3" name="AutoShape 11"/>
          <p:cNvSpPr>
            <a:spLocks noChangeArrowheads="1"/>
          </p:cNvSpPr>
          <p:nvPr/>
        </p:nvSpPr>
        <p:spPr bwMode="auto">
          <a:xfrm>
            <a:off x="5562669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6230938" y="2108338"/>
            <a:ext cx="373062" cy="10001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5576888" y="2108338"/>
            <a:ext cx="373062" cy="100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>
            <a:off x="5067326" y="3741876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7" name="AutoShape 15"/>
          <p:cNvSpPr>
            <a:spLocks noChangeArrowheads="1"/>
          </p:cNvSpPr>
          <p:nvPr/>
        </p:nvSpPr>
        <p:spPr bwMode="auto">
          <a:xfrm>
            <a:off x="5749946" y="3741876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8" name="AutoShape 16"/>
          <p:cNvSpPr>
            <a:spLocks noChangeArrowheads="1"/>
          </p:cNvSpPr>
          <p:nvPr/>
        </p:nvSpPr>
        <p:spPr bwMode="auto">
          <a:xfrm>
            <a:off x="5749946" y="4805501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49" name="AutoShape 17"/>
          <p:cNvSpPr>
            <a:spLocks noChangeArrowheads="1"/>
          </p:cNvSpPr>
          <p:nvPr/>
        </p:nvSpPr>
        <p:spPr bwMode="auto">
          <a:xfrm>
            <a:off x="5067326" y="4805501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0" name="Rectangle 18"/>
          <p:cNvSpPr>
            <a:spLocks noChangeArrowheads="1"/>
          </p:cNvSpPr>
          <p:nvPr/>
        </p:nvSpPr>
        <p:spPr bwMode="auto">
          <a:xfrm>
            <a:off x="5764214" y="5442088"/>
            <a:ext cx="390525" cy="106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1" name="Rectangle 19"/>
          <p:cNvSpPr>
            <a:spLocks noChangeArrowheads="1"/>
          </p:cNvSpPr>
          <p:nvPr/>
        </p:nvSpPr>
        <p:spPr bwMode="auto">
          <a:xfrm>
            <a:off x="5081588" y="5442088"/>
            <a:ext cx="390525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2" name="AutoShape 20"/>
          <p:cNvSpPr>
            <a:spLocks noChangeArrowheads="1"/>
          </p:cNvSpPr>
          <p:nvPr/>
        </p:nvSpPr>
        <p:spPr bwMode="auto">
          <a:xfrm>
            <a:off x="7315269" y="3741876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3" name="AutoShape 21"/>
          <p:cNvSpPr>
            <a:spLocks noChangeArrowheads="1"/>
          </p:cNvSpPr>
          <p:nvPr/>
        </p:nvSpPr>
        <p:spPr bwMode="auto">
          <a:xfrm>
            <a:off x="7928044" y="3741876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auto">
          <a:xfrm>
            <a:off x="7928044" y="4805501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5" name="AutoShape 23"/>
          <p:cNvSpPr>
            <a:spLocks noChangeArrowheads="1"/>
          </p:cNvSpPr>
          <p:nvPr/>
        </p:nvSpPr>
        <p:spPr bwMode="auto">
          <a:xfrm>
            <a:off x="7315269" y="4805501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6" name="Rectangle 24"/>
          <p:cNvSpPr>
            <a:spLocks noChangeArrowheads="1"/>
          </p:cNvSpPr>
          <p:nvPr/>
        </p:nvSpPr>
        <p:spPr bwMode="auto">
          <a:xfrm>
            <a:off x="7940677" y="5442088"/>
            <a:ext cx="349250" cy="10636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7" name="Rectangle 25"/>
          <p:cNvSpPr>
            <a:spLocks noChangeArrowheads="1"/>
          </p:cNvSpPr>
          <p:nvPr/>
        </p:nvSpPr>
        <p:spPr bwMode="auto">
          <a:xfrm>
            <a:off x="7327900" y="5442088"/>
            <a:ext cx="349250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8" name="AutoShape 26"/>
          <p:cNvSpPr>
            <a:spLocks noChangeArrowheads="1"/>
          </p:cNvSpPr>
          <p:nvPr/>
        </p:nvSpPr>
        <p:spPr bwMode="auto">
          <a:xfrm>
            <a:off x="3048002" y="3741876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59" name="AutoShape 27"/>
          <p:cNvSpPr>
            <a:spLocks noChangeArrowheads="1"/>
          </p:cNvSpPr>
          <p:nvPr/>
        </p:nvSpPr>
        <p:spPr bwMode="auto">
          <a:xfrm>
            <a:off x="3756026" y="3741876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0" name="AutoShape 28"/>
          <p:cNvSpPr>
            <a:spLocks noChangeArrowheads="1"/>
          </p:cNvSpPr>
          <p:nvPr/>
        </p:nvSpPr>
        <p:spPr bwMode="auto">
          <a:xfrm>
            <a:off x="3756026" y="4767401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1" name="AutoShape 29"/>
          <p:cNvSpPr>
            <a:spLocks noChangeArrowheads="1"/>
          </p:cNvSpPr>
          <p:nvPr/>
        </p:nvSpPr>
        <p:spPr bwMode="auto">
          <a:xfrm>
            <a:off x="3048002" y="4767401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2" name="Rectangle 30"/>
          <p:cNvSpPr>
            <a:spLocks noChangeArrowheads="1"/>
          </p:cNvSpPr>
          <p:nvPr/>
        </p:nvSpPr>
        <p:spPr bwMode="auto">
          <a:xfrm>
            <a:off x="3768725" y="5381625"/>
            <a:ext cx="361950" cy="101600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3" name="Rectangle 31"/>
          <p:cNvSpPr>
            <a:spLocks noChangeArrowheads="1"/>
          </p:cNvSpPr>
          <p:nvPr/>
        </p:nvSpPr>
        <p:spPr bwMode="auto">
          <a:xfrm>
            <a:off x="3060700" y="5381625"/>
            <a:ext cx="361950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4" name="AutoShape 32"/>
          <p:cNvSpPr>
            <a:spLocks noChangeArrowheads="1"/>
          </p:cNvSpPr>
          <p:nvPr/>
        </p:nvSpPr>
        <p:spPr bwMode="auto">
          <a:xfrm>
            <a:off x="844619" y="3741876"/>
            <a:ext cx="404813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5" name="AutoShape 33"/>
          <p:cNvSpPr>
            <a:spLocks noChangeArrowheads="1"/>
          </p:cNvSpPr>
          <p:nvPr/>
        </p:nvSpPr>
        <p:spPr bwMode="auto">
          <a:xfrm>
            <a:off x="1500189" y="3741876"/>
            <a:ext cx="404812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6" name="AutoShape 34"/>
          <p:cNvSpPr>
            <a:spLocks noChangeArrowheads="1"/>
          </p:cNvSpPr>
          <p:nvPr/>
        </p:nvSpPr>
        <p:spPr bwMode="auto">
          <a:xfrm>
            <a:off x="1500189" y="4729301"/>
            <a:ext cx="404812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7" name="AutoShape 35"/>
          <p:cNvSpPr>
            <a:spLocks noChangeArrowheads="1"/>
          </p:cNvSpPr>
          <p:nvPr/>
        </p:nvSpPr>
        <p:spPr bwMode="auto">
          <a:xfrm>
            <a:off x="844619" y="4729301"/>
            <a:ext cx="404813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8" name="Rectangle 36"/>
          <p:cNvSpPr>
            <a:spLocks noChangeArrowheads="1"/>
          </p:cNvSpPr>
          <p:nvPr/>
        </p:nvSpPr>
        <p:spPr bwMode="auto">
          <a:xfrm>
            <a:off x="1512888" y="5319851"/>
            <a:ext cx="374650" cy="9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69" name="Rectangle 37"/>
          <p:cNvSpPr>
            <a:spLocks noChangeArrowheads="1"/>
          </p:cNvSpPr>
          <p:nvPr/>
        </p:nvSpPr>
        <p:spPr bwMode="auto">
          <a:xfrm>
            <a:off x="858838" y="5319851"/>
            <a:ext cx="373062" cy="98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5270" name="Text Box 38"/>
          <p:cNvSpPr txBox="1">
            <a:spLocks noChangeArrowheads="1"/>
          </p:cNvSpPr>
          <p:nvPr/>
        </p:nvSpPr>
        <p:spPr bwMode="auto">
          <a:xfrm>
            <a:off x="4403954" y="1076969"/>
            <a:ext cx="4122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71" name="Text Box 39"/>
          <p:cNvSpPr txBox="1">
            <a:spLocks noChangeArrowheads="1"/>
          </p:cNvSpPr>
          <p:nvPr/>
        </p:nvSpPr>
        <p:spPr bwMode="auto">
          <a:xfrm>
            <a:off x="1001878" y="5895032"/>
            <a:ext cx="7537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1/4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72" name="Text Box 40"/>
          <p:cNvSpPr txBox="1">
            <a:spLocks noChangeArrowheads="1"/>
          </p:cNvSpPr>
          <p:nvPr/>
        </p:nvSpPr>
        <p:spPr bwMode="auto">
          <a:xfrm>
            <a:off x="3197392" y="5895032"/>
            <a:ext cx="7537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1/4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5178591" y="5895032"/>
            <a:ext cx="7537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1/4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7402678" y="5895032"/>
            <a:ext cx="7537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1/4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5275" name="Line 43"/>
          <p:cNvSpPr>
            <a:spLocks noChangeShapeType="1"/>
          </p:cNvSpPr>
          <p:nvPr/>
        </p:nvSpPr>
        <p:spPr bwMode="auto">
          <a:xfrm>
            <a:off x="4610100" y="2632213"/>
            <a:ext cx="0" cy="9493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457200" y="1089163"/>
            <a:ext cx="609600" cy="1044575"/>
            <a:chOff x="576" y="686"/>
            <a:chExt cx="432" cy="366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>
              <a:off x="576" y="686"/>
              <a:ext cx="432" cy="19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5278" name="Line 46"/>
            <p:cNvSpPr>
              <a:spLocks noChangeShapeType="1"/>
            </p:cNvSpPr>
            <p:nvPr/>
          </p:nvSpPr>
          <p:spPr bwMode="auto">
            <a:xfrm>
              <a:off x="792" y="885"/>
              <a:ext cx="0" cy="1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5279" name="Line 47"/>
            <p:cNvSpPr>
              <a:spLocks noChangeShapeType="1"/>
            </p:cNvSpPr>
            <p:nvPr/>
          </p:nvSpPr>
          <p:spPr bwMode="auto">
            <a:xfrm>
              <a:off x="648" y="923"/>
              <a:ext cx="288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95280" name="Group 48"/>
          <p:cNvGrpSpPr>
            <a:grpSpLocks/>
          </p:cNvGrpSpPr>
          <p:nvPr/>
        </p:nvGrpSpPr>
        <p:grpSpPr bwMode="auto">
          <a:xfrm>
            <a:off x="7924800" y="990600"/>
            <a:ext cx="914400" cy="990600"/>
            <a:chOff x="3552" y="720"/>
            <a:chExt cx="432" cy="456"/>
          </a:xfrm>
        </p:grpSpPr>
        <p:sp>
          <p:nvSpPr>
            <p:cNvPr id="95281" name="Oval 49"/>
            <p:cNvSpPr>
              <a:spLocks noChangeArrowheads="1"/>
            </p:cNvSpPr>
            <p:nvPr/>
          </p:nvSpPr>
          <p:spPr bwMode="auto">
            <a:xfrm>
              <a:off x="3552" y="888"/>
              <a:ext cx="28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5282" name="Line 50"/>
            <p:cNvSpPr>
              <a:spLocks noChangeShapeType="1"/>
            </p:cNvSpPr>
            <p:nvPr/>
          </p:nvSpPr>
          <p:spPr bwMode="auto">
            <a:xfrm flipV="1">
              <a:off x="3792" y="720"/>
              <a:ext cx="192" cy="19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05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431200" y="314969"/>
            <a:ext cx="47992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IDENTITY BY DESCENT</a:t>
            </a:r>
            <a:endParaRPr kumimoji="0" lang="en-US" altLang="en-US" sz="24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296988" y="2162313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639888" y="2162313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6261" name="Group 5"/>
          <p:cNvGrpSpPr>
            <a:grpSpLocks/>
          </p:cNvGrpSpPr>
          <p:nvPr/>
        </p:nvGrpSpPr>
        <p:grpSpPr bwMode="auto">
          <a:xfrm>
            <a:off x="1296988" y="2819400"/>
            <a:ext cx="685800" cy="357188"/>
            <a:chOff x="1008" y="1776"/>
            <a:chExt cx="432" cy="225"/>
          </a:xfrm>
        </p:grpSpPr>
        <p:sp>
          <p:nvSpPr>
            <p:cNvPr id="96262" name="Rectangle 6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63" name="Rectangle 7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1296988" y="34290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1639888" y="34290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6266" name="Group 10"/>
          <p:cNvGrpSpPr>
            <a:grpSpLocks/>
          </p:cNvGrpSpPr>
          <p:nvPr/>
        </p:nvGrpSpPr>
        <p:grpSpPr bwMode="auto">
          <a:xfrm>
            <a:off x="1296988" y="4038600"/>
            <a:ext cx="685800" cy="369888"/>
            <a:chOff x="1008" y="2544"/>
            <a:chExt cx="432" cy="233"/>
          </a:xfrm>
        </p:grpSpPr>
        <p:sp>
          <p:nvSpPr>
            <p:cNvPr id="96267" name="Rectangle 11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68" name="Rectangle 12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4950806" y="988505"/>
            <a:ext cx="918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Sib 1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124849" y="3045905"/>
            <a:ext cx="918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Sib 2</a:t>
            </a:r>
            <a:endParaRPr kumimoji="0" lang="en-US" alt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6271" name="Group 15"/>
          <p:cNvGrpSpPr>
            <a:grpSpLocks/>
          </p:cNvGrpSpPr>
          <p:nvPr/>
        </p:nvGrpSpPr>
        <p:grpSpPr bwMode="auto">
          <a:xfrm>
            <a:off x="2363804" y="1998801"/>
            <a:ext cx="5957887" cy="2573337"/>
            <a:chOff x="1863" y="1259"/>
            <a:chExt cx="4032" cy="1329"/>
          </a:xfrm>
        </p:grpSpPr>
        <p:sp>
          <p:nvSpPr>
            <p:cNvPr id="96272" name="Rectangle 16"/>
            <p:cNvSpPr>
              <a:spLocks noChangeArrowheads="1"/>
            </p:cNvSpPr>
            <p:nvPr/>
          </p:nvSpPr>
          <p:spPr bwMode="auto">
            <a:xfrm>
              <a:off x="1863" y="1259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3" name="Rectangle 17"/>
            <p:cNvSpPr>
              <a:spLocks noChangeArrowheads="1"/>
            </p:cNvSpPr>
            <p:nvPr/>
          </p:nvSpPr>
          <p:spPr bwMode="auto">
            <a:xfrm>
              <a:off x="2871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4" name="Rectangle 18"/>
            <p:cNvSpPr>
              <a:spLocks noChangeArrowheads="1"/>
            </p:cNvSpPr>
            <p:nvPr/>
          </p:nvSpPr>
          <p:spPr bwMode="auto">
            <a:xfrm>
              <a:off x="3879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5" name="Rectangle 19"/>
            <p:cNvSpPr>
              <a:spLocks noChangeArrowheads="1"/>
            </p:cNvSpPr>
            <p:nvPr/>
          </p:nvSpPr>
          <p:spPr bwMode="auto">
            <a:xfrm>
              <a:off x="4887" y="1259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6" name="Rectangle 20"/>
            <p:cNvSpPr>
              <a:spLocks noChangeArrowheads="1"/>
            </p:cNvSpPr>
            <p:nvPr/>
          </p:nvSpPr>
          <p:spPr bwMode="auto">
            <a:xfrm>
              <a:off x="1863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7" name="Rectangle 21"/>
            <p:cNvSpPr>
              <a:spLocks noChangeArrowheads="1"/>
            </p:cNvSpPr>
            <p:nvPr/>
          </p:nvSpPr>
          <p:spPr bwMode="auto">
            <a:xfrm>
              <a:off x="2871" y="1591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8" name="Rectangle 22"/>
            <p:cNvSpPr>
              <a:spLocks noChangeArrowheads="1"/>
            </p:cNvSpPr>
            <p:nvPr/>
          </p:nvSpPr>
          <p:spPr bwMode="auto">
            <a:xfrm>
              <a:off x="3879" y="1591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79" name="Rectangle 23"/>
            <p:cNvSpPr>
              <a:spLocks noChangeArrowheads="1"/>
            </p:cNvSpPr>
            <p:nvPr/>
          </p:nvSpPr>
          <p:spPr bwMode="auto">
            <a:xfrm>
              <a:off x="4887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0" name="Rectangle 24"/>
            <p:cNvSpPr>
              <a:spLocks noChangeArrowheads="1"/>
            </p:cNvSpPr>
            <p:nvPr/>
          </p:nvSpPr>
          <p:spPr bwMode="auto">
            <a:xfrm>
              <a:off x="1863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1" name="Rectangle 25"/>
            <p:cNvSpPr>
              <a:spLocks noChangeArrowheads="1"/>
            </p:cNvSpPr>
            <p:nvPr/>
          </p:nvSpPr>
          <p:spPr bwMode="auto">
            <a:xfrm>
              <a:off x="2871" y="1923"/>
              <a:ext cx="1008" cy="333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2" name="Rectangle 26"/>
            <p:cNvSpPr>
              <a:spLocks noChangeArrowheads="1"/>
            </p:cNvSpPr>
            <p:nvPr/>
          </p:nvSpPr>
          <p:spPr bwMode="auto">
            <a:xfrm>
              <a:off x="3879" y="1923"/>
              <a:ext cx="1008" cy="33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3" name="Rectangle 27"/>
            <p:cNvSpPr>
              <a:spLocks noChangeArrowheads="1"/>
            </p:cNvSpPr>
            <p:nvPr/>
          </p:nvSpPr>
          <p:spPr bwMode="auto">
            <a:xfrm>
              <a:off x="4887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4" name="Rectangle 28"/>
            <p:cNvSpPr>
              <a:spLocks noChangeArrowheads="1"/>
            </p:cNvSpPr>
            <p:nvPr/>
          </p:nvSpPr>
          <p:spPr bwMode="auto">
            <a:xfrm>
              <a:off x="1863" y="2256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5" name="Rectangle 29"/>
            <p:cNvSpPr>
              <a:spLocks noChangeArrowheads="1"/>
            </p:cNvSpPr>
            <p:nvPr/>
          </p:nvSpPr>
          <p:spPr bwMode="auto">
            <a:xfrm>
              <a:off x="2871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6" name="Rectangle 30"/>
            <p:cNvSpPr>
              <a:spLocks noChangeArrowheads="1"/>
            </p:cNvSpPr>
            <p:nvPr/>
          </p:nvSpPr>
          <p:spPr bwMode="auto">
            <a:xfrm>
              <a:off x="3879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87" name="Rectangle 31"/>
            <p:cNvSpPr>
              <a:spLocks noChangeArrowheads="1"/>
            </p:cNvSpPr>
            <p:nvPr/>
          </p:nvSpPr>
          <p:spPr bwMode="auto">
            <a:xfrm>
              <a:off x="4887" y="2256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6288" name="Rectangle 32"/>
          <p:cNvSpPr>
            <a:spLocks noChangeArrowheads="1"/>
          </p:cNvSpPr>
          <p:nvPr/>
        </p:nvSpPr>
        <p:spPr bwMode="auto">
          <a:xfrm>
            <a:off x="1296988" y="4979988"/>
            <a:ext cx="800100" cy="3683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289" name="Rectangle 33"/>
          <p:cNvSpPr>
            <a:spLocks noChangeArrowheads="1"/>
          </p:cNvSpPr>
          <p:nvPr/>
        </p:nvSpPr>
        <p:spPr bwMode="auto">
          <a:xfrm>
            <a:off x="1296988" y="5665788"/>
            <a:ext cx="800100" cy="3683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290" name="Rectangle 34"/>
          <p:cNvSpPr>
            <a:spLocks noChangeArrowheads="1"/>
          </p:cNvSpPr>
          <p:nvPr/>
        </p:nvSpPr>
        <p:spPr bwMode="auto">
          <a:xfrm>
            <a:off x="1296988" y="6299200"/>
            <a:ext cx="800100" cy="368300"/>
          </a:xfrm>
          <a:prstGeom prst="rect">
            <a:avLst/>
          </a:prstGeom>
          <a:solidFill>
            <a:srgbClr val="F0F0F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291" name="Text Box 35"/>
          <p:cNvSpPr txBox="1">
            <a:spLocks noChangeArrowheads="1"/>
          </p:cNvSpPr>
          <p:nvPr/>
        </p:nvSpPr>
        <p:spPr bwMode="auto">
          <a:xfrm>
            <a:off x="2466983" y="4953138"/>
            <a:ext cx="6678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4/16 = 1/4 sibs share BOTH parental alleles  IBD  =  2</a:t>
            </a:r>
          </a:p>
        </p:txBody>
      </p:sp>
      <p:sp>
        <p:nvSpPr>
          <p:cNvPr id="96292" name="Text Box 36"/>
          <p:cNvSpPr txBox="1">
            <a:spLocks noChangeArrowheads="1"/>
          </p:cNvSpPr>
          <p:nvPr/>
        </p:nvSpPr>
        <p:spPr bwMode="auto">
          <a:xfrm>
            <a:off x="2467020" y="5621476"/>
            <a:ext cx="649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8/16 = 1/2 sibs share ONE parental allele  IBD  =  1</a:t>
            </a:r>
          </a:p>
        </p:txBody>
      </p:sp>
      <p:sp>
        <p:nvSpPr>
          <p:cNvPr id="96293" name="Text Box 37"/>
          <p:cNvSpPr txBox="1">
            <a:spLocks noChangeArrowheads="1"/>
          </p:cNvSpPr>
          <p:nvPr/>
        </p:nvSpPr>
        <p:spPr bwMode="auto">
          <a:xfrm>
            <a:off x="2467020" y="6270763"/>
            <a:ext cx="649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4/16 = 1/4 sibs share NO parental alleles  IBD  =  0</a:t>
            </a:r>
          </a:p>
        </p:txBody>
      </p:sp>
      <p:sp>
        <p:nvSpPr>
          <p:cNvPr id="96294" name="Rectangle 38"/>
          <p:cNvSpPr>
            <a:spLocks noChangeArrowheads="1"/>
          </p:cNvSpPr>
          <p:nvPr/>
        </p:nvSpPr>
        <p:spPr bwMode="auto">
          <a:xfrm>
            <a:off x="2744788" y="1447938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295" name="Rectangle 39"/>
          <p:cNvSpPr>
            <a:spLocks noChangeArrowheads="1"/>
          </p:cNvSpPr>
          <p:nvPr/>
        </p:nvSpPr>
        <p:spPr bwMode="auto">
          <a:xfrm>
            <a:off x="3087688" y="1447938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6296" name="Group 40"/>
          <p:cNvGrpSpPr>
            <a:grpSpLocks/>
          </p:cNvGrpSpPr>
          <p:nvPr/>
        </p:nvGrpSpPr>
        <p:grpSpPr bwMode="auto">
          <a:xfrm>
            <a:off x="4268788" y="1447800"/>
            <a:ext cx="685800" cy="357188"/>
            <a:chOff x="1008" y="1776"/>
            <a:chExt cx="432" cy="225"/>
          </a:xfrm>
        </p:grpSpPr>
        <p:sp>
          <p:nvSpPr>
            <p:cNvPr id="96297" name="Rectangle 41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298" name="Rectangle 42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sp>
        <p:nvSpPr>
          <p:cNvPr id="96299" name="Rectangle 43"/>
          <p:cNvSpPr>
            <a:spLocks noChangeArrowheads="1"/>
          </p:cNvSpPr>
          <p:nvPr/>
        </p:nvSpPr>
        <p:spPr bwMode="auto">
          <a:xfrm>
            <a:off x="5716588" y="14478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6300" name="Rectangle 44"/>
          <p:cNvSpPr>
            <a:spLocks noChangeArrowheads="1"/>
          </p:cNvSpPr>
          <p:nvPr/>
        </p:nvSpPr>
        <p:spPr bwMode="auto">
          <a:xfrm>
            <a:off x="6059488" y="14478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6301" name="Group 45"/>
          <p:cNvGrpSpPr>
            <a:grpSpLocks/>
          </p:cNvGrpSpPr>
          <p:nvPr/>
        </p:nvGrpSpPr>
        <p:grpSpPr bwMode="auto">
          <a:xfrm>
            <a:off x="7240588" y="1447800"/>
            <a:ext cx="685800" cy="369888"/>
            <a:chOff x="1008" y="2544"/>
            <a:chExt cx="432" cy="233"/>
          </a:xfrm>
        </p:grpSpPr>
        <p:sp>
          <p:nvSpPr>
            <p:cNvPr id="96302" name="Rectangle 46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96303" name="Rectangle 47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41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5538" r="49268" b="16536"/>
          <a:stretch>
            <a:fillRect/>
          </a:stretch>
        </p:blipFill>
        <p:spPr bwMode="auto">
          <a:xfrm>
            <a:off x="2260083" y="133408"/>
            <a:ext cx="5163184" cy="6363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60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49" y="798022"/>
            <a:ext cx="8304854" cy="6028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8270" y="299396"/>
            <a:ext cx="8037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Do these high IBD-sharing DZ twins look more similar…….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3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5" y="972589"/>
            <a:ext cx="8063844" cy="585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03931" y="211666"/>
            <a:ext cx="574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….than these low IBD sharing DZ twins 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3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5538" r="49268" b="16536"/>
          <a:stretch>
            <a:fillRect/>
          </a:stretch>
        </p:blipFill>
        <p:spPr bwMode="auto">
          <a:xfrm>
            <a:off x="290034" y="307975"/>
            <a:ext cx="327183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40147" r="27116" b="30339"/>
          <a:stretch>
            <a:fillRect/>
          </a:stretch>
        </p:blipFill>
        <p:spPr bwMode="auto">
          <a:xfrm>
            <a:off x="2268538" y="4308613"/>
            <a:ext cx="6769100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1802" y="289063"/>
            <a:ext cx="5437736" cy="1692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0743" y="2324238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561871" y="2976093"/>
            <a:ext cx="5595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From genotyped sibs alone (3375 pairs)</a:t>
            </a:r>
          </a:p>
          <a:p>
            <a:r>
              <a:rPr lang="en-AU" dirty="0">
                <a:solidFill>
                  <a:srgbClr val="FF0000"/>
                </a:solidFill>
              </a:rPr>
              <a:t>w</a:t>
            </a:r>
            <a:r>
              <a:rPr lang="en-AU" dirty="0" smtClean="0">
                <a:solidFill>
                  <a:srgbClr val="FF0000"/>
                </a:solidFill>
              </a:rPr>
              <a:t>e can estimate h</a:t>
            </a:r>
            <a:r>
              <a:rPr lang="en-AU" baseline="30000" dirty="0" smtClean="0">
                <a:solidFill>
                  <a:srgbClr val="FF0000"/>
                </a:solidFill>
              </a:rPr>
              <a:t>2</a:t>
            </a:r>
            <a:r>
              <a:rPr lang="en-AU" dirty="0" smtClean="0">
                <a:solidFill>
                  <a:srgbClr val="FF0000"/>
                </a:solidFill>
              </a:rPr>
              <a:t> = 0.80 (.46-.85)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bar chart, waterfall chart, box and whisker chart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54" y="896234"/>
            <a:ext cx="6116320" cy="53517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60120" y="304925"/>
            <a:ext cx="80188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AU" sz="1400" b="1" dirty="0">
                <a:latin typeface="Cambria" panose="02040503050406030204" pitchFamily="18" charset="0"/>
                <a:ea typeface="Times New Roman" panose="02020603050405020304" pitchFamily="18" charset="0"/>
              </a:rPr>
              <a:t>Reconciling Linkage and Association Studies of Complex Traits Using </a:t>
            </a:r>
            <a:r>
              <a:rPr lang="en-AU" sz="14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107,000 Sibling Pairs </a:t>
            </a:r>
            <a:endParaRPr lang="en-GB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69666" y="6385370"/>
            <a:ext cx="3880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Visscher, Yengo, Sidorenko et al, in press</a:t>
            </a:r>
            <a:endParaRPr lang="en-GB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32578" y="624815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2023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215447" y="1562793"/>
            <a:ext cx="640080" cy="20781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137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94" y="617539"/>
            <a:ext cx="7793037" cy="820969"/>
          </a:xfrm>
        </p:spPr>
        <p:txBody>
          <a:bodyPr/>
          <a:lstStyle/>
          <a:p>
            <a:r>
              <a:rPr lang="pt-PT" dirty="0"/>
              <a:t> </a:t>
            </a:r>
            <a:r>
              <a:rPr lang="pt-PT" dirty="0" smtClean="0"/>
              <a:t>4 </a:t>
            </a:r>
            <a:r>
              <a:rPr lang="pt-PT" dirty="0"/>
              <a:t>Stages of Genetic Mapping</a:t>
            </a:r>
            <a:endParaRPr lang="en-US" dirty="0"/>
          </a:p>
        </p:txBody>
      </p:sp>
      <p:sp>
        <p:nvSpPr>
          <p:cNvPr id="633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5420" y="1750084"/>
            <a:ext cx="7772400" cy="4729544"/>
          </a:xfrm>
        </p:spPr>
        <p:txBody>
          <a:bodyPr/>
          <a:lstStyle/>
          <a:p>
            <a:r>
              <a:rPr lang="pt-PT" dirty="0">
                <a:solidFill>
                  <a:schemeClr val="bg2"/>
                </a:solidFill>
              </a:rPr>
              <a:t>Are there genes influencing this trait?</a:t>
            </a:r>
          </a:p>
          <a:p>
            <a:pPr lvl="1"/>
            <a:r>
              <a:rPr lang="pt-PT" dirty="0">
                <a:solidFill>
                  <a:schemeClr val="bg2"/>
                </a:solidFill>
              </a:rPr>
              <a:t>Genetic epidemiological studies</a:t>
            </a:r>
          </a:p>
          <a:p>
            <a:r>
              <a:rPr lang="pt-PT" dirty="0"/>
              <a:t>Where are those genes?</a:t>
            </a:r>
          </a:p>
          <a:p>
            <a:pPr lvl="1"/>
            <a:r>
              <a:rPr lang="pt-PT" dirty="0"/>
              <a:t>Linkage analysis</a:t>
            </a:r>
          </a:p>
          <a:p>
            <a:r>
              <a:rPr lang="pt-PT" dirty="0">
                <a:solidFill>
                  <a:srgbClr val="FF99FF"/>
                </a:solidFill>
              </a:rPr>
              <a:t>What are those genes</a:t>
            </a:r>
            <a:r>
              <a:rPr lang="pt-PT" dirty="0" smtClean="0">
                <a:solidFill>
                  <a:srgbClr val="FF99FF"/>
                </a:solidFill>
              </a:rPr>
              <a:t>?</a:t>
            </a:r>
            <a:endParaRPr lang="pt-PT" dirty="0">
              <a:solidFill>
                <a:srgbClr val="FF99FF"/>
              </a:solidFill>
            </a:endParaRPr>
          </a:p>
          <a:p>
            <a:pPr lvl="1"/>
            <a:r>
              <a:rPr lang="pt-PT" dirty="0">
                <a:solidFill>
                  <a:srgbClr val="FF99FF"/>
                </a:solidFill>
              </a:rPr>
              <a:t>Association </a:t>
            </a:r>
            <a:r>
              <a:rPr lang="pt-PT" dirty="0" smtClean="0">
                <a:solidFill>
                  <a:srgbClr val="FF99FF"/>
                </a:solidFill>
              </a:rPr>
              <a:t>analysis</a:t>
            </a:r>
          </a:p>
          <a:p>
            <a:r>
              <a:rPr lang="pt-PT" dirty="0" smtClean="0"/>
              <a:t>What can we do with them ?</a:t>
            </a:r>
          </a:p>
          <a:p>
            <a:pPr lvl="1"/>
            <a:r>
              <a:rPr lang="pt-PT" dirty="0" smtClean="0"/>
              <a:t>Translational medicine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 l="16806" t="45184" r="36392" b="14839"/>
          <a:stretch>
            <a:fillRect/>
          </a:stretch>
        </p:blipFill>
        <p:spPr bwMode="auto">
          <a:xfrm>
            <a:off x="1409700" y="2448460"/>
            <a:ext cx="6343650" cy="406209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52425" y="1685925"/>
            <a:ext cx="822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</a:rPr>
              <a:t>Single </a:t>
            </a:r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</a:rPr>
              <a:t>Nucleotide </a:t>
            </a:r>
            <a:r>
              <a:rPr lang="en-US" sz="3200" dirty="0" smtClean="0">
                <a:solidFill>
                  <a:srgbClr val="000000"/>
                </a:solidFill>
                <a:latin typeface="Arial Unicode MS" pitchFamily="34" charset="-128"/>
              </a:rPr>
              <a:t>Polymorphisms (SNPs)</a:t>
            </a:r>
            <a:endParaRPr lang="en-US" sz="3200" dirty="0">
              <a:solidFill>
                <a:srgbClr val="000000"/>
              </a:solidFill>
              <a:latin typeface="Arial Unicode MS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79" y="36867"/>
            <a:ext cx="86391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dirty="0">
                <a:solidFill>
                  <a:srgbClr val="FF0000"/>
                </a:solidFill>
                <a:latin typeface="Arial" charset="0"/>
              </a:rPr>
              <a:t>Association </a:t>
            </a:r>
            <a:r>
              <a:rPr lang="en-US" sz="3600" dirty="0" smtClean="0">
                <a:solidFill>
                  <a:srgbClr val="FF0000"/>
                </a:solidFill>
                <a:latin typeface="Arial" charset="0"/>
              </a:rPr>
              <a:t>analysis</a:t>
            </a:r>
          </a:p>
          <a:p>
            <a:pPr algn="ctr" eaLnBrk="1" hangingPunct="1"/>
            <a:r>
              <a:rPr lang="en-US" dirty="0" smtClean="0">
                <a:latin typeface="Arial" charset="0"/>
              </a:rPr>
              <a:t>looks </a:t>
            </a:r>
            <a:r>
              <a:rPr lang="en-US" dirty="0">
                <a:latin typeface="Arial" charset="0"/>
              </a:rPr>
              <a:t>for correlation between specific alleles and phenotype (trait value, disease risk)</a:t>
            </a:r>
          </a:p>
        </p:txBody>
      </p:sp>
    </p:spTree>
    <p:extLst>
      <p:ext uri="{BB962C8B-B14F-4D97-AF65-F5344CB8AC3E}">
        <p14:creationId xmlns:p14="http://schemas.microsoft.com/office/powerpoint/2010/main" val="27420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6858" t="21386" r="24939"/>
          <a:stretch>
            <a:fillRect/>
          </a:stretch>
        </p:blipFill>
        <p:spPr bwMode="auto">
          <a:xfrm>
            <a:off x="1786408" y="253866"/>
            <a:ext cx="5898221" cy="63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597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 descr="444256a-i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6764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8625" y="338347"/>
            <a:ext cx="86455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200">
                <a:solidFill>
                  <a:srgbClr val="000000"/>
                </a:solidFill>
              </a:rPr>
              <a:t>High density SNP arrays – up to 1 million SNPs</a:t>
            </a:r>
          </a:p>
        </p:txBody>
      </p:sp>
      <p:pic>
        <p:nvPicPr>
          <p:cNvPr id="1026" name="Picture 2" descr="Image result for illumina gsa array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77131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3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CCE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257800"/>
          </a:xfrm>
          <a:solidFill>
            <a:schemeClr val="bg1"/>
          </a:solidFill>
        </p:spPr>
        <p:txBody>
          <a:bodyPr lIns="92075" tIns="46038" rIns="92075" bIns="46038"/>
          <a:lstStyle/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/>
          </a:p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>
              <a:latin typeface="Univers" pitchFamily="34" charset="0"/>
            </a:endParaRPr>
          </a:p>
        </p:txBody>
      </p:sp>
      <p:pic>
        <p:nvPicPr>
          <p:cNvPr id="74755" name="Picture 3" descr="Abbildung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4" y="1173163"/>
            <a:ext cx="808355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216028" y="1484319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93889" y="1700215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570167" y="1700215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3851276" y="1700215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498979" y="1700215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5119690" y="1700215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5753102" y="1700215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429379" y="1700215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7077077" y="1700215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7812088" y="1700215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4140274" y="1341438"/>
            <a:ext cx="51847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smtClean="0">
                <a:solidFill>
                  <a:srgbClr val="FF0000"/>
                </a:solidFill>
                <a:latin typeface="Arial"/>
              </a:rPr>
              <a:t>500,000 – 5,000,000 </a:t>
            </a:r>
            <a:r>
              <a:rPr lang="de-DE" b="1" dirty="0">
                <a:solidFill>
                  <a:srgbClr val="FF0000"/>
                </a:solidFill>
                <a:latin typeface="Arial"/>
              </a:rPr>
              <a:t>SNPs</a:t>
            </a:r>
            <a:r>
              <a:rPr lang="de-DE" b="1" dirty="0">
                <a:solidFill>
                  <a:srgbClr val="000000"/>
                </a:solidFill>
                <a:latin typeface="Arial"/>
              </a:rPr>
              <a:t> </a:t>
            </a:r>
            <a:br>
              <a:rPr lang="de-DE" b="1" dirty="0">
                <a:solidFill>
                  <a:srgbClr val="000000"/>
                </a:solidFill>
                <a:latin typeface="Arial"/>
              </a:rPr>
            </a:br>
            <a:r>
              <a:rPr lang="de-DE" b="1" dirty="0">
                <a:solidFill>
                  <a:srgbClr val="000000"/>
                </a:solidFill>
                <a:latin typeface="Arial"/>
              </a:rPr>
              <a:t>Human Genome  - 3,1x10</a:t>
            </a:r>
            <a:r>
              <a:rPr lang="de-DE" b="1" baseline="30000" dirty="0">
                <a:solidFill>
                  <a:srgbClr val="000000"/>
                </a:solidFill>
                <a:latin typeface="Arial"/>
              </a:rPr>
              <a:t>9</a:t>
            </a:r>
            <a:r>
              <a:rPr lang="de-DE" b="1" dirty="0">
                <a:solidFill>
                  <a:srgbClr val="000000"/>
                </a:solidFill>
                <a:latin typeface="Arial"/>
              </a:rPr>
              <a:t> Base Pairs </a:t>
            </a:r>
            <a:r>
              <a:rPr lang="de-DE" b="1" dirty="0">
                <a:solidFill>
                  <a:srgbClr val="FF0000"/>
                </a:solidFill>
                <a:latin typeface="Arial"/>
              </a:rPr>
              <a:t/>
            </a:r>
            <a:br>
              <a:rPr lang="de-DE" b="1" dirty="0">
                <a:solidFill>
                  <a:srgbClr val="FF0000"/>
                </a:solidFill>
                <a:latin typeface="Arial"/>
              </a:rPr>
            </a:br>
            <a:endParaRPr lang="de-DE" b="1" dirty="0">
              <a:solidFill>
                <a:srgbClr val="FF0000"/>
              </a:solidFill>
              <a:latin typeface="Arial"/>
            </a:endParaRPr>
          </a:p>
          <a:p>
            <a:pPr>
              <a:spcBef>
                <a:spcPct val="50000"/>
              </a:spcBef>
            </a:pPr>
            <a:r>
              <a:rPr lang="de-DE" b="1" dirty="0">
                <a:solidFill>
                  <a:srgbClr val="FF0000"/>
                </a:solidFill>
                <a:latin typeface="Arial"/>
              </a:rPr>
              <a:t> </a:t>
            </a:r>
            <a:br>
              <a:rPr lang="de-DE" b="1" dirty="0">
                <a:solidFill>
                  <a:srgbClr val="FF0000"/>
                </a:solidFill>
                <a:latin typeface="Arial"/>
              </a:rPr>
            </a:br>
            <a:endParaRPr lang="de-DE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 flipH="1">
            <a:off x="1259013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H="1">
            <a:off x="1259013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 flipH="1">
            <a:off x="1259013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59013" y="1557338"/>
            <a:ext cx="217487" cy="2519362"/>
            <a:chOff x="793" y="981"/>
            <a:chExt cx="137" cy="1587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82" name="Line 20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3" name="Line 21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4" name="Line 22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5" name="Line 23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6" name="Line 24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7" name="Line 25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8" name="Line 26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9" name="Line 27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0" name="Line 28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1" name="Line 29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2" name="Line 30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3" name="Line 31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4" name="Line 32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5" name="Line 33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6" name="Line 34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7" name="Line 35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8" name="Line 36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99" name="Line 37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64" name="Line 3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5" name="Line 4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6" name="Line 4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7" name="Line 4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8" name="Line 4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9" name="Line 4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0" name="Line 4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1" name="Line 4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2" name="Line 4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3" name="Line 4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4" name="Line 4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5" name="Line 5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6" name="Line 5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7" name="Line 5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8" name="Line 5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79" name="Line 5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0" name="Line 5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81" name="Line 5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1906740" y="1663908"/>
            <a:ext cx="217487" cy="2519363"/>
            <a:chOff x="793" y="981"/>
            <a:chExt cx="137" cy="1587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44" name="Line 5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5" name="Line 6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6" name="Line 6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7" name="Line 6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8" name="Line 6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9" name="Line 6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0" name="Line 6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1" name="Line 6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2" name="Line 6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3" name="Line 6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4" name="Line 6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5" name="Line 7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6" name="Line 7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7" name="Line 7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8" name="Line 7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59" name="Line 7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0" name="Line 7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61" name="Line 7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" name="Group 77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26" name="Line 78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27" name="Line 79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28" name="Line 80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29" name="Line 81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0" name="Line 82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1" name="Line 83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2" name="Line 84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3" name="Line 85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4" name="Line 86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5" name="Line 87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6" name="Line 88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7" name="Line 89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8" name="Line 90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39" name="Line 91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0" name="Line 92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1" name="Line 93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2" name="Line 94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  <p:sp>
            <p:nvSpPr>
              <p:cNvPr id="75243" name="Line 95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AU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2555875" y="2205038"/>
            <a:ext cx="217488" cy="1223962"/>
            <a:chOff x="793" y="981"/>
            <a:chExt cx="137" cy="771"/>
          </a:xfrm>
        </p:grpSpPr>
        <p:sp>
          <p:nvSpPr>
            <p:cNvPr id="75206" name="Line 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7" name="Line 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8" name="Line 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9" name="Line 1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0" name="Line 1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1" name="Line 1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2" name="Line 1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3" name="Line 1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4" name="Line 1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5" name="Line 1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6" name="Line 1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7" name="Line 1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8" name="Line 1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19" name="Line 1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0" name="Line 1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1" name="Line 1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2" name="Line 1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23" name="Line 1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773" name="Line 115"/>
          <p:cNvSpPr>
            <a:spLocks noChangeShapeType="1"/>
          </p:cNvSpPr>
          <p:nvPr/>
        </p:nvSpPr>
        <p:spPr bwMode="auto">
          <a:xfrm flipH="1">
            <a:off x="2555875" y="35004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4" name="Line 116"/>
          <p:cNvSpPr>
            <a:spLocks noChangeShapeType="1"/>
          </p:cNvSpPr>
          <p:nvPr/>
        </p:nvSpPr>
        <p:spPr bwMode="auto">
          <a:xfrm flipH="1">
            <a:off x="2555875" y="35718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5" name="Line 117"/>
          <p:cNvSpPr>
            <a:spLocks noChangeShapeType="1"/>
          </p:cNvSpPr>
          <p:nvPr/>
        </p:nvSpPr>
        <p:spPr bwMode="auto">
          <a:xfrm flipH="1">
            <a:off x="2555875" y="36433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6" name="Line 118"/>
          <p:cNvSpPr>
            <a:spLocks noChangeShapeType="1"/>
          </p:cNvSpPr>
          <p:nvPr/>
        </p:nvSpPr>
        <p:spPr bwMode="auto">
          <a:xfrm flipH="1">
            <a:off x="2555875" y="37163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7" name="Line 119"/>
          <p:cNvSpPr>
            <a:spLocks noChangeShapeType="1"/>
          </p:cNvSpPr>
          <p:nvPr/>
        </p:nvSpPr>
        <p:spPr bwMode="auto">
          <a:xfrm flipH="1">
            <a:off x="2555875" y="37877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8" name="Line 120"/>
          <p:cNvSpPr>
            <a:spLocks noChangeShapeType="1"/>
          </p:cNvSpPr>
          <p:nvPr/>
        </p:nvSpPr>
        <p:spPr bwMode="auto">
          <a:xfrm flipH="1">
            <a:off x="2555875" y="38592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79" name="Line 121"/>
          <p:cNvSpPr>
            <a:spLocks noChangeShapeType="1"/>
          </p:cNvSpPr>
          <p:nvPr/>
        </p:nvSpPr>
        <p:spPr bwMode="auto">
          <a:xfrm flipH="1">
            <a:off x="2555875" y="39322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0" name="Line 122"/>
          <p:cNvSpPr>
            <a:spLocks noChangeShapeType="1"/>
          </p:cNvSpPr>
          <p:nvPr/>
        </p:nvSpPr>
        <p:spPr bwMode="auto">
          <a:xfrm flipH="1">
            <a:off x="2555875" y="40036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1" name="Line 123"/>
          <p:cNvSpPr>
            <a:spLocks noChangeShapeType="1"/>
          </p:cNvSpPr>
          <p:nvPr/>
        </p:nvSpPr>
        <p:spPr bwMode="auto">
          <a:xfrm flipH="1">
            <a:off x="255587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2" name="Line 124"/>
          <p:cNvSpPr>
            <a:spLocks noChangeShapeType="1"/>
          </p:cNvSpPr>
          <p:nvPr/>
        </p:nvSpPr>
        <p:spPr bwMode="auto">
          <a:xfrm flipH="1">
            <a:off x="255587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3" name="Line 125"/>
          <p:cNvSpPr>
            <a:spLocks noChangeShapeType="1"/>
          </p:cNvSpPr>
          <p:nvPr/>
        </p:nvSpPr>
        <p:spPr bwMode="auto">
          <a:xfrm flipH="1">
            <a:off x="255587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4" name="Line 126"/>
          <p:cNvSpPr>
            <a:spLocks noChangeShapeType="1"/>
          </p:cNvSpPr>
          <p:nvPr/>
        </p:nvSpPr>
        <p:spPr bwMode="auto">
          <a:xfrm flipH="1">
            <a:off x="255587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5" name="Line 127"/>
          <p:cNvSpPr>
            <a:spLocks noChangeShapeType="1"/>
          </p:cNvSpPr>
          <p:nvPr/>
        </p:nvSpPr>
        <p:spPr bwMode="auto">
          <a:xfrm flipH="1">
            <a:off x="255587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3202140" y="2278063"/>
            <a:ext cx="217487" cy="1223962"/>
            <a:chOff x="793" y="981"/>
            <a:chExt cx="137" cy="771"/>
          </a:xfrm>
        </p:grpSpPr>
        <p:sp>
          <p:nvSpPr>
            <p:cNvPr id="75188" name="Line 129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9" name="Line 130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0" name="Line 131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1" name="Line 132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2" name="Line 133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3" name="Line 134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4" name="Line 135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5" name="Line 136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6" name="Line 137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7" name="Line 138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8" name="Line 139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99" name="Line 140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0" name="Line 141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1" name="Line 142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2" name="Line 143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3" name="Line 144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4" name="Line 145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205" name="Line 146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787" name="Line 147"/>
          <p:cNvSpPr>
            <a:spLocks noChangeShapeType="1"/>
          </p:cNvSpPr>
          <p:nvPr/>
        </p:nvSpPr>
        <p:spPr bwMode="auto">
          <a:xfrm flipH="1">
            <a:off x="3202140" y="3573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8" name="Line 148"/>
          <p:cNvSpPr>
            <a:spLocks noChangeShapeType="1"/>
          </p:cNvSpPr>
          <p:nvPr/>
        </p:nvSpPr>
        <p:spPr bwMode="auto">
          <a:xfrm flipH="1">
            <a:off x="3202140" y="3644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89" name="Line 149"/>
          <p:cNvSpPr>
            <a:spLocks noChangeShapeType="1"/>
          </p:cNvSpPr>
          <p:nvPr/>
        </p:nvSpPr>
        <p:spPr bwMode="auto">
          <a:xfrm flipH="1">
            <a:off x="3202140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3202140" y="3789363"/>
            <a:ext cx="217487" cy="576262"/>
            <a:chOff x="2017" y="2387"/>
            <a:chExt cx="137" cy="363"/>
          </a:xfrm>
        </p:grpSpPr>
        <p:sp>
          <p:nvSpPr>
            <p:cNvPr id="75179" name="Line 151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0" name="Line 152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1" name="Line 153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2" name="Line 154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3" name="Line 155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4" name="Line 156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5" name="Line 157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6" name="Line 158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87" name="Line 159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160"/>
          <p:cNvGrpSpPr>
            <a:grpSpLocks/>
          </p:cNvGrpSpPr>
          <p:nvPr/>
        </p:nvGrpSpPr>
        <p:grpSpPr bwMode="auto">
          <a:xfrm>
            <a:off x="3897465" y="2422829"/>
            <a:ext cx="217487" cy="1223963"/>
            <a:chOff x="793" y="981"/>
            <a:chExt cx="137" cy="771"/>
          </a:xfrm>
        </p:grpSpPr>
        <p:sp>
          <p:nvSpPr>
            <p:cNvPr id="75161" name="Line 161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2" name="Line 162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3" name="Line 163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4" name="Line 164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5" name="Line 165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6" name="Line 166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7" name="Line 167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8" name="Line 168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9" name="Line 169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0" name="Line 170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1" name="Line 171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2" name="Line 172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3" name="Line 173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4" name="Line 174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5" name="Line 175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6" name="Line 176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7" name="Line 177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78" name="Line 178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792" name="Line 179"/>
          <p:cNvSpPr>
            <a:spLocks noChangeShapeType="1"/>
          </p:cNvSpPr>
          <p:nvPr/>
        </p:nvSpPr>
        <p:spPr bwMode="auto">
          <a:xfrm flipH="1">
            <a:off x="1906740" y="424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3" name="Line 180"/>
          <p:cNvSpPr>
            <a:spLocks noChangeShapeType="1"/>
          </p:cNvSpPr>
          <p:nvPr/>
        </p:nvSpPr>
        <p:spPr bwMode="auto">
          <a:xfrm flipH="1">
            <a:off x="1908175" y="43180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4" name="Line 181"/>
          <p:cNvSpPr>
            <a:spLocks noChangeShapeType="1"/>
          </p:cNvSpPr>
          <p:nvPr/>
        </p:nvSpPr>
        <p:spPr bwMode="auto">
          <a:xfrm flipH="1">
            <a:off x="1908175" y="43989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5" name="Line 182"/>
          <p:cNvSpPr>
            <a:spLocks noChangeShapeType="1"/>
          </p:cNvSpPr>
          <p:nvPr/>
        </p:nvSpPr>
        <p:spPr bwMode="auto">
          <a:xfrm flipH="1">
            <a:off x="1259013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6" name="Line 183"/>
          <p:cNvSpPr>
            <a:spLocks noChangeShapeType="1"/>
          </p:cNvSpPr>
          <p:nvPr/>
        </p:nvSpPr>
        <p:spPr bwMode="auto">
          <a:xfrm flipH="1">
            <a:off x="1259013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7" name="Line 184"/>
          <p:cNvSpPr>
            <a:spLocks noChangeShapeType="1"/>
          </p:cNvSpPr>
          <p:nvPr/>
        </p:nvSpPr>
        <p:spPr bwMode="auto">
          <a:xfrm flipH="1">
            <a:off x="1259013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798" name="Line 185"/>
          <p:cNvSpPr>
            <a:spLocks noChangeShapeType="1"/>
          </p:cNvSpPr>
          <p:nvPr/>
        </p:nvSpPr>
        <p:spPr bwMode="auto">
          <a:xfrm flipH="1">
            <a:off x="1259013" y="43656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2" name="Group 186"/>
          <p:cNvGrpSpPr>
            <a:grpSpLocks/>
          </p:cNvGrpSpPr>
          <p:nvPr/>
        </p:nvGrpSpPr>
        <p:grpSpPr bwMode="auto">
          <a:xfrm>
            <a:off x="2555875" y="5013629"/>
            <a:ext cx="217488" cy="1223963"/>
            <a:chOff x="793" y="981"/>
            <a:chExt cx="137" cy="771"/>
          </a:xfrm>
        </p:grpSpPr>
        <p:sp>
          <p:nvSpPr>
            <p:cNvPr id="75143" name="Line 18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4" name="Line 18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5" name="Line 18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6" name="Line 19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7" name="Line 19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8" name="Line 19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9" name="Line 19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0" name="Line 19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1" name="Line 19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2" name="Line 19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3" name="Line 19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4" name="Line 19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5" name="Line 19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6" name="Line 20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7" name="Line 20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8" name="Line 20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59" name="Line 20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60" name="Line 20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205"/>
          <p:cNvGrpSpPr>
            <a:grpSpLocks/>
          </p:cNvGrpSpPr>
          <p:nvPr/>
        </p:nvGrpSpPr>
        <p:grpSpPr bwMode="auto">
          <a:xfrm>
            <a:off x="1906740" y="4979988"/>
            <a:ext cx="217487" cy="1223962"/>
            <a:chOff x="793" y="981"/>
            <a:chExt cx="137" cy="771"/>
          </a:xfrm>
        </p:grpSpPr>
        <p:sp>
          <p:nvSpPr>
            <p:cNvPr id="75125" name="Line 20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6" name="Line 20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7" name="Line 20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8" name="Line 20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9" name="Line 21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0" name="Line 21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1" name="Line 21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2" name="Line 21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3" name="Line 21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4" name="Line 21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5" name="Line 21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6" name="Line 21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7" name="Line 21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8" name="Line 21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39" name="Line 22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0" name="Line 22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1" name="Line 22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42" name="Line 22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224"/>
          <p:cNvGrpSpPr>
            <a:grpSpLocks/>
          </p:cNvGrpSpPr>
          <p:nvPr/>
        </p:nvGrpSpPr>
        <p:grpSpPr bwMode="auto">
          <a:xfrm>
            <a:off x="1281237" y="4941888"/>
            <a:ext cx="217487" cy="1223962"/>
            <a:chOff x="793" y="981"/>
            <a:chExt cx="137" cy="771"/>
          </a:xfrm>
        </p:grpSpPr>
        <p:sp>
          <p:nvSpPr>
            <p:cNvPr id="75107" name="Line 22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8" name="Line 22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9" name="Line 22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0" name="Line 22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1" name="Line 22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2" name="Line 23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3" name="Line 23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4" name="Line 23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5" name="Line 23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6" name="Line 23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7" name="Line 23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8" name="Line 23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19" name="Line 23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0" name="Line 23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1" name="Line 23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2" name="Line 24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3" name="Line 24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24" name="Line 24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5" name="Group 243"/>
          <p:cNvGrpSpPr>
            <a:grpSpLocks/>
          </p:cNvGrpSpPr>
          <p:nvPr/>
        </p:nvGrpSpPr>
        <p:grpSpPr bwMode="auto">
          <a:xfrm>
            <a:off x="7739215" y="2913063"/>
            <a:ext cx="217487" cy="1223962"/>
            <a:chOff x="793" y="981"/>
            <a:chExt cx="137" cy="771"/>
          </a:xfrm>
        </p:grpSpPr>
        <p:sp>
          <p:nvSpPr>
            <p:cNvPr id="75089" name="Line 24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0" name="Line 24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1" name="Line 24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2" name="Line 24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3" name="Line 24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4" name="Line 24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5" name="Line 25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6" name="Line 25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7" name="Line 25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8" name="Line 25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99" name="Line 25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0" name="Line 25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1" name="Line 25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2" name="Line 25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3" name="Line 25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4" name="Line 25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5" name="Line 26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106" name="Line 26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03" name="Line 262"/>
          <p:cNvSpPr>
            <a:spLocks noChangeShapeType="1"/>
          </p:cNvSpPr>
          <p:nvPr/>
        </p:nvSpPr>
        <p:spPr bwMode="auto">
          <a:xfrm flipH="1">
            <a:off x="3202140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04" name="Line 263"/>
          <p:cNvSpPr>
            <a:spLocks noChangeShapeType="1"/>
          </p:cNvSpPr>
          <p:nvPr/>
        </p:nvSpPr>
        <p:spPr bwMode="auto">
          <a:xfrm flipH="1">
            <a:off x="3897465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05" name="Line 264"/>
          <p:cNvSpPr>
            <a:spLocks noChangeShapeType="1"/>
          </p:cNvSpPr>
          <p:nvPr/>
        </p:nvSpPr>
        <p:spPr bwMode="auto">
          <a:xfrm flipH="1">
            <a:off x="3897465" y="37893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06" name="Line 265"/>
          <p:cNvSpPr>
            <a:spLocks noChangeShapeType="1"/>
          </p:cNvSpPr>
          <p:nvPr/>
        </p:nvSpPr>
        <p:spPr bwMode="auto">
          <a:xfrm flipH="1">
            <a:off x="3897465" y="38608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16" name="Group 266"/>
          <p:cNvGrpSpPr>
            <a:grpSpLocks/>
          </p:cNvGrpSpPr>
          <p:nvPr/>
        </p:nvGrpSpPr>
        <p:grpSpPr bwMode="auto">
          <a:xfrm>
            <a:off x="7091515" y="5564188"/>
            <a:ext cx="217487" cy="576262"/>
            <a:chOff x="2017" y="2387"/>
            <a:chExt cx="137" cy="363"/>
          </a:xfrm>
        </p:grpSpPr>
        <p:sp>
          <p:nvSpPr>
            <p:cNvPr id="75080" name="Line 26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1" name="Line 26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2" name="Line 26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3" name="Line 27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4" name="Line 27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5" name="Line 27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6" name="Line 27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7" name="Line 27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88" name="Line 27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276"/>
          <p:cNvGrpSpPr>
            <a:grpSpLocks/>
          </p:cNvGrpSpPr>
          <p:nvPr/>
        </p:nvGrpSpPr>
        <p:grpSpPr bwMode="auto">
          <a:xfrm>
            <a:off x="6442075" y="5564188"/>
            <a:ext cx="217488" cy="576262"/>
            <a:chOff x="2017" y="2387"/>
            <a:chExt cx="137" cy="363"/>
          </a:xfrm>
        </p:grpSpPr>
        <p:sp>
          <p:nvSpPr>
            <p:cNvPr id="75071" name="Line 27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2" name="Line 27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3" name="Line 27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4" name="Line 28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5" name="Line 28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6" name="Line 28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7" name="Line 28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8" name="Line 28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9" name="Line 28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286"/>
          <p:cNvGrpSpPr>
            <a:grpSpLocks/>
          </p:cNvGrpSpPr>
          <p:nvPr/>
        </p:nvGrpSpPr>
        <p:grpSpPr bwMode="auto">
          <a:xfrm>
            <a:off x="5768975" y="5445429"/>
            <a:ext cx="217488" cy="576263"/>
            <a:chOff x="2017" y="2387"/>
            <a:chExt cx="137" cy="363"/>
          </a:xfrm>
        </p:grpSpPr>
        <p:sp>
          <p:nvSpPr>
            <p:cNvPr id="75062" name="Line 28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3" name="Line 28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4" name="Line 28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5" name="Line 29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6" name="Line 29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7" name="Line 29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8" name="Line 29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9" name="Line 29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70" name="Line 29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296"/>
          <p:cNvGrpSpPr>
            <a:grpSpLocks/>
          </p:cNvGrpSpPr>
          <p:nvPr/>
        </p:nvGrpSpPr>
        <p:grpSpPr bwMode="auto">
          <a:xfrm>
            <a:off x="4498975" y="2492679"/>
            <a:ext cx="217488" cy="1223963"/>
            <a:chOff x="793" y="981"/>
            <a:chExt cx="137" cy="771"/>
          </a:xfrm>
        </p:grpSpPr>
        <p:sp>
          <p:nvSpPr>
            <p:cNvPr id="75044" name="Line 2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5" name="Line 2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6" name="Line 2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7" name="Line 3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8" name="Line 3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9" name="Line 3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0" name="Line 3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1" name="Line 3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2" name="Line 3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3" name="Line 3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4" name="Line 3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5" name="Line 3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6" name="Line 3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7" name="Line 3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8" name="Line 3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59" name="Line 3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0" name="Line 3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61" name="Line 3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315"/>
          <p:cNvGrpSpPr>
            <a:grpSpLocks/>
          </p:cNvGrpSpPr>
          <p:nvPr/>
        </p:nvGrpSpPr>
        <p:grpSpPr bwMode="auto">
          <a:xfrm>
            <a:off x="4500711" y="3789363"/>
            <a:ext cx="217487" cy="576262"/>
            <a:chOff x="2017" y="2387"/>
            <a:chExt cx="137" cy="363"/>
          </a:xfrm>
        </p:grpSpPr>
        <p:sp>
          <p:nvSpPr>
            <p:cNvPr id="75035" name="Line 3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6" name="Line 3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7" name="Line 3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8" name="Line 3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9" name="Line 3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0" name="Line 3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1" name="Line 3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2" name="Line 3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43" name="Line 3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325"/>
          <p:cNvGrpSpPr>
            <a:grpSpLocks/>
          </p:cNvGrpSpPr>
          <p:nvPr/>
        </p:nvGrpSpPr>
        <p:grpSpPr bwMode="auto">
          <a:xfrm>
            <a:off x="5146675" y="2636838"/>
            <a:ext cx="217488" cy="576262"/>
            <a:chOff x="2017" y="2387"/>
            <a:chExt cx="137" cy="363"/>
          </a:xfrm>
        </p:grpSpPr>
        <p:sp>
          <p:nvSpPr>
            <p:cNvPr id="75026" name="Line 32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7" name="Line 32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8" name="Line 32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9" name="Line 32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0" name="Line 33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1" name="Line 33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2" name="Line 33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3" name="Line 33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34" name="Line 33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335"/>
          <p:cNvGrpSpPr>
            <a:grpSpLocks/>
          </p:cNvGrpSpPr>
          <p:nvPr/>
        </p:nvGrpSpPr>
        <p:grpSpPr bwMode="auto">
          <a:xfrm>
            <a:off x="5148365" y="3284538"/>
            <a:ext cx="217487" cy="576262"/>
            <a:chOff x="2017" y="2387"/>
            <a:chExt cx="137" cy="363"/>
          </a:xfrm>
        </p:grpSpPr>
        <p:sp>
          <p:nvSpPr>
            <p:cNvPr id="75017" name="Line 33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8" name="Line 33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9" name="Line 33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0" name="Line 33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1" name="Line 34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2" name="Line 34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3" name="Line 34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4" name="Line 34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25" name="Line 34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345"/>
          <p:cNvGrpSpPr>
            <a:grpSpLocks/>
          </p:cNvGrpSpPr>
          <p:nvPr/>
        </p:nvGrpSpPr>
        <p:grpSpPr bwMode="auto">
          <a:xfrm>
            <a:off x="5161074" y="3789363"/>
            <a:ext cx="217487" cy="576262"/>
            <a:chOff x="2017" y="2387"/>
            <a:chExt cx="137" cy="363"/>
          </a:xfrm>
        </p:grpSpPr>
        <p:sp>
          <p:nvSpPr>
            <p:cNvPr id="75008" name="Line 34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9" name="Line 34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0" name="Line 34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1" name="Line 34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2" name="Line 35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3" name="Line 35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4" name="Line 35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5" name="Line 35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16" name="Line 35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355"/>
          <p:cNvGrpSpPr>
            <a:grpSpLocks/>
          </p:cNvGrpSpPr>
          <p:nvPr/>
        </p:nvGrpSpPr>
        <p:grpSpPr bwMode="auto">
          <a:xfrm>
            <a:off x="5756275" y="2852738"/>
            <a:ext cx="217488" cy="1223962"/>
            <a:chOff x="793" y="981"/>
            <a:chExt cx="137" cy="771"/>
          </a:xfrm>
        </p:grpSpPr>
        <p:sp>
          <p:nvSpPr>
            <p:cNvPr id="74990" name="Line 35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1" name="Line 35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2" name="Line 35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3" name="Line 35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4" name="Line 36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5" name="Line 36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6" name="Line 36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7" name="Line 36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8" name="Line 36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99" name="Line 36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0" name="Line 36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1" name="Line 36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2" name="Line 36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3" name="Line 36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4" name="Line 37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5" name="Line 37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6" name="Line 37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007" name="Line 37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374"/>
          <p:cNvGrpSpPr>
            <a:grpSpLocks/>
          </p:cNvGrpSpPr>
          <p:nvPr/>
        </p:nvGrpSpPr>
        <p:grpSpPr bwMode="auto">
          <a:xfrm>
            <a:off x="6442075" y="2890838"/>
            <a:ext cx="217488" cy="1223962"/>
            <a:chOff x="793" y="981"/>
            <a:chExt cx="137" cy="771"/>
          </a:xfrm>
        </p:grpSpPr>
        <p:sp>
          <p:nvSpPr>
            <p:cNvPr id="74972" name="Line 37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3" name="Line 37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4" name="Line 37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5" name="Line 37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6" name="Line 37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7" name="Line 38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8" name="Line 38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9" name="Line 38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0" name="Line 38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1" name="Line 38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2" name="Line 38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3" name="Line 38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4" name="Line 38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5" name="Line 38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6" name="Line 38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7" name="Line 39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8" name="Line 39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89" name="Line 39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393"/>
          <p:cNvGrpSpPr>
            <a:grpSpLocks/>
          </p:cNvGrpSpPr>
          <p:nvPr/>
        </p:nvGrpSpPr>
        <p:grpSpPr bwMode="auto">
          <a:xfrm>
            <a:off x="7092950" y="2925763"/>
            <a:ext cx="217488" cy="1223962"/>
            <a:chOff x="793" y="981"/>
            <a:chExt cx="137" cy="771"/>
          </a:xfrm>
        </p:grpSpPr>
        <p:sp>
          <p:nvSpPr>
            <p:cNvPr id="74954" name="Line 39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5" name="Line 39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6" name="Line 39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7" name="Line 39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8" name="Line 39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9" name="Line 39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0" name="Line 40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1" name="Line 40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2" name="Line 40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3" name="Line 40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4" name="Line 40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5" name="Line 40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6" name="Line 40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7" name="Line 40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8" name="Line 40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69" name="Line 40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0" name="Line 41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71" name="Line 41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412"/>
          <p:cNvGrpSpPr>
            <a:grpSpLocks/>
          </p:cNvGrpSpPr>
          <p:nvPr/>
        </p:nvGrpSpPr>
        <p:grpSpPr bwMode="auto">
          <a:xfrm>
            <a:off x="7739215" y="4916488"/>
            <a:ext cx="217487" cy="1223962"/>
            <a:chOff x="793" y="981"/>
            <a:chExt cx="137" cy="771"/>
          </a:xfrm>
        </p:grpSpPr>
        <p:sp>
          <p:nvSpPr>
            <p:cNvPr id="74936" name="Line 413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7" name="Line 414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8" name="Line 415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9" name="Line 416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0" name="Line 417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1" name="Line 418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2" name="Line 419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3" name="Line 420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4" name="Line 421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5" name="Line 422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6" name="Line 423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7" name="Line 424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8" name="Line 425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49" name="Line 426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0" name="Line 427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1" name="Line 428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2" name="Line 429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53" name="Line 430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19" name="Line 431"/>
          <p:cNvSpPr>
            <a:spLocks noChangeShapeType="1"/>
          </p:cNvSpPr>
          <p:nvPr/>
        </p:nvSpPr>
        <p:spPr bwMode="auto">
          <a:xfrm flipH="1">
            <a:off x="7739215" y="61912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0" name="Line 432"/>
          <p:cNvSpPr>
            <a:spLocks noChangeShapeType="1"/>
          </p:cNvSpPr>
          <p:nvPr/>
        </p:nvSpPr>
        <p:spPr bwMode="auto">
          <a:xfrm flipH="1">
            <a:off x="7739215" y="6262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1" name="Line 433"/>
          <p:cNvSpPr>
            <a:spLocks noChangeShapeType="1"/>
          </p:cNvSpPr>
          <p:nvPr/>
        </p:nvSpPr>
        <p:spPr bwMode="auto">
          <a:xfrm flipH="1">
            <a:off x="7739215" y="6334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2" name="Line 434"/>
          <p:cNvSpPr>
            <a:spLocks noChangeShapeType="1"/>
          </p:cNvSpPr>
          <p:nvPr/>
        </p:nvSpPr>
        <p:spPr bwMode="auto">
          <a:xfrm flipH="1">
            <a:off x="7739215" y="64071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3" name="Line 435"/>
          <p:cNvSpPr>
            <a:spLocks noChangeShapeType="1"/>
          </p:cNvSpPr>
          <p:nvPr/>
        </p:nvSpPr>
        <p:spPr bwMode="auto">
          <a:xfrm flipH="1">
            <a:off x="7739215" y="6478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28" name="Group 436"/>
          <p:cNvGrpSpPr>
            <a:grpSpLocks/>
          </p:cNvGrpSpPr>
          <p:nvPr/>
        </p:nvGrpSpPr>
        <p:grpSpPr bwMode="auto">
          <a:xfrm>
            <a:off x="8399615" y="5877229"/>
            <a:ext cx="217487" cy="576263"/>
            <a:chOff x="2017" y="2387"/>
            <a:chExt cx="137" cy="363"/>
          </a:xfrm>
        </p:grpSpPr>
        <p:sp>
          <p:nvSpPr>
            <p:cNvPr id="74927" name="Line 43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8" name="Line 43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9" name="Line 43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0" name="Line 44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1" name="Line 44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2" name="Line 44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3" name="Line 44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4" name="Line 44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35" name="Line 44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446"/>
          <p:cNvGrpSpPr>
            <a:grpSpLocks/>
          </p:cNvGrpSpPr>
          <p:nvPr/>
        </p:nvGrpSpPr>
        <p:grpSpPr bwMode="auto">
          <a:xfrm>
            <a:off x="8458200" y="2997201"/>
            <a:ext cx="217488" cy="1223963"/>
            <a:chOff x="793" y="981"/>
            <a:chExt cx="137" cy="771"/>
          </a:xfrm>
        </p:grpSpPr>
        <p:sp>
          <p:nvSpPr>
            <p:cNvPr id="74909" name="Line 44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0" name="Line 44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1" name="Line 44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2" name="Line 45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3" name="Line 45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4" name="Line 45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5" name="Line 45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6" name="Line 45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7" name="Line 45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8" name="Line 45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19" name="Line 45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0" name="Line 45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1" name="Line 45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2" name="Line 46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3" name="Line 46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4" name="Line 46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5" name="Line 46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26" name="Line 46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26" name="Line 465"/>
          <p:cNvSpPr>
            <a:spLocks noChangeShapeType="1"/>
          </p:cNvSpPr>
          <p:nvPr/>
        </p:nvSpPr>
        <p:spPr bwMode="auto">
          <a:xfrm flipH="1">
            <a:off x="3202140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7" name="Line 466"/>
          <p:cNvSpPr>
            <a:spLocks noChangeShapeType="1"/>
          </p:cNvSpPr>
          <p:nvPr/>
        </p:nvSpPr>
        <p:spPr bwMode="auto">
          <a:xfrm flipH="1">
            <a:off x="3202140" y="5229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8" name="Line 467"/>
          <p:cNvSpPr>
            <a:spLocks noChangeShapeType="1"/>
          </p:cNvSpPr>
          <p:nvPr/>
        </p:nvSpPr>
        <p:spPr bwMode="auto">
          <a:xfrm flipH="1">
            <a:off x="3202140" y="5300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29" name="Line 468"/>
          <p:cNvSpPr>
            <a:spLocks noChangeShapeType="1"/>
          </p:cNvSpPr>
          <p:nvPr/>
        </p:nvSpPr>
        <p:spPr bwMode="auto">
          <a:xfrm flipH="1">
            <a:off x="3202140" y="5373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0" name="Line 469"/>
          <p:cNvSpPr>
            <a:spLocks noChangeShapeType="1"/>
          </p:cNvSpPr>
          <p:nvPr/>
        </p:nvSpPr>
        <p:spPr bwMode="auto">
          <a:xfrm flipH="1">
            <a:off x="3202140" y="5445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1" name="Line 470"/>
          <p:cNvSpPr>
            <a:spLocks noChangeShapeType="1"/>
          </p:cNvSpPr>
          <p:nvPr/>
        </p:nvSpPr>
        <p:spPr bwMode="auto">
          <a:xfrm flipH="1">
            <a:off x="3202140" y="551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2" name="Line 471"/>
          <p:cNvSpPr>
            <a:spLocks noChangeShapeType="1"/>
          </p:cNvSpPr>
          <p:nvPr/>
        </p:nvSpPr>
        <p:spPr bwMode="auto">
          <a:xfrm flipH="1">
            <a:off x="3202140" y="5589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3" name="Line 472"/>
          <p:cNvSpPr>
            <a:spLocks noChangeShapeType="1"/>
          </p:cNvSpPr>
          <p:nvPr/>
        </p:nvSpPr>
        <p:spPr bwMode="auto">
          <a:xfrm flipH="1">
            <a:off x="3202140" y="5661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4" name="Line 473"/>
          <p:cNvSpPr>
            <a:spLocks noChangeShapeType="1"/>
          </p:cNvSpPr>
          <p:nvPr/>
        </p:nvSpPr>
        <p:spPr bwMode="auto">
          <a:xfrm flipH="1">
            <a:off x="3202140" y="5876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5" name="Line 474"/>
          <p:cNvSpPr>
            <a:spLocks noChangeShapeType="1"/>
          </p:cNvSpPr>
          <p:nvPr/>
        </p:nvSpPr>
        <p:spPr bwMode="auto">
          <a:xfrm flipH="1">
            <a:off x="3202140" y="58054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6" name="Line 475"/>
          <p:cNvSpPr>
            <a:spLocks noChangeShapeType="1"/>
          </p:cNvSpPr>
          <p:nvPr/>
        </p:nvSpPr>
        <p:spPr bwMode="auto">
          <a:xfrm flipH="1">
            <a:off x="3202140" y="57340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7" name="Line 476"/>
          <p:cNvSpPr>
            <a:spLocks noChangeShapeType="1"/>
          </p:cNvSpPr>
          <p:nvPr/>
        </p:nvSpPr>
        <p:spPr bwMode="auto">
          <a:xfrm flipH="1">
            <a:off x="3202140" y="59499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8" name="Line 477"/>
          <p:cNvSpPr>
            <a:spLocks noChangeShapeType="1"/>
          </p:cNvSpPr>
          <p:nvPr/>
        </p:nvSpPr>
        <p:spPr bwMode="auto">
          <a:xfrm flipH="1">
            <a:off x="3202140" y="60213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39" name="Line 478"/>
          <p:cNvSpPr>
            <a:spLocks noChangeShapeType="1"/>
          </p:cNvSpPr>
          <p:nvPr/>
        </p:nvSpPr>
        <p:spPr bwMode="auto">
          <a:xfrm flipH="1">
            <a:off x="3202140" y="61658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0" name="Line 479"/>
          <p:cNvSpPr>
            <a:spLocks noChangeShapeType="1"/>
          </p:cNvSpPr>
          <p:nvPr/>
        </p:nvSpPr>
        <p:spPr bwMode="auto">
          <a:xfrm flipH="1">
            <a:off x="3897465" y="521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1" name="Line 480"/>
          <p:cNvSpPr>
            <a:spLocks noChangeShapeType="1"/>
          </p:cNvSpPr>
          <p:nvPr/>
        </p:nvSpPr>
        <p:spPr bwMode="auto">
          <a:xfrm flipH="1">
            <a:off x="3897465" y="528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2" name="Line 481"/>
          <p:cNvSpPr>
            <a:spLocks noChangeShapeType="1"/>
          </p:cNvSpPr>
          <p:nvPr/>
        </p:nvSpPr>
        <p:spPr bwMode="auto">
          <a:xfrm flipH="1">
            <a:off x="3897465" y="535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3" name="Line 482"/>
          <p:cNvSpPr>
            <a:spLocks noChangeShapeType="1"/>
          </p:cNvSpPr>
          <p:nvPr/>
        </p:nvSpPr>
        <p:spPr bwMode="auto">
          <a:xfrm flipH="1">
            <a:off x="3897465" y="543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4" name="Line 483"/>
          <p:cNvSpPr>
            <a:spLocks noChangeShapeType="1"/>
          </p:cNvSpPr>
          <p:nvPr/>
        </p:nvSpPr>
        <p:spPr bwMode="auto">
          <a:xfrm flipH="1">
            <a:off x="3897465" y="550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5" name="Line 484"/>
          <p:cNvSpPr>
            <a:spLocks noChangeShapeType="1"/>
          </p:cNvSpPr>
          <p:nvPr/>
        </p:nvSpPr>
        <p:spPr bwMode="auto">
          <a:xfrm flipH="1">
            <a:off x="3897465" y="55753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6" name="Line 485"/>
          <p:cNvSpPr>
            <a:spLocks noChangeShapeType="1"/>
          </p:cNvSpPr>
          <p:nvPr/>
        </p:nvSpPr>
        <p:spPr bwMode="auto">
          <a:xfrm flipH="1">
            <a:off x="3897465" y="564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7" name="Line 486"/>
          <p:cNvSpPr>
            <a:spLocks noChangeShapeType="1"/>
          </p:cNvSpPr>
          <p:nvPr/>
        </p:nvSpPr>
        <p:spPr bwMode="auto">
          <a:xfrm flipH="1">
            <a:off x="3897465" y="57197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8" name="Line 487"/>
          <p:cNvSpPr>
            <a:spLocks noChangeShapeType="1"/>
          </p:cNvSpPr>
          <p:nvPr/>
        </p:nvSpPr>
        <p:spPr bwMode="auto">
          <a:xfrm flipH="1">
            <a:off x="3897465" y="5935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49" name="Line 488"/>
          <p:cNvSpPr>
            <a:spLocks noChangeShapeType="1"/>
          </p:cNvSpPr>
          <p:nvPr/>
        </p:nvSpPr>
        <p:spPr bwMode="auto">
          <a:xfrm flipH="1">
            <a:off x="3897465" y="5864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0" name="Line 489"/>
          <p:cNvSpPr>
            <a:spLocks noChangeShapeType="1"/>
          </p:cNvSpPr>
          <p:nvPr/>
        </p:nvSpPr>
        <p:spPr bwMode="auto">
          <a:xfrm flipH="1">
            <a:off x="3897465" y="5792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1" name="Line 490"/>
          <p:cNvSpPr>
            <a:spLocks noChangeShapeType="1"/>
          </p:cNvSpPr>
          <p:nvPr/>
        </p:nvSpPr>
        <p:spPr bwMode="auto">
          <a:xfrm flipH="1">
            <a:off x="3897465" y="6008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2" name="Line 491"/>
          <p:cNvSpPr>
            <a:spLocks noChangeShapeType="1"/>
          </p:cNvSpPr>
          <p:nvPr/>
        </p:nvSpPr>
        <p:spPr bwMode="auto">
          <a:xfrm flipH="1">
            <a:off x="3897465" y="6080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3" name="Line 492"/>
          <p:cNvSpPr>
            <a:spLocks noChangeShapeType="1"/>
          </p:cNvSpPr>
          <p:nvPr/>
        </p:nvSpPr>
        <p:spPr bwMode="auto">
          <a:xfrm flipH="1">
            <a:off x="3897465" y="6151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30" name="Group 493"/>
          <p:cNvGrpSpPr>
            <a:grpSpLocks/>
          </p:cNvGrpSpPr>
          <p:nvPr/>
        </p:nvGrpSpPr>
        <p:grpSpPr bwMode="auto">
          <a:xfrm>
            <a:off x="5133975" y="5373688"/>
            <a:ext cx="217488" cy="576262"/>
            <a:chOff x="2017" y="2387"/>
            <a:chExt cx="137" cy="363"/>
          </a:xfrm>
        </p:grpSpPr>
        <p:sp>
          <p:nvSpPr>
            <p:cNvPr id="74900" name="Line 494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1" name="Line 495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2" name="Line 496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3" name="Line 497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4" name="Line 498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5" name="Line 499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6" name="Line 500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7" name="Line 501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908" name="Line 502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55" name="Line 503"/>
          <p:cNvSpPr>
            <a:spLocks noChangeShapeType="1"/>
          </p:cNvSpPr>
          <p:nvPr/>
        </p:nvSpPr>
        <p:spPr bwMode="auto">
          <a:xfrm flipH="1">
            <a:off x="576262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6" name="Line 504"/>
          <p:cNvSpPr>
            <a:spLocks noChangeShapeType="1"/>
          </p:cNvSpPr>
          <p:nvPr/>
        </p:nvSpPr>
        <p:spPr bwMode="auto">
          <a:xfrm flipH="1">
            <a:off x="576262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7" name="Line 505"/>
          <p:cNvSpPr>
            <a:spLocks noChangeShapeType="1"/>
          </p:cNvSpPr>
          <p:nvPr/>
        </p:nvSpPr>
        <p:spPr bwMode="auto">
          <a:xfrm flipH="1">
            <a:off x="576262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8" name="Line 506"/>
          <p:cNvSpPr>
            <a:spLocks noChangeShapeType="1"/>
          </p:cNvSpPr>
          <p:nvPr/>
        </p:nvSpPr>
        <p:spPr bwMode="auto">
          <a:xfrm flipH="1">
            <a:off x="576262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59" name="Line 507"/>
          <p:cNvSpPr>
            <a:spLocks noChangeShapeType="1"/>
          </p:cNvSpPr>
          <p:nvPr/>
        </p:nvSpPr>
        <p:spPr bwMode="auto">
          <a:xfrm flipH="1">
            <a:off x="576262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0" name="Line 508"/>
          <p:cNvSpPr>
            <a:spLocks noChangeShapeType="1"/>
          </p:cNvSpPr>
          <p:nvPr/>
        </p:nvSpPr>
        <p:spPr bwMode="auto">
          <a:xfrm flipH="1">
            <a:off x="3897465" y="394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1" name="Line 509"/>
          <p:cNvSpPr>
            <a:spLocks noChangeShapeType="1"/>
          </p:cNvSpPr>
          <p:nvPr/>
        </p:nvSpPr>
        <p:spPr bwMode="auto">
          <a:xfrm flipH="1">
            <a:off x="3897465" y="401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2" name="Line 510"/>
          <p:cNvSpPr>
            <a:spLocks noChangeShapeType="1"/>
          </p:cNvSpPr>
          <p:nvPr/>
        </p:nvSpPr>
        <p:spPr bwMode="auto">
          <a:xfrm flipH="1">
            <a:off x="3897465" y="408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3" name="Line 511"/>
          <p:cNvSpPr>
            <a:spLocks noChangeShapeType="1"/>
          </p:cNvSpPr>
          <p:nvPr/>
        </p:nvSpPr>
        <p:spPr bwMode="auto">
          <a:xfrm flipH="1">
            <a:off x="3897465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4" name="Line 512"/>
          <p:cNvSpPr>
            <a:spLocks noChangeShapeType="1"/>
          </p:cNvSpPr>
          <p:nvPr/>
        </p:nvSpPr>
        <p:spPr bwMode="auto">
          <a:xfrm flipH="1">
            <a:off x="3897465" y="423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5" name="Line 513"/>
          <p:cNvSpPr>
            <a:spLocks noChangeShapeType="1"/>
          </p:cNvSpPr>
          <p:nvPr/>
        </p:nvSpPr>
        <p:spPr bwMode="auto">
          <a:xfrm flipH="1">
            <a:off x="3897465" y="437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6" name="Line 514"/>
          <p:cNvSpPr>
            <a:spLocks noChangeShapeType="1"/>
          </p:cNvSpPr>
          <p:nvPr/>
        </p:nvSpPr>
        <p:spPr bwMode="auto">
          <a:xfrm flipH="1">
            <a:off x="3897465" y="43068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31" name="Group 515"/>
          <p:cNvGrpSpPr>
            <a:grpSpLocks/>
          </p:cNvGrpSpPr>
          <p:nvPr/>
        </p:nvGrpSpPr>
        <p:grpSpPr bwMode="auto">
          <a:xfrm>
            <a:off x="4498975" y="5280329"/>
            <a:ext cx="217488" cy="576263"/>
            <a:chOff x="2017" y="2387"/>
            <a:chExt cx="137" cy="363"/>
          </a:xfrm>
        </p:grpSpPr>
        <p:sp>
          <p:nvSpPr>
            <p:cNvPr id="74891" name="Line 5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2" name="Line 5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3" name="Line 5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4" name="Line 5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5" name="Line 5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6" name="Line 5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7" name="Line 5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8" name="Line 5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899" name="Line 5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68" name="Line 525"/>
          <p:cNvSpPr>
            <a:spLocks noChangeShapeType="1"/>
          </p:cNvSpPr>
          <p:nvPr/>
        </p:nvSpPr>
        <p:spPr bwMode="auto">
          <a:xfrm flipH="1">
            <a:off x="4500711" y="5915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69" name="Line 526"/>
          <p:cNvSpPr>
            <a:spLocks noChangeShapeType="1"/>
          </p:cNvSpPr>
          <p:nvPr/>
        </p:nvSpPr>
        <p:spPr bwMode="auto">
          <a:xfrm flipH="1">
            <a:off x="4500711" y="5986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0" name="Line 527"/>
          <p:cNvSpPr>
            <a:spLocks noChangeShapeType="1"/>
          </p:cNvSpPr>
          <p:nvPr/>
        </p:nvSpPr>
        <p:spPr bwMode="auto">
          <a:xfrm flipH="1">
            <a:off x="4500711" y="6057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1" name="Line 528"/>
          <p:cNvSpPr>
            <a:spLocks noChangeShapeType="1"/>
          </p:cNvSpPr>
          <p:nvPr/>
        </p:nvSpPr>
        <p:spPr bwMode="auto">
          <a:xfrm flipH="1">
            <a:off x="4500711" y="6130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2" name="Line 529"/>
          <p:cNvSpPr>
            <a:spLocks noChangeShapeType="1"/>
          </p:cNvSpPr>
          <p:nvPr/>
        </p:nvSpPr>
        <p:spPr bwMode="auto">
          <a:xfrm flipH="1">
            <a:off x="5133975" y="602138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3" name="Line 530"/>
          <p:cNvSpPr>
            <a:spLocks noChangeShapeType="1"/>
          </p:cNvSpPr>
          <p:nvPr/>
        </p:nvSpPr>
        <p:spPr bwMode="auto">
          <a:xfrm flipH="1">
            <a:off x="51339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4" name="Line 531"/>
          <p:cNvSpPr>
            <a:spLocks noChangeShapeType="1"/>
          </p:cNvSpPr>
          <p:nvPr/>
        </p:nvSpPr>
        <p:spPr bwMode="auto">
          <a:xfrm flipH="1">
            <a:off x="32035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5" name="Line 532"/>
          <p:cNvSpPr>
            <a:spLocks noChangeShapeType="1"/>
          </p:cNvSpPr>
          <p:nvPr/>
        </p:nvSpPr>
        <p:spPr bwMode="auto">
          <a:xfrm flipH="1">
            <a:off x="6442075" y="41957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6" name="Line 533"/>
          <p:cNvSpPr>
            <a:spLocks noChangeShapeType="1"/>
          </p:cNvSpPr>
          <p:nvPr/>
        </p:nvSpPr>
        <p:spPr bwMode="auto">
          <a:xfrm flipH="1">
            <a:off x="6442075" y="42672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7" name="Line 534"/>
          <p:cNvSpPr>
            <a:spLocks noChangeShapeType="1"/>
          </p:cNvSpPr>
          <p:nvPr/>
        </p:nvSpPr>
        <p:spPr bwMode="auto">
          <a:xfrm flipH="1">
            <a:off x="6442075" y="43386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8" name="Line 535"/>
          <p:cNvSpPr>
            <a:spLocks noChangeShapeType="1"/>
          </p:cNvSpPr>
          <p:nvPr/>
        </p:nvSpPr>
        <p:spPr bwMode="auto">
          <a:xfrm flipH="1">
            <a:off x="7091515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79" name="Line 536"/>
          <p:cNvSpPr>
            <a:spLocks noChangeShapeType="1"/>
          </p:cNvSpPr>
          <p:nvPr/>
        </p:nvSpPr>
        <p:spPr bwMode="auto">
          <a:xfrm flipH="1">
            <a:off x="7091515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0" name="Line 537"/>
          <p:cNvSpPr>
            <a:spLocks noChangeShapeType="1"/>
          </p:cNvSpPr>
          <p:nvPr/>
        </p:nvSpPr>
        <p:spPr bwMode="auto">
          <a:xfrm flipH="1">
            <a:off x="7091515" y="43640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1" name="Line 538"/>
          <p:cNvSpPr>
            <a:spLocks noChangeShapeType="1"/>
          </p:cNvSpPr>
          <p:nvPr/>
        </p:nvSpPr>
        <p:spPr bwMode="auto">
          <a:xfrm flipH="1">
            <a:off x="7739215" y="4208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2" name="Line 539"/>
          <p:cNvSpPr>
            <a:spLocks noChangeShapeType="1"/>
          </p:cNvSpPr>
          <p:nvPr/>
        </p:nvSpPr>
        <p:spPr bwMode="auto">
          <a:xfrm flipH="1">
            <a:off x="7739215" y="4279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3" name="Line 540"/>
          <p:cNvSpPr>
            <a:spLocks noChangeShapeType="1"/>
          </p:cNvSpPr>
          <p:nvPr/>
        </p:nvSpPr>
        <p:spPr bwMode="auto">
          <a:xfrm flipH="1">
            <a:off x="7739215" y="4351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4" name="Line 541"/>
          <p:cNvSpPr>
            <a:spLocks noChangeShapeType="1"/>
          </p:cNvSpPr>
          <p:nvPr/>
        </p:nvSpPr>
        <p:spPr bwMode="auto">
          <a:xfrm flipH="1">
            <a:off x="8458200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5" name="Line 542"/>
          <p:cNvSpPr>
            <a:spLocks noChangeShapeType="1"/>
          </p:cNvSpPr>
          <p:nvPr/>
        </p:nvSpPr>
        <p:spPr bwMode="auto">
          <a:xfrm flipH="1">
            <a:off x="8458200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4886" name="Line 543"/>
          <p:cNvSpPr>
            <a:spLocks noChangeShapeType="1"/>
          </p:cNvSpPr>
          <p:nvPr/>
        </p:nvSpPr>
        <p:spPr bwMode="auto">
          <a:xfrm flipH="1">
            <a:off x="57816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grpSp>
        <p:nvGrpSpPr>
          <p:cNvPr id="75224" name="Group 544"/>
          <p:cNvGrpSpPr>
            <a:grpSpLocks/>
          </p:cNvGrpSpPr>
          <p:nvPr/>
        </p:nvGrpSpPr>
        <p:grpSpPr bwMode="auto">
          <a:xfrm>
            <a:off x="0" y="2"/>
            <a:ext cx="9144000" cy="981075"/>
            <a:chOff x="0" y="0"/>
            <a:chExt cx="5760" cy="618"/>
          </a:xfrm>
        </p:grpSpPr>
        <p:sp>
          <p:nvSpPr>
            <p:cNvPr id="74889" name="Rectangle 545"/>
            <p:cNvSpPr>
              <a:spLocks noChangeArrowheads="1"/>
            </p:cNvSpPr>
            <p:nvPr/>
          </p:nvSpPr>
          <p:spPr bwMode="auto">
            <a:xfrm>
              <a:off x="0" y="0"/>
              <a:ext cx="5012" cy="618"/>
            </a:xfrm>
            <a:prstGeom prst="rect">
              <a:avLst/>
            </a:prstGeom>
            <a:solidFill>
              <a:srgbClr val="BBE0E3">
                <a:alpha val="5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AU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890" name="Line 546"/>
            <p:cNvSpPr>
              <a:spLocks noChangeShapeType="1"/>
            </p:cNvSpPr>
            <p:nvPr/>
          </p:nvSpPr>
          <p:spPr bwMode="auto">
            <a:xfrm>
              <a:off x="1565" y="618"/>
              <a:ext cx="4195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AU">
                <a:solidFill>
                  <a:srgbClr val="000000"/>
                </a:solidFill>
              </a:endParaRPr>
            </a:p>
          </p:txBody>
        </p:sp>
      </p:grpSp>
      <p:sp>
        <p:nvSpPr>
          <p:cNvPr id="74888" name="Text Box 547"/>
          <p:cNvSpPr txBox="1">
            <a:spLocks noChangeArrowheads="1"/>
          </p:cNvSpPr>
          <p:nvPr/>
        </p:nvSpPr>
        <p:spPr bwMode="auto">
          <a:xfrm>
            <a:off x="1114463" y="333582"/>
            <a:ext cx="83534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>
                <a:solidFill>
                  <a:srgbClr val="000000"/>
                </a:solidFill>
                <a:latin typeface="Arial"/>
              </a:rPr>
              <a:t>Genome-Wide Association Studies</a:t>
            </a:r>
            <a:br>
              <a:rPr lang="de-DE" b="1">
                <a:solidFill>
                  <a:srgbClr val="000000"/>
                </a:solidFill>
                <a:latin typeface="Arial"/>
              </a:rPr>
            </a:br>
            <a:endParaRPr lang="de-DE" b="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408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Linkage disequilibrium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981200" y="2667388"/>
            <a:ext cx="5029200" cy="214313"/>
          </a:xfrm>
          <a:prstGeom prst="rect">
            <a:avLst/>
          </a:prstGeom>
          <a:solidFill>
            <a:srgbClr val="004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981200" y="3525838"/>
            <a:ext cx="5029200" cy="214312"/>
          </a:xfrm>
          <a:prstGeom prst="rect">
            <a:avLst/>
          </a:prstGeom>
          <a:solidFill>
            <a:srgbClr val="4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981200" y="3097213"/>
            <a:ext cx="5029200" cy="214312"/>
          </a:xfrm>
          <a:prstGeom prst="rect">
            <a:avLst/>
          </a:prstGeom>
          <a:solidFill>
            <a:srgbClr val="4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1981200" y="4814888"/>
            <a:ext cx="5029200" cy="214312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1981200" y="3956056"/>
            <a:ext cx="5029200" cy="214313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981200" y="4385063"/>
            <a:ext cx="5029200" cy="214313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4191000" y="2971800"/>
            <a:ext cx="4572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6163064"/>
            <a:ext cx="1835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David Evans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44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Linkage disequilibrium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762000" y="2335213"/>
            <a:ext cx="5029200" cy="214312"/>
          </a:xfrm>
          <a:prstGeom prst="rect">
            <a:avLst/>
          </a:prstGeom>
          <a:solidFill>
            <a:srgbClr val="4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971800" y="2209800"/>
            <a:ext cx="457200" cy="53340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6858000" y="2438400"/>
            <a:ext cx="0" cy="3352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 rot="5400000">
            <a:off x="6797047" y="3563775"/>
            <a:ext cx="10064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prstClr val="black"/>
                </a:solidFill>
                <a:latin typeface="Gill Sans"/>
                <a:ea typeface="MS PGothic" pitchFamily="34" charset="-128"/>
              </a:rPr>
              <a:t>time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0" y="3429000"/>
            <a:ext cx="5029200" cy="533400"/>
            <a:chOff x="480" y="1920"/>
            <a:chExt cx="3168" cy="336"/>
          </a:xfrm>
        </p:grpSpPr>
        <p:sp>
          <p:nvSpPr>
            <p:cNvPr id="9237" name="Rectangle 8"/>
            <p:cNvSpPr>
              <a:spLocks noChangeArrowheads="1"/>
            </p:cNvSpPr>
            <p:nvPr/>
          </p:nvSpPr>
          <p:spPr bwMode="auto">
            <a:xfrm>
              <a:off x="480" y="2016"/>
              <a:ext cx="192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8" name="AutoShape 9"/>
            <p:cNvSpPr>
              <a:spLocks noChangeArrowheads="1"/>
            </p:cNvSpPr>
            <p:nvPr/>
          </p:nvSpPr>
          <p:spPr bwMode="auto">
            <a:xfrm>
              <a:off x="1872" y="192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9" name="Rectangle 10"/>
            <p:cNvSpPr>
              <a:spLocks noChangeArrowheads="1"/>
            </p:cNvSpPr>
            <p:nvPr/>
          </p:nvSpPr>
          <p:spPr bwMode="auto">
            <a:xfrm>
              <a:off x="2400" y="2016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4724400"/>
            <a:ext cx="5181600" cy="1752600"/>
            <a:chOff x="480" y="2976"/>
            <a:chExt cx="3264" cy="1104"/>
          </a:xfrm>
        </p:grpSpPr>
        <p:sp>
          <p:nvSpPr>
            <p:cNvPr id="9225" name="Rectangle 12"/>
            <p:cNvSpPr>
              <a:spLocks noChangeArrowheads="1"/>
            </p:cNvSpPr>
            <p:nvPr/>
          </p:nvSpPr>
          <p:spPr bwMode="auto">
            <a:xfrm>
              <a:off x="1104" y="3456"/>
              <a:ext cx="144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6" name="Rectangle 13"/>
            <p:cNvSpPr>
              <a:spLocks noChangeArrowheads="1"/>
            </p:cNvSpPr>
            <p:nvPr/>
          </p:nvSpPr>
          <p:spPr bwMode="auto">
            <a:xfrm>
              <a:off x="1632" y="3840"/>
              <a:ext cx="86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7" name="Rectangle 14"/>
            <p:cNvSpPr>
              <a:spLocks noChangeArrowheads="1"/>
            </p:cNvSpPr>
            <p:nvPr/>
          </p:nvSpPr>
          <p:spPr bwMode="auto">
            <a:xfrm>
              <a:off x="1440" y="3072"/>
              <a:ext cx="134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8" name="AutoShape 15"/>
            <p:cNvSpPr>
              <a:spLocks noChangeArrowheads="1"/>
            </p:cNvSpPr>
            <p:nvPr/>
          </p:nvSpPr>
          <p:spPr bwMode="auto">
            <a:xfrm>
              <a:off x="1872" y="2976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29" name="AutoShape 16"/>
            <p:cNvSpPr>
              <a:spLocks noChangeArrowheads="1"/>
            </p:cNvSpPr>
            <p:nvPr/>
          </p:nvSpPr>
          <p:spPr bwMode="auto">
            <a:xfrm>
              <a:off x="1872" y="3744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0" name="AutoShape 17"/>
            <p:cNvSpPr>
              <a:spLocks noChangeArrowheads="1"/>
            </p:cNvSpPr>
            <p:nvPr/>
          </p:nvSpPr>
          <p:spPr bwMode="auto">
            <a:xfrm>
              <a:off x="1872" y="336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1" name="Rectangle 18"/>
            <p:cNvSpPr>
              <a:spLocks noChangeArrowheads="1"/>
            </p:cNvSpPr>
            <p:nvPr/>
          </p:nvSpPr>
          <p:spPr bwMode="auto">
            <a:xfrm>
              <a:off x="2544" y="3456"/>
              <a:ext cx="120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2" name="Rectangle 19"/>
            <p:cNvSpPr>
              <a:spLocks noChangeArrowheads="1"/>
            </p:cNvSpPr>
            <p:nvPr/>
          </p:nvSpPr>
          <p:spPr bwMode="auto">
            <a:xfrm>
              <a:off x="2784" y="3072"/>
              <a:ext cx="960" cy="14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3" name="Rectangle 20"/>
            <p:cNvSpPr>
              <a:spLocks noChangeArrowheads="1"/>
            </p:cNvSpPr>
            <p:nvPr/>
          </p:nvSpPr>
          <p:spPr bwMode="auto">
            <a:xfrm>
              <a:off x="480" y="3072"/>
              <a:ext cx="96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4" name="Rectangle 21"/>
            <p:cNvSpPr>
              <a:spLocks noChangeArrowheads="1"/>
            </p:cNvSpPr>
            <p:nvPr/>
          </p:nvSpPr>
          <p:spPr bwMode="auto">
            <a:xfrm>
              <a:off x="2496" y="3840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5" name="Rectangle 22"/>
            <p:cNvSpPr>
              <a:spLocks noChangeArrowheads="1"/>
            </p:cNvSpPr>
            <p:nvPr/>
          </p:nvSpPr>
          <p:spPr bwMode="auto">
            <a:xfrm>
              <a:off x="480" y="3840"/>
              <a:ext cx="1152" cy="1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236" name="Rectangle 23"/>
            <p:cNvSpPr>
              <a:spLocks noChangeArrowheads="1"/>
            </p:cNvSpPr>
            <p:nvPr/>
          </p:nvSpPr>
          <p:spPr bwMode="auto">
            <a:xfrm>
              <a:off x="480" y="3456"/>
              <a:ext cx="672" cy="144"/>
            </a:xfrm>
            <a:prstGeom prst="rect">
              <a:avLst/>
            </a:prstGeom>
            <a:solidFill>
              <a:srgbClr val="800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8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chemeClr val="accent2"/>
                </a:solidFill>
              </a:rPr>
              <a:t>Indirect association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828800" y="2514600"/>
            <a:ext cx="5181600" cy="1752600"/>
            <a:chOff x="480" y="2976"/>
            <a:chExt cx="3264" cy="1104"/>
          </a:xfrm>
        </p:grpSpPr>
        <p:sp>
          <p:nvSpPr>
            <p:cNvPr id="10257" name="Rectangle 4"/>
            <p:cNvSpPr>
              <a:spLocks noChangeArrowheads="1"/>
            </p:cNvSpPr>
            <p:nvPr/>
          </p:nvSpPr>
          <p:spPr bwMode="auto">
            <a:xfrm>
              <a:off x="1104" y="3456"/>
              <a:ext cx="1440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8" name="Rectangle 5"/>
            <p:cNvSpPr>
              <a:spLocks noChangeArrowheads="1"/>
            </p:cNvSpPr>
            <p:nvPr/>
          </p:nvSpPr>
          <p:spPr bwMode="auto">
            <a:xfrm>
              <a:off x="1632" y="3840"/>
              <a:ext cx="86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9" name="Rectangle 6"/>
            <p:cNvSpPr>
              <a:spLocks noChangeArrowheads="1"/>
            </p:cNvSpPr>
            <p:nvPr/>
          </p:nvSpPr>
          <p:spPr bwMode="auto">
            <a:xfrm>
              <a:off x="1440" y="3072"/>
              <a:ext cx="1344" cy="144"/>
            </a:xfrm>
            <a:prstGeom prst="rect">
              <a:avLst/>
            </a:prstGeom>
            <a:solidFill>
              <a:srgbClr val="4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0" name="AutoShape 7"/>
            <p:cNvSpPr>
              <a:spLocks noChangeArrowheads="1"/>
            </p:cNvSpPr>
            <p:nvPr/>
          </p:nvSpPr>
          <p:spPr bwMode="auto">
            <a:xfrm>
              <a:off x="1872" y="2976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1" name="AutoShape 8"/>
            <p:cNvSpPr>
              <a:spLocks noChangeArrowheads="1"/>
            </p:cNvSpPr>
            <p:nvPr/>
          </p:nvSpPr>
          <p:spPr bwMode="auto">
            <a:xfrm>
              <a:off x="1872" y="3744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2" name="AutoShape 9"/>
            <p:cNvSpPr>
              <a:spLocks noChangeArrowheads="1"/>
            </p:cNvSpPr>
            <p:nvPr/>
          </p:nvSpPr>
          <p:spPr bwMode="auto">
            <a:xfrm>
              <a:off x="1872" y="3360"/>
              <a:ext cx="288" cy="336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3" name="Rectangle 10"/>
            <p:cNvSpPr>
              <a:spLocks noChangeArrowheads="1"/>
            </p:cNvSpPr>
            <p:nvPr/>
          </p:nvSpPr>
          <p:spPr bwMode="auto">
            <a:xfrm>
              <a:off x="2544" y="3456"/>
              <a:ext cx="120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4" name="Rectangle 11"/>
            <p:cNvSpPr>
              <a:spLocks noChangeArrowheads="1"/>
            </p:cNvSpPr>
            <p:nvPr/>
          </p:nvSpPr>
          <p:spPr bwMode="auto">
            <a:xfrm>
              <a:off x="2784" y="3072"/>
              <a:ext cx="960" cy="144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5" name="Rectangle 12"/>
            <p:cNvSpPr>
              <a:spLocks noChangeArrowheads="1"/>
            </p:cNvSpPr>
            <p:nvPr/>
          </p:nvSpPr>
          <p:spPr bwMode="auto">
            <a:xfrm>
              <a:off x="480" y="3072"/>
              <a:ext cx="960" cy="144"/>
            </a:xfrm>
            <a:prstGeom prst="rect">
              <a:avLst/>
            </a:prstGeom>
            <a:solidFill>
              <a:srgbClr val="004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6" name="Rectangle 13"/>
            <p:cNvSpPr>
              <a:spLocks noChangeArrowheads="1"/>
            </p:cNvSpPr>
            <p:nvPr/>
          </p:nvSpPr>
          <p:spPr bwMode="auto">
            <a:xfrm>
              <a:off x="2496" y="3840"/>
              <a:ext cx="1248" cy="144"/>
            </a:xfrm>
            <a:prstGeom prst="rect">
              <a:avLst/>
            </a:prstGeom>
            <a:solidFill>
              <a:srgbClr val="4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7" name="Rectangle 14"/>
            <p:cNvSpPr>
              <a:spLocks noChangeArrowheads="1"/>
            </p:cNvSpPr>
            <p:nvPr/>
          </p:nvSpPr>
          <p:spPr bwMode="auto">
            <a:xfrm>
              <a:off x="480" y="3840"/>
              <a:ext cx="1152" cy="1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68" name="Rectangle 15"/>
            <p:cNvSpPr>
              <a:spLocks noChangeArrowheads="1"/>
            </p:cNvSpPr>
            <p:nvPr/>
          </p:nvSpPr>
          <p:spPr bwMode="auto">
            <a:xfrm>
              <a:off x="480" y="3456"/>
              <a:ext cx="672" cy="144"/>
            </a:xfrm>
            <a:prstGeom prst="rect">
              <a:avLst/>
            </a:prstGeom>
            <a:solidFill>
              <a:srgbClr val="80004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584325" y="4343404"/>
            <a:ext cx="7469189" cy="1216026"/>
            <a:chOff x="998" y="2496"/>
            <a:chExt cx="4705" cy="766"/>
          </a:xfrm>
        </p:grpSpPr>
        <p:sp>
          <p:nvSpPr>
            <p:cNvPr id="10255" name="Line 17"/>
            <p:cNvSpPr>
              <a:spLocks noChangeShapeType="1"/>
            </p:cNvSpPr>
            <p:nvPr/>
          </p:nvSpPr>
          <p:spPr bwMode="auto">
            <a:xfrm flipV="1">
              <a:off x="1920" y="2496"/>
              <a:ext cx="384" cy="48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AU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56" name="Text Box 18"/>
            <p:cNvSpPr txBox="1">
              <a:spLocks noChangeArrowheads="1"/>
            </p:cNvSpPr>
            <p:nvPr/>
          </p:nvSpPr>
          <p:spPr bwMode="auto">
            <a:xfrm>
              <a:off x="998" y="2894"/>
              <a:ext cx="470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3200">
                  <a:solidFill>
                    <a:prstClr val="black"/>
                  </a:solidFill>
                  <a:latin typeface="Gill Sans"/>
                  <a:ea typeface="MS PGothic" pitchFamily="34" charset="-128"/>
                </a:rPr>
                <a:t>this SNP will be associated with disease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057400" y="2590800"/>
            <a:ext cx="4191000" cy="1600200"/>
            <a:chOff x="1296" y="1392"/>
            <a:chExt cx="2640" cy="1008"/>
          </a:xfrm>
        </p:grpSpPr>
        <p:sp>
          <p:nvSpPr>
            <p:cNvPr id="24596" name="AutoShape 20"/>
            <p:cNvSpPr>
              <a:spLocks noChangeArrowheads="1"/>
            </p:cNvSpPr>
            <p:nvPr/>
          </p:nvSpPr>
          <p:spPr bwMode="auto">
            <a:xfrm>
              <a:off x="2280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7" name="AutoShape 21"/>
            <p:cNvSpPr>
              <a:spLocks noChangeArrowheads="1"/>
            </p:cNvSpPr>
            <p:nvPr/>
          </p:nvSpPr>
          <p:spPr bwMode="auto">
            <a:xfrm>
              <a:off x="2280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8" name="AutoShape 22"/>
            <p:cNvSpPr>
              <a:spLocks noChangeArrowheads="1"/>
            </p:cNvSpPr>
            <p:nvPr/>
          </p:nvSpPr>
          <p:spPr bwMode="auto">
            <a:xfrm>
              <a:off x="2280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599" name="AutoShape 23"/>
            <p:cNvSpPr>
              <a:spLocks noChangeArrowheads="1"/>
            </p:cNvSpPr>
            <p:nvPr/>
          </p:nvSpPr>
          <p:spPr bwMode="auto">
            <a:xfrm>
              <a:off x="3696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0" name="AutoShape 24"/>
            <p:cNvSpPr>
              <a:spLocks noChangeArrowheads="1"/>
            </p:cNvSpPr>
            <p:nvPr/>
          </p:nvSpPr>
          <p:spPr bwMode="auto">
            <a:xfrm>
              <a:off x="3696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1" name="AutoShape 25"/>
            <p:cNvSpPr>
              <a:spLocks noChangeArrowheads="1"/>
            </p:cNvSpPr>
            <p:nvPr/>
          </p:nvSpPr>
          <p:spPr bwMode="auto">
            <a:xfrm>
              <a:off x="3696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2" name="AutoShape 26"/>
            <p:cNvSpPr>
              <a:spLocks noChangeArrowheads="1"/>
            </p:cNvSpPr>
            <p:nvPr/>
          </p:nvSpPr>
          <p:spPr bwMode="auto">
            <a:xfrm>
              <a:off x="1296" y="1392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3" name="AutoShape 27"/>
            <p:cNvSpPr>
              <a:spLocks noChangeArrowheads="1"/>
            </p:cNvSpPr>
            <p:nvPr/>
          </p:nvSpPr>
          <p:spPr bwMode="auto">
            <a:xfrm>
              <a:off x="1296" y="1776"/>
              <a:ext cx="240" cy="240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604" name="AutoShape 28"/>
            <p:cNvSpPr>
              <a:spLocks noChangeArrowheads="1"/>
            </p:cNvSpPr>
            <p:nvPr/>
          </p:nvSpPr>
          <p:spPr bwMode="auto">
            <a:xfrm>
              <a:off x="1296" y="2112"/>
              <a:ext cx="240" cy="288"/>
            </a:xfrm>
            <a:prstGeom prst="star5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41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Linkage disequilibrium blocks</a:t>
            </a:r>
            <a:endParaRPr lang="en-US" dirty="0"/>
          </a:p>
        </p:txBody>
      </p:sp>
      <p:pic>
        <p:nvPicPr>
          <p:cNvPr id="4" name="Picture 3" descr="haploview-reco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2" y="1834791"/>
            <a:ext cx="8750300" cy="3949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6169" y="6405951"/>
            <a:ext cx="1693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Jeff Barrett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95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Text Box 2"/>
          <p:cNvSpPr txBox="1">
            <a:spLocks noChangeArrowheads="1"/>
          </p:cNvSpPr>
          <p:nvPr/>
        </p:nvSpPr>
        <p:spPr bwMode="auto">
          <a:xfrm>
            <a:off x="1790354" y="685804"/>
            <a:ext cx="54553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600" b="1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Genetic Case Control Study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5426075" y="4038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5375134" y="457835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37" name="Oval 5"/>
          <p:cNvSpPr>
            <a:spLocks noChangeArrowheads="1"/>
          </p:cNvSpPr>
          <p:nvPr/>
        </p:nvSpPr>
        <p:spPr bwMode="auto">
          <a:xfrm>
            <a:off x="1905000" y="36576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941589" y="4273550"/>
            <a:ext cx="492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831850" y="39624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0" name="Text Box 8"/>
          <p:cNvSpPr txBox="1">
            <a:spLocks noChangeArrowheads="1"/>
          </p:cNvSpPr>
          <p:nvPr/>
        </p:nvSpPr>
        <p:spPr bwMode="auto">
          <a:xfrm>
            <a:off x="738265" y="4470400"/>
            <a:ext cx="492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41" name="Oval 9"/>
          <p:cNvSpPr>
            <a:spLocks noChangeArrowheads="1"/>
          </p:cNvSpPr>
          <p:nvPr/>
        </p:nvSpPr>
        <p:spPr bwMode="auto">
          <a:xfrm>
            <a:off x="5562600" y="2895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2" name="Text Box 10"/>
          <p:cNvSpPr txBox="1">
            <a:spLocks noChangeArrowheads="1"/>
          </p:cNvSpPr>
          <p:nvPr/>
        </p:nvSpPr>
        <p:spPr bwMode="auto">
          <a:xfrm>
            <a:off x="5584682" y="342900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  <a:r>
              <a:rPr lang="en-GB" sz="1600">
                <a:solidFill>
                  <a:srgbClr val="000000"/>
                </a:solidFill>
                <a:latin typeface="Times New Roman"/>
              </a:rPr>
              <a:t>/T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1235075" y="31242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1195399" y="3663950"/>
            <a:ext cx="492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45" name="Oval 13"/>
          <p:cNvSpPr>
            <a:spLocks noChangeArrowheads="1"/>
          </p:cNvSpPr>
          <p:nvPr/>
        </p:nvSpPr>
        <p:spPr bwMode="auto">
          <a:xfrm>
            <a:off x="7467600" y="46482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6" name="Text Box 14"/>
          <p:cNvSpPr txBox="1">
            <a:spLocks noChangeArrowheads="1"/>
          </p:cNvSpPr>
          <p:nvPr/>
        </p:nvSpPr>
        <p:spPr bwMode="auto">
          <a:xfrm>
            <a:off x="7492858" y="526415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6089650" y="3657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48" name="Text Box 16"/>
          <p:cNvSpPr txBox="1">
            <a:spLocks noChangeArrowheads="1"/>
          </p:cNvSpPr>
          <p:nvPr/>
        </p:nvSpPr>
        <p:spPr bwMode="auto">
          <a:xfrm>
            <a:off x="5984734" y="416560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49" name="Oval 17"/>
          <p:cNvSpPr>
            <a:spLocks noChangeArrowheads="1"/>
          </p:cNvSpPr>
          <p:nvPr/>
        </p:nvSpPr>
        <p:spPr bwMode="auto">
          <a:xfrm>
            <a:off x="7391400" y="3657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0" name="Text Box 18"/>
          <p:cNvSpPr txBox="1">
            <a:spLocks noChangeArrowheads="1"/>
          </p:cNvSpPr>
          <p:nvPr/>
        </p:nvSpPr>
        <p:spPr bwMode="auto">
          <a:xfrm>
            <a:off x="7413484" y="419100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1" name="Text Box 19"/>
          <p:cNvSpPr txBox="1">
            <a:spLocks noChangeArrowheads="1"/>
          </p:cNvSpPr>
          <p:nvPr/>
        </p:nvSpPr>
        <p:spPr bwMode="auto">
          <a:xfrm>
            <a:off x="1828800" y="59436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Allele </a:t>
            </a:r>
            <a:r>
              <a:rPr lang="en-GB">
                <a:solidFill>
                  <a:srgbClr val="FF0000"/>
                </a:solidFill>
                <a:latin typeface="Times New Roman"/>
              </a:rPr>
              <a:t>G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is ‘associated’ with disease</a:t>
            </a:r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>
            <a:off x="838200" y="1828800"/>
            <a:ext cx="7620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53" name="Rectangle 21"/>
          <p:cNvSpPr>
            <a:spLocks noChangeArrowheads="1"/>
          </p:cNvSpPr>
          <p:nvPr/>
        </p:nvSpPr>
        <p:spPr bwMode="auto">
          <a:xfrm>
            <a:off x="1463675" y="44958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4" name="Text Box 22"/>
          <p:cNvSpPr txBox="1">
            <a:spLocks noChangeArrowheads="1"/>
          </p:cNvSpPr>
          <p:nvPr/>
        </p:nvSpPr>
        <p:spPr bwMode="auto">
          <a:xfrm>
            <a:off x="1412734" y="503555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5" name="Oval 23"/>
          <p:cNvSpPr>
            <a:spLocks noChangeArrowheads="1"/>
          </p:cNvSpPr>
          <p:nvPr/>
        </p:nvSpPr>
        <p:spPr bwMode="auto">
          <a:xfrm>
            <a:off x="2514600" y="45720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6" name="Text Box 24"/>
          <p:cNvSpPr txBox="1">
            <a:spLocks noChangeArrowheads="1"/>
          </p:cNvSpPr>
          <p:nvPr/>
        </p:nvSpPr>
        <p:spPr bwMode="auto">
          <a:xfrm>
            <a:off x="2539858" y="5187950"/>
            <a:ext cx="514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</a:t>
            </a:r>
            <a:r>
              <a:rPr lang="en-GB" sz="160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6623050" y="2895600"/>
            <a:ext cx="457200" cy="457200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6506857" y="3403600"/>
            <a:ext cx="537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G/G</a:t>
            </a:r>
          </a:p>
        </p:txBody>
      </p:sp>
      <p:sp>
        <p:nvSpPr>
          <p:cNvPr id="120859" name="Oval 27"/>
          <p:cNvSpPr>
            <a:spLocks noChangeArrowheads="1"/>
          </p:cNvSpPr>
          <p:nvPr/>
        </p:nvSpPr>
        <p:spPr bwMode="auto">
          <a:xfrm>
            <a:off x="6553200" y="4419600"/>
            <a:ext cx="533400" cy="533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0" name="Text Box 28"/>
          <p:cNvSpPr txBox="1">
            <a:spLocks noChangeArrowheads="1"/>
          </p:cNvSpPr>
          <p:nvPr/>
        </p:nvSpPr>
        <p:spPr bwMode="auto">
          <a:xfrm>
            <a:off x="6564007" y="4953000"/>
            <a:ext cx="537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FF0000"/>
                </a:solidFill>
                <a:latin typeface="Times New Roman"/>
              </a:rPr>
              <a:t>G/G</a:t>
            </a: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2819400" y="3200400"/>
            <a:ext cx="533400" cy="5334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2" name="Text Box 30"/>
          <p:cNvSpPr txBox="1">
            <a:spLocks noChangeArrowheads="1"/>
          </p:cNvSpPr>
          <p:nvPr/>
        </p:nvSpPr>
        <p:spPr bwMode="auto">
          <a:xfrm>
            <a:off x="2855938" y="3816350"/>
            <a:ext cx="492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679450" y="4953000"/>
            <a:ext cx="457200" cy="457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0864" name="Text Box 32"/>
          <p:cNvSpPr txBox="1">
            <a:spLocks noChangeArrowheads="1"/>
          </p:cNvSpPr>
          <p:nvPr/>
        </p:nvSpPr>
        <p:spPr bwMode="auto">
          <a:xfrm>
            <a:off x="585841" y="5461000"/>
            <a:ext cx="492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600">
                <a:solidFill>
                  <a:srgbClr val="000000"/>
                </a:solidFill>
                <a:latin typeface="Times New Roman"/>
              </a:rPr>
              <a:t>T/T</a:t>
            </a:r>
          </a:p>
        </p:txBody>
      </p:sp>
      <p:sp>
        <p:nvSpPr>
          <p:cNvPr id="120865" name="Line 33"/>
          <p:cNvSpPr>
            <a:spLocks noChangeShapeType="1"/>
          </p:cNvSpPr>
          <p:nvPr/>
        </p:nvSpPr>
        <p:spPr bwMode="auto">
          <a:xfrm flipH="1">
            <a:off x="3352800" y="2667000"/>
            <a:ext cx="1752600" cy="27432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0866" name="Text Box 34"/>
          <p:cNvSpPr txBox="1">
            <a:spLocks noChangeArrowheads="1"/>
          </p:cNvSpPr>
          <p:nvPr/>
        </p:nvSpPr>
        <p:spPr bwMode="auto">
          <a:xfrm>
            <a:off x="1584566" y="2286387"/>
            <a:ext cx="1244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Controls</a:t>
            </a:r>
          </a:p>
        </p:txBody>
      </p:sp>
      <p:sp>
        <p:nvSpPr>
          <p:cNvPr id="120867" name="Text Box 35"/>
          <p:cNvSpPr txBox="1">
            <a:spLocks noChangeArrowheads="1"/>
          </p:cNvSpPr>
          <p:nvPr/>
        </p:nvSpPr>
        <p:spPr bwMode="auto">
          <a:xfrm>
            <a:off x="6096193" y="2286387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Cases</a:t>
            </a:r>
          </a:p>
        </p:txBody>
      </p:sp>
    </p:spTree>
    <p:extLst>
      <p:ext uri="{BB962C8B-B14F-4D97-AF65-F5344CB8AC3E}">
        <p14:creationId xmlns:p14="http://schemas.microsoft.com/office/powerpoint/2010/main" val="40733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accent2"/>
                </a:solidFill>
              </a:rPr>
              <a:t>Allele-based tests (case-control)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957" y="1600421"/>
            <a:ext cx="4244975" cy="6221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sz="2200" smtClean="0"/>
              <a:t>Each individual contributes two counts to 2x2 table.</a:t>
            </a:r>
          </a:p>
          <a:p>
            <a:pPr eaLnBrk="1" hangingPunct="1">
              <a:lnSpc>
                <a:spcPct val="90000"/>
              </a:lnSpc>
            </a:pPr>
            <a:r>
              <a:rPr lang="en-GB" sz="2200" smtClean="0"/>
              <a:t>Test of association</a:t>
            </a:r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smtClean="0"/>
              <a:t> 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200" smtClean="0"/>
              <a:t>    where</a:t>
            </a:r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endParaRPr lang="en-GB" sz="2200" smtClean="0"/>
          </a:p>
          <a:p>
            <a:pPr eaLnBrk="1" hangingPunct="1">
              <a:lnSpc>
                <a:spcPct val="90000"/>
              </a:lnSpc>
            </a:pPr>
            <a:r>
              <a:rPr lang="en-GB" sz="2200" smtClean="0"/>
              <a:t>X</a:t>
            </a:r>
            <a:r>
              <a:rPr lang="en-GB" sz="2200" baseline="30000" smtClean="0"/>
              <a:t>2</a:t>
            </a:r>
            <a:r>
              <a:rPr lang="en-GB" sz="2200" smtClean="0"/>
              <a:t> has </a:t>
            </a:r>
            <a:r>
              <a:rPr lang="el-GR" sz="2200" smtClean="0">
                <a:cs typeface="Times New Roman" pitchFamily="18" charset="0"/>
              </a:rPr>
              <a:t>χ</a:t>
            </a:r>
            <a:r>
              <a:rPr lang="en-GB" sz="2200" baseline="30000" smtClean="0">
                <a:cs typeface="Times New Roman" pitchFamily="18" charset="0"/>
              </a:rPr>
              <a:t>2</a:t>
            </a:r>
            <a:r>
              <a:rPr lang="en-GB" sz="2200" smtClean="0">
                <a:cs typeface="Times New Roman" pitchFamily="18" charset="0"/>
              </a:rPr>
              <a:t> distribution with 1 degrees of freedom under null hypothesis.</a:t>
            </a:r>
            <a:endParaRPr lang="en-US" sz="2200" smtClean="0"/>
          </a:p>
        </p:txBody>
      </p:sp>
      <p:sp>
        <p:nvSpPr>
          <p:cNvPr id="410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48394" y="1600200"/>
            <a:ext cx="4244975" cy="5500688"/>
          </a:xfrm>
        </p:spPr>
        <p:txBody>
          <a:bodyPr/>
          <a:lstStyle/>
          <a:p>
            <a:pPr eaLnBrk="1" hangingPunct="1"/>
            <a:endParaRPr lang="en-GB" sz="4400" smtClean="0"/>
          </a:p>
          <a:p>
            <a:pPr eaLnBrk="1" hangingPunct="1"/>
            <a:endParaRPr lang="en-GB" sz="4400" smtClean="0"/>
          </a:p>
          <a:p>
            <a:pPr eaLnBrk="1" hangingPunct="1"/>
            <a:endParaRPr lang="en-GB" sz="4400" smtClean="0"/>
          </a:p>
          <a:p>
            <a:pPr eaLnBrk="1" hangingPunct="1">
              <a:buFontTx/>
              <a:buNone/>
            </a:pPr>
            <a:endParaRPr lang="en-GB" sz="3100" smtClean="0"/>
          </a:p>
        </p:txBody>
      </p:sp>
      <p:graphicFrame>
        <p:nvGraphicFramePr>
          <p:cNvPr id="264197" name="Group 5"/>
          <p:cNvGraphicFramePr>
            <a:graphicFrameLocks noGrp="1"/>
          </p:cNvGraphicFramePr>
          <p:nvPr>
            <p:ph sz="quarter" idx="4294967295"/>
          </p:nvPr>
        </p:nvGraphicFramePr>
        <p:xfrm>
          <a:off x="4643440" y="2747966"/>
          <a:ext cx="4038600" cy="1747839"/>
        </p:xfrm>
        <a:graphic>
          <a:graphicData uri="http://schemas.openxmlformats.org/drawingml/2006/table">
            <a:tbl>
              <a:tblPr/>
              <a:tblGrid>
                <a:gridCol w="8604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Cases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Controls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1A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0U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Total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</a:t>
                      </a:r>
                      <a:r>
                        <a:rPr kumimoji="0" lang="en-GB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  <a:endParaRPr kumimoji="0" lang="en-US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··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4098" name="Object 2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1050927" y="3184531"/>
          <a:ext cx="3041650" cy="9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94" name="Equation" r:id="rId3" imgW="1612900" imgH="495300" progId="Equation.3">
                  <p:embed/>
                </p:oleObj>
              </mc:Choice>
              <mc:Fallback>
                <p:oleObj name="Equation" r:id="rId3" imgW="1612900" imgH="4953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7" y="3184531"/>
                        <a:ext cx="3041650" cy="900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1619250" y="4221551"/>
          <a:ext cx="1627188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695" name="Equation" r:id="rId5" imgW="812447" imgH="457002" progId="Equation.3">
                  <p:embed/>
                </p:oleObj>
              </mc:Choice>
              <mc:Fallback>
                <p:oleObj name="Equation" r:id="rId5" imgW="812447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4221551"/>
                        <a:ext cx="1627188" cy="915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57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533395" y="686021"/>
            <a:ext cx="80248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3333CC"/>
                </a:solidFill>
                <a:latin typeface="Times New Roman"/>
              </a:rPr>
              <a:t>Simple Regression Model of Association</a:t>
            </a:r>
          </a:p>
          <a:p>
            <a:pPr algn="ctr"/>
            <a:r>
              <a:rPr lang="en-GB" sz="3600" b="1" dirty="0" smtClean="0">
                <a:solidFill>
                  <a:srgbClr val="3333CC"/>
                </a:solidFill>
                <a:latin typeface="Times New Roman"/>
              </a:rPr>
              <a:t>(continuous trait)</a:t>
            </a:r>
            <a:endParaRPr lang="en-GB" sz="3600" b="1" dirty="0">
              <a:solidFill>
                <a:srgbClr val="3333CC"/>
              </a:solidFill>
              <a:latin typeface="Times New Roman"/>
            </a:endParaRP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3657726" y="2057618"/>
            <a:ext cx="22403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Y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=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+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X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+ e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066933" y="2591187"/>
            <a:ext cx="678980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where</a:t>
            </a:r>
          </a:p>
          <a:p>
            <a:r>
              <a:rPr lang="en-GB">
                <a:solidFill>
                  <a:srgbClr val="000000"/>
                </a:solidFill>
                <a:latin typeface="Times New Roman"/>
              </a:rPr>
              <a:t>	Y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= 	trait value for individual i</a:t>
            </a:r>
          </a:p>
          <a:p>
            <a:r>
              <a:rPr lang="en-GB">
                <a:solidFill>
                  <a:srgbClr val="000000"/>
                </a:solidFill>
                <a:latin typeface="Times New Roman"/>
              </a:rPr>
              <a:t>	X</a:t>
            </a:r>
            <a:r>
              <a:rPr lang="en-GB" baseline="-25000">
                <a:solidFill>
                  <a:srgbClr val="000000"/>
                </a:solidFill>
                <a:latin typeface="Times New Roman"/>
              </a:rPr>
              <a:t>i 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=	number of ‘A’ alleles an individual has</a:t>
            </a:r>
          </a:p>
        </p:txBody>
      </p:sp>
      <p:sp>
        <p:nvSpPr>
          <p:cNvPr id="121861" name="Text Box 8"/>
          <p:cNvSpPr txBox="1">
            <a:spLocks noChangeArrowheads="1"/>
          </p:cNvSpPr>
          <p:nvPr/>
        </p:nvSpPr>
        <p:spPr bwMode="auto">
          <a:xfrm>
            <a:off x="4038600" y="5745551"/>
            <a:ext cx="261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1</a:t>
            </a:r>
          </a:p>
        </p:txBody>
      </p:sp>
      <p:sp>
        <p:nvSpPr>
          <p:cNvPr id="121862" name="Text Box 9"/>
          <p:cNvSpPr txBox="1">
            <a:spLocks noChangeArrowheads="1"/>
          </p:cNvSpPr>
          <p:nvPr/>
        </p:nvSpPr>
        <p:spPr bwMode="auto">
          <a:xfrm>
            <a:off x="3181350" y="5745551"/>
            <a:ext cx="261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0</a:t>
            </a:r>
          </a:p>
        </p:txBody>
      </p:sp>
      <p:sp>
        <p:nvSpPr>
          <p:cNvPr id="121863" name="Text Box 10"/>
          <p:cNvSpPr txBox="1">
            <a:spLocks noChangeArrowheads="1"/>
          </p:cNvSpPr>
          <p:nvPr/>
        </p:nvSpPr>
        <p:spPr bwMode="auto">
          <a:xfrm>
            <a:off x="4895850" y="5745551"/>
            <a:ext cx="2616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1200">
                <a:solidFill>
                  <a:srgbClr val="000000"/>
                </a:solidFill>
                <a:latin typeface="Times New Roman"/>
              </a:rPr>
              <a:t>2</a:t>
            </a:r>
          </a:p>
        </p:txBody>
      </p:sp>
      <p:sp>
        <p:nvSpPr>
          <p:cNvPr id="121864" name="AutoShape 11"/>
          <p:cNvSpPr>
            <a:spLocks noChangeAspect="1" noChangeArrowheads="1" noTextEdit="1"/>
          </p:cNvSpPr>
          <p:nvPr/>
        </p:nvSpPr>
        <p:spPr bwMode="auto">
          <a:xfrm>
            <a:off x="2438400" y="4038600"/>
            <a:ext cx="3124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5" name="Rectangle 13"/>
          <p:cNvSpPr>
            <a:spLocks noChangeArrowheads="1"/>
          </p:cNvSpPr>
          <p:nvPr/>
        </p:nvSpPr>
        <p:spPr bwMode="auto">
          <a:xfrm>
            <a:off x="2470152" y="4070350"/>
            <a:ext cx="3060700" cy="16954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66" name="Line 14"/>
          <p:cNvSpPr>
            <a:spLocks noChangeShapeType="1"/>
          </p:cNvSpPr>
          <p:nvPr/>
        </p:nvSpPr>
        <p:spPr bwMode="auto">
          <a:xfrm>
            <a:off x="2876556" y="4203700"/>
            <a:ext cx="1588" cy="12700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7" name="Line 15"/>
          <p:cNvSpPr>
            <a:spLocks noChangeShapeType="1"/>
          </p:cNvSpPr>
          <p:nvPr/>
        </p:nvSpPr>
        <p:spPr bwMode="auto">
          <a:xfrm>
            <a:off x="2851153" y="547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8" name="Line 16"/>
          <p:cNvSpPr>
            <a:spLocks noChangeShapeType="1"/>
          </p:cNvSpPr>
          <p:nvPr/>
        </p:nvSpPr>
        <p:spPr bwMode="auto">
          <a:xfrm>
            <a:off x="2851153" y="5264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69" name="Line 17"/>
          <p:cNvSpPr>
            <a:spLocks noChangeShapeType="1"/>
          </p:cNvSpPr>
          <p:nvPr/>
        </p:nvSpPr>
        <p:spPr bwMode="auto">
          <a:xfrm>
            <a:off x="2851153" y="5048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0" name="Line 18"/>
          <p:cNvSpPr>
            <a:spLocks noChangeShapeType="1"/>
          </p:cNvSpPr>
          <p:nvPr/>
        </p:nvSpPr>
        <p:spPr bwMode="auto">
          <a:xfrm>
            <a:off x="2851153" y="4838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1" name="Line 19"/>
          <p:cNvSpPr>
            <a:spLocks noChangeShapeType="1"/>
          </p:cNvSpPr>
          <p:nvPr/>
        </p:nvSpPr>
        <p:spPr bwMode="auto">
          <a:xfrm>
            <a:off x="2851153" y="46291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2" name="Line 20"/>
          <p:cNvSpPr>
            <a:spLocks noChangeShapeType="1"/>
          </p:cNvSpPr>
          <p:nvPr/>
        </p:nvSpPr>
        <p:spPr bwMode="auto">
          <a:xfrm>
            <a:off x="2851153" y="441325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3" name="Line 21"/>
          <p:cNvSpPr>
            <a:spLocks noChangeShapeType="1"/>
          </p:cNvSpPr>
          <p:nvPr/>
        </p:nvSpPr>
        <p:spPr bwMode="auto">
          <a:xfrm>
            <a:off x="2851153" y="4203700"/>
            <a:ext cx="25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4" name="Line 22"/>
          <p:cNvSpPr>
            <a:spLocks noChangeShapeType="1"/>
          </p:cNvSpPr>
          <p:nvPr/>
        </p:nvSpPr>
        <p:spPr bwMode="auto">
          <a:xfrm>
            <a:off x="2876550" y="5473700"/>
            <a:ext cx="2590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5" name="Line 23"/>
          <p:cNvSpPr>
            <a:spLocks noChangeShapeType="1"/>
          </p:cNvSpPr>
          <p:nvPr/>
        </p:nvSpPr>
        <p:spPr bwMode="auto">
          <a:xfrm flipV="1">
            <a:off x="2876556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6" name="Line 24"/>
          <p:cNvSpPr>
            <a:spLocks noChangeShapeType="1"/>
          </p:cNvSpPr>
          <p:nvPr/>
        </p:nvSpPr>
        <p:spPr bwMode="auto">
          <a:xfrm flipV="1">
            <a:off x="3308355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7" name="Line 25"/>
          <p:cNvSpPr>
            <a:spLocks noChangeShapeType="1"/>
          </p:cNvSpPr>
          <p:nvPr/>
        </p:nvSpPr>
        <p:spPr bwMode="auto">
          <a:xfrm flipV="1">
            <a:off x="3740154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8" name="Line 26"/>
          <p:cNvSpPr>
            <a:spLocks noChangeShapeType="1"/>
          </p:cNvSpPr>
          <p:nvPr/>
        </p:nvSpPr>
        <p:spPr bwMode="auto">
          <a:xfrm flipV="1">
            <a:off x="4171956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79" name="Line 27"/>
          <p:cNvSpPr>
            <a:spLocks noChangeShapeType="1"/>
          </p:cNvSpPr>
          <p:nvPr/>
        </p:nvSpPr>
        <p:spPr bwMode="auto">
          <a:xfrm flipV="1">
            <a:off x="4603755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0" name="Line 28"/>
          <p:cNvSpPr>
            <a:spLocks noChangeShapeType="1"/>
          </p:cNvSpPr>
          <p:nvPr/>
        </p:nvSpPr>
        <p:spPr bwMode="auto">
          <a:xfrm flipV="1">
            <a:off x="5035554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1" name="Line 29"/>
          <p:cNvSpPr>
            <a:spLocks noChangeShapeType="1"/>
          </p:cNvSpPr>
          <p:nvPr/>
        </p:nvSpPr>
        <p:spPr bwMode="auto">
          <a:xfrm flipV="1">
            <a:off x="5467356" y="5473700"/>
            <a:ext cx="1588" cy="254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2" name="Line 43"/>
          <p:cNvSpPr>
            <a:spLocks noChangeShapeType="1"/>
          </p:cNvSpPr>
          <p:nvPr/>
        </p:nvSpPr>
        <p:spPr bwMode="auto">
          <a:xfrm flipV="1">
            <a:off x="3308352" y="4521200"/>
            <a:ext cx="1727200" cy="755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121883" name="Rectangle 44"/>
          <p:cNvSpPr>
            <a:spLocks noChangeArrowheads="1"/>
          </p:cNvSpPr>
          <p:nvPr/>
        </p:nvSpPr>
        <p:spPr bwMode="auto">
          <a:xfrm>
            <a:off x="2768600" y="5422901"/>
            <a:ext cx="496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4" name="Rectangle 45"/>
          <p:cNvSpPr>
            <a:spLocks noChangeArrowheads="1"/>
          </p:cNvSpPr>
          <p:nvPr/>
        </p:nvSpPr>
        <p:spPr bwMode="auto">
          <a:xfrm>
            <a:off x="2698750" y="5213351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0.2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5" name="Rectangle 46"/>
          <p:cNvSpPr>
            <a:spLocks noChangeArrowheads="1"/>
          </p:cNvSpPr>
          <p:nvPr/>
        </p:nvSpPr>
        <p:spPr bwMode="auto">
          <a:xfrm>
            <a:off x="2698750" y="4997451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0.4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6" name="Rectangle 47"/>
          <p:cNvSpPr>
            <a:spLocks noChangeArrowheads="1"/>
          </p:cNvSpPr>
          <p:nvPr/>
        </p:nvSpPr>
        <p:spPr bwMode="auto">
          <a:xfrm>
            <a:off x="2698750" y="4787901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0.6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7" name="Rectangle 48"/>
          <p:cNvSpPr>
            <a:spLocks noChangeArrowheads="1"/>
          </p:cNvSpPr>
          <p:nvPr/>
        </p:nvSpPr>
        <p:spPr bwMode="auto">
          <a:xfrm>
            <a:off x="2698750" y="4578351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0.8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8" name="Rectangle 49"/>
          <p:cNvSpPr>
            <a:spLocks noChangeArrowheads="1"/>
          </p:cNvSpPr>
          <p:nvPr/>
        </p:nvSpPr>
        <p:spPr bwMode="auto">
          <a:xfrm>
            <a:off x="2768600" y="4362451"/>
            <a:ext cx="4969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89" name="Rectangle 50"/>
          <p:cNvSpPr>
            <a:spLocks noChangeArrowheads="1"/>
          </p:cNvSpPr>
          <p:nvPr/>
        </p:nvSpPr>
        <p:spPr bwMode="auto">
          <a:xfrm>
            <a:off x="2698750" y="4152900"/>
            <a:ext cx="125034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>
                <a:solidFill>
                  <a:srgbClr val="000000"/>
                </a:solidFill>
                <a:latin typeface="Arial" charset="0"/>
              </a:rPr>
              <a:t>1.2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0" name="Rectangle 51"/>
          <p:cNvSpPr>
            <a:spLocks noChangeArrowheads="1"/>
          </p:cNvSpPr>
          <p:nvPr/>
        </p:nvSpPr>
        <p:spPr bwMode="auto">
          <a:xfrm>
            <a:off x="4146550" y="5562601"/>
            <a:ext cx="5931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X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1" name="Rectangle 52"/>
          <p:cNvSpPr>
            <a:spLocks noChangeArrowheads="1"/>
          </p:cNvSpPr>
          <p:nvPr/>
        </p:nvSpPr>
        <p:spPr bwMode="auto">
          <a:xfrm rot="-5400000">
            <a:off x="2582577" y="4780996"/>
            <a:ext cx="59312" cy="10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700" b="1">
                <a:solidFill>
                  <a:srgbClr val="000000"/>
                </a:solidFill>
                <a:latin typeface="Arial" charset="0"/>
              </a:rPr>
              <a:t>Y</a:t>
            </a:r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2" name="Oval 72"/>
          <p:cNvSpPr>
            <a:spLocks noChangeArrowheads="1"/>
          </p:cNvSpPr>
          <p:nvPr/>
        </p:nvSpPr>
        <p:spPr bwMode="auto">
          <a:xfrm>
            <a:off x="4162425" y="48387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3" name="Oval 73"/>
          <p:cNvSpPr>
            <a:spLocks noChangeArrowheads="1"/>
          </p:cNvSpPr>
          <p:nvPr/>
        </p:nvSpPr>
        <p:spPr bwMode="auto">
          <a:xfrm>
            <a:off x="4162425" y="4724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4" name="Oval 74"/>
          <p:cNvSpPr>
            <a:spLocks noChangeArrowheads="1"/>
          </p:cNvSpPr>
          <p:nvPr/>
        </p:nvSpPr>
        <p:spPr bwMode="auto">
          <a:xfrm>
            <a:off x="4162425" y="4648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5" name="Oval 75"/>
          <p:cNvSpPr>
            <a:spLocks noChangeArrowheads="1"/>
          </p:cNvSpPr>
          <p:nvPr/>
        </p:nvSpPr>
        <p:spPr bwMode="auto">
          <a:xfrm>
            <a:off x="4162425" y="4953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6" name="Oval 76"/>
          <p:cNvSpPr>
            <a:spLocks noChangeArrowheads="1"/>
          </p:cNvSpPr>
          <p:nvPr/>
        </p:nvSpPr>
        <p:spPr bwMode="auto">
          <a:xfrm>
            <a:off x="4162425" y="50292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7" name="Oval 77"/>
          <p:cNvSpPr>
            <a:spLocks noChangeArrowheads="1"/>
          </p:cNvSpPr>
          <p:nvPr/>
        </p:nvSpPr>
        <p:spPr bwMode="auto">
          <a:xfrm>
            <a:off x="3276600" y="521017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8" name="Oval 78"/>
          <p:cNvSpPr>
            <a:spLocks noChangeArrowheads="1"/>
          </p:cNvSpPr>
          <p:nvPr/>
        </p:nvSpPr>
        <p:spPr bwMode="auto">
          <a:xfrm>
            <a:off x="3276600" y="5257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899" name="Oval 79"/>
          <p:cNvSpPr>
            <a:spLocks noChangeArrowheads="1"/>
          </p:cNvSpPr>
          <p:nvPr/>
        </p:nvSpPr>
        <p:spPr bwMode="auto">
          <a:xfrm>
            <a:off x="3276600" y="5334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0" name="Oval 80"/>
          <p:cNvSpPr>
            <a:spLocks noChangeArrowheads="1"/>
          </p:cNvSpPr>
          <p:nvPr/>
        </p:nvSpPr>
        <p:spPr bwMode="auto">
          <a:xfrm>
            <a:off x="3276600" y="5105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1" name="Oval 81"/>
          <p:cNvSpPr>
            <a:spLocks noChangeArrowheads="1"/>
          </p:cNvSpPr>
          <p:nvPr/>
        </p:nvSpPr>
        <p:spPr bwMode="auto">
          <a:xfrm>
            <a:off x="5029200" y="4514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2" name="Oval 82"/>
          <p:cNvSpPr>
            <a:spLocks noChangeArrowheads="1"/>
          </p:cNvSpPr>
          <p:nvPr/>
        </p:nvSpPr>
        <p:spPr bwMode="auto">
          <a:xfrm>
            <a:off x="5029200" y="4581525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3" name="Oval 83"/>
          <p:cNvSpPr>
            <a:spLocks noChangeArrowheads="1"/>
          </p:cNvSpPr>
          <p:nvPr/>
        </p:nvSpPr>
        <p:spPr bwMode="auto">
          <a:xfrm>
            <a:off x="5029200" y="43624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904" name="Text Box 4"/>
          <p:cNvSpPr txBox="1">
            <a:spLocks noChangeArrowheads="1"/>
          </p:cNvSpPr>
          <p:nvPr/>
        </p:nvSpPr>
        <p:spPr bwMode="auto">
          <a:xfrm>
            <a:off x="1066800" y="6103938"/>
            <a:ext cx="7162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0000"/>
                </a:solidFill>
                <a:latin typeface="Times New Roman"/>
              </a:rPr>
              <a:t>Association test is whether </a:t>
            </a:r>
            <a:r>
              <a:rPr lang="en-GB">
                <a:solidFill>
                  <a:srgbClr val="000000"/>
                </a:solidFill>
                <a:latin typeface="Symbol" pitchFamily="18" charset="2"/>
              </a:rPr>
              <a:t>b &gt; 0</a:t>
            </a:r>
            <a:r>
              <a:rPr lang="en-GB">
                <a:solidFill>
                  <a:srgbClr val="000000"/>
                </a:solidFill>
                <a:latin typeface="Times New Roman"/>
              </a:rPr>
              <a:t> </a:t>
            </a:r>
          </a:p>
          <a:p>
            <a:r>
              <a:rPr lang="en-GB">
                <a:solidFill>
                  <a:srgbClr val="000000"/>
                </a:solidFill>
                <a:latin typeface="Times New Roman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2628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ndiahairloss.com/yahoo_site_admin/assets/images/sev_aa.174211750_s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819150"/>
            <a:ext cx="2362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9563" y="781267"/>
            <a:ext cx="61261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7214" y="2209800"/>
            <a:ext cx="2028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639" y="3465731"/>
            <a:ext cx="875347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4328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3" y="864524"/>
            <a:ext cx="7813160" cy="50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63326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1" y="244475"/>
            <a:ext cx="89027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82" y="4224726"/>
            <a:ext cx="89804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38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2925" y="6477138"/>
            <a:ext cx="4972500" cy="277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" y="2556118"/>
            <a:ext cx="8766661" cy="38533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2248"/>
          <a:stretch/>
        </p:blipFill>
        <p:spPr>
          <a:xfrm>
            <a:off x="206501" y="158622"/>
            <a:ext cx="5944575" cy="25178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146283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Total n = </a:t>
            </a: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477,522 (26,827 reporting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same-sex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sexual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behavior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d7835f12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29400" y="1548206"/>
            <a:ext cx="2514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GCTA h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= </a:t>
            </a: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32.4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% </a:t>
            </a:r>
            <a:endParaRPr kumimoji="0" lang="en-A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</a:t>
            </a: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95% CI 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10.6 -</a:t>
            </a:r>
            <a:r>
              <a:rPr kumimoji="0" lang="en-A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54.3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Across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sex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Rg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0.63 </a:t>
            </a:r>
            <a:r>
              <a: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(95% CI, 0.48-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0.78)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2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304800"/>
            <a:ext cx="5029200" cy="77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050" y="818564"/>
            <a:ext cx="1543050" cy="209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029" y="1590040"/>
            <a:ext cx="6458077" cy="229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535" y="4038600"/>
            <a:ext cx="2311034" cy="2328949"/>
          </a:xfrm>
          <a:prstGeom prst="rect">
            <a:avLst/>
          </a:prstGeom>
        </p:spPr>
      </p:pic>
      <p:pic>
        <p:nvPicPr>
          <p:cNvPr id="217090" name="Picture 2" descr="Meet the Researchers - Institute for Molecular Bioscience - University of  Queensla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6" y="105126"/>
            <a:ext cx="1208503" cy="129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22232" y="1405374"/>
            <a:ext cx="157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dirty="0">
                <a:solidFill>
                  <a:prstClr val="black"/>
                </a:solidFill>
                <a:latin typeface="Calibri"/>
              </a:rPr>
              <a:t>Loic Yengo, UQ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815" y="3891578"/>
            <a:ext cx="66584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GWAS </a:t>
            </a:r>
            <a:r>
              <a:rPr lang="en-AU" sz="2000" dirty="0">
                <a:solidFill>
                  <a:prstClr val="black"/>
                </a:solidFill>
                <a:latin typeface="HardingText-Regular"/>
              </a:rPr>
              <a:t>of 5.4 million individuals of diverse ancestries </a:t>
            </a:r>
            <a:endParaRPr lang="en-AU" sz="2000" dirty="0" smtClean="0">
              <a:solidFill>
                <a:prstClr val="black"/>
              </a:solidFill>
              <a:latin typeface="HardingText-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000" dirty="0">
                <a:solidFill>
                  <a:srgbClr val="FF0000"/>
                </a:solidFill>
                <a:latin typeface="HardingText-Regular"/>
              </a:rPr>
              <a:t> </a:t>
            </a:r>
            <a:r>
              <a:rPr lang="en-AU" sz="2000" dirty="0" smtClean="0">
                <a:solidFill>
                  <a:srgbClr val="FF0000"/>
                </a:solidFill>
                <a:latin typeface="HardingText-Regular"/>
              </a:rPr>
              <a:t>        12,111 </a:t>
            </a:r>
            <a:r>
              <a:rPr lang="en-AU" sz="2000" dirty="0">
                <a:solidFill>
                  <a:srgbClr val="FF0000"/>
                </a:solidFill>
                <a:latin typeface="HardingText-Regular"/>
              </a:rPr>
              <a:t>independent </a:t>
            </a:r>
            <a:r>
              <a:rPr lang="en-AU" sz="2000" dirty="0" smtClean="0">
                <a:solidFill>
                  <a:srgbClr val="FF0000"/>
                </a:solidFill>
                <a:latin typeface="HardingText-Regular"/>
              </a:rPr>
              <a:t>common SNPs </a:t>
            </a:r>
            <a:r>
              <a:rPr lang="en-AU" sz="2000" dirty="0" err="1" smtClean="0">
                <a:solidFill>
                  <a:prstClr val="black"/>
                </a:solidFill>
                <a:latin typeface="HardingText-Regular"/>
              </a:rPr>
              <a:t>gw</a:t>
            </a: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 significant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2000" dirty="0">
              <a:solidFill>
                <a:prstClr val="black"/>
              </a:solidFill>
              <a:latin typeface="HardingText-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Account </a:t>
            </a:r>
            <a:r>
              <a:rPr lang="en-AU" sz="2000" dirty="0">
                <a:solidFill>
                  <a:prstClr val="black"/>
                </a:solidFill>
                <a:latin typeface="HardingText-Regular"/>
              </a:rPr>
              <a:t>for </a:t>
            </a:r>
            <a:r>
              <a:rPr lang="en-AU" sz="2000" b="1" dirty="0">
                <a:solidFill>
                  <a:srgbClr val="FF0000"/>
                </a:solidFill>
                <a:latin typeface="HardingText-Regular"/>
              </a:rPr>
              <a:t>45% of phenotypic variance </a:t>
            </a:r>
            <a:r>
              <a:rPr lang="en-AU" sz="2000" dirty="0">
                <a:solidFill>
                  <a:prstClr val="black"/>
                </a:solidFill>
                <a:latin typeface="HardingText-Regular"/>
              </a:rPr>
              <a:t>in </a:t>
            </a: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Europeans </a:t>
            </a:r>
            <a:r>
              <a:rPr lang="en-AU" sz="2000" dirty="0">
                <a:solidFill>
                  <a:prstClr val="black"/>
                </a:solidFill>
                <a:latin typeface="HardingText-Regular"/>
              </a:rPr>
              <a:t>but only around 14–24% in  other </a:t>
            </a: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ancestries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AU" sz="2000" dirty="0">
              <a:solidFill>
                <a:prstClr val="black"/>
              </a:solidFill>
              <a:latin typeface="HardingText-Regular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AU" sz="2000" dirty="0">
                <a:solidFill>
                  <a:prstClr val="black"/>
                </a:solidFill>
                <a:latin typeface="HardingText-Regular"/>
              </a:rPr>
              <a:t>Reduced prediction </a:t>
            </a: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accuracy </a:t>
            </a:r>
            <a:r>
              <a:rPr lang="en-AU" sz="2000" dirty="0">
                <a:solidFill>
                  <a:prstClr val="black"/>
                </a:solidFill>
                <a:latin typeface="HardingText-Regular"/>
              </a:rPr>
              <a:t>likely </a:t>
            </a:r>
            <a:r>
              <a:rPr lang="en-AU" sz="2000" dirty="0" smtClean="0">
                <a:solidFill>
                  <a:prstClr val="black"/>
                </a:solidFill>
                <a:latin typeface="HardingText-Regular"/>
              </a:rPr>
              <a:t>due to ancestry differences in LD and MAF</a:t>
            </a:r>
            <a:endParaRPr lang="en-AU" sz="2000" dirty="0">
              <a:solidFill>
                <a:prstClr val="black"/>
              </a:solidFill>
              <a:latin typeface="HardingText-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57356" y="1104610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b="1" dirty="0" smtClean="0">
                <a:solidFill>
                  <a:srgbClr val="FF0000"/>
                </a:solidFill>
                <a:latin typeface="Calibri"/>
              </a:rPr>
              <a:t>N = 5,314,291  !!</a:t>
            </a:r>
            <a:endParaRPr lang="en-GB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385762" y="4343400"/>
            <a:ext cx="267068" cy="121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0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914400"/>
            <a:ext cx="8858250" cy="3001962"/>
          </a:xfrm>
        </p:spPr>
        <p:txBody>
          <a:bodyPr>
            <a:noAutofit/>
          </a:bodyPr>
          <a:lstStyle/>
          <a:p>
            <a:r>
              <a:rPr lang="en-AU" sz="7200" dirty="0" smtClean="0"/>
              <a:t>What about the other </a:t>
            </a:r>
            <a:br>
              <a:rPr lang="en-AU" sz="7200" dirty="0" smtClean="0"/>
            </a:br>
            <a:r>
              <a:rPr lang="en-AU" sz="7200" dirty="0" smtClean="0"/>
              <a:t>80 – 45 = 35% </a:t>
            </a:r>
            <a:br>
              <a:rPr lang="en-AU" sz="7200" dirty="0" smtClean="0"/>
            </a:br>
            <a:r>
              <a:rPr lang="en-AU" sz="7200" dirty="0" smtClean="0"/>
              <a:t>“missing heritability” ?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1823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sz="quarter" idx="10"/>
              </p:nvPr>
            </p:nvSpPr>
            <p:spPr>
              <a:xfrm>
                <a:off x="5677593" y="1114229"/>
                <a:ext cx="3752157" cy="1938502"/>
              </a:xfrm>
            </p:spPr>
            <p:txBody>
              <a:bodyPr>
                <a:noAutofit/>
              </a:bodyPr>
              <a:lstStyle/>
              <a:p>
                <a:r>
                  <a:rPr lang="en-US" sz="1600" dirty="0" smtClean="0">
                    <a:solidFill>
                      <a:schemeClr val="accent1"/>
                    </a:solidFill>
                  </a:rPr>
                  <a:t>Estimates using 20PCs as fixed effects:</a:t>
                </a: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600" dirty="0"/>
                  <a:t>Height: </a:t>
                </a:r>
                <a14:m>
                  <m:oMath xmlns:m="http://schemas.openxmlformats.org/officeDocument/2006/math">
                    <m:r>
                      <a:rPr lang="en-AU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Sup>
                      <m:sSub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AU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𝒉</m:t>
                        </m:r>
                      </m:e>
                      <m:sub>
                        <m:r>
                          <a:rPr lang="en-AU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𝑾𝑮𝑺</m:t>
                        </m:r>
                      </m:sub>
                      <m:sup>
                        <m:r>
                          <a:rPr lang="en-AU" sz="2000" b="1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𝟐</m:t>
                        </m:r>
                      </m:sup>
                    </m:sSubSup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=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𝟎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.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𝟕𝟗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 (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𝟎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.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𝟎𝟗</m:t>
                    </m:r>
                    <m:r>
                      <a:rPr lang="en-AU" sz="2000" b="1" i="1">
                        <a:solidFill>
                          <a:srgbClr val="FF00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000" b="1" dirty="0">
                  <a:solidFill>
                    <a:srgbClr val="FF0000"/>
                  </a:solidFill>
                </a:endParaRPr>
              </a:p>
              <a:p>
                <a:r>
                  <a:rPr lang="en-US" sz="1600" dirty="0" smtClean="0">
                    <a:solidFill>
                      <a:schemeClr val="accent1"/>
                    </a:solidFill>
                  </a:rPr>
                  <a:t>Estimate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close to pedigree </a:t>
                </a:r>
                <a:r>
                  <a:rPr lang="en-US" sz="1600" dirty="0" smtClean="0">
                    <a:solidFill>
                      <a:schemeClr val="accent1"/>
                    </a:solidFill>
                  </a:rPr>
                  <a:t>estimates</a:t>
                </a:r>
              </a:p>
              <a:p>
                <a:endParaRPr lang="en-US" sz="1600" dirty="0">
                  <a:solidFill>
                    <a:schemeClr val="accent1"/>
                  </a:solidFill>
                </a:endParaRPr>
              </a:p>
              <a:p>
                <a:r>
                  <a:rPr lang="en-US" sz="1600" dirty="0">
                    <a:solidFill>
                      <a:schemeClr val="accent1"/>
                    </a:solidFill>
                  </a:rPr>
                  <a:t>Large role for low LD and low MAF variants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xfrm>
                <a:off x="5677593" y="1114229"/>
                <a:ext cx="3752157" cy="1938502"/>
              </a:xfrm>
              <a:blipFill rotWithShape="1">
                <a:blip r:embed="rId2"/>
                <a:stretch>
                  <a:fillRect l="-3247" t="-3145" b="-3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0" y="228600"/>
            <a:ext cx="8515350" cy="469056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Using whole-genome sequence </a:t>
            </a:r>
            <a:r>
              <a:rPr lang="en-US" sz="2400" b="1" dirty="0"/>
              <a:t>WGS </a:t>
            </a:r>
            <a:r>
              <a:rPr lang="en-US" sz="2400" b="1" dirty="0" smtClean="0"/>
              <a:t>data to recover the pedigree </a:t>
            </a:r>
            <a:r>
              <a:rPr lang="en-US" sz="2400" b="1" dirty="0"/>
              <a:t>heritability?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8914" r="49852"/>
          <a:stretch/>
        </p:blipFill>
        <p:spPr>
          <a:xfrm>
            <a:off x="514350" y="1022465"/>
            <a:ext cx="5037058" cy="44752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19404" y="6324605"/>
            <a:ext cx="3358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prstClr val="black"/>
                </a:solidFill>
                <a:latin typeface="Arial"/>
              </a:rPr>
              <a:t>Nat Genet. 2022 March ; 54(3): </a:t>
            </a:r>
            <a:r>
              <a:rPr lang="en-GB" sz="1400" dirty="0" smtClean="0">
                <a:solidFill>
                  <a:prstClr val="black"/>
                </a:solidFill>
                <a:latin typeface="Arial"/>
              </a:rPr>
              <a:t>263</a:t>
            </a:r>
            <a:endParaRPr lang="en-GB" sz="1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b="31775"/>
          <a:stretch/>
        </p:blipFill>
        <p:spPr>
          <a:xfrm>
            <a:off x="6192982" y="3957610"/>
            <a:ext cx="1313138" cy="15401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89690" y="5497728"/>
            <a:ext cx="114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8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Peter Visscher</a:t>
            </a:r>
            <a:endParaRPr lang="en-GB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A87BC30-E7F4-774F-A3B0-DAB56D7AA3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25" r="6289" b="13913"/>
          <a:stretch/>
        </p:blipFill>
        <p:spPr>
          <a:xfrm>
            <a:off x="7667839" y="3953564"/>
            <a:ext cx="1247561" cy="154416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65164" y="5497724"/>
            <a:ext cx="1207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Pierrick</a:t>
            </a:r>
            <a:r>
              <a:rPr lang="en-AU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AU" sz="16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Wainschtein</a:t>
            </a:r>
            <a:endParaRPr lang="en-GB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4" y="5295960"/>
            <a:ext cx="5276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2800" dirty="0" smtClean="0">
                <a:solidFill>
                  <a:srgbClr val="FF0000"/>
                </a:solidFill>
                <a:latin typeface="Arial"/>
              </a:rPr>
              <a:t>Missing h</a:t>
            </a:r>
            <a:r>
              <a:rPr lang="en-AU" sz="2800" baseline="30000" dirty="0" smtClean="0">
                <a:solidFill>
                  <a:srgbClr val="FF0000"/>
                </a:solidFill>
                <a:latin typeface="Arial"/>
              </a:rPr>
              <a:t>2</a:t>
            </a:r>
            <a:r>
              <a:rPr lang="en-AU" sz="2800" dirty="0" smtClean="0">
                <a:solidFill>
                  <a:srgbClr val="FF0000"/>
                </a:solidFill>
                <a:latin typeface="Arial"/>
              </a:rPr>
              <a:t> due to rare variants of large effect in low LD with array SNPs</a:t>
            </a:r>
            <a:endParaRPr lang="en-US" sz="28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4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Ways to increase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Imputation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7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784" y="2937644"/>
            <a:ext cx="29209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g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g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c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g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1" y="908720"/>
            <a:ext cx="35958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t 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t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a g t a a t t c 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a t t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g a a a t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2736"/>
            <a:ext cx="734481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6012160" y="1125132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Reference </a:t>
            </a:r>
            <a:r>
              <a:rPr lang="en-US" b="1" dirty="0">
                <a:solidFill>
                  <a:srgbClr val="3366FF"/>
                </a:solidFill>
                <a:latin typeface="Calibri" panose="020F0502020204030204"/>
              </a:rPr>
              <a:t>h</a:t>
            </a: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aplotypes via sequencing studies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prstClr val="black"/>
                </a:solidFill>
                <a:latin typeface="Calibri" panose="020F0502020204030204"/>
              </a:rPr>
              <a:t>eg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. 1000 Genomes Project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64088" y="1844824"/>
            <a:ext cx="648072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2274" y="277452"/>
            <a:ext cx="707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mputation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3580" y="6488668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Slide from Jonathan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Marchini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208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7"/>
    </mc:Choice>
    <mc:Fallback xmlns="">
      <p:transition spd="slow" advTm="11217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2784" y="2937644"/>
            <a:ext cx="386355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t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c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ourier"/>
                <a:cs typeface="Courier"/>
              </a:rPr>
              <a:t>?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a 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1" y="908720"/>
            <a:ext cx="35958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t 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t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a g t a a t t c 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a t t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g a a a t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2736"/>
            <a:ext cx="734481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6012160" y="1125132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Reference </a:t>
            </a:r>
            <a:r>
              <a:rPr lang="en-US" b="1" dirty="0">
                <a:solidFill>
                  <a:srgbClr val="3366FF"/>
                </a:solidFill>
                <a:latin typeface="Calibri" panose="020F0502020204030204"/>
              </a:rPr>
              <a:t>h</a:t>
            </a: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aplotypes via sequencing studies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prstClr val="black"/>
                </a:solidFill>
                <a:latin typeface="Calibri" panose="020F0502020204030204"/>
              </a:rPr>
              <a:t>eg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. 1000 Genomes Project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364088" y="1844824"/>
            <a:ext cx="648072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32274" y="277452"/>
            <a:ext cx="707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Imputation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3580" y="6488668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Slide from Jonathan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Marchini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853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3"/>
    </mc:Choice>
    <mc:Fallback xmlns="">
      <p:transition spd="slow" advTm="3143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20204" y="4509120"/>
            <a:ext cx="3168352" cy="2160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88635" y="3959705"/>
            <a:ext cx="2003523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204" y="3989812"/>
            <a:ext cx="3168352" cy="2376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0378" y="3729732"/>
            <a:ext cx="4451795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0205" y="3728913"/>
            <a:ext cx="720080" cy="23762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92613" y="3251464"/>
            <a:ext cx="1499468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208" y="3263382"/>
            <a:ext cx="3672408" cy="23762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0445" y="3047358"/>
            <a:ext cx="3011636" cy="2376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0204" y="3049651"/>
            <a:ext cx="2160240" cy="237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2736"/>
            <a:ext cx="734481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18661" y="992088"/>
            <a:ext cx="5173435" cy="2613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661" y="1235326"/>
            <a:ext cx="5173435" cy="261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661" y="1473983"/>
            <a:ext cx="5173435" cy="23762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0242" y="1701486"/>
            <a:ext cx="5173435" cy="2376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242" y="1943477"/>
            <a:ext cx="5173435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0242" y="2194373"/>
            <a:ext cx="5173435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0242" y="2443556"/>
            <a:ext cx="5173435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1" y="908720"/>
            <a:ext cx="35958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t 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t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a g t a a t t c 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a t t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g a a a t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88558" y="4509508"/>
            <a:ext cx="2003524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0205" y="4737844"/>
            <a:ext cx="1781150" cy="216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48563" y="4730675"/>
            <a:ext cx="3443683" cy="237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0205" y="5229588"/>
            <a:ext cx="2016224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36622" y="5229588"/>
            <a:ext cx="3155651" cy="261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0207" y="5445612"/>
            <a:ext cx="3600400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20606" y="5445224"/>
            <a:ext cx="1571476" cy="2630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4" y="2937644"/>
            <a:ext cx="292099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g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g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c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g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 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5738" y="6093684"/>
            <a:ext cx="885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Imputation of unobserved alleles via matching of shared haplotypes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12160" y="1125132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Reference </a:t>
            </a:r>
            <a:r>
              <a:rPr lang="en-US" b="1" dirty="0">
                <a:solidFill>
                  <a:srgbClr val="3366FF"/>
                </a:solidFill>
                <a:latin typeface="Calibri" panose="020F0502020204030204"/>
              </a:rPr>
              <a:t>h</a:t>
            </a: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aplotypes via sequencing studies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prstClr val="black"/>
                </a:solidFill>
                <a:latin typeface="Calibri" panose="020F0502020204030204"/>
              </a:rPr>
              <a:t>eg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. 1000 Genomes Project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364088" y="1844824"/>
            <a:ext cx="648072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32274" y="277452"/>
            <a:ext cx="707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Imputation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3580" y="6488668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Slide from Jonathan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Marchini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72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6"/>
    </mc:Choice>
    <mc:Fallback xmlns="">
      <p:transition spd="slow" advTm="8506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20204" y="4509120"/>
            <a:ext cx="3168352" cy="2160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88635" y="3959705"/>
            <a:ext cx="2003523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204" y="3989812"/>
            <a:ext cx="3168352" cy="2376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0378" y="3729732"/>
            <a:ext cx="4451795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0205" y="3728913"/>
            <a:ext cx="720080" cy="23762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92613" y="3251464"/>
            <a:ext cx="1499468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208" y="3263382"/>
            <a:ext cx="3672408" cy="23762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0445" y="3047358"/>
            <a:ext cx="3011636" cy="2376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0204" y="3049651"/>
            <a:ext cx="2160240" cy="237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2736"/>
            <a:ext cx="734481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18661" y="992088"/>
            <a:ext cx="5173435" cy="2613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661" y="1235326"/>
            <a:ext cx="5173435" cy="261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661" y="1473983"/>
            <a:ext cx="5173435" cy="23762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0242" y="1701486"/>
            <a:ext cx="5173435" cy="2376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242" y="1943477"/>
            <a:ext cx="5173435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0242" y="2194373"/>
            <a:ext cx="5173435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0242" y="2443556"/>
            <a:ext cx="5173435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1" y="908720"/>
            <a:ext cx="35958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t 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t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a g t a a t t c 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a t t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g a a a t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88558" y="4509508"/>
            <a:ext cx="2003524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0205" y="4737844"/>
            <a:ext cx="1781150" cy="216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48563" y="4730675"/>
            <a:ext cx="3443683" cy="237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0205" y="5229588"/>
            <a:ext cx="2016224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36622" y="5229588"/>
            <a:ext cx="3155651" cy="261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0207" y="5445612"/>
            <a:ext cx="3600400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20606" y="5445224"/>
            <a:ext cx="1571476" cy="2630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4" y="2937644"/>
            <a:ext cx="363913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t a c t t g a t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c g a c g g t g a t t c t t c t g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t g a g g g a a a t t g t t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g a g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c g a c g a t g g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t t c t g c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a a c c t g a g a a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c a a t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g t t a g t a a t t c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t c 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12160" y="1125132"/>
            <a:ext cx="30243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Reference </a:t>
            </a:r>
            <a:r>
              <a:rPr lang="en-US" b="1" dirty="0">
                <a:solidFill>
                  <a:srgbClr val="3366FF"/>
                </a:solidFill>
                <a:latin typeface="Calibri" panose="020F0502020204030204"/>
              </a:rPr>
              <a:t>h</a:t>
            </a: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aplotypes via sequencing studies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prstClr val="black"/>
                </a:solidFill>
                <a:latin typeface="Calibri" panose="020F0502020204030204"/>
              </a:rPr>
              <a:t>eg</a:t>
            </a:r>
            <a:r>
              <a:rPr lang="en-US" sz="2000" dirty="0" smtClean="0">
                <a:solidFill>
                  <a:prstClr val="black"/>
                </a:solidFill>
                <a:latin typeface="Calibri" panose="020F0502020204030204"/>
              </a:rPr>
              <a:t>. 1000 Genomes Project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364088" y="1844824"/>
            <a:ext cx="648072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45738" y="6093684"/>
            <a:ext cx="8859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Imputation of unobserved alleles via matching of shared haplotypes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2274" y="277452"/>
            <a:ext cx="707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Imputation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3580" y="6488668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Slide from Jonathan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Marchini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096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4"/>
    </mc:Choice>
    <mc:Fallback xmlns="">
      <p:transition spd="slow" advTm="1149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58" y="764083"/>
            <a:ext cx="7653902" cy="534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171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20204" y="4509120"/>
            <a:ext cx="3168352" cy="216024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88635" y="3959705"/>
            <a:ext cx="2003523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0204" y="3989812"/>
            <a:ext cx="3168352" cy="2376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40378" y="3729732"/>
            <a:ext cx="4451795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0205" y="3728913"/>
            <a:ext cx="720080" cy="237626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92613" y="3251464"/>
            <a:ext cx="1499468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208" y="3263382"/>
            <a:ext cx="3672408" cy="23762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80445" y="3047358"/>
            <a:ext cx="3011636" cy="2376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0204" y="3049651"/>
            <a:ext cx="2160240" cy="237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052736"/>
            <a:ext cx="7344816" cy="43204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18661" y="992088"/>
            <a:ext cx="5173435" cy="26138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8661" y="1235326"/>
            <a:ext cx="5173435" cy="261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8661" y="1473983"/>
            <a:ext cx="5173435" cy="237626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0242" y="1701486"/>
            <a:ext cx="5173435" cy="2376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0242" y="1943477"/>
            <a:ext cx="5173435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0242" y="2194373"/>
            <a:ext cx="5173435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0242" y="2443556"/>
            <a:ext cx="5173435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101" y="908720"/>
            <a:ext cx="359585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g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t 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t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a g t a a t t c 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g g a a a t t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g a a a t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288558" y="4509508"/>
            <a:ext cx="2003524" cy="2380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0205" y="4737844"/>
            <a:ext cx="1781150" cy="2160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48563" y="4730675"/>
            <a:ext cx="3443683" cy="2376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0205" y="5229588"/>
            <a:ext cx="2016224" cy="238043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36622" y="5229588"/>
            <a:ext cx="3155651" cy="26138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20207" y="5445612"/>
            <a:ext cx="3600400" cy="261389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20606" y="5445224"/>
            <a:ext cx="1571476" cy="263026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4" y="2937644"/>
            <a:ext cx="363913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t a c t t g a t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c g a c g g t g a t t c t t c t g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t g a g g g a a a t t g t t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a g a c g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g 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a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c c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c g a g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c g a c g a t g g t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t t c t g c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g a g a c g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a g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g a a c c t g a g a a</a:t>
            </a:r>
            <a:endParaRPr lang="en-US" sz="1600" dirty="0" smtClean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t g c a a t g a g g g a a a t t g a g a c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a a g t t a g t a a t t c c </a:t>
            </a: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t </a:t>
            </a:r>
            <a:r>
              <a:rPr lang="en-US" sz="1600" dirty="0">
                <a:solidFill>
                  <a:prstClr val="black"/>
                </a:solidFill>
                <a:latin typeface="Courier"/>
                <a:cs typeface="Courier"/>
              </a:rPr>
              <a:t>g a t c 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ourier"/>
                <a:cs typeface="Courier"/>
              </a:rPr>
              <a:t> </a:t>
            </a:r>
            <a:endParaRPr lang="en-US" sz="1600" dirty="0">
              <a:solidFill>
                <a:prstClr val="black"/>
              </a:solidFill>
              <a:latin typeface="Courier"/>
              <a:cs typeface="Courier"/>
            </a:endParaRPr>
          </a:p>
        </p:txBody>
      </p:sp>
      <p:pic>
        <p:nvPicPr>
          <p:cNvPr id="43" name="Picture 2" descr="signal_plot_CD_ch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48" y="2888268"/>
            <a:ext cx="360040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>
            <a:stCxn id="12" idx="2"/>
          </p:cNvCxnSpPr>
          <p:nvPr/>
        </p:nvCxnSpPr>
        <p:spPr>
          <a:xfrm rot="16200000" flipH="1">
            <a:off x="3439936" y="4457048"/>
            <a:ext cx="324688" cy="3379855"/>
          </a:xfrm>
          <a:prstGeom prst="curvedConnector2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436096" y="908720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GWAS of imputed genotypes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Increased power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Better resolution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="1" dirty="0" smtClean="0">
                <a:solidFill>
                  <a:srgbClr val="3366FF"/>
                </a:solidFill>
                <a:latin typeface="Calibri" panose="020F0502020204030204"/>
              </a:rPr>
              <a:t>Facilitates meta-analysis </a:t>
            </a:r>
            <a:endParaRPr lang="en-US" b="1" dirty="0">
              <a:solidFill>
                <a:srgbClr val="3366FF"/>
              </a:solidFill>
              <a:latin typeface="Calibri" panose="020F050202020403020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32274" y="277452"/>
            <a:ext cx="7079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Imputation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3580" y="6488668"/>
            <a:ext cx="3400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 panose="020F0502020204030204"/>
              </a:rPr>
              <a:t>Slide from Jonathan </a:t>
            </a:r>
            <a:r>
              <a:rPr lang="en-US" sz="1800" dirty="0" err="1" smtClean="0">
                <a:solidFill>
                  <a:prstClr val="black"/>
                </a:solidFill>
                <a:latin typeface="Calibri" panose="020F0502020204030204"/>
              </a:rPr>
              <a:t>Marchini</a:t>
            </a: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907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"/>
    </mc:Choice>
    <mc:Fallback xmlns="">
      <p:transition spd="slow" advTm="1445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Ways to increase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Increase sample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89592" y="1429256"/>
            <a:ext cx="24461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i="1" dirty="0">
                <a:solidFill>
                  <a:srgbClr val="000000"/>
                </a:solidFill>
                <a:latin typeface="Arial"/>
              </a:rPr>
              <a:t>Results of GWA meta-analysis of seven cohorts for MDD. (a) Relation between adding </a:t>
            </a:r>
            <a:r>
              <a:rPr lang="en-AU" sz="1800" i="1" dirty="0" smtClean="0">
                <a:solidFill>
                  <a:srgbClr val="000000"/>
                </a:solidFill>
                <a:latin typeface="Arial"/>
              </a:rPr>
              <a:t>cohorts and </a:t>
            </a:r>
            <a:r>
              <a:rPr lang="en-AU" sz="1800" i="1" dirty="0">
                <a:solidFill>
                  <a:srgbClr val="000000"/>
                </a:solidFill>
                <a:latin typeface="Arial"/>
              </a:rPr>
              <a:t>number of genome-wide significant genomic regions. Beginning with the largest cohort (1), </a:t>
            </a:r>
            <a:r>
              <a:rPr lang="en-AU" sz="1800" i="1" dirty="0" smtClean="0">
                <a:solidFill>
                  <a:srgbClr val="000000"/>
                </a:solidFill>
                <a:latin typeface="Arial"/>
              </a:rPr>
              <a:t>added the </a:t>
            </a:r>
            <a:r>
              <a:rPr lang="en-AU" sz="1800" i="1" dirty="0">
                <a:solidFill>
                  <a:srgbClr val="000000"/>
                </a:solidFill>
                <a:latin typeface="Arial"/>
              </a:rPr>
              <a:t>next largest cohort (2) until all cohorts were included (7). The number next to each point shows </a:t>
            </a:r>
            <a:r>
              <a:rPr lang="en-AU" sz="1800" i="1" dirty="0" smtClean="0">
                <a:solidFill>
                  <a:srgbClr val="000000"/>
                </a:solidFill>
                <a:latin typeface="Arial"/>
              </a:rPr>
              <a:t>the total </a:t>
            </a:r>
            <a:r>
              <a:rPr lang="en-AU" sz="1800" i="1" dirty="0">
                <a:solidFill>
                  <a:srgbClr val="000000"/>
                </a:solidFill>
                <a:latin typeface="Arial"/>
              </a:rPr>
              <a:t>effective sample size.</a:t>
            </a:r>
            <a:endParaRPr lang="en-AU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491"/>
            <a:ext cx="6080384" cy="493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1277" y="148281"/>
            <a:ext cx="8538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Larger samples lead to more SNP discovery</a:t>
            </a:r>
            <a:endParaRPr lang="en-US" sz="2800" b="1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8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14302" y="116632"/>
            <a:ext cx="8944779" cy="6716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2400" dirty="0" smtClean="0">
                <a:solidFill>
                  <a:srgbClr val="C00000"/>
                </a:solidFill>
              </a:rPr>
              <a:t>Depression : 135K MDD Cases and 345K Controls</a:t>
            </a:r>
            <a:endParaRPr lang="en-AU" sz="16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68" y="800065"/>
            <a:ext cx="7930242" cy="57039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49574" y="1965762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3200" b="1" dirty="0" smtClean="0">
                <a:solidFill>
                  <a:srgbClr val="FF0000"/>
                </a:solidFill>
                <a:latin typeface="Arial"/>
              </a:rPr>
              <a:t>44 hits</a:t>
            </a:r>
            <a:endParaRPr lang="en-AU" sz="3200" b="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03" y="648929"/>
            <a:ext cx="3907658" cy="119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49574" y="6392539"/>
            <a:ext cx="232506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</a:pPr>
            <a:r>
              <a:rPr lang="en-AU" sz="1900" dirty="0" smtClean="0">
                <a:solidFill>
                  <a:srgbClr val="000000"/>
                </a:solidFill>
                <a:latin typeface="Arial"/>
              </a:rPr>
              <a:t>Led by Naomi Wray</a:t>
            </a:r>
            <a:endParaRPr lang="en-AU" sz="1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2461" y="6381937"/>
            <a:ext cx="417934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</a:pPr>
            <a:r>
              <a:rPr lang="en-AU" sz="1900" dirty="0">
                <a:solidFill>
                  <a:srgbClr val="000000"/>
                </a:solidFill>
                <a:latin typeface="Arial"/>
              </a:rPr>
              <a:t>Nat Genet. 2018 May;50(5):635-637.</a:t>
            </a:r>
          </a:p>
        </p:txBody>
      </p:sp>
    </p:spTree>
    <p:extLst>
      <p:ext uri="{BB962C8B-B14F-4D97-AF65-F5344CB8AC3E}">
        <p14:creationId xmlns:p14="http://schemas.microsoft.com/office/powerpoint/2010/main" val="12435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57462" y="1782749"/>
            <a:ext cx="7715722" cy="4572715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597004" y="237325"/>
            <a:ext cx="83278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PGC MDD3 </a:t>
            </a:r>
            <a:r>
              <a:rPr lang="en-GB" sz="1800" b="1" dirty="0">
                <a:latin typeface="Arial" panose="020B0604020202020204" pitchFamily="34" charset="0"/>
                <a:ea typeface="Arial" panose="020B0604020202020204" pitchFamily="34" charset="0"/>
              </a:rPr>
              <a:t>GWAS </a:t>
            </a:r>
            <a:r>
              <a:rPr lang="en-GB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meta-analysis: </a:t>
            </a:r>
            <a:r>
              <a:rPr lang="en-GB" sz="1800" b="1" dirty="0" smtClean="0">
                <a:latin typeface="+mj-lt"/>
                <a:ea typeface="Arial" panose="020B0604020202020204" pitchFamily="34" charset="0"/>
              </a:rPr>
              <a:t>525,197 </a:t>
            </a:r>
            <a:r>
              <a:rPr lang="en-GB" sz="1800" b="1" dirty="0">
                <a:latin typeface="+mj-lt"/>
                <a:ea typeface="Arial" panose="020B0604020202020204" pitchFamily="34" charset="0"/>
              </a:rPr>
              <a:t>MD cases and 3,362,335 </a:t>
            </a:r>
            <a:r>
              <a:rPr lang="en-GB" sz="1800" b="1" dirty="0" smtClean="0">
                <a:latin typeface="+mj-lt"/>
                <a:ea typeface="Arial" panose="020B0604020202020204" pitchFamily="34" charset="0"/>
              </a:rPr>
              <a:t>controls</a:t>
            </a:r>
          </a:p>
          <a:p>
            <a:pPr defTabSz="685800">
              <a:defRPr/>
            </a:pPr>
            <a:endParaRPr lang="en-US" sz="1800" b="1" dirty="0" smtClean="0">
              <a:latin typeface="+mj-lt"/>
            </a:endParaRPr>
          </a:p>
          <a:p>
            <a:pPr defTabSz="68580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SNPs </a:t>
            </a:r>
            <a:r>
              <a:rPr lang="en-US" sz="1800" b="1" dirty="0">
                <a:solidFill>
                  <a:srgbClr val="FF0000"/>
                </a:solidFill>
                <a:latin typeface="+mj-lt"/>
              </a:rPr>
              <a:t>= </a:t>
            </a:r>
            <a:r>
              <a:rPr lang="en-US" sz="1800" b="1" dirty="0" smtClean="0">
                <a:solidFill>
                  <a:srgbClr val="FF0000"/>
                </a:solidFill>
                <a:latin typeface="+mj-lt"/>
              </a:rPr>
              <a:t>713 regions </a:t>
            </a:r>
            <a:r>
              <a:rPr lang="en-US" sz="1800" b="1" dirty="0">
                <a:latin typeface="+mj-lt"/>
              </a:rPr>
              <a:t>(500kb) =  </a:t>
            </a:r>
            <a:r>
              <a:rPr lang="en-US" sz="1800" b="1" dirty="0" smtClean="0">
                <a:latin typeface="+mj-lt"/>
              </a:rPr>
              <a:t>510 (without </a:t>
            </a:r>
            <a:r>
              <a:rPr lang="en-US" sz="1800" b="1" dirty="0">
                <a:latin typeface="+mj-lt"/>
              </a:rPr>
              <a:t>AGDS </a:t>
            </a:r>
            <a:r>
              <a:rPr lang="en-US" sz="1800" b="1" dirty="0" smtClean="0">
                <a:latin typeface="+mj-lt"/>
              </a:rPr>
              <a:t>= 460)</a:t>
            </a:r>
            <a:endParaRPr lang="en-US" sz="1800" b="1" dirty="0">
              <a:latin typeface="+mj-lt"/>
            </a:endParaRPr>
          </a:p>
          <a:p>
            <a:pPr lvl="0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spcAft>
                <a:spcPts val="0"/>
              </a:spcAft>
            </a:pPr>
            <a:endParaRPr lang="en-GB" sz="16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sz="1600" b="1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en-GB" sz="160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GB" sz="80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GB" sz="1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9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" b="20169"/>
          <a:stretch/>
        </p:blipFill>
        <p:spPr bwMode="auto">
          <a:xfrm>
            <a:off x="258056" y="409433"/>
            <a:ext cx="4826019" cy="544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89179" y="6285607"/>
            <a:ext cx="5725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NATURE | VOL 562 | 11 OCTOBER </a:t>
            </a:r>
            <a:r>
              <a:rPr lang="en-AU" dirty="0" smtClean="0"/>
              <a:t>2018</a:t>
            </a:r>
            <a:endParaRPr lang="en-AU" dirty="0"/>
          </a:p>
        </p:txBody>
      </p:sp>
      <p:pic>
        <p:nvPicPr>
          <p:cNvPr id="531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54" y="3982281"/>
            <a:ext cx="5435894" cy="187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7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 bwMode="auto">
          <a:xfrm>
            <a:off x="514350" y="1230313"/>
            <a:ext cx="8229600" cy="990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30000"/>
              </a:lnSpc>
              <a:buFont typeface="Arial" charset="0"/>
              <a:buNone/>
            </a:pPr>
            <a:r>
              <a:rPr lang="en-US" altLang="en-US" sz="2000" smtClean="0"/>
              <a:t>Polygenic Risk Scores capture (part of) someone’s genetic “risk” by summing all risk alleles weighted by the effect sizes estimated in a Genome-Wide Association Study (GWAS)</a:t>
            </a:r>
          </a:p>
        </p:txBody>
      </p:sp>
      <p:pic>
        <p:nvPicPr>
          <p:cNvPr id="3075" name="Picture 2" descr="https://upload.wikimedia.org/wikipedia/commons/thumb/e/e7/DNA_simple.svg/2000px-DNA_simp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69" y="3941763"/>
            <a:ext cx="439261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528846" y="5283200"/>
            <a:ext cx="935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C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=-.02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265514" y="528320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G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=.01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952868" y="5285090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A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=.002</a:t>
            </a: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3806826" y="5285090"/>
            <a:ext cx="935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G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=.03</a:t>
            </a:r>
          </a:p>
        </p:txBody>
      </p:sp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4514932" y="527685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T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=.025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07045" y="3355980"/>
            <a:ext cx="1012825" cy="493713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11"/>
          <p:cNvSpPr txBox="1">
            <a:spLocks noChangeArrowheads="1"/>
          </p:cNvSpPr>
          <p:nvPr/>
        </p:nvSpPr>
        <p:spPr bwMode="auto">
          <a:xfrm>
            <a:off x="6391957" y="3702962"/>
            <a:ext cx="885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nl-NL" altLang="en-US" dirty="0">
                <a:solidFill>
                  <a:srgbClr val="1E3E85"/>
                </a:solidFill>
                <a:latin typeface="Cambria" pitchFamily="18" charset="0"/>
              </a:rPr>
              <a:t>.052</a:t>
            </a:r>
            <a:endParaRPr lang="en-US" altLang="en-US" dirty="0">
              <a:solidFill>
                <a:srgbClr val="1E3E85"/>
              </a:solidFill>
              <a:latin typeface="Cambria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38892" y="3690944"/>
            <a:ext cx="850900" cy="484187"/>
          </a:xfrm>
          <a:prstGeom prst="ellipse">
            <a:avLst/>
          </a:prstGeom>
          <a:noFill/>
          <a:ln w="12700">
            <a:solidFill>
              <a:srgbClr val="A991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84" name="TextBox 13"/>
          <p:cNvSpPr txBox="1">
            <a:spLocks noChangeArrowheads="1"/>
          </p:cNvSpPr>
          <p:nvPr/>
        </p:nvSpPr>
        <p:spPr bwMode="auto">
          <a:xfrm>
            <a:off x="5738438" y="3227167"/>
            <a:ext cx="2289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nl-NL" altLang="en-US" dirty="0">
                <a:solidFill>
                  <a:srgbClr val="1E3E85"/>
                </a:solidFill>
                <a:latin typeface="Cambria" pitchFamily="18" charset="0"/>
              </a:rPr>
              <a:t>Polygenic score:</a:t>
            </a:r>
            <a:endParaRPr lang="en-US" altLang="en-US" dirty="0">
              <a:solidFill>
                <a:srgbClr val="1E3E85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817" y="5285090"/>
            <a:ext cx="3784600" cy="331787"/>
          </a:xfrm>
          <a:prstGeom prst="rect">
            <a:avLst/>
          </a:prstGeom>
          <a:noFill/>
          <a:ln w="12700">
            <a:solidFill>
              <a:srgbClr val="A991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47863" y="3441706"/>
            <a:ext cx="0" cy="409575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11450" y="3441702"/>
            <a:ext cx="0" cy="455613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27413" y="3441700"/>
            <a:ext cx="0" cy="509588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40213" y="3441700"/>
            <a:ext cx="0" cy="387350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68875" y="3435350"/>
            <a:ext cx="0" cy="382588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TextBox 23"/>
          <p:cNvSpPr txBox="1">
            <a:spLocks noChangeArrowheads="1"/>
          </p:cNvSpPr>
          <p:nvPr/>
        </p:nvSpPr>
        <p:spPr bwMode="auto">
          <a:xfrm>
            <a:off x="1746322" y="3808421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AC</a:t>
            </a:r>
          </a:p>
        </p:txBody>
      </p:sp>
      <p:sp>
        <p:nvSpPr>
          <p:cNvPr id="3092" name="TextBox 26"/>
          <p:cNvSpPr txBox="1">
            <a:spLocks noChangeArrowheads="1"/>
          </p:cNvSpPr>
          <p:nvPr/>
        </p:nvSpPr>
        <p:spPr bwMode="auto">
          <a:xfrm>
            <a:off x="2516228" y="3849688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GG</a:t>
            </a:r>
          </a:p>
        </p:txBody>
      </p:sp>
      <p:sp>
        <p:nvSpPr>
          <p:cNvPr id="3093" name="TextBox 28"/>
          <p:cNvSpPr txBox="1">
            <a:spLocks noChangeArrowheads="1"/>
          </p:cNvSpPr>
          <p:nvPr/>
        </p:nvSpPr>
        <p:spPr bwMode="auto">
          <a:xfrm>
            <a:off x="3228978" y="3906844"/>
            <a:ext cx="458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AT</a:t>
            </a:r>
          </a:p>
        </p:txBody>
      </p:sp>
      <p:sp>
        <p:nvSpPr>
          <p:cNvPr id="3094" name="TextBox 30"/>
          <p:cNvSpPr txBox="1">
            <a:spLocks noChangeArrowheads="1"/>
          </p:cNvSpPr>
          <p:nvPr/>
        </p:nvSpPr>
        <p:spPr bwMode="auto">
          <a:xfrm>
            <a:off x="4051370" y="3800480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CC</a:t>
            </a:r>
          </a:p>
        </p:txBody>
      </p:sp>
      <p:sp>
        <p:nvSpPr>
          <p:cNvPr id="3095" name="TextBox 33"/>
          <p:cNvSpPr txBox="1">
            <a:spLocks noChangeArrowheads="1"/>
          </p:cNvSpPr>
          <p:nvPr/>
        </p:nvSpPr>
        <p:spPr bwMode="auto">
          <a:xfrm>
            <a:off x="4783169" y="3784600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TT</a:t>
            </a:r>
          </a:p>
        </p:txBody>
      </p:sp>
      <p:sp>
        <p:nvSpPr>
          <p:cNvPr id="3096" name="TextBox 35"/>
          <p:cNvSpPr txBox="1">
            <a:spLocks noChangeArrowheads="1"/>
          </p:cNvSpPr>
          <p:nvPr/>
        </p:nvSpPr>
        <p:spPr bwMode="auto">
          <a:xfrm>
            <a:off x="1547817" y="3048000"/>
            <a:ext cx="3937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1×-.02 + 2×.01 + 1×.002 + 0×.03 + 2×.025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7817" y="3049890"/>
            <a:ext cx="3784600" cy="331787"/>
          </a:xfrm>
          <a:prstGeom prst="rect">
            <a:avLst/>
          </a:prstGeom>
          <a:noFill/>
          <a:ln w="12700">
            <a:solidFill>
              <a:srgbClr val="A991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457839" y="5445125"/>
            <a:ext cx="430213" cy="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TextBox 13"/>
          <p:cNvSpPr txBox="1">
            <a:spLocks noChangeArrowheads="1"/>
          </p:cNvSpPr>
          <p:nvPr/>
        </p:nvSpPr>
        <p:spPr bwMode="auto">
          <a:xfrm>
            <a:off x="5957962" y="5129514"/>
            <a:ext cx="1730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nl-NL" altLang="en-US">
                <a:solidFill>
                  <a:srgbClr val="1E3E85"/>
                </a:solidFill>
                <a:latin typeface="Cambria" pitchFamily="18" charset="0"/>
              </a:rPr>
              <a:t>Effect sized from GWAS</a:t>
            </a:r>
            <a:endParaRPr lang="en-US" altLang="en-US">
              <a:solidFill>
                <a:srgbClr val="1E3E85"/>
              </a:solidFill>
              <a:latin typeface="Cambria" pitchFamily="18" charset="0"/>
            </a:endParaRPr>
          </a:p>
        </p:txBody>
      </p:sp>
      <p:sp>
        <p:nvSpPr>
          <p:cNvPr id="3100" name="Title 1"/>
          <p:cNvSpPr>
            <a:spLocks noGrp="1"/>
          </p:cNvSpPr>
          <p:nvPr>
            <p:ph type="title"/>
          </p:nvPr>
        </p:nvSpPr>
        <p:spPr>
          <a:xfrm>
            <a:off x="685800" y="242888"/>
            <a:ext cx="7886700" cy="969962"/>
          </a:xfrm>
        </p:spPr>
        <p:txBody>
          <a:bodyPr/>
          <a:lstStyle/>
          <a:p>
            <a:r>
              <a:rPr lang="en-US" altLang="en-US" smtClean="0"/>
              <a:t>Polygenic Risk Scores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8944" y="6309055"/>
            <a:ext cx="398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srgbClr val="000000"/>
                </a:solidFill>
                <a:latin typeface="Arial"/>
              </a:rPr>
              <a:t>Wray, Visscher, Goddard, 2007 – Oz!</a:t>
            </a:r>
            <a:endParaRPr lang="en-AU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4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9" y="1109668"/>
            <a:ext cx="3648075" cy="520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8521" y="204414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i="1" dirty="0">
                <a:solidFill>
                  <a:srgbClr val="000000"/>
                </a:solidFill>
                <a:latin typeface="Arial"/>
              </a:rPr>
              <a:t>Odd ratios of MDD per </a:t>
            </a:r>
            <a:r>
              <a:rPr lang="en-AU" sz="1800" i="1" dirty="0" smtClean="0">
                <a:solidFill>
                  <a:srgbClr val="000000"/>
                </a:solidFill>
                <a:latin typeface="Arial"/>
              </a:rPr>
              <a:t>PRS </a:t>
            </a:r>
            <a:r>
              <a:rPr lang="en-AU" sz="1800" i="1" dirty="0">
                <a:solidFill>
                  <a:srgbClr val="000000"/>
                </a:solidFill>
                <a:latin typeface="Arial"/>
              </a:rPr>
              <a:t>decile relative to </a:t>
            </a:r>
            <a:r>
              <a:rPr lang="en-AU" sz="1800" i="1" dirty="0" smtClean="0">
                <a:solidFill>
                  <a:srgbClr val="000000"/>
                </a:solidFill>
                <a:latin typeface="Arial"/>
              </a:rPr>
              <a:t>the first </a:t>
            </a:r>
            <a:r>
              <a:rPr lang="en-AU" sz="1800" i="1" dirty="0">
                <a:solidFill>
                  <a:srgbClr val="000000"/>
                </a:solidFill>
                <a:latin typeface="Arial"/>
              </a:rPr>
              <a:t>decile for </a:t>
            </a:r>
            <a:r>
              <a:rPr lang="en-AU" sz="1800" i="1" dirty="0" err="1">
                <a:solidFill>
                  <a:srgbClr val="000000"/>
                </a:solidFill>
                <a:latin typeface="Arial"/>
              </a:rPr>
              <a:t>iPSYCH</a:t>
            </a:r>
            <a:r>
              <a:rPr lang="en-AU" sz="1800" i="1" dirty="0">
                <a:solidFill>
                  <a:srgbClr val="000000"/>
                </a:solidFill>
                <a:latin typeface="Arial"/>
              </a:rPr>
              <a:t> and anchor cohorts.</a:t>
            </a:r>
            <a:endParaRPr lang="en-AU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2228" y="207513"/>
            <a:ext cx="747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smtClean="0">
                <a:solidFill>
                  <a:srgbClr val="FF0000"/>
                </a:solidFill>
                <a:latin typeface="Arial"/>
              </a:rPr>
              <a:t>MDD2 Polygenic Risk Score predicts risk in independent samples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4768" y="3613666"/>
            <a:ext cx="2332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sz="1800" b="1" dirty="0" err="1">
                <a:solidFill>
                  <a:srgbClr val="FF0000"/>
                </a:solidFill>
                <a:latin typeface="Arial"/>
              </a:rPr>
              <a:t>Interdecile</a:t>
            </a:r>
            <a:r>
              <a:rPr lang="en-AU" sz="1800" b="1" dirty="0">
                <a:solidFill>
                  <a:srgbClr val="FF0000"/>
                </a:solidFill>
                <a:latin typeface="Arial"/>
              </a:rPr>
              <a:t> risk ~2.5</a:t>
            </a:r>
          </a:p>
        </p:txBody>
      </p:sp>
    </p:spTree>
    <p:extLst>
      <p:ext uri="{BB962C8B-B14F-4D97-AF65-F5344CB8AC3E}">
        <p14:creationId xmlns:p14="http://schemas.microsoft.com/office/powerpoint/2010/main" val="165131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2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98020" y="1676939"/>
            <a:ext cx="7813963" cy="4397432"/>
          </a:xfrm>
          <a:prstGeom prst="rect">
            <a:avLst/>
          </a:prstGeom>
          <a:ln/>
        </p:spPr>
      </p:pic>
      <p:sp>
        <p:nvSpPr>
          <p:cNvPr id="3" name="Rectangle 2"/>
          <p:cNvSpPr/>
          <p:nvPr/>
        </p:nvSpPr>
        <p:spPr>
          <a:xfrm>
            <a:off x="1015801" y="364559"/>
            <a:ext cx="67313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MDD3: MD </a:t>
            </a:r>
            <a:r>
              <a:rPr lang="en-GB" b="1" dirty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risk </a:t>
            </a:r>
            <a:r>
              <a:rPr lang="en-GB" b="1" dirty="0" smtClean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 </a:t>
            </a:r>
            <a:r>
              <a:rPr lang="en-GB" b="1" dirty="0" err="1" smtClean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outsamples</a:t>
            </a:r>
            <a:r>
              <a:rPr lang="en-GB" b="1" dirty="0" smtClean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by </a:t>
            </a:r>
            <a:r>
              <a:rPr lang="en-GB" b="1" dirty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PGS decile </a:t>
            </a:r>
            <a:endParaRPr lang="en-GB" sz="4800" dirty="0">
              <a:solidFill>
                <a:schemeClr val="accent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0474" y="2325330"/>
            <a:ext cx="27927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b="1" dirty="0" err="1">
                <a:solidFill>
                  <a:srgbClr val="FF0000"/>
                </a:solidFill>
                <a:latin typeface="Arial"/>
              </a:rPr>
              <a:t>Interdecile</a:t>
            </a:r>
            <a:r>
              <a:rPr lang="en-AU" b="1" dirty="0">
                <a:solidFill>
                  <a:srgbClr val="FF0000"/>
                </a:solidFill>
                <a:latin typeface="Arial"/>
              </a:rPr>
              <a:t> risk </a:t>
            </a:r>
            <a:r>
              <a:rPr lang="en-AU" b="1" dirty="0" smtClean="0">
                <a:solidFill>
                  <a:srgbClr val="FF0000"/>
                </a:solidFill>
                <a:latin typeface="Arial"/>
              </a:rPr>
              <a:t>~5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AU" b="1" dirty="0">
                <a:solidFill>
                  <a:srgbClr val="FF0000"/>
                </a:solidFill>
                <a:latin typeface="Arial"/>
              </a:rPr>
              <a:t>i</a:t>
            </a:r>
            <a:r>
              <a:rPr lang="en-AU" b="1" dirty="0" smtClean="0">
                <a:solidFill>
                  <a:srgbClr val="FF0000"/>
                </a:solidFill>
                <a:latin typeface="Arial"/>
              </a:rPr>
              <a:t>n total sample</a:t>
            </a:r>
            <a:endParaRPr lang="en-AU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4015" y="2458195"/>
            <a:ext cx="27518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IDR ~6 in </a:t>
            </a:r>
            <a:r>
              <a:rPr lang="en-AU" dirty="0" smtClean="0">
                <a:solidFill>
                  <a:srgbClr val="00B050"/>
                </a:solidFill>
              </a:rPr>
              <a:t>clinical</a:t>
            </a:r>
          </a:p>
          <a:p>
            <a:r>
              <a:rPr lang="en-AU" dirty="0"/>
              <a:t>s</a:t>
            </a:r>
            <a:r>
              <a:rPr lang="en-AU" dirty="0" smtClean="0"/>
              <a:t>amples vs. </a:t>
            </a:r>
          </a:p>
          <a:p>
            <a:r>
              <a:rPr lang="en-AU" dirty="0" smtClean="0"/>
              <a:t>~4 in “</a:t>
            </a:r>
            <a:r>
              <a:rPr lang="en-AU" dirty="0" smtClean="0">
                <a:solidFill>
                  <a:srgbClr val="0070C0"/>
                </a:solidFill>
              </a:rPr>
              <a:t>community</a:t>
            </a:r>
            <a:r>
              <a:rPr lang="en-AU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4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Ways to increase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Refine the phenotype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89" y="598516"/>
            <a:ext cx="7847215" cy="556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590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52400"/>
            <a:ext cx="5791200" cy="27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217155"/>
              </p:ext>
            </p:extLst>
          </p:nvPr>
        </p:nvGraphicFramePr>
        <p:xfrm>
          <a:off x="304800" y="3048000"/>
          <a:ext cx="5943600" cy="3507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536" name="Photo Editor Photo" r:id="rId4" imgW="3809524" imgH="2247619" progId="MSPhotoEd.3">
                  <p:embed/>
                </p:oleObj>
              </mc:Choice>
              <mc:Fallback>
                <p:oleObj name="Photo Editor Photo" r:id="rId4" imgW="3809524" imgH="22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048000"/>
                        <a:ext cx="5943600" cy="3507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174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WORK\Twinning\consortium\output_MA_mDZ_fam\MA_mDZfam_NTR_QIMR_STDERR1.tbl_work_final_reformatted\mp_fixed_effect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0343" y="393925"/>
            <a:ext cx="5947002" cy="35623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395" y="216"/>
            <a:ext cx="8615022" cy="810875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importance of accurate phenotyping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GWAS for Being a Mother of DZ Twins -  Before and after removing mothers who had used assisted reproductive technology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7623928" y="2653818"/>
            <a:ext cx="214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/>
              <a:t>Hamdi</a:t>
            </a:r>
            <a:r>
              <a:rPr lang="en-AU" dirty="0" smtClean="0"/>
              <a:t> </a:t>
            </a:r>
            <a:r>
              <a:rPr lang="en-AU" dirty="0" err="1" smtClean="0"/>
              <a:t>Mbarek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484391" y="3672008"/>
            <a:ext cx="6685338" cy="3235777"/>
            <a:chOff x="1484391" y="3657598"/>
            <a:chExt cx="6685338" cy="323577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t="14048"/>
            <a:stretch/>
          </p:blipFill>
          <p:spPr bwMode="auto">
            <a:xfrm>
              <a:off x="1484391" y="3657598"/>
              <a:ext cx="5885238" cy="3235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565174" y="3671789"/>
              <a:ext cx="2209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SNP 2, P=1.53E-09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5432672" y="3872588"/>
              <a:ext cx="1524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875955" y="3846684"/>
              <a:ext cx="148630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SNP 1, P=1.22E-08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2799755" y="4061759"/>
              <a:ext cx="1524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445043" y="3985559"/>
              <a:ext cx="17246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SNP 3, P=1.563E-08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292643" y="4197159"/>
              <a:ext cx="152400" cy="152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232756" y="1812818"/>
            <a:ext cx="1051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ART +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2756" y="4287769"/>
            <a:ext cx="1051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/>
              <a:t>ART --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Ways to increase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Combine related phenotypes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23" y="980728"/>
            <a:ext cx="6611195" cy="48245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59902" y="3140968"/>
            <a:ext cx="3978463" cy="309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5616" y="3645028"/>
            <a:ext cx="711696" cy="6582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3" y="4220934"/>
            <a:ext cx="4873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 only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10 regions; 63 mapped genes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ANX only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20 regions; 102 mapped genes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		71 regions; 509 mapped genes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22 regions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8" t="44501" b="-4589"/>
          <a:stretch/>
        </p:blipFill>
        <p:spPr>
          <a:xfrm>
            <a:off x="5458372" y="3074052"/>
            <a:ext cx="3604532" cy="2808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6388" y="1449318"/>
            <a:ext cx="1268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Jackson Thorp</a:t>
            </a: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0903" y="63042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Human Behaviour </a:t>
            </a: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5, 1432–1442, 2021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Jackson Tho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859"/>
            <a:ext cx="1441450" cy="144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1" y="304800"/>
            <a:ext cx="6733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Genes in common – and specific - for Depression and Anxiety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99"/>
    </mc:Choice>
    <mc:Fallback xmlns="">
      <p:transition spd="slow" advTm="67499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822F5A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187" y="274638"/>
            <a:ext cx="8749862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 smtClean="0">
                <a:solidFill>
                  <a:srgbClr val="FF0000"/>
                </a:solidFill>
                <a:latin typeface="Gill Sans MT" pitchFamily="34" charset="0"/>
              </a:rPr>
              <a:t/>
            </a:r>
            <a:br>
              <a:rPr lang="en-GB" sz="3600" b="1" dirty="0" smtClean="0">
                <a:solidFill>
                  <a:srgbClr val="FF0000"/>
                </a:solidFill>
                <a:latin typeface="Gill Sans MT" pitchFamily="34" charset="0"/>
              </a:rPr>
            </a:br>
            <a:r>
              <a:rPr lang="en-GB" sz="3600" b="1" dirty="0" smtClean="0">
                <a:solidFill>
                  <a:srgbClr val="FF0000"/>
                </a:solidFill>
                <a:latin typeface="Gill Sans MT" pitchFamily="34" charset="0"/>
              </a:rPr>
              <a:t>GWAS for eczema </a:t>
            </a:r>
            <a:r>
              <a:rPr lang="en-GB" sz="3100" dirty="0" smtClean="0">
                <a:solidFill>
                  <a:srgbClr val="FF0000"/>
                </a:solidFill>
                <a:latin typeface="Gill Sans MT" pitchFamily="34" charset="0"/>
              </a:rPr>
              <a:t>(21k cases, 98k controls, 27 hits)</a:t>
            </a:r>
            <a:r>
              <a:rPr lang="en-GB" sz="3600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endParaRPr lang="en-GB" dirty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10241" name="Picture 1" descr="C:\Users\epxlp-l\Application Data\SSH\temp\2014-02-11_Manhattan_Mantra_Eurcomb.png"/>
          <p:cNvPicPr>
            <a:picLocks noChangeAspect="1" noChangeArrowheads="1"/>
          </p:cNvPicPr>
          <p:nvPr/>
        </p:nvPicPr>
        <p:blipFill>
          <a:blip r:embed="rId3" cstate="print"/>
          <a:srcRect t="11340" r="4556" b="6761"/>
          <a:stretch>
            <a:fillRect/>
          </a:stretch>
        </p:blipFill>
        <p:spPr bwMode="auto">
          <a:xfrm>
            <a:off x="204953" y="1556792"/>
            <a:ext cx="8797158" cy="46805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75183" y="6253465"/>
            <a:ext cx="2773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prstClr val="black"/>
                </a:solidFill>
              </a:rPr>
              <a:t>Lavinia Paternoster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152"/>
            <a:ext cx="8743950" cy="603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52" y="356284"/>
            <a:ext cx="4019342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84440" y="3761164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b="1" dirty="0" smtClean="0">
                <a:solidFill>
                  <a:srgbClr val="009E47"/>
                </a:solidFill>
                <a:latin typeface="Calibri"/>
                <a:ea typeface="WenQuanYi Micro Hei"/>
                <a:cs typeface="Times New Roman" pitchFamily="18" charset="0"/>
              </a:rPr>
              <a:t>ENVIRONMENTAL</a:t>
            </a:r>
            <a:r>
              <a:rPr lang="en-US" altLang="zh-CN" sz="2000" b="1" dirty="0" smtClean="0">
                <a:solidFill>
                  <a:prstClr val="black"/>
                </a:solidFill>
                <a:latin typeface="Calibri"/>
                <a:ea typeface="WenQuanYi Micro Hei"/>
                <a:cs typeface="Times New Roman" pitchFamily="18" charset="0"/>
              </a:rPr>
              <a:t> risk factors: </a:t>
            </a:r>
            <a:endParaRPr lang="en-US" altLang="zh-CN" sz="18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99060" y="40765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n-US" altLang="zh-CN" sz="20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20% to 70% shared</a:t>
            </a:r>
          </a:p>
          <a:p>
            <a:pPr eaLnBrk="0" hangingPunct="0"/>
            <a:r>
              <a:rPr lang="en-US" altLang="zh-CN" sz="2000" b="1" i="1" dirty="0" smtClean="0">
                <a:solidFill>
                  <a:srgbClr val="009E47"/>
                </a:solidFill>
                <a:latin typeface="Calibri"/>
                <a:cs typeface="Times New Roman" pitchFamily="18" charset="0"/>
              </a:rPr>
              <a:t>COMMON TRIGGERS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50258" y="4991462"/>
            <a:ext cx="31344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b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GENETIC</a:t>
            </a:r>
            <a:r>
              <a:rPr lang="en-US" altLang="zh-CN" sz="20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risk factors: </a:t>
            </a:r>
            <a:endParaRPr lang="en-AU" altLang="zh-CN" sz="1050" dirty="0">
              <a:solidFill>
                <a:srgbClr val="FF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99064" y="5313402"/>
            <a:ext cx="5832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b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40% to 60% shared</a:t>
            </a:r>
          </a:p>
          <a:p>
            <a:pPr eaLnBrk="0" hangingPunct="0"/>
            <a:r>
              <a:rPr lang="en-US" altLang="zh-CN" sz="2000" b="1" i="1" dirty="0" smtClean="0">
                <a:solidFill>
                  <a:srgbClr val="FF0000"/>
                </a:solidFill>
                <a:latin typeface="Calibri"/>
                <a:cs typeface="Times New Roman" pitchFamily="18" charset="0"/>
              </a:rPr>
              <a:t>COMMON MOLECULAR MECHANISMS</a:t>
            </a:r>
            <a:endParaRPr lang="en-AU" altLang="zh-CN" sz="14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854880" y="4486624"/>
            <a:ext cx="216024" cy="2880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AU" sz="180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332656"/>
            <a:ext cx="40324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b="1" u="sng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Risk factors overlap </a:t>
            </a:r>
          </a:p>
          <a:p>
            <a:pPr algn="ctr" eaLnBrk="0" hangingPunct="0"/>
            <a:r>
              <a:rPr lang="en-US" altLang="zh-CN" sz="16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Times New Roman" pitchFamily="18" charset="0"/>
              </a:rPr>
              <a:t>(Thomsen 2006; van </a:t>
            </a:r>
            <a:r>
              <a:rPr lang="en-US" altLang="zh-CN" sz="1600" dirty="0" err="1" smtClean="0">
                <a:solidFill>
                  <a:prstClr val="white">
                    <a:lumMod val="65000"/>
                  </a:prstClr>
                </a:solidFill>
                <a:latin typeface="Calibri"/>
                <a:cs typeface="Times New Roman" pitchFamily="18" charset="0"/>
              </a:rPr>
              <a:t>Beijsterveldt</a:t>
            </a:r>
            <a:r>
              <a:rPr lang="en-US" altLang="zh-CN" sz="1600" dirty="0" smtClean="0">
                <a:solidFill>
                  <a:prstClr val="white">
                    <a:lumMod val="65000"/>
                  </a:prstClr>
                </a:solidFill>
                <a:latin typeface="Calibri"/>
                <a:cs typeface="Times New Roman" pitchFamily="18" charset="0"/>
              </a:rPr>
              <a:t> 2007)</a:t>
            </a:r>
            <a:endParaRPr lang="en-AU" altLang="zh-CN" sz="1200" dirty="0">
              <a:solidFill>
                <a:prstClr val="white">
                  <a:lumMod val="65000"/>
                </a:prstClr>
              </a:solidFill>
              <a:latin typeface="Calibri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152" y="1412776"/>
            <a:ext cx="3222683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772276" y="6296413"/>
            <a:ext cx="229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prstClr val="black"/>
                </a:solidFill>
              </a:rPr>
              <a:t>Manuel Ferreira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0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490663" y="-804863"/>
            <a:ext cx="6210300" cy="8258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5675" y="162135"/>
            <a:ext cx="2686050" cy="229552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772276" y="6296413"/>
            <a:ext cx="229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000000"/>
                </a:solidFill>
              </a:rPr>
              <a:t>Manuel Ferreira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Ways to increase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 smtClean="0"/>
              <a:t>Use </a:t>
            </a:r>
            <a:r>
              <a:rPr lang="en-AU" dirty="0" err="1" smtClean="0"/>
              <a:t>ungenotyped</a:t>
            </a:r>
            <a:r>
              <a:rPr lang="en-AU" dirty="0" smtClean="0"/>
              <a:t> relatives as proxy cases (GWAX)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" y="2424306"/>
            <a:ext cx="26026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800" dirty="0" smtClean="0"/>
              <a:t>For </a:t>
            </a:r>
            <a:r>
              <a:rPr lang="en-AU" sz="1800" dirty="0"/>
              <a:t>late-onset or rapidly lethal </a:t>
            </a:r>
            <a:r>
              <a:rPr lang="en-AU" sz="1800" dirty="0" smtClean="0"/>
              <a:t>diseases </a:t>
            </a:r>
            <a:r>
              <a:rPr lang="en-AU" sz="1800" dirty="0"/>
              <a:t>it may be more practical to identify family members of cases. </a:t>
            </a:r>
            <a:r>
              <a:rPr lang="en-AU" sz="1800" dirty="0" smtClean="0"/>
              <a:t> </a:t>
            </a:r>
            <a:endParaRPr lang="en-US" sz="1800" dirty="0"/>
          </a:p>
        </p:txBody>
      </p:sp>
      <p:pic>
        <p:nvPicPr>
          <p:cNvPr id="531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4" y="457200"/>
            <a:ext cx="861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1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486525"/>
            <a:ext cx="56007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46154" y="924044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prstClr val="black"/>
                </a:solidFill>
              </a:rPr>
              <a:t>(</a:t>
            </a:r>
            <a:r>
              <a:rPr lang="en-AU" sz="1800" b="1" dirty="0">
                <a:solidFill>
                  <a:srgbClr val="FF0000"/>
                </a:solidFill>
              </a:rPr>
              <a:t>GWAX</a:t>
            </a:r>
            <a:r>
              <a:rPr lang="en-AU" sz="1800" dirty="0">
                <a:solidFill>
                  <a:prstClr val="black"/>
                </a:solidFill>
              </a:rPr>
              <a:t>)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288" y="2252664"/>
            <a:ext cx="6040381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9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5" y="1000126"/>
            <a:ext cx="874335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2993" y="126093"/>
            <a:ext cx="80105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dirty="0" smtClean="0"/>
              <a:t>Meta-analysis </a:t>
            </a:r>
            <a:r>
              <a:rPr lang="en-AU" dirty="0"/>
              <a:t>results for </a:t>
            </a:r>
            <a:r>
              <a:rPr lang="en-AU" dirty="0" smtClean="0"/>
              <a:t>GWAX + case-control studies</a:t>
            </a:r>
          </a:p>
          <a:p>
            <a:pPr algn="ctr"/>
            <a:r>
              <a:rPr lang="en-AU" dirty="0" smtClean="0"/>
              <a:t>New hits are shown in </a:t>
            </a:r>
            <a:r>
              <a:rPr lang="en-AU" dirty="0" smtClean="0">
                <a:solidFill>
                  <a:srgbClr val="FF0000"/>
                </a:solidFill>
              </a:rPr>
              <a:t>red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8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52500" y="533400"/>
            <a:ext cx="79121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dirty="0" smtClean="0"/>
              <a:t>The genetics of complex traits: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historical context and current challenges</a:t>
            </a:r>
            <a:endParaRPr lang="en-US" sz="2000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64924" y="2349062"/>
            <a:ext cx="3379076" cy="3859924"/>
          </a:xfrm>
        </p:spPr>
        <p:txBody>
          <a:bodyPr/>
          <a:lstStyle/>
          <a:p>
            <a:pPr algn="r" eaLnBrk="1" hangingPunct="1"/>
            <a:r>
              <a:rPr lang="en-US" dirty="0" smtClean="0"/>
              <a:t>Nick Martin</a:t>
            </a:r>
            <a:endParaRPr lang="pt-PT" dirty="0" smtClean="0"/>
          </a:p>
          <a:p>
            <a:pPr algn="r" eaLnBrk="1" hangingPunct="1"/>
            <a:r>
              <a:rPr lang="pt-PT" sz="2400" dirty="0" smtClean="0"/>
              <a:t>Queensland Institute</a:t>
            </a:r>
          </a:p>
          <a:p>
            <a:pPr algn="r" eaLnBrk="1" hangingPunct="1"/>
            <a:r>
              <a:rPr lang="pt-PT" sz="2400" dirty="0" smtClean="0"/>
              <a:t> of Medical Research</a:t>
            </a:r>
          </a:p>
          <a:p>
            <a:pPr algn="r" eaLnBrk="1" hangingPunct="1"/>
            <a:r>
              <a:rPr lang="pt-PT" sz="2400" dirty="0" smtClean="0"/>
              <a:t>Brisbane</a:t>
            </a:r>
          </a:p>
          <a:p>
            <a:pPr algn="r" eaLnBrk="1" hangingPunct="1"/>
            <a:r>
              <a:rPr lang="pt-PT" sz="2400" dirty="0" smtClean="0"/>
              <a:t> </a:t>
            </a:r>
          </a:p>
          <a:p>
            <a:pPr algn="r" eaLnBrk="1" hangingPunct="1"/>
            <a:r>
              <a:rPr lang="pt-PT" sz="2400" dirty="0" smtClean="0"/>
              <a:t>Boulder workshop </a:t>
            </a:r>
          </a:p>
          <a:p>
            <a:pPr algn="r" eaLnBrk="1" hangingPunct="1"/>
            <a:r>
              <a:rPr lang="pt-PT" sz="2400" dirty="0" smtClean="0"/>
              <a:t>March 6, 2023</a:t>
            </a:r>
            <a:endParaRPr lang="en-US" dirty="0" smtClean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40500" y="6619875"/>
            <a:ext cx="2133600" cy="476250"/>
          </a:xfrm>
        </p:spPr>
        <p:txBody>
          <a:bodyPr/>
          <a:lstStyle/>
          <a:p>
            <a:pPr>
              <a:defRPr/>
            </a:pPr>
            <a:fld id="{FDC3E8C7-B015-43B1-92BE-9CAD0BBB2D3B}" type="slidenum">
              <a:rPr lang="en-AU" smtClean="0"/>
              <a:pPr>
                <a:defRPr/>
              </a:pPr>
              <a:t>7</a:t>
            </a:fld>
            <a:endParaRPr lang="en-AU" dirty="0"/>
          </a:p>
        </p:txBody>
      </p:sp>
      <p:pic>
        <p:nvPicPr>
          <p:cNvPr id="526343" name="Picture 7" descr="Image result for brisbane australi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7" y="2429096"/>
            <a:ext cx="5798326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Applications of GWAS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/>
              <a:t>Investigate genetic correlation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/>
              <a:t>The genetics of nurture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AU" dirty="0" smtClean="0"/>
              <a:t>Direction of causation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6" y="1036445"/>
            <a:ext cx="8340032" cy="58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1371" y="188164"/>
            <a:ext cx="8891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54" fontAlgn="t">
              <a:spcBef>
                <a:spcPts val="0"/>
              </a:spcBef>
              <a:spcAft>
                <a:spcPts val="0"/>
              </a:spcAft>
            </a:pPr>
            <a:r>
              <a:rPr lang="en-AU" b="1" dirty="0" smtClean="0">
                <a:solidFill>
                  <a:srgbClr val="FF0000"/>
                </a:solidFill>
                <a:latin typeface="Calibri"/>
              </a:rPr>
              <a:t>GWAS </a:t>
            </a:r>
            <a:r>
              <a:rPr lang="en-AU" b="1" dirty="0">
                <a:solidFill>
                  <a:srgbClr val="FF0000"/>
                </a:solidFill>
                <a:latin typeface="Calibri"/>
              </a:rPr>
              <a:t>meta-analysis of anorexia nervosa </a:t>
            </a:r>
            <a:r>
              <a:rPr lang="en-AU" b="1" dirty="0" smtClean="0">
                <a:solidFill>
                  <a:srgbClr val="FF0000"/>
                </a:solidFill>
                <a:latin typeface="Calibri"/>
              </a:rPr>
              <a:t>(17k cases, 56k controls)</a:t>
            </a:r>
            <a:endParaRPr lang="en-AU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63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000000-0008-0000-01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29" y="893214"/>
            <a:ext cx="7328310" cy="577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420" y="114528"/>
            <a:ext cx="85278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54" fontAlgn="b">
              <a:spcBef>
                <a:spcPts val="0"/>
              </a:spcBef>
              <a:spcAft>
                <a:spcPts val="0"/>
              </a:spcAft>
            </a:pPr>
            <a:r>
              <a:rPr lang="en-AU" sz="2000" b="1" dirty="0" smtClean="0">
                <a:solidFill>
                  <a:srgbClr val="FF0000"/>
                </a:solidFill>
                <a:latin typeface="Calibri"/>
              </a:rPr>
              <a:t>Significant </a:t>
            </a:r>
            <a:r>
              <a:rPr lang="en-AU" sz="2000" b="1" dirty="0">
                <a:solidFill>
                  <a:srgbClr val="FF0000"/>
                </a:solidFill>
                <a:latin typeface="Calibri"/>
              </a:rPr>
              <a:t>genetic correlations (</a:t>
            </a:r>
            <a:r>
              <a:rPr lang="en-AU" sz="2000" b="1" dirty="0" smtClean="0">
                <a:solidFill>
                  <a:srgbClr val="FF0000"/>
                </a:solidFill>
                <a:latin typeface="Calibri"/>
              </a:rPr>
              <a:t>SNP-</a:t>
            </a:r>
            <a:r>
              <a:rPr lang="en-AU" sz="2000" b="1" dirty="0" err="1" smtClean="0">
                <a:solidFill>
                  <a:srgbClr val="FF0000"/>
                </a:solidFill>
                <a:latin typeface="Calibri"/>
              </a:rPr>
              <a:t>Rg</a:t>
            </a:r>
            <a:r>
              <a:rPr lang="en-AU" sz="2000" b="1" dirty="0" smtClean="0">
                <a:solidFill>
                  <a:srgbClr val="FF0000"/>
                </a:solidFill>
                <a:latin typeface="Calibri"/>
              </a:rPr>
              <a:t>) </a:t>
            </a:r>
            <a:r>
              <a:rPr lang="en-AU" sz="2000" b="1" dirty="0">
                <a:solidFill>
                  <a:srgbClr val="FF0000"/>
                </a:solidFill>
                <a:latin typeface="Calibri"/>
              </a:rPr>
              <a:t>and 95% confidence intervals (error bars) between anorexia nervosa and traits, as estimated by LD score </a:t>
            </a:r>
            <a:r>
              <a:rPr lang="en-AU" sz="2000" b="1" dirty="0" smtClean="0">
                <a:solidFill>
                  <a:srgbClr val="FF0000"/>
                </a:solidFill>
                <a:latin typeface="Calibri"/>
              </a:rPr>
              <a:t>regression</a:t>
            </a:r>
            <a:endParaRPr lang="en-AU" sz="20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33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142" y="3933125"/>
            <a:ext cx="74852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err="1">
                <a:solidFill>
                  <a:prstClr val="black"/>
                </a:solidFill>
                <a:latin typeface="Calibri"/>
              </a:rPr>
              <a:t>N</a:t>
            </a:r>
            <a:r>
              <a:rPr lang="en-AU" sz="1800" dirty="0" err="1" smtClean="0">
                <a:solidFill>
                  <a:prstClr val="black"/>
                </a:solidFill>
                <a:latin typeface="Calibri"/>
              </a:rPr>
              <a:t>ontransmitted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 alleles can 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affect a child through their impacts on the parents and other relatives, a 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phenomenon we 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call “genetic nurture.” Using results from a meta-analysis of educational 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attainment, we 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find that the polygenic score computed for the </a:t>
            </a:r>
            <a:r>
              <a:rPr lang="en-AU" sz="1800" dirty="0" err="1">
                <a:solidFill>
                  <a:prstClr val="black"/>
                </a:solidFill>
                <a:latin typeface="Calibri"/>
              </a:rPr>
              <a:t>nontransmitted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 alleles of 21,637 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probands with 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at least one parent genotyped has an estimated effect on the educational 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attainment of 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the proband that is 29.9% (P = 1.6 × 10</a:t>
            </a:r>
            <a:r>
              <a:rPr lang="en-AU" sz="1800" baseline="30000" dirty="0">
                <a:solidFill>
                  <a:prstClr val="black"/>
                </a:solidFill>
                <a:latin typeface="Calibri"/>
              </a:rPr>
              <a:t>−14</a:t>
            </a:r>
            <a:r>
              <a:rPr lang="en-AU" sz="1800" dirty="0">
                <a:solidFill>
                  <a:prstClr val="black"/>
                </a:solidFill>
                <a:latin typeface="Calibri"/>
              </a:rPr>
              <a:t>) of that of the transmitted polygenic </a:t>
            </a: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score. </a:t>
            </a: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9" y="116635"/>
            <a:ext cx="79208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2800" b="1" dirty="0">
                <a:solidFill>
                  <a:prstClr val="black"/>
                </a:solidFill>
                <a:latin typeface="Calibri"/>
              </a:rPr>
              <a:t>The nature of </a:t>
            </a:r>
            <a:r>
              <a:rPr lang="en-AU" sz="2800" b="1" dirty="0" smtClean="0">
                <a:solidFill>
                  <a:prstClr val="black"/>
                </a:solidFill>
                <a:latin typeface="Calibri"/>
              </a:rPr>
              <a:t>nurture: Effects </a:t>
            </a:r>
            <a:r>
              <a:rPr lang="en-AU" sz="2800" b="1" dirty="0">
                <a:solidFill>
                  <a:prstClr val="black"/>
                </a:solidFill>
                <a:latin typeface="Calibri"/>
              </a:rPr>
              <a:t>of parental </a:t>
            </a:r>
            <a:r>
              <a:rPr lang="en-AU" sz="2800" b="1" dirty="0" smtClean="0">
                <a:solidFill>
                  <a:prstClr val="black"/>
                </a:solidFill>
                <a:latin typeface="Calibri"/>
              </a:rPr>
              <a:t>genotypes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1800" dirty="0" smtClean="0">
                <a:solidFill>
                  <a:prstClr val="black"/>
                </a:solidFill>
                <a:latin typeface="Calibri"/>
              </a:rPr>
              <a:t>Augustine Kong ………..Kari Stefansson</a:t>
            </a: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453474"/>
            <a:ext cx="50196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82" y="1039962"/>
            <a:ext cx="4901515" cy="274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3" y="922772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AU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10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685801"/>
            <a:ext cx="411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Tahoma"/>
              </a:rPr>
              <a:t>Detection and interpretation of shared genetic influences on 42 human </a:t>
            </a:r>
            <a:r>
              <a:rPr lang="en-US" sz="2000" b="1" dirty="0" smtClean="0">
                <a:solidFill>
                  <a:srgbClr val="000000"/>
                </a:solidFill>
                <a:latin typeface="Tahoma"/>
              </a:rPr>
              <a:t>traits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Taho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Tahoma"/>
              </a:rPr>
              <a:t>Joseph K </a:t>
            </a:r>
            <a:r>
              <a:rPr lang="en-US" sz="1800" dirty="0" err="1" smtClean="0">
                <a:solidFill>
                  <a:srgbClr val="000000"/>
                </a:solidFill>
                <a:latin typeface="Tahoma"/>
              </a:rPr>
              <a:t>Pickrell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ahoma"/>
              </a:rPr>
              <a:t>Tomaz</a:t>
            </a:r>
            <a:r>
              <a:rPr lang="en-US" sz="1800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Tahoma"/>
              </a:rPr>
              <a:t>Berisa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Tahoma"/>
              </a:rPr>
              <a:t>Jimmy Z </a:t>
            </a:r>
            <a:r>
              <a:rPr lang="en-US" sz="1800" dirty="0" smtClean="0">
                <a:solidFill>
                  <a:srgbClr val="FF0000"/>
                </a:solidFill>
                <a:latin typeface="Tahoma"/>
              </a:rPr>
              <a:t>Liu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Tahoma"/>
              </a:rPr>
              <a:t>Laure </a:t>
            </a:r>
            <a:r>
              <a:rPr lang="en-US" sz="1800" dirty="0" err="1" smtClean="0">
                <a:solidFill>
                  <a:srgbClr val="000000"/>
                </a:solidFill>
                <a:latin typeface="Tahoma"/>
              </a:rPr>
              <a:t>Ségurel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Tahoma"/>
              </a:rPr>
              <a:t>Joyce Y 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Tung </a:t>
            </a:r>
            <a:r>
              <a:rPr lang="en-US" sz="1800" dirty="0">
                <a:solidFill>
                  <a:srgbClr val="000000"/>
                </a:solidFill>
                <a:latin typeface="Tahoma"/>
              </a:rPr>
              <a:t>&amp; David A 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Hinds.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Tahom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000000"/>
                </a:solidFill>
                <a:latin typeface="Tahoma"/>
              </a:rPr>
              <a:t>Nature </a:t>
            </a:r>
            <a:r>
              <a:rPr lang="en-US" sz="1800" i="1" dirty="0">
                <a:solidFill>
                  <a:srgbClr val="000000"/>
                </a:solidFill>
                <a:latin typeface="Tahoma"/>
              </a:rPr>
              <a:t>Genetics </a:t>
            </a:r>
            <a:r>
              <a:rPr lang="en-US" sz="1800" dirty="0" smtClean="0">
                <a:solidFill>
                  <a:srgbClr val="000000"/>
                </a:solidFill>
                <a:latin typeface="Tahoma"/>
              </a:rPr>
              <a:t>48; 709–717, 2016 </a:t>
            </a:r>
            <a:endParaRPr lang="en-US" sz="1800" dirty="0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218113" name="Picture 1" descr="Fig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2" y="152538"/>
            <a:ext cx="43719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1" y="4191069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AU" sz="2800" b="1" dirty="0" smtClean="0">
                <a:solidFill>
                  <a:srgbClr val="FF0000"/>
                </a:solidFill>
                <a:latin typeface="Tahoma"/>
              </a:rPr>
              <a:t>Powerful GWAS for traits A and B can help determine direction of causation</a:t>
            </a:r>
            <a:endParaRPr lang="en-US" sz="2800" b="1" dirty="0">
              <a:solidFill>
                <a:srgbClr val="FF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55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4" y="2105813"/>
            <a:ext cx="7848600" cy="3371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44" y="197428"/>
            <a:ext cx="82677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74" y="6355241"/>
            <a:ext cx="18669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0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69" y="1524003"/>
            <a:ext cx="8077199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762138"/>
            <a:ext cx="876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Manhattan plot of the </a:t>
            </a: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25OHD (vitamin D) 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GWAS in the UK </a:t>
            </a: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Biobank: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n=</a:t>
            </a: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417,580, </a:t>
            </a:r>
            <a:r>
              <a:rPr kumimoji="0" lang="en-A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143 loci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23" y="6324600"/>
            <a:ext cx="157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John McGrath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0" y="1143000"/>
            <a:ext cx="7848600" cy="5292000"/>
            <a:chOff x="621029" y="1219199"/>
            <a:chExt cx="3722371" cy="2286001"/>
          </a:xfrm>
        </p:grpSpPr>
        <p:grpSp>
          <p:nvGrpSpPr>
            <p:cNvPr id="5" name="Group 4"/>
            <p:cNvGrpSpPr/>
            <p:nvPr/>
          </p:nvGrpSpPr>
          <p:grpSpPr>
            <a:xfrm>
              <a:off x="621029" y="1219199"/>
              <a:ext cx="3036571" cy="2286001"/>
              <a:chOff x="621029" y="1219199"/>
              <a:chExt cx="3036571" cy="2286001"/>
            </a:xfrm>
          </p:grpSpPr>
          <p:pic>
            <p:nvPicPr>
              <p:cNvPr id="2" name="Picture 1"/>
              <p:cNvPicPr/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4023" r="74587" b="48415"/>
              <a:stretch/>
            </p:blipFill>
            <p:spPr>
              <a:xfrm>
                <a:off x="621029" y="1219199"/>
                <a:ext cx="1969771" cy="228600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48147" t="4059" r="39808" b="48416"/>
              <a:stretch/>
            </p:blipFill>
            <p:spPr>
              <a:xfrm>
                <a:off x="2667000" y="1219199"/>
                <a:ext cx="990600" cy="2286000"/>
              </a:xfrm>
              <a:prstGeom prst="rect">
                <a:avLst/>
              </a:prstGeom>
            </p:spPr>
          </p:pic>
        </p:grp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85208" t="45248" r="7380" b="43663"/>
            <a:stretch/>
          </p:blipFill>
          <p:spPr>
            <a:xfrm>
              <a:off x="3733800" y="1838324"/>
              <a:ext cx="609600" cy="5334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23875" y="228738"/>
            <a:ext cx="861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Bidirectional Generalized Summary data level Mendelian Randomization (GSMR) between 25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hydroxyvitamin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 concentrations and selected phenotypes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29" y="6324600"/>
            <a:ext cx="157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John McGrath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11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Pushing power to the limit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</a:t>
            </a:r>
            <a:r>
              <a:rPr lang="en-AU" dirty="0" smtClean="0"/>
              <a:t>earch for rare 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5" y="293701"/>
            <a:ext cx="8420100" cy="11620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6408140"/>
            <a:ext cx="4038600" cy="3143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" y="1517034"/>
            <a:ext cx="4762500" cy="4352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020" y="4319365"/>
            <a:ext cx="3775049" cy="1910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458" y="6146392"/>
            <a:ext cx="3529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Led by Goncalo Abecasis, Manuel Ferreira @ Regeneron </a:t>
            </a:r>
            <a:r>
              <a:rPr lang="en-AU" sz="1400" dirty="0" err="1" smtClean="0"/>
              <a:t>Inc</a:t>
            </a:r>
            <a:r>
              <a:rPr lang="en-AU" sz="1400" dirty="0" smtClean="0"/>
              <a:t> – ex Boulder</a:t>
            </a:r>
            <a:endParaRPr lang="en-GB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5881" y="1724352"/>
            <a:ext cx="4100945" cy="20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0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height pho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34525"/>
            <a:ext cx="8529145" cy="309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C6A13-2D66-48C9-9238-0AA44BBF6889}" type="slidenum">
              <a:rPr lang="en-AU" altLang="zh-CN" smtClean="0"/>
              <a:pPr/>
              <a:t>8</a:t>
            </a:fld>
            <a:endParaRPr lang="en-AU" altLang="zh-CN" smtClean="0"/>
          </a:p>
        </p:txBody>
      </p:sp>
      <p:sp>
        <p:nvSpPr>
          <p:cNvPr id="4" name="TextBox 3"/>
          <p:cNvSpPr txBox="1"/>
          <p:nvPr/>
        </p:nvSpPr>
        <p:spPr>
          <a:xfrm>
            <a:off x="270556" y="126341"/>
            <a:ext cx="35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Human variation: Height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558086" name="Picture 6" descr="http://images.flatworldknowledge.com/stangor/stangor-fig09_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620" y="4479283"/>
            <a:ext cx="5562685" cy="23291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0773" y="4030940"/>
            <a:ext cx="3531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Human variation: IQ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7" name="Picture 6" descr="Screen Shot 2015-10-17 at 9.19.5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177" y="4175828"/>
            <a:ext cx="2466198" cy="235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6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2" y="2667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We also run two journals (1)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3157" y="1600206"/>
            <a:ext cx="4033837" cy="4525963"/>
          </a:xfrm>
        </p:spPr>
        <p:txBody>
          <a:bodyPr/>
          <a:lstStyle/>
          <a:p>
            <a:r>
              <a:rPr lang="en-AU" sz="2800" dirty="0"/>
              <a:t>Executive Editor: John K Hewitt</a:t>
            </a:r>
            <a:endParaRPr lang="en-GB" sz="2800" dirty="0"/>
          </a:p>
          <a:p>
            <a:r>
              <a:rPr lang="en-AU" sz="2800" dirty="0"/>
              <a:t>Managing Editor: Christina A Hewitt</a:t>
            </a:r>
            <a:endParaRPr lang="en-GB" sz="2800" dirty="0"/>
          </a:p>
          <a:p>
            <a:r>
              <a:rPr lang="en-AU" sz="2800" dirty="0"/>
              <a:t>Publisher: Springer Nature</a:t>
            </a:r>
            <a:endParaRPr lang="en-GB" sz="2800" dirty="0"/>
          </a:p>
          <a:p>
            <a:pPr eaLnBrk="1" hangingPunct="1"/>
            <a:r>
              <a:rPr lang="en-US" sz="2800" dirty="0" smtClean="0"/>
              <a:t>http://www.bga.org</a:t>
            </a:r>
          </a:p>
        </p:txBody>
      </p:sp>
      <p:pic>
        <p:nvPicPr>
          <p:cNvPr id="98308" name="Picture 4" descr="b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3516" y="1600206"/>
            <a:ext cx="3082925" cy="4525963"/>
          </a:xfr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097792" y="488458"/>
            <a:ext cx="3810000" cy="610152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Editor: Nick Martin</a:t>
            </a:r>
          </a:p>
          <a:p>
            <a:pPr eaLnBrk="1" hangingPunct="1"/>
            <a:r>
              <a:rPr lang="en-US" sz="2800" dirty="0" smtClean="0"/>
              <a:t>Publisher: Cambridge University Press</a:t>
            </a:r>
          </a:p>
          <a:p>
            <a:pPr eaLnBrk="1" hangingPunct="1"/>
            <a:r>
              <a:rPr lang="en-US" sz="2800" dirty="0" smtClean="0"/>
              <a:t>Fully online</a:t>
            </a:r>
          </a:p>
          <a:p>
            <a:pPr eaLnBrk="1" hangingPunct="1"/>
            <a:r>
              <a:rPr lang="en-US" sz="2800" dirty="0" smtClean="0"/>
              <a:t>Fast turnaround</a:t>
            </a: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First submission free to workshop participants!!!!!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525466" name="Picture 154" descr="Twin Research and Human Genetics | Cambridge C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2" y="325687"/>
            <a:ext cx="4615969" cy="615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qimr.edu.au/owa/service.svc/s/GetFileAttachment?id=AAMkADkxMjgxNDU4LTdhY2UtNDA3MC1hNWYwLWI3ZmFmNDJlOGFlZgBGAAAAAABhrN5Tb6ysQJunDpjF2arEBwDSGf2u%2FCmzQYeEmyYSBgKxAAAAL1XqAAB8jmgZQFQsTKUeGa%2F6HhWnAANau2FTAAABEgAQADYYmYSzS5ZEg7tOkTeWRS4%3D&amp;X-OWA-CANARY=0eQMd4b-XUilDE-3l_HxLkDrfco_HtsIVc0xdadPRpacn2JLw0EVmLPUk0DVBTF9Jjwcwratjdk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5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3" b="10113"/>
          <a:stretch/>
        </p:blipFill>
        <p:spPr bwMode="auto">
          <a:xfrm>
            <a:off x="2032333" y="108223"/>
            <a:ext cx="4742540" cy="657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332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2" b="21390"/>
          <a:stretch/>
        </p:blipFill>
        <p:spPr bwMode="auto">
          <a:xfrm>
            <a:off x="2108318" y="374071"/>
            <a:ext cx="4999260" cy="640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8861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017" y="5929036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err="1" smtClean="0">
                <a:latin typeface="Times New Roman"/>
                <a:ea typeface="Arial Unicode MS"/>
              </a:rPr>
              <a:t>Egmond</a:t>
            </a:r>
            <a:r>
              <a:rPr lang="en-AU" dirty="0" smtClean="0">
                <a:latin typeface="Times New Roman"/>
                <a:ea typeface="Arial Unicode MS"/>
              </a:rPr>
              <a:t> </a:t>
            </a:r>
            <a:r>
              <a:rPr lang="en-AU" dirty="0" err="1">
                <a:latin typeface="Times New Roman"/>
                <a:ea typeface="Arial Unicode MS"/>
              </a:rPr>
              <a:t>aan</a:t>
            </a:r>
            <a:r>
              <a:rPr lang="en-AU" dirty="0">
                <a:latin typeface="Times New Roman"/>
                <a:ea typeface="Arial Unicode MS"/>
              </a:rPr>
              <a:t> Zee, October 8, </a:t>
            </a:r>
            <a:r>
              <a:rPr lang="en-AU" dirty="0" smtClean="0">
                <a:latin typeface="Times New Roman"/>
                <a:ea typeface="Arial Unicode MS"/>
              </a:rPr>
              <a:t>2004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535" y="282634"/>
            <a:ext cx="6766560" cy="52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99" y="839585"/>
            <a:ext cx="7456361" cy="496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6989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1" y="889462"/>
            <a:ext cx="770021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9560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8" y="814647"/>
            <a:ext cx="7929064" cy="515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94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268016" y="3390901"/>
            <a:ext cx="1619250" cy="2407444"/>
            <a:chOff x="89" y="1344"/>
            <a:chExt cx="1360" cy="2022"/>
          </a:xfrm>
        </p:grpSpPr>
        <p:graphicFrame>
          <p:nvGraphicFramePr>
            <p:cNvPr id="5126" name="Object 4"/>
            <p:cNvGraphicFramePr>
              <a:graphicFrameLocks noChangeAspect="1"/>
            </p:cNvGraphicFramePr>
            <p:nvPr/>
          </p:nvGraphicFramePr>
          <p:xfrm>
            <a:off x="89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17" name="Chart" r:id="rId3" imgW="2733840" imgH="1827000" progId="MSGraph.Chart.8">
                    <p:embed/>
                  </p:oleObj>
                </mc:Choice>
                <mc:Fallback>
                  <p:oleObj name="Chart" r:id="rId3" imgW="2733840" imgH="1827000" progId="MSGraph.Chart.8">
                    <p:embed/>
                    <p:pic>
                      <p:nvPicPr>
                        <p:cNvPr id="51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5" name="Text Box 5"/>
            <p:cNvSpPr txBox="1">
              <a:spLocks noChangeArrowheads="1"/>
            </p:cNvSpPr>
            <p:nvPr/>
          </p:nvSpPr>
          <p:spPr bwMode="auto">
            <a:xfrm>
              <a:off x="89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r>
                <a:rPr lang="en-GB" sz="1800" dirty="0">
                  <a:solidFill>
                    <a:srgbClr val="000000"/>
                  </a:solidFill>
                  <a:latin typeface="Times New Roman" pitchFamily="18" charset="0"/>
                </a:rPr>
                <a:t>1 Gene </a:t>
              </a:r>
              <a:endParaRPr lang="en-GB" sz="15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3 Genotypes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3 Phenotypes</a:t>
              </a:r>
            </a:p>
            <a:p>
              <a:pPr defTabSz="685800">
                <a:defRPr/>
              </a:pPr>
              <a:endParaRPr lang="en-GB" sz="18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74181" y="3390901"/>
            <a:ext cx="1619250" cy="2407444"/>
            <a:chOff x="1506" y="1344"/>
            <a:chExt cx="1360" cy="2022"/>
          </a:xfrm>
        </p:grpSpPr>
        <p:graphicFrame>
          <p:nvGraphicFramePr>
            <p:cNvPr id="5125" name="Object 7"/>
            <p:cNvGraphicFramePr>
              <a:graphicFrameLocks noChangeAspect="1"/>
            </p:cNvGraphicFramePr>
            <p:nvPr/>
          </p:nvGraphicFramePr>
          <p:xfrm>
            <a:off x="1506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18" name="Chart" r:id="rId5" imgW="2733840" imgH="1827000" progId="MSGraph.Chart.8">
                    <p:embed/>
                  </p:oleObj>
                </mc:Choice>
                <mc:Fallback>
                  <p:oleObj name="Chart" r:id="rId5" imgW="2733840" imgH="1827000" progId="MSGraph.Chart.8">
                    <p:embed/>
                    <p:pic>
                      <p:nvPicPr>
                        <p:cNvPr id="512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4" name="Text Box 8"/>
            <p:cNvSpPr txBox="1">
              <a:spLocks noChangeArrowheads="1"/>
            </p:cNvSpPr>
            <p:nvPr/>
          </p:nvSpPr>
          <p:spPr bwMode="auto">
            <a:xfrm>
              <a:off x="1506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r>
                <a:rPr lang="en-GB" sz="1800" dirty="0">
                  <a:solidFill>
                    <a:srgbClr val="000000"/>
                  </a:solidFill>
                  <a:latin typeface="Times New Roman" pitchFamily="18" charset="0"/>
                </a:rPr>
                <a:t>2 Genes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9 Genotypes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5 Phenotypes</a:t>
              </a:r>
            </a:p>
            <a:p>
              <a:pPr defTabSz="685800">
                <a:defRPr/>
              </a:pPr>
              <a:endParaRPr lang="en-GB" sz="18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673204" y="3390901"/>
            <a:ext cx="1619250" cy="2407444"/>
            <a:chOff x="2957" y="1344"/>
            <a:chExt cx="1360" cy="2022"/>
          </a:xfrm>
        </p:grpSpPr>
        <p:graphicFrame>
          <p:nvGraphicFramePr>
            <p:cNvPr id="5124" name="Object 10"/>
            <p:cNvGraphicFramePr>
              <a:graphicFrameLocks noChangeAspect="1"/>
            </p:cNvGraphicFramePr>
            <p:nvPr/>
          </p:nvGraphicFramePr>
          <p:xfrm>
            <a:off x="2957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19" name="Chart" r:id="rId7" imgW="2733840" imgH="1827000" progId="MSGraph.Chart.8">
                    <p:embed/>
                  </p:oleObj>
                </mc:Choice>
                <mc:Fallback>
                  <p:oleObj name="Chart" r:id="rId7" imgW="2733840" imgH="1827000" progId="MSGraph.Chart.8">
                    <p:embed/>
                    <p:pic>
                      <p:nvPicPr>
                        <p:cNvPr id="512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7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3" name="Text Box 11"/>
            <p:cNvSpPr txBox="1">
              <a:spLocks noChangeArrowheads="1"/>
            </p:cNvSpPr>
            <p:nvPr/>
          </p:nvSpPr>
          <p:spPr bwMode="auto">
            <a:xfrm>
              <a:off x="2957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r>
                <a:rPr lang="en-GB" sz="1800" dirty="0">
                  <a:solidFill>
                    <a:srgbClr val="000000"/>
                  </a:solidFill>
                  <a:latin typeface="Times New Roman" pitchFamily="18" charset="0"/>
                </a:rPr>
                <a:t>3 Genes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27 Genotypes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7 Phenotypes</a:t>
              </a:r>
            </a:p>
            <a:p>
              <a:pPr defTabSz="685800">
                <a:defRPr/>
              </a:pPr>
              <a:endParaRPr lang="en-GB" sz="18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381750" y="3381376"/>
            <a:ext cx="1619250" cy="2407444"/>
            <a:chOff x="4401" y="1344"/>
            <a:chExt cx="1360" cy="2022"/>
          </a:xfrm>
        </p:grpSpPr>
        <p:graphicFrame>
          <p:nvGraphicFramePr>
            <p:cNvPr id="5123" name="Object 13"/>
            <p:cNvGraphicFramePr>
              <a:graphicFrameLocks noChangeAspect="1"/>
            </p:cNvGraphicFramePr>
            <p:nvPr/>
          </p:nvGraphicFramePr>
          <p:xfrm>
            <a:off x="4401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720" name="Chart" r:id="rId9" imgW="2733840" imgH="1827000" progId="MSGraph.Chart.8">
                    <p:embed/>
                  </p:oleObj>
                </mc:Choice>
                <mc:Fallback>
                  <p:oleObj name="Chart" r:id="rId9" imgW="2733840" imgH="1827000" progId="MSGraph.Chart.8">
                    <p:embed/>
                    <p:pic>
                      <p:nvPicPr>
                        <p:cNvPr id="5123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1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2" name="Text Box 14"/>
            <p:cNvSpPr txBox="1">
              <a:spLocks noChangeArrowheads="1"/>
            </p:cNvSpPr>
            <p:nvPr/>
          </p:nvSpPr>
          <p:spPr bwMode="auto">
            <a:xfrm>
              <a:off x="4401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r>
                <a:rPr lang="en-GB" sz="1800" dirty="0">
                  <a:solidFill>
                    <a:srgbClr val="000000"/>
                  </a:solidFill>
                  <a:latin typeface="Times New Roman" pitchFamily="18" charset="0"/>
                </a:rPr>
                <a:t>4 Genes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81 Genotypes </a:t>
              </a:r>
            </a:p>
            <a:p>
              <a:pPr defTabSz="685800">
                <a:defRPr/>
              </a:pPr>
              <a:r>
                <a:rPr lang="en-GB" sz="15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1500" dirty="0">
                  <a:solidFill>
                    <a:srgbClr val="000000"/>
                  </a:solidFill>
                  <a:latin typeface="Times New Roman" pitchFamily="18" charset="0"/>
                </a:rPr>
                <a:t> 9 Phenotypes</a:t>
              </a:r>
            </a:p>
            <a:p>
              <a:pPr defTabSz="685800">
                <a:defRPr/>
              </a:pPr>
              <a:endParaRPr lang="en-GB" sz="18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31" name="Text Box 16"/>
          <p:cNvSpPr txBox="1">
            <a:spLocks noChangeArrowheads="1"/>
          </p:cNvSpPr>
          <p:nvPr/>
        </p:nvSpPr>
        <p:spPr bwMode="auto">
          <a:xfrm>
            <a:off x="1312139" y="1044179"/>
            <a:ext cx="45660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AU">
                <a:solidFill>
                  <a:srgbClr val="333399"/>
                </a:solidFill>
                <a:latin typeface="Tahoma"/>
              </a:rPr>
              <a:t>R.A. Fisher, 1918</a:t>
            </a:r>
          </a:p>
          <a:p>
            <a:pPr defTabSz="685800">
              <a:defRPr/>
            </a:pPr>
            <a:endParaRPr lang="en-AU">
              <a:solidFill>
                <a:srgbClr val="333399"/>
              </a:solidFill>
              <a:latin typeface="Tahoma"/>
            </a:endParaRPr>
          </a:p>
          <a:p>
            <a:pPr defTabSz="685800">
              <a:defRPr/>
            </a:pPr>
            <a:r>
              <a:rPr lang="en-AU">
                <a:solidFill>
                  <a:srgbClr val="333399"/>
                </a:solidFill>
                <a:latin typeface="Tahoma"/>
              </a:rPr>
              <a:t>The explanation of quantitative inheritance in Mendelian terms</a:t>
            </a:r>
          </a:p>
        </p:txBody>
      </p:sp>
      <p:graphicFrame>
        <p:nvGraphicFramePr>
          <p:cNvPr id="5122" name="Object 17"/>
          <p:cNvGraphicFramePr>
            <a:graphicFrameLocks noGrp="1" noChangeAspect="1"/>
          </p:cNvGraphicFramePr>
          <p:nvPr>
            <p:ph/>
          </p:nvPr>
        </p:nvGraphicFramePr>
        <p:xfrm>
          <a:off x="6061472" y="978694"/>
          <a:ext cx="1733550" cy="2311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721" name="Photo House" r:id="rId11" imgW="276923077" imgH="369230769" progId="">
                  <p:embed/>
                </p:oleObj>
              </mc:Choice>
              <mc:Fallback>
                <p:oleObj name="Photo House" r:id="rId11" imgW="276923077" imgH="369230769" progId="">
                  <p:embed/>
                  <p:pic>
                    <p:nvPicPr>
                      <p:cNvPr id="512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1472" y="978694"/>
                        <a:ext cx="1733550" cy="23110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447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6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8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9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0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opdas">
  <a:themeElements>
    <a:clrScheme name="1_Stropdas 3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1_Stropda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tropdas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opdas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_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4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16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2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2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2_University of Queensland">
  <a:themeElements>
    <a:clrScheme name="UQ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1247A"/>
      </a:accent1>
      <a:accent2>
        <a:srgbClr val="E62645"/>
      </a:accent2>
      <a:accent3>
        <a:srgbClr val="00A2C7"/>
      </a:accent3>
      <a:accent4>
        <a:srgbClr val="EB602B"/>
      </a:accent4>
      <a:accent5>
        <a:srgbClr val="4085C6"/>
      </a:accent5>
      <a:accent6>
        <a:srgbClr val="2EA836"/>
      </a:accent6>
      <a:hlink>
        <a:srgbClr val="51247A"/>
      </a:hlink>
      <a:folHlink>
        <a:srgbClr val="51247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Q PowerPoint Template v4.potx" id="{EB40B91F-2F7C-4628-893D-3539496D6C6A}" vid="{691CE4A2-4C6F-4895-A94C-37E246F52C87}"/>
    </a:ext>
  </a:extLst>
</a:theme>
</file>

<file path=ppt/theme/theme43.xml><?xml version="1.0" encoding="utf-8"?>
<a:theme xmlns:a="http://schemas.openxmlformats.org/drawingml/2006/main" name="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9503</TotalTime>
  <Words>3297</Words>
  <Application>Microsoft Office PowerPoint</Application>
  <PresentationFormat>On-screen Show (4:3)</PresentationFormat>
  <Paragraphs>602</Paragraphs>
  <Slides>87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43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87</vt:i4>
      </vt:variant>
    </vt:vector>
  </HeadingPairs>
  <TitlesOfParts>
    <vt:vector size="134" baseType="lpstr">
      <vt:lpstr>Blends</vt:lpstr>
      <vt:lpstr>2_Default Design</vt:lpstr>
      <vt:lpstr>2_Stropdas</vt:lpstr>
      <vt:lpstr>5_Office Theme</vt:lpstr>
      <vt:lpstr>5_Blends</vt:lpstr>
      <vt:lpstr>8_Default Design</vt:lpstr>
      <vt:lpstr>1_Blends</vt:lpstr>
      <vt:lpstr>3_Blends</vt:lpstr>
      <vt:lpstr>1_Office Theme</vt:lpstr>
      <vt:lpstr>6_Blends</vt:lpstr>
      <vt:lpstr>2_Office Theme</vt:lpstr>
      <vt:lpstr>4_Office Theme</vt:lpstr>
      <vt:lpstr>7_Blends</vt:lpstr>
      <vt:lpstr>9_Blends</vt:lpstr>
      <vt:lpstr>11_Blends</vt:lpstr>
      <vt:lpstr>Office Theme</vt:lpstr>
      <vt:lpstr>7_Office Theme</vt:lpstr>
      <vt:lpstr>11_Office Theme</vt:lpstr>
      <vt:lpstr>15_Blends</vt:lpstr>
      <vt:lpstr>17_Blends</vt:lpstr>
      <vt:lpstr>18_Blends</vt:lpstr>
      <vt:lpstr>19_Blends</vt:lpstr>
      <vt:lpstr>20_Blends</vt:lpstr>
      <vt:lpstr>21_Blends</vt:lpstr>
      <vt:lpstr>6_Office Theme</vt:lpstr>
      <vt:lpstr>12_Default Design</vt:lpstr>
      <vt:lpstr>18_Office Theme</vt:lpstr>
      <vt:lpstr>20_Office Theme</vt:lpstr>
      <vt:lpstr>3_Default Design</vt:lpstr>
      <vt:lpstr>25_Blends</vt:lpstr>
      <vt:lpstr>12_Blends</vt:lpstr>
      <vt:lpstr>1_Eclipse</vt:lpstr>
      <vt:lpstr>13_Blends</vt:lpstr>
      <vt:lpstr>14_Blends</vt:lpstr>
      <vt:lpstr>3_Office Theme</vt:lpstr>
      <vt:lpstr>10_Office Theme</vt:lpstr>
      <vt:lpstr>16_Blends</vt:lpstr>
      <vt:lpstr>1_Default Design</vt:lpstr>
      <vt:lpstr>22_Blends</vt:lpstr>
      <vt:lpstr>23_Blends</vt:lpstr>
      <vt:lpstr>12_Office Theme</vt:lpstr>
      <vt:lpstr>2_University of Queensland</vt:lpstr>
      <vt:lpstr>2_Blends</vt:lpstr>
      <vt:lpstr>Chart</vt:lpstr>
      <vt:lpstr>Photo House</vt:lpstr>
      <vt:lpstr>Equation</vt:lpstr>
      <vt:lpstr>Photo Editor Photo</vt:lpstr>
      <vt:lpstr>37nd International Statistical Genetics  [ISG]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genetics of complex traits:  historical context and current challenges</vt:lpstr>
      <vt:lpstr>PowerPoint Presentation</vt:lpstr>
      <vt:lpstr>PowerPoint Presentation</vt:lpstr>
      <vt:lpstr>Complex disorders account for most health burden</vt:lpstr>
      <vt:lpstr>PowerPoint Presentation</vt:lpstr>
      <vt:lpstr>PowerPoint Presentation</vt:lpstr>
      <vt:lpstr>Genetic Epidemiology: Stages of Genetic Mapping</vt:lpstr>
      <vt:lpstr>PowerPoint Presentation</vt:lpstr>
      <vt:lpstr>PowerPoint Presentation</vt:lpstr>
      <vt:lpstr>PowerPoint Presentation</vt:lpstr>
      <vt:lpstr> </vt:lpstr>
      <vt:lpstr>PowerPoint Presentation</vt:lpstr>
      <vt:lpstr>Finding the genes - association</vt:lpstr>
      <vt:lpstr>Why do we use the average sib values of   ra = 0.5 and rd = 0.25   when we can estimate the (almost) exact values for each sib pair from marker data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4 Stages of Genetic Mapping</vt:lpstr>
      <vt:lpstr>PowerPoint Presentation</vt:lpstr>
      <vt:lpstr>PowerPoint Presentation</vt:lpstr>
      <vt:lpstr>PowerPoint Presentation</vt:lpstr>
      <vt:lpstr>Linkage disequilibrium</vt:lpstr>
      <vt:lpstr>Linkage disequilibrium</vt:lpstr>
      <vt:lpstr>Indirect association</vt:lpstr>
      <vt:lpstr>Linkage disequilibrium blocks</vt:lpstr>
      <vt:lpstr>PowerPoint Presentation</vt:lpstr>
      <vt:lpstr>Allele-based tests (case-control)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the other  80 – 45 = 35%  “missing heritability” ?</vt:lpstr>
      <vt:lpstr>Using whole-genome sequence WGS data to recover the pedigree heritability?</vt:lpstr>
      <vt:lpstr>Ways to increase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Ways to increase power</vt:lpstr>
      <vt:lpstr>PowerPoint Presentation</vt:lpstr>
      <vt:lpstr>PowerPoint Presentation</vt:lpstr>
      <vt:lpstr>PowerPoint Presentation</vt:lpstr>
      <vt:lpstr>PowerPoint Presentation</vt:lpstr>
      <vt:lpstr>Polygenic Risk Scores</vt:lpstr>
      <vt:lpstr>PowerPoint Presentation</vt:lpstr>
      <vt:lpstr>PowerPoint Presentation</vt:lpstr>
      <vt:lpstr>Ways to increase power</vt:lpstr>
      <vt:lpstr>PowerPoint Presentation</vt:lpstr>
      <vt:lpstr>The importance of accurate phenotyping: GWAS for Being a Mother of DZ Twins -  Before and after removing mothers who had used assisted reproductive technology</vt:lpstr>
      <vt:lpstr>Ways to increase power</vt:lpstr>
      <vt:lpstr>PowerPoint Presentation</vt:lpstr>
      <vt:lpstr> GWAS for eczema (21k cases, 98k controls, 27 hits) </vt:lpstr>
      <vt:lpstr>PowerPoint Presentation</vt:lpstr>
      <vt:lpstr>PowerPoint Presentation</vt:lpstr>
      <vt:lpstr>Ways to increase power</vt:lpstr>
      <vt:lpstr>PowerPoint Presentation</vt:lpstr>
      <vt:lpstr>PowerPoint Presentation</vt:lpstr>
      <vt:lpstr>Applications of GWAS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Pushing power to the limit</vt:lpstr>
      <vt:lpstr>PowerPoint Presentation</vt:lpstr>
      <vt:lpstr>We also run two journals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Wellcome Trust Center for Human Genetics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IBD Estimation in Pedigrees</dc:title>
  <dc:creator>Goncalo Abecasis</dc:creator>
  <cp:lastModifiedBy>Nick Martin</cp:lastModifiedBy>
  <cp:revision>594</cp:revision>
  <dcterms:created xsi:type="dcterms:W3CDTF">2001-03-05T01:51:33Z</dcterms:created>
  <dcterms:modified xsi:type="dcterms:W3CDTF">2023-03-06T13:34:26Z</dcterms:modified>
</cp:coreProperties>
</file>