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58" r:id="rId4"/>
    <p:sldId id="261" r:id="rId5"/>
    <p:sldId id="262" r:id="rId6"/>
    <p:sldId id="264" r:id="rId7"/>
    <p:sldId id="263" r:id="rId8"/>
    <p:sldId id="266" r:id="rId9"/>
    <p:sldId id="268" r:id="rId10"/>
    <p:sldId id="382" r:id="rId11"/>
    <p:sldId id="265" r:id="rId12"/>
    <p:sldId id="270" r:id="rId13"/>
    <p:sldId id="273" r:id="rId14"/>
    <p:sldId id="274" r:id="rId15"/>
    <p:sldId id="275" r:id="rId16"/>
    <p:sldId id="376" r:id="rId17"/>
    <p:sldId id="277" r:id="rId18"/>
    <p:sldId id="278" r:id="rId19"/>
    <p:sldId id="279" r:id="rId20"/>
    <p:sldId id="280" r:id="rId21"/>
    <p:sldId id="281" r:id="rId22"/>
    <p:sldId id="282" r:id="rId23"/>
    <p:sldId id="286" r:id="rId24"/>
    <p:sldId id="284" r:id="rId25"/>
    <p:sldId id="285" r:id="rId26"/>
    <p:sldId id="283" r:id="rId27"/>
    <p:sldId id="287" r:id="rId28"/>
    <p:sldId id="292" r:id="rId29"/>
    <p:sldId id="294" r:id="rId30"/>
    <p:sldId id="291" r:id="rId31"/>
    <p:sldId id="289" r:id="rId32"/>
    <p:sldId id="384" r:id="rId33"/>
    <p:sldId id="385" r:id="rId34"/>
    <p:sldId id="386" r:id="rId35"/>
    <p:sldId id="3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34"/>
    <p:restoredTop sz="94643"/>
  </p:normalViewPr>
  <p:slideViewPr>
    <p:cSldViewPr snapToGrid="0" snapToObjects="1">
      <p:cViewPr varScale="1">
        <p:scale>
          <a:sx n="119" d="100"/>
          <a:sy n="119" d="100"/>
        </p:scale>
        <p:origin x="20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CDC74B-0A01-AA4D-8CA0-01170D5740F7}" type="datetimeFigureOut">
              <a:rPr lang="en-US" smtClean="0"/>
              <a:t>2/21/23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729F1-81F8-494D-945C-58DA3818A9B5}" type="slidenum">
              <a:rPr lang="en-US" smtClean="0"/>
              <a:t>‹#›</a:t>
            </a:fld>
            <a:endParaRPr lang="en-US"/>
          </a:p>
        </p:txBody>
      </p:sp>
    </p:spTree>
    <p:extLst>
      <p:ext uri="{BB962C8B-B14F-4D97-AF65-F5344CB8AC3E}">
        <p14:creationId xmlns:p14="http://schemas.microsoft.com/office/powerpoint/2010/main" val="107383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3FD76F-D733-4D86-B79E-56E7C3E2E8B6}" type="slidenum">
              <a:rPr lang="en-AU" smtClean="0"/>
              <a:t>4</a:t>
            </a:fld>
            <a:endParaRPr lang="en-AU"/>
          </a:p>
        </p:txBody>
      </p:sp>
    </p:spTree>
    <p:extLst>
      <p:ext uri="{BB962C8B-B14F-4D97-AF65-F5344CB8AC3E}">
        <p14:creationId xmlns:p14="http://schemas.microsoft.com/office/powerpoint/2010/main" val="46230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altLang="en-US"/>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8F52CB-424D-2940-8BC7-C5A918048B83}" type="slidenum">
              <a:rPr lang="en-US" altLang="en-US"/>
              <a:pPr/>
              <a:t>13</a:t>
            </a:fld>
            <a:endParaRPr lang="en-US" altLang="en-US"/>
          </a:p>
        </p:txBody>
      </p:sp>
    </p:spTree>
    <p:extLst>
      <p:ext uri="{BB962C8B-B14F-4D97-AF65-F5344CB8AC3E}">
        <p14:creationId xmlns:p14="http://schemas.microsoft.com/office/powerpoint/2010/main" val="894629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altLang="en-US"/>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8F11C1-016A-F748-BEE7-A60119840203}" type="slidenum">
              <a:rPr lang="en-US" altLang="en-US"/>
              <a:pPr/>
              <a:t>14</a:t>
            </a:fld>
            <a:endParaRPr lang="en-US" altLang="en-US"/>
          </a:p>
        </p:txBody>
      </p:sp>
    </p:spTree>
    <p:extLst>
      <p:ext uri="{BB962C8B-B14F-4D97-AF65-F5344CB8AC3E}">
        <p14:creationId xmlns:p14="http://schemas.microsoft.com/office/powerpoint/2010/main" val="2060736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Sex check compares</a:t>
            </a:r>
            <a:r>
              <a:rPr lang="en-US" baseline="0" dirty="0"/>
              <a:t> sex of </a:t>
            </a:r>
            <a:r>
              <a:rPr lang="en-US" baseline="0" dirty="0" err="1"/>
              <a:t>ped</a:t>
            </a:r>
            <a:r>
              <a:rPr lang="en-US" baseline="0" dirty="0"/>
              <a:t> file with sex from genotype</a:t>
            </a:r>
            <a:endParaRPr lang="en-US" dirty="0"/>
          </a:p>
          <a:p>
            <a:r>
              <a:rPr lang="en-US" dirty="0" err="1"/>
              <a:t>Heterozygosity</a:t>
            </a:r>
            <a:r>
              <a:rPr lang="en-US" dirty="0"/>
              <a:t>: excessive ~ DNA contamination, reduced ~ inbreeding</a:t>
            </a:r>
          </a:p>
          <a:p>
            <a:r>
              <a:rPr lang="en-US" dirty="0"/>
              <a:t>Order of QC will affect how many people or SNPs are kept/dropped</a:t>
            </a:r>
          </a:p>
        </p:txBody>
      </p:sp>
      <p:sp>
        <p:nvSpPr>
          <p:cNvPr id="4" name="Slide Number Placeholder 3"/>
          <p:cNvSpPr>
            <a:spLocks noGrp="1"/>
          </p:cNvSpPr>
          <p:nvPr>
            <p:ph type="sldNum" sz="quarter" idx="10"/>
          </p:nvPr>
        </p:nvSpPr>
        <p:spPr/>
        <p:txBody>
          <a:bodyPr/>
          <a:lstStyle/>
          <a:p>
            <a:fld id="{91582394-4C8B-C743-B7E0-ABF5BD2BD025}" type="slidenum">
              <a:rPr lang="en-US" smtClean="0"/>
              <a:t>20</a:t>
            </a:fld>
            <a:endParaRPr lang="en-US"/>
          </a:p>
        </p:txBody>
      </p:sp>
    </p:spTree>
    <p:extLst>
      <p:ext uri="{BB962C8B-B14F-4D97-AF65-F5344CB8AC3E}">
        <p14:creationId xmlns:p14="http://schemas.microsoft.com/office/powerpoint/2010/main" val="272216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altLang="en-US"/>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150E23-1E08-E745-8F44-443B64EB9E6B}" type="slidenum">
              <a:rPr lang="en-US" altLang="en-US"/>
              <a:pPr/>
              <a:t>24</a:t>
            </a:fld>
            <a:endParaRPr lang="en-US" altLang="en-US"/>
          </a:p>
        </p:txBody>
      </p:sp>
    </p:spTree>
    <p:extLst>
      <p:ext uri="{BB962C8B-B14F-4D97-AF65-F5344CB8AC3E}">
        <p14:creationId xmlns:p14="http://schemas.microsoft.com/office/powerpoint/2010/main" val="1303370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It is important to understand that in real populations, one or more of these "disturbing influences" are always in effect. That is, Hardy–Weinberg equilibrium is an ideal state that provides a baseline against which change can be analyzed.</a:t>
            </a:r>
          </a:p>
          <a:p>
            <a:endParaRPr lang="en-US" altLang="en-US"/>
          </a:p>
          <a:p>
            <a:r>
              <a:rPr lang="en-US" altLang="en-US"/>
              <a:t>Experience shows that SNPs with many genotyping errors show significant deviations from HWE. </a:t>
            </a:r>
          </a:p>
          <a:p>
            <a:r>
              <a:rPr lang="en-US" altLang="en-US"/>
              <a:t>It’s easier though to set liberal thresholds for exclusions and examine SNPs that show strong signals one by one closely than excluding all SNPs out of HWE, while they might be associated with the disease of interest.</a:t>
            </a:r>
          </a:p>
          <a:p>
            <a:endParaRPr lang="en-US" altLang="en-US"/>
          </a:p>
          <a:p>
            <a:r>
              <a:rPr lang="en-US" altLang="en-US"/>
              <a:t>Examining nearby correlated SNPs on how they do on the HWE test may also be a good way to check whether the deviation from HWE is due to genotyping error.</a:t>
            </a: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CCC7FB-F754-D546-991C-EDC95E3ABA00}" type="slidenum">
              <a:rPr lang="en-US" altLang="en-US"/>
              <a:pPr/>
              <a:t>25</a:t>
            </a:fld>
            <a:endParaRPr lang="en-US" altLang="en-US"/>
          </a:p>
        </p:txBody>
      </p:sp>
    </p:spTree>
    <p:extLst>
      <p:ext uri="{BB962C8B-B14F-4D97-AF65-F5344CB8AC3E}">
        <p14:creationId xmlns:p14="http://schemas.microsoft.com/office/powerpoint/2010/main" val="1885551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D0020-DFAE-4154-83DF-434397ADF1EA}" type="slidenum">
              <a:rPr lang="en-US" altLang="en-US" smtClean="0"/>
              <a:pPr/>
              <a:t>28</a:t>
            </a:fld>
            <a:endParaRPr lang="en-US" altLang="en-US"/>
          </a:p>
        </p:txBody>
      </p:sp>
    </p:spTree>
    <p:extLst>
      <p:ext uri="{BB962C8B-B14F-4D97-AF65-F5344CB8AC3E}">
        <p14:creationId xmlns:p14="http://schemas.microsoft.com/office/powerpoint/2010/main" val="2034342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D0634-91B6-49A4-8784-4F2DEACCD545}" type="slidenum">
              <a:rPr lang="en-US" altLang="en-US"/>
              <a:pPr/>
              <a:t>30</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731915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C729F1-81F8-494D-945C-58DA3818A9B5}" type="slidenum">
              <a:rPr lang="en-US" smtClean="0"/>
              <a:t>31</a:t>
            </a:fld>
            <a:endParaRPr lang="en-US"/>
          </a:p>
        </p:txBody>
      </p:sp>
    </p:spTree>
    <p:extLst>
      <p:ext uri="{BB962C8B-B14F-4D97-AF65-F5344CB8AC3E}">
        <p14:creationId xmlns:p14="http://schemas.microsoft.com/office/powerpoint/2010/main" val="194966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3FD76F-D733-4D86-B79E-56E7C3E2E8B6}" type="slidenum">
              <a:rPr lang="en-AU" smtClean="0"/>
              <a:t>5</a:t>
            </a:fld>
            <a:endParaRPr lang="en-AU"/>
          </a:p>
        </p:txBody>
      </p:sp>
    </p:spTree>
    <p:extLst>
      <p:ext uri="{BB962C8B-B14F-4D97-AF65-F5344CB8AC3E}">
        <p14:creationId xmlns:p14="http://schemas.microsoft.com/office/powerpoint/2010/main" val="88561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ln/>
        </p:spPr>
        <p:txBody>
          <a:bodyPr/>
          <a:lstStyle/>
          <a:p>
            <a:pPr>
              <a:defRPr/>
            </a:pPr>
            <a:r>
              <a:rPr lang="en-US" sz="1000" dirty="0">
                <a:solidFill>
                  <a:schemeClr val="tx1">
                    <a:lumMod val="65000"/>
                    <a:lumOff val="35000"/>
                  </a:schemeClr>
                </a:solidFill>
              </a:rPr>
              <a:t>from ~$300 USD/sample (=~200 </a:t>
            </a:r>
            <a:r>
              <a:rPr lang="en-US" sz="1000" dirty="0" err="1">
                <a:solidFill>
                  <a:schemeClr val="tx1">
                    <a:lumMod val="65000"/>
                    <a:lumOff val="35000"/>
                  </a:schemeClr>
                </a:solidFill>
              </a:rPr>
              <a:t>euros</a:t>
            </a:r>
            <a:r>
              <a:rPr lang="en-US" sz="1000" dirty="0">
                <a:solidFill>
                  <a:schemeClr val="tx1">
                    <a:lumMod val="65000"/>
                    <a:lumOff val="35000"/>
                  </a:schemeClr>
                </a:solidFill>
              </a:rPr>
              <a:t>)</a:t>
            </a:r>
            <a:endParaRPr lang="nl-NL" dirty="0">
              <a:latin typeface="Arial" pitchFamily="34" charset="0"/>
            </a:endParaRPr>
          </a:p>
        </p:txBody>
      </p:sp>
    </p:spTree>
    <p:extLst>
      <p:ext uri="{BB962C8B-B14F-4D97-AF65-F5344CB8AC3E}">
        <p14:creationId xmlns:p14="http://schemas.microsoft.com/office/powerpoint/2010/main" val="97423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Barcoded</a:t>
            </a:r>
            <a:r>
              <a:rPr lang="en-US" baseline="0" dirty="0"/>
              <a:t> spit kit; Manifest with ID details; Rack of tubes; Extract DNA; Aliquot some for archive, some for use;  Plate some for SNP array.</a:t>
            </a:r>
          </a:p>
          <a:p>
            <a:r>
              <a:rPr lang="en-US" baseline="0" dirty="0"/>
              <a:t>SNP array beads have probes to locate genomic position; designed to fluoresce if next nucleotide is a specific base;  </a:t>
            </a:r>
            <a:endParaRPr lang="en-US" dirty="0"/>
          </a:p>
        </p:txBody>
      </p:sp>
      <p:sp>
        <p:nvSpPr>
          <p:cNvPr id="4" name="Slide Number Placeholder 3"/>
          <p:cNvSpPr>
            <a:spLocks noGrp="1"/>
          </p:cNvSpPr>
          <p:nvPr>
            <p:ph type="sldNum" sz="quarter" idx="10"/>
          </p:nvPr>
        </p:nvSpPr>
        <p:spPr/>
        <p:txBody>
          <a:bodyPr/>
          <a:lstStyle/>
          <a:p>
            <a:fld id="{91582394-4C8B-C743-B7E0-ABF5BD2BD025}" type="slidenum">
              <a:rPr lang="en-US" smtClean="0"/>
              <a:t>7</a:t>
            </a:fld>
            <a:endParaRPr lang="en-US"/>
          </a:p>
        </p:txBody>
      </p:sp>
    </p:spTree>
    <p:extLst>
      <p:ext uri="{BB962C8B-B14F-4D97-AF65-F5344CB8AC3E}">
        <p14:creationId xmlns:p14="http://schemas.microsoft.com/office/powerpoint/2010/main" val="1452478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Images from http://www.genome.gov/25522004 (6</a:t>
            </a:r>
            <a:r>
              <a:rPr lang="en-US" altLang="en-US" baseline="30000"/>
              <a:t>th</a:t>
            </a:r>
            <a:r>
              <a:rPr lang="en-US" altLang="en-US"/>
              <a:t> talk)</a:t>
            </a:r>
          </a:p>
        </p:txBody>
      </p:sp>
    </p:spTree>
    <p:extLst>
      <p:ext uri="{BB962C8B-B14F-4D97-AF65-F5344CB8AC3E}">
        <p14:creationId xmlns:p14="http://schemas.microsoft.com/office/powerpoint/2010/main" val="157289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Shaded areas would be called.</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529D93-B9BD-C543-90F3-37B8BFDE6663}" type="slidenum">
              <a:rPr lang="en-US" altLang="en-US"/>
              <a:pPr/>
              <a:t>9</a:t>
            </a:fld>
            <a:endParaRPr lang="en-US" altLang="en-US"/>
          </a:p>
        </p:txBody>
      </p:sp>
    </p:spTree>
    <p:extLst>
      <p:ext uri="{BB962C8B-B14F-4D97-AF65-F5344CB8AC3E}">
        <p14:creationId xmlns:p14="http://schemas.microsoft.com/office/powerpoint/2010/main" val="730764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a:t>Colour</a:t>
            </a:r>
            <a:r>
              <a:rPr lang="en-US" baseline="0" dirty="0"/>
              <a:t> intensity read into genotyping code (a, c, t, 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Top row: I</a:t>
            </a:r>
            <a:r>
              <a:rPr lang="en-US" dirty="0"/>
              <a:t>deally 3 clusters,</a:t>
            </a:r>
            <a:r>
              <a:rPr lang="en-US" baseline="0" dirty="0"/>
              <a:t> e.g. AA AG GG; </a:t>
            </a:r>
            <a:r>
              <a:rPr lang="en-US" dirty="0"/>
              <a:t>Overlap between clusters leads to missing genotype calls; If failed genotypes are biased to one allele it will biased estimates of frequencies.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Bottom</a:t>
            </a:r>
            <a:r>
              <a:rPr lang="en-US" baseline="0" dirty="0"/>
              <a:t> row: Rare alleles; Monomorphic; </a:t>
            </a:r>
            <a:r>
              <a:rPr lang="en-US" dirty="0"/>
              <a:t>Error in allele calling.</a:t>
            </a:r>
            <a:endParaRPr lang="en-US" baseline="0" dirty="0"/>
          </a:p>
          <a:p>
            <a:r>
              <a:rPr lang="en-US" baseline="0" dirty="0"/>
              <a:t>While image files are provided by genotyping company, the first genotyping quality steps are done by the genotyping company and a report returned with the genotyped data.</a:t>
            </a:r>
          </a:p>
          <a:p>
            <a:endParaRPr lang="en-US" baseline="0" dirty="0"/>
          </a:p>
        </p:txBody>
      </p:sp>
      <p:sp>
        <p:nvSpPr>
          <p:cNvPr id="4" name="Slide Number Placeholder 3"/>
          <p:cNvSpPr>
            <a:spLocks noGrp="1"/>
          </p:cNvSpPr>
          <p:nvPr>
            <p:ph type="sldNum" sz="quarter" idx="10"/>
          </p:nvPr>
        </p:nvSpPr>
        <p:spPr/>
        <p:txBody>
          <a:bodyPr/>
          <a:lstStyle/>
          <a:p>
            <a:fld id="{91582394-4C8B-C743-B7E0-ABF5BD2BD025}" type="slidenum">
              <a:rPr lang="en-US" smtClean="0"/>
              <a:t>10</a:t>
            </a:fld>
            <a:endParaRPr lang="en-US"/>
          </a:p>
        </p:txBody>
      </p:sp>
    </p:spTree>
    <p:extLst>
      <p:ext uri="{BB962C8B-B14F-4D97-AF65-F5344CB8AC3E}">
        <p14:creationId xmlns:p14="http://schemas.microsoft.com/office/powerpoint/2010/main" val="331361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a:t>Colour</a:t>
            </a:r>
            <a:r>
              <a:rPr lang="en-US" baseline="0" dirty="0"/>
              <a:t> intensity read into genotyping code (a, c, t, 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Top row: I</a:t>
            </a:r>
            <a:r>
              <a:rPr lang="en-US" dirty="0"/>
              <a:t>deally 3 clusters,</a:t>
            </a:r>
            <a:r>
              <a:rPr lang="en-US" baseline="0" dirty="0"/>
              <a:t> e.g. AA AG GG; </a:t>
            </a:r>
            <a:r>
              <a:rPr lang="en-US" dirty="0"/>
              <a:t>Overlap between clusters leads to missing genotype calls; If failed genotypes are biased to one allele it will biased estimates of frequencies.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Bottom</a:t>
            </a:r>
            <a:r>
              <a:rPr lang="en-US" baseline="0" dirty="0"/>
              <a:t> row: Rare alleles; Monomorphic; </a:t>
            </a:r>
            <a:r>
              <a:rPr lang="en-US" dirty="0"/>
              <a:t>Error in allele calling.</a:t>
            </a:r>
            <a:endParaRPr lang="en-US" baseline="0" dirty="0"/>
          </a:p>
          <a:p>
            <a:r>
              <a:rPr lang="en-US" baseline="0" dirty="0"/>
              <a:t>While image files are provided by genotyping company, the first genotyping quality steps are done by the genotyping company and a report returned with the genotyped data.</a:t>
            </a:r>
          </a:p>
          <a:p>
            <a:endParaRPr lang="en-US" baseline="0" dirty="0"/>
          </a:p>
        </p:txBody>
      </p:sp>
      <p:sp>
        <p:nvSpPr>
          <p:cNvPr id="4" name="Slide Number Placeholder 3"/>
          <p:cNvSpPr>
            <a:spLocks noGrp="1"/>
          </p:cNvSpPr>
          <p:nvPr>
            <p:ph type="sldNum" sz="quarter" idx="10"/>
          </p:nvPr>
        </p:nvSpPr>
        <p:spPr/>
        <p:txBody>
          <a:bodyPr/>
          <a:lstStyle/>
          <a:p>
            <a:fld id="{91582394-4C8B-C743-B7E0-ABF5BD2BD025}" type="slidenum">
              <a:rPr lang="en-US" smtClean="0"/>
              <a:t>11</a:t>
            </a:fld>
            <a:endParaRPr lang="en-US"/>
          </a:p>
        </p:txBody>
      </p:sp>
    </p:spTree>
    <p:extLst>
      <p:ext uri="{BB962C8B-B14F-4D97-AF65-F5344CB8AC3E}">
        <p14:creationId xmlns:p14="http://schemas.microsoft.com/office/powerpoint/2010/main" val="1225458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altLang="en-US"/>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5997EA-15E7-9643-9619-41F02175C600}" type="slidenum">
              <a:rPr lang="en-US" altLang="en-US"/>
              <a:pPr/>
              <a:t>12</a:t>
            </a:fld>
            <a:endParaRPr lang="en-US" altLang="en-US"/>
          </a:p>
        </p:txBody>
      </p:sp>
    </p:spTree>
    <p:extLst>
      <p:ext uri="{BB962C8B-B14F-4D97-AF65-F5344CB8AC3E}">
        <p14:creationId xmlns:p14="http://schemas.microsoft.com/office/powerpoint/2010/main" val="61466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7D037C-6E8E-7847-900C-EA3CC9DAC4E6}" type="datetimeFigureOut">
              <a:rPr lang="en-US" smtClean="0"/>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8CB91-E1D2-4646-944C-263972E56963}" type="slidenum">
              <a:rPr lang="en-US" smtClean="0"/>
              <a:t>‹#›</a:t>
            </a:fld>
            <a:endParaRPr lang="en-US"/>
          </a:p>
        </p:txBody>
      </p:sp>
    </p:spTree>
    <p:extLst>
      <p:ext uri="{BB962C8B-B14F-4D97-AF65-F5344CB8AC3E}">
        <p14:creationId xmlns:p14="http://schemas.microsoft.com/office/powerpoint/2010/main" val="73443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7D037C-6E8E-7847-900C-EA3CC9DAC4E6}" type="datetimeFigureOut">
              <a:rPr lang="en-US" smtClean="0"/>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8CB91-E1D2-4646-944C-263972E56963}" type="slidenum">
              <a:rPr lang="en-US" smtClean="0"/>
              <a:t>‹#›</a:t>
            </a:fld>
            <a:endParaRPr lang="en-US"/>
          </a:p>
        </p:txBody>
      </p:sp>
    </p:spTree>
    <p:extLst>
      <p:ext uri="{BB962C8B-B14F-4D97-AF65-F5344CB8AC3E}">
        <p14:creationId xmlns:p14="http://schemas.microsoft.com/office/powerpoint/2010/main" val="148563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7D037C-6E8E-7847-900C-EA3CC9DAC4E6}" type="datetimeFigureOut">
              <a:rPr lang="en-US" smtClean="0"/>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8CB91-E1D2-4646-944C-263972E56963}" type="slidenum">
              <a:rPr lang="en-US" smtClean="0"/>
              <a:t>‹#›</a:t>
            </a:fld>
            <a:endParaRPr lang="en-US"/>
          </a:p>
        </p:txBody>
      </p:sp>
    </p:spTree>
    <p:extLst>
      <p:ext uri="{BB962C8B-B14F-4D97-AF65-F5344CB8AC3E}">
        <p14:creationId xmlns:p14="http://schemas.microsoft.com/office/powerpoint/2010/main" val="20575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7D037C-6E8E-7847-900C-EA3CC9DAC4E6}" type="datetimeFigureOut">
              <a:rPr lang="en-US" smtClean="0"/>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8CB91-E1D2-4646-944C-263972E56963}" type="slidenum">
              <a:rPr lang="en-US" smtClean="0"/>
              <a:t>‹#›</a:t>
            </a:fld>
            <a:endParaRPr lang="en-US"/>
          </a:p>
        </p:txBody>
      </p:sp>
    </p:spTree>
    <p:extLst>
      <p:ext uri="{BB962C8B-B14F-4D97-AF65-F5344CB8AC3E}">
        <p14:creationId xmlns:p14="http://schemas.microsoft.com/office/powerpoint/2010/main" val="198716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7D037C-6E8E-7847-900C-EA3CC9DAC4E6}" type="datetimeFigureOut">
              <a:rPr lang="en-US" smtClean="0"/>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8CB91-E1D2-4646-944C-263972E56963}" type="slidenum">
              <a:rPr lang="en-US" smtClean="0"/>
              <a:t>‹#›</a:t>
            </a:fld>
            <a:endParaRPr lang="en-US"/>
          </a:p>
        </p:txBody>
      </p:sp>
    </p:spTree>
    <p:extLst>
      <p:ext uri="{BB962C8B-B14F-4D97-AF65-F5344CB8AC3E}">
        <p14:creationId xmlns:p14="http://schemas.microsoft.com/office/powerpoint/2010/main" val="5851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7D037C-6E8E-7847-900C-EA3CC9DAC4E6}" type="datetimeFigureOut">
              <a:rPr lang="en-US" smtClean="0"/>
              <a:t>2/21/23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8CB91-E1D2-4646-944C-263972E56963}" type="slidenum">
              <a:rPr lang="en-US" smtClean="0"/>
              <a:t>‹#›</a:t>
            </a:fld>
            <a:endParaRPr lang="en-US"/>
          </a:p>
        </p:txBody>
      </p:sp>
    </p:spTree>
    <p:extLst>
      <p:ext uri="{BB962C8B-B14F-4D97-AF65-F5344CB8AC3E}">
        <p14:creationId xmlns:p14="http://schemas.microsoft.com/office/powerpoint/2010/main" val="126503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7D037C-6E8E-7847-900C-EA3CC9DAC4E6}" type="datetimeFigureOut">
              <a:rPr lang="en-US" smtClean="0"/>
              <a:t>2/21/23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8CB91-E1D2-4646-944C-263972E56963}" type="slidenum">
              <a:rPr lang="en-US" smtClean="0"/>
              <a:t>‹#›</a:t>
            </a:fld>
            <a:endParaRPr lang="en-US"/>
          </a:p>
        </p:txBody>
      </p:sp>
    </p:spTree>
    <p:extLst>
      <p:ext uri="{BB962C8B-B14F-4D97-AF65-F5344CB8AC3E}">
        <p14:creationId xmlns:p14="http://schemas.microsoft.com/office/powerpoint/2010/main" val="135586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7D037C-6E8E-7847-900C-EA3CC9DAC4E6}" type="datetimeFigureOut">
              <a:rPr lang="en-US" smtClean="0"/>
              <a:t>2/21/23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8CB91-E1D2-4646-944C-263972E56963}" type="slidenum">
              <a:rPr lang="en-US" smtClean="0"/>
              <a:t>‹#›</a:t>
            </a:fld>
            <a:endParaRPr lang="en-US"/>
          </a:p>
        </p:txBody>
      </p:sp>
    </p:spTree>
    <p:extLst>
      <p:ext uri="{BB962C8B-B14F-4D97-AF65-F5344CB8AC3E}">
        <p14:creationId xmlns:p14="http://schemas.microsoft.com/office/powerpoint/2010/main" val="103039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D037C-6E8E-7847-900C-EA3CC9DAC4E6}" type="datetimeFigureOut">
              <a:rPr lang="en-US" smtClean="0"/>
              <a:t>2/21/23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8CB91-E1D2-4646-944C-263972E56963}" type="slidenum">
              <a:rPr lang="en-US" smtClean="0"/>
              <a:t>‹#›</a:t>
            </a:fld>
            <a:endParaRPr lang="en-US"/>
          </a:p>
        </p:txBody>
      </p:sp>
    </p:spTree>
    <p:extLst>
      <p:ext uri="{BB962C8B-B14F-4D97-AF65-F5344CB8AC3E}">
        <p14:creationId xmlns:p14="http://schemas.microsoft.com/office/powerpoint/2010/main" val="545509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7D037C-6E8E-7847-900C-EA3CC9DAC4E6}" type="datetimeFigureOut">
              <a:rPr lang="en-US" smtClean="0"/>
              <a:t>2/21/23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8CB91-E1D2-4646-944C-263972E56963}" type="slidenum">
              <a:rPr lang="en-US" smtClean="0"/>
              <a:t>‹#›</a:t>
            </a:fld>
            <a:endParaRPr lang="en-US"/>
          </a:p>
        </p:txBody>
      </p:sp>
    </p:spTree>
    <p:extLst>
      <p:ext uri="{BB962C8B-B14F-4D97-AF65-F5344CB8AC3E}">
        <p14:creationId xmlns:p14="http://schemas.microsoft.com/office/powerpoint/2010/main" val="77252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7D037C-6E8E-7847-900C-EA3CC9DAC4E6}" type="datetimeFigureOut">
              <a:rPr lang="en-US" smtClean="0"/>
              <a:t>2/21/23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8CB91-E1D2-4646-944C-263972E56963}" type="slidenum">
              <a:rPr lang="en-US" smtClean="0"/>
              <a:t>‹#›</a:t>
            </a:fld>
            <a:endParaRPr lang="en-US"/>
          </a:p>
        </p:txBody>
      </p:sp>
    </p:spTree>
    <p:extLst>
      <p:ext uri="{BB962C8B-B14F-4D97-AF65-F5344CB8AC3E}">
        <p14:creationId xmlns:p14="http://schemas.microsoft.com/office/powerpoint/2010/main" val="19047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D037C-6E8E-7847-900C-EA3CC9DAC4E6}" type="datetimeFigureOut">
              <a:rPr lang="en-US" smtClean="0"/>
              <a:t>2/21/23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8CB91-E1D2-4646-944C-263972E56963}" type="slidenum">
              <a:rPr lang="en-US" smtClean="0"/>
              <a:t>‹#›</a:t>
            </a:fld>
            <a:endParaRPr lang="en-US"/>
          </a:p>
        </p:txBody>
      </p:sp>
    </p:spTree>
    <p:extLst>
      <p:ext uri="{BB962C8B-B14F-4D97-AF65-F5344CB8AC3E}">
        <p14:creationId xmlns:p14="http://schemas.microsoft.com/office/powerpoint/2010/main" val="1650106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zzz.bwh.harvard.edu/plink/summary.shtml#missin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zzz.bwh.harvard.edu/plink/ibdibs.shtml#inbreedi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cog-genomics.org/plink/1.9/basic_stats#mende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hyperlink" Target="https://rdrr.io/bioc/GENESIS/man/pcrelate.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243"/>
            <a:ext cx="9144000" cy="2387600"/>
          </a:xfrm>
        </p:spPr>
        <p:txBody>
          <a:bodyPr>
            <a:normAutofit/>
          </a:bodyPr>
          <a:lstStyle/>
          <a:p>
            <a:r>
              <a:rPr lang="en-US" sz="4800" dirty="0"/>
              <a:t>Data QC / cleaning in</a:t>
            </a:r>
            <a:br>
              <a:rPr lang="en-US" sz="4800" dirty="0"/>
            </a:br>
            <a:r>
              <a:rPr lang="en-US" sz="4800" dirty="0"/>
              <a:t>Genome-Wide Association Studies (GWAS)</a:t>
            </a:r>
          </a:p>
        </p:txBody>
      </p:sp>
      <p:sp>
        <p:nvSpPr>
          <p:cNvPr id="3" name="Subtitle 2"/>
          <p:cNvSpPr>
            <a:spLocks noGrp="1"/>
          </p:cNvSpPr>
          <p:nvPr>
            <p:ph type="subTitle" idx="1"/>
          </p:nvPr>
        </p:nvSpPr>
        <p:spPr>
          <a:xfrm>
            <a:off x="1386840" y="2973387"/>
            <a:ext cx="9144000" cy="3050223"/>
          </a:xfrm>
        </p:spPr>
        <p:txBody>
          <a:bodyPr>
            <a:normAutofit fontScale="85000" lnSpcReduction="20000"/>
          </a:bodyPr>
          <a:lstStyle/>
          <a:p>
            <a:r>
              <a:rPr lang="en-US" dirty="0"/>
              <a:t>2023 Statistical Genetics workshop </a:t>
            </a:r>
          </a:p>
          <a:p>
            <a:r>
              <a:rPr lang="en-US" dirty="0"/>
              <a:t>Presenter: Daniel Howrigan</a:t>
            </a:r>
          </a:p>
          <a:p>
            <a:r>
              <a:rPr lang="en-US" dirty="0"/>
              <a:t>Data group leader </a:t>
            </a:r>
            <a:r>
              <a:rPr lang="mr-IN" dirty="0"/>
              <a:t>–</a:t>
            </a:r>
            <a:r>
              <a:rPr lang="en-US" dirty="0"/>
              <a:t> Neale Lab (MGH, Broad Institute)</a:t>
            </a:r>
          </a:p>
          <a:p>
            <a:endParaRPr lang="en-US" dirty="0"/>
          </a:p>
          <a:p>
            <a:r>
              <a:rPr lang="en-US" dirty="0"/>
              <a:t>Slides adapted from previous workshop presenters:</a:t>
            </a:r>
          </a:p>
          <a:p>
            <a:r>
              <a:rPr lang="en-US" i="1" dirty="0"/>
              <a:t>Lucia </a:t>
            </a:r>
            <a:r>
              <a:rPr lang="en-US" i="1" dirty="0" err="1"/>
              <a:t>Colodro</a:t>
            </a:r>
            <a:r>
              <a:rPr lang="en-US" i="1" dirty="0"/>
              <a:t> Conde (QIMR), Katrina </a:t>
            </a:r>
            <a:r>
              <a:rPr lang="en-US" i="1" dirty="0" err="1"/>
              <a:t>Grasby</a:t>
            </a:r>
            <a:r>
              <a:rPr lang="en-US" i="1" dirty="0"/>
              <a:t> (QIMR), Shaun Purcell (HMS)</a:t>
            </a:r>
          </a:p>
          <a:p>
            <a:endParaRPr lang="en-US" i="1" dirty="0"/>
          </a:p>
          <a:p>
            <a:r>
              <a:rPr lang="en-US" dirty="0"/>
              <a:t>With help from:</a:t>
            </a:r>
          </a:p>
          <a:p>
            <a:r>
              <a:rPr lang="en-US" i="1" dirty="0"/>
              <a:t>John Kemp (University of Queensland) and Daniel </a:t>
            </a:r>
            <a:r>
              <a:rPr lang="en-US" i="1" dirty="0" err="1"/>
              <a:t>Gustavson</a:t>
            </a:r>
            <a:r>
              <a:rPr lang="en-US" i="1" dirty="0"/>
              <a:t> (IBG)</a:t>
            </a:r>
            <a:endParaRPr lang="en-US" dirty="0"/>
          </a:p>
        </p:txBody>
      </p:sp>
    </p:spTree>
    <p:extLst>
      <p:ext uri="{BB962C8B-B14F-4D97-AF65-F5344CB8AC3E}">
        <p14:creationId xmlns:p14="http://schemas.microsoft.com/office/powerpoint/2010/main" val="63285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40" y="22594"/>
            <a:ext cx="10515600" cy="1325563"/>
          </a:xfrm>
        </p:spPr>
        <p:txBody>
          <a:bodyPr>
            <a:normAutofit/>
          </a:bodyPr>
          <a:lstStyle/>
          <a:p>
            <a:r>
              <a:rPr lang="en-US" sz="3600" dirty="0"/>
              <a:t>SNPs with different allele frequencies</a:t>
            </a:r>
          </a:p>
        </p:txBody>
      </p:sp>
      <p:grpSp>
        <p:nvGrpSpPr>
          <p:cNvPr id="7" name="Group 6"/>
          <p:cNvGrpSpPr/>
          <p:nvPr/>
        </p:nvGrpSpPr>
        <p:grpSpPr>
          <a:xfrm>
            <a:off x="1004845" y="1275378"/>
            <a:ext cx="7614921" cy="5385673"/>
            <a:chOff x="704411" y="1407430"/>
            <a:chExt cx="7614921" cy="5385673"/>
          </a:xfrm>
        </p:grpSpPr>
        <p:pic>
          <p:nvPicPr>
            <p:cNvPr id="4" name="Picture 3"/>
            <p:cNvPicPr>
              <a:picLocks noChangeAspect="1"/>
            </p:cNvPicPr>
            <p:nvPr/>
          </p:nvPicPr>
          <p:blipFill rotWithShape="1">
            <a:blip r:embed="rId3"/>
            <a:srcRect r="65967"/>
            <a:stretch/>
          </p:blipFill>
          <p:spPr>
            <a:xfrm>
              <a:off x="704411" y="1560717"/>
              <a:ext cx="2687913" cy="5232386"/>
            </a:xfrm>
            <a:prstGeom prst="rect">
              <a:avLst/>
            </a:prstGeom>
          </p:spPr>
        </p:pic>
        <p:sp>
          <p:nvSpPr>
            <p:cNvPr id="5" name="TextBox 4"/>
            <p:cNvSpPr txBox="1"/>
            <p:nvPr/>
          </p:nvSpPr>
          <p:spPr>
            <a:xfrm>
              <a:off x="1477929" y="1407430"/>
              <a:ext cx="1861207" cy="369333"/>
            </a:xfrm>
            <a:prstGeom prst="rect">
              <a:avLst/>
            </a:prstGeom>
            <a:solidFill>
              <a:srgbClr val="FFFFFF"/>
            </a:solidFill>
          </p:spPr>
          <p:txBody>
            <a:bodyPr wrap="square" rtlCol="0">
              <a:spAutoFit/>
            </a:bodyPr>
            <a:lstStyle/>
            <a:p>
              <a:endParaRPr lang="en-US" dirty="0"/>
            </a:p>
          </p:txBody>
        </p:sp>
        <p:sp>
          <p:nvSpPr>
            <p:cNvPr id="6" name="TextBox 5"/>
            <p:cNvSpPr txBox="1"/>
            <p:nvPr/>
          </p:nvSpPr>
          <p:spPr>
            <a:xfrm>
              <a:off x="1542755" y="4034241"/>
              <a:ext cx="6776577" cy="369332"/>
            </a:xfrm>
            <a:prstGeom prst="rect">
              <a:avLst/>
            </a:prstGeom>
            <a:solidFill>
              <a:srgbClr val="FFFFFF"/>
            </a:solidFill>
          </p:spPr>
          <p:txBody>
            <a:bodyPr wrap="square" rtlCol="0">
              <a:spAutoFit/>
            </a:bodyPr>
            <a:lstStyle/>
            <a:p>
              <a:endParaRPr lang="en-US" dirty="0"/>
            </a:p>
          </p:txBody>
        </p:sp>
      </p:grpSp>
      <p:grpSp>
        <p:nvGrpSpPr>
          <p:cNvPr id="3" name="Group 2"/>
          <p:cNvGrpSpPr/>
          <p:nvPr/>
        </p:nvGrpSpPr>
        <p:grpSpPr>
          <a:xfrm>
            <a:off x="4679576" y="3915667"/>
            <a:ext cx="2639456" cy="2760425"/>
            <a:chOff x="3239029" y="3900625"/>
            <a:chExt cx="2639456" cy="2760425"/>
          </a:xfrm>
        </p:grpSpPr>
        <p:pic>
          <p:nvPicPr>
            <p:cNvPr id="9" name="Picture 8"/>
            <p:cNvPicPr>
              <a:picLocks noChangeAspect="1"/>
            </p:cNvPicPr>
            <p:nvPr/>
          </p:nvPicPr>
          <p:blipFill rotWithShape="1">
            <a:blip r:embed="rId3"/>
            <a:srcRect l="66580" t="52881"/>
            <a:stretch/>
          </p:blipFill>
          <p:spPr>
            <a:xfrm>
              <a:off x="3239029" y="4195577"/>
              <a:ext cx="2639456" cy="2465473"/>
            </a:xfrm>
            <a:prstGeom prst="rect">
              <a:avLst/>
            </a:prstGeom>
          </p:spPr>
        </p:pic>
        <p:sp>
          <p:nvSpPr>
            <p:cNvPr id="13" name="TextBox 12"/>
            <p:cNvSpPr txBox="1"/>
            <p:nvPr/>
          </p:nvSpPr>
          <p:spPr>
            <a:xfrm>
              <a:off x="3859032" y="3900625"/>
              <a:ext cx="1861207" cy="369333"/>
            </a:xfrm>
            <a:prstGeom prst="rect">
              <a:avLst/>
            </a:prstGeom>
            <a:solidFill>
              <a:srgbClr val="FFFFFF"/>
            </a:solidFill>
          </p:spPr>
          <p:txBody>
            <a:bodyPr wrap="square" rtlCol="0">
              <a:spAutoFit/>
            </a:bodyPr>
            <a:lstStyle/>
            <a:p>
              <a:endParaRPr lang="en-US" dirty="0"/>
            </a:p>
          </p:txBody>
        </p:sp>
      </p:grpSp>
      <p:sp>
        <p:nvSpPr>
          <p:cNvPr id="8" name="TextBox 7">
            <a:extLst>
              <a:ext uri="{FF2B5EF4-FFF2-40B4-BE49-F238E27FC236}">
                <a16:creationId xmlns:a16="http://schemas.microsoft.com/office/drawing/2014/main" id="{C5782DD3-E206-E32A-D39E-845CE5929678}"/>
              </a:ext>
            </a:extLst>
          </p:cNvPr>
          <p:cNvSpPr txBox="1"/>
          <p:nvPr/>
        </p:nvSpPr>
        <p:spPr>
          <a:xfrm>
            <a:off x="2626534" y="1707654"/>
            <a:ext cx="450764" cy="369332"/>
          </a:xfrm>
          <a:prstGeom prst="rect">
            <a:avLst/>
          </a:prstGeom>
          <a:noFill/>
        </p:spPr>
        <p:txBody>
          <a:bodyPr wrap="none" rtlCol="0">
            <a:spAutoFit/>
          </a:bodyPr>
          <a:lstStyle/>
          <a:p>
            <a:r>
              <a:rPr lang="en-US" dirty="0"/>
              <a:t>AA</a:t>
            </a:r>
          </a:p>
        </p:txBody>
      </p:sp>
      <p:sp>
        <p:nvSpPr>
          <p:cNvPr id="10" name="TextBox 9">
            <a:extLst>
              <a:ext uri="{FF2B5EF4-FFF2-40B4-BE49-F238E27FC236}">
                <a16:creationId xmlns:a16="http://schemas.microsoft.com/office/drawing/2014/main" id="{1500A4E6-9269-BB77-0BA7-E839AFE46D11}"/>
              </a:ext>
            </a:extLst>
          </p:cNvPr>
          <p:cNvSpPr txBox="1"/>
          <p:nvPr/>
        </p:nvSpPr>
        <p:spPr>
          <a:xfrm>
            <a:off x="3118821" y="2169150"/>
            <a:ext cx="442750" cy="369332"/>
          </a:xfrm>
          <a:prstGeom prst="rect">
            <a:avLst/>
          </a:prstGeom>
          <a:noFill/>
        </p:spPr>
        <p:txBody>
          <a:bodyPr wrap="none" rtlCol="0">
            <a:spAutoFit/>
          </a:bodyPr>
          <a:lstStyle/>
          <a:p>
            <a:r>
              <a:rPr lang="en-US" dirty="0"/>
              <a:t>AB</a:t>
            </a:r>
          </a:p>
        </p:txBody>
      </p:sp>
      <p:sp>
        <p:nvSpPr>
          <p:cNvPr id="11" name="TextBox 10">
            <a:extLst>
              <a:ext uri="{FF2B5EF4-FFF2-40B4-BE49-F238E27FC236}">
                <a16:creationId xmlns:a16="http://schemas.microsoft.com/office/drawing/2014/main" id="{D61EC9F4-B79E-F4F3-827C-8456BDD75A75}"/>
              </a:ext>
            </a:extLst>
          </p:cNvPr>
          <p:cNvSpPr txBox="1"/>
          <p:nvPr/>
        </p:nvSpPr>
        <p:spPr>
          <a:xfrm>
            <a:off x="2483584" y="2734249"/>
            <a:ext cx="434734" cy="369332"/>
          </a:xfrm>
          <a:prstGeom prst="rect">
            <a:avLst/>
          </a:prstGeom>
          <a:noFill/>
        </p:spPr>
        <p:txBody>
          <a:bodyPr wrap="none" rtlCol="0">
            <a:spAutoFit/>
          </a:bodyPr>
          <a:lstStyle/>
          <a:p>
            <a:r>
              <a:rPr lang="en-US" dirty="0"/>
              <a:t>BB</a:t>
            </a:r>
          </a:p>
        </p:txBody>
      </p:sp>
      <p:sp>
        <p:nvSpPr>
          <p:cNvPr id="23" name="TextBox 22">
            <a:extLst>
              <a:ext uri="{FF2B5EF4-FFF2-40B4-BE49-F238E27FC236}">
                <a16:creationId xmlns:a16="http://schemas.microsoft.com/office/drawing/2014/main" id="{92C64076-2195-E966-0C29-13877674B012}"/>
              </a:ext>
            </a:extLst>
          </p:cNvPr>
          <p:cNvSpPr txBox="1"/>
          <p:nvPr/>
        </p:nvSpPr>
        <p:spPr>
          <a:xfrm>
            <a:off x="5924781" y="1346302"/>
            <a:ext cx="4044441" cy="461665"/>
          </a:xfrm>
          <a:prstGeom prst="rect">
            <a:avLst/>
          </a:prstGeom>
          <a:noFill/>
        </p:spPr>
        <p:txBody>
          <a:bodyPr wrap="none" rtlCol="0">
            <a:spAutoFit/>
          </a:bodyPr>
          <a:lstStyle/>
          <a:p>
            <a:r>
              <a:rPr lang="en-US" sz="2400" b="1" dirty="0"/>
              <a:t>MAF = Minor Allele Frequency</a:t>
            </a:r>
          </a:p>
        </p:txBody>
      </p:sp>
      <p:sp>
        <p:nvSpPr>
          <p:cNvPr id="24" name="TextBox 23">
            <a:extLst>
              <a:ext uri="{FF2B5EF4-FFF2-40B4-BE49-F238E27FC236}">
                <a16:creationId xmlns:a16="http://schemas.microsoft.com/office/drawing/2014/main" id="{660E72EA-6EE6-600C-E306-35E8E137EB72}"/>
              </a:ext>
            </a:extLst>
          </p:cNvPr>
          <p:cNvSpPr txBox="1"/>
          <p:nvPr/>
        </p:nvSpPr>
        <p:spPr>
          <a:xfrm>
            <a:off x="1403160" y="1267650"/>
            <a:ext cx="1101584" cy="369332"/>
          </a:xfrm>
          <a:prstGeom prst="rect">
            <a:avLst/>
          </a:prstGeom>
          <a:noFill/>
        </p:spPr>
        <p:txBody>
          <a:bodyPr wrap="none" rtlCol="0">
            <a:spAutoFit/>
          </a:bodyPr>
          <a:lstStyle/>
          <a:p>
            <a:r>
              <a:rPr lang="en-US" dirty="0"/>
              <a:t>High MAF</a:t>
            </a:r>
          </a:p>
        </p:txBody>
      </p:sp>
      <p:sp>
        <p:nvSpPr>
          <p:cNvPr id="25" name="TextBox 24">
            <a:extLst>
              <a:ext uri="{FF2B5EF4-FFF2-40B4-BE49-F238E27FC236}">
                <a16:creationId xmlns:a16="http://schemas.microsoft.com/office/drawing/2014/main" id="{A6A457B1-DE61-E717-E19E-9D446C8A2D93}"/>
              </a:ext>
            </a:extLst>
          </p:cNvPr>
          <p:cNvSpPr txBox="1"/>
          <p:nvPr/>
        </p:nvSpPr>
        <p:spPr>
          <a:xfrm>
            <a:off x="1353447" y="3894460"/>
            <a:ext cx="1949252" cy="369332"/>
          </a:xfrm>
          <a:prstGeom prst="rect">
            <a:avLst/>
          </a:prstGeom>
          <a:noFill/>
        </p:spPr>
        <p:txBody>
          <a:bodyPr wrap="none" rtlCol="0">
            <a:spAutoFit/>
          </a:bodyPr>
          <a:lstStyle/>
          <a:p>
            <a:r>
              <a:rPr lang="en-US" dirty="0"/>
              <a:t>Less common MAF</a:t>
            </a:r>
          </a:p>
        </p:txBody>
      </p:sp>
      <p:sp>
        <p:nvSpPr>
          <p:cNvPr id="26" name="TextBox 25">
            <a:extLst>
              <a:ext uri="{FF2B5EF4-FFF2-40B4-BE49-F238E27FC236}">
                <a16:creationId xmlns:a16="http://schemas.microsoft.com/office/drawing/2014/main" id="{B143210A-B2B9-4413-C5BB-8A3DADF5B5F3}"/>
              </a:ext>
            </a:extLst>
          </p:cNvPr>
          <p:cNvSpPr txBox="1"/>
          <p:nvPr/>
        </p:nvSpPr>
        <p:spPr>
          <a:xfrm>
            <a:off x="5062406" y="3870723"/>
            <a:ext cx="2605200" cy="369332"/>
          </a:xfrm>
          <a:prstGeom prst="rect">
            <a:avLst/>
          </a:prstGeom>
          <a:noFill/>
        </p:spPr>
        <p:txBody>
          <a:bodyPr wrap="none" rtlCol="0">
            <a:spAutoFit/>
          </a:bodyPr>
          <a:lstStyle/>
          <a:p>
            <a:r>
              <a:rPr lang="en-US" dirty="0"/>
              <a:t>Monoallelic in the sample</a:t>
            </a:r>
          </a:p>
        </p:txBody>
      </p:sp>
      <p:sp>
        <p:nvSpPr>
          <p:cNvPr id="27" name="Rectangle 26">
            <a:extLst>
              <a:ext uri="{FF2B5EF4-FFF2-40B4-BE49-F238E27FC236}">
                <a16:creationId xmlns:a16="http://schemas.microsoft.com/office/drawing/2014/main" id="{16562C31-17DB-092C-0DBF-015DDC46CEC9}"/>
              </a:ext>
            </a:extLst>
          </p:cNvPr>
          <p:cNvSpPr/>
          <p:nvPr/>
        </p:nvSpPr>
        <p:spPr>
          <a:xfrm>
            <a:off x="3664050" y="2286588"/>
            <a:ext cx="584963" cy="3681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ED13D49-75B9-1BFA-3644-35F84356A94E}"/>
              </a:ext>
            </a:extLst>
          </p:cNvPr>
          <p:cNvSpPr txBox="1"/>
          <p:nvPr/>
        </p:nvSpPr>
        <p:spPr>
          <a:xfrm>
            <a:off x="5924781" y="1978658"/>
            <a:ext cx="5958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“Common SNPs” = MAF &gt; 5%? 1%? 0.1?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“Low Frequency SNPs” = MAF &lt; 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“Ultra-rare variants” = MAF &lt; 1e5 (1 in 100k)</a:t>
            </a:r>
          </a:p>
        </p:txBody>
      </p:sp>
    </p:spTree>
    <p:extLst>
      <p:ext uri="{BB962C8B-B14F-4D97-AF65-F5344CB8AC3E}">
        <p14:creationId xmlns:p14="http://schemas.microsoft.com/office/powerpoint/2010/main" val="347004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631" y="181908"/>
            <a:ext cx="10515600" cy="1325563"/>
          </a:xfrm>
        </p:spPr>
        <p:txBody>
          <a:bodyPr>
            <a:normAutofit/>
          </a:bodyPr>
          <a:lstStyle/>
          <a:p>
            <a:r>
              <a:rPr lang="en-US" dirty="0"/>
              <a:t>Bad SNP call examples</a:t>
            </a:r>
          </a:p>
        </p:txBody>
      </p:sp>
      <p:grpSp>
        <p:nvGrpSpPr>
          <p:cNvPr id="23" name="Group 22">
            <a:extLst>
              <a:ext uri="{FF2B5EF4-FFF2-40B4-BE49-F238E27FC236}">
                <a16:creationId xmlns:a16="http://schemas.microsoft.com/office/drawing/2014/main" id="{91B52080-925C-BE5A-9A00-D8F41FD6A501}"/>
              </a:ext>
            </a:extLst>
          </p:cNvPr>
          <p:cNvGrpSpPr/>
          <p:nvPr/>
        </p:nvGrpSpPr>
        <p:grpSpPr>
          <a:xfrm>
            <a:off x="2989751" y="1969763"/>
            <a:ext cx="5531359" cy="2918473"/>
            <a:chOff x="4615133" y="1288256"/>
            <a:chExt cx="5531359" cy="2918473"/>
          </a:xfrm>
        </p:grpSpPr>
        <p:grpSp>
          <p:nvGrpSpPr>
            <p:cNvPr id="14" name="Group 13"/>
            <p:cNvGrpSpPr/>
            <p:nvPr/>
          </p:nvGrpSpPr>
          <p:grpSpPr>
            <a:xfrm>
              <a:off x="4615133" y="1288256"/>
              <a:ext cx="5531359" cy="2918473"/>
              <a:chOff x="3719066" y="2038703"/>
              <a:chExt cx="5290366" cy="2657989"/>
            </a:xfrm>
          </p:grpSpPr>
          <p:pic>
            <p:nvPicPr>
              <p:cNvPr id="15" name="Picture 14"/>
              <p:cNvPicPr>
                <a:picLocks noChangeAspect="1"/>
              </p:cNvPicPr>
              <p:nvPr/>
            </p:nvPicPr>
            <p:blipFill>
              <a:blip r:embed="rId3"/>
              <a:stretch>
                <a:fillRect/>
              </a:stretch>
            </p:blipFill>
            <p:spPr>
              <a:xfrm>
                <a:off x="3719066" y="2179573"/>
                <a:ext cx="5290366" cy="2517119"/>
              </a:xfrm>
              <a:prstGeom prst="rect">
                <a:avLst/>
              </a:prstGeom>
            </p:spPr>
          </p:pic>
          <p:sp>
            <p:nvSpPr>
              <p:cNvPr id="16" name="TextBox 15"/>
              <p:cNvSpPr txBox="1"/>
              <p:nvPr/>
            </p:nvSpPr>
            <p:spPr>
              <a:xfrm>
                <a:off x="3719066" y="2038703"/>
                <a:ext cx="4535440" cy="336368"/>
              </a:xfrm>
              <a:prstGeom prst="rect">
                <a:avLst/>
              </a:prstGeom>
              <a:solidFill>
                <a:srgbClr val="FFFFFF"/>
              </a:solidFill>
            </p:spPr>
            <p:txBody>
              <a:bodyPr wrap="square" rtlCol="0">
                <a:spAutoFit/>
              </a:bodyPr>
              <a:lstStyle/>
              <a:p>
                <a:endParaRPr lang="en-US" dirty="0"/>
              </a:p>
            </p:txBody>
          </p:sp>
        </p:grpSp>
        <p:sp>
          <p:nvSpPr>
            <p:cNvPr id="17" name="TextBox 16"/>
            <p:cNvSpPr txBox="1"/>
            <p:nvPr/>
          </p:nvSpPr>
          <p:spPr>
            <a:xfrm>
              <a:off x="6366541" y="2907728"/>
              <a:ext cx="873894" cy="369332"/>
            </a:xfrm>
            <a:prstGeom prst="rect">
              <a:avLst/>
            </a:prstGeom>
            <a:noFill/>
          </p:spPr>
          <p:txBody>
            <a:bodyPr wrap="none" rtlCol="0">
              <a:spAutoFit/>
            </a:bodyPr>
            <a:lstStyle/>
            <a:p>
              <a:r>
                <a:rPr lang="en-US" dirty="0" err="1"/>
                <a:t>homref</a:t>
              </a:r>
              <a:endParaRPr lang="en-US" dirty="0"/>
            </a:p>
          </p:txBody>
        </p:sp>
        <p:sp>
          <p:nvSpPr>
            <p:cNvPr id="18" name="TextBox 17"/>
            <p:cNvSpPr txBox="1"/>
            <p:nvPr/>
          </p:nvSpPr>
          <p:spPr>
            <a:xfrm>
              <a:off x="5638881" y="2455498"/>
              <a:ext cx="497700" cy="369332"/>
            </a:xfrm>
            <a:prstGeom prst="rect">
              <a:avLst/>
            </a:prstGeom>
            <a:noFill/>
          </p:spPr>
          <p:txBody>
            <a:bodyPr wrap="none" rtlCol="0">
              <a:spAutoFit/>
            </a:bodyPr>
            <a:lstStyle/>
            <a:p>
              <a:r>
                <a:rPr lang="en-US" dirty="0"/>
                <a:t>het</a:t>
              </a:r>
            </a:p>
          </p:txBody>
        </p:sp>
        <p:sp>
          <p:nvSpPr>
            <p:cNvPr id="19" name="TextBox 18"/>
            <p:cNvSpPr txBox="1"/>
            <p:nvPr/>
          </p:nvSpPr>
          <p:spPr>
            <a:xfrm>
              <a:off x="5328872" y="1845363"/>
              <a:ext cx="853119" cy="369332"/>
            </a:xfrm>
            <a:prstGeom prst="rect">
              <a:avLst/>
            </a:prstGeom>
            <a:noFill/>
          </p:spPr>
          <p:txBody>
            <a:bodyPr wrap="none" rtlCol="0">
              <a:spAutoFit/>
            </a:bodyPr>
            <a:lstStyle/>
            <a:p>
              <a:r>
                <a:rPr lang="en-US" dirty="0" err="1"/>
                <a:t>homalt</a:t>
              </a:r>
              <a:endParaRPr lang="en-US" dirty="0"/>
            </a:p>
          </p:txBody>
        </p:sp>
        <p:sp>
          <p:nvSpPr>
            <p:cNvPr id="20" name="TextBox 19"/>
            <p:cNvSpPr txBox="1"/>
            <p:nvPr/>
          </p:nvSpPr>
          <p:spPr>
            <a:xfrm>
              <a:off x="9035901" y="3226443"/>
              <a:ext cx="766748" cy="369332"/>
            </a:xfrm>
            <a:prstGeom prst="rect">
              <a:avLst/>
            </a:prstGeom>
            <a:noFill/>
          </p:spPr>
          <p:txBody>
            <a:bodyPr wrap="none" rtlCol="0">
              <a:spAutoFit/>
            </a:bodyPr>
            <a:lstStyle/>
            <a:p>
              <a:r>
                <a:rPr lang="en-US"/>
                <a:t>A1/A1</a:t>
              </a:r>
              <a:endParaRPr lang="en-US" dirty="0"/>
            </a:p>
          </p:txBody>
        </p:sp>
        <p:sp>
          <p:nvSpPr>
            <p:cNvPr id="21" name="TextBox 20"/>
            <p:cNvSpPr txBox="1"/>
            <p:nvPr/>
          </p:nvSpPr>
          <p:spPr>
            <a:xfrm>
              <a:off x="8775706" y="2139624"/>
              <a:ext cx="766748" cy="369332"/>
            </a:xfrm>
            <a:prstGeom prst="rect">
              <a:avLst/>
            </a:prstGeom>
            <a:noFill/>
          </p:spPr>
          <p:txBody>
            <a:bodyPr wrap="none" rtlCol="0">
              <a:spAutoFit/>
            </a:bodyPr>
            <a:lstStyle/>
            <a:p>
              <a:r>
                <a:rPr lang="en-US"/>
                <a:t>A1/A2</a:t>
              </a:r>
              <a:endParaRPr lang="en-US" dirty="0"/>
            </a:p>
          </p:txBody>
        </p:sp>
        <p:sp>
          <p:nvSpPr>
            <p:cNvPr id="22" name="TextBox 21"/>
            <p:cNvSpPr txBox="1"/>
            <p:nvPr/>
          </p:nvSpPr>
          <p:spPr>
            <a:xfrm>
              <a:off x="8057281" y="1711553"/>
              <a:ext cx="766748" cy="369332"/>
            </a:xfrm>
            <a:prstGeom prst="rect">
              <a:avLst/>
            </a:prstGeom>
            <a:noFill/>
          </p:spPr>
          <p:txBody>
            <a:bodyPr wrap="none" rtlCol="0">
              <a:spAutoFit/>
            </a:bodyPr>
            <a:lstStyle/>
            <a:p>
              <a:r>
                <a:rPr lang="en-US" dirty="0"/>
                <a:t>A2/A2</a:t>
              </a:r>
            </a:p>
          </p:txBody>
        </p:sp>
      </p:grpSp>
      <p:sp>
        <p:nvSpPr>
          <p:cNvPr id="24" name="Rectangle 23">
            <a:extLst>
              <a:ext uri="{FF2B5EF4-FFF2-40B4-BE49-F238E27FC236}">
                <a16:creationId xmlns:a16="http://schemas.microsoft.com/office/drawing/2014/main" id="{E3C03B7B-2CDF-EAEA-F7BE-C84284E0DE17}"/>
              </a:ext>
            </a:extLst>
          </p:cNvPr>
          <p:cNvSpPr/>
          <p:nvPr/>
        </p:nvSpPr>
        <p:spPr>
          <a:xfrm>
            <a:off x="2532166" y="1848500"/>
            <a:ext cx="6827881" cy="518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20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pPr eaLnBrk="1" hangingPunct="1"/>
            <a:r>
              <a:rPr lang="en-US" altLang="en-US"/>
              <a:t>Bad SNP</a:t>
            </a:r>
          </a:p>
        </p:txBody>
      </p:sp>
      <p:pic>
        <p:nvPicPr>
          <p:cNvPr id="50179"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514601" y="1600201"/>
            <a:ext cx="7053263" cy="4657725"/>
          </a:xfrm>
          <a:noFill/>
        </p:spPr>
      </p:pic>
      <p:sp>
        <p:nvSpPr>
          <p:cNvPr id="50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97F967-353A-9749-B1A0-A97EB6E9C7C4}" type="slidenum">
              <a:rPr lang="en-US" altLang="en-US">
                <a:solidFill>
                  <a:schemeClr val="tx2"/>
                </a:solidFill>
              </a:rPr>
              <a:pPr/>
              <a:t>12</a:t>
            </a:fld>
            <a:endParaRPr lang="en-US" altLang="en-US">
              <a:solidFill>
                <a:schemeClr val="tx2"/>
              </a:solidFill>
            </a:endParaRPr>
          </a:p>
        </p:txBody>
      </p:sp>
      <p:sp>
        <p:nvSpPr>
          <p:cNvPr id="2" name="Rectangle 1">
            <a:extLst>
              <a:ext uri="{FF2B5EF4-FFF2-40B4-BE49-F238E27FC236}">
                <a16:creationId xmlns:a16="http://schemas.microsoft.com/office/drawing/2014/main" id="{6EDA3230-6C55-E3DE-9E39-7D7E9215FE3F}"/>
              </a:ext>
            </a:extLst>
          </p:cNvPr>
          <p:cNvSpPr/>
          <p:nvPr/>
        </p:nvSpPr>
        <p:spPr>
          <a:xfrm>
            <a:off x="2024186" y="1420010"/>
            <a:ext cx="584963" cy="4936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A17F4CA-7C6F-B995-8344-D1F9A0472031}"/>
              </a:ext>
            </a:extLst>
          </p:cNvPr>
          <p:cNvSpPr/>
          <p:nvPr/>
        </p:nvSpPr>
        <p:spPr>
          <a:xfrm>
            <a:off x="9275382" y="1460893"/>
            <a:ext cx="584963" cy="4936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F58B1F-DBAC-41A3-8D49-70BFEF0DD38E}"/>
              </a:ext>
            </a:extLst>
          </p:cNvPr>
          <p:cNvSpPr/>
          <p:nvPr/>
        </p:nvSpPr>
        <p:spPr>
          <a:xfrm>
            <a:off x="2208860" y="6132866"/>
            <a:ext cx="7193325"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892071-4944-443A-407B-0FE4C8B2BA5F}"/>
              </a:ext>
            </a:extLst>
          </p:cNvPr>
          <p:cNvSpPr/>
          <p:nvPr/>
        </p:nvSpPr>
        <p:spPr>
          <a:xfrm>
            <a:off x="1565194" y="1557338"/>
            <a:ext cx="7193325"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397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pPr eaLnBrk="1" hangingPunct="1"/>
            <a:r>
              <a:rPr lang="en-US" altLang="en-US"/>
              <a:t>Another bad SNP</a:t>
            </a:r>
          </a:p>
        </p:txBody>
      </p:sp>
      <p:pic>
        <p:nvPicPr>
          <p:cNvPr id="53251"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895600" y="1447800"/>
            <a:ext cx="6523038" cy="4343400"/>
          </a:xfrm>
          <a:noFill/>
        </p:spPr>
      </p:pic>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AD272C-8EDB-C14E-9A9D-69EC099948BD}" type="slidenum">
              <a:rPr lang="en-US" altLang="en-US">
                <a:solidFill>
                  <a:schemeClr val="tx2"/>
                </a:solidFill>
              </a:rPr>
              <a:pPr/>
              <a:t>13</a:t>
            </a:fld>
            <a:endParaRPr lang="en-US" altLang="en-US">
              <a:solidFill>
                <a:schemeClr val="tx2"/>
              </a:solidFill>
            </a:endParaRPr>
          </a:p>
        </p:txBody>
      </p:sp>
      <p:sp>
        <p:nvSpPr>
          <p:cNvPr id="2" name="TextBox 1"/>
          <p:cNvSpPr txBox="1"/>
          <p:nvPr/>
        </p:nvSpPr>
        <p:spPr>
          <a:xfrm>
            <a:off x="7150794" y="4180114"/>
            <a:ext cx="1090811" cy="369332"/>
          </a:xfrm>
          <a:prstGeom prst="rect">
            <a:avLst/>
          </a:prstGeom>
          <a:noFill/>
        </p:spPr>
        <p:txBody>
          <a:bodyPr wrap="none" rtlCol="0">
            <a:spAutoFit/>
          </a:bodyPr>
          <a:lstStyle/>
          <a:p>
            <a:r>
              <a:rPr lang="en-US" i="1" dirty="0"/>
              <a:t>Deletion?</a:t>
            </a:r>
          </a:p>
        </p:txBody>
      </p:sp>
      <p:sp>
        <p:nvSpPr>
          <p:cNvPr id="3" name="TextBox 2">
            <a:extLst>
              <a:ext uri="{FF2B5EF4-FFF2-40B4-BE49-F238E27FC236}">
                <a16:creationId xmlns:a16="http://schemas.microsoft.com/office/drawing/2014/main" id="{06430A57-5589-493D-45D5-8F37B9B44ED7}"/>
              </a:ext>
            </a:extLst>
          </p:cNvPr>
          <p:cNvSpPr txBox="1"/>
          <p:nvPr/>
        </p:nvSpPr>
        <p:spPr>
          <a:xfrm>
            <a:off x="4816559" y="2566069"/>
            <a:ext cx="1447960" cy="369332"/>
          </a:xfrm>
          <a:prstGeom prst="rect">
            <a:avLst/>
          </a:prstGeom>
          <a:noFill/>
        </p:spPr>
        <p:txBody>
          <a:bodyPr wrap="none" rtlCol="0">
            <a:spAutoFit/>
          </a:bodyPr>
          <a:lstStyle/>
          <a:p>
            <a:r>
              <a:rPr lang="en-US" i="1" dirty="0"/>
              <a:t>Duplications?</a:t>
            </a:r>
          </a:p>
        </p:txBody>
      </p:sp>
      <p:sp>
        <p:nvSpPr>
          <p:cNvPr id="4" name="Rectangle 3">
            <a:extLst>
              <a:ext uri="{FF2B5EF4-FFF2-40B4-BE49-F238E27FC236}">
                <a16:creationId xmlns:a16="http://schemas.microsoft.com/office/drawing/2014/main" id="{DA068E84-C626-2504-4374-3312084FCB84}"/>
              </a:ext>
            </a:extLst>
          </p:cNvPr>
          <p:cNvSpPr/>
          <p:nvPr/>
        </p:nvSpPr>
        <p:spPr>
          <a:xfrm>
            <a:off x="2603118" y="1420010"/>
            <a:ext cx="584963" cy="4936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3456120-35A0-979B-FE26-98D9AFA0B2A9}"/>
              </a:ext>
            </a:extLst>
          </p:cNvPr>
          <p:cNvSpPr/>
          <p:nvPr/>
        </p:nvSpPr>
        <p:spPr>
          <a:xfrm>
            <a:off x="9296400" y="1272774"/>
            <a:ext cx="584963" cy="4936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3F7C6BE-4064-0539-514F-8E475F8ADF3A}"/>
              </a:ext>
            </a:extLst>
          </p:cNvPr>
          <p:cNvSpPr/>
          <p:nvPr/>
        </p:nvSpPr>
        <p:spPr>
          <a:xfrm>
            <a:off x="2755518" y="1292705"/>
            <a:ext cx="6540882" cy="575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595C9E-ABB0-4165-6B91-9E03D173077E}"/>
              </a:ext>
            </a:extLst>
          </p:cNvPr>
          <p:cNvSpPr/>
          <p:nvPr/>
        </p:nvSpPr>
        <p:spPr>
          <a:xfrm>
            <a:off x="3203321" y="5649588"/>
            <a:ext cx="6540882" cy="575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147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pPr eaLnBrk="1" hangingPunct="1"/>
            <a:r>
              <a:rPr lang="en-US" altLang="en-US" dirty="0"/>
              <a:t>Another bad SNP</a:t>
            </a:r>
          </a:p>
        </p:txBody>
      </p:sp>
      <p:pic>
        <p:nvPicPr>
          <p:cNvPr id="54275"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048000" y="1600200"/>
            <a:ext cx="6248400" cy="4165600"/>
          </a:xfrm>
          <a:noFill/>
        </p:spPr>
      </p:pic>
      <p:sp>
        <p:nvSpPr>
          <p:cNvPr id="542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F006D80-18D0-7E4B-B38B-AB317940205C}" type="slidenum">
              <a:rPr lang="en-US" altLang="en-US">
                <a:solidFill>
                  <a:schemeClr val="tx2"/>
                </a:solidFill>
              </a:rPr>
              <a:pPr/>
              <a:t>14</a:t>
            </a:fld>
            <a:endParaRPr lang="en-US" altLang="en-US">
              <a:solidFill>
                <a:schemeClr val="tx2"/>
              </a:solidFill>
            </a:endParaRPr>
          </a:p>
        </p:txBody>
      </p:sp>
      <p:sp>
        <p:nvSpPr>
          <p:cNvPr id="2" name="Rectangle 1">
            <a:extLst>
              <a:ext uri="{FF2B5EF4-FFF2-40B4-BE49-F238E27FC236}">
                <a16:creationId xmlns:a16="http://schemas.microsoft.com/office/drawing/2014/main" id="{1F1EC49A-A327-1144-5AD8-889755371B50}"/>
              </a:ext>
            </a:extLst>
          </p:cNvPr>
          <p:cNvSpPr/>
          <p:nvPr/>
        </p:nvSpPr>
        <p:spPr>
          <a:xfrm>
            <a:off x="2603118" y="1420010"/>
            <a:ext cx="584963" cy="4936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2190D2C-ADD7-B1C5-4E55-40716D1F1F71}"/>
              </a:ext>
            </a:extLst>
          </p:cNvPr>
          <p:cNvSpPr/>
          <p:nvPr/>
        </p:nvSpPr>
        <p:spPr>
          <a:xfrm>
            <a:off x="2755518" y="1292705"/>
            <a:ext cx="6540882" cy="575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212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61"/>
            <a:ext cx="10515600" cy="1325563"/>
          </a:xfrm>
        </p:spPr>
        <p:txBody>
          <a:bodyPr>
            <a:normAutofit/>
          </a:bodyPr>
          <a:lstStyle/>
          <a:p>
            <a:r>
              <a:rPr lang="en-US" sz="3600" dirty="0"/>
              <a:t>PLINK data format of GWAS data</a:t>
            </a:r>
          </a:p>
        </p:txBody>
      </p:sp>
      <p:sp>
        <p:nvSpPr>
          <p:cNvPr id="4" name="TextBox 3"/>
          <p:cNvSpPr txBox="1"/>
          <p:nvPr/>
        </p:nvSpPr>
        <p:spPr>
          <a:xfrm>
            <a:off x="1243123" y="1349058"/>
            <a:ext cx="943785" cy="369332"/>
          </a:xfrm>
          <a:prstGeom prst="rect">
            <a:avLst/>
          </a:prstGeom>
          <a:noFill/>
        </p:spPr>
        <p:txBody>
          <a:bodyPr wrap="none" rtlCol="0">
            <a:spAutoFit/>
          </a:bodyPr>
          <a:lstStyle/>
          <a:p>
            <a:r>
              <a:rPr lang="en-US" i="1" dirty="0"/>
              <a:t>.fam file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58" y="2189843"/>
            <a:ext cx="3759200" cy="2070100"/>
          </a:xfrm>
          <a:prstGeom prst="rect">
            <a:avLst/>
          </a:prstGeom>
        </p:spPr>
      </p:pic>
      <p:sp>
        <p:nvSpPr>
          <p:cNvPr id="8" name="TextBox 7"/>
          <p:cNvSpPr txBox="1"/>
          <p:nvPr/>
        </p:nvSpPr>
        <p:spPr>
          <a:xfrm>
            <a:off x="327259" y="1820511"/>
            <a:ext cx="3999813" cy="369332"/>
          </a:xfrm>
          <a:prstGeom prst="rect">
            <a:avLst/>
          </a:prstGeom>
          <a:noFill/>
        </p:spPr>
        <p:txBody>
          <a:bodyPr wrap="none" rtlCol="0">
            <a:spAutoFit/>
          </a:bodyPr>
          <a:lstStyle/>
          <a:p>
            <a:r>
              <a:rPr lang="en-US" dirty="0"/>
              <a:t>FID       IID        PID        MID      SEX      AFF</a:t>
            </a:r>
          </a:p>
        </p:txBody>
      </p:sp>
      <p:sp>
        <p:nvSpPr>
          <p:cNvPr id="11" name="Text Box 9"/>
          <p:cNvSpPr txBox="1">
            <a:spLocks noChangeArrowheads="1"/>
          </p:cNvSpPr>
          <p:nvPr/>
        </p:nvSpPr>
        <p:spPr bwMode="auto">
          <a:xfrm>
            <a:off x="9318171" y="4678816"/>
            <a:ext cx="1951175" cy="1015663"/>
          </a:xfrm>
          <a:prstGeom prst="rect">
            <a:avLst/>
          </a:prstGeom>
          <a:solidFill>
            <a:schemeClr val="tx1">
              <a:lumMod val="85000"/>
              <a:lumOff val="15000"/>
            </a:schemeClr>
          </a:solidFill>
          <a:ln>
            <a:solidFill>
              <a:schemeClr val="tx1"/>
            </a:solidFill>
          </a:ln>
          <a:effectLst/>
          <a:extLs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ltLang="en-US" sz="1200" dirty="0">
                <a:solidFill>
                  <a:schemeClr val="bg2"/>
                </a:solidFill>
                <a:effectLst>
                  <a:outerShdw blurRad="38100" dist="38100" dir="2700000" algn="tl">
                    <a:srgbClr val="FFFFFF"/>
                  </a:outerShdw>
                </a:effectLst>
                <a:latin typeface="Courier New" pitchFamily="16" charset="0"/>
              </a:rPr>
              <a:t>0101010010101010101</a:t>
            </a:r>
          </a:p>
          <a:p>
            <a:r>
              <a:rPr lang="en-US" altLang="en-US" sz="1200" dirty="0">
                <a:solidFill>
                  <a:schemeClr val="bg2"/>
                </a:solidFill>
                <a:effectLst>
                  <a:outerShdw blurRad="38100" dist="38100" dir="2700000" algn="tl">
                    <a:srgbClr val="FFFFFF"/>
                  </a:outerShdw>
                </a:effectLst>
                <a:latin typeface="Courier New" pitchFamily="16" charset="0"/>
              </a:rPr>
              <a:t>1010011101010101010</a:t>
            </a:r>
          </a:p>
          <a:p>
            <a:r>
              <a:rPr lang="en-US" altLang="en-US" sz="1200" dirty="0">
                <a:solidFill>
                  <a:schemeClr val="bg2"/>
                </a:solidFill>
                <a:effectLst>
                  <a:outerShdw blurRad="38100" dist="38100" dir="2700000" algn="tl">
                    <a:srgbClr val="FFFFFF"/>
                  </a:outerShdw>
                </a:effectLst>
                <a:latin typeface="Courier New" pitchFamily="16" charset="0"/>
              </a:rPr>
              <a:t>1101110101001010101</a:t>
            </a:r>
          </a:p>
          <a:p>
            <a:r>
              <a:rPr lang="en-US" altLang="en-US" sz="1200" dirty="0">
                <a:solidFill>
                  <a:schemeClr val="bg2"/>
                </a:solidFill>
                <a:effectLst>
                  <a:outerShdw blurRad="38100" dist="38100" dir="2700000" algn="tl">
                    <a:srgbClr val="FFFFFF"/>
                  </a:outerShdw>
                </a:effectLst>
                <a:latin typeface="Courier New" pitchFamily="16" charset="0"/>
              </a:rPr>
              <a:t>1101001011101101010</a:t>
            </a:r>
          </a:p>
          <a:p>
            <a:r>
              <a:rPr lang="en-US" altLang="en-US" sz="1200" dirty="0">
                <a:solidFill>
                  <a:schemeClr val="bg2"/>
                </a:solidFill>
                <a:effectLst>
                  <a:outerShdw blurRad="38100" dist="38100" dir="2700000" algn="tl">
                    <a:srgbClr val="FFFFFF"/>
                  </a:outerShdw>
                </a:effectLst>
                <a:latin typeface="Courier New" pitchFamily="16" charset="0"/>
              </a:rPr>
              <a:t>1101010101010111010</a:t>
            </a:r>
          </a:p>
        </p:txBody>
      </p:sp>
      <p:sp>
        <p:nvSpPr>
          <p:cNvPr id="12" name="Line 26"/>
          <p:cNvSpPr>
            <a:spLocks noChangeShapeType="1"/>
          </p:cNvSpPr>
          <p:nvPr/>
        </p:nvSpPr>
        <p:spPr bwMode="auto">
          <a:xfrm>
            <a:off x="10469903" y="3472324"/>
            <a:ext cx="2154" cy="1035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3" name="TextBox 12"/>
          <p:cNvSpPr txBox="1"/>
          <p:nvPr/>
        </p:nvSpPr>
        <p:spPr>
          <a:xfrm>
            <a:off x="5201324" y="1370633"/>
            <a:ext cx="2198038" cy="369332"/>
          </a:xfrm>
          <a:prstGeom prst="rect">
            <a:avLst/>
          </a:prstGeom>
          <a:noFill/>
        </p:spPr>
        <p:txBody>
          <a:bodyPr wrap="none" rtlCol="0">
            <a:spAutoFit/>
          </a:bodyPr>
          <a:lstStyle/>
          <a:p>
            <a:r>
              <a:rPr lang="en-US" i="1" dirty="0"/>
              <a:t>.</a:t>
            </a:r>
            <a:r>
              <a:rPr lang="en-US" i="1" dirty="0" err="1"/>
              <a:t>bim</a:t>
            </a:r>
            <a:r>
              <a:rPr lang="en-US" i="1" dirty="0"/>
              <a:t> file (or .map file)</a:t>
            </a:r>
          </a:p>
        </p:txBody>
      </p:sp>
      <p:sp>
        <p:nvSpPr>
          <p:cNvPr id="14" name="TextBox 13"/>
          <p:cNvSpPr txBox="1"/>
          <p:nvPr/>
        </p:nvSpPr>
        <p:spPr>
          <a:xfrm>
            <a:off x="9602400" y="1354336"/>
            <a:ext cx="946093" cy="369332"/>
          </a:xfrm>
          <a:prstGeom prst="rect">
            <a:avLst/>
          </a:prstGeom>
          <a:noFill/>
        </p:spPr>
        <p:txBody>
          <a:bodyPr wrap="none" rtlCol="0">
            <a:spAutoFit/>
          </a:bodyPr>
          <a:lstStyle/>
          <a:p>
            <a:r>
              <a:rPr lang="en-US" i="1" dirty="0"/>
              <a:t>.</a:t>
            </a:r>
            <a:r>
              <a:rPr lang="en-US" i="1" dirty="0" err="1"/>
              <a:t>ped</a:t>
            </a:r>
            <a:r>
              <a:rPr lang="en-US" i="1" dirty="0"/>
              <a:t> file</a:t>
            </a:r>
          </a:p>
        </p:txBody>
      </p:sp>
      <p:sp>
        <p:nvSpPr>
          <p:cNvPr id="15" name="TextBox 14"/>
          <p:cNvSpPr txBox="1"/>
          <p:nvPr/>
        </p:nvSpPr>
        <p:spPr>
          <a:xfrm>
            <a:off x="9159846" y="4119716"/>
            <a:ext cx="946093" cy="369332"/>
          </a:xfrm>
          <a:prstGeom prst="rect">
            <a:avLst/>
          </a:prstGeom>
          <a:noFill/>
        </p:spPr>
        <p:txBody>
          <a:bodyPr wrap="none" rtlCol="0">
            <a:spAutoFit/>
          </a:bodyPr>
          <a:lstStyle/>
          <a:p>
            <a:r>
              <a:rPr lang="en-US" i="1"/>
              <a:t>.bed </a:t>
            </a:r>
            <a:r>
              <a:rPr lang="en-US" i="1" dirty="0"/>
              <a:t>file</a:t>
            </a:r>
          </a:p>
        </p:txBody>
      </p:sp>
      <p:sp>
        <p:nvSpPr>
          <p:cNvPr id="16" name="TextBox 15"/>
          <p:cNvSpPr txBox="1"/>
          <p:nvPr/>
        </p:nvSpPr>
        <p:spPr>
          <a:xfrm>
            <a:off x="359228" y="4267197"/>
            <a:ext cx="2190793" cy="2308324"/>
          </a:xfrm>
          <a:prstGeom prst="rect">
            <a:avLst/>
          </a:prstGeom>
          <a:noFill/>
        </p:spPr>
        <p:txBody>
          <a:bodyPr wrap="none" rtlCol="0">
            <a:spAutoFit/>
          </a:bodyPr>
          <a:lstStyle/>
          <a:p>
            <a:r>
              <a:rPr lang="en-US" dirty="0"/>
              <a:t>FID = family ID</a:t>
            </a:r>
          </a:p>
          <a:p>
            <a:r>
              <a:rPr lang="en-US" dirty="0"/>
              <a:t>IID = Individual ID</a:t>
            </a:r>
          </a:p>
          <a:p>
            <a:r>
              <a:rPr lang="en-US" dirty="0"/>
              <a:t>PID = paternal ID</a:t>
            </a:r>
          </a:p>
          <a:p>
            <a:r>
              <a:rPr lang="en-US" dirty="0"/>
              <a:t>MID = maternal ID</a:t>
            </a:r>
          </a:p>
          <a:p>
            <a:r>
              <a:rPr lang="en-US" dirty="0"/>
              <a:t>AFF = affection status</a:t>
            </a:r>
          </a:p>
          <a:p>
            <a:pPr marL="285750" indent="-285750">
              <a:buFont typeface="Arial" panose="020B0604020202020204" pitchFamily="34" charset="0"/>
              <a:buChar char="•"/>
            </a:pPr>
            <a:r>
              <a:rPr lang="en-US" dirty="0"/>
              <a:t>1 = control</a:t>
            </a:r>
          </a:p>
          <a:p>
            <a:pPr marL="285750" indent="-285750">
              <a:buFont typeface="Arial" panose="020B0604020202020204" pitchFamily="34" charset="0"/>
              <a:buChar char="•"/>
            </a:pPr>
            <a:r>
              <a:rPr lang="en-US" dirty="0"/>
              <a:t>2 = case</a:t>
            </a:r>
          </a:p>
          <a:p>
            <a:pPr marL="285750" indent="-285750">
              <a:buFont typeface="Arial" panose="020B0604020202020204" pitchFamily="34" charset="0"/>
              <a:buChar char="•"/>
            </a:pPr>
            <a:r>
              <a:rPr lang="en-US" dirty="0"/>
              <a:t>-9 or 0 = unknown</a:t>
            </a:r>
          </a:p>
        </p:txBody>
      </p:sp>
      <p:sp>
        <p:nvSpPr>
          <p:cNvPr id="18" name="TextBox 17"/>
          <p:cNvSpPr txBox="1"/>
          <p:nvPr/>
        </p:nvSpPr>
        <p:spPr>
          <a:xfrm>
            <a:off x="4205043" y="2197275"/>
            <a:ext cx="4305987" cy="369332"/>
          </a:xfrm>
          <a:prstGeom prst="rect">
            <a:avLst/>
          </a:prstGeom>
          <a:noFill/>
        </p:spPr>
        <p:txBody>
          <a:bodyPr wrap="none" rtlCol="0">
            <a:spAutoFit/>
          </a:bodyPr>
          <a:lstStyle/>
          <a:p>
            <a:r>
              <a:rPr lang="en-US" dirty="0"/>
              <a:t>CHR     SNP ID               CM     POS      A1     A2</a:t>
            </a:r>
          </a:p>
        </p:txBody>
      </p:sp>
      <p:sp>
        <p:nvSpPr>
          <p:cNvPr id="19" name="TextBox 18"/>
          <p:cNvSpPr txBox="1"/>
          <p:nvPr/>
        </p:nvSpPr>
        <p:spPr>
          <a:xfrm>
            <a:off x="1271044" y="1081847"/>
            <a:ext cx="981359" cy="369332"/>
          </a:xfrm>
          <a:prstGeom prst="rect">
            <a:avLst/>
          </a:prstGeom>
          <a:noFill/>
        </p:spPr>
        <p:txBody>
          <a:bodyPr wrap="none" rtlCol="0">
            <a:spAutoFit/>
          </a:bodyPr>
          <a:lstStyle/>
          <a:p>
            <a:r>
              <a:rPr lang="en-US" b="1" dirty="0"/>
              <a:t>Samples</a:t>
            </a:r>
          </a:p>
        </p:txBody>
      </p:sp>
      <p:sp>
        <p:nvSpPr>
          <p:cNvPr id="20" name="TextBox 19"/>
          <p:cNvSpPr txBox="1"/>
          <p:nvPr/>
        </p:nvSpPr>
        <p:spPr>
          <a:xfrm>
            <a:off x="5343887" y="1081847"/>
            <a:ext cx="1734514" cy="369332"/>
          </a:xfrm>
          <a:prstGeom prst="rect">
            <a:avLst/>
          </a:prstGeom>
          <a:noFill/>
        </p:spPr>
        <p:txBody>
          <a:bodyPr wrap="none" rtlCol="0">
            <a:spAutoFit/>
          </a:bodyPr>
          <a:lstStyle/>
          <a:p>
            <a:r>
              <a:rPr lang="en-US" b="1" dirty="0"/>
              <a:t>Genetic variants</a:t>
            </a:r>
          </a:p>
        </p:txBody>
      </p:sp>
      <p:sp>
        <p:nvSpPr>
          <p:cNvPr id="21" name="TextBox 20"/>
          <p:cNvSpPr txBox="1"/>
          <p:nvPr/>
        </p:nvSpPr>
        <p:spPr>
          <a:xfrm>
            <a:off x="9317903" y="1076745"/>
            <a:ext cx="1602426" cy="369332"/>
          </a:xfrm>
          <a:prstGeom prst="rect">
            <a:avLst/>
          </a:prstGeom>
          <a:noFill/>
        </p:spPr>
        <p:txBody>
          <a:bodyPr wrap="none" rtlCol="0">
            <a:spAutoFit/>
          </a:bodyPr>
          <a:lstStyle/>
          <a:p>
            <a:r>
              <a:rPr lang="en-US" b="1" dirty="0"/>
              <a:t>Genotype data</a:t>
            </a:r>
          </a:p>
        </p:txBody>
      </p:sp>
      <p:pic>
        <p:nvPicPr>
          <p:cNvPr id="6" name="Picture 5" descr="Text&#10;&#10;Description automatically generated">
            <a:extLst>
              <a:ext uri="{FF2B5EF4-FFF2-40B4-BE49-F238E27FC236}">
                <a16:creationId xmlns:a16="http://schemas.microsoft.com/office/drawing/2014/main" id="{A23B5012-83E2-28F3-EEAC-A2193B5BE942}"/>
              </a:ext>
            </a:extLst>
          </p:cNvPr>
          <p:cNvPicPr>
            <a:picLocks noChangeAspect="1"/>
          </p:cNvPicPr>
          <p:nvPr/>
        </p:nvPicPr>
        <p:blipFill>
          <a:blip r:embed="rId3"/>
          <a:stretch>
            <a:fillRect/>
          </a:stretch>
        </p:blipFill>
        <p:spPr>
          <a:xfrm>
            <a:off x="4243720" y="2598183"/>
            <a:ext cx="4192593" cy="2704518"/>
          </a:xfrm>
          <a:prstGeom prst="rect">
            <a:avLst/>
          </a:prstGeom>
        </p:spPr>
      </p:pic>
      <p:sp>
        <p:nvSpPr>
          <p:cNvPr id="9" name="TextBox 8">
            <a:extLst>
              <a:ext uri="{FF2B5EF4-FFF2-40B4-BE49-F238E27FC236}">
                <a16:creationId xmlns:a16="http://schemas.microsoft.com/office/drawing/2014/main" id="{491A4809-BF5C-9E5F-F510-433E3EDE0430}"/>
              </a:ext>
            </a:extLst>
          </p:cNvPr>
          <p:cNvSpPr txBox="1"/>
          <p:nvPr/>
        </p:nvSpPr>
        <p:spPr>
          <a:xfrm>
            <a:off x="4208431" y="5310001"/>
            <a:ext cx="3870560" cy="1477328"/>
          </a:xfrm>
          <a:prstGeom prst="rect">
            <a:avLst/>
          </a:prstGeom>
          <a:noFill/>
        </p:spPr>
        <p:txBody>
          <a:bodyPr wrap="square" rtlCol="0">
            <a:spAutoFit/>
          </a:bodyPr>
          <a:lstStyle/>
          <a:p>
            <a:r>
              <a:rPr lang="en-US" dirty="0"/>
              <a:t>CHR = chromosome</a:t>
            </a:r>
          </a:p>
          <a:p>
            <a:r>
              <a:rPr lang="en-US" dirty="0"/>
              <a:t>POS = position</a:t>
            </a:r>
          </a:p>
          <a:p>
            <a:r>
              <a:rPr lang="en-US" dirty="0"/>
              <a:t>CM = Centimorgan (often unused)</a:t>
            </a:r>
          </a:p>
          <a:p>
            <a:r>
              <a:rPr lang="en-US" dirty="0"/>
              <a:t>A1 = 0 allele</a:t>
            </a:r>
          </a:p>
          <a:p>
            <a:r>
              <a:rPr lang="en-US" dirty="0"/>
              <a:t>A2 = 1 allele</a:t>
            </a:r>
          </a:p>
        </p:txBody>
      </p:sp>
      <p:pic>
        <p:nvPicPr>
          <p:cNvPr id="23" name="Picture 22" descr="A picture containing text, keyboard&#10;&#10;Description automatically generated">
            <a:extLst>
              <a:ext uri="{FF2B5EF4-FFF2-40B4-BE49-F238E27FC236}">
                <a16:creationId xmlns:a16="http://schemas.microsoft.com/office/drawing/2014/main" id="{8477767A-CCFD-5004-0CAD-2A49DE83D4EE}"/>
              </a:ext>
            </a:extLst>
          </p:cNvPr>
          <p:cNvPicPr>
            <a:picLocks noChangeAspect="1"/>
          </p:cNvPicPr>
          <p:nvPr/>
        </p:nvPicPr>
        <p:blipFill>
          <a:blip r:embed="rId4"/>
          <a:stretch>
            <a:fillRect/>
          </a:stretch>
        </p:blipFill>
        <p:spPr>
          <a:xfrm>
            <a:off x="8686799" y="1865846"/>
            <a:ext cx="3326877" cy="1496519"/>
          </a:xfrm>
          <a:prstGeom prst="rect">
            <a:avLst/>
          </a:prstGeom>
        </p:spPr>
      </p:pic>
      <p:sp>
        <p:nvSpPr>
          <p:cNvPr id="24" name="TextBox 23">
            <a:extLst>
              <a:ext uri="{FF2B5EF4-FFF2-40B4-BE49-F238E27FC236}">
                <a16:creationId xmlns:a16="http://schemas.microsoft.com/office/drawing/2014/main" id="{40ADFEE7-8D76-0701-15B4-B840E90474BC}"/>
              </a:ext>
            </a:extLst>
          </p:cNvPr>
          <p:cNvSpPr txBox="1"/>
          <p:nvPr/>
        </p:nvSpPr>
        <p:spPr>
          <a:xfrm>
            <a:off x="9781317" y="3664663"/>
            <a:ext cx="1377172" cy="369332"/>
          </a:xfrm>
          <a:prstGeom prst="rect">
            <a:avLst/>
          </a:prstGeom>
          <a:solidFill>
            <a:schemeClr val="bg1"/>
          </a:solidFill>
          <a:ln>
            <a:solidFill>
              <a:schemeClr val="tx1"/>
            </a:solidFill>
          </a:ln>
        </p:spPr>
        <p:txBody>
          <a:bodyPr wrap="none" rtlCol="0">
            <a:spAutoFit/>
          </a:bodyPr>
          <a:lstStyle/>
          <a:p>
            <a:r>
              <a:rPr lang="en-US" dirty="0"/>
              <a:t>compression</a:t>
            </a:r>
          </a:p>
        </p:txBody>
      </p:sp>
    </p:spTree>
    <p:extLst>
      <p:ext uri="{BB962C8B-B14F-4D97-AF65-F5344CB8AC3E}">
        <p14:creationId xmlns:p14="http://schemas.microsoft.com/office/powerpoint/2010/main" val="453455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GWAS QC</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4597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latin typeface="Century Gothic"/>
                <a:cs typeface="Century Gothic"/>
              </a:rPr>
              <a:t>GWAS Quality Control (QC)</a:t>
            </a:r>
          </a:p>
        </p:txBody>
      </p:sp>
      <p:sp>
        <p:nvSpPr>
          <p:cNvPr id="4" name="Content Placeholder 3"/>
          <p:cNvSpPr>
            <a:spLocks noGrp="1"/>
          </p:cNvSpPr>
          <p:nvPr>
            <p:ph idx="1"/>
          </p:nvPr>
        </p:nvSpPr>
        <p:spPr/>
        <p:txBody>
          <a:bodyPr>
            <a:normAutofit fontScale="92500" lnSpcReduction="10000"/>
          </a:bodyPr>
          <a:lstStyle/>
          <a:p>
            <a:r>
              <a:rPr lang="en-US" sz="2400" b="1" dirty="0">
                <a:latin typeface="Century Gothic"/>
                <a:cs typeface="Century Gothic"/>
              </a:rPr>
              <a:t>GOAL</a:t>
            </a:r>
            <a:r>
              <a:rPr lang="en-US" sz="2400" dirty="0">
                <a:latin typeface="Century Gothic"/>
                <a:cs typeface="Century Gothic"/>
              </a:rPr>
              <a:t>: Remove bad samples/SNPs, keep good samples/SNPs</a:t>
            </a:r>
          </a:p>
          <a:p>
            <a:endParaRPr lang="en-US" sz="2400" dirty="0">
              <a:latin typeface="Century Gothic"/>
              <a:cs typeface="Century Gothic"/>
            </a:endParaRPr>
          </a:p>
          <a:p>
            <a:r>
              <a:rPr lang="en-US" sz="2400" dirty="0">
                <a:latin typeface="Century Gothic"/>
                <a:cs typeface="Century Gothic"/>
              </a:rPr>
              <a:t>Preliminary strategies (first pass)</a:t>
            </a:r>
          </a:p>
          <a:p>
            <a:pPr lvl="1"/>
            <a:r>
              <a:rPr lang="en-US" sz="2000" dirty="0">
                <a:latin typeface="Century Gothic"/>
                <a:cs typeface="Century Gothic"/>
              </a:rPr>
              <a:t>Poorly genotyped samples / SNP markers</a:t>
            </a:r>
          </a:p>
          <a:p>
            <a:pPr lvl="1"/>
            <a:r>
              <a:rPr lang="en-US" sz="2000" dirty="0">
                <a:latin typeface="Century Gothic"/>
                <a:cs typeface="Century Gothic"/>
              </a:rPr>
              <a:t>Potential genotype/phenotype mismatches</a:t>
            </a:r>
          </a:p>
          <a:p>
            <a:pPr lvl="1"/>
            <a:r>
              <a:rPr lang="en-US" sz="2000" dirty="0">
                <a:latin typeface="Century Gothic"/>
                <a:cs typeface="Century Gothic"/>
              </a:rPr>
              <a:t>Deviation away from expected heterozygosity</a:t>
            </a:r>
          </a:p>
          <a:p>
            <a:pPr lvl="1"/>
            <a:r>
              <a:rPr lang="en-US" sz="2000" dirty="0">
                <a:latin typeface="Century Gothic"/>
                <a:cs typeface="Century Gothic"/>
              </a:rPr>
              <a:t>Related or duplicated samples (population-based data)</a:t>
            </a:r>
          </a:p>
          <a:p>
            <a:endParaRPr lang="en-US" sz="2400" dirty="0">
              <a:latin typeface="Century Gothic"/>
              <a:cs typeface="Century Gothic"/>
            </a:endParaRPr>
          </a:p>
          <a:p>
            <a:r>
              <a:rPr lang="en-US" sz="2400" dirty="0">
                <a:latin typeface="Century Gothic"/>
                <a:cs typeface="Century Gothic"/>
              </a:rPr>
              <a:t>Follow-up strategies</a:t>
            </a:r>
          </a:p>
          <a:p>
            <a:pPr lvl="1"/>
            <a:r>
              <a:rPr lang="en-US" sz="2000" dirty="0">
                <a:latin typeface="Century Gothic"/>
                <a:cs typeface="Century Gothic"/>
              </a:rPr>
              <a:t>Batch effects</a:t>
            </a:r>
          </a:p>
          <a:p>
            <a:pPr lvl="1"/>
            <a:r>
              <a:rPr lang="en-US" sz="2000" dirty="0">
                <a:latin typeface="Century Gothic"/>
                <a:cs typeface="Century Gothic"/>
              </a:rPr>
              <a:t>Quality differences between datasets</a:t>
            </a:r>
          </a:p>
          <a:p>
            <a:pPr lvl="1"/>
            <a:r>
              <a:rPr lang="en-US" sz="2000" dirty="0">
                <a:latin typeface="Century Gothic"/>
                <a:cs typeface="Century Gothic"/>
              </a:rPr>
              <a:t>Comparison with reference data</a:t>
            </a:r>
          </a:p>
          <a:p>
            <a:pPr marL="457200" lvl="1" indent="0">
              <a:buNone/>
            </a:pPr>
            <a:r>
              <a:rPr lang="en-US" sz="2000" dirty="0">
                <a:latin typeface="Century Gothic"/>
                <a:cs typeface="Century Gothic"/>
              </a:rPr>
              <a:t>…and more</a:t>
            </a:r>
          </a:p>
        </p:txBody>
      </p:sp>
    </p:spTree>
    <p:extLst>
      <p:ext uri="{BB962C8B-B14F-4D97-AF65-F5344CB8AC3E}">
        <p14:creationId xmlns:p14="http://schemas.microsoft.com/office/powerpoint/2010/main" val="1766105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4000" b="1" dirty="0">
                <a:latin typeface="Century Gothic"/>
                <a:cs typeface="Century Gothic"/>
              </a:rPr>
              <a:t>Sample QC</a:t>
            </a:r>
          </a:p>
        </p:txBody>
      </p:sp>
      <p:sp>
        <p:nvSpPr>
          <p:cNvPr id="4" name="Content Placeholder 3"/>
          <p:cNvSpPr>
            <a:spLocks noGrp="1"/>
          </p:cNvSpPr>
          <p:nvPr>
            <p:ph idx="1"/>
          </p:nvPr>
        </p:nvSpPr>
        <p:spPr/>
        <p:txBody>
          <a:bodyPr/>
          <a:lstStyle/>
          <a:p>
            <a:r>
              <a:rPr lang="en-US" sz="2400" dirty="0">
                <a:latin typeface="Century Gothic"/>
                <a:cs typeface="Century Gothic"/>
              </a:rPr>
              <a:t>Poorly genotyped individuals </a:t>
            </a:r>
          </a:p>
          <a:p>
            <a:pPr lvl="1"/>
            <a:r>
              <a:rPr lang="en-US" sz="2000" dirty="0">
                <a:latin typeface="Century Gothic"/>
                <a:cs typeface="Century Gothic"/>
              </a:rPr>
              <a:t>Poor quality DNA (high number of failed SNP calls)</a:t>
            </a:r>
          </a:p>
          <a:p>
            <a:pPr lvl="1"/>
            <a:r>
              <a:rPr lang="en-US" sz="2000" dirty="0">
                <a:latin typeface="Century Gothic"/>
                <a:cs typeface="Century Gothic"/>
              </a:rPr>
              <a:t>Contaminated DNA (unusual levels of </a:t>
            </a:r>
            <a:r>
              <a:rPr lang="en-US" sz="2000" dirty="0" err="1">
                <a:latin typeface="Century Gothic"/>
                <a:cs typeface="Century Gothic"/>
              </a:rPr>
              <a:t>heterozygosity</a:t>
            </a:r>
            <a:r>
              <a:rPr lang="en-US" sz="2000" dirty="0">
                <a:latin typeface="Century Gothic"/>
                <a:cs typeface="Century Gothic"/>
              </a:rPr>
              <a:t>)</a:t>
            </a:r>
          </a:p>
          <a:p>
            <a:r>
              <a:rPr lang="en-US" sz="2400" dirty="0">
                <a:latin typeface="Century Gothic"/>
                <a:cs typeface="Century Gothic"/>
              </a:rPr>
              <a:t>Reporting error</a:t>
            </a:r>
          </a:p>
          <a:p>
            <a:pPr lvl="1"/>
            <a:r>
              <a:rPr lang="en-US" sz="2000" dirty="0">
                <a:latin typeface="Century Gothic"/>
                <a:cs typeface="Century Gothic"/>
              </a:rPr>
              <a:t>Indications of sample mix-up (sex check or ancestry match)</a:t>
            </a:r>
          </a:p>
          <a:p>
            <a:r>
              <a:rPr lang="en-US" sz="2400" dirty="0">
                <a:latin typeface="Century Gothic"/>
                <a:cs typeface="Century Gothic"/>
              </a:rPr>
              <a:t>Related individuals</a:t>
            </a:r>
          </a:p>
          <a:p>
            <a:pPr lvl="1"/>
            <a:r>
              <a:rPr lang="en-US" sz="2000" dirty="0">
                <a:latin typeface="Century Gothic"/>
                <a:cs typeface="Century Gothic"/>
              </a:rPr>
              <a:t>Family-based and population-based samples require different experimental designs </a:t>
            </a:r>
          </a:p>
          <a:p>
            <a:pPr lvl="1"/>
            <a:r>
              <a:rPr lang="en-US" sz="2000" dirty="0">
                <a:latin typeface="Century Gothic"/>
                <a:cs typeface="Century Gothic"/>
              </a:rPr>
              <a:t>Related individuals can bias test statistics across the whole-genome</a:t>
            </a:r>
          </a:p>
          <a:p>
            <a:pPr lvl="1"/>
            <a:r>
              <a:rPr lang="en-US" sz="2000" dirty="0">
                <a:latin typeface="Century Gothic"/>
                <a:cs typeface="Century Gothic"/>
              </a:rPr>
              <a:t>In family-based association: </a:t>
            </a:r>
            <a:r>
              <a:rPr lang="en-US" sz="2000" dirty="0" err="1">
                <a:latin typeface="Century Gothic"/>
                <a:cs typeface="Century Gothic"/>
              </a:rPr>
              <a:t>Mendelian</a:t>
            </a:r>
            <a:r>
              <a:rPr lang="en-US" sz="2000" dirty="0">
                <a:latin typeface="Century Gothic"/>
                <a:cs typeface="Century Gothic"/>
              </a:rPr>
              <a:t> errors used as QC  </a:t>
            </a:r>
          </a:p>
          <a:p>
            <a:endParaRPr lang="en-US" sz="2400" dirty="0">
              <a:latin typeface="Century Gothic"/>
              <a:cs typeface="Century Gothic"/>
            </a:endParaRPr>
          </a:p>
        </p:txBody>
      </p:sp>
    </p:spTree>
    <p:extLst>
      <p:ext uri="{BB962C8B-B14F-4D97-AF65-F5344CB8AC3E}">
        <p14:creationId xmlns:p14="http://schemas.microsoft.com/office/powerpoint/2010/main" val="1682850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4000" b="1" dirty="0">
                <a:latin typeface="Century Gothic"/>
                <a:cs typeface="Century Gothic"/>
              </a:rPr>
              <a:t>SNP QC</a:t>
            </a:r>
          </a:p>
        </p:txBody>
      </p:sp>
      <p:sp>
        <p:nvSpPr>
          <p:cNvPr id="4" name="Content Placeholder 3"/>
          <p:cNvSpPr>
            <a:spLocks noGrp="1"/>
          </p:cNvSpPr>
          <p:nvPr>
            <p:ph idx="1"/>
          </p:nvPr>
        </p:nvSpPr>
        <p:spPr/>
        <p:txBody>
          <a:bodyPr/>
          <a:lstStyle/>
          <a:p>
            <a:r>
              <a:rPr lang="en-US" sz="2400" dirty="0">
                <a:latin typeface="Century Gothic"/>
                <a:cs typeface="Century Gothic"/>
              </a:rPr>
              <a:t>Poorly genotyped SNPs</a:t>
            </a:r>
          </a:p>
          <a:p>
            <a:pPr lvl="1"/>
            <a:r>
              <a:rPr lang="en-US" sz="2000" dirty="0">
                <a:latin typeface="Century Gothic"/>
                <a:cs typeface="Century Gothic"/>
              </a:rPr>
              <a:t>Poor primer design / nonspecific DNA binding (high number of failed SNP calls)</a:t>
            </a:r>
          </a:p>
          <a:p>
            <a:pPr lvl="1"/>
            <a:r>
              <a:rPr lang="en-US" sz="2000" dirty="0">
                <a:latin typeface="Century Gothic"/>
                <a:cs typeface="Century Gothic"/>
              </a:rPr>
              <a:t>Poor clustering of genotype intensities (deviation from HWE)</a:t>
            </a:r>
          </a:p>
          <a:p>
            <a:pPr lvl="1"/>
            <a:r>
              <a:rPr lang="en-US" sz="2000" dirty="0">
                <a:latin typeface="Century Gothic"/>
                <a:cs typeface="Century Gothic"/>
              </a:rPr>
              <a:t>Mendelian errors (if family-based data available)</a:t>
            </a:r>
          </a:p>
          <a:p>
            <a:pPr lvl="1"/>
            <a:r>
              <a:rPr lang="en-US" sz="2000" dirty="0">
                <a:latin typeface="Century Gothic"/>
                <a:cs typeface="Century Gothic"/>
              </a:rPr>
              <a:t>Uninformative SNPs (too rare or mono-allelic) </a:t>
            </a:r>
          </a:p>
          <a:p>
            <a:pPr lvl="1"/>
            <a:endParaRPr lang="en-US" sz="2000" dirty="0">
              <a:latin typeface="Century Gothic"/>
              <a:cs typeface="Century Gothic"/>
            </a:endParaRPr>
          </a:p>
          <a:p>
            <a:r>
              <a:rPr lang="en-US" sz="2400" dirty="0">
                <a:latin typeface="Century Gothic"/>
                <a:cs typeface="Century Gothic"/>
              </a:rPr>
              <a:t>Follow-up on association signals</a:t>
            </a:r>
          </a:p>
          <a:p>
            <a:pPr lvl="1"/>
            <a:r>
              <a:rPr lang="en-US" sz="2000" dirty="0">
                <a:latin typeface="Century Gothic"/>
                <a:cs typeface="Century Gothic"/>
              </a:rPr>
              <a:t>No QC protocol will eliminate all instances of genotyping error </a:t>
            </a:r>
          </a:p>
          <a:p>
            <a:pPr lvl="1"/>
            <a:r>
              <a:rPr lang="en-US" sz="2000" dirty="0">
                <a:latin typeface="Century Gothic"/>
                <a:cs typeface="Century Gothic"/>
              </a:rPr>
              <a:t>Re-analyze original intensity of significant associations (whenever possible)</a:t>
            </a:r>
          </a:p>
          <a:p>
            <a:pPr lvl="1"/>
            <a:r>
              <a:rPr lang="en-US" sz="2000" dirty="0">
                <a:latin typeface="Century Gothic"/>
                <a:cs typeface="Century Gothic"/>
              </a:rPr>
              <a:t>For meta-analysis, examining heterogeneity of SNP effect </a:t>
            </a:r>
          </a:p>
          <a:p>
            <a:endParaRPr lang="en-US" sz="2400" dirty="0">
              <a:latin typeface="Century Gothic"/>
              <a:cs typeface="Century Gothic"/>
            </a:endParaRPr>
          </a:p>
        </p:txBody>
      </p:sp>
    </p:spTree>
    <p:extLst>
      <p:ext uri="{BB962C8B-B14F-4D97-AF65-F5344CB8AC3E}">
        <p14:creationId xmlns:p14="http://schemas.microsoft.com/office/powerpoint/2010/main" val="130685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Outline – genetic data QC</a:t>
            </a:r>
          </a:p>
        </p:txBody>
      </p:sp>
      <p:sp>
        <p:nvSpPr>
          <p:cNvPr id="3" name="Content Placeholder 2"/>
          <p:cNvSpPr>
            <a:spLocks noGrp="1"/>
          </p:cNvSpPr>
          <p:nvPr>
            <p:ph idx="1"/>
          </p:nvPr>
        </p:nvSpPr>
        <p:spPr/>
        <p:txBody>
          <a:bodyPr>
            <a:normAutofit/>
          </a:bodyPr>
          <a:lstStyle/>
          <a:p>
            <a:r>
              <a:rPr lang="en-US" dirty="0"/>
              <a:t>Lecture portion (~40 minutes)</a:t>
            </a:r>
          </a:p>
          <a:p>
            <a:pPr lvl="1"/>
            <a:r>
              <a:rPr lang="en-US" dirty="0"/>
              <a:t>Goals of GWAS</a:t>
            </a:r>
          </a:p>
          <a:p>
            <a:pPr lvl="1"/>
            <a:r>
              <a:rPr lang="en-US" dirty="0"/>
              <a:t>What does genetic data look like?</a:t>
            </a:r>
          </a:p>
          <a:p>
            <a:pPr lvl="1"/>
            <a:r>
              <a:rPr lang="en-US" dirty="0"/>
              <a:t>GWAS Quality Control (QC)</a:t>
            </a:r>
          </a:p>
          <a:p>
            <a:pPr lvl="1"/>
            <a:endParaRPr lang="en-US" dirty="0"/>
          </a:p>
          <a:p>
            <a:r>
              <a:rPr lang="en-US" dirty="0"/>
              <a:t>Practical portion (~40 minutes)</a:t>
            </a:r>
          </a:p>
          <a:p>
            <a:pPr lvl="1"/>
            <a:r>
              <a:rPr lang="en-US" dirty="0"/>
              <a:t>Viewing genotype data</a:t>
            </a:r>
          </a:p>
          <a:p>
            <a:pPr lvl="1"/>
            <a:r>
              <a:rPr lang="en-US" dirty="0"/>
              <a:t>Sample and SNP QC</a:t>
            </a:r>
          </a:p>
          <a:p>
            <a:pPr lvl="1"/>
            <a:r>
              <a:rPr lang="en-US" dirty="0"/>
              <a:t>Relatedness checking</a:t>
            </a:r>
          </a:p>
          <a:p>
            <a:pPr lvl="1"/>
            <a:r>
              <a:rPr lang="en-US" dirty="0"/>
              <a:t>Principal components analysis (PCA)</a:t>
            </a:r>
          </a:p>
          <a:p>
            <a:pPr lvl="1"/>
            <a:endParaRPr lang="en-US" dirty="0"/>
          </a:p>
        </p:txBody>
      </p:sp>
    </p:spTree>
    <p:extLst>
      <p:ext uri="{BB962C8B-B14F-4D97-AF65-F5344CB8AC3E}">
        <p14:creationId xmlns:p14="http://schemas.microsoft.com/office/powerpoint/2010/main" val="1313305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dirty="0">
                <a:latin typeface="Century Gothic" panose="020B0502020202020204" pitchFamily="34" charset="0"/>
              </a:rPr>
              <a:t>Preliminary QC steps</a:t>
            </a:r>
          </a:p>
        </p:txBody>
      </p:sp>
      <p:sp>
        <p:nvSpPr>
          <p:cNvPr id="3" name="Content Placeholder 2"/>
          <p:cNvSpPr>
            <a:spLocks noGrp="1"/>
          </p:cNvSpPr>
          <p:nvPr>
            <p:ph idx="1"/>
          </p:nvPr>
        </p:nvSpPr>
        <p:spPr/>
        <p:txBody>
          <a:bodyPr>
            <a:normAutofit/>
          </a:bodyPr>
          <a:lstStyle/>
          <a:p>
            <a:r>
              <a:rPr lang="en-AU" b="1" dirty="0">
                <a:solidFill>
                  <a:schemeClr val="accent1">
                    <a:lumMod val="50000"/>
                  </a:schemeClr>
                </a:solidFill>
              </a:rPr>
              <a:t>SAMPLE</a:t>
            </a:r>
            <a:r>
              <a:rPr lang="en-AU" dirty="0"/>
              <a:t>: Sex-check (</a:t>
            </a:r>
            <a:r>
              <a:rPr lang="en-AU" dirty="0" err="1"/>
              <a:t>chr</a:t>
            </a:r>
            <a:r>
              <a:rPr lang="en-AU" dirty="0"/>
              <a:t> X heterozygosity)</a:t>
            </a:r>
          </a:p>
          <a:p>
            <a:r>
              <a:rPr lang="en-AU" b="1" dirty="0">
                <a:solidFill>
                  <a:schemeClr val="accent6">
                    <a:lumMod val="50000"/>
                  </a:schemeClr>
                </a:solidFill>
              </a:rPr>
              <a:t>SNP</a:t>
            </a:r>
            <a:r>
              <a:rPr lang="en-AU" dirty="0"/>
              <a:t>: Genotyping Call Rate (genotypes missed in individuals)</a:t>
            </a:r>
          </a:p>
          <a:p>
            <a:r>
              <a:rPr lang="en-AU" b="1" dirty="0">
                <a:solidFill>
                  <a:schemeClr val="accent1">
                    <a:lumMod val="50000"/>
                  </a:schemeClr>
                </a:solidFill>
              </a:rPr>
              <a:t>SAMPLE</a:t>
            </a:r>
            <a:r>
              <a:rPr lang="en-AU" dirty="0"/>
              <a:t>: Sample Call Rate (individuals missing genotypes)</a:t>
            </a:r>
          </a:p>
          <a:p>
            <a:r>
              <a:rPr lang="en-AU" b="1" dirty="0"/>
              <a:t>SNP</a:t>
            </a:r>
            <a:r>
              <a:rPr lang="en-AU" dirty="0"/>
              <a:t>: Hardy-Weinberg Equilibrium </a:t>
            </a:r>
          </a:p>
          <a:p>
            <a:r>
              <a:rPr lang="en-AU" b="1" dirty="0">
                <a:solidFill>
                  <a:schemeClr val="accent1">
                    <a:lumMod val="50000"/>
                  </a:schemeClr>
                </a:solidFill>
              </a:rPr>
              <a:t>SAMPLE</a:t>
            </a:r>
            <a:r>
              <a:rPr lang="en-AU" dirty="0"/>
              <a:t>: Proportion of Heterozygosity</a:t>
            </a:r>
          </a:p>
          <a:p>
            <a:r>
              <a:rPr lang="en-AU" b="1" dirty="0">
                <a:solidFill>
                  <a:schemeClr val="accent1">
                    <a:lumMod val="50000"/>
                  </a:schemeClr>
                </a:solidFill>
              </a:rPr>
              <a:t>SAMPLE</a:t>
            </a:r>
            <a:r>
              <a:rPr lang="en-AU" b="1" dirty="0"/>
              <a:t>/</a:t>
            </a:r>
            <a:r>
              <a:rPr lang="en-AU" b="1" dirty="0">
                <a:solidFill>
                  <a:schemeClr val="accent6">
                    <a:lumMod val="50000"/>
                  </a:schemeClr>
                </a:solidFill>
              </a:rPr>
              <a:t>SNP</a:t>
            </a:r>
            <a:r>
              <a:rPr lang="en-AU" dirty="0"/>
              <a:t>: Mendelian errors</a:t>
            </a:r>
          </a:p>
          <a:p>
            <a:r>
              <a:rPr lang="en-AU" b="1" dirty="0">
                <a:solidFill>
                  <a:schemeClr val="accent1">
                    <a:lumMod val="50000"/>
                  </a:schemeClr>
                </a:solidFill>
              </a:rPr>
              <a:t>SAMPLE</a:t>
            </a:r>
            <a:r>
              <a:rPr lang="en-AU" dirty="0"/>
              <a:t>: Genetic Relatedness</a:t>
            </a:r>
          </a:p>
          <a:p>
            <a:endParaRPr lang="en-AU" dirty="0"/>
          </a:p>
        </p:txBody>
      </p:sp>
    </p:spTree>
    <p:extLst>
      <p:ext uri="{BB962C8B-B14F-4D97-AF65-F5344CB8AC3E}">
        <p14:creationId xmlns:p14="http://schemas.microsoft.com/office/powerpoint/2010/main" val="1050567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Confirming genetic sex</a:t>
            </a:r>
          </a:p>
        </p:txBody>
      </p:sp>
      <p:sp>
        <p:nvSpPr>
          <p:cNvPr id="3" name="Content Placeholder 2"/>
          <p:cNvSpPr>
            <a:spLocks noGrp="1"/>
          </p:cNvSpPr>
          <p:nvPr>
            <p:ph idx="1"/>
          </p:nvPr>
        </p:nvSpPr>
        <p:spPr>
          <a:xfrm>
            <a:off x="228600" y="1690688"/>
            <a:ext cx="11734800" cy="4351338"/>
          </a:xfrm>
        </p:spPr>
        <p:txBody>
          <a:bodyPr/>
          <a:lstStyle/>
          <a:p>
            <a:r>
              <a:rPr lang="en-US" dirty="0"/>
              <a:t>Primary question: Is the sample-level data correctly matching the SNP data?</a:t>
            </a:r>
          </a:p>
        </p:txBody>
      </p:sp>
      <p:sp>
        <p:nvSpPr>
          <p:cNvPr id="5" name="Text Box 4"/>
          <p:cNvSpPr txBox="1">
            <a:spLocks noChangeArrowheads="1"/>
          </p:cNvSpPr>
          <p:nvPr/>
        </p:nvSpPr>
        <p:spPr bwMode="auto">
          <a:xfrm>
            <a:off x="5747792" y="3006864"/>
            <a:ext cx="6215608" cy="3170099"/>
          </a:xfrm>
          <a:prstGeom prst="rect">
            <a:avLst/>
          </a:prstGeom>
          <a:solidFill>
            <a:schemeClr val="accent5">
              <a:lumMod val="60000"/>
              <a:lumOff val="40000"/>
            </a:schemeClr>
          </a:solidFill>
          <a:ln w="9525">
            <a:solidFill>
              <a:schemeClr val="tx1"/>
            </a:solidFill>
            <a:miter lim="800000"/>
            <a:headEnd/>
            <a:tailEnd/>
          </a:ln>
          <a:effectLst/>
        </p:spPr>
        <p:txBody>
          <a:bodyPr wrap="square">
            <a:spAutoFit/>
          </a:bodyPr>
          <a:lstStyle/>
          <a:p>
            <a:r>
              <a:rPr lang="en-US" altLang="en-US" sz="1000" dirty="0">
                <a:latin typeface="Courier New"/>
                <a:ea typeface="ＭＳ Ｐゴシック" pitchFamily="16" charset="-128"/>
                <a:cs typeface="Courier New"/>
              </a:rPr>
              <a:t> </a:t>
            </a:r>
            <a:r>
              <a:rPr lang="en-US" sz="1000" dirty="0">
                <a:latin typeface="Courier New"/>
                <a:cs typeface="Courier New"/>
              </a:rPr>
              <a:t>    </a:t>
            </a:r>
            <a:r>
              <a:rPr lang="en-US" sz="1000" b="1" dirty="0">
                <a:latin typeface="Courier New"/>
                <a:cs typeface="Courier New"/>
              </a:rPr>
              <a:t>FID         IID       PEDSEX       SNPSEX       STATUS            F</a:t>
            </a:r>
          </a:p>
          <a:p>
            <a:r>
              <a:rPr lang="en-US" sz="1000" b="1" dirty="0">
                <a:latin typeface="Courier New"/>
                <a:cs typeface="Courier New"/>
              </a:rPr>
              <a:t>    T304      T30411            1            1           OK       0.9857</a:t>
            </a:r>
          </a:p>
          <a:p>
            <a:r>
              <a:rPr lang="en-US" sz="1000" b="1" dirty="0">
                <a:latin typeface="Courier New"/>
                <a:cs typeface="Courier New"/>
              </a:rPr>
              <a:t>  A0641C   06410021C            1            1           OK       0.9841</a:t>
            </a:r>
          </a:p>
          <a:p>
            <a:r>
              <a:rPr lang="en-US" sz="1000" b="1" dirty="0">
                <a:latin typeface="Courier New"/>
                <a:cs typeface="Courier New"/>
              </a:rPr>
              <a:t>  T06013    T2601310            2            2           OK     -0.06164</a:t>
            </a:r>
          </a:p>
          <a:p>
            <a:r>
              <a:rPr lang="en-US" sz="1000" b="1" dirty="0">
                <a:latin typeface="Courier New"/>
                <a:cs typeface="Courier New"/>
              </a:rPr>
              <a:t>  T01533    T2153321            1            1           OK       0.9841</a:t>
            </a:r>
          </a:p>
          <a:p>
            <a:r>
              <a:rPr lang="en-US" sz="1000" b="1" dirty="0">
                <a:latin typeface="Courier New"/>
                <a:cs typeface="Courier New"/>
              </a:rPr>
              <a:t>    T330      T33021            1            1           OK       0.9867</a:t>
            </a:r>
          </a:p>
          <a:p>
            <a:r>
              <a:rPr lang="en-US" sz="1000" b="1" dirty="0">
                <a:latin typeface="Courier New"/>
                <a:cs typeface="Courier New"/>
              </a:rPr>
              <a:t>    T191      T19120            2            2           OK      0.01155</a:t>
            </a:r>
          </a:p>
          <a:p>
            <a:r>
              <a:rPr lang="en-US" sz="1000" b="1" dirty="0">
                <a:latin typeface="Courier New"/>
                <a:cs typeface="Courier New"/>
              </a:rPr>
              <a:t>    T329      T32911            1            1           OK       0.9839</a:t>
            </a:r>
          </a:p>
          <a:p>
            <a:r>
              <a:rPr lang="en-US" sz="1000" b="1" dirty="0">
                <a:latin typeface="Courier New"/>
                <a:cs typeface="Courier New"/>
              </a:rPr>
              <a:t>  T07981    T2798111            1            1           OK       0.9822</a:t>
            </a:r>
          </a:p>
          <a:p>
            <a:r>
              <a:rPr lang="en-US" sz="1000" b="1" dirty="0">
                <a:latin typeface="Courier New"/>
                <a:cs typeface="Courier New"/>
              </a:rPr>
              <a:t>  A0601C   06010021C            1            1           OK       0.9858</a:t>
            </a:r>
          </a:p>
          <a:p>
            <a:r>
              <a:rPr lang="en-US" sz="1000" b="1" dirty="0">
                <a:latin typeface="Courier New"/>
                <a:cs typeface="Courier New"/>
              </a:rPr>
              <a:t>  A1008C   10080011C            1            1           OK       0.9817</a:t>
            </a:r>
          </a:p>
          <a:p>
            <a:r>
              <a:rPr lang="en-US" sz="1000" b="1" dirty="0">
                <a:latin typeface="Courier New"/>
                <a:cs typeface="Courier New"/>
              </a:rPr>
              <a:t>  A0880C   08800331C            1            1           OK       0.9818</a:t>
            </a:r>
          </a:p>
          <a:p>
            <a:r>
              <a:rPr lang="en-US" sz="1000" b="1" dirty="0">
                <a:latin typeface="Courier New"/>
                <a:cs typeface="Courier New"/>
              </a:rPr>
              <a:t>  T00894    T2089420            2            2           OK      0.01927</a:t>
            </a:r>
          </a:p>
          <a:p>
            <a:r>
              <a:rPr lang="en-US" sz="1000" b="1" dirty="0">
                <a:latin typeface="Courier New"/>
                <a:cs typeface="Courier New"/>
              </a:rPr>
              <a:t>  A0701C   07010011C            1            1           OK       0.9807</a:t>
            </a:r>
          </a:p>
          <a:p>
            <a:r>
              <a:rPr lang="en-US" sz="1000" b="1" dirty="0">
                <a:latin typeface="Courier New"/>
                <a:cs typeface="Courier New"/>
              </a:rPr>
              <a:t>  T02911    T2291121            1            1           OK       0.9851</a:t>
            </a:r>
          </a:p>
          <a:p>
            <a:r>
              <a:rPr lang="en-US" sz="1000" b="1" dirty="0">
                <a:latin typeface="Courier New"/>
                <a:cs typeface="Courier New"/>
              </a:rPr>
              <a:t>  T00588    T2058811            1            2      PROBLEM      -0.3396</a:t>
            </a:r>
          </a:p>
          <a:p>
            <a:r>
              <a:rPr lang="en-US" sz="1000" b="1" dirty="0">
                <a:latin typeface="Courier New"/>
                <a:cs typeface="Courier New"/>
              </a:rPr>
              <a:t>  A0805C   08050031C            1            1           OK       0.9821</a:t>
            </a:r>
          </a:p>
          <a:p>
            <a:r>
              <a:rPr lang="en-US" sz="1000" b="1" dirty="0">
                <a:latin typeface="Courier New"/>
                <a:cs typeface="Courier New"/>
              </a:rPr>
              <a:t>  T07755    T2775520            2            2           OK     -0.09906</a:t>
            </a:r>
          </a:p>
          <a:p>
            <a:r>
              <a:rPr lang="en-US" sz="1000" b="1" dirty="0">
                <a:latin typeface="Courier New"/>
                <a:cs typeface="Courier New"/>
              </a:rPr>
              <a:t>  T03676    T2367611            1            1           OK       0.9845</a:t>
            </a:r>
          </a:p>
          <a:p>
            <a:r>
              <a:rPr lang="en-US" sz="1000" b="1" dirty="0">
                <a:latin typeface="Courier New"/>
                <a:cs typeface="Courier New"/>
              </a:rPr>
              <a:t>    T082      T08220            2            1      PROBLEM       0.9833</a:t>
            </a:r>
            <a:endParaRPr lang="en-US" altLang="en-US" sz="1000" b="1" dirty="0">
              <a:latin typeface="Courier New"/>
              <a:ea typeface="ＭＳ Ｐゴシック" pitchFamily="16" charset="-128"/>
              <a:cs typeface="Courier New"/>
            </a:endParaRPr>
          </a:p>
        </p:txBody>
      </p:sp>
      <p:pic>
        <p:nvPicPr>
          <p:cNvPr id="6" name="Picture 5"/>
          <p:cNvPicPr>
            <a:picLocks noChangeAspect="1"/>
          </p:cNvPicPr>
          <p:nvPr/>
        </p:nvPicPr>
        <p:blipFill>
          <a:blip r:embed="rId2"/>
          <a:stretch>
            <a:fillRect/>
          </a:stretch>
        </p:blipFill>
        <p:spPr>
          <a:xfrm>
            <a:off x="2079171" y="2400887"/>
            <a:ext cx="3043561" cy="3911013"/>
          </a:xfrm>
          <a:prstGeom prst="rect">
            <a:avLst/>
          </a:prstGeom>
        </p:spPr>
      </p:pic>
      <p:sp>
        <p:nvSpPr>
          <p:cNvPr id="7" name="TextBox 6"/>
          <p:cNvSpPr txBox="1"/>
          <p:nvPr/>
        </p:nvSpPr>
        <p:spPr>
          <a:xfrm>
            <a:off x="185057" y="2683698"/>
            <a:ext cx="1681422" cy="646331"/>
          </a:xfrm>
          <a:prstGeom prst="rect">
            <a:avLst/>
          </a:prstGeom>
          <a:noFill/>
        </p:spPr>
        <p:txBody>
          <a:bodyPr wrap="none" rtlCol="0">
            <a:spAutoFit/>
          </a:bodyPr>
          <a:lstStyle/>
          <a:p>
            <a:r>
              <a:rPr lang="en-US" dirty="0"/>
              <a:t>Female sex = XX</a:t>
            </a:r>
          </a:p>
          <a:p>
            <a:r>
              <a:rPr lang="en-US" dirty="0"/>
              <a:t>Male sex = XY</a:t>
            </a:r>
          </a:p>
        </p:txBody>
      </p:sp>
      <p:sp>
        <p:nvSpPr>
          <p:cNvPr id="8" name="TextBox 7"/>
          <p:cNvSpPr txBox="1"/>
          <p:nvPr/>
        </p:nvSpPr>
        <p:spPr>
          <a:xfrm>
            <a:off x="5747792" y="2570064"/>
            <a:ext cx="5270417" cy="369332"/>
          </a:xfrm>
          <a:prstGeom prst="rect">
            <a:avLst/>
          </a:prstGeom>
          <a:noFill/>
        </p:spPr>
        <p:txBody>
          <a:bodyPr wrap="none" rtlCol="0">
            <a:spAutoFit/>
          </a:bodyPr>
          <a:lstStyle/>
          <a:p>
            <a:r>
              <a:rPr lang="en-US" i="1" dirty="0"/>
              <a:t>Example .</a:t>
            </a:r>
            <a:r>
              <a:rPr lang="en-US" i="1" dirty="0" err="1"/>
              <a:t>sexcheck</a:t>
            </a:r>
            <a:r>
              <a:rPr lang="en-US" i="1" dirty="0"/>
              <a:t> file from PLINK (male=1, female=2)</a:t>
            </a:r>
          </a:p>
        </p:txBody>
      </p:sp>
      <p:sp>
        <p:nvSpPr>
          <p:cNvPr id="9" name="TextBox 8"/>
          <p:cNvSpPr txBox="1"/>
          <p:nvPr/>
        </p:nvSpPr>
        <p:spPr>
          <a:xfrm>
            <a:off x="2274851" y="5875970"/>
            <a:ext cx="2774286" cy="369332"/>
          </a:xfrm>
          <a:prstGeom prst="rect">
            <a:avLst/>
          </a:prstGeom>
          <a:solidFill>
            <a:schemeClr val="bg1"/>
          </a:solidFill>
        </p:spPr>
        <p:txBody>
          <a:bodyPr wrap="none" rtlCol="0">
            <a:spAutoFit/>
          </a:bodyPr>
          <a:lstStyle/>
          <a:p>
            <a:r>
              <a:rPr lang="en-US"/>
              <a:t>    Chromosome X F-statistic</a:t>
            </a:r>
          </a:p>
        </p:txBody>
      </p:sp>
      <p:sp>
        <p:nvSpPr>
          <p:cNvPr id="10" name="TextBox 9"/>
          <p:cNvSpPr txBox="1"/>
          <p:nvPr/>
        </p:nvSpPr>
        <p:spPr>
          <a:xfrm>
            <a:off x="4282068" y="2794809"/>
            <a:ext cx="660758" cy="369332"/>
          </a:xfrm>
          <a:prstGeom prst="rect">
            <a:avLst/>
          </a:prstGeom>
          <a:noFill/>
        </p:spPr>
        <p:txBody>
          <a:bodyPr wrap="none" rtlCol="0">
            <a:spAutoFit/>
          </a:bodyPr>
          <a:lstStyle/>
          <a:p>
            <a:r>
              <a:rPr lang="en-US" dirty="0"/>
              <a:t>Male</a:t>
            </a:r>
          </a:p>
        </p:txBody>
      </p:sp>
      <p:sp>
        <p:nvSpPr>
          <p:cNvPr id="11" name="TextBox 10"/>
          <p:cNvSpPr txBox="1"/>
          <p:nvPr/>
        </p:nvSpPr>
        <p:spPr>
          <a:xfrm>
            <a:off x="2672575" y="3769097"/>
            <a:ext cx="865943" cy="369332"/>
          </a:xfrm>
          <a:prstGeom prst="rect">
            <a:avLst/>
          </a:prstGeom>
          <a:noFill/>
        </p:spPr>
        <p:txBody>
          <a:bodyPr wrap="none" rtlCol="0">
            <a:spAutoFit/>
          </a:bodyPr>
          <a:lstStyle/>
          <a:p>
            <a:r>
              <a:rPr lang="en-US" dirty="0"/>
              <a:t>Female</a:t>
            </a:r>
          </a:p>
        </p:txBody>
      </p:sp>
    </p:spTree>
    <p:extLst>
      <p:ext uri="{BB962C8B-B14F-4D97-AF65-F5344CB8AC3E}">
        <p14:creationId xmlns:p14="http://schemas.microsoft.com/office/powerpoint/2010/main" val="140338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56" y="153253"/>
            <a:ext cx="10783469" cy="1325563"/>
          </a:xfrm>
        </p:spPr>
        <p:txBody>
          <a:bodyPr>
            <a:normAutofit/>
          </a:bodyPr>
          <a:lstStyle/>
          <a:p>
            <a:r>
              <a:rPr lang="en-US" sz="4000" b="1" dirty="0">
                <a:latin typeface="Century Gothic" panose="020B0502020202020204" pitchFamily="34" charset="0"/>
              </a:rPr>
              <a:t>SNP genotyping call rate (“missingness”)</a:t>
            </a:r>
          </a:p>
        </p:txBody>
      </p:sp>
      <p:sp>
        <p:nvSpPr>
          <p:cNvPr id="3" name="Content Placeholder 2"/>
          <p:cNvSpPr>
            <a:spLocks noGrp="1"/>
          </p:cNvSpPr>
          <p:nvPr>
            <p:ph idx="1"/>
          </p:nvPr>
        </p:nvSpPr>
        <p:spPr/>
        <p:txBody>
          <a:bodyPr/>
          <a:lstStyle/>
          <a:p>
            <a:endParaRPr lang="en-US" dirty="0"/>
          </a:p>
          <a:p>
            <a:r>
              <a:rPr lang="en-US" dirty="0"/>
              <a:t>Usually done iteratively</a:t>
            </a:r>
          </a:p>
          <a:p>
            <a:pPr lvl="1"/>
            <a:r>
              <a:rPr lang="en-US" dirty="0"/>
              <a:t>Remove SNPs with &lt; 95% call rate</a:t>
            </a:r>
          </a:p>
          <a:p>
            <a:pPr lvl="1"/>
            <a:r>
              <a:rPr lang="en-US" dirty="0"/>
              <a:t>Run sample QC</a:t>
            </a:r>
          </a:p>
          <a:p>
            <a:pPr lvl="1"/>
            <a:r>
              <a:rPr lang="en-US" dirty="0"/>
              <a:t>Remove SNPs with &lt; 98% call rate</a:t>
            </a:r>
          </a:p>
          <a:p>
            <a:pPr lvl="1"/>
            <a:endParaRPr lang="en-US" dirty="0"/>
          </a:p>
          <a:p>
            <a:r>
              <a:rPr lang="en-US" dirty="0"/>
              <a:t>For case/control data</a:t>
            </a:r>
          </a:p>
          <a:p>
            <a:pPr lvl="1"/>
            <a:r>
              <a:rPr lang="en-US" dirty="0"/>
              <a:t>Look at difference in genotyping rate</a:t>
            </a:r>
          </a:p>
          <a:p>
            <a:pPr lvl="1"/>
            <a:r>
              <a:rPr lang="en-US" dirty="0"/>
              <a:t>Threshold usually at &gt; 2% call rate difference</a:t>
            </a:r>
          </a:p>
        </p:txBody>
      </p:sp>
      <p:sp>
        <p:nvSpPr>
          <p:cNvPr id="4" name="Text Box 6"/>
          <p:cNvSpPr txBox="1">
            <a:spLocks noChangeArrowheads="1"/>
          </p:cNvSpPr>
          <p:nvPr/>
        </p:nvSpPr>
        <p:spPr bwMode="auto">
          <a:xfrm>
            <a:off x="7413445" y="2141332"/>
            <a:ext cx="3702496" cy="1631216"/>
          </a:xfrm>
          <a:prstGeom prst="rect">
            <a:avLst/>
          </a:prstGeom>
          <a:solidFill>
            <a:schemeClr val="accent5">
              <a:lumMod val="60000"/>
              <a:lumOff val="40000"/>
            </a:schemeClr>
          </a:solidFill>
          <a:ln w="9525">
            <a:noFill/>
            <a:miter lim="800000"/>
            <a:headEnd/>
            <a:tailEnd/>
          </a:ln>
          <a:effectLst/>
        </p:spPr>
        <p:txBody>
          <a:bodyPr wrap="square">
            <a:spAutoFit/>
          </a:bodyPr>
          <a:lstStyle/>
          <a:p>
            <a:r>
              <a:rPr lang="en-US" sz="1000" b="1" dirty="0">
                <a:latin typeface="Courier New"/>
                <a:cs typeface="Courier New"/>
              </a:rPr>
              <a:t>CHR  SNP         N_MISS  N_GENO  F_MISS</a:t>
            </a:r>
          </a:p>
          <a:p>
            <a:r>
              <a:rPr lang="en-US" sz="1000" b="1" dirty="0">
                <a:latin typeface="Courier New"/>
                <a:cs typeface="Courier New"/>
              </a:rPr>
              <a:t>1    rs12565286  6       200     0.03</a:t>
            </a:r>
          </a:p>
          <a:p>
            <a:r>
              <a:rPr lang="en-US" sz="1000" b="1" dirty="0">
                <a:latin typeface="Courier New"/>
                <a:cs typeface="Courier New"/>
              </a:rPr>
              <a:t>1    rs12124819  8       200     0.04</a:t>
            </a:r>
          </a:p>
          <a:p>
            <a:r>
              <a:rPr lang="en-US" sz="1000" b="1" dirty="0">
                <a:latin typeface="Courier New"/>
                <a:cs typeface="Courier New"/>
              </a:rPr>
              <a:t>1    rs4970383   0       200     0</a:t>
            </a:r>
          </a:p>
          <a:p>
            <a:r>
              <a:rPr lang="en-US" sz="1000" b="1" dirty="0">
                <a:latin typeface="Courier New"/>
                <a:cs typeface="Courier New"/>
              </a:rPr>
              <a:t>1    rs13303118  0       200     0</a:t>
            </a:r>
          </a:p>
          <a:p>
            <a:r>
              <a:rPr lang="en-US" sz="1000" b="1" dirty="0">
                <a:latin typeface="Courier New"/>
                <a:cs typeface="Courier New"/>
              </a:rPr>
              <a:t>1    rs35940137  0       200     0</a:t>
            </a:r>
          </a:p>
          <a:p>
            <a:r>
              <a:rPr lang="en-US" sz="1000" b="1" dirty="0">
                <a:latin typeface="Courier New"/>
                <a:cs typeface="Courier New"/>
              </a:rPr>
              <a:t>1    rs2465136   1       200     0.005</a:t>
            </a:r>
          </a:p>
          <a:p>
            <a:r>
              <a:rPr lang="en-US" sz="1000" b="1" dirty="0">
                <a:latin typeface="Courier New"/>
                <a:cs typeface="Courier New"/>
              </a:rPr>
              <a:t>1    rs2488991   0       200     0</a:t>
            </a:r>
          </a:p>
          <a:p>
            <a:r>
              <a:rPr lang="en-US" sz="1000" b="1" dirty="0">
                <a:latin typeface="Courier New"/>
                <a:cs typeface="Courier New"/>
              </a:rPr>
              <a:t>1    rs3766192   0       200     0</a:t>
            </a:r>
          </a:p>
          <a:p>
            <a:r>
              <a:rPr lang="en-US" sz="1000" b="1" dirty="0">
                <a:latin typeface="Courier New"/>
                <a:cs typeface="Courier New"/>
              </a:rPr>
              <a:t>1    rs10907177  0       200     0</a:t>
            </a:r>
          </a:p>
        </p:txBody>
      </p:sp>
      <p:sp>
        <p:nvSpPr>
          <p:cNvPr id="5" name="TextBox 4"/>
          <p:cNvSpPr txBox="1"/>
          <p:nvPr/>
        </p:nvSpPr>
        <p:spPr>
          <a:xfrm>
            <a:off x="6836364" y="1597829"/>
            <a:ext cx="3004477" cy="369332"/>
          </a:xfrm>
          <a:prstGeom prst="rect">
            <a:avLst/>
          </a:prstGeom>
          <a:noFill/>
        </p:spPr>
        <p:txBody>
          <a:bodyPr wrap="none" rtlCol="0">
            <a:spAutoFit/>
          </a:bodyPr>
          <a:lstStyle/>
          <a:p>
            <a:r>
              <a:rPr lang="en-US" i="1" dirty="0"/>
              <a:t>Example .</a:t>
            </a:r>
            <a:r>
              <a:rPr lang="en-US" i="1" dirty="0" err="1"/>
              <a:t>lmiss</a:t>
            </a:r>
            <a:r>
              <a:rPr lang="en-US" i="1" dirty="0"/>
              <a:t> file from PLINK</a:t>
            </a:r>
          </a:p>
        </p:txBody>
      </p:sp>
      <p:sp>
        <p:nvSpPr>
          <p:cNvPr id="9" name="Text Box 4"/>
          <p:cNvSpPr txBox="1">
            <a:spLocks noChangeArrowheads="1"/>
          </p:cNvSpPr>
          <p:nvPr/>
        </p:nvSpPr>
        <p:spPr bwMode="auto">
          <a:xfrm>
            <a:off x="7413445" y="4546872"/>
            <a:ext cx="3960440" cy="1631216"/>
          </a:xfrm>
          <a:prstGeom prst="rect">
            <a:avLst/>
          </a:prstGeom>
          <a:solidFill>
            <a:schemeClr val="accent5">
              <a:lumMod val="60000"/>
              <a:lumOff val="40000"/>
            </a:schemeClr>
          </a:solidFill>
          <a:ln w="9525">
            <a:noFill/>
            <a:miter lim="800000"/>
            <a:headEnd/>
            <a:tailEnd/>
          </a:ln>
          <a:effectLst/>
        </p:spPr>
        <p:txBody>
          <a:bodyPr wrap="square">
            <a:spAutoFit/>
          </a:bodyPr>
          <a:lstStyle/>
          <a:p>
            <a:r>
              <a:rPr lang="hr-HR" sz="1000" b="1" dirty="0">
                <a:latin typeface="Courier New"/>
                <a:cs typeface="Courier New"/>
              </a:rPr>
              <a:t>CHR  SNP         F_MISS_A  F_MISS_U  P</a:t>
            </a:r>
          </a:p>
          <a:p>
            <a:r>
              <a:rPr lang="hr-HR" sz="1000" b="1" dirty="0">
                <a:latin typeface="Courier New"/>
                <a:cs typeface="Courier New"/>
              </a:rPr>
              <a:t>1    rs12565286  0.03125   0.03093   1</a:t>
            </a:r>
          </a:p>
          <a:p>
            <a:r>
              <a:rPr lang="hr-HR" sz="1000" b="1" dirty="0">
                <a:latin typeface="Courier New"/>
                <a:cs typeface="Courier New"/>
              </a:rPr>
              <a:t>1    rs12124819  0.05208   0.03093   0.4974</a:t>
            </a:r>
          </a:p>
          <a:p>
            <a:r>
              <a:rPr lang="hr-HR" sz="1000" b="1" dirty="0">
                <a:latin typeface="Courier New"/>
                <a:cs typeface="Courier New"/>
              </a:rPr>
              <a:t>1    rs2465136   0         0.01031   1</a:t>
            </a:r>
          </a:p>
          <a:p>
            <a:r>
              <a:rPr lang="hr-HR" sz="1000" b="1" dirty="0">
                <a:latin typeface="Courier New"/>
                <a:cs typeface="Courier New"/>
              </a:rPr>
              <a:t>1    rs4970357   0         0.02062   0.4974</a:t>
            </a:r>
          </a:p>
          <a:p>
            <a:r>
              <a:rPr lang="hr-HR" sz="1000" b="1" dirty="0">
                <a:latin typeface="Courier New"/>
                <a:cs typeface="Courier New"/>
              </a:rPr>
              <a:t>1    rs11466691  0         0.01031   1</a:t>
            </a:r>
          </a:p>
          <a:p>
            <a:r>
              <a:rPr lang="hr-HR" sz="1000" b="1" dirty="0">
                <a:latin typeface="Courier New"/>
                <a:cs typeface="Courier New"/>
              </a:rPr>
              <a:t>1    rs11466681  0.01042   0.01031   1</a:t>
            </a:r>
          </a:p>
          <a:p>
            <a:r>
              <a:rPr lang="hr-HR" sz="1000" b="1" dirty="0">
                <a:latin typeface="Courier New"/>
                <a:cs typeface="Courier New"/>
              </a:rPr>
              <a:t>1    rs34945898  0.03125   0         0.1211</a:t>
            </a:r>
          </a:p>
          <a:p>
            <a:r>
              <a:rPr lang="hr-HR" sz="1000" b="1" dirty="0">
                <a:latin typeface="Courier New"/>
                <a:cs typeface="Courier New"/>
              </a:rPr>
              <a:t>1    rs715643    0.05208   0.02062   0.2787</a:t>
            </a:r>
          </a:p>
          <a:p>
            <a:r>
              <a:rPr lang="hr-HR" sz="1000" b="1" dirty="0">
                <a:latin typeface="Courier New"/>
                <a:cs typeface="Courier New"/>
              </a:rPr>
              <a:t>1    rs13306651  0.01042   0.03093   0.6211</a:t>
            </a:r>
          </a:p>
        </p:txBody>
      </p:sp>
      <p:sp>
        <p:nvSpPr>
          <p:cNvPr id="11" name="TextBox 10"/>
          <p:cNvSpPr txBox="1"/>
          <p:nvPr/>
        </p:nvSpPr>
        <p:spPr>
          <a:xfrm>
            <a:off x="6977613" y="4085508"/>
            <a:ext cx="3230115" cy="369332"/>
          </a:xfrm>
          <a:prstGeom prst="rect">
            <a:avLst/>
          </a:prstGeom>
          <a:noFill/>
        </p:spPr>
        <p:txBody>
          <a:bodyPr wrap="none" rtlCol="0">
            <a:spAutoFit/>
          </a:bodyPr>
          <a:lstStyle/>
          <a:p>
            <a:r>
              <a:rPr lang="en-US" i="1" dirty="0"/>
              <a:t>Example .missing file from PLINK</a:t>
            </a:r>
          </a:p>
        </p:txBody>
      </p:sp>
      <p:sp>
        <p:nvSpPr>
          <p:cNvPr id="6" name="TextBox 5">
            <a:extLst>
              <a:ext uri="{FF2B5EF4-FFF2-40B4-BE49-F238E27FC236}">
                <a16:creationId xmlns:a16="http://schemas.microsoft.com/office/drawing/2014/main" id="{A6A041CE-98D0-54A7-FFA4-8A397ED31504}"/>
              </a:ext>
            </a:extLst>
          </p:cNvPr>
          <p:cNvSpPr txBox="1"/>
          <p:nvPr/>
        </p:nvSpPr>
        <p:spPr>
          <a:xfrm>
            <a:off x="537210" y="1223010"/>
            <a:ext cx="3327899" cy="369332"/>
          </a:xfrm>
          <a:prstGeom prst="rect">
            <a:avLst/>
          </a:prstGeom>
          <a:noFill/>
        </p:spPr>
        <p:txBody>
          <a:bodyPr wrap="none" rtlCol="0">
            <a:spAutoFit/>
          </a:bodyPr>
          <a:lstStyle/>
          <a:p>
            <a:r>
              <a:rPr lang="en-US" i="1" dirty="0"/>
              <a:t>Bad SNP design, poor clustering…</a:t>
            </a:r>
          </a:p>
        </p:txBody>
      </p:sp>
    </p:spTree>
    <p:extLst>
      <p:ext uri="{BB962C8B-B14F-4D97-AF65-F5344CB8AC3E}">
        <p14:creationId xmlns:p14="http://schemas.microsoft.com/office/powerpoint/2010/main" val="1849226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41" y="108648"/>
            <a:ext cx="10515600" cy="1325563"/>
          </a:xfrm>
        </p:spPr>
        <p:txBody>
          <a:bodyPr>
            <a:normAutofit/>
          </a:bodyPr>
          <a:lstStyle/>
          <a:p>
            <a:r>
              <a:rPr lang="en-US" sz="4000" b="1" dirty="0">
                <a:latin typeface="Century Gothic" panose="020B0502020202020204" pitchFamily="34" charset="0"/>
              </a:rPr>
              <a:t>Sample genotyping call rate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2076915"/>
            <a:ext cx="11950700" cy="3873500"/>
          </a:xfrm>
          <a:prstGeom prst="rect">
            <a:avLst/>
          </a:prstGeom>
        </p:spPr>
      </p:pic>
      <p:sp>
        <p:nvSpPr>
          <p:cNvPr id="5" name="TextBox 4"/>
          <p:cNvSpPr txBox="1"/>
          <p:nvPr/>
        </p:nvSpPr>
        <p:spPr>
          <a:xfrm>
            <a:off x="7382773" y="981002"/>
            <a:ext cx="3004477" cy="369332"/>
          </a:xfrm>
          <a:prstGeom prst="rect">
            <a:avLst/>
          </a:prstGeom>
          <a:noFill/>
        </p:spPr>
        <p:txBody>
          <a:bodyPr wrap="none" rtlCol="0">
            <a:spAutoFit/>
          </a:bodyPr>
          <a:lstStyle/>
          <a:p>
            <a:r>
              <a:rPr lang="en-US" i="1" dirty="0"/>
              <a:t>Example .</a:t>
            </a:r>
            <a:r>
              <a:rPr lang="en-US" i="1" dirty="0" err="1"/>
              <a:t>imiss</a:t>
            </a:r>
            <a:r>
              <a:rPr lang="en-US" i="1" dirty="0"/>
              <a:t> file from PLINK</a:t>
            </a:r>
          </a:p>
        </p:txBody>
      </p:sp>
      <p:sp>
        <p:nvSpPr>
          <p:cNvPr id="9" name="Text Box 4"/>
          <p:cNvSpPr txBox="1">
            <a:spLocks noChangeArrowheads="1"/>
          </p:cNvSpPr>
          <p:nvPr/>
        </p:nvSpPr>
        <p:spPr bwMode="auto">
          <a:xfrm>
            <a:off x="7382773" y="1350334"/>
            <a:ext cx="4343400" cy="1631216"/>
          </a:xfrm>
          <a:prstGeom prst="rect">
            <a:avLst/>
          </a:prstGeom>
          <a:solidFill>
            <a:schemeClr val="accent5">
              <a:lumMod val="60000"/>
              <a:lumOff val="40000"/>
            </a:schemeClr>
          </a:solidFill>
          <a:ln w="9525">
            <a:noFill/>
            <a:miter lim="800000"/>
            <a:headEnd/>
            <a:tailEnd/>
          </a:ln>
          <a:effectLst/>
        </p:spPr>
        <p:txBody>
          <a:bodyPr>
            <a:spAutoFit/>
          </a:bodyPr>
          <a:lstStyle/>
          <a:p>
            <a:r>
              <a:rPr lang="en-US" sz="1000" b="1" dirty="0">
                <a:latin typeface="Courier New"/>
                <a:cs typeface="Courier New"/>
              </a:rPr>
              <a:t>FID      IID      MISS_PHENO  N_MISS  N_GENO  F_MISS</a:t>
            </a:r>
          </a:p>
          <a:p>
            <a:r>
              <a:rPr lang="en-US" sz="1000" b="1" dirty="0">
                <a:latin typeface="Courier New"/>
                <a:cs typeface="Courier New"/>
              </a:rPr>
              <a:t>NA20505  NA20505  N           122     100310  0.001216</a:t>
            </a:r>
          </a:p>
          <a:p>
            <a:r>
              <a:rPr lang="en-US" sz="1000" b="1" dirty="0">
                <a:latin typeface="Courier New"/>
                <a:cs typeface="Courier New"/>
              </a:rPr>
              <a:t>NA20504  NA20504  N           1406    100310  0.01402</a:t>
            </a:r>
          </a:p>
          <a:p>
            <a:r>
              <a:rPr lang="en-US" sz="1000" b="1" dirty="0">
                <a:latin typeface="Courier New"/>
                <a:cs typeface="Courier New"/>
              </a:rPr>
              <a:t>NA20506  NA20506  N           204     100310  0.002034</a:t>
            </a:r>
          </a:p>
          <a:p>
            <a:r>
              <a:rPr lang="en-US" sz="1000" b="1" dirty="0">
                <a:latin typeface="Courier New"/>
                <a:cs typeface="Courier New"/>
              </a:rPr>
              <a:t>NA20502  NA20502  N           847     100310  0.008444</a:t>
            </a:r>
          </a:p>
          <a:p>
            <a:r>
              <a:rPr lang="en-US" sz="1000" b="1" dirty="0">
                <a:latin typeface="Courier New"/>
                <a:cs typeface="Courier New"/>
              </a:rPr>
              <a:t>NA20528  NA20528  N           219     100310  0.002183</a:t>
            </a:r>
          </a:p>
          <a:p>
            <a:r>
              <a:rPr lang="en-US" sz="1000" b="1" dirty="0">
                <a:latin typeface="Courier New"/>
                <a:cs typeface="Courier New"/>
              </a:rPr>
              <a:t>NA20531  NA20531  N           96      100310  0.000957</a:t>
            </a:r>
          </a:p>
          <a:p>
            <a:r>
              <a:rPr lang="en-US" sz="1000" b="1" dirty="0">
                <a:latin typeface="Courier New"/>
                <a:cs typeface="Courier New"/>
              </a:rPr>
              <a:t>NA20534  NA20534  N           338     100310  0.00337</a:t>
            </a:r>
          </a:p>
          <a:p>
            <a:r>
              <a:rPr lang="en-US" sz="1000" b="1" dirty="0">
                <a:latin typeface="Courier New"/>
                <a:cs typeface="Courier New"/>
              </a:rPr>
              <a:t>NA20535  NA20535  N           182     100310  0.001814</a:t>
            </a:r>
          </a:p>
          <a:p>
            <a:r>
              <a:rPr lang="en-US" sz="1000" b="1" dirty="0">
                <a:latin typeface="Courier New"/>
                <a:cs typeface="Courier New"/>
              </a:rPr>
              <a:t>NA20586  NA20586  N           214     100310  0.002133</a:t>
            </a:r>
          </a:p>
        </p:txBody>
      </p:sp>
      <p:sp>
        <p:nvSpPr>
          <p:cNvPr id="10" name="TextBox 9"/>
          <p:cNvSpPr txBox="1"/>
          <p:nvPr/>
        </p:nvSpPr>
        <p:spPr>
          <a:xfrm>
            <a:off x="234176" y="6151976"/>
            <a:ext cx="5645713" cy="369332"/>
          </a:xfrm>
          <a:prstGeom prst="rect">
            <a:avLst/>
          </a:prstGeom>
          <a:noFill/>
        </p:spPr>
        <p:txBody>
          <a:bodyPr wrap="none" rtlCol="0">
            <a:spAutoFit/>
          </a:bodyPr>
          <a:lstStyle/>
          <a:p>
            <a:r>
              <a:rPr lang="en-US" dirty="0">
                <a:hlinkClick r:id="rId3"/>
              </a:rPr>
              <a:t>http://zzz.bwh.harvard.edu/plink/summary.shtml#missing</a:t>
            </a:r>
            <a:endParaRPr lang="en-US" dirty="0"/>
          </a:p>
        </p:txBody>
      </p:sp>
      <p:sp>
        <p:nvSpPr>
          <p:cNvPr id="3" name="TextBox 2">
            <a:extLst>
              <a:ext uri="{FF2B5EF4-FFF2-40B4-BE49-F238E27FC236}">
                <a16:creationId xmlns:a16="http://schemas.microsoft.com/office/drawing/2014/main" id="{E90F376E-3FED-F869-60D1-F1AC71F8E099}"/>
              </a:ext>
            </a:extLst>
          </p:cNvPr>
          <p:cNvSpPr txBox="1"/>
          <p:nvPr/>
        </p:nvSpPr>
        <p:spPr>
          <a:xfrm>
            <a:off x="537210" y="1223010"/>
            <a:ext cx="5371855" cy="369332"/>
          </a:xfrm>
          <a:prstGeom prst="rect">
            <a:avLst/>
          </a:prstGeom>
          <a:noFill/>
        </p:spPr>
        <p:txBody>
          <a:bodyPr wrap="none" rtlCol="0">
            <a:spAutoFit/>
          </a:bodyPr>
          <a:lstStyle/>
          <a:p>
            <a:r>
              <a:rPr lang="en-US" i="1" dirty="0"/>
              <a:t>Low quality DNA, degradation, lab error, contamination</a:t>
            </a:r>
          </a:p>
        </p:txBody>
      </p:sp>
    </p:spTree>
    <p:extLst>
      <p:ext uri="{BB962C8B-B14F-4D97-AF65-F5344CB8AC3E}">
        <p14:creationId xmlns:p14="http://schemas.microsoft.com/office/powerpoint/2010/main" val="1953000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14455" y="52894"/>
            <a:ext cx="10515600" cy="1325563"/>
          </a:xfrm>
        </p:spPr>
        <p:txBody>
          <a:bodyPr>
            <a:normAutofit/>
          </a:bodyPr>
          <a:lstStyle/>
          <a:p>
            <a:pPr eaLnBrk="1" hangingPunct="1"/>
            <a:r>
              <a:rPr lang="en-US" altLang="en-US" sz="4000" b="1" dirty="0">
                <a:latin typeface="Century Gothic" panose="020B0502020202020204" pitchFamily="34" charset="0"/>
              </a:rPr>
              <a:t>Hardy-Weinberg Equilibrium (HWE)</a:t>
            </a:r>
          </a:p>
        </p:txBody>
      </p:sp>
      <p:sp>
        <p:nvSpPr>
          <p:cNvPr id="5" name="Rectangle 3"/>
          <p:cNvSpPr txBox="1">
            <a:spLocks noChangeArrowheads="1"/>
          </p:cNvSpPr>
          <p:nvPr/>
        </p:nvSpPr>
        <p:spPr>
          <a:xfrm>
            <a:off x="1981200" y="1371601"/>
            <a:ext cx="8229600" cy="4525963"/>
          </a:xfrm>
          <a:prstGeom prst="rect">
            <a:avLst/>
          </a:prstGeom>
        </p:spPr>
        <p:txBody>
          <a:bodyPr>
            <a:normAutofit/>
          </a:bodyPr>
          <a:lstStyle/>
          <a:p>
            <a:pPr marL="457200" indent="-457200">
              <a:spcBef>
                <a:spcPts val="600"/>
              </a:spcBef>
              <a:buClr>
                <a:schemeClr val="tx1"/>
              </a:buClr>
              <a:buSzPct val="76000"/>
              <a:buFont typeface="Arial" panose="020B0604020202020204" pitchFamily="34" charset="0"/>
              <a:buChar char="•"/>
              <a:defRPr/>
            </a:pPr>
            <a:r>
              <a:rPr lang="en-US" sz="2800" dirty="0"/>
              <a:t>A genetic variant is said to be in HWE if the genotype proportions can be predicted by the allele frequencies in the following way:</a:t>
            </a:r>
          </a:p>
          <a:p>
            <a:pPr marL="731520" lvl="1" indent="-457200">
              <a:spcBef>
                <a:spcPts val="500"/>
              </a:spcBef>
              <a:buClr>
                <a:schemeClr val="tx1"/>
              </a:buClr>
              <a:buSzPct val="76000"/>
              <a:buFont typeface="Arial" panose="020B0604020202020204" pitchFamily="34" charset="0"/>
              <a:buChar char="•"/>
              <a:defRPr/>
            </a:pPr>
            <a:r>
              <a:rPr lang="en-US" sz="2800" dirty="0"/>
              <a:t>If:</a:t>
            </a:r>
          </a:p>
          <a:p>
            <a:pPr marL="937260" lvl="2" indent="-342900">
              <a:spcBef>
                <a:spcPts val="500"/>
              </a:spcBef>
              <a:buClr>
                <a:schemeClr val="tx1"/>
              </a:buClr>
              <a:buSzPct val="76000"/>
              <a:buFont typeface="Arial" panose="020B0604020202020204" pitchFamily="34" charset="0"/>
              <a:buChar char="•"/>
              <a:defRPr/>
            </a:pPr>
            <a:r>
              <a:rPr lang="en-US" sz="2400" dirty="0"/>
              <a:t>f(A1) = p</a:t>
            </a:r>
          </a:p>
          <a:p>
            <a:pPr marL="937260" lvl="2" indent="-342900">
              <a:spcBef>
                <a:spcPts val="500"/>
              </a:spcBef>
              <a:buClr>
                <a:schemeClr val="tx1"/>
              </a:buClr>
              <a:buSzPct val="76000"/>
              <a:buFont typeface="Arial" panose="020B0604020202020204" pitchFamily="34" charset="0"/>
              <a:buChar char="•"/>
              <a:defRPr/>
            </a:pPr>
            <a:r>
              <a:rPr lang="en-US" sz="2400" dirty="0"/>
              <a:t>f(A2) = q</a:t>
            </a:r>
          </a:p>
          <a:p>
            <a:pPr marL="731520" lvl="1" indent="-457200">
              <a:spcBef>
                <a:spcPts val="500"/>
              </a:spcBef>
              <a:buClr>
                <a:schemeClr val="tx1"/>
              </a:buClr>
              <a:buSzPct val="76000"/>
              <a:buFont typeface="Arial" panose="020B0604020202020204" pitchFamily="34" charset="0"/>
              <a:buChar char="•"/>
              <a:defRPr/>
            </a:pPr>
            <a:r>
              <a:rPr lang="en-US" sz="2800" dirty="0"/>
              <a:t>Then:</a:t>
            </a:r>
          </a:p>
          <a:p>
            <a:pPr marL="937260" lvl="2" indent="-342900">
              <a:spcBef>
                <a:spcPts val="500"/>
              </a:spcBef>
              <a:buClr>
                <a:schemeClr val="tx1"/>
              </a:buClr>
              <a:buSzPct val="76000"/>
              <a:buFont typeface="Arial" panose="020B0604020202020204" pitchFamily="34" charset="0"/>
              <a:buChar char="•"/>
              <a:defRPr/>
            </a:pPr>
            <a:r>
              <a:rPr lang="en-US" sz="2400" dirty="0"/>
              <a:t>f(A1/A1) = p</a:t>
            </a:r>
            <a:r>
              <a:rPr lang="en-US" sz="2400" baseline="30000" dirty="0"/>
              <a:t>2</a:t>
            </a:r>
          </a:p>
          <a:p>
            <a:pPr marL="937260" lvl="2" indent="-342900">
              <a:spcBef>
                <a:spcPts val="500"/>
              </a:spcBef>
              <a:buClr>
                <a:schemeClr val="tx1"/>
              </a:buClr>
              <a:buSzPct val="76000"/>
              <a:buFont typeface="Arial" panose="020B0604020202020204" pitchFamily="34" charset="0"/>
              <a:buChar char="•"/>
              <a:defRPr/>
            </a:pPr>
            <a:r>
              <a:rPr lang="en-US" sz="2400" dirty="0"/>
              <a:t>f(A1/A2) = 2pq</a:t>
            </a:r>
            <a:endParaRPr lang="en-US" sz="2400" baseline="30000" dirty="0"/>
          </a:p>
          <a:p>
            <a:pPr marL="937260" lvl="2" indent="-342900">
              <a:spcBef>
                <a:spcPts val="500"/>
              </a:spcBef>
              <a:buClr>
                <a:schemeClr val="tx1"/>
              </a:buClr>
              <a:buSzPct val="76000"/>
              <a:buFont typeface="Arial" panose="020B0604020202020204" pitchFamily="34" charset="0"/>
              <a:buChar char="•"/>
              <a:defRPr/>
            </a:pPr>
            <a:r>
              <a:rPr lang="en-US" sz="2400" dirty="0"/>
              <a:t>f(A2/A2) = q</a:t>
            </a:r>
            <a:r>
              <a:rPr lang="en-US" sz="2400" baseline="30000" dirty="0"/>
              <a:t>2</a:t>
            </a:r>
          </a:p>
        </p:txBody>
      </p:sp>
      <p:sp>
        <p:nvSpPr>
          <p:cNvPr id="60420" name="Rectangle 3"/>
          <p:cNvSpPr>
            <a:spLocks noChangeArrowheads="1"/>
          </p:cNvSpPr>
          <p:nvPr/>
        </p:nvSpPr>
        <p:spPr bwMode="auto">
          <a:xfrm>
            <a:off x="4953000" y="5009926"/>
            <a:ext cx="3505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altLang="en-US" sz="2800">
                <a:latin typeface="Calibri" charset="0"/>
              </a:rPr>
              <a:t>p</a:t>
            </a:r>
            <a:r>
              <a:rPr lang="en-US" altLang="en-US" sz="2800" baseline="30000">
                <a:latin typeface="Calibri" charset="0"/>
              </a:rPr>
              <a:t>2</a:t>
            </a:r>
            <a:r>
              <a:rPr lang="en-US" altLang="en-US" sz="2800">
                <a:latin typeface="Calibri" charset="0"/>
              </a:rPr>
              <a:t> + 2pq + q</a:t>
            </a:r>
            <a:r>
              <a:rPr lang="en-US" altLang="en-US" sz="2800" baseline="30000">
                <a:latin typeface="Calibri" charset="0"/>
              </a:rPr>
              <a:t>2 </a:t>
            </a:r>
            <a:r>
              <a:rPr lang="en-US" altLang="en-US" sz="2800">
                <a:latin typeface="Calibri" charset="0"/>
              </a:rPr>
              <a:t>= 1</a:t>
            </a:r>
          </a:p>
        </p:txBody>
      </p:sp>
      <p:sp>
        <p:nvSpPr>
          <p:cNvPr id="60421" name="Rectangle 3"/>
          <p:cNvSpPr>
            <a:spLocks noChangeArrowheads="1"/>
          </p:cNvSpPr>
          <p:nvPr/>
        </p:nvSpPr>
        <p:spPr bwMode="auto">
          <a:xfrm>
            <a:off x="4920344" y="3363687"/>
            <a:ext cx="3505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altLang="en-US" sz="2800">
                <a:latin typeface="Calibri" charset="0"/>
              </a:rPr>
              <a:t>p + q</a:t>
            </a:r>
            <a:r>
              <a:rPr lang="en-US" altLang="en-US" sz="2800" baseline="30000">
                <a:latin typeface="Calibri" charset="0"/>
              </a:rPr>
              <a:t> </a:t>
            </a:r>
            <a:r>
              <a:rPr lang="en-US" altLang="en-US" sz="2800">
                <a:latin typeface="Calibri" charset="0"/>
              </a:rPr>
              <a:t>= 1</a:t>
            </a:r>
          </a:p>
        </p:txBody>
      </p:sp>
      <p:sp>
        <p:nvSpPr>
          <p:cNvPr id="8" name="Right Brace 7"/>
          <p:cNvSpPr/>
          <p:nvPr/>
        </p:nvSpPr>
        <p:spPr>
          <a:xfrm>
            <a:off x="3962400" y="3276600"/>
            <a:ext cx="228600" cy="838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Right Brace 8"/>
          <p:cNvSpPr/>
          <p:nvPr/>
        </p:nvSpPr>
        <p:spPr>
          <a:xfrm>
            <a:off x="4733693" y="4648200"/>
            <a:ext cx="228600" cy="1219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TextBox 1"/>
          <p:cNvSpPr txBox="1"/>
          <p:nvPr/>
        </p:nvSpPr>
        <p:spPr>
          <a:xfrm>
            <a:off x="8126522" y="3021483"/>
            <a:ext cx="1175322" cy="2308324"/>
          </a:xfrm>
          <a:prstGeom prst="rect">
            <a:avLst/>
          </a:prstGeom>
          <a:noFill/>
        </p:spPr>
        <p:txBody>
          <a:bodyPr wrap="none" rtlCol="0">
            <a:spAutoFit/>
          </a:bodyPr>
          <a:lstStyle/>
          <a:p>
            <a:r>
              <a:rPr lang="en-US" dirty="0"/>
              <a:t>Example:</a:t>
            </a:r>
          </a:p>
          <a:p>
            <a:endParaRPr lang="en-US" dirty="0"/>
          </a:p>
          <a:p>
            <a:r>
              <a:rPr lang="en-US" dirty="0"/>
              <a:t>p = 0.2 </a:t>
            </a:r>
          </a:p>
          <a:p>
            <a:r>
              <a:rPr lang="en-US" dirty="0"/>
              <a:t>q = 0.8</a:t>
            </a:r>
          </a:p>
          <a:p>
            <a:endParaRPr lang="en-US" dirty="0"/>
          </a:p>
          <a:p>
            <a:r>
              <a:rPr lang="en-US" dirty="0"/>
              <a:t>p2 = 0.04</a:t>
            </a:r>
          </a:p>
          <a:p>
            <a:r>
              <a:rPr lang="en-US" dirty="0"/>
              <a:t>2pq = 0.32</a:t>
            </a:r>
          </a:p>
          <a:p>
            <a:r>
              <a:rPr lang="en-US" dirty="0"/>
              <a:t>q2 = 0.64</a:t>
            </a:r>
          </a:p>
        </p:txBody>
      </p:sp>
      <p:sp>
        <p:nvSpPr>
          <p:cNvPr id="10" name="TextBox 9"/>
          <p:cNvSpPr txBox="1"/>
          <p:nvPr/>
        </p:nvSpPr>
        <p:spPr>
          <a:xfrm>
            <a:off x="9767343" y="3021483"/>
            <a:ext cx="2029915" cy="2308324"/>
          </a:xfrm>
          <a:prstGeom prst="rect">
            <a:avLst/>
          </a:prstGeom>
          <a:noFill/>
        </p:spPr>
        <p:txBody>
          <a:bodyPr wrap="none" rtlCol="0">
            <a:spAutoFit/>
          </a:bodyPr>
          <a:lstStyle/>
          <a:p>
            <a:r>
              <a:rPr lang="en-US" dirty="0"/>
              <a:t>In C/T SNP terms:</a:t>
            </a:r>
          </a:p>
          <a:p>
            <a:endParaRPr lang="en-US" dirty="0"/>
          </a:p>
          <a:p>
            <a:r>
              <a:rPr lang="en-US" dirty="0"/>
              <a:t>C allele freq. = 20% </a:t>
            </a:r>
          </a:p>
          <a:p>
            <a:r>
              <a:rPr lang="en-US" dirty="0"/>
              <a:t>T allele freq.= 80%</a:t>
            </a:r>
          </a:p>
          <a:p>
            <a:endParaRPr lang="en-US" dirty="0"/>
          </a:p>
          <a:p>
            <a:r>
              <a:rPr lang="en-US" dirty="0"/>
              <a:t>C/C freq. = 4%</a:t>
            </a:r>
          </a:p>
          <a:p>
            <a:r>
              <a:rPr lang="en-US" dirty="0"/>
              <a:t>C/T freq. = 32%</a:t>
            </a:r>
          </a:p>
          <a:p>
            <a:r>
              <a:rPr lang="en-US" dirty="0"/>
              <a:t>T/T freq. = 64%</a:t>
            </a:r>
          </a:p>
        </p:txBody>
      </p:sp>
    </p:spTree>
    <p:extLst>
      <p:ext uri="{BB962C8B-B14F-4D97-AF65-F5344CB8AC3E}">
        <p14:creationId xmlns:p14="http://schemas.microsoft.com/office/powerpoint/2010/main" val="271723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47187" y="75195"/>
            <a:ext cx="10515600" cy="1325563"/>
          </a:xfrm>
        </p:spPr>
        <p:txBody>
          <a:bodyPr>
            <a:normAutofit/>
          </a:bodyPr>
          <a:lstStyle/>
          <a:p>
            <a:pPr eaLnBrk="1" hangingPunct="1"/>
            <a:r>
              <a:rPr lang="en-US" altLang="en-US" sz="4000" b="1" dirty="0">
                <a:latin typeface="Century Gothic" panose="020B0502020202020204" pitchFamily="34" charset="0"/>
              </a:rPr>
              <a:t>Testing for deviation from HWE</a:t>
            </a:r>
          </a:p>
        </p:txBody>
      </p:sp>
      <p:sp>
        <p:nvSpPr>
          <p:cNvPr id="61443" name="Rectangle 3"/>
          <p:cNvSpPr>
            <a:spLocks noGrp="1" noChangeArrowheads="1"/>
          </p:cNvSpPr>
          <p:nvPr>
            <p:ph idx="4294967295"/>
          </p:nvPr>
        </p:nvSpPr>
        <p:spPr>
          <a:xfrm>
            <a:off x="107795" y="1690688"/>
            <a:ext cx="8382000" cy="4800600"/>
          </a:xfrm>
        </p:spPr>
        <p:txBody>
          <a:bodyPr>
            <a:normAutofit lnSpcReduction="10000"/>
          </a:bodyPr>
          <a:lstStyle/>
          <a:p>
            <a:pPr eaLnBrk="1" hangingPunct="1">
              <a:lnSpc>
                <a:spcPct val="90000"/>
              </a:lnSpc>
              <a:buFont typeface="Wingdings 3" charset="2"/>
              <a:buNone/>
            </a:pPr>
            <a:r>
              <a:rPr lang="en-US" altLang="en-US" dirty="0"/>
              <a:t>Deviations from HWE can be caused by:</a:t>
            </a:r>
          </a:p>
          <a:p>
            <a:pPr lvl="1" eaLnBrk="1" hangingPunct="1">
              <a:lnSpc>
                <a:spcPct val="90000"/>
              </a:lnSpc>
            </a:pPr>
            <a:r>
              <a:rPr lang="en-US" altLang="en-US" dirty="0"/>
              <a:t>Non-random mating (inbreeding, assortative mating, …)</a:t>
            </a:r>
          </a:p>
          <a:p>
            <a:pPr lvl="1" eaLnBrk="1" hangingPunct="1">
              <a:lnSpc>
                <a:spcPct val="90000"/>
              </a:lnSpc>
            </a:pPr>
            <a:r>
              <a:rPr lang="en-US" altLang="en-US" b="1" dirty="0"/>
              <a:t>Population stratification</a:t>
            </a:r>
          </a:p>
          <a:p>
            <a:pPr lvl="1" eaLnBrk="1" hangingPunct="1">
              <a:lnSpc>
                <a:spcPct val="90000"/>
              </a:lnSpc>
            </a:pPr>
            <a:r>
              <a:rPr lang="en-US" altLang="en-US" dirty="0"/>
              <a:t>Mutation</a:t>
            </a:r>
          </a:p>
          <a:p>
            <a:pPr lvl="1" eaLnBrk="1" hangingPunct="1">
              <a:lnSpc>
                <a:spcPct val="90000"/>
              </a:lnSpc>
            </a:pPr>
            <a:r>
              <a:rPr lang="en-US" altLang="en-US" dirty="0"/>
              <a:t>Limited population size</a:t>
            </a:r>
          </a:p>
          <a:p>
            <a:pPr lvl="1" eaLnBrk="1" hangingPunct="1">
              <a:lnSpc>
                <a:spcPct val="90000"/>
              </a:lnSpc>
            </a:pPr>
            <a:r>
              <a:rPr lang="en-US" altLang="en-US" dirty="0"/>
              <a:t>Random genetic drift</a:t>
            </a:r>
          </a:p>
          <a:p>
            <a:pPr lvl="1" eaLnBrk="1" hangingPunct="1">
              <a:lnSpc>
                <a:spcPct val="90000"/>
              </a:lnSpc>
            </a:pPr>
            <a:r>
              <a:rPr lang="en-US" altLang="en-US" dirty="0"/>
              <a:t>Gene flow</a:t>
            </a:r>
          </a:p>
          <a:p>
            <a:pPr lvl="1" eaLnBrk="1" hangingPunct="1">
              <a:lnSpc>
                <a:spcPct val="90000"/>
              </a:lnSpc>
            </a:pPr>
            <a:r>
              <a:rPr lang="en-US" altLang="en-US" b="1" dirty="0"/>
              <a:t>Genotyping errors</a:t>
            </a:r>
          </a:p>
          <a:p>
            <a:pPr lvl="1" eaLnBrk="1" hangingPunct="1">
              <a:lnSpc>
                <a:spcPct val="90000"/>
              </a:lnSpc>
            </a:pPr>
            <a:r>
              <a:rPr lang="en-US" altLang="en-US" dirty="0"/>
              <a:t>Selection </a:t>
            </a:r>
            <a:r>
              <a:rPr lang="en-US" altLang="en-US" dirty="0">
                <a:solidFill>
                  <a:schemeClr val="accent1"/>
                </a:solidFill>
              </a:rPr>
              <a:t>(</a:t>
            </a:r>
            <a:r>
              <a:rPr lang="en-US" altLang="en-US" dirty="0">
                <a:solidFill>
                  <a:schemeClr val="accent1"/>
                </a:solidFill>
                <a:ea typeface="Arial" charset="0"/>
                <a:cs typeface="Arial" charset="0"/>
              </a:rPr>
              <a:t>→</a:t>
            </a:r>
            <a:r>
              <a:rPr lang="en-US" altLang="en-US" dirty="0">
                <a:solidFill>
                  <a:schemeClr val="accent1"/>
                </a:solidFill>
              </a:rPr>
              <a:t> may be due to true association!)</a:t>
            </a:r>
          </a:p>
          <a:p>
            <a:pPr eaLnBrk="1" hangingPunct="1">
              <a:lnSpc>
                <a:spcPct val="90000"/>
              </a:lnSpc>
              <a:buFont typeface="Wingdings 3" charset="2"/>
              <a:buNone/>
            </a:pPr>
            <a:endParaRPr lang="en-US" altLang="en-US" dirty="0"/>
          </a:p>
          <a:p>
            <a:pPr eaLnBrk="1" hangingPunct="1">
              <a:lnSpc>
                <a:spcPct val="90000"/>
              </a:lnSpc>
              <a:buFont typeface="Wingdings 3" charset="2"/>
              <a:buNone/>
            </a:pPr>
            <a:r>
              <a:rPr lang="en-US" altLang="en-US" dirty="0"/>
              <a:t>So only extreme deviation from HWE (</a:t>
            </a:r>
            <a:r>
              <a:rPr lang="en-US" altLang="en-US" i="1" dirty="0"/>
              <a:t>p</a:t>
            </a:r>
            <a:r>
              <a:rPr lang="en-US" altLang="en-US" dirty="0"/>
              <a:t> &lt; 10</a:t>
            </a:r>
            <a:r>
              <a:rPr lang="en-US" altLang="en-US" baseline="30000" dirty="0"/>
              <a:t>-6</a:t>
            </a:r>
            <a:r>
              <a:rPr lang="en-US" altLang="en-US" dirty="0"/>
              <a:t>) is worrisome.</a:t>
            </a:r>
          </a:p>
          <a:p>
            <a:pPr eaLnBrk="1" hangingPunct="1">
              <a:lnSpc>
                <a:spcPct val="90000"/>
              </a:lnSpc>
              <a:buFontTx/>
              <a:buNone/>
            </a:pPr>
            <a:endParaRPr lang="en-US" altLang="en-US" dirty="0"/>
          </a:p>
        </p:txBody>
      </p:sp>
      <p:sp>
        <p:nvSpPr>
          <p:cNvPr id="6" name="Text Box 4"/>
          <p:cNvSpPr txBox="1">
            <a:spLocks noChangeArrowheads="1"/>
          </p:cNvSpPr>
          <p:nvPr/>
        </p:nvSpPr>
        <p:spPr bwMode="auto">
          <a:xfrm>
            <a:off x="5645861" y="2699070"/>
            <a:ext cx="6192688" cy="1631216"/>
          </a:xfrm>
          <a:prstGeom prst="rect">
            <a:avLst/>
          </a:prstGeom>
          <a:solidFill>
            <a:schemeClr val="accent5">
              <a:lumMod val="60000"/>
              <a:lumOff val="40000"/>
            </a:schemeClr>
          </a:solidFill>
          <a:ln w="9525">
            <a:noFill/>
            <a:miter lim="800000"/>
            <a:headEnd/>
            <a:tailEnd/>
          </a:ln>
          <a:effectLst/>
        </p:spPr>
        <p:txBody>
          <a:bodyPr wrap="square">
            <a:spAutoFit/>
          </a:bodyPr>
          <a:lstStyle/>
          <a:p>
            <a:r>
              <a:rPr lang="pt-BR" sz="1000" b="1" dirty="0">
                <a:latin typeface="Courier New"/>
                <a:cs typeface="Courier New"/>
              </a:rPr>
              <a:t>CHR  SNP         TEST   A1  A2  GENO       O(HET)   E(HET)   </a:t>
            </a:r>
            <a:r>
              <a:rPr lang="pt-BR" sz="1000" b="1" dirty="0" err="1">
                <a:latin typeface="Courier New"/>
                <a:cs typeface="Courier New"/>
              </a:rPr>
              <a:t>P</a:t>
            </a:r>
            <a:endParaRPr lang="pt-BR" sz="1000" b="1" dirty="0">
              <a:latin typeface="Courier New"/>
              <a:cs typeface="Courier New"/>
            </a:endParaRPr>
          </a:p>
          <a:p>
            <a:r>
              <a:rPr lang="pt-BR" sz="1000" b="1" dirty="0">
                <a:latin typeface="Courier New"/>
                <a:cs typeface="Courier New"/>
              </a:rPr>
              <a:t>1    rs12565286  ALL    C   </a:t>
            </a:r>
            <a:r>
              <a:rPr lang="pt-BR" sz="1000" b="1" dirty="0" err="1">
                <a:latin typeface="Courier New"/>
                <a:cs typeface="Courier New"/>
              </a:rPr>
              <a:t>G</a:t>
            </a:r>
            <a:r>
              <a:rPr lang="pt-BR" sz="1000" b="1" dirty="0">
                <a:latin typeface="Courier New"/>
                <a:cs typeface="Courier New"/>
              </a:rPr>
              <a:t>   0/17/170   0.09091  0.08678  1</a:t>
            </a:r>
          </a:p>
          <a:p>
            <a:r>
              <a:rPr lang="pt-BR" sz="1000" b="1" dirty="0">
                <a:latin typeface="Courier New"/>
                <a:cs typeface="Courier New"/>
              </a:rPr>
              <a:t>1    rs12565286  AFF    C   </a:t>
            </a:r>
            <a:r>
              <a:rPr lang="pt-BR" sz="1000" b="1" dirty="0" err="1">
                <a:latin typeface="Courier New"/>
                <a:cs typeface="Courier New"/>
              </a:rPr>
              <a:t>G</a:t>
            </a:r>
            <a:r>
              <a:rPr lang="pt-BR" sz="1000" b="1" dirty="0">
                <a:latin typeface="Courier New"/>
                <a:cs typeface="Courier New"/>
              </a:rPr>
              <a:t>   0/6/87     0.06452  0.06243  1</a:t>
            </a:r>
          </a:p>
          <a:p>
            <a:r>
              <a:rPr lang="pt-BR" sz="1000" b="1" dirty="0">
                <a:latin typeface="Courier New"/>
                <a:cs typeface="Courier New"/>
              </a:rPr>
              <a:t>1    rs12565286  UNAFF  C   </a:t>
            </a:r>
            <a:r>
              <a:rPr lang="pt-BR" sz="1000" b="1" dirty="0" err="1">
                <a:latin typeface="Courier New"/>
                <a:cs typeface="Courier New"/>
              </a:rPr>
              <a:t>G</a:t>
            </a:r>
            <a:r>
              <a:rPr lang="pt-BR" sz="1000" b="1" dirty="0">
                <a:latin typeface="Courier New"/>
                <a:cs typeface="Courier New"/>
              </a:rPr>
              <a:t>   0/11/83    0.117    0.1102   1</a:t>
            </a:r>
          </a:p>
          <a:p>
            <a:r>
              <a:rPr lang="pt-BR" sz="1000" b="1" dirty="0">
                <a:latin typeface="Courier New"/>
                <a:cs typeface="Courier New"/>
              </a:rPr>
              <a:t>1    rs12124819  ALL    </a:t>
            </a:r>
            <a:r>
              <a:rPr lang="pt-BR" sz="1000" b="1" dirty="0" err="1">
                <a:latin typeface="Courier New"/>
                <a:cs typeface="Courier New"/>
              </a:rPr>
              <a:t>G</a:t>
            </a:r>
            <a:r>
              <a:rPr lang="pt-BR" sz="1000" b="1" dirty="0">
                <a:latin typeface="Courier New"/>
                <a:cs typeface="Courier New"/>
              </a:rPr>
              <a:t>   A   0/77/108   0.4162   0.3296   6.919e-05</a:t>
            </a:r>
          </a:p>
          <a:p>
            <a:r>
              <a:rPr lang="pt-BR" sz="1000" b="1" dirty="0">
                <a:latin typeface="Courier New"/>
                <a:cs typeface="Courier New"/>
              </a:rPr>
              <a:t>1    rs12124819  AFF    </a:t>
            </a:r>
            <a:r>
              <a:rPr lang="pt-BR" sz="1000" b="1" dirty="0" err="1">
                <a:latin typeface="Courier New"/>
                <a:cs typeface="Courier New"/>
              </a:rPr>
              <a:t>G</a:t>
            </a:r>
            <a:r>
              <a:rPr lang="pt-BR" sz="1000" b="1" dirty="0">
                <a:latin typeface="Courier New"/>
                <a:cs typeface="Courier New"/>
              </a:rPr>
              <a:t>   A   0/41/50    0.4505   0.3491   0.004878</a:t>
            </a:r>
          </a:p>
          <a:p>
            <a:r>
              <a:rPr lang="pt-BR" sz="1000" b="1" dirty="0">
                <a:latin typeface="Courier New"/>
                <a:cs typeface="Courier New"/>
              </a:rPr>
              <a:t>1    rs12124819  UNAFF  </a:t>
            </a:r>
            <a:r>
              <a:rPr lang="pt-BR" sz="1000" b="1" dirty="0" err="1">
                <a:latin typeface="Courier New"/>
                <a:cs typeface="Courier New"/>
              </a:rPr>
              <a:t>G</a:t>
            </a:r>
            <a:r>
              <a:rPr lang="pt-BR" sz="1000" b="1" dirty="0">
                <a:latin typeface="Courier New"/>
                <a:cs typeface="Courier New"/>
              </a:rPr>
              <a:t>   A   0/36/58    0.383    0.3096   0.02001</a:t>
            </a:r>
          </a:p>
          <a:p>
            <a:r>
              <a:rPr lang="pt-BR" sz="1000" b="1" dirty="0">
                <a:latin typeface="Courier New"/>
                <a:cs typeface="Courier New"/>
              </a:rPr>
              <a:t>1    rs4970383   ALL    A   C   10/68/115  0.3523   0.352    1</a:t>
            </a:r>
          </a:p>
          <a:p>
            <a:r>
              <a:rPr lang="pt-BR" sz="1000" b="1" dirty="0">
                <a:latin typeface="Courier New"/>
                <a:cs typeface="Courier New"/>
              </a:rPr>
              <a:t>1    rs4970383   AFF    A   C   3/36/57    0.375    0.3418   0.5488</a:t>
            </a:r>
          </a:p>
          <a:p>
            <a:r>
              <a:rPr lang="pt-BR" sz="1000" b="1" dirty="0">
                <a:latin typeface="Courier New"/>
                <a:cs typeface="Courier New"/>
              </a:rPr>
              <a:t>1    rs4970383   UNAFF  A   C   7/32/58    0.3299   0.3618   0.401</a:t>
            </a:r>
          </a:p>
        </p:txBody>
      </p:sp>
      <p:sp>
        <p:nvSpPr>
          <p:cNvPr id="7" name="Rectangle 6"/>
          <p:cNvSpPr/>
          <p:nvPr/>
        </p:nvSpPr>
        <p:spPr bwMode="auto">
          <a:xfrm>
            <a:off x="5153521" y="3334904"/>
            <a:ext cx="6984776" cy="50405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TextBox 1"/>
          <p:cNvSpPr txBox="1"/>
          <p:nvPr/>
        </p:nvSpPr>
        <p:spPr>
          <a:xfrm>
            <a:off x="8742205" y="2315173"/>
            <a:ext cx="3141437" cy="369332"/>
          </a:xfrm>
          <a:prstGeom prst="rect">
            <a:avLst/>
          </a:prstGeom>
          <a:noFill/>
        </p:spPr>
        <p:txBody>
          <a:bodyPr wrap="none" rtlCol="0">
            <a:spAutoFit/>
          </a:bodyPr>
          <a:lstStyle/>
          <a:p>
            <a:r>
              <a:rPr lang="en-US" i="1" dirty="0"/>
              <a:t>Example .hardy output in PLINK</a:t>
            </a:r>
          </a:p>
        </p:txBody>
      </p:sp>
    </p:spTree>
    <p:extLst>
      <p:ext uri="{BB962C8B-B14F-4D97-AF65-F5344CB8AC3E}">
        <p14:creationId xmlns:p14="http://schemas.microsoft.com/office/powerpoint/2010/main" val="93873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40" y="-36318"/>
            <a:ext cx="10515600" cy="1325563"/>
          </a:xfrm>
        </p:spPr>
        <p:txBody>
          <a:bodyPr>
            <a:normAutofit/>
          </a:bodyPr>
          <a:lstStyle/>
          <a:p>
            <a:r>
              <a:rPr lang="en-US" sz="4000" b="1" dirty="0">
                <a:latin typeface="Century Gothic" panose="020B0502020202020204" pitchFamily="34" charset="0"/>
              </a:rPr>
              <a:t>Proportion of heterozygosity (</a:t>
            </a:r>
            <a:r>
              <a:rPr lang="en-US" sz="4000" b="1" dirty="0" err="1">
                <a:latin typeface="Century Gothic" panose="020B0502020202020204" pitchFamily="34" charset="0"/>
              </a:rPr>
              <a:t>Fhet</a:t>
            </a:r>
            <a:r>
              <a:rPr lang="en-US" sz="4000" b="1" dirty="0">
                <a:latin typeface="Century Gothic" panose="020B0502020202020204" pitchFamily="34" charset="0"/>
              </a:rPr>
              <a: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325" y="1491092"/>
            <a:ext cx="9174152" cy="4351338"/>
          </a:xfrm>
        </p:spPr>
      </p:pic>
      <p:pic>
        <p:nvPicPr>
          <p:cNvPr id="4" name="Picture 3"/>
          <p:cNvPicPr>
            <a:picLocks noChangeAspect="1"/>
          </p:cNvPicPr>
          <p:nvPr/>
        </p:nvPicPr>
        <p:blipFill rotWithShape="1">
          <a:blip r:embed="rId3"/>
          <a:srcRect t="13567"/>
          <a:stretch/>
        </p:blipFill>
        <p:spPr>
          <a:xfrm>
            <a:off x="8943276" y="769431"/>
            <a:ext cx="3249024" cy="3608634"/>
          </a:xfrm>
          <a:prstGeom prst="rect">
            <a:avLst/>
          </a:prstGeom>
        </p:spPr>
      </p:pic>
      <p:cxnSp>
        <p:nvCxnSpPr>
          <p:cNvPr id="8" name="Straight Connector 7"/>
          <p:cNvCxnSpPr/>
          <p:nvPr/>
        </p:nvCxnSpPr>
        <p:spPr>
          <a:xfrm flipV="1">
            <a:off x="7281746" y="5542156"/>
            <a:ext cx="1661530" cy="111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325" y="5842430"/>
            <a:ext cx="5658665" cy="369332"/>
          </a:xfrm>
          <a:prstGeom prst="rect">
            <a:avLst/>
          </a:prstGeom>
          <a:noFill/>
        </p:spPr>
        <p:txBody>
          <a:bodyPr wrap="none" rtlCol="0">
            <a:spAutoFit/>
          </a:bodyPr>
          <a:lstStyle/>
          <a:p>
            <a:r>
              <a:rPr lang="en-US" dirty="0">
                <a:hlinkClick r:id="rId4"/>
              </a:rPr>
              <a:t>http://zzz.bwh.harvard.edu/plink/ibdibs.shtml#inbreeding</a:t>
            </a:r>
            <a:endParaRPr lang="en-US" dirty="0"/>
          </a:p>
        </p:txBody>
      </p:sp>
    </p:spTree>
    <p:extLst>
      <p:ext uri="{BB962C8B-B14F-4D97-AF65-F5344CB8AC3E}">
        <p14:creationId xmlns:p14="http://schemas.microsoft.com/office/powerpoint/2010/main" val="1533120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40" y="-36318"/>
            <a:ext cx="10515600" cy="1325563"/>
          </a:xfrm>
        </p:spPr>
        <p:txBody>
          <a:bodyPr>
            <a:normAutofit/>
          </a:bodyPr>
          <a:lstStyle/>
          <a:p>
            <a:r>
              <a:rPr lang="en-US" sz="4000" b="1" dirty="0">
                <a:latin typeface="Century Gothic" panose="020B0502020202020204" pitchFamily="34" charset="0"/>
              </a:rPr>
              <a:t>Mendelian errors</a:t>
            </a:r>
          </a:p>
        </p:txBody>
      </p:sp>
      <p:sp>
        <p:nvSpPr>
          <p:cNvPr id="9" name="TextBox 8"/>
          <p:cNvSpPr txBox="1"/>
          <p:nvPr/>
        </p:nvSpPr>
        <p:spPr>
          <a:xfrm>
            <a:off x="4586655" y="6021973"/>
            <a:ext cx="5976636" cy="369332"/>
          </a:xfrm>
          <a:prstGeom prst="rect">
            <a:avLst/>
          </a:prstGeom>
          <a:noFill/>
        </p:spPr>
        <p:txBody>
          <a:bodyPr wrap="none" rtlCol="0">
            <a:spAutoFit/>
          </a:bodyPr>
          <a:lstStyle/>
          <a:p>
            <a:r>
              <a:rPr lang="en-US" dirty="0">
                <a:hlinkClick r:id="rId2"/>
              </a:rPr>
              <a:t>https://www.cog-genomics.org/plink/1.9/basic_stats#mendel</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6655" y="1479940"/>
            <a:ext cx="7177263" cy="4351338"/>
          </a:xfrm>
          <a:ln>
            <a:solidFill>
              <a:schemeClr val="tx1"/>
            </a:solidFill>
          </a:ln>
        </p:spPr>
      </p:pic>
      <p:sp>
        <p:nvSpPr>
          <p:cNvPr id="7" name="TextBox 6"/>
          <p:cNvSpPr txBox="1"/>
          <p:nvPr/>
        </p:nvSpPr>
        <p:spPr>
          <a:xfrm>
            <a:off x="546410" y="1092821"/>
            <a:ext cx="3925229" cy="2862322"/>
          </a:xfrm>
          <a:prstGeom prst="rect">
            <a:avLst/>
          </a:prstGeom>
          <a:noFill/>
        </p:spPr>
        <p:txBody>
          <a:bodyPr wrap="square" rtlCol="0">
            <a:spAutoFit/>
          </a:bodyPr>
          <a:lstStyle/>
          <a:p>
            <a:pPr marL="285750" indent="-285750">
              <a:buFont typeface="Arial" charset="0"/>
              <a:buChar char="•"/>
            </a:pPr>
            <a:r>
              <a:rPr lang="en-US" dirty="0"/>
              <a:t>Requires parent-offspring data</a:t>
            </a:r>
          </a:p>
          <a:p>
            <a:pPr marL="285750" indent="-285750">
              <a:buFont typeface="Arial" charset="0"/>
              <a:buChar char="•"/>
            </a:pPr>
            <a:endParaRPr lang="en-US" dirty="0"/>
          </a:p>
          <a:p>
            <a:pPr marL="285750" indent="-285750">
              <a:buFont typeface="Arial" charset="0"/>
              <a:buChar char="•"/>
            </a:pPr>
            <a:r>
              <a:rPr lang="en-US" dirty="0"/>
              <a:t>Similar to genotyping rate, can be examined at sample and SNP level</a:t>
            </a:r>
          </a:p>
          <a:p>
            <a:pPr marL="285750" indent="-285750">
              <a:buFont typeface="Arial" charset="0"/>
              <a:buChar char="•"/>
            </a:pPr>
            <a:endParaRPr lang="en-US" dirty="0"/>
          </a:p>
          <a:p>
            <a:pPr marL="285750" indent="-285750">
              <a:buFont typeface="Arial" charset="0"/>
              <a:buChar char="•"/>
            </a:pPr>
            <a:r>
              <a:rPr lang="en-US" dirty="0"/>
              <a:t>High sample-level </a:t>
            </a:r>
            <a:r>
              <a:rPr lang="en-US" dirty="0" err="1"/>
              <a:t>mendel</a:t>
            </a:r>
            <a:r>
              <a:rPr lang="en-US" dirty="0"/>
              <a:t> error rate</a:t>
            </a:r>
          </a:p>
          <a:p>
            <a:pPr marL="742950" lvl="1" indent="-285750">
              <a:buFont typeface="Arial" charset="0"/>
              <a:buChar char="•"/>
            </a:pPr>
            <a:r>
              <a:rPr lang="en-US" dirty="0"/>
              <a:t>Parental uncertainty</a:t>
            </a:r>
          </a:p>
          <a:p>
            <a:pPr marL="742950" lvl="1" indent="-285750">
              <a:buFont typeface="Arial" charset="0"/>
              <a:buChar char="•"/>
            </a:pPr>
            <a:endParaRPr lang="en-US" dirty="0"/>
          </a:p>
          <a:p>
            <a:pPr marL="285750" indent="-285750">
              <a:buFont typeface="Arial" charset="0"/>
              <a:buChar char="•"/>
            </a:pPr>
            <a:r>
              <a:rPr lang="en-US" dirty="0"/>
              <a:t>High SNP-level </a:t>
            </a:r>
            <a:r>
              <a:rPr lang="en-US" dirty="0" err="1"/>
              <a:t>mendel</a:t>
            </a:r>
            <a:r>
              <a:rPr lang="en-US" dirty="0"/>
              <a:t> error rate</a:t>
            </a:r>
          </a:p>
          <a:p>
            <a:pPr marL="742950" lvl="1" indent="-285750">
              <a:buFont typeface="Arial" charset="0"/>
              <a:buChar char="•"/>
            </a:pPr>
            <a:r>
              <a:rPr lang="en-US" dirty="0"/>
              <a:t>Poor genotype quality</a:t>
            </a:r>
          </a:p>
        </p:txBody>
      </p:sp>
      <p:grpSp>
        <p:nvGrpSpPr>
          <p:cNvPr id="10" name="Group 9"/>
          <p:cNvGrpSpPr/>
          <p:nvPr/>
        </p:nvGrpSpPr>
        <p:grpSpPr>
          <a:xfrm>
            <a:off x="718242" y="4250271"/>
            <a:ext cx="2961660" cy="2141034"/>
            <a:chOff x="1755306" y="1170052"/>
            <a:chExt cx="5394354" cy="4266407"/>
          </a:xfrm>
        </p:grpSpPr>
        <p:sp>
          <p:nvSpPr>
            <p:cNvPr id="11" name="Oval 10"/>
            <p:cNvSpPr/>
            <p:nvPr/>
          </p:nvSpPr>
          <p:spPr>
            <a:xfrm>
              <a:off x="1755306" y="1170052"/>
              <a:ext cx="1783847" cy="166946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479979" y="1269934"/>
              <a:ext cx="1669681" cy="1569581"/>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iamond 12"/>
            <p:cNvSpPr/>
            <p:nvPr/>
          </p:nvSpPr>
          <p:spPr>
            <a:xfrm>
              <a:off x="3484208" y="3695651"/>
              <a:ext cx="1788124" cy="1740808"/>
            </a:xfrm>
            <a:prstGeom prst="diamon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3539153" y="2040456"/>
              <a:ext cx="1940826"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4378270" y="2040456"/>
              <a:ext cx="7134" cy="165519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292749" y="1764470"/>
              <a:ext cx="708962" cy="551972"/>
            </a:xfrm>
            <a:prstGeom prst="rect">
              <a:avLst/>
            </a:prstGeom>
            <a:noFill/>
          </p:spPr>
          <p:txBody>
            <a:bodyPr wrap="square" rtlCol="0">
              <a:spAutoFit/>
            </a:bodyPr>
            <a:lstStyle/>
            <a:p>
              <a:r>
                <a:rPr lang="en-US" sz="1200" b="1" dirty="0"/>
                <a:t>AA</a:t>
              </a:r>
            </a:p>
          </p:txBody>
        </p:sp>
        <p:sp>
          <p:nvSpPr>
            <p:cNvPr id="17" name="TextBox 16"/>
            <p:cNvSpPr txBox="1"/>
            <p:nvPr/>
          </p:nvSpPr>
          <p:spPr>
            <a:xfrm>
              <a:off x="6046231" y="1855791"/>
              <a:ext cx="684998" cy="551972"/>
            </a:xfrm>
            <a:prstGeom prst="rect">
              <a:avLst/>
            </a:prstGeom>
            <a:noFill/>
          </p:spPr>
          <p:txBody>
            <a:bodyPr wrap="square" rtlCol="0">
              <a:spAutoFit/>
            </a:bodyPr>
            <a:lstStyle/>
            <a:p>
              <a:r>
                <a:rPr lang="en-US" sz="1200" b="1" dirty="0"/>
                <a:t>AA</a:t>
              </a:r>
            </a:p>
          </p:txBody>
        </p:sp>
        <p:sp>
          <p:nvSpPr>
            <p:cNvPr id="18" name="TextBox 17"/>
            <p:cNvSpPr txBox="1"/>
            <p:nvPr/>
          </p:nvSpPr>
          <p:spPr>
            <a:xfrm>
              <a:off x="4096699" y="4298020"/>
              <a:ext cx="798462" cy="551972"/>
            </a:xfrm>
            <a:prstGeom prst="rect">
              <a:avLst/>
            </a:prstGeom>
            <a:noFill/>
          </p:spPr>
          <p:txBody>
            <a:bodyPr wrap="square" rtlCol="0">
              <a:spAutoFit/>
            </a:bodyPr>
            <a:lstStyle/>
            <a:p>
              <a:r>
                <a:rPr lang="en-US" sz="1200" b="1" dirty="0"/>
                <a:t>A</a:t>
              </a:r>
              <a:r>
                <a:rPr lang="en-US" sz="1200" b="1" dirty="0">
                  <a:solidFill>
                    <a:srgbClr val="FF0000"/>
                  </a:solidFill>
                </a:rPr>
                <a:t>T</a:t>
              </a:r>
            </a:p>
          </p:txBody>
        </p:sp>
      </p:grpSp>
      <p:sp>
        <p:nvSpPr>
          <p:cNvPr id="3" name="TextBox 2">
            <a:extLst>
              <a:ext uri="{FF2B5EF4-FFF2-40B4-BE49-F238E27FC236}">
                <a16:creationId xmlns:a16="http://schemas.microsoft.com/office/drawing/2014/main" id="{76AEEADD-7C06-75CD-2DEE-E5E5C1815DA2}"/>
              </a:ext>
            </a:extLst>
          </p:cNvPr>
          <p:cNvSpPr txBox="1"/>
          <p:nvPr/>
        </p:nvSpPr>
        <p:spPr>
          <a:xfrm>
            <a:off x="177200" y="6378540"/>
            <a:ext cx="4529830" cy="369332"/>
          </a:xfrm>
          <a:prstGeom prst="rect">
            <a:avLst/>
          </a:prstGeom>
          <a:noFill/>
        </p:spPr>
        <p:txBody>
          <a:bodyPr wrap="none" rtlCol="0">
            <a:spAutoFit/>
          </a:bodyPr>
          <a:lstStyle/>
          <a:p>
            <a:r>
              <a:rPr lang="en-US" i="1" dirty="0"/>
              <a:t>de novo mutation is a type of mendelian error</a:t>
            </a:r>
          </a:p>
        </p:txBody>
      </p:sp>
    </p:spTree>
    <p:extLst>
      <p:ext uri="{BB962C8B-B14F-4D97-AF65-F5344CB8AC3E}">
        <p14:creationId xmlns:p14="http://schemas.microsoft.com/office/powerpoint/2010/main" val="2014919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005" y="877260"/>
            <a:ext cx="5735444" cy="4525963"/>
          </a:xfrm>
        </p:spPr>
        <p:txBody>
          <a:bodyPr>
            <a:normAutofit lnSpcReduction="10000"/>
          </a:bodyPr>
          <a:lstStyle/>
          <a:p>
            <a:endParaRPr lang="en-US" sz="2000" dirty="0">
              <a:latin typeface="Century Gothic"/>
              <a:cs typeface="Century Gothic"/>
            </a:endParaRPr>
          </a:p>
          <a:p>
            <a:r>
              <a:rPr lang="en-US" sz="2000" dirty="0">
                <a:latin typeface="Century Gothic"/>
                <a:cs typeface="Century Gothic"/>
              </a:rPr>
              <a:t>TL/DR: “Nearby SNPs are correlated”</a:t>
            </a:r>
          </a:p>
          <a:p>
            <a:endParaRPr lang="en-US" sz="2000" dirty="0">
              <a:latin typeface="Century Gothic"/>
              <a:cs typeface="Century Gothic"/>
            </a:endParaRPr>
          </a:p>
          <a:p>
            <a:r>
              <a:rPr lang="en-US" sz="2000" dirty="0">
                <a:latin typeface="Century Gothic"/>
                <a:cs typeface="Century Gothic"/>
              </a:rPr>
              <a:t>Properties of linkage disequilibrium reduce the loss of signal sensitivity when removing SNPs</a:t>
            </a:r>
          </a:p>
          <a:p>
            <a:endParaRPr lang="en-US" sz="2000" dirty="0">
              <a:latin typeface="Century Gothic"/>
              <a:cs typeface="Century Gothic"/>
            </a:endParaRPr>
          </a:p>
          <a:p>
            <a:r>
              <a:rPr lang="en-US" sz="2000" dirty="0">
                <a:latin typeface="Century Gothic"/>
                <a:cs typeface="Century Gothic"/>
              </a:rPr>
              <a:t>Strict multiple testing correction often requires very large samples - no single sample will drive a signal</a:t>
            </a:r>
          </a:p>
          <a:p>
            <a:endParaRPr lang="en-US" sz="2000" dirty="0">
              <a:latin typeface="Century Gothic"/>
              <a:cs typeface="Century Gothic"/>
            </a:endParaRPr>
          </a:p>
          <a:p>
            <a:r>
              <a:rPr lang="en-US" sz="2000" dirty="0">
                <a:latin typeface="Century Gothic"/>
                <a:cs typeface="Century Gothic"/>
              </a:rPr>
              <a:t>LD </a:t>
            </a:r>
            <a:r>
              <a:rPr lang="en-US" sz="2000" u="sng" dirty="0">
                <a:latin typeface="Century Gothic"/>
                <a:cs typeface="Century Gothic"/>
              </a:rPr>
              <a:t>must</a:t>
            </a:r>
            <a:r>
              <a:rPr lang="en-US" sz="2000" dirty="0">
                <a:latin typeface="Century Gothic"/>
                <a:cs typeface="Century Gothic"/>
              </a:rPr>
              <a:t> be taken into account when examining genetic relatedness, population stratification, and interpreting association</a:t>
            </a:r>
          </a:p>
        </p:txBody>
      </p:sp>
      <p:pic>
        <p:nvPicPr>
          <p:cNvPr id="6" name="Picture 5" descr="locus_zo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1808" y="1254708"/>
            <a:ext cx="5436096" cy="3791677"/>
          </a:xfrm>
          <a:prstGeom prst="rect">
            <a:avLst/>
          </a:prstGeom>
        </p:spPr>
      </p:pic>
      <p:sp>
        <p:nvSpPr>
          <p:cNvPr id="2" name="TextBox 1"/>
          <p:cNvSpPr txBox="1"/>
          <p:nvPr/>
        </p:nvSpPr>
        <p:spPr>
          <a:xfrm>
            <a:off x="479502" y="301083"/>
            <a:ext cx="11617283" cy="461665"/>
          </a:xfrm>
          <a:prstGeom prst="rect">
            <a:avLst/>
          </a:prstGeom>
          <a:noFill/>
        </p:spPr>
        <p:txBody>
          <a:bodyPr wrap="none" rtlCol="0">
            <a:spAutoFit/>
          </a:bodyPr>
          <a:lstStyle/>
          <a:p>
            <a:r>
              <a:rPr lang="en-US" sz="2400" b="1" dirty="0">
                <a:latin typeface="Century Gothic" panose="020B0502020202020204" pitchFamily="34" charset="0"/>
              </a:rPr>
              <a:t>Linkage disequilibrium (LD) allows us to be more robust with our QC protocols</a:t>
            </a:r>
          </a:p>
        </p:txBody>
      </p:sp>
    </p:spTree>
    <p:extLst>
      <p:ext uri="{BB962C8B-B14F-4D97-AF65-F5344CB8AC3E}">
        <p14:creationId xmlns:p14="http://schemas.microsoft.com/office/powerpoint/2010/main" val="2094323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Century Gothic" panose="020B0502020202020204" pitchFamily="34" charset="0"/>
              </a:rPr>
              <a:t>Genetic relatedness using Identity-By-Descent (IBD) calculation  </a:t>
            </a:r>
          </a:p>
        </p:txBody>
      </p:sp>
      <p:sp>
        <p:nvSpPr>
          <p:cNvPr id="3" name="Content Placeholder 2"/>
          <p:cNvSpPr>
            <a:spLocks noGrp="1"/>
          </p:cNvSpPr>
          <p:nvPr>
            <p:ph idx="1"/>
          </p:nvPr>
        </p:nvSpPr>
        <p:spPr/>
        <p:txBody>
          <a:bodyPr>
            <a:normAutofit lnSpcReduction="10000"/>
          </a:bodyPr>
          <a:lstStyle/>
          <a:p>
            <a:r>
              <a:rPr lang="en-US" dirty="0">
                <a:latin typeface="Century Gothic" panose="020B0502020202020204" pitchFamily="34" charset="0"/>
              </a:rPr>
              <a:t>Question: How much does a pair of samples share 0, 1, or both alleles?</a:t>
            </a:r>
          </a:p>
          <a:p>
            <a:endParaRPr lang="en-US" dirty="0">
              <a:latin typeface="Century Gothic" panose="020B0502020202020204" pitchFamily="34" charset="0"/>
            </a:endParaRPr>
          </a:p>
          <a:p>
            <a:r>
              <a:rPr lang="en-US" dirty="0">
                <a:latin typeface="Century Gothic" panose="020B0502020202020204" pitchFamily="34" charset="0"/>
              </a:rPr>
              <a:t>Identical twins: Shares both alleles across entire genome (barring mutation events)</a:t>
            </a:r>
          </a:p>
          <a:p>
            <a:endParaRPr lang="en-US" dirty="0">
              <a:latin typeface="Century Gothic" panose="020B0502020202020204" pitchFamily="34" charset="0"/>
            </a:endParaRPr>
          </a:p>
          <a:p>
            <a:r>
              <a:rPr lang="en-US" dirty="0">
                <a:latin typeface="Century Gothic" panose="020B0502020202020204" pitchFamily="34" charset="0"/>
              </a:rPr>
              <a:t>Requires using LD-pruned SNPs for accurate estimates</a:t>
            </a:r>
          </a:p>
          <a:p>
            <a:pPr lvl="1"/>
            <a:r>
              <a:rPr lang="en-US" dirty="0">
                <a:latin typeface="Century Gothic" panose="020B0502020202020204" pitchFamily="34" charset="0"/>
              </a:rPr>
              <a:t>Want each SNP to be an “independent” marker</a:t>
            </a:r>
          </a:p>
          <a:p>
            <a:pPr lvl="1"/>
            <a:endParaRPr lang="en-US" dirty="0">
              <a:latin typeface="Century Gothic" panose="020B0502020202020204" pitchFamily="34" charset="0"/>
            </a:endParaRPr>
          </a:p>
          <a:p>
            <a:r>
              <a:rPr lang="en-US" dirty="0">
                <a:latin typeface="Century Gothic" panose="020B0502020202020204" pitchFamily="34" charset="0"/>
              </a:rPr>
              <a:t>Used to both “confirm” and “filter” related individuals</a:t>
            </a:r>
          </a:p>
          <a:p>
            <a:endParaRPr lang="en-US" dirty="0">
              <a:latin typeface="Century Gothic" panose="020B0502020202020204" pitchFamily="34" charset="0"/>
            </a:endParaRPr>
          </a:p>
          <a:p>
            <a:endParaRPr lang="en-US" dirty="0"/>
          </a:p>
        </p:txBody>
      </p:sp>
    </p:spTree>
    <p:extLst>
      <p:ext uri="{BB962C8B-B14F-4D97-AF65-F5344CB8AC3E}">
        <p14:creationId xmlns:p14="http://schemas.microsoft.com/office/powerpoint/2010/main" val="102668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Genome Wide Association Studies </a:t>
            </a:r>
          </a:p>
        </p:txBody>
      </p:sp>
      <p:sp>
        <p:nvSpPr>
          <p:cNvPr id="3" name="Content Placeholder 2"/>
          <p:cNvSpPr>
            <a:spLocks noGrp="1"/>
          </p:cNvSpPr>
          <p:nvPr>
            <p:ph idx="1"/>
          </p:nvPr>
        </p:nvSpPr>
        <p:spPr>
          <a:xfrm>
            <a:off x="838200" y="1825625"/>
            <a:ext cx="7435829" cy="4351338"/>
          </a:xfrm>
        </p:spPr>
        <p:txBody>
          <a:bodyPr>
            <a:normAutofit fontScale="92500" lnSpcReduction="10000"/>
          </a:bodyPr>
          <a:lstStyle/>
          <a:p>
            <a:r>
              <a:rPr lang="en-US" dirty="0"/>
              <a:t>Go from trait heritability towards biological mechanism</a:t>
            </a:r>
          </a:p>
          <a:p>
            <a:pPr lvl="1"/>
            <a:r>
              <a:rPr lang="en-US" dirty="0"/>
              <a:t>What genes/genetic variants drive heritable differences?</a:t>
            </a:r>
          </a:p>
          <a:p>
            <a:pPr lvl="1"/>
            <a:endParaRPr lang="en-US" dirty="0"/>
          </a:p>
          <a:p>
            <a:r>
              <a:rPr lang="en-US" dirty="0"/>
              <a:t>Genome-wide interrogation</a:t>
            </a:r>
          </a:p>
          <a:p>
            <a:pPr lvl="1"/>
            <a:r>
              <a:rPr lang="en-US" dirty="0"/>
              <a:t>Moving away from candidate gene studies</a:t>
            </a:r>
          </a:p>
          <a:p>
            <a:pPr lvl="1"/>
            <a:r>
              <a:rPr lang="en-US" dirty="0"/>
              <a:t>Technological advancement and dropping cost</a:t>
            </a:r>
          </a:p>
          <a:p>
            <a:endParaRPr lang="en-US" dirty="0"/>
          </a:p>
          <a:p>
            <a:r>
              <a:rPr lang="en-US" dirty="0"/>
              <a:t>Flexible application of study design</a:t>
            </a:r>
          </a:p>
          <a:p>
            <a:pPr lvl="1"/>
            <a:r>
              <a:rPr lang="en-US" dirty="0"/>
              <a:t>All heritable traits can be studied </a:t>
            </a:r>
          </a:p>
          <a:p>
            <a:pPr lvl="1"/>
            <a:r>
              <a:rPr lang="en-US" dirty="0"/>
              <a:t>Biological/mathematical properties of DNA quite robust </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7057" y="4397827"/>
            <a:ext cx="3072936" cy="1593499"/>
          </a:xfrm>
          <a:prstGeom prst="rect">
            <a:avLst/>
          </a:prstGeom>
          <a:ln>
            <a:solidFill>
              <a:schemeClr val="tx1"/>
            </a:solidFill>
          </a:ln>
        </p:spPr>
      </p:pic>
      <p:sp>
        <p:nvSpPr>
          <p:cNvPr id="7" name="TextBox 6"/>
          <p:cNvSpPr txBox="1"/>
          <p:nvPr/>
        </p:nvSpPr>
        <p:spPr>
          <a:xfrm>
            <a:off x="8545288" y="1526023"/>
            <a:ext cx="2369623" cy="369332"/>
          </a:xfrm>
          <a:prstGeom prst="rect">
            <a:avLst/>
          </a:prstGeom>
          <a:noFill/>
        </p:spPr>
        <p:txBody>
          <a:bodyPr wrap="none" rtlCol="0">
            <a:spAutoFit/>
          </a:bodyPr>
          <a:lstStyle/>
          <a:p>
            <a:r>
              <a:rPr lang="en-US" i="1" dirty="0"/>
              <a:t>GWAS of Schizophrenia</a:t>
            </a:r>
          </a:p>
        </p:txBody>
      </p:sp>
      <p:sp>
        <p:nvSpPr>
          <p:cNvPr id="8" name="TextBox 7"/>
          <p:cNvSpPr txBox="1"/>
          <p:nvPr/>
        </p:nvSpPr>
        <p:spPr>
          <a:xfrm>
            <a:off x="8545287" y="4057751"/>
            <a:ext cx="2244717" cy="369332"/>
          </a:xfrm>
          <a:prstGeom prst="rect">
            <a:avLst/>
          </a:prstGeom>
          <a:noFill/>
        </p:spPr>
        <p:txBody>
          <a:bodyPr wrap="none" rtlCol="0">
            <a:spAutoFit/>
          </a:bodyPr>
          <a:lstStyle/>
          <a:p>
            <a:r>
              <a:rPr lang="en-US" i="1" dirty="0"/>
              <a:t>GWAS of </a:t>
            </a:r>
            <a:r>
              <a:rPr lang="en-US" i="1"/>
              <a:t>~4,200 </a:t>
            </a:r>
            <a:r>
              <a:rPr lang="en-US" i="1" dirty="0"/>
              <a:t>traits</a:t>
            </a:r>
          </a:p>
        </p:txBody>
      </p:sp>
      <p:pic>
        <p:nvPicPr>
          <p:cNvPr id="9" name="Picture 8" descr="Chart&#10;&#10;Description automatically generated">
            <a:extLst>
              <a:ext uri="{FF2B5EF4-FFF2-40B4-BE49-F238E27FC236}">
                <a16:creationId xmlns:a16="http://schemas.microsoft.com/office/drawing/2014/main" id="{BDE7AF4D-7C14-DB7B-D44B-10173890A51B}"/>
              </a:ext>
            </a:extLst>
          </p:cNvPr>
          <p:cNvPicPr>
            <a:picLocks noChangeAspect="1"/>
          </p:cNvPicPr>
          <p:nvPr/>
        </p:nvPicPr>
        <p:blipFill>
          <a:blip r:embed="rId3"/>
          <a:stretch>
            <a:fillRect/>
          </a:stretch>
        </p:blipFill>
        <p:spPr>
          <a:xfrm>
            <a:off x="8545287" y="1895355"/>
            <a:ext cx="3072936" cy="2022692"/>
          </a:xfrm>
          <a:prstGeom prst="rect">
            <a:avLst/>
          </a:prstGeom>
          <a:ln>
            <a:solidFill>
              <a:schemeClr val="tx1"/>
            </a:solidFill>
          </a:ln>
        </p:spPr>
      </p:pic>
    </p:spTree>
    <p:extLst>
      <p:ext uri="{BB962C8B-B14F-4D97-AF65-F5344CB8AC3E}">
        <p14:creationId xmlns:p14="http://schemas.microsoft.com/office/powerpoint/2010/main" val="1161443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2133601" y="500063"/>
            <a:ext cx="5524807" cy="369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altLang="en-US" u="sng" dirty="0">
                <a:latin typeface="Century Gothic"/>
                <a:ea typeface="ＭＳ Ｐゴシック" pitchFamily="16" charset="-128"/>
                <a:cs typeface="Century Gothic"/>
              </a:rPr>
              <a:t>Checking genotype relatedness across samples</a:t>
            </a:r>
          </a:p>
        </p:txBody>
      </p:sp>
      <p:sp>
        <p:nvSpPr>
          <p:cNvPr id="8" name="Text Box 4"/>
          <p:cNvSpPr txBox="1">
            <a:spLocks noChangeArrowheads="1"/>
          </p:cNvSpPr>
          <p:nvPr/>
        </p:nvSpPr>
        <p:spPr bwMode="auto">
          <a:xfrm>
            <a:off x="1631504" y="1700809"/>
            <a:ext cx="8352928" cy="1631216"/>
          </a:xfrm>
          <a:prstGeom prst="rect">
            <a:avLst/>
          </a:prstGeom>
          <a:solidFill>
            <a:schemeClr val="accent1">
              <a:lumMod val="40000"/>
              <a:lumOff val="60000"/>
            </a:schemeClr>
          </a:solidFill>
          <a:ln w="9525">
            <a:solidFill>
              <a:schemeClr val="tx1"/>
            </a:solidFill>
            <a:miter lim="800000"/>
            <a:headEnd/>
            <a:tailEnd/>
          </a:ln>
          <a:effectLst/>
        </p:spPr>
        <p:txBody>
          <a:bodyPr wrap="square">
            <a:spAutoFit/>
          </a:bodyPr>
          <a:lstStyle/>
          <a:p>
            <a:r>
              <a:rPr lang="en-US" sz="1000" b="1" dirty="0">
                <a:latin typeface="Courier New"/>
                <a:cs typeface="Courier New"/>
              </a:rPr>
              <a:t>FID1     IID1     FID2     IID2     RT  EZ  Z0      Z1      Z2      PI_HAT  PHE  DST       PPC     RATIO</a:t>
            </a:r>
          </a:p>
          <a:p>
            <a:r>
              <a:rPr lang="en-US" sz="1000" b="1" dirty="0">
                <a:latin typeface="Courier New"/>
                <a:cs typeface="Courier New"/>
              </a:rPr>
              <a:t>NA20505  NA20505  NA20506  NA20506  UN  NA  0.9872  0.0000  0.0128  0.0128  -1   0.771435  0.3446  1.9712</a:t>
            </a:r>
          </a:p>
          <a:p>
            <a:r>
              <a:rPr lang="en-US" sz="1000" b="1" dirty="0">
                <a:latin typeface="Courier New"/>
                <a:cs typeface="Courier New"/>
              </a:rPr>
              <a:t>NA20505  NA20505  NA20502  NA20502  UN  NA  0.9888  0.0096  0.0016  0.0064  -1   0.770233  0.3950  1.9808</a:t>
            </a:r>
          </a:p>
          <a:p>
            <a:r>
              <a:rPr lang="en-US" sz="1000" b="1" dirty="0">
                <a:latin typeface="Courier New"/>
                <a:cs typeface="Courier New"/>
              </a:rPr>
              <a:t>NA20505  NA20505  NA20528  NA20528  UN  NA  0.9733  0.0267  0.0000  0.0133  -1   0.770068  0.2922  1.9606</a:t>
            </a:r>
          </a:p>
          <a:p>
            <a:r>
              <a:rPr lang="en-US" sz="1000" b="1" dirty="0">
                <a:latin typeface="Courier New"/>
                <a:cs typeface="Courier New"/>
              </a:rPr>
              <a:t>NA20505  NA20505  NA20531  NA20531  UN  NA  0.9789  0.0205  0.0006  0.0109  -1   0.770976  0.7407  2.0479</a:t>
            </a:r>
          </a:p>
          <a:p>
            <a:r>
              <a:rPr lang="en-US" sz="1000" b="1" dirty="0">
                <a:latin typeface="Courier New"/>
                <a:cs typeface="Courier New"/>
              </a:rPr>
              <a:t>NA20505  NA20505  NA20534  NA20534  UN  NA  0.9602  0.0398  0.0000  0.0199  -1   0.772123  0.3046  1.9631</a:t>
            </a:r>
          </a:p>
          <a:p>
            <a:r>
              <a:rPr lang="en-US" sz="1000" b="1" dirty="0">
                <a:latin typeface="Courier New"/>
                <a:cs typeface="Courier New"/>
              </a:rPr>
              <a:t>NA20505  NA20505  NA20535  NA20535  UN  NA  0.9650  0.0350  0.0000  0.0175  -1   0.771054  0.6510  2.0285</a:t>
            </a:r>
          </a:p>
          <a:p>
            <a:r>
              <a:rPr lang="en-US" sz="1000" b="1" dirty="0">
                <a:latin typeface="Courier New"/>
                <a:cs typeface="Courier New"/>
              </a:rPr>
              <a:t>NA20505  NA20505  NA20586  NA20586  UN  NA  0.9728  0.0272  0.0000  0.0136  -1   0.770687  0.4281  1.9869</a:t>
            </a:r>
          </a:p>
          <a:p>
            <a:r>
              <a:rPr lang="en-US" sz="1000" b="1" dirty="0">
                <a:latin typeface="Courier New"/>
                <a:cs typeface="Courier New"/>
              </a:rPr>
              <a:t>NA20505  NA20505  NA20756  NA20756  UN  NA  0.9675  0.0325  0.0000  0.0163  -1   0.770762  0.6902  2.0365</a:t>
            </a:r>
          </a:p>
          <a:p>
            <a:r>
              <a:rPr lang="en-US" sz="1000" b="1" dirty="0">
                <a:latin typeface="Courier New"/>
                <a:cs typeface="Courier New"/>
              </a:rPr>
              <a:t>NA20505  NA20505  NA20760  NA20760  UN  NA  0.9344  0.0656  0.0000  0.0328  0    0.770978  0.8856  2.0904</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l="26457" t="31560" r="22838" b="25070"/>
          <a:stretch>
            <a:fillRect/>
          </a:stretch>
        </p:blipFill>
        <p:spPr bwMode="auto">
          <a:xfrm>
            <a:off x="557941" y="4077072"/>
            <a:ext cx="4664819" cy="2492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 name="Rectangle 4"/>
          <p:cNvSpPr/>
          <p:nvPr/>
        </p:nvSpPr>
        <p:spPr bwMode="auto">
          <a:xfrm>
            <a:off x="1703512" y="1628800"/>
            <a:ext cx="1296144" cy="18002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charset="0"/>
            </a:endParaRPr>
          </a:p>
        </p:txBody>
      </p:sp>
      <p:sp>
        <p:nvSpPr>
          <p:cNvPr id="13" name="Rectangle 12"/>
          <p:cNvSpPr/>
          <p:nvPr/>
        </p:nvSpPr>
        <p:spPr bwMode="auto">
          <a:xfrm>
            <a:off x="3071664" y="1628800"/>
            <a:ext cx="1296144" cy="18002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charset="0"/>
            </a:endParaRPr>
          </a:p>
        </p:txBody>
      </p:sp>
      <p:sp>
        <p:nvSpPr>
          <p:cNvPr id="14" name="Rectangle 13"/>
          <p:cNvSpPr/>
          <p:nvPr/>
        </p:nvSpPr>
        <p:spPr bwMode="auto">
          <a:xfrm>
            <a:off x="5015880" y="1628800"/>
            <a:ext cx="1800200" cy="18002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charset="0"/>
            </a:endParaRPr>
          </a:p>
        </p:txBody>
      </p:sp>
      <p:sp>
        <p:nvSpPr>
          <p:cNvPr id="15" name="Rectangle 14"/>
          <p:cNvSpPr/>
          <p:nvPr/>
        </p:nvSpPr>
        <p:spPr bwMode="auto">
          <a:xfrm>
            <a:off x="6888088" y="1628800"/>
            <a:ext cx="576064" cy="18002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charset="0"/>
            </a:endParaRPr>
          </a:p>
        </p:txBody>
      </p:sp>
      <p:sp>
        <p:nvSpPr>
          <p:cNvPr id="3" name="TextBox 2"/>
          <p:cNvSpPr txBox="1"/>
          <p:nvPr/>
        </p:nvSpPr>
        <p:spPr>
          <a:xfrm>
            <a:off x="1538869" y="1162493"/>
            <a:ext cx="3269934" cy="369332"/>
          </a:xfrm>
          <a:prstGeom prst="rect">
            <a:avLst/>
          </a:prstGeom>
          <a:noFill/>
        </p:spPr>
        <p:txBody>
          <a:bodyPr wrap="none" rtlCol="0">
            <a:spAutoFit/>
          </a:bodyPr>
          <a:lstStyle/>
          <a:p>
            <a:r>
              <a:rPr lang="en-US" i="1" dirty="0"/>
              <a:t>Example of .genome file in PLINK</a:t>
            </a:r>
          </a:p>
        </p:txBody>
      </p:sp>
      <p:pic>
        <p:nvPicPr>
          <p:cNvPr id="12"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84382" y="3484208"/>
            <a:ext cx="3711559" cy="3384943"/>
          </a:xfrm>
        </p:spPr>
      </p:pic>
    </p:spTree>
    <p:extLst>
      <p:ext uri="{BB962C8B-B14F-4D97-AF65-F5344CB8AC3E}">
        <p14:creationId xmlns:p14="http://schemas.microsoft.com/office/powerpoint/2010/main" val="516306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entury Gothic" panose="020B0502020202020204" pitchFamily="34" charset="0"/>
              </a:rPr>
              <a:t>Using genetic relatedness estimates</a:t>
            </a:r>
          </a:p>
        </p:txBody>
      </p:sp>
      <p:sp>
        <p:nvSpPr>
          <p:cNvPr id="3" name="Content Placeholder 2"/>
          <p:cNvSpPr>
            <a:spLocks noGrp="1"/>
          </p:cNvSpPr>
          <p:nvPr>
            <p:ph idx="1"/>
          </p:nvPr>
        </p:nvSpPr>
        <p:spPr/>
        <p:txBody>
          <a:bodyPr>
            <a:normAutofit fontScale="92500"/>
          </a:bodyPr>
          <a:lstStyle/>
          <a:p>
            <a:r>
              <a:rPr lang="en-US" dirty="0">
                <a:latin typeface="Century Gothic" panose="020B0502020202020204" pitchFamily="34" charset="0"/>
              </a:rPr>
              <a:t>Confirm unrelated or “population-based” sample ascertainment</a:t>
            </a:r>
          </a:p>
          <a:p>
            <a:pPr lvl="1"/>
            <a:r>
              <a:rPr lang="en-US" dirty="0">
                <a:latin typeface="Century Gothic" panose="020B0502020202020204" pitchFamily="34" charset="0"/>
              </a:rPr>
              <a:t>Filter out related samples (pi-hat &gt; 0.2 often used)</a:t>
            </a:r>
          </a:p>
          <a:p>
            <a:pPr lvl="1"/>
            <a:r>
              <a:rPr lang="en-US" dirty="0">
                <a:latin typeface="Century Gothic" panose="020B0502020202020204" pitchFamily="34" charset="0"/>
              </a:rPr>
              <a:t>“Cryptic relatedness” </a:t>
            </a:r>
            <a:r>
              <a:rPr lang="mr-IN" dirty="0">
                <a:latin typeface="Century Gothic" panose="020B0502020202020204" pitchFamily="34" charset="0"/>
              </a:rPr>
              <a:t>–</a:t>
            </a:r>
            <a:r>
              <a:rPr lang="en-US" dirty="0">
                <a:latin typeface="Century Gothic" panose="020B0502020202020204" pitchFamily="34" charset="0"/>
              </a:rPr>
              <a:t> related individuals identified in ”unrelated” sample</a:t>
            </a:r>
          </a:p>
          <a:p>
            <a:r>
              <a:rPr lang="en-US" dirty="0">
                <a:latin typeface="Century Gothic" panose="020B0502020202020204" pitchFamily="34" charset="0"/>
              </a:rPr>
              <a:t>Confirm family structure (pedigree)</a:t>
            </a:r>
          </a:p>
          <a:p>
            <a:pPr lvl="1"/>
            <a:r>
              <a:rPr lang="en-US" dirty="0">
                <a:latin typeface="Century Gothic" panose="020B0502020202020204" pitchFamily="34" charset="0"/>
              </a:rPr>
              <a:t>Ensure parent-child and sibling relationship</a:t>
            </a:r>
          </a:p>
          <a:p>
            <a:r>
              <a:rPr lang="en-US" dirty="0">
                <a:latin typeface="Century Gothic" panose="020B0502020202020204" pitchFamily="34" charset="0"/>
              </a:rPr>
              <a:t>Watch out for distinct ancestries</a:t>
            </a:r>
          </a:p>
          <a:p>
            <a:pPr lvl="1"/>
            <a:r>
              <a:rPr lang="en-US" dirty="0">
                <a:latin typeface="Century Gothic" panose="020B0502020202020204" pitchFamily="34" charset="0"/>
              </a:rPr>
              <a:t>Can skew IBD estimates and incorrectly identify recent relatedness</a:t>
            </a:r>
          </a:p>
          <a:p>
            <a:pPr lvl="1"/>
            <a:r>
              <a:rPr lang="en-US" dirty="0" err="1">
                <a:latin typeface="Century Gothic" panose="020B0502020202020204" pitchFamily="34" charset="0"/>
              </a:rPr>
              <a:t>PCrelate</a:t>
            </a:r>
            <a:r>
              <a:rPr lang="en-US" dirty="0">
                <a:latin typeface="Century Gothic" panose="020B0502020202020204" pitchFamily="34" charset="0"/>
              </a:rPr>
              <a:t> more robust to these patterns </a:t>
            </a:r>
            <a:r>
              <a:rPr lang="en-US" dirty="0">
                <a:latin typeface="Century Gothic" panose="020B0502020202020204" pitchFamily="34" charset="0"/>
                <a:hlinkClick r:id="rId3"/>
              </a:rPr>
              <a:t>https://rdrr.io/bioc/GENESIS/man/pcrelate.html</a:t>
            </a:r>
            <a:r>
              <a:rPr lang="en-US" dirty="0">
                <a:latin typeface="Century Gothic" panose="020B0502020202020204" pitchFamily="34" charset="0"/>
              </a:rPr>
              <a:t> </a:t>
            </a:r>
          </a:p>
        </p:txBody>
      </p:sp>
    </p:spTree>
    <p:extLst>
      <p:ext uri="{BB962C8B-B14F-4D97-AF65-F5344CB8AC3E}">
        <p14:creationId xmlns:p14="http://schemas.microsoft.com/office/powerpoint/2010/main" val="2087492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Outline – genetic data QC</a:t>
            </a:r>
          </a:p>
        </p:txBody>
      </p:sp>
      <p:sp>
        <p:nvSpPr>
          <p:cNvPr id="3" name="Content Placeholder 2"/>
          <p:cNvSpPr>
            <a:spLocks noGrp="1"/>
          </p:cNvSpPr>
          <p:nvPr>
            <p:ph idx="1"/>
          </p:nvPr>
        </p:nvSpPr>
        <p:spPr>
          <a:xfrm>
            <a:off x="730624" y="1513653"/>
            <a:ext cx="10515600" cy="4351338"/>
          </a:xfrm>
        </p:spPr>
        <p:txBody>
          <a:bodyPr>
            <a:normAutofit lnSpcReduction="10000"/>
          </a:bodyPr>
          <a:lstStyle/>
          <a:p>
            <a:pPr marL="457200" lvl="1" indent="0">
              <a:buNone/>
            </a:pPr>
            <a:endParaRPr lang="en-US" dirty="0"/>
          </a:p>
          <a:p>
            <a:r>
              <a:rPr lang="en-US" dirty="0"/>
              <a:t>Practical portion (~40 minutes)</a:t>
            </a:r>
          </a:p>
          <a:p>
            <a:pPr lvl="1"/>
            <a:r>
              <a:rPr lang="en-US" dirty="0"/>
              <a:t>Data checking</a:t>
            </a:r>
          </a:p>
          <a:p>
            <a:pPr lvl="1"/>
            <a:r>
              <a:rPr lang="en-US" dirty="0"/>
              <a:t>Sample and SNP QC</a:t>
            </a:r>
          </a:p>
          <a:p>
            <a:pPr lvl="1"/>
            <a:r>
              <a:rPr lang="en-US" dirty="0"/>
              <a:t>Relatedness checking</a:t>
            </a:r>
          </a:p>
          <a:p>
            <a:pPr lvl="1"/>
            <a:r>
              <a:rPr lang="en-US" dirty="0"/>
              <a:t>Principal components analysis (PCA)</a:t>
            </a:r>
          </a:p>
          <a:p>
            <a:pPr lvl="1"/>
            <a:endParaRPr lang="en-US" dirty="0"/>
          </a:p>
          <a:p>
            <a:r>
              <a:rPr lang="en-US" dirty="0"/>
              <a:t>Go to: </a:t>
            </a:r>
            <a:r>
              <a:rPr lang="en-US" dirty="0" err="1"/>
              <a:t>workshop.colorado.edu</a:t>
            </a:r>
            <a:endParaRPr lang="en-US" dirty="0"/>
          </a:p>
          <a:p>
            <a:pPr lvl="1"/>
            <a:r>
              <a:rPr lang="en-US" b="1" dirty="0"/>
              <a:t>Slides + practical:</a:t>
            </a:r>
            <a:r>
              <a:rPr lang="en-US" dirty="0"/>
              <a:t> /faculty/</a:t>
            </a:r>
            <a:r>
              <a:rPr lang="en-US" dirty="0" err="1"/>
              <a:t>daniel</a:t>
            </a:r>
            <a:r>
              <a:rPr lang="en-US" dirty="0"/>
              <a:t>/2023/QC </a:t>
            </a:r>
          </a:p>
          <a:p>
            <a:pPr lvl="1"/>
            <a:r>
              <a:rPr lang="en-US" b="1" dirty="0"/>
              <a:t>Terminal:</a:t>
            </a:r>
            <a:r>
              <a:rPr lang="en-US" dirty="0"/>
              <a:t> </a:t>
            </a:r>
            <a:r>
              <a:rPr lang="en-US" dirty="0" err="1"/>
              <a:t>workshop.colorado.edu</a:t>
            </a:r>
            <a:r>
              <a:rPr lang="en-US" dirty="0"/>
              <a:t>/</a:t>
            </a:r>
            <a:r>
              <a:rPr lang="en-US" dirty="0" err="1"/>
              <a:t>ssh</a:t>
            </a:r>
            <a:endParaRPr lang="en-US" dirty="0"/>
          </a:p>
          <a:p>
            <a:pPr lvl="1"/>
            <a:r>
              <a:rPr lang="en-US" b="1" dirty="0" err="1"/>
              <a:t>Rstudio</a:t>
            </a:r>
            <a:r>
              <a:rPr lang="en-US" b="1" dirty="0"/>
              <a:t>:</a:t>
            </a:r>
            <a:r>
              <a:rPr lang="en-US" dirty="0"/>
              <a:t> </a:t>
            </a:r>
            <a:r>
              <a:rPr lang="en-US" dirty="0" err="1"/>
              <a:t>workshop.colorado.edu</a:t>
            </a:r>
            <a:r>
              <a:rPr lang="en-US" dirty="0"/>
              <a:t>/</a:t>
            </a:r>
            <a:r>
              <a:rPr lang="en-US" dirty="0" err="1"/>
              <a:t>rstudio</a:t>
            </a:r>
            <a:endParaRPr lang="en-US" dirty="0"/>
          </a:p>
          <a:p>
            <a:pPr marL="457200" lvl="1" indent="0">
              <a:buNone/>
            </a:pPr>
            <a:endParaRPr lang="en-US" dirty="0"/>
          </a:p>
        </p:txBody>
      </p:sp>
    </p:spTree>
    <p:extLst>
      <p:ext uri="{BB962C8B-B14F-4D97-AF65-F5344CB8AC3E}">
        <p14:creationId xmlns:p14="http://schemas.microsoft.com/office/powerpoint/2010/main" val="2781168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1617D4-DB67-202B-3806-EFDA4EFEB22D}"/>
              </a:ext>
            </a:extLst>
          </p:cNvPr>
          <p:cNvSpPr txBox="1"/>
          <p:nvPr/>
        </p:nvSpPr>
        <p:spPr>
          <a:xfrm>
            <a:off x="946673" y="612844"/>
            <a:ext cx="9843248" cy="6001643"/>
          </a:xfrm>
          <a:prstGeom prst="rect">
            <a:avLst/>
          </a:prstGeom>
          <a:noFill/>
        </p:spPr>
        <p:txBody>
          <a:bodyPr wrap="square" rtlCol="0">
            <a:spAutoFit/>
          </a:bodyPr>
          <a:lstStyle/>
          <a:p>
            <a:r>
              <a:rPr lang="en-US" dirty="0"/>
              <a:t>Script that you will be working through:</a:t>
            </a:r>
            <a:br>
              <a:rPr lang="en-US" dirty="0"/>
            </a:br>
            <a:endParaRPr lang="en-US" dirty="0"/>
          </a:p>
          <a:p>
            <a:r>
              <a:rPr lang="en-US" sz="2400" b="1" dirty="0"/>
              <a:t>QC_practical_statgenWorkshop2023.txt</a:t>
            </a:r>
          </a:p>
          <a:p>
            <a:endParaRPr lang="en-US" dirty="0"/>
          </a:p>
          <a:p>
            <a:endParaRPr lang="en-US" dirty="0"/>
          </a:p>
          <a:p>
            <a:r>
              <a:rPr lang="en-US" dirty="0"/>
              <a:t>Full path: </a:t>
            </a:r>
            <a:r>
              <a:rPr lang="en-US" b="1" dirty="0"/>
              <a:t>/faculty/</a:t>
            </a:r>
            <a:r>
              <a:rPr lang="en-US" b="1" dirty="0" err="1"/>
              <a:t>daniel</a:t>
            </a:r>
            <a:r>
              <a:rPr lang="en-US" b="1" dirty="0"/>
              <a:t>/2023/QC/QC_practical_statgenWorkshop2023.txt</a:t>
            </a:r>
          </a:p>
          <a:p>
            <a:endParaRPr lang="en-US" dirty="0"/>
          </a:p>
          <a:p>
            <a:r>
              <a:rPr lang="en-US" i="1" dirty="0"/>
              <a:t>Walk through this script and copy/paste commands to the </a:t>
            </a:r>
            <a:r>
              <a:rPr lang="en-US" i="1" dirty="0" err="1"/>
              <a:t>ssh</a:t>
            </a:r>
            <a:r>
              <a:rPr lang="en-US" i="1" dirty="0"/>
              <a:t> command line</a:t>
            </a:r>
          </a:p>
          <a:p>
            <a:endParaRPr lang="en-US" dirty="0"/>
          </a:p>
          <a:p>
            <a:endParaRPr lang="en-US" dirty="0"/>
          </a:p>
          <a:p>
            <a:r>
              <a:rPr lang="en-US" dirty="0"/>
              <a:t>Qualtrics version: </a:t>
            </a:r>
            <a:r>
              <a:rPr lang="en-US" b="1" dirty="0"/>
              <a:t>https://</a:t>
            </a:r>
            <a:r>
              <a:rPr lang="en-US" b="1" dirty="0" err="1"/>
              <a:t>ucsas.qualtrics.com</a:t>
            </a:r>
            <a:r>
              <a:rPr lang="en-US" b="1" dirty="0"/>
              <a:t>/</a:t>
            </a:r>
            <a:r>
              <a:rPr lang="en-US" b="1" dirty="0" err="1"/>
              <a:t>jfe</a:t>
            </a:r>
            <a:r>
              <a:rPr lang="en-US" b="1" dirty="0"/>
              <a:t>/form/SV_eWpdYL7srw7Cy6W</a:t>
            </a:r>
          </a:p>
          <a:p>
            <a:endParaRPr lang="en-US" dirty="0"/>
          </a:p>
          <a:p>
            <a:r>
              <a:rPr lang="en-US" i="1" dirty="0"/>
              <a:t>Answers to be filled out by a single table member</a:t>
            </a:r>
          </a:p>
          <a:p>
            <a:endParaRPr lang="en-US" dirty="0"/>
          </a:p>
          <a:p>
            <a:endParaRPr lang="en-US" dirty="0"/>
          </a:p>
          <a:p>
            <a:r>
              <a:rPr lang="en-US" dirty="0"/>
              <a:t>See the ISGW forum for these and other useful links to start your practical session:</a:t>
            </a:r>
          </a:p>
          <a:p>
            <a:endParaRPr lang="en-US" dirty="0"/>
          </a:p>
          <a:p>
            <a:r>
              <a:rPr lang="en-US" b="1" dirty="0"/>
              <a:t>https://</a:t>
            </a:r>
            <a:r>
              <a:rPr lang="en-US" b="1" dirty="0" err="1"/>
              <a:t>isgw-forum.colorado.edu</a:t>
            </a:r>
            <a:r>
              <a:rPr lang="en-US" b="1" dirty="0"/>
              <a:t>/</a:t>
            </a:r>
          </a:p>
          <a:p>
            <a:endParaRPr lang="en-US" dirty="0"/>
          </a:p>
          <a:p>
            <a:endParaRPr lang="en-US" dirty="0"/>
          </a:p>
          <a:p>
            <a:endParaRPr lang="en-US" dirty="0"/>
          </a:p>
        </p:txBody>
      </p:sp>
    </p:spTree>
    <p:extLst>
      <p:ext uri="{BB962C8B-B14F-4D97-AF65-F5344CB8AC3E}">
        <p14:creationId xmlns:p14="http://schemas.microsoft.com/office/powerpoint/2010/main" val="1879638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772D5A-9293-6528-5777-BF40F7A33F4C}"/>
              </a:ext>
            </a:extLst>
          </p:cNvPr>
          <p:cNvSpPr txBox="1"/>
          <p:nvPr/>
        </p:nvSpPr>
        <p:spPr>
          <a:xfrm>
            <a:off x="677732" y="394692"/>
            <a:ext cx="8245042" cy="6740307"/>
          </a:xfrm>
          <a:prstGeom prst="rect">
            <a:avLst/>
          </a:prstGeom>
          <a:noFill/>
        </p:spPr>
        <p:txBody>
          <a:bodyPr wrap="square" rtlCol="0">
            <a:spAutoFit/>
          </a:bodyPr>
          <a:lstStyle/>
          <a:p>
            <a:r>
              <a:rPr lang="en-US" sz="1600" dirty="0">
                <a:effectLst/>
              </a:rPr>
              <a:t># 1.1 Creating workspace</a:t>
            </a:r>
          </a:p>
          <a:p>
            <a:endParaRPr lang="en-US" sz="1600" dirty="0">
              <a:effectLst/>
            </a:endParaRPr>
          </a:p>
          <a:p>
            <a:r>
              <a:rPr lang="en-US" sz="1600" dirty="0">
                <a:effectLst/>
              </a:rPr>
              <a:t>## Create day1 subdirectory (-p creates full path into new directories)</a:t>
            </a:r>
          </a:p>
          <a:p>
            <a:r>
              <a:rPr lang="en-US" sz="1600" dirty="0" err="1">
                <a:effectLst/>
                <a:highlight>
                  <a:srgbClr val="C0C0C0"/>
                </a:highlight>
                <a:latin typeface="Courier" pitchFamily="2" charset="0"/>
              </a:rPr>
              <a:t>mkdir</a:t>
            </a:r>
            <a:r>
              <a:rPr lang="en-US" sz="1600" dirty="0">
                <a:effectLst/>
                <a:highlight>
                  <a:srgbClr val="C0C0C0"/>
                </a:highlight>
                <a:latin typeface="Courier" pitchFamily="2" charset="0"/>
              </a:rPr>
              <a:t> -p ~/day1/QC</a:t>
            </a:r>
          </a:p>
          <a:p>
            <a:endParaRPr lang="en-US" sz="1600" dirty="0">
              <a:effectLst/>
            </a:endParaRPr>
          </a:p>
          <a:p>
            <a:r>
              <a:rPr lang="en-US" sz="1600" dirty="0">
                <a:effectLst/>
              </a:rPr>
              <a:t>## traverse into new subdirectory</a:t>
            </a:r>
          </a:p>
          <a:p>
            <a:r>
              <a:rPr lang="en-US" sz="1600" dirty="0">
                <a:effectLst/>
                <a:highlight>
                  <a:srgbClr val="C0C0C0"/>
                </a:highlight>
                <a:latin typeface="Courier" pitchFamily="2" charset="0"/>
              </a:rPr>
              <a:t>cd ~/day1/QC</a:t>
            </a:r>
          </a:p>
          <a:p>
            <a:endParaRPr lang="en-US" sz="1600" dirty="0">
              <a:effectLst/>
            </a:endParaRPr>
          </a:p>
          <a:p>
            <a:r>
              <a:rPr lang="en-US" sz="1600" dirty="0">
                <a:effectLst/>
              </a:rPr>
              <a:t># 1.2 Copying over genetic dataset</a:t>
            </a:r>
          </a:p>
          <a:p>
            <a:endParaRPr lang="en-US" sz="1600" dirty="0">
              <a:effectLst/>
            </a:endParaRPr>
          </a:p>
          <a:p>
            <a:r>
              <a:rPr lang="en-US" sz="1600" dirty="0">
                <a:effectLst/>
              </a:rPr>
              <a:t># Copy the files to your working subdirectory</a:t>
            </a:r>
          </a:p>
          <a:p>
            <a:r>
              <a:rPr lang="en-US" sz="1600" dirty="0">
                <a:effectLst/>
                <a:highlight>
                  <a:srgbClr val="C0C0C0"/>
                </a:highlight>
                <a:latin typeface="Courier" pitchFamily="2" charset="0"/>
              </a:rPr>
              <a:t>cp /faculty/</a:t>
            </a:r>
            <a:r>
              <a:rPr lang="en-US" sz="1600" dirty="0" err="1">
                <a:effectLst/>
                <a:highlight>
                  <a:srgbClr val="C0C0C0"/>
                </a:highlight>
                <a:latin typeface="Courier" pitchFamily="2" charset="0"/>
              </a:rPr>
              <a:t>daniel</a:t>
            </a:r>
            <a:r>
              <a:rPr lang="en-US" sz="1600" dirty="0">
                <a:effectLst/>
                <a:highlight>
                  <a:srgbClr val="C0C0C0"/>
                </a:highlight>
                <a:latin typeface="Courier" pitchFamily="2" charset="0"/>
              </a:rPr>
              <a:t>/2023/QC/* .</a:t>
            </a:r>
          </a:p>
          <a:p>
            <a:endParaRPr lang="en-US" sz="1600" dirty="0">
              <a:effectLst/>
              <a:latin typeface="Courier" pitchFamily="2" charset="0"/>
            </a:endParaRPr>
          </a:p>
          <a:p>
            <a:r>
              <a:rPr lang="en-US" sz="1600" dirty="0">
                <a:effectLst/>
              </a:rPr>
              <a:t># Check you have the required files:</a:t>
            </a:r>
          </a:p>
          <a:p>
            <a:endParaRPr lang="en-US" sz="1600" dirty="0">
              <a:effectLst/>
            </a:endParaRPr>
          </a:p>
          <a:p>
            <a:r>
              <a:rPr lang="en-US" sz="1600" dirty="0">
                <a:effectLst/>
                <a:highlight>
                  <a:srgbClr val="C0C0C0"/>
                </a:highlight>
                <a:latin typeface="Courier" pitchFamily="2" charset="0"/>
              </a:rPr>
              <a:t>ls -l</a:t>
            </a:r>
          </a:p>
          <a:p>
            <a:endParaRPr lang="en-US" sz="1600" dirty="0">
              <a:effectLst/>
            </a:endParaRPr>
          </a:p>
          <a:p>
            <a:r>
              <a:rPr lang="en-US" sz="1600" dirty="0">
                <a:effectLst/>
              </a:rPr>
              <a:t># HM3.bed</a:t>
            </a:r>
          </a:p>
          <a:p>
            <a:r>
              <a:rPr lang="en-US" sz="1600" dirty="0">
                <a:effectLst/>
              </a:rPr>
              <a:t># HM3.bim</a:t>
            </a:r>
          </a:p>
          <a:p>
            <a:r>
              <a:rPr lang="en-US" sz="1600" dirty="0">
                <a:effectLst/>
              </a:rPr>
              <a:t># HM3.fam</a:t>
            </a:r>
          </a:p>
          <a:p>
            <a:r>
              <a:rPr lang="en-US" sz="1600" dirty="0">
                <a:effectLst/>
              </a:rPr>
              <a:t># QC_practical_BoulderWorkshop2023.R </a:t>
            </a:r>
          </a:p>
          <a:p>
            <a:r>
              <a:rPr lang="en-US" sz="1600" dirty="0">
                <a:effectLst/>
              </a:rPr>
              <a:t># QC_practical_BoulderWorkshop2023.sh</a:t>
            </a:r>
          </a:p>
          <a:p>
            <a:r>
              <a:rPr lang="en-US" sz="1600" dirty="0"/>
              <a:t># </a:t>
            </a:r>
            <a:r>
              <a:rPr lang="en-US" sz="1600" dirty="0">
                <a:effectLst/>
              </a:rPr>
              <a:t>QC_practical_BoulderWorkshop2023.txt</a:t>
            </a:r>
          </a:p>
          <a:p>
            <a:r>
              <a:rPr lang="en-US" sz="1600" dirty="0">
                <a:effectLst/>
              </a:rPr>
              <a:t># </a:t>
            </a:r>
            <a:r>
              <a:rPr lang="en-US" sz="1600" dirty="0" err="1">
                <a:effectLst/>
              </a:rPr>
              <a:t>cc.ped</a:t>
            </a:r>
            <a:endParaRPr lang="en-US" sz="1600" dirty="0">
              <a:effectLst/>
            </a:endParaRPr>
          </a:p>
          <a:p>
            <a:r>
              <a:rPr lang="en-US" sz="1600" dirty="0">
                <a:effectLst/>
              </a:rPr>
              <a:t># </a:t>
            </a:r>
            <a:r>
              <a:rPr lang="en-US" sz="1600" dirty="0" err="1">
                <a:effectLst/>
              </a:rPr>
              <a:t>cc.map</a:t>
            </a:r>
            <a:endParaRPr lang="en-US" sz="1600" dirty="0">
              <a:effectLst/>
            </a:endParaRPr>
          </a:p>
          <a:p>
            <a:br>
              <a:rPr lang="en-US" sz="1600" dirty="0"/>
            </a:br>
            <a:endParaRPr lang="en-US" sz="1600" dirty="0"/>
          </a:p>
        </p:txBody>
      </p:sp>
    </p:spTree>
    <p:extLst>
      <p:ext uri="{BB962C8B-B14F-4D97-AF65-F5344CB8AC3E}">
        <p14:creationId xmlns:p14="http://schemas.microsoft.com/office/powerpoint/2010/main" val="2078138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FA5617-524B-778D-DB69-92498201832F}"/>
              </a:ext>
            </a:extLst>
          </p:cNvPr>
          <p:cNvSpPr txBox="1"/>
          <p:nvPr/>
        </p:nvSpPr>
        <p:spPr>
          <a:xfrm>
            <a:off x="1075765" y="451821"/>
            <a:ext cx="6248057" cy="5078313"/>
          </a:xfrm>
          <a:prstGeom prst="rect">
            <a:avLst/>
          </a:prstGeom>
          <a:noFill/>
        </p:spPr>
        <p:txBody>
          <a:bodyPr wrap="none" rtlCol="0">
            <a:spAutoFit/>
          </a:bodyPr>
          <a:lstStyle/>
          <a:p>
            <a:r>
              <a:rPr lang="en-US" dirty="0"/>
              <a:t>## === Main QC ===</a:t>
            </a:r>
          </a:p>
          <a:p>
            <a:endParaRPr lang="en-US" dirty="0"/>
          </a:p>
          <a:p>
            <a:r>
              <a:rPr lang="en-US" dirty="0"/>
              <a:t># STEP 1. Data and Formats</a:t>
            </a:r>
          </a:p>
          <a:p>
            <a:endParaRPr lang="en-US" dirty="0"/>
          </a:p>
          <a:p>
            <a:r>
              <a:rPr lang="en-US" dirty="0"/>
              <a:t># STEP 2. Check for reported/genotype sex discrepancies</a:t>
            </a:r>
          </a:p>
          <a:p>
            <a:endParaRPr lang="en-US" dirty="0"/>
          </a:p>
          <a:p>
            <a:r>
              <a:rPr lang="en-US" dirty="0"/>
              <a:t># STEP 3. Obtain information on individuals missing SNP data</a:t>
            </a:r>
          </a:p>
          <a:p>
            <a:endParaRPr lang="en-US" dirty="0"/>
          </a:p>
          <a:p>
            <a:r>
              <a:rPr lang="en-US" dirty="0"/>
              <a:t># STEP 4. Variant QC: SNPs missing data; MAF; Hardy-Weinberg</a:t>
            </a:r>
          </a:p>
          <a:p>
            <a:endParaRPr lang="en-US" dirty="0"/>
          </a:p>
          <a:p>
            <a:r>
              <a:rPr lang="en-US" dirty="0"/>
              <a:t># STEP 5. Sample QC: genotype call rate and heterozygosity </a:t>
            </a:r>
          </a:p>
          <a:p>
            <a:endParaRPr lang="en-US" dirty="0"/>
          </a:p>
          <a:p>
            <a:r>
              <a:rPr lang="en-US" dirty="0"/>
              <a:t># STEP 6. LD-pruned SNP set</a:t>
            </a:r>
          </a:p>
          <a:p>
            <a:endParaRPr lang="en-US" dirty="0"/>
          </a:p>
          <a:p>
            <a:r>
              <a:rPr lang="en-US" dirty="0"/>
              <a:t># STEP 7. Sample QC: sex check filtering using LD-pruned SNP set</a:t>
            </a:r>
          </a:p>
          <a:p>
            <a:endParaRPr lang="en-US" dirty="0"/>
          </a:p>
          <a:p>
            <a:r>
              <a:rPr lang="en-US" dirty="0"/>
              <a:t># STEP 8. Sample QC: Checking for cryptic relatedness</a:t>
            </a:r>
          </a:p>
          <a:p>
            <a:endParaRPr lang="en-US" dirty="0"/>
          </a:p>
        </p:txBody>
      </p:sp>
    </p:spTree>
    <p:extLst>
      <p:ext uri="{BB962C8B-B14F-4D97-AF65-F5344CB8AC3E}">
        <p14:creationId xmlns:p14="http://schemas.microsoft.com/office/powerpoint/2010/main" val="275307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393" y="5616827"/>
            <a:ext cx="11693084" cy="523220"/>
          </a:xfrm>
          <a:prstGeom prst="rect">
            <a:avLst/>
          </a:prstGeom>
        </p:spPr>
        <p:txBody>
          <a:bodyPr wrap="square">
            <a:spAutoFit/>
          </a:bodyPr>
          <a:lstStyle/>
          <a:p>
            <a:pPr algn="ctr"/>
            <a:r>
              <a:rPr lang="en-AU" sz="2800" b="1" dirty="0">
                <a:solidFill>
                  <a:srgbClr val="FF0000"/>
                </a:solidFill>
                <a:latin typeface="+mj-lt"/>
              </a:rPr>
              <a:t>Genetic variation</a:t>
            </a:r>
            <a:r>
              <a:rPr lang="en-AU" sz="2800" dirty="0">
                <a:latin typeface="+mj-lt"/>
              </a:rPr>
              <a:t>: differences in the sequence of DNA among individuals. </a:t>
            </a:r>
          </a:p>
        </p:txBody>
      </p:sp>
      <p:sp>
        <p:nvSpPr>
          <p:cNvPr id="14" name="Rectangle 13">
            <a:extLst>
              <a:ext uri="{FF2B5EF4-FFF2-40B4-BE49-F238E27FC236}">
                <a16:creationId xmlns:a16="http://schemas.microsoft.com/office/drawing/2014/main" id="{B725387A-C715-41B4-A6C4-1441E943754A}"/>
              </a:ext>
            </a:extLst>
          </p:cNvPr>
          <p:cNvSpPr/>
          <p:nvPr/>
        </p:nvSpPr>
        <p:spPr>
          <a:xfrm>
            <a:off x="401454" y="6140047"/>
            <a:ext cx="4911857" cy="523220"/>
          </a:xfrm>
          <a:prstGeom prst="rect">
            <a:avLst/>
          </a:prstGeom>
        </p:spPr>
        <p:txBody>
          <a:bodyPr wrap="none">
            <a:spAutoFit/>
          </a:bodyPr>
          <a:lstStyle/>
          <a:p>
            <a:r>
              <a:rPr lang="en-US" sz="2800" b="1" dirty="0">
                <a:solidFill>
                  <a:srgbClr val="FF0000"/>
                </a:solidFill>
                <a:latin typeface="+mj-lt"/>
              </a:rPr>
              <a:t>Mutation</a:t>
            </a:r>
            <a:r>
              <a:rPr lang="en-US" sz="2800" dirty="0">
                <a:latin typeface="+mj-lt"/>
              </a:rPr>
              <a:t>: a newly arisen variant </a:t>
            </a:r>
          </a:p>
        </p:txBody>
      </p:sp>
      <p:sp>
        <p:nvSpPr>
          <p:cNvPr id="11" name="Rectangle 10">
            <a:extLst>
              <a:ext uri="{FF2B5EF4-FFF2-40B4-BE49-F238E27FC236}">
                <a16:creationId xmlns:a16="http://schemas.microsoft.com/office/drawing/2014/main" id="{A9D69CB5-5235-4D46-AAAE-70EBC006CAC0}"/>
              </a:ext>
            </a:extLst>
          </p:cNvPr>
          <p:cNvSpPr/>
          <p:nvPr/>
        </p:nvSpPr>
        <p:spPr>
          <a:xfrm>
            <a:off x="481372" y="4446898"/>
            <a:ext cx="5365571" cy="369332"/>
          </a:xfrm>
          <a:prstGeom prst="rect">
            <a:avLst/>
          </a:prstGeom>
        </p:spPr>
        <p:txBody>
          <a:bodyPr wrap="none">
            <a:spAutoFit/>
          </a:bodyPr>
          <a:lstStyle/>
          <a:p>
            <a:r>
              <a:rPr lang="en-AU" dirty="0">
                <a:solidFill>
                  <a:srgbClr val="222222"/>
                </a:solidFill>
                <a:latin typeface="Helvetica Neue"/>
              </a:rPr>
              <a:t>adenine (A), thymine (T), cytosine (C), guanine (G)</a:t>
            </a:r>
            <a:endParaRPr lang="en-AU" dirty="0"/>
          </a:p>
        </p:txBody>
      </p:sp>
      <p:pic>
        <p:nvPicPr>
          <p:cNvPr id="5" name="Picture 4" descr="A close up of a logo&#10;&#10;Description automatically generated">
            <a:extLst>
              <a:ext uri="{FF2B5EF4-FFF2-40B4-BE49-F238E27FC236}">
                <a16:creationId xmlns:a16="http://schemas.microsoft.com/office/drawing/2014/main" id="{B92EB486-17C8-4CDF-ABDC-C8E4D0C6F67F}"/>
              </a:ext>
            </a:extLst>
          </p:cNvPr>
          <p:cNvPicPr>
            <a:picLocks noChangeAspect="1"/>
          </p:cNvPicPr>
          <p:nvPr/>
        </p:nvPicPr>
        <p:blipFill rotWithShape="1">
          <a:blip r:embed="rId3">
            <a:extLst>
              <a:ext uri="{28A0092B-C50C-407E-A947-70E740481C1C}">
                <a14:useLocalDpi xmlns:a14="http://schemas.microsoft.com/office/drawing/2010/main" val="0"/>
              </a:ext>
            </a:extLst>
          </a:blip>
          <a:srcRect t="14372" r="3211" b="12035"/>
          <a:stretch/>
        </p:blipFill>
        <p:spPr>
          <a:xfrm>
            <a:off x="9631" y="0"/>
            <a:ext cx="5832626" cy="4434840"/>
          </a:xfrm>
          <a:prstGeom prst="rect">
            <a:avLst/>
          </a:prstGeom>
        </p:spPr>
      </p:pic>
      <p:grpSp>
        <p:nvGrpSpPr>
          <p:cNvPr id="6" name="Group 5">
            <a:extLst>
              <a:ext uri="{FF2B5EF4-FFF2-40B4-BE49-F238E27FC236}">
                <a16:creationId xmlns:a16="http://schemas.microsoft.com/office/drawing/2014/main" id="{73E76194-3E7B-49E9-8D81-396681E8CBE7}"/>
              </a:ext>
            </a:extLst>
          </p:cNvPr>
          <p:cNvGrpSpPr/>
          <p:nvPr/>
        </p:nvGrpSpPr>
        <p:grpSpPr>
          <a:xfrm>
            <a:off x="6555179" y="1484781"/>
            <a:ext cx="3846618" cy="2264228"/>
            <a:chOff x="7346978" y="3542244"/>
            <a:chExt cx="3050089" cy="1761732"/>
          </a:xfrm>
        </p:grpSpPr>
        <p:pic>
          <p:nvPicPr>
            <p:cNvPr id="19" name="Picture 18" descr="A close up of a logo&#10;&#10;Description automatically generated">
              <a:extLst>
                <a:ext uri="{FF2B5EF4-FFF2-40B4-BE49-F238E27FC236}">
                  <a16:creationId xmlns:a16="http://schemas.microsoft.com/office/drawing/2014/main" id="{9AB3240F-E579-4B5D-AD84-95517C54EF24}"/>
                </a:ext>
              </a:extLst>
            </p:cNvPr>
            <p:cNvPicPr>
              <a:picLocks noChangeAspect="1"/>
            </p:cNvPicPr>
            <p:nvPr/>
          </p:nvPicPr>
          <p:blipFill rotWithShape="1">
            <a:blip r:embed="rId3">
              <a:extLst>
                <a:ext uri="{28A0092B-C50C-407E-A947-70E740481C1C}">
                  <a14:useLocalDpi xmlns:a14="http://schemas.microsoft.com/office/drawing/2010/main" val="0"/>
                </a:ext>
              </a:extLst>
            </a:blip>
            <a:srcRect l="24572" t="70930" r="24855" b="13114"/>
            <a:stretch/>
          </p:blipFill>
          <p:spPr>
            <a:xfrm>
              <a:off x="7346978" y="3542244"/>
              <a:ext cx="3050089" cy="962301"/>
            </a:xfrm>
            <a:prstGeom prst="rect">
              <a:avLst/>
            </a:prstGeom>
          </p:spPr>
        </p:pic>
        <p:pic>
          <p:nvPicPr>
            <p:cNvPr id="21" name="Picture 20" descr="A close up of a logo&#10;&#10;Description automatically generated">
              <a:extLst>
                <a:ext uri="{FF2B5EF4-FFF2-40B4-BE49-F238E27FC236}">
                  <a16:creationId xmlns:a16="http://schemas.microsoft.com/office/drawing/2014/main" id="{DAA39A04-BC81-4B09-B240-D808EAB11A3C}"/>
                </a:ext>
              </a:extLst>
            </p:cNvPr>
            <p:cNvPicPr>
              <a:picLocks noChangeAspect="1"/>
            </p:cNvPicPr>
            <p:nvPr/>
          </p:nvPicPr>
          <p:blipFill rotWithShape="1">
            <a:blip r:embed="rId3">
              <a:extLst>
                <a:ext uri="{28A0092B-C50C-407E-A947-70E740481C1C}">
                  <a14:useLocalDpi xmlns:a14="http://schemas.microsoft.com/office/drawing/2010/main" val="0"/>
                </a:ext>
              </a:extLst>
            </a:blip>
            <a:srcRect l="24572" t="70930" r="24855" b="13114"/>
            <a:stretch/>
          </p:blipFill>
          <p:spPr>
            <a:xfrm>
              <a:off x="7346978" y="4338829"/>
              <a:ext cx="3050089" cy="962301"/>
            </a:xfrm>
            <a:prstGeom prst="rect">
              <a:avLst/>
            </a:prstGeom>
          </p:spPr>
        </p:pic>
        <p:pic>
          <p:nvPicPr>
            <p:cNvPr id="22" name="Picture 21" descr="A close up of a logo&#10;&#10;Description automatically generated">
              <a:extLst>
                <a:ext uri="{FF2B5EF4-FFF2-40B4-BE49-F238E27FC236}">
                  <a16:creationId xmlns:a16="http://schemas.microsoft.com/office/drawing/2014/main" id="{E33BDE7C-F81C-4122-8E58-7418105229F3}"/>
                </a:ext>
              </a:extLst>
            </p:cNvPr>
            <p:cNvPicPr>
              <a:picLocks noChangeAspect="1"/>
            </p:cNvPicPr>
            <p:nvPr/>
          </p:nvPicPr>
          <p:blipFill rotWithShape="1">
            <a:blip r:embed="rId3">
              <a:extLst>
                <a:ext uri="{28A0092B-C50C-407E-A947-70E740481C1C}">
                  <a14:useLocalDpi xmlns:a14="http://schemas.microsoft.com/office/drawing/2010/main" val="0"/>
                </a:ext>
              </a:extLst>
            </a:blip>
            <a:srcRect l="46787" t="70930" r="50124" b="13114"/>
            <a:stretch/>
          </p:blipFill>
          <p:spPr>
            <a:xfrm>
              <a:off x="9153625" y="4341675"/>
              <a:ext cx="186267" cy="962301"/>
            </a:xfrm>
            <a:prstGeom prst="rect">
              <a:avLst/>
            </a:prstGeom>
          </p:spPr>
        </p:pic>
      </p:grpSp>
      <p:sp>
        <p:nvSpPr>
          <p:cNvPr id="16" name="Rectangle 15">
            <a:extLst>
              <a:ext uri="{FF2B5EF4-FFF2-40B4-BE49-F238E27FC236}">
                <a16:creationId xmlns:a16="http://schemas.microsoft.com/office/drawing/2014/main" id="{4ADFE66A-23CB-4EED-9EE2-447484BF757C}"/>
              </a:ext>
            </a:extLst>
          </p:cNvPr>
          <p:cNvSpPr/>
          <p:nvPr/>
        </p:nvSpPr>
        <p:spPr>
          <a:xfrm>
            <a:off x="8848004" y="1317375"/>
            <a:ext cx="220538" cy="255721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p:cNvSpPr txBox="1"/>
          <p:nvPr/>
        </p:nvSpPr>
        <p:spPr>
          <a:xfrm>
            <a:off x="252772" y="217714"/>
            <a:ext cx="3391057" cy="369332"/>
          </a:xfrm>
          <a:prstGeom prst="rect">
            <a:avLst/>
          </a:prstGeom>
          <a:noFill/>
        </p:spPr>
        <p:txBody>
          <a:bodyPr wrap="none" rtlCol="0">
            <a:spAutoFit/>
          </a:bodyPr>
          <a:lstStyle/>
          <a:p>
            <a:r>
              <a:rPr lang="en-US" i="1" dirty="0"/>
              <a:t>What does genetic data look like?</a:t>
            </a:r>
          </a:p>
        </p:txBody>
      </p:sp>
      <p:sp>
        <p:nvSpPr>
          <p:cNvPr id="4" name="TextBox 3"/>
          <p:cNvSpPr txBox="1"/>
          <p:nvPr/>
        </p:nvSpPr>
        <p:spPr>
          <a:xfrm>
            <a:off x="7339010" y="669215"/>
            <a:ext cx="3224152" cy="646331"/>
          </a:xfrm>
          <a:prstGeom prst="rect">
            <a:avLst/>
          </a:prstGeom>
          <a:noFill/>
        </p:spPr>
        <p:txBody>
          <a:bodyPr wrap="none" rtlCol="0">
            <a:spAutoFit/>
          </a:bodyPr>
          <a:lstStyle/>
          <a:p>
            <a:pPr algn="ctr"/>
            <a:r>
              <a:rPr lang="en-US" dirty="0"/>
              <a:t>Single Nucleotide Polymorphism</a:t>
            </a:r>
          </a:p>
          <a:p>
            <a:pPr algn="ctr"/>
            <a:r>
              <a:rPr lang="en-US" b="1" dirty="0"/>
              <a:t>SNP</a:t>
            </a:r>
          </a:p>
        </p:txBody>
      </p:sp>
      <p:sp>
        <p:nvSpPr>
          <p:cNvPr id="8" name="TextBox 7"/>
          <p:cNvSpPr txBox="1"/>
          <p:nvPr/>
        </p:nvSpPr>
        <p:spPr>
          <a:xfrm>
            <a:off x="6716486" y="4169229"/>
            <a:ext cx="3758145" cy="923330"/>
          </a:xfrm>
          <a:prstGeom prst="rect">
            <a:avLst/>
          </a:prstGeom>
          <a:noFill/>
        </p:spPr>
        <p:txBody>
          <a:bodyPr wrap="none" rtlCol="0">
            <a:spAutoFit/>
          </a:bodyPr>
          <a:lstStyle/>
          <a:p>
            <a:r>
              <a:rPr lang="en-US" dirty="0"/>
              <a:t>Allele 1 = C</a:t>
            </a:r>
          </a:p>
          <a:p>
            <a:r>
              <a:rPr lang="en-US" dirty="0"/>
              <a:t>Allele 2 = A</a:t>
            </a:r>
          </a:p>
          <a:p>
            <a:r>
              <a:rPr lang="en-US" dirty="0"/>
              <a:t>Bi-allelic combinations = C/C, C/A, A/A</a:t>
            </a:r>
          </a:p>
        </p:txBody>
      </p:sp>
      <p:sp>
        <p:nvSpPr>
          <p:cNvPr id="7" name="TextBox 6">
            <a:extLst>
              <a:ext uri="{FF2B5EF4-FFF2-40B4-BE49-F238E27FC236}">
                <a16:creationId xmlns:a16="http://schemas.microsoft.com/office/drawing/2014/main" id="{410C6631-C605-074D-6F6F-F83477FEDC94}"/>
              </a:ext>
            </a:extLst>
          </p:cNvPr>
          <p:cNvSpPr txBox="1"/>
          <p:nvPr/>
        </p:nvSpPr>
        <p:spPr>
          <a:xfrm>
            <a:off x="4286250" y="1954530"/>
            <a:ext cx="2359620" cy="369332"/>
          </a:xfrm>
          <a:prstGeom prst="rect">
            <a:avLst/>
          </a:prstGeom>
          <a:noFill/>
        </p:spPr>
        <p:txBody>
          <a:bodyPr wrap="none" rtlCol="0">
            <a:spAutoFit/>
          </a:bodyPr>
          <a:lstStyle/>
          <a:p>
            <a:r>
              <a:rPr lang="en-US" dirty="0"/>
              <a:t>Maternal Chromosome</a:t>
            </a:r>
          </a:p>
        </p:txBody>
      </p:sp>
      <p:sp>
        <p:nvSpPr>
          <p:cNvPr id="9" name="TextBox 8">
            <a:extLst>
              <a:ext uri="{FF2B5EF4-FFF2-40B4-BE49-F238E27FC236}">
                <a16:creationId xmlns:a16="http://schemas.microsoft.com/office/drawing/2014/main" id="{10A3DD5E-88C3-A708-2EEB-D781B2F7A4EB}"/>
              </a:ext>
            </a:extLst>
          </p:cNvPr>
          <p:cNvSpPr txBox="1"/>
          <p:nvPr/>
        </p:nvSpPr>
        <p:spPr>
          <a:xfrm>
            <a:off x="4356866" y="2851416"/>
            <a:ext cx="2359620" cy="369332"/>
          </a:xfrm>
          <a:prstGeom prst="rect">
            <a:avLst/>
          </a:prstGeom>
          <a:noFill/>
        </p:spPr>
        <p:txBody>
          <a:bodyPr wrap="none" rtlCol="0">
            <a:spAutoFit/>
          </a:bodyPr>
          <a:lstStyle/>
          <a:p>
            <a:r>
              <a:rPr lang="en-US" dirty="0"/>
              <a:t>Paternal Chromosome</a:t>
            </a:r>
          </a:p>
        </p:txBody>
      </p:sp>
    </p:spTree>
    <p:extLst>
      <p:ext uri="{BB962C8B-B14F-4D97-AF65-F5344CB8AC3E}">
        <p14:creationId xmlns:p14="http://schemas.microsoft.com/office/powerpoint/2010/main" val="107757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62149" y="492332"/>
            <a:ext cx="3468583" cy="954107"/>
          </a:xfrm>
          <a:prstGeom prst="rect">
            <a:avLst/>
          </a:prstGeom>
          <a:noFill/>
          <a:ln w="9525">
            <a:noFill/>
            <a:miter lim="800000"/>
            <a:headEnd/>
            <a:tailEnd/>
          </a:ln>
        </p:spPr>
        <p:txBody>
          <a:bodyPr wrap="square">
            <a:spAutoFit/>
          </a:bodyPr>
          <a:lstStyle/>
          <a:p>
            <a:pPr algn="ctr" eaLnBrk="0" hangingPunct="0">
              <a:spcBef>
                <a:spcPct val="50000"/>
              </a:spcBef>
            </a:pPr>
            <a:r>
              <a:rPr lang="en-AU" sz="2800" b="1" dirty="0">
                <a:solidFill>
                  <a:schemeClr val="accent6">
                    <a:lumMod val="75000"/>
                  </a:schemeClr>
                </a:solidFill>
                <a:latin typeface="+mj-lt"/>
              </a:rPr>
              <a:t>Examples of genetic variation</a:t>
            </a:r>
          </a:p>
        </p:txBody>
      </p:sp>
      <p:pic>
        <p:nvPicPr>
          <p:cNvPr id="3" name="Picture 2">
            <a:extLst>
              <a:ext uri="{FF2B5EF4-FFF2-40B4-BE49-F238E27FC236}">
                <a16:creationId xmlns:a16="http://schemas.microsoft.com/office/drawing/2014/main" id="{064F5A0C-584E-4E30-9075-E2438BD9A4B7}"/>
              </a:ext>
            </a:extLst>
          </p:cNvPr>
          <p:cNvPicPr>
            <a:picLocks noChangeAspect="1"/>
          </p:cNvPicPr>
          <p:nvPr/>
        </p:nvPicPr>
        <p:blipFill rotWithShape="1">
          <a:blip r:embed="rId3"/>
          <a:srcRect l="28052" t="18702" r="45259" b="5282"/>
          <a:stretch/>
        </p:blipFill>
        <p:spPr>
          <a:xfrm>
            <a:off x="5165766" y="139229"/>
            <a:ext cx="3705102" cy="5936277"/>
          </a:xfrm>
          <a:prstGeom prst="rect">
            <a:avLst/>
          </a:prstGeom>
        </p:spPr>
      </p:pic>
      <p:sp>
        <p:nvSpPr>
          <p:cNvPr id="7" name="TextBox 6">
            <a:extLst>
              <a:ext uri="{FF2B5EF4-FFF2-40B4-BE49-F238E27FC236}">
                <a16:creationId xmlns:a16="http://schemas.microsoft.com/office/drawing/2014/main" id="{6A90D09C-7A32-4B58-997E-77C402BA4073}"/>
              </a:ext>
            </a:extLst>
          </p:cNvPr>
          <p:cNvSpPr txBox="1"/>
          <p:nvPr/>
        </p:nvSpPr>
        <p:spPr>
          <a:xfrm>
            <a:off x="0" y="6212062"/>
            <a:ext cx="12223401" cy="338554"/>
          </a:xfrm>
          <a:prstGeom prst="rect">
            <a:avLst/>
          </a:prstGeom>
          <a:noFill/>
        </p:spPr>
        <p:txBody>
          <a:bodyPr wrap="square" rtlCol="0">
            <a:spAutoFit/>
          </a:bodyPr>
          <a:lstStyle/>
          <a:p>
            <a:endParaRPr lang="en-AU" sz="1600" dirty="0">
              <a:latin typeface="+mj-lt"/>
            </a:endParaRPr>
          </a:p>
        </p:txBody>
      </p:sp>
      <p:sp>
        <p:nvSpPr>
          <p:cNvPr id="8" name="Rectangle 7">
            <a:extLst>
              <a:ext uri="{FF2B5EF4-FFF2-40B4-BE49-F238E27FC236}">
                <a16:creationId xmlns:a16="http://schemas.microsoft.com/office/drawing/2014/main" id="{722E1D2E-679B-404B-BBE0-9B590713327C}"/>
              </a:ext>
            </a:extLst>
          </p:cNvPr>
          <p:cNvSpPr/>
          <p:nvPr/>
        </p:nvSpPr>
        <p:spPr>
          <a:xfrm>
            <a:off x="9621436" y="385453"/>
            <a:ext cx="971354" cy="461665"/>
          </a:xfrm>
          <a:prstGeom prst="rect">
            <a:avLst/>
          </a:prstGeom>
        </p:spPr>
        <p:txBody>
          <a:bodyPr wrap="square">
            <a:spAutoFit/>
          </a:bodyPr>
          <a:lstStyle/>
          <a:p>
            <a:pPr algn="ctr"/>
            <a:r>
              <a:rPr lang="en-AU" sz="2400" dirty="0"/>
              <a:t>GWAS</a:t>
            </a:r>
          </a:p>
        </p:txBody>
      </p:sp>
      <p:sp>
        <p:nvSpPr>
          <p:cNvPr id="9" name="Arrow: Right 8">
            <a:extLst>
              <a:ext uri="{FF2B5EF4-FFF2-40B4-BE49-F238E27FC236}">
                <a16:creationId xmlns:a16="http://schemas.microsoft.com/office/drawing/2014/main" id="{F4874EA1-E473-48DD-B7D7-B63331B6364C}"/>
              </a:ext>
            </a:extLst>
          </p:cNvPr>
          <p:cNvSpPr/>
          <p:nvPr/>
        </p:nvSpPr>
        <p:spPr>
          <a:xfrm rot="10800000">
            <a:off x="9062084" y="139231"/>
            <a:ext cx="2090057" cy="954107"/>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A close up of a logo&#10;&#10;Description automatically generated">
            <a:extLst>
              <a:ext uri="{FF2B5EF4-FFF2-40B4-BE49-F238E27FC236}">
                <a16:creationId xmlns:a16="http://schemas.microsoft.com/office/drawing/2014/main" id="{B92EB486-17C8-4CDF-ABDC-C8E4D0C6F67F}"/>
              </a:ext>
            </a:extLst>
          </p:cNvPr>
          <p:cNvPicPr>
            <a:picLocks noChangeAspect="1"/>
          </p:cNvPicPr>
          <p:nvPr/>
        </p:nvPicPr>
        <p:blipFill rotWithShape="1">
          <a:blip r:embed="rId4">
            <a:extLst>
              <a:ext uri="{28A0092B-C50C-407E-A947-70E740481C1C}">
                <a14:useLocalDpi xmlns:a14="http://schemas.microsoft.com/office/drawing/2010/main" val="0"/>
              </a:ext>
            </a:extLst>
          </a:blip>
          <a:srcRect t="14372" r="3211" b="12035"/>
          <a:stretch/>
        </p:blipFill>
        <p:spPr>
          <a:xfrm>
            <a:off x="462148" y="1582994"/>
            <a:ext cx="4703617" cy="3576397"/>
          </a:xfrm>
          <a:prstGeom prst="rect">
            <a:avLst/>
          </a:prstGeom>
        </p:spPr>
      </p:pic>
    </p:spTree>
    <p:extLst>
      <p:ext uri="{BB962C8B-B14F-4D97-AF65-F5344CB8AC3E}">
        <p14:creationId xmlns:p14="http://schemas.microsoft.com/office/powerpoint/2010/main" val="147289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35013" y="138113"/>
            <a:ext cx="10515600" cy="914400"/>
          </a:xfrm>
        </p:spPr>
        <p:txBody>
          <a:bodyPr/>
          <a:lstStyle/>
          <a:p>
            <a:pPr eaLnBrk="1" hangingPunct="1"/>
            <a:r>
              <a:rPr lang="en-US" altLang="en-US" dirty="0"/>
              <a:t>Genotyping on a chip</a:t>
            </a:r>
          </a:p>
        </p:txBody>
      </p:sp>
      <p:sp>
        <p:nvSpPr>
          <p:cNvPr id="44036" name="Rectangle 88"/>
          <p:cNvSpPr>
            <a:spLocks noChangeArrowheads="1"/>
          </p:cNvSpPr>
          <p:nvPr/>
        </p:nvSpPr>
        <p:spPr bwMode="auto">
          <a:xfrm>
            <a:off x="2630488" y="2517776"/>
            <a:ext cx="1928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400" u="sng">
                <a:latin typeface="Calibri" charset="0"/>
              </a:rPr>
              <a:t>Affymetrix:</a:t>
            </a:r>
          </a:p>
        </p:txBody>
      </p:sp>
      <p:sp>
        <p:nvSpPr>
          <p:cNvPr id="44037" name="TextBox 27"/>
          <p:cNvSpPr txBox="1">
            <a:spLocks noChangeArrowheads="1"/>
          </p:cNvSpPr>
          <p:nvPr/>
        </p:nvSpPr>
        <p:spPr bwMode="auto">
          <a:xfrm>
            <a:off x="3479800" y="3087688"/>
            <a:ext cx="1416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AU" altLang="en-US" sz="2000">
                <a:latin typeface="Calibri" charset="0"/>
              </a:rPr>
              <a:t>6.0 chip</a:t>
            </a:r>
          </a:p>
        </p:txBody>
      </p:sp>
      <p:sp>
        <p:nvSpPr>
          <p:cNvPr id="15" name="TextBox 14"/>
          <p:cNvSpPr txBox="1"/>
          <p:nvPr/>
        </p:nvSpPr>
        <p:spPr>
          <a:xfrm>
            <a:off x="2206626" y="3444876"/>
            <a:ext cx="3857625" cy="1323975"/>
          </a:xfrm>
          <a:prstGeom prst="rect">
            <a:avLst/>
          </a:prstGeom>
          <a:noFill/>
        </p:spPr>
        <p:txBody>
          <a:bodyPr>
            <a:spAutoFit/>
          </a:bodyPr>
          <a:lstStyle/>
          <a:p>
            <a:pPr algn="ctr">
              <a:defRPr/>
            </a:pPr>
            <a:r>
              <a:rPr lang="en-AU" sz="1600" dirty="0">
                <a:solidFill>
                  <a:schemeClr val="bg1">
                    <a:lumMod val="50000"/>
                  </a:schemeClr>
                </a:solidFill>
              </a:rPr>
              <a:t>&gt;900,000 SNPs</a:t>
            </a:r>
          </a:p>
          <a:p>
            <a:pPr algn="ctr">
              <a:defRPr/>
            </a:pPr>
            <a:r>
              <a:rPr lang="en-AU" sz="1600" dirty="0">
                <a:solidFill>
                  <a:schemeClr val="bg1">
                    <a:lumMod val="50000"/>
                  </a:schemeClr>
                </a:solidFill>
              </a:rPr>
              <a:t>CNV probes</a:t>
            </a:r>
          </a:p>
          <a:p>
            <a:pPr algn="ctr">
              <a:defRPr/>
            </a:pPr>
            <a:r>
              <a:rPr lang="en-AU" sz="1600" dirty="0">
                <a:solidFill>
                  <a:schemeClr val="bg1">
                    <a:lumMod val="50000"/>
                  </a:schemeClr>
                </a:solidFill>
              </a:rPr>
              <a:t>82% coverage CEU </a:t>
            </a:r>
            <a:r>
              <a:rPr lang="en-AU" sz="1600" dirty="0" err="1">
                <a:solidFill>
                  <a:schemeClr val="bg1">
                    <a:lumMod val="50000"/>
                  </a:schemeClr>
                </a:solidFill>
              </a:rPr>
              <a:t>HapMap</a:t>
            </a:r>
            <a:endParaRPr lang="en-AU" sz="1600" dirty="0">
              <a:solidFill>
                <a:schemeClr val="bg1">
                  <a:lumMod val="50000"/>
                </a:schemeClr>
              </a:solidFill>
            </a:endParaRPr>
          </a:p>
          <a:p>
            <a:pPr algn="ctr">
              <a:defRPr/>
            </a:pPr>
            <a:r>
              <a:rPr lang="en-AU" sz="1600" dirty="0">
                <a:solidFill>
                  <a:schemeClr val="bg1">
                    <a:lumMod val="50000"/>
                  </a:schemeClr>
                </a:solidFill>
              </a:rPr>
              <a:t>Accuracy 99.90%</a:t>
            </a:r>
          </a:p>
          <a:p>
            <a:pPr algn="ctr">
              <a:defRPr/>
            </a:pPr>
            <a:endParaRPr lang="en-AU" sz="1600" dirty="0">
              <a:solidFill>
                <a:schemeClr val="bg1">
                  <a:lumMod val="50000"/>
                </a:schemeClr>
              </a:solidFill>
            </a:endParaRPr>
          </a:p>
        </p:txBody>
      </p:sp>
      <p:sp>
        <p:nvSpPr>
          <p:cNvPr id="44039" name="Rectangle 88"/>
          <p:cNvSpPr>
            <a:spLocks noChangeArrowheads="1"/>
          </p:cNvSpPr>
          <p:nvPr/>
        </p:nvSpPr>
        <p:spPr bwMode="auto">
          <a:xfrm>
            <a:off x="6916738" y="2517776"/>
            <a:ext cx="1504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u="sng">
                <a:latin typeface="Calibri" charset="0"/>
              </a:rPr>
              <a:t>Illumina:</a:t>
            </a:r>
          </a:p>
        </p:txBody>
      </p:sp>
      <p:sp>
        <p:nvSpPr>
          <p:cNvPr id="44040" name="TextBox 32"/>
          <p:cNvSpPr txBox="1">
            <a:spLocks noChangeArrowheads="1"/>
          </p:cNvSpPr>
          <p:nvPr/>
        </p:nvSpPr>
        <p:spPr bwMode="auto">
          <a:xfrm>
            <a:off x="7421564" y="3092450"/>
            <a:ext cx="2344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AU" altLang="en-US" sz="2000">
                <a:latin typeface="Calibri" charset="0"/>
              </a:rPr>
              <a:t>Human1M BeadChip</a:t>
            </a:r>
          </a:p>
        </p:txBody>
      </p:sp>
      <p:sp>
        <p:nvSpPr>
          <p:cNvPr id="18" name="TextBox 17"/>
          <p:cNvSpPr txBox="1"/>
          <p:nvPr/>
        </p:nvSpPr>
        <p:spPr>
          <a:xfrm>
            <a:off x="6780213" y="3462339"/>
            <a:ext cx="3714750" cy="1076325"/>
          </a:xfrm>
          <a:prstGeom prst="rect">
            <a:avLst/>
          </a:prstGeom>
          <a:noFill/>
        </p:spPr>
        <p:txBody>
          <a:bodyPr>
            <a:spAutoFit/>
          </a:bodyPr>
          <a:lstStyle/>
          <a:p>
            <a:pPr algn="ctr">
              <a:defRPr/>
            </a:pPr>
            <a:r>
              <a:rPr lang="en-AU" sz="1600" dirty="0">
                <a:solidFill>
                  <a:schemeClr val="bg1">
                    <a:lumMod val="50000"/>
                  </a:schemeClr>
                </a:solidFill>
              </a:rPr>
              <a:t>&gt;1 million SNPs</a:t>
            </a:r>
          </a:p>
          <a:p>
            <a:pPr algn="ctr">
              <a:defRPr/>
            </a:pPr>
            <a:r>
              <a:rPr lang="en-AU" sz="1600" dirty="0">
                <a:solidFill>
                  <a:schemeClr val="bg1">
                    <a:lumMod val="50000"/>
                  </a:schemeClr>
                </a:solidFill>
              </a:rPr>
              <a:t>CNV probes</a:t>
            </a:r>
          </a:p>
          <a:p>
            <a:pPr algn="ctr">
              <a:defRPr/>
            </a:pPr>
            <a:r>
              <a:rPr lang="en-AU" sz="1600" dirty="0">
                <a:solidFill>
                  <a:schemeClr val="bg1">
                    <a:lumMod val="50000"/>
                  </a:schemeClr>
                </a:solidFill>
              </a:rPr>
              <a:t>95% coverage CEU </a:t>
            </a:r>
            <a:r>
              <a:rPr lang="en-AU" sz="1600" dirty="0" err="1">
                <a:solidFill>
                  <a:schemeClr val="bg1">
                    <a:lumMod val="50000"/>
                  </a:schemeClr>
                </a:solidFill>
              </a:rPr>
              <a:t>HapMap</a:t>
            </a:r>
            <a:endParaRPr lang="en-AU" sz="1600" dirty="0">
              <a:solidFill>
                <a:schemeClr val="bg1">
                  <a:lumMod val="50000"/>
                </a:schemeClr>
              </a:solidFill>
            </a:endParaRPr>
          </a:p>
          <a:p>
            <a:pPr algn="ctr">
              <a:defRPr/>
            </a:pPr>
            <a:r>
              <a:rPr lang="en-AU" sz="1600" dirty="0">
                <a:solidFill>
                  <a:schemeClr val="bg1">
                    <a:lumMod val="50000"/>
                  </a:schemeClr>
                </a:solidFill>
              </a:rPr>
              <a:t>Accuracy 99.94%</a:t>
            </a:r>
          </a:p>
        </p:txBody>
      </p:sp>
      <p:pic>
        <p:nvPicPr>
          <p:cNvPr id="44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813" y="3160714"/>
            <a:ext cx="142875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37" descr="2008-01-snp-affymetrix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3089276"/>
            <a:ext cx="8858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E19EAD5-CC4B-0D30-A5AE-945FF4438C5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2181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59"/>
            <a:ext cx="10515600" cy="1325563"/>
          </a:xfrm>
        </p:spPr>
        <p:txBody>
          <a:bodyPr/>
          <a:lstStyle/>
          <a:p>
            <a:r>
              <a:rPr lang="en-AU" dirty="0"/>
              <a:t>From DNA to data</a:t>
            </a:r>
          </a:p>
        </p:txBody>
      </p:sp>
      <p:pic>
        <p:nvPicPr>
          <p:cNvPr id="4" name="Picture 4" descr="Image result for SALIVA SPIT iso helix"/>
          <p:cNvPicPr>
            <a:picLocks noChangeAspect="1" noChangeArrowheads="1"/>
          </p:cNvPicPr>
          <p:nvPr/>
        </p:nvPicPr>
        <p:blipFill rotWithShape="1">
          <a:blip r:embed="rId3">
            <a:extLst>
              <a:ext uri="{28A0092B-C50C-407E-A947-70E740481C1C}">
                <a14:useLocalDpi xmlns:a14="http://schemas.microsoft.com/office/drawing/2010/main" val="0"/>
              </a:ext>
            </a:extLst>
          </a:blip>
          <a:srcRect l="23788" t="13499" r="21942" b="21608"/>
          <a:stretch/>
        </p:blipFill>
        <p:spPr bwMode="auto">
          <a:xfrm>
            <a:off x="2271102" y="1462040"/>
            <a:ext cx="2070541" cy="185690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rotWithShape="1">
          <a:blip r:embed="rId4"/>
          <a:srcRect b="9211"/>
          <a:stretch/>
        </p:blipFill>
        <p:spPr>
          <a:xfrm>
            <a:off x="7452426" y="1462040"/>
            <a:ext cx="2320786" cy="1643466"/>
          </a:xfrm>
          <a:prstGeom prst="rect">
            <a:avLst/>
          </a:prstGeom>
        </p:spPr>
      </p:pic>
      <p:pic>
        <p:nvPicPr>
          <p:cNvPr id="7" name="Picture 6"/>
          <p:cNvPicPr>
            <a:picLocks noChangeAspect="1"/>
          </p:cNvPicPr>
          <p:nvPr/>
        </p:nvPicPr>
        <p:blipFill>
          <a:blip r:embed="rId5"/>
          <a:stretch>
            <a:fillRect/>
          </a:stretch>
        </p:blipFill>
        <p:spPr>
          <a:xfrm>
            <a:off x="4696745" y="1462040"/>
            <a:ext cx="2368497" cy="1856902"/>
          </a:xfrm>
          <a:prstGeom prst="rect">
            <a:avLst/>
          </a:prstGeom>
        </p:spPr>
      </p:pic>
      <p:pic>
        <p:nvPicPr>
          <p:cNvPr id="11" name="Picture 10"/>
          <p:cNvPicPr>
            <a:picLocks noChangeAspect="1"/>
          </p:cNvPicPr>
          <p:nvPr/>
        </p:nvPicPr>
        <p:blipFill rotWithShape="1">
          <a:blip r:embed="rId6"/>
          <a:srcRect l="6630" t="9317" r="6447" b="8578"/>
          <a:stretch/>
        </p:blipFill>
        <p:spPr>
          <a:xfrm>
            <a:off x="1981200" y="3527595"/>
            <a:ext cx="3927624" cy="3094111"/>
          </a:xfrm>
          <a:prstGeom prst="rect">
            <a:avLst/>
          </a:prstGeom>
        </p:spPr>
      </p:pic>
      <p:pic>
        <p:nvPicPr>
          <p:cNvPr id="13" name="Picture 12"/>
          <p:cNvPicPr>
            <a:picLocks noChangeAspect="1"/>
          </p:cNvPicPr>
          <p:nvPr/>
        </p:nvPicPr>
        <p:blipFill>
          <a:blip r:embed="rId7"/>
          <a:stretch>
            <a:fillRect/>
          </a:stretch>
        </p:blipFill>
        <p:spPr>
          <a:xfrm>
            <a:off x="6515719" y="3318942"/>
            <a:ext cx="3380899" cy="3448516"/>
          </a:xfrm>
          <a:prstGeom prst="rect">
            <a:avLst/>
          </a:prstGeom>
        </p:spPr>
      </p:pic>
      <p:cxnSp>
        <p:nvCxnSpPr>
          <p:cNvPr id="6" name="Straight Arrow Connector 5">
            <a:extLst>
              <a:ext uri="{FF2B5EF4-FFF2-40B4-BE49-F238E27FC236}">
                <a16:creationId xmlns:a16="http://schemas.microsoft.com/office/drawing/2014/main" id="{BDA49631-ACB1-5799-D341-1E4EEBFE3614}"/>
              </a:ext>
            </a:extLst>
          </p:cNvPr>
          <p:cNvCxnSpPr/>
          <p:nvPr/>
        </p:nvCxnSpPr>
        <p:spPr>
          <a:xfrm>
            <a:off x="4431390" y="2355925"/>
            <a:ext cx="5235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6B6DA3A-D8AA-9FA7-1703-6C3DB73B3299}"/>
              </a:ext>
            </a:extLst>
          </p:cNvPr>
          <p:cNvCxnSpPr/>
          <p:nvPr/>
        </p:nvCxnSpPr>
        <p:spPr>
          <a:xfrm>
            <a:off x="6803472" y="2355925"/>
            <a:ext cx="5235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48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pPr eaLnBrk="1" hangingPunct="1"/>
            <a:r>
              <a:rPr lang="en-US" altLang="en-US" dirty="0"/>
              <a:t>Good SNP (Illumina chip example)</a:t>
            </a:r>
          </a:p>
        </p:txBody>
      </p:sp>
      <p:grpSp>
        <p:nvGrpSpPr>
          <p:cNvPr id="3" name="Group 2">
            <a:extLst>
              <a:ext uri="{FF2B5EF4-FFF2-40B4-BE49-F238E27FC236}">
                <a16:creationId xmlns:a16="http://schemas.microsoft.com/office/drawing/2014/main" id="{ED23B400-7C6B-F9D4-08D5-D74029161525}"/>
              </a:ext>
            </a:extLst>
          </p:cNvPr>
          <p:cNvGrpSpPr/>
          <p:nvPr/>
        </p:nvGrpSpPr>
        <p:grpSpPr>
          <a:xfrm>
            <a:off x="711798" y="1818042"/>
            <a:ext cx="4602480" cy="3356386"/>
            <a:chOff x="2895600" y="1828800"/>
            <a:chExt cx="6553200" cy="4114800"/>
          </a:xfrm>
        </p:grpSpPr>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828800"/>
              <a:ext cx="655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791634" y="4552578"/>
              <a:ext cx="806152" cy="452787"/>
            </a:xfrm>
            <a:prstGeom prst="rect">
              <a:avLst/>
            </a:prstGeom>
            <a:noFill/>
          </p:spPr>
          <p:txBody>
            <a:bodyPr wrap="none" rtlCol="0">
              <a:spAutoFit/>
            </a:bodyPr>
            <a:lstStyle/>
            <a:p>
              <a:r>
                <a:rPr lang="en-US" dirty="0"/>
                <a:t>G/G</a:t>
              </a:r>
            </a:p>
          </p:txBody>
        </p:sp>
        <p:sp>
          <p:nvSpPr>
            <p:cNvPr id="6" name="TextBox 5"/>
            <p:cNvSpPr txBox="1"/>
            <p:nvPr/>
          </p:nvSpPr>
          <p:spPr>
            <a:xfrm>
              <a:off x="4485010" y="3516868"/>
              <a:ext cx="741057" cy="452787"/>
            </a:xfrm>
            <a:prstGeom prst="rect">
              <a:avLst/>
            </a:prstGeom>
            <a:noFill/>
          </p:spPr>
          <p:txBody>
            <a:bodyPr wrap="none" rtlCol="0">
              <a:spAutoFit/>
            </a:bodyPr>
            <a:lstStyle/>
            <a:p>
              <a:r>
                <a:rPr lang="en-US" dirty="0"/>
                <a:t>T/G</a:t>
              </a:r>
            </a:p>
          </p:txBody>
        </p:sp>
        <p:sp>
          <p:nvSpPr>
            <p:cNvPr id="7" name="TextBox 6"/>
            <p:cNvSpPr txBox="1"/>
            <p:nvPr/>
          </p:nvSpPr>
          <p:spPr>
            <a:xfrm>
              <a:off x="4047757" y="2810624"/>
              <a:ext cx="693126" cy="452787"/>
            </a:xfrm>
            <a:prstGeom prst="rect">
              <a:avLst/>
            </a:prstGeom>
            <a:noFill/>
          </p:spPr>
          <p:txBody>
            <a:bodyPr wrap="none" rtlCol="0">
              <a:spAutoFit/>
            </a:bodyPr>
            <a:lstStyle/>
            <a:p>
              <a:r>
                <a:rPr lang="en-US" dirty="0"/>
                <a:t>T/T</a:t>
              </a:r>
            </a:p>
          </p:txBody>
        </p:sp>
      </p:grpSp>
      <p:pic>
        <p:nvPicPr>
          <p:cNvPr id="4" name="Picture 3">
            <a:extLst>
              <a:ext uri="{FF2B5EF4-FFF2-40B4-BE49-F238E27FC236}">
                <a16:creationId xmlns:a16="http://schemas.microsoft.com/office/drawing/2014/main" id="{891325E7-96F8-3557-E0E9-421361FF2431}"/>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5916707" y="1831952"/>
            <a:ext cx="5331782" cy="3363900"/>
          </a:xfrm>
          <a:noFill/>
        </p:spPr>
      </p:pic>
      <p:sp>
        <p:nvSpPr>
          <p:cNvPr id="5" name="TextBox 4">
            <a:extLst>
              <a:ext uri="{FF2B5EF4-FFF2-40B4-BE49-F238E27FC236}">
                <a16:creationId xmlns:a16="http://schemas.microsoft.com/office/drawing/2014/main" id="{5A07EBD5-B9D0-7B37-D214-4E8B35798BCB}"/>
              </a:ext>
            </a:extLst>
          </p:cNvPr>
          <p:cNvSpPr txBox="1"/>
          <p:nvPr/>
        </p:nvSpPr>
        <p:spPr>
          <a:xfrm>
            <a:off x="6966422" y="2584865"/>
            <a:ext cx="486865" cy="369332"/>
          </a:xfrm>
          <a:prstGeom prst="rect">
            <a:avLst/>
          </a:prstGeom>
          <a:noFill/>
        </p:spPr>
        <p:txBody>
          <a:bodyPr wrap="square" rtlCol="0">
            <a:spAutoFit/>
          </a:bodyPr>
          <a:lstStyle/>
          <a:p>
            <a:r>
              <a:rPr lang="en-US" dirty="0"/>
              <a:t>T/T</a:t>
            </a:r>
          </a:p>
        </p:txBody>
      </p:sp>
      <p:sp>
        <p:nvSpPr>
          <p:cNvPr id="8" name="TextBox 7">
            <a:extLst>
              <a:ext uri="{FF2B5EF4-FFF2-40B4-BE49-F238E27FC236}">
                <a16:creationId xmlns:a16="http://schemas.microsoft.com/office/drawing/2014/main" id="{7460C287-DB2D-40E1-D8A7-AFBE470B1C6F}"/>
              </a:ext>
            </a:extLst>
          </p:cNvPr>
          <p:cNvSpPr txBox="1"/>
          <p:nvPr/>
        </p:nvSpPr>
        <p:spPr>
          <a:xfrm>
            <a:off x="7678219" y="3345605"/>
            <a:ext cx="680473" cy="369332"/>
          </a:xfrm>
          <a:prstGeom prst="rect">
            <a:avLst/>
          </a:prstGeom>
          <a:noFill/>
        </p:spPr>
        <p:txBody>
          <a:bodyPr wrap="square" rtlCol="0">
            <a:spAutoFit/>
          </a:bodyPr>
          <a:lstStyle/>
          <a:p>
            <a:r>
              <a:rPr lang="en-US" dirty="0"/>
              <a:t>T/G</a:t>
            </a:r>
          </a:p>
        </p:txBody>
      </p:sp>
      <p:sp>
        <p:nvSpPr>
          <p:cNvPr id="9" name="TextBox 8">
            <a:extLst>
              <a:ext uri="{FF2B5EF4-FFF2-40B4-BE49-F238E27FC236}">
                <a16:creationId xmlns:a16="http://schemas.microsoft.com/office/drawing/2014/main" id="{6DD894A3-2FC0-D77B-44B3-F2176BFDFE36}"/>
              </a:ext>
            </a:extLst>
          </p:cNvPr>
          <p:cNvSpPr txBox="1"/>
          <p:nvPr/>
        </p:nvSpPr>
        <p:spPr>
          <a:xfrm>
            <a:off x="8358692" y="4039790"/>
            <a:ext cx="680473" cy="369332"/>
          </a:xfrm>
          <a:prstGeom prst="rect">
            <a:avLst/>
          </a:prstGeom>
          <a:noFill/>
        </p:spPr>
        <p:txBody>
          <a:bodyPr wrap="square" rtlCol="0">
            <a:spAutoFit/>
          </a:bodyPr>
          <a:lstStyle/>
          <a:p>
            <a:r>
              <a:rPr lang="en-US" dirty="0"/>
              <a:t>G/G</a:t>
            </a:r>
          </a:p>
        </p:txBody>
      </p:sp>
      <p:sp>
        <p:nvSpPr>
          <p:cNvPr id="10" name="TextBox 9">
            <a:extLst>
              <a:ext uri="{FF2B5EF4-FFF2-40B4-BE49-F238E27FC236}">
                <a16:creationId xmlns:a16="http://schemas.microsoft.com/office/drawing/2014/main" id="{34856114-5428-8FA4-FD09-48EB7FCD938A}"/>
              </a:ext>
            </a:extLst>
          </p:cNvPr>
          <p:cNvSpPr txBox="1"/>
          <p:nvPr/>
        </p:nvSpPr>
        <p:spPr>
          <a:xfrm>
            <a:off x="752143" y="1734670"/>
            <a:ext cx="4110318" cy="461665"/>
          </a:xfrm>
          <a:prstGeom prst="rect">
            <a:avLst/>
          </a:prstGeom>
          <a:solidFill>
            <a:schemeClr val="bg1"/>
          </a:solidFill>
        </p:spPr>
        <p:txBody>
          <a:bodyPr wrap="square" rtlCol="0">
            <a:spAutoFit/>
          </a:bodyPr>
          <a:lstStyle/>
          <a:p>
            <a:pPr algn="ctr"/>
            <a:r>
              <a:rPr lang="en-US" sz="2400" dirty="0"/>
              <a:t>Raw Intensity</a:t>
            </a:r>
          </a:p>
        </p:txBody>
      </p:sp>
      <p:sp>
        <p:nvSpPr>
          <p:cNvPr id="11" name="TextBox 10">
            <a:extLst>
              <a:ext uri="{FF2B5EF4-FFF2-40B4-BE49-F238E27FC236}">
                <a16:creationId xmlns:a16="http://schemas.microsoft.com/office/drawing/2014/main" id="{E79E891B-A4D6-FCEE-6F7D-2AAE80E78102}"/>
              </a:ext>
            </a:extLst>
          </p:cNvPr>
          <p:cNvSpPr txBox="1"/>
          <p:nvPr/>
        </p:nvSpPr>
        <p:spPr>
          <a:xfrm>
            <a:off x="5916707" y="1734669"/>
            <a:ext cx="5331781" cy="461665"/>
          </a:xfrm>
          <a:prstGeom prst="rect">
            <a:avLst/>
          </a:prstGeom>
          <a:solidFill>
            <a:schemeClr val="bg1"/>
          </a:solidFill>
        </p:spPr>
        <p:txBody>
          <a:bodyPr wrap="square" rtlCol="0">
            <a:spAutoFit/>
          </a:bodyPr>
          <a:lstStyle/>
          <a:p>
            <a:pPr algn="ctr"/>
            <a:r>
              <a:rPr lang="en-US" sz="2400" dirty="0"/>
              <a:t>Normalized Intensity</a:t>
            </a:r>
          </a:p>
        </p:txBody>
      </p:sp>
      <p:sp>
        <p:nvSpPr>
          <p:cNvPr id="12" name="Rectangle 11">
            <a:extLst>
              <a:ext uri="{FF2B5EF4-FFF2-40B4-BE49-F238E27FC236}">
                <a16:creationId xmlns:a16="http://schemas.microsoft.com/office/drawing/2014/main" id="{BA699198-5FA5-2390-82AF-158094DB3759}"/>
              </a:ext>
            </a:extLst>
          </p:cNvPr>
          <p:cNvSpPr/>
          <p:nvPr/>
        </p:nvSpPr>
        <p:spPr>
          <a:xfrm>
            <a:off x="5195944" y="1690688"/>
            <a:ext cx="900056" cy="3784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6BEAC8-9119-10AB-C0EA-E2DE21D17B92}"/>
              </a:ext>
            </a:extLst>
          </p:cNvPr>
          <p:cNvSpPr/>
          <p:nvPr/>
        </p:nvSpPr>
        <p:spPr>
          <a:xfrm>
            <a:off x="11069195" y="1734669"/>
            <a:ext cx="900056" cy="3784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4E7CF06-7DF8-750D-5DFE-C4F50C432109}"/>
              </a:ext>
            </a:extLst>
          </p:cNvPr>
          <p:cNvSpPr/>
          <p:nvPr/>
        </p:nvSpPr>
        <p:spPr>
          <a:xfrm>
            <a:off x="400179" y="5167312"/>
            <a:ext cx="5331781" cy="1239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B25B8FB-B9A3-B44B-4885-9C544DE327F5}"/>
              </a:ext>
            </a:extLst>
          </p:cNvPr>
          <p:cNvSpPr/>
          <p:nvPr/>
        </p:nvSpPr>
        <p:spPr>
          <a:xfrm>
            <a:off x="3656987" y="5408404"/>
            <a:ext cx="4785476" cy="461665"/>
          </a:xfrm>
          <a:prstGeom prst="rect">
            <a:avLst/>
          </a:prstGeom>
        </p:spPr>
        <p:txBody>
          <a:bodyPr wrap="square">
            <a:spAutoFit/>
          </a:bodyPr>
          <a:lstStyle/>
          <a:p>
            <a:pPr algn="ctr"/>
            <a:r>
              <a:rPr lang="en-AU" sz="2400" b="1" i="1" dirty="0"/>
              <a:t>Each dot is an individual genotype</a:t>
            </a:r>
          </a:p>
        </p:txBody>
      </p:sp>
    </p:spTree>
    <p:extLst>
      <p:ext uri="{BB962C8B-B14F-4D97-AF65-F5344CB8AC3E}">
        <p14:creationId xmlns:p14="http://schemas.microsoft.com/office/powerpoint/2010/main" val="55169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eaLnBrk="1" hangingPunct="1"/>
            <a:r>
              <a:rPr lang="en-US" altLang="en-US"/>
              <a:t>Same SNP, different view</a:t>
            </a:r>
          </a:p>
        </p:txBody>
      </p:sp>
      <p:pic>
        <p:nvPicPr>
          <p:cNvPr id="48131"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971801" y="1676400"/>
            <a:ext cx="6113463" cy="3886200"/>
          </a:xfrm>
          <a:noFill/>
        </p:spPr>
      </p:pic>
      <p:sp>
        <p:nvSpPr>
          <p:cNvPr id="481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91E2B32-A4BB-C14C-8DF7-5A38EEDA801F}" type="slidenum">
              <a:rPr lang="en-US" altLang="en-US">
                <a:solidFill>
                  <a:schemeClr val="tx2"/>
                </a:solidFill>
              </a:rPr>
              <a:pPr/>
              <a:t>9</a:t>
            </a:fld>
            <a:endParaRPr lang="en-US" altLang="en-US">
              <a:solidFill>
                <a:schemeClr val="tx2"/>
              </a:solidFill>
            </a:endParaRPr>
          </a:p>
        </p:txBody>
      </p:sp>
      <p:sp>
        <p:nvSpPr>
          <p:cNvPr id="5" name="TextBox 4"/>
          <p:cNvSpPr txBox="1"/>
          <p:nvPr/>
        </p:nvSpPr>
        <p:spPr>
          <a:xfrm>
            <a:off x="4274298" y="3838853"/>
            <a:ext cx="405880" cy="369332"/>
          </a:xfrm>
          <a:prstGeom prst="rect">
            <a:avLst/>
          </a:prstGeom>
          <a:noFill/>
        </p:spPr>
        <p:txBody>
          <a:bodyPr wrap="none" rtlCol="0">
            <a:spAutoFit/>
          </a:bodyPr>
          <a:lstStyle/>
          <a:p>
            <a:r>
              <a:rPr lang="en-US" dirty="0"/>
              <a:t>aa</a:t>
            </a:r>
            <a:endParaRPr lang="en-US" baseline="30000" dirty="0"/>
          </a:p>
        </p:txBody>
      </p:sp>
      <p:sp>
        <p:nvSpPr>
          <p:cNvPr id="6" name="TextBox 5"/>
          <p:cNvSpPr txBox="1"/>
          <p:nvPr/>
        </p:nvSpPr>
        <p:spPr>
          <a:xfrm>
            <a:off x="8225558" y="3696721"/>
            <a:ext cx="450764" cy="369332"/>
          </a:xfrm>
          <a:prstGeom prst="rect">
            <a:avLst/>
          </a:prstGeom>
          <a:noFill/>
        </p:spPr>
        <p:txBody>
          <a:bodyPr wrap="none" rtlCol="0">
            <a:spAutoFit/>
          </a:bodyPr>
          <a:lstStyle/>
          <a:p>
            <a:r>
              <a:rPr lang="en-US" dirty="0"/>
              <a:t>AA</a:t>
            </a:r>
            <a:endParaRPr lang="en-US" baseline="30000" dirty="0"/>
          </a:p>
        </p:txBody>
      </p:sp>
      <p:sp>
        <p:nvSpPr>
          <p:cNvPr id="7" name="TextBox 6"/>
          <p:cNvSpPr txBox="1"/>
          <p:nvPr/>
        </p:nvSpPr>
        <p:spPr>
          <a:xfrm>
            <a:off x="6248264" y="3881387"/>
            <a:ext cx="428322" cy="369332"/>
          </a:xfrm>
          <a:prstGeom prst="rect">
            <a:avLst/>
          </a:prstGeom>
          <a:noFill/>
        </p:spPr>
        <p:txBody>
          <a:bodyPr wrap="none" rtlCol="0">
            <a:spAutoFit/>
          </a:bodyPr>
          <a:lstStyle/>
          <a:p>
            <a:r>
              <a:rPr lang="en-US" dirty="0"/>
              <a:t>Aa</a:t>
            </a:r>
            <a:endParaRPr lang="en-US" baseline="30000" dirty="0"/>
          </a:p>
        </p:txBody>
      </p:sp>
      <p:sp>
        <p:nvSpPr>
          <p:cNvPr id="2" name="Rectangle 1">
            <a:extLst>
              <a:ext uri="{FF2B5EF4-FFF2-40B4-BE49-F238E27FC236}">
                <a16:creationId xmlns:a16="http://schemas.microsoft.com/office/drawing/2014/main" id="{6341D76F-23BB-2BC2-52C1-39073BA72088}"/>
              </a:ext>
            </a:extLst>
          </p:cNvPr>
          <p:cNvSpPr/>
          <p:nvPr/>
        </p:nvSpPr>
        <p:spPr>
          <a:xfrm>
            <a:off x="2532166" y="1547280"/>
            <a:ext cx="6827881" cy="518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AD6C87E-0274-8C4A-B098-32E3ADAE0482}"/>
              </a:ext>
            </a:extLst>
          </p:cNvPr>
          <p:cNvSpPr/>
          <p:nvPr/>
        </p:nvSpPr>
        <p:spPr>
          <a:xfrm>
            <a:off x="2834323" y="5504123"/>
            <a:ext cx="6827881" cy="518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2F69F47-00BE-370E-5A79-CD3A461506F2}"/>
              </a:ext>
            </a:extLst>
          </p:cNvPr>
          <p:cNvSpPr/>
          <p:nvPr/>
        </p:nvSpPr>
        <p:spPr>
          <a:xfrm>
            <a:off x="2529796" y="2081936"/>
            <a:ext cx="584963" cy="3681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D59AB3-0550-2B6A-E67A-6CE39B396C60}"/>
              </a:ext>
            </a:extLst>
          </p:cNvPr>
          <p:cNvSpPr/>
          <p:nvPr/>
        </p:nvSpPr>
        <p:spPr>
          <a:xfrm>
            <a:off x="8912475" y="1998212"/>
            <a:ext cx="584963" cy="3681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FE4B27-EE04-7CBD-3FD1-B0C70205FC2E}"/>
              </a:ext>
            </a:extLst>
          </p:cNvPr>
          <p:cNvSpPr txBox="1"/>
          <p:nvPr/>
        </p:nvSpPr>
        <p:spPr>
          <a:xfrm>
            <a:off x="1259857" y="3368709"/>
            <a:ext cx="1711944" cy="369332"/>
          </a:xfrm>
          <a:prstGeom prst="rect">
            <a:avLst/>
          </a:prstGeom>
          <a:noFill/>
        </p:spPr>
        <p:txBody>
          <a:bodyPr wrap="none" rtlCol="0">
            <a:spAutoFit/>
          </a:bodyPr>
          <a:lstStyle/>
          <a:p>
            <a:r>
              <a:rPr lang="en-US" dirty="0"/>
              <a:t>Overall Intensity</a:t>
            </a:r>
          </a:p>
        </p:txBody>
      </p:sp>
      <p:sp>
        <p:nvSpPr>
          <p:cNvPr id="10" name="TextBox 9">
            <a:extLst>
              <a:ext uri="{FF2B5EF4-FFF2-40B4-BE49-F238E27FC236}">
                <a16:creationId xmlns:a16="http://schemas.microsoft.com/office/drawing/2014/main" id="{8B404ED6-2902-732E-65A7-87604EAF7BE3}"/>
              </a:ext>
            </a:extLst>
          </p:cNvPr>
          <p:cNvSpPr txBox="1"/>
          <p:nvPr/>
        </p:nvSpPr>
        <p:spPr>
          <a:xfrm>
            <a:off x="5497096" y="5478243"/>
            <a:ext cx="1726755" cy="369332"/>
          </a:xfrm>
          <a:prstGeom prst="rect">
            <a:avLst/>
          </a:prstGeom>
          <a:noFill/>
        </p:spPr>
        <p:txBody>
          <a:bodyPr wrap="none" rtlCol="0">
            <a:spAutoFit/>
          </a:bodyPr>
          <a:lstStyle/>
          <a:p>
            <a:r>
              <a:rPr lang="en-US" dirty="0"/>
              <a:t>Angular position</a:t>
            </a:r>
          </a:p>
        </p:txBody>
      </p:sp>
    </p:spTree>
    <p:extLst>
      <p:ext uri="{BB962C8B-B14F-4D97-AF65-F5344CB8AC3E}">
        <p14:creationId xmlns:p14="http://schemas.microsoft.com/office/powerpoint/2010/main" val="218280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24941</TotalTime>
  <Words>2876</Words>
  <Application>Microsoft Macintosh PowerPoint</Application>
  <PresentationFormat>Widescreen</PresentationFormat>
  <Paragraphs>470</Paragraphs>
  <Slides>35</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Calibri Light</vt:lpstr>
      <vt:lpstr>Century Gothic</vt:lpstr>
      <vt:lpstr>Courier</vt:lpstr>
      <vt:lpstr>Courier New</vt:lpstr>
      <vt:lpstr>Helvetica Neue</vt:lpstr>
      <vt:lpstr>Wingdings 3</vt:lpstr>
      <vt:lpstr>Office Theme</vt:lpstr>
      <vt:lpstr>Data QC / cleaning in Genome-Wide Association Studies (GWAS)</vt:lpstr>
      <vt:lpstr>Session Outline – genetic data QC</vt:lpstr>
      <vt:lpstr>Goals of Genome Wide Association Studies </vt:lpstr>
      <vt:lpstr>PowerPoint Presentation</vt:lpstr>
      <vt:lpstr>PowerPoint Presentation</vt:lpstr>
      <vt:lpstr>Genotyping on a chip</vt:lpstr>
      <vt:lpstr>From DNA to data</vt:lpstr>
      <vt:lpstr>Good SNP (Illumina chip example)</vt:lpstr>
      <vt:lpstr>Same SNP, different view</vt:lpstr>
      <vt:lpstr>SNPs with different allele frequencies</vt:lpstr>
      <vt:lpstr>Bad SNP call examples</vt:lpstr>
      <vt:lpstr>Bad SNP</vt:lpstr>
      <vt:lpstr>Another bad SNP</vt:lpstr>
      <vt:lpstr>Another bad SNP</vt:lpstr>
      <vt:lpstr>PLINK data format of GWAS data</vt:lpstr>
      <vt:lpstr>GWAS QC</vt:lpstr>
      <vt:lpstr>GWAS Quality Control (QC)</vt:lpstr>
      <vt:lpstr>Sample QC</vt:lpstr>
      <vt:lpstr>SNP QC</vt:lpstr>
      <vt:lpstr>Preliminary QC steps</vt:lpstr>
      <vt:lpstr>Confirming genetic sex</vt:lpstr>
      <vt:lpstr>SNP genotyping call rate (“missingness”)</vt:lpstr>
      <vt:lpstr>Sample genotyping call rate</vt:lpstr>
      <vt:lpstr>Hardy-Weinberg Equilibrium (HWE)</vt:lpstr>
      <vt:lpstr>Testing for deviation from HWE</vt:lpstr>
      <vt:lpstr>Proportion of heterozygosity (Fhet)</vt:lpstr>
      <vt:lpstr>Mendelian errors</vt:lpstr>
      <vt:lpstr>PowerPoint Presentation</vt:lpstr>
      <vt:lpstr>Genetic relatedness using Identity-By-Descent (IBD) calculation  </vt:lpstr>
      <vt:lpstr>PowerPoint Presentation</vt:lpstr>
      <vt:lpstr>Using genetic relatedness estimates</vt:lpstr>
      <vt:lpstr>Session Outline – genetic data QC</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Genome-Wide Association Studies (GWAS)</dc:title>
  <dc:creator>Howrigan, Daniel P.</dc:creator>
  <cp:lastModifiedBy>Howrigan, Daniel P.</cp:lastModifiedBy>
  <cp:revision>103</cp:revision>
  <cp:lastPrinted>2020-07-17T13:53:55Z</cp:lastPrinted>
  <dcterms:created xsi:type="dcterms:W3CDTF">2020-07-10T18:16:17Z</dcterms:created>
  <dcterms:modified xsi:type="dcterms:W3CDTF">2023-03-06T17:23:44Z</dcterms:modified>
</cp:coreProperties>
</file>