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403" r:id="rId4"/>
    <p:sldId id="2210" r:id="rId5"/>
    <p:sldId id="2224" r:id="rId6"/>
    <p:sldId id="259" r:id="rId7"/>
    <p:sldId id="273" r:id="rId8"/>
    <p:sldId id="399" r:id="rId9"/>
    <p:sldId id="290" r:id="rId10"/>
    <p:sldId id="2225" r:id="rId11"/>
    <p:sldId id="400" r:id="rId12"/>
    <p:sldId id="401" r:id="rId13"/>
    <p:sldId id="388" r:id="rId14"/>
    <p:sldId id="389" r:id="rId15"/>
    <p:sldId id="390" r:id="rId16"/>
    <p:sldId id="258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38"/>
    <p:restoredTop sz="96327"/>
  </p:normalViewPr>
  <p:slideViewPr>
    <p:cSldViewPr snapToGrid="0">
      <p:cViewPr varScale="1">
        <p:scale>
          <a:sx n="82" d="100"/>
          <a:sy n="82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1EED8-A4C6-0946-9E9D-1D13520D094E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BC391-54B8-B941-9B54-393372AA5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1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053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4455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120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091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0501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5689D-7E94-4579-859E-DB4BEA72FBC3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742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197-5DC9-D0DA-FBAF-09BD9FDB6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4C7ED-ACF3-273C-EA2B-55E39CA6C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10A1-7D10-5738-68FB-85275C99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66899-1573-BA60-BDAE-E260258B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38205-F25E-38C3-0414-172DDFC5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0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85046-450F-76FD-3331-FA00773C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0394D-2563-160A-9CD3-EB6D91BE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1EFB2-8FEE-3A3F-8DE0-3FA1CD3C5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F6525-D05E-91BA-75DE-DE1A4B214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500DF-D983-0C07-C8AB-879D3CA9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2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3F5933-9D10-1F4A-D046-F2A1D3B75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DA7E73-324E-55EB-4581-880A8D657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4B2D1-1F65-9E78-6CC5-6E4E98A1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8C00F-DB98-AFFD-D9DB-12D5ABA6A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1454E-F2EA-99C4-12EF-08CFCCAF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8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1921-C186-C710-966C-934B185A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1A9D5-ECB7-D8A9-180B-FF9B06DD3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E1387-3E70-CE56-69C1-44D24EDDD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A53DE-8737-D1B0-E4DA-5DBA5B36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8F807-4AB1-1826-ECB1-ECD41C30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1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EC56E-BEA9-B74C-31A4-E23C5A9BA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E293C-651D-2B73-1E6F-00338F8E5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7141D-93B2-A60D-C62B-4F52D2DF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5DADD-5B49-F8F9-1D43-FAA68139B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16AE8-2B42-F4A0-8AB6-C318FC7A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3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AFD44-47CE-1573-EEAC-353EDE37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F4F0F-78B6-FA0C-A4AD-A3BD715A8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1356D-D783-8010-D137-0A1619B10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EA5AE-4B36-23DA-172C-FBF769DD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49B15-2CD3-15FF-E73D-EF8417B7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19B38-A315-F01E-326E-3DE9F2A0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2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AE45-EA75-99E2-48DF-5D521879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9196A-95B9-7041-75E1-A0F37CA67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47E04-C290-9602-E543-973E3BBBB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143AE-B651-3836-DDA7-6D3E04095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0B586C-6439-4877-A866-EE783C7E5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EB8983-5B46-CD58-CAFB-74A43F40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0D9F74-9136-9064-982C-C0D8EA8C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7165E8-5589-5CF0-A074-500789D1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98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E64FC-F41A-B93C-B2A9-6E90E53F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62DFF-9AB9-C7BF-53DE-D011FC6D0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AFD39-E743-EEC1-5FFC-35098165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F684F-7B53-0B94-7C59-A1397B19C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9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B3051E-5B35-19CF-E9F4-FFC055A7A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EE442-7681-A0E8-976E-D04F7A32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913A6-2E6C-2B7E-9FD1-42A1989E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3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B217-B29D-F3CF-1359-2E3EB45E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97C30-4A7A-4FAC-D191-216BBC23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3639C-0746-34A7-0826-3D90912CE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B340D-0926-C987-6F4C-C5768B57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1DA9C-02AE-A68D-4416-D650A044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80241-C3D9-0D81-F029-474F0CD8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2F28B-97B6-7BE3-5104-CF7B0C6E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B5A482-6278-B30C-7AFE-52D681841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05759-2B3D-559E-8F90-233135C86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59F9D-62A6-9AEE-1E9A-4C772C4D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C0746-D2EA-C95F-FA1B-34253427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3A7FF-87F7-88FB-1BAC-62FA8308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4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3CC3F-0D11-ABF7-2545-5812B5BF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2AEA0-9BC8-6CE4-F285-8DAB0D6CF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12659-F261-3FAE-2C42-FF94260FD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02CE-98F6-2F4E-91E7-1178449D5A1D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831AA-B485-CA77-41B7-2D02683A1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1325D-476A-A62F-F5EA-F98993340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69689-C080-0945-BB79-49898B6BE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1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dlink.nci.nih.go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.miami.edu/faculty/amanda-myers-phd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zmxbgsv808roffneicreq.on.drv.tw/www.lfun/LFUN/LFUN/DATA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AF5403-0E48-DC11-4143-975091EE1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85" y="139991"/>
            <a:ext cx="7772400" cy="1394341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dirty="0"/>
              <a:t>Day 2</a:t>
            </a:r>
            <a:br>
              <a:rPr lang="en-US" sz="5400" dirty="0"/>
            </a:br>
            <a:r>
              <a:rPr lang="en-US" sz="5400" dirty="0"/>
              <a:t>Optional GWAS Practical</a:t>
            </a:r>
            <a:endParaRPr lang="en-AU" sz="54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BF538C1-BDD8-FA1E-CB3A-0414546F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15" y="1488688"/>
            <a:ext cx="7772400" cy="867054"/>
          </a:xfrm>
        </p:spPr>
        <p:txBody>
          <a:bodyPr>
            <a:noAutofit/>
          </a:bodyPr>
          <a:lstStyle/>
          <a:p>
            <a:pPr algn="l"/>
            <a:r>
              <a:rPr lang="en-US" sz="1600" dirty="0"/>
              <a:t>Luke Evans &amp; Wei Zhou </a:t>
            </a:r>
          </a:p>
          <a:p>
            <a:pPr algn="l"/>
            <a:r>
              <a:rPr lang="en-US" sz="1600" dirty="0"/>
              <a:t>Practical originally developed by Katrina Grasby and Lucía Colodro Conde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315DD1-1E27-7D01-77A0-50F4F451704D}"/>
              </a:ext>
            </a:extLst>
          </p:cNvPr>
          <p:cNvSpPr txBox="1"/>
          <p:nvPr/>
        </p:nvSpPr>
        <p:spPr>
          <a:xfrm>
            <a:off x="291997" y="2603339"/>
            <a:ext cx="1080479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Questions: </a:t>
            </a:r>
            <a:r>
              <a:rPr lang="en-US" sz="2000" dirty="0"/>
              <a:t>Please ask! </a:t>
            </a:r>
            <a:r>
              <a:rPr lang="en-AU" sz="2000" dirty="0"/>
              <a:t>You can also use the Q&amp;A box under “Common &amp; rare association”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Goals: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Run a GWAS using real data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Familiarize yourself with the standard types of output form a GWAS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Practice using the command line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Improve your familiarity plink2, a common tool in genetics (beyond GWAS, too)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Interpret why peaks form in a Manhattan plot, and how to explore the genome around associated loci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There are 3 exercises in the practical. </a:t>
            </a:r>
          </a:p>
          <a:p>
            <a:pPr lvl="1"/>
            <a:r>
              <a:rPr lang="en-US" dirty="0"/>
              <a:t>If you don’t finish, that’s OK – these resources are there for you to practice &amp; use as you’re working through your own data.</a:t>
            </a:r>
          </a:p>
          <a:p>
            <a:pPr lvl="1"/>
            <a:r>
              <a:rPr lang="en-US" dirty="0"/>
              <a:t>There are questions throughout the instructions – take some time to either look for the answer (e.g., in the output) or consider what the answers/results are telling you (e.g., why does a q-q plot look a certain way?)</a:t>
            </a:r>
          </a:p>
        </p:txBody>
      </p:sp>
    </p:spTree>
    <p:extLst>
      <p:ext uri="{BB962C8B-B14F-4D97-AF65-F5344CB8AC3E}">
        <p14:creationId xmlns:p14="http://schemas.microsoft.com/office/powerpoint/2010/main" val="94726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579E-54AB-672B-44F6-17409D945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these telling us?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103A4D-5F8E-2CC4-0C6E-C3D8ABBDF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43" y="1690688"/>
            <a:ext cx="5633453" cy="387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18D8F-7647-C950-E50E-3C31D84B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64" y="1690687"/>
            <a:ext cx="5741093" cy="405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2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70D820-E3EB-D943-88C8-06759D61A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630" y="134258"/>
            <a:ext cx="8752114" cy="329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C0241-F378-7C4F-AD52-5F46EA977B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4172" y="3429000"/>
            <a:ext cx="4093029" cy="34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3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0A1E1-BE94-9947-9D29-FCC375649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9245" y="1845127"/>
            <a:ext cx="3792792" cy="3167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CCDD4-1EAA-6D4F-B344-90C83526B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58" y="1845127"/>
            <a:ext cx="6589485" cy="25544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9FF7CD-31F6-8DFC-D9BE-10D3A8C012E9}"/>
              </a:ext>
            </a:extLst>
          </p:cNvPr>
          <p:cNvSpPr txBox="1"/>
          <p:nvPr/>
        </p:nvSpPr>
        <p:spPr>
          <a:xfrm>
            <a:off x="680484" y="786809"/>
            <a:ext cx="6496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And these? What are these telling us?</a:t>
            </a:r>
          </a:p>
        </p:txBody>
      </p:sp>
    </p:spTree>
    <p:extLst>
      <p:ext uri="{BB962C8B-B14F-4D97-AF65-F5344CB8AC3E}">
        <p14:creationId xmlns:p14="http://schemas.microsoft.com/office/powerpoint/2010/main" val="3038301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9C2222-4D58-495A-8BA6-B2425F8B8294}"/>
              </a:ext>
            </a:extLst>
          </p:cNvPr>
          <p:cNvSpPr/>
          <p:nvPr/>
        </p:nvSpPr>
        <p:spPr>
          <a:xfrm>
            <a:off x="7404577" y="6150114"/>
            <a:ext cx="2846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hlinkClick r:id="rId3"/>
              </a:rPr>
              <a:t>https://ldlink.nci.nih.gov</a:t>
            </a:r>
            <a:r>
              <a:rPr lang="en-AU" sz="2000" dirty="0"/>
              <a:t>/</a:t>
            </a:r>
          </a:p>
          <a:p>
            <a:endParaRPr lang="en-AU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C3D14-E595-477B-8D2D-56AEE811CC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3"/>
          <a:stretch/>
        </p:blipFill>
        <p:spPr>
          <a:xfrm>
            <a:off x="1941195" y="1411605"/>
            <a:ext cx="8309610" cy="40347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05D7A7-C177-4775-A4C1-5A1FE1BC997F}"/>
              </a:ext>
            </a:extLst>
          </p:cNvPr>
          <p:cNvSpPr txBox="1">
            <a:spLocks/>
          </p:cNvSpPr>
          <p:nvPr/>
        </p:nvSpPr>
        <p:spPr>
          <a:xfrm>
            <a:off x="2152650" y="537518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dirty="0"/>
              <a:t>Regional plot</a:t>
            </a:r>
          </a:p>
        </p:txBody>
      </p:sp>
    </p:spTree>
    <p:extLst>
      <p:ext uri="{BB962C8B-B14F-4D97-AF65-F5344CB8AC3E}">
        <p14:creationId xmlns:p14="http://schemas.microsoft.com/office/powerpoint/2010/main" val="384117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429" y="191843"/>
            <a:ext cx="8757502" cy="36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92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607" y="618566"/>
            <a:ext cx="6153152" cy="601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81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75F16B-E64F-E2E6-52C3-AF752E1E935C}"/>
              </a:ext>
            </a:extLst>
          </p:cNvPr>
          <p:cNvSpPr txBox="1">
            <a:spLocks/>
          </p:cNvSpPr>
          <p:nvPr/>
        </p:nvSpPr>
        <p:spPr>
          <a:xfrm>
            <a:off x="266982" y="468250"/>
            <a:ext cx="9144000" cy="854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dirty="0"/>
              <a:t>Today’s practical data are freely available from: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1A63A-E54F-E34A-95F1-94AC83272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25" y="1871798"/>
            <a:ext cx="7886700" cy="24981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C131BF-2158-C3C2-3A3E-29FDCA26BC55}"/>
              </a:ext>
            </a:extLst>
          </p:cNvPr>
          <p:cNvSpPr txBox="1">
            <a:spLocks/>
          </p:cNvSpPr>
          <p:nvPr/>
        </p:nvSpPr>
        <p:spPr>
          <a:xfrm>
            <a:off x="5598399" y="4971456"/>
            <a:ext cx="6172200" cy="149287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https://med.miami.edu/faculty/amanda-myers-phd</a:t>
            </a:r>
            <a:endParaRPr lang="en-US" sz="18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https://xzmxbgsv808roffneicreq.on.drv.tw/www.lfun/LFUN/LFUN/DATA.html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84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133771-A729-7390-F3D5-7F191F39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32" y="166255"/>
            <a:ext cx="11438660" cy="734724"/>
          </a:xfrm>
        </p:spPr>
        <p:txBody>
          <a:bodyPr>
            <a:normAutofit/>
          </a:bodyPr>
          <a:lstStyle/>
          <a:p>
            <a:r>
              <a:rPr lang="en-AU" sz="3600" dirty="0"/>
              <a:t>Set up – we’ll go through the first few commands together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9E4689-B421-4FC0-B391-53C839DA0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70" y="1016772"/>
            <a:ext cx="11438660" cy="5674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We will use the text editor, the terminal, R Studio, and the browser.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Copy all the files by typing in your working directory:</a:t>
            </a:r>
          </a:p>
          <a:p>
            <a:pPr marL="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cp -r /faculty/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luke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/2023</a:t>
            </a:r>
            <a:r>
              <a:rPr lang="en-US" sz="2400">
                <a:latin typeface="Verdana" panose="020B0604030504040204" pitchFamily="34" charset="0"/>
                <a:ea typeface="Verdana" panose="020B0604030504040204" pitchFamily="34" charset="0"/>
              </a:rPr>
              <a:t>/gwas2/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./</a:t>
            </a: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The practical is “Day2_GWAS_Practical_INSTRUCTIONS.pdf”, and is available on the file sharing site.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	A plain text version is also on the file sharing site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The rubric is “Day2_GWAS_Practical_RUBRIC.pdf”, and is available on the file sharing site.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Some commands in the instructions are missing (indicated with XXX) – it’s up to you &amp; your group to determine what to include there.</a:t>
            </a:r>
          </a:p>
          <a:p>
            <a:pPr marL="0" indent="0">
              <a:buNone/>
            </a:pPr>
            <a:r>
              <a:rPr lang="en-US" sz="2400" dirty="0">
                <a:latin typeface="+mj-lt"/>
                <a:cs typeface="Courier New" panose="02070309020205020404" pitchFamily="49" charset="0"/>
              </a:rPr>
              <a:t>Questions are in the instructions – some are about the specific results (what is N?) while others are asking you to think about what the results are telling you (QQ plot look OK?)</a:t>
            </a:r>
            <a:endParaRPr lang="en-AU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2367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IGURE 3 | Linear regression test of single-SNP associations with ...">
            <a:extLst>
              <a:ext uri="{FF2B5EF4-FFF2-40B4-BE49-F238E27FC236}">
                <a16:creationId xmlns:a16="http://schemas.microsoft.com/office/drawing/2014/main" id="{F0266C7B-1D6D-79B7-5F68-E323842CA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745705"/>
            <a:ext cx="6431796" cy="4855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schizophrenia GWAS">
            <a:extLst>
              <a:ext uri="{FF2B5EF4-FFF2-40B4-BE49-F238E27FC236}">
                <a16:creationId xmlns:a16="http://schemas.microsoft.com/office/drawing/2014/main" id="{3595C732-4260-EA77-C2FE-776DBD320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1797" y="454816"/>
            <a:ext cx="5633620" cy="283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0A21F-A191-6E1A-CE5F-A3FB9FDC9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8" t="5411" r="3212" b="1009"/>
          <a:stretch/>
        </p:blipFill>
        <p:spPr>
          <a:xfrm>
            <a:off x="7617978" y="3290925"/>
            <a:ext cx="3666008" cy="3100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BC0E95-EA09-4D2A-2A8B-98B713333B4B}"/>
              </a:ext>
            </a:extLst>
          </p:cNvPr>
          <p:cNvSpPr txBox="1"/>
          <p:nvPr/>
        </p:nvSpPr>
        <p:spPr>
          <a:xfrm>
            <a:off x="249801" y="282309"/>
            <a:ext cx="3952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Recap of GWAS from yesterday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1F784-ACCD-DCA5-B655-7414552CE851}"/>
              </a:ext>
            </a:extLst>
          </p:cNvPr>
          <p:cNvSpPr txBox="1"/>
          <p:nvPr/>
        </p:nvSpPr>
        <p:spPr>
          <a:xfrm>
            <a:off x="1611824" y="4173478"/>
            <a:ext cx="2450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this line?</a:t>
            </a:r>
            <a:br>
              <a:rPr lang="en-US" dirty="0"/>
            </a:br>
            <a:r>
              <a:rPr lang="en-US" dirty="0"/>
              <a:t>What does it represent?</a:t>
            </a:r>
          </a:p>
        </p:txBody>
      </p:sp>
    </p:spTree>
    <p:extLst>
      <p:ext uri="{BB962C8B-B14F-4D97-AF65-F5344CB8AC3E}">
        <p14:creationId xmlns:p14="http://schemas.microsoft.com/office/powerpoint/2010/main" val="281675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F966C0F-6267-08CF-22CB-F14C1991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" y="209818"/>
            <a:ext cx="8044666" cy="41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975B57-EA70-100D-9193-50FBDC890B65}"/>
              </a:ext>
            </a:extLst>
          </p:cNvPr>
          <p:cNvSpPr txBox="1"/>
          <p:nvPr/>
        </p:nvSpPr>
        <p:spPr>
          <a:xfrm>
            <a:off x="8825345" y="209818"/>
            <a:ext cx="303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to come later (</a:t>
            </a:r>
            <a:r>
              <a:rPr lang="en-US" dirty="0" err="1"/>
              <a:t>Medland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C3060AA-FADB-F272-B6F5-32E820005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6230" y="3710372"/>
            <a:ext cx="7733636" cy="2731991"/>
          </a:xfrm>
        </p:spPr>
      </p:pic>
    </p:spTree>
    <p:extLst>
      <p:ext uri="{BB962C8B-B14F-4D97-AF65-F5344CB8AC3E}">
        <p14:creationId xmlns:p14="http://schemas.microsoft.com/office/powerpoint/2010/main" val="170107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E33CCB-F39D-FC97-A6CF-2B5B4BEAF751}"/>
              </a:ext>
            </a:extLst>
          </p:cNvPr>
          <p:cNvSpPr/>
          <p:nvPr/>
        </p:nvSpPr>
        <p:spPr>
          <a:xfrm>
            <a:off x="4385449" y="59881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Quantitative traits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18C6D-B42E-C41F-7104-D315E761FF4A}"/>
              </a:ext>
            </a:extLst>
          </p:cNvPr>
          <p:cNvCxnSpPr>
            <a:cxnSpLocks/>
          </p:cNvCxnSpPr>
          <p:nvPr/>
        </p:nvCxnSpPr>
        <p:spPr>
          <a:xfrm>
            <a:off x="3478324" y="1558465"/>
            <a:ext cx="0" cy="1301832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D05F8C-E2C4-B45A-E832-7FDA6439414B}"/>
              </a:ext>
            </a:extLst>
          </p:cNvPr>
          <p:cNvSpPr txBox="1"/>
          <p:nvPr/>
        </p:nvSpPr>
        <p:spPr>
          <a:xfrm>
            <a:off x="2475998" y="1881753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93763-815F-F937-FB5C-80230F376163}"/>
              </a:ext>
            </a:extLst>
          </p:cNvPr>
          <p:cNvCxnSpPr>
            <a:cxnSpLocks/>
          </p:cNvCxnSpPr>
          <p:nvPr/>
        </p:nvCxnSpPr>
        <p:spPr>
          <a:xfrm>
            <a:off x="1779349" y="2860297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E3CBF5-1CEF-D84D-EE4B-C4A96C16BCE0}"/>
              </a:ext>
            </a:extLst>
          </p:cNvPr>
          <p:cNvCxnSpPr>
            <a:cxnSpLocks/>
          </p:cNvCxnSpPr>
          <p:nvPr/>
        </p:nvCxnSpPr>
        <p:spPr>
          <a:xfrm>
            <a:off x="1808180" y="2860297"/>
            <a:ext cx="0" cy="1094374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81919F-48DB-DB99-1001-61B349D26411}"/>
              </a:ext>
            </a:extLst>
          </p:cNvPr>
          <p:cNvCxnSpPr>
            <a:cxnSpLocks/>
          </p:cNvCxnSpPr>
          <p:nvPr/>
        </p:nvCxnSpPr>
        <p:spPr>
          <a:xfrm>
            <a:off x="5338094" y="2860297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8E36C2-86AD-E0BA-BFC8-F4BAA8120054}"/>
              </a:ext>
            </a:extLst>
          </p:cNvPr>
          <p:cNvSpPr txBox="1"/>
          <p:nvPr/>
        </p:nvSpPr>
        <p:spPr>
          <a:xfrm>
            <a:off x="1255488" y="3119789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FC48BA-1611-04C2-85ED-A31D1B7C3CD0}"/>
              </a:ext>
            </a:extLst>
          </p:cNvPr>
          <p:cNvSpPr txBox="1"/>
          <p:nvPr/>
        </p:nvSpPr>
        <p:spPr>
          <a:xfrm>
            <a:off x="5338094" y="3119789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AC33AC-F17C-96DE-E8AF-8AA77FE07879}"/>
              </a:ext>
            </a:extLst>
          </p:cNvPr>
          <p:cNvCxnSpPr>
            <a:cxnSpLocks/>
          </p:cNvCxnSpPr>
          <p:nvPr/>
        </p:nvCxnSpPr>
        <p:spPr>
          <a:xfrm>
            <a:off x="523861" y="4473596"/>
            <a:ext cx="23531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8FAE53-AD42-CC8A-6C17-8DA7CAEE2762}"/>
              </a:ext>
            </a:extLst>
          </p:cNvPr>
          <p:cNvCxnSpPr>
            <a:cxnSpLocks/>
          </p:cNvCxnSpPr>
          <p:nvPr/>
        </p:nvCxnSpPr>
        <p:spPr>
          <a:xfrm>
            <a:off x="552692" y="4473596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13B52B-6515-3A64-91C2-5CD25D37E0B6}"/>
              </a:ext>
            </a:extLst>
          </p:cNvPr>
          <p:cNvCxnSpPr>
            <a:cxnSpLocks/>
          </p:cNvCxnSpPr>
          <p:nvPr/>
        </p:nvCxnSpPr>
        <p:spPr>
          <a:xfrm>
            <a:off x="2876962" y="4461239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2CEC76-B8A9-5B09-662E-5E22D00C083B}"/>
              </a:ext>
            </a:extLst>
          </p:cNvPr>
          <p:cNvSpPr txBox="1"/>
          <p:nvPr/>
        </p:nvSpPr>
        <p:spPr>
          <a:xfrm>
            <a:off x="0" y="4733088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D5C5C6-CD7F-E18E-6692-E3B8734A2326}"/>
              </a:ext>
            </a:extLst>
          </p:cNvPr>
          <p:cNvSpPr txBox="1"/>
          <p:nvPr/>
        </p:nvSpPr>
        <p:spPr>
          <a:xfrm>
            <a:off x="2893437" y="470917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A6D4F-D9D3-13B3-6F63-338E499927A3}"/>
              </a:ext>
            </a:extLst>
          </p:cNvPr>
          <p:cNvSpPr txBox="1"/>
          <p:nvPr/>
        </p:nvSpPr>
        <p:spPr>
          <a:xfrm>
            <a:off x="969560" y="3803329"/>
            <a:ext cx="1855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Large sample (N &gt; 10,000)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81D8C6-0717-5C37-8BC3-C48E2F8BF9AC}"/>
              </a:ext>
            </a:extLst>
          </p:cNvPr>
          <p:cNvSpPr txBox="1"/>
          <p:nvPr/>
        </p:nvSpPr>
        <p:spPr>
          <a:xfrm>
            <a:off x="96692" y="5387995"/>
            <a:ext cx="11673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GCTA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GMMAT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GEMMA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D9C71-3DE5-C66D-BB43-CB4A4489425F}"/>
              </a:ext>
            </a:extLst>
          </p:cNvPr>
          <p:cNvSpPr txBox="1"/>
          <p:nvPr/>
        </p:nvSpPr>
        <p:spPr>
          <a:xfrm>
            <a:off x="2303536" y="5364883"/>
            <a:ext cx="14511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BOLT-LMM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endParaRPr lang="en-US" sz="2200" b="1" dirty="0">
              <a:solidFill>
                <a:schemeClr val="accent1"/>
              </a:solidFill>
            </a:endParaRP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D24AE-0E8E-188F-F7BA-2599FECA6D84}"/>
              </a:ext>
            </a:extLst>
          </p:cNvPr>
          <p:cNvSpPr txBox="1"/>
          <p:nvPr/>
        </p:nvSpPr>
        <p:spPr>
          <a:xfrm>
            <a:off x="4915876" y="3739227"/>
            <a:ext cx="869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PLINK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95122F-913A-8F44-9BB3-CD48AB2A2BAF}"/>
              </a:ext>
            </a:extLst>
          </p:cNvPr>
          <p:cNvCxnSpPr>
            <a:cxnSpLocks/>
          </p:cNvCxnSpPr>
          <p:nvPr/>
        </p:nvCxnSpPr>
        <p:spPr>
          <a:xfrm>
            <a:off x="4216242" y="1243162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EE6708-DFA0-EBD6-8804-257A1B68CECE}"/>
              </a:ext>
            </a:extLst>
          </p:cNvPr>
          <p:cNvCxnSpPr>
            <a:cxnSpLocks/>
          </p:cNvCxnSpPr>
          <p:nvPr/>
        </p:nvCxnSpPr>
        <p:spPr>
          <a:xfrm flipH="1">
            <a:off x="6001793" y="572932"/>
            <a:ext cx="10194" cy="67023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52AFC862-373A-BF5B-1789-87672DE42B97}"/>
              </a:ext>
            </a:extLst>
          </p:cNvPr>
          <p:cNvSpPr/>
          <p:nvPr/>
        </p:nvSpPr>
        <p:spPr>
          <a:xfrm>
            <a:off x="735755" y="1045414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Common variants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15824B-9546-DDF1-C995-3D1C8B24FE35}"/>
              </a:ext>
            </a:extLst>
          </p:cNvPr>
          <p:cNvSpPr/>
          <p:nvPr/>
        </p:nvSpPr>
        <p:spPr>
          <a:xfrm>
            <a:off x="7797538" y="986636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Rare variants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CAE388-A2AE-B8EE-83AB-A08D83FC20D8}"/>
              </a:ext>
            </a:extLst>
          </p:cNvPr>
          <p:cNvCxnSpPr>
            <a:cxnSpLocks/>
          </p:cNvCxnSpPr>
          <p:nvPr/>
        </p:nvCxnSpPr>
        <p:spPr>
          <a:xfrm>
            <a:off x="9670893" y="1374659"/>
            <a:ext cx="0" cy="1301832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3BF29F-75BC-2D26-FB29-5A95C07AF03E}"/>
              </a:ext>
            </a:extLst>
          </p:cNvPr>
          <p:cNvSpPr txBox="1"/>
          <p:nvPr/>
        </p:nvSpPr>
        <p:spPr>
          <a:xfrm>
            <a:off x="8668567" y="1697947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831E14-D1C2-D060-D31A-6E2052C7CADF}"/>
              </a:ext>
            </a:extLst>
          </p:cNvPr>
          <p:cNvCxnSpPr>
            <a:cxnSpLocks/>
          </p:cNvCxnSpPr>
          <p:nvPr/>
        </p:nvCxnSpPr>
        <p:spPr>
          <a:xfrm>
            <a:off x="8144824" y="2676491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23B709-01CD-8C10-86D2-10FDF3E957B2}"/>
              </a:ext>
            </a:extLst>
          </p:cNvPr>
          <p:cNvCxnSpPr>
            <a:cxnSpLocks/>
          </p:cNvCxnSpPr>
          <p:nvPr/>
        </p:nvCxnSpPr>
        <p:spPr>
          <a:xfrm>
            <a:off x="8173655" y="2676491"/>
            <a:ext cx="0" cy="1094374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7B5571F-1027-D425-E459-2484BDE714FD}"/>
              </a:ext>
            </a:extLst>
          </p:cNvPr>
          <p:cNvCxnSpPr>
            <a:cxnSpLocks/>
          </p:cNvCxnSpPr>
          <p:nvPr/>
        </p:nvCxnSpPr>
        <p:spPr>
          <a:xfrm>
            <a:off x="11703569" y="2676491"/>
            <a:ext cx="0" cy="1094374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2F80EE-5AE7-9011-3D6F-71C47F20945D}"/>
              </a:ext>
            </a:extLst>
          </p:cNvPr>
          <p:cNvSpPr txBox="1"/>
          <p:nvPr/>
        </p:nvSpPr>
        <p:spPr>
          <a:xfrm>
            <a:off x="7620963" y="293598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9ED591-6089-48AD-02CE-8F2343F173D6}"/>
              </a:ext>
            </a:extLst>
          </p:cNvPr>
          <p:cNvSpPr txBox="1"/>
          <p:nvPr/>
        </p:nvSpPr>
        <p:spPr>
          <a:xfrm>
            <a:off x="11703569" y="2935983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E80CE1-DB91-7036-9A5F-B259B0F654B5}"/>
              </a:ext>
            </a:extLst>
          </p:cNvPr>
          <p:cNvSpPr txBox="1"/>
          <p:nvPr/>
        </p:nvSpPr>
        <p:spPr>
          <a:xfrm>
            <a:off x="11323304" y="3784501"/>
            <a:ext cx="7605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D1304A0-D9ED-67DE-EDB0-A3D4981EC296}"/>
              </a:ext>
            </a:extLst>
          </p:cNvPr>
          <p:cNvCxnSpPr>
            <a:cxnSpLocks/>
          </p:cNvCxnSpPr>
          <p:nvPr/>
        </p:nvCxnSpPr>
        <p:spPr>
          <a:xfrm>
            <a:off x="6996857" y="4296628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E6DAB3-C52F-9A52-2A20-37C0700E8BD4}"/>
              </a:ext>
            </a:extLst>
          </p:cNvPr>
          <p:cNvCxnSpPr>
            <a:cxnSpLocks/>
          </p:cNvCxnSpPr>
          <p:nvPr/>
        </p:nvCxnSpPr>
        <p:spPr>
          <a:xfrm>
            <a:off x="9321127" y="4284271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6AD1294-562F-A6F5-98E9-4A1B6D726C6D}"/>
              </a:ext>
            </a:extLst>
          </p:cNvPr>
          <p:cNvSpPr txBox="1"/>
          <p:nvPr/>
        </p:nvSpPr>
        <p:spPr>
          <a:xfrm>
            <a:off x="6444165" y="4556120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8C984B-3ABC-5A70-F7AA-E14EA357C13B}"/>
              </a:ext>
            </a:extLst>
          </p:cNvPr>
          <p:cNvSpPr txBox="1"/>
          <p:nvPr/>
        </p:nvSpPr>
        <p:spPr>
          <a:xfrm>
            <a:off x="7413725" y="3626361"/>
            <a:ext cx="1855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Large sample (N &gt; 10,000)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459950A-898B-B32C-6BE7-F9720F989FA1}"/>
              </a:ext>
            </a:extLst>
          </p:cNvPr>
          <p:cNvCxnSpPr>
            <a:cxnSpLocks/>
          </p:cNvCxnSpPr>
          <p:nvPr/>
        </p:nvCxnSpPr>
        <p:spPr>
          <a:xfrm>
            <a:off x="6996857" y="4296628"/>
            <a:ext cx="2353101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2C89345-6413-4951-CE7B-CEA0012137C6}"/>
              </a:ext>
            </a:extLst>
          </p:cNvPr>
          <p:cNvSpPr txBox="1"/>
          <p:nvPr/>
        </p:nvSpPr>
        <p:spPr>
          <a:xfrm>
            <a:off x="6426149" y="5163975"/>
            <a:ext cx="1793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SMMAT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EmmaX</a:t>
            </a:r>
            <a:r>
              <a:rPr lang="en-US" sz="2200" b="1" dirty="0">
                <a:solidFill>
                  <a:schemeClr val="accent1"/>
                </a:solidFill>
              </a:rPr>
              <a:t>-SKAT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2D3337-C517-0702-29F4-588825702562}"/>
              </a:ext>
            </a:extLst>
          </p:cNvPr>
          <p:cNvSpPr txBox="1"/>
          <p:nvPr/>
        </p:nvSpPr>
        <p:spPr>
          <a:xfrm>
            <a:off x="8969932" y="5164756"/>
            <a:ext cx="32797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SAIGE-GENE/SAIGE-GENE+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STAAR </a:t>
            </a:r>
          </a:p>
        </p:txBody>
      </p:sp>
    </p:spTree>
    <p:extLst>
      <p:ext uri="{BB962C8B-B14F-4D97-AF65-F5344CB8AC3E}">
        <p14:creationId xmlns:p14="http://schemas.microsoft.com/office/powerpoint/2010/main" val="293827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E33CCB-F39D-FC97-A6CF-2B5B4BEAF751}"/>
              </a:ext>
            </a:extLst>
          </p:cNvPr>
          <p:cNvSpPr/>
          <p:nvPr/>
        </p:nvSpPr>
        <p:spPr>
          <a:xfrm>
            <a:off x="4385449" y="59881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Binary traits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218C6D-B42E-C41F-7104-D315E761FF4A}"/>
              </a:ext>
            </a:extLst>
          </p:cNvPr>
          <p:cNvCxnSpPr>
            <a:cxnSpLocks/>
          </p:cNvCxnSpPr>
          <p:nvPr/>
        </p:nvCxnSpPr>
        <p:spPr>
          <a:xfrm>
            <a:off x="2563924" y="1055529"/>
            <a:ext cx="0" cy="53873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D05F8C-E2C4-B45A-E832-7FDA6439414B}"/>
              </a:ext>
            </a:extLst>
          </p:cNvPr>
          <p:cNvSpPr txBox="1"/>
          <p:nvPr/>
        </p:nvSpPr>
        <p:spPr>
          <a:xfrm>
            <a:off x="1554833" y="1091072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6A93763-815F-F937-FB5C-80230F376163}"/>
              </a:ext>
            </a:extLst>
          </p:cNvPr>
          <p:cNvCxnSpPr>
            <a:cxnSpLocks/>
          </p:cNvCxnSpPr>
          <p:nvPr/>
        </p:nvCxnSpPr>
        <p:spPr>
          <a:xfrm>
            <a:off x="778373" y="1563076"/>
            <a:ext cx="3571102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8E3CBF5-1CEF-D84D-EE4B-C4A96C16BCE0}"/>
              </a:ext>
            </a:extLst>
          </p:cNvPr>
          <p:cNvCxnSpPr>
            <a:cxnSpLocks/>
          </p:cNvCxnSpPr>
          <p:nvPr/>
        </p:nvCxnSpPr>
        <p:spPr>
          <a:xfrm>
            <a:off x="778373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81919F-48DB-DB99-1001-61B349D26411}"/>
              </a:ext>
            </a:extLst>
          </p:cNvPr>
          <p:cNvCxnSpPr>
            <a:cxnSpLocks/>
          </p:cNvCxnSpPr>
          <p:nvPr/>
        </p:nvCxnSpPr>
        <p:spPr>
          <a:xfrm>
            <a:off x="4349450" y="1546673"/>
            <a:ext cx="0" cy="5821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78E36C2-86AD-E0BA-BFC8-F4BAA8120054}"/>
              </a:ext>
            </a:extLst>
          </p:cNvPr>
          <p:cNvSpPr txBox="1"/>
          <p:nvPr/>
        </p:nvSpPr>
        <p:spPr>
          <a:xfrm>
            <a:off x="79046" y="166322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FC48BA-1611-04C2-85ED-A31D1B7C3CD0}"/>
              </a:ext>
            </a:extLst>
          </p:cNvPr>
          <p:cNvSpPr txBox="1"/>
          <p:nvPr/>
        </p:nvSpPr>
        <p:spPr>
          <a:xfrm>
            <a:off x="4385449" y="169794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8FAE53-AD42-CC8A-6C17-8DA7CAEE2762}"/>
              </a:ext>
            </a:extLst>
          </p:cNvPr>
          <p:cNvCxnSpPr>
            <a:cxnSpLocks/>
          </p:cNvCxnSpPr>
          <p:nvPr/>
        </p:nvCxnSpPr>
        <p:spPr>
          <a:xfrm>
            <a:off x="472496" y="2502244"/>
            <a:ext cx="0" cy="190236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13B52B-6515-3A64-91C2-5CD25D37E0B6}"/>
              </a:ext>
            </a:extLst>
          </p:cNvPr>
          <p:cNvCxnSpPr>
            <a:cxnSpLocks/>
          </p:cNvCxnSpPr>
          <p:nvPr/>
        </p:nvCxnSpPr>
        <p:spPr>
          <a:xfrm>
            <a:off x="1698829" y="2519392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32CEC76-B8A9-5B09-662E-5E22D00C083B}"/>
              </a:ext>
            </a:extLst>
          </p:cNvPr>
          <p:cNvSpPr txBox="1"/>
          <p:nvPr/>
        </p:nvSpPr>
        <p:spPr>
          <a:xfrm>
            <a:off x="-73649" y="2862443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D5C5C6-CD7F-E18E-6692-E3B8734A2326}"/>
              </a:ext>
            </a:extLst>
          </p:cNvPr>
          <p:cNvSpPr txBox="1"/>
          <p:nvPr/>
        </p:nvSpPr>
        <p:spPr>
          <a:xfrm>
            <a:off x="1753064" y="2589235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EA6D4F-D9D3-13B3-6F63-338E499927A3}"/>
              </a:ext>
            </a:extLst>
          </p:cNvPr>
          <p:cNvSpPr txBox="1"/>
          <p:nvPr/>
        </p:nvSpPr>
        <p:spPr>
          <a:xfrm>
            <a:off x="-58586" y="208701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D9C71-3DE5-C66D-BB43-CB4A4489425F}"/>
              </a:ext>
            </a:extLst>
          </p:cNvPr>
          <p:cNvSpPr txBox="1"/>
          <p:nvPr/>
        </p:nvSpPr>
        <p:spPr>
          <a:xfrm>
            <a:off x="1074467" y="2875002"/>
            <a:ext cx="20844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D24AE-0E8E-188F-F7BA-2599FECA6D84}"/>
              </a:ext>
            </a:extLst>
          </p:cNvPr>
          <p:cNvSpPr txBox="1"/>
          <p:nvPr/>
        </p:nvSpPr>
        <p:spPr>
          <a:xfrm>
            <a:off x="4630619" y="2897007"/>
            <a:ext cx="2861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solidFill>
                  <a:schemeClr val="accent1"/>
                </a:solidFill>
              </a:rPr>
              <a:t>SPAtest</a:t>
            </a:r>
            <a:r>
              <a:rPr lang="en-US" sz="2200" b="1" dirty="0">
                <a:solidFill>
                  <a:schemeClr val="accent1"/>
                </a:solidFill>
              </a:rPr>
              <a:t> (fast)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r>
              <a:rPr lang="en-US" sz="2200" b="1" dirty="0">
                <a:solidFill>
                  <a:schemeClr val="accent1"/>
                </a:solidFill>
              </a:rPr>
              <a:t> firth (slow)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95122F-913A-8F44-9BB3-CD48AB2A2BAF}"/>
              </a:ext>
            </a:extLst>
          </p:cNvPr>
          <p:cNvCxnSpPr>
            <a:cxnSpLocks/>
          </p:cNvCxnSpPr>
          <p:nvPr/>
        </p:nvCxnSpPr>
        <p:spPr>
          <a:xfrm>
            <a:off x="4173418" y="813822"/>
            <a:ext cx="3971406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EE6708-DFA0-EBD6-8804-257A1B68CECE}"/>
              </a:ext>
            </a:extLst>
          </p:cNvPr>
          <p:cNvCxnSpPr>
            <a:cxnSpLocks/>
          </p:cNvCxnSpPr>
          <p:nvPr/>
        </p:nvCxnSpPr>
        <p:spPr>
          <a:xfrm>
            <a:off x="6011987" y="572932"/>
            <a:ext cx="0" cy="24089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52AFC862-373A-BF5B-1789-87672DE42B97}"/>
              </a:ext>
            </a:extLst>
          </p:cNvPr>
          <p:cNvSpPr/>
          <p:nvPr/>
        </p:nvSpPr>
        <p:spPr>
          <a:xfrm>
            <a:off x="735754" y="542478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Common variants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15824B-9546-DDF1-C995-3D1C8B24FE35}"/>
              </a:ext>
            </a:extLst>
          </p:cNvPr>
          <p:cNvSpPr/>
          <p:nvPr/>
        </p:nvSpPr>
        <p:spPr>
          <a:xfrm>
            <a:off x="8144824" y="542479"/>
            <a:ext cx="3480487" cy="513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Rare variants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ACAE388-A2AE-B8EE-83AB-A08D83FC20D8}"/>
              </a:ext>
            </a:extLst>
          </p:cNvPr>
          <p:cNvCxnSpPr>
            <a:cxnSpLocks/>
          </p:cNvCxnSpPr>
          <p:nvPr/>
        </p:nvCxnSpPr>
        <p:spPr>
          <a:xfrm>
            <a:off x="10189877" y="1055529"/>
            <a:ext cx="0" cy="46643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23BF29F-75BC-2D26-FB29-5A95C07AF03E}"/>
              </a:ext>
            </a:extLst>
          </p:cNvPr>
          <p:cNvSpPr txBox="1"/>
          <p:nvPr/>
        </p:nvSpPr>
        <p:spPr>
          <a:xfrm>
            <a:off x="9179513" y="1017429"/>
            <a:ext cx="2094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Related samples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831E14-D1C2-D060-D31A-6E2052C7CADF}"/>
              </a:ext>
            </a:extLst>
          </p:cNvPr>
          <p:cNvCxnSpPr>
            <a:cxnSpLocks/>
          </p:cNvCxnSpPr>
          <p:nvPr/>
        </p:nvCxnSpPr>
        <p:spPr>
          <a:xfrm>
            <a:off x="8341333" y="1521959"/>
            <a:ext cx="3158524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23B709-01CD-8C10-86D2-10FDF3E957B2}"/>
              </a:ext>
            </a:extLst>
          </p:cNvPr>
          <p:cNvCxnSpPr>
            <a:cxnSpLocks/>
          </p:cNvCxnSpPr>
          <p:nvPr/>
        </p:nvCxnSpPr>
        <p:spPr>
          <a:xfrm>
            <a:off x="8341333" y="1513488"/>
            <a:ext cx="0" cy="788971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7B5571F-1027-D425-E459-2484BDE714FD}"/>
              </a:ext>
            </a:extLst>
          </p:cNvPr>
          <p:cNvCxnSpPr>
            <a:cxnSpLocks/>
          </p:cNvCxnSpPr>
          <p:nvPr/>
        </p:nvCxnSpPr>
        <p:spPr>
          <a:xfrm>
            <a:off x="11499857" y="1495305"/>
            <a:ext cx="0" cy="79030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2F80EE-5AE7-9011-3D6F-71C47F20945D}"/>
              </a:ext>
            </a:extLst>
          </p:cNvPr>
          <p:cNvSpPr txBox="1"/>
          <p:nvPr/>
        </p:nvSpPr>
        <p:spPr>
          <a:xfrm>
            <a:off x="7742643" y="1650580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9ED591-6089-48AD-02CE-8F2343F173D6}"/>
              </a:ext>
            </a:extLst>
          </p:cNvPr>
          <p:cNvSpPr txBox="1"/>
          <p:nvPr/>
        </p:nvSpPr>
        <p:spPr>
          <a:xfrm>
            <a:off x="10825332" y="175614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D1304A0-D9ED-67DE-EDB0-A3D4981EC296}"/>
              </a:ext>
            </a:extLst>
          </p:cNvPr>
          <p:cNvCxnSpPr>
            <a:cxnSpLocks/>
          </p:cNvCxnSpPr>
          <p:nvPr/>
        </p:nvCxnSpPr>
        <p:spPr>
          <a:xfrm flipH="1">
            <a:off x="8007850" y="2609773"/>
            <a:ext cx="7431" cy="195022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E6DAB3-C52F-9A52-2A20-37C0700E8BD4}"/>
              </a:ext>
            </a:extLst>
          </p:cNvPr>
          <p:cNvCxnSpPr>
            <a:cxnSpLocks/>
          </p:cNvCxnSpPr>
          <p:nvPr/>
        </p:nvCxnSpPr>
        <p:spPr>
          <a:xfrm>
            <a:off x="9273565" y="2609773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6AD1294-562F-A6F5-98E9-4A1B6D726C6D}"/>
              </a:ext>
            </a:extLst>
          </p:cNvPr>
          <p:cNvSpPr txBox="1"/>
          <p:nvPr/>
        </p:nvSpPr>
        <p:spPr>
          <a:xfrm>
            <a:off x="7453909" y="2801744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C89345-6413-4951-CE7B-CEA0012137C6}"/>
              </a:ext>
            </a:extLst>
          </p:cNvPr>
          <p:cNvSpPr txBox="1"/>
          <p:nvPr/>
        </p:nvSpPr>
        <p:spPr>
          <a:xfrm>
            <a:off x="7363922" y="4572700"/>
            <a:ext cx="35965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SMMAT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EmmaX</a:t>
            </a:r>
            <a:r>
              <a:rPr lang="en-US" sz="2200" b="1" dirty="0">
                <a:solidFill>
                  <a:schemeClr val="accent1"/>
                </a:solidFill>
              </a:rPr>
              <a:t>-SKAT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STAAR 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2D3337-C517-0702-29F4-588825702562}"/>
              </a:ext>
            </a:extLst>
          </p:cNvPr>
          <p:cNvSpPr txBox="1"/>
          <p:nvPr/>
        </p:nvSpPr>
        <p:spPr>
          <a:xfrm>
            <a:off x="8499750" y="3459122"/>
            <a:ext cx="1741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SAIGE-GENE+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r>
              <a:rPr lang="en-US" sz="2200" b="1" dirty="0">
                <a:solidFill>
                  <a:schemeClr val="accent1"/>
                </a:solidFill>
              </a:rPr>
              <a:t> v3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A527B-CD67-B675-EE2D-21AD246607EE}"/>
              </a:ext>
            </a:extLst>
          </p:cNvPr>
          <p:cNvSpPr txBox="1"/>
          <p:nvPr/>
        </p:nvSpPr>
        <p:spPr>
          <a:xfrm>
            <a:off x="9243864" y="2776308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10AE8D-6097-1B06-9438-18A4ADF445A5}"/>
              </a:ext>
            </a:extLst>
          </p:cNvPr>
          <p:cNvCxnSpPr>
            <a:cxnSpLocks/>
          </p:cNvCxnSpPr>
          <p:nvPr/>
        </p:nvCxnSpPr>
        <p:spPr>
          <a:xfrm>
            <a:off x="441365" y="251790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6D6C38D-ADB6-138E-4594-8824793C6F92}"/>
              </a:ext>
            </a:extLst>
          </p:cNvPr>
          <p:cNvSpPr txBox="1"/>
          <p:nvPr/>
        </p:nvSpPr>
        <p:spPr>
          <a:xfrm>
            <a:off x="9107" y="4404605"/>
            <a:ext cx="38303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GMMAT (slow but good for small sample sizes)</a:t>
            </a:r>
          </a:p>
          <a:p>
            <a:r>
              <a:rPr lang="en-US" sz="2200" b="1" dirty="0">
                <a:solidFill>
                  <a:schemeClr val="accent1"/>
                </a:solidFill>
              </a:rPr>
              <a:t>SAIGE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fastGWA</a:t>
            </a:r>
            <a:r>
              <a:rPr lang="en-US" sz="2200" b="1" dirty="0">
                <a:solidFill>
                  <a:schemeClr val="accent1"/>
                </a:solidFill>
              </a:rPr>
              <a:t>-GLMM</a:t>
            </a:r>
          </a:p>
          <a:p>
            <a:r>
              <a:rPr lang="en-US" sz="2200" b="1" dirty="0" err="1">
                <a:solidFill>
                  <a:schemeClr val="accent1"/>
                </a:solidFill>
              </a:rPr>
              <a:t>Regenie</a:t>
            </a:r>
            <a:endParaRPr lang="en-US" sz="2200" b="1" dirty="0">
              <a:solidFill>
                <a:schemeClr val="accent1"/>
              </a:solidFill>
            </a:endParaRPr>
          </a:p>
          <a:p>
            <a:endParaRPr lang="en-US" sz="2200" b="1" dirty="0">
              <a:solidFill>
                <a:schemeClr val="accent1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267C3EB-64B5-0A6F-2613-F06082D79239}"/>
              </a:ext>
            </a:extLst>
          </p:cNvPr>
          <p:cNvCxnSpPr>
            <a:cxnSpLocks/>
          </p:cNvCxnSpPr>
          <p:nvPr/>
        </p:nvCxnSpPr>
        <p:spPr>
          <a:xfrm>
            <a:off x="4017910" y="2513677"/>
            <a:ext cx="9821" cy="41856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FF8CD6C-EC4A-72E0-1B14-1F100397862C}"/>
              </a:ext>
            </a:extLst>
          </p:cNvPr>
          <p:cNvCxnSpPr>
            <a:cxnSpLocks/>
          </p:cNvCxnSpPr>
          <p:nvPr/>
        </p:nvCxnSpPr>
        <p:spPr>
          <a:xfrm>
            <a:off x="5255312" y="2502844"/>
            <a:ext cx="16475" cy="463378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D5F493B-E3FB-6643-BB5E-B1CC79B952C0}"/>
              </a:ext>
            </a:extLst>
          </p:cNvPr>
          <p:cNvSpPr txBox="1"/>
          <p:nvPr/>
        </p:nvSpPr>
        <p:spPr>
          <a:xfrm>
            <a:off x="3434254" y="2513677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22FD39F-8EEF-1A7D-0694-34E81052CFC8}"/>
              </a:ext>
            </a:extLst>
          </p:cNvPr>
          <p:cNvSpPr txBox="1"/>
          <p:nvPr/>
        </p:nvSpPr>
        <p:spPr>
          <a:xfrm>
            <a:off x="3285347" y="2059375"/>
            <a:ext cx="41094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87B756D-91FA-091A-7B0D-C2C26DDECF59}"/>
              </a:ext>
            </a:extLst>
          </p:cNvPr>
          <p:cNvCxnSpPr>
            <a:cxnSpLocks/>
          </p:cNvCxnSpPr>
          <p:nvPr/>
        </p:nvCxnSpPr>
        <p:spPr>
          <a:xfrm>
            <a:off x="3997848" y="2501355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CDF9D7C-1C8C-9AE6-4F0B-49B4624A1BAD}"/>
              </a:ext>
            </a:extLst>
          </p:cNvPr>
          <p:cNvSpPr txBox="1"/>
          <p:nvPr/>
        </p:nvSpPr>
        <p:spPr>
          <a:xfrm>
            <a:off x="5265812" y="2519089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BB9C9C-8641-D12B-7010-2C300350BC2D}"/>
              </a:ext>
            </a:extLst>
          </p:cNvPr>
          <p:cNvSpPr txBox="1"/>
          <p:nvPr/>
        </p:nvSpPr>
        <p:spPr>
          <a:xfrm>
            <a:off x="7186650" y="2178886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231155B-936F-64C3-9095-AA5ABE844181}"/>
              </a:ext>
            </a:extLst>
          </p:cNvPr>
          <p:cNvCxnSpPr>
            <a:cxnSpLocks/>
          </p:cNvCxnSpPr>
          <p:nvPr/>
        </p:nvCxnSpPr>
        <p:spPr>
          <a:xfrm>
            <a:off x="8007850" y="2609773"/>
            <a:ext cx="127393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D2281F6-859A-EC43-0FC9-B30E918B2A2C}"/>
              </a:ext>
            </a:extLst>
          </p:cNvPr>
          <p:cNvSpPr txBox="1"/>
          <p:nvPr/>
        </p:nvSpPr>
        <p:spPr>
          <a:xfrm>
            <a:off x="11337276" y="3536529"/>
            <a:ext cx="11835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 binary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64CA16B-C5AF-3EB7-39DC-90AD2AD4814C}"/>
              </a:ext>
            </a:extLst>
          </p:cNvPr>
          <p:cNvCxnSpPr>
            <a:cxnSpLocks/>
          </p:cNvCxnSpPr>
          <p:nvPr/>
        </p:nvCxnSpPr>
        <p:spPr>
          <a:xfrm flipH="1">
            <a:off x="10690889" y="2643654"/>
            <a:ext cx="1" cy="892875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1CC1D98-9207-547A-4451-D5DF21F9683F}"/>
              </a:ext>
            </a:extLst>
          </p:cNvPr>
          <p:cNvCxnSpPr>
            <a:cxnSpLocks/>
          </p:cNvCxnSpPr>
          <p:nvPr/>
        </p:nvCxnSpPr>
        <p:spPr>
          <a:xfrm>
            <a:off x="11707337" y="2645770"/>
            <a:ext cx="0" cy="926756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E20E4FE0-2BCA-82BF-5F2F-ABC345DCEDA5}"/>
              </a:ext>
            </a:extLst>
          </p:cNvPr>
          <p:cNvSpPr txBox="1"/>
          <p:nvPr/>
        </p:nvSpPr>
        <p:spPr>
          <a:xfrm>
            <a:off x="11679125" y="2786253"/>
            <a:ext cx="598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YES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271F181-46FA-ECB5-FC99-BE22C9E19C46}"/>
              </a:ext>
            </a:extLst>
          </p:cNvPr>
          <p:cNvSpPr txBox="1"/>
          <p:nvPr/>
        </p:nvSpPr>
        <p:spPr>
          <a:xfrm>
            <a:off x="9800474" y="2212767"/>
            <a:ext cx="2626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Case: control &lt; 1:10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77807AF-01A2-D691-5E5B-817F4A1A4F88}"/>
              </a:ext>
            </a:extLst>
          </p:cNvPr>
          <p:cNvCxnSpPr>
            <a:cxnSpLocks/>
          </p:cNvCxnSpPr>
          <p:nvPr/>
        </p:nvCxnSpPr>
        <p:spPr>
          <a:xfrm>
            <a:off x="10683459" y="2643654"/>
            <a:ext cx="1036045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9BADEA2-E02D-74A3-18F0-66C8B0142DFE}"/>
              </a:ext>
            </a:extLst>
          </p:cNvPr>
          <p:cNvSpPr txBox="1"/>
          <p:nvPr/>
        </p:nvSpPr>
        <p:spPr>
          <a:xfrm>
            <a:off x="10129518" y="2819005"/>
            <a:ext cx="561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NO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7A84CE8-1DE0-D5FB-B2E1-2BD94EA599B5}"/>
              </a:ext>
            </a:extLst>
          </p:cNvPr>
          <p:cNvSpPr txBox="1"/>
          <p:nvPr/>
        </p:nvSpPr>
        <p:spPr>
          <a:xfrm>
            <a:off x="10316325" y="3495945"/>
            <a:ext cx="11835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SKAT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C0B160-1CBB-C375-8931-2C93679D2B4D}"/>
              </a:ext>
            </a:extLst>
          </p:cNvPr>
          <p:cNvSpPr txBox="1"/>
          <p:nvPr/>
        </p:nvSpPr>
        <p:spPr>
          <a:xfrm>
            <a:off x="3107654" y="2910054"/>
            <a:ext cx="17655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PLINK –</a:t>
            </a:r>
            <a:r>
              <a:rPr lang="en-US" sz="2200" b="1" dirty="0" err="1">
                <a:solidFill>
                  <a:schemeClr val="accent1"/>
                </a:solidFill>
              </a:rPr>
              <a:t>glm</a:t>
            </a:r>
            <a:endParaRPr lang="en-US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8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F367-87CC-7FF0-5CFD-589F25B8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69"/>
          </a:xfrm>
        </p:spPr>
        <p:txBody>
          <a:bodyPr/>
          <a:lstStyle/>
          <a:p>
            <a:r>
              <a:rPr lang="en-US" dirty="0"/>
              <a:t>There are many tools for GWAS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07E28-C97E-20EE-DD1E-B68901FFF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9894"/>
            <a:ext cx="10515600" cy="5446059"/>
          </a:xfrm>
        </p:spPr>
        <p:txBody>
          <a:bodyPr>
            <a:normAutofit/>
          </a:bodyPr>
          <a:lstStyle/>
          <a:p>
            <a:r>
              <a:rPr lang="en-AU" dirty="0"/>
              <a:t>The most appropriate method depends on the structure of your data: stratification? Relatedness? Sample size? Etc…</a:t>
            </a:r>
          </a:p>
          <a:p>
            <a:r>
              <a:rPr lang="en-AU" dirty="0"/>
              <a:t>Mixed linear models: SAIGE, BOLT-LMM, GCTA, </a:t>
            </a:r>
            <a:r>
              <a:rPr lang="en-AU" dirty="0" err="1"/>
              <a:t>FaST</a:t>
            </a:r>
            <a:r>
              <a:rPr lang="en-AU" dirty="0"/>
              <a:t>-LMM…</a:t>
            </a:r>
          </a:p>
          <a:p>
            <a:r>
              <a:rPr lang="en-AU" dirty="0"/>
              <a:t>We’re going to use plink2 for today’s practical: fast, simple command line program that is a general workhorse software for managing data and running analyses.</a:t>
            </a:r>
          </a:p>
          <a:p>
            <a:pPr lvl="1"/>
            <a:r>
              <a:rPr lang="en-AU" dirty="0"/>
              <a:t>Original plink ped/map format</a:t>
            </a:r>
          </a:p>
          <a:p>
            <a:pPr lvl="1"/>
            <a:r>
              <a:rPr lang="en-AU" dirty="0"/>
              <a:t>Binary plink format (plink1.9): bed/</a:t>
            </a:r>
            <a:r>
              <a:rPr lang="en-AU" dirty="0" err="1"/>
              <a:t>bim</a:t>
            </a:r>
            <a:r>
              <a:rPr lang="en-AU" dirty="0"/>
              <a:t>/fam</a:t>
            </a:r>
          </a:p>
          <a:p>
            <a:pPr lvl="2"/>
            <a:r>
              <a:rPr lang="en-AU" dirty="0"/>
              <a:t>Fast, very useful</a:t>
            </a:r>
          </a:p>
          <a:p>
            <a:pPr lvl="1"/>
            <a:r>
              <a:rPr lang="en-AU" dirty="0"/>
              <a:t>Plink2 format: </a:t>
            </a:r>
            <a:r>
              <a:rPr lang="en-AU" dirty="0" err="1"/>
              <a:t>pgen</a:t>
            </a:r>
            <a:r>
              <a:rPr lang="en-AU" dirty="0"/>
              <a:t>/</a:t>
            </a:r>
            <a:r>
              <a:rPr lang="en-AU" dirty="0" err="1"/>
              <a:t>psam</a:t>
            </a:r>
            <a:r>
              <a:rPr lang="en-AU" dirty="0"/>
              <a:t>/</a:t>
            </a:r>
            <a:r>
              <a:rPr lang="en-AU" dirty="0" err="1"/>
              <a:t>pvar</a:t>
            </a:r>
            <a:endParaRPr lang="en-AU" dirty="0"/>
          </a:p>
          <a:p>
            <a:pPr lvl="2"/>
            <a:r>
              <a:rPr lang="en-AU" dirty="0"/>
              <a:t>Very fast</a:t>
            </a:r>
          </a:p>
          <a:p>
            <a:pPr lvl="2"/>
            <a:r>
              <a:rPr lang="en-AU" dirty="0"/>
              <a:t>Saves space compared to others</a:t>
            </a:r>
          </a:p>
          <a:p>
            <a:pPr lvl="2"/>
            <a:r>
              <a:rPr lang="en-AU" dirty="0"/>
              <a:t>Can include dosage, phase, INFO (similar to VCF format)</a:t>
            </a:r>
          </a:p>
          <a:p>
            <a:pPr lvl="1"/>
            <a:endParaRPr lang="en-A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0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586" y="442211"/>
            <a:ext cx="7886700" cy="994172"/>
          </a:xfrm>
        </p:spPr>
        <p:txBody>
          <a:bodyPr>
            <a:normAutofit/>
          </a:bodyPr>
          <a:lstStyle/>
          <a:p>
            <a:r>
              <a:rPr lang="en-AU" sz="3600" dirty="0"/>
              <a:t>QQ (quantile-quantile)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587" y="1257058"/>
            <a:ext cx="8695211" cy="1867142"/>
          </a:xfrm>
        </p:spPr>
        <p:txBody>
          <a:bodyPr>
            <a:noAutofit/>
          </a:bodyPr>
          <a:lstStyle/>
          <a:p>
            <a:pPr algn="just"/>
            <a:r>
              <a:rPr lang="en-AU" sz="2000" dirty="0">
                <a:latin typeface="+mj-lt"/>
              </a:rPr>
              <a:t>Checks the overall distribution of test statistics or –log10 p-values of our results with the expectation under the null hypothesis of no association (the diagonal line shows where the points should fall under the null).</a:t>
            </a:r>
          </a:p>
          <a:p>
            <a:pPr algn="just"/>
            <a:r>
              <a:rPr lang="en-AU" sz="2000" dirty="0">
                <a:latin typeface="+mj-lt"/>
              </a:rPr>
              <a:t>Evaluates systematic bias and inflation (undetected sample duplications, unknown familial relationships, gross population stratification, problems in QC…).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8" t="5411" r="3212" b="1009"/>
          <a:stretch/>
        </p:blipFill>
        <p:spPr>
          <a:xfrm>
            <a:off x="4093954" y="3316433"/>
            <a:ext cx="4004093" cy="338670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524000" y="152403"/>
            <a:ext cx="9144000" cy="846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3022276" y="4689082"/>
            <a:ext cx="21433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Observed –log10 (p)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3201" y="6382793"/>
            <a:ext cx="20759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Expected –log10 (p)</a:t>
            </a:r>
          </a:p>
        </p:txBody>
      </p:sp>
    </p:spTree>
    <p:extLst>
      <p:ext uri="{BB962C8B-B14F-4D97-AF65-F5344CB8AC3E}">
        <p14:creationId xmlns:p14="http://schemas.microsoft.com/office/powerpoint/2010/main" val="175204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44513" y="65541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dirty="0"/>
              <a:t>Lambda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4514" y="2191921"/>
            <a:ext cx="8702973" cy="244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+mj-lt"/>
              </a:rPr>
              <a:t>It is the ratio of the median of the empirically observed distribution of the test statistic to the expected median.</a:t>
            </a:r>
          </a:p>
          <a:p>
            <a:pPr marL="514337" lvl="1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+mj-lt"/>
              </a:rPr>
              <a:t>The expected median of the chi-square distribution with one degree of freedom is 0.455. </a:t>
            </a:r>
          </a:p>
          <a:p>
            <a:pPr marL="514337" lvl="1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+mj-lt"/>
              </a:rPr>
              <a:t>λ = median(</a:t>
            </a:r>
            <a:r>
              <a:rPr lang="el-GR" sz="2000" dirty="0">
                <a:latin typeface="+mj-lt"/>
              </a:rPr>
              <a:t>χ2</a:t>
            </a:r>
            <a:r>
              <a:rPr lang="en-AU" sz="2000" dirty="0">
                <a:latin typeface="+mj-lt"/>
              </a:rPr>
              <a:t>)/0.455 </a:t>
            </a: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AU" sz="2000" dirty="0">
              <a:latin typeface="+mj-lt"/>
            </a:endParaRPr>
          </a:p>
          <a:p>
            <a:pPr marL="171446" indent="-171446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+mj-lt"/>
              </a:rPr>
              <a:t>It quantifies the extent of the bulk inflation and the excess false positive rate.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24000" y="152403"/>
            <a:ext cx="9144000" cy="846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>
            <a:extLst>
              <a:ext uri="{FF2B5EF4-FFF2-40B4-BE49-F238E27FC236}">
                <a16:creationId xmlns:a16="http://schemas.microsoft.com/office/drawing/2014/main" id="{B5DC32E7-8EC2-5B42-97C0-948E24ADB9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88344" y="3276600"/>
            <a:ext cx="3360057" cy="336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2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schizophrenia GWAS">
            <a:extLst>
              <a:ext uri="{FF2B5EF4-FFF2-40B4-BE49-F238E27FC236}">
                <a16:creationId xmlns:a16="http://schemas.microsoft.com/office/drawing/2014/main" id="{ED438817-C237-4B68-8E17-44AF3BD73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5889" y="2377442"/>
            <a:ext cx="8505142" cy="428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537518"/>
            <a:ext cx="7886700" cy="994172"/>
          </a:xfrm>
        </p:spPr>
        <p:txBody>
          <a:bodyPr>
            <a:normAutofit/>
          </a:bodyPr>
          <a:lstStyle/>
          <a:p>
            <a:r>
              <a:rPr lang="en-AU" sz="3600" dirty="0"/>
              <a:t>Manhattan plot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333" y="1637566"/>
            <a:ext cx="6261699" cy="1805872"/>
          </a:xfrm>
        </p:spPr>
        <p:txBody>
          <a:bodyPr>
            <a:normAutofit/>
          </a:bodyPr>
          <a:lstStyle/>
          <a:p>
            <a:pPr algn="just"/>
            <a:r>
              <a:rPr lang="en-AU" sz="2000" dirty="0">
                <a:latin typeface="+mj-lt"/>
              </a:rPr>
              <a:t>Plots the -log10 of the association p-value for each SNP against the genomic coordinates.</a:t>
            </a:r>
          </a:p>
          <a:p>
            <a:pPr algn="just"/>
            <a:r>
              <a:rPr lang="en-AU" sz="2000" dirty="0">
                <a:latin typeface="+mj-lt"/>
              </a:rPr>
              <a:t>The strongest associations will have the smallest p-values and the –log10 of these p-values will have the highest height in the plot.</a:t>
            </a:r>
          </a:p>
        </p:txBody>
      </p:sp>
    </p:spTree>
    <p:extLst>
      <p:ext uri="{BB962C8B-B14F-4D97-AF65-F5344CB8AC3E}">
        <p14:creationId xmlns:p14="http://schemas.microsoft.com/office/powerpoint/2010/main" val="2804885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898</Words>
  <Application>Microsoft Macintosh PowerPoint</Application>
  <PresentationFormat>Widescreen</PresentationFormat>
  <Paragraphs>139</Paragraphs>
  <Slides>17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Verdana</vt:lpstr>
      <vt:lpstr>Office Theme</vt:lpstr>
      <vt:lpstr>Day 2 Optional GWAS Practical</vt:lpstr>
      <vt:lpstr>PowerPoint Presentation</vt:lpstr>
      <vt:lpstr>PowerPoint Presentation</vt:lpstr>
      <vt:lpstr>PowerPoint Presentation</vt:lpstr>
      <vt:lpstr>PowerPoint Presentation</vt:lpstr>
      <vt:lpstr>There are many tools for GWAS</vt:lpstr>
      <vt:lpstr>QQ (quantile-quantile) plot</vt:lpstr>
      <vt:lpstr>PowerPoint Presentation</vt:lpstr>
      <vt:lpstr>Manhattan plot</vt:lpstr>
      <vt:lpstr>What are these telling 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up – we’ll go through the first few commands together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2 Optional GWAS Practical</dc:title>
  <dc:creator>Luke M. Evans</dc:creator>
  <cp:lastModifiedBy>Luke M. Evans</cp:lastModifiedBy>
  <cp:revision>16</cp:revision>
  <dcterms:created xsi:type="dcterms:W3CDTF">2023-03-05T03:04:30Z</dcterms:created>
  <dcterms:modified xsi:type="dcterms:W3CDTF">2023-03-07T14:10:20Z</dcterms:modified>
</cp:coreProperties>
</file>