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361" r:id="rId3"/>
    <p:sldId id="360" r:id="rId4"/>
    <p:sldId id="257" r:id="rId5"/>
    <p:sldId id="259" r:id="rId6"/>
    <p:sldId id="3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63" autoAdjust="0"/>
    <p:restoredTop sz="91900" autoAdjust="0"/>
  </p:normalViewPr>
  <p:slideViewPr>
    <p:cSldViewPr snapToGrid="0">
      <p:cViewPr>
        <p:scale>
          <a:sx n="71" d="100"/>
          <a:sy n="71" d="100"/>
        </p:scale>
        <p:origin x="1101" y="38"/>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B52FB7-5925-410B-9577-DB4D5AC44646}" type="datetimeFigureOut">
              <a:rPr lang="en-AU" smtClean="0"/>
              <a:t>9/03/2023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DF8E27-419B-4C09-B5B9-914E3C62636E}" type="slidenum">
              <a:rPr lang="en-AU" smtClean="0"/>
              <a:t>‹#›</a:t>
            </a:fld>
            <a:endParaRPr lang="en-AU"/>
          </a:p>
        </p:txBody>
      </p:sp>
    </p:spTree>
    <p:extLst>
      <p:ext uri="{BB962C8B-B14F-4D97-AF65-F5344CB8AC3E}">
        <p14:creationId xmlns:p14="http://schemas.microsoft.com/office/powerpoint/2010/main" val="2917683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Diagram illustrating the concept of “strand” in genome-wide association studies. The figure shows a DNA sequence across eight nucleotides in three individuals for a hypothetical stretch of chromosome 3. Healthy individuals carry two homologous copies of chromosome 3, and so both copies of the chromosome are shown for each individual in this figure. Each chromosome consists of a double stranded linear nucleotide sequence which we have labelled according to the nucleotide base in each position. The top strands in the figure have been labelled as the forward strand, and the complementary reverse strands are labelled immediately below. Note the complementary pairing of bases across forward and reverse strands. Across the nucleotide sequence, we assume that only two sites are polymorphic across the population (labelled SNP1 and SNP2 in the diagram). The SNP at the first polymorphic site is an A/C SNP (if the forward strand is genotyped), or equivalently a G/T SNP (if the reverse strand is genotyped). In other words, if the forward strand is genotyped, individuals can have the genotypes “AA”, “AC” or “CC”. In contrast, if the reverse strand is genotyped then individuals can have genotypes “GG”, “GT” or “TT”. Importantly, if we didn’t know which strand were genotyped a priori we could work this out easily from looking at the genotypes in the sample. The difficulty is in resolving the strand of polymorphisms like the second SNP, which is a C/G SNP on both the forward and the reverse strands. In other words, individuals will have genotypes “CC”, “CG” or “GG” regardless of whether the forward or the reverse strand is genotyped, making it impossible to know which strand were actually genotyped without extra information. Thus for G/C SNPs (and A/T SNPs) it is often difficult to resolve strand in GWAS. This can potentially be very problematic when combining results across different samples in a GWAS meta-analysis and so needs to be done with caution</a:t>
            </a:r>
          </a:p>
        </p:txBody>
      </p:sp>
      <p:sp>
        <p:nvSpPr>
          <p:cNvPr id="4" name="Slide Number Placeholder 3"/>
          <p:cNvSpPr>
            <a:spLocks noGrp="1"/>
          </p:cNvSpPr>
          <p:nvPr>
            <p:ph type="sldNum" sz="quarter" idx="10"/>
          </p:nvPr>
        </p:nvSpPr>
        <p:spPr/>
        <p:txBody>
          <a:bodyPr/>
          <a:lstStyle/>
          <a:p>
            <a:fld id="{A66C71EE-AB38-8B4F-A2D5-4945978CB9CD}" type="slidenum">
              <a:rPr lang="en-US" smtClean="0"/>
              <a:t>2</a:t>
            </a:fld>
            <a:endParaRPr lang="en-US"/>
          </a:p>
        </p:txBody>
      </p:sp>
    </p:spTree>
    <p:extLst>
      <p:ext uri="{BB962C8B-B14F-4D97-AF65-F5344CB8AC3E}">
        <p14:creationId xmlns:p14="http://schemas.microsoft.com/office/powerpoint/2010/main" val="997317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FDF8E27-419B-4C09-B5B9-914E3C62636E}" type="slidenum">
              <a:rPr lang="en-AU" smtClean="0"/>
              <a:t>4</a:t>
            </a:fld>
            <a:endParaRPr lang="en-AU"/>
          </a:p>
        </p:txBody>
      </p:sp>
    </p:spTree>
    <p:extLst>
      <p:ext uri="{BB962C8B-B14F-4D97-AF65-F5344CB8AC3E}">
        <p14:creationId xmlns:p14="http://schemas.microsoft.com/office/powerpoint/2010/main" val="775516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Answers - summary</a:t>
            </a:r>
          </a:p>
        </p:txBody>
      </p:sp>
      <p:sp>
        <p:nvSpPr>
          <p:cNvPr id="4" name="Slide Number Placeholder 3"/>
          <p:cNvSpPr>
            <a:spLocks noGrp="1"/>
          </p:cNvSpPr>
          <p:nvPr>
            <p:ph type="sldNum" sz="quarter" idx="5"/>
          </p:nvPr>
        </p:nvSpPr>
        <p:spPr/>
        <p:txBody>
          <a:bodyPr/>
          <a:lstStyle/>
          <a:p>
            <a:fld id="{9FDF8E27-419B-4C09-B5B9-914E3C62636E}" type="slidenum">
              <a:rPr lang="en-AU" smtClean="0"/>
              <a:t>6</a:t>
            </a:fld>
            <a:endParaRPr lang="en-AU"/>
          </a:p>
        </p:txBody>
      </p:sp>
    </p:spTree>
    <p:extLst>
      <p:ext uri="{BB962C8B-B14F-4D97-AF65-F5344CB8AC3E}">
        <p14:creationId xmlns:p14="http://schemas.microsoft.com/office/powerpoint/2010/main" val="4036749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CCCFE-59D2-4465-8FF0-EA25ACDEC8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7300F5F8-8495-485C-B6C9-0D13CD82DE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BC2B8DA5-8DD0-4371-8505-36E6B2BD8A11}"/>
              </a:ext>
            </a:extLst>
          </p:cNvPr>
          <p:cNvSpPr>
            <a:spLocks noGrp="1"/>
          </p:cNvSpPr>
          <p:nvPr>
            <p:ph type="dt" sz="half" idx="10"/>
          </p:nvPr>
        </p:nvSpPr>
        <p:spPr/>
        <p:txBody>
          <a:bodyPr/>
          <a:lstStyle/>
          <a:p>
            <a:fld id="{42C41DC1-CF73-4879-83DA-EDE749926626}" type="datetimeFigureOut">
              <a:rPr lang="en-AU" smtClean="0"/>
              <a:t>9/03/2023</a:t>
            </a:fld>
            <a:endParaRPr lang="en-AU"/>
          </a:p>
        </p:txBody>
      </p:sp>
      <p:sp>
        <p:nvSpPr>
          <p:cNvPr id="5" name="Footer Placeholder 4">
            <a:extLst>
              <a:ext uri="{FF2B5EF4-FFF2-40B4-BE49-F238E27FC236}">
                <a16:creationId xmlns:a16="http://schemas.microsoft.com/office/drawing/2014/main" id="{DF787B4A-6FEF-46B0-A530-96C2C6B8AE5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BE5FD0A-CB1D-48F0-BB57-B3996E35F570}"/>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2193566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1EC-A9EA-4CBE-ADDA-D1B7651EEA05}"/>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CDC72E6-DB77-422A-9979-91F66BFD65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E43FB48-2D1C-49F3-88A8-7D9E61A6D981}"/>
              </a:ext>
            </a:extLst>
          </p:cNvPr>
          <p:cNvSpPr>
            <a:spLocks noGrp="1"/>
          </p:cNvSpPr>
          <p:nvPr>
            <p:ph type="dt" sz="half" idx="10"/>
          </p:nvPr>
        </p:nvSpPr>
        <p:spPr/>
        <p:txBody>
          <a:bodyPr/>
          <a:lstStyle/>
          <a:p>
            <a:fld id="{42C41DC1-CF73-4879-83DA-EDE749926626}" type="datetimeFigureOut">
              <a:rPr lang="en-AU" smtClean="0"/>
              <a:t>9/03/2023</a:t>
            </a:fld>
            <a:endParaRPr lang="en-AU"/>
          </a:p>
        </p:txBody>
      </p:sp>
      <p:sp>
        <p:nvSpPr>
          <p:cNvPr id="5" name="Footer Placeholder 4">
            <a:extLst>
              <a:ext uri="{FF2B5EF4-FFF2-40B4-BE49-F238E27FC236}">
                <a16:creationId xmlns:a16="http://schemas.microsoft.com/office/drawing/2014/main" id="{1B707661-3EFE-4ED3-80F1-FD4C05C2C91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6DE8E00-18CB-4E9A-B9DA-531B54B8E8F6}"/>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2167842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F2E924-2322-4731-A7BC-2A18687F24B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EC43EA4-8183-491C-A278-6BD064B6C8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AD677D4-C17E-4E5B-87F9-A628162176A3}"/>
              </a:ext>
            </a:extLst>
          </p:cNvPr>
          <p:cNvSpPr>
            <a:spLocks noGrp="1"/>
          </p:cNvSpPr>
          <p:nvPr>
            <p:ph type="dt" sz="half" idx="10"/>
          </p:nvPr>
        </p:nvSpPr>
        <p:spPr/>
        <p:txBody>
          <a:bodyPr/>
          <a:lstStyle/>
          <a:p>
            <a:fld id="{42C41DC1-CF73-4879-83DA-EDE749926626}" type="datetimeFigureOut">
              <a:rPr lang="en-AU" smtClean="0"/>
              <a:t>9/03/2023</a:t>
            </a:fld>
            <a:endParaRPr lang="en-AU"/>
          </a:p>
        </p:txBody>
      </p:sp>
      <p:sp>
        <p:nvSpPr>
          <p:cNvPr id="5" name="Footer Placeholder 4">
            <a:extLst>
              <a:ext uri="{FF2B5EF4-FFF2-40B4-BE49-F238E27FC236}">
                <a16:creationId xmlns:a16="http://schemas.microsoft.com/office/drawing/2014/main" id="{916EB663-FA1F-4203-B988-E31AAF131EA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6BF969C-13B8-45CA-B577-5B2DC93654CD}"/>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342562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6B56-E0FA-43B9-A69A-5CD7D16786D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1420354-F4B1-4222-81D3-E172607100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9E1AA3B-56C3-4169-8A24-8CD815223F16}"/>
              </a:ext>
            </a:extLst>
          </p:cNvPr>
          <p:cNvSpPr>
            <a:spLocks noGrp="1"/>
          </p:cNvSpPr>
          <p:nvPr>
            <p:ph type="dt" sz="half" idx="10"/>
          </p:nvPr>
        </p:nvSpPr>
        <p:spPr/>
        <p:txBody>
          <a:bodyPr/>
          <a:lstStyle/>
          <a:p>
            <a:fld id="{42C41DC1-CF73-4879-83DA-EDE749926626}" type="datetimeFigureOut">
              <a:rPr lang="en-AU" smtClean="0"/>
              <a:t>9/03/2023</a:t>
            </a:fld>
            <a:endParaRPr lang="en-AU"/>
          </a:p>
        </p:txBody>
      </p:sp>
      <p:sp>
        <p:nvSpPr>
          <p:cNvPr id="5" name="Footer Placeholder 4">
            <a:extLst>
              <a:ext uri="{FF2B5EF4-FFF2-40B4-BE49-F238E27FC236}">
                <a16:creationId xmlns:a16="http://schemas.microsoft.com/office/drawing/2014/main" id="{C9E1B99D-E906-410E-B7B4-87F89C53F93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FBE301A-8EE1-4F67-8432-989F8579649B}"/>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388523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1B513-930D-4C88-98C8-B03FD7BAE3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3A140C60-916B-49E1-8691-A7DA32C2E9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A840A3-4478-45A2-B4D4-1F5FD973F9DA}"/>
              </a:ext>
            </a:extLst>
          </p:cNvPr>
          <p:cNvSpPr>
            <a:spLocks noGrp="1"/>
          </p:cNvSpPr>
          <p:nvPr>
            <p:ph type="dt" sz="half" idx="10"/>
          </p:nvPr>
        </p:nvSpPr>
        <p:spPr/>
        <p:txBody>
          <a:bodyPr/>
          <a:lstStyle/>
          <a:p>
            <a:fld id="{42C41DC1-CF73-4879-83DA-EDE749926626}" type="datetimeFigureOut">
              <a:rPr lang="en-AU" smtClean="0"/>
              <a:t>9/03/2023</a:t>
            </a:fld>
            <a:endParaRPr lang="en-AU"/>
          </a:p>
        </p:txBody>
      </p:sp>
      <p:sp>
        <p:nvSpPr>
          <p:cNvPr id="5" name="Footer Placeholder 4">
            <a:extLst>
              <a:ext uri="{FF2B5EF4-FFF2-40B4-BE49-F238E27FC236}">
                <a16:creationId xmlns:a16="http://schemas.microsoft.com/office/drawing/2014/main" id="{C379AA6D-AB93-4725-8D91-F125702D7F2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2E9DE31-05B2-4DA4-BCB8-C7B77FBC72E4}"/>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138011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2AE4D-F2F4-4F2D-A940-AA2BBEE3870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2EBB2C1-CE34-4490-B4E7-7BA962A58D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76F34CDB-82D7-44EB-8CC3-744D9AF2F0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A93E9D6-327D-451A-A41E-538FD41BFBF3}"/>
              </a:ext>
            </a:extLst>
          </p:cNvPr>
          <p:cNvSpPr>
            <a:spLocks noGrp="1"/>
          </p:cNvSpPr>
          <p:nvPr>
            <p:ph type="dt" sz="half" idx="10"/>
          </p:nvPr>
        </p:nvSpPr>
        <p:spPr/>
        <p:txBody>
          <a:bodyPr/>
          <a:lstStyle/>
          <a:p>
            <a:fld id="{42C41DC1-CF73-4879-83DA-EDE749926626}" type="datetimeFigureOut">
              <a:rPr lang="en-AU" smtClean="0"/>
              <a:t>9/03/2023</a:t>
            </a:fld>
            <a:endParaRPr lang="en-AU"/>
          </a:p>
        </p:txBody>
      </p:sp>
      <p:sp>
        <p:nvSpPr>
          <p:cNvPr id="6" name="Footer Placeholder 5">
            <a:extLst>
              <a:ext uri="{FF2B5EF4-FFF2-40B4-BE49-F238E27FC236}">
                <a16:creationId xmlns:a16="http://schemas.microsoft.com/office/drawing/2014/main" id="{E770DF15-E2F6-4988-9766-5CC33814DDA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18ED953-5242-42FF-8442-FDA90CDF7FBC}"/>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2494065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A9411-96C5-4490-9F9A-5EF608AD5712}"/>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AA11E3E-A0EB-40C6-8221-BF767C5546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6326F5-FEC5-426E-B0F4-5FDA04527B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E319A5B0-79B9-4BE5-9ED4-71795B0835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E72662-7642-46C5-95E6-C0D1DB24E3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97DDC8AC-19B4-4E38-9FC7-A1F2B756F432}"/>
              </a:ext>
            </a:extLst>
          </p:cNvPr>
          <p:cNvSpPr>
            <a:spLocks noGrp="1"/>
          </p:cNvSpPr>
          <p:nvPr>
            <p:ph type="dt" sz="half" idx="10"/>
          </p:nvPr>
        </p:nvSpPr>
        <p:spPr/>
        <p:txBody>
          <a:bodyPr/>
          <a:lstStyle/>
          <a:p>
            <a:fld id="{42C41DC1-CF73-4879-83DA-EDE749926626}" type="datetimeFigureOut">
              <a:rPr lang="en-AU" smtClean="0"/>
              <a:t>9/03/2023</a:t>
            </a:fld>
            <a:endParaRPr lang="en-AU"/>
          </a:p>
        </p:txBody>
      </p:sp>
      <p:sp>
        <p:nvSpPr>
          <p:cNvPr id="8" name="Footer Placeholder 7">
            <a:extLst>
              <a:ext uri="{FF2B5EF4-FFF2-40B4-BE49-F238E27FC236}">
                <a16:creationId xmlns:a16="http://schemas.microsoft.com/office/drawing/2014/main" id="{12576B05-EB8D-448A-BBF5-9DDA0F053E3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E073318-5888-4A7A-AD84-3EB1BBF97D60}"/>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1573777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77DED-08F9-41B4-8B86-39DFF867C27B}"/>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E3E4B247-AF55-4315-9735-0E1B12CCC35D}"/>
              </a:ext>
            </a:extLst>
          </p:cNvPr>
          <p:cNvSpPr>
            <a:spLocks noGrp="1"/>
          </p:cNvSpPr>
          <p:nvPr>
            <p:ph type="dt" sz="half" idx="10"/>
          </p:nvPr>
        </p:nvSpPr>
        <p:spPr/>
        <p:txBody>
          <a:bodyPr/>
          <a:lstStyle/>
          <a:p>
            <a:fld id="{42C41DC1-CF73-4879-83DA-EDE749926626}" type="datetimeFigureOut">
              <a:rPr lang="en-AU" smtClean="0"/>
              <a:t>9/03/2023</a:t>
            </a:fld>
            <a:endParaRPr lang="en-AU"/>
          </a:p>
        </p:txBody>
      </p:sp>
      <p:sp>
        <p:nvSpPr>
          <p:cNvPr id="4" name="Footer Placeholder 3">
            <a:extLst>
              <a:ext uri="{FF2B5EF4-FFF2-40B4-BE49-F238E27FC236}">
                <a16:creationId xmlns:a16="http://schemas.microsoft.com/office/drawing/2014/main" id="{5B63D717-7DCF-4B2A-95F4-362D0C013E25}"/>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5E1E264-35EE-4291-AB07-6A9C56CC9EB4}"/>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315690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2D35B5-0300-4BF7-B343-202CC3BB9A5A}"/>
              </a:ext>
            </a:extLst>
          </p:cNvPr>
          <p:cNvSpPr>
            <a:spLocks noGrp="1"/>
          </p:cNvSpPr>
          <p:nvPr>
            <p:ph type="dt" sz="half" idx="10"/>
          </p:nvPr>
        </p:nvSpPr>
        <p:spPr/>
        <p:txBody>
          <a:bodyPr/>
          <a:lstStyle/>
          <a:p>
            <a:fld id="{42C41DC1-CF73-4879-83DA-EDE749926626}" type="datetimeFigureOut">
              <a:rPr lang="en-AU" smtClean="0"/>
              <a:t>9/03/2023</a:t>
            </a:fld>
            <a:endParaRPr lang="en-AU"/>
          </a:p>
        </p:txBody>
      </p:sp>
      <p:sp>
        <p:nvSpPr>
          <p:cNvPr id="3" name="Footer Placeholder 2">
            <a:extLst>
              <a:ext uri="{FF2B5EF4-FFF2-40B4-BE49-F238E27FC236}">
                <a16:creationId xmlns:a16="http://schemas.microsoft.com/office/drawing/2014/main" id="{332B6F0A-6DBC-4F4D-893C-B29131D922B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42A53EE-EAE5-4C9D-A4E3-95DE1E789783}"/>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4209445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C11A1-8D83-4662-AA80-1AC482554B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F74B273-BA86-4621-B648-2B4ACDFC76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B88D249C-F63C-4D7E-92B8-CA3896D9C1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5F9373-B49A-43A0-A6A4-AF0A972E48B3}"/>
              </a:ext>
            </a:extLst>
          </p:cNvPr>
          <p:cNvSpPr>
            <a:spLocks noGrp="1"/>
          </p:cNvSpPr>
          <p:nvPr>
            <p:ph type="dt" sz="half" idx="10"/>
          </p:nvPr>
        </p:nvSpPr>
        <p:spPr/>
        <p:txBody>
          <a:bodyPr/>
          <a:lstStyle/>
          <a:p>
            <a:fld id="{42C41DC1-CF73-4879-83DA-EDE749926626}" type="datetimeFigureOut">
              <a:rPr lang="en-AU" smtClean="0"/>
              <a:t>9/03/2023</a:t>
            </a:fld>
            <a:endParaRPr lang="en-AU"/>
          </a:p>
        </p:txBody>
      </p:sp>
      <p:sp>
        <p:nvSpPr>
          <p:cNvPr id="6" name="Footer Placeholder 5">
            <a:extLst>
              <a:ext uri="{FF2B5EF4-FFF2-40B4-BE49-F238E27FC236}">
                <a16:creationId xmlns:a16="http://schemas.microsoft.com/office/drawing/2014/main" id="{C3FE9658-4779-4AF2-894B-948FCDF5FC0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BE5A906-89E5-4061-A2C6-1BA7F0D28BE0}"/>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391183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70398-17AB-4BA9-8B75-482C9E3D0D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FDCA5F2A-FDA5-4D17-BB40-BCA2D00C6B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EBCF83D-5DA0-40B5-B644-499A8FF6E5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C90089-9A73-4D88-82EC-DD32C9B8E40F}"/>
              </a:ext>
            </a:extLst>
          </p:cNvPr>
          <p:cNvSpPr>
            <a:spLocks noGrp="1"/>
          </p:cNvSpPr>
          <p:nvPr>
            <p:ph type="dt" sz="half" idx="10"/>
          </p:nvPr>
        </p:nvSpPr>
        <p:spPr/>
        <p:txBody>
          <a:bodyPr/>
          <a:lstStyle/>
          <a:p>
            <a:fld id="{42C41DC1-CF73-4879-83DA-EDE749926626}" type="datetimeFigureOut">
              <a:rPr lang="en-AU" smtClean="0"/>
              <a:t>9/03/2023</a:t>
            </a:fld>
            <a:endParaRPr lang="en-AU"/>
          </a:p>
        </p:txBody>
      </p:sp>
      <p:sp>
        <p:nvSpPr>
          <p:cNvPr id="6" name="Footer Placeholder 5">
            <a:extLst>
              <a:ext uri="{FF2B5EF4-FFF2-40B4-BE49-F238E27FC236}">
                <a16:creationId xmlns:a16="http://schemas.microsoft.com/office/drawing/2014/main" id="{839CF714-9F65-4B07-836C-9FA8A2CC6C4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3A2C8B8-27A0-4382-BD99-7204E2FF990A}"/>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3348568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140CC2-B970-4A9D-97D4-65651DCC92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4578068-EDFC-486F-B607-D7D0BD8495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78750F6-61E5-4F75-B8AE-D6B695AA55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41DC1-CF73-4879-83DA-EDE749926626}" type="datetimeFigureOut">
              <a:rPr lang="en-AU" smtClean="0"/>
              <a:t>9/03/2023</a:t>
            </a:fld>
            <a:endParaRPr lang="en-AU"/>
          </a:p>
        </p:txBody>
      </p:sp>
      <p:sp>
        <p:nvSpPr>
          <p:cNvPr id="5" name="Footer Placeholder 4">
            <a:extLst>
              <a:ext uri="{FF2B5EF4-FFF2-40B4-BE49-F238E27FC236}">
                <a16:creationId xmlns:a16="http://schemas.microsoft.com/office/drawing/2014/main" id="{B6785990-2CE4-43B6-80C8-73B6FCA53F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7CFC8E6B-E478-4E38-BC8A-C4B609E501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B2A8D-B4F0-4F59-9EF7-9E937C1D8258}" type="slidenum">
              <a:rPr lang="en-AU" smtClean="0"/>
              <a:t>‹#›</a:t>
            </a:fld>
            <a:endParaRPr lang="en-AU"/>
          </a:p>
        </p:txBody>
      </p:sp>
    </p:spTree>
    <p:extLst>
      <p:ext uri="{BB962C8B-B14F-4D97-AF65-F5344CB8AC3E}">
        <p14:creationId xmlns:p14="http://schemas.microsoft.com/office/powerpoint/2010/main" val="1142587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8E5AF18-4809-443C-B80B-9584EB632091}"/>
              </a:ext>
            </a:extLst>
          </p:cNvPr>
          <p:cNvSpPr txBox="1">
            <a:spLocks/>
          </p:cNvSpPr>
          <p:nvPr/>
        </p:nvSpPr>
        <p:spPr>
          <a:xfrm>
            <a:off x="838200" y="28738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dirty="0"/>
              <a:t>Mendelian randomization: Practical 2</a:t>
            </a:r>
          </a:p>
        </p:txBody>
      </p:sp>
      <p:sp>
        <p:nvSpPr>
          <p:cNvPr id="6" name="Title 1">
            <a:extLst>
              <a:ext uri="{FF2B5EF4-FFF2-40B4-BE49-F238E27FC236}">
                <a16:creationId xmlns:a16="http://schemas.microsoft.com/office/drawing/2014/main" id="{8E2C62F0-8731-435C-A17D-B3165C87333C}"/>
              </a:ext>
            </a:extLst>
          </p:cNvPr>
          <p:cNvSpPr txBox="1">
            <a:spLocks/>
          </p:cNvSpPr>
          <p:nvPr/>
        </p:nvSpPr>
        <p:spPr>
          <a:xfrm>
            <a:off x="1010478" y="1141419"/>
            <a:ext cx="10515600" cy="47152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sz="2000" dirty="0"/>
              <a:t>Does BMI causally affect Coronary Heart Disease?</a:t>
            </a:r>
          </a:p>
        </p:txBody>
      </p:sp>
      <p:sp>
        <p:nvSpPr>
          <p:cNvPr id="7" name="Content Placeholder 2">
            <a:extLst>
              <a:ext uri="{FF2B5EF4-FFF2-40B4-BE49-F238E27FC236}">
                <a16:creationId xmlns:a16="http://schemas.microsoft.com/office/drawing/2014/main" id="{391E3023-8BD7-4592-9854-144E9E309C55}"/>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t>Web utilities and software packages exist to carry out two sample MR analyses quickly and efficiently</a:t>
            </a:r>
          </a:p>
          <a:p>
            <a:endParaRPr lang="en-AU" dirty="0"/>
          </a:p>
          <a:p>
            <a:r>
              <a:rPr lang="en-AU" dirty="0"/>
              <a:t>This practical is not meant to illustrate the most efficient way to perform an MR study!</a:t>
            </a:r>
          </a:p>
          <a:p>
            <a:endParaRPr lang="en-AU" dirty="0"/>
          </a:p>
          <a:p>
            <a:r>
              <a:rPr lang="en-AU" dirty="0"/>
              <a:t>This practical is designed to show you what goes on “under the hood” of these black boxes and to get you familiar with some of the data cleaning and interpretation issues when performing two sample Mendelian randomization. We will also get you to run some of the MR sensitivity analyses too.</a:t>
            </a:r>
          </a:p>
          <a:p>
            <a:endParaRPr lang="en-AU" dirty="0"/>
          </a:p>
        </p:txBody>
      </p:sp>
    </p:spTree>
    <p:extLst>
      <p:ext uri="{BB962C8B-B14F-4D97-AF65-F5344CB8AC3E}">
        <p14:creationId xmlns:p14="http://schemas.microsoft.com/office/powerpoint/2010/main" val="136343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253390"/>
            <a:ext cx="8229600" cy="874643"/>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dirty="0"/>
              <a:t>The Issue of Strand</a:t>
            </a:r>
          </a:p>
        </p:txBody>
      </p:sp>
      <p:sp>
        <p:nvSpPr>
          <p:cNvPr id="5" name="TextBox 4">
            <a:extLst>
              <a:ext uri="{FF2B5EF4-FFF2-40B4-BE49-F238E27FC236}">
                <a16:creationId xmlns:a16="http://schemas.microsoft.com/office/drawing/2014/main" id="{E00F856F-4F4B-CAD7-C80C-333F3648F041}"/>
              </a:ext>
            </a:extLst>
          </p:cNvPr>
          <p:cNvSpPr txBox="1"/>
          <p:nvPr/>
        </p:nvSpPr>
        <p:spPr>
          <a:xfrm>
            <a:off x="9507746" y="977992"/>
            <a:ext cx="2435410" cy="300082"/>
          </a:xfrm>
          <a:prstGeom prst="rect">
            <a:avLst/>
          </a:prstGeom>
          <a:noFill/>
        </p:spPr>
        <p:txBody>
          <a:bodyPr wrap="none" rtlCol="0">
            <a:spAutoFit/>
          </a:bodyPr>
          <a:lstStyle/>
          <a:p>
            <a:r>
              <a:rPr lang="en-US" sz="1350" dirty="0"/>
              <a:t>Evans et al (2021) </a:t>
            </a:r>
            <a:r>
              <a:rPr lang="en-US" sz="1350" i="1" dirty="0" err="1"/>
              <a:t>Behav</a:t>
            </a:r>
            <a:r>
              <a:rPr lang="en-US" sz="1350" i="1" dirty="0"/>
              <a:t> Genet</a:t>
            </a:r>
          </a:p>
        </p:txBody>
      </p:sp>
      <p:pic>
        <p:nvPicPr>
          <p:cNvPr id="6" name="Picture 5">
            <a:extLst>
              <a:ext uri="{FF2B5EF4-FFF2-40B4-BE49-F238E27FC236}">
                <a16:creationId xmlns:a16="http://schemas.microsoft.com/office/drawing/2014/main" id="{4FD9DDA7-BE1C-81C7-8EFB-E1C5ACFBF1D4}"/>
              </a:ext>
            </a:extLst>
          </p:cNvPr>
          <p:cNvPicPr>
            <a:picLocks noChangeAspect="1"/>
          </p:cNvPicPr>
          <p:nvPr/>
        </p:nvPicPr>
        <p:blipFill>
          <a:blip r:embed="rId3"/>
          <a:stretch>
            <a:fillRect/>
          </a:stretch>
        </p:blipFill>
        <p:spPr>
          <a:xfrm>
            <a:off x="1645581" y="1353330"/>
            <a:ext cx="8796759" cy="4612257"/>
          </a:xfrm>
          <a:prstGeom prst="rect">
            <a:avLst/>
          </a:prstGeom>
        </p:spPr>
      </p:pic>
      <p:sp>
        <p:nvSpPr>
          <p:cNvPr id="2" name="TextBox 1">
            <a:extLst>
              <a:ext uri="{FF2B5EF4-FFF2-40B4-BE49-F238E27FC236}">
                <a16:creationId xmlns:a16="http://schemas.microsoft.com/office/drawing/2014/main" id="{E866B470-E7DB-D536-1542-893D0B08B1E8}"/>
              </a:ext>
            </a:extLst>
          </p:cNvPr>
          <p:cNvSpPr txBox="1"/>
          <p:nvPr/>
        </p:nvSpPr>
        <p:spPr>
          <a:xfrm>
            <a:off x="2889504" y="6016548"/>
            <a:ext cx="3141950" cy="646331"/>
          </a:xfrm>
          <a:prstGeom prst="rect">
            <a:avLst/>
          </a:prstGeom>
          <a:noFill/>
        </p:spPr>
        <p:txBody>
          <a:bodyPr wrap="none" rtlCol="0">
            <a:spAutoFit/>
          </a:bodyPr>
          <a:lstStyle/>
          <a:p>
            <a:r>
              <a:rPr lang="en-AU" dirty="0"/>
              <a:t>SNP1 F (+) A/C   ( AA / AC / CC )</a:t>
            </a:r>
          </a:p>
          <a:p>
            <a:r>
              <a:rPr lang="en-AU" dirty="0"/>
              <a:t>SNP1 R (–) G/T  </a:t>
            </a:r>
            <a:r>
              <a:rPr lang="en-AU"/>
              <a:t>( GG / GT / TT </a:t>
            </a:r>
            <a:r>
              <a:rPr lang="en-AU" dirty="0"/>
              <a:t>)</a:t>
            </a:r>
          </a:p>
        </p:txBody>
      </p:sp>
      <p:sp>
        <p:nvSpPr>
          <p:cNvPr id="3" name="TextBox 2">
            <a:extLst>
              <a:ext uri="{FF2B5EF4-FFF2-40B4-BE49-F238E27FC236}">
                <a16:creationId xmlns:a16="http://schemas.microsoft.com/office/drawing/2014/main" id="{2833C176-C8B9-5A50-AEF5-90C99DA517DB}"/>
              </a:ext>
            </a:extLst>
          </p:cNvPr>
          <p:cNvSpPr txBox="1"/>
          <p:nvPr/>
        </p:nvSpPr>
        <p:spPr>
          <a:xfrm>
            <a:off x="7018217" y="6045446"/>
            <a:ext cx="3116109" cy="646331"/>
          </a:xfrm>
          <a:prstGeom prst="rect">
            <a:avLst/>
          </a:prstGeom>
          <a:noFill/>
        </p:spPr>
        <p:txBody>
          <a:bodyPr wrap="none" rtlCol="0">
            <a:spAutoFit/>
          </a:bodyPr>
          <a:lstStyle/>
          <a:p>
            <a:r>
              <a:rPr lang="en-AU" dirty="0"/>
              <a:t>SNP2 F (+) C/G   (CC / CG / GG)</a:t>
            </a:r>
          </a:p>
          <a:p>
            <a:r>
              <a:rPr lang="en-AU" dirty="0"/>
              <a:t>SNP1 R (–) G/C   (GG / CG / CC)</a:t>
            </a:r>
          </a:p>
        </p:txBody>
      </p:sp>
    </p:spTree>
    <p:extLst>
      <p:ext uri="{BB962C8B-B14F-4D97-AF65-F5344CB8AC3E}">
        <p14:creationId xmlns:p14="http://schemas.microsoft.com/office/powerpoint/2010/main" val="1835863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DD4C221-8C35-0846-89C0-D8683F493DDC}"/>
              </a:ext>
            </a:extLst>
          </p:cNvPr>
          <p:cNvPicPr>
            <a:picLocks noChangeAspect="1"/>
          </p:cNvPicPr>
          <p:nvPr/>
        </p:nvPicPr>
        <p:blipFill>
          <a:blip r:embed="rId2"/>
          <a:stretch>
            <a:fillRect/>
          </a:stretch>
        </p:blipFill>
        <p:spPr>
          <a:xfrm>
            <a:off x="2238375" y="2219533"/>
            <a:ext cx="7715250" cy="3571875"/>
          </a:xfrm>
          <a:prstGeom prst="rect">
            <a:avLst/>
          </a:prstGeom>
        </p:spPr>
      </p:pic>
      <p:sp>
        <p:nvSpPr>
          <p:cNvPr id="3" name="Title 2">
            <a:extLst>
              <a:ext uri="{FF2B5EF4-FFF2-40B4-BE49-F238E27FC236}">
                <a16:creationId xmlns:a16="http://schemas.microsoft.com/office/drawing/2014/main" id="{745A7400-CC6D-374D-B44B-2F0E3EBC9072}"/>
              </a:ext>
            </a:extLst>
          </p:cNvPr>
          <p:cNvSpPr>
            <a:spLocks noGrp="1"/>
          </p:cNvSpPr>
          <p:nvPr>
            <p:ph type="title"/>
          </p:nvPr>
        </p:nvSpPr>
        <p:spPr/>
        <p:txBody>
          <a:bodyPr>
            <a:normAutofit/>
          </a:bodyPr>
          <a:lstStyle/>
          <a:p>
            <a:r>
              <a:rPr lang="en-US" dirty="0" err="1"/>
              <a:t>Harmonise</a:t>
            </a:r>
            <a:r>
              <a:rPr lang="en-US" dirty="0"/>
              <a:t> exposure and outcome effects</a:t>
            </a:r>
          </a:p>
        </p:txBody>
      </p:sp>
    </p:spTree>
    <p:extLst>
      <p:ext uri="{BB962C8B-B14F-4D97-AF65-F5344CB8AC3E}">
        <p14:creationId xmlns:p14="http://schemas.microsoft.com/office/powerpoint/2010/main" val="3776626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C4324-2A98-4A45-ABE0-2BA4409E61C4}"/>
              </a:ext>
            </a:extLst>
          </p:cNvPr>
          <p:cNvSpPr>
            <a:spLocks noGrp="1"/>
          </p:cNvSpPr>
          <p:nvPr>
            <p:ph type="title"/>
          </p:nvPr>
        </p:nvSpPr>
        <p:spPr>
          <a:xfrm>
            <a:off x="838200" y="0"/>
            <a:ext cx="10515600" cy="1325563"/>
          </a:xfrm>
        </p:spPr>
        <p:txBody>
          <a:bodyPr/>
          <a:lstStyle/>
          <a:p>
            <a:pPr algn="ctr"/>
            <a:r>
              <a:rPr lang="en-AU" dirty="0"/>
              <a:t>Mendelian randomization: Practical 2</a:t>
            </a:r>
          </a:p>
        </p:txBody>
      </p:sp>
      <p:sp>
        <p:nvSpPr>
          <p:cNvPr id="3" name="TextBox 2">
            <a:extLst>
              <a:ext uri="{FF2B5EF4-FFF2-40B4-BE49-F238E27FC236}">
                <a16:creationId xmlns:a16="http://schemas.microsoft.com/office/drawing/2014/main" id="{E182A2AF-EC47-4EB7-B0D6-D17170385FDD}"/>
              </a:ext>
            </a:extLst>
          </p:cNvPr>
          <p:cNvSpPr txBox="1"/>
          <p:nvPr/>
        </p:nvSpPr>
        <p:spPr>
          <a:xfrm>
            <a:off x="218198" y="1102860"/>
            <a:ext cx="11658116" cy="5539978"/>
          </a:xfrm>
          <a:prstGeom prst="rect">
            <a:avLst/>
          </a:prstGeom>
          <a:noFill/>
        </p:spPr>
        <p:txBody>
          <a:bodyPr wrap="square" rtlCol="0">
            <a:spAutoFit/>
          </a:bodyPr>
          <a:lstStyle/>
          <a:p>
            <a:r>
              <a:rPr lang="en-AU" sz="1600" dirty="0">
                <a:effectLst/>
                <a:latin typeface="Cambria" panose="02040503050406030204" pitchFamily="18" charset="0"/>
                <a:ea typeface="MS Mincho" panose="02020609040205080304" pitchFamily="49" charset="-128"/>
                <a:cs typeface="Times New Roman" panose="02020603050405020304" pitchFamily="18" charset="0"/>
              </a:rPr>
              <a:t># Use your web browser to navigate to: https://workshop.colorado.edu/rstudio/ </a:t>
            </a:r>
          </a:p>
          <a:p>
            <a:endParaRPr lang="en-AU"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#Login with your username and password</a:t>
            </a: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 </a:t>
            </a: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#Click on the “terminal” tab. This will take you to a UNIX like environment where you can copy the files over for this session’s #practical exercise</a:t>
            </a: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 </a:t>
            </a: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 Now go to your home directory, and move to the directory “MR” you previously created:</a:t>
            </a:r>
          </a:p>
          <a:p>
            <a:r>
              <a:rPr lang="en-AU" sz="16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 cd</a:t>
            </a:r>
            <a:endParaRPr lang="en-AU"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AU" sz="16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 cd MR</a:t>
            </a:r>
            <a:endParaRPr lang="en-AU"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 </a:t>
            </a: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 Copy the PRACTICAL2 directory from David Evans’ Faculty drive into this directory</a:t>
            </a:r>
          </a:p>
          <a:p>
            <a:r>
              <a:rPr lang="en-AU" sz="16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 cp -r /faculty/</a:t>
            </a:r>
            <a:r>
              <a:rPr lang="en-AU" sz="1600" dirty="0" err="1">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davide</a:t>
            </a:r>
            <a:r>
              <a:rPr lang="en-AU" sz="16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/BOULDER2023/PRACTICAL2 .</a:t>
            </a:r>
            <a:endParaRPr lang="en-AU"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 </a:t>
            </a: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#Move into your newly created PRACTICAL2 directory and print the working directory here</a:t>
            </a:r>
          </a:p>
          <a:p>
            <a:r>
              <a:rPr lang="en-AU" sz="16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 cd PRACTICAL2</a:t>
            </a:r>
            <a:endParaRPr lang="en-AU"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AU" sz="16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 </a:t>
            </a:r>
            <a:r>
              <a:rPr lang="en-AU" sz="1600" dirty="0" err="1">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pwd</a:t>
            </a:r>
            <a:endParaRPr lang="en-AU" sz="16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endParaRPr>
          </a:p>
          <a:p>
            <a:endParaRPr lang="en-AU"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#Instructions, commands and questions for this practical are located in the file Practical2.R</a:t>
            </a:r>
            <a:r>
              <a:rPr lang="en-AU" sz="1600" dirty="0">
                <a:latin typeface="Cambria" panose="02040503050406030204" pitchFamily="18" charset="0"/>
                <a:ea typeface="MS Mincho" panose="02020609040205080304" pitchFamily="49" charset="-128"/>
                <a:cs typeface="Times New Roman" panose="02020603050405020304" pitchFamily="18" charset="0"/>
              </a:rPr>
              <a:t> </a:t>
            </a: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#Click on Practical2.R and it will open up</a:t>
            </a:r>
          </a:p>
          <a:p>
            <a:r>
              <a:rPr lang="en-AU" sz="1600" dirty="0"/>
              <a:t>#Remember to set your working directory at the beginning of the </a:t>
            </a:r>
            <a:r>
              <a:rPr lang="en-AU" sz="1600" dirty="0" err="1"/>
              <a:t>prac</a:t>
            </a:r>
            <a:r>
              <a:rPr lang="en-AU" sz="1600" dirty="0"/>
              <a:t> in R studio e.g.</a:t>
            </a:r>
          </a:p>
          <a:p>
            <a:r>
              <a:rPr lang="en-AU" sz="1600" dirty="0" err="1"/>
              <a:t>setwd</a:t>
            </a:r>
            <a:r>
              <a:rPr lang="en-AU" sz="1600" dirty="0"/>
              <a:t>("~/MR/PRACTICAL2")</a:t>
            </a:r>
          </a:p>
        </p:txBody>
      </p:sp>
      <p:pic>
        <p:nvPicPr>
          <p:cNvPr id="4" name="Picture 3">
            <a:extLst>
              <a:ext uri="{FF2B5EF4-FFF2-40B4-BE49-F238E27FC236}">
                <a16:creationId xmlns:a16="http://schemas.microsoft.com/office/drawing/2014/main" id="{F356B745-6A30-A557-41F5-E58E936AD7BB}"/>
              </a:ext>
            </a:extLst>
          </p:cNvPr>
          <p:cNvPicPr>
            <a:picLocks noChangeAspect="1"/>
          </p:cNvPicPr>
          <p:nvPr/>
        </p:nvPicPr>
        <p:blipFill rotWithShape="1">
          <a:blip r:embed="rId3"/>
          <a:srcRect r="32162"/>
          <a:stretch/>
        </p:blipFill>
        <p:spPr>
          <a:xfrm>
            <a:off x="8507280" y="3610393"/>
            <a:ext cx="3472123" cy="3007647"/>
          </a:xfrm>
          <a:prstGeom prst="rect">
            <a:avLst/>
          </a:prstGeom>
        </p:spPr>
      </p:pic>
      <p:sp>
        <p:nvSpPr>
          <p:cNvPr id="5" name="Arrow: Up 4">
            <a:extLst>
              <a:ext uri="{FF2B5EF4-FFF2-40B4-BE49-F238E27FC236}">
                <a16:creationId xmlns:a16="http://schemas.microsoft.com/office/drawing/2014/main" id="{05D7E16C-95C2-80BB-B741-318C235509A1}"/>
              </a:ext>
            </a:extLst>
          </p:cNvPr>
          <p:cNvSpPr/>
          <p:nvPr/>
        </p:nvSpPr>
        <p:spPr>
          <a:xfrm rot="16200000">
            <a:off x="9873951" y="5056830"/>
            <a:ext cx="238205" cy="29452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71325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91E3023-8BD7-4592-9854-144E9E309C55}"/>
              </a:ext>
            </a:extLst>
          </p:cNvPr>
          <p:cNvSpPr txBox="1">
            <a:spLocks/>
          </p:cNvSpPr>
          <p:nvPr/>
        </p:nvSpPr>
        <p:spPr>
          <a:xfrm>
            <a:off x="838200" y="106155"/>
            <a:ext cx="10515600" cy="31538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t>We have limited time!!!</a:t>
            </a:r>
          </a:p>
          <a:p>
            <a:endParaRPr lang="en-AU" dirty="0"/>
          </a:p>
          <a:p>
            <a:r>
              <a:rPr lang="en-AU" dirty="0"/>
              <a:t>DO NOT FOCUS ON THE SYNTAX!!! (just accept that the code does what it says on the tin- go back later and check/run through)</a:t>
            </a:r>
          </a:p>
          <a:p>
            <a:pPr marL="0" indent="0">
              <a:buNone/>
            </a:pPr>
            <a:endParaRPr lang="en-AU" dirty="0"/>
          </a:p>
          <a:p>
            <a:r>
              <a:rPr lang="en-AU" dirty="0"/>
              <a:t>Run the code in 5 blocks (labelled PART ONE through PART 5) </a:t>
            </a:r>
          </a:p>
          <a:p>
            <a:endParaRPr lang="en-AU" dirty="0"/>
          </a:p>
          <a:p>
            <a:endParaRPr lang="en-AU" dirty="0"/>
          </a:p>
        </p:txBody>
      </p:sp>
    </p:spTree>
    <p:extLst>
      <p:ext uri="{BB962C8B-B14F-4D97-AF65-F5344CB8AC3E}">
        <p14:creationId xmlns:p14="http://schemas.microsoft.com/office/powerpoint/2010/main" val="40360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016EF-9099-453A-A89E-B3CC60F132E8}"/>
              </a:ext>
            </a:extLst>
          </p:cNvPr>
          <p:cNvSpPr>
            <a:spLocks noGrp="1"/>
          </p:cNvSpPr>
          <p:nvPr>
            <p:ph type="title"/>
          </p:nvPr>
        </p:nvSpPr>
        <p:spPr/>
        <p:txBody>
          <a:bodyPr/>
          <a:lstStyle/>
          <a:p>
            <a:pPr algn="ctr"/>
            <a:r>
              <a:rPr lang="en-AU" dirty="0"/>
              <a:t>Sensitivity Analyses- BMI and CHD</a:t>
            </a:r>
          </a:p>
        </p:txBody>
      </p:sp>
      <p:sp>
        <p:nvSpPr>
          <p:cNvPr id="3" name="TextBox 2">
            <a:extLst>
              <a:ext uri="{FF2B5EF4-FFF2-40B4-BE49-F238E27FC236}">
                <a16:creationId xmlns:a16="http://schemas.microsoft.com/office/drawing/2014/main" id="{56464A43-2FE0-4610-B2EE-AC20B328133F}"/>
              </a:ext>
            </a:extLst>
          </p:cNvPr>
          <p:cNvSpPr txBox="1"/>
          <p:nvPr/>
        </p:nvSpPr>
        <p:spPr>
          <a:xfrm>
            <a:off x="1453333" y="1540565"/>
            <a:ext cx="9785820" cy="1754326"/>
          </a:xfrm>
          <a:prstGeom prst="rect">
            <a:avLst/>
          </a:prstGeom>
          <a:noFill/>
        </p:spPr>
        <p:txBody>
          <a:bodyPr wrap="none" rtlCol="0">
            <a:spAutoFit/>
          </a:bodyPr>
          <a:lstStyle/>
          <a:p>
            <a:endParaRPr lang="en-AU" dirty="0"/>
          </a:p>
          <a:p>
            <a:r>
              <a:rPr lang="en-AU" dirty="0"/>
              <a:t>		           </a:t>
            </a:r>
            <a:r>
              <a:rPr lang="en-AU" b="1" dirty="0"/>
              <a:t>parameter   estimate       se                       </a:t>
            </a:r>
            <a:r>
              <a:rPr lang="en-AU" b="1" dirty="0" err="1"/>
              <a:t>lower_CI</a:t>
            </a:r>
            <a:r>
              <a:rPr lang="en-AU" b="1" dirty="0"/>
              <a:t>      </a:t>
            </a:r>
            <a:r>
              <a:rPr lang="en-AU" b="1" dirty="0" err="1"/>
              <a:t>upper_CI</a:t>
            </a:r>
            <a:r>
              <a:rPr lang="en-AU" b="1" dirty="0"/>
              <a:t>     </a:t>
            </a:r>
            <a:r>
              <a:rPr lang="en-AU" b="1" dirty="0" err="1"/>
              <a:t>p_value</a:t>
            </a:r>
            <a:endParaRPr lang="en-AU" b="1" dirty="0"/>
          </a:p>
          <a:p>
            <a:r>
              <a:rPr lang="en-AU" b="1" dirty="0"/>
              <a:t>1 IVW</a:t>
            </a:r>
            <a:r>
              <a:rPr lang="en-AU" dirty="0"/>
              <a:t>			beta  0.287658553 0.086237732  0.11590122 0.459415882 0.001318512</a:t>
            </a:r>
          </a:p>
          <a:p>
            <a:r>
              <a:rPr lang="en-AU" b="1" dirty="0"/>
              <a:t>2 </a:t>
            </a:r>
            <a:r>
              <a:rPr lang="en-AU" b="1" dirty="0" err="1"/>
              <a:t>Weighted_median</a:t>
            </a:r>
            <a:r>
              <a:rPr lang="en-AU" dirty="0"/>
              <a:t>	beta  0.379652982 0.117839188  0.08299413 0.554455224 0.005920437</a:t>
            </a:r>
          </a:p>
          <a:p>
            <a:r>
              <a:rPr lang="en-AU" b="1" dirty="0"/>
              <a:t>3 </a:t>
            </a:r>
            <a:r>
              <a:rPr lang="en-AU" b="1" dirty="0" err="1"/>
              <a:t>Weighted_mode</a:t>
            </a:r>
            <a:r>
              <a:rPr lang="en-AU" b="1" dirty="0"/>
              <a:t>	</a:t>
            </a:r>
            <a:r>
              <a:rPr lang="en-AU" dirty="0"/>
              <a:t>	beta  0.311258179 0.129426222  0.05758745 0.564928912 0.018610428</a:t>
            </a:r>
          </a:p>
          <a:p>
            <a:r>
              <a:rPr lang="en-AU" b="1" dirty="0"/>
              <a:t>4 MR-Egger</a:t>
            </a:r>
            <a:r>
              <a:rPr lang="en-AU" dirty="0"/>
              <a:t>		beta  0.375935570 0.209803912 -0.04201525 0.793886395 0.077191677</a:t>
            </a:r>
          </a:p>
        </p:txBody>
      </p:sp>
      <p:sp>
        <p:nvSpPr>
          <p:cNvPr id="4" name="Content Placeholder 2">
            <a:extLst>
              <a:ext uri="{FF2B5EF4-FFF2-40B4-BE49-F238E27FC236}">
                <a16:creationId xmlns:a16="http://schemas.microsoft.com/office/drawing/2014/main" id="{BC09F2E5-F2B2-4139-BBB3-7806FF6E5CA1}"/>
              </a:ext>
            </a:extLst>
          </p:cNvPr>
          <p:cNvSpPr txBox="1">
            <a:spLocks/>
          </p:cNvSpPr>
          <p:nvPr/>
        </p:nvSpPr>
        <p:spPr>
          <a:xfrm>
            <a:off x="935436" y="4998003"/>
            <a:ext cx="10515600" cy="14841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t>Results look very consistent!</a:t>
            </a:r>
          </a:p>
          <a:p>
            <a:r>
              <a:rPr lang="en-AU" dirty="0"/>
              <a:t>MR Egger lacks power- so look at coefficient rather than p value!</a:t>
            </a:r>
          </a:p>
          <a:p>
            <a:r>
              <a:rPr lang="en-AU" dirty="0"/>
              <a:t>MR Egger intercept is a test for </a:t>
            </a:r>
            <a:r>
              <a:rPr lang="en-AU" u="sng" dirty="0"/>
              <a:t>directional</a:t>
            </a:r>
            <a:r>
              <a:rPr lang="en-AU" dirty="0"/>
              <a:t> horizontal pleiotropy</a:t>
            </a:r>
          </a:p>
        </p:txBody>
      </p:sp>
      <p:sp>
        <p:nvSpPr>
          <p:cNvPr id="5" name="TextBox 4">
            <a:extLst>
              <a:ext uri="{FF2B5EF4-FFF2-40B4-BE49-F238E27FC236}">
                <a16:creationId xmlns:a16="http://schemas.microsoft.com/office/drawing/2014/main" id="{56464A43-2FE0-4610-B2EE-AC20B328133F}"/>
              </a:ext>
            </a:extLst>
          </p:cNvPr>
          <p:cNvSpPr txBox="1"/>
          <p:nvPr/>
        </p:nvSpPr>
        <p:spPr>
          <a:xfrm>
            <a:off x="1453332" y="3264134"/>
            <a:ext cx="9900467" cy="923330"/>
          </a:xfrm>
          <a:prstGeom prst="rect">
            <a:avLst/>
          </a:prstGeom>
          <a:noFill/>
        </p:spPr>
        <p:txBody>
          <a:bodyPr wrap="none" rtlCol="0">
            <a:spAutoFit/>
          </a:bodyPr>
          <a:lstStyle/>
          <a:p>
            <a:endParaRPr lang="en-AU" dirty="0"/>
          </a:p>
          <a:p>
            <a:r>
              <a:rPr lang="en-AU" dirty="0"/>
              <a:t>		           </a:t>
            </a:r>
            <a:r>
              <a:rPr lang="en-AU" b="1" dirty="0"/>
              <a:t>parameter   estimate       se                       </a:t>
            </a:r>
            <a:r>
              <a:rPr lang="en-AU" b="1" dirty="0" err="1"/>
              <a:t>lower_CI</a:t>
            </a:r>
            <a:r>
              <a:rPr lang="en-AU" b="1" dirty="0"/>
              <a:t>      </a:t>
            </a:r>
            <a:r>
              <a:rPr lang="en-AU" b="1" dirty="0" err="1"/>
              <a:t>upper_CI</a:t>
            </a:r>
            <a:r>
              <a:rPr lang="en-AU" b="1" dirty="0"/>
              <a:t>     </a:t>
            </a:r>
            <a:r>
              <a:rPr lang="en-AU" b="1" dirty="0" err="1"/>
              <a:t>p_value</a:t>
            </a:r>
            <a:endParaRPr lang="en-AU" b="1" dirty="0"/>
          </a:p>
          <a:p>
            <a:r>
              <a:rPr lang="en-AU" b="1" dirty="0"/>
              <a:t>5 MR-Egger</a:t>
            </a:r>
            <a:r>
              <a:rPr lang="en-AU" dirty="0"/>
              <a:t>		alpha -0.002791481 0.006041587 -0.01482694 0.009243978 0.645387108</a:t>
            </a:r>
          </a:p>
        </p:txBody>
      </p:sp>
    </p:spTree>
    <p:extLst>
      <p:ext uri="{BB962C8B-B14F-4D97-AF65-F5344CB8AC3E}">
        <p14:creationId xmlns:p14="http://schemas.microsoft.com/office/powerpoint/2010/main" val="2644796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624</TotalTime>
  <Words>912</Words>
  <Application>Microsoft Office PowerPoint</Application>
  <PresentationFormat>Widescreen</PresentationFormat>
  <Paragraphs>59</Paragraphs>
  <Slides>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Cambria</vt:lpstr>
      <vt:lpstr>Verdana</vt:lpstr>
      <vt:lpstr>Office Theme</vt:lpstr>
      <vt:lpstr>PowerPoint Presentation</vt:lpstr>
      <vt:lpstr>PowerPoint Presentation</vt:lpstr>
      <vt:lpstr>Harmonise exposure and outcome effects</vt:lpstr>
      <vt:lpstr>Mendelian randomization: Practical 2</vt:lpstr>
      <vt:lpstr>PowerPoint Presentation</vt:lpstr>
      <vt:lpstr>Sensitivity Analyses- BMI and CHD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Evans</dc:creator>
  <cp:lastModifiedBy>John Kemp</cp:lastModifiedBy>
  <cp:revision>26</cp:revision>
  <dcterms:created xsi:type="dcterms:W3CDTF">2021-05-19T02:46:13Z</dcterms:created>
  <dcterms:modified xsi:type="dcterms:W3CDTF">2023-03-09T04:56:44Z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f488380-630a-4f55-a077-a19445e3f360_Enabled">
    <vt:lpwstr>true</vt:lpwstr>
  </property>
  <property fmtid="{D5CDD505-2E9C-101B-9397-08002B2CF9AE}" pid="3" name="MSIP_Label_0f488380-630a-4f55-a077-a19445e3f360_SetDate">
    <vt:lpwstr>2023-02-21T03:06:56Z</vt:lpwstr>
  </property>
  <property fmtid="{D5CDD505-2E9C-101B-9397-08002B2CF9AE}" pid="4" name="MSIP_Label_0f488380-630a-4f55-a077-a19445e3f360_Method">
    <vt:lpwstr>Standard</vt:lpwstr>
  </property>
  <property fmtid="{D5CDD505-2E9C-101B-9397-08002B2CF9AE}" pid="5" name="MSIP_Label_0f488380-630a-4f55-a077-a19445e3f360_Name">
    <vt:lpwstr>OFFICIAL - INTERNAL</vt:lpwstr>
  </property>
  <property fmtid="{D5CDD505-2E9C-101B-9397-08002B2CF9AE}" pid="6" name="MSIP_Label_0f488380-630a-4f55-a077-a19445e3f360_SiteId">
    <vt:lpwstr>b6e377cf-9db3-46cb-91a2-fad9605bb15c</vt:lpwstr>
  </property>
  <property fmtid="{D5CDD505-2E9C-101B-9397-08002B2CF9AE}" pid="7" name="MSIP_Label_0f488380-630a-4f55-a077-a19445e3f360_ActionId">
    <vt:lpwstr>ea50ed6d-0198-4b55-817e-0949fa6500ff</vt:lpwstr>
  </property>
  <property fmtid="{D5CDD505-2E9C-101B-9397-08002B2CF9AE}" pid="8" name="MSIP_Label_0f488380-630a-4f55-a077-a19445e3f360_ContentBits">
    <vt:lpwstr>0</vt:lpwstr>
  </property>
</Properties>
</file>