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7"/>
  </p:notesMasterIdLst>
  <p:sldIdLst>
    <p:sldId id="446" r:id="rId3"/>
    <p:sldId id="675" r:id="rId4"/>
    <p:sldId id="676" r:id="rId5"/>
    <p:sldId id="677" r:id="rId6"/>
    <p:sldId id="670" r:id="rId7"/>
    <p:sldId id="624" r:id="rId8"/>
    <p:sldId id="625" r:id="rId9"/>
    <p:sldId id="626" r:id="rId10"/>
    <p:sldId id="627" r:id="rId11"/>
    <p:sldId id="628" r:id="rId12"/>
    <p:sldId id="629" r:id="rId13"/>
    <p:sldId id="630" r:id="rId14"/>
    <p:sldId id="631" r:id="rId15"/>
    <p:sldId id="632" r:id="rId16"/>
    <p:sldId id="669" r:id="rId17"/>
    <p:sldId id="634" r:id="rId18"/>
    <p:sldId id="635" r:id="rId19"/>
    <p:sldId id="636" r:id="rId20"/>
    <p:sldId id="637" r:id="rId21"/>
    <p:sldId id="638" r:id="rId22"/>
    <p:sldId id="655" r:id="rId23"/>
    <p:sldId id="671" r:id="rId24"/>
    <p:sldId id="639" r:id="rId25"/>
    <p:sldId id="640" r:id="rId26"/>
    <p:sldId id="685" r:id="rId27"/>
    <p:sldId id="641" r:id="rId28"/>
    <p:sldId id="656" r:id="rId29"/>
    <p:sldId id="672" r:id="rId30"/>
    <p:sldId id="668" r:id="rId31"/>
    <p:sldId id="644" r:id="rId32"/>
    <p:sldId id="646" r:id="rId33"/>
    <p:sldId id="647" r:id="rId34"/>
    <p:sldId id="682" r:id="rId35"/>
    <p:sldId id="683" r:id="rId36"/>
    <p:sldId id="667" r:id="rId37"/>
    <p:sldId id="648" r:id="rId38"/>
    <p:sldId id="650" r:id="rId39"/>
    <p:sldId id="651" r:id="rId40"/>
    <p:sldId id="652" r:id="rId41"/>
    <p:sldId id="657" r:id="rId42"/>
    <p:sldId id="649" r:id="rId43"/>
    <p:sldId id="666" r:id="rId44"/>
    <p:sldId id="659" r:id="rId45"/>
    <p:sldId id="660" r:id="rId46"/>
    <p:sldId id="661" r:id="rId47"/>
    <p:sldId id="662" r:id="rId48"/>
    <p:sldId id="663" r:id="rId49"/>
    <p:sldId id="664" r:id="rId50"/>
    <p:sldId id="678" r:id="rId51"/>
    <p:sldId id="679" r:id="rId52"/>
    <p:sldId id="680" r:id="rId53"/>
    <p:sldId id="681" r:id="rId54"/>
    <p:sldId id="653" r:id="rId55"/>
    <p:sldId id="68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A7EBB"/>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33" autoAdjust="0"/>
    <p:restoredTop sz="86375" autoAdjust="0"/>
  </p:normalViewPr>
  <p:slideViewPr>
    <p:cSldViewPr>
      <p:cViewPr varScale="1">
        <p:scale>
          <a:sx n="136" d="100"/>
          <a:sy n="136" d="100"/>
        </p:scale>
        <p:origin x="4974" y="132"/>
      </p:cViewPr>
      <p:guideLst>
        <p:guide orient="horz" pos="2160"/>
        <p:guide pos="2880"/>
      </p:guideLst>
    </p:cSldViewPr>
  </p:slideViewPr>
  <p:outlineViewPr>
    <p:cViewPr>
      <p:scale>
        <a:sx n="33" d="100"/>
        <a:sy n="33" d="100"/>
      </p:scale>
      <p:origin x="0" y="141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545AD-27DB-4209-B9C6-408C3B620F37}" type="datetimeFigureOut">
              <a:rPr lang="en-GB" smtClean="0"/>
              <a:pPr/>
              <a:t>15/02/2023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80D4D-B734-4681-9257-57E5ED3C6156}" type="slidenum">
              <a:rPr lang="en-GB" smtClean="0"/>
              <a:pPr/>
              <a:t>‹#›</a:t>
            </a:fld>
            <a:endParaRPr lang="en-GB"/>
          </a:p>
        </p:txBody>
      </p:sp>
    </p:spTree>
    <p:extLst>
      <p:ext uri="{BB962C8B-B14F-4D97-AF65-F5344CB8AC3E}">
        <p14:creationId xmlns:p14="http://schemas.microsoft.com/office/powerpoint/2010/main" val="84534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A566F-7B9D-4151-9F46-534EB0ABD610}" type="slidenum">
              <a:rPr lang="en-GB"/>
              <a:pPr/>
              <a:t>6</a:t>
            </a:fld>
            <a:endParaRPr lang="en-GB"/>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132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Intuitively taking out the variance of the exposure that is not due to genetics (i.e. the bit that could be due to confounding)</a:t>
            </a:r>
          </a:p>
        </p:txBody>
      </p:sp>
      <p:sp>
        <p:nvSpPr>
          <p:cNvPr id="4" name="Slide Number Placeholder 3"/>
          <p:cNvSpPr>
            <a:spLocks noGrp="1"/>
          </p:cNvSpPr>
          <p:nvPr>
            <p:ph type="sldNum" sz="quarter" idx="5"/>
          </p:nvPr>
        </p:nvSpPr>
        <p:spPr/>
        <p:txBody>
          <a:bodyPr/>
          <a:lstStyle/>
          <a:p>
            <a:fld id="{5D080D4D-B734-4681-9257-57E5ED3C6156}" type="slidenum">
              <a:rPr lang="en-GB" smtClean="0"/>
              <a:pPr/>
              <a:t>24</a:t>
            </a:fld>
            <a:endParaRPr lang="en-GB"/>
          </a:p>
        </p:txBody>
      </p:sp>
    </p:spTree>
    <p:extLst>
      <p:ext uri="{BB962C8B-B14F-4D97-AF65-F5344CB8AC3E}">
        <p14:creationId xmlns:p14="http://schemas.microsoft.com/office/powerpoint/2010/main" val="144481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31</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4042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Make point that MR excellent for identifying strong observational associations that are not causal</a:t>
            </a:r>
          </a:p>
        </p:txBody>
      </p:sp>
      <p:sp>
        <p:nvSpPr>
          <p:cNvPr id="4" name="Slide Number Placeholder 3"/>
          <p:cNvSpPr>
            <a:spLocks noGrp="1"/>
          </p:cNvSpPr>
          <p:nvPr>
            <p:ph type="sldNum" sz="quarter" idx="5"/>
          </p:nvPr>
        </p:nvSpPr>
        <p:spPr/>
        <p:txBody>
          <a:bodyPr/>
          <a:lstStyle/>
          <a:p>
            <a:fld id="{5D080D4D-B734-4681-9257-57E5ED3C6156}" type="slidenum">
              <a:rPr lang="en-GB" smtClean="0"/>
              <a:pPr/>
              <a:t>32</a:t>
            </a:fld>
            <a:endParaRPr lang="en-GB"/>
          </a:p>
        </p:txBody>
      </p:sp>
    </p:spTree>
    <p:extLst>
      <p:ext uri="{BB962C8B-B14F-4D97-AF65-F5344CB8AC3E}">
        <p14:creationId xmlns:p14="http://schemas.microsoft.com/office/powerpoint/2010/main" val="230521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B44D5A-9933-ED4C-94B3-DA6E71FFC188}" type="slidenum">
              <a:rPr lang="en-US" smtClean="0">
                <a:ea typeface="ＭＳ Ｐゴシック" charset="-128"/>
                <a:cs typeface="ＭＳ Ｐゴシック" charset="-128"/>
              </a:rPr>
              <a:pPr fontAlgn="base">
                <a:spcBef>
                  <a:spcPct val="0"/>
                </a:spcBef>
                <a:spcAft>
                  <a:spcPct val="0"/>
                </a:spcAft>
                <a:defRPr/>
              </a:pPr>
              <a:t>33</a:t>
            </a:fld>
            <a:endParaRPr lang="en-US">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38706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1B9-AC17-7A4B-ADED-D4F3E6ADA595}" type="slidenum">
              <a:rPr lang="en-US" smtClean="0">
                <a:ea typeface="ＭＳ Ｐゴシック" charset="-128"/>
                <a:cs typeface="ＭＳ Ｐゴシック" charset="-128"/>
              </a:rPr>
              <a:pPr fontAlgn="base">
                <a:spcBef>
                  <a:spcPct val="0"/>
                </a:spcBef>
                <a:spcAft>
                  <a:spcPct val="0"/>
                </a:spcAft>
                <a:defRPr/>
              </a:pPr>
              <a:t>36</a:t>
            </a:fld>
            <a:endParaRPr lang="en-US">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286804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37</a:t>
            </a:fld>
            <a:endParaRPr lang="en-GB"/>
          </a:p>
        </p:txBody>
      </p:sp>
    </p:spTree>
    <p:extLst>
      <p:ext uri="{BB962C8B-B14F-4D97-AF65-F5344CB8AC3E}">
        <p14:creationId xmlns:p14="http://schemas.microsoft.com/office/powerpoint/2010/main" val="832352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C21B9-AC17-7A4B-ADED-D4F3E6ADA595}" type="slidenum">
              <a:rPr lang="en-US" smtClean="0">
                <a:ea typeface="ＭＳ Ｐゴシック" charset="-128"/>
                <a:cs typeface="ＭＳ Ｐゴシック" charset="-128"/>
              </a:rPr>
              <a:pPr fontAlgn="base">
                <a:spcBef>
                  <a:spcPct val="0"/>
                </a:spcBef>
                <a:spcAft>
                  <a:spcPct val="0"/>
                </a:spcAft>
                <a:defRPr/>
              </a:pPr>
              <a:t>40</a:t>
            </a:fld>
            <a:endParaRPr lang="en-US">
              <a:ea typeface="ＭＳ Ｐゴシック" charset="-128"/>
              <a:cs typeface="ＭＳ Ｐゴシック" charset="-128"/>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358559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53</a:t>
            </a:fld>
            <a:endParaRPr lang="en-GB"/>
          </a:p>
        </p:txBody>
      </p:sp>
    </p:spTree>
    <p:extLst>
      <p:ext uri="{BB962C8B-B14F-4D97-AF65-F5344CB8AC3E}">
        <p14:creationId xmlns:p14="http://schemas.microsoft.com/office/powerpoint/2010/main" val="196393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DA12B-47C7-4CE9-881F-88F07EDD342F}" type="slidenum">
              <a:rPr lang="en-GB"/>
              <a:pPr/>
              <a:t>8</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786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80D4D-B734-4681-9257-57E5ED3C6156}" type="slidenum">
              <a:rPr lang="en-GB" smtClean="0"/>
              <a:pPr/>
              <a:t>9</a:t>
            </a:fld>
            <a:endParaRPr lang="en-GB"/>
          </a:p>
        </p:txBody>
      </p:sp>
    </p:spTree>
    <p:extLst>
      <p:ext uri="{BB962C8B-B14F-4D97-AF65-F5344CB8AC3E}">
        <p14:creationId xmlns:p14="http://schemas.microsoft.com/office/powerpoint/2010/main" val="7652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15395-F346-40D6-85B1-B624DB79F546}" type="slidenum">
              <a:rPr lang="en-GB"/>
              <a:pPr/>
              <a:t>10</a:t>
            </a:fld>
            <a:endParaRPr lang="en-GB"/>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641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3C22F9-BDDB-8A48-AB63-D77303F63CB5}" type="slidenum">
              <a:rPr lang="en-US"/>
              <a:pPr/>
              <a:t>12</a:t>
            </a:fld>
            <a:endParaRPr lang="en-US"/>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9433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Ironic</a:t>
            </a:r>
          </a:p>
        </p:txBody>
      </p:sp>
      <p:sp>
        <p:nvSpPr>
          <p:cNvPr id="4" name="Slide Number Placeholder 3"/>
          <p:cNvSpPr>
            <a:spLocks noGrp="1"/>
          </p:cNvSpPr>
          <p:nvPr>
            <p:ph type="sldNum" sz="quarter" idx="10"/>
          </p:nvPr>
        </p:nvSpPr>
        <p:spPr/>
        <p:txBody>
          <a:bodyPr/>
          <a:lstStyle/>
          <a:p>
            <a:fld id="{5D080D4D-B734-4681-9257-57E5ED3C6156}" type="slidenum">
              <a:rPr lang="en-GB" smtClean="0"/>
              <a:pPr/>
              <a:t>13</a:t>
            </a:fld>
            <a:endParaRPr lang="en-GB"/>
          </a:p>
        </p:txBody>
      </p:sp>
    </p:spTree>
    <p:extLst>
      <p:ext uri="{BB962C8B-B14F-4D97-AF65-F5344CB8AC3E}">
        <p14:creationId xmlns:p14="http://schemas.microsoft.com/office/powerpoint/2010/main" val="160876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B9E73-9462-4955-9BD4-DB47F7AF9B25}" type="slidenum">
              <a:rPr lang="en-GB"/>
              <a:pPr/>
              <a:t>17</a:t>
            </a:fld>
            <a:endParaRPr lang="en-GB"/>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dirty="0">
              <a:solidFill>
                <a:srgbClr val="7F7F7F"/>
              </a:solidFill>
            </a:endParaRPr>
          </a:p>
        </p:txBody>
      </p:sp>
    </p:spTree>
    <p:extLst>
      <p:ext uri="{BB962C8B-B14F-4D97-AF65-F5344CB8AC3E}">
        <p14:creationId xmlns:p14="http://schemas.microsoft.com/office/powerpoint/2010/main" val="153089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18</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613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51220-8ADE-4FF7-9329-2D93F7D3E021}" type="slidenum">
              <a:rPr lang="en-GB"/>
              <a:pPr/>
              <a:t>19</a:t>
            </a:fld>
            <a:endParaRPr lang="en-GB"/>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9652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45B36C-3372-43E9-96FE-C83A79C653D7}" type="slidenum">
              <a:rPr lang="en-GB"/>
              <a:pPr>
                <a:defRPr/>
              </a:pPr>
              <a:t>‹#›</a:t>
            </a:fld>
            <a:endParaRPr lang="en-GB"/>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186F64F9-7594-D948-9773-089249130FF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7389171" y="5499894"/>
            <a:ext cx="1754829" cy="1358107"/>
          </a:xfrm>
          <a:prstGeom prst="rect">
            <a:avLst/>
          </a:prstGeom>
          <a:ln>
            <a:noFill/>
          </a:ln>
        </p:spPr>
      </p:pic>
      <p:sp>
        <p:nvSpPr>
          <p:cNvPr id="2" name="Title 1"/>
          <p:cNvSpPr>
            <a:spLocks noGrp="1"/>
          </p:cNvSpPr>
          <p:nvPr>
            <p:ph type="title" hasCustomPrompt="1"/>
          </p:nvPr>
        </p:nvSpPr>
        <p:spPr>
          <a:xfrm>
            <a:off x="521494" y="1160745"/>
            <a:ext cx="8053685" cy="1296144"/>
          </a:xfrm>
        </p:spPr>
        <p:txBody>
          <a:bodyPr anchor="b">
            <a:noAutofit/>
          </a:bodyPr>
          <a:lstStyle>
            <a:lvl1pPr>
              <a:lnSpc>
                <a:spcPts val="3780"/>
              </a:lnSpc>
              <a:defRPr sz="315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71295"/>
            <a:ext cx="8060400" cy="2675249"/>
          </a:xfrm>
          <a:prstGeom prst="rect">
            <a:avLst/>
          </a:prstGeom>
        </p:spPr>
        <p:txBody>
          <a:bodyPr>
            <a:normAutofit/>
          </a:bodyPr>
          <a:lstStyle>
            <a:lvl1pPr marL="0" indent="0">
              <a:lnSpc>
                <a:spcPts val="2430"/>
              </a:lnSpc>
              <a:buNone/>
              <a:defRPr sz="2025">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5"/>
            <a:ext cx="2024829"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521494" y="207631"/>
            <a:ext cx="2403000" cy="472463"/>
          </a:xfrm>
          <a:prstGeom prst="rect">
            <a:avLst/>
          </a:prstGeom>
        </p:spPr>
      </p:pic>
    </p:spTree>
    <p:extLst>
      <p:ext uri="{BB962C8B-B14F-4D97-AF65-F5344CB8AC3E}">
        <p14:creationId xmlns:p14="http://schemas.microsoft.com/office/powerpoint/2010/main" val="7429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hasCustomPrompt="1"/>
          </p:nvPr>
        </p:nvSpPr>
        <p:spPr>
          <a:xfrm>
            <a:off x="521494" y="1143405"/>
            <a:ext cx="80536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74" y="2553955"/>
            <a:ext cx="8060400" cy="2675249"/>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570549AC-72A0-49C7-B98A-4959B5690850}"/>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74511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4" y="1143405"/>
            <a:ext cx="8046485" cy="1296144"/>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80" y="2553955"/>
            <a:ext cx="8053194" cy="2675249"/>
          </a:xfrm>
          <a:prstGeom prst="rect">
            <a:avLst/>
          </a:prstGeom>
          <a:noFill/>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9143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528637" y="234887"/>
            <a:ext cx="2241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5724128" cy="1061829"/>
          </a:xfrm>
          <a:prstGeom prst="rect">
            <a:avLst/>
          </a:prstGeom>
          <a:solidFill>
            <a:schemeClr val="accent1"/>
          </a:solidFill>
        </p:spPr>
        <p:txBody>
          <a:bodyPr wrap="square" rtlCol="0">
            <a:spAutoFit/>
          </a:bodyPr>
          <a:lstStyle/>
          <a:p>
            <a:r>
              <a:rPr lang="en-AU" sz="1050" dirty="0">
                <a:solidFill>
                  <a:schemeClr val="bg1"/>
                </a:solidFill>
              </a:rPr>
              <a:t>For this slide design, you can choose your own image </a:t>
            </a:r>
            <a:br>
              <a:rPr lang="en-AU" sz="1050" dirty="0">
                <a:solidFill>
                  <a:schemeClr val="bg1"/>
                </a:solidFill>
              </a:rPr>
            </a:br>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‘Picture’ is already selected</a:t>
            </a:r>
          </a:p>
          <a:p>
            <a:r>
              <a:rPr lang="en-US" sz="1050" dirty="0">
                <a:solidFill>
                  <a:schemeClr val="bg1"/>
                </a:solidFill>
              </a:rPr>
              <a:t>Go to the ‘File’ button and select another image</a:t>
            </a:r>
          </a:p>
          <a:p>
            <a:r>
              <a:rPr lang="en-US" sz="1050" dirty="0">
                <a:solidFill>
                  <a:schemeClr val="bg1"/>
                </a:solidFill>
              </a:rPr>
              <a:t>Change text </a:t>
            </a:r>
            <a:r>
              <a:rPr lang="en-US" sz="1050" dirty="0" err="1">
                <a:solidFill>
                  <a:schemeClr val="bg1"/>
                </a:solidFill>
              </a:rPr>
              <a:t>colour</a:t>
            </a:r>
            <a:r>
              <a:rPr lang="en-US" sz="1050" dirty="0">
                <a:solidFill>
                  <a:schemeClr val="bg1"/>
                </a:solidFill>
              </a:rPr>
              <a:t> as necessary to suit the image</a:t>
            </a:r>
            <a:endParaRPr lang="en-AU" sz="105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Graphic 1">
            <a:extLst>
              <a:ext uri="{FF2B5EF4-FFF2-40B4-BE49-F238E27FC236}">
                <a16:creationId xmlns:a16="http://schemas.microsoft.com/office/drawing/2014/main" id="{84EF10FC-E046-43D3-9897-04BE4FF5A176}"/>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3375248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9144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6232269" y="275999"/>
            <a:ext cx="2403000" cy="472463"/>
          </a:xfrm>
          <a:prstGeom prst="rect">
            <a:avLst/>
          </a:prstGeom>
        </p:spPr>
      </p:pic>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Graphic 1">
            <a:extLst>
              <a:ext uri="{FF2B5EF4-FFF2-40B4-BE49-F238E27FC236}">
                <a16:creationId xmlns:a16="http://schemas.microsoft.com/office/drawing/2014/main" id="{F070BDDD-4427-48C1-9206-C4CC3FAE8AD1}"/>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spTree>
    <p:extLst>
      <p:ext uri="{BB962C8B-B14F-4D97-AF65-F5344CB8AC3E}">
        <p14:creationId xmlns:p14="http://schemas.microsoft.com/office/powerpoint/2010/main" val="1243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1495" y="1700812"/>
            <a:ext cx="8076510" cy="1224137"/>
          </a:xfrm>
        </p:spPr>
        <p:txBody>
          <a:bodyPr anchor="b">
            <a:noAutofit/>
          </a:bodyPr>
          <a:lstStyle>
            <a:lvl1pPr>
              <a:lnSpc>
                <a:spcPts val="3780"/>
              </a:lnSpc>
              <a:defRPr sz="315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521495" y="3113745"/>
            <a:ext cx="8076510" cy="2043451"/>
          </a:xfrm>
          <a:prstGeom prst="rect">
            <a:avLst/>
          </a:prstGeom>
        </p:spPr>
        <p:txBody>
          <a:bodyPr>
            <a:normAutofit/>
          </a:bodyPr>
          <a:lstStyle>
            <a:lvl1pPr marL="0" indent="0">
              <a:lnSpc>
                <a:spcPts val="2430"/>
              </a:lnSpc>
              <a:buNone/>
              <a:defRPr sz="2025">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6232269" y="275999"/>
            <a:ext cx="2403000" cy="472463"/>
          </a:xfrm>
          <a:prstGeom prst="rect">
            <a:avLst/>
          </a:prstGeom>
        </p:spPr>
      </p:pic>
    </p:spTree>
    <p:extLst>
      <p:ext uri="{BB962C8B-B14F-4D97-AF65-F5344CB8AC3E}">
        <p14:creationId xmlns:p14="http://schemas.microsoft.com/office/powerpoint/2010/main" val="41512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6894187" y="5584173"/>
            <a:ext cx="2249561"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521495" y="1700812"/>
            <a:ext cx="8076510" cy="1224137"/>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521495" y="3113745"/>
            <a:ext cx="8076510" cy="2043451"/>
          </a:xfrm>
          <a:prstGeom prst="rect">
            <a:avLst/>
          </a:prstGeom>
        </p:spPr>
        <p:txBody>
          <a:bodyPr>
            <a:normAutofit/>
          </a:bodyPr>
          <a:lstStyle>
            <a:lvl1pPr marL="0" indent="0">
              <a:lnSpc>
                <a:spcPts val="2430"/>
              </a:lnSpc>
              <a:buNone/>
              <a:defRPr sz="2025">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40139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521494" y="1700213"/>
            <a:ext cx="8101013"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 name="Date Placeholder 2">
            <a:extLst>
              <a:ext uri="{FF2B5EF4-FFF2-40B4-BE49-F238E27FC236}">
                <a16:creationId xmlns:a16="http://schemas.microsoft.com/office/drawing/2014/main" id="{B8C5A752-ADE5-45BF-9096-CA364AC58F30}"/>
              </a:ext>
            </a:extLst>
          </p:cNvPr>
          <p:cNvSpPr>
            <a:spLocks noGrp="1"/>
          </p:cNvSpPr>
          <p:nvPr>
            <p:ph type="dt" sz="half" idx="16"/>
          </p:nvPr>
        </p:nvSpPr>
        <p:spPr/>
        <p:txBody>
          <a:bodyPr/>
          <a:lstStyle/>
          <a:p>
            <a:pPr algn="l"/>
            <a:r>
              <a:rPr lang="en-US"/>
              <a:t>CRICOS code 00025B</a:t>
            </a:r>
            <a:endParaRPr lang="en-AU" dirty="0"/>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9870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3" name="Content Placeholder 2"/>
          <p:cNvSpPr>
            <a:spLocks noGrp="1"/>
          </p:cNvSpPr>
          <p:nvPr>
            <p:ph sz="half" idx="1"/>
          </p:nvPr>
        </p:nvSpPr>
        <p:spPr>
          <a:xfrm>
            <a:off x="521494" y="1700214"/>
            <a:ext cx="3914144"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1800" dirty="0"/>
            </a:lvl5pPr>
            <a:lvl6pPr>
              <a:defRPr lang="en-AU" sz="1500" dirty="0"/>
            </a:lvl6pPr>
            <a:lvl7pPr>
              <a:defRPr lang="en-AU" dirty="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464" y="1700214"/>
            <a:ext cx="3915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780A540D-5E1B-4B0D-A881-660BC8BFB2C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Footer Placeholder 2">
            <a:extLst>
              <a:ext uri="{FF2B5EF4-FFF2-40B4-BE49-F238E27FC236}">
                <a16:creationId xmlns:a16="http://schemas.microsoft.com/office/drawing/2014/main" id="{2C08227A-03B4-4127-BD41-5A40903BC3A5}"/>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816DE1F6-7D39-4943-8CEF-C64A18EBD2AB}"/>
              </a:ext>
            </a:extLst>
          </p:cNvPr>
          <p:cNvSpPr>
            <a:spLocks noGrp="1"/>
          </p:cNvSpPr>
          <p:nvPr>
            <p:ph type="dt" sz="half" idx="12"/>
          </p:nvPr>
        </p:nvSpPr>
        <p:spPr/>
        <p:txBody>
          <a:bodyPr/>
          <a:lstStyle/>
          <a:p>
            <a:pPr algn="l"/>
            <a:r>
              <a:rPr lang="en-US"/>
              <a:t>CRICOS code 00025B</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99985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521494" y="2276873"/>
            <a:ext cx="8101013"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9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p:txBody>
          <a:bodyPr/>
          <a:lstStyle/>
          <a:p>
            <a:pPr algn="l"/>
            <a:r>
              <a:rPr lang="en-US"/>
              <a:t>CRICOS code 00025B</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2963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521495"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521495"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4709633" y="2279553"/>
            <a:ext cx="3915000" cy="360000"/>
          </a:xfrm>
          <a:prstGeom prst="rect">
            <a:avLst/>
          </a:prstGeom>
        </p:spPr>
        <p:txBody>
          <a:bodyPr>
            <a:noAutofit/>
          </a:bodyPr>
          <a:lstStyle>
            <a:lvl1pPr>
              <a:lnSpc>
                <a:spcPct val="100000"/>
              </a:lnSpc>
              <a:defRPr sz="900">
                <a:solidFill>
                  <a:schemeClr val="accent1"/>
                </a:solidFill>
              </a:defRPr>
            </a:lvl1pPr>
            <a:lvl2pPr>
              <a:defRPr sz="900">
                <a:solidFill>
                  <a:schemeClr val="accent1"/>
                </a:solidFill>
              </a:defRPr>
            </a:lvl2pPr>
            <a:lvl3pPr>
              <a:defRPr sz="900">
                <a:solidFill>
                  <a:schemeClr val="accent1"/>
                </a:solidFill>
              </a:defRPr>
            </a:lvl3pPr>
            <a:lvl4pPr>
              <a:defRPr sz="9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4709633" y="2696389"/>
            <a:ext cx="3915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521495" y="1699201"/>
            <a:ext cx="8079582"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7365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4" y="1700212"/>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521494" y="4149320"/>
            <a:ext cx="8101013"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11177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521494" y="1700213"/>
            <a:ext cx="2538257"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3304955"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6084448" y="1700213"/>
            <a:ext cx="2538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34117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5287" y="1700214"/>
            <a:ext cx="531722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521494" y="1698659"/>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Slide Number Placeholder 4">
            <a:extLst>
              <a:ext uri="{FF2B5EF4-FFF2-40B4-BE49-F238E27FC236}">
                <a16:creationId xmlns:a16="http://schemas.microsoft.com/office/drawing/2014/main" id="{4FBEAB6A-AEF1-462D-95F9-F1519022943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5570B25E-86C2-4120-ADF1-BA5A998ACB22}"/>
              </a:ext>
            </a:extLst>
          </p:cNvPr>
          <p:cNvSpPr>
            <a:spLocks noGrp="1"/>
          </p:cNvSpPr>
          <p:nvPr>
            <p:ph type="ftr" sz="quarter" idx="13"/>
          </p:nvPr>
        </p:nvSpPr>
        <p:spPr>
          <a:xfrm>
            <a:off x="539751" y="6519172"/>
            <a:ext cx="2520082" cy="240219"/>
          </a:xfrm>
        </p:spPr>
        <p:txBody>
          <a:bodyPr/>
          <a:lstStyle>
            <a:lvl1pPr>
              <a:defRPr b="0"/>
            </a:lvl1pPr>
          </a:lstStyle>
          <a:p>
            <a:r>
              <a:rPr lang="en-AU"/>
              <a:t>Presentation Title | Date</a:t>
            </a:r>
            <a:endParaRPr lang="en-AU" dirty="0"/>
          </a:p>
        </p:txBody>
      </p:sp>
      <p:sp>
        <p:nvSpPr>
          <p:cNvPr id="4" name="Date Placeholder 3">
            <a:extLst>
              <a:ext uri="{FF2B5EF4-FFF2-40B4-BE49-F238E27FC236}">
                <a16:creationId xmlns:a16="http://schemas.microsoft.com/office/drawing/2014/main" id="{DEE5E26C-0EA4-4311-8C33-7E0BB26727D1}"/>
              </a:ext>
            </a:extLst>
          </p:cNvPr>
          <p:cNvSpPr>
            <a:spLocks noGrp="1"/>
          </p:cNvSpPr>
          <p:nvPr>
            <p:ph type="dt" sz="half" idx="14"/>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4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495" y="1700214"/>
            <a:ext cx="5319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084507" y="1700214"/>
            <a:ext cx="2538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a:extLst>
              <a:ext uri="{FF2B5EF4-FFF2-40B4-BE49-F238E27FC236}">
                <a16:creationId xmlns:a16="http://schemas.microsoft.com/office/drawing/2014/main" id="{B5ADC021-5712-427A-9A4F-3BEA0E8FD587}"/>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4C523327-0B7D-4C38-92D5-3F55376A81CA}"/>
              </a:ext>
            </a:extLst>
          </p:cNvPr>
          <p:cNvSpPr>
            <a:spLocks noGrp="1"/>
          </p:cNvSpPr>
          <p:nvPr>
            <p:ph type="ftr" sz="quarter" idx="13"/>
          </p:nvPr>
        </p:nvSpPr>
        <p:spPr>
          <a:xfrm>
            <a:off x="539751" y="6519172"/>
            <a:ext cx="2520082" cy="240219"/>
          </a:xfrm>
        </p:spPr>
        <p:txBody>
          <a:bodyPr/>
          <a:lstStyle>
            <a:lvl1pPr>
              <a:defRPr b="0"/>
            </a:lvl1pPr>
          </a:lstStyle>
          <a:p>
            <a:r>
              <a:rPr lang="en-AU" dirty="0"/>
              <a:t>Presentation Title | Date</a:t>
            </a:r>
          </a:p>
        </p:txBody>
      </p:sp>
      <p:sp>
        <p:nvSpPr>
          <p:cNvPr id="2" name="Date Placeholder 1">
            <a:extLst>
              <a:ext uri="{FF2B5EF4-FFF2-40B4-BE49-F238E27FC236}">
                <a16:creationId xmlns:a16="http://schemas.microsoft.com/office/drawing/2014/main" id="{B3CAE99C-6246-4A8D-9665-8E1EF48C2776}"/>
              </a:ext>
            </a:extLst>
          </p:cNvPr>
          <p:cNvSpPr>
            <a:spLocks noGrp="1"/>
          </p:cNvSpPr>
          <p:nvPr>
            <p:ph type="dt" sz="half" idx="14"/>
          </p:nvPr>
        </p:nvSpPr>
        <p:spPr/>
        <p:txBody>
          <a:bodyPr/>
          <a:lstStyle>
            <a:lvl1pPr algn="l">
              <a:defRPr/>
            </a:lvl1pPr>
          </a:lstStyle>
          <a:p>
            <a:r>
              <a:rPr lang="en-US"/>
              <a:t>CRICOS code 00025B</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1098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 y="624881"/>
            <a:ext cx="9143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521496" y="1052514"/>
            <a:ext cx="2538411" cy="5263410"/>
          </a:xfrm>
          <a:prstGeom prst="rect">
            <a:avLst/>
          </a:prstGeom>
          <a:solidFill>
            <a:schemeClr val="bg1"/>
          </a:solidFill>
        </p:spPr>
        <p:txBody>
          <a:bodyPr lIns="180000" tIns="180000" rIns="180000" bIns="180000" anchor="t">
            <a:normAutofit/>
          </a:bodyPr>
          <a:lstStyle>
            <a:lvl1pPr marL="214313" indent="-214313" algn="l">
              <a:buClr>
                <a:schemeClr val="bg1"/>
              </a:buClr>
              <a:buFont typeface="Arial" panose="020B0604020202020204" pitchFamily="34" charset="0"/>
              <a:buChar char="•"/>
              <a:defRPr lang="en-AU" dirty="0"/>
            </a:lvl1pPr>
          </a:lstStyle>
          <a:p>
            <a:pPr lvl="0"/>
            <a:br>
              <a:rPr lang="en-AU" dirty="0"/>
            </a:br>
            <a:br>
              <a:rPr lang="en-AU" dirty="0"/>
            </a:br>
            <a:br>
              <a:rPr lang="en-AU" dirty="0"/>
            </a:br>
            <a:br>
              <a:rPr lang="en-AU" dirty="0"/>
            </a:br>
            <a:br>
              <a:rPr lang="en-AU" dirty="0"/>
            </a:br>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845586" y="1688434"/>
            <a:ext cx="1944216" cy="876470"/>
          </a:xfrm>
        </p:spPr>
        <p:txBody>
          <a:bodyPr anchor="t">
            <a:normAutofit/>
          </a:bodyPr>
          <a:lstStyle>
            <a:lvl1pPr>
              <a:defRPr sz="2100"/>
            </a:lvl1pPr>
          </a:lstStyle>
          <a:p>
            <a:r>
              <a:rPr lang="en-US" dirty="0"/>
              <a:t>[Title]</a:t>
            </a:r>
            <a:endParaRPr lang="en-AU" dirty="0"/>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dirty="0"/>
              <a:t>Presentation Title | Date</a:t>
            </a:r>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12640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21496" y="1700214"/>
            <a:ext cx="8101012" cy="4249107"/>
          </a:xfrm>
          <a:prstGeom prst="rect">
            <a:avLst/>
          </a:prstGeom>
          <a:solidFill>
            <a:schemeClr val="bg2"/>
          </a:solidFill>
        </p:spPr>
        <p:txBody>
          <a:bodyPr anchor="ctr"/>
          <a:lstStyle>
            <a:lvl1pPr marL="0" indent="0" algn="ctr">
              <a:spcBef>
                <a:spcPts val="0"/>
              </a:spcBef>
              <a:spcAft>
                <a:spcPts val="0"/>
              </a:spcAft>
              <a:buNone/>
              <a:defRPr lang="en-AU" dirty="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dirty="0"/>
              <a:t>Click icon to add picture</a:t>
            </a:r>
            <a:br>
              <a:rPr lang="en-AU" dirty="0"/>
            </a:br>
            <a:br>
              <a:rPr lang="en-AU" dirty="0"/>
            </a:br>
            <a:br>
              <a:rPr lang="en-AU" dirty="0"/>
            </a:br>
            <a:endParaRPr lang="en-AU" dirty="0"/>
          </a:p>
        </p:txBody>
      </p:sp>
      <p:sp>
        <p:nvSpPr>
          <p:cNvPr id="4" name="Text Placeholder 3"/>
          <p:cNvSpPr>
            <a:spLocks noGrp="1"/>
          </p:cNvSpPr>
          <p:nvPr>
            <p:ph type="body" sz="half" idx="2" hasCustomPrompt="1"/>
          </p:nvPr>
        </p:nvSpPr>
        <p:spPr>
          <a:xfrm>
            <a:off x="521495" y="5949320"/>
            <a:ext cx="8101011" cy="360000"/>
          </a:xfrm>
          <a:prstGeom prst="rect">
            <a:avLst/>
          </a:prstGeo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B4A0D377-DFFF-4D31-BDB5-651C6BEB3C8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Footer Placeholder 2">
            <a:extLst>
              <a:ext uri="{FF2B5EF4-FFF2-40B4-BE49-F238E27FC236}">
                <a16:creationId xmlns:a16="http://schemas.microsoft.com/office/drawing/2014/main" id="{25E0D7F5-D6F4-4FC8-AA3F-7860223EA408}"/>
              </a:ext>
            </a:extLst>
          </p:cNvPr>
          <p:cNvSpPr>
            <a:spLocks noGrp="1"/>
          </p:cNvSpPr>
          <p:nvPr>
            <p:ph type="ftr" sz="quarter" idx="10"/>
          </p:nvPr>
        </p:nvSpPr>
        <p:spPr>
          <a:xfrm>
            <a:off x="539751" y="6519172"/>
            <a:ext cx="2520082" cy="240219"/>
          </a:xfrm>
        </p:spPr>
        <p:txBody>
          <a:bodyPr/>
          <a:lstStyle>
            <a:lvl1pPr>
              <a:defRPr b="0"/>
            </a:lvl1pPr>
          </a:lstStyle>
          <a:p>
            <a:r>
              <a:rPr lang="en-AU"/>
              <a:t>Presentation Title | Date</a:t>
            </a:r>
            <a:endParaRPr lang="en-AU" dirty="0"/>
          </a:p>
        </p:txBody>
      </p:sp>
      <p:sp>
        <p:nvSpPr>
          <p:cNvPr id="5" name="Date Placeholder 4">
            <a:extLst>
              <a:ext uri="{FF2B5EF4-FFF2-40B4-BE49-F238E27FC236}">
                <a16:creationId xmlns:a16="http://schemas.microsoft.com/office/drawing/2014/main" id="{E33690E2-A6F8-4F49-8E32-5EC5B8A5507A}"/>
              </a:ext>
            </a:extLst>
          </p:cNvPr>
          <p:cNvSpPr>
            <a:spLocks noGrp="1"/>
          </p:cNvSpPr>
          <p:nvPr>
            <p:ph type="dt" sz="half" idx="12"/>
          </p:nvPr>
        </p:nvSpPr>
        <p:spPr/>
        <p:txBody>
          <a:bodyPr/>
          <a:lstStyle/>
          <a:p>
            <a:pPr algn="l"/>
            <a:r>
              <a:rPr lang="en-US"/>
              <a:t>CRICOS code 00025B</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8295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9"/>
            <a:ext cx="5838713"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9337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4832" y="619522"/>
            <a:ext cx="4572099"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5" y="1700214"/>
            <a:ext cx="3906441"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521495" y="1052736"/>
            <a:ext cx="3906440"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42904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5985" y="619866"/>
            <a:ext cx="304887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521494" y="1700214"/>
            <a:ext cx="5317418"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45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521494" y="1052736"/>
            <a:ext cx="5317418"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89725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7163" y="-3115"/>
            <a:ext cx="5836837"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dirty="0"/>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521495" y="1052736"/>
            <a:ext cx="2538412"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9281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4576708" y="-2778"/>
            <a:ext cx="4570224"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521494" y="1700214"/>
            <a:ext cx="3906440"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521494" y="1052736"/>
            <a:ext cx="3906440"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5613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81639" y="-8784"/>
            <a:ext cx="3062362"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p:txBody>
          <a:bodyPr/>
          <a:lstStyle>
            <a:lvl1pPr>
              <a:defRPr>
                <a:solidFill>
                  <a:schemeClr val="bg1"/>
                </a:solidFill>
              </a:defRPr>
            </a:lvl1pPr>
          </a:lstStyle>
          <a:p>
            <a:r>
              <a:rPr lang="en-US"/>
              <a:t>CRICOS code 00025B</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521494" y="1700214"/>
            <a:ext cx="5317418"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D34DE91-0A0E-4F2C-AE95-29A5EC069F9B}"/>
              </a:ext>
            </a:extLst>
          </p:cNvPr>
          <p:cNvSpPr txBox="1"/>
          <p:nvPr userDrawn="1"/>
        </p:nvSpPr>
        <p:spPr>
          <a:xfrm>
            <a:off x="1" y="-1053499"/>
            <a:ext cx="5724128" cy="738664"/>
          </a:xfrm>
          <a:prstGeom prst="rect">
            <a:avLst/>
          </a:prstGeom>
          <a:solidFill>
            <a:schemeClr val="accent1"/>
          </a:solidFill>
        </p:spPr>
        <p:txBody>
          <a:bodyPr wrap="square" rtlCol="0">
            <a:spAutoFit/>
          </a:bodyPr>
          <a:lstStyle/>
          <a:p>
            <a:r>
              <a:rPr lang="en-AU" sz="1050" dirty="0">
                <a:solidFill>
                  <a:schemeClr val="bg1"/>
                </a:solidFill>
              </a:rPr>
              <a:t>For this slide design, you can change the background colour</a:t>
            </a:r>
          </a:p>
          <a:p>
            <a:r>
              <a:rPr lang="en-AU" sz="1050" dirty="0">
                <a:solidFill>
                  <a:schemeClr val="bg1"/>
                </a:solidFill>
              </a:rPr>
              <a:t>by right-clicking somewhere on the slide, not in a content placeholder.</a:t>
            </a:r>
          </a:p>
          <a:p>
            <a:r>
              <a:rPr lang="en-US" sz="1050" dirty="0">
                <a:solidFill>
                  <a:schemeClr val="bg1"/>
                </a:solidFill>
              </a:rPr>
              <a:t>‘Format Background</a:t>
            </a:r>
          </a:p>
          <a:p>
            <a:r>
              <a:rPr lang="en-US" sz="1050" dirty="0">
                <a:solidFill>
                  <a:schemeClr val="bg1"/>
                </a:solidFill>
              </a:rPr>
              <a:t>Under the ‘Fill’ menu, ‘change ‘Solid fill’ to a </a:t>
            </a:r>
            <a:r>
              <a:rPr lang="en-US" sz="1050" dirty="0" err="1">
                <a:solidFill>
                  <a:schemeClr val="bg1"/>
                </a:solidFill>
              </a:rPr>
              <a:t>colour</a:t>
            </a:r>
            <a:r>
              <a:rPr lang="en-US" sz="1050" dirty="0">
                <a:solidFill>
                  <a:schemeClr val="bg1"/>
                </a:solidFill>
              </a:rPr>
              <a:t> from the palette</a:t>
            </a:r>
            <a:endParaRPr lang="en-AU" sz="1050" dirty="0">
              <a:solidFill>
                <a:schemeClr val="bg1"/>
              </a:solidFill>
            </a:endParaRPr>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521495" y="1052736"/>
            <a:ext cx="5322093" cy="469056"/>
          </a:xfrm>
        </p:spPr>
        <p:txBody>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37123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3305287"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521495" y="2204864"/>
            <a:ext cx="2538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p:txBody>
          <a:bodyPr/>
          <a:lstStyle/>
          <a:p>
            <a:pPr algn="l"/>
            <a:r>
              <a:rPr lang="en-US"/>
              <a:t>CRICOS code 00025B</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3305287"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6228000" y="630978"/>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6228000" y="3485752"/>
            <a:ext cx="2916000" cy="2844000"/>
          </a:xfrm>
          <a:prstGeom prst="rect">
            <a:avLst/>
          </a:prstGeom>
          <a:solidFill>
            <a:schemeClr val="bg2"/>
          </a:solidFill>
        </p:spPr>
        <p:txBody>
          <a:bodyPr anchor="ctr"/>
          <a:lstStyle>
            <a:lvl1pPr algn="ctr">
              <a:defRPr sz="9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521495" y="1052736"/>
            <a:ext cx="2538412"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670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521495"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3307220" y="3447001"/>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6084507" y="3446254"/>
            <a:ext cx="2538000" cy="2861725"/>
          </a:xfrm>
          <a:prstGeom prst="rect">
            <a:avLst/>
          </a:prstGeom>
          <a:solidFill>
            <a:schemeClr val="bg2"/>
          </a:solidFill>
        </p:spPr>
        <p:txBody>
          <a:bodyPr anchor="ctr"/>
          <a:lstStyle>
            <a:lvl1pPr algn="ctr">
              <a:defRPr sz="9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521494"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3307220"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6084507" y="1700213"/>
            <a:ext cx="2538000" cy="1728787"/>
          </a:xfrm>
          <a:prstGeom prst="rect">
            <a:avLst/>
          </a:prstGeom>
        </p:spPr>
        <p:txBody>
          <a:bodyPr/>
          <a:lstStyle>
            <a:lvl1pPr>
              <a:lnSpc>
                <a:spcPct val="100000"/>
              </a:lnSpc>
              <a:defRPr lang="en-US" dirty="0"/>
            </a:lvl1pPr>
            <a:lvl2pPr marL="128588" indent="-128588">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80739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268790"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39751"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39751"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4032039" y="1700808"/>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3302999" y="2996953"/>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3302999" y="3271090"/>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6797369" y="1700907"/>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6068330" y="2997052"/>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6068330" y="3271189"/>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268790"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539751"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539751"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4032039" y="4077242"/>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3302999" y="5373387"/>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3302999" y="5647524"/>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6797369" y="4077341"/>
            <a:ext cx="1079923" cy="1199578"/>
          </a:xfrm>
          <a:prstGeom prst="rect">
            <a:avLst/>
          </a:prstGeom>
          <a:solidFill>
            <a:schemeClr val="bg2"/>
          </a:solidFill>
        </p:spPr>
        <p:txBody>
          <a:bodyPr anchor="ctr"/>
          <a:lstStyle>
            <a:lvl1pPr algn="ctr">
              <a:defRPr sz="9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6068330" y="5373486"/>
            <a:ext cx="2538000"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6068330" y="5647623"/>
            <a:ext cx="2538000" cy="648000"/>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977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809378" y="1917008"/>
            <a:ext cx="1188231" cy="1584000"/>
          </a:xfrm>
          <a:prstGeom prst="rect">
            <a:avLst/>
          </a:prstGeom>
          <a:solidFill>
            <a:schemeClr val="accent1"/>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521495"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521495"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p:txBody>
          <a:bodyPr/>
          <a:lstStyle/>
          <a:p>
            <a:pPr algn="l"/>
            <a:r>
              <a:rPr lang="en-US"/>
              <a:t>CRICOS code 00025B</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2949090" y="1917008"/>
            <a:ext cx="1188231" cy="1584000"/>
          </a:xfrm>
          <a:prstGeom prst="rect">
            <a:avLst/>
          </a:prstGeom>
          <a:solidFill>
            <a:srgbClr val="962A8B"/>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266120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266120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5014620" y="1917008"/>
            <a:ext cx="1188231" cy="1584000"/>
          </a:xfrm>
          <a:prstGeom prst="rect">
            <a:avLst/>
          </a:prstGeom>
          <a:solidFill>
            <a:srgbClr val="999490"/>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4726737"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4726737"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7136076" y="1917008"/>
            <a:ext cx="1188231" cy="1584000"/>
          </a:xfrm>
          <a:prstGeom prst="rect">
            <a:avLst/>
          </a:prstGeom>
          <a:solidFill>
            <a:srgbClr val="D7D1CC"/>
          </a:solidFill>
        </p:spPr>
        <p:txBody>
          <a:bodyPr lIns="72000" tIns="72000" rIns="72000" bIns="72000" anchor="ctr">
            <a:normAutofit/>
          </a:bodyPr>
          <a:lstStyle>
            <a:lvl1pPr algn="ctr">
              <a:lnSpc>
                <a:spcPct val="100000"/>
              </a:lnSpc>
              <a:defRPr lang="en-US" sz="2100" b="1" dirty="0">
                <a:solidFill>
                  <a:schemeClr val="bg1"/>
                </a:solidFill>
              </a:defRPr>
            </a:lvl1pPr>
            <a:lvl2pPr marL="128588" indent="-128588" algn="ctr">
              <a:lnSpc>
                <a:spcPct val="100000"/>
              </a:lnSpc>
              <a:spcAft>
                <a:spcPts val="225"/>
              </a:spcAft>
              <a:buClr>
                <a:schemeClr val="accent1"/>
              </a:buClr>
              <a:buFont typeface="Arial" panose="020B0604020202020204" pitchFamily="34" charset="0"/>
              <a:buChar char="•"/>
              <a:defRPr lang="en-US" dirty="0"/>
            </a:lvl2pPr>
            <a:lvl3pPr marL="270000" indent="-134541">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6848193" y="3861049"/>
            <a:ext cx="1763997" cy="240219"/>
          </a:xfrm>
          <a:prstGeom prst="rect">
            <a:avLst/>
          </a:prstGeom>
        </p:spPr>
        <p:txBody>
          <a:bodyPr/>
          <a:lstStyle>
            <a:lvl1pPr algn="ctr">
              <a:lnSpc>
                <a:spcPct val="100000"/>
              </a:lnSpc>
              <a:defRPr lang="en-US" sz="1200" b="1" dirty="0">
                <a:solidFill>
                  <a:schemeClr val="accent1"/>
                </a:solidFill>
              </a:defRPr>
            </a:lvl1pPr>
            <a:lvl2pPr marL="128588" indent="-128588">
              <a:lnSpc>
                <a:spcPct val="100000"/>
              </a:lnSpc>
              <a:spcAft>
                <a:spcPts val="225"/>
              </a:spcAft>
              <a:buClr>
                <a:schemeClr val="accent1"/>
              </a:buClr>
              <a:buFont typeface="Arial" panose="020B0604020202020204" pitchFamily="34" charset="0"/>
              <a:buChar char="•"/>
              <a:defRPr lang="en-US" dirty="0"/>
            </a:lvl2pPr>
            <a:lvl3pPr marL="135459"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6848193" y="4135186"/>
            <a:ext cx="1763997" cy="1516648"/>
          </a:xfrm>
          <a:prstGeom prst="rect">
            <a:avLst/>
          </a:prstGeom>
        </p:spPr>
        <p:txBody>
          <a:bodyPr>
            <a:normAutofit/>
          </a:bodyPr>
          <a:lstStyle>
            <a:lvl1pPr algn="ctr">
              <a:lnSpc>
                <a:spcPct val="100000"/>
              </a:lnSpc>
              <a:defRPr lang="en-US" sz="1200" dirty="0"/>
            </a:lvl1pPr>
            <a:lvl2pPr marL="128588" indent="-128588" algn="ctr">
              <a:lnSpc>
                <a:spcPct val="100000"/>
              </a:lnSpc>
              <a:spcAft>
                <a:spcPts val="225"/>
              </a:spcAft>
              <a:buClr>
                <a:schemeClr val="accent1"/>
              </a:buClr>
              <a:buFont typeface="Arial" panose="020B0604020202020204" pitchFamily="34" charset="0"/>
              <a:buChar char="•"/>
              <a:defRPr lang="en-US" sz="1200" dirty="0"/>
            </a:lvl2pPr>
            <a:lvl3pPr marL="270000" indent="-134541">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93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5" cy="4608515"/>
          </a:xfrm>
          <a:prstGeom prst="rect">
            <a:avLst/>
          </a:prstGeom>
          <a:solidFill>
            <a:schemeClr val="accent1"/>
          </a:solidFill>
        </p:spPr>
        <p:txBody>
          <a:bodyPr anchor="ctr">
            <a:normAutofit/>
          </a:bodyPr>
          <a:lstStyle>
            <a:lvl1pPr algn="ctr">
              <a:defRPr sz="135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521495" y="1700214"/>
            <a:ext cx="3898356"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45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p:txBody>
          <a:bodyPr/>
          <a:lstStyle/>
          <a:p>
            <a:pPr algn="l"/>
            <a:r>
              <a:rPr lang="en-US"/>
              <a:t>CRICOS code 00025B</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33404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3"/>
          </a:xfrm>
          <a:prstGeom prst="rect">
            <a:avLst/>
          </a:prstGeom>
          <a:solidFill>
            <a:srgbClr val="962A8B"/>
          </a:solidFill>
        </p:spPr>
        <p:txBody>
          <a:bodyPr anchor="ctr">
            <a:normAutofit/>
          </a:bodyPr>
          <a:lstStyle>
            <a:lvl1pPr algn="ctr">
              <a:defRPr sz="135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521100" y="1700212"/>
            <a:ext cx="3906835"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p:txBody>
          <a:bodyPr/>
          <a:lstStyle/>
          <a:p>
            <a:pPr algn="l"/>
            <a:r>
              <a:rPr lang="en-US"/>
              <a:t>CRICOS code 00025B</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6585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4"/>
            <a:ext cx="4050504" cy="4608515"/>
          </a:xfrm>
          <a:prstGeom prst="rect">
            <a:avLst/>
          </a:prstGeom>
          <a:solidFill>
            <a:srgbClr val="D7D1CC"/>
          </a:solidFill>
        </p:spPr>
        <p:txBody>
          <a:bodyPr anchor="ctr">
            <a:normAutofit/>
          </a:bodyPr>
          <a:lstStyle>
            <a:lvl1pPr algn="ctr">
              <a:defRPr sz="135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521100" y="1700214"/>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p:txBody>
          <a:bodyPr/>
          <a:lstStyle/>
          <a:p>
            <a:pPr algn="l"/>
            <a:r>
              <a:rPr lang="en-US"/>
              <a:t>CRICOS code 00025B</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54495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4572002" y="1700213"/>
            <a:ext cx="4050505" cy="4608512"/>
          </a:xfrm>
          <a:prstGeom prst="rect">
            <a:avLst/>
          </a:prstGeom>
          <a:solidFill>
            <a:srgbClr val="999490"/>
          </a:solidFill>
        </p:spPr>
        <p:txBody>
          <a:bodyPr anchor="ctr">
            <a:normAutofit/>
          </a:bodyPr>
          <a:lstStyle>
            <a:lvl1pPr algn="ctr">
              <a:defRPr sz="135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521100" y="1700213"/>
            <a:ext cx="3906835"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049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6084095" y="1700213"/>
            <a:ext cx="2538411" cy="4615710"/>
          </a:xfrm>
          <a:prstGeom prst="rect">
            <a:avLst/>
          </a:prstGeom>
          <a:solidFill>
            <a:schemeClr val="accent1"/>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p:txBody>
          <a:bodyPr/>
          <a:lstStyle/>
          <a:p>
            <a:pPr algn="l"/>
            <a:r>
              <a:rPr lang="en-US"/>
              <a:t>CRICOS code 00025B</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521496" y="1700213"/>
            <a:ext cx="2538411" cy="4615710"/>
          </a:xfrm>
          <a:prstGeom prst="rect">
            <a:avLst/>
          </a:prstGeom>
          <a:solidFill>
            <a:srgbClr val="962A8B"/>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3290441" y="1692905"/>
            <a:ext cx="2538411" cy="4615710"/>
          </a:xfrm>
          <a:prstGeom prst="rect">
            <a:avLst/>
          </a:prstGeom>
          <a:solidFill>
            <a:srgbClr val="999490"/>
          </a:solidFill>
        </p:spPr>
        <p:txBody>
          <a:bodyPr lIns="180000" tIns="108000" rIns="180000" bIns="180000" anchor="t">
            <a:normAutofit/>
          </a:bodyPr>
          <a:lstStyle>
            <a:lvl1pPr marL="214313" indent="-214313" algn="l">
              <a:buClr>
                <a:schemeClr val="bg1"/>
              </a:buClr>
              <a:buFont typeface="Arial" panose="020B0604020202020204" pitchFamily="34" charset="0"/>
              <a:buChar char="•"/>
              <a:defRPr sz="105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8700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521100" y="3593713"/>
            <a:ext cx="3898900"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4716464" y="2024810"/>
            <a:ext cx="38988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4716465" y="4602159"/>
            <a:ext cx="3898900"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521100" y="1700808"/>
            <a:ext cx="3898899"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4716465" y="1700809"/>
            <a:ext cx="3898900" cy="324000"/>
          </a:xfrm>
          <a:prstGeom prst="rect">
            <a:avLst/>
          </a:prstGeom>
        </p:spPr>
        <p:txBody>
          <a:bodyPr>
            <a:normAutofit/>
          </a:bodyPr>
          <a:lstStyle>
            <a:lvl5pPr>
              <a:defRPr lang="en-AU" sz="15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p:txBody>
          <a:bodyPr/>
          <a:lstStyle/>
          <a:p>
            <a:pPr algn="l"/>
            <a:r>
              <a:rPr lang="en-US"/>
              <a:t>CRICOS code 00025B</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73358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4714875" y="2677685"/>
            <a:ext cx="3914999"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4714875" y="4694142"/>
            <a:ext cx="3914997"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4714875" y="2279659"/>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4714875" y="4401144"/>
            <a:ext cx="3916602" cy="324000"/>
          </a:xfrm>
          <a:prstGeom prst="rect">
            <a:avLst/>
          </a:prstGeom>
        </p:spPr>
        <p:txBody>
          <a:bodyPr/>
          <a:lstStyle>
            <a:lvl1pPr>
              <a:lnSpc>
                <a:spcPct val="100000"/>
              </a:lnSpc>
              <a:defRPr sz="9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521100" y="2279197"/>
            <a:ext cx="3887788"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521100" y="4401144"/>
            <a:ext cx="3887788"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p:txBody>
          <a:bodyPr/>
          <a:lstStyle/>
          <a:p>
            <a:pPr algn="l"/>
            <a:r>
              <a:rPr lang="en-US"/>
              <a:t>CRICOS code 00025B</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7723451" y="152896"/>
            <a:ext cx="908013"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521494" y="1700808"/>
            <a:ext cx="8101013" cy="504825"/>
          </a:xfrm>
        </p:spPr>
        <p:txBody>
          <a:bodyPr>
            <a:normAutofit/>
          </a:bodyPr>
          <a:lstStyle>
            <a:lvl1pPr>
              <a:defRPr sz="1500" b="1">
                <a:solidFill>
                  <a:schemeClr val="accent1"/>
                </a:solidFill>
              </a:defRPr>
            </a:lvl1pPr>
            <a:lvl2pPr marL="459" indent="0">
              <a:buNone/>
              <a:defRPr/>
            </a:lvl2pPr>
          </a:lstStyle>
          <a:p>
            <a:pPr lvl="0"/>
            <a:r>
              <a:rPr lang="en-US" dirty="0"/>
              <a:t>[Subtitle]</a:t>
            </a:r>
          </a:p>
        </p:txBody>
      </p:sp>
    </p:spTree>
    <p:extLst>
      <p:ext uri="{BB962C8B-B14F-4D97-AF65-F5344CB8AC3E}">
        <p14:creationId xmlns:p14="http://schemas.microsoft.com/office/powerpoint/2010/main" val="22033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p:txBody>
          <a:bodyPr/>
          <a:lstStyle/>
          <a:p>
            <a:pPr algn="l"/>
            <a:r>
              <a:rPr lang="en-US"/>
              <a:t>CRICOS code 00025B</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3300413" y="6524625"/>
            <a:ext cx="2538500" cy="241300"/>
          </a:xfrm>
        </p:spPr>
        <p:txBody>
          <a:bodyPr anchor="ctr">
            <a:normAutofit/>
          </a:bodyPr>
          <a:lstStyle>
            <a:lvl1pPr algn="ctr">
              <a:defRPr sz="75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9144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7723451" y="152896"/>
            <a:ext cx="908013" cy="324000"/>
          </a:xfrm>
          <a:prstGeom prst="rect">
            <a:avLst/>
          </a:prstGeom>
        </p:spPr>
      </p:pic>
    </p:spTree>
    <p:extLst>
      <p:ext uri="{BB962C8B-B14F-4D97-AF65-F5344CB8AC3E}">
        <p14:creationId xmlns:p14="http://schemas.microsoft.com/office/powerpoint/2010/main" val="23776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9143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7703455" y="152896"/>
            <a:ext cx="928010" cy="324000"/>
          </a:xfrm>
          <a:prstGeom prst="rect">
            <a:avLst/>
          </a:prstGeom>
        </p:spPr>
      </p:pic>
    </p:spTree>
    <p:extLst>
      <p:ext uri="{BB962C8B-B14F-4D97-AF65-F5344CB8AC3E}">
        <p14:creationId xmlns:p14="http://schemas.microsoft.com/office/powerpoint/2010/main" val="1888441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9144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2" name="Title 1"/>
          <p:cNvSpPr>
            <a:spLocks noGrp="1"/>
          </p:cNvSpPr>
          <p:nvPr>
            <p:ph type="title"/>
          </p:nvPr>
        </p:nvSpPr>
        <p:spPr>
          <a:xfrm>
            <a:off x="521100" y="1082189"/>
            <a:ext cx="8058004" cy="720081"/>
          </a:xfr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1916906"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7434318" y="5571760"/>
            <a:ext cx="1709682"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350"/>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33674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9144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sz="135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521101" y="1876347"/>
            <a:ext cx="2440697" cy="832577"/>
          </a:xfrm>
          <a:prstGeom prst="rect">
            <a:avLst/>
          </a:prstGeom>
        </p:spPr>
        <p:txBody>
          <a:bodyPr>
            <a:normAutofit/>
          </a:bodyPr>
          <a:lstStyle>
            <a:lvl1pPr marL="0" indent="0">
              <a:lnSpc>
                <a:spcPct val="100000"/>
              </a:lnSpc>
              <a:spcBef>
                <a:spcPts val="0"/>
              </a:spcBef>
              <a:spcAft>
                <a:spcPts val="0"/>
              </a:spcAft>
              <a:buNone/>
              <a:defRPr sz="9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815632" y="2852940"/>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815632" y="3125022"/>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815632" y="3415095"/>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815632" y="3687177"/>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815632" y="3957494"/>
            <a:ext cx="2564072" cy="202889"/>
          </a:xfrm>
          <a:prstGeom prst="rect">
            <a:avLst/>
          </a:prstGeom>
        </p:spPr>
        <p:txBody>
          <a:bodyPr>
            <a:normAutofit/>
          </a:bodyPr>
          <a:lstStyle>
            <a:lvl1pPr marL="0" indent="0">
              <a:lnSpc>
                <a:spcPts val="1125"/>
              </a:lnSpc>
              <a:spcAft>
                <a:spcPts val="0"/>
              </a:spcAft>
              <a:buNone/>
              <a:defRPr sz="713">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521100" y="1082189"/>
            <a:ext cx="3906835" cy="720081"/>
          </a:xfrm>
        </p:spPr>
        <p:txBody>
          <a:bodyPr anchor="b">
            <a:noAutofit/>
          </a:bodyPr>
          <a:lstStyle>
            <a:lvl1pPr>
              <a:lnSpc>
                <a:spcPts val="3780"/>
              </a:lnSpc>
              <a:defRPr sz="315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4569341" y="923052"/>
            <a:ext cx="4576464"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9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521494" y="207631"/>
            <a:ext cx="2403000" cy="472463"/>
          </a:xfrm>
          <a:prstGeom prst="rect">
            <a:avLst/>
          </a:prstGeom>
        </p:spPr>
      </p:pic>
    </p:spTree>
    <p:extLst>
      <p:ext uri="{BB962C8B-B14F-4D97-AF65-F5344CB8AC3E}">
        <p14:creationId xmlns:p14="http://schemas.microsoft.com/office/powerpoint/2010/main" val="28076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3C4CCB-9D43-412D-A0AC-BB84032C120D}" type="datetimeFigureOut">
              <a:rPr lang="en-GB" smtClean="0"/>
              <a:pPr/>
              <a:t>15/02/2023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604E8A-5EF9-4750-B9F2-B59ABA0DB4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4CCB-9D43-412D-A0AC-BB84032C120D}" type="datetimeFigureOut">
              <a:rPr lang="en-GB" smtClean="0"/>
              <a:pPr/>
              <a:t>15/02/2023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04E8A-5EF9-4750-B9F2-B59ABA0DB4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494" y="1052736"/>
            <a:ext cx="8101013"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521495" y="6519172"/>
            <a:ext cx="2520082" cy="240219"/>
          </a:xfrm>
          <a:prstGeom prst="rect">
            <a:avLst/>
          </a:prstGeom>
        </p:spPr>
        <p:txBody>
          <a:bodyPr vert="horz" lIns="0" tIns="0" rIns="0" bIns="0" rtlCol="0" anchor="ctr"/>
          <a:lstStyle>
            <a:lvl1pPr algn="l">
              <a:defRPr sz="600" b="0">
                <a:solidFill>
                  <a:schemeClr val="tx1"/>
                </a:solidFill>
              </a:defRPr>
            </a:lvl1pPr>
          </a:lstStyle>
          <a:p>
            <a:r>
              <a:rPr lang="en-AU" dirty="0"/>
              <a:t>Presentation Title | Date</a:t>
            </a:r>
          </a:p>
        </p:txBody>
      </p:sp>
      <p:sp>
        <p:nvSpPr>
          <p:cNvPr id="7" name="Slide Number Placeholder 5"/>
          <p:cNvSpPr>
            <a:spLocks noGrp="1"/>
          </p:cNvSpPr>
          <p:nvPr>
            <p:ph type="sldNum" sz="quarter" idx="4"/>
          </p:nvPr>
        </p:nvSpPr>
        <p:spPr>
          <a:xfrm>
            <a:off x="8406426" y="6519172"/>
            <a:ext cx="216024" cy="240219"/>
          </a:xfrm>
          <a:prstGeom prst="rect">
            <a:avLst/>
          </a:prstGeom>
        </p:spPr>
        <p:txBody>
          <a:bodyPr vert="horz" lIns="0" tIns="0" rIns="0" bIns="0" rtlCol="0" anchor="ctr"/>
          <a:lstStyle>
            <a:lvl1pPr algn="r">
              <a:defRPr sz="6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521495" y="1700214"/>
            <a:ext cx="8101012"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084366" y="6518190"/>
            <a:ext cx="1782000" cy="241200"/>
          </a:xfrm>
          <a:prstGeom prst="rect">
            <a:avLst/>
          </a:prstGeom>
        </p:spPr>
        <p:txBody>
          <a:bodyPr vert="horz" lIns="0" tIns="0" rIns="0" bIns="0" rtlCol="0" anchor="ctr"/>
          <a:lstStyle>
            <a:lvl1pPr algn="l">
              <a:defRPr sz="600">
                <a:solidFill>
                  <a:schemeClr val="tx1"/>
                </a:solidFill>
              </a:defRPr>
            </a:lvl1pPr>
          </a:lstStyle>
          <a:p>
            <a:r>
              <a:rPr lang="en-US"/>
              <a:t>CRICOS code 00025B</a:t>
            </a:r>
            <a:endParaRPr lang="en-AU" dirty="0"/>
          </a:p>
        </p:txBody>
      </p:sp>
    </p:spTree>
    <p:extLst>
      <p:ext uri="{BB962C8B-B14F-4D97-AF65-F5344CB8AC3E}">
        <p14:creationId xmlns:p14="http://schemas.microsoft.com/office/powerpoint/2010/main" val="6042760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000" indent="-134541"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70000" indent="-134541"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000" indent="-134541"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68BA0AB-CDE4-44D9-82BE-2CD49AE751D8}"/>
              </a:ext>
            </a:extLst>
          </p:cNvPr>
          <p:cNvSpPr txBox="1">
            <a:spLocks/>
          </p:cNvSpPr>
          <p:nvPr/>
        </p:nvSpPr>
        <p:spPr>
          <a:xfrm>
            <a:off x="1143000" y="1937789"/>
            <a:ext cx="6858000" cy="179070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en-US" sz="3300" dirty="0">
                <a:solidFill>
                  <a:srgbClr val="0000FF"/>
                </a:solidFill>
                <a:latin typeface="Calibri Light" panose="020F0302020204030204"/>
              </a:rPr>
              <a:t>Introduction to Mendelian Randomization: Using genes to inform causality</a:t>
            </a:r>
            <a:endParaRPr lang="en-AU" sz="3300" dirty="0">
              <a:solidFill>
                <a:srgbClr val="0000FF"/>
              </a:solidFill>
              <a:latin typeface="Calibri Light" panose="020F0302020204030204"/>
            </a:endParaRPr>
          </a:p>
        </p:txBody>
      </p:sp>
      <p:sp>
        <p:nvSpPr>
          <p:cNvPr id="23" name="Subtitle 2">
            <a:extLst>
              <a:ext uri="{FF2B5EF4-FFF2-40B4-BE49-F238E27FC236}">
                <a16:creationId xmlns:a16="http://schemas.microsoft.com/office/drawing/2014/main" id="{7634207E-BD86-43EA-9283-B18308D344A0}"/>
              </a:ext>
            </a:extLst>
          </p:cNvPr>
          <p:cNvSpPr txBox="1">
            <a:spLocks/>
          </p:cNvSpPr>
          <p:nvPr/>
        </p:nvSpPr>
        <p:spPr>
          <a:xfrm>
            <a:off x="1548501" y="4014368"/>
            <a:ext cx="6046998" cy="13144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GB" sz="1800" dirty="0">
                <a:solidFill>
                  <a:prstClr val="black"/>
                </a:solidFill>
                <a:latin typeface="Calibri" panose="020F0502020204030204"/>
              </a:rPr>
              <a:t>David Evans</a:t>
            </a:r>
          </a:p>
          <a:p>
            <a:pPr defTabSz="685800">
              <a:spcBef>
                <a:spcPts val="750"/>
              </a:spcBef>
            </a:pPr>
            <a:r>
              <a:rPr lang="en-GB" sz="1800" dirty="0">
                <a:solidFill>
                  <a:prstClr val="black"/>
                </a:solidFill>
                <a:latin typeface="Calibri" panose="020F0502020204030204"/>
              </a:rPr>
              <a:t>Institute for Molecular Bioscience</a:t>
            </a:r>
          </a:p>
          <a:p>
            <a:pPr defTabSz="685800">
              <a:spcBef>
                <a:spcPts val="750"/>
              </a:spcBef>
            </a:pPr>
            <a:r>
              <a:rPr lang="en-GB" sz="1800" dirty="0">
                <a:solidFill>
                  <a:prstClr val="black"/>
                </a:solidFill>
                <a:latin typeface="Calibri" panose="020F0502020204030204"/>
              </a:rPr>
              <a:t>University of Queensland</a:t>
            </a:r>
          </a:p>
        </p:txBody>
      </p:sp>
      <p:pic>
        <p:nvPicPr>
          <p:cNvPr id="24" name="Picture 2" descr="Aug 13-14 2015, Brisbane, AUS | mixOmics">
            <a:extLst>
              <a:ext uri="{FF2B5EF4-FFF2-40B4-BE49-F238E27FC236}">
                <a16:creationId xmlns:a16="http://schemas.microsoft.com/office/drawing/2014/main" id="{95D56CE3-BE71-4B9C-8019-EE3873EEA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346" y="6302926"/>
            <a:ext cx="4183308" cy="4003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nstitute for Molecular Bioscience – MRCF">
            <a:extLst>
              <a:ext uri="{FF2B5EF4-FFF2-40B4-BE49-F238E27FC236}">
                <a16:creationId xmlns:a16="http://schemas.microsoft.com/office/drawing/2014/main" id="{1D4B5D43-46AF-40BC-93D6-D1978D6CCA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23" b="35300"/>
          <a:stretch/>
        </p:blipFill>
        <p:spPr bwMode="auto">
          <a:xfrm>
            <a:off x="907713" y="6066980"/>
            <a:ext cx="3074863" cy="7086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CEB76C9B-A08A-4B37-85B5-4CA528D465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371" y="6162490"/>
            <a:ext cx="1600200" cy="681228"/>
          </a:xfrm>
          <a:prstGeom prst="rect">
            <a:avLst/>
          </a:prstGeom>
        </p:spPr>
      </p:pic>
    </p:spTree>
    <p:extLst>
      <p:ext uri="{BB962C8B-B14F-4D97-AF65-F5344CB8AC3E}">
        <p14:creationId xmlns:p14="http://schemas.microsoft.com/office/powerpoint/2010/main" val="35513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23904" y="-99392"/>
            <a:ext cx="9252520" cy="1447800"/>
          </a:xfrm>
          <a:prstGeom prst="rect">
            <a:avLst/>
          </a:prstGeom>
          <a:noFill/>
          <a:ln w="9525">
            <a:noFill/>
            <a:miter lim="800000"/>
            <a:headEnd/>
            <a:tailEnd/>
          </a:ln>
          <a:effectLst/>
        </p:spPr>
        <p:txBody>
          <a:bodyPr anchor="ctr"/>
          <a:lstStyle/>
          <a:p>
            <a:pPr algn="ctr"/>
            <a:r>
              <a:rPr lang="en-GB" sz="3600" dirty="0">
                <a:solidFill>
                  <a:srgbClr val="0070C0"/>
                </a:solidFill>
              </a:rPr>
              <a:t>Vitamin E levels and confounding risk factors:</a:t>
            </a:r>
            <a:endParaRPr lang="en-US" sz="3200" dirty="0">
              <a:solidFill>
                <a:srgbClr val="0070C0"/>
              </a:solidFill>
            </a:endParaRPr>
          </a:p>
        </p:txBody>
      </p:sp>
      <p:sp>
        <p:nvSpPr>
          <p:cNvPr id="226307" name="Text Box 3"/>
          <p:cNvSpPr txBox="1">
            <a:spLocks noChangeArrowheads="1"/>
          </p:cNvSpPr>
          <p:nvPr/>
        </p:nvSpPr>
        <p:spPr bwMode="auto">
          <a:xfrm>
            <a:off x="1619672" y="1268760"/>
            <a:ext cx="2239144" cy="6309420"/>
          </a:xfrm>
          <a:prstGeom prst="rect">
            <a:avLst/>
          </a:prstGeom>
          <a:noFill/>
          <a:ln w="9525">
            <a:noFill/>
            <a:miter lim="800000"/>
            <a:headEnd/>
            <a:tailEnd/>
          </a:ln>
          <a:effectLst/>
        </p:spPr>
        <p:txBody>
          <a:bodyPr wrap="square">
            <a:spAutoFit/>
          </a:bodyPr>
          <a:lstStyle/>
          <a:p>
            <a:pPr>
              <a:spcBef>
                <a:spcPct val="50000"/>
              </a:spcBef>
            </a:pPr>
            <a:r>
              <a:rPr lang="en-GB" sz="2000" dirty="0"/>
              <a:t>Childhood SES</a:t>
            </a:r>
          </a:p>
          <a:p>
            <a:pPr>
              <a:spcBef>
                <a:spcPct val="50000"/>
              </a:spcBef>
            </a:pPr>
            <a:r>
              <a:rPr lang="en-GB" sz="2000" dirty="0"/>
              <a:t>Manual social class</a:t>
            </a:r>
          </a:p>
          <a:p>
            <a:pPr>
              <a:spcBef>
                <a:spcPct val="50000"/>
              </a:spcBef>
            </a:pPr>
            <a:r>
              <a:rPr lang="en-GB" sz="2000" dirty="0"/>
              <a:t>No car access	</a:t>
            </a:r>
          </a:p>
          <a:p>
            <a:pPr>
              <a:spcBef>
                <a:spcPct val="50000"/>
              </a:spcBef>
            </a:pPr>
            <a:r>
              <a:rPr lang="en-GB" sz="2000" dirty="0"/>
              <a:t>State pension only</a:t>
            </a:r>
          </a:p>
          <a:p>
            <a:pPr>
              <a:spcBef>
                <a:spcPct val="50000"/>
              </a:spcBef>
            </a:pPr>
            <a:r>
              <a:rPr lang="en-GB" sz="2000" dirty="0"/>
              <a:t>Smoker	</a:t>
            </a:r>
          </a:p>
          <a:p>
            <a:pPr>
              <a:spcBef>
                <a:spcPct val="50000"/>
              </a:spcBef>
            </a:pPr>
            <a:r>
              <a:rPr lang="en-GB" sz="2000" dirty="0"/>
              <a:t>Obese</a:t>
            </a:r>
          </a:p>
          <a:p>
            <a:pPr>
              <a:spcBef>
                <a:spcPct val="50000"/>
              </a:spcBef>
            </a:pPr>
            <a:r>
              <a:rPr lang="en-GB" sz="2000" dirty="0">
                <a:solidFill>
                  <a:schemeClr val="bg1">
                    <a:lumMod val="50000"/>
                  </a:schemeClr>
                </a:solidFill>
              </a:rPr>
              <a:t>Daily alcohol</a:t>
            </a:r>
          </a:p>
          <a:p>
            <a:pPr>
              <a:spcBef>
                <a:spcPct val="50000"/>
              </a:spcBef>
            </a:pPr>
            <a:r>
              <a:rPr lang="en-GB" sz="2000" dirty="0">
                <a:solidFill>
                  <a:schemeClr val="bg1">
                    <a:lumMod val="50000"/>
                  </a:schemeClr>
                </a:solidFill>
              </a:rPr>
              <a:t>Exercise	</a:t>
            </a:r>
          </a:p>
          <a:p>
            <a:pPr>
              <a:spcBef>
                <a:spcPct val="50000"/>
              </a:spcBef>
            </a:pPr>
            <a:r>
              <a:rPr lang="en-GB" sz="2000" dirty="0">
                <a:solidFill>
                  <a:schemeClr val="bg1">
                    <a:lumMod val="50000"/>
                  </a:schemeClr>
                </a:solidFill>
              </a:rPr>
              <a:t>Low fat diet	</a:t>
            </a:r>
          </a:p>
          <a:p>
            <a:pPr>
              <a:spcBef>
                <a:spcPct val="50000"/>
              </a:spcBef>
            </a:pPr>
            <a:r>
              <a:rPr lang="en-GB" sz="2000" dirty="0">
                <a:solidFill>
                  <a:schemeClr val="bg1">
                    <a:lumMod val="50000"/>
                  </a:schemeClr>
                </a:solidFill>
              </a:rPr>
              <a:t>Height		</a:t>
            </a:r>
          </a:p>
          <a:p>
            <a:pPr>
              <a:spcBef>
                <a:spcPct val="50000"/>
              </a:spcBef>
            </a:pPr>
            <a:r>
              <a:rPr lang="en-GB" sz="2000" dirty="0">
                <a:solidFill>
                  <a:schemeClr val="bg1">
                    <a:lumMod val="50000"/>
                  </a:schemeClr>
                </a:solidFill>
              </a:rPr>
              <a:t>Leg length</a:t>
            </a:r>
          </a:p>
          <a:p>
            <a:pPr>
              <a:spcBef>
                <a:spcPct val="50000"/>
              </a:spcBef>
            </a:pPr>
            <a:r>
              <a:rPr lang="en-GB" sz="2000" dirty="0"/>
              <a:t>	</a:t>
            </a:r>
            <a:r>
              <a:rPr lang="en-GB" dirty="0"/>
              <a:t>						</a:t>
            </a:r>
            <a:endParaRPr lang="en-US" dirty="0"/>
          </a:p>
        </p:txBody>
      </p:sp>
      <p:sp>
        <p:nvSpPr>
          <p:cNvPr id="226308" name="Line 4"/>
          <p:cNvSpPr>
            <a:spLocks noChangeShapeType="1"/>
          </p:cNvSpPr>
          <p:nvPr/>
        </p:nvSpPr>
        <p:spPr bwMode="auto">
          <a:xfrm>
            <a:off x="4572000" y="1844824"/>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09" name="Line 5"/>
          <p:cNvSpPr>
            <a:spLocks noChangeShapeType="1"/>
          </p:cNvSpPr>
          <p:nvPr/>
        </p:nvSpPr>
        <p:spPr bwMode="auto">
          <a:xfrm>
            <a:off x="4572000" y="2276872"/>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0" name="Line 6"/>
          <p:cNvSpPr>
            <a:spLocks noChangeShapeType="1"/>
          </p:cNvSpPr>
          <p:nvPr/>
        </p:nvSpPr>
        <p:spPr bwMode="auto">
          <a:xfrm>
            <a:off x="4572000" y="2780928"/>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1" name="Line 7"/>
          <p:cNvSpPr>
            <a:spLocks noChangeShapeType="1"/>
          </p:cNvSpPr>
          <p:nvPr/>
        </p:nvSpPr>
        <p:spPr bwMode="auto">
          <a:xfrm>
            <a:off x="4572000" y="3212976"/>
            <a:ext cx="0" cy="304800"/>
          </a:xfrm>
          <a:prstGeom prst="line">
            <a:avLst/>
          </a:prstGeom>
          <a:noFill/>
          <a:ln w="9525">
            <a:solidFill>
              <a:schemeClr val="tx1"/>
            </a:solidFill>
            <a:round/>
            <a:headEnd/>
            <a:tailEnd type="triangle" w="med" len="med"/>
          </a:ln>
          <a:effectLst/>
        </p:spPr>
        <p:txBody>
          <a:bodyPr/>
          <a:lstStyle/>
          <a:p>
            <a:endParaRPr lang="en-GB"/>
          </a:p>
        </p:txBody>
      </p:sp>
      <p:sp>
        <p:nvSpPr>
          <p:cNvPr id="226312" name="Line 8"/>
          <p:cNvSpPr>
            <a:spLocks noChangeShapeType="1"/>
          </p:cNvSpPr>
          <p:nvPr/>
        </p:nvSpPr>
        <p:spPr bwMode="auto">
          <a:xfrm>
            <a:off x="4572000" y="3645024"/>
            <a:ext cx="0" cy="326504"/>
          </a:xfrm>
          <a:prstGeom prst="line">
            <a:avLst/>
          </a:prstGeom>
          <a:noFill/>
          <a:ln w="9525">
            <a:solidFill>
              <a:schemeClr val="tx1"/>
            </a:solidFill>
            <a:round/>
            <a:headEnd/>
            <a:tailEnd type="triangle" w="med" len="med"/>
          </a:ln>
          <a:effectLst/>
        </p:spPr>
        <p:txBody>
          <a:bodyPr/>
          <a:lstStyle/>
          <a:p>
            <a:endParaRPr lang="en-GB"/>
          </a:p>
        </p:txBody>
      </p:sp>
      <p:sp>
        <p:nvSpPr>
          <p:cNvPr id="226313" name="Line 9"/>
          <p:cNvSpPr>
            <a:spLocks noChangeShapeType="1"/>
          </p:cNvSpPr>
          <p:nvPr/>
        </p:nvSpPr>
        <p:spPr bwMode="auto">
          <a:xfrm flipV="1">
            <a:off x="4572000" y="46482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4" name="Line 10"/>
          <p:cNvSpPr>
            <a:spLocks noChangeShapeType="1"/>
          </p:cNvSpPr>
          <p:nvPr/>
        </p:nvSpPr>
        <p:spPr bwMode="auto">
          <a:xfrm flipV="1">
            <a:off x="4572000" y="41910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5" name="Line 11"/>
          <p:cNvSpPr>
            <a:spLocks noChangeShapeType="1"/>
          </p:cNvSpPr>
          <p:nvPr/>
        </p:nvSpPr>
        <p:spPr bwMode="auto">
          <a:xfrm flipV="1">
            <a:off x="4572000" y="5157192"/>
            <a:ext cx="0" cy="288032"/>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6" name="Line 12"/>
          <p:cNvSpPr>
            <a:spLocks noChangeShapeType="1"/>
          </p:cNvSpPr>
          <p:nvPr/>
        </p:nvSpPr>
        <p:spPr bwMode="auto">
          <a:xfrm flipV="1">
            <a:off x="4572000" y="55626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7" name="Line 13"/>
          <p:cNvSpPr>
            <a:spLocks noChangeShapeType="1"/>
          </p:cNvSpPr>
          <p:nvPr/>
        </p:nvSpPr>
        <p:spPr bwMode="auto">
          <a:xfrm flipV="1">
            <a:off x="4572000" y="5943600"/>
            <a:ext cx="0" cy="304800"/>
          </a:xfrm>
          <a:prstGeom prst="line">
            <a:avLst/>
          </a:prstGeom>
          <a:noFill/>
          <a:ln w="9525">
            <a:solidFill>
              <a:schemeClr val="bg1">
                <a:lumMod val="50000"/>
              </a:schemeClr>
            </a:solidFill>
            <a:round/>
            <a:headEnd/>
            <a:tailEnd type="triangle" w="med" len="med"/>
          </a:ln>
          <a:effectLst/>
        </p:spPr>
        <p:txBody>
          <a:bodyPr/>
          <a:lstStyle/>
          <a:p>
            <a:endParaRPr lang="en-GB"/>
          </a:p>
        </p:txBody>
      </p:sp>
      <p:sp>
        <p:nvSpPr>
          <p:cNvPr id="226318" name="Rectangle 14"/>
          <p:cNvSpPr>
            <a:spLocks noChangeArrowheads="1"/>
          </p:cNvSpPr>
          <p:nvPr/>
        </p:nvSpPr>
        <p:spPr bwMode="auto">
          <a:xfrm>
            <a:off x="5298057" y="6023029"/>
            <a:ext cx="3954463" cy="646331"/>
          </a:xfrm>
          <a:prstGeom prst="rect">
            <a:avLst/>
          </a:prstGeom>
          <a:noFill/>
          <a:ln w="9525">
            <a:noFill/>
            <a:miter lim="800000"/>
            <a:headEnd/>
            <a:tailEnd/>
          </a:ln>
          <a:effectLst/>
        </p:spPr>
        <p:txBody>
          <a:bodyPr>
            <a:spAutoFit/>
          </a:bodyPr>
          <a:lstStyle/>
          <a:p>
            <a:r>
              <a:rPr lang="en-GB" dirty="0"/>
              <a:t>Women’s Heart and Health Study</a:t>
            </a:r>
          </a:p>
          <a:p>
            <a:r>
              <a:rPr lang="en-GB" dirty="0" err="1"/>
              <a:t>Lawlor</a:t>
            </a:r>
            <a:r>
              <a:rPr lang="en-GB" dirty="0"/>
              <a:t> et al, Lancet 2004</a:t>
            </a:r>
            <a:endParaRPr lang="en-US" dirty="0"/>
          </a:p>
        </p:txBody>
      </p:sp>
      <p:sp>
        <p:nvSpPr>
          <p:cNvPr id="226319" name="Line 15"/>
          <p:cNvSpPr>
            <a:spLocks noChangeShapeType="1"/>
          </p:cNvSpPr>
          <p:nvPr/>
        </p:nvSpPr>
        <p:spPr bwMode="auto">
          <a:xfrm>
            <a:off x="4572000" y="1340768"/>
            <a:ext cx="0" cy="304800"/>
          </a:xfrm>
          <a:prstGeom prst="line">
            <a:avLst/>
          </a:prstGeom>
          <a:noFill/>
          <a:ln w="9525">
            <a:solidFill>
              <a:schemeClr val="tx1"/>
            </a:solidFill>
            <a:round/>
            <a:headEnd/>
            <a:tailEnd type="triangle" w="med" len="med"/>
          </a:ln>
          <a:effectLst/>
        </p:spPr>
        <p:txBody>
          <a:bodyPr/>
          <a:lstStyle/>
          <a:p>
            <a:endParaRPr lang="en-GB"/>
          </a:p>
        </p:txBody>
      </p:sp>
    </p:spTree>
    <p:extLst>
      <p:ext uri="{BB962C8B-B14F-4D97-AF65-F5344CB8AC3E}">
        <p14:creationId xmlns:p14="http://schemas.microsoft.com/office/powerpoint/2010/main" val="1720427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Confounding</a:t>
            </a:r>
          </a:p>
        </p:txBody>
      </p:sp>
      <p:sp>
        <p:nvSpPr>
          <p:cNvPr id="3" name="TextBox 2"/>
          <p:cNvSpPr txBox="1"/>
          <p:nvPr/>
        </p:nvSpPr>
        <p:spPr>
          <a:xfrm>
            <a:off x="2213634" y="4187008"/>
            <a:ext cx="1782302" cy="584775"/>
          </a:xfrm>
          <a:prstGeom prst="rect">
            <a:avLst/>
          </a:prstGeom>
          <a:noFill/>
        </p:spPr>
        <p:txBody>
          <a:bodyPr wrap="square" rtlCol="0">
            <a:spAutoFit/>
          </a:bodyPr>
          <a:lstStyle/>
          <a:p>
            <a:r>
              <a:rPr lang="en-US" sz="3200" dirty="0"/>
              <a:t>Exposure</a:t>
            </a:r>
            <a:endParaRPr lang="en-AU" sz="3200" dirty="0"/>
          </a:p>
        </p:txBody>
      </p:sp>
      <p:sp>
        <p:nvSpPr>
          <p:cNvPr id="4" name="TextBox 3"/>
          <p:cNvSpPr txBox="1"/>
          <p:nvPr/>
        </p:nvSpPr>
        <p:spPr>
          <a:xfrm>
            <a:off x="5526002" y="4187009"/>
            <a:ext cx="1926318" cy="584775"/>
          </a:xfrm>
          <a:prstGeom prst="rect">
            <a:avLst/>
          </a:prstGeom>
          <a:noFill/>
        </p:spPr>
        <p:txBody>
          <a:bodyPr wrap="square" rtlCol="0">
            <a:spAutoFit/>
          </a:bodyPr>
          <a:lstStyle/>
          <a:p>
            <a:r>
              <a:rPr lang="en-US" sz="3200" dirty="0"/>
              <a:t>Outcome</a:t>
            </a:r>
            <a:endParaRPr lang="en-AU" sz="3200" dirty="0"/>
          </a:p>
        </p:txBody>
      </p:sp>
      <p:cxnSp>
        <p:nvCxnSpPr>
          <p:cNvPr id="5" name="Straight Arrow Connector 4"/>
          <p:cNvCxnSpPr/>
          <p:nvPr/>
        </p:nvCxnSpPr>
        <p:spPr>
          <a:xfrm flipV="1">
            <a:off x="4067944" y="4475041"/>
            <a:ext cx="1242034" cy="1"/>
          </a:xfrm>
          <a:prstGeom prst="straightConnector1">
            <a:avLst/>
          </a:prstGeom>
          <a:ln w="25400">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63888" y="2492896"/>
            <a:ext cx="2502382" cy="584775"/>
          </a:xfrm>
          <a:prstGeom prst="rect">
            <a:avLst/>
          </a:prstGeom>
          <a:noFill/>
        </p:spPr>
        <p:txBody>
          <a:bodyPr wrap="square" rtlCol="0">
            <a:spAutoFit/>
          </a:bodyPr>
          <a:lstStyle/>
          <a:p>
            <a:r>
              <a:rPr lang="en-US" sz="3200" dirty="0"/>
              <a:t>Confounders</a:t>
            </a:r>
            <a:endParaRPr lang="en-AU" sz="3200" dirty="0"/>
          </a:p>
        </p:txBody>
      </p:sp>
      <p:cxnSp>
        <p:nvCxnSpPr>
          <p:cNvPr id="7" name="Straight Arrow Connector 6"/>
          <p:cNvCxnSpPr/>
          <p:nvPr/>
        </p:nvCxnSpPr>
        <p:spPr>
          <a:xfrm flipH="1">
            <a:off x="3221746" y="3259616"/>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09978" y="3259616"/>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11760" y="4941168"/>
            <a:ext cx="1080043" cy="369332"/>
          </a:xfrm>
          <a:prstGeom prst="rect">
            <a:avLst/>
          </a:prstGeom>
          <a:noFill/>
        </p:spPr>
        <p:txBody>
          <a:bodyPr wrap="none" rtlCol="0">
            <a:spAutoFit/>
          </a:bodyPr>
          <a:lstStyle/>
          <a:p>
            <a:r>
              <a:rPr lang="en-US" dirty="0">
                <a:solidFill>
                  <a:schemeClr val="bg1">
                    <a:lumMod val="50000"/>
                  </a:schemeClr>
                </a:solidFill>
              </a:rPr>
              <a:t>Vitamin E</a:t>
            </a:r>
          </a:p>
        </p:txBody>
      </p:sp>
      <p:sp>
        <p:nvSpPr>
          <p:cNvPr id="10" name="TextBox 9"/>
          <p:cNvSpPr txBox="1"/>
          <p:nvPr/>
        </p:nvSpPr>
        <p:spPr>
          <a:xfrm>
            <a:off x="2627784" y="1988840"/>
            <a:ext cx="4824536" cy="369332"/>
          </a:xfrm>
          <a:prstGeom prst="rect">
            <a:avLst/>
          </a:prstGeom>
          <a:noFill/>
        </p:spPr>
        <p:txBody>
          <a:bodyPr wrap="square" rtlCol="0">
            <a:spAutoFit/>
          </a:bodyPr>
          <a:lstStyle/>
          <a:p>
            <a:r>
              <a:rPr lang="en-US" dirty="0">
                <a:solidFill>
                  <a:schemeClr val="bg1">
                    <a:lumMod val="50000"/>
                  </a:schemeClr>
                </a:solidFill>
              </a:rPr>
              <a:t>Smoking, diet, alcohol, socioeconomic position….</a:t>
            </a:r>
          </a:p>
        </p:txBody>
      </p:sp>
      <p:sp>
        <p:nvSpPr>
          <p:cNvPr id="11" name="TextBox 10"/>
          <p:cNvSpPr txBox="1"/>
          <p:nvPr/>
        </p:nvSpPr>
        <p:spPr>
          <a:xfrm>
            <a:off x="5796136" y="4941168"/>
            <a:ext cx="1458978" cy="369332"/>
          </a:xfrm>
          <a:prstGeom prst="rect">
            <a:avLst/>
          </a:prstGeom>
          <a:noFill/>
        </p:spPr>
        <p:txBody>
          <a:bodyPr wrap="none" rtlCol="0">
            <a:spAutoFit/>
          </a:bodyPr>
          <a:lstStyle/>
          <a:p>
            <a:r>
              <a:rPr lang="en-US" dirty="0">
                <a:solidFill>
                  <a:schemeClr val="bg1">
                    <a:lumMod val="50000"/>
                  </a:schemeClr>
                </a:solidFill>
              </a:rPr>
              <a:t>Heart disease</a:t>
            </a:r>
          </a:p>
        </p:txBody>
      </p:sp>
      <p:cxnSp>
        <p:nvCxnSpPr>
          <p:cNvPr id="12" name="Straight Arrow Connector 11"/>
          <p:cNvCxnSpPr/>
          <p:nvPr/>
        </p:nvCxnSpPr>
        <p:spPr>
          <a:xfrm flipH="1">
            <a:off x="3374146" y="3284984"/>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26546" y="3284984"/>
            <a:ext cx="792088"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62378" y="3284984"/>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14778" y="3284984"/>
            <a:ext cx="558166" cy="7920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25760"/>
            <a:ext cx="7772400" cy="1143000"/>
          </a:xfrm>
        </p:spPr>
        <p:txBody>
          <a:bodyPr>
            <a:noAutofit/>
          </a:bodyPr>
          <a:lstStyle/>
          <a:p>
            <a:r>
              <a:rPr lang="en-US" sz="3600" dirty="0">
                <a:solidFill>
                  <a:srgbClr val="0070C0"/>
                </a:solidFill>
                <a:latin typeface="Verdana"/>
                <a:cs typeface="Verdana"/>
              </a:rPr>
              <a:t>Classic limitations to “observational” science</a:t>
            </a:r>
          </a:p>
        </p:txBody>
      </p:sp>
      <p:sp>
        <p:nvSpPr>
          <p:cNvPr id="4099" name="Rectangle 3"/>
          <p:cNvSpPr>
            <a:spLocks noGrp="1" noChangeArrowheads="1"/>
          </p:cNvSpPr>
          <p:nvPr>
            <p:ph type="body" sz="half" idx="1"/>
          </p:nvPr>
        </p:nvSpPr>
        <p:spPr>
          <a:xfrm>
            <a:off x="685800" y="1962422"/>
            <a:ext cx="3810000" cy="4114800"/>
          </a:xfrm>
        </p:spPr>
        <p:txBody>
          <a:bodyPr/>
          <a:lstStyle/>
          <a:p>
            <a:r>
              <a:rPr lang="en-US" sz="2200" b="1" dirty="0">
                <a:latin typeface="Verdana"/>
                <a:cs typeface="Verdana"/>
              </a:rPr>
              <a:t>Confounding</a:t>
            </a:r>
          </a:p>
          <a:p>
            <a:endParaRPr lang="en-US" sz="2200" dirty="0">
              <a:latin typeface="Verdana"/>
              <a:cs typeface="Verdana"/>
            </a:endParaRPr>
          </a:p>
          <a:p>
            <a:endParaRPr lang="en-US" sz="2200" dirty="0">
              <a:latin typeface="Verdana"/>
              <a:cs typeface="Verdana"/>
            </a:endParaRPr>
          </a:p>
          <a:p>
            <a:endParaRPr lang="en-US" sz="2200" dirty="0">
              <a:latin typeface="Verdana"/>
              <a:cs typeface="Verdana"/>
            </a:endParaRPr>
          </a:p>
        </p:txBody>
      </p:sp>
      <p:pic>
        <p:nvPicPr>
          <p:cNvPr id="4137" name="Picture 41" descr="conf_1"/>
          <p:cNvPicPr>
            <a:picLocks noGrp="1" noChangeAspect="1" noChangeArrowheads="1"/>
          </p:cNvPicPr>
          <p:nvPr>
            <p:ph sz="quarter" idx="2"/>
          </p:nvPr>
        </p:nvPicPr>
        <p:blipFill>
          <a:blip r:embed="rId3" cstate="print"/>
          <a:srcRect/>
          <a:stretch>
            <a:fillRect/>
          </a:stretch>
        </p:blipFill>
        <p:spPr>
          <a:xfrm>
            <a:off x="5481638" y="1754460"/>
            <a:ext cx="2619375" cy="1981200"/>
          </a:xfrm>
          <a:noFill/>
          <a:ln/>
        </p:spPr>
      </p:pic>
      <p:sp>
        <p:nvSpPr>
          <p:cNvPr id="4118" name="Rectangle 22"/>
          <p:cNvSpPr>
            <a:spLocks noChangeArrowheads="1"/>
          </p:cNvSpPr>
          <p:nvPr/>
        </p:nvSpPr>
        <p:spPr bwMode="auto">
          <a:xfrm>
            <a:off x="684213" y="3842022"/>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1" dirty="0">
                <a:latin typeface="Verdana"/>
                <a:cs typeface="Verdana"/>
              </a:rPr>
              <a:t>Reverse Causation</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sp>
        <p:nvSpPr>
          <p:cNvPr id="4119" name="Rectangle 23"/>
          <p:cNvSpPr>
            <a:spLocks noChangeArrowheads="1"/>
          </p:cNvSpPr>
          <p:nvPr/>
        </p:nvSpPr>
        <p:spPr bwMode="auto">
          <a:xfrm>
            <a:off x="755650" y="5497785"/>
            <a:ext cx="3810000" cy="727075"/>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2200" b="0" dirty="0">
                <a:latin typeface="Verdana"/>
                <a:cs typeface="Verdana"/>
              </a:rPr>
              <a:t>Bias</a:t>
            </a:r>
          </a:p>
          <a:p>
            <a:pPr marL="342900" indent="-342900" eaLnBrk="1" hangingPunct="1">
              <a:spcBef>
                <a:spcPct val="20000"/>
              </a:spcBef>
              <a:buFontTx/>
              <a:buChar char="•"/>
            </a:pPr>
            <a:endParaRPr lang="en-US" sz="2200" b="0" dirty="0">
              <a:latin typeface="Verdana"/>
              <a:cs typeface="Verdana"/>
            </a:endParaRPr>
          </a:p>
          <a:p>
            <a:pPr marL="342900" indent="-342900" eaLnBrk="1" hangingPunct="1">
              <a:spcBef>
                <a:spcPct val="20000"/>
              </a:spcBef>
              <a:buFontTx/>
              <a:buChar char="•"/>
            </a:pPr>
            <a:endParaRPr lang="en-US" sz="2200" b="0" dirty="0">
              <a:latin typeface="Verdana"/>
              <a:cs typeface="Verdana"/>
            </a:endParaRPr>
          </a:p>
        </p:txBody>
      </p:sp>
      <p:pic>
        <p:nvPicPr>
          <p:cNvPr id="4139" name="Picture 43" descr="conf_2"/>
          <p:cNvPicPr>
            <a:picLocks noGrp="1" noChangeAspect="1" noChangeArrowheads="1"/>
          </p:cNvPicPr>
          <p:nvPr>
            <p:ph sz="quarter" idx="3"/>
          </p:nvPr>
        </p:nvPicPr>
        <p:blipFill>
          <a:blip r:embed="rId4" cstate="print"/>
          <a:srcRect/>
          <a:stretch>
            <a:fillRect/>
          </a:stretch>
        </p:blipFill>
        <p:spPr>
          <a:xfrm>
            <a:off x="5457825" y="1762397"/>
            <a:ext cx="2619375" cy="1981200"/>
          </a:xfrm>
          <a:noFill/>
          <a:ln/>
        </p:spPr>
      </p:pic>
      <p:sp>
        <p:nvSpPr>
          <p:cNvPr id="4141" name="Rectangle 45"/>
          <p:cNvSpPr>
            <a:spLocks noChangeArrowheads="1"/>
          </p:cNvSpPr>
          <p:nvPr/>
        </p:nvSpPr>
        <p:spPr bwMode="auto">
          <a:xfrm>
            <a:off x="4859338" y="1754460"/>
            <a:ext cx="3600450" cy="1943100"/>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2" name="Picture 46" descr="RC"/>
          <p:cNvPicPr>
            <a:picLocks noChangeAspect="1" noChangeArrowheads="1"/>
          </p:cNvPicPr>
          <p:nvPr/>
        </p:nvPicPr>
        <p:blipFill>
          <a:blip r:embed="rId5" cstate="print"/>
          <a:srcRect/>
          <a:stretch>
            <a:fillRect/>
          </a:stretch>
        </p:blipFill>
        <p:spPr bwMode="auto">
          <a:xfrm>
            <a:off x="5008563" y="3746772"/>
            <a:ext cx="3667125" cy="742950"/>
          </a:xfrm>
          <a:prstGeom prst="rect">
            <a:avLst/>
          </a:prstGeom>
          <a:noFill/>
        </p:spPr>
      </p:pic>
      <p:sp>
        <p:nvSpPr>
          <p:cNvPr id="4143" name="Rectangle 47"/>
          <p:cNvSpPr>
            <a:spLocks noChangeArrowheads="1"/>
          </p:cNvSpPr>
          <p:nvPr/>
        </p:nvSpPr>
        <p:spPr bwMode="auto">
          <a:xfrm>
            <a:off x="5076825" y="3770585"/>
            <a:ext cx="3600450" cy="719137"/>
          </a:xfrm>
          <a:prstGeom prst="rect">
            <a:avLst/>
          </a:prstGeom>
          <a:solidFill>
            <a:schemeClr val="bg1">
              <a:alpha val="50000"/>
            </a:schemeClr>
          </a:solidFill>
          <a:ln w="9525">
            <a:noFill/>
            <a:miter lim="800000"/>
            <a:headEnd/>
            <a:tailEnd/>
          </a:ln>
          <a:effectLst/>
        </p:spPr>
        <p:txBody>
          <a:bodyPr wrap="none" anchor="ctr">
            <a:prstTxWarp prst="textNoShape">
              <a:avLst/>
            </a:prstTxWarp>
          </a:bodyPr>
          <a:lstStyle/>
          <a:p>
            <a:endParaRPr lang="en-US"/>
          </a:p>
        </p:txBody>
      </p:sp>
      <p:pic>
        <p:nvPicPr>
          <p:cNvPr id="4144" name="Picture 48" descr="bias"/>
          <p:cNvPicPr>
            <a:picLocks noChangeAspect="1" noChangeArrowheads="1"/>
          </p:cNvPicPr>
          <p:nvPr/>
        </p:nvPicPr>
        <p:blipFill>
          <a:blip r:embed="rId6" cstate="print"/>
          <a:srcRect/>
          <a:stretch>
            <a:fillRect/>
          </a:stretch>
        </p:blipFill>
        <p:spPr bwMode="auto">
          <a:xfrm>
            <a:off x="5003800" y="4634185"/>
            <a:ext cx="3729038" cy="2035175"/>
          </a:xfrm>
          <a:prstGeom prst="rect">
            <a:avLst/>
          </a:prstGeom>
          <a:noFill/>
        </p:spPr>
      </p:pic>
    </p:spTree>
    <p:extLst>
      <p:ext uri="{BB962C8B-B14F-4D97-AF65-F5344CB8AC3E}">
        <p14:creationId xmlns:p14="http://schemas.microsoft.com/office/powerpoint/2010/main" val="192231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r>
              <a:rPr lang="en-GB" sz="3600" dirty="0">
                <a:solidFill>
                  <a:srgbClr val="0070C0"/>
                </a:solidFill>
              </a:rPr>
              <a:t>RCTs: the Gold Standard in Inferring Causality</a:t>
            </a:r>
          </a:p>
        </p:txBody>
      </p:sp>
      <p:sp>
        <p:nvSpPr>
          <p:cNvPr id="4" name="Text Box 4"/>
          <p:cNvSpPr txBox="1">
            <a:spLocks noChangeArrowheads="1"/>
          </p:cNvSpPr>
          <p:nvPr/>
        </p:nvSpPr>
        <p:spPr bwMode="auto">
          <a:xfrm>
            <a:off x="2960340" y="2744776"/>
            <a:ext cx="3429000" cy="580459"/>
          </a:xfrm>
          <a:prstGeom prst="rect">
            <a:avLst/>
          </a:prstGeom>
          <a:solidFill>
            <a:srgbClr val="FFFFFF"/>
          </a:solidFill>
          <a:ln w="66675">
            <a:solidFill>
              <a:srgbClr val="FF0000"/>
            </a:solidFill>
            <a:miter lim="800000"/>
            <a:headEnd/>
            <a:tailEnd/>
          </a:ln>
        </p:spPr>
        <p:txBody>
          <a:bodyPr/>
          <a:lstStyle/>
          <a:p>
            <a:pPr algn="ctr" eaLnBrk="0" hangingPunct="0"/>
            <a:r>
              <a:rPr lang="en-US" sz="1600" dirty="0">
                <a:latin typeface="Comic Sans MS" pitchFamily="66" charset="0"/>
              </a:rPr>
              <a:t>RANDOMIZATION METHOD</a:t>
            </a:r>
          </a:p>
        </p:txBody>
      </p:sp>
      <p:sp>
        <p:nvSpPr>
          <p:cNvPr id="5" name="Text Box 5"/>
          <p:cNvSpPr txBox="1">
            <a:spLocks noChangeArrowheads="1"/>
          </p:cNvSpPr>
          <p:nvPr/>
        </p:nvSpPr>
        <p:spPr bwMode="auto">
          <a:xfrm>
            <a:off x="3490276" y="1635968"/>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6" name="Text Box 9"/>
          <p:cNvSpPr txBox="1">
            <a:spLocks noChangeArrowheads="1"/>
          </p:cNvSpPr>
          <p:nvPr/>
        </p:nvSpPr>
        <p:spPr bwMode="auto">
          <a:xfrm>
            <a:off x="3760440" y="4722954"/>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7" name="Text Box 11"/>
          <p:cNvSpPr txBox="1">
            <a:spLocks noChangeArrowheads="1"/>
          </p:cNvSpPr>
          <p:nvPr/>
        </p:nvSpPr>
        <p:spPr bwMode="auto">
          <a:xfrm>
            <a:off x="29603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8" name="Text Box 13"/>
          <p:cNvSpPr txBox="1">
            <a:spLocks noChangeArrowheads="1"/>
          </p:cNvSpPr>
          <p:nvPr/>
        </p:nvSpPr>
        <p:spPr bwMode="auto">
          <a:xfrm>
            <a:off x="5017740" y="3654382"/>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9" name="Line 16"/>
          <p:cNvSpPr>
            <a:spLocks noChangeShapeType="1"/>
          </p:cNvSpPr>
          <p:nvPr/>
        </p:nvSpPr>
        <p:spPr bwMode="auto">
          <a:xfrm>
            <a:off x="4674840" y="2359563"/>
            <a:ext cx="0" cy="356191"/>
          </a:xfrm>
          <a:prstGeom prst="line">
            <a:avLst/>
          </a:prstGeom>
          <a:noFill/>
          <a:ln w="9525">
            <a:solidFill>
              <a:srgbClr val="000000"/>
            </a:solidFill>
            <a:round/>
            <a:headEnd/>
            <a:tailEnd type="triangle" w="med" len="med"/>
          </a:ln>
        </p:spPr>
        <p:txBody>
          <a:bodyPr/>
          <a:lstStyle/>
          <a:p>
            <a:endParaRPr lang="en-GB"/>
          </a:p>
        </p:txBody>
      </p:sp>
      <p:sp>
        <p:nvSpPr>
          <p:cNvPr id="10" name="Line 19"/>
          <p:cNvSpPr>
            <a:spLocks noChangeShapeType="1"/>
          </p:cNvSpPr>
          <p:nvPr/>
        </p:nvSpPr>
        <p:spPr bwMode="auto">
          <a:xfrm flipH="1">
            <a:off x="4217640" y="3416921"/>
            <a:ext cx="342900" cy="237460"/>
          </a:xfrm>
          <a:prstGeom prst="line">
            <a:avLst/>
          </a:prstGeom>
          <a:noFill/>
          <a:ln w="9525">
            <a:solidFill>
              <a:srgbClr val="000000"/>
            </a:solidFill>
            <a:round/>
            <a:headEnd/>
            <a:tailEnd type="triangle" w="med" len="med"/>
          </a:ln>
        </p:spPr>
        <p:txBody>
          <a:bodyPr/>
          <a:lstStyle/>
          <a:p>
            <a:endParaRPr lang="en-GB"/>
          </a:p>
        </p:txBody>
      </p:sp>
      <p:sp>
        <p:nvSpPr>
          <p:cNvPr id="11" name="Line 20"/>
          <p:cNvSpPr>
            <a:spLocks noChangeShapeType="1"/>
          </p:cNvSpPr>
          <p:nvPr/>
        </p:nvSpPr>
        <p:spPr bwMode="auto">
          <a:xfrm>
            <a:off x="4789140" y="3394495"/>
            <a:ext cx="342900" cy="237460"/>
          </a:xfrm>
          <a:prstGeom prst="line">
            <a:avLst/>
          </a:prstGeom>
          <a:noFill/>
          <a:ln w="9525">
            <a:solidFill>
              <a:srgbClr val="000000"/>
            </a:solidFill>
            <a:round/>
            <a:headEnd/>
            <a:tailEnd type="triangle" w="med" len="med"/>
          </a:ln>
        </p:spPr>
        <p:txBody>
          <a:bodyPr/>
          <a:lstStyle/>
          <a:p>
            <a:endParaRPr lang="en-GB"/>
          </a:p>
        </p:txBody>
      </p:sp>
      <p:sp>
        <p:nvSpPr>
          <p:cNvPr id="12" name="Text Box 21"/>
          <p:cNvSpPr txBox="1">
            <a:spLocks noChangeArrowheads="1"/>
          </p:cNvSpPr>
          <p:nvPr/>
        </p:nvSpPr>
        <p:spPr bwMode="auto">
          <a:xfrm>
            <a:off x="2617440" y="6147717"/>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13" name="Line 24"/>
          <p:cNvSpPr>
            <a:spLocks noChangeShapeType="1"/>
          </p:cNvSpPr>
          <p:nvPr/>
        </p:nvSpPr>
        <p:spPr bwMode="auto">
          <a:xfrm>
            <a:off x="3188940" y="4604224"/>
            <a:ext cx="0" cy="1424763"/>
          </a:xfrm>
          <a:prstGeom prst="line">
            <a:avLst/>
          </a:prstGeom>
          <a:noFill/>
          <a:ln w="9525">
            <a:solidFill>
              <a:srgbClr val="000000"/>
            </a:solidFill>
            <a:round/>
            <a:headEnd/>
            <a:tailEnd type="triangle" w="med" len="med"/>
          </a:ln>
        </p:spPr>
        <p:txBody>
          <a:bodyPr/>
          <a:lstStyle/>
          <a:p>
            <a:endParaRPr lang="en-GB"/>
          </a:p>
        </p:txBody>
      </p:sp>
      <p:sp>
        <p:nvSpPr>
          <p:cNvPr id="14" name="Line 25"/>
          <p:cNvSpPr>
            <a:spLocks noChangeShapeType="1"/>
          </p:cNvSpPr>
          <p:nvPr/>
        </p:nvSpPr>
        <p:spPr bwMode="auto">
          <a:xfrm>
            <a:off x="6389340" y="4604224"/>
            <a:ext cx="0" cy="1424763"/>
          </a:xfrm>
          <a:prstGeom prst="line">
            <a:avLst/>
          </a:prstGeom>
          <a:noFill/>
          <a:ln w="9525">
            <a:solidFill>
              <a:srgbClr val="000000"/>
            </a:solidFill>
            <a:round/>
            <a:headEnd/>
            <a:tailEnd type="triangle" w="med" len="med"/>
          </a:ln>
        </p:spPr>
        <p:txBody>
          <a:bodyPr/>
          <a:lstStyle/>
          <a:p>
            <a:endParaRPr lang="en-GB"/>
          </a:p>
        </p:txBody>
      </p:sp>
      <p:sp>
        <p:nvSpPr>
          <p:cNvPr id="15" name="TextBox 14"/>
          <p:cNvSpPr txBox="1"/>
          <p:nvPr/>
        </p:nvSpPr>
        <p:spPr>
          <a:xfrm>
            <a:off x="235385" y="2636912"/>
            <a:ext cx="2413316" cy="923330"/>
          </a:xfrm>
          <a:prstGeom prst="rect">
            <a:avLst/>
          </a:prstGeom>
          <a:noFill/>
        </p:spPr>
        <p:txBody>
          <a:bodyPr wrap="none" rtlCol="0">
            <a:spAutoFit/>
          </a:bodyPr>
          <a:lstStyle/>
          <a:p>
            <a:pPr algn="ctr"/>
            <a:r>
              <a:rPr lang="en-US" i="1" u="sng" dirty="0"/>
              <a:t>Randomization</a:t>
            </a:r>
          </a:p>
          <a:p>
            <a:pPr algn="ctr"/>
            <a:r>
              <a:rPr lang="en-US" i="1" u="sng" dirty="0"/>
              <a:t>makes causal inference</a:t>
            </a:r>
          </a:p>
          <a:p>
            <a:pPr algn="ctr"/>
            <a:r>
              <a:rPr lang="en-US" i="1" u="sng" dirty="0"/>
              <a:t>possible</a:t>
            </a:r>
          </a:p>
        </p:txBody>
      </p:sp>
    </p:spTree>
    <p:extLst>
      <p:ext uri="{BB962C8B-B14F-4D97-AF65-F5344CB8AC3E}">
        <p14:creationId xmlns:p14="http://schemas.microsoft.com/office/powerpoint/2010/main" val="167890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Need for Observational Studies</a:t>
            </a:r>
          </a:p>
        </p:txBody>
      </p:sp>
      <p:sp>
        <p:nvSpPr>
          <p:cNvPr id="3" name="Content Placeholder 2"/>
          <p:cNvSpPr>
            <a:spLocks noGrp="1"/>
          </p:cNvSpPr>
          <p:nvPr>
            <p:ph idx="1"/>
          </p:nvPr>
        </p:nvSpPr>
        <p:spPr>
          <a:xfrm>
            <a:off x="251520" y="1600200"/>
            <a:ext cx="8579296" cy="4525963"/>
          </a:xfrm>
        </p:spPr>
        <p:txBody>
          <a:bodyPr>
            <a:normAutofit fontScale="77500" lnSpcReduction="20000"/>
          </a:bodyPr>
          <a:lstStyle/>
          <a:p>
            <a:r>
              <a:rPr lang="en-GB" b="1" dirty="0"/>
              <a:t>Randomized Controlled Trials (RCTs):</a:t>
            </a:r>
          </a:p>
          <a:p>
            <a:pPr lvl="1"/>
            <a:r>
              <a:rPr lang="en-GB" dirty="0"/>
              <a:t>Not always ethical or practically feasible </a:t>
            </a:r>
            <a:r>
              <a:rPr lang="en-GB" dirty="0" err="1"/>
              <a:t>eg</a:t>
            </a:r>
            <a:r>
              <a:rPr lang="en-GB" dirty="0"/>
              <a:t> anything toxic</a:t>
            </a:r>
          </a:p>
          <a:p>
            <a:pPr lvl="1"/>
            <a:r>
              <a:rPr lang="en-GB" dirty="0"/>
              <a:t>Expensive, requires experimentation in humans</a:t>
            </a:r>
          </a:p>
          <a:p>
            <a:pPr lvl="1"/>
            <a:r>
              <a:rPr lang="en-GB" dirty="0"/>
              <a:t>Impractical for long follow up times</a:t>
            </a:r>
          </a:p>
          <a:p>
            <a:pPr lvl="1"/>
            <a:r>
              <a:rPr lang="en-GB" dirty="0"/>
              <a:t>Should only be conducted on interventions that show very strong observational evidence in humans</a:t>
            </a:r>
          </a:p>
          <a:p>
            <a:endParaRPr lang="en-GB" dirty="0"/>
          </a:p>
          <a:p>
            <a:r>
              <a:rPr lang="en-GB" b="1" dirty="0"/>
              <a:t>Observational studies:</a:t>
            </a:r>
          </a:p>
          <a:p>
            <a:pPr lvl="1"/>
            <a:r>
              <a:rPr lang="en-GB" dirty="0"/>
              <a:t>Association between environmental exposures and disease measured in observational designs (non-experimental)</a:t>
            </a:r>
          </a:p>
          <a:p>
            <a:pPr marL="457200" lvl="1" indent="0">
              <a:spcBef>
                <a:spcPts val="0"/>
              </a:spcBef>
              <a:buNone/>
            </a:pPr>
            <a:r>
              <a:rPr lang="en-GB" dirty="0"/>
              <a:t>	</a:t>
            </a:r>
            <a:r>
              <a:rPr lang="en-GB" dirty="0" err="1"/>
              <a:t>eg</a:t>
            </a:r>
            <a:r>
              <a:rPr lang="en-GB" dirty="0"/>
              <a:t>  case-control studies or cohort studies</a:t>
            </a:r>
          </a:p>
          <a:p>
            <a:pPr lvl="1"/>
            <a:r>
              <a:rPr lang="en-GB" dirty="0"/>
              <a:t>Reliably assigning causality in these types of studies is </a:t>
            </a:r>
          </a:p>
          <a:p>
            <a:pPr marL="457200" lvl="1" indent="0">
              <a:buNone/>
            </a:pPr>
            <a:r>
              <a:rPr lang="en-GB" b="1" i="1" dirty="0"/>
              <a:t>    very limited</a:t>
            </a:r>
          </a:p>
        </p:txBody>
      </p:sp>
    </p:spTree>
    <p:extLst>
      <p:ext uri="{BB962C8B-B14F-4D97-AF65-F5344CB8AC3E}">
        <p14:creationId xmlns:p14="http://schemas.microsoft.com/office/powerpoint/2010/main" val="223603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How does Mendelian randomization work?</a:t>
            </a:r>
          </a:p>
        </p:txBody>
      </p:sp>
    </p:spTree>
    <p:extLst>
      <p:ext uri="{BB962C8B-B14F-4D97-AF65-F5344CB8AC3E}">
        <p14:creationId xmlns:p14="http://schemas.microsoft.com/office/powerpoint/2010/main" val="406813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does MR do?</a:t>
            </a:r>
            <a:endParaRPr lang="en-AU" dirty="0">
              <a:solidFill>
                <a:srgbClr val="0070C0"/>
              </a:solidFill>
            </a:endParaRPr>
          </a:p>
        </p:txBody>
      </p:sp>
      <p:sp>
        <p:nvSpPr>
          <p:cNvPr id="3" name="Content Placeholder 2"/>
          <p:cNvSpPr>
            <a:spLocks noGrp="1"/>
          </p:cNvSpPr>
          <p:nvPr>
            <p:ph idx="1"/>
          </p:nvPr>
        </p:nvSpPr>
        <p:spPr/>
        <p:txBody>
          <a:bodyPr>
            <a:normAutofit/>
          </a:bodyPr>
          <a:lstStyle/>
          <a:p>
            <a:r>
              <a:rPr lang="en-US" sz="2800" b="1" dirty="0"/>
              <a:t>Assess causal relationship between two variables</a:t>
            </a:r>
          </a:p>
          <a:p>
            <a:endParaRPr lang="en-US" sz="2800" dirty="0"/>
          </a:p>
          <a:p>
            <a:r>
              <a:rPr lang="en-US" sz="2800" b="1" dirty="0"/>
              <a:t>Estimate magnitude of causal effect</a:t>
            </a:r>
          </a:p>
          <a:p>
            <a:endParaRPr lang="en-US" sz="2800" dirty="0"/>
          </a:p>
          <a:p>
            <a:endParaRPr lang="en-US" sz="2800" dirty="0"/>
          </a:p>
          <a:p>
            <a:pPr marL="0" indent="0" algn="ctr">
              <a:buNone/>
            </a:pPr>
            <a:r>
              <a:rPr lang="en-US" sz="2800" dirty="0">
                <a:solidFill>
                  <a:srgbClr val="0070C0"/>
                </a:solidFill>
              </a:rPr>
              <a:t>How does it do this?</a:t>
            </a:r>
          </a:p>
          <a:p>
            <a:pPr marL="0" indent="0" algn="ctr">
              <a:buNone/>
            </a:pPr>
            <a:r>
              <a:rPr lang="en-US" sz="2800" dirty="0"/>
              <a:t>By harnessing Mendel’s laws of inheritance</a:t>
            </a:r>
            <a:endParaRPr lang="en-AU" sz="2800" dirty="0"/>
          </a:p>
        </p:txBody>
      </p:sp>
    </p:spTree>
    <p:extLst>
      <p:ext uri="{BB962C8B-B14F-4D97-AF65-F5344CB8AC3E}">
        <p14:creationId xmlns:p14="http://schemas.microsoft.com/office/powerpoint/2010/main" val="42073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xfrm>
            <a:off x="685800" y="0"/>
            <a:ext cx="7772400" cy="1219200"/>
          </a:xfrm>
        </p:spPr>
        <p:txBody>
          <a:bodyPr/>
          <a:lstStyle/>
          <a:p>
            <a:r>
              <a:rPr lang="en-US" sz="3600" b="1" dirty="0">
                <a:solidFill>
                  <a:srgbClr val="0070C0"/>
                </a:solidFill>
              </a:rPr>
              <a:t>Mendel’s Laws of Inheritance</a:t>
            </a:r>
          </a:p>
        </p:txBody>
      </p:sp>
      <p:sp>
        <p:nvSpPr>
          <p:cNvPr id="796675" name="Text Box 3"/>
          <p:cNvSpPr txBox="1">
            <a:spLocks noChangeArrowheads="1"/>
          </p:cNvSpPr>
          <p:nvPr/>
        </p:nvSpPr>
        <p:spPr bwMode="auto">
          <a:xfrm>
            <a:off x="3733800" y="1219200"/>
            <a:ext cx="4800600" cy="457200"/>
          </a:xfrm>
          <a:prstGeom prst="rect">
            <a:avLst/>
          </a:prstGeom>
          <a:noFill/>
          <a:ln w="9525">
            <a:noFill/>
            <a:miter lim="800000"/>
            <a:headEnd/>
            <a:tailEnd/>
          </a:ln>
          <a:effectLst/>
        </p:spPr>
        <p:txBody>
          <a:bodyPr>
            <a:spAutoFit/>
          </a:bodyPr>
          <a:lstStyle/>
          <a:p>
            <a:endParaRPr lang="en-US"/>
          </a:p>
        </p:txBody>
      </p:sp>
      <p:pic>
        <p:nvPicPr>
          <p:cNvPr id="796676" name="Picture 4" descr="mendel1"/>
          <p:cNvPicPr>
            <a:picLocks noChangeAspect="1" noChangeArrowheads="1"/>
          </p:cNvPicPr>
          <p:nvPr/>
        </p:nvPicPr>
        <p:blipFill>
          <a:blip r:embed="rId3" cstate="print">
            <a:lum bright="10000"/>
          </a:blip>
          <a:srcRect/>
          <a:stretch>
            <a:fillRect/>
          </a:stretch>
        </p:blipFill>
        <p:spPr bwMode="auto">
          <a:xfrm>
            <a:off x="35496" y="1676400"/>
            <a:ext cx="3462338" cy="4572000"/>
          </a:xfrm>
          <a:prstGeom prst="rect">
            <a:avLst/>
          </a:prstGeom>
          <a:noFill/>
          <a:ln w="9525">
            <a:solidFill>
              <a:schemeClr val="bg1"/>
            </a:solidFill>
            <a:miter lim="800000"/>
            <a:headEnd/>
            <a:tailEnd/>
          </a:ln>
        </p:spPr>
      </p:pic>
      <p:sp>
        <p:nvSpPr>
          <p:cNvPr id="796677" name="Rectangle 5"/>
          <p:cNvSpPr>
            <a:spLocks noChangeArrowheads="1"/>
          </p:cNvSpPr>
          <p:nvPr/>
        </p:nvSpPr>
        <p:spPr bwMode="auto">
          <a:xfrm>
            <a:off x="914400" y="5791200"/>
            <a:ext cx="2112963" cy="457200"/>
          </a:xfrm>
          <a:prstGeom prst="rect">
            <a:avLst/>
          </a:prstGeom>
          <a:noFill/>
          <a:ln w="9525">
            <a:noFill/>
            <a:miter lim="800000"/>
            <a:headEnd/>
            <a:tailEnd/>
          </a:ln>
          <a:effectLst/>
        </p:spPr>
        <p:txBody>
          <a:bodyPr wrap="none">
            <a:spAutoFit/>
          </a:bodyPr>
          <a:lstStyle/>
          <a:p>
            <a:r>
              <a:rPr lang="en-US">
                <a:solidFill>
                  <a:srgbClr val="000000"/>
                </a:solidFill>
              </a:rPr>
              <a:t>Mendel in 1862</a:t>
            </a:r>
          </a:p>
        </p:txBody>
      </p:sp>
      <p:sp>
        <p:nvSpPr>
          <p:cNvPr id="796678" name="Text Box 6"/>
          <p:cNvSpPr txBox="1">
            <a:spLocks noChangeArrowheads="1"/>
          </p:cNvSpPr>
          <p:nvPr/>
        </p:nvSpPr>
        <p:spPr bwMode="auto">
          <a:xfrm>
            <a:off x="3635896" y="1640989"/>
            <a:ext cx="5394325" cy="2339102"/>
          </a:xfrm>
          <a:prstGeom prst="rect">
            <a:avLst/>
          </a:prstGeom>
          <a:noFill/>
          <a:ln w="9525">
            <a:noFill/>
            <a:miter lim="800000"/>
            <a:headEnd/>
            <a:tailEnd/>
          </a:ln>
          <a:effectLst/>
        </p:spPr>
        <p:txBody>
          <a:bodyPr wrap="square">
            <a:spAutoFit/>
          </a:bodyPr>
          <a:lstStyle/>
          <a:p>
            <a:endParaRPr lang="en-AU" sz="2000" dirty="0"/>
          </a:p>
          <a:p>
            <a:pPr marL="271463" indent="-271463">
              <a:buAutoNum type="arabicPeriod"/>
            </a:pPr>
            <a:r>
              <a:rPr lang="en-AU" b="1" dirty="0"/>
              <a:t>Segregation: </a:t>
            </a:r>
            <a:r>
              <a:rPr lang="en-AU" dirty="0"/>
              <a:t>alleles separate at meiosis and a randomly selected allele is transmitted to offspring</a:t>
            </a:r>
            <a:endParaRPr lang="en-AU" b="1" dirty="0"/>
          </a:p>
          <a:p>
            <a:pPr marL="342900" indent="-342900">
              <a:buAutoNum type="arabicPeriod"/>
            </a:pPr>
            <a:endParaRPr lang="en-AU" b="1" dirty="0"/>
          </a:p>
          <a:p>
            <a:endParaRPr lang="en-AU" b="1" dirty="0"/>
          </a:p>
          <a:p>
            <a:r>
              <a:rPr lang="en-AU" b="1" dirty="0"/>
              <a:t>2. Independent assortment: </a:t>
            </a:r>
            <a:r>
              <a:rPr lang="en-AU" dirty="0"/>
              <a:t>alleles for separate traits are transmitted independently of one another</a:t>
            </a:r>
            <a:endParaRPr lang="en-AU" b="1" dirty="0"/>
          </a:p>
          <a:p>
            <a:endParaRPr lang="en-AU" dirty="0">
              <a:solidFill>
                <a:schemeClr val="bg1">
                  <a:lumMod val="50000"/>
                </a:schemeClr>
              </a:solidFill>
            </a:endParaRPr>
          </a:p>
        </p:txBody>
      </p:sp>
    </p:spTree>
    <p:extLst>
      <p:ext uri="{BB962C8B-B14F-4D97-AF65-F5344CB8AC3E}">
        <p14:creationId xmlns:p14="http://schemas.microsoft.com/office/powerpoint/2010/main" val="32537755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85800" y="-27384"/>
            <a:ext cx="7772400" cy="1143000"/>
          </a:xfrm>
        </p:spPr>
        <p:txBody>
          <a:bodyPr>
            <a:normAutofit/>
          </a:bodyPr>
          <a:lstStyle/>
          <a:p>
            <a:r>
              <a:rPr lang="en-GB" sz="3600" b="1" dirty="0" err="1">
                <a:solidFill>
                  <a:srgbClr val="0070C0"/>
                </a:solidFill>
              </a:rPr>
              <a:t>Mendelian</a:t>
            </a:r>
            <a:r>
              <a:rPr lang="en-GB" sz="3600" b="1" dirty="0">
                <a:solidFill>
                  <a:srgbClr val="0070C0"/>
                </a:solidFill>
              </a:rPr>
              <a:t> randomization and RCTs</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53975">
            <a:solidFill>
              <a:srgbClr val="FF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53975">
            <a:solidFill>
              <a:srgbClr val="FF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9525">
            <a:solidFill>
              <a:srgbClr val="000000"/>
            </a:solidFill>
            <a:miter lim="800000"/>
            <a:headEnd/>
            <a:tailEnd/>
          </a:ln>
        </p:spPr>
        <p:txBody>
          <a:bodyPr/>
          <a:lstStyle/>
          <a:p>
            <a:pPr eaLnBrk="0" hangingPunct="0"/>
            <a:r>
              <a:rPr lang="en-US" sz="1600" dirty="0">
                <a:latin typeface="Comic Sans MS" pitchFamily="66" charset="0"/>
              </a:rPr>
              <a:t>EXPOSED: FUNCTIONAL  ALLELLES</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EXPOSED: </a:t>
            </a:r>
          </a:p>
          <a:p>
            <a:pPr eaLnBrk="0" hangingPunct="0"/>
            <a:endParaRPr lang="en-US" sz="1600">
              <a:latin typeface="Comic Sans MS" pitchFamily="66" charset="0"/>
            </a:endParaRPr>
          </a:p>
          <a:p>
            <a:pPr eaLnBrk="0" hangingPunct="0"/>
            <a:r>
              <a:rPr lang="en-US" sz="1400">
                <a:latin typeface="Comic Sans MS" pitchFamily="66" charset="0"/>
              </a:rPr>
              <a:t>INTERVENTION</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NULL ALLELLES</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9525">
            <a:solidFill>
              <a:srgbClr val="000000"/>
            </a:solidFill>
            <a:miter lim="800000"/>
            <a:headEnd/>
            <a:tailEnd/>
          </a:ln>
        </p:spPr>
        <p:txBody>
          <a:bodyPr/>
          <a:lstStyle/>
          <a:p>
            <a:pPr eaLnBrk="0" hangingPunct="0"/>
            <a:r>
              <a:rPr lang="en-US" sz="1600">
                <a:latin typeface="Comic Sans MS" pitchFamily="66" charset="0"/>
              </a:rPr>
              <a:t>CONTROL: </a:t>
            </a:r>
          </a:p>
          <a:p>
            <a:pPr eaLnBrk="0" hangingPunct="0"/>
            <a:r>
              <a:rPr lang="en-US" sz="1600">
                <a:latin typeface="Comic Sans MS" pitchFamily="66" charset="0"/>
              </a:rPr>
              <a:t>NO </a:t>
            </a:r>
            <a:r>
              <a:rPr lang="en-US" sz="1400">
                <a:latin typeface="Comic Sans MS" pitchFamily="66" charset="0"/>
              </a:rPr>
              <a:t>INTERVENTION</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OUTCOMES COMPARED 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OUTCOMES COMPARED 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259577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251520" y="304800"/>
            <a:ext cx="8206680" cy="1143000"/>
          </a:xfrm>
        </p:spPr>
        <p:txBody>
          <a:bodyPr/>
          <a:lstStyle/>
          <a:p>
            <a:r>
              <a:rPr lang="en-GB" sz="2800" dirty="0" err="1">
                <a:solidFill>
                  <a:srgbClr val="0070C0"/>
                </a:solidFill>
              </a:rPr>
              <a:t>Mendelian</a:t>
            </a:r>
            <a:r>
              <a:rPr lang="en-GB" sz="2800" dirty="0">
                <a:solidFill>
                  <a:srgbClr val="0070C0"/>
                </a:solidFill>
              </a:rPr>
              <a:t> randomization: Smoking and Lung Cancer</a:t>
            </a:r>
          </a:p>
        </p:txBody>
      </p:sp>
      <p:sp>
        <p:nvSpPr>
          <p:cNvPr id="345092" name="Text Box 4"/>
          <p:cNvSpPr txBox="1">
            <a:spLocks noChangeArrowheads="1"/>
          </p:cNvSpPr>
          <p:nvPr/>
        </p:nvSpPr>
        <p:spPr bwMode="auto">
          <a:xfrm>
            <a:off x="5219700" y="2556608"/>
            <a:ext cx="3429000" cy="580459"/>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RANDOMISATION METHOD</a:t>
            </a:r>
          </a:p>
        </p:txBody>
      </p:sp>
      <p:sp>
        <p:nvSpPr>
          <p:cNvPr id="345093" name="Text Box 5"/>
          <p:cNvSpPr txBox="1">
            <a:spLocks noChangeArrowheads="1"/>
          </p:cNvSpPr>
          <p:nvPr/>
        </p:nvSpPr>
        <p:spPr bwMode="auto">
          <a:xfrm>
            <a:off x="5749636" y="1447800"/>
            <a:ext cx="2327564" cy="593651"/>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RANDOMISED CONTROLLED TRIAL</a:t>
            </a:r>
          </a:p>
        </p:txBody>
      </p:sp>
      <p:sp>
        <p:nvSpPr>
          <p:cNvPr id="345094" name="Text Box 6"/>
          <p:cNvSpPr txBox="1">
            <a:spLocks noChangeArrowheads="1"/>
          </p:cNvSpPr>
          <p:nvPr/>
        </p:nvSpPr>
        <p:spPr bwMode="auto">
          <a:xfrm>
            <a:off x="762000" y="465351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5" name="Text Box 7"/>
          <p:cNvSpPr txBox="1">
            <a:spLocks noChangeArrowheads="1"/>
          </p:cNvSpPr>
          <p:nvPr/>
        </p:nvSpPr>
        <p:spPr bwMode="auto">
          <a:xfrm>
            <a:off x="762000" y="1447800"/>
            <a:ext cx="1943100" cy="620036"/>
          </a:xfrm>
          <a:prstGeom prst="rect">
            <a:avLst/>
          </a:prstGeom>
          <a:solidFill>
            <a:srgbClr val="FFFFFF"/>
          </a:solidFill>
          <a:ln w="9525">
            <a:solidFill>
              <a:srgbClr val="000000"/>
            </a:solidFill>
            <a:miter lim="800000"/>
            <a:headEnd/>
            <a:tailEnd/>
          </a:ln>
        </p:spPr>
        <p:txBody>
          <a:bodyPr/>
          <a:lstStyle/>
          <a:p>
            <a:pPr algn="ctr" eaLnBrk="0" hangingPunct="0"/>
            <a:r>
              <a:rPr lang="en-US" sz="1400" dirty="0">
                <a:latin typeface="Comic Sans MS" pitchFamily="66" charset="0"/>
              </a:rPr>
              <a:t>MENDELIAN RANDOMIZATION</a:t>
            </a:r>
          </a:p>
        </p:txBody>
      </p:sp>
      <p:sp>
        <p:nvSpPr>
          <p:cNvPr id="345096" name="Text Box 8"/>
          <p:cNvSpPr txBox="1">
            <a:spLocks noChangeArrowheads="1"/>
          </p:cNvSpPr>
          <p:nvPr/>
        </p:nvSpPr>
        <p:spPr bwMode="auto">
          <a:xfrm>
            <a:off x="76200" y="2579035"/>
            <a:ext cx="3522518"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RANDOM SEGREGATION </a:t>
            </a:r>
          </a:p>
          <a:p>
            <a:pPr algn="ctr" eaLnBrk="0" hangingPunct="0"/>
            <a:r>
              <a:rPr lang="en-US" sz="1600" dirty="0">
                <a:latin typeface="Comic Sans MS" pitchFamily="66" charset="0"/>
              </a:rPr>
              <a:t>OF ALLELES</a:t>
            </a:r>
          </a:p>
        </p:txBody>
      </p:sp>
      <p:sp>
        <p:nvSpPr>
          <p:cNvPr id="345097" name="Text Box 9"/>
          <p:cNvSpPr txBox="1">
            <a:spLocks noChangeArrowheads="1"/>
          </p:cNvSpPr>
          <p:nvPr/>
        </p:nvSpPr>
        <p:spPr bwMode="auto">
          <a:xfrm>
            <a:off x="6019800" y="4534786"/>
            <a:ext cx="2212652" cy="949842"/>
          </a:xfrm>
          <a:prstGeom prst="rect">
            <a:avLst/>
          </a:prstGeom>
          <a:solidFill>
            <a:srgbClr val="FFFFFF"/>
          </a:solidFill>
          <a:ln w="9525">
            <a:solidFill>
              <a:srgbClr val="000000"/>
            </a:solidFill>
            <a:miter lim="800000"/>
            <a:headEnd/>
            <a:tailEnd/>
          </a:ln>
        </p:spPr>
        <p:txBody>
          <a:bodyPr/>
          <a:lstStyle/>
          <a:p>
            <a:pPr algn="ctr" eaLnBrk="0" hangingPunct="0"/>
            <a:r>
              <a:rPr lang="en-US" sz="1600">
                <a:latin typeface="Comic Sans MS" pitchFamily="66" charset="0"/>
              </a:rPr>
              <a:t>CONFOUNDERS EQUAL BETWEEN GROUPS</a:t>
            </a:r>
          </a:p>
        </p:txBody>
      </p:sp>
      <p:sp>
        <p:nvSpPr>
          <p:cNvPr id="345098" name="Text Box 10"/>
          <p:cNvSpPr txBox="1">
            <a:spLocks noChangeArrowheads="1"/>
          </p:cNvSpPr>
          <p:nvPr/>
        </p:nvSpPr>
        <p:spPr bwMode="auto">
          <a:xfrm>
            <a:off x="76200" y="3466214"/>
            <a:ext cx="16002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Smokers: </a:t>
            </a:r>
          </a:p>
          <a:p>
            <a:pPr algn="ctr" eaLnBrk="0" hangingPunct="0"/>
            <a:r>
              <a:rPr lang="en-US" sz="1600" dirty="0">
                <a:latin typeface="Comic Sans MS" pitchFamily="66" charset="0"/>
              </a:rPr>
              <a:t>C/C</a:t>
            </a:r>
          </a:p>
        </p:txBody>
      </p:sp>
      <p:sp>
        <p:nvSpPr>
          <p:cNvPr id="345099" name="Text Box 11"/>
          <p:cNvSpPr txBox="1">
            <a:spLocks noChangeArrowheads="1"/>
          </p:cNvSpPr>
          <p:nvPr/>
        </p:nvSpPr>
        <p:spPr bwMode="auto">
          <a:xfrm>
            <a:off x="52197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EXPOSED: </a:t>
            </a:r>
          </a:p>
          <a:p>
            <a:pPr algn="ctr" eaLnBrk="0" hangingPunct="0"/>
            <a:r>
              <a:rPr lang="en-US" sz="1600" dirty="0">
                <a:latin typeface="Comic Sans MS" pitchFamily="66" charset="0"/>
              </a:rPr>
              <a:t>SMOKERS</a:t>
            </a:r>
          </a:p>
        </p:txBody>
      </p:sp>
      <p:sp>
        <p:nvSpPr>
          <p:cNvPr id="345100" name="Text Box 12"/>
          <p:cNvSpPr txBox="1">
            <a:spLocks noChangeArrowheads="1"/>
          </p:cNvSpPr>
          <p:nvPr/>
        </p:nvSpPr>
        <p:spPr bwMode="auto">
          <a:xfrm>
            <a:off x="2362200" y="3466214"/>
            <a:ext cx="14859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Non Smokers:</a:t>
            </a:r>
          </a:p>
          <a:p>
            <a:pPr algn="ctr" eaLnBrk="0" hangingPunct="0"/>
            <a:r>
              <a:rPr lang="en-US" sz="1600" dirty="0">
                <a:latin typeface="Comic Sans MS" pitchFamily="66" charset="0"/>
              </a:rPr>
              <a:t>C/T or T/T</a:t>
            </a:r>
          </a:p>
        </p:txBody>
      </p:sp>
      <p:sp>
        <p:nvSpPr>
          <p:cNvPr id="345101" name="Text Box 13"/>
          <p:cNvSpPr txBox="1">
            <a:spLocks noChangeArrowheads="1"/>
          </p:cNvSpPr>
          <p:nvPr/>
        </p:nvSpPr>
        <p:spPr bwMode="auto">
          <a:xfrm>
            <a:off x="7277100" y="3466214"/>
            <a:ext cx="1714500" cy="831112"/>
          </a:xfrm>
          <a:prstGeom prst="rect">
            <a:avLst/>
          </a:prstGeom>
          <a:solidFill>
            <a:srgbClr val="FFFFFF"/>
          </a:solidFill>
          <a:ln w="34925">
            <a:solidFill>
              <a:srgbClr val="FF0000"/>
            </a:solidFill>
            <a:miter lim="800000"/>
            <a:headEnd/>
            <a:tailEnd/>
          </a:ln>
        </p:spPr>
        <p:txBody>
          <a:bodyPr/>
          <a:lstStyle/>
          <a:p>
            <a:pPr algn="ctr" eaLnBrk="0" hangingPunct="0"/>
            <a:r>
              <a:rPr lang="en-US" sz="1600" dirty="0">
                <a:latin typeface="Comic Sans MS" pitchFamily="66" charset="0"/>
              </a:rPr>
              <a:t>CONTROL: </a:t>
            </a:r>
          </a:p>
          <a:p>
            <a:pPr algn="ctr" eaLnBrk="0" hangingPunct="0"/>
            <a:r>
              <a:rPr lang="en-US" sz="1600" dirty="0">
                <a:latin typeface="Comic Sans MS" pitchFamily="66" charset="0"/>
              </a:rPr>
              <a:t>NON SMOKERS</a:t>
            </a:r>
          </a:p>
        </p:txBody>
      </p:sp>
      <p:sp>
        <p:nvSpPr>
          <p:cNvPr id="345102" name="Text Box 14"/>
          <p:cNvSpPr txBox="1">
            <a:spLocks noChangeArrowheads="1"/>
          </p:cNvSpPr>
          <p:nvPr/>
        </p:nvSpPr>
        <p:spPr bwMode="auto">
          <a:xfrm>
            <a:off x="762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03" name="Line 15"/>
          <p:cNvSpPr>
            <a:spLocks noChangeShapeType="1"/>
          </p:cNvSpPr>
          <p:nvPr/>
        </p:nvSpPr>
        <p:spPr bwMode="auto">
          <a:xfrm>
            <a:off x="1769918" y="2160181"/>
            <a:ext cx="0" cy="356191"/>
          </a:xfrm>
          <a:prstGeom prst="line">
            <a:avLst/>
          </a:prstGeom>
          <a:noFill/>
          <a:ln w="9525">
            <a:solidFill>
              <a:srgbClr val="000000"/>
            </a:solidFill>
            <a:round/>
            <a:headEnd/>
            <a:tailEnd type="triangle" w="med" len="med"/>
          </a:ln>
        </p:spPr>
        <p:txBody>
          <a:bodyPr/>
          <a:lstStyle/>
          <a:p>
            <a:endParaRPr lang="en-GB"/>
          </a:p>
        </p:txBody>
      </p:sp>
      <p:sp>
        <p:nvSpPr>
          <p:cNvPr id="345104" name="Line 16"/>
          <p:cNvSpPr>
            <a:spLocks noChangeShapeType="1"/>
          </p:cNvSpPr>
          <p:nvPr/>
        </p:nvSpPr>
        <p:spPr bwMode="auto">
          <a:xfrm>
            <a:off x="6934200" y="2171395"/>
            <a:ext cx="0" cy="356191"/>
          </a:xfrm>
          <a:prstGeom prst="line">
            <a:avLst/>
          </a:prstGeom>
          <a:noFill/>
          <a:ln w="9525">
            <a:solidFill>
              <a:srgbClr val="000000"/>
            </a:solidFill>
            <a:round/>
            <a:headEnd/>
            <a:tailEnd type="triangle" w="med" len="med"/>
          </a:ln>
        </p:spPr>
        <p:txBody>
          <a:bodyPr/>
          <a:lstStyle/>
          <a:p>
            <a:endParaRPr lang="en-GB"/>
          </a:p>
        </p:txBody>
      </p:sp>
      <p:sp>
        <p:nvSpPr>
          <p:cNvPr id="345105" name="Line 17"/>
          <p:cNvSpPr>
            <a:spLocks noChangeShapeType="1"/>
          </p:cNvSpPr>
          <p:nvPr/>
        </p:nvSpPr>
        <p:spPr bwMode="auto">
          <a:xfrm>
            <a:off x="1905000" y="3228753"/>
            <a:ext cx="457200" cy="237460"/>
          </a:xfrm>
          <a:prstGeom prst="line">
            <a:avLst/>
          </a:prstGeom>
          <a:noFill/>
          <a:ln w="9525">
            <a:solidFill>
              <a:srgbClr val="000000"/>
            </a:solidFill>
            <a:round/>
            <a:headEnd/>
            <a:tailEnd type="triangle" w="med" len="med"/>
          </a:ln>
        </p:spPr>
        <p:txBody>
          <a:bodyPr/>
          <a:lstStyle/>
          <a:p>
            <a:endParaRPr lang="en-GB"/>
          </a:p>
        </p:txBody>
      </p:sp>
      <p:sp>
        <p:nvSpPr>
          <p:cNvPr id="345106" name="Line 18"/>
          <p:cNvSpPr>
            <a:spLocks noChangeShapeType="1"/>
          </p:cNvSpPr>
          <p:nvPr/>
        </p:nvSpPr>
        <p:spPr bwMode="auto">
          <a:xfrm flipH="1">
            <a:off x="14478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7" name="Line 19"/>
          <p:cNvSpPr>
            <a:spLocks noChangeShapeType="1"/>
          </p:cNvSpPr>
          <p:nvPr/>
        </p:nvSpPr>
        <p:spPr bwMode="auto">
          <a:xfrm flipH="1">
            <a:off x="6477000" y="3228753"/>
            <a:ext cx="342900" cy="237460"/>
          </a:xfrm>
          <a:prstGeom prst="line">
            <a:avLst/>
          </a:prstGeom>
          <a:noFill/>
          <a:ln w="9525">
            <a:solidFill>
              <a:srgbClr val="000000"/>
            </a:solidFill>
            <a:round/>
            <a:headEnd/>
            <a:tailEnd type="triangle" w="med" len="med"/>
          </a:ln>
        </p:spPr>
        <p:txBody>
          <a:bodyPr/>
          <a:lstStyle/>
          <a:p>
            <a:endParaRPr lang="en-GB"/>
          </a:p>
        </p:txBody>
      </p:sp>
      <p:sp>
        <p:nvSpPr>
          <p:cNvPr id="345108" name="Line 20"/>
          <p:cNvSpPr>
            <a:spLocks noChangeShapeType="1"/>
          </p:cNvSpPr>
          <p:nvPr/>
        </p:nvSpPr>
        <p:spPr bwMode="auto">
          <a:xfrm>
            <a:off x="7048500" y="3206327"/>
            <a:ext cx="342900" cy="237460"/>
          </a:xfrm>
          <a:prstGeom prst="line">
            <a:avLst/>
          </a:prstGeom>
          <a:noFill/>
          <a:ln w="9525">
            <a:solidFill>
              <a:srgbClr val="000000"/>
            </a:solidFill>
            <a:round/>
            <a:headEnd/>
            <a:tailEnd type="triangle" w="med" len="med"/>
          </a:ln>
        </p:spPr>
        <p:txBody>
          <a:bodyPr/>
          <a:lstStyle/>
          <a:p>
            <a:endParaRPr lang="en-GB"/>
          </a:p>
        </p:txBody>
      </p:sp>
      <p:sp>
        <p:nvSpPr>
          <p:cNvPr id="345109" name="Text Box 21"/>
          <p:cNvSpPr txBox="1">
            <a:spLocks noChangeArrowheads="1"/>
          </p:cNvSpPr>
          <p:nvPr/>
        </p:nvSpPr>
        <p:spPr bwMode="auto">
          <a:xfrm>
            <a:off x="4876800" y="5959549"/>
            <a:ext cx="4000500" cy="593651"/>
          </a:xfrm>
          <a:prstGeom prst="rect">
            <a:avLst/>
          </a:prstGeom>
          <a:solidFill>
            <a:srgbClr val="FFFFFF"/>
          </a:solidFill>
          <a:ln w="9525">
            <a:solidFill>
              <a:srgbClr val="000000"/>
            </a:solidFill>
            <a:miter lim="800000"/>
            <a:headEnd/>
            <a:tailEnd/>
          </a:ln>
        </p:spPr>
        <p:txBody>
          <a:bodyPr/>
          <a:lstStyle/>
          <a:p>
            <a:pPr algn="ctr" eaLnBrk="0" hangingPunct="0"/>
            <a:r>
              <a:rPr lang="en-US" sz="1600" dirty="0">
                <a:latin typeface="Comic Sans MS" pitchFamily="66" charset="0"/>
              </a:rPr>
              <a:t>LUNG CANCER COMPARED </a:t>
            </a:r>
          </a:p>
          <a:p>
            <a:pPr algn="ctr" eaLnBrk="0" hangingPunct="0"/>
            <a:r>
              <a:rPr lang="en-US" sz="1600" dirty="0">
                <a:latin typeface="Comic Sans MS" pitchFamily="66" charset="0"/>
              </a:rPr>
              <a:t>BETWEEN GROUPS</a:t>
            </a:r>
          </a:p>
        </p:txBody>
      </p:sp>
      <p:sp>
        <p:nvSpPr>
          <p:cNvPr id="345110" name="Line 22"/>
          <p:cNvSpPr>
            <a:spLocks noChangeShapeType="1"/>
          </p:cNvSpPr>
          <p:nvPr/>
        </p:nvSpPr>
        <p:spPr bwMode="auto">
          <a:xfrm>
            <a:off x="4191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1" name="Line 23"/>
          <p:cNvSpPr>
            <a:spLocks noChangeShapeType="1"/>
          </p:cNvSpPr>
          <p:nvPr/>
        </p:nvSpPr>
        <p:spPr bwMode="auto">
          <a:xfrm>
            <a:off x="36195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2" name="Line 24"/>
          <p:cNvSpPr>
            <a:spLocks noChangeShapeType="1"/>
          </p:cNvSpPr>
          <p:nvPr/>
        </p:nvSpPr>
        <p:spPr bwMode="auto">
          <a:xfrm>
            <a:off x="5448300" y="4416056"/>
            <a:ext cx="0" cy="1424763"/>
          </a:xfrm>
          <a:prstGeom prst="line">
            <a:avLst/>
          </a:prstGeom>
          <a:noFill/>
          <a:ln w="9525">
            <a:solidFill>
              <a:srgbClr val="000000"/>
            </a:solidFill>
            <a:round/>
            <a:headEnd/>
            <a:tailEnd type="triangle" w="med" len="med"/>
          </a:ln>
        </p:spPr>
        <p:txBody>
          <a:bodyPr/>
          <a:lstStyle/>
          <a:p>
            <a:endParaRPr lang="en-GB"/>
          </a:p>
        </p:txBody>
      </p:sp>
      <p:sp>
        <p:nvSpPr>
          <p:cNvPr id="345113" name="Line 25"/>
          <p:cNvSpPr>
            <a:spLocks noChangeShapeType="1"/>
          </p:cNvSpPr>
          <p:nvPr/>
        </p:nvSpPr>
        <p:spPr bwMode="auto">
          <a:xfrm>
            <a:off x="8648700" y="4416056"/>
            <a:ext cx="0" cy="1424763"/>
          </a:xfrm>
          <a:prstGeom prst="line">
            <a:avLst/>
          </a:prstGeom>
          <a:noFill/>
          <a:ln w="9525">
            <a:solidFill>
              <a:srgbClr val="000000"/>
            </a:solidFill>
            <a:round/>
            <a:headEnd/>
            <a:tailEnd type="triangle" w="med" len="med"/>
          </a:ln>
        </p:spPr>
        <p:txBody>
          <a:bodyPr/>
          <a:lstStyle/>
          <a:p>
            <a:endParaRPr lang="en-GB"/>
          </a:p>
        </p:txBody>
      </p:sp>
      <p:sp>
        <p:nvSpPr>
          <p:cNvPr id="25" name="TextBox 24"/>
          <p:cNvSpPr txBox="1"/>
          <p:nvPr/>
        </p:nvSpPr>
        <p:spPr>
          <a:xfrm>
            <a:off x="1905000" y="2271967"/>
            <a:ext cx="2160267" cy="307777"/>
          </a:xfrm>
          <a:prstGeom prst="rect">
            <a:avLst/>
          </a:prstGeom>
          <a:noFill/>
        </p:spPr>
        <p:txBody>
          <a:bodyPr wrap="none" rtlCol="0">
            <a:spAutoFit/>
          </a:bodyPr>
          <a:lstStyle/>
          <a:p>
            <a:r>
              <a:rPr lang="en-US" sz="1400" b="1" dirty="0"/>
              <a:t>+ independent assortment</a:t>
            </a:r>
          </a:p>
        </p:txBody>
      </p:sp>
    </p:spTree>
    <p:extLst>
      <p:ext uri="{BB962C8B-B14F-4D97-AF65-F5344CB8AC3E}">
        <p14:creationId xmlns:p14="http://schemas.microsoft.com/office/powerpoint/2010/main" val="121833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8B6912-5205-4AD0-0311-1871EF828A01}"/>
              </a:ext>
            </a:extLst>
          </p:cNvPr>
          <p:cNvGrpSpPr/>
          <p:nvPr/>
        </p:nvGrpSpPr>
        <p:grpSpPr>
          <a:xfrm>
            <a:off x="6041752" y="2527414"/>
            <a:ext cx="2767624" cy="2917810"/>
            <a:chOff x="6068888" y="1665818"/>
            <a:chExt cx="2767624" cy="2917810"/>
          </a:xfrm>
        </p:grpSpPr>
        <p:pic>
          <p:nvPicPr>
            <p:cNvPr id="3" name="Picture 2" descr="Graphical user interface, text, application&#10;&#10;Description automatically generated">
              <a:extLst>
                <a:ext uri="{FF2B5EF4-FFF2-40B4-BE49-F238E27FC236}">
                  <a16:creationId xmlns:a16="http://schemas.microsoft.com/office/drawing/2014/main" id="{581D0ABC-F668-1EF6-C761-522FC336D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8888" y="2099645"/>
              <a:ext cx="2763772" cy="2483983"/>
            </a:xfrm>
            <a:prstGeom prst="rect">
              <a:avLst/>
            </a:prstGeom>
          </p:spPr>
        </p:pic>
        <p:pic>
          <p:nvPicPr>
            <p:cNvPr id="7" name="Picture 6" descr="Chart&#10;&#10;Description automatically generated with low confidence">
              <a:extLst>
                <a:ext uri="{FF2B5EF4-FFF2-40B4-BE49-F238E27FC236}">
                  <a16:creationId xmlns:a16="http://schemas.microsoft.com/office/drawing/2014/main" id="{824EA947-0673-3F1F-0B11-DFD085B9E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665818"/>
              <a:ext cx="2752344" cy="388620"/>
            </a:xfrm>
            <a:prstGeom prst="rect">
              <a:avLst/>
            </a:prstGeom>
          </p:spPr>
        </p:pic>
      </p:grpSp>
      <p:grpSp>
        <p:nvGrpSpPr>
          <p:cNvPr id="21" name="Group 20">
            <a:extLst>
              <a:ext uri="{FF2B5EF4-FFF2-40B4-BE49-F238E27FC236}">
                <a16:creationId xmlns:a16="http://schemas.microsoft.com/office/drawing/2014/main" id="{A2C59421-3624-C754-AD1E-D52C565C10F3}"/>
              </a:ext>
            </a:extLst>
          </p:cNvPr>
          <p:cNvGrpSpPr/>
          <p:nvPr/>
        </p:nvGrpSpPr>
        <p:grpSpPr>
          <a:xfrm>
            <a:off x="131520" y="1340768"/>
            <a:ext cx="2900150" cy="3025782"/>
            <a:chOff x="107492" y="1484784"/>
            <a:chExt cx="2900150" cy="3025782"/>
          </a:xfrm>
        </p:grpSpPr>
        <p:pic>
          <p:nvPicPr>
            <p:cNvPr id="5" name="Picture 4" descr="Graphical user interface, text, application, email&#10;&#10;Description automatically generated">
              <a:extLst>
                <a:ext uri="{FF2B5EF4-FFF2-40B4-BE49-F238E27FC236}">
                  <a16:creationId xmlns:a16="http://schemas.microsoft.com/office/drawing/2014/main" id="{D4E376E5-35A6-2969-74CE-C9D9ABB28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 y="1905407"/>
              <a:ext cx="2900150" cy="2605159"/>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F9F290F9-D522-4020-DE15-7B221754CC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 y="1484784"/>
              <a:ext cx="2743200" cy="420624"/>
            </a:xfrm>
            <a:prstGeom prst="rect">
              <a:avLst/>
            </a:prstGeom>
          </p:spPr>
        </p:pic>
      </p:grpSp>
      <p:grpSp>
        <p:nvGrpSpPr>
          <p:cNvPr id="20" name="Group 19">
            <a:extLst>
              <a:ext uri="{FF2B5EF4-FFF2-40B4-BE49-F238E27FC236}">
                <a16:creationId xmlns:a16="http://schemas.microsoft.com/office/drawing/2014/main" id="{1205EDD5-8988-8672-1524-2011A81AC671}"/>
              </a:ext>
            </a:extLst>
          </p:cNvPr>
          <p:cNvGrpSpPr/>
          <p:nvPr/>
        </p:nvGrpSpPr>
        <p:grpSpPr>
          <a:xfrm>
            <a:off x="3093535" y="1888431"/>
            <a:ext cx="2763775" cy="3070254"/>
            <a:chOff x="3043318" y="908720"/>
            <a:chExt cx="2763775" cy="3070254"/>
          </a:xfrm>
        </p:grpSpPr>
        <p:pic>
          <p:nvPicPr>
            <p:cNvPr id="9" name="Picture 8" descr="Graphical user interface&#10;&#10;Description automatically generated">
              <a:extLst>
                <a:ext uri="{FF2B5EF4-FFF2-40B4-BE49-F238E27FC236}">
                  <a16:creationId xmlns:a16="http://schemas.microsoft.com/office/drawing/2014/main" id="{11BBDDC3-C4E5-4897-397E-FD7BADFED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3319" y="908720"/>
              <a:ext cx="2763774" cy="438912"/>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CBDC99C7-9460-AF74-B1DF-E672A8640A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3318" y="1422569"/>
              <a:ext cx="2763773" cy="2556405"/>
            </a:xfrm>
            <a:prstGeom prst="rect">
              <a:avLst/>
            </a:prstGeom>
          </p:spPr>
        </p:pic>
      </p:grpSp>
      <p:sp>
        <p:nvSpPr>
          <p:cNvPr id="25" name="Title 1">
            <a:extLst>
              <a:ext uri="{FF2B5EF4-FFF2-40B4-BE49-F238E27FC236}">
                <a16:creationId xmlns:a16="http://schemas.microsoft.com/office/drawing/2014/main" id="{BEC81009-ACD7-B913-315F-CC550D87F6BB}"/>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Alcohol and Heart Disease</a:t>
            </a:r>
          </a:p>
        </p:txBody>
      </p:sp>
      <p:sp>
        <p:nvSpPr>
          <p:cNvPr id="26" name="TextBox 25">
            <a:extLst>
              <a:ext uri="{FF2B5EF4-FFF2-40B4-BE49-F238E27FC236}">
                <a16:creationId xmlns:a16="http://schemas.microsoft.com/office/drawing/2014/main" id="{66D93629-F965-8DB7-7B6D-AA8CDAC59A8A}"/>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Alcohol increases risk of heart disease</a:t>
            </a:r>
          </a:p>
        </p:txBody>
      </p:sp>
      <p:sp>
        <p:nvSpPr>
          <p:cNvPr id="27" name="TextBox 26">
            <a:extLst>
              <a:ext uri="{FF2B5EF4-FFF2-40B4-BE49-F238E27FC236}">
                <a16:creationId xmlns:a16="http://schemas.microsoft.com/office/drawing/2014/main" id="{2028D747-4878-D042-7A89-F3632BE6AC3F}"/>
              </a:ext>
            </a:extLst>
          </p:cNvPr>
          <p:cNvSpPr txBox="1"/>
          <p:nvPr/>
        </p:nvSpPr>
        <p:spPr>
          <a:xfrm>
            <a:off x="104600" y="6068717"/>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No causal relationship</a:t>
            </a:r>
          </a:p>
        </p:txBody>
      </p:sp>
      <p:sp>
        <p:nvSpPr>
          <p:cNvPr id="28" name="TextBox 27">
            <a:extLst>
              <a:ext uri="{FF2B5EF4-FFF2-40B4-BE49-F238E27FC236}">
                <a16:creationId xmlns:a16="http://schemas.microsoft.com/office/drawing/2014/main" id="{D6A94FD1-E857-037F-4944-72FDA1D921A6}"/>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Alcohol decreases risk of heart disease</a:t>
            </a:r>
          </a:p>
        </p:txBody>
      </p:sp>
      <p:sp>
        <p:nvSpPr>
          <p:cNvPr id="29" name="TextBox 28">
            <a:extLst>
              <a:ext uri="{FF2B5EF4-FFF2-40B4-BE49-F238E27FC236}">
                <a16:creationId xmlns:a16="http://schemas.microsoft.com/office/drawing/2014/main" id="{EC7408B8-8E9D-3E38-6AA8-4022D0AC77C4}"/>
              </a:ext>
            </a:extLst>
          </p:cNvPr>
          <p:cNvSpPr txBox="1"/>
          <p:nvPr/>
        </p:nvSpPr>
        <p:spPr>
          <a:xfrm>
            <a:off x="4860032" y="6068717"/>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(D) Don’t know</a:t>
            </a:r>
          </a:p>
        </p:txBody>
      </p:sp>
    </p:spTree>
    <p:extLst>
      <p:ext uri="{BB962C8B-B14F-4D97-AF65-F5344CB8AC3E}">
        <p14:creationId xmlns:p14="http://schemas.microsoft.com/office/powerpoint/2010/main" val="5990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70C0"/>
                </a:solidFill>
              </a:rPr>
              <a:t>Mendelian</a:t>
            </a:r>
            <a:r>
              <a:rPr lang="en-US" dirty="0">
                <a:solidFill>
                  <a:srgbClr val="0070C0"/>
                </a:solidFill>
              </a:rPr>
              <a:t> Randomization: </a:t>
            </a:r>
            <a:br>
              <a:rPr lang="en-US" dirty="0">
                <a:solidFill>
                  <a:srgbClr val="0070C0"/>
                </a:solidFill>
              </a:rPr>
            </a:br>
            <a:r>
              <a:rPr lang="en-US" dirty="0">
                <a:solidFill>
                  <a:srgbClr val="0070C0"/>
                </a:solidFill>
              </a:rPr>
              <a:t>3 Core Assumptions</a:t>
            </a:r>
            <a:endParaRPr lang="en-AU" dirty="0">
              <a:solidFill>
                <a:srgbClr val="0070C0"/>
              </a:solidFill>
            </a:endParaRPr>
          </a:p>
        </p:txBody>
      </p:sp>
      <p:sp>
        <p:nvSpPr>
          <p:cNvPr id="3" name="TextBox 2"/>
          <p:cNvSpPr txBox="1"/>
          <p:nvPr/>
        </p:nvSpPr>
        <p:spPr>
          <a:xfrm>
            <a:off x="683568" y="3682953"/>
            <a:ext cx="990214" cy="584775"/>
          </a:xfrm>
          <a:prstGeom prst="rect">
            <a:avLst/>
          </a:prstGeom>
          <a:noFill/>
        </p:spPr>
        <p:txBody>
          <a:bodyPr wrap="square" rtlCol="0">
            <a:spAutoFit/>
          </a:bodyPr>
          <a:lstStyle/>
          <a:p>
            <a:r>
              <a:rPr lang="en-US" sz="3200" dirty="0"/>
              <a:t>SNP</a:t>
            </a:r>
            <a:endParaRPr lang="en-AU" sz="3200" dirty="0"/>
          </a:p>
        </p:txBody>
      </p:sp>
      <p:sp>
        <p:nvSpPr>
          <p:cNvPr id="4" name="TextBox 3"/>
          <p:cNvSpPr txBox="1"/>
          <p:nvPr/>
        </p:nvSpPr>
        <p:spPr>
          <a:xfrm>
            <a:off x="3293754" y="3682952"/>
            <a:ext cx="1782302" cy="584775"/>
          </a:xfrm>
          <a:prstGeom prst="rect">
            <a:avLst/>
          </a:prstGeom>
          <a:noFill/>
        </p:spPr>
        <p:txBody>
          <a:bodyPr wrap="square" rtlCol="0">
            <a:spAutoFit/>
          </a:bodyPr>
          <a:lstStyle/>
          <a:p>
            <a:r>
              <a:rPr lang="en-US" sz="3200" dirty="0"/>
              <a:t>Exposure</a:t>
            </a:r>
            <a:endParaRPr lang="en-AU" sz="3200" dirty="0"/>
          </a:p>
        </p:txBody>
      </p:sp>
      <p:sp>
        <p:nvSpPr>
          <p:cNvPr id="5" name="TextBox 4"/>
          <p:cNvSpPr txBox="1"/>
          <p:nvPr/>
        </p:nvSpPr>
        <p:spPr>
          <a:xfrm>
            <a:off x="6606122" y="3682953"/>
            <a:ext cx="1926318" cy="584775"/>
          </a:xfrm>
          <a:prstGeom prst="rect">
            <a:avLst/>
          </a:prstGeom>
          <a:noFill/>
        </p:spPr>
        <p:txBody>
          <a:bodyPr wrap="square" rtlCol="0">
            <a:spAutoFit/>
          </a:bodyPr>
          <a:lstStyle/>
          <a:p>
            <a:r>
              <a:rPr lang="en-US" sz="3200" dirty="0"/>
              <a:t>Outcome</a:t>
            </a:r>
            <a:endParaRPr lang="en-AU" sz="3200" dirty="0"/>
          </a:p>
        </p:txBody>
      </p:sp>
      <p:cxnSp>
        <p:nvCxnSpPr>
          <p:cNvPr id="7" name="Straight Arrow Connector 6"/>
          <p:cNvCxnSpPr>
            <a:stCxn id="3" idx="3"/>
          </p:cNvCxnSpPr>
          <p:nvPr/>
        </p:nvCxnSpPr>
        <p:spPr>
          <a:xfrm flipV="1">
            <a:off x="1673782" y="3975340"/>
            <a:ext cx="124203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148064" y="3970985"/>
            <a:ext cx="1242034" cy="1"/>
          </a:xfrm>
          <a:prstGeom prst="straightConnector1">
            <a:avLst/>
          </a:prstGeom>
          <a:ln>
            <a:solidFill>
              <a:srgbClr val="4A7EB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4008" y="1988840"/>
            <a:ext cx="2502382" cy="584775"/>
          </a:xfrm>
          <a:prstGeom prst="rect">
            <a:avLst/>
          </a:prstGeom>
          <a:noFill/>
        </p:spPr>
        <p:txBody>
          <a:bodyPr wrap="square" rtlCol="0">
            <a:spAutoFit/>
          </a:bodyPr>
          <a:lstStyle/>
          <a:p>
            <a:r>
              <a:rPr lang="en-US" sz="3200" dirty="0"/>
              <a:t>Confounders</a:t>
            </a:r>
            <a:endParaRPr lang="en-AU" sz="3200" dirty="0"/>
          </a:p>
        </p:txBody>
      </p:sp>
      <p:cxnSp>
        <p:nvCxnSpPr>
          <p:cNvPr id="12" name="Straight Arrow Connector 11"/>
          <p:cNvCxnSpPr/>
          <p:nvPr/>
        </p:nvCxnSpPr>
        <p:spPr>
          <a:xfrm flipH="1">
            <a:off x="4283968" y="2755560"/>
            <a:ext cx="79208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90098" y="2755560"/>
            <a:ext cx="55816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78675" y="5507940"/>
            <a:ext cx="3849259" cy="369332"/>
          </a:xfrm>
          <a:prstGeom prst="rect">
            <a:avLst/>
          </a:prstGeom>
          <a:noFill/>
        </p:spPr>
        <p:txBody>
          <a:bodyPr wrap="none" rtlCol="0">
            <a:spAutoFit/>
          </a:bodyPr>
          <a:lstStyle/>
          <a:p>
            <a:r>
              <a:rPr lang="en-US" dirty="0">
                <a:solidFill>
                  <a:srgbClr val="800000"/>
                </a:solidFill>
              </a:rPr>
              <a:t>(1) SNP is associated with the exposure</a:t>
            </a:r>
            <a:endParaRPr lang="en-AU" dirty="0">
              <a:solidFill>
                <a:srgbClr val="800000"/>
              </a:solidFill>
            </a:endParaRPr>
          </a:p>
        </p:txBody>
      </p:sp>
      <p:sp>
        <p:nvSpPr>
          <p:cNvPr id="16" name="TextBox 15"/>
          <p:cNvSpPr txBox="1"/>
          <p:nvPr/>
        </p:nvSpPr>
        <p:spPr>
          <a:xfrm>
            <a:off x="1187624" y="5867980"/>
            <a:ext cx="5160637" cy="369332"/>
          </a:xfrm>
          <a:prstGeom prst="rect">
            <a:avLst/>
          </a:prstGeom>
          <a:noFill/>
        </p:spPr>
        <p:txBody>
          <a:bodyPr wrap="none" rtlCol="0">
            <a:spAutoFit/>
          </a:bodyPr>
          <a:lstStyle/>
          <a:p>
            <a:r>
              <a:rPr lang="en-US" dirty="0">
                <a:solidFill>
                  <a:schemeClr val="accent6">
                    <a:lumMod val="75000"/>
                  </a:schemeClr>
                </a:solidFill>
              </a:rPr>
              <a:t>(2) SNP is NOT associated with confounding variables</a:t>
            </a:r>
            <a:endParaRPr lang="en-AU" dirty="0">
              <a:solidFill>
                <a:schemeClr val="accent6">
                  <a:lumMod val="75000"/>
                </a:schemeClr>
              </a:solidFill>
            </a:endParaRPr>
          </a:p>
        </p:txBody>
      </p:sp>
      <p:sp>
        <p:nvSpPr>
          <p:cNvPr id="17" name="TextBox 16"/>
          <p:cNvSpPr txBox="1"/>
          <p:nvPr/>
        </p:nvSpPr>
        <p:spPr>
          <a:xfrm>
            <a:off x="1187624" y="6228020"/>
            <a:ext cx="5917943" cy="369332"/>
          </a:xfrm>
          <a:prstGeom prst="rect">
            <a:avLst/>
          </a:prstGeom>
          <a:noFill/>
        </p:spPr>
        <p:txBody>
          <a:bodyPr wrap="none" rtlCol="0">
            <a:spAutoFit/>
          </a:bodyPr>
          <a:lstStyle/>
          <a:p>
            <a:r>
              <a:rPr lang="en-US" dirty="0">
                <a:solidFill>
                  <a:schemeClr val="accent3">
                    <a:lumMod val="75000"/>
                  </a:schemeClr>
                </a:solidFill>
              </a:rPr>
              <a:t>(3) SNP ONLY associated with outcome through the exposure</a:t>
            </a:r>
            <a:endParaRPr lang="en-AU" dirty="0">
              <a:solidFill>
                <a:schemeClr val="accent3">
                  <a:lumMod val="75000"/>
                </a:schemeClr>
              </a:solidFill>
            </a:endParaRPr>
          </a:p>
        </p:txBody>
      </p:sp>
      <p:cxnSp>
        <p:nvCxnSpPr>
          <p:cNvPr id="19" name="Straight Arrow Connector 18"/>
          <p:cNvCxnSpPr/>
          <p:nvPr/>
        </p:nvCxnSpPr>
        <p:spPr>
          <a:xfrm flipH="1">
            <a:off x="1485255" y="2319157"/>
            <a:ext cx="3161553" cy="1373768"/>
          </a:xfrm>
          <a:prstGeom prst="straightConnector1">
            <a:avLst/>
          </a:prstGeom>
          <a:ln w="3175">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59832" y="2755560"/>
            <a:ext cx="288032" cy="400110"/>
          </a:xfrm>
          <a:prstGeom prst="rect">
            <a:avLst/>
          </a:prstGeom>
          <a:noFill/>
        </p:spPr>
        <p:txBody>
          <a:bodyPr wrap="square" rtlCol="0">
            <a:spAutoFit/>
          </a:bodyPr>
          <a:lstStyle/>
          <a:p>
            <a:r>
              <a:rPr lang="en-US" sz="2000" dirty="0">
                <a:solidFill>
                  <a:schemeClr val="accent1"/>
                </a:solidFill>
              </a:rPr>
              <a:t>X</a:t>
            </a:r>
          </a:p>
        </p:txBody>
      </p:sp>
      <p:sp>
        <p:nvSpPr>
          <p:cNvPr id="11" name="TextBox 10"/>
          <p:cNvSpPr txBox="1"/>
          <p:nvPr/>
        </p:nvSpPr>
        <p:spPr>
          <a:xfrm>
            <a:off x="2843808" y="2555612"/>
            <a:ext cx="441647" cy="369332"/>
          </a:xfrm>
          <a:prstGeom prst="rect">
            <a:avLst/>
          </a:prstGeom>
          <a:noFill/>
        </p:spPr>
        <p:txBody>
          <a:bodyPr wrap="none" rtlCol="0">
            <a:spAutoFit/>
          </a:bodyPr>
          <a:lstStyle/>
          <a:p>
            <a:r>
              <a:rPr lang="en-US" dirty="0">
                <a:solidFill>
                  <a:srgbClr val="E46C0A"/>
                </a:solidFill>
              </a:rPr>
              <a:t>(2)</a:t>
            </a:r>
          </a:p>
        </p:txBody>
      </p:sp>
      <p:sp>
        <p:nvSpPr>
          <p:cNvPr id="20" name="TextBox 19"/>
          <p:cNvSpPr txBox="1"/>
          <p:nvPr/>
        </p:nvSpPr>
        <p:spPr>
          <a:xfrm>
            <a:off x="1979712" y="3933056"/>
            <a:ext cx="441647" cy="369332"/>
          </a:xfrm>
          <a:prstGeom prst="rect">
            <a:avLst/>
          </a:prstGeom>
          <a:noFill/>
        </p:spPr>
        <p:txBody>
          <a:bodyPr wrap="none" rtlCol="0">
            <a:spAutoFit/>
          </a:bodyPr>
          <a:lstStyle/>
          <a:p>
            <a:r>
              <a:rPr lang="en-US" dirty="0">
                <a:solidFill>
                  <a:srgbClr val="800000"/>
                </a:solidFill>
              </a:rPr>
              <a:t>(1)</a:t>
            </a:r>
          </a:p>
        </p:txBody>
      </p:sp>
      <p:sp>
        <p:nvSpPr>
          <p:cNvPr id="39" name="TextBox 38"/>
          <p:cNvSpPr txBox="1"/>
          <p:nvPr/>
        </p:nvSpPr>
        <p:spPr>
          <a:xfrm>
            <a:off x="4343286" y="4957650"/>
            <a:ext cx="288032" cy="400110"/>
          </a:xfrm>
          <a:prstGeom prst="rect">
            <a:avLst/>
          </a:prstGeom>
          <a:noFill/>
        </p:spPr>
        <p:txBody>
          <a:bodyPr wrap="square" rtlCol="0">
            <a:spAutoFit/>
          </a:bodyPr>
          <a:lstStyle/>
          <a:p>
            <a:r>
              <a:rPr lang="en-US" sz="2000" dirty="0">
                <a:solidFill>
                  <a:schemeClr val="accent1"/>
                </a:solidFill>
              </a:rPr>
              <a:t>X</a:t>
            </a:r>
          </a:p>
        </p:txBody>
      </p:sp>
      <p:sp>
        <p:nvSpPr>
          <p:cNvPr id="41" name="TextBox 40"/>
          <p:cNvSpPr txBox="1"/>
          <p:nvPr/>
        </p:nvSpPr>
        <p:spPr>
          <a:xfrm>
            <a:off x="4283968" y="5202371"/>
            <a:ext cx="441647" cy="369332"/>
          </a:xfrm>
          <a:prstGeom prst="rect">
            <a:avLst/>
          </a:prstGeom>
          <a:noFill/>
        </p:spPr>
        <p:txBody>
          <a:bodyPr wrap="none" rtlCol="0">
            <a:spAutoFit/>
          </a:bodyPr>
          <a:lstStyle/>
          <a:p>
            <a:r>
              <a:rPr lang="en-US" dirty="0">
                <a:solidFill>
                  <a:srgbClr val="77933C"/>
                </a:solidFill>
              </a:rPr>
              <a:t>(3)</a:t>
            </a:r>
          </a:p>
        </p:txBody>
      </p:sp>
      <p:cxnSp>
        <p:nvCxnSpPr>
          <p:cNvPr id="21" name="Elbow Connector 20"/>
          <p:cNvCxnSpPr>
            <a:stCxn id="3" idx="2"/>
          </p:cNvCxnSpPr>
          <p:nvPr/>
        </p:nvCxnSpPr>
        <p:spPr>
          <a:xfrm rot="16200000" flipH="1">
            <a:off x="4012666" y="1433736"/>
            <a:ext cx="898756" cy="6566739"/>
          </a:xfrm>
          <a:prstGeom prst="bentConnector2">
            <a:avLst/>
          </a:prstGeom>
          <a:ln>
            <a:solidFill>
              <a:srgbClr val="4A7EB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745414" y="4267727"/>
            <a:ext cx="0" cy="898757"/>
          </a:xfrm>
          <a:prstGeom prst="straightConnector1">
            <a:avLst/>
          </a:prstGeom>
          <a:ln>
            <a:solidFill>
              <a:srgbClr val="4A7EB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4F5F-7E28-AB46-911C-4D3A97E6617A}"/>
              </a:ext>
            </a:extLst>
          </p:cNvPr>
          <p:cNvSpPr>
            <a:spLocks noGrp="1"/>
          </p:cNvSpPr>
          <p:nvPr>
            <p:ph type="title"/>
          </p:nvPr>
        </p:nvSpPr>
        <p:spPr/>
        <p:txBody>
          <a:bodyPr>
            <a:normAutofit fontScale="90000"/>
          </a:bodyPr>
          <a:lstStyle/>
          <a:p>
            <a:r>
              <a:rPr lang="en-US" dirty="0">
                <a:solidFill>
                  <a:srgbClr val="0070C0"/>
                </a:solidFill>
              </a:rPr>
              <a:t>Why are genetic associations special?</a:t>
            </a:r>
          </a:p>
        </p:txBody>
      </p:sp>
      <p:sp>
        <p:nvSpPr>
          <p:cNvPr id="3" name="Content Placeholder 2">
            <a:extLst>
              <a:ext uri="{FF2B5EF4-FFF2-40B4-BE49-F238E27FC236}">
                <a16:creationId xmlns:a16="http://schemas.microsoft.com/office/drawing/2014/main" id="{2E24DD1F-B348-3C42-94B2-4308675AA8D4}"/>
              </a:ext>
            </a:extLst>
          </p:cNvPr>
          <p:cNvSpPr>
            <a:spLocks noGrp="1"/>
          </p:cNvSpPr>
          <p:nvPr>
            <p:ph idx="1"/>
          </p:nvPr>
        </p:nvSpPr>
        <p:spPr/>
        <p:txBody>
          <a:bodyPr>
            <a:normAutofit fontScale="85000" lnSpcReduction="20000"/>
          </a:bodyPr>
          <a:lstStyle/>
          <a:p>
            <a:r>
              <a:rPr lang="en-US" dirty="0"/>
              <a:t>Robustness to confounding due to Mendel’s laws:</a:t>
            </a:r>
          </a:p>
          <a:p>
            <a:pPr lvl="1"/>
            <a:r>
              <a:rPr lang="en-US" dirty="0"/>
              <a:t>Law of segregation: inheritance of an allele is random and independent of environment </a:t>
            </a:r>
            <a:r>
              <a:rPr lang="en-US" dirty="0" err="1"/>
              <a:t>etc</a:t>
            </a:r>
            <a:endParaRPr lang="en-US" dirty="0"/>
          </a:p>
          <a:p>
            <a:pPr lvl="1"/>
            <a:r>
              <a:rPr lang="en-US" dirty="0"/>
              <a:t>Law of independent assortment: genes for different traits segregate independently (assuming not in LD)</a:t>
            </a:r>
          </a:p>
          <a:p>
            <a:endParaRPr lang="en-US" dirty="0"/>
          </a:p>
          <a:p>
            <a:r>
              <a:rPr lang="en-US" dirty="0"/>
              <a:t>The direction of causality is known – always from SNP to trait</a:t>
            </a:r>
          </a:p>
          <a:p>
            <a:r>
              <a:rPr lang="en-US" dirty="0"/>
              <a:t>Genetic variants are </a:t>
            </a:r>
            <a:r>
              <a:rPr lang="en-US" b="1" dirty="0"/>
              <a:t>potentially </a:t>
            </a:r>
            <a:r>
              <a:rPr lang="en-US" dirty="0"/>
              <a:t>very good instrumental variables</a:t>
            </a:r>
          </a:p>
          <a:p>
            <a:r>
              <a:rPr lang="en-US" dirty="0"/>
              <a:t>Using genetic variants as IVs is a special case of IV analysis, known as Mendelian randomization</a:t>
            </a:r>
          </a:p>
          <a:p>
            <a:endParaRPr lang="en-US" dirty="0"/>
          </a:p>
        </p:txBody>
      </p:sp>
    </p:spTree>
    <p:extLst>
      <p:ext uri="{BB962C8B-B14F-4D97-AF65-F5344CB8AC3E}">
        <p14:creationId xmlns:p14="http://schemas.microsoft.com/office/powerpoint/2010/main" val="252060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Calculating causal effect estimates</a:t>
            </a:r>
          </a:p>
        </p:txBody>
      </p:sp>
    </p:spTree>
    <p:extLst>
      <p:ext uri="{BB962C8B-B14F-4D97-AF65-F5344CB8AC3E}">
        <p14:creationId xmlns:p14="http://schemas.microsoft.com/office/powerpoint/2010/main" val="3642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7" name="TextBox 36"/>
          <p:cNvSpPr txBox="1"/>
          <p:nvPr/>
        </p:nvSpPr>
        <p:spPr>
          <a:xfrm>
            <a:off x="1547664" y="2237514"/>
            <a:ext cx="990214" cy="369332"/>
          </a:xfrm>
          <a:prstGeom prst="rect">
            <a:avLst/>
          </a:prstGeom>
          <a:noFill/>
        </p:spPr>
        <p:txBody>
          <a:bodyPr wrap="square" rtlCol="0">
            <a:spAutoFit/>
          </a:bodyPr>
          <a:lstStyle/>
          <a:p>
            <a:r>
              <a:rPr lang="en-US" b="1" dirty="0"/>
              <a:t>SNP</a:t>
            </a:r>
            <a:endParaRPr lang="en-AU" b="1" dirty="0"/>
          </a:p>
        </p:txBody>
      </p:sp>
      <p:sp>
        <p:nvSpPr>
          <p:cNvPr id="38" name="TextBox 37"/>
          <p:cNvSpPr txBox="1"/>
          <p:nvPr/>
        </p:nvSpPr>
        <p:spPr>
          <a:xfrm>
            <a:off x="3168052" y="2254625"/>
            <a:ext cx="1782302" cy="369332"/>
          </a:xfrm>
          <a:prstGeom prst="rect">
            <a:avLst/>
          </a:prstGeom>
          <a:noFill/>
        </p:spPr>
        <p:txBody>
          <a:bodyPr wrap="square" rtlCol="0">
            <a:spAutoFit/>
          </a:bodyPr>
          <a:lstStyle/>
          <a:p>
            <a:r>
              <a:rPr lang="en-US" b="1" dirty="0"/>
              <a:t>Exposure</a:t>
            </a:r>
            <a:endParaRPr lang="en-AU" b="1" dirty="0"/>
          </a:p>
        </p:txBody>
      </p:sp>
      <p:sp>
        <p:nvSpPr>
          <p:cNvPr id="39" name="TextBox 38"/>
          <p:cNvSpPr txBox="1"/>
          <p:nvPr/>
        </p:nvSpPr>
        <p:spPr>
          <a:xfrm>
            <a:off x="5472308" y="2292680"/>
            <a:ext cx="1926318" cy="369332"/>
          </a:xfrm>
          <a:prstGeom prst="rect">
            <a:avLst/>
          </a:prstGeom>
          <a:noFill/>
        </p:spPr>
        <p:txBody>
          <a:bodyPr wrap="square" rtlCol="0">
            <a:spAutoFit/>
          </a:bodyPr>
          <a:lstStyle/>
          <a:p>
            <a:r>
              <a:rPr lang="en-US" b="1" dirty="0"/>
              <a:t>Outcome</a:t>
            </a:r>
            <a:endParaRPr lang="en-AU" b="1" dirty="0"/>
          </a:p>
        </p:txBody>
      </p:sp>
      <p:sp>
        <p:nvSpPr>
          <p:cNvPr id="40" name="TextBox 39"/>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41" name="Straight Arrow Connector 40"/>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46" name="TextBox 45"/>
          <p:cNvSpPr txBox="1"/>
          <p:nvPr/>
        </p:nvSpPr>
        <p:spPr>
          <a:xfrm>
            <a:off x="2123728"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47" name="TextBox 46"/>
          <p:cNvSpPr txBox="1"/>
          <p:nvPr/>
        </p:nvSpPr>
        <p:spPr>
          <a:xfrm>
            <a:off x="3923928" y="2492896"/>
            <a:ext cx="1738296"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48" name="Right Brace 47"/>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TextBox 10"/>
          <p:cNvSpPr txBox="1"/>
          <p:nvPr/>
        </p:nvSpPr>
        <p:spPr>
          <a:xfrm>
            <a:off x="755576" y="4365104"/>
            <a:ext cx="6351290" cy="1200329"/>
          </a:xfrm>
          <a:prstGeom prst="rect">
            <a:avLst/>
          </a:prstGeom>
          <a:noFill/>
        </p:spPr>
        <p:txBody>
          <a:bodyPr wrap="none" rtlCol="0">
            <a:spAutoFit/>
          </a:bodyPr>
          <a:lstStyle/>
          <a:p>
            <a:r>
              <a:rPr lang="en-US" dirty="0"/>
              <a:t>After SNP identified robustly associated with exposure of interest:</a:t>
            </a:r>
          </a:p>
          <a:p>
            <a:endParaRPr lang="en-US" dirty="0"/>
          </a:p>
          <a:p>
            <a:r>
              <a:rPr lang="en-US" dirty="0"/>
              <a:t>- Two-stage least-squares (TSLS) regression</a:t>
            </a:r>
          </a:p>
          <a:p>
            <a:r>
              <a:rPr lang="en-US" dirty="0"/>
              <a:t>- Wald Estimator</a:t>
            </a:r>
          </a:p>
        </p:txBody>
      </p:sp>
    </p:spTree>
    <p:extLst>
      <p:ext uri="{BB962C8B-B14F-4D97-AF65-F5344CB8AC3E}">
        <p14:creationId xmlns:p14="http://schemas.microsoft.com/office/powerpoint/2010/main" val="253348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20" name="TextBox 19"/>
          <p:cNvSpPr txBox="1"/>
          <p:nvPr/>
        </p:nvSpPr>
        <p:spPr>
          <a:xfrm>
            <a:off x="36029" y="6444044"/>
            <a:ext cx="5533310" cy="369332"/>
          </a:xfrm>
          <a:prstGeom prst="rect">
            <a:avLst/>
          </a:prstGeom>
          <a:noFill/>
        </p:spPr>
        <p:txBody>
          <a:bodyPr wrap="none" rtlCol="0">
            <a:spAutoFit/>
          </a:bodyPr>
          <a:lstStyle/>
          <a:p>
            <a:r>
              <a:rPr lang="en-US" dirty="0"/>
              <a:t>*Needs to be done in the one sample (“One sample MR”)</a:t>
            </a:r>
            <a:endParaRPr lang="en-AU" baseline="-25000" dirty="0"/>
          </a:p>
        </p:txBody>
      </p:sp>
      <p:sp>
        <p:nvSpPr>
          <p:cNvPr id="15" name="TextBox 14">
            <a:extLst>
              <a:ext uri="{FF2B5EF4-FFF2-40B4-BE49-F238E27FC236}">
                <a16:creationId xmlns:a16="http://schemas.microsoft.com/office/drawing/2014/main" id="{25F765A7-869F-0A02-0DD5-E63092264318}"/>
              </a:ext>
            </a:extLst>
          </p:cNvPr>
          <p:cNvSpPr txBox="1"/>
          <p:nvPr/>
        </p:nvSpPr>
        <p:spPr>
          <a:xfrm>
            <a:off x="251520" y="4359638"/>
            <a:ext cx="7911589" cy="369332"/>
          </a:xfrm>
          <a:prstGeom prst="rect">
            <a:avLst/>
          </a:prstGeom>
          <a:noFill/>
        </p:spPr>
        <p:txBody>
          <a:bodyPr wrap="none" rtlCol="0">
            <a:spAutoFit/>
          </a:bodyPr>
          <a:lstStyle/>
          <a:p>
            <a:r>
              <a:rPr lang="en-US" dirty="0"/>
              <a:t>(1) Regress exposure on SNP and obtain predicted values of the exposure (STAGE 1)</a:t>
            </a:r>
            <a:endParaRPr lang="en-AU" baseline="-25000" dirty="0"/>
          </a:p>
        </p:txBody>
      </p:sp>
      <p:sp>
        <p:nvSpPr>
          <p:cNvPr id="16" name="TextBox 15">
            <a:extLst>
              <a:ext uri="{FF2B5EF4-FFF2-40B4-BE49-F238E27FC236}">
                <a16:creationId xmlns:a16="http://schemas.microsoft.com/office/drawing/2014/main" id="{6CE7B57A-B3CD-3B0B-7AD8-324BA2E34AEE}"/>
              </a:ext>
            </a:extLst>
          </p:cNvPr>
          <p:cNvSpPr txBox="1"/>
          <p:nvPr/>
        </p:nvSpPr>
        <p:spPr>
          <a:xfrm>
            <a:off x="251520" y="4784990"/>
            <a:ext cx="6469656" cy="369332"/>
          </a:xfrm>
          <a:prstGeom prst="rect">
            <a:avLst/>
          </a:prstGeom>
          <a:noFill/>
        </p:spPr>
        <p:txBody>
          <a:bodyPr wrap="none" rtlCol="0">
            <a:spAutoFit/>
          </a:bodyPr>
          <a:lstStyle/>
          <a:p>
            <a:r>
              <a:rPr lang="en-US" dirty="0"/>
              <a:t>(2) Regress outcome on predicted values of the exposure (STAGE 2)</a:t>
            </a:r>
            <a:endParaRPr lang="en-AU" baseline="-25000" dirty="0"/>
          </a:p>
        </p:txBody>
      </p:sp>
      <p:sp>
        <p:nvSpPr>
          <p:cNvPr id="17" name="TextBox 16">
            <a:extLst>
              <a:ext uri="{FF2B5EF4-FFF2-40B4-BE49-F238E27FC236}">
                <a16:creationId xmlns:a16="http://schemas.microsoft.com/office/drawing/2014/main" id="{279C3E59-E382-37F6-C940-4E2476481834}"/>
              </a:ext>
            </a:extLst>
          </p:cNvPr>
          <p:cNvSpPr txBox="1"/>
          <p:nvPr/>
        </p:nvSpPr>
        <p:spPr>
          <a:xfrm>
            <a:off x="251519" y="5179001"/>
            <a:ext cx="2581604" cy="369332"/>
          </a:xfrm>
          <a:prstGeom prst="rect">
            <a:avLst/>
          </a:prstGeom>
          <a:noFill/>
        </p:spPr>
        <p:txBody>
          <a:bodyPr wrap="none" rtlCol="0">
            <a:spAutoFit/>
          </a:bodyPr>
          <a:lstStyle/>
          <a:p>
            <a:r>
              <a:rPr lang="en-US" dirty="0"/>
              <a:t>(3) Adjust standard errors</a:t>
            </a:r>
            <a:endParaRPr lang="en-AU" baseline="-25000" dirty="0"/>
          </a:p>
        </p:txBody>
      </p:sp>
      <p:grpSp>
        <p:nvGrpSpPr>
          <p:cNvPr id="134" name="Group 133">
            <a:extLst>
              <a:ext uri="{FF2B5EF4-FFF2-40B4-BE49-F238E27FC236}">
                <a16:creationId xmlns:a16="http://schemas.microsoft.com/office/drawing/2014/main" id="{28B2330B-B6F0-AF4E-C980-1C9ABAC46D8F}"/>
              </a:ext>
            </a:extLst>
          </p:cNvPr>
          <p:cNvGrpSpPr/>
          <p:nvPr/>
        </p:nvGrpSpPr>
        <p:grpSpPr>
          <a:xfrm>
            <a:off x="1081109" y="1398006"/>
            <a:ext cx="1662238" cy="2246886"/>
            <a:chOff x="1081109" y="1398006"/>
            <a:chExt cx="1662238" cy="2246886"/>
          </a:xfrm>
        </p:grpSpPr>
        <p:cxnSp>
          <p:nvCxnSpPr>
            <p:cNvPr id="19" name="Straight Connector 18">
              <a:extLst>
                <a:ext uri="{FF2B5EF4-FFF2-40B4-BE49-F238E27FC236}">
                  <a16:creationId xmlns:a16="http://schemas.microsoft.com/office/drawing/2014/main" id="{2D5AFBC5-681A-3AA8-F072-6D786E5DC06E}"/>
                </a:ext>
              </a:extLst>
            </p:cNvPr>
            <p:cNvCxnSpPr/>
            <p:nvPr/>
          </p:nvCxnSpPr>
          <p:spPr>
            <a:xfrm>
              <a:off x="1535877"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117CE71-13AC-F9ED-C9AF-10E5E63C8F6D}"/>
                </a:ext>
              </a:extLst>
            </p:cNvPr>
            <p:cNvCxnSpPr>
              <a:cxnSpLocks/>
            </p:cNvCxnSpPr>
            <p:nvPr/>
          </p:nvCxnSpPr>
          <p:spPr>
            <a:xfrm rot="5400000">
              <a:off x="2136095"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579BF8-89AD-02F8-36E2-6660765074D9}"/>
                </a:ext>
              </a:extLst>
            </p:cNvPr>
            <p:cNvCxnSpPr>
              <a:cxnSpLocks/>
            </p:cNvCxnSpPr>
            <p:nvPr/>
          </p:nvCxnSpPr>
          <p:spPr>
            <a:xfrm>
              <a:off x="1744867"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126F99-D333-C427-06A6-C6F39831F732}"/>
                </a:ext>
              </a:extLst>
            </p:cNvPr>
            <p:cNvCxnSpPr>
              <a:cxnSpLocks/>
            </p:cNvCxnSpPr>
            <p:nvPr/>
          </p:nvCxnSpPr>
          <p:spPr>
            <a:xfrm>
              <a:off x="2176915"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7C826E-C8C1-BD39-7926-EE7D07394208}"/>
                </a:ext>
              </a:extLst>
            </p:cNvPr>
            <p:cNvCxnSpPr>
              <a:cxnSpLocks/>
            </p:cNvCxnSpPr>
            <p:nvPr/>
          </p:nvCxnSpPr>
          <p:spPr>
            <a:xfrm>
              <a:off x="2580827"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9566C5E-8637-28D0-EA28-0B0711EDC047}"/>
                </a:ext>
              </a:extLst>
            </p:cNvPr>
            <p:cNvSpPr txBox="1"/>
            <p:nvPr/>
          </p:nvSpPr>
          <p:spPr>
            <a:xfrm>
              <a:off x="1953603" y="3306338"/>
              <a:ext cx="518091" cy="338554"/>
            </a:xfrm>
            <a:prstGeom prst="rect">
              <a:avLst/>
            </a:prstGeom>
            <a:noFill/>
          </p:spPr>
          <p:txBody>
            <a:bodyPr wrap="none" rtlCol="0">
              <a:spAutoFit/>
            </a:bodyPr>
            <a:lstStyle/>
            <a:p>
              <a:r>
                <a:rPr lang="en-AU" sz="1600" dirty="0"/>
                <a:t>SNP</a:t>
              </a:r>
            </a:p>
          </p:txBody>
        </p:sp>
        <p:sp>
          <p:nvSpPr>
            <p:cNvPr id="40" name="TextBox 39">
              <a:extLst>
                <a:ext uri="{FF2B5EF4-FFF2-40B4-BE49-F238E27FC236}">
                  <a16:creationId xmlns:a16="http://schemas.microsoft.com/office/drawing/2014/main" id="{E49AEC05-3CA5-4070-3C05-325662ABBCD9}"/>
                </a:ext>
              </a:extLst>
            </p:cNvPr>
            <p:cNvSpPr txBox="1"/>
            <p:nvPr/>
          </p:nvSpPr>
          <p:spPr>
            <a:xfrm>
              <a:off x="1619489" y="3126500"/>
              <a:ext cx="250390" cy="246221"/>
            </a:xfrm>
            <a:prstGeom prst="rect">
              <a:avLst/>
            </a:prstGeom>
            <a:noFill/>
          </p:spPr>
          <p:txBody>
            <a:bodyPr wrap="none" rtlCol="0">
              <a:spAutoFit/>
            </a:bodyPr>
            <a:lstStyle/>
            <a:p>
              <a:r>
                <a:rPr lang="en-AU" sz="1000" dirty="0"/>
                <a:t>0</a:t>
              </a:r>
            </a:p>
          </p:txBody>
        </p:sp>
        <p:sp>
          <p:nvSpPr>
            <p:cNvPr id="41" name="TextBox 40">
              <a:extLst>
                <a:ext uri="{FF2B5EF4-FFF2-40B4-BE49-F238E27FC236}">
                  <a16:creationId xmlns:a16="http://schemas.microsoft.com/office/drawing/2014/main" id="{85C74CFC-7CCC-FAB9-1741-462453FDE741}"/>
                </a:ext>
              </a:extLst>
            </p:cNvPr>
            <p:cNvSpPr txBox="1"/>
            <p:nvPr/>
          </p:nvSpPr>
          <p:spPr>
            <a:xfrm>
              <a:off x="2051720" y="3126500"/>
              <a:ext cx="250390" cy="246221"/>
            </a:xfrm>
            <a:prstGeom prst="rect">
              <a:avLst/>
            </a:prstGeom>
            <a:noFill/>
          </p:spPr>
          <p:txBody>
            <a:bodyPr wrap="none" rtlCol="0">
              <a:spAutoFit/>
            </a:bodyPr>
            <a:lstStyle/>
            <a:p>
              <a:r>
                <a:rPr lang="en-AU" sz="1000" dirty="0"/>
                <a:t>1</a:t>
              </a:r>
            </a:p>
          </p:txBody>
        </p:sp>
        <p:sp>
          <p:nvSpPr>
            <p:cNvPr id="42" name="TextBox 41">
              <a:extLst>
                <a:ext uri="{FF2B5EF4-FFF2-40B4-BE49-F238E27FC236}">
                  <a16:creationId xmlns:a16="http://schemas.microsoft.com/office/drawing/2014/main" id="{83A3E8F7-A843-5C89-6A7F-C7CACEF00933}"/>
                </a:ext>
              </a:extLst>
            </p:cNvPr>
            <p:cNvSpPr txBox="1"/>
            <p:nvPr/>
          </p:nvSpPr>
          <p:spPr>
            <a:xfrm>
              <a:off x="2467495" y="3126500"/>
              <a:ext cx="250390" cy="246221"/>
            </a:xfrm>
            <a:prstGeom prst="rect">
              <a:avLst/>
            </a:prstGeom>
            <a:noFill/>
          </p:spPr>
          <p:txBody>
            <a:bodyPr wrap="none" rtlCol="0">
              <a:spAutoFit/>
            </a:bodyPr>
            <a:lstStyle/>
            <a:p>
              <a:r>
                <a:rPr lang="en-AU" sz="1000" dirty="0"/>
                <a:t>2</a:t>
              </a:r>
            </a:p>
          </p:txBody>
        </p:sp>
        <p:sp>
          <p:nvSpPr>
            <p:cNvPr id="43" name="TextBox 42">
              <a:extLst>
                <a:ext uri="{FF2B5EF4-FFF2-40B4-BE49-F238E27FC236}">
                  <a16:creationId xmlns:a16="http://schemas.microsoft.com/office/drawing/2014/main" id="{3BEC8545-EBC6-647B-7177-9C51E380D8E8}"/>
                </a:ext>
              </a:extLst>
            </p:cNvPr>
            <p:cNvSpPr txBox="1"/>
            <p:nvPr/>
          </p:nvSpPr>
          <p:spPr>
            <a:xfrm>
              <a:off x="1081109" y="2074327"/>
              <a:ext cx="430887" cy="857479"/>
            </a:xfrm>
            <a:prstGeom prst="rect">
              <a:avLst/>
            </a:prstGeom>
            <a:noFill/>
          </p:spPr>
          <p:txBody>
            <a:bodyPr vert="vert270" wrap="none" rtlCol="0">
              <a:spAutoFit/>
            </a:bodyPr>
            <a:lstStyle/>
            <a:p>
              <a:r>
                <a:rPr lang="en-AU" sz="1600" dirty="0"/>
                <a:t>Exposure</a:t>
              </a:r>
            </a:p>
          </p:txBody>
        </p:sp>
        <p:sp>
          <p:nvSpPr>
            <p:cNvPr id="44" name="Oval 43">
              <a:extLst>
                <a:ext uri="{FF2B5EF4-FFF2-40B4-BE49-F238E27FC236}">
                  <a16:creationId xmlns:a16="http://schemas.microsoft.com/office/drawing/2014/main" id="{FA54E191-A85D-181A-0D0B-7FE7AA900D91}"/>
                </a:ext>
              </a:extLst>
            </p:cNvPr>
            <p:cNvSpPr/>
            <p:nvPr/>
          </p:nvSpPr>
          <p:spPr>
            <a:xfrm>
              <a:off x="1727842" y="243137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1E83573C-CC70-770C-2636-5E49B0FACBFD}"/>
                </a:ext>
              </a:extLst>
            </p:cNvPr>
            <p:cNvSpPr/>
            <p:nvPr/>
          </p:nvSpPr>
          <p:spPr>
            <a:xfrm>
              <a:off x="1727842"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672A5A78-8906-9BEB-4AEA-50B244EF0A4D}"/>
                </a:ext>
              </a:extLst>
            </p:cNvPr>
            <p:cNvSpPr/>
            <p:nvPr/>
          </p:nvSpPr>
          <p:spPr>
            <a:xfrm>
              <a:off x="1727842" y="26016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761CD4D1-3F18-9CE6-0FC6-9441C2C0D61D}"/>
                </a:ext>
              </a:extLst>
            </p:cNvPr>
            <p:cNvSpPr/>
            <p:nvPr/>
          </p:nvSpPr>
          <p:spPr>
            <a:xfrm>
              <a:off x="1727842"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8464F165-8BF0-28C1-6027-74B25FAEBCB4}"/>
                </a:ext>
              </a:extLst>
            </p:cNvPr>
            <p:cNvSpPr/>
            <p:nvPr/>
          </p:nvSpPr>
          <p:spPr>
            <a:xfrm>
              <a:off x="1727842"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4FBBED39-CA08-00E9-0016-1DE1DDB461A4}"/>
                </a:ext>
              </a:extLst>
            </p:cNvPr>
            <p:cNvSpPr/>
            <p:nvPr/>
          </p:nvSpPr>
          <p:spPr>
            <a:xfrm>
              <a:off x="1727842"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E721C6F9-4B47-A089-4150-FD2BF5C86CEF}"/>
                </a:ext>
              </a:extLst>
            </p:cNvPr>
            <p:cNvSpPr/>
            <p:nvPr/>
          </p:nvSpPr>
          <p:spPr>
            <a:xfrm>
              <a:off x="1727842"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06B8100C-F15E-DE35-68D8-579E5A7C602D}"/>
                </a:ext>
              </a:extLst>
            </p:cNvPr>
            <p:cNvSpPr/>
            <p:nvPr/>
          </p:nvSpPr>
          <p:spPr>
            <a:xfrm>
              <a:off x="1727842" y="281873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C426BA17-17C1-DC84-62E8-4D99FB3CE991}"/>
                </a:ext>
              </a:extLst>
            </p:cNvPr>
            <p:cNvSpPr/>
            <p:nvPr/>
          </p:nvSpPr>
          <p:spPr>
            <a:xfrm>
              <a:off x="2573236" y="23363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DEB82BDE-9687-1A04-4BCA-E982F36491EE}"/>
                </a:ext>
              </a:extLst>
            </p:cNvPr>
            <p:cNvSpPr/>
            <p:nvPr/>
          </p:nvSpPr>
          <p:spPr>
            <a:xfrm>
              <a:off x="2573236" y="248871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3696F937-511A-6D28-51DB-9C0A9038E561}"/>
                </a:ext>
              </a:extLst>
            </p:cNvPr>
            <p:cNvSpPr/>
            <p:nvPr/>
          </p:nvSpPr>
          <p:spPr>
            <a:xfrm>
              <a:off x="2573236" y="21776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a:extLst>
                <a:ext uri="{FF2B5EF4-FFF2-40B4-BE49-F238E27FC236}">
                  <a16:creationId xmlns:a16="http://schemas.microsoft.com/office/drawing/2014/main" id="{012815BB-FF0C-93D2-1BD5-016B13E06B53}"/>
                </a:ext>
              </a:extLst>
            </p:cNvPr>
            <p:cNvSpPr/>
            <p:nvPr/>
          </p:nvSpPr>
          <p:spPr>
            <a:xfrm>
              <a:off x="2573236" y="23300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BEC2401E-51A1-575F-80E6-9169C0BD8D1C}"/>
                </a:ext>
              </a:extLst>
            </p:cNvPr>
            <p:cNvSpPr/>
            <p:nvPr/>
          </p:nvSpPr>
          <p:spPr>
            <a:xfrm>
              <a:off x="2150539"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F76FC317-43F0-CFF2-E134-B51A56E81BAD}"/>
                </a:ext>
              </a:extLst>
            </p:cNvPr>
            <p:cNvSpPr/>
            <p:nvPr/>
          </p:nvSpPr>
          <p:spPr>
            <a:xfrm>
              <a:off x="2150539" y="22078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6D5926EE-1178-93B5-DCBA-61C526284A83}"/>
                </a:ext>
              </a:extLst>
            </p:cNvPr>
            <p:cNvSpPr/>
            <p:nvPr/>
          </p:nvSpPr>
          <p:spPr>
            <a:xfrm>
              <a:off x="2150539"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775D9E00-5976-9EF6-2AAD-05E464B260DF}"/>
                </a:ext>
              </a:extLst>
            </p:cNvPr>
            <p:cNvSpPr/>
            <p:nvPr/>
          </p:nvSpPr>
          <p:spPr>
            <a:xfrm>
              <a:off x="2150539"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515D211E-9D40-8970-2A22-06F9DD020D1F}"/>
                </a:ext>
              </a:extLst>
            </p:cNvPr>
            <p:cNvSpPr/>
            <p:nvPr/>
          </p:nvSpPr>
          <p:spPr>
            <a:xfrm>
              <a:off x="2150539"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B038A8B5-1314-A704-011D-F84FE269EB4A}"/>
                </a:ext>
              </a:extLst>
            </p:cNvPr>
            <p:cNvSpPr/>
            <p:nvPr/>
          </p:nvSpPr>
          <p:spPr>
            <a:xfrm>
              <a:off x="2150539"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Oval 61">
              <a:extLst>
                <a:ext uri="{FF2B5EF4-FFF2-40B4-BE49-F238E27FC236}">
                  <a16:creationId xmlns:a16="http://schemas.microsoft.com/office/drawing/2014/main" id="{773187A7-A509-6443-24BE-C5C472731A6B}"/>
                </a:ext>
              </a:extLst>
            </p:cNvPr>
            <p:cNvSpPr/>
            <p:nvPr/>
          </p:nvSpPr>
          <p:spPr>
            <a:xfrm>
              <a:off x="2150539"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Oval 62">
              <a:extLst>
                <a:ext uri="{FF2B5EF4-FFF2-40B4-BE49-F238E27FC236}">
                  <a16:creationId xmlns:a16="http://schemas.microsoft.com/office/drawing/2014/main" id="{AF6FE223-98A7-6CDB-E788-5C6CA9EEB557}"/>
                </a:ext>
              </a:extLst>
            </p:cNvPr>
            <p:cNvSpPr/>
            <p:nvPr/>
          </p:nvSpPr>
          <p:spPr>
            <a:xfrm>
              <a:off x="2150539" y="256072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D3D447C3-62A7-971F-7660-4D74B5A272CA}"/>
                </a:ext>
              </a:extLst>
            </p:cNvPr>
            <p:cNvSpPr/>
            <p:nvPr/>
          </p:nvSpPr>
          <p:spPr>
            <a:xfrm>
              <a:off x="2150539"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Oval 64">
              <a:extLst>
                <a:ext uri="{FF2B5EF4-FFF2-40B4-BE49-F238E27FC236}">
                  <a16:creationId xmlns:a16="http://schemas.microsoft.com/office/drawing/2014/main" id="{09E97FCA-354D-16A6-0E96-2F7E2CDDB7F3}"/>
                </a:ext>
              </a:extLst>
            </p:cNvPr>
            <p:cNvSpPr/>
            <p:nvPr/>
          </p:nvSpPr>
          <p:spPr>
            <a:xfrm>
              <a:off x="2150539"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Oval 65">
              <a:extLst>
                <a:ext uri="{FF2B5EF4-FFF2-40B4-BE49-F238E27FC236}">
                  <a16:creationId xmlns:a16="http://schemas.microsoft.com/office/drawing/2014/main" id="{17288A47-5E98-2523-7451-AE694231667B}"/>
                </a:ext>
              </a:extLst>
            </p:cNvPr>
            <p:cNvSpPr/>
            <p:nvPr/>
          </p:nvSpPr>
          <p:spPr>
            <a:xfrm>
              <a:off x="2150539"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Oval 66">
              <a:extLst>
                <a:ext uri="{FF2B5EF4-FFF2-40B4-BE49-F238E27FC236}">
                  <a16:creationId xmlns:a16="http://schemas.microsoft.com/office/drawing/2014/main" id="{DFEF55B7-2B44-37F5-F16D-ED6A4956FC6B}"/>
                </a:ext>
              </a:extLst>
            </p:cNvPr>
            <p:cNvSpPr/>
            <p:nvPr/>
          </p:nvSpPr>
          <p:spPr>
            <a:xfrm>
              <a:off x="2150539"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CB25CF88-D15D-9198-B7D1-837EA03A553A}"/>
                </a:ext>
              </a:extLst>
            </p:cNvPr>
            <p:cNvSpPr/>
            <p:nvPr/>
          </p:nvSpPr>
          <p:spPr>
            <a:xfrm>
              <a:off x="2154055"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B17D70E0-0AD8-A5F2-C6F1-353FF38EA3A7}"/>
                </a:ext>
              </a:extLst>
            </p:cNvPr>
            <p:cNvSpPr/>
            <p:nvPr/>
          </p:nvSpPr>
          <p:spPr>
            <a:xfrm>
              <a:off x="2154055"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F6D6F8A2-0A98-A70E-936B-CC22F043040E}"/>
                </a:ext>
              </a:extLst>
            </p:cNvPr>
            <p:cNvSpPr/>
            <p:nvPr/>
          </p:nvSpPr>
          <p:spPr>
            <a:xfrm>
              <a:off x="2154055"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Oval 70">
              <a:extLst>
                <a:ext uri="{FF2B5EF4-FFF2-40B4-BE49-F238E27FC236}">
                  <a16:creationId xmlns:a16="http://schemas.microsoft.com/office/drawing/2014/main" id="{79E6C00F-2F41-0C6E-85AD-27AAA8EEDCB4}"/>
                </a:ext>
              </a:extLst>
            </p:cNvPr>
            <p:cNvSpPr/>
            <p:nvPr/>
          </p:nvSpPr>
          <p:spPr>
            <a:xfrm>
              <a:off x="2154055"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D738FEB9-C239-1DCD-B69D-1C1E6D28537C}"/>
                </a:ext>
              </a:extLst>
            </p:cNvPr>
            <p:cNvSpPr/>
            <p:nvPr/>
          </p:nvSpPr>
          <p:spPr>
            <a:xfrm>
              <a:off x="2154055"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6C5E0DC2-5231-58C9-1C3D-9AC16DCA8C96}"/>
                </a:ext>
              </a:extLst>
            </p:cNvPr>
            <p:cNvSpPr/>
            <p:nvPr/>
          </p:nvSpPr>
          <p:spPr>
            <a:xfrm>
              <a:off x="2154055"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Oval 73">
              <a:extLst>
                <a:ext uri="{FF2B5EF4-FFF2-40B4-BE49-F238E27FC236}">
                  <a16:creationId xmlns:a16="http://schemas.microsoft.com/office/drawing/2014/main" id="{A70197D1-73D5-20C4-E8E7-787C1F642965}"/>
                </a:ext>
              </a:extLst>
            </p:cNvPr>
            <p:cNvSpPr/>
            <p:nvPr/>
          </p:nvSpPr>
          <p:spPr>
            <a:xfrm>
              <a:off x="2154055" y="24029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0CE16A0B-F46E-D96B-80CA-AFCD891D8659}"/>
                </a:ext>
              </a:extLst>
            </p:cNvPr>
            <p:cNvSpPr/>
            <p:nvPr/>
          </p:nvSpPr>
          <p:spPr>
            <a:xfrm>
              <a:off x="2154055" y="25553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Oval 75">
              <a:extLst>
                <a:ext uri="{FF2B5EF4-FFF2-40B4-BE49-F238E27FC236}">
                  <a16:creationId xmlns:a16="http://schemas.microsoft.com/office/drawing/2014/main" id="{0C2E25D7-6C3E-AC9E-0EB6-443614C900A3}"/>
                </a:ext>
              </a:extLst>
            </p:cNvPr>
            <p:cNvSpPr/>
            <p:nvPr/>
          </p:nvSpPr>
          <p:spPr>
            <a:xfrm>
              <a:off x="2154055"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Oval 76">
              <a:extLst>
                <a:ext uri="{FF2B5EF4-FFF2-40B4-BE49-F238E27FC236}">
                  <a16:creationId xmlns:a16="http://schemas.microsoft.com/office/drawing/2014/main" id="{3C8AEB16-3C02-2026-BA9D-5ABBAB58B141}"/>
                </a:ext>
              </a:extLst>
            </p:cNvPr>
            <p:cNvSpPr/>
            <p:nvPr/>
          </p:nvSpPr>
          <p:spPr>
            <a:xfrm>
              <a:off x="2154055" y="26262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Oval 77">
              <a:extLst>
                <a:ext uri="{FF2B5EF4-FFF2-40B4-BE49-F238E27FC236}">
                  <a16:creationId xmlns:a16="http://schemas.microsoft.com/office/drawing/2014/main" id="{35F6CFDD-5354-762B-0BEB-19093DF16B49}"/>
                </a:ext>
              </a:extLst>
            </p:cNvPr>
            <p:cNvSpPr/>
            <p:nvPr/>
          </p:nvSpPr>
          <p:spPr>
            <a:xfrm>
              <a:off x="2154055"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5AAB7E5A-20C9-872A-2ECD-AEEAE97DFB25}"/>
                </a:ext>
              </a:extLst>
            </p:cNvPr>
            <p:cNvSpPr/>
            <p:nvPr/>
          </p:nvSpPr>
          <p:spPr>
            <a:xfrm>
              <a:off x="2154055"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Straight Connector 80">
              <a:extLst>
                <a:ext uri="{FF2B5EF4-FFF2-40B4-BE49-F238E27FC236}">
                  <a16:creationId xmlns:a16="http://schemas.microsoft.com/office/drawing/2014/main" id="{7700E310-49B9-7AAA-4911-2BA4DCE83FC2}"/>
                </a:ext>
              </a:extLst>
            </p:cNvPr>
            <p:cNvCxnSpPr>
              <a:cxnSpLocks/>
            </p:cNvCxnSpPr>
            <p:nvPr/>
          </p:nvCxnSpPr>
          <p:spPr>
            <a:xfrm flipV="1">
              <a:off x="1750702" y="2318409"/>
              <a:ext cx="868253" cy="412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C21997F-1F7C-4C17-FDAC-E1EDF4E52CB2}"/>
                </a:ext>
              </a:extLst>
            </p:cNvPr>
            <p:cNvSpPr txBox="1"/>
            <p:nvPr/>
          </p:nvSpPr>
          <p:spPr>
            <a:xfrm>
              <a:off x="1713609" y="1398006"/>
              <a:ext cx="942437" cy="369332"/>
            </a:xfrm>
            <a:prstGeom prst="rect">
              <a:avLst/>
            </a:prstGeom>
            <a:noFill/>
          </p:spPr>
          <p:txBody>
            <a:bodyPr wrap="none" rtlCol="0">
              <a:spAutoFit/>
            </a:bodyPr>
            <a:lstStyle/>
            <a:p>
              <a:r>
                <a:rPr lang="en-US" dirty="0"/>
                <a:t>STAGE 1</a:t>
              </a:r>
              <a:endParaRPr lang="en-AU" baseline="-25000" dirty="0"/>
            </a:p>
          </p:txBody>
        </p:sp>
      </p:grpSp>
      <p:grpSp>
        <p:nvGrpSpPr>
          <p:cNvPr id="135" name="Group 134">
            <a:extLst>
              <a:ext uri="{FF2B5EF4-FFF2-40B4-BE49-F238E27FC236}">
                <a16:creationId xmlns:a16="http://schemas.microsoft.com/office/drawing/2014/main" id="{178FF2EF-EDDE-2947-1901-A0658D61FC46}"/>
              </a:ext>
            </a:extLst>
          </p:cNvPr>
          <p:cNvGrpSpPr/>
          <p:nvPr/>
        </p:nvGrpSpPr>
        <p:grpSpPr>
          <a:xfrm>
            <a:off x="5353316" y="1398006"/>
            <a:ext cx="1662238" cy="2246886"/>
            <a:chOff x="5353316" y="1398006"/>
            <a:chExt cx="1662238" cy="2246886"/>
          </a:xfrm>
        </p:grpSpPr>
        <p:cxnSp>
          <p:nvCxnSpPr>
            <p:cNvPr id="83" name="Straight Connector 82">
              <a:extLst>
                <a:ext uri="{FF2B5EF4-FFF2-40B4-BE49-F238E27FC236}">
                  <a16:creationId xmlns:a16="http://schemas.microsoft.com/office/drawing/2014/main" id="{8B8E22FA-9AA9-F555-1E0B-9E6AE473BF97}"/>
                </a:ext>
              </a:extLst>
            </p:cNvPr>
            <p:cNvCxnSpPr/>
            <p:nvPr/>
          </p:nvCxnSpPr>
          <p:spPr>
            <a:xfrm>
              <a:off x="5808084" y="1886361"/>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CEB526-1F69-A7CF-EE82-C6B924F80411}"/>
                </a:ext>
              </a:extLst>
            </p:cNvPr>
            <p:cNvCxnSpPr>
              <a:cxnSpLocks/>
            </p:cNvCxnSpPr>
            <p:nvPr/>
          </p:nvCxnSpPr>
          <p:spPr>
            <a:xfrm rot="5400000">
              <a:off x="6408302" y="2490913"/>
              <a:ext cx="0" cy="1214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DD3DEA-2552-96C1-B3A1-C25FCBBF6077}"/>
                </a:ext>
              </a:extLst>
            </p:cNvPr>
            <p:cNvCxnSpPr>
              <a:cxnSpLocks/>
            </p:cNvCxnSpPr>
            <p:nvPr/>
          </p:nvCxnSpPr>
          <p:spPr>
            <a:xfrm>
              <a:off x="6017074" y="3105668"/>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FA15B2-5E36-2F4E-761F-C818F2606B3C}"/>
                </a:ext>
              </a:extLst>
            </p:cNvPr>
            <p:cNvCxnSpPr>
              <a:cxnSpLocks/>
            </p:cNvCxnSpPr>
            <p:nvPr/>
          </p:nvCxnSpPr>
          <p:spPr>
            <a:xfrm>
              <a:off x="6449122" y="3103463"/>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2F0225E-0990-26CB-BBC8-E11432B70960}"/>
                </a:ext>
              </a:extLst>
            </p:cNvPr>
            <p:cNvCxnSpPr>
              <a:cxnSpLocks/>
            </p:cNvCxnSpPr>
            <p:nvPr/>
          </p:nvCxnSpPr>
          <p:spPr>
            <a:xfrm>
              <a:off x="6853034" y="3110497"/>
              <a:ext cx="0" cy="4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F5CA737A-1151-E126-23C5-101092E4FCEE}"/>
                </a:ext>
              </a:extLst>
            </p:cNvPr>
            <p:cNvSpPr txBox="1"/>
            <p:nvPr/>
          </p:nvSpPr>
          <p:spPr>
            <a:xfrm>
              <a:off x="5968288" y="3306338"/>
              <a:ext cx="949812" cy="338554"/>
            </a:xfrm>
            <a:prstGeom prst="rect">
              <a:avLst/>
            </a:prstGeom>
            <a:noFill/>
          </p:spPr>
          <p:txBody>
            <a:bodyPr wrap="none" rtlCol="0">
              <a:spAutoFit/>
            </a:bodyPr>
            <a:lstStyle/>
            <a:p>
              <a:r>
                <a:rPr lang="en-AU" sz="1600" dirty="0"/>
                <a:t>Exposure</a:t>
              </a:r>
            </a:p>
          </p:txBody>
        </p:sp>
        <p:sp>
          <p:nvSpPr>
            <p:cNvPr id="92" name="TextBox 91">
              <a:extLst>
                <a:ext uri="{FF2B5EF4-FFF2-40B4-BE49-F238E27FC236}">
                  <a16:creationId xmlns:a16="http://schemas.microsoft.com/office/drawing/2014/main" id="{92CF3D12-00B0-4C50-9C89-E316DB6814C0}"/>
                </a:ext>
              </a:extLst>
            </p:cNvPr>
            <p:cNvSpPr txBox="1"/>
            <p:nvPr/>
          </p:nvSpPr>
          <p:spPr>
            <a:xfrm>
              <a:off x="5353316" y="2069454"/>
              <a:ext cx="430887" cy="862352"/>
            </a:xfrm>
            <a:prstGeom prst="rect">
              <a:avLst/>
            </a:prstGeom>
            <a:noFill/>
          </p:spPr>
          <p:txBody>
            <a:bodyPr vert="vert270" wrap="none" rtlCol="0">
              <a:spAutoFit/>
            </a:bodyPr>
            <a:lstStyle/>
            <a:p>
              <a:r>
                <a:rPr lang="en-AU" sz="1600" dirty="0"/>
                <a:t>Outcome</a:t>
              </a:r>
            </a:p>
          </p:txBody>
        </p:sp>
        <p:sp>
          <p:nvSpPr>
            <p:cNvPr id="93" name="Oval 92">
              <a:extLst>
                <a:ext uri="{FF2B5EF4-FFF2-40B4-BE49-F238E27FC236}">
                  <a16:creationId xmlns:a16="http://schemas.microsoft.com/office/drawing/2014/main" id="{50F86379-8A02-BD1C-2A2F-EB1EA2DDD21F}"/>
                </a:ext>
              </a:extLst>
            </p:cNvPr>
            <p:cNvSpPr/>
            <p:nvPr/>
          </p:nvSpPr>
          <p:spPr>
            <a:xfrm>
              <a:off x="6000049"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Oval 93">
              <a:extLst>
                <a:ext uri="{FF2B5EF4-FFF2-40B4-BE49-F238E27FC236}">
                  <a16:creationId xmlns:a16="http://schemas.microsoft.com/office/drawing/2014/main" id="{D58A7C4E-1EFF-3D7E-38B5-CF8833A300E0}"/>
                </a:ext>
              </a:extLst>
            </p:cNvPr>
            <p:cNvSpPr/>
            <p:nvPr/>
          </p:nvSpPr>
          <p:spPr>
            <a:xfrm>
              <a:off x="6000049" y="252967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4B7D6E85-472A-6B9E-A9EA-EA49B28D1D0C}"/>
                </a:ext>
              </a:extLst>
            </p:cNvPr>
            <p:cNvSpPr/>
            <p:nvPr/>
          </p:nvSpPr>
          <p:spPr>
            <a:xfrm>
              <a:off x="6000049" y="23488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6946CB6D-B920-0548-8EB4-F989E4F4CCE7}"/>
                </a:ext>
              </a:extLst>
            </p:cNvPr>
            <p:cNvSpPr/>
            <p:nvPr/>
          </p:nvSpPr>
          <p:spPr>
            <a:xfrm>
              <a:off x="6000049" y="271940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CFCCC09D-6050-DEA6-D73D-1E0BEE5E97B3}"/>
                </a:ext>
              </a:extLst>
            </p:cNvPr>
            <p:cNvSpPr/>
            <p:nvPr/>
          </p:nvSpPr>
          <p:spPr>
            <a:xfrm>
              <a:off x="6000049" y="288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20594E5B-87DF-F3F6-178A-6C52289B8003}"/>
                </a:ext>
              </a:extLst>
            </p:cNvPr>
            <p:cNvSpPr/>
            <p:nvPr/>
          </p:nvSpPr>
          <p:spPr>
            <a:xfrm>
              <a:off x="6000049" y="29773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37B2E84B-F013-F559-10D5-EAEA374CA68A}"/>
                </a:ext>
              </a:extLst>
            </p:cNvPr>
            <p:cNvSpPr/>
            <p:nvPr/>
          </p:nvSpPr>
          <p:spPr>
            <a:xfrm>
              <a:off x="6000049" y="29627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F98E84BA-D7C4-DC40-E6FB-D7F890AC2E6C}"/>
                </a:ext>
              </a:extLst>
            </p:cNvPr>
            <p:cNvSpPr/>
            <p:nvPr/>
          </p:nvSpPr>
          <p:spPr>
            <a:xfrm>
              <a:off x="6000049"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Oval 100">
              <a:extLst>
                <a:ext uri="{FF2B5EF4-FFF2-40B4-BE49-F238E27FC236}">
                  <a16:creationId xmlns:a16="http://schemas.microsoft.com/office/drawing/2014/main" id="{80F92909-207A-B496-8D49-62BD04E020EE}"/>
                </a:ext>
              </a:extLst>
            </p:cNvPr>
            <p:cNvSpPr/>
            <p:nvPr/>
          </p:nvSpPr>
          <p:spPr>
            <a:xfrm>
              <a:off x="6845443" y="2510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Oval 101">
              <a:extLst>
                <a:ext uri="{FF2B5EF4-FFF2-40B4-BE49-F238E27FC236}">
                  <a16:creationId xmlns:a16="http://schemas.microsoft.com/office/drawing/2014/main" id="{2A4F1FB7-A035-58C1-50C6-AD6E5D5A8B9C}"/>
                </a:ext>
              </a:extLst>
            </p:cNvPr>
            <p:cNvSpPr/>
            <p:nvPr/>
          </p:nvSpPr>
          <p:spPr>
            <a:xfrm>
              <a:off x="6845443" y="28792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F2B1896C-4C64-51F7-50AC-B1712F4D4106}"/>
                </a:ext>
              </a:extLst>
            </p:cNvPr>
            <p:cNvSpPr/>
            <p:nvPr/>
          </p:nvSpPr>
          <p:spPr>
            <a:xfrm>
              <a:off x="6845443" y="2132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5A4BB429-CA5B-E60D-B80D-A307E2F7C02D}"/>
                </a:ext>
              </a:extLst>
            </p:cNvPr>
            <p:cNvSpPr/>
            <p:nvPr/>
          </p:nvSpPr>
          <p:spPr>
            <a:xfrm>
              <a:off x="6845443" y="259119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a:extLst>
                <a:ext uri="{FF2B5EF4-FFF2-40B4-BE49-F238E27FC236}">
                  <a16:creationId xmlns:a16="http://schemas.microsoft.com/office/drawing/2014/main" id="{C079796E-291B-CC30-9CBE-E7DD2073CD46}"/>
                </a:ext>
              </a:extLst>
            </p:cNvPr>
            <p:cNvSpPr/>
            <p:nvPr/>
          </p:nvSpPr>
          <p:spPr>
            <a:xfrm>
              <a:off x="6422746" y="210959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Oval 105">
              <a:extLst>
                <a:ext uri="{FF2B5EF4-FFF2-40B4-BE49-F238E27FC236}">
                  <a16:creationId xmlns:a16="http://schemas.microsoft.com/office/drawing/2014/main" id="{9D11476F-740D-4184-A141-492D381CAAAC}"/>
                </a:ext>
              </a:extLst>
            </p:cNvPr>
            <p:cNvSpPr/>
            <p:nvPr/>
          </p:nvSpPr>
          <p:spPr>
            <a:xfrm>
              <a:off x="6422746" y="19888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a:extLst>
                <a:ext uri="{FF2B5EF4-FFF2-40B4-BE49-F238E27FC236}">
                  <a16:creationId xmlns:a16="http://schemas.microsoft.com/office/drawing/2014/main" id="{CC452D83-510C-159C-FB9B-5F4E45437712}"/>
                </a:ext>
              </a:extLst>
            </p:cNvPr>
            <p:cNvSpPr/>
            <p:nvPr/>
          </p:nvSpPr>
          <p:spPr>
            <a:xfrm>
              <a:off x="6422746" y="2279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Oval 107">
              <a:extLst>
                <a:ext uri="{FF2B5EF4-FFF2-40B4-BE49-F238E27FC236}">
                  <a16:creationId xmlns:a16="http://schemas.microsoft.com/office/drawing/2014/main" id="{92B3D53E-C764-DBF0-697A-7B56759D6C3C}"/>
                </a:ext>
              </a:extLst>
            </p:cNvPr>
            <p:cNvSpPr/>
            <p:nvPr/>
          </p:nvSpPr>
          <p:spPr>
            <a:xfrm>
              <a:off x="6422746" y="23976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Oval 108">
              <a:extLst>
                <a:ext uri="{FF2B5EF4-FFF2-40B4-BE49-F238E27FC236}">
                  <a16:creationId xmlns:a16="http://schemas.microsoft.com/office/drawing/2014/main" id="{A1904115-5CB5-A18B-C4AA-841E6E141D1D}"/>
                </a:ext>
              </a:extLst>
            </p:cNvPr>
            <p:cNvSpPr/>
            <p:nvPr/>
          </p:nvSpPr>
          <p:spPr>
            <a:xfrm>
              <a:off x="6422746" y="25413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Oval 109">
              <a:extLst>
                <a:ext uri="{FF2B5EF4-FFF2-40B4-BE49-F238E27FC236}">
                  <a16:creationId xmlns:a16="http://schemas.microsoft.com/office/drawing/2014/main" id="{F6329C22-7311-1658-361A-CBFF37BBBF59}"/>
                </a:ext>
              </a:extLst>
            </p:cNvPr>
            <p:cNvSpPr/>
            <p:nvPr/>
          </p:nvSpPr>
          <p:spPr>
            <a:xfrm>
              <a:off x="6422746" y="23950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Oval 110">
              <a:extLst>
                <a:ext uri="{FF2B5EF4-FFF2-40B4-BE49-F238E27FC236}">
                  <a16:creationId xmlns:a16="http://schemas.microsoft.com/office/drawing/2014/main" id="{BA077C18-C772-2700-1C07-CB786E38780C}"/>
                </a:ext>
              </a:extLst>
            </p:cNvPr>
            <p:cNvSpPr/>
            <p:nvPr/>
          </p:nvSpPr>
          <p:spPr>
            <a:xfrm>
              <a:off x="6422746" y="254746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Oval 111">
              <a:extLst>
                <a:ext uri="{FF2B5EF4-FFF2-40B4-BE49-F238E27FC236}">
                  <a16:creationId xmlns:a16="http://schemas.microsoft.com/office/drawing/2014/main" id="{AAA2A050-6B09-397A-4888-4F60FEBF5767}"/>
                </a:ext>
              </a:extLst>
            </p:cNvPr>
            <p:cNvSpPr/>
            <p:nvPr/>
          </p:nvSpPr>
          <p:spPr>
            <a:xfrm>
              <a:off x="6422746"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Oval 112">
              <a:extLst>
                <a:ext uri="{FF2B5EF4-FFF2-40B4-BE49-F238E27FC236}">
                  <a16:creationId xmlns:a16="http://schemas.microsoft.com/office/drawing/2014/main" id="{FA5695DE-DFF5-109C-1F29-3E85C6FB2C60}"/>
                </a:ext>
              </a:extLst>
            </p:cNvPr>
            <p:cNvSpPr/>
            <p:nvPr/>
          </p:nvSpPr>
          <p:spPr>
            <a:xfrm>
              <a:off x="6422746" y="24705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Oval 113">
              <a:extLst>
                <a:ext uri="{FF2B5EF4-FFF2-40B4-BE49-F238E27FC236}">
                  <a16:creationId xmlns:a16="http://schemas.microsoft.com/office/drawing/2014/main" id="{508E4C6E-C78B-0594-302A-7C124902B380}"/>
                </a:ext>
              </a:extLst>
            </p:cNvPr>
            <p:cNvSpPr/>
            <p:nvPr/>
          </p:nvSpPr>
          <p:spPr>
            <a:xfrm>
              <a:off x="6422746" y="26229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Oval 114">
              <a:extLst>
                <a:ext uri="{FF2B5EF4-FFF2-40B4-BE49-F238E27FC236}">
                  <a16:creationId xmlns:a16="http://schemas.microsoft.com/office/drawing/2014/main" id="{A9A75FA8-AFAA-CAC2-5B5A-4687A5AF931E}"/>
                </a:ext>
              </a:extLst>
            </p:cNvPr>
            <p:cNvSpPr/>
            <p:nvPr/>
          </p:nvSpPr>
          <p:spPr>
            <a:xfrm>
              <a:off x="6422746" y="25413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a:extLst>
                <a:ext uri="{FF2B5EF4-FFF2-40B4-BE49-F238E27FC236}">
                  <a16:creationId xmlns:a16="http://schemas.microsoft.com/office/drawing/2014/main" id="{14C571E0-BCAC-70C4-0A5B-FF049CF726C1}"/>
                </a:ext>
              </a:extLst>
            </p:cNvPr>
            <p:cNvSpPr/>
            <p:nvPr/>
          </p:nvSpPr>
          <p:spPr>
            <a:xfrm>
              <a:off x="6422746" y="269379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a:extLst>
                <a:ext uri="{FF2B5EF4-FFF2-40B4-BE49-F238E27FC236}">
                  <a16:creationId xmlns:a16="http://schemas.microsoft.com/office/drawing/2014/main" id="{C51FD417-5550-7876-620C-A7E7D55C33FF}"/>
                </a:ext>
              </a:extLst>
            </p:cNvPr>
            <p:cNvSpPr/>
            <p:nvPr/>
          </p:nvSpPr>
          <p:spPr>
            <a:xfrm>
              <a:off x="6426262" y="234685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Oval 117">
              <a:extLst>
                <a:ext uri="{FF2B5EF4-FFF2-40B4-BE49-F238E27FC236}">
                  <a16:creationId xmlns:a16="http://schemas.microsoft.com/office/drawing/2014/main" id="{614663B5-1F92-9FEE-6A65-3DE51E478B55}"/>
                </a:ext>
              </a:extLst>
            </p:cNvPr>
            <p:cNvSpPr/>
            <p:nvPr/>
          </p:nvSpPr>
          <p:spPr>
            <a:xfrm>
              <a:off x="6426262" y="24451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Oval 118">
              <a:extLst>
                <a:ext uri="{FF2B5EF4-FFF2-40B4-BE49-F238E27FC236}">
                  <a16:creationId xmlns:a16="http://schemas.microsoft.com/office/drawing/2014/main" id="{E07C8CA3-5EDC-1B63-AE9D-E6A07A36FDA6}"/>
                </a:ext>
              </a:extLst>
            </p:cNvPr>
            <p:cNvSpPr/>
            <p:nvPr/>
          </p:nvSpPr>
          <p:spPr>
            <a:xfrm>
              <a:off x="6426262" y="25171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Oval 119">
              <a:extLst>
                <a:ext uri="{FF2B5EF4-FFF2-40B4-BE49-F238E27FC236}">
                  <a16:creationId xmlns:a16="http://schemas.microsoft.com/office/drawing/2014/main" id="{DB460DCC-965F-1020-A2D5-1E5E8DCA6D29}"/>
                </a:ext>
              </a:extLst>
            </p:cNvPr>
            <p:cNvSpPr/>
            <p:nvPr/>
          </p:nvSpPr>
          <p:spPr>
            <a:xfrm>
              <a:off x="6426262" y="23922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Oval 120">
              <a:extLst>
                <a:ext uri="{FF2B5EF4-FFF2-40B4-BE49-F238E27FC236}">
                  <a16:creationId xmlns:a16="http://schemas.microsoft.com/office/drawing/2014/main" id="{D6FAC7B8-E308-52DC-EB5B-D8E298780273}"/>
                </a:ext>
              </a:extLst>
            </p:cNvPr>
            <p:cNvSpPr/>
            <p:nvPr/>
          </p:nvSpPr>
          <p:spPr>
            <a:xfrm>
              <a:off x="6426262" y="254469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Oval 121">
              <a:extLst>
                <a:ext uri="{FF2B5EF4-FFF2-40B4-BE49-F238E27FC236}">
                  <a16:creationId xmlns:a16="http://schemas.microsoft.com/office/drawing/2014/main" id="{B7F69A04-4991-3956-BE74-04F0225E3B60}"/>
                </a:ext>
              </a:extLst>
            </p:cNvPr>
            <p:cNvSpPr/>
            <p:nvPr/>
          </p:nvSpPr>
          <p:spPr>
            <a:xfrm>
              <a:off x="6426262" y="249318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45946B4E-F92C-829A-7101-F9FB10F439C8}"/>
                </a:ext>
              </a:extLst>
            </p:cNvPr>
            <p:cNvSpPr/>
            <p:nvPr/>
          </p:nvSpPr>
          <p:spPr>
            <a:xfrm>
              <a:off x="6426262" y="30232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Oval 123">
              <a:extLst>
                <a:ext uri="{FF2B5EF4-FFF2-40B4-BE49-F238E27FC236}">
                  <a16:creationId xmlns:a16="http://schemas.microsoft.com/office/drawing/2014/main" id="{B6312446-238E-95FD-1BD0-1ACB416C74EA}"/>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Oval 124">
              <a:extLst>
                <a:ext uri="{FF2B5EF4-FFF2-40B4-BE49-F238E27FC236}">
                  <a16:creationId xmlns:a16="http://schemas.microsoft.com/office/drawing/2014/main" id="{6742CC3A-FCA8-43C6-5FBB-111E0395420A}"/>
                </a:ext>
              </a:extLst>
            </p:cNvPr>
            <p:cNvSpPr/>
            <p:nvPr/>
          </p:nvSpPr>
          <p:spPr>
            <a:xfrm>
              <a:off x="6426262" y="24738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8199431-92FE-447B-2E9B-BCBEDA68F122}"/>
                </a:ext>
              </a:extLst>
            </p:cNvPr>
            <p:cNvSpPr/>
            <p:nvPr/>
          </p:nvSpPr>
          <p:spPr>
            <a:xfrm>
              <a:off x="6426262" y="2807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Oval 126">
              <a:extLst>
                <a:ext uri="{FF2B5EF4-FFF2-40B4-BE49-F238E27FC236}">
                  <a16:creationId xmlns:a16="http://schemas.microsoft.com/office/drawing/2014/main" id="{25BA0F95-7059-1096-C020-A6AACAC18ED1}"/>
                </a:ext>
              </a:extLst>
            </p:cNvPr>
            <p:cNvSpPr/>
            <p:nvPr/>
          </p:nvSpPr>
          <p:spPr>
            <a:xfrm>
              <a:off x="6426262" y="27786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3CC7651A-0787-2804-B9C3-0CD1DCD984FD}"/>
                </a:ext>
              </a:extLst>
            </p:cNvPr>
            <p:cNvSpPr/>
            <p:nvPr/>
          </p:nvSpPr>
          <p:spPr>
            <a:xfrm>
              <a:off x="6426262" y="293105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9" name="Straight Connector 128">
              <a:extLst>
                <a:ext uri="{FF2B5EF4-FFF2-40B4-BE49-F238E27FC236}">
                  <a16:creationId xmlns:a16="http://schemas.microsoft.com/office/drawing/2014/main" id="{1365E961-E700-23C1-4E0C-30C878F0FA0C}"/>
                </a:ext>
              </a:extLst>
            </p:cNvPr>
            <p:cNvCxnSpPr>
              <a:cxnSpLocks/>
              <a:stCxn id="94" idx="6"/>
            </p:cNvCxnSpPr>
            <p:nvPr/>
          </p:nvCxnSpPr>
          <p:spPr>
            <a:xfrm flipV="1">
              <a:off x="6045768" y="2454041"/>
              <a:ext cx="882485" cy="9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0B75499-AAAC-3D75-91C5-54F1292BC85D}"/>
                </a:ext>
              </a:extLst>
            </p:cNvPr>
            <p:cNvSpPr txBox="1"/>
            <p:nvPr/>
          </p:nvSpPr>
          <p:spPr>
            <a:xfrm>
              <a:off x="5985816" y="1398006"/>
              <a:ext cx="942437" cy="369332"/>
            </a:xfrm>
            <a:prstGeom prst="rect">
              <a:avLst/>
            </a:prstGeom>
            <a:noFill/>
          </p:spPr>
          <p:txBody>
            <a:bodyPr wrap="none" rtlCol="0">
              <a:spAutoFit/>
            </a:bodyPr>
            <a:lstStyle/>
            <a:p>
              <a:r>
                <a:rPr lang="en-US" dirty="0"/>
                <a:t>STAGE 2</a:t>
              </a:r>
              <a:endParaRPr lang="en-AU" baseline="-25000" dirty="0"/>
            </a:p>
          </p:txBody>
        </p:sp>
      </p:grpSp>
      <p:sp>
        <p:nvSpPr>
          <p:cNvPr id="133" name="TextBox 132">
            <a:extLst>
              <a:ext uri="{FF2B5EF4-FFF2-40B4-BE49-F238E27FC236}">
                <a16:creationId xmlns:a16="http://schemas.microsoft.com/office/drawing/2014/main" id="{5ECAA789-5CB3-FD57-56FE-20B88FAF647F}"/>
              </a:ext>
            </a:extLst>
          </p:cNvPr>
          <p:cNvSpPr txBox="1"/>
          <p:nvPr/>
        </p:nvSpPr>
        <p:spPr>
          <a:xfrm>
            <a:off x="251519" y="5551880"/>
            <a:ext cx="6373411" cy="369332"/>
          </a:xfrm>
          <a:prstGeom prst="rect">
            <a:avLst/>
          </a:prstGeom>
          <a:noFill/>
        </p:spPr>
        <p:txBody>
          <a:bodyPr wrap="none" rtlCol="0">
            <a:spAutoFit/>
          </a:bodyPr>
          <a:lstStyle/>
          <a:p>
            <a:r>
              <a:rPr lang="en-US" dirty="0"/>
              <a:t>(4) Slope of 2</a:t>
            </a:r>
            <a:r>
              <a:rPr lang="en-US" baseline="30000" dirty="0"/>
              <a:t>nd</a:t>
            </a:r>
            <a:r>
              <a:rPr lang="en-US" dirty="0"/>
              <a:t> stage regression is the estimate of the causal effect</a:t>
            </a:r>
            <a:endParaRPr lang="en-AU" baseline="-25000"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C9D7912-72DC-B0ED-434A-90D4A30747BC}"/>
                  </a:ext>
                </a:extLst>
              </p:cNvPr>
              <p:cNvSpPr txBox="1"/>
              <p:nvPr/>
            </p:nvSpPr>
            <p:spPr>
              <a:xfrm>
                <a:off x="5947920" y="3140968"/>
                <a:ext cx="195695"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0</m:t>
                          </m:r>
                        </m:sub>
                      </m:sSub>
                    </m:oMath>
                  </m:oMathPara>
                </a14:m>
                <a:endParaRPr lang="en-AU" sz="1200" dirty="0">
                  <a:latin typeface="Arial" panose="020B0604020202020204" pitchFamily="34" charset="0"/>
                </a:endParaRPr>
              </a:p>
            </p:txBody>
          </p:sp>
        </mc:Choice>
        <mc:Fallback>
          <p:sp>
            <p:nvSpPr>
              <p:cNvPr id="6" name="TextBox 5">
                <a:extLst>
                  <a:ext uri="{FF2B5EF4-FFF2-40B4-BE49-F238E27FC236}">
                    <a16:creationId xmlns:a16="http://schemas.microsoft.com/office/drawing/2014/main" id="{5C9D7912-72DC-B0ED-434A-90D4A30747BC}"/>
                  </a:ext>
                </a:extLst>
              </p:cNvPr>
              <p:cNvSpPr txBox="1">
                <a:spLocks noRot="1" noChangeAspect="1" noMove="1" noResize="1" noEditPoints="1" noAdjustHandles="1" noChangeArrowheads="1" noChangeShapeType="1" noTextEdit="1"/>
              </p:cNvSpPr>
              <p:nvPr/>
            </p:nvSpPr>
            <p:spPr>
              <a:xfrm>
                <a:off x="5947920" y="3140968"/>
                <a:ext cx="195695" cy="184666"/>
              </a:xfrm>
              <a:prstGeom prst="rect">
                <a:avLst/>
              </a:prstGeom>
              <a:blipFill>
                <a:blip r:embed="rId3"/>
                <a:stretch>
                  <a:fillRect l="-12500" t="-19355" r="-53125" b="-12903"/>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D65639E-74A7-F4E3-A695-1E345AE82009}"/>
                  </a:ext>
                </a:extLst>
              </p:cNvPr>
              <p:cNvSpPr txBox="1"/>
              <p:nvPr/>
            </p:nvSpPr>
            <p:spPr>
              <a:xfrm>
                <a:off x="6389162" y="3140968"/>
                <a:ext cx="195695"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1</m:t>
                          </m:r>
                        </m:sub>
                      </m:sSub>
                    </m:oMath>
                  </m:oMathPara>
                </a14:m>
                <a:endParaRPr lang="en-AU" sz="1200" dirty="0">
                  <a:latin typeface="Arial" panose="020B0604020202020204" pitchFamily="34" charset="0"/>
                </a:endParaRPr>
              </a:p>
            </p:txBody>
          </p:sp>
        </mc:Choice>
        <mc:Fallback>
          <p:sp>
            <p:nvSpPr>
              <p:cNvPr id="7" name="TextBox 6">
                <a:extLst>
                  <a:ext uri="{FF2B5EF4-FFF2-40B4-BE49-F238E27FC236}">
                    <a16:creationId xmlns:a16="http://schemas.microsoft.com/office/drawing/2014/main" id="{CD65639E-74A7-F4E3-A695-1E345AE82009}"/>
                  </a:ext>
                </a:extLst>
              </p:cNvPr>
              <p:cNvSpPr txBox="1">
                <a:spLocks noRot="1" noChangeAspect="1" noMove="1" noResize="1" noEditPoints="1" noAdjustHandles="1" noChangeArrowheads="1" noChangeShapeType="1" noTextEdit="1"/>
              </p:cNvSpPr>
              <p:nvPr/>
            </p:nvSpPr>
            <p:spPr>
              <a:xfrm>
                <a:off x="6389162" y="3140968"/>
                <a:ext cx="195695" cy="184666"/>
              </a:xfrm>
              <a:prstGeom prst="rect">
                <a:avLst/>
              </a:prstGeom>
              <a:blipFill>
                <a:blip r:embed="rId4"/>
                <a:stretch>
                  <a:fillRect l="-9375" t="-19355" r="-56250" b="-12903"/>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61C9248-1BE3-18DE-BC4E-334C3AA5652C}"/>
                  </a:ext>
                </a:extLst>
              </p:cNvPr>
              <p:cNvSpPr txBox="1"/>
              <p:nvPr/>
            </p:nvSpPr>
            <p:spPr>
              <a:xfrm>
                <a:off x="6791179" y="3140968"/>
                <a:ext cx="195695"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AU" sz="1200" b="0" i="1" smtClean="0">
                              <a:latin typeface="Cambria Math" panose="02040503050406030204" pitchFamily="18" charset="0"/>
                            </a:rPr>
                          </m:ctrlPr>
                        </m:sSubPr>
                        <m:e>
                          <m:acc>
                            <m:accPr>
                              <m:chr m:val="̂"/>
                              <m:ctrlPr>
                                <a:rPr lang="en-AU" sz="1200" i="1">
                                  <a:latin typeface="Cambria Math" panose="02040503050406030204" pitchFamily="18" charset="0"/>
                                </a:rPr>
                              </m:ctrlPr>
                            </m:accPr>
                            <m:e>
                              <m:r>
                                <a:rPr lang="en-AU" sz="1200" i="1" smtClean="0">
                                  <a:latin typeface="Cambria Math" panose="02040503050406030204" pitchFamily="18" charset="0"/>
                                </a:rPr>
                                <m:t>𝑥</m:t>
                              </m:r>
                            </m:e>
                          </m:acc>
                        </m:e>
                        <m:sub>
                          <m:r>
                            <a:rPr lang="en-AU" sz="1200" b="0" i="1" smtClean="0">
                              <a:latin typeface="Cambria Math" panose="02040503050406030204" pitchFamily="18" charset="0"/>
                            </a:rPr>
                            <m:t>2</m:t>
                          </m:r>
                        </m:sub>
                      </m:sSub>
                    </m:oMath>
                  </m:oMathPara>
                </a14:m>
                <a:endParaRPr lang="en-AU" sz="1200" dirty="0">
                  <a:latin typeface="Arial" panose="020B0604020202020204" pitchFamily="34" charset="0"/>
                </a:endParaRPr>
              </a:p>
            </p:txBody>
          </p:sp>
        </mc:Choice>
        <mc:Fallback>
          <p:sp>
            <p:nvSpPr>
              <p:cNvPr id="8" name="TextBox 7">
                <a:extLst>
                  <a:ext uri="{FF2B5EF4-FFF2-40B4-BE49-F238E27FC236}">
                    <a16:creationId xmlns:a16="http://schemas.microsoft.com/office/drawing/2014/main" id="{D61C9248-1BE3-18DE-BC4E-334C3AA5652C}"/>
                  </a:ext>
                </a:extLst>
              </p:cNvPr>
              <p:cNvSpPr txBox="1">
                <a:spLocks noRot="1" noChangeAspect="1" noMove="1" noResize="1" noEditPoints="1" noAdjustHandles="1" noChangeArrowheads="1" noChangeShapeType="1" noTextEdit="1"/>
              </p:cNvSpPr>
              <p:nvPr/>
            </p:nvSpPr>
            <p:spPr>
              <a:xfrm>
                <a:off x="6791179" y="3140968"/>
                <a:ext cx="195695" cy="184666"/>
              </a:xfrm>
              <a:prstGeom prst="rect">
                <a:avLst/>
              </a:prstGeom>
              <a:blipFill>
                <a:blip r:embed="rId5"/>
                <a:stretch>
                  <a:fillRect l="-9375" t="-19355" r="-56250" b="-12903"/>
                </a:stretch>
              </a:blipFill>
            </p:spPr>
            <p:txBody>
              <a:bodyPr/>
              <a:lstStyle/>
              <a:p>
                <a:r>
                  <a:rPr lang="en-AU">
                    <a:noFill/>
                  </a:rPr>
                  <a:t> </a:t>
                </a:r>
              </a:p>
            </p:txBody>
          </p:sp>
        </mc:Fallback>
      </mc:AlternateContent>
    </p:spTree>
    <p:extLst>
      <p:ext uri="{BB962C8B-B14F-4D97-AF65-F5344CB8AC3E}">
        <p14:creationId xmlns:p14="http://schemas.microsoft.com/office/powerpoint/2010/main" val="61070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t>Exposure</a:t>
            </a:r>
            <a:endParaRPr lang="en-AU" dirty="0"/>
          </a:p>
        </p:txBody>
      </p:sp>
      <p:sp>
        <p:nvSpPr>
          <p:cNvPr id="5" name="TextBox 4"/>
          <p:cNvSpPr txBox="1"/>
          <p:nvPr/>
        </p:nvSpPr>
        <p:spPr>
          <a:xfrm>
            <a:off x="5472308" y="2292680"/>
            <a:ext cx="1926318" cy="369332"/>
          </a:xfrm>
          <a:prstGeom prst="rect">
            <a:avLst/>
          </a:prstGeom>
          <a:noFill/>
        </p:spPr>
        <p:txBody>
          <a:bodyPr wrap="square" rtlCol="0">
            <a:spAutoFit/>
          </a:bodyPr>
          <a:lstStyle/>
          <a:p>
            <a:r>
              <a:rPr lang="en-US" dirty="0"/>
              <a:t>Outcome</a:t>
            </a:r>
            <a:endParaRPr lang="en-AU" dirty="0"/>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21" name="TextBox 20"/>
          <p:cNvSpPr txBox="1"/>
          <p:nvPr/>
        </p:nvSpPr>
        <p:spPr>
          <a:xfrm>
            <a:off x="3350943" y="3203684"/>
            <a:ext cx="126861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SNP-OUTCOME</a:t>
            </a:r>
            <a:endParaRPr lang="en-AU" baseline="-25000" dirty="0">
              <a:solidFill>
                <a:schemeClr val="accent3">
                  <a:lumMod val="75000"/>
                </a:schemeClr>
              </a:solidFill>
            </a:endParaRPr>
          </a:p>
        </p:txBody>
      </p:sp>
      <p:sp>
        <p:nvSpPr>
          <p:cNvPr id="22" name="TextBox 21"/>
          <p:cNvSpPr txBox="1"/>
          <p:nvPr/>
        </p:nvSpPr>
        <p:spPr>
          <a:xfrm>
            <a:off x="2166933" y="2420888"/>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23" name="TextBox 22"/>
          <p:cNvSpPr txBox="1"/>
          <p:nvPr/>
        </p:nvSpPr>
        <p:spPr>
          <a:xfrm>
            <a:off x="3995936" y="2424101"/>
            <a:ext cx="1685398" cy="369332"/>
          </a:xfrm>
          <a:prstGeom prst="rect">
            <a:avLst/>
          </a:prstGeom>
          <a:noFill/>
        </p:spPr>
        <p:txBody>
          <a:bodyPr wrap="none" rtlCol="0">
            <a:spAutoFit/>
          </a:bodyPr>
          <a:lstStyle/>
          <a:p>
            <a:r>
              <a:rPr lang="el-GR" dirty="0"/>
              <a:t>β</a:t>
            </a:r>
            <a:r>
              <a:rPr lang="en-US" baseline="-25000" dirty="0"/>
              <a:t>EXPOSURE-OUTCOME</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67780"/>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0912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360677" y="3933056"/>
            <a:ext cx="1270225"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 </a:t>
            </a:r>
            <a:endParaRPr lang="en-AU" baseline="-25000" dirty="0">
              <a:solidFill>
                <a:srgbClr val="77933C"/>
              </a:solidFill>
            </a:endParaRPr>
          </a:p>
        </p:txBody>
      </p:sp>
      <p:sp>
        <p:nvSpPr>
          <p:cNvPr id="34" name="TextBox 33"/>
          <p:cNvSpPr txBox="1"/>
          <p:nvPr/>
        </p:nvSpPr>
        <p:spPr>
          <a:xfrm>
            <a:off x="7596336" y="3933056"/>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sp>
        <p:nvSpPr>
          <p:cNvPr id="35" name="TextBox 34"/>
          <p:cNvSpPr txBox="1"/>
          <p:nvPr/>
        </p:nvSpPr>
        <p:spPr>
          <a:xfrm>
            <a:off x="5508104" y="3933056"/>
            <a:ext cx="2319612" cy="369332"/>
          </a:xfrm>
          <a:prstGeom prst="rect">
            <a:avLst/>
          </a:prstGeom>
          <a:noFill/>
        </p:spPr>
        <p:txBody>
          <a:bodyPr wrap="square" rtlCol="0">
            <a:spAutoFit/>
          </a:bodyPr>
          <a:lstStyle/>
          <a:p>
            <a:r>
              <a:rPr lang="en-AU" dirty="0"/>
              <a:t>= </a:t>
            </a:r>
            <a:r>
              <a:rPr lang="el-GR" dirty="0"/>
              <a:t>β</a:t>
            </a:r>
            <a:r>
              <a:rPr lang="en-US" baseline="-25000" dirty="0"/>
              <a:t>EXPOSURE-OUTCOME   </a:t>
            </a:r>
            <a:r>
              <a:rPr lang="en-US" dirty="0"/>
              <a:t>x</a:t>
            </a:r>
            <a:endParaRPr lang="en-AU" dirty="0"/>
          </a:p>
        </p:txBody>
      </p:sp>
      <p:sp>
        <p:nvSpPr>
          <p:cNvPr id="11" name="TextBox 10"/>
          <p:cNvSpPr txBox="1"/>
          <p:nvPr/>
        </p:nvSpPr>
        <p:spPr>
          <a:xfrm>
            <a:off x="2508410" y="4403300"/>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8" name="TextBox 27"/>
          <p:cNvSpPr txBox="1"/>
          <p:nvPr/>
        </p:nvSpPr>
        <p:spPr>
          <a:xfrm>
            <a:off x="2488469" y="3934231"/>
            <a:ext cx="300082" cy="369332"/>
          </a:xfrm>
          <a:prstGeom prst="rect">
            <a:avLst/>
          </a:prstGeom>
          <a:noFill/>
        </p:spPr>
        <p:txBody>
          <a:bodyPr wrap="none" rtlCol="0">
            <a:spAutoFit/>
          </a:bodyPr>
          <a:lstStyle/>
          <a:p>
            <a:r>
              <a:rPr lang="en-AU" dirty="0">
                <a:solidFill>
                  <a:schemeClr val="accent3"/>
                </a:solidFill>
              </a:rPr>
              <a:t>^</a:t>
            </a:r>
          </a:p>
        </p:txBody>
      </p:sp>
      <p:sp>
        <p:nvSpPr>
          <p:cNvPr id="12" name="TextBox 11">
            <a:extLst>
              <a:ext uri="{FF2B5EF4-FFF2-40B4-BE49-F238E27FC236}">
                <a16:creationId xmlns:a16="http://schemas.microsoft.com/office/drawing/2014/main" id="{CCAA9689-437F-E043-B541-0A2822599234}"/>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4C953B-0401-3F41-47E3-953BA0C8986E}"/>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4" name="TextBox 13">
                <a:extLst>
                  <a:ext uri="{FF2B5EF4-FFF2-40B4-BE49-F238E27FC236}">
                    <a16:creationId xmlns:a16="http://schemas.microsoft.com/office/drawing/2014/main" id="{3C4C953B-0401-3F41-47E3-953BA0C8986E}"/>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334517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solidFill>
                  <a:srgbClr val="0070C0"/>
                </a:solidFill>
              </a:rPr>
              <a:t>Calculating Causal Effect Estimates</a:t>
            </a:r>
            <a:endParaRPr lang="en-AU" dirty="0">
              <a:solidFill>
                <a:srgbClr val="0070C0"/>
              </a:solidFill>
            </a:endParaRPr>
          </a:p>
        </p:txBody>
      </p:sp>
      <p:sp>
        <p:nvSpPr>
          <p:cNvPr id="3" name="TextBox 2"/>
          <p:cNvSpPr txBox="1"/>
          <p:nvPr/>
        </p:nvSpPr>
        <p:spPr>
          <a:xfrm>
            <a:off x="1547664" y="2237514"/>
            <a:ext cx="990214" cy="369332"/>
          </a:xfrm>
          <a:prstGeom prst="rect">
            <a:avLst/>
          </a:prstGeom>
          <a:noFill/>
        </p:spPr>
        <p:txBody>
          <a:bodyPr wrap="square" rtlCol="0">
            <a:spAutoFit/>
          </a:bodyPr>
          <a:lstStyle/>
          <a:p>
            <a:r>
              <a:rPr lang="en-US" dirty="0"/>
              <a:t>SNP</a:t>
            </a:r>
            <a:endParaRPr lang="en-AU" dirty="0"/>
          </a:p>
        </p:txBody>
      </p:sp>
      <p:sp>
        <p:nvSpPr>
          <p:cNvPr id="4" name="TextBox 3"/>
          <p:cNvSpPr txBox="1"/>
          <p:nvPr/>
        </p:nvSpPr>
        <p:spPr>
          <a:xfrm>
            <a:off x="3168052" y="2254625"/>
            <a:ext cx="1782302" cy="369332"/>
          </a:xfrm>
          <a:prstGeom prst="rect">
            <a:avLst/>
          </a:prstGeom>
          <a:noFill/>
        </p:spPr>
        <p:txBody>
          <a:bodyPr wrap="square" rtlCol="0">
            <a:spAutoFit/>
          </a:bodyPr>
          <a:lstStyle/>
          <a:p>
            <a:r>
              <a:rPr lang="en-US" dirty="0">
                <a:solidFill>
                  <a:srgbClr val="7F7F7F"/>
                </a:solidFill>
              </a:rPr>
              <a:t>Weight</a:t>
            </a:r>
            <a:endParaRPr lang="en-AU" dirty="0">
              <a:solidFill>
                <a:srgbClr val="7F7F7F"/>
              </a:solidFill>
            </a:endParaRPr>
          </a:p>
        </p:txBody>
      </p:sp>
      <p:sp>
        <p:nvSpPr>
          <p:cNvPr id="6" name="TextBox 5"/>
          <p:cNvSpPr txBox="1"/>
          <p:nvPr/>
        </p:nvSpPr>
        <p:spPr>
          <a:xfrm>
            <a:off x="4176164" y="1110754"/>
            <a:ext cx="1503011" cy="369332"/>
          </a:xfrm>
          <a:prstGeom prst="rect">
            <a:avLst/>
          </a:prstGeom>
          <a:noFill/>
        </p:spPr>
        <p:txBody>
          <a:bodyPr wrap="square" rtlCol="0">
            <a:spAutoFit/>
          </a:bodyPr>
          <a:lstStyle/>
          <a:p>
            <a:r>
              <a:rPr lang="en-US" dirty="0"/>
              <a:t>Confounders</a:t>
            </a:r>
            <a:endParaRPr lang="en-AU" dirty="0"/>
          </a:p>
        </p:txBody>
      </p:sp>
      <p:cxnSp>
        <p:nvCxnSpPr>
          <p:cNvPr id="7" name="Straight Arrow Connector 6"/>
          <p:cNvCxnSpPr/>
          <p:nvPr/>
        </p:nvCxnSpPr>
        <p:spPr>
          <a:xfrm>
            <a:off x="2114779" y="2422180"/>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47027" y="2453538"/>
            <a:ext cx="9812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88132" y="1661450"/>
            <a:ext cx="458895" cy="460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8292" y="1678999"/>
            <a:ext cx="350883" cy="4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0943" y="3203684"/>
            <a:ext cx="767157" cy="369332"/>
          </a:xfrm>
          <a:prstGeom prst="rect">
            <a:avLst/>
          </a:prstGeom>
          <a:noFill/>
        </p:spPr>
        <p:txBody>
          <a:bodyPr wrap="none" rtlCol="0">
            <a:spAutoFit/>
          </a:bodyPr>
          <a:lstStyle/>
          <a:p>
            <a:r>
              <a:rPr lang="el-GR" dirty="0">
                <a:solidFill>
                  <a:schemeClr val="accent3">
                    <a:lumMod val="75000"/>
                  </a:schemeClr>
                </a:solidFill>
              </a:rPr>
              <a:t>β</a:t>
            </a:r>
            <a:r>
              <a:rPr lang="en-US" baseline="-25000" dirty="0">
                <a:solidFill>
                  <a:schemeClr val="accent3">
                    <a:lumMod val="75000"/>
                  </a:schemeClr>
                </a:solidFill>
              </a:rPr>
              <a:t>SNP-BP</a:t>
            </a:r>
            <a:endParaRPr lang="en-AU" baseline="-25000" dirty="0">
              <a:solidFill>
                <a:schemeClr val="accent3">
                  <a:lumMod val="75000"/>
                </a:schemeClr>
              </a:solidFill>
            </a:endParaRPr>
          </a:p>
        </p:txBody>
      </p:sp>
      <p:sp>
        <p:nvSpPr>
          <p:cNvPr id="22" name="TextBox 21"/>
          <p:cNvSpPr txBox="1"/>
          <p:nvPr/>
        </p:nvSpPr>
        <p:spPr>
          <a:xfrm>
            <a:off x="2123728" y="2420888"/>
            <a:ext cx="1122723"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SNP-WEIGHT</a:t>
            </a:r>
            <a:endParaRPr lang="en-AU" baseline="-25000" dirty="0">
              <a:solidFill>
                <a:schemeClr val="accent6">
                  <a:lumMod val="75000"/>
                </a:schemeClr>
              </a:solidFill>
            </a:endParaRPr>
          </a:p>
        </p:txBody>
      </p:sp>
      <p:sp>
        <p:nvSpPr>
          <p:cNvPr id="23" name="TextBox 22"/>
          <p:cNvSpPr txBox="1"/>
          <p:nvPr/>
        </p:nvSpPr>
        <p:spPr>
          <a:xfrm>
            <a:off x="4254617" y="2420888"/>
            <a:ext cx="1037463" cy="369332"/>
          </a:xfrm>
          <a:prstGeom prst="rect">
            <a:avLst/>
          </a:prstGeom>
          <a:noFill/>
        </p:spPr>
        <p:txBody>
          <a:bodyPr wrap="none" rtlCol="0">
            <a:spAutoFit/>
          </a:bodyPr>
          <a:lstStyle/>
          <a:p>
            <a:r>
              <a:rPr lang="el-GR" dirty="0"/>
              <a:t>β</a:t>
            </a:r>
            <a:r>
              <a:rPr lang="en-US" baseline="-25000" dirty="0"/>
              <a:t>WEIGHT-BP</a:t>
            </a:r>
            <a:endParaRPr lang="en-AU" baseline="-25000" dirty="0"/>
          </a:p>
        </p:txBody>
      </p:sp>
      <p:sp>
        <p:nvSpPr>
          <p:cNvPr id="24" name="Right Brace 23"/>
          <p:cNvSpPr/>
          <p:nvPr/>
        </p:nvSpPr>
        <p:spPr>
          <a:xfrm rot="5400000">
            <a:off x="3901416" y="1161286"/>
            <a:ext cx="189039" cy="40324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5" name="TextBox 24"/>
          <p:cNvSpPr txBox="1"/>
          <p:nvPr/>
        </p:nvSpPr>
        <p:spPr>
          <a:xfrm>
            <a:off x="323528" y="4150821"/>
            <a:ext cx="1899115" cy="646331"/>
          </a:xfrm>
          <a:prstGeom prst="rect">
            <a:avLst/>
          </a:prstGeom>
          <a:noFill/>
        </p:spPr>
        <p:txBody>
          <a:bodyPr wrap="none" rtlCol="0">
            <a:spAutoFit/>
          </a:bodyPr>
          <a:lstStyle/>
          <a:p>
            <a:r>
              <a:rPr lang="en-US" b="1" dirty="0"/>
              <a:t>Causal effect by</a:t>
            </a:r>
          </a:p>
          <a:p>
            <a:r>
              <a:rPr lang="en-US" b="1" dirty="0"/>
              <a:t>Wald Estimator* : </a:t>
            </a:r>
            <a:endParaRPr lang="en-AU" b="1" dirty="0"/>
          </a:p>
        </p:txBody>
      </p:sp>
      <p:sp>
        <p:nvSpPr>
          <p:cNvPr id="26" name="TextBox 25"/>
          <p:cNvSpPr txBox="1"/>
          <p:nvPr/>
        </p:nvSpPr>
        <p:spPr>
          <a:xfrm>
            <a:off x="2488469" y="4075129"/>
            <a:ext cx="1268617" cy="369332"/>
          </a:xfrm>
          <a:prstGeom prst="rect">
            <a:avLst/>
          </a:prstGeom>
          <a:noFill/>
        </p:spPr>
        <p:txBody>
          <a:bodyPr wrap="none" rtlCol="0">
            <a:spAutoFit/>
          </a:bodyPr>
          <a:lstStyle/>
          <a:p>
            <a:r>
              <a:rPr lang="el-GR" dirty="0">
                <a:solidFill>
                  <a:srgbClr val="77933C"/>
                </a:solidFill>
              </a:rPr>
              <a:t>β</a:t>
            </a:r>
            <a:r>
              <a:rPr lang="en-US" baseline="-25000" dirty="0">
                <a:solidFill>
                  <a:srgbClr val="77933C"/>
                </a:solidFill>
              </a:rPr>
              <a:t>SNP-OUTCOME</a:t>
            </a:r>
            <a:endParaRPr lang="en-AU" baseline="-25000" dirty="0">
              <a:solidFill>
                <a:srgbClr val="77933C"/>
              </a:solidFill>
            </a:endParaRPr>
          </a:p>
        </p:txBody>
      </p:sp>
      <p:sp>
        <p:nvSpPr>
          <p:cNvPr id="27" name="TextBox 26"/>
          <p:cNvSpPr txBox="1"/>
          <p:nvPr/>
        </p:nvSpPr>
        <p:spPr>
          <a:xfrm>
            <a:off x="2508410" y="4530740"/>
            <a:ext cx="1271502" cy="369332"/>
          </a:xfrm>
          <a:prstGeom prst="rect">
            <a:avLst/>
          </a:prstGeom>
          <a:noFill/>
        </p:spPr>
        <p:txBody>
          <a:bodyPr wrap="none" rtlCol="0">
            <a:spAutoFit/>
          </a:bodyPr>
          <a:lstStyle/>
          <a:p>
            <a:r>
              <a:rPr lang="el-GR" dirty="0">
                <a:solidFill>
                  <a:schemeClr val="accent6">
                    <a:lumMod val="75000"/>
                  </a:schemeClr>
                </a:solidFill>
              </a:rPr>
              <a:t>β</a:t>
            </a:r>
            <a:r>
              <a:rPr lang="en-US" baseline="-25000" dirty="0">
                <a:solidFill>
                  <a:schemeClr val="accent6">
                    <a:lumMod val="75000"/>
                  </a:schemeClr>
                </a:solidFill>
              </a:rPr>
              <a:t>SNP-EXPOSURE</a:t>
            </a:r>
            <a:endParaRPr lang="en-AU" baseline="-25000" dirty="0">
              <a:solidFill>
                <a:schemeClr val="accent6">
                  <a:lumMod val="75000"/>
                </a:schemeClr>
              </a:solidFill>
            </a:endParaRPr>
          </a:p>
        </p:txBody>
      </p:sp>
      <p:cxnSp>
        <p:nvCxnSpPr>
          <p:cNvPr id="31" name="Straight Connector 30"/>
          <p:cNvCxnSpPr/>
          <p:nvPr/>
        </p:nvCxnSpPr>
        <p:spPr>
          <a:xfrm flipV="1">
            <a:off x="2508410" y="4493275"/>
            <a:ext cx="1181100" cy="127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51520" y="3933056"/>
            <a:ext cx="3672408" cy="1152128"/>
          </a:xfrm>
          <a:prstGeom prst="rect">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355976" y="3895888"/>
            <a:ext cx="2796070" cy="923330"/>
          </a:xfrm>
          <a:prstGeom prst="rect">
            <a:avLst/>
          </a:prstGeom>
          <a:noFill/>
        </p:spPr>
        <p:txBody>
          <a:bodyPr wrap="none" rtlCol="0">
            <a:spAutoFit/>
          </a:bodyPr>
          <a:lstStyle/>
          <a:p>
            <a:endParaRPr lang="en-US" dirty="0"/>
          </a:p>
          <a:p>
            <a:r>
              <a:rPr lang="en-US" dirty="0"/>
              <a:t>= change in outcome </a:t>
            </a:r>
          </a:p>
          <a:p>
            <a:r>
              <a:rPr lang="en-US" dirty="0"/>
              <a:t>per unit change in exposure</a:t>
            </a:r>
          </a:p>
        </p:txBody>
      </p:sp>
      <p:sp>
        <p:nvSpPr>
          <p:cNvPr id="15" name="TextBox 14"/>
          <p:cNvSpPr txBox="1"/>
          <p:nvPr/>
        </p:nvSpPr>
        <p:spPr>
          <a:xfrm>
            <a:off x="7380312" y="3501008"/>
            <a:ext cx="1566054" cy="1569660"/>
          </a:xfrm>
          <a:prstGeom prst="rect">
            <a:avLst/>
          </a:prstGeom>
          <a:noFill/>
        </p:spPr>
        <p:txBody>
          <a:bodyPr wrap="none" rtlCol="0">
            <a:spAutoFit/>
          </a:bodyPr>
          <a:lstStyle/>
          <a:p>
            <a:r>
              <a:rPr lang="en-US" sz="1600" dirty="0">
                <a:solidFill>
                  <a:schemeClr val="tx1">
                    <a:lumMod val="50000"/>
                    <a:lumOff val="50000"/>
                  </a:schemeClr>
                </a:solidFill>
              </a:rPr>
              <a:t>BP and weight:</a:t>
            </a:r>
          </a:p>
          <a:p>
            <a:endParaRPr lang="en-US" sz="1600" u="sng" dirty="0">
              <a:solidFill>
                <a:schemeClr val="tx1">
                  <a:lumMod val="50000"/>
                  <a:lumOff val="50000"/>
                </a:schemeClr>
              </a:solidFill>
            </a:endParaRPr>
          </a:p>
          <a:p>
            <a:r>
              <a:rPr lang="en-US" sz="1600" u="sng" dirty="0">
                <a:solidFill>
                  <a:schemeClr val="tx1">
                    <a:lumMod val="50000"/>
                    <a:lumOff val="50000"/>
                  </a:schemeClr>
                </a:solidFill>
              </a:rPr>
              <a:t>0.9 mmHg/allele</a:t>
            </a:r>
          </a:p>
          <a:p>
            <a:r>
              <a:rPr lang="en-US" sz="1600" dirty="0">
                <a:solidFill>
                  <a:schemeClr val="tx1">
                    <a:lumMod val="50000"/>
                    <a:lumOff val="50000"/>
                  </a:schemeClr>
                </a:solidFill>
              </a:rPr>
              <a:t>  0.5 kg/allele</a:t>
            </a:r>
          </a:p>
          <a:p>
            <a:endParaRPr lang="en-US" sz="1600" u="sng" dirty="0">
              <a:solidFill>
                <a:schemeClr val="tx1">
                  <a:lumMod val="50000"/>
                  <a:lumOff val="50000"/>
                </a:schemeClr>
              </a:solidFill>
            </a:endParaRPr>
          </a:p>
          <a:p>
            <a:r>
              <a:rPr lang="en-US" sz="1600">
                <a:solidFill>
                  <a:schemeClr val="tx1">
                    <a:lumMod val="50000"/>
                    <a:lumOff val="50000"/>
                  </a:schemeClr>
                </a:solidFill>
              </a:rPr>
              <a:t>=1.8 </a:t>
            </a:r>
            <a:r>
              <a:rPr lang="en-US" sz="1600" dirty="0">
                <a:solidFill>
                  <a:schemeClr val="tx1">
                    <a:lumMod val="50000"/>
                    <a:lumOff val="50000"/>
                  </a:schemeClr>
                </a:solidFill>
              </a:rPr>
              <a:t>mmHg/kg</a:t>
            </a:r>
          </a:p>
        </p:txBody>
      </p:sp>
      <p:sp>
        <p:nvSpPr>
          <p:cNvPr id="11" name="TextBox 10"/>
          <p:cNvSpPr txBox="1"/>
          <p:nvPr/>
        </p:nvSpPr>
        <p:spPr>
          <a:xfrm>
            <a:off x="5436096" y="2276872"/>
            <a:ext cx="429475" cy="369332"/>
          </a:xfrm>
          <a:prstGeom prst="rect">
            <a:avLst/>
          </a:prstGeom>
          <a:noFill/>
        </p:spPr>
        <p:txBody>
          <a:bodyPr wrap="none" rtlCol="0">
            <a:spAutoFit/>
          </a:bodyPr>
          <a:lstStyle/>
          <a:p>
            <a:r>
              <a:rPr lang="en-US" dirty="0">
                <a:solidFill>
                  <a:schemeClr val="tx1">
                    <a:lumMod val="50000"/>
                    <a:lumOff val="50000"/>
                  </a:schemeClr>
                </a:solidFill>
              </a:rPr>
              <a:t>BP</a:t>
            </a:r>
            <a:endParaRPr lang="en-US" dirty="0"/>
          </a:p>
        </p:txBody>
      </p:sp>
      <p:sp>
        <p:nvSpPr>
          <p:cNvPr id="16" name="TextBox 15"/>
          <p:cNvSpPr txBox="1"/>
          <p:nvPr/>
        </p:nvSpPr>
        <p:spPr>
          <a:xfrm>
            <a:off x="2267744" y="2708920"/>
            <a:ext cx="578103" cy="307777"/>
          </a:xfrm>
          <a:prstGeom prst="rect">
            <a:avLst/>
          </a:prstGeom>
          <a:noFill/>
        </p:spPr>
        <p:txBody>
          <a:bodyPr wrap="none" rtlCol="0">
            <a:spAutoFit/>
          </a:bodyPr>
          <a:lstStyle/>
          <a:p>
            <a:r>
              <a:rPr lang="en-US" sz="1400" dirty="0">
                <a:solidFill>
                  <a:srgbClr val="7F7F7F"/>
                </a:solidFill>
              </a:rPr>
              <a:t>0.5kg</a:t>
            </a:r>
          </a:p>
        </p:txBody>
      </p:sp>
      <p:sp>
        <p:nvSpPr>
          <p:cNvPr id="33" name="TextBox 32"/>
          <p:cNvSpPr txBox="1"/>
          <p:nvPr/>
        </p:nvSpPr>
        <p:spPr>
          <a:xfrm>
            <a:off x="3347864" y="3501008"/>
            <a:ext cx="895184" cy="307777"/>
          </a:xfrm>
          <a:prstGeom prst="rect">
            <a:avLst/>
          </a:prstGeom>
          <a:noFill/>
        </p:spPr>
        <p:txBody>
          <a:bodyPr wrap="none" rtlCol="0">
            <a:spAutoFit/>
          </a:bodyPr>
          <a:lstStyle/>
          <a:p>
            <a:r>
              <a:rPr lang="en-US" sz="1400" dirty="0">
                <a:solidFill>
                  <a:srgbClr val="7F7F7F"/>
                </a:solidFill>
              </a:rPr>
              <a:t>0.9mmHg</a:t>
            </a:r>
          </a:p>
        </p:txBody>
      </p:sp>
      <p:sp>
        <p:nvSpPr>
          <p:cNvPr id="28" name="TextBox 27"/>
          <p:cNvSpPr txBox="1"/>
          <p:nvPr/>
        </p:nvSpPr>
        <p:spPr>
          <a:xfrm>
            <a:off x="2508410" y="4422583"/>
            <a:ext cx="300082" cy="369332"/>
          </a:xfrm>
          <a:prstGeom prst="rect">
            <a:avLst/>
          </a:prstGeom>
          <a:noFill/>
        </p:spPr>
        <p:txBody>
          <a:bodyPr wrap="none" rtlCol="0">
            <a:spAutoFit/>
          </a:bodyPr>
          <a:lstStyle/>
          <a:p>
            <a:r>
              <a:rPr lang="en-AU" dirty="0">
                <a:solidFill>
                  <a:schemeClr val="accent6">
                    <a:lumMod val="75000"/>
                  </a:schemeClr>
                </a:solidFill>
              </a:rPr>
              <a:t>^</a:t>
            </a:r>
          </a:p>
        </p:txBody>
      </p:sp>
      <p:sp>
        <p:nvSpPr>
          <p:cNvPr id="29" name="TextBox 28"/>
          <p:cNvSpPr txBox="1"/>
          <p:nvPr/>
        </p:nvSpPr>
        <p:spPr>
          <a:xfrm>
            <a:off x="2488469" y="3963788"/>
            <a:ext cx="300082" cy="369332"/>
          </a:xfrm>
          <a:prstGeom prst="rect">
            <a:avLst/>
          </a:prstGeom>
          <a:noFill/>
        </p:spPr>
        <p:txBody>
          <a:bodyPr wrap="none" rtlCol="0">
            <a:spAutoFit/>
          </a:bodyPr>
          <a:lstStyle/>
          <a:p>
            <a:r>
              <a:rPr lang="en-AU" dirty="0">
                <a:solidFill>
                  <a:schemeClr val="accent3"/>
                </a:solidFill>
              </a:rPr>
              <a:t>^</a:t>
            </a:r>
          </a:p>
        </p:txBody>
      </p:sp>
      <p:sp>
        <p:nvSpPr>
          <p:cNvPr id="5" name="TextBox 4">
            <a:extLst>
              <a:ext uri="{FF2B5EF4-FFF2-40B4-BE49-F238E27FC236}">
                <a16:creationId xmlns:a16="http://schemas.microsoft.com/office/drawing/2014/main" id="{CD0AB1D4-B411-D0AF-5431-D427ED15DD5E}"/>
              </a:ext>
            </a:extLst>
          </p:cNvPr>
          <p:cNvSpPr txBox="1"/>
          <p:nvPr/>
        </p:nvSpPr>
        <p:spPr>
          <a:xfrm>
            <a:off x="107504" y="5939988"/>
            <a:ext cx="5231625" cy="369332"/>
          </a:xfrm>
          <a:prstGeom prst="rect">
            <a:avLst/>
          </a:prstGeom>
          <a:noFill/>
        </p:spPr>
        <p:txBody>
          <a:bodyPr wrap="none" rtlCol="0">
            <a:spAutoFit/>
          </a:bodyPr>
          <a:lstStyle/>
          <a:p>
            <a:r>
              <a:rPr lang="en-US" dirty="0"/>
              <a:t>*Can be used in different samples (“Two sample MR”)</a:t>
            </a:r>
            <a:endParaRPr lang="en-AU" baseline="-25000" dirty="0"/>
          </a:p>
        </p:txBody>
      </p:sp>
      <p:sp>
        <p:nvSpPr>
          <p:cNvPr id="12" name="TextBox 11">
            <a:extLst>
              <a:ext uri="{FF2B5EF4-FFF2-40B4-BE49-F238E27FC236}">
                <a16:creationId xmlns:a16="http://schemas.microsoft.com/office/drawing/2014/main" id="{BEF9C035-024B-F884-D922-C452FCC6196B}"/>
              </a:ext>
            </a:extLst>
          </p:cNvPr>
          <p:cNvSpPr txBox="1"/>
          <p:nvPr/>
        </p:nvSpPr>
        <p:spPr>
          <a:xfrm>
            <a:off x="107504" y="6410232"/>
            <a:ext cx="3770071" cy="369332"/>
          </a:xfrm>
          <a:prstGeom prst="rect">
            <a:avLst/>
          </a:prstGeom>
          <a:noFill/>
        </p:spPr>
        <p:txBody>
          <a:bodyPr wrap="none" rtlCol="0">
            <a:spAutoFit/>
          </a:bodyPr>
          <a:lstStyle/>
          <a:p>
            <a:r>
              <a:rPr lang="en-US" dirty="0"/>
              <a:t>*Approximate SEs can be obtained by:</a:t>
            </a:r>
            <a:endParaRPr lang="en-AU" baseline="-25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7A65077-3B3D-C6D6-DA5B-A032C28E6882}"/>
                  </a:ext>
                </a:extLst>
              </p:cNvPr>
              <p:cNvSpPr txBox="1"/>
              <p:nvPr/>
            </p:nvSpPr>
            <p:spPr>
              <a:xfrm>
                <a:off x="3787740" y="6433123"/>
                <a:ext cx="2856488" cy="346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AU" sz="1200" b="0" i="0" smtClean="0">
                          <a:latin typeface="Cambria Math" panose="02040503050406030204" pitchFamily="18" charset="0"/>
                          <a:ea typeface="Cambria Math" panose="02040503050406030204" pitchFamily="18" charset="0"/>
                        </a:rPr>
                        <m:t>SE</m:t>
                      </m:r>
                      <m:r>
                        <a:rPr lang="en-AU" sz="1200" b="0" i="1" smtClean="0">
                          <a:latin typeface="Cambria Math" panose="02040503050406030204" pitchFamily="18" charset="0"/>
                          <a:ea typeface="Cambria Math" panose="02040503050406030204" pitchFamily="18" charset="0"/>
                        </a:rPr>
                        <m:t>(</m:t>
                      </m:r>
                      <m:sSub>
                        <m:sSubPr>
                          <m:ctrlPr>
                            <a:rPr lang="en-AU" sz="1200" i="1" smtClean="0">
                              <a:latin typeface="Cambria Math" panose="02040503050406030204" pitchFamily="18" charset="0"/>
                              <a:ea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ea typeface="Cambria Math" panose="02040503050406030204" pitchFamily="18" charset="0"/>
                            </a:rPr>
                            <m:t>EXPOSURE</m:t>
                          </m:r>
                          <m:r>
                            <a:rPr lang="en-AU" sz="1200" b="0" i="0" smtClean="0">
                              <a:latin typeface="Cambria Math" panose="02040503050406030204" pitchFamily="18" charset="0"/>
                              <a:ea typeface="Cambria Math" panose="02040503050406030204" pitchFamily="18" charset="0"/>
                            </a:rPr>
                            <m:t>−</m:t>
                          </m:r>
                          <m:r>
                            <m:rPr>
                              <m:sty m:val="p"/>
                            </m:rPr>
                            <a:rPr lang="en-AU" sz="1200" b="0" i="0" smtClean="0">
                              <a:latin typeface="Cambria Math" panose="02040503050406030204" pitchFamily="18" charset="0"/>
                              <a:ea typeface="Cambria Math" panose="02040503050406030204" pitchFamily="18" charset="0"/>
                            </a:rPr>
                            <m:t>OUTCOME</m:t>
                          </m:r>
                        </m:sub>
                      </m:sSub>
                      <m:r>
                        <a:rPr lang="en-AU" sz="1200" b="0" i="1" smtClean="0">
                          <a:latin typeface="Cambria Math" panose="02040503050406030204" pitchFamily="18" charset="0"/>
                          <a:ea typeface="Cambria Math" panose="02040503050406030204" pitchFamily="18" charset="0"/>
                        </a:rPr>
                        <m:t>)</m:t>
                      </m:r>
                      <m:r>
                        <a:rPr lang="en-AU" sz="1200" i="1" smtClean="0">
                          <a:latin typeface="Cambria Math" panose="02040503050406030204" pitchFamily="18" charset="0"/>
                          <a:ea typeface="Cambria Math" panose="02040503050406030204" pitchFamily="18" charset="0"/>
                        </a:rPr>
                        <m:t>≅</m:t>
                      </m:r>
                      <m:f>
                        <m:fPr>
                          <m:ctrlPr>
                            <a:rPr lang="en-AU" sz="1200" i="1" smtClean="0">
                              <a:latin typeface="Cambria Math" panose="02040503050406030204" pitchFamily="18" charset="0"/>
                            </a:rPr>
                          </m:ctrlPr>
                        </m:fPr>
                        <m:num>
                          <m:sSub>
                            <m:sSubPr>
                              <m:ctrlPr>
                                <a:rPr lang="en-AU" sz="1200" i="1" smtClean="0">
                                  <a:latin typeface="Cambria Math" panose="02040503050406030204" pitchFamily="18" charset="0"/>
                                </a:rPr>
                              </m:ctrlPr>
                            </m:sSubPr>
                            <m:e>
                              <m:r>
                                <a:rPr lang="en-AU" sz="1200" i="1" smtClean="0">
                                  <a:latin typeface="Cambria Math" panose="02040503050406030204" pitchFamily="18" charset="0"/>
                                  <a:ea typeface="Cambria Math" panose="02040503050406030204" pitchFamily="18" charset="0"/>
                                </a:rPr>
                                <m:t>𝜎</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OUTCOME</m:t>
                              </m:r>
                            </m:sub>
                          </m:sSub>
                        </m:num>
                        <m:den>
                          <m:sSub>
                            <m:sSubPr>
                              <m:ctrlPr>
                                <a:rPr lang="en-AU" sz="1200" i="1" smtClean="0">
                                  <a:latin typeface="Cambria Math" panose="02040503050406030204" pitchFamily="18" charset="0"/>
                                </a:rPr>
                              </m:ctrlPr>
                            </m:sSubPr>
                            <m:e>
                              <m:r>
                                <a:rPr lang="en-AU" sz="1200" i="1">
                                  <a:latin typeface="Cambria Math" panose="02040503050406030204" pitchFamily="18" charset="0"/>
                                  <a:ea typeface="Cambria Math" panose="02040503050406030204" pitchFamily="18" charset="0"/>
                                </a:rPr>
                                <m:t>𝛽</m:t>
                              </m:r>
                            </m:e>
                            <m:sub>
                              <m:r>
                                <m:rPr>
                                  <m:sty m:val="p"/>
                                </m:rPr>
                                <a:rPr lang="en-AU" sz="1200" b="0" i="0" smtClean="0">
                                  <a:latin typeface="Cambria Math" panose="02040503050406030204" pitchFamily="18" charset="0"/>
                                </a:rPr>
                                <m:t>SNP</m:t>
                              </m:r>
                              <m:r>
                                <a:rPr lang="en-AU" sz="1200" b="0" i="0" smtClean="0">
                                  <a:latin typeface="Cambria Math" panose="02040503050406030204" pitchFamily="18" charset="0"/>
                                </a:rPr>
                                <m:t>−</m:t>
                              </m:r>
                              <m:r>
                                <m:rPr>
                                  <m:sty m:val="p"/>
                                </m:rPr>
                                <a:rPr lang="en-AU" sz="1200" b="0" i="0" smtClean="0">
                                  <a:latin typeface="Cambria Math" panose="02040503050406030204" pitchFamily="18" charset="0"/>
                                </a:rPr>
                                <m:t>EXPOSURE</m:t>
                              </m:r>
                            </m:sub>
                          </m:sSub>
                        </m:den>
                      </m:f>
                    </m:oMath>
                  </m:oMathPara>
                </a14:m>
                <a:endParaRPr lang="en-AU" sz="1200" dirty="0"/>
              </a:p>
            </p:txBody>
          </p:sp>
        </mc:Choice>
        <mc:Fallback xmlns="">
          <p:sp>
            <p:nvSpPr>
              <p:cNvPr id="17" name="TextBox 16">
                <a:extLst>
                  <a:ext uri="{FF2B5EF4-FFF2-40B4-BE49-F238E27FC236}">
                    <a16:creationId xmlns:a16="http://schemas.microsoft.com/office/drawing/2014/main" id="{D7A65077-3B3D-C6D6-DA5B-A032C28E6882}"/>
                  </a:ext>
                </a:extLst>
              </p:cNvPr>
              <p:cNvSpPr txBox="1">
                <a:spLocks noRot="1" noChangeAspect="1" noMove="1" noResize="1" noEditPoints="1" noAdjustHandles="1" noChangeArrowheads="1" noChangeShapeType="1" noTextEdit="1"/>
              </p:cNvSpPr>
              <p:nvPr/>
            </p:nvSpPr>
            <p:spPr>
              <a:xfrm>
                <a:off x="3787740" y="6433123"/>
                <a:ext cx="2856488" cy="346441"/>
              </a:xfrm>
              <a:prstGeom prst="rect">
                <a:avLst/>
              </a:prstGeom>
              <a:blipFill>
                <a:blip r:embed="rId2"/>
                <a:stretch>
                  <a:fillRect l="-426" b="-19298"/>
                </a:stretch>
              </a:blipFill>
            </p:spPr>
            <p:txBody>
              <a:bodyPr/>
              <a:lstStyle/>
              <a:p>
                <a:r>
                  <a:rPr lang="en-AU">
                    <a:noFill/>
                  </a:rPr>
                  <a:t> </a:t>
                </a:r>
              </a:p>
            </p:txBody>
          </p:sp>
        </mc:Fallback>
      </mc:AlternateContent>
    </p:spTree>
    <p:extLst>
      <p:ext uri="{BB962C8B-B14F-4D97-AF65-F5344CB8AC3E}">
        <p14:creationId xmlns:p14="http://schemas.microsoft.com/office/powerpoint/2010/main" val="88091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F4A24-434B-534E-9555-BA0CCB96E1F3}"/>
              </a:ext>
            </a:extLst>
          </p:cNvPr>
          <p:cNvSpPr>
            <a:spLocks noGrp="1"/>
          </p:cNvSpPr>
          <p:nvPr>
            <p:ph type="title"/>
          </p:nvPr>
        </p:nvSpPr>
        <p:spPr/>
        <p:txBody>
          <a:bodyPr>
            <a:normAutofit fontScale="90000"/>
          </a:bodyPr>
          <a:lstStyle/>
          <a:p>
            <a:r>
              <a:rPr lang="en-US" dirty="0">
                <a:solidFill>
                  <a:srgbClr val="0070C0"/>
                </a:solidFill>
              </a:rPr>
              <a:t>MR can also be performed using just the results from GWAS</a:t>
            </a:r>
          </a:p>
        </p:txBody>
      </p:sp>
      <p:sp>
        <p:nvSpPr>
          <p:cNvPr id="3" name="Content Placeholder 2">
            <a:extLst>
              <a:ext uri="{FF2B5EF4-FFF2-40B4-BE49-F238E27FC236}">
                <a16:creationId xmlns:a16="http://schemas.microsoft.com/office/drawing/2014/main" id="{EC3DF2BA-5513-C644-BC25-34FCED623C96}"/>
              </a:ext>
            </a:extLst>
          </p:cNvPr>
          <p:cNvSpPr>
            <a:spLocks noGrp="1"/>
          </p:cNvSpPr>
          <p:nvPr>
            <p:ph idx="1"/>
          </p:nvPr>
        </p:nvSpPr>
        <p:spPr/>
        <p:txBody>
          <a:bodyPr>
            <a:normAutofit fontScale="77500" lnSpcReduction="20000"/>
          </a:bodyPr>
          <a:lstStyle/>
          <a:p>
            <a:r>
              <a:rPr lang="en-US" dirty="0"/>
              <a:t>Also known as two-sample MR, SMR, or MR with summary data </a:t>
            </a:r>
            <a:r>
              <a:rPr lang="en-US" dirty="0" err="1"/>
              <a:t>etc</a:t>
            </a:r>
            <a:endParaRPr lang="en-US" dirty="0"/>
          </a:p>
          <a:p>
            <a:r>
              <a:rPr lang="en-US" dirty="0"/>
              <a:t>Advantages: </a:t>
            </a:r>
          </a:p>
          <a:p>
            <a:pPr lvl="1"/>
            <a:r>
              <a:rPr lang="en-US" dirty="0"/>
              <a:t>The data is readily available, non-</a:t>
            </a:r>
            <a:r>
              <a:rPr lang="en-US" dirty="0" err="1"/>
              <a:t>disclosive</a:t>
            </a:r>
            <a:r>
              <a:rPr lang="en-US" dirty="0"/>
              <a:t>, free, open source</a:t>
            </a:r>
          </a:p>
          <a:p>
            <a:pPr lvl="1"/>
            <a:r>
              <a:rPr lang="en-US" dirty="0"/>
              <a:t>The exposure and outcome might not be measured in the same sample</a:t>
            </a:r>
          </a:p>
          <a:p>
            <a:pPr lvl="1"/>
            <a:r>
              <a:rPr lang="en-US" dirty="0"/>
              <a:t>The sample size of the outcome variable, key to statistical power, is not limited by requiring overlapping measures of the exposure</a:t>
            </a:r>
          </a:p>
          <a:p>
            <a:r>
              <a:rPr lang="en-US" dirty="0"/>
              <a:t>Disadvantages:</a:t>
            </a:r>
          </a:p>
          <a:p>
            <a:pPr lvl="1"/>
            <a:r>
              <a:rPr lang="en-US" dirty="0"/>
              <a:t>Some extensions of MR not possible, e.g. non-linear MR, use of </a:t>
            </a:r>
            <a:r>
              <a:rPr lang="en-US" dirty="0" err="1"/>
              <a:t>GxE</a:t>
            </a:r>
            <a:r>
              <a:rPr lang="en-US" dirty="0"/>
              <a:t> for negative controls, various sensitivity analyses</a:t>
            </a:r>
          </a:p>
          <a:p>
            <a:endParaRPr lang="en-US" dirty="0"/>
          </a:p>
        </p:txBody>
      </p:sp>
    </p:spTree>
    <p:extLst>
      <p:ext uri="{BB962C8B-B14F-4D97-AF65-F5344CB8AC3E}">
        <p14:creationId xmlns:p14="http://schemas.microsoft.com/office/powerpoint/2010/main" val="293542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0070C0"/>
                </a:solidFill>
              </a:rPr>
              <a:t>The Wide Applicability of MR</a:t>
            </a:r>
          </a:p>
        </p:txBody>
      </p:sp>
      <p:sp>
        <p:nvSpPr>
          <p:cNvPr id="3" name="Content Placeholder 2"/>
          <p:cNvSpPr>
            <a:spLocks noGrp="1"/>
          </p:cNvSpPr>
          <p:nvPr>
            <p:ph idx="1"/>
          </p:nvPr>
        </p:nvSpPr>
        <p:spPr>
          <a:xfrm>
            <a:off x="251520" y="1600200"/>
            <a:ext cx="8579296" cy="4525963"/>
          </a:xfrm>
        </p:spPr>
        <p:txBody>
          <a:bodyPr>
            <a:normAutofit lnSpcReduction="10000"/>
          </a:bodyPr>
          <a:lstStyle/>
          <a:p>
            <a:r>
              <a:rPr lang="en-GB" dirty="0"/>
              <a:t>Traditional Observational Epidemiological Studies</a:t>
            </a:r>
          </a:p>
          <a:p>
            <a:endParaRPr lang="en-GB" b="1" dirty="0"/>
          </a:p>
          <a:p>
            <a:r>
              <a:rPr lang="en-GB" dirty="0"/>
              <a:t>Behavior Genetics and the Social Sciences</a:t>
            </a:r>
          </a:p>
          <a:p>
            <a:endParaRPr lang="en-GB" b="1" dirty="0"/>
          </a:p>
          <a:p>
            <a:r>
              <a:rPr lang="en-GB" dirty="0"/>
              <a:t>Molecular Studies</a:t>
            </a:r>
          </a:p>
          <a:p>
            <a:endParaRPr lang="en-GB" b="1" dirty="0"/>
          </a:p>
          <a:p>
            <a:r>
              <a:rPr lang="en-GB" dirty="0"/>
              <a:t>Pharmacogenomics</a:t>
            </a:r>
          </a:p>
          <a:p>
            <a:endParaRPr lang="en-GB" dirty="0"/>
          </a:p>
        </p:txBody>
      </p:sp>
    </p:spTree>
    <p:extLst>
      <p:ext uri="{BB962C8B-B14F-4D97-AF65-F5344CB8AC3E}">
        <p14:creationId xmlns:p14="http://schemas.microsoft.com/office/powerpoint/2010/main" val="166385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An Example using Mendelian randomization</a:t>
            </a:r>
          </a:p>
        </p:txBody>
      </p:sp>
    </p:spTree>
    <p:extLst>
      <p:ext uri="{BB962C8B-B14F-4D97-AF65-F5344CB8AC3E}">
        <p14:creationId xmlns:p14="http://schemas.microsoft.com/office/powerpoint/2010/main" val="67760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BA67DC-B459-5A16-EA89-2D7EDE082C34}"/>
              </a:ext>
            </a:extLst>
          </p:cNvPr>
          <p:cNvGrpSpPr/>
          <p:nvPr/>
        </p:nvGrpSpPr>
        <p:grpSpPr>
          <a:xfrm>
            <a:off x="179512" y="1640729"/>
            <a:ext cx="2743201" cy="2914598"/>
            <a:chOff x="539545" y="1340768"/>
            <a:chExt cx="2743201" cy="2914598"/>
          </a:xfrm>
        </p:grpSpPr>
        <p:pic>
          <p:nvPicPr>
            <p:cNvPr id="11" name="Picture 10" descr="Diagram&#10;&#10;Description automatically generated with medium confidence">
              <a:extLst>
                <a:ext uri="{FF2B5EF4-FFF2-40B4-BE49-F238E27FC236}">
                  <a16:creationId xmlns:a16="http://schemas.microsoft.com/office/drawing/2014/main" id="{F9F290F9-D522-4020-DE15-7B221754C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46" y="1340768"/>
              <a:ext cx="2743200" cy="420624"/>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3F34F498-21FE-30B4-FB1E-C42543649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45" y="1761392"/>
              <a:ext cx="2734235" cy="2493974"/>
            </a:xfrm>
            <a:prstGeom prst="rect">
              <a:avLst/>
            </a:prstGeom>
          </p:spPr>
        </p:pic>
      </p:grpSp>
      <p:grpSp>
        <p:nvGrpSpPr>
          <p:cNvPr id="4" name="Group 3">
            <a:extLst>
              <a:ext uri="{FF2B5EF4-FFF2-40B4-BE49-F238E27FC236}">
                <a16:creationId xmlns:a16="http://schemas.microsoft.com/office/drawing/2014/main" id="{AF99B8AA-929F-2672-2886-419F89B73521}"/>
              </a:ext>
            </a:extLst>
          </p:cNvPr>
          <p:cNvGrpSpPr/>
          <p:nvPr/>
        </p:nvGrpSpPr>
        <p:grpSpPr>
          <a:xfrm>
            <a:off x="3273780" y="2060848"/>
            <a:ext cx="2752345" cy="3034327"/>
            <a:chOff x="3273780" y="1894227"/>
            <a:chExt cx="2752345" cy="3034327"/>
          </a:xfrm>
        </p:grpSpPr>
        <p:pic>
          <p:nvPicPr>
            <p:cNvPr id="7" name="Picture 6" descr="Chart&#10;&#10;Description automatically generated with low confidence">
              <a:extLst>
                <a:ext uri="{FF2B5EF4-FFF2-40B4-BE49-F238E27FC236}">
                  <a16:creationId xmlns:a16="http://schemas.microsoft.com/office/drawing/2014/main" id="{824EA947-0673-3F1F-0B11-DFD085B9E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781" y="1894227"/>
              <a:ext cx="2752344" cy="388620"/>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C4EE08E3-2934-E6C7-77FA-19B930DE9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3780" y="2348880"/>
              <a:ext cx="2752343" cy="2579674"/>
            </a:xfrm>
            <a:prstGeom prst="rect">
              <a:avLst/>
            </a:prstGeom>
          </p:spPr>
        </p:pic>
      </p:grpSp>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“Bad” LDL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LDL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5" y="6199516"/>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LDL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LDL increases risk of heart disease</a:t>
            </a:r>
          </a:p>
        </p:txBody>
      </p:sp>
      <p:grpSp>
        <p:nvGrpSpPr>
          <p:cNvPr id="23" name="Group 22">
            <a:extLst>
              <a:ext uri="{FF2B5EF4-FFF2-40B4-BE49-F238E27FC236}">
                <a16:creationId xmlns:a16="http://schemas.microsoft.com/office/drawing/2014/main" id="{AFCDA4DD-AEC8-58ED-7D2C-95E5512B9C85}"/>
              </a:ext>
            </a:extLst>
          </p:cNvPr>
          <p:cNvGrpSpPr/>
          <p:nvPr/>
        </p:nvGrpSpPr>
        <p:grpSpPr>
          <a:xfrm>
            <a:off x="6137958" y="2348880"/>
            <a:ext cx="3019720" cy="3021856"/>
            <a:chOff x="6137958" y="1906698"/>
            <a:chExt cx="3019720" cy="3021856"/>
          </a:xfrm>
        </p:grpSpPr>
        <p:pic>
          <p:nvPicPr>
            <p:cNvPr id="20" name="Picture 19" descr="Screen shot 2011-06-22 at 5.12.59 PM.png">
              <a:extLst>
                <a:ext uri="{FF2B5EF4-FFF2-40B4-BE49-F238E27FC236}">
                  <a16:creationId xmlns:a16="http://schemas.microsoft.com/office/drawing/2014/main" id="{3D0EBA8A-BE35-4999-4E8F-04428DADDC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0255" y="1906698"/>
              <a:ext cx="2927423" cy="3021856"/>
            </a:xfrm>
            <a:prstGeom prst="rect">
              <a:avLst/>
            </a:prstGeom>
          </p:spPr>
        </p:pic>
        <p:sp>
          <p:nvSpPr>
            <p:cNvPr id="21" name="Text Box 10">
              <a:extLst>
                <a:ext uri="{FF2B5EF4-FFF2-40B4-BE49-F238E27FC236}">
                  <a16:creationId xmlns:a16="http://schemas.microsoft.com/office/drawing/2014/main" id="{860423EB-7D1A-58F0-7111-678E5C9B173A}"/>
                </a:ext>
              </a:extLst>
            </p:cNvPr>
            <p:cNvSpPr txBox="1">
              <a:spLocks noChangeArrowheads="1"/>
            </p:cNvSpPr>
            <p:nvPr/>
          </p:nvSpPr>
          <p:spPr bwMode="auto">
            <a:xfrm>
              <a:off x="7092280" y="1906698"/>
              <a:ext cx="1080119" cy="246221"/>
            </a:xfrm>
            <a:prstGeom prst="rect">
              <a:avLst/>
            </a:prstGeom>
            <a:solidFill>
              <a:schemeClr val="bg1"/>
            </a:solidFill>
            <a:ln w="9525">
              <a:noFill/>
              <a:miter lim="800000"/>
              <a:headEnd/>
              <a:tailEnd/>
            </a:ln>
          </p:spPr>
          <p:txBody>
            <a:bodyPr wrap="square">
              <a:prstTxWarp prst="textNoShape">
                <a:avLst/>
              </a:prstTxWarp>
              <a:spAutoFit/>
            </a:bodyPr>
            <a:lstStyle/>
            <a:p>
              <a:pPr>
                <a:spcBef>
                  <a:spcPct val="50000"/>
                </a:spcBef>
              </a:pPr>
              <a:r>
                <a:rPr lang="en-US" sz="1000" dirty="0">
                  <a:solidFill>
                    <a:srgbClr val="000000"/>
                  </a:solidFill>
                  <a:latin typeface="Gill Sans"/>
                  <a:cs typeface="Gill Sans"/>
                </a:rPr>
                <a:t>           LDL-C</a:t>
              </a:r>
            </a:p>
          </p:txBody>
        </p:sp>
        <p:sp>
          <p:nvSpPr>
            <p:cNvPr id="22" name="Text Box 10">
              <a:extLst>
                <a:ext uri="{FF2B5EF4-FFF2-40B4-BE49-F238E27FC236}">
                  <a16:creationId xmlns:a16="http://schemas.microsoft.com/office/drawing/2014/main" id="{67FA9BA5-6D3F-8D83-7461-DAA2CB7BBADA}"/>
                </a:ext>
              </a:extLst>
            </p:cNvPr>
            <p:cNvSpPr txBox="1">
              <a:spLocks noChangeArrowheads="1"/>
            </p:cNvSpPr>
            <p:nvPr/>
          </p:nvSpPr>
          <p:spPr bwMode="auto">
            <a:xfrm>
              <a:off x="6137958" y="2801632"/>
              <a:ext cx="338554" cy="1013415"/>
            </a:xfrm>
            <a:prstGeom prst="rect">
              <a:avLst/>
            </a:prstGeom>
            <a:solidFill>
              <a:schemeClr val="bg1"/>
            </a:solidFill>
            <a:ln w="9525">
              <a:noFill/>
              <a:miter lim="800000"/>
              <a:headEnd/>
              <a:tailEnd/>
            </a:ln>
          </p:spPr>
          <p:txBody>
            <a:bodyPr vert="vert270" wrap="square">
              <a:prstTxWarp prst="textNoShape">
                <a:avLst/>
              </a:prstTxWarp>
              <a:spAutoFit/>
            </a:bodyPr>
            <a:lstStyle/>
            <a:p>
              <a:pPr>
                <a:spcBef>
                  <a:spcPct val="50000"/>
                </a:spcBef>
              </a:pPr>
              <a:r>
                <a:rPr lang="en-US" sz="1000" dirty="0">
                  <a:solidFill>
                    <a:srgbClr val="000000"/>
                  </a:solidFill>
                  <a:latin typeface="Gill Sans"/>
                  <a:cs typeface="Gill Sans"/>
                </a:rPr>
                <a:t>CHD Hazard Ratio</a:t>
              </a:r>
            </a:p>
          </p:txBody>
        </p:sp>
      </p:grpSp>
    </p:spTree>
    <p:extLst>
      <p:ext uri="{BB962C8B-B14F-4D97-AF65-F5344CB8AC3E}">
        <p14:creationId xmlns:p14="http://schemas.microsoft.com/office/powerpoint/2010/main" val="2167685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dirty="0">
                <a:solidFill>
                  <a:srgbClr val="0070C0"/>
                </a:solidFill>
              </a:rPr>
              <a:t>MR Example using CRP</a:t>
            </a:r>
          </a:p>
        </p:txBody>
      </p:sp>
      <p:sp>
        <p:nvSpPr>
          <p:cNvPr id="3" name="Content Placeholder 2"/>
          <p:cNvSpPr>
            <a:spLocks noGrp="1"/>
          </p:cNvSpPr>
          <p:nvPr>
            <p:ph idx="1"/>
          </p:nvPr>
        </p:nvSpPr>
        <p:spPr>
          <a:xfrm>
            <a:off x="457200" y="1567333"/>
            <a:ext cx="8229600" cy="4525963"/>
          </a:xfrm>
        </p:spPr>
        <p:txBody>
          <a:bodyPr>
            <a:normAutofit fontScale="77500" lnSpcReduction="20000"/>
          </a:bodyPr>
          <a:lstStyle/>
          <a:p>
            <a:r>
              <a:rPr lang="en-GB" sz="3300" dirty="0"/>
              <a:t>C-Reactive Protein (CRP) is a biomarker of inflammation</a:t>
            </a:r>
          </a:p>
          <a:p>
            <a:endParaRPr lang="en-GB" sz="3300" dirty="0"/>
          </a:p>
          <a:p>
            <a:r>
              <a:rPr lang="en-GB" sz="3300" dirty="0"/>
              <a:t>It is associated with BMI, metabolic syndrome, CHD and a number of other diseases</a:t>
            </a:r>
          </a:p>
          <a:p>
            <a:endParaRPr lang="en-GB" sz="3300" dirty="0"/>
          </a:p>
          <a:p>
            <a:r>
              <a:rPr lang="en-GB" sz="3300" dirty="0"/>
              <a:t>It is unclear whether these observational relationships are causal or due to confounding or reverse causality</a:t>
            </a:r>
          </a:p>
          <a:p>
            <a:endParaRPr lang="en-GB" sz="3300" dirty="0"/>
          </a:p>
          <a:p>
            <a:r>
              <a:rPr lang="en-GB" sz="3300" dirty="0"/>
              <a:t>This question is important from the perspective of intervention and drug development</a:t>
            </a:r>
          </a:p>
          <a:p>
            <a:endParaRPr lang="en-GB" dirty="0"/>
          </a:p>
          <a:p>
            <a:endParaRPr lang="en-GB" dirty="0"/>
          </a:p>
        </p:txBody>
      </p:sp>
    </p:spTree>
    <p:extLst>
      <p:ext uri="{BB962C8B-B14F-4D97-AF65-F5344CB8AC3E}">
        <p14:creationId xmlns:p14="http://schemas.microsoft.com/office/powerpoint/2010/main" val="12399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439276" y="2967770"/>
            <a:ext cx="1107996" cy="646331"/>
          </a:xfrm>
          <a:prstGeom prst="rect">
            <a:avLst/>
          </a:prstGeom>
          <a:noFill/>
        </p:spPr>
        <p:txBody>
          <a:bodyPr wrap="none" rtlCol="0">
            <a:spAutoFit/>
          </a:bodyPr>
          <a:lstStyle/>
          <a:p>
            <a:pPr algn="ctr"/>
            <a:r>
              <a:rPr lang="en-US" i="1" dirty="0"/>
              <a:t>CRP</a:t>
            </a:r>
          </a:p>
          <a:p>
            <a:pPr algn="ctr"/>
            <a:r>
              <a:rPr lang="en-US" dirty="0"/>
              <a:t>Genotype</a:t>
            </a:r>
            <a:endParaRPr lang="en-AU" dirty="0"/>
          </a:p>
        </p:txBody>
      </p:sp>
      <p:sp>
        <p:nvSpPr>
          <p:cNvPr id="14" name="TextBox 13"/>
          <p:cNvSpPr txBox="1"/>
          <p:nvPr/>
        </p:nvSpPr>
        <p:spPr>
          <a:xfrm>
            <a:off x="3671524" y="2996952"/>
            <a:ext cx="1800951" cy="523220"/>
          </a:xfrm>
          <a:prstGeom prst="rect">
            <a:avLst/>
          </a:prstGeom>
          <a:noFill/>
        </p:spPr>
        <p:txBody>
          <a:bodyPr wrap="square" rtlCol="0">
            <a:spAutoFit/>
          </a:bodyPr>
          <a:lstStyle/>
          <a:p>
            <a:pPr algn="ctr"/>
            <a:r>
              <a:rPr lang="en-US" sz="2800" dirty="0"/>
              <a:t>CRP</a:t>
            </a:r>
            <a:endParaRPr lang="en-AU" sz="2800" dirty="0"/>
          </a:p>
        </p:txBody>
      </p:sp>
      <p:cxnSp>
        <p:nvCxnSpPr>
          <p:cNvPr id="7" name="Straight Arrow Connector 6"/>
          <p:cNvCxnSpPr/>
          <p:nvPr/>
        </p:nvCxnSpPr>
        <p:spPr>
          <a:xfrm flipV="1">
            <a:off x="2619280" y="3286145"/>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16491" y="3254206"/>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46983" y="2992596"/>
            <a:ext cx="1152879" cy="523220"/>
          </a:xfrm>
          <a:prstGeom prst="rect">
            <a:avLst/>
          </a:prstGeom>
          <a:noFill/>
        </p:spPr>
        <p:txBody>
          <a:bodyPr wrap="square" rtlCol="0">
            <a:spAutoFit/>
          </a:bodyPr>
          <a:lstStyle/>
          <a:p>
            <a:pPr algn="ctr"/>
            <a:r>
              <a:rPr lang="en-US" sz="2800" dirty="0"/>
              <a:t>BMI</a:t>
            </a:r>
            <a:endParaRPr lang="en-AU" sz="2800" dirty="0"/>
          </a:p>
        </p:txBody>
      </p:sp>
      <p:sp>
        <p:nvSpPr>
          <p:cNvPr id="8" name="TextBox 7"/>
          <p:cNvSpPr txBox="1"/>
          <p:nvPr/>
        </p:nvSpPr>
        <p:spPr>
          <a:xfrm>
            <a:off x="5901005" y="2728084"/>
            <a:ext cx="292068" cy="369332"/>
          </a:xfrm>
          <a:prstGeom prst="rect">
            <a:avLst/>
          </a:prstGeom>
          <a:noFill/>
        </p:spPr>
        <p:txBody>
          <a:bodyPr wrap="none" rtlCol="0">
            <a:spAutoFit/>
          </a:bodyPr>
          <a:lstStyle/>
          <a:p>
            <a:r>
              <a:rPr lang="en-US" dirty="0"/>
              <a:t>?</a:t>
            </a:r>
            <a:endParaRPr lang="en-AU" dirty="0"/>
          </a:p>
        </p:txBody>
      </p:sp>
      <p:sp>
        <p:nvSpPr>
          <p:cNvPr id="2" name="Content Placeholder 2">
            <a:extLst>
              <a:ext uri="{FF2B5EF4-FFF2-40B4-BE49-F238E27FC236}">
                <a16:creationId xmlns:a16="http://schemas.microsoft.com/office/drawing/2014/main" id="{7063919F-2648-900D-C031-D07711202F09}"/>
              </a:ext>
            </a:extLst>
          </p:cNvPr>
          <p:cNvSpPr txBox="1">
            <a:spLocks/>
          </p:cNvSpPr>
          <p:nvPr/>
        </p:nvSpPr>
        <p:spPr>
          <a:xfrm>
            <a:off x="479260" y="4960332"/>
            <a:ext cx="8229600" cy="165139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300" b="1" dirty="0"/>
              <a:t>NB. </a:t>
            </a:r>
            <a:r>
              <a:rPr lang="en-GB" sz="3300" dirty="0"/>
              <a:t>Note that the CRP SNP is an excellent instrument because (1) it is strongly related to CRP levels, and (2) because it is in the CRP gene itself, its effect is more likely to be mediated through changes in the level of CRP (i.e. less potential for horizontal pleiotropy)</a:t>
            </a:r>
          </a:p>
          <a:p>
            <a:endParaRPr lang="en-GB" dirty="0"/>
          </a:p>
          <a:p>
            <a:endParaRPr lang="en-GB" dirty="0"/>
          </a:p>
        </p:txBody>
      </p:sp>
    </p:spTree>
    <p:extLst>
      <p:ext uri="{BB962C8B-B14F-4D97-AF65-F5344CB8AC3E}">
        <p14:creationId xmlns:p14="http://schemas.microsoft.com/office/powerpoint/2010/main" val="939508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9" descr="FIG_2.tif"/>
          <p:cNvPicPr>
            <a:picLocks noChangeAspect="1"/>
          </p:cNvPicPr>
          <p:nvPr/>
        </p:nvPicPr>
        <p:blipFill>
          <a:blip r:embed="rId3" cstate="print"/>
          <a:srcRect/>
          <a:stretch>
            <a:fillRect/>
          </a:stretch>
        </p:blipFill>
        <p:spPr bwMode="auto">
          <a:xfrm>
            <a:off x="2764066" y="2132856"/>
            <a:ext cx="3752850" cy="3127375"/>
          </a:xfrm>
          <a:prstGeom prst="rect">
            <a:avLst/>
          </a:prstGeom>
          <a:noFill/>
          <a:ln w="9525">
            <a:noFill/>
            <a:miter lim="800000"/>
            <a:headEnd/>
            <a:tailEnd/>
          </a:ln>
        </p:spPr>
      </p:pic>
      <p:graphicFrame>
        <p:nvGraphicFramePr>
          <p:cNvPr id="3" name="Table 3">
            <a:extLst>
              <a:ext uri="{FF2B5EF4-FFF2-40B4-BE49-F238E27FC236}">
                <a16:creationId xmlns:a16="http://schemas.microsoft.com/office/drawing/2014/main" id="{FA59140C-8E9B-23DF-297E-BEBFD72A6239}"/>
              </a:ext>
            </a:extLst>
          </p:cNvPr>
          <p:cNvGraphicFramePr>
            <a:graphicFrameLocks noGrp="1"/>
          </p:cNvGraphicFramePr>
          <p:nvPr>
            <p:extLst>
              <p:ext uri="{D42A27DB-BD31-4B8C-83A1-F6EECF244321}">
                <p14:modId xmlns:p14="http://schemas.microsoft.com/office/powerpoint/2010/main" val="241929253"/>
              </p:ext>
            </p:extLst>
          </p:nvPr>
        </p:nvGraphicFramePr>
        <p:xfrm>
          <a:off x="755576" y="404664"/>
          <a:ext cx="7769831" cy="138176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370840">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370840">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370840">
                <a:tc>
                  <a:txBody>
                    <a:bodyPr/>
                    <a:lstStyle/>
                    <a:p>
                      <a:pPr algn="ctr"/>
                      <a:r>
                        <a:rPr lang="en-AU" dirty="0"/>
                        <a:t>CRP -&gt; BMI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1.58</a:t>
                      </a:r>
                    </a:p>
                    <a:p>
                      <a:pPr algn="ctr"/>
                      <a:r>
                        <a:rPr lang="en-AU" dirty="0"/>
                        <a:t>(1.53 – 1.62)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-0.30</a:t>
                      </a:r>
                    </a:p>
                    <a:p>
                      <a:pPr algn="ctr"/>
                      <a:r>
                        <a:rPr lang="en-AU" dirty="0"/>
                        <a:t>(-0.78 – 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&lt;0.00001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238974"/>
                  </a:ext>
                </a:extLst>
              </a:tr>
            </a:tbl>
          </a:graphicData>
        </a:graphic>
      </p:graphicFrame>
      <p:sp>
        <p:nvSpPr>
          <p:cNvPr id="4" name="Content Placeholder 2">
            <a:extLst>
              <a:ext uri="{FF2B5EF4-FFF2-40B4-BE49-F238E27FC236}">
                <a16:creationId xmlns:a16="http://schemas.microsoft.com/office/drawing/2014/main" id="{FCD7DB0D-A53F-40D6-3A9E-E93A205F81AB}"/>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CRP is</a:t>
            </a:r>
          </a:p>
          <a:p>
            <a:pPr marL="0" indent="0">
              <a:buNone/>
            </a:pPr>
            <a:endParaRPr lang="en-GB" sz="1600" dirty="0"/>
          </a:p>
          <a:p>
            <a:endParaRPr lang="en-GB" dirty="0"/>
          </a:p>
        </p:txBody>
      </p:sp>
    </p:spTree>
    <p:extLst>
      <p:ext uri="{BB962C8B-B14F-4D97-AF65-F5344CB8AC3E}">
        <p14:creationId xmlns:p14="http://schemas.microsoft.com/office/powerpoint/2010/main" val="645182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413792"/>
            <a:ext cx="8229600" cy="1143000"/>
          </a:xfrm>
        </p:spPr>
        <p:txBody>
          <a:bodyPr>
            <a:normAutofit fontScale="90000"/>
          </a:bodyPr>
          <a:lstStyle/>
          <a:p>
            <a:r>
              <a:rPr lang="en-GB" sz="3600" dirty="0">
                <a:solidFill>
                  <a:srgbClr val="0070C0"/>
                </a:solidFill>
              </a:rPr>
              <a:t>“Bi-directional </a:t>
            </a:r>
            <a:r>
              <a:rPr lang="en-GB" sz="3600" dirty="0" err="1">
                <a:solidFill>
                  <a:srgbClr val="0070C0"/>
                </a:solidFill>
              </a:rPr>
              <a:t>Mendelian</a:t>
            </a:r>
            <a:r>
              <a:rPr lang="en-GB" sz="3600" dirty="0">
                <a:solidFill>
                  <a:srgbClr val="0070C0"/>
                </a:solidFill>
              </a:rPr>
              <a:t> Randomization”:</a:t>
            </a:r>
            <a:br>
              <a:rPr lang="en-GB" sz="3600" dirty="0">
                <a:solidFill>
                  <a:srgbClr val="0070C0"/>
                </a:solidFill>
              </a:rPr>
            </a:br>
            <a:r>
              <a:rPr lang="en-GB" sz="3600" dirty="0">
                <a:solidFill>
                  <a:srgbClr val="0070C0"/>
                </a:solidFill>
              </a:rPr>
              <a:t>Testing causality and reverse causation</a:t>
            </a:r>
          </a:p>
        </p:txBody>
      </p:sp>
      <p:sp>
        <p:nvSpPr>
          <p:cNvPr id="4" name="TextBox 3"/>
          <p:cNvSpPr txBox="1"/>
          <p:nvPr/>
        </p:nvSpPr>
        <p:spPr>
          <a:xfrm>
            <a:off x="1547664" y="3255802"/>
            <a:ext cx="1107996" cy="646331"/>
          </a:xfrm>
          <a:prstGeom prst="rect">
            <a:avLst/>
          </a:prstGeom>
          <a:noFill/>
        </p:spPr>
        <p:txBody>
          <a:bodyPr wrap="none" rtlCol="0">
            <a:spAutoFit/>
          </a:bodyPr>
          <a:lstStyle/>
          <a:p>
            <a:pPr algn="ctr"/>
            <a:r>
              <a:rPr lang="en-US" i="1" dirty="0"/>
              <a:t>FTO</a:t>
            </a:r>
          </a:p>
          <a:p>
            <a:pPr algn="ctr"/>
            <a:r>
              <a:rPr lang="en-US" dirty="0"/>
              <a:t>Genotype</a:t>
            </a:r>
            <a:endParaRPr lang="en-AU" dirty="0"/>
          </a:p>
        </p:txBody>
      </p:sp>
      <p:sp>
        <p:nvSpPr>
          <p:cNvPr id="14" name="TextBox 13"/>
          <p:cNvSpPr txBox="1"/>
          <p:nvPr/>
        </p:nvSpPr>
        <p:spPr>
          <a:xfrm>
            <a:off x="3779912" y="3284984"/>
            <a:ext cx="1800951" cy="523220"/>
          </a:xfrm>
          <a:prstGeom prst="rect">
            <a:avLst/>
          </a:prstGeom>
          <a:noFill/>
        </p:spPr>
        <p:txBody>
          <a:bodyPr wrap="square" rtlCol="0">
            <a:spAutoFit/>
          </a:bodyPr>
          <a:lstStyle/>
          <a:p>
            <a:pPr algn="ctr"/>
            <a:r>
              <a:rPr lang="en-US" sz="2800" dirty="0"/>
              <a:t>BMI</a:t>
            </a:r>
            <a:endParaRPr lang="en-AU" sz="2800" dirty="0"/>
          </a:p>
        </p:txBody>
      </p:sp>
      <p:cxnSp>
        <p:nvCxnSpPr>
          <p:cNvPr id="7" name="Straight Arrow Connector 6"/>
          <p:cNvCxnSpPr/>
          <p:nvPr/>
        </p:nvCxnSpPr>
        <p:spPr>
          <a:xfrm flipV="1">
            <a:off x="2727668" y="3574177"/>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52004" y="3587389"/>
            <a:ext cx="908228" cy="479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55371" y="3280628"/>
            <a:ext cx="1152879" cy="523220"/>
          </a:xfrm>
          <a:prstGeom prst="rect">
            <a:avLst/>
          </a:prstGeom>
          <a:noFill/>
        </p:spPr>
        <p:txBody>
          <a:bodyPr wrap="square" rtlCol="0">
            <a:spAutoFit/>
          </a:bodyPr>
          <a:lstStyle/>
          <a:p>
            <a:pPr algn="ctr"/>
            <a:r>
              <a:rPr lang="en-US" sz="2800" dirty="0"/>
              <a:t>CRP</a:t>
            </a:r>
            <a:endParaRPr lang="en-AU" sz="2800" dirty="0"/>
          </a:p>
        </p:txBody>
      </p:sp>
      <p:sp>
        <p:nvSpPr>
          <p:cNvPr id="8" name="TextBox 7"/>
          <p:cNvSpPr txBox="1"/>
          <p:nvPr/>
        </p:nvSpPr>
        <p:spPr>
          <a:xfrm>
            <a:off x="6084168" y="3165504"/>
            <a:ext cx="292068" cy="369332"/>
          </a:xfrm>
          <a:prstGeom prst="rect">
            <a:avLst/>
          </a:prstGeom>
          <a:noFill/>
        </p:spPr>
        <p:txBody>
          <a:bodyPr wrap="none" rtlCol="0">
            <a:spAutoFit/>
          </a:bodyPr>
          <a:lstStyle/>
          <a:p>
            <a:r>
              <a:rPr lang="en-US" dirty="0"/>
              <a:t>?</a:t>
            </a:r>
            <a:endParaRPr lang="en-AU" dirty="0"/>
          </a:p>
        </p:txBody>
      </p:sp>
    </p:spTree>
    <p:extLst>
      <p:ext uri="{BB962C8B-B14F-4D97-AF65-F5344CB8AC3E}">
        <p14:creationId xmlns:p14="http://schemas.microsoft.com/office/powerpoint/2010/main" val="1810186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FIG_1.tif"/>
          <p:cNvPicPr>
            <a:picLocks noChangeAspect="1"/>
          </p:cNvPicPr>
          <p:nvPr/>
        </p:nvPicPr>
        <p:blipFill>
          <a:blip r:embed="rId2" cstate="print"/>
          <a:srcRect/>
          <a:stretch>
            <a:fillRect/>
          </a:stretch>
        </p:blipFill>
        <p:spPr bwMode="auto">
          <a:xfrm>
            <a:off x="2987824" y="2348880"/>
            <a:ext cx="3752850" cy="3127375"/>
          </a:xfrm>
          <a:prstGeom prst="rect">
            <a:avLst/>
          </a:prstGeom>
          <a:noFill/>
          <a:ln w="9525">
            <a:noFill/>
            <a:miter lim="800000"/>
            <a:headEnd/>
            <a:tailEnd/>
          </a:ln>
        </p:spPr>
      </p:pic>
      <p:sp>
        <p:nvSpPr>
          <p:cNvPr id="9" name="Rectangle 8"/>
          <p:cNvSpPr/>
          <p:nvPr/>
        </p:nvSpPr>
        <p:spPr>
          <a:xfrm>
            <a:off x="887413" y="2301875"/>
            <a:ext cx="7683500" cy="742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2" name="Table 3">
            <a:extLst>
              <a:ext uri="{FF2B5EF4-FFF2-40B4-BE49-F238E27FC236}">
                <a16:creationId xmlns:a16="http://schemas.microsoft.com/office/drawing/2014/main" id="{FE76848B-88CF-E0D1-2508-4A4BB6D089D6}"/>
              </a:ext>
            </a:extLst>
          </p:cNvPr>
          <p:cNvGraphicFramePr>
            <a:graphicFrameLocks noGrp="1"/>
          </p:cNvGraphicFramePr>
          <p:nvPr>
            <p:extLst>
              <p:ext uri="{D42A27DB-BD31-4B8C-83A1-F6EECF244321}">
                <p14:modId xmlns:p14="http://schemas.microsoft.com/office/powerpoint/2010/main" val="2843363564"/>
              </p:ext>
            </p:extLst>
          </p:nvPr>
        </p:nvGraphicFramePr>
        <p:xfrm>
          <a:off x="866667" y="404664"/>
          <a:ext cx="7769831" cy="1371600"/>
        </p:xfrm>
        <a:graphic>
          <a:graphicData uri="http://schemas.openxmlformats.org/drawingml/2006/table">
            <a:tbl>
              <a:tblPr firstRow="1" bandRow="1">
                <a:tableStyleId>{5C22544A-7EE6-4342-B048-85BDC9FD1C3A}</a:tableStyleId>
              </a:tblPr>
              <a:tblGrid>
                <a:gridCol w="1501337">
                  <a:extLst>
                    <a:ext uri="{9D8B030D-6E8A-4147-A177-3AD203B41FA5}">
                      <a16:colId xmlns:a16="http://schemas.microsoft.com/office/drawing/2014/main" val="3434991310"/>
                    </a:ext>
                  </a:extLst>
                </a:gridCol>
                <a:gridCol w="1810447">
                  <a:extLst>
                    <a:ext uri="{9D8B030D-6E8A-4147-A177-3AD203B41FA5}">
                      <a16:colId xmlns:a16="http://schemas.microsoft.com/office/drawing/2014/main" val="2860973752"/>
                    </a:ext>
                  </a:extLst>
                </a:gridCol>
                <a:gridCol w="1885882">
                  <a:extLst>
                    <a:ext uri="{9D8B030D-6E8A-4147-A177-3AD203B41FA5}">
                      <a16:colId xmlns:a16="http://schemas.microsoft.com/office/drawing/2014/main" val="3817212773"/>
                    </a:ext>
                  </a:extLst>
                </a:gridCol>
                <a:gridCol w="771965">
                  <a:extLst>
                    <a:ext uri="{9D8B030D-6E8A-4147-A177-3AD203B41FA5}">
                      <a16:colId xmlns:a16="http://schemas.microsoft.com/office/drawing/2014/main" val="1273049325"/>
                    </a:ext>
                  </a:extLst>
                </a:gridCol>
                <a:gridCol w="1080120">
                  <a:extLst>
                    <a:ext uri="{9D8B030D-6E8A-4147-A177-3AD203B41FA5}">
                      <a16:colId xmlns:a16="http://schemas.microsoft.com/office/drawing/2014/main" val="2308160177"/>
                    </a:ext>
                  </a:extLst>
                </a:gridCol>
                <a:gridCol w="720080">
                  <a:extLst>
                    <a:ext uri="{9D8B030D-6E8A-4147-A177-3AD203B41FA5}">
                      <a16:colId xmlns:a16="http://schemas.microsoft.com/office/drawing/2014/main" val="1598636021"/>
                    </a:ext>
                  </a:extLst>
                </a:gridCol>
              </a:tblGrid>
              <a:tr h="289493">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AU" dirty="0">
                          <a:solidFill>
                            <a:schemeClr val="tx1"/>
                          </a:solidFill>
                        </a:rPr>
                        <a:t>Effect 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6159093"/>
                  </a:ext>
                </a:extLst>
              </a:tr>
              <a:tr h="289493">
                <a:tc>
                  <a:txBody>
                    <a:bodyPr/>
                    <a:lstStyle/>
                    <a:p>
                      <a:pPr algn="ctr"/>
                      <a:endParaRPr lang="en-A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Observational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MR Estimate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a:t>P</a:t>
                      </a:r>
                      <a:r>
                        <a:rPr lang="en-AU" b="1" baseline="-250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P</a:t>
                      </a:r>
                      <a:r>
                        <a:rPr lang="en-AU" b="1" baseline="-25000" dirty="0" err="1"/>
                        <a:t>diff</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1" dirty="0" err="1"/>
                        <a:t>F</a:t>
                      </a:r>
                      <a:r>
                        <a:rPr lang="en-AU" b="1" baseline="-25000" dirty="0" err="1"/>
                        <a:t>first</a:t>
                      </a:r>
                      <a:endParaRPr lang="en-AU"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88092"/>
                  </a:ext>
                </a:extLst>
              </a:tr>
              <a:tr h="499673">
                <a:tc>
                  <a:txBody>
                    <a:bodyPr/>
                    <a:lstStyle/>
                    <a:p>
                      <a:pPr algn="ctr"/>
                      <a:r>
                        <a:rPr lang="en-AU" dirty="0"/>
                        <a:t>BMI -&gt; CRP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1.075</a:t>
                      </a:r>
                    </a:p>
                    <a:p>
                      <a:pPr algn="ctr"/>
                      <a:r>
                        <a:rPr lang="en-AU" dirty="0"/>
                        <a:t>(1.073 – 1.077)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1.06</a:t>
                      </a:r>
                    </a:p>
                    <a:p>
                      <a:pPr algn="ctr"/>
                      <a:r>
                        <a:rPr lang="en-AU" dirty="0"/>
                        <a:t>(1.02 – 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dirty="0"/>
                        <a:t>50.2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595623"/>
                  </a:ext>
                </a:extLst>
              </a:tr>
            </a:tbl>
          </a:graphicData>
        </a:graphic>
      </p:graphicFrame>
      <p:sp>
        <p:nvSpPr>
          <p:cNvPr id="3" name="Content Placeholder 2">
            <a:extLst>
              <a:ext uri="{FF2B5EF4-FFF2-40B4-BE49-F238E27FC236}">
                <a16:creationId xmlns:a16="http://schemas.microsoft.com/office/drawing/2014/main" id="{7F9B2045-CAF8-B97C-2CFC-CCC87FC54587}"/>
              </a:ext>
            </a:extLst>
          </p:cNvPr>
          <p:cNvSpPr txBox="1">
            <a:spLocks/>
          </p:cNvSpPr>
          <p:nvPr/>
        </p:nvSpPr>
        <p:spPr>
          <a:xfrm>
            <a:off x="539552" y="5590283"/>
            <a:ext cx="82296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a:t>P</a:t>
            </a:r>
            <a:r>
              <a:rPr lang="en-GB" sz="1600" baseline="-25000" dirty="0"/>
              <a:t>IV</a:t>
            </a:r>
            <a:r>
              <a:rPr lang="en-GB" sz="1600" dirty="0"/>
              <a:t>- Test of whether MR causal effect estimate different from zero</a:t>
            </a:r>
          </a:p>
          <a:p>
            <a:pPr marL="0" indent="0">
              <a:buNone/>
            </a:pPr>
            <a:r>
              <a:rPr lang="en-GB" sz="1600" dirty="0" err="1"/>
              <a:t>P</a:t>
            </a:r>
            <a:r>
              <a:rPr lang="en-GB" sz="1600" baseline="-25000" dirty="0" err="1"/>
              <a:t>diff</a:t>
            </a:r>
            <a:r>
              <a:rPr lang="en-GB" sz="1600" dirty="0"/>
              <a:t>- Test of whether Observational and MR causal effect estimates are different from each other</a:t>
            </a:r>
          </a:p>
          <a:p>
            <a:pPr marL="0" indent="0">
              <a:buNone/>
            </a:pPr>
            <a:r>
              <a:rPr lang="en-GB" sz="1600" dirty="0" err="1"/>
              <a:t>F</a:t>
            </a:r>
            <a:r>
              <a:rPr lang="en-GB" sz="1600" baseline="-25000" dirty="0" err="1"/>
              <a:t>first</a:t>
            </a:r>
            <a:r>
              <a:rPr lang="en-GB" sz="1600" dirty="0"/>
              <a:t>- Test of how strong the instrument for BMI is</a:t>
            </a:r>
          </a:p>
          <a:p>
            <a:pPr marL="0" indent="0">
              <a:buNone/>
            </a:pPr>
            <a:endParaRPr lang="en-GB" sz="1600" dirty="0"/>
          </a:p>
          <a:p>
            <a:endParaRPr lang="en-GB" dirty="0"/>
          </a:p>
        </p:txBody>
      </p:sp>
    </p:spTree>
    <p:extLst>
      <p:ext uri="{BB962C8B-B14F-4D97-AF65-F5344CB8AC3E}">
        <p14:creationId xmlns:p14="http://schemas.microsoft.com/office/powerpoint/2010/main" val="3411599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Limitations to Mendelian randomization</a:t>
            </a:r>
          </a:p>
        </p:txBody>
      </p:sp>
    </p:spTree>
    <p:extLst>
      <p:ext uri="{BB962C8B-B14F-4D97-AF65-F5344CB8AC3E}">
        <p14:creationId xmlns:p14="http://schemas.microsoft.com/office/powerpoint/2010/main" val="3967416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539552" y="404664"/>
            <a:ext cx="8411277"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70C0"/>
                </a:solidFill>
                <a:latin typeface="Verdana" charset="0"/>
              </a:rPr>
              <a:t>Limitations to </a:t>
            </a:r>
            <a:r>
              <a:rPr lang="en-US" sz="3200" dirty="0" err="1">
                <a:solidFill>
                  <a:srgbClr val="0070C0"/>
                </a:solidFill>
                <a:latin typeface="Verdana" charset="0"/>
              </a:rPr>
              <a:t>Mendelian</a:t>
            </a:r>
            <a:r>
              <a:rPr lang="en-US" sz="3200" dirty="0">
                <a:solidFill>
                  <a:srgbClr val="0070C0"/>
                </a:solidFill>
                <a:latin typeface="Verdana" charset="0"/>
              </a:rPr>
              <a:t> Randomization</a:t>
            </a:r>
          </a:p>
        </p:txBody>
      </p:sp>
      <p:sp>
        <p:nvSpPr>
          <p:cNvPr id="41987" name="Text Box 7"/>
          <p:cNvSpPr txBox="1">
            <a:spLocks noChangeArrowheads="1"/>
          </p:cNvSpPr>
          <p:nvPr/>
        </p:nvSpPr>
        <p:spPr bwMode="auto">
          <a:xfrm>
            <a:off x="860425" y="1480423"/>
            <a:ext cx="7597775" cy="4939814"/>
          </a:xfrm>
          <a:prstGeom prst="rect">
            <a:avLst/>
          </a:prstGeom>
          <a:noFill/>
          <a:ln w="9525">
            <a:noFill/>
            <a:miter lim="800000"/>
            <a:headEnd/>
            <a:tailEnd/>
          </a:ln>
        </p:spPr>
        <p:txBody>
          <a:bodyPr>
            <a:prstTxWarp prst="textNoShape">
              <a:avLst/>
            </a:prstTxWarp>
            <a:spAutoFit/>
          </a:bodyPr>
          <a:lstStyle/>
          <a:p>
            <a:pPr>
              <a:spcBef>
                <a:spcPct val="50000"/>
              </a:spcBef>
            </a:pPr>
            <a:endParaRPr lang="en-US" b="1" dirty="0">
              <a:latin typeface="Verdana" charset="0"/>
            </a:endParaRPr>
          </a:p>
          <a:p>
            <a:pPr>
              <a:spcBef>
                <a:spcPct val="50000"/>
              </a:spcBef>
            </a:pPr>
            <a:r>
              <a:rPr lang="en-US" dirty="0">
                <a:latin typeface="Verdana" charset="0"/>
              </a:rPr>
              <a:t>1- Population stratification</a:t>
            </a:r>
          </a:p>
          <a:p>
            <a:pPr>
              <a:spcBef>
                <a:spcPct val="50000"/>
              </a:spcBef>
            </a:pPr>
            <a:endParaRPr lang="en-US" dirty="0">
              <a:latin typeface="Verdana" charset="0"/>
            </a:endParaRPr>
          </a:p>
          <a:p>
            <a:pPr>
              <a:spcBef>
                <a:spcPct val="50000"/>
              </a:spcBef>
            </a:pPr>
            <a:r>
              <a:rPr lang="en-US" dirty="0">
                <a:latin typeface="Verdana" charset="0"/>
              </a:rPr>
              <a:t>2- </a:t>
            </a:r>
            <a:r>
              <a:rPr lang="en-US" dirty="0" err="1">
                <a:latin typeface="Verdana" charset="0"/>
              </a:rPr>
              <a:t>Canalisation</a:t>
            </a:r>
            <a:r>
              <a:rPr lang="en-US" dirty="0">
                <a:latin typeface="Verdana" charset="0"/>
              </a:rPr>
              <a:t> (“Developmental compensation”)</a:t>
            </a:r>
          </a:p>
          <a:p>
            <a:pPr>
              <a:spcBef>
                <a:spcPct val="50000"/>
              </a:spcBef>
            </a:pPr>
            <a:endParaRPr lang="en-US" dirty="0">
              <a:latin typeface="Verdana" charset="0"/>
            </a:endParaRPr>
          </a:p>
          <a:p>
            <a:pPr>
              <a:spcBef>
                <a:spcPct val="50000"/>
              </a:spcBef>
            </a:pPr>
            <a:r>
              <a:rPr lang="en-US" dirty="0">
                <a:latin typeface="Verdana" charset="0"/>
              </a:rPr>
              <a:t>3- The existence of instruments</a:t>
            </a:r>
          </a:p>
          <a:p>
            <a:pPr>
              <a:spcBef>
                <a:spcPct val="50000"/>
              </a:spcBef>
            </a:pPr>
            <a:endParaRPr lang="en-US" dirty="0">
              <a:latin typeface="Verdana" charset="0"/>
            </a:endParaRPr>
          </a:p>
          <a:p>
            <a:pPr>
              <a:spcBef>
                <a:spcPct val="50000"/>
              </a:spcBef>
            </a:pPr>
            <a:r>
              <a:rPr lang="en-US" b="1" dirty="0">
                <a:latin typeface="Verdana" charset="0"/>
              </a:rPr>
              <a:t>4-  Power and “weak instrument bias”</a:t>
            </a:r>
          </a:p>
          <a:p>
            <a:pPr>
              <a:spcBef>
                <a:spcPct val="50000"/>
              </a:spcBef>
            </a:pPr>
            <a:endParaRPr lang="en-US" b="1" dirty="0">
              <a:latin typeface="Verdana" charset="0"/>
            </a:endParaRPr>
          </a:p>
          <a:p>
            <a:pPr>
              <a:spcBef>
                <a:spcPct val="50000"/>
              </a:spcBef>
            </a:pPr>
            <a:r>
              <a:rPr lang="en-US" dirty="0">
                <a:latin typeface="Verdana" charset="0"/>
              </a:rPr>
              <a:t>5- Pleiotropy</a:t>
            </a:r>
          </a:p>
          <a:p>
            <a:pPr>
              <a:spcBef>
                <a:spcPct val="50000"/>
              </a:spcBef>
            </a:pPr>
            <a:endParaRPr lang="en-US" dirty="0">
              <a:latin typeface="Verdana" charset="0"/>
            </a:endParaRPr>
          </a:p>
          <a:p>
            <a:pPr>
              <a:spcBef>
                <a:spcPct val="50000"/>
              </a:spcBef>
            </a:pPr>
            <a:endParaRPr lang="en-US" dirty="0">
              <a:latin typeface="Verdana" charset="0"/>
            </a:endParaRPr>
          </a:p>
        </p:txBody>
      </p:sp>
    </p:spTree>
    <p:extLst>
      <p:ext uri="{BB962C8B-B14F-4D97-AF65-F5344CB8AC3E}">
        <p14:creationId xmlns:p14="http://schemas.microsoft.com/office/powerpoint/2010/main" val="283533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US" dirty="0">
                <a:solidFill>
                  <a:srgbClr val="0070C0"/>
                </a:solidFill>
              </a:rPr>
              <a:t>Power and Weak Instruments</a:t>
            </a:r>
          </a:p>
        </p:txBody>
      </p:sp>
      <p:sp>
        <p:nvSpPr>
          <p:cNvPr id="3" name="Content Placeholder 2"/>
          <p:cNvSpPr>
            <a:spLocks noGrp="1"/>
          </p:cNvSpPr>
          <p:nvPr>
            <p:ph idx="1"/>
          </p:nvPr>
        </p:nvSpPr>
        <p:spPr>
          <a:xfrm>
            <a:off x="107504" y="1340768"/>
            <a:ext cx="8579296" cy="4785395"/>
          </a:xfrm>
        </p:spPr>
        <p:txBody>
          <a:bodyPr>
            <a:normAutofit lnSpcReduction="10000"/>
          </a:bodyPr>
          <a:lstStyle/>
          <a:p>
            <a:r>
              <a:rPr lang="en-US" sz="2600" dirty="0"/>
              <a:t>Power:</a:t>
            </a:r>
          </a:p>
          <a:p>
            <a:pPr lvl="1"/>
            <a:r>
              <a:rPr lang="en-US" sz="2200" dirty="0"/>
              <a:t>Genetic variants explain very small amounts of phenotypic variance in a given trait</a:t>
            </a:r>
          </a:p>
          <a:p>
            <a:pPr lvl="1"/>
            <a:r>
              <a:rPr lang="en-US" sz="2200" dirty="0"/>
              <a:t>VERY large sample sizes are generally required</a:t>
            </a:r>
          </a:p>
          <a:p>
            <a:pPr marL="457200" lvl="1" indent="0">
              <a:buNone/>
            </a:pPr>
            <a:endParaRPr lang="en-US" sz="2200" dirty="0"/>
          </a:p>
          <a:p>
            <a:r>
              <a:rPr lang="en-US" sz="2600" dirty="0"/>
              <a:t>Weak instruments: </a:t>
            </a:r>
          </a:p>
          <a:p>
            <a:pPr lvl="1"/>
            <a:r>
              <a:rPr lang="en-US" sz="2400" dirty="0"/>
              <a:t>Genetic variants that are weak proxies for the exposure</a:t>
            </a:r>
          </a:p>
          <a:p>
            <a:pPr lvl="1"/>
            <a:r>
              <a:rPr lang="en-US" sz="2600" dirty="0"/>
              <a:t>Results in biased causal estimates from MR</a:t>
            </a:r>
          </a:p>
          <a:p>
            <a:endParaRPr lang="en-US" sz="2600" dirty="0"/>
          </a:p>
          <a:p>
            <a:r>
              <a:rPr lang="en-US" sz="2400" dirty="0"/>
              <a:t>Different impact of the bias from weak instruments:</a:t>
            </a:r>
          </a:p>
          <a:p>
            <a:pPr lvl="1"/>
            <a:r>
              <a:rPr lang="en-US" sz="2400" b="1" dirty="0"/>
              <a:t>Single Sample MR: </a:t>
            </a:r>
            <a:r>
              <a:rPr lang="en-US" sz="2400" dirty="0"/>
              <a:t> to the confounded estimate</a:t>
            </a:r>
            <a:r>
              <a:rPr lang="en-US" sz="2400" b="1" dirty="0"/>
              <a:t> </a:t>
            </a:r>
          </a:p>
          <a:p>
            <a:pPr lvl="1"/>
            <a:r>
              <a:rPr lang="en-US" sz="2400" b="1" dirty="0"/>
              <a:t>Two-Sample MR:</a:t>
            </a:r>
            <a:r>
              <a:rPr lang="en-US" sz="2400" dirty="0"/>
              <a:t> to the null</a:t>
            </a:r>
            <a:endParaRPr lang="en-US" sz="2400" b="1" dirty="0"/>
          </a:p>
          <a:p>
            <a:endParaRPr lang="en-US" sz="2600" dirty="0"/>
          </a:p>
        </p:txBody>
      </p:sp>
    </p:spTree>
    <p:extLst>
      <p:ext uri="{BB962C8B-B14F-4D97-AF65-F5344CB8AC3E}">
        <p14:creationId xmlns:p14="http://schemas.microsoft.com/office/powerpoint/2010/main" val="416345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Autofit/>
          </a:bodyPr>
          <a:lstStyle/>
          <a:p>
            <a:r>
              <a:rPr lang="en-GB" sz="3200" dirty="0">
                <a:solidFill>
                  <a:srgbClr val="0070C0"/>
                </a:solidFill>
              </a:rPr>
              <a:t>Using Multiple Genetic Variants as Instruments</a:t>
            </a:r>
          </a:p>
        </p:txBody>
      </p:sp>
      <p:pic>
        <p:nvPicPr>
          <p:cNvPr id="167939" name="Picture 3"/>
          <p:cNvPicPr>
            <a:picLocks noChangeAspect="1" noChangeArrowheads="1"/>
          </p:cNvPicPr>
          <p:nvPr/>
        </p:nvPicPr>
        <p:blipFill>
          <a:blip r:embed="rId2" cstate="print"/>
          <a:srcRect/>
          <a:stretch>
            <a:fillRect/>
          </a:stretch>
        </p:blipFill>
        <p:spPr bwMode="auto">
          <a:xfrm>
            <a:off x="179512" y="1340768"/>
            <a:ext cx="8763000" cy="3343275"/>
          </a:xfrm>
          <a:prstGeom prst="rect">
            <a:avLst/>
          </a:prstGeom>
          <a:noFill/>
          <a:ln w="9525">
            <a:noFill/>
            <a:miter lim="800000"/>
            <a:headEnd/>
            <a:tailEnd/>
          </a:ln>
        </p:spPr>
      </p:pic>
      <p:sp>
        <p:nvSpPr>
          <p:cNvPr id="6" name="Rectangle 6"/>
          <p:cNvSpPr>
            <a:spLocks noChangeArrowheads="1"/>
          </p:cNvSpPr>
          <p:nvPr/>
        </p:nvSpPr>
        <p:spPr bwMode="auto">
          <a:xfrm>
            <a:off x="5004048" y="4077072"/>
            <a:ext cx="3947940" cy="400110"/>
          </a:xfrm>
          <a:prstGeom prst="rect">
            <a:avLst/>
          </a:prstGeom>
          <a:noFill/>
          <a:ln w="9525">
            <a:noFill/>
            <a:miter lim="800000"/>
            <a:headEnd/>
            <a:tailEnd/>
          </a:ln>
          <a:effectLst/>
        </p:spPr>
        <p:txBody>
          <a:bodyPr wrap="none">
            <a:spAutoFit/>
          </a:bodyPr>
          <a:lstStyle/>
          <a:p>
            <a:r>
              <a:rPr lang="en-GB" sz="2000" i="1" dirty="0"/>
              <a:t>Palmer et al (2011) Stat Method Res</a:t>
            </a:r>
          </a:p>
        </p:txBody>
      </p:sp>
      <p:sp>
        <p:nvSpPr>
          <p:cNvPr id="7" name="Content Placeholder 2"/>
          <p:cNvSpPr>
            <a:spLocks noGrp="1"/>
          </p:cNvSpPr>
          <p:nvPr>
            <p:ph idx="1"/>
          </p:nvPr>
        </p:nvSpPr>
        <p:spPr>
          <a:xfrm>
            <a:off x="539552" y="4509120"/>
            <a:ext cx="8229600" cy="676671"/>
          </a:xfrm>
        </p:spPr>
        <p:txBody>
          <a:bodyPr>
            <a:normAutofit/>
          </a:bodyPr>
          <a:lstStyle/>
          <a:p>
            <a:r>
              <a:rPr lang="en-GB" dirty="0"/>
              <a:t>Allelic scores</a:t>
            </a:r>
          </a:p>
        </p:txBody>
      </p:sp>
      <p:sp>
        <p:nvSpPr>
          <p:cNvPr id="8" name="Content Placeholder 2"/>
          <p:cNvSpPr txBox="1">
            <a:spLocks/>
          </p:cNvSpPr>
          <p:nvPr/>
        </p:nvSpPr>
        <p:spPr>
          <a:xfrm>
            <a:off x="467544" y="527260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Testing multiple variants individually</a:t>
            </a:r>
          </a:p>
        </p:txBody>
      </p:sp>
      <p:sp>
        <p:nvSpPr>
          <p:cNvPr id="9" name="Content Placeholder 2"/>
          <p:cNvSpPr txBox="1">
            <a:spLocks/>
          </p:cNvSpPr>
          <p:nvPr/>
        </p:nvSpPr>
        <p:spPr>
          <a:xfrm>
            <a:off x="467544" y="5992689"/>
            <a:ext cx="8229600" cy="6766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Meta-analyse individual SNPs</a:t>
            </a:r>
          </a:p>
        </p:txBody>
      </p:sp>
    </p:spTree>
    <p:extLst>
      <p:ext uri="{BB962C8B-B14F-4D97-AF65-F5344CB8AC3E}">
        <p14:creationId xmlns:p14="http://schemas.microsoft.com/office/powerpoint/2010/main" val="1175352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Calculating Power in Mendelian Randomization Studies</a:t>
            </a:r>
            <a:endParaRPr lang="en-AU" dirty="0">
              <a:solidFill>
                <a:srgbClr val="0070C0"/>
              </a:solidFill>
            </a:endParaRPr>
          </a:p>
        </p:txBody>
      </p:sp>
      <p:pic>
        <p:nvPicPr>
          <p:cNvPr id="6" name="Picture 5"/>
          <p:cNvPicPr>
            <a:picLocks noChangeAspect="1"/>
          </p:cNvPicPr>
          <p:nvPr/>
        </p:nvPicPr>
        <p:blipFill>
          <a:blip r:embed="rId2"/>
          <a:stretch>
            <a:fillRect/>
          </a:stretch>
        </p:blipFill>
        <p:spPr>
          <a:xfrm>
            <a:off x="0" y="1600378"/>
            <a:ext cx="9144000" cy="5140990"/>
          </a:xfrm>
          <a:prstGeom prst="rect">
            <a:avLst/>
          </a:prstGeom>
        </p:spPr>
      </p:pic>
    </p:spTree>
    <p:extLst>
      <p:ext uri="{BB962C8B-B14F-4D97-AF65-F5344CB8AC3E}">
        <p14:creationId xmlns:p14="http://schemas.microsoft.com/office/powerpoint/2010/main" val="36206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“Good” HDL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HDL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4" y="6199516"/>
            <a:ext cx="4588569"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HDL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HDL increases risk of heart disease</a:t>
            </a:r>
          </a:p>
        </p:txBody>
      </p:sp>
      <p:pic>
        <p:nvPicPr>
          <p:cNvPr id="3" name="Picture 2" descr="Screen shot 2012-02-20 at 9.52.35 AM.png">
            <a:extLst>
              <a:ext uri="{FF2B5EF4-FFF2-40B4-BE49-F238E27FC236}">
                <a16:creationId xmlns:a16="http://schemas.microsoft.com/office/drawing/2014/main" id="{2C7D088A-9941-A76A-6CA9-46E19FF4A1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6403" y="1861150"/>
            <a:ext cx="2959904" cy="3669124"/>
          </a:xfrm>
          <a:prstGeom prst="rect">
            <a:avLst/>
          </a:prstGeom>
        </p:spPr>
      </p:pic>
      <p:grpSp>
        <p:nvGrpSpPr>
          <p:cNvPr id="26" name="Group 25">
            <a:extLst>
              <a:ext uri="{FF2B5EF4-FFF2-40B4-BE49-F238E27FC236}">
                <a16:creationId xmlns:a16="http://schemas.microsoft.com/office/drawing/2014/main" id="{B2201CB4-466A-5FC4-8C55-8A287B53EC38}"/>
              </a:ext>
            </a:extLst>
          </p:cNvPr>
          <p:cNvGrpSpPr/>
          <p:nvPr/>
        </p:nvGrpSpPr>
        <p:grpSpPr>
          <a:xfrm>
            <a:off x="3042686" y="2014292"/>
            <a:ext cx="2743201" cy="2710852"/>
            <a:chOff x="3041524" y="2137375"/>
            <a:chExt cx="2743201" cy="2710852"/>
          </a:xfrm>
        </p:grpSpPr>
        <p:pic>
          <p:nvPicPr>
            <p:cNvPr id="17" name="Picture 16" descr="Diagram&#10;&#10;Description automatically generated with medium confidence">
              <a:extLst>
                <a:ext uri="{FF2B5EF4-FFF2-40B4-BE49-F238E27FC236}">
                  <a16:creationId xmlns:a16="http://schemas.microsoft.com/office/drawing/2014/main" id="{85712EC9-E77B-7FC9-3A99-DB7179C144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525" y="2137375"/>
              <a:ext cx="2743200" cy="420624"/>
            </a:xfrm>
            <a:prstGeom prst="rect">
              <a:avLst/>
            </a:prstGeom>
          </p:spPr>
        </p:pic>
        <p:pic>
          <p:nvPicPr>
            <p:cNvPr id="19" name="Picture 18" descr="Graphical user interface, text, application, email&#10;&#10;Description automatically generated">
              <a:extLst>
                <a:ext uri="{FF2B5EF4-FFF2-40B4-BE49-F238E27FC236}">
                  <a16:creationId xmlns:a16="http://schemas.microsoft.com/office/drawing/2014/main" id="{3B673AF7-2F61-D0B8-3FE1-1C7448B2E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524" y="2580335"/>
              <a:ext cx="2743199" cy="2267892"/>
            </a:xfrm>
            <a:prstGeom prst="rect">
              <a:avLst/>
            </a:prstGeom>
          </p:spPr>
        </p:pic>
      </p:grpSp>
      <p:grpSp>
        <p:nvGrpSpPr>
          <p:cNvPr id="25" name="Group 24">
            <a:extLst>
              <a:ext uri="{FF2B5EF4-FFF2-40B4-BE49-F238E27FC236}">
                <a16:creationId xmlns:a16="http://schemas.microsoft.com/office/drawing/2014/main" id="{B1044E40-1DFD-6F9C-C139-2C45169A2870}"/>
              </a:ext>
            </a:extLst>
          </p:cNvPr>
          <p:cNvGrpSpPr/>
          <p:nvPr/>
        </p:nvGrpSpPr>
        <p:grpSpPr>
          <a:xfrm>
            <a:off x="107503" y="1343871"/>
            <a:ext cx="2752345" cy="3006184"/>
            <a:chOff x="107502" y="1613854"/>
            <a:chExt cx="2752345" cy="3006184"/>
          </a:xfrm>
        </p:grpSpPr>
        <p:pic>
          <p:nvPicPr>
            <p:cNvPr id="14" name="Picture 13" descr="Chart&#10;&#10;Description automatically generated with low confidence">
              <a:extLst>
                <a:ext uri="{FF2B5EF4-FFF2-40B4-BE49-F238E27FC236}">
                  <a16:creationId xmlns:a16="http://schemas.microsoft.com/office/drawing/2014/main" id="{A4DE157E-381B-7995-01EB-B9BDE871AF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3" y="1613854"/>
              <a:ext cx="2752344" cy="388620"/>
            </a:xfrm>
            <a:prstGeom prst="rect">
              <a:avLst/>
            </a:prstGeom>
          </p:spPr>
        </p:pic>
        <p:pic>
          <p:nvPicPr>
            <p:cNvPr id="24" name="Picture 23" descr="Graphical user interface, text, application&#10;&#10;Description automatically generated">
              <a:extLst>
                <a:ext uri="{FF2B5EF4-FFF2-40B4-BE49-F238E27FC236}">
                  <a16:creationId xmlns:a16="http://schemas.microsoft.com/office/drawing/2014/main" id="{1C62B4B8-9D9F-5DC2-AAA8-1398B24D5B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2" y="2067681"/>
              <a:ext cx="2752343" cy="2552357"/>
            </a:xfrm>
            <a:prstGeom prst="rect">
              <a:avLst/>
            </a:prstGeom>
          </p:spPr>
        </p:pic>
      </p:grpSp>
    </p:spTree>
    <p:extLst>
      <p:ext uri="{BB962C8B-B14F-4D97-AF65-F5344CB8AC3E}">
        <p14:creationId xmlns:p14="http://schemas.microsoft.com/office/powerpoint/2010/main" val="102263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539552" y="404664"/>
            <a:ext cx="8411277" cy="584775"/>
          </a:xfrm>
          <a:prstGeom prst="rect">
            <a:avLst/>
          </a:prstGeom>
          <a:noFill/>
          <a:ln w="9525">
            <a:noFill/>
            <a:miter lim="800000"/>
            <a:headEnd/>
            <a:tailEnd/>
          </a:ln>
        </p:spPr>
        <p:txBody>
          <a:bodyPr wrap="none">
            <a:prstTxWarp prst="textNoShape">
              <a:avLst/>
            </a:prstTxWarp>
            <a:spAutoFit/>
          </a:bodyPr>
          <a:lstStyle/>
          <a:p>
            <a:r>
              <a:rPr lang="en-US" sz="3200" dirty="0">
                <a:solidFill>
                  <a:srgbClr val="0070C0"/>
                </a:solidFill>
                <a:latin typeface="Verdana" charset="0"/>
              </a:rPr>
              <a:t>Limitations to </a:t>
            </a:r>
            <a:r>
              <a:rPr lang="en-US" sz="3200" dirty="0" err="1">
                <a:solidFill>
                  <a:srgbClr val="0070C0"/>
                </a:solidFill>
                <a:latin typeface="Verdana" charset="0"/>
              </a:rPr>
              <a:t>Mendelian</a:t>
            </a:r>
            <a:r>
              <a:rPr lang="en-US" sz="3200" dirty="0">
                <a:solidFill>
                  <a:srgbClr val="0070C0"/>
                </a:solidFill>
                <a:latin typeface="Verdana" charset="0"/>
              </a:rPr>
              <a:t> Randomization</a:t>
            </a:r>
          </a:p>
        </p:txBody>
      </p:sp>
      <p:sp>
        <p:nvSpPr>
          <p:cNvPr id="41987" name="Text Box 7"/>
          <p:cNvSpPr txBox="1">
            <a:spLocks noChangeArrowheads="1"/>
          </p:cNvSpPr>
          <p:nvPr/>
        </p:nvSpPr>
        <p:spPr bwMode="auto">
          <a:xfrm>
            <a:off x="860425" y="1480423"/>
            <a:ext cx="7597775" cy="4939814"/>
          </a:xfrm>
          <a:prstGeom prst="rect">
            <a:avLst/>
          </a:prstGeom>
          <a:noFill/>
          <a:ln w="9525">
            <a:noFill/>
            <a:miter lim="800000"/>
            <a:headEnd/>
            <a:tailEnd/>
          </a:ln>
        </p:spPr>
        <p:txBody>
          <a:bodyPr>
            <a:prstTxWarp prst="textNoShape">
              <a:avLst/>
            </a:prstTxWarp>
            <a:spAutoFit/>
          </a:bodyPr>
          <a:lstStyle/>
          <a:p>
            <a:pPr>
              <a:spcBef>
                <a:spcPct val="50000"/>
              </a:spcBef>
            </a:pPr>
            <a:endParaRPr lang="en-US" b="1" dirty="0">
              <a:latin typeface="Verdana" charset="0"/>
            </a:endParaRPr>
          </a:p>
          <a:p>
            <a:pPr>
              <a:spcBef>
                <a:spcPct val="50000"/>
              </a:spcBef>
            </a:pPr>
            <a:r>
              <a:rPr lang="en-US" dirty="0">
                <a:latin typeface="Verdana" charset="0"/>
              </a:rPr>
              <a:t>1- Population stratification</a:t>
            </a:r>
          </a:p>
          <a:p>
            <a:pPr>
              <a:spcBef>
                <a:spcPct val="50000"/>
              </a:spcBef>
            </a:pPr>
            <a:endParaRPr lang="en-US" dirty="0">
              <a:latin typeface="Verdana" charset="0"/>
            </a:endParaRPr>
          </a:p>
          <a:p>
            <a:pPr>
              <a:spcBef>
                <a:spcPct val="50000"/>
              </a:spcBef>
            </a:pPr>
            <a:r>
              <a:rPr lang="en-US" dirty="0">
                <a:latin typeface="Verdana" charset="0"/>
              </a:rPr>
              <a:t>2- </a:t>
            </a:r>
            <a:r>
              <a:rPr lang="en-US" dirty="0" err="1">
                <a:latin typeface="Verdana" charset="0"/>
              </a:rPr>
              <a:t>Canalisation</a:t>
            </a:r>
            <a:r>
              <a:rPr lang="en-US" dirty="0">
                <a:latin typeface="Verdana" charset="0"/>
              </a:rPr>
              <a:t> (“Developmental compensation”)</a:t>
            </a:r>
          </a:p>
          <a:p>
            <a:pPr>
              <a:spcBef>
                <a:spcPct val="50000"/>
              </a:spcBef>
            </a:pPr>
            <a:endParaRPr lang="en-US" dirty="0">
              <a:latin typeface="Verdana" charset="0"/>
            </a:endParaRPr>
          </a:p>
          <a:p>
            <a:pPr>
              <a:spcBef>
                <a:spcPct val="50000"/>
              </a:spcBef>
            </a:pPr>
            <a:r>
              <a:rPr lang="en-US" dirty="0">
                <a:latin typeface="Verdana" charset="0"/>
              </a:rPr>
              <a:t>3- The existence of instruments</a:t>
            </a:r>
          </a:p>
          <a:p>
            <a:pPr>
              <a:spcBef>
                <a:spcPct val="50000"/>
              </a:spcBef>
            </a:pPr>
            <a:endParaRPr lang="en-US" dirty="0">
              <a:latin typeface="Verdana" charset="0"/>
            </a:endParaRPr>
          </a:p>
          <a:p>
            <a:pPr>
              <a:spcBef>
                <a:spcPct val="50000"/>
              </a:spcBef>
            </a:pPr>
            <a:r>
              <a:rPr lang="en-US" dirty="0">
                <a:latin typeface="Verdana" charset="0"/>
              </a:rPr>
              <a:t>4-  Power (also “weak instrument bias”)</a:t>
            </a:r>
          </a:p>
          <a:p>
            <a:pPr>
              <a:spcBef>
                <a:spcPct val="50000"/>
              </a:spcBef>
            </a:pPr>
            <a:endParaRPr lang="en-US" b="1" dirty="0">
              <a:latin typeface="Verdana" charset="0"/>
            </a:endParaRPr>
          </a:p>
          <a:p>
            <a:pPr>
              <a:spcBef>
                <a:spcPct val="50000"/>
              </a:spcBef>
            </a:pPr>
            <a:r>
              <a:rPr lang="en-US" b="1" dirty="0">
                <a:latin typeface="Verdana" charset="0"/>
              </a:rPr>
              <a:t>5- Pleiotropy</a:t>
            </a:r>
          </a:p>
          <a:p>
            <a:pPr>
              <a:spcBef>
                <a:spcPct val="50000"/>
              </a:spcBef>
            </a:pPr>
            <a:endParaRPr lang="en-US" dirty="0">
              <a:latin typeface="Verdana" charset="0"/>
            </a:endParaRPr>
          </a:p>
          <a:p>
            <a:pPr>
              <a:spcBef>
                <a:spcPct val="50000"/>
              </a:spcBef>
            </a:pPr>
            <a:endParaRPr lang="en-US" dirty="0">
              <a:latin typeface="Verdana" charset="0"/>
            </a:endParaRPr>
          </a:p>
        </p:txBody>
      </p:sp>
    </p:spTree>
    <p:extLst>
      <p:ext uri="{BB962C8B-B14F-4D97-AF65-F5344CB8AC3E}">
        <p14:creationId xmlns:p14="http://schemas.microsoft.com/office/powerpoint/2010/main" val="189317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5073427"/>
          </a:xfrm>
        </p:spPr>
        <p:txBody>
          <a:bodyPr>
            <a:normAutofit/>
          </a:bodyPr>
          <a:lstStyle/>
          <a:p>
            <a:r>
              <a:rPr lang="en-US" sz="2400" dirty="0"/>
              <a:t>Genetic variant influences more than one trait</a:t>
            </a:r>
          </a:p>
          <a:p>
            <a:endParaRPr lang="en-US" sz="2400" dirty="0"/>
          </a:p>
          <a:p>
            <a:r>
              <a:rPr lang="en-US" sz="2400" dirty="0"/>
              <a:t>Horizontal vs Vertical pleiotropy</a:t>
            </a:r>
          </a:p>
        </p:txBody>
      </p:sp>
      <p:sp>
        <p:nvSpPr>
          <p:cNvPr id="4" name="TextBox 3"/>
          <p:cNvSpPr txBox="1"/>
          <p:nvPr/>
        </p:nvSpPr>
        <p:spPr>
          <a:xfrm>
            <a:off x="6543641" y="4797152"/>
            <a:ext cx="330289" cy="369332"/>
          </a:xfrm>
          <a:prstGeom prst="rect">
            <a:avLst/>
          </a:prstGeom>
          <a:noFill/>
        </p:spPr>
        <p:txBody>
          <a:bodyPr wrap="none" rtlCol="0">
            <a:spAutoFit/>
          </a:bodyPr>
          <a:lstStyle/>
          <a:p>
            <a:r>
              <a:rPr lang="en-US" dirty="0"/>
              <a:t>G</a:t>
            </a:r>
          </a:p>
        </p:txBody>
      </p:sp>
      <p:sp>
        <p:nvSpPr>
          <p:cNvPr id="5" name="TextBox 4"/>
          <p:cNvSpPr txBox="1"/>
          <p:nvPr/>
        </p:nvSpPr>
        <p:spPr>
          <a:xfrm>
            <a:off x="5528742" y="3789040"/>
            <a:ext cx="1052695" cy="369332"/>
          </a:xfrm>
          <a:prstGeom prst="rect">
            <a:avLst/>
          </a:prstGeom>
          <a:noFill/>
        </p:spPr>
        <p:txBody>
          <a:bodyPr wrap="square" rtlCol="0">
            <a:spAutoFit/>
          </a:bodyPr>
          <a:lstStyle/>
          <a:p>
            <a:r>
              <a:rPr lang="en-US" dirty="0"/>
              <a:t>Exposure</a:t>
            </a:r>
          </a:p>
        </p:txBody>
      </p:sp>
      <p:sp>
        <p:nvSpPr>
          <p:cNvPr id="6" name="TextBox 5"/>
          <p:cNvSpPr txBox="1"/>
          <p:nvPr/>
        </p:nvSpPr>
        <p:spPr>
          <a:xfrm>
            <a:off x="6903681" y="3789040"/>
            <a:ext cx="1052695" cy="369332"/>
          </a:xfrm>
          <a:prstGeom prst="rect">
            <a:avLst/>
          </a:prstGeom>
          <a:noFill/>
        </p:spPr>
        <p:txBody>
          <a:bodyPr wrap="square" rtlCol="0">
            <a:spAutoFit/>
          </a:bodyPr>
          <a:lstStyle/>
          <a:p>
            <a:r>
              <a:rPr lang="en-US" dirty="0"/>
              <a:t>Outcome</a:t>
            </a:r>
          </a:p>
        </p:txBody>
      </p:sp>
      <p:cxnSp>
        <p:nvCxnSpPr>
          <p:cNvPr id="8" name="Straight Arrow Connector 7"/>
          <p:cNvCxnSpPr/>
          <p:nvPr/>
        </p:nvCxnSpPr>
        <p:spPr>
          <a:xfrm flipH="1" flipV="1">
            <a:off x="6039585" y="4149080"/>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6" idx="2"/>
          </p:cNvCxnSpPr>
          <p:nvPr/>
        </p:nvCxnSpPr>
        <p:spPr>
          <a:xfrm flipV="1">
            <a:off x="6903681" y="4158372"/>
            <a:ext cx="526348"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421884" y="4981818"/>
            <a:ext cx="330289" cy="369332"/>
          </a:xfrm>
          <a:prstGeom prst="rect">
            <a:avLst/>
          </a:prstGeom>
          <a:noFill/>
        </p:spPr>
        <p:txBody>
          <a:bodyPr wrap="none" rtlCol="0">
            <a:spAutoFit/>
          </a:bodyPr>
          <a:lstStyle/>
          <a:p>
            <a:r>
              <a:rPr lang="en-US" dirty="0"/>
              <a:t>G</a:t>
            </a:r>
          </a:p>
        </p:txBody>
      </p:sp>
      <p:sp>
        <p:nvSpPr>
          <p:cNvPr id="32" name="TextBox 31"/>
          <p:cNvSpPr txBox="1"/>
          <p:nvPr/>
        </p:nvSpPr>
        <p:spPr>
          <a:xfrm>
            <a:off x="2010534" y="3973706"/>
            <a:ext cx="1136511" cy="369332"/>
          </a:xfrm>
          <a:prstGeom prst="rect">
            <a:avLst/>
          </a:prstGeom>
          <a:noFill/>
        </p:spPr>
        <p:txBody>
          <a:bodyPr wrap="square" rtlCol="0">
            <a:spAutoFit/>
          </a:bodyPr>
          <a:lstStyle/>
          <a:p>
            <a:r>
              <a:rPr lang="en-US" dirty="0"/>
              <a:t>Exposure</a:t>
            </a:r>
          </a:p>
        </p:txBody>
      </p:sp>
      <p:sp>
        <p:nvSpPr>
          <p:cNvPr id="36" name="TextBox 35"/>
          <p:cNvSpPr txBox="1"/>
          <p:nvPr/>
        </p:nvSpPr>
        <p:spPr>
          <a:xfrm>
            <a:off x="2031082" y="2825251"/>
            <a:ext cx="1126237" cy="369332"/>
          </a:xfrm>
          <a:prstGeom prst="rect">
            <a:avLst/>
          </a:prstGeom>
          <a:noFill/>
        </p:spPr>
        <p:txBody>
          <a:bodyPr wrap="square" rtlCol="0">
            <a:spAutoFit/>
          </a:bodyPr>
          <a:lstStyle/>
          <a:p>
            <a:r>
              <a:rPr lang="en-US" dirty="0"/>
              <a:t>Outcome</a:t>
            </a:r>
          </a:p>
        </p:txBody>
      </p:sp>
      <p:cxnSp>
        <p:nvCxnSpPr>
          <p:cNvPr id="37" name="Straight Arrow Connector 36"/>
          <p:cNvCxnSpPr/>
          <p:nvPr/>
        </p:nvCxnSpPr>
        <p:spPr>
          <a:xfrm flipV="1">
            <a:off x="2576324" y="4312216"/>
            <a:ext cx="0" cy="710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574369" y="3198693"/>
            <a:ext cx="12659" cy="7709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994645" y="5394952"/>
            <a:ext cx="1159447" cy="646331"/>
          </a:xfrm>
          <a:prstGeom prst="rect">
            <a:avLst/>
          </a:prstGeom>
          <a:noFill/>
        </p:spPr>
        <p:txBody>
          <a:bodyPr wrap="square" rtlCol="0">
            <a:spAutoFit/>
          </a:bodyPr>
          <a:lstStyle/>
          <a:p>
            <a:pPr algn="ctr"/>
            <a:r>
              <a:rPr lang="en-US" i="1" dirty="0"/>
              <a:t>Vertical Pleiotropy</a:t>
            </a:r>
          </a:p>
        </p:txBody>
      </p:sp>
      <p:sp>
        <p:nvSpPr>
          <p:cNvPr id="40" name="TextBox 39"/>
          <p:cNvSpPr txBox="1"/>
          <p:nvPr/>
        </p:nvSpPr>
        <p:spPr>
          <a:xfrm>
            <a:off x="6062607" y="5394951"/>
            <a:ext cx="1159447" cy="646331"/>
          </a:xfrm>
          <a:prstGeom prst="rect">
            <a:avLst/>
          </a:prstGeom>
          <a:noFill/>
        </p:spPr>
        <p:txBody>
          <a:bodyPr wrap="square" rtlCol="0">
            <a:spAutoFit/>
          </a:bodyPr>
          <a:lstStyle/>
          <a:p>
            <a:pPr algn="ctr"/>
            <a:r>
              <a:rPr lang="en-US" i="1" dirty="0"/>
              <a:t>Horizontal Pleiotropy</a:t>
            </a:r>
          </a:p>
        </p:txBody>
      </p:sp>
    </p:spTree>
    <p:extLst>
      <p:ext uri="{BB962C8B-B14F-4D97-AF65-F5344CB8AC3E}">
        <p14:creationId xmlns:p14="http://schemas.microsoft.com/office/powerpoint/2010/main" val="189546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n-US" dirty="0">
                <a:solidFill>
                  <a:srgbClr val="0070C0"/>
                </a:solidFill>
              </a:rPr>
              <a:t>Pleiotropy</a:t>
            </a:r>
          </a:p>
        </p:txBody>
      </p:sp>
      <p:sp>
        <p:nvSpPr>
          <p:cNvPr id="3" name="Content Placeholder 2"/>
          <p:cNvSpPr>
            <a:spLocks noGrp="1"/>
          </p:cNvSpPr>
          <p:nvPr>
            <p:ph idx="1"/>
          </p:nvPr>
        </p:nvSpPr>
        <p:spPr>
          <a:xfrm>
            <a:off x="457200" y="1052736"/>
            <a:ext cx="8229600" cy="491807"/>
          </a:xfrm>
        </p:spPr>
        <p:txBody>
          <a:bodyPr>
            <a:normAutofit/>
          </a:bodyPr>
          <a:lstStyle/>
          <a:p>
            <a:r>
              <a:rPr lang="en-US" sz="2400" dirty="0"/>
              <a:t>Genetic variant influences more than one trait</a:t>
            </a:r>
          </a:p>
        </p:txBody>
      </p:sp>
      <p:sp>
        <p:nvSpPr>
          <p:cNvPr id="17" name="TextBox 16"/>
          <p:cNvSpPr txBox="1"/>
          <p:nvPr/>
        </p:nvSpPr>
        <p:spPr>
          <a:xfrm>
            <a:off x="2843808" y="6021288"/>
            <a:ext cx="330289" cy="369332"/>
          </a:xfrm>
          <a:prstGeom prst="rect">
            <a:avLst/>
          </a:prstGeom>
          <a:noFill/>
        </p:spPr>
        <p:txBody>
          <a:bodyPr wrap="none" rtlCol="0">
            <a:spAutoFit/>
          </a:bodyPr>
          <a:lstStyle/>
          <a:p>
            <a:r>
              <a:rPr lang="en-US" dirty="0"/>
              <a:t>G</a:t>
            </a:r>
          </a:p>
        </p:txBody>
      </p:sp>
      <p:sp>
        <p:nvSpPr>
          <p:cNvPr id="18" name="TextBox 17"/>
          <p:cNvSpPr txBox="1"/>
          <p:nvPr/>
        </p:nvSpPr>
        <p:spPr>
          <a:xfrm>
            <a:off x="1691680" y="4725144"/>
            <a:ext cx="1440160" cy="646331"/>
          </a:xfrm>
          <a:prstGeom prst="rect">
            <a:avLst/>
          </a:prstGeom>
          <a:noFill/>
        </p:spPr>
        <p:txBody>
          <a:bodyPr wrap="square" rtlCol="0">
            <a:spAutoFit/>
          </a:bodyPr>
          <a:lstStyle/>
          <a:p>
            <a:pPr algn="ctr"/>
            <a:r>
              <a:rPr lang="en-US" dirty="0"/>
              <a:t>Exposure</a:t>
            </a:r>
          </a:p>
          <a:p>
            <a:pPr algn="ctr"/>
            <a:r>
              <a:rPr lang="en-US" dirty="0"/>
              <a:t>B1</a:t>
            </a:r>
          </a:p>
        </p:txBody>
      </p:sp>
      <p:sp>
        <p:nvSpPr>
          <p:cNvPr id="19" name="TextBox 18"/>
          <p:cNvSpPr txBox="1"/>
          <p:nvPr/>
        </p:nvSpPr>
        <p:spPr>
          <a:xfrm>
            <a:off x="3491880" y="5085184"/>
            <a:ext cx="648072" cy="369332"/>
          </a:xfrm>
          <a:prstGeom prst="rect">
            <a:avLst/>
          </a:prstGeom>
          <a:noFill/>
        </p:spPr>
        <p:txBody>
          <a:bodyPr wrap="square" rtlCol="0">
            <a:spAutoFit/>
          </a:bodyPr>
          <a:lstStyle/>
          <a:p>
            <a:r>
              <a:rPr lang="en-US" dirty="0"/>
              <a:t>B 2</a:t>
            </a:r>
          </a:p>
        </p:txBody>
      </p:sp>
      <p:cxnSp>
        <p:nvCxnSpPr>
          <p:cNvPr id="20" name="Straight Arrow Connector 19"/>
          <p:cNvCxnSpPr/>
          <p:nvPr/>
        </p:nvCxnSpPr>
        <p:spPr>
          <a:xfrm flipH="1" flipV="1">
            <a:off x="2339752" y="5373216"/>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203848" y="5445224"/>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11760" y="3933056"/>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123728" y="3573016"/>
            <a:ext cx="1296144" cy="369332"/>
          </a:xfrm>
          <a:prstGeom prst="rect">
            <a:avLst/>
          </a:prstGeom>
          <a:noFill/>
        </p:spPr>
        <p:txBody>
          <a:bodyPr wrap="square" rtlCol="0">
            <a:spAutoFit/>
          </a:bodyPr>
          <a:lstStyle/>
          <a:p>
            <a:r>
              <a:rPr lang="en-US" dirty="0"/>
              <a:t>Outcome</a:t>
            </a:r>
          </a:p>
        </p:txBody>
      </p:sp>
      <p:sp>
        <p:nvSpPr>
          <p:cNvPr id="25" name="TextBox 24"/>
          <p:cNvSpPr txBox="1"/>
          <p:nvPr/>
        </p:nvSpPr>
        <p:spPr>
          <a:xfrm>
            <a:off x="5652120" y="6165304"/>
            <a:ext cx="330289" cy="369332"/>
          </a:xfrm>
          <a:prstGeom prst="rect">
            <a:avLst/>
          </a:prstGeom>
          <a:noFill/>
        </p:spPr>
        <p:txBody>
          <a:bodyPr wrap="none" rtlCol="0">
            <a:spAutoFit/>
          </a:bodyPr>
          <a:lstStyle/>
          <a:p>
            <a:r>
              <a:rPr lang="en-US" dirty="0"/>
              <a:t>G</a:t>
            </a:r>
          </a:p>
        </p:txBody>
      </p:sp>
      <p:sp>
        <p:nvSpPr>
          <p:cNvPr id="26" name="TextBox 25"/>
          <p:cNvSpPr txBox="1"/>
          <p:nvPr/>
        </p:nvSpPr>
        <p:spPr>
          <a:xfrm>
            <a:off x="3923928" y="4869160"/>
            <a:ext cx="1728192" cy="369332"/>
          </a:xfrm>
          <a:prstGeom prst="rect">
            <a:avLst/>
          </a:prstGeom>
          <a:noFill/>
        </p:spPr>
        <p:txBody>
          <a:bodyPr wrap="square" rtlCol="0">
            <a:spAutoFit/>
          </a:bodyPr>
          <a:lstStyle/>
          <a:p>
            <a:pPr algn="ctr"/>
            <a:endParaRPr lang="en-US" dirty="0"/>
          </a:p>
        </p:txBody>
      </p:sp>
      <p:cxnSp>
        <p:nvCxnSpPr>
          <p:cNvPr id="27" name="Straight Arrow Connector 26"/>
          <p:cNvCxnSpPr/>
          <p:nvPr/>
        </p:nvCxnSpPr>
        <p:spPr>
          <a:xfrm flipH="1" flipV="1">
            <a:off x="5148064" y="5517232"/>
            <a:ext cx="432048"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012160" y="5589240"/>
            <a:ext cx="50405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932040" y="3717032"/>
            <a:ext cx="1296144" cy="369332"/>
          </a:xfrm>
          <a:prstGeom prst="rect">
            <a:avLst/>
          </a:prstGeom>
          <a:noFill/>
        </p:spPr>
        <p:txBody>
          <a:bodyPr wrap="square" rtlCol="0">
            <a:spAutoFit/>
          </a:bodyPr>
          <a:lstStyle/>
          <a:p>
            <a:r>
              <a:rPr lang="en-US" dirty="0"/>
              <a:t>Outcome</a:t>
            </a:r>
          </a:p>
        </p:txBody>
      </p:sp>
      <p:cxnSp>
        <p:nvCxnSpPr>
          <p:cNvPr id="31" name="Straight Arrow Connector 30"/>
          <p:cNvCxnSpPr/>
          <p:nvPr/>
        </p:nvCxnSpPr>
        <p:spPr>
          <a:xfrm flipH="1" flipV="1">
            <a:off x="5652120" y="4149080"/>
            <a:ext cx="1008112" cy="1008112"/>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5220072" y="4077072"/>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444208" y="5157192"/>
            <a:ext cx="648072" cy="369332"/>
          </a:xfrm>
          <a:prstGeom prst="rect">
            <a:avLst/>
          </a:prstGeom>
          <a:noFill/>
        </p:spPr>
        <p:txBody>
          <a:bodyPr wrap="square" rtlCol="0">
            <a:spAutoFit/>
          </a:bodyPr>
          <a:lstStyle/>
          <a:p>
            <a:r>
              <a:rPr lang="en-US" dirty="0"/>
              <a:t>B 2</a:t>
            </a:r>
          </a:p>
        </p:txBody>
      </p:sp>
      <p:sp>
        <p:nvSpPr>
          <p:cNvPr id="35" name="TextBox 34"/>
          <p:cNvSpPr txBox="1"/>
          <p:nvPr/>
        </p:nvSpPr>
        <p:spPr>
          <a:xfrm>
            <a:off x="4427984" y="4941168"/>
            <a:ext cx="1440160" cy="646331"/>
          </a:xfrm>
          <a:prstGeom prst="rect">
            <a:avLst/>
          </a:prstGeom>
          <a:noFill/>
        </p:spPr>
        <p:txBody>
          <a:bodyPr wrap="square" rtlCol="0">
            <a:spAutoFit/>
          </a:bodyPr>
          <a:lstStyle/>
          <a:p>
            <a:pPr algn="ctr"/>
            <a:r>
              <a:rPr lang="en-US" dirty="0"/>
              <a:t>Exposure</a:t>
            </a:r>
          </a:p>
          <a:p>
            <a:pPr algn="ctr"/>
            <a:r>
              <a:rPr lang="en-US" dirty="0"/>
              <a:t>B1</a:t>
            </a:r>
          </a:p>
        </p:txBody>
      </p:sp>
      <p:grpSp>
        <p:nvGrpSpPr>
          <p:cNvPr id="12" name="Group 11"/>
          <p:cNvGrpSpPr/>
          <p:nvPr/>
        </p:nvGrpSpPr>
        <p:grpSpPr>
          <a:xfrm>
            <a:off x="457200" y="1577408"/>
            <a:ext cx="8229600" cy="5019944"/>
            <a:chOff x="457200" y="1577408"/>
            <a:chExt cx="8229600" cy="5019944"/>
          </a:xfrm>
        </p:grpSpPr>
        <p:grpSp>
          <p:nvGrpSpPr>
            <p:cNvPr id="11" name="Group 10"/>
            <p:cNvGrpSpPr/>
            <p:nvPr/>
          </p:nvGrpSpPr>
          <p:grpSpPr>
            <a:xfrm>
              <a:off x="4355976" y="2636912"/>
              <a:ext cx="2592288" cy="3960440"/>
              <a:chOff x="4355976" y="2636912"/>
              <a:chExt cx="2592288" cy="3960440"/>
            </a:xfrm>
          </p:grpSpPr>
          <p:sp>
            <p:nvSpPr>
              <p:cNvPr id="7" name="Rectangle 6"/>
              <p:cNvSpPr/>
              <p:nvPr/>
            </p:nvSpPr>
            <p:spPr>
              <a:xfrm>
                <a:off x="4355976" y="3068960"/>
                <a:ext cx="2592288" cy="352839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076056" y="2636912"/>
                <a:ext cx="1025491" cy="369332"/>
              </a:xfrm>
              <a:prstGeom prst="rect">
                <a:avLst/>
              </a:prstGeom>
              <a:noFill/>
            </p:spPr>
            <p:txBody>
              <a:bodyPr wrap="none" rtlCol="0">
                <a:spAutoFit/>
              </a:bodyPr>
              <a:lstStyle/>
              <a:p>
                <a:r>
                  <a:rPr lang="en-US" dirty="0">
                    <a:solidFill>
                      <a:srgbClr val="FF0000"/>
                    </a:solidFill>
                  </a:rPr>
                  <a:t>Violation</a:t>
                </a:r>
              </a:p>
            </p:txBody>
          </p:sp>
        </p:grpSp>
        <p:sp>
          <p:nvSpPr>
            <p:cNvPr id="29" name="Content Placeholder 2"/>
            <p:cNvSpPr txBox="1">
              <a:spLocks/>
            </p:cNvSpPr>
            <p:nvPr/>
          </p:nvSpPr>
          <p:spPr>
            <a:xfrm>
              <a:off x="457200" y="1577408"/>
              <a:ext cx="8229600" cy="13143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Pleiotropy only violates MR’s assumptions if it involves a pathway outside that of the exposure and is a pathway that </a:t>
              </a:r>
              <a:r>
                <a:rPr lang="en-US" sz="2400" u="sng" dirty="0"/>
                <a:t>affects your outcome</a:t>
              </a:r>
            </a:p>
          </p:txBody>
        </p:sp>
      </p:grpSp>
    </p:spTree>
    <p:extLst>
      <p:ext uri="{BB962C8B-B14F-4D97-AF65-F5344CB8AC3E}">
        <p14:creationId xmlns:p14="http://schemas.microsoft.com/office/powerpoint/2010/main" val="300292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MR Base</a:t>
            </a:r>
            <a:endParaRPr lang="en-AU" dirty="0">
              <a:solidFill>
                <a:srgbClr val="0070C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777" y="883921"/>
            <a:ext cx="857446" cy="857446"/>
          </a:xfrm>
          <a:prstGeom prst="rect">
            <a:avLst/>
          </a:prstGeom>
        </p:spPr>
      </p:pic>
      <p:sp>
        <p:nvSpPr>
          <p:cNvPr id="6" name="TextBox 5"/>
          <p:cNvSpPr txBox="1"/>
          <p:nvPr/>
        </p:nvSpPr>
        <p:spPr>
          <a:xfrm>
            <a:off x="6878755" y="1810293"/>
            <a:ext cx="1010213" cy="300082"/>
          </a:xfrm>
          <a:prstGeom prst="rect">
            <a:avLst/>
          </a:prstGeom>
          <a:noFill/>
        </p:spPr>
        <p:txBody>
          <a:bodyPr wrap="none" rtlCol="0">
            <a:spAutoFit/>
          </a:bodyPr>
          <a:lstStyle/>
          <a:p>
            <a:r>
              <a:rPr lang="en-US" sz="1350" dirty="0" err="1"/>
              <a:t>Gib</a:t>
            </a:r>
            <a:r>
              <a:rPr lang="en-US" sz="1350" dirty="0"/>
              <a:t> Hemani</a:t>
            </a:r>
            <a:endParaRPr lang="en-AU" sz="1350" dirty="0"/>
          </a:p>
        </p:txBody>
      </p:sp>
      <p:pic>
        <p:nvPicPr>
          <p:cNvPr id="8" name="Picture 7"/>
          <p:cNvPicPr>
            <a:picLocks noChangeAspect="1"/>
          </p:cNvPicPr>
          <p:nvPr/>
        </p:nvPicPr>
        <p:blipFill>
          <a:blip r:embed="rId3"/>
          <a:stretch>
            <a:fillRect/>
          </a:stretch>
        </p:blipFill>
        <p:spPr>
          <a:xfrm>
            <a:off x="1511436" y="2302092"/>
            <a:ext cx="6156908" cy="4555908"/>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8664" y="857251"/>
            <a:ext cx="855411" cy="88411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7842" y="842967"/>
            <a:ext cx="770627" cy="898400"/>
          </a:xfrm>
          <a:prstGeom prst="rect">
            <a:avLst/>
          </a:prstGeom>
        </p:spPr>
      </p:pic>
      <p:sp>
        <p:nvSpPr>
          <p:cNvPr id="11" name="TextBox 10"/>
          <p:cNvSpPr txBox="1"/>
          <p:nvPr/>
        </p:nvSpPr>
        <p:spPr>
          <a:xfrm>
            <a:off x="19372" y="1791021"/>
            <a:ext cx="1372492" cy="300082"/>
          </a:xfrm>
          <a:prstGeom prst="rect">
            <a:avLst/>
          </a:prstGeom>
          <a:noFill/>
        </p:spPr>
        <p:txBody>
          <a:bodyPr wrap="none" rtlCol="0">
            <a:spAutoFit/>
          </a:bodyPr>
          <a:lstStyle/>
          <a:p>
            <a:r>
              <a:rPr lang="en-US" sz="1350" dirty="0"/>
              <a:t>Jie “Chris” Zheng</a:t>
            </a:r>
            <a:endParaRPr lang="en-AU" sz="1350" dirty="0"/>
          </a:p>
        </p:txBody>
      </p:sp>
      <p:sp>
        <p:nvSpPr>
          <p:cNvPr id="12" name="TextBox 11"/>
          <p:cNvSpPr txBox="1"/>
          <p:nvPr/>
        </p:nvSpPr>
        <p:spPr>
          <a:xfrm>
            <a:off x="8178917" y="1810293"/>
            <a:ext cx="1064330" cy="300082"/>
          </a:xfrm>
          <a:prstGeom prst="rect">
            <a:avLst/>
          </a:prstGeom>
          <a:noFill/>
        </p:spPr>
        <p:txBody>
          <a:bodyPr wrap="none" rtlCol="0">
            <a:spAutoFit/>
          </a:bodyPr>
          <a:lstStyle/>
          <a:p>
            <a:r>
              <a:rPr lang="en-US" sz="1350" dirty="0"/>
              <a:t>Phil Haycock</a:t>
            </a:r>
            <a:endParaRPr lang="en-AU" sz="1350" dirty="0"/>
          </a:p>
        </p:txBody>
      </p:sp>
      <p:sp>
        <p:nvSpPr>
          <p:cNvPr id="13" name="Rectangle 12"/>
          <p:cNvSpPr/>
          <p:nvPr/>
        </p:nvSpPr>
        <p:spPr>
          <a:xfrm>
            <a:off x="2259934" y="1442888"/>
            <a:ext cx="4346446" cy="584775"/>
          </a:xfrm>
          <a:prstGeom prst="rect">
            <a:avLst/>
          </a:prstGeom>
        </p:spPr>
        <p:txBody>
          <a:bodyPr wrap="none">
            <a:spAutoFit/>
          </a:bodyPr>
          <a:lstStyle/>
          <a:p>
            <a:r>
              <a:rPr lang="en-AU" sz="3200" dirty="0"/>
              <a:t>http://www.mrbase.org/</a:t>
            </a:r>
          </a:p>
        </p:txBody>
      </p:sp>
    </p:spTree>
    <p:extLst>
      <p:ext uri="{BB962C8B-B14F-4D97-AF65-F5344CB8AC3E}">
        <p14:creationId xmlns:p14="http://schemas.microsoft.com/office/powerpoint/2010/main" val="3757717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0990"/>
          </a:xfrm>
          <a:prstGeom prst="rect">
            <a:avLst/>
          </a:prstGeom>
        </p:spPr>
      </p:pic>
    </p:spTree>
    <p:extLst>
      <p:ext uri="{BB962C8B-B14F-4D97-AF65-F5344CB8AC3E}">
        <p14:creationId xmlns:p14="http://schemas.microsoft.com/office/powerpoint/2010/main" val="1213329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6712"/>
            <a:ext cx="9172818" cy="5157192"/>
          </a:xfrm>
          <a:prstGeom prst="rect">
            <a:avLst/>
          </a:prstGeom>
        </p:spPr>
      </p:pic>
    </p:spTree>
    <p:extLst>
      <p:ext uri="{BB962C8B-B14F-4D97-AF65-F5344CB8AC3E}">
        <p14:creationId xmlns:p14="http://schemas.microsoft.com/office/powerpoint/2010/main" val="3895098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2736"/>
            <a:ext cx="9093447" cy="5112568"/>
          </a:xfrm>
          <a:prstGeom prst="rect">
            <a:avLst/>
          </a:prstGeom>
        </p:spPr>
      </p:pic>
    </p:spTree>
    <p:extLst>
      <p:ext uri="{BB962C8B-B14F-4D97-AF65-F5344CB8AC3E}">
        <p14:creationId xmlns:p14="http://schemas.microsoft.com/office/powerpoint/2010/main" val="2659060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4704"/>
            <a:ext cx="9221524" cy="5184576"/>
          </a:xfrm>
          <a:prstGeom prst="rect">
            <a:avLst/>
          </a:prstGeom>
        </p:spPr>
      </p:pic>
    </p:spTree>
    <p:extLst>
      <p:ext uri="{BB962C8B-B14F-4D97-AF65-F5344CB8AC3E}">
        <p14:creationId xmlns:p14="http://schemas.microsoft.com/office/powerpoint/2010/main" val="3800162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44" y="980729"/>
            <a:ext cx="9110856" cy="5122356"/>
          </a:xfrm>
          <a:prstGeom prst="rect">
            <a:avLst/>
          </a:prstGeom>
        </p:spPr>
      </p:pic>
    </p:spTree>
    <p:extLst>
      <p:ext uri="{BB962C8B-B14F-4D97-AF65-F5344CB8AC3E}">
        <p14:creationId xmlns:p14="http://schemas.microsoft.com/office/powerpoint/2010/main" val="354806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EC81009-ACD7-B913-315F-CC550D87F6BB}"/>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Alcohol and Heart Disease</a:t>
            </a:r>
          </a:p>
        </p:txBody>
      </p:sp>
      <p:sp>
        <p:nvSpPr>
          <p:cNvPr id="27" name="TextBox 26">
            <a:extLst>
              <a:ext uri="{FF2B5EF4-FFF2-40B4-BE49-F238E27FC236}">
                <a16:creationId xmlns:a16="http://schemas.microsoft.com/office/drawing/2014/main" id="{2028D747-4878-D042-7A89-F3632BE6AC3F}"/>
              </a:ext>
            </a:extLst>
          </p:cNvPr>
          <p:cNvSpPr txBox="1"/>
          <p:nvPr/>
        </p:nvSpPr>
        <p:spPr>
          <a:xfrm>
            <a:off x="104600" y="6068717"/>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No causal relationship</a:t>
            </a:r>
          </a:p>
        </p:txBody>
      </p:sp>
      <p:sp>
        <p:nvSpPr>
          <p:cNvPr id="28" name="TextBox 27">
            <a:extLst>
              <a:ext uri="{FF2B5EF4-FFF2-40B4-BE49-F238E27FC236}">
                <a16:creationId xmlns:a16="http://schemas.microsoft.com/office/drawing/2014/main" id="{D6A94FD1-E857-037F-4944-72FDA1D921A6}"/>
              </a:ext>
            </a:extLst>
          </p:cNvPr>
          <p:cNvSpPr txBox="1"/>
          <p:nvPr/>
        </p:nvSpPr>
        <p:spPr>
          <a:xfrm>
            <a:off x="4860033" y="5623111"/>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Alcohol decreases risk of heart disease</a:t>
            </a:r>
          </a:p>
        </p:txBody>
      </p:sp>
      <p:pic>
        <p:nvPicPr>
          <p:cNvPr id="4" name="Picture 3">
            <a:extLst>
              <a:ext uri="{FF2B5EF4-FFF2-40B4-BE49-F238E27FC236}">
                <a16:creationId xmlns:a16="http://schemas.microsoft.com/office/drawing/2014/main" id="{F0C64B8F-9555-5958-8707-0FE1FCE14943}"/>
              </a:ext>
            </a:extLst>
          </p:cNvPr>
          <p:cNvPicPr>
            <a:picLocks noChangeAspect="1"/>
          </p:cNvPicPr>
          <p:nvPr/>
        </p:nvPicPr>
        <p:blipFill>
          <a:blip r:embed="rId2"/>
          <a:stretch>
            <a:fillRect/>
          </a:stretch>
        </p:blipFill>
        <p:spPr>
          <a:xfrm>
            <a:off x="457200" y="1916832"/>
            <a:ext cx="4537276" cy="2432649"/>
          </a:xfrm>
          <a:prstGeom prst="rect">
            <a:avLst/>
          </a:prstGeom>
        </p:spPr>
      </p:pic>
      <p:pic>
        <p:nvPicPr>
          <p:cNvPr id="12" name="Picture 11">
            <a:extLst>
              <a:ext uri="{FF2B5EF4-FFF2-40B4-BE49-F238E27FC236}">
                <a16:creationId xmlns:a16="http://schemas.microsoft.com/office/drawing/2014/main" id="{36E7F238-D9F7-7910-86E0-E6DB07805E5E}"/>
              </a:ext>
            </a:extLst>
          </p:cNvPr>
          <p:cNvPicPr>
            <a:picLocks noChangeAspect="1"/>
          </p:cNvPicPr>
          <p:nvPr/>
        </p:nvPicPr>
        <p:blipFill>
          <a:blip r:embed="rId3"/>
          <a:stretch>
            <a:fillRect/>
          </a:stretch>
        </p:blipFill>
        <p:spPr>
          <a:xfrm>
            <a:off x="5690368" y="1000145"/>
            <a:ext cx="2991278" cy="4622966"/>
          </a:xfrm>
          <a:prstGeom prst="rect">
            <a:avLst/>
          </a:prstGeom>
        </p:spPr>
      </p:pic>
      <p:sp>
        <p:nvSpPr>
          <p:cNvPr id="2" name="TextBox 1">
            <a:extLst>
              <a:ext uri="{FF2B5EF4-FFF2-40B4-BE49-F238E27FC236}">
                <a16:creationId xmlns:a16="http://schemas.microsoft.com/office/drawing/2014/main" id="{23451581-EDC4-2A98-DCD6-E72B8A5E6B47}"/>
              </a:ext>
            </a:extLst>
          </p:cNvPr>
          <p:cNvSpPr txBox="1"/>
          <p:nvPr/>
        </p:nvSpPr>
        <p:spPr>
          <a:xfrm>
            <a:off x="104600" y="5623111"/>
            <a:ext cx="4467400"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Alcohol increases risk of heart disease</a:t>
            </a:r>
          </a:p>
        </p:txBody>
      </p:sp>
      <p:sp>
        <p:nvSpPr>
          <p:cNvPr id="3" name="TextBox 2">
            <a:extLst>
              <a:ext uri="{FF2B5EF4-FFF2-40B4-BE49-F238E27FC236}">
                <a16:creationId xmlns:a16="http://schemas.microsoft.com/office/drawing/2014/main" id="{0F603CD5-ECA9-FE48-5089-DE95561AD4A4}"/>
              </a:ext>
            </a:extLst>
          </p:cNvPr>
          <p:cNvSpPr txBox="1"/>
          <p:nvPr/>
        </p:nvSpPr>
        <p:spPr>
          <a:xfrm>
            <a:off x="4860033" y="6068717"/>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(D) Don’t know</a:t>
            </a:r>
          </a:p>
        </p:txBody>
      </p:sp>
    </p:spTree>
    <p:extLst>
      <p:ext uri="{BB962C8B-B14F-4D97-AF65-F5344CB8AC3E}">
        <p14:creationId xmlns:p14="http://schemas.microsoft.com/office/powerpoint/2010/main" val="255398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Problems with inferring causality in observational studies</a:t>
            </a:r>
          </a:p>
        </p:txBody>
      </p:sp>
      <p:pic>
        <p:nvPicPr>
          <p:cNvPr id="3" name="Picture 2">
            <a:extLst>
              <a:ext uri="{FF2B5EF4-FFF2-40B4-BE49-F238E27FC236}">
                <a16:creationId xmlns:a16="http://schemas.microsoft.com/office/drawing/2014/main" id="{6B61F713-8E69-55ED-F36C-28B75CAAFC80}"/>
              </a:ext>
            </a:extLst>
          </p:cNvPr>
          <p:cNvPicPr>
            <a:picLocks noChangeAspect="1"/>
          </p:cNvPicPr>
          <p:nvPr/>
        </p:nvPicPr>
        <p:blipFill>
          <a:blip r:embed="rId2"/>
          <a:stretch>
            <a:fillRect/>
          </a:stretch>
        </p:blipFill>
        <p:spPr>
          <a:xfrm>
            <a:off x="3203848" y="4221088"/>
            <a:ext cx="3057747" cy="1995180"/>
          </a:xfrm>
          <a:prstGeom prst="rect">
            <a:avLst/>
          </a:prstGeom>
        </p:spPr>
      </p:pic>
    </p:spTree>
    <p:extLst>
      <p:ext uri="{BB962C8B-B14F-4D97-AF65-F5344CB8AC3E}">
        <p14:creationId xmlns:p14="http://schemas.microsoft.com/office/powerpoint/2010/main" val="1324913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3C5767-F267-C8F6-4FD6-371F97720BDE}"/>
              </a:ext>
            </a:extLst>
          </p:cNvPr>
          <p:cNvGrpSpPr/>
          <p:nvPr/>
        </p:nvGrpSpPr>
        <p:grpSpPr>
          <a:xfrm>
            <a:off x="107503" y="232247"/>
            <a:ext cx="8954877" cy="6336601"/>
            <a:chOff x="107503" y="232247"/>
            <a:chExt cx="8954877" cy="6336601"/>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“Bad” LDL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107503" y="5661248"/>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LDL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59695" y="6199516"/>
              <a:ext cx="4467400"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LDL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60033" y="5661248"/>
              <a:ext cx="4202347"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LDL increases risk of heart disease</a:t>
              </a:r>
            </a:p>
          </p:txBody>
        </p:sp>
        <p:pic>
          <p:nvPicPr>
            <p:cNvPr id="3" name="Picture 2" descr="Cover">
              <a:extLst>
                <a:ext uri="{FF2B5EF4-FFF2-40B4-BE49-F238E27FC236}">
                  <a16:creationId xmlns:a16="http://schemas.microsoft.com/office/drawing/2014/main" id="{B4AB0C68-088A-B274-73EB-FFC7B73CCB85}"/>
                </a:ext>
              </a:extLst>
            </p:cNvPr>
            <p:cNvPicPr/>
            <p:nvPr/>
          </p:nvPicPr>
          <p:blipFill>
            <a:blip r:embed="rId2" cstate="print"/>
            <a:srcRect/>
            <a:stretch>
              <a:fillRect/>
            </a:stretch>
          </p:blipFill>
          <p:spPr bwMode="auto">
            <a:xfrm>
              <a:off x="899592" y="1268760"/>
              <a:ext cx="5966761" cy="4223552"/>
            </a:xfrm>
            <a:prstGeom prst="rect">
              <a:avLst/>
            </a:prstGeom>
            <a:noFill/>
          </p:spPr>
        </p:pic>
      </p:grpSp>
      <p:sp>
        <p:nvSpPr>
          <p:cNvPr id="5" name="Rectangle 14">
            <a:extLst>
              <a:ext uri="{FF2B5EF4-FFF2-40B4-BE49-F238E27FC236}">
                <a16:creationId xmlns:a16="http://schemas.microsoft.com/office/drawing/2014/main" id="{DEFE1417-8EA2-1223-A512-E14845B6E8EF}"/>
              </a:ext>
            </a:extLst>
          </p:cNvPr>
          <p:cNvSpPr>
            <a:spLocks noChangeArrowheads="1"/>
          </p:cNvSpPr>
          <p:nvPr/>
        </p:nvSpPr>
        <p:spPr bwMode="auto">
          <a:xfrm>
            <a:off x="6156176" y="5330559"/>
            <a:ext cx="3954463" cy="246221"/>
          </a:xfrm>
          <a:prstGeom prst="rect">
            <a:avLst/>
          </a:prstGeom>
          <a:noFill/>
          <a:ln w="9525">
            <a:noFill/>
            <a:miter lim="800000"/>
            <a:headEnd/>
            <a:tailEnd/>
          </a:ln>
          <a:effectLst/>
        </p:spPr>
        <p:txBody>
          <a:bodyPr>
            <a:spAutoFit/>
          </a:bodyPr>
          <a:lstStyle/>
          <a:p>
            <a:r>
              <a:rPr lang="en-GB" sz="1000" dirty="0" err="1"/>
              <a:t>Ference</a:t>
            </a:r>
            <a:r>
              <a:rPr lang="en-GB" sz="1000" dirty="0"/>
              <a:t> et al, JACC 2012</a:t>
            </a:r>
            <a:endParaRPr lang="en-US" sz="1000" dirty="0"/>
          </a:p>
        </p:txBody>
      </p:sp>
      <p:grpSp>
        <p:nvGrpSpPr>
          <p:cNvPr id="17" name="Group 16">
            <a:extLst>
              <a:ext uri="{FF2B5EF4-FFF2-40B4-BE49-F238E27FC236}">
                <a16:creationId xmlns:a16="http://schemas.microsoft.com/office/drawing/2014/main" id="{25AC8991-1E40-0629-34DA-C722DF4E41CB}"/>
              </a:ext>
            </a:extLst>
          </p:cNvPr>
          <p:cNvGrpSpPr/>
          <p:nvPr/>
        </p:nvGrpSpPr>
        <p:grpSpPr>
          <a:xfrm>
            <a:off x="5843069" y="3936021"/>
            <a:ext cx="2965386" cy="876281"/>
            <a:chOff x="5843069" y="3936021"/>
            <a:chExt cx="2965386" cy="876281"/>
          </a:xfrm>
        </p:grpSpPr>
        <p:sp>
          <p:nvSpPr>
            <p:cNvPr id="9" name="TextBox 8">
              <a:extLst>
                <a:ext uri="{FF2B5EF4-FFF2-40B4-BE49-F238E27FC236}">
                  <a16:creationId xmlns:a16="http://schemas.microsoft.com/office/drawing/2014/main" id="{E995AEEC-A615-D0B4-1410-B3E2036E3AAB}"/>
                </a:ext>
              </a:extLst>
            </p:cNvPr>
            <p:cNvSpPr txBox="1"/>
            <p:nvPr/>
          </p:nvSpPr>
          <p:spPr>
            <a:xfrm>
              <a:off x="6751738" y="4165971"/>
              <a:ext cx="2056717" cy="646331"/>
            </a:xfrm>
            <a:prstGeom prst="rect">
              <a:avLst/>
            </a:prstGeom>
            <a:noFill/>
          </p:spPr>
          <p:txBody>
            <a:bodyPr wrap="none" rtlCol="0">
              <a:spAutoFit/>
            </a:bodyPr>
            <a:lstStyle/>
            <a:p>
              <a:r>
                <a:rPr lang="en-AU" dirty="0"/>
                <a:t>What would a data </a:t>
              </a:r>
            </a:p>
            <a:p>
              <a:r>
                <a:rPr lang="en-AU" dirty="0"/>
                <a:t>point here indicate?</a:t>
              </a:r>
            </a:p>
          </p:txBody>
        </p:sp>
        <p:cxnSp>
          <p:nvCxnSpPr>
            <p:cNvPr id="14" name="Straight Arrow Connector 13">
              <a:extLst>
                <a:ext uri="{FF2B5EF4-FFF2-40B4-BE49-F238E27FC236}">
                  <a16:creationId xmlns:a16="http://schemas.microsoft.com/office/drawing/2014/main" id="{984E1F43-8B33-7D87-B2AE-ED28EED50A55}"/>
                </a:ext>
              </a:extLst>
            </p:cNvPr>
            <p:cNvCxnSpPr/>
            <p:nvPr/>
          </p:nvCxnSpPr>
          <p:spPr>
            <a:xfrm flipH="1" flipV="1">
              <a:off x="6094513" y="4085039"/>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CB26E92-3A72-AFAA-AFC3-5124D7AD161A}"/>
                </a:ext>
              </a:extLst>
            </p:cNvPr>
            <p:cNvSpPr/>
            <p:nvPr/>
          </p:nvSpPr>
          <p:spPr>
            <a:xfrm>
              <a:off x="5843069" y="3936021"/>
              <a:ext cx="97084" cy="141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72460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BFF8B3-47C6-49F0-45FD-82991D7C0786}"/>
              </a:ext>
            </a:extLst>
          </p:cNvPr>
          <p:cNvSpPr txBox="1">
            <a:spLocks/>
          </p:cNvSpPr>
          <p:nvPr/>
        </p:nvSpPr>
        <p:spPr>
          <a:xfrm>
            <a:off x="457200" y="232247"/>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“Good” HDL Cholesterol and Heart Disease</a:t>
            </a:r>
          </a:p>
        </p:txBody>
      </p:sp>
      <p:sp>
        <p:nvSpPr>
          <p:cNvPr id="8" name="TextBox 7">
            <a:extLst>
              <a:ext uri="{FF2B5EF4-FFF2-40B4-BE49-F238E27FC236}">
                <a16:creationId xmlns:a16="http://schemas.microsoft.com/office/drawing/2014/main" id="{DCDE2A36-D3BB-A561-2640-A43A1C251CE6}"/>
              </a:ext>
            </a:extLst>
          </p:cNvPr>
          <p:cNvSpPr txBox="1"/>
          <p:nvPr/>
        </p:nvSpPr>
        <p:spPr>
          <a:xfrm>
            <a:off x="87561" y="5902819"/>
            <a:ext cx="4433321"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(A) High HDL decreases risk of heart disease</a:t>
            </a:r>
          </a:p>
        </p:txBody>
      </p:sp>
      <p:sp>
        <p:nvSpPr>
          <p:cNvPr id="10" name="TextBox 9">
            <a:extLst>
              <a:ext uri="{FF2B5EF4-FFF2-40B4-BE49-F238E27FC236}">
                <a16:creationId xmlns:a16="http://schemas.microsoft.com/office/drawing/2014/main" id="{1751A430-6789-3C0A-4AD6-DEDE242060A6}"/>
              </a:ext>
            </a:extLst>
          </p:cNvPr>
          <p:cNvSpPr txBox="1"/>
          <p:nvPr/>
        </p:nvSpPr>
        <p:spPr>
          <a:xfrm>
            <a:off x="2339752" y="6441087"/>
            <a:ext cx="4588569" cy="369332"/>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(C) HDL is not causally related to heart disease</a:t>
            </a:r>
          </a:p>
        </p:txBody>
      </p:sp>
      <p:sp>
        <p:nvSpPr>
          <p:cNvPr id="12" name="TextBox 11">
            <a:extLst>
              <a:ext uri="{FF2B5EF4-FFF2-40B4-BE49-F238E27FC236}">
                <a16:creationId xmlns:a16="http://schemas.microsoft.com/office/drawing/2014/main" id="{11F6CABF-A70B-A4B9-4FD3-FB7B1C994B60}"/>
              </a:ext>
            </a:extLst>
          </p:cNvPr>
          <p:cNvSpPr txBox="1"/>
          <p:nvPr/>
        </p:nvSpPr>
        <p:spPr>
          <a:xfrm>
            <a:off x="4840091" y="5902819"/>
            <a:ext cx="4202347" cy="369332"/>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AU" dirty="0">
                <a:solidFill>
                  <a:schemeClr val="bg1"/>
                </a:solidFill>
              </a:rPr>
              <a:t>(B) High HDL increases risk of heart disease</a:t>
            </a:r>
          </a:p>
        </p:txBody>
      </p:sp>
      <p:pic>
        <p:nvPicPr>
          <p:cNvPr id="4" name="Picture 3" descr="Screen shot 2012-04-01 at 6.41.15 AM.png">
            <a:extLst>
              <a:ext uri="{FF2B5EF4-FFF2-40B4-BE49-F238E27FC236}">
                <a16:creationId xmlns:a16="http://schemas.microsoft.com/office/drawing/2014/main" id="{8DD5DDF3-AD43-7C2B-49D3-D89AE93E3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236" y="1375247"/>
            <a:ext cx="5013176" cy="4136432"/>
          </a:xfrm>
          <a:prstGeom prst="rect">
            <a:avLst/>
          </a:prstGeom>
        </p:spPr>
      </p:pic>
      <p:sp>
        <p:nvSpPr>
          <p:cNvPr id="5" name="Rectangle 4">
            <a:extLst>
              <a:ext uri="{FF2B5EF4-FFF2-40B4-BE49-F238E27FC236}">
                <a16:creationId xmlns:a16="http://schemas.microsoft.com/office/drawing/2014/main" id="{1ADA89C3-DF07-E6F1-2EE8-D68DDBBFBBBE}"/>
              </a:ext>
            </a:extLst>
          </p:cNvPr>
          <p:cNvSpPr/>
          <p:nvPr/>
        </p:nvSpPr>
        <p:spPr>
          <a:xfrm>
            <a:off x="2627784" y="5085184"/>
            <a:ext cx="4873390" cy="172220"/>
          </a:xfrm>
          <a:prstGeom prst="rect">
            <a:avLst/>
          </a:prstGeom>
          <a:noFill/>
          <a:ln w="28575" cmpd="sng">
            <a:solidFill>
              <a:srgbClr val="EE20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1624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A564EB-DF49-BEC8-DB2C-5D32386052D5}"/>
              </a:ext>
            </a:extLst>
          </p:cNvPr>
          <p:cNvPicPr>
            <a:picLocks noChangeAspect="1"/>
          </p:cNvPicPr>
          <p:nvPr/>
        </p:nvPicPr>
        <p:blipFill>
          <a:blip r:embed="rId2"/>
          <a:stretch>
            <a:fillRect/>
          </a:stretch>
        </p:blipFill>
        <p:spPr>
          <a:xfrm>
            <a:off x="2267744" y="1988840"/>
            <a:ext cx="4930815" cy="4359215"/>
          </a:xfrm>
          <a:prstGeom prst="rect">
            <a:avLst/>
          </a:prstGeom>
        </p:spPr>
      </p:pic>
      <p:sp>
        <p:nvSpPr>
          <p:cNvPr id="5" name="Rectangle 14">
            <a:extLst>
              <a:ext uri="{FF2B5EF4-FFF2-40B4-BE49-F238E27FC236}">
                <a16:creationId xmlns:a16="http://schemas.microsoft.com/office/drawing/2014/main" id="{B9FB7611-52CE-142F-93B7-8BCFBB75999E}"/>
              </a:ext>
            </a:extLst>
          </p:cNvPr>
          <p:cNvSpPr>
            <a:spLocks noChangeArrowheads="1"/>
          </p:cNvSpPr>
          <p:nvPr/>
        </p:nvSpPr>
        <p:spPr bwMode="auto">
          <a:xfrm>
            <a:off x="6408204" y="6337141"/>
            <a:ext cx="936104" cy="246221"/>
          </a:xfrm>
          <a:prstGeom prst="rect">
            <a:avLst/>
          </a:prstGeom>
          <a:noFill/>
          <a:ln w="9525">
            <a:noFill/>
            <a:miter lim="800000"/>
            <a:headEnd/>
            <a:tailEnd/>
          </a:ln>
          <a:effectLst/>
        </p:spPr>
        <p:txBody>
          <a:bodyPr wrap="square">
            <a:spAutoFit/>
          </a:bodyPr>
          <a:lstStyle/>
          <a:p>
            <a:r>
              <a:rPr lang="en-GB" sz="1000" i="1" dirty="0"/>
              <a:t>Nature</a:t>
            </a:r>
            <a:r>
              <a:rPr lang="en-GB" sz="1000" dirty="0"/>
              <a:t> (2018)</a:t>
            </a:r>
            <a:endParaRPr lang="en-US" sz="1000" dirty="0"/>
          </a:p>
        </p:txBody>
      </p:sp>
      <p:sp>
        <p:nvSpPr>
          <p:cNvPr id="7" name="Title 1">
            <a:extLst>
              <a:ext uri="{FF2B5EF4-FFF2-40B4-BE49-F238E27FC236}">
                <a16:creationId xmlns:a16="http://schemas.microsoft.com/office/drawing/2014/main" id="{8B4C7596-6E2C-8C81-5DAA-82D42150DAFC}"/>
              </a:ext>
            </a:extLst>
          </p:cNvPr>
          <p:cNvSpPr txBox="1">
            <a:spLocks/>
          </p:cNvSpPr>
          <p:nvPr/>
        </p:nvSpPr>
        <p:spPr>
          <a:xfrm>
            <a:off x="457200" y="23224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70C0"/>
                </a:solidFill>
              </a:rPr>
              <a:t>Triangulation in Science</a:t>
            </a:r>
          </a:p>
        </p:txBody>
      </p:sp>
    </p:spTree>
    <p:extLst>
      <p:ext uri="{BB962C8B-B14F-4D97-AF65-F5344CB8AC3E}">
        <p14:creationId xmlns:p14="http://schemas.microsoft.com/office/powerpoint/2010/main" val="1784384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3"/>
          <p:cNvSpPr>
            <a:spLocks noChangeShapeType="1"/>
          </p:cNvSpPr>
          <p:nvPr/>
        </p:nvSpPr>
        <p:spPr bwMode="auto">
          <a:xfrm>
            <a:off x="886023" y="981075"/>
            <a:ext cx="770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 name="Text Box 4"/>
          <p:cNvSpPr txBox="1">
            <a:spLocks noChangeArrowheads="1"/>
          </p:cNvSpPr>
          <p:nvPr/>
        </p:nvSpPr>
        <p:spPr bwMode="auto">
          <a:xfrm>
            <a:off x="2706886" y="228600"/>
            <a:ext cx="397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0070C0"/>
                </a:solidFill>
                <a:latin typeface="Arial" panose="020B0604020202020204" pitchFamily="34" charset="0"/>
                <a:cs typeface="Arial" panose="020B0604020202020204" pitchFamily="34" charset="0"/>
              </a:rPr>
              <a:t>Useful References</a:t>
            </a:r>
            <a:endParaRPr lang="en-US" altLang="en-US" dirty="0">
              <a:solidFill>
                <a:srgbClr val="0070C0"/>
              </a:solidFill>
              <a:latin typeface="Arial" panose="020B0604020202020204" pitchFamily="34" charset="0"/>
              <a:cs typeface="Arial" panose="020B0604020202020204" pitchFamily="34" charset="0"/>
            </a:endParaRPr>
          </a:p>
        </p:txBody>
      </p:sp>
      <p:grpSp>
        <p:nvGrpSpPr>
          <p:cNvPr id="5" name="Group 11"/>
          <p:cNvGrpSpPr>
            <a:grpSpLocks/>
          </p:cNvGrpSpPr>
          <p:nvPr/>
        </p:nvGrpSpPr>
        <p:grpSpPr bwMode="auto">
          <a:xfrm>
            <a:off x="473273" y="2656161"/>
            <a:ext cx="8131175" cy="461963"/>
            <a:chOff x="207" y="3430"/>
            <a:chExt cx="5122" cy="291"/>
          </a:xfrm>
        </p:grpSpPr>
        <p:sp>
          <p:nvSpPr>
            <p:cNvPr id="6"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Davey-Smith &amp; </a:t>
              </a:r>
              <a:r>
                <a:rPr lang="en-AU" altLang="en-US" sz="1200" u="sng" dirty="0" err="1">
                  <a:solidFill>
                    <a:srgbClr val="0000FF"/>
                  </a:solidFill>
                  <a:latin typeface="Futura Bk BT" pitchFamily="34" charset="0"/>
                  <a:cs typeface="Arial" panose="020B0604020202020204" pitchFamily="34" charset="0"/>
                </a:rPr>
                <a:t>Ebrahim</a:t>
              </a:r>
              <a:r>
                <a:rPr lang="en-AU" altLang="en-US" sz="1200" u="sng" dirty="0">
                  <a:solidFill>
                    <a:srgbClr val="0000FF"/>
                  </a:solidFill>
                  <a:latin typeface="Futura Bk BT" pitchFamily="34" charset="0"/>
                  <a:cs typeface="Arial" panose="020B0604020202020204" pitchFamily="34" charset="0"/>
                </a:rPr>
                <a:t> (2003). “Mendelian randomization”: can genetic epidemiology contribute to understanding environmental determinants of disease? IJE, 32, 1-22.</a:t>
              </a:r>
              <a:endParaRPr lang="el-GR" altLang="en-US" sz="1200" dirty="0">
                <a:latin typeface="Futura Bk BT" pitchFamily="34" charset="0"/>
                <a:cs typeface="Times New Roman" panose="02020603050405020304" pitchFamily="18" charset="0"/>
              </a:endParaRPr>
            </a:p>
          </p:txBody>
        </p:sp>
        <p:sp>
          <p:nvSpPr>
            <p:cNvPr id="7"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grpSp>
        <p:nvGrpSpPr>
          <p:cNvPr id="8" name="Group 11"/>
          <p:cNvGrpSpPr>
            <a:grpSpLocks/>
          </p:cNvGrpSpPr>
          <p:nvPr/>
        </p:nvGrpSpPr>
        <p:grpSpPr bwMode="auto">
          <a:xfrm>
            <a:off x="473273" y="2060848"/>
            <a:ext cx="8131175" cy="461963"/>
            <a:chOff x="207" y="3430"/>
            <a:chExt cx="5122" cy="291"/>
          </a:xfrm>
        </p:grpSpPr>
        <p:sp>
          <p:nvSpPr>
            <p:cNvPr id="9"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Davey-Smith &amp; Hemani (2014). Mendelian randomization: genetic anchors for causal inference in epidemiological studies. </a:t>
              </a:r>
              <a:r>
                <a:rPr lang="en-AU" altLang="en-US" sz="1200" i="1" u="sng" dirty="0">
                  <a:solidFill>
                    <a:srgbClr val="0000FF"/>
                  </a:solidFill>
                  <a:latin typeface="Futura Bk BT" pitchFamily="34" charset="0"/>
                  <a:cs typeface="Arial" panose="020B0604020202020204" pitchFamily="34" charset="0"/>
                </a:rPr>
                <a:t>Hum </a:t>
              </a:r>
              <a:r>
                <a:rPr lang="en-AU" altLang="en-US" sz="1200" i="1" u="sng" dirty="0" err="1">
                  <a:solidFill>
                    <a:srgbClr val="0000FF"/>
                  </a:solidFill>
                  <a:latin typeface="Futura Bk BT" pitchFamily="34" charset="0"/>
                  <a:cs typeface="Arial" panose="020B0604020202020204" pitchFamily="34" charset="0"/>
                </a:rPr>
                <a:t>Mol</a:t>
              </a:r>
              <a:r>
                <a:rPr lang="en-AU" altLang="en-US" sz="1200" i="1" u="sng" dirty="0">
                  <a:solidFill>
                    <a:srgbClr val="0000FF"/>
                  </a:solidFill>
                  <a:latin typeface="Futura Bk BT" pitchFamily="34" charset="0"/>
                  <a:cs typeface="Arial" panose="020B0604020202020204" pitchFamily="34" charset="0"/>
                </a:rPr>
                <a:t> Genet</a:t>
              </a:r>
              <a:r>
                <a:rPr lang="en-AU" altLang="en-US" sz="1200" u="sng" dirty="0">
                  <a:solidFill>
                    <a:srgbClr val="0000FF"/>
                  </a:solidFill>
                  <a:latin typeface="Futura Bk BT" pitchFamily="34" charset="0"/>
                  <a:cs typeface="Arial" panose="020B0604020202020204" pitchFamily="34" charset="0"/>
                </a:rPr>
                <a:t>, 23(1), R89-98.</a:t>
              </a:r>
              <a:endParaRPr lang="el-GR" altLang="en-US" sz="1200" dirty="0">
                <a:latin typeface="Futura Bk BT" pitchFamily="34" charset="0"/>
                <a:cs typeface="Times New Roman" panose="02020603050405020304" pitchFamily="18" charset="0"/>
              </a:endParaRPr>
            </a:p>
          </p:txBody>
        </p:sp>
        <p:sp>
          <p:nvSpPr>
            <p:cNvPr id="10"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12" name="Text Box 12"/>
          <p:cNvSpPr txBox="1">
            <a:spLocks noChangeArrowheads="1"/>
          </p:cNvSpPr>
          <p:nvPr/>
        </p:nvSpPr>
        <p:spPr bwMode="auto">
          <a:xfrm>
            <a:off x="668363" y="3859301"/>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Evans &amp; Davey-Smith (2015). Mendelian randomization: New applications in the coming age of hypothesis free causality. </a:t>
            </a:r>
            <a:r>
              <a:rPr lang="en-AU" altLang="en-US" sz="1200" u="sng" dirty="0" err="1">
                <a:solidFill>
                  <a:srgbClr val="0000FF"/>
                </a:solidFill>
                <a:latin typeface="Futura Bk BT" pitchFamily="34" charset="0"/>
                <a:cs typeface="Arial" panose="020B0604020202020204" pitchFamily="34" charset="0"/>
              </a:rPr>
              <a:t>Annu</a:t>
            </a:r>
            <a:r>
              <a:rPr lang="en-AU" altLang="en-US" sz="1200" u="sng" dirty="0">
                <a:solidFill>
                  <a:srgbClr val="0000FF"/>
                </a:solidFill>
                <a:latin typeface="Futura Bk BT" pitchFamily="34" charset="0"/>
                <a:cs typeface="Arial" panose="020B0604020202020204" pitchFamily="34" charset="0"/>
              </a:rPr>
              <a:t> Rev Genomics Hum Genet, 16, 327-50.</a:t>
            </a:r>
            <a:endParaRPr lang="el-GR" altLang="en-US" sz="1200" dirty="0">
              <a:latin typeface="Futura Bk BT" pitchFamily="34" charset="0"/>
              <a:cs typeface="Times New Roman" panose="02020603050405020304" pitchFamily="18" charset="0"/>
            </a:endParaRPr>
          </a:p>
        </p:txBody>
      </p:sp>
      <p:sp>
        <p:nvSpPr>
          <p:cNvPr id="13" name="AutoShape 13"/>
          <p:cNvSpPr>
            <a:spLocks noChangeArrowheads="1"/>
          </p:cNvSpPr>
          <p:nvPr/>
        </p:nvSpPr>
        <p:spPr bwMode="auto">
          <a:xfrm rot="5400000">
            <a:off x="466750" y="3984961"/>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nvGrpSpPr>
          <p:cNvPr id="14" name="Group 11"/>
          <p:cNvGrpSpPr>
            <a:grpSpLocks/>
          </p:cNvGrpSpPr>
          <p:nvPr/>
        </p:nvGrpSpPr>
        <p:grpSpPr bwMode="auto">
          <a:xfrm>
            <a:off x="482058" y="1484784"/>
            <a:ext cx="8131175" cy="461963"/>
            <a:chOff x="207" y="3430"/>
            <a:chExt cx="5122" cy="291"/>
          </a:xfrm>
        </p:grpSpPr>
        <p:sp>
          <p:nvSpPr>
            <p:cNvPr id="15"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Brion et al (2013). Calculating statistical power in Mendelian randomization studies. </a:t>
              </a:r>
              <a:r>
                <a:rPr lang="en-AU" altLang="en-US" sz="1200" i="1" u="sng" dirty="0" err="1">
                  <a:solidFill>
                    <a:srgbClr val="0000FF"/>
                  </a:solidFill>
                  <a:latin typeface="Futura Bk BT" pitchFamily="34" charset="0"/>
                  <a:cs typeface="Arial" panose="020B0604020202020204" pitchFamily="34" charset="0"/>
                </a:rPr>
                <a:t>Int</a:t>
              </a:r>
              <a:r>
                <a:rPr lang="en-AU" altLang="en-US" sz="1200" i="1" u="sng" dirty="0">
                  <a:solidFill>
                    <a:srgbClr val="0000FF"/>
                  </a:solidFill>
                  <a:latin typeface="Futura Bk BT" pitchFamily="34" charset="0"/>
                  <a:cs typeface="Arial" panose="020B0604020202020204" pitchFamily="34" charset="0"/>
                </a:rPr>
                <a:t> J </a:t>
              </a:r>
              <a:r>
                <a:rPr lang="en-AU" altLang="en-US" sz="1200" i="1" u="sng" dirty="0" err="1">
                  <a:solidFill>
                    <a:srgbClr val="0000FF"/>
                  </a:solidFill>
                  <a:latin typeface="Futura Bk BT" pitchFamily="34" charset="0"/>
                  <a:cs typeface="Arial" panose="020B0604020202020204" pitchFamily="34" charset="0"/>
                </a:rPr>
                <a:t>Epidemiol</a:t>
              </a:r>
              <a:r>
                <a:rPr lang="en-AU" altLang="en-US" sz="1200" u="sng" dirty="0">
                  <a:solidFill>
                    <a:srgbClr val="0000FF"/>
                  </a:solidFill>
                  <a:latin typeface="Futura Bk BT" pitchFamily="34" charset="0"/>
                  <a:cs typeface="Arial" panose="020B0604020202020204" pitchFamily="34" charset="0"/>
                </a:rPr>
                <a:t>, 42(5), 1497-501.</a:t>
              </a:r>
              <a:endParaRPr lang="el-GR" altLang="en-US" sz="1200" dirty="0">
                <a:latin typeface="Futura Bk BT" pitchFamily="34" charset="0"/>
                <a:cs typeface="Times New Roman" panose="02020603050405020304" pitchFamily="18" charset="0"/>
              </a:endParaRPr>
            </a:p>
          </p:txBody>
        </p:sp>
        <p:sp>
          <p:nvSpPr>
            <p:cNvPr id="16"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17" name="Text Box 12"/>
          <p:cNvSpPr txBox="1">
            <a:spLocks noChangeArrowheads="1"/>
          </p:cNvSpPr>
          <p:nvPr/>
        </p:nvSpPr>
        <p:spPr bwMode="auto">
          <a:xfrm>
            <a:off x="673298" y="4549770"/>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Hemani et al. (2018). The MR-Base platform supports systematic causal inference across the human phenome. </a:t>
            </a:r>
            <a:r>
              <a:rPr lang="en-AU" altLang="en-US" sz="1200" u="sng" dirty="0" err="1">
                <a:solidFill>
                  <a:srgbClr val="0000FF"/>
                </a:solidFill>
                <a:latin typeface="Futura Bk BT" pitchFamily="34" charset="0"/>
                <a:cs typeface="Arial" panose="020B0604020202020204" pitchFamily="34" charset="0"/>
              </a:rPr>
              <a:t>Elife</a:t>
            </a:r>
            <a:r>
              <a:rPr lang="en-AU" altLang="en-US" sz="1200" u="sng" dirty="0">
                <a:solidFill>
                  <a:srgbClr val="0000FF"/>
                </a:solidFill>
                <a:latin typeface="Futura Bk BT" pitchFamily="34" charset="0"/>
                <a:cs typeface="Arial" panose="020B0604020202020204" pitchFamily="34" charset="0"/>
              </a:rPr>
              <a:t>, May 30, 7, e34408.</a:t>
            </a:r>
            <a:endParaRPr lang="el-GR" altLang="en-US" sz="1200" dirty="0">
              <a:latin typeface="Futura Bk BT" pitchFamily="34" charset="0"/>
              <a:cs typeface="Times New Roman" panose="02020603050405020304" pitchFamily="18" charset="0"/>
            </a:endParaRPr>
          </a:p>
        </p:txBody>
      </p:sp>
      <p:sp>
        <p:nvSpPr>
          <p:cNvPr id="18" name="AutoShape 13"/>
          <p:cNvSpPr>
            <a:spLocks noChangeArrowheads="1"/>
          </p:cNvSpPr>
          <p:nvPr/>
        </p:nvSpPr>
        <p:spPr bwMode="auto">
          <a:xfrm rot="5400000">
            <a:off x="471685" y="4675430"/>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 name="Text Box 12"/>
          <p:cNvSpPr txBox="1">
            <a:spLocks noChangeArrowheads="1"/>
          </p:cNvSpPr>
          <p:nvPr/>
        </p:nvSpPr>
        <p:spPr bwMode="auto">
          <a:xfrm>
            <a:off x="673298" y="5816297"/>
            <a:ext cx="793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Zheng et al. (2017). Recent developments in Mendelian randomization studies. </a:t>
            </a:r>
            <a:r>
              <a:rPr lang="en-AU" altLang="en-US" sz="1200" u="sng" dirty="0" err="1">
                <a:solidFill>
                  <a:srgbClr val="0000FF"/>
                </a:solidFill>
                <a:latin typeface="Futura Bk BT" pitchFamily="34" charset="0"/>
                <a:cs typeface="Arial" panose="020B0604020202020204" pitchFamily="34" charset="0"/>
              </a:rPr>
              <a:t>Curr</a:t>
            </a:r>
            <a:r>
              <a:rPr lang="en-AU" altLang="en-US" sz="1200" u="sng" dirty="0">
                <a:solidFill>
                  <a:srgbClr val="0000FF"/>
                </a:solidFill>
                <a:latin typeface="Futura Bk BT" pitchFamily="34" charset="0"/>
                <a:cs typeface="Arial" panose="020B0604020202020204" pitchFamily="34" charset="0"/>
              </a:rPr>
              <a:t> </a:t>
            </a:r>
            <a:r>
              <a:rPr lang="en-AU" altLang="en-US" sz="1200" u="sng" dirty="0" err="1">
                <a:solidFill>
                  <a:srgbClr val="0000FF"/>
                </a:solidFill>
                <a:latin typeface="Futura Bk BT" pitchFamily="34" charset="0"/>
                <a:cs typeface="Arial" panose="020B0604020202020204" pitchFamily="34" charset="0"/>
              </a:rPr>
              <a:t>Epidemiol</a:t>
            </a:r>
            <a:r>
              <a:rPr lang="en-AU" altLang="en-US" sz="1200" u="sng" dirty="0">
                <a:solidFill>
                  <a:srgbClr val="0000FF"/>
                </a:solidFill>
                <a:latin typeface="Futura Bk BT" pitchFamily="34" charset="0"/>
                <a:cs typeface="Arial" panose="020B0604020202020204" pitchFamily="34" charset="0"/>
              </a:rPr>
              <a:t> Rep, 4(4), 330-345.</a:t>
            </a:r>
            <a:endParaRPr lang="el-GR" altLang="en-US" sz="1200" dirty="0">
              <a:latin typeface="Futura Bk BT" pitchFamily="34" charset="0"/>
              <a:cs typeface="Times New Roman" panose="02020603050405020304" pitchFamily="18" charset="0"/>
            </a:endParaRPr>
          </a:p>
        </p:txBody>
      </p:sp>
      <p:sp>
        <p:nvSpPr>
          <p:cNvPr id="20" name="AutoShape 13"/>
          <p:cNvSpPr>
            <a:spLocks noChangeArrowheads="1"/>
          </p:cNvSpPr>
          <p:nvPr/>
        </p:nvSpPr>
        <p:spPr bwMode="auto">
          <a:xfrm rot="5400000">
            <a:off x="471685" y="5941957"/>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nvGrpSpPr>
          <p:cNvPr id="21" name="Group 11"/>
          <p:cNvGrpSpPr>
            <a:grpSpLocks/>
          </p:cNvGrpSpPr>
          <p:nvPr/>
        </p:nvGrpSpPr>
        <p:grpSpPr bwMode="auto">
          <a:xfrm>
            <a:off x="489522" y="3275561"/>
            <a:ext cx="8131175" cy="461963"/>
            <a:chOff x="207" y="3430"/>
            <a:chExt cx="5122" cy="291"/>
          </a:xfrm>
        </p:grpSpPr>
        <p:sp>
          <p:nvSpPr>
            <p:cNvPr id="22" name="Text Box 12"/>
            <p:cNvSpPr txBox="1">
              <a:spLocks noChangeArrowheads="1"/>
            </p:cNvSpPr>
            <p:nvPr/>
          </p:nvSpPr>
          <p:spPr bwMode="auto">
            <a:xfrm>
              <a:off x="333" y="3430"/>
              <a:ext cx="49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Davies et al (2018). Reading Mendelian randomization studies: a guide, glossary, and checklist for clinicians. BMJ, Jul 12, 362:k601.</a:t>
              </a:r>
              <a:endParaRPr lang="el-GR" altLang="en-US" sz="1200" dirty="0">
                <a:latin typeface="Futura Bk BT" pitchFamily="34" charset="0"/>
                <a:cs typeface="Times New Roman" panose="02020603050405020304" pitchFamily="18" charset="0"/>
              </a:endParaRPr>
            </a:p>
          </p:txBody>
        </p:sp>
        <p:sp>
          <p:nvSpPr>
            <p:cNvPr id="23" name="AutoShape 13"/>
            <p:cNvSpPr>
              <a:spLocks noChangeArrowheads="1"/>
            </p:cNvSpPr>
            <p:nvPr/>
          </p:nvSpPr>
          <p:spPr bwMode="auto">
            <a:xfrm rot="5400000">
              <a:off x="206" y="3528"/>
              <a:ext cx="91" cy="90"/>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grpSp>
      <p:sp>
        <p:nvSpPr>
          <p:cNvPr id="2" name="Text Box 12">
            <a:extLst>
              <a:ext uri="{FF2B5EF4-FFF2-40B4-BE49-F238E27FC236}">
                <a16:creationId xmlns:a16="http://schemas.microsoft.com/office/drawing/2014/main" id="{BBE304B3-FD8B-84DE-8876-09ED7F44C183}"/>
              </a:ext>
            </a:extLst>
          </p:cNvPr>
          <p:cNvSpPr txBox="1">
            <a:spLocks noChangeArrowheads="1"/>
          </p:cNvSpPr>
          <p:nvPr/>
        </p:nvSpPr>
        <p:spPr bwMode="auto">
          <a:xfrm>
            <a:off x="668363" y="5201260"/>
            <a:ext cx="7931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AU" altLang="en-US" sz="1200" u="sng" dirty="0">
                <a:solidFill>
                  <a:srgbClr val="0000FF"/>
                </a:solidFill>
                <a:latin typeface="Futura Bk BT" pitchFamily="34" charset="0"/>
                <a:cs typeface="Arial" panose="020B0604020202020204" pitchFamily="34" charset="0"/>
              </a:rPr>
              <a:t>Munafo &amp; Davey Smith (2018). Robust research needs many lines of evidence. Nature, 553(7689), 399-401.</a:t>
            </a:r>
            <a:endParaRPr lang="el-GR" altLang="en-US" sz="1200" dirty="0">
              <a:latin typeface="Futura Bk BT" pitchFamily="34" charset="0"/>
              <a:cs typeface="Times New Roman" panose="02020603050405020304" pitchFamily="18" charset="0"/>
            </a:endParaRPr>
          </a:p>
        </p:txBody>
      </p:sp>
      <p:sp>
        <p:nvSpPr>
          <p:cNvPr id="11" name="AutoShape 13">
            <a:extLst>
              <a:ext uri="{FF2B5EF4-FFF2-40B4-BE49-F238E27FC236}">
                <a16:creationId xmlns:a16="http://schemas.microsoft.com/office/drawing/2014/main" id="{473BCCDF-DABD-E7C9-89EC-15DEDC2976BF}"/>
              </a:ext>
            </a:extLst>
          </p:cNvPr>
          <p:cNvSpPr>
            <a:spLocks noChangeArrowheads="1"/>
          </p:cNvSpPr>
          <p:nvPr/>
        </p:nvSpPr>
        <p:spPr bwMode="auto">
          <a:xfrm rot="5400000">
            <a:off x="466750" y="5326920"/>
            <a:ext cx="144463" cy="142875"/>
          </a:xfrm>
          <a:prstGeom prst="triangle">
            <a:avLst>
              <a:gd name="adj" fmla="val 50000"/>
            </a:avLst>
          </a:prstGeom>
          <a:solidFill>
            <a:srgbClr val="FFFF00"/>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91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CD41-82E6-4CF3-86BF-0EDE074CDEE5}"/>
              </a:ext>
            </a:extLst>
          </p:cNvPr>
          <p:cNvSpPr>
            <a:spLocks noGrp="1"/>
          </p:cNvSpPr>
          <p:nvPr>
            <p:ph type="ctrTitle"/>
          </p:nvPr>
        </p:nvSpPr>
        <p:spPr/>
        <p:txBody>
          <a:bodyPr/>
          <a:lstStyle/>
          <a:p>
            <a:r>
              <a:rPr lang="en-AU" dirty="0">
                <a:solidFill>
                  <a:srgbClr val="0070C0"/>
                </a:solidFill>
              </a:rPr>
              <a:t>MR Practical</a:t>
            </a:r>
          </a:p>
        </p:txBody>
      </p:sp>
    </p:spTree>
    <p:extLst>
      <p:ext uri="{BB962C8B-B14F-4D97-AF65-F5344CB8AC3E}">
        <p14:creationId xmlns:p14="http://schemas.microsoft.com/office/powerpoint/2010/main" val="245093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74750" y="1295400"/>
            <a:ext cx="6783388" cy="4749800"/>
            <a:chOff x="740" y="816"/>
            <a:chExt cx="4273" cy="2992"/>
          </a:xfrm>
        </p:grpSpPr>
        <p:graphicFrame>
          <p:nvGraphicFramePr>
            <p:cNvPr id="223235" name="Object 3"/>
            <p:cNvGraphicFramePr>
              <a:graphicFrameLocks noChangeAspect="1"/>
            </p:cNvGraphicFramePr>
            <p:nvPr/>
          </p:nvGraphicFramePr>
          <p:xfrm>
            <a:off x="740" y="816"/>
            <a:ext cx="4273" cy="2992"/>
          </p:xfrm>
          <a:graphic>
            <a:graphicData uri="http://schemas.openxmlformats.org/presentationml/2006/ole">
              <mc:AlternateContent xmlns:mc="http://schemas.openxmlformats.org/markup-compatibility/2006">
                <mc:Choice xmlns:v="urn:schemas-microsoft-com:vml" Requires="v">
                  <p:oleObj name="Chart" r:id="rId3" imgW="3876621" imgH="2714722" progId="MSGraph.Chart.8">
                    <p:embed followColorScheme="full"/>
                  </p:oleObj>
                </mc:Choice>
                <mc:Fallback>
                  <p:oleObj name="Chart" r:id="rId3" imgW="3876621" imgH="2714722" progId="MSGraph.Chart.8">
                    <p:embed followColorScheme="full"/>
                    <p:pic>
                      <p:nvPicPr>
                        <p:cNvPr id="0" name=""/>
                        <p:cNvPicPr>
                          <a:picLocks noChangeAspect="1" noChangeArrowheads="1"/>
                        </p:cNvPicPr>
                        <p:nvPr/>
                      </p:nvPicPr>
                      <p:blipFill>
                        <a:blip r:embed="rId4"/>
                        <a:srcRect/>
                        <a:stretch>
                          <a:fillRect/>
                        </a:stretch>
                      </p:blipFill>
                      <p:spPr bwMode="auto">
                        <a:xfrm>
                          <a:off x="740" y="816"/>
                          <a:ext cx="4273" cy="2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23236" name="Line 4"/>
            <p:cNvSpPr>
              <a:spLocks noChangeShapeType="1"/>
            </p:cNvSpPr>
            <p:nvPr/>
          </p:nvSpPr>
          <p:spPr bwMode="auto">
            <a:xfrm>
              <a:off x="1214" y="2208"/>
              <a:ext cx="3648" cy="0"/>
            </a:xfrm>
            <a:prstGeom prst="line">
              <a:avLst/>
            </a:prstGeom>
            <a:noFill/>
            <a:ln w="9525" cap="rnd">
              <a:solidFill>
                <a:schemeClr val="accent2"/>
              </a:solidFill>
              <a:prstDash val="sysDot"/>
              <a:round/>
              <a:headEnd/>
              <a:tailEnd/>
            </a:ln>
            <a:effectLst/>
          </p:spPr>
          <p:txBody>
            <a:bodyPr/>
            <a:lstStyle/>
            <a:p>
              <a:endParaRPr lang="en-GB"/>
            </a:p>
          </p:txBody>
        </p:sp>
      </p:grpSp>
      <p:sp>
        <p:nvSpPr>
          <p:cNvPr id="223237" name="Rectangle 5"/>
          <p:cNvSpPr>
            <a:spLocks noChangeArrowheads="1"/>
          </p:cNvSpPr>
          <p:nvPr/>
        </p:nvSpPr>
        <p:spPr bwMode="auto">
          <a:xfrm>
            <a:off x="381000" y="304800"/>
            <a:ext cx="10628313" cy="946150"/>
          </a:xfrm>
          <a:prstGeom prst="rect">
            <a:avLst/>
          </a:prstGeom>
          <a:noFill/>
          <a:ln w="9525">
            <a:noFill/>
            <a:miter lim="800000"/>
            <a:headEnd/>
            <a:tailEnd/>
          </a:ln>
          <a:effectLst/>
        </p:spPr>
        <p:txBody>
          <a:bodyPr>
            <a:spAutoFit/>
          </a:bodyPr>
          <a:lstStyle/>
          <a:p>
            <a:r>
              <a:rPr lang="en-GB" sz="2800" dirty="0">
                <a:solidFill>
                  <a:srgbClr val="0070C0"/>
                </a:solidFill>
              </a:rPr>
              <a:t>CHD risk according to duration of current Vitamin E</a:t>
            </a:r>
          </a:p>
          <a:p>
            <a:r>
              <a:rPr lang="en-GB" sz="2800" dirty="0">
                <a:solidFill>
                  <a:srgbClr val="0070C0"/>
                </a:solidFill>
              </a:rPr>
              <a:t>                supplement use compared to no use</a:t>
            </a:r>
          </a:p>
        </p:txBody>
      </p:sp>
      <p:sp>
        <p:nvSpPr>
          <p:cNvPr id="223238" name="Rectangle 6"/>
          <p:cNvSpPr>
            <a:spLocks noChangeArrowheads="1"/>
          </p:cNvSpPr>
          <p:nvPr/>
        </p:nvSpPr>
        <p:spPr bwMode="auto">
          <a:xfrm>
            <a:off x="2590800" y="6048375"/>
            <a:ext cx="3975100" cy="396875"/>
          </a:xfrm>
          <a:prstGeom prst="rect">
            <a:avLst/>
          </a:prstGeom>
          <a:noFill/>
          <a:ln w="9525">
            <a:noFill/>
            <a:miter lim="800000"/>
            <a:headEnd/>
            <a:tailEnd/>
          </a:ln>
          <a:effectLst/>
        </p:spPr>
        <p:txBody>
          <a:bodyPr wrap="none">
            <a:spAutoFit/>
          </a:bodyPr>
          <a:lstStyle/>
          <a:p>
            <a:r>
              <a:rPr lang="en-GB" sz="2000" dirty="0" err="1"/>
              <a:t>Rimm</a:t>
            </a:r>
            <a:r>
              <a:rPr lang="en-GB" sz="2000" dirty="0"/>
              <a:t> et al NEJM 1993; 328: 1450-6</a:t>
            </a:r>
          </a:p>
        </p:txBody>
      </p:sp>
      <p:sp>
        <p:nvSpPr>
          <p:cNvPr id="223239" name="Text Box 7"/>
          <p:cNvSpPr txBox="1">
            <a:spLocks noChangeArrowheads="1"/>
          </p:cNvSpPr>
          <p:nvPr/>
        </p:nvSpPr>
        <p:spPr bwMode="auto">
          <a:xfrm>
            <a:off x="898525" y="1412875"/>
            <a:ext cx="590550" cy="457200"/>
          </a:xfrm>
          <a:prstGeom prst="rect">
            <a:avLst/>
          </a:prstGeom>
          <a:noFill/>
          <a:ln w="9525">
            <a:noFill/>
            <a:miter lim="800000"/>
            <a:headEnd/>
            <a:tailEnd/>
          </a:ln>
          <a:effectLst/>
        </p:spPr>
        <p:txBody>
          <a:bodyPr wrap="none">
            <a:spAutoFit/>
          </a:bodyPr>
          <a:lstStyle/>
          <a:p>
            <a:r>
              <a:rPr lang="en-GB"/>
              <a:t>RR</a:t>
            </a:r>
          </a:p>
        </p:txBody>
      </p:sp>
    </p:spTree>
    <p:extLst>
      <p:ext uri="{BB962C8B-B14F-4D97-AF65-F5344CB8AC3E}">
        <p14:creationId xmlns:p14="http://schemas.microsoft.com/office/powerpoint/2010/main" val="3225464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85800" y="304800"/>
            <a:ext cx="7772400" cy="1143000"/>
          </a:xfrm>
        </p:spPr>
        <p:txBody>
          <a:bodyPr/>
          <a:lstStyle/>
          <a:p>
            <a:r>
              <a:rPr lang="en-GB" sz="3200" dirty="0">
                <a:solidFill>
                  <a:srgbClr val="0070C0"/>
                </a:solidFill>
                <a:latin typeface="Tahoma" pitchFamily="34" charset="0"/>
              </a:rPr>
              <a:t>Use of vitamin supplements by US adults, 1987-2000</a:t>
            </a:r>
          </a:p>
        </p:txBody>
      </p:sp>
      <p:graphicFrame>
        <p:nvGraphicFramePr>
          <p:cNvPr id="407555" name="Object 3"/>
          <p:cNvGraphicFramePr>
            <a:graphicFrameLocks noGrp="1" noChangeAspect="1"/>
          </p:cNvGraphicFramePr>
          <p:nvPr>
            <p:ph type="chart" idx="1"/>
          </p:nvPr>
        </p:nvGraphicFramePr>
        <p:xfrm>
          <a:off x="523875" y="1560513"/>
          <a:ext cx="8159750" cy="4683125"/>
        </p:xfrm>
        <a:graphic>
          <a:graphicData uri="http://schemas.openxmlformats.org/presentationml/2006/ole">
            <mc:AlternateContent xmlns:mc="http://schemas.openxmlformats.org/markup-compatibility/2006">
              <mc:Choice xmlns:v="urn:schemas-microsoft-com:vml" Requires="v">
                <p:oleObj name="Chart" r:id="rId2" imgW="7600995" imgH="4362397" progId="MSGraph.Chart.8">
                  <p:embed followColorScheme="full"/>
                </p:oleObj>
              </mc:Choice>
              <mc:Fallback>
                <p:oleObj name="Chart" r:id="rId2" imgW="7600995" imgH="4362397" progId="MSGraph.Chart.8">
                  <p:embed followColorScheme="full"/>
                  <p:pic>
                    <p:nvPicPr>
                      <p:cNvPr id="0" name=""/>
                      <p:cNvPicPr>
                        <a:picLocks noGrp="1" noChangeAspect="1" noChangeArrowheads="1"/>
                      </p:cNvPicPr>
                      <p:nvPr/>
                    </p:nvPicPr>
                    <p:blipFill>
                      <a:blip r:embed="rId3"/>
                      <a:srcRect/>
                      <a:stretch>
                        <a:fillRect/>
                      </a:stretch>
                    </p:blipFill>
                    <p:spPr bwMode="auto">
                      <a:xfrm>
                        <a:off x="523875" y="1560513"/>
                        <a:ext cx="8159750" cy="4683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7556" name="Text Box 4"/>
          <p:cNvSpPr txBox="1">
            <a:spLocks noChangeArrowheads="1"/>
          </p:cNvSpPr>
          <p:nvPr/>
        </p:nvSpPr>
        <p:spPr bwMode="auto">
          <a:xfrm>
            <a:off x="288925" y="6407150"/>
            <a:ext cx="5873750" cy="304800"/>
          </a:xfrm>
          <a:prstGeom prst="rect">
            <a:avLst/>
          </a:prstGeom>
          <a:noFill/>
          <a:ln w="9525">
            <a:noFill/>
            <a:miter lim="800000"/>
            <a:headEnd/>
            <a:tailEnd/>
          </a:ln>
          <a:effectLst/>
        </p:spPr>
        <p:txBody>
          <a:bodyPr wrap="none">
            <a:spAutoFit/>
          </a:bodyPr>
          <a:lstStyle/>
          <a:p>
            <a:r>
              <a:rPr lang="en-GB" sz="1400">
                <a:latin typeface="Tahoma" pitchFamily="34" charset="0"/>
              </a:rPr>
              <a:t>Source: Millen AE, Journal of American Dietetic Assoc 2004;104:942-950</a:t>
            </a:r>
          </a:p>
        </p:txBody>
      </p:sp>
      <p:sp>
        <p:nvSpPr>
          <p:cNvPr id="407557" name="Text Box 5"/>
          <p:cNvSpPr txBox="1">
            <a:spLocks noChangeArrowheads="1"/>
          </p:cNvSpPr>
          <p:nvPr/>
        </p:nvSpPr>
        <p:spPr bwMode="auto">
          <a:xfrm rot="-5400000">
            <a:off x="70644" y="3604419"/>
            <a:ext cx="773112" cy="304800"/>
          </a:xfrm>
          <a:prstGeom prst="rect">
            <a:avLst/>
          </a:prstGeom>
          <a:noFill/>
          <a:ln w="9525">
            <a:noFill/>
            <a:miter lim="800000"/>
            <a:headEnd/>
            <a:tailEnd/>
          </a:ln>
          <a:effectLst/>
        </p:spPr>
        <p:txBody>
          <a:bodyPr wrap="none">
            <a:spAutoFit/>
          </a:bodyPr>
          <a:lstStyle/>
          <a:p>
            <a:r>
              <a:rPr lang="en-GB" sz="1400">
                <a:latin typeface="Tahoma" pitchFamily="34" charset="0"/>
              </a:rPr>
              <a:t>Percent</a:t>
            </a:r>
          </a:p>
        </p:txBody>
      </p:sp>
    </p:spTree>
    <p:extLst>
      <p:ext uri="{BB962C8B-B14F-4D97-AF65-F5344CB8AC3E}">
        <p14:creationId xmlns:p14="http://schemas.microsoft.com/office/powerpoint/2010/main" val="37810643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457200" y="498475"/>
            <a:ext cx="8229600" cy="568325"/>
          </a:xfrm>
        </p:spPr>
        <p:txBody>
          <a:bodyPr>
            <a:normAutofit fontScale="90000"/>
          </a:bodyPr>
          <a:lstStyle/>
          <a:p>
            <a:r>
              <a:rPr lang="en-GB" sz="2800" dirty="0">
                <a:solidFill>
                  <a:srgbClr val="0070C0"/>
                </a:solidFill>
              </a:rPr>
              <a:t>Vitamin E supplement use and risk of Coronary Heart Disease</a:t>
            </a:r>
          </a:p>
        </p:txBody>
      </p:sp>
      <p:sp>
        <p:nvSpPr>
          <p:cNvPr id="224259" name="Text Box 1027"/>
          <p:cNvSpPr txBox="1">
            <a:spLocks noChangeArrowheads="1"/>
          </p:cNvSpPr>
          <p:nvPr/>
        </p:nvSpPr>
        <p:spPr bwMode="auto">
          <a:xfrm>
            <a:off x="669925" y="6005513"/>
            <a:ext cx="7950200" cy="581025"/>
          </a:xfrm>
          <a:prstGeom prst="rect">
            <a:avLst/>
          </a:prstGeom>
          <a:noFill/>
          <a:ln w="9525">
            <a:noFill/>
            <a:miter lim="800000"/>
            <a:headEnd/>
            <a:tailEnd/>
          </a:ln>
          <a:effectLst/>
        </p:spPr>
        <p:txBody>
          <a:bodyPr wrap="none">
            <a:spAutoFit/>
          </a:bodyPr>
          <a:lstStyle/>
          <a:p>
            <a:r>
              <a:rPr lang="en-GB" sz="1600"/>
              <a:t>Stampfer et al NEJM 1993; 328: 144-9;  Rimm et al NEJM 1993; 328: 1450-6;  Eidelman et al </a:t>
            </a:r>
            <a:br>
              <a:rPr lang="en-GB" sz="1600"/>
            </a:br>
            <a:r>
              <a:rPr lang="en-GB" sz="1600"/>
              <a:t>Arch Intern Med 2004; 164:1552-6</a:t>
            </a:r>
          </a:p>
        </p:txBody>
      </p:sp>
      <p:grpSp>
        <p:nvGrpSpPr>
          <p:cNvPr id="2" name="Group 1028"/>
          <p:cNvGrpSpPr>
            <a:grpSpLocks/>
          </p:cNvGrpSpPr>
          <p:nvPr/>
        </p:nvGrpSpPr>
        <p:grpSpPr bwMode="auto">
          <a:xfrm>
            <a:off x="990600" y="1295400"/>
            <a:ext cx="6967538" cy="4749800"/>
            <a:chOff x="740" y="816"/>
            <a:chExt cx="4273" cy="2992"/>
          </a:xfrm>
        </p:grpSpPr>
        <p:graphicFrame>
          <p:nvGraphicFramePr>
            <p:cNvPr id="224261" name="Object 1029"/>
            <p:cNvGraphicFramePr>
              <a:graphicFrameLocks noChangeAspect="1"/>
            </p:cNvGraphicFramePr>
            <p:nvPr/>
          </p:nvGraphicFramePr>
          <p:xfrm>
            <a:off x="740" y="816"/>
            <a:ext cx="4273" cy="2992"/>
          </p:xfrm>
          <a:graphic>
            <a:graphicData uri="http://schemas.openxmlformats.org/presentationml/2006/ole">
              <mc:AlternateContent xmlns:mc="http://schemas.openxmlformats.org/markup-compatibility/2006">
                <mc:Choice xmlns:v="urn:schemas-microsoft-com:vml" Requires="v">
                  <p:oleObj name="Chart" r:id="rId3" imgW="3876621" imgH="2714722" progId="MSGraph.Chart.8">
                    <p:embed followColorScheme="full"/>
                  </p:oleObj>
                </mc:Choice>
                <mc:Fallback>
                  <p:oleObj name="Chart" r:id="rId3" imgW="3876621" imgH="2714722" progId="MSGraph.Chart.8">
                    <p:embed followColorScheme="full"/>
                    <p:pic>
                      <p:nvPicPr>
                        <p:cNvPr id="0" name=""/>
                        <p:cNvPicPr>
                          <a:picLocks noChangeAspect="1" noChangeArrowheads="1"/>
                        </p:cNvPicPr>
                        <p:nvPr/>
                      </p:nvPicPr>
                      <p:blipFill>
                        <a:blip r:embed="rId4"/>
                        <a:srcRect/>
                        <a:stretch>
                          <a:fillRect/>
                        </a:stretch>
                      </p:blipFill>
                      <p:spPr bwMode="auto">
                        <a:xfrm>
                          <a:off x="740" y="816"/>
                          <a:ext cx="4273" cy="2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24262" name="Line 1030"/>
            <p:cNvSpPr>
              <a:spLocks noChangeShapeType="1"/>
            </p:cNvSpPr>
            <p:nvPr/>
          </p:nvSpPr>
          <p:spPr bwMode="auto">
            <a:xfrm>
              <a:off x="1214" y="1371"/>
              <a:ext cx="3648" cy="0"/>
            </a:xfrm>
            <a:prstGeom prst="line">
              <a:avLst/>
            </a:prstGeom>
            <a:noFill/>
            <a:ln w="25400" cap="rnd">
              <a:solidFill>
                <a:schemeClr val="accent2"/>
              </a:solidFill>
              <a:prstDash val="sysDot"/>
              <a:round/>
              <a:headEnd/>
              <a:tailEnd/>
            </a:ln>
            <a:effectLst/>
          </p:spPr>
          <p:txBody>
            <a:bodyPr/>
            <a:lstStyle/>
            <a:p>
              <a:endParaRPr lang="en-GB"/>
            </a:p>
          </p:txBody>
        </p:sp>
        <p:sp>
          <p:nvSpPr>
            <p:cNvPr id="224263" name="Line 1031"/>
            <p:cNvSpPr>
              <a:spLocks noChangeShapeType="1"/>
            </p:cNvSpPr>
            <p:nvPr/>
          </p:nvSpPr>
          <p:spPr bwMode="auto">
            <a:xfrm>
              <a:off x="1168" y="1372"/>
              <a:ext cx="48" cy="0"/>
            </a:xfrm>
            <a:prstGeom prst="line">
              <a:avLst/>
            </a:prstGeom>
            <a:noFill/>
            <a:ln w="15875">
              <a:solidFill>
                <a:srgbClr val="0000FF"/>
              </a:solidFill>
              <a:round/>
              <a:headEnd/>
              <a:tailEnd/>
            </a:ln>
            <a:effectLst/>
          </p:spPr>
          <p:txBody>
            <a:bodyPr/>
            <a:lstStyle/>
            <a:p>
              <a:endParaRPr lang="en-GB"/>
            </a:p>
          </p:txBody>
        </p:sp>
        <p:sp>
          <p:nvSpPr>
            <p:cNvPr id="224264" name="Text Box 1032"/>
            <p:cNvSpPr txBox="1">
              <a:spLocks noChangeArrowheads="1"/>
            </p:cNvSpPr>
            <p:nvPr/>
          </p:nvSpPr>
          <p:spPr bwMode="auto">
            <a:xfrm>
              <a:off x="862" y="1255"/>
              <a:ext cx="288" cy="231"/>
            </a:xfrm>
            <a:prstGeom prst="rect">
              <a:avLst/>
            </a:prstGeom>
            <a:noFill/>
            <a:ln w="9525">
              <a:noFill/>
              <a:miter lim="800000"/>
              <a:headEnd/>
              <a:tailEnd/>
            </a:ln>
            <a:effectLst/>
          </p:spPr>
          <p:txBody>
            <a:bodyPr wrap="none">
              <a:spAutoFit/>
            </a:bodyPr>
            <a:lstStyle/>
            <a:p>
              <a:r>
                <a:rPr lang="en-GB" sz="1800"/>
                <a:t>1.0</a:t>
              </a:r>
            </a:p>
          </p:txBody>
        </p:sp>
      </p:grpSp>
    </p:spTree>
    <p:extLst>
      <p:ext uri="{BB962C8B-B14F-4D97-AF65-F5344CB8AC3E}">
        <p14:creationId xmlns:p14="http://schemas.microsoft.com/office/powerpoint/2010/main" val="41646004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44824"/>
            <a:ext cx="7772400" cy="2016224"/>
          </a:xfrm>
        </p:spPr>
        <p:txBody>
          <a:bodyPr>
            <a:normAutofit fontScale="90000"/>
          </a:bodyPr>
          <a:lstStyle/>
          <a:p>
            <a:pPr algn="ctr">
              <a:spcBef>
                <a:spcPts val="1200"/>
              </a:spcBef>
              <a:spcAft>
                <a:spcPts val="1200"/>
              </a:spcAft>
            </a:pPr>
            <a:r>
              <a:rPr lang="en-US" dirty="0">
                <a:solidFill>
                  <a:srgbClr val="0070C0"/>
                </a:solidFill>
              </a:rPr>
              <a:t>Many other </a:t>
            </a:r>
            <a:r>
              <a:rPr lang="en-US" dirty="0" err="1">
                <a:solidFill>
                  <a:srgbClr val="0070C0"/>
                </a:solidFill>
              </a:rPr>
              <a:t>exaMPLEs</a:t>
            </a:r>
            <a:br>
              <a:rPr lang="en-US" dirty="0">
                <a:solidFill>
                  <a:srgbClr val="0070C0"/>
                </a:solidFill>
              </a:rPr>
            </a:br>
            <a:br>
              <a:rPr lang="en-US" dirty="0">
                <a:solidFill>
                  <a:srgbClr val="0070C0"/>
                </a:solidFill>
              </a:rPr>
            </a:br>
            <a:r>
              <a:rPr lang="en-US" sz="2800" dirty="0"/>
              <a:t>vitamin c, vitamin a, HRT, </a:t>
            </a:r>
            <a:br>
              <a:rPr lang="en-US" sz="2800" dirty="0"/>
            </a:br>
            <a:r>
              <a:rPr lang="en-US" sz="2800" dirty="0"/>
              <a:t>many drug targets…….</a:t>
            </a:r>
            <a:br>
              <a:rPr lang="en-US" dirty="0"/>
            </a:br>
            <a:br>
              <a:rPr lang="en-US" dirty="0">
                <a:solidFill>
                  <a:srgbClr val="4F81BD"/>
                </a:solidFill>
              </a:rPr>
            </a:br>
            <a:br>
              <a:rPr lang="en-US" dirty="0">
                <a:solidFill>
                  <a:srgbClr val="4F81BD"/>
                </a:solidFill>
              </a:rPr>
            </a:br>
            <a:r>
              <a:rPr lang="en-US" dirty="0">
                <a:solidFill>
                  <a:srgbClr val="0070C0"/>
                </a:solidFill>
              </a:rPr>
              <a:t>What’s the explanation?</a:t>
            </a:r>
          </a:p>
        </p:txBody>
      </p:sp>
    </p:spTree>
    <p:extLst>
      <p:ext uri="{BB962C8B-B14F-4D97-AF65-F5344CB8AC3E}">
        <p14:creationId xmlns:p14="http://schemas.microsoft.com/office/powerpoint/2010/main" val="20420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11091</TotalTime>
  <Words>2081</Words>
  <Application>Microsoft Office PowerPoint</Application>
  <PresentationFormat>On-screen Show (4:3)</PresentationFormat>
  <Paragraphs>430</Paragraphs>
  <Slides>54</Slides>
  <Notes>17</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67" baseType="lpstr">
      <vt:lpstr>Arial</vt:lpstr>
      <vt:lpstr>Calibri</vt:lpstr>
      <vt:lpstr>Calibri Light</vt:lpstr>
      <vt:lpstr>Cambria Math</vt:lpstr>
      <vt:lpstr>Comic Sans MS</vt:lpstr>
      <vt:lpstr>Futura Bk BT</vt:lpstr>
      <vt:lpstr>Gill Sans</vt:lpstr>
      <vt:lpstr>Tahoma</vt:lpstr>
      <vt:lpstr>Verdana</vt:lpstr>
      <vt:lpstr>Wingdings</vt:lpstr>
      <vt:lpstr>Office Theme</vt:lpstr>
      <vt:lpstr>University of Queensland</vt:lpstr>
      <vt:lpstr>Chart</vt:lpstr>
      <vt:lpstr>PowerPoint Presentation</vt:lpstr>
      <vt:lpstr>PowerPoint Presentation</vt:lpstr>
      <vt:lpstr>PowerPoint Presentation</vt:lpstr>
      <vt:lpstr>PowerPoint Presentation</vt:lpstr>
      <vt:lpstr>Problems with inferring causality in observational studies</vt:lpstr>
      <vt:lpstr>PowerPoint Presentation</vt:lpstr>
      <vt:lpstr>Use of vitamin supplements by US adults, 1987-2000</vt:lpstr>
      <vt:lpstr>Vitamin E supplement use and risk of Coronary Heart Disease</vt:lpstr>
      <vt:lpstr>Many other exaMPLEs  vitamin c, vitamin a, HRT,  many drug targets…….   What’s the explanation?</vt:lpstr>
      <vt:lpstr>PowerPoint Presentation</vt:lpstr>
      <vt:lpstr>Confounding</vt:lpstr>
      <vt:lpstr>Classic limitations to “observational” science</vt:lpstr>
      <vt:lpstr>RCTs: the Gold Standard in Inferring Causality</vt:lpstr>
      <vt:lpstr>The Need for Observational Studies</vt:lpstr>
      <vt:lpstr>How does Mendelian randomization work?</vt:lpstr>
      <vt:lpstr>What does MR do?</vt:lpstr>
      <vt:lpstr>Mendel’s Laws of Inheritance</vt:lpstr>
      <vt:lpstr>Mendelian randomization and RCTs</vt:lpstr>
      <vt:lpstr>Mendelian randomization: Smoking and Lung Cancer</vt:lpstr>
      <vt:lpstr>Mendelian Randomization:  3 Core Assumptions</vt:lpstr>
      <vt:lpstr>Why are genetic associations special?</vt:lpstr>
      <vt:lpstr>Calculating causal effect estimates</vt:lpstr>
      <vt:lpstr>Calculating Causal Effect Estimates</vt:lpstr>
      <vt:lpstr>Calculating Causal Effect Estimates</vt:lpstr>
      <vt:lpstr>Calculating Causal Effect Estimates</vt:lpstr>
      <vt:lpstr>Calculating Causal Effect Estimates</vt:lpstr>
      <vt:lpstr>MR can also be performed using just the results from GWAS</vt:lpstr>
      <vt:lpstr>The Wide Applicability of MR</vt:lpstr>
      <vt:lpstr>An Example using Mendelian randomization</vt:lpstr>
      <vt:lpstr>MR Example using CRP</vt:lpstr>
      <vt:lpstr>“Bi-directional Mendelian Randomization”: Testing causality and reverse causation</vt:lpstr>
      <vt:lpstr>PowerPoint Presentation</vt:lpstr>
      <vt:lpstr>“Bi-directional Mendelian Randomization”: Testing causality and reverse causation</vt:lpstr>
      <vt:lpstr>PowerPoint Presentation</vt:lpstr>
      <vt:lpstr>Limitations to Mendelian randomization</vt:lpstr>
      <vt:lpstr>PowerPoint Presentation</vt:lpstr>
      <vt:lpstr>Power and Weak Instruments</vt:lpstr>
      <vt:lpstr>Using Multiple Genetic Variants as Instruments</vt:lpstr>
      <vt:lpstr>Calculating Power in Mendelian Randomization Studies</vt:lpstr>
      <vt:lpstr>PowerPoint Presentation</vt:lpstr>
      <vt:lpstr>Pleiotropy</vt:lpstr>
      <vt:lpstr>Pleiotropy</vt:lpstr>
      <vt:lpstr>MR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 Practical</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environmentally modifiable influences on health over the life course: can genetic epidemiology help?</dc:title>
  <dc:creator>epjah</dc:creator>
  <cp:lastModifiedBy>David Evans</cp:lastModifiedBy>
  <cp:revision>388</cp:revision>
  <dcterms:created xsi:type="dcterms:W3CDTF">2010-08-24T07:10:46Z</dcterms:created>
  <dcterms:modified xsi:type="dcterms:W3CDTF">2023-02-15T01:30:39Z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2023-01-29T22:01:19Z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0813703c-7370-437a-9cea-72cb486d87d4</vt:lpwstr>
  </property>
  <property fmtid="{D5CDD505-2E9C-101B-9397-08002B2CF9AE}" pid="8" name="MSIP_Label_0f488380-630a-4f55-a077-a19445e3f360_ContentBits">
    <vt:lpwstr>0</vt:lpwstr>
  </property>
</Properties>
</file>