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7"/>
  </p:notesMasterIdLst>
  <p:handoutMasterIdLst>
    <p:handoutMasterId r:id="rId8"/>
  </p:handoutMasterIdLst>
  <p:sldIdLst>
    <p:sldId id="27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2251"/>
    <a:srgbClr val="02102A"/>
    <a:srgbClr val="00174E"/>
    <a:srgbClr val="052150"/>
    <a:srgbClr val="03204C"/>
    <a:srgbClr val="02122A"/>
    <a:srgbClr val="616166"/>
    <a:srgbClr val="5E9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74306" autoAdjust="0"/>
  </p:normalViewPr>
  <p:slideViewPr>
    <p:cSldViewPr snapToGrid="0">
      <p:cViewPr varScale="1">
        <p:scale>
          <a:sx n="70" d="100"/>
          <a:sy n="70" d="100"/>
        </p:scale>
        <p:origin x="140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4328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039C-FAAB-964A-8F3E-CCE540E90DC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59673-AA67-854A-A18B-D6B01208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01791-AF4A-434F-A100-3EAE938867A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BAFF-ADEB-4744-BC7F-43E9D31D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350214"/>
            <a:ext cx="11039858" cy="2126601"/>
          </a:xfrm>
        </p:spPr>
        <p:txBody>
          <a:bodyPr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Talk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59648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79335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4182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2" y="5702976"/>
            <a:ext cx="1530350" cy="7112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8550"/>
            <a:ext cx="895942" cy="9001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06" y="5813433"/>
            <a:ext cx="2157818" cy="450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1244" y="0"/>
            <a:ext cx="1221324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54827" y="2167771"/>
            <a:ext cx="11061101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Header Rule">
            <a:extLst>
              <a:ext uri="{FF2B5EF4-FFF2-40B4-BE49-F238E27FC236}">
                <a16:creationId xmlns:a16="http://schemas.microsoft.com/office/drawing/2014/main" id="{DE9188C2-07C2-4519-83C3-BF4F2D6B9662}"/>
              </a:ext>
            </a:extLst>
          </p:cNvPr>
          <p:cNvSpPr/>
          <p:nvPr userDrawn="1"/>
        </p:nvSpPr>
        <p:spPr>
          <a:xfrm>
            <a:off x="554827" y="1788366"/>
            <a:ext cx="345903" cy="917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bg1"/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4" y="-12504"/>
            <a:ext cx="12213244" cy="6880700"/>
          </a:xfrm>
          <a:prstGeom prst="rect">
            <a:avLst/>
          </a:prstGeom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54827" y="2167771"/>
            <a:ext cx="11061101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Header Rule">
            <a:extLst>
              <a:ext uri="{FF2B5EF4-FFF2-40B4-BE49-F238E27FC236}">
                <a16:creationId xmlns:a16="http://schemas.microsoft.com/office/drawing/2014/main" id="{DE9188C2-07C2-4519-83C3-BF4F2D6B9662}"/>
              </a:ext>
            </a:extLst>
          </p:cNvPr>
          <p:cNvSpPr/>
          <p:nvPr userDrawn="1"/>
        </p:nvSpPr>
        <p:spPr>
          <a:xfrm>
            <a:off x="554827" y="1788366"/>
            <a:ext cx="345903" cy="917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bg1"/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121833"/>
            <a:ext cx="11039858" cy="2387600"/>
          </a:xfrm>
        </p:spPr>
        <p:txBody>
          <a:bodyPr anchor="b"/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3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1" y="1813560"/>
            <a:ext cx="11039858" cy="43628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1710267"/>
            <a:ext cx="11039858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1" y="4588934"/>
            <a:ext cx="11039858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6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813560"/>
            <a:ext cx="5458968" cy="436287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13560"/>
            <a:ext cx="5406136" cy="436287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43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5393654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828223"/>
            <a:ext cx="5393654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2607" y="1813560"/>
            <a:ext cx="5452436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152607" y="2828223"/>
            <a:ext cx="5452436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89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383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0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839870"/>
            <a:ext cx="11039857" cy="1604433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7" cy="1655233"/>
          </a:xfrm>
        </p:spPr>
        <p:txBody>
          <a:bodyPr lIns="0"/>
          <a:lstStyle>
            <a:lvl1pPr marL="0" indent="0" algn="l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4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350520"/>
            <a:ext cx="11039856" cy="1356361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11039856" cy="436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64" r:id="rId9"/>
    <p:sldLayoutId id="2147483694" r:id="rId10"/>
    <p:sldLayoutId id="2147483776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how-to-apply-application-guide/format-and-write/write-your-application.ht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6071" y="566058"/>
            <a:ext cx="11039858" cy="1419555"/>
          </a:xfrm>
        </p:spPr>
        <p:txBody>
          <a:bodyPr>
            <a:normAutofit fontScale="90000"/>
          </a:bodyPr>
          <a:lstStyle/>
          <a:p>
            <a:r>
              <a:rPr lang="en-US" sz="5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Grant-Writing Strategies for Computational Methods Development</a:t>
            </a:r>
            <a:endParaRPr lang="en-US" sz="5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76071" y="2425339"/>
            <a:ext cx="11024168" cy="1826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Lisa D. Brooks,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Program Director (retired)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Genomic Variation Program, NHGRI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>
          <a:xfrm>
            <a:off x="583916" y="4789607"/>
            <a:ext cx="11024168" cy="314847"/>
          </a:xfrm>
        </p:spPr>
        <p:txBody>
          <a:bodyPr>
            <a:noAutofit/>
          </a:bodyPr>
          <a:lstStyle/>
          <a:p>
            <a:pPr algn="l" fontAlgn="base"/>
            <a:r>
              <a:rPr lang="en-US" sz="3600" i="0" dirty="0">
                <a:solidFill>
                  <a:srgbClr val="FFFF00"/>
                </a:solidFill>
                <a:effectLst/>
                <a:latin typeface="Roboto"/>
              </a:rPr>
              <a:t>2023 International Statistical Genetics Workshop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A4B409-EFC6-4CC2-A37C-38C40BCBE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00" y="2460306"/>
            <a:ext cx="1304399" cy="17163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E3118E-8436-4A39-8493-CB02973985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603" y="2464747"/>
            <a:ext cx="1304399" cy="17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87B37-18AC-4BF2-BBF9-F58ECBC2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1802674"/>
            <a:ext cx="11300243" cy="4362873"/>
          </a:xfrm>
        </p:spPr>
        <p:txBody>
          <a:bodyPr>
            <a:normAutofit/>
          </a:bodyPr>
          <a:lstStyle/>
          <a:p>
            <a:r>
              <a:rPr lang="en-US" dirty="0"/>
              <a:t>Lots of general information on </a:t>
            </a:r>
            <a:r>
              <a:rPr lang="en-US" sz="3800" b="1" dirty="0">
                <a:solidFill>
                  <a:srgbClr val="FFFF00"/>
                </a:solidFill>
              </a:rPr>
              <a:t>NIH grant writing</a:t>
            </a:r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https://grants.nih.gov/grants/how-to-apply-application-guide/format-and-write/write-your-application.htm</a:t>
            </a:r>
            <a:endParaRPr lang="en-US" dirty="0"/>
          </a:p>
          <a:p>
            <a:endParaRPr lang="en-US" dirty="0"/>
          </a:p>
          <a:p>
            <a:r>
              <a:rPr lang="en-US" dirty="0"/>
              <a:t>Today:  grant-writing strategies for </a:t>
            </a:r>
          </a:p>
          <a:p>
            <a:pPr marL="0" indent="0">
              <a:buNone/>
            </a:pPr>
            <a:r>
              <a:rPr lang="en-US" dirty="0"/>
              <a:t>               statistical genetics methods development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495CD1-F308-4BA1-8078-877C4041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0D57-2C41-45AB-80ED-CA1C443A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87B37-18AC-4BF2-BBF9-F58ECBC2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67" y="1993479"/>
            <a:ext cx="11343786" cy="4362873"/>
          </a:xfrm>
        </p:spPr>
        <p:txBody>
          <a:bodyPr>
            <a:normAutofit/>
          </a:bodyPr>
          <a:lstStyle/>
          <a:p>
            <a:r>
              <a:rPr lang="en-US" dirty="0"/>
              <a:t>Developing general analysis methods vs </a:t>
            </a:r>
          </a:p>
          <a:p>
            <a:pPr marL="0" indent="0">
              <a:buNone/>
            </a:pPr>
            <a:r>
              <a:rPr lang="en-US" dirty="0"/>
              <a:t>   applying analysis methods to specific diseases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Analysis methods as resources – multiple diseases</a:t>
            </a:r>
          </a:p>
          <a:p>
            <a:endParaRPr lang="en-US" dirty="0"/>
          </a:p>
          <a:p>
            <a:r>
              <a:rPr lang="en-US" dirty="0"/>
              <a:t>Not hypothesis-driven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495CD1-F308-4BA1-8078-877C4041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analysis methods as resources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0D57-2C41-45AB-80ED-CA1C443A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1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87B37-18AC-4BF2-BBF9-F58ECBC2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1" y="1208314"/>
            <a:ext cx="11039858" cy="52991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Importance of the problem</a:t>
            </a:r>
          </a:p>
          <a:p>
            <a:pPr marL="0" indent="0">
              <a:buNone/>
            </a:pPr>
            <a:r>
              <a:rPr lang="en-US" dirty="0"/>
              <a:t>       Apply to many diseases / conditions?</a:t>
            </a:r>
          </a:p>
          <a:p>
            <a:pPr marL="0" indent="0">
              <a:buNone/>
            </a:pPr>
            <a:r>
              <a:rPr lang="en-US" dirty="0"/>
              <a:t>       Enduring value of the work</a:t>
            </a:r>
          </a:p>
          <a:p>
            <a:pPr marL="0" indent="0">
              <a:buNone/>
            </a:pPr>
            <a:r>
              <a:rPr lang="en-US" dirty="0"/>
              <a:t>       Compare other methods – sometimes better</a:t>
            </a:r>
          </a:p>
          <a:p>
            <a:pPr>
              <a:spcBef>
                <a:spcPts val="2400"/>
              </a:spcBef>
            </a:pPr>
            <a:r>
              <a:rPr lang="en-US" dirty="0"/>
              <a:t>Technical competence of the methods</a:t>
            </a:r>
          </a:p>
          <a:p>
            <a:pPr marL="0" indent="0">
              <a:buNone/>
            </a:pPr>
            <a:r>
              <a:rPr lang="en-US" dirty="0"/>
              <a:t>       Power calculations</a:t>
            </a:r>
          </a:p>
          <a:p>
            <a:pPr marL="0" indent="0">
              <a:buNone/>
            </a:pPr>
            <a:r>
              <a:rPr lang="en-US" dirty="0"/>
              <a:t>       Understanding data errors</a:t>
            </a:r>
          </a:p>
          <a:p>
            <a:pPr>
              <a:spcBef>
                <a:spcPts val="2400"/>
              </a:spcBef>
            </a:pPr>
            <a:r>
              <a:rPr lang="en-US" dirty="0"/>
              <a:t>Innovation (more or less)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495CD1-F308-4BA1-8078-877C4041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121920"/>
            <a:ext cx="11039858" cy="933994"/>
          </a:xfrm>
        </p:spPr>
        <p:txBody>
          <a:bodyPr/>
          <a:lstStyle/>
          <a:p>
            <a:r>
              <a:rPr lang="en-US" dirty="0"/>
              <a:t>Evaluation of applications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0D57-2C41-45AB-80ED-CA1C443A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1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87B37-18AC-4BF2-BBF9-F58ECBC2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1" y="2063932"/>
            <a:ext cx="11343786" cy="3749040"/>
          </a:xfrm>
        </p:spPr>
        <p:txBody>
          <a:bodyPr>
            <a:normAutofit/>
          </a:bodyPr>
          <a:lstStyle/>
          <a:p>
            <a:r>
              <a:rPr lang="en-US" dirty="0"/>
              <a:t>Human subjects – explain either way</a:t>
            </a:r>
          </a:p>
          <a:p>
            <a:endParaRPr lang="en-US" dirty="0"/>
          </a:p>
          <a:p>
            <a:r>
              <a:rPr lang="en-US" dirty="0"/>
              <a:t>Diverse populations</a:t>
            </a:r>
          </a:p>
          <a:p>
            <a:endParaRPr lang="en-US" dirty="0"/>
          </a:p>
          <a:p>
            <a:r>
              <a:rPr lang="en-US" dirty="0"/>
              <a:t>Data and software sharing – broad is good!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495CD1-F308-4BA1-8078-877C4041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0D57-2C41-45AB-80ED-CA1C443A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209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Blue colors firm">
      <a:dk1>
        <a:srgbClr val="FFFFFF"/>
      </a:dk1>
      <a:lt1>
        <a:srgbClr val="001956"/>
      </a:lt1>
      <a:dk2>
        <a:srgbClr val="616165"/>
      </a:dk2>
      <a:lt2>
        <a:srgbClr val="5FE0D3"/>
      </a:lt2>
      <a:accent1>
        <a:srgbClr val="FFFFFF"/>
      </a:accent1>
      <a:accent2>
        <a:srgbClr val="FE7F01"/>
      </a:accent2>
      <a:accent3>
        <a:srgbClr val="5EDFD3"/>
      </a:accent3>
      <a:accent4>
        <a:srgbClr val="00BC0E"/>
      </a:accent4>
      <a:accent5>
        <a:srgbClr val="5B1D9D"/>
      </a:accent5>
      <a:accent6>
        <a:srgbClr val="61616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>
          <a:defRPr sz="1333" b="0" i="0" kern="1200" baseline="0" dirty="0" smtClean="0">
            <a:solidFill>
              <a:schemeClr val="bg1"/>
            </a:solidFill>
            <a:effectLst/>
            <a:latin typeface="+mj-lt"/>
            <a:ea typeface="Helvetica Neue" charset="0"/>
            <a:cs typeface="Helvetica Neue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5713</TotalTime>
  <Words>162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Roboto</vt:lpstr>
      <vt:lpstr>2_Custom Design</vt:lpstr>
      <vt:lpstr>Grant-Writing Strategies for Computational Methods Development</vt:lpstr>
      <vt:lpstr>Introduction</vt:lpstr>
      <vt:lpstr>General analysis methods as resources </vt:lpstr>
      <vt:lpstr>Evaluation of applications </vt:lpstr>
      <vt:lpstr>Other topics </vt:lpstr>
    </vt:vector>
  </TitlesOfParts>
  <Company>NHGRI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Aguila, Ernesto (NIH/NHGRI) [C]</dc:creator>
  <cp:lastModifiedBy>Lisa Brooks</cp:lastModifiedBy>
  <cp:revision>368</cp:revision>
  <dcterms:created xsi:type="dcterms:W3CDTF">2016-02-09T15:15:29Z</dcterms:created>
  <dcterms:modified xsi:type="dcterms:W3CDTF">2023-03-07T01:10:48Z</dcterms:modified>
</cp:coreProperties>
</file>