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46" r:id="rId2"/>
    <p:sldId id="499" r:id="rId3"/>
    <p:sldId id="480" r:id="rId4"/>
    <p:sldId id="491" r:id="rId5"/>
    <p:sldId id="492" r:id="rId6"/>
    <p:sldId id="498" r:id="rId7"/>
    <p:sldId id="451" r:id="rId8"/>
    <p:sldId id="494" r:id="rId9"/>
    <p:sldId id="493" r:id="rId10"/>
    <p:sldId id="497" r:id="rId11"/>
    <p:sldId id="495" r:id="rId12"/>
    <p:sldId id="4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382C2-AABE-4ACD-AFFF-EA3A5A5F744F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6C819-82E7-4C7B-948D-CC6592B1F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436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2672B-1119-487D-A4A8-924BB06878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6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2672B-1119-487D-A4A8-924BB06878A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7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2672B-1119-487D-A4A8-924BB06878A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1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2672B-1119-487D-A4A8-924BB06878A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1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7C2D7-46E5-495A-9654-0FBA8E25E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4A2BB-9CC6-42DD-BF6D-E43E2C97F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C7420-51E4-4AA2-A22E-ADA7C4B9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6350-B60B-4CD3-B119-9A335CB3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64E30-7D4D-4A84-9276-D86F8656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759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1FEE4-D69F-4432-B55F-674B2C33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8A0C7-559D-4C1F-893A-F6AE8768D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B2CA4-B119-47B9-9D14-679EA2AB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96CB5-E1EB-41D1-8605-6BCBBB04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FBFC4-B029-498C-B13F-153BEAA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98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44D624-EDF6-4321-97EE-EE3C1A837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0556D-ECB6-45E7-85A3-DD62F831E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D3C1D-D879-4A9F-80E2-63AFD688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37EED-70AB-44BE-A87C-D5333137E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F6C95-64E4-4084-89A5-1256B75A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31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14B7-33B8-42DA-AA31-CAE134A18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8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66B75CD-5CD6-4D07-B08A-ACCB61480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5A752-ADE5-45BF-9096-CA364AC58F3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9731-84D7-49CC-91E0-CE4B073467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4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FB4EE-9A1C-46F9-9CE0-965FE70D6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FDEC5-7907-4D58-BE83-9D013ECDE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6D799-2A86-4E31-91C1-B6118796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7109D-67D8-4739-A3E2-615D20EB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71B4C-E5EA-4D82-90B3-C34C856F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11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23FC-6CC3-49D9-9275-4F3733DC2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DAAF7-D3D8-47D2-ADC5-0C82A95FF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E619-1A6E-499E-A084-82487C80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9913E-755A-472B-8CB9-E51073E2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F10F0-9ABA-45DF-A12D-D33971CF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051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EBAE1-0270-4AA8-8D0B-69D262FA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9B601-269C-46ED-BA87-A26D388C0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0CC54-166B-42A9-A43B-FB35D625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32E95-52FA-4386-80F0-A3200082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3BF7A-9F8F-4434-A970-F9CCAC1C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3C31B-F11D-488D-B9EA-DF82FB3A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39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53BC-D84F-4891-9332-483717130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7664B-A071-4F01-A3DD-520D80126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5AAFE-E5D1-4440-8E5F-31A121F82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AA131-85BC-45CD-B8A9-7F4A42F29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9AA77-E2D4-42EF-8CC3-CC564B4B5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C7B39F-D8C1-4AB4-B470-B7F2E39A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70008-66CB-4D5F-A355-3177CC0C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FDD1F-9D55-4290-9688-19C85E2E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49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F180D-5D26-451E-8BD2-8FE100458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05014-E4F5-4767-8D82-0F781CB79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60ABC-3526-4756-8E3A-D2741F785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47E81-AE02-444D-ABD8-E210890F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83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AE4D3B-8E89-4A9B-81ED-1BAD83A1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4D84A-344B-41E8-9665-6E0ABB10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595C5-CB6D-42FE-8787-14DB50CB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75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C1E70-FB78-43B1-9267-BCB0A0EF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324A-8211-4BA1-89E1-540285D62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B41DF-D795-4FCB-9B43-3665A2205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2F148-4D69-4F10-937C-14D143C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7E5A8-E2B1-4831-951A-68153E4E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4C017-52BC-4621-99B3-CB201B15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946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2F95-5EAB-43FA-9324-51D2C81B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6BAA2-B973-455E-BD4B-1D2860739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38E00-210F-4FB2-AD94-A56162C6D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27434-A2AD-494C-AD8B-56B5010C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43B9F-AD04-4437-A720-D7C6896B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6422F-4D50-4277-877A-98CF0168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55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BEB63-DE13-4FC7-9E90-A2B6E8A2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8EAB6-2CE7-4DED-86DC-F7CC349E9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98BAA-09ED-4F78-A93C-B60113E97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94B1-6997-4798-AE29-8DE5E4A7893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D0E0A-04F3-43B9-A203-F32C4D034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3386-880F-4B63-80EE-822B38C6F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D2F7-064E-465F-A059-E4901F063E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3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168BA0AB-CDE4-44D9-82BE-2CD49AE751D8}"/>
              </a:ext>
            </a:extLst>
          </p:cNvPr>
          <p:cNvSpPr txBox="1">
            <a:spLocks/>
          </p:cNvSpPr>
          <p:nvPr/>
        </p:nvSpPr>
        <p:spPr>
          <a:xfrm>
            <a:off x="1524000" y="1440718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“M-GCTA”- Practical</a:t>
            </a:r>
            <a:endParaRPr kumimoji="0" lang="en-AU" sz="44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634207E-BD86-43EA-9283-B18308D344A0}"/>
              </a:ext>
            </a:extLst>
          </p:cNvPr>
          <p:cNvSpPr txBox="1">
            <a:spLocks/>
          </p:cNvSpPr>
          <p:nvPr/>
        </p:nvSpPr>
        <p:spPr>
          <a:xfrm>
            <a:off x="2064668" y="4209491"/>
            <a:ext cx="806266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David Evans</a:t>
            </a:r>
          </a:p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Institute for Molecular Bioscience</a:t>
            </a:r>
          </a:p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University of Queensland</a:t>
            </a:r>
          </a:p>
        </p:txBody>
      </p:sp>
      <p:pic>
        <p:nvPicPr>
          <p:cNvPr id="24" name="Picture 2" descr="Aug 13-14 2015, Brisbane, AUS | mixOmics">
            <a:extLst>
              <a:ext uri="{FF2B5EF4-FFF2-40B4-BE49-F238E27FC236}">
                <a16:creationId xmlns:a16="http://schemas.microsoft.com/office/drawing/2014/main" id="{95D56CE3-BE71-4B9C-8019-EE3873EEA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651" y="6149339"/>
            <a:ext cx="5577744" cy="53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Institute for Molecular Bioscience – MRCF">
            <a:extLst>
              <a:ext uri="{FF2B5EF4-FFF2-40B4-BE49-F238E27FC236}">
                <a16:creationId xmlns:a16="http://schemas.microsoft.com/office/drawing/2014/main" id="{1D4B5D43-46AF-40BC-93D6-D1978D6CCA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3" b="35300"/>
          <a:stretch/>
        </p:blipFill>
        <p:spPr bwMode="auto">
          <a:xfrm>
            <a:off x="1173806" y="5834744"/>
            <a:ext cx="4099817" cy="9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Logo&#10;&#10;Description automatically generated">
            <a:extLst>
              <a:ext uri="{FF2B5EF4-FFF2-40B4-BE49-F238E27FC236}">
                <a16:creationId xmlns:a16="http://schemas.microsoft.com/office/drawing/2014/main" id="{CEB76C9B-A08A-4B37-85B5-4CA528D465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684" y="5962091"/>
            <a:ext cx="2133600" cy="90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81641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  <a:r>
              <a:rPr lang="en-US" b="1" baseline="-25000" dirty="0">
                <a:solidFill>
                  <a:schemeClr val="tx1"/>
                </a:solidFill>
              </a:rPr>
              <a:t>MM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334151" y="3034860"/>
            <a:ext cx="715316" cy="7299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P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7625203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  <a:r>
              <a:rPr lang="en-US" b="1" baseline="-25000" dirty="0">
                <a:solidFill>
                  <a:schemeClr val="tx1"/>
                </a:solidFill>
              </a:rPr>
              <a:t>MC</a:t>
            </a:r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2881641" y="5232050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G</a:t>
            </a:r>
            <a:r>
              <a:rPr lang="en-US" sz="2000" b="1" baseline="-25000" dirty="0">
                <a:solidFill>
                  <a:schemeClr val="tx1"/>
                </a:solidFill>
              </a:rPr>
              <a:t>CM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7625203" y="5313865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G</a:t>
            </a:r>
            <a:r>
              <a:rPr lang="en-US" sz="2000" b="1" baseline="-25000" dirty="0">
                <a:solidFill>
                  <a:schemeClr val="tx1"/>
                </a:solidFill>
              </a:rPr>
              <a:t>CC</a:t>
            </a:r>
            <a:endParaRPr lang="en-US" sz="2000" b="1" dirty="0"/>
          </a:p>
        </p:txBody>
      </p:sp>
      <p:cxnSp>
        <p:nvCxnSpPr>
          <p:cNvPr id="20" name="Straight Arrow Connector 19"/>
          <p:cNvCxnSpPr>
            <a:stCxn id="7" idx="4"/>
            <a:endCxn id="16" idx="0"/>
          </p:cNvCxnSpPr>
          <p:nvPr/>
        </p:nvCxnSpPr>
        <p:spPr>
          <a:xfrm>
            <a:off x="3334187" y="2043896"/>
            <a:ext cx="0" cy="318815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4"/>
            <a:endCxn id="17" idx="0"/>
          </p:cNvCxnSpPr>
          <p:nvPr/>
        </p:nvCxnSpPr>
        <p:spPr>
          <a:xfrm>
            <a:off x="8077749" y="2043897"/>
            <a:ext cx="0" cy="326996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76675" y="3399842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1</a:t>
            </a:r>
            <a:r>
              <a:rPr lang="en-US" sz="2400" dirty="0"/>
              <a:t>/</a:t>
            </a:r>
            <a:r>
              <a:rPr lang="en-US" sz="2400" baseline="-25000" dirty="0"/>
              <a:t>2</a:t>
            </a:r>
            <a:endParaRPr lang="en-US" sz="2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077750" y="3303158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1</a:t>
            </a:r>
            <a:r>
              <a:rPr lang="en-US" sz="2400" dirty="0"/>
              <a:t>/</a:t>
            </a:r>
            <a:r>
              <a:rPr lang="en-US" sz="2400" baseline="-25000" dirty="0"/>
              <a:t>2</a:t>
            </a:r>
            <a:endParaRPr lang="en-US" sz="2400" baseline="30000" dirty="0"/>
          </a:p>
        </p:txBody>
      </p:sp>
      <p:cxnSp>
        <p:nvCxnSpPr>
          <p:cNvPr id="35" name="Straight Arrow Connector 34"/>
          <p:cNvCxnSpPr>
            <a:stCxn id="7" idx="4"/>
            <a:endCxn id="12" idx="0"/>
          </p:cNvCxnSpPr>
          <p:nvPr/>
        </p:nvCxnSpPr>
        <p:spPr>
          <a:xfrm>
            <a:off x="3334187" y="2043897"/>
            <a:ext cx="2357622" cy="9909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6" idx="7"/>
            <a:endCxn id="12" idx="2"/>
          </p:cNvCxnSpPr>
          <p:nvPr/>
        </p:nvCxnSpPr>
        <p:spPr>
          <a:xfrm flipV="1">
            <a:off x="3654185" y="3764823"/>
            <a:ext cx="2037624" cy="160192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1"/>
            <a:endCxn id="12" idx="2"/>
          </p:cNvCxnSpPr>
          <p:nvPr/>
        </p:nvCxnSpPr>
        <p:spPr>
          <a:xfrm flipH="1" flipV="1">
            <a:off x="5691810" y="3764822"/>
            <a:ext cx="2065941" cy="168373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512166" y="2095690"/>
            <a:ext cx="325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70667" y="4568958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407305" y="4568349"/>
            <a:ext cx="8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480328" y="1372416"/>
            <a:ext cx="258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Maternal genotype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22221" y="631505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Maternal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5895" y="6239951"/>
            <a:ext cx="133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Offspring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88800" y="3025948"/>
            <a:ext cx="1539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Phenotype</a:t>
            </a:r>
          </a:p>
          <a:p>
            <a:pPr algn="ctr"/>
            <a:r>
              <a:rPr lang="en-US" sz="2400" dirty="0"/>
              <a:t>(Dyadic)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70667" y="6233618"/>
            <a:ext cx="258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Offspring genotype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84845" y="631505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Maternal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757750" y="6322256"/>
            <a:ext cx="133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Offspring</a:t>
            </a:r>
          </a:p>
        </p:txBody>
      </p:sp>
      <p:sp>
        <p:nvSpPr>
          <p:cNvPr id="25" name="Oval 24"/>
          <p:cNvSpPr/>
          <p:nvPr/>
        </p:nvSpPr>
        <p:spPr>
          <a:xfrm>
            <a:off x="5239263" y="4853989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  <a:endParaRPr lang="en-US" sz="2000" b="1" dirty="0"/>
          </a:p>
        </p:txBody>
      </p:sp>
      <p:cxnSp>
        <p:nvCxnSpPr>
          <p:cNvPr id="28" name="Straight Arrow Connector 27"/>
          <p:cNvCxnSpPr>
            <a:stCxn id="25" idx="0"/>
            <a:endCxn id="12" idx="2"/>
          </p:cNvCxnSpPr>
          <p:nvPr/>
        </p:nvCxnSpPr>
        <p:spPr>
          <a:xfrm flipV="1">
            <a:off x="5691809" y="3764823"/>
            <a:ext cx="0" cy="10891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91112" y="5773742"/>
            <a:ext cx="180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Environment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151" y="4095334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2" name="Rectangle 1"/>
          <p:cNvSpPr/>
          <p:nvPr/>
        </p:nvSpPr>
        <p:spPr>
          <a:xfrm>
            <a:off x="1733850" y="193527"/>
            <a:ext cx="8934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Path model for offspring and maternal effects in mother-child dyads.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5213C60-93E5-4322-A5AE-C731BFACB8A2}"/>
              </a:ext>
            </a:extLst>
          </p:cNvPr>
          <p:cNvGrpSpPr/>
          <p:nvPr/>
        </p:nvGrpSpPr>
        <p:grpSpPr>
          <a:xfrm rot="18335195">
            <a:off x="2753052" y="5252446"/>
            <a:ext cx="257175" cy="228600"/>
            <a:chOff x="728664" y="2565977"/>
            <a:chExt cx="257175" cy="228600"/>
          </a:xfrm>
        </p:grpSpPr>
        <p:sp>
          <p:nvSpPr>
            <p:cNvPr id="31" name="Arc 88">
              <a:extLst>
                <a:ext uri="{FF2B5EF4-FFF2-40B4-BE49-F238E27FC236}">
                  <a16:creationId xmlns:a16="http://schemas.microsoft.com/office/drawing/2014/main" id="{108A5930-44A9-42C8-BBEB-48CBFCCF0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33763446-9E4E-402A-9B36-5A93AD049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4" name="Freeform 90">
              <a:extLst>
                <a:ext uri="{FF2B5EF4-FFF2-40B4-BE49-F238E27FC236}">
                  <a16:creationId xmlns:a16="http://schemas.microsoft.com/office/drawing/2014/main" id="{486173FC-BAE3-4E40-AB90-0DE4DDAB5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E150EFC-2630-41A7-BB62-D84D437ECCED}"/>
              </a:ext>
            </a:extLst>
          </p:cNvPr>
          <p:cNvGrpSpPr/>
          <p:nvPr/>
        </p:nvGrpSpPr>
        <p:grpSpPr>
          <a:xfrm rot="18335195">
            <a:off x="2738094" y="1170413"/>
            <a:ext cx="257175" cy="228600"/>
            <a:chOff x="728664" y="2565977"/>
            <a:chExt cx="257175" cy="228600"/>
          </a:xfrm>
        </p:grpSpPr>
        <p:sp>
          <p:nvSpPr>
            <p:cNvPr id="37" name="Arc 88">
              <a:extLst>
                <a:ext uri="{FF2B5EF4-FFF2-40B4-BE49-F238E27FC236}">
                  <a16:creationId xmlns:a16="http://schemas.microsoft.com/office/drawing/2014/main" id="{DFBDD8E7-079E-40E8-B4D8-2B49BE6C9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8" name="Freeform 89">
              <a:extLst>
                <a:ext uri="{FF2B5EF4-FFF2-40B4-BE49-F238E27FC236}">
                  <a16:creationId xmlns:a16="http://schemas.microsoft.com/office/drawing/2014/main" id="{7287F91B-C9A4-4623-A08A-8630C3728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9" name="Freeform 90">
              <a:extLst>
                <a:ext uri="{FF2B5EF4-FFF2-40B4-BE49-F238E27FC236}">
                  <a16:creationId xmlns:a16="http://schemas.microsoft.com/office/drawing/2014/main" id="{8D6F0633-243E-4E98-8A29-670A9F8BA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2A2BB01-181C-4E9C-93BB-8CEE092E3CD7}"/>
              </a:ext>
            </a:extLst>
          </p:cNvPr>
          <p:cNvGrpSpPr/>
          <p:nvPr/>
        </p:nvGrpSpPr>
        <p:grpSpPr>
          <a:xfrm rot="3456635">
            <a:off x="8401707" y="5319881"/>
            <a:ext cx="257175" cy="228600"/>
            <a:chOff x="728664" y="2565977"/>
            <a:chExt cx="257175" cy="228600"/>
          </a:xfrm>
        </p:grpSpPr>
        <p:sp>
          <p:nvSpPr>
            <p:cNvPr id="41" name="Arc 88">
              <a:extLst>
                <a:ext uri="{FF2B5EF4-FFF2-40B4-BE49-F238E27FC236}">
                  <a16:creationId xmlns:a16="http://schemas.microsoft.com/office/drawing/2014/main" id="{C39B828A-5FA1-4DDD-80B7-FFA326D78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2" name="Freeform 89">
              <a:extLst>
                <a:ext uri="{FF2B5EF4-FFF2-40B4-BE49-F238E27FC236}">
                  <a16:creationId xmlns:a16="http://schemas.microsoft.com/office/drawing/2014/main" id="{F8B9BEAC-0CF8-4ABB-B071-52319A97D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3" name="Freeform 90">
              <a:extLst>
                <a:ext uri="{FF2B5EF4-FFF2-40B4-BE49-F238E27FC236}">
                  <a16:creationId xmlns:a16="http://schemas.microsoft.com/office/drawing/2014/main" id="{17123AC1-DC1C-47B4-82BC-64FE13C6A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5CEEE79-0209-4209-AFB6-FA4266900BE9}"/>
              </a:ext>
            </a:extLst>
          </p:cNvPr>
          <p:cNvGrpSpPr/>
          <p:nvPr/>
        </p:nvGrpSpPr>
        <p:grpSpPr>
          <a:xfrm rot="3475414">
            <a:off x="8430372" y="1135910"/>
            <a:ext cx="257175" cy="228600"/>
            <a:chOff x="728664" y="2565977"/>
            <a:chExt cx="257175" cy="228600"/>
          </a:xfrm>
        </p:grpSpPr>
        <p:sp>
          <p:nvSpPr>
            <p:cNvPr id="45" name="Arc 88">
              <a:extLst>
                <a:ext uri="{FF2B5EF4-FFF2-40B4-BE49-F238E27FC236}">
                  <a16:creationId xmlns:a16="http://schemas.microsoft.com/office/drawing/2014/main" id="{832E9ABE-A234-45FD-BBD4-FC8E95BF7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" name="Freeform 89">
              <a:extLst>
                <a:ext uri="{FF2B5EF4-FFF2-40B4-BE49-F238E27FC236}">
                  <a16:creationId xmlns:a16="http://schemas.microsoft.com/office/drawing/2014/main" id="{157337D0-F6DD-4536-8E3E-36A1D2AA9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8" name="Freeform 90">
              <a:extLst>
                <a:ext uri="{FF2B5EF4-FFF2-40B4-BE49-F238E27FC236}">
                  <a16:creationId xmlns:a16="http://schemas.microsoft.com/office/drawing/2014/main" id="{3203C318-C4E8-4AA1-92FD-C46A95217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838E475-07CF-4F27-9C8A-2672AEC0349D}"/>
              </a:ext>
            </a:extLst>
          </p:cNvPr>
          <p:cNvGrpSpPr/>
          <p:nvPr/>
        </p:nvGrpSpPr>
        <p:grpSpPr>
          <a:xfrm rot="6324078">
            <a:off x="6108690" y="5397672"/>
            <a:ext cx="257175" cy="228600"/>
            <a:chOff x="728664" y="2565977"/>
            <a:chExt cx="257175" cy="228600"/>
          </a:xfrm>
        </p:grpSpPr>
        <p:sp>
          <p:nvSpPr>
            <p:cNvPr id="53" name="Arc 88">
              <a:extLst>
                <a:ext uri="{FF2B5EF4-FFF2-40B4-BE49-F238E27FC236}">
                  <a16:creationId xmlns:a16="http://schemas.microsoft.com/office/drawing/2014/main" id="{092EF17F-1E16-4833-A89A-19DB8E002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5" name="Freeform 89">
              <a:extLst>
                <a:ext uri="{FF2B5EF4-FFF2-40B4-BE49-F238E27FC236}">
                  <a16:creationId xmlns:a16="http://schemas.microsoft.com/office/drawing/2014/main" id="{2FEFB35A-5CA3-4C2D-8CC7-A346E1D31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6" name="Freeform 90">
              <a:extLst>
                <a:ext uri="{FF2B5EF4-FFF2-40B4-BE49-F238E27FC236}">
                  <a16:creationId xmlns:a16="http://schemas.microsoft.com/office/drawing/2014/main" id="{FA2D1C03-D772-4C6F-9F27-EE7A474C2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6178958-854E-463B-918A-764BC0A2656B}"/>
              </a:ext>
            </a:extLst>
          </p:cNvPr>
          <p:cNvSpPr txBox="1"/>
          <p:nvPr/>
        </p:nvSpPr>
        <p:spPr>
          <a:xfrm>
            <a:off x="2549115" y="1010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64D06F4-8328-445D-9B70-7DBEF10C99FF}"/>
              </a:ext>
            </a:extLst>
          </p:cNvPr>
          <p:cNvSpPr txBox="1"/>
          <p:nvPr/>
        </p:nvSpPr>
        <p:spPr>
          <a:xfrm>
            <a:off x="2573751" y="508974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07DFCCD-BED7-472B-BF66-0489BB05D140}"/>
              </a:ext>
            </a:extLst>
          </p:cNvPr>
          <p:cNvSpPr txBox="1"/>
          <p:nvPr/>
        </p:nvSpPr>
        <p:spPr>
          <a:xfrm>
            <a:off x="8633552" y="9856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7071CBD-CBDE-4532-9F09-8A5C6D4622DB}"/>
              </a:ext>
            </a:extLst>
          </p:cNvPr>
          <p:cNvSpPr txBox="1"/>
          <p:nvPr/>
        </p:nvSpPr>
        <p:spPr>
          <a:xfrm>
            <a:off x="8591344" y="521115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0E7E941-8F3A-4BCE-8478-9B04F7B52D3D}"/>
              </a:ext>
            </a:extLst>
          </p:cNvPr>
          <p:cNvSpPr txBox="1"/>
          <p:nvPr/>
        </p:nvSpPr>
        <p:spPr>
          <a:xfrm>
            <a:off x="6291914" y="544856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6C6310-6637-4A85-869E-9F566C05112E}"/>
              </a:ext>
            </a:extLst>
          </p:cNvPr>
          <p:cNvSpPr txBox="1"/>
          <p:nvPr/>
        </p:nvSpPr>
        <p:spPr>
          <a:xfrm>
            <a:off x="8654917" y="3025948"/>
            <a:ext cx="286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VAR(P) = m</a:t>
            </a:r>
            <a:r>
              <a:rPr lang="en-AU" baseline="30000" dirty="0"/>
              <a:t>2</a:t>
            </a:r>
            <a:r>
              <a:rPr lang="en-AU" dirty="0" smtClean="0"/>
              <a:t>+[c</a:t>
            </a:r>
            <a:r>
              <a:rPr lang="en-AU" baseline="30000" dirty="0" smtClean="0"/>
              <a:t>2</a:t>
            </a:r>
            <a:r>
              <a:rPr lang="en-AU" dirty="0" smtClean="0"/>
              <a:t>+h</a:t>
            </a:r>
            <a:r>
              <a:rPr lang="en-AU" baseline="30000" dirty="0" smtClean="0"/>
              <a:t>2</a:t>
            </a:r>
            <a:r>
              <a:rPr lang="en-AU" dirty="0" smtClean="0"/>
              <a:t>] +e</a:t>
            </a:r>
            <a:r>
              <a:rPr lang="en-AU" baseline="30000" dirty="0" smtClean="0"/>
              <a:t>2</a:t>
            </a:r>
            <a:r>
              <a:rPr lang="en-AU" dirty="0"/>
              <a:t>+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2801085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FFF855-74E8-4AE3-BCC4-7FCCEE2ACE74}"/>
              </a:ext>
            </a:extLst>
          </p:cNvPr>
          <p:cNvSpPr txBox="1"/>
          <p:nvPr/>
        </p:nvSpPr>
        <p:spPr>
          <a:xfrm>
            <a:off x="782053" y="433137"/>
            <a:ext cx="9052799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/>
              <a:t>#Q. Fit constrained model</a:t>
            </a:r>
          </a:p>
          <a:p>
            <a:r>
              <a:rPr lang="en-AU" sz="1400" b="1" dirty="0"/>
              <a:t># Constrained model</a:t>
            </a:r>
          </a:p>
          <a:p>
            <a:r>
              <a:rPr lang="en-AU" sz="1400" dirty="0"/>
              <a:t>TIME1&lt;-</a:t>
            </a:r>
            <a:r>
              <a:rPr lang="en-AU" sz="1400" dirty="0" err="1"/>
              <a:t>proc.time</a:t>
            </a:r>
            <a:r>
              <a:rPr lang="en-AU" sz="1400" dirty="0"/>
              <a:t>()</a:t>
            </a:r>
          </a:p>
          <a:p>
            <a:r>
              <a:rPr lang="en-AU" sz="1400" dirty="0" err="1"/>
              <a:t>MxTest</a:t>
            </a:r>
            <a:r>
              <a:rPr lang="en-AU" sz="1400" dirty="0"/>
              <a:t>&lt;-</a:t>
            </a:r>
            <a:r>
              <a:rPr lang="en-AU" sz="1400" dirty="0" err="1"/>
              <a:t>mxModel</a:t>
            </a:r>
            <a:r>
              <a:rPr lang="en-AU" sz="1400" dirty="0"/>
              <a:t>("</a:t>
            </a:r>
            <a:r>
              <a:rPr lang="en-AU" sz="1400" dirty="0" err="1"/>
              <a:t>GCTA_constraint</a:t>
            </a:r>
            <a:r>
              <a:rPr lang="en-AU" sz="1400" dirty="0"/>
              <a:t>",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mxData</a:t>
            </a:r>
            <a:r>
              <a:rPr lang="en-AU" sz="1400" dirty="0"/>
              <a:t>(observed=Yobs, type="raw"),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=1,ncol=1,free=</a:t>
            </a:r>
            <a:r>
              <a:rPr lang="en-AU" sz="1400" dirty="0" err="1"/>
              <a:t>TRUE,values</a:t>
            </a:r>
            <a:r>
              <a:rPr lang="en-AU" sz="1400" dirty="0"/>
              <a:t>=4,label="m", name="M"),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=1,ncol=1,free=</a:t>
            </a:r>
            <a:r>
              <a:rPr lang="en-AU" sz="1400" dirty="0" err="1"/>
              <a:t>TRUE,values</a:t>
            </a:r>
            <a:r>
              <a:rPr lang="en-AU" sz="1400" dirty="0"/>
              <a:t>=4,label="</a:t>
            </a:r>
            <a:r>
              <a:rPr lang="en-AU" sz="1400" dirty="0" err="1"/>
              <a:t>c",name</a:t>
            </a:r>
            <a:r>
              <a:rPr lang="en-AU" sz="1400" dirty="0"/>
              <a:t>="C"),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=1,ncol=1,free=</a:t>
            </a:r>
            <a:r>
              <a:rPr lang="en-AU" sz="1400" dirty="0" err="1"/>
              <a:t>TRUE,values</a:t>
            </a:r>
            <a:r>
              <a:rPr lang="en-AU" sz="1400" dirty="0"/>
              <a:t>=1,label="</a:t>
            </a:r>
            <a:r>
              <a:rPr lang="en-AU" sz="1400" dirty="0" err="1"/>
              <a:t>h",name</a:t>
            </a:r>
            <a:r>
              <a:rPr lang="en-AU" sz="1400" dirty="0"/>
              <a:t>="H"),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=1,ncol=1,free=</a:t>
            </a:r>
            <a:r>
              <a:rPr lang="en-AU" sz="1400" dirty="0" err="1"/>
              <a:t>TRUE,values</a:t>
            </a:r>
            <a:r>
              <a:rPr lang="en-AU" sz="1400" dirty="0"/>
              <a:t>=2,label="</a:t>
            </a:r>
            <a:r>
              <a:rPr lang="en-AU" sz="1400" dirty="0" err="1"/>
              <a:t>e",name</a:t>
            </a:r>
            <a:r>
              <a:rPr lang="en-AU" sz="1400" dirty="0"/>
              <a:t>="E"),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</a:t>
            </a:r>
            <a:r>
              <a:rPr lang="en-AU" sz="1400" dirty="0" err="1"/>
              <a:t>Iden</a:t>
            </a:r>
            <a:r>
              <a:rPr lang="en-AU" sz="1400" dirty="0"/>
              <a:t>",</a:t>
            </a:r>
            <a:r>
              <a:rPr lang="en-AU" sz="1400" dirty="0" err="1"/>
              <a:t>nrow</a:t>
            </a:r>
            <a:r>
              <a:rPr lang="en-AU" sz="1400" dirty="0"/>
              <a:t>=</a:t>
            </a:r>
            <a:r>
              <a:rPr lang="en-AU" sz="1400" dirty="0" err="1"/>
              <a:t>N,ncol</a:t>
            </a:r>
            <a:r>
              <a:rPr lang="en-AU" sz="1400" dirty="0"/>
              <a:t>=N, name="I"), 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=1,ncol=N, values=rep(1,N),name="Unit")  ,       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=1,ncol=1,free=</a:t>
            </a:r>
            <a:r>
              <a:rPr lang="en-AU" sz="1400" dirty="0" err="1"/>
              <a:t>TRUE,values</a:t>
            </a:r>
            <a:r>
              <a:rPr lang="en-AU" sz="1400" dirty="0"/>
              <a:t>=</a:t>
            </a:r>
            <a:r>
              <a:rPr lang="en-AU" sz="1400" dirty="0" err="1"/>
              <a:t>Ybar,name</a:t>
            </a:r>
            <a:r>
              <a:rPr lang="en-AU" sz="1400" dirty="0"/>
              <a:t>="mu"),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</a:t>
            </a:r>
            <a:r>
              <a:rPr lang="en-AU" sz="1400" dirty="0" err="1"/>
              <a:t>N,ncol</a:t>
            </a:r>
            <a:r>
              <a:rPr lang="en-AU" sz="1400" dirty="0"/>
              <a:t>=N, values=</a:t>
            </a:r>
            <a:r>
              <a:rPr lang="en-AU" sz="1400" dirty="0" err="1"/>
              <a:t>Alpha,name</a:t>
            </a:r>
            <a:r>
              <a:rPr lang="en-AU" sz="1400" dirty="0"/>
              <a:t>="Alpha"),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</a:t>
            </a:r>
            <a:r>
              <a:rPr lang="en-AU" sz="1400" dirty="0" err="1"/>
              <a:t>N,ncol</a:t>
            </a:r>
            <a:r>
              <a:rPr lang="en-AU" sz="1400" dirty="0"/>
              <a:t>=N, values=</a:t>
            </a:r>
            <a:r>
              <a:rPr lang="en-AU" sz="1400" dirty="0" err="1"/>
              <a:t>Beta,name</a:t>
            </a:r>
            <a:r>
              <a:rPr lang="en-AU" sz="1400" dirty="0"/>
              <a:t>="Beta"),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mxMatrix</a:t>
            </a:r>
            <a:r>
              <a:rPr lang="en-AU" sz="1400" dirty="0"/>
              <a:t>(type="Full",</a:t>
            </a:r>
            <a:r>
              <a:rPr lang="en-AU" sz="1400" dirty="0" err="1"/>
              <a:t>nrow</a:t>
            </a:r>
            <a:r>
              <a:rPr lang="en-AU" sz="1400" dirty="0"/>
              <a:t>=</a:t>
            </a:r>
            <a:r>
              <a:rPr lang="en-AU" sz="1400" dirty="0" err="1"/>
              <a:t>N,ncol</a:t>
            </a:r>
            <a:r>
              <a:rPr lang="en-AU" sz="1400" dirty="0"/>
              <a:t>=N, values=</a:t>
            </a:r>
            <a:r>
              <a:rPr lang="en-AU" sz="1400" dirty="0" err="1"/>
              <a:t>Delta,name</a:t>
            </a:r>
            <a:r>
              <a:rPr lang="en-AU" sz="1400" dirty="0"/>
              <a:t>="Delta"),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mxAlgebra</a:t>
            </a:r>
            <a:r>
              <a:rPr lang="en-AU" sz="1400" dirty="0"/>
              <a:t>(expression</a:t>
            </a:r>
            <a:r>
              <a:rPr lang="en-AU" sz="1400" dirty="0" smtClean="0">
                <a:solidFill>
                  <a:srgbClr val="FF0000"/>
                </a:solidFill>
              </a:rPr>
              <a:t>=(</a:t>
            </a:r>
            <a:r>
              <a:rPr lang="en-AU" sz="1400" dirty="0">
                <a:solidFill>
                  <a:srgbClr val="FF0000"/>
                </a:solidFill>
              </a:rPr>
              <a:t>M*M)%</a:t>
            </a:r>
            <a:r>
              <a:rPr lang="en-AU" sz="1400" dirty="0" err="1">
                <a:solidFill>
                  <a:srgbClr val="FF0000"/>
                </a:solidFill>
              </a:rPr>
              <a:t>x%Alpha</a:t>
            </a:r>
            <a:r>
              <a:rPr lang="en-AU" sz="1400" dirty="0">
                <a:solidFill>
                  <a:srgbClr val="FF0000"/>
                </a:solidFill>
              </a:rPr>
              <a:t> </a:t>
            </a:r>
            <a:r>
              <a:rPr lang="en-AU" sz="1400" dirty="0" smtClean="0"/>
              <a:t>+ </a:t>
            </a:r>
            <a:r>
              <a:rPr lang="en-AU" sz="1400" dirty="0" smtClean="0">
                <a:solidFill>
                  <a:srgbClr val="00B050"/>
                </a:solidFill>
              </a:rPr>
              <a:t>(C*C+H*H</a:t>
            </a:r>
            <a:r>
              <a:rPr lang="en-AU" sz="1400" dirty="0">
                <a:solidFill>
                  <a:srgbClr val="00B050"/>
                </a:solidFill>
              </a:rPr>
              <a:t>)%</a:t>
            </a:r>
            <a:r>
              <a:rPr lang="en-AU" sz="1400" dirty="0" err="1" smtClean="0">
                <a:solidFill>
                  <a:srgbClr val="00B050"/>
                </a:solidFill>
              </a:rPr>
              <a:t>x%Beta</a:t>
            </a:r>
            <a:r>
              <a:rPr lang="en-AU" sz="1400" dirty="0" smtClean="0">
                <a:solidFill>
                  <a:srgbClr val="00B050"/>
                </a:solidFill>
              </a:rPr>
              <a:t> </a:t>
            </a:r>
            <a:r>
              <a:rPr lang="en-AU" sz="1400" dirty="0" smtClean="0"/>
              <a:t>+ </a:t>
            </a:r>
            <a:r>
              <a:rPr lang="en-AU" sz="1400" dirty="0" smtClean="0">
                <a:solidFill>
                  <a:srgbClr val="0070C0"/>
                </a:solidFill>
              </a:rPr>
              <a:t>(</a:t>
            </a:r>
            <a:r>
              <a:rPr lang="en-AU" sz="1400" dirty="0">
                <a:solidFill>
                  <a:srgbClr val="0070C0"/>
                </a:solidFill>
              </a:rPr>
              <a:t>M*C)%</a:t>
            </a:r>
            <a:r>
              <a:rPr lang="en-AU" sz="1400" dirty="0" err="1" smtClean="0">
                <a:solidFill>
                  <a:srgbClr val="0070C0"/>
                </a:solidFill>
              </a:rPr>
              <a:t>x%Delta</a:t>
            </a:r>
            <a:r>
              <a:rPr lang="en-AU" sz="1400" dirty="0" smtClean="0">
                <a:solidFill>
                  <a:srgbClr val="0070C0"/>
                </a:solidFill>
              </a:rPr>
              <a:t> </a:t>
            </a:r>
            <a:r>
              <a:rPr lang="en-AU" sz="1400" dirty="0" smtClean="0"/>
              <a:t>+ </a:t>
            </a:r>
            <a:r>
              <a:rPr lang="en-AU" sz="1400" dirty="0" smtClean="0">
                <a:solidFill>
                  <a:srgbClr val="7030A0"/>
                </a:solidFill>
              </a:rPr>
              <a:t>(</a:t>
            </a:r>
            <a:r>
              <a:rPr lang="en-AU" sz="1400" dirty="0" err="1">
                <a:solidFill>
                  <a:srgbClr val="7030A0"/>
                </a:solidFill>
              </a:rPr>
              <a:t>E%x%E</a:t>
            </a:r>
            <a:r>
              <a:rPr lang="en-AU" sz="1400" dirty="0">
                <a:solidFill>
                  <a:srgbClr val="7030A0"/>
                </a:solidFill>
              </a:rPr>
              <a:t>)%</a:t>
            </a:r>
            <a:r>
              <a:rPr lang="en-AU" sz="1400" dirty="0" err="1">
                <a:solidFill>
                  <a:srgbClr val="7030A0"/>
                </a:solidFill>
              </a:rPr>
              <a:t>x%I</a:t>
            </a:r>
            <a:r>
              <a:rPr lang="en-AU" sz="1400" dirty="0" err="1"/>
              <a:t>,name</a:t>
            </a:r>
            <a:r>
              <a:rPr lang="en-AU" sz="1400" dirty="0"/>
              <a:t>="</a:t>
            </a:r>
            <a:r>
              <a:rPr lang="en-AU" sz="1400" dirty="0" err="1"/>
              <a:t>ESigma</a:t>
            </a:r>
            <a:r>
              <a:rPr lang="en-AU" sz="1400" dirty="0"/>
              <a:t>"),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mxAlgebra</a:t>
            </a:r>
            <a:r>
              <a:rPr lang="en-AU" sz="1400" dirty="0"/>
              <a:t>(expression=</a:t>
            </a:r>
            <a:r>
              <a:rPr lang="en-AU" sz="1400" dirty="0" err="1"/>
              <a:t>mu%x%Unit,name</a:t>
            </a:r>
            <a:r>
              <a:rPr lang="en-AU" sz="1400" dirty="0"/>
              <a:t>="</a:t>
            </a:r>
            <a:r>
              <a:rPr lang="en-AU" sz="1400" dirty="0" err="1"/>
              <a:t>Ey</a:t>
            </a:r>
            <a:r>
              <a:rPr lang="en-AU" sz="1400" dirty="0"/>
              <a:t>"), 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mxFitFunctionML</a:t>
            </a:r>
            <a:r>
              <a:rPr lang="en-AU" sz="1400" dirty="0"/>
              <a:t>(),       </a:t>
            </a:r>
          </a:p>
          <a:p>
            <a:r>
              <a:rPr lang="en-AU" sz="1400" dirty="0"/>
              <a:t>           </a:t>
            </a:r>
            <a:r>
              <a:rPr lang="en-AU" sz="1400" dirty="0" err="1"/>
              <a:t>mxExpectationNormal</a:t>
            </a:r>
            <a:r>
              <a:rPr lang="en-AU" sz="1400" dirty="0"/>
              <a:t>(covariance="</a:t>
            </a:r>
            <a:r>
              <a:rPr lang="en-AU" sz="1400" dirty="0" err="1"/>
              <a:t>GCTA_constraint.ESigma</a:t>
            </a:r>
            <a:r>
              <a:rPr lang="en-AU" sz="1400" dirty="0"/>
              <a:t>", means="GCTA_constraint.</a:t>
            </a:r>
            <a:r>
              <a:rPr lang="en-AU" sz="1400" dirty="0" err="1"/>
              <a:t>Ey</a:t>
            </a:r>
            <a:r>
              <a:rPr lang="en-AU" sz="1400" dirty="0"/>
              <a:t>",</a:t>
            </a:r>
            <a:r>
              <a:rPr lang="en-AU" sz="1400" dirty="0" err="1"/>
              <a:t>dimnames</a:t>
            </a:r>
            <a:r>
              <a:rPr lang="en-AU" sz="1400" dirty="0"/>
              <a:t>=</a:t>
            </a:r>
            <a:r>
              <a:rPr lang="en-AU" sz="1400" dirty="0" err="1"/>
              <a:t>selvars</a:t>
            </a:r>
            <a:r>
              <a:rPr lang="en-AU" sz="1400" dirty="0"/>
              <a:t>)</a:t>
            </a:r>
          </a:p>
          <a:p>
            <a:r>
              <a:rPr lang="en-AU" sz="1400" dirty="0"/>
              <a:t>)</a:t>
            </a:r>
          </a:p>
          <a:p>
            <a:r>
              <a:rPr lang="en-AU" sz="1400" dirty="0"/>
              <a:t>         </a:t>
            </a:r>
          </a:p>
          <a:p>
            <a:r>
              <a:rPr lang="en-AU" sz="1400" dirty="0"/>
              <a:t>Results&lt;-</a:t>
            </a:r>
            <a:r>
              <a:rPr lang="en-AU" sz="1400" dirty="0" err="1"/>
              <a:t>mxRun</a:t>
            </a:r>
            <a:r>
              <a:rPr lang="en-AU" sz="1400" dirty="0"/>
              <a:t>(</a:t>
            </a:r>
            <a:r>
              <a:rPr lang="en-AU" sz="1400" dirty="0" err="1"/>
              <a:t>MxTest</a:t>
            </a:r>
            <a:r>
              <a:rPr lang="en-AU" sz="1400" dirty="0"/>
              <a:t>)</a:t>
            </a:r>
          </a:p>
          <a:p>
            <a:r>
              <a:rPr lang="en-AU" sz="1400" dirty="0"/>
              <a:t>TIME2&lt;-</a:t>
            </a:r>
            <a:r>
              <a:rPr lang="en-AU" sz="1400" dirty="0" err="1"/>
              <a:t>proc.time</a:t>
            </a:r>
            <a:r>
              <a:rPr lang="en-AU" sz="1400" dirty="0"/>
              <a:t>() - TIME1</a:t>
            </a:r>
          </a:p>
          <a:p>
            <a:r>
              <a:rPr lang="en-AU" sz="1400" dirty="0"/>
              <a:t>TIME2 </a:t>
            </a:r>
          </a:p>
          <a:p>
            <a:r>
              <a:rPr lang="en-AU" sz="1400" dirty="0"/>
              <a:t>summary(Results)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6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3E36E1-2371-43F4-9315-D1A6C80F8DB8}"/>
              </a:ext>
            </a:extLst>
          </p:cNvPr>
          <p:cNvGraphicFramePr>
            <a:graphicFrameLocks noGrp="1"/>
          </p:cNvGraphicFramePr>
          <p:nvPr/>
        </p:nvGraphicFramePr>
        <p:xfrm>
          <a:off x="119480" y="710521"/>
          <a:ext cx="1184509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633">
                  <a:extLst>
                    <a:ext uri="{9D8B030D-6E8A-4147-A177-3AD203B41FA5}">
                      <a16:colId xmlns:a16="http://schemas.microsoft.com/office/drawing/2014/main" val="161500063"/>
                    </a:ext>
                  </a:extLst>
                </a:gridCol>
                <a:gridCol w="1307096">
                  <a:extLst>
                    <a:ext uri="{9D8B030D-6E8A-4147-A177-3AD203B41FA5}">
                      <a16:colId xmlns:a16="http://schemas.microsoft.com/office/drawing/2014/main" val="643873544"/>
                    </a:ext>
                  </a:extLst>
                </a:gridCol>
                <a:gridCol w="1262635">
                  <a:extLst>
                    <a:ext uri="{9D8B030D-6E8A-4147-A177-3AD203B41FA5}">
                      <a16:colId xmlns:a16="http://schemas.microsoft.com/office/drawing/2014/main" val="3326922524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938587311"/>
                    </a:ext>
                  </a:extLst>
                </a:gridCol>
                <a:gridCol w="1388979">
                  <a:extLst>
                    <a:ext uri="{9D8B030D-6E8A-4147-A177-3AD203B41FA5}">
                      <a16:colId xmlns:a16="http://schemas.microsoft.com/office/drawing/2014/main" val="1290392907"/>
                    </a:ext>
                  </a:extLst>
                </a:gridCol>
                <a:gridCol w="1243263">
                  <a:extLst>
                    <a:ext uri="{9D8B030D-6E8A-4147-A177-3AD203B41FA5}">
                      <a16:colId xmlns:a16="http://schemas.microsoft.com/office/drawing/2014/main" val="1073486785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836747813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670628509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1252117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</a:t>
                      </a:r>
                    </a:p>
                    <a:p>
                      <a:pPr algn="ctr"/>
                      <a:r>
                        <a:rPr lang="en-AU" dirty="0"/>
                        <a:t>(Mother)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G</a:t>
                      </a:r>
                    </a:p>
                    <a:p>
                      <a:pPr algn="ctr"/>
                      <a:r>
                        <a:rPr lang="en-AU" dirty="0"/>
                        <a:t>(Offspring)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Q</a:t>
                      </a:r>
                    </a:p>
                    <a:p>
                      <a:pPr algn="ctr"/>
                      <a:r>
                        <a:rPr lang="en-AU" dirty="0"/>
                        <a:t>(Covariance)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E</a:t>
                      </a:r>
                    </a:p>
                    <a:p>
                      <a:pPr algn="ctr"/>
                      <a:r>
                        <a:rPr lang="en-AU" dirty="0"/>
                        <a:t>(Residual)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-2LL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/>
                        <a:t>df</a:t>
                      </a:r>
                      <a:r>
                        <a:rPr lang="en-A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r>
                        <a:rPr lang="en-AU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AU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70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Simulated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125.7748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15.77686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15.70626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5.885773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3.86442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98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125.553799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15.891195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15.406329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6.497097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4.017265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5284.075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05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Drop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125.557493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16.430946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16.036806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3.982579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5314.165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30.09082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3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Drop M,Q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125.61817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25.86939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16.37566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6054.658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770.583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72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Drop G,Q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125.62882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25.94282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15.44102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6005.466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721.3919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56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Drop M,G,Q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125.7748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42.45193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6586.249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1302.175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151900"/>
                  </a:ext>
                </a:extLst>
              </a:tr>
            </a:tbl>
          </a:graphicData>
        </a:graphic>
      </p:graphicFrame>
      <p:sp>
        <p:nvSpPr>
          <p:cNvPr id="5" name="Text Box 9">
            <a:extLst>
              <a:ext uri="{FF2B5EF4-FFF2-40B4-BE49-F238E27FC236}">
                <a16:creationId xmlns:a16="http://schemas.microsoft.com/office/drawing/2014/main" id="{DD3CC8A1-F8C4-4DA7-9B9B-C2FB5831D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832" y="8916"/>
            <a:ext cx="42409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cs typeface="Arial" charset="0"/>
              </a:rPr>
              <a:t>Unconstrained Model</a:t>
            </a:r>
            <a:endParaRPr lang="en-US" sz="3200" dirty="0">
              <a:solidFill>
                <a:srgbClr val="3333CC"/>
              </a:solidFill>
              <a:cs typeface="Arial" charset="0"/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EC775B64-4D08-4135-B5D3-D938C54869EF}"/>
              </a:ext>
            </a:extLst>
          </p:cNvPr>
          <p:cNvGraphicFramePr>
            <a:graphicFrameLocks noGrp="1"/>
          </p:cNvGraphicFramePr>
          <p:nvPr/>
        </p:nvGraphicFramePr>
        <p:xfrm>
          <a:off x="119480" y="4532578"/>
          <a:ext cx="1184509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633">
                  <a:extLst>
                    <a:ext uri="{9D8B030D-6E8A-4147-A177-3AD203B41FA5}">
                      <a16:colId xmlns:a16="http://schemas.microsoft.com/office/drawing/2014/main" val="161500063"/>
                    </a:ext>
                  </a:extLst>
                </a:gridCol>
                <a:gridCol w="1307096">
                  <a:extLst>
                    <a:ext uri="{9D8B030D-6E8A-4147-A177-3AD203B41FA5}">
                      <a16:colId xmlns:a16="http://schemas.microsoft.com/office/drawing/2014/main" val="643873544"/>
                    </a:ext>
                  </a:extLst>
                </a:gridCol>
                <a:gridCol w="1262635">
                  <a:extLst>
                    <a:ext uri="{9D8B030D-6E8A-4147-A177-3AD203B41FA5}">
                      <a16:colId xmlns:a16="http://schemas.microsoft.com/office/drawing/2014/main" val="3326922524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938587311"/>
                    </a:ext>
                  </a:extLst>
                </a:gridCol>
                <a:gridCol w="1388979">
                  <a:extLst>
                    <a:ext uri="{9D8B030D-6E8A-4147-A177-3AD203B41FA5}">
                      <a16:colId xmlns:a16="http://schemas.microsoft.com/office/drawing/2014/main" val="1290392907"/>
                    </a:ext>
                  </a:extLst>
                </a:gridCol>
                <a:gridCol w="1243263">
                  <a:extLst>
                    <a:ext uri="{9D8B030D-6E8A-4147-A177-3AD203B41FA5}">
                      <a16:colId xmlns:a16="http://schemas.microsoft.com/office/drawing/2014/main" val="1073486785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836747813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670628509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1252117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-2LL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/>
                        <a:t>df</a:t>
                      </a:r>
                      <a:r>
                        <a:rPr lang="en-A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r>
                        <a:rPr lang="en-AU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AU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70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125.553799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3.986372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1.629827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3.570718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2.004310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5284.075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779851"/>
                  </a:ext>
                </a:extLst>
              </a:tr>
            </a:tbl>
          </a:graphicData>
        </a:graphic>
      </p:graphicFrame>
      <p:sp>
        <p:nvSpPr>
          <p:cNvPr id="7" name="Text Box 9">
            <a:extLst>
              <a:ext uri="{FF2B5EF4-FFF2-40B4-BE49-F238E27FC236}">
                <a16:creationId xmlns:a16="http://schemas.microsoft.com/office/drawing/2014/main" id="{4819BD0F-7BBD-4A3E-93BE-31CDF83B6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613" y="3761023"/>
            <a:ext cx="58707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cs typeface="Arial" charset="0"/>
              </a:rPr>
              <a:t>Model with Implicit Constraint</a:t>
            </a:r>
            <a:endParaRPr lang="en-US" sz="3200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2E9747-CCC3-438B-BAB0-655055E4FD4E}"/>
              </a:ext>
            </a:extLst>
          </p:cNvPr>
          <p:cNvSpPr txBox="1"/>
          <p:nvPr/>
        </p:nvSpPr>
        <p:spPr>
          <a:xfrm>
            <a:off x="1078693" y="5364291"/>
            <a:ext cx="309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M = m</a:t>
            </a:r>
            <a:r>
              <a:rPr lang="en-AU" baseline="30000" dirty="0"/>
              <a:t>2</a:t>
            </a:r>
            <a:r>
              <a:rPr lang="en-AU" dirty="0"/>
              <a:t> =3.986372</a:t>
            </a:r>
            <a:r>
              <a:rPr lang="en-AU" baseline="30000" dirty="0"/>
              <a:t>2</a:t>
            </a:r>
            <a:r>
              <a:rPr lang="en-AU" dirty="0"/>
              <a:t>=15.891195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A9827D-C0A3-40AE-9D5C-C30C62ECA408}"/>
              </a:ext>
            </a:extLst>
          </p:cNvPr>
          <p:cNvSpPr txBox="1"/>
          <p:nvPr/>
        </p:nvSpPr>
        <p:spPr>
          <a:xfrm>
            <a:off x="1120804" y="5691884"/>
            <a:ext cx="765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G = c</a:t>
            </a:r>
            <a:r>
              <a:rPr lang="en-AU" baseline="30000" dirty="0"/>
              <a:t>2</a:t>
            </a:r>
            <a:r>
              <a:rPr lang="en-AU" dirty="0"/>
              <a:t> + h</a:t>
            </a:r>
            <a:r>
              <a:rPr lang="en-AU" baseline="30000" dirty="0"/>
              <a:t>2</a:t>
            </a:r>
            <a:r>
              <a:rPr lang="en-AU" dirty="0"/>
              <a:t> =1.629827</a:t>
            </a:r>
            <a:r>
              <a:rPr lang="en-AU" baseline="30000" dirty="0"/>
              <a:t>2</a:t>
            </a:r>
            <a:r>
              <a:rPr lang="en-AU" dirty="0"/>
              <a:t> + 3.570718</a:t>
            </a:r>
            <a:r>
              <a:rPr lang="en-AU" baseline="30000" dirty="0"/>
              <a:t>2</a:t>
            </a:r>
            <a:r>
              <a:rPr lang="en-AU" dirty="0"/>
              <a:t> = 15.406329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F742FB-F6A0-45AB-93CD-4A9B235F7099}"/>
              </a:ext>
            </a:extLst>
          </p:cNvPr>
          <p:cNvSpPr txBox="1"/>
          <p:nvPr/>
        </p:nvSpPr>
        <p:spPr>
          <a:xfrm>
            <a:off x="1120803" y="6019477"/>
            <a:ext cx="765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Q = mc = 3.986372*1.629827 = 6.497097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437F34-F719-421F-AFFF-D98F0857028D}"/>
              </a:ext>
            </a:extLst>
          </p:cNvPr>
          <p:cNvSpPr txBox="1"/>
          <p:nvPr/>
        </p:nvSpPr>
        <p:spPr>
          <a:xfrm>
            <a:off x="1120802" y="6388809"/>
            <a:ext cx="765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 = e</a:t>
            </a:r>
            <a:r>
              <a:rPr lang="en-AU" baseline="30000" dirty="0"/>
              <a:t>2</a:t>
            </a:r>
            <a:r>
              <a:rPr lang="en-AU" dirty="0"/>
              <a:t> = 2.004310</a:t>
            </a:r>
            <a:r>
              <a:rPr lang="en-AU" baseline="30000" dirty="0"/>
              <a:t>2</a:t>
            </a:r>
            <a:r>
              <a:rPr lang="en-AU" dirty="0"/>
              <a:t> = 4.017265</a:t>
            </a:r>
          </a:p>
        </p:txBody>
      </p:sp>
    </p:spTree>
    <p:extLst>
      <p:ext uri="{BB962C8B-B14F-4D97-AF65-F5344CB8AC3E}">
        <p14:creationId xmlns:p14="http://schemas.microsoft.com/office/powerpoint/2010/main" val="38208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2187575" y="981075"/>
            <a:ext cx="770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749530" y="228601"/>
            <a:ext cx="110868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cs typeface="Arial" charset="0"/>
              </a:rPr>
              <a:t>Estimate Variance Components (Alternative Formulation)*</a:t>
            </a:r>
            <a:endParaRPr lang="en-US" sz="3200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49" name="TextBox 83"/>
          <p:cNvSpPr txBox="1">
            <a:spLocks noChangeArrowheads="1"/>
          </p:cNvSpPr>
          <p:nvPr/>
        </p:nvSpPr>
        <p:spPr bwMode="auto">
          <a:xfrm>
            <a:off x="2023983" y="1340941"/>
            <a:ext cx="85090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800" b="1" dirty="0"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4800" b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baseline="-25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endParaRPr lang="en-GB" sz="4800" baseline="-25000" dirty="0"/>
          </a:p>
        </p:txBody>
      </p:sp>
      <p:sp>
        <p:nvSpPr>
          <p:cNvPr id="50" name="TextBox 76"/>
          <p:cNvSpPr txBox="1">
            <a:spLocks noChangeArrowheads="1"/>
          </p:cNvSpPr>
          <p:nvPr/>
        </p:nvSpPr>
        <p:spPr bwMode="auto">
          <a:xfrm>
            <a:off x="1569506" y="2325926"/>
            <a:ext cx="456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expected phenotypic covariance matrix</a:t>
            </a:r>
          </a:p>
        </p:txBody>
      </p:sp>
      <p:sp>
        <p:nvSpPr>
          <p:cNvPr id="51" name="TextBox 80"/>
          <p:cNvSpPr txBox="1">
            <a:spLocks noChangeArrowheads="1"/>
          </p:cNvSpPr>
          <p:nvPr/>
        </p:nvSpPr>
        <p:spPr bwMode="auto">
          <a:xfrm>
            <a:off x="1569506" y="2749943"/>
            <a:ext cx="5933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additive genetic variance from the maternal genome</a:t>
            </a:r>
          </a:p>
        </p:txBody>
      </p:sp>
      <p:sp>
        <p:nvSpPr>
          <p:cNvPr id="52" name="TextBox 80"/>
          <p:cNvSpPr txBox="1">
            <a:spLocks noChangeArrowheads="1"/>
          </p:cNvSpPr>
          <p:nvPr/>
        </p:nvSpPr>
        <p:spPr bwMode="auto">
          <a:xfrm>
            <a:off x="1578208" y="3898396"/>
            <a:ext cx="58480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residual variance (includes environmental variance)</a:t>
            </a:r>
          </a:p>
        </p:txBody>
      </p:sp>
      <p:sp>
        <p:nvSpPr>
          <p:cNvPr id="53" name="TextBox 80"/>
          <p:cNvSpPr txBox="1">
            <a:spLocks noChangeArrowheads="1"/>
          </p:cNvSpPr>
          <p:nvPr/>
        </p:nvSpPr>
        <p:spPr bwMode="auto">
          <a:xfrm>
            <a:off x="1571710" y="4330444"/>
            <a:ext cx="8135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genome-wide genetic “correlation” between mothers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80"/>
          <p:cNvSpPr txBox="1">
            <a:spLocks noChangeArrowheads="1"/>
          </p:cNvSpPr>
          <p:nvPr/>
        </p:nvSpPr>
        <p:spPr bwMode="auto">
          <a:xfrm>
            <a:off x="1578208" y="5597976"/>
            <a:ext cx="2185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an identity matrix</a:t>
            </a:r>
          </a:p>
        </p:txBody>
      </p:sp>
      <p:sp>
        <p:nvSpPr>
          <p:cNvPr id="87" name="TextBox 80">
            <a:extLst>
              <a:ext uri="{FF2B5EF4-FFF2-40B4-BE49-F238E27FC236}">
                <a16:creationId xmlns:a16="http://schemas.microsoft.com/office/drawing/2014/main" id="{2EE29ECD-EAD3-43AC-A818-16438870B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459" y="4733399"/>
            <a:ext cx="8148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genome-wide genetic “correlation” between children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0">
            <a:extLst>
              <a:ext uri="{FF2B5EF4-FFF2-40B4-BE49-F238E27FC236}">
                <a16:creationId xmlns:a16="http://schemas.microsoft.com/office/drawing/2014/main" id="{92164965-7833-4D51-A86C-C659B569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208" y="5171490"/>
            <a:ext cx="10418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(twice) the genome-wide genetic “correlation” between mothers and children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0">
            <a:extLst>
              <a:ext uri="{FF2B5EF4-FFF2-40B4-BE49-F238E27FC236}">
                <a16:creationId xmlns:a16="http://schemas.microsoft.com/office/drawing/2014/main" id="{4796C107-56D9-4F94-98FA-340DB95A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208" y="3170861"/>
            <a:ext cx="5689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additive genetic variance from the child’s genome</a:t>
            </a:r>
          </a:p>
        </p:txBody>
      </p:sp>
      <p:sp>
        <p:nvSpPr>
          <p:cNvPr id="90" name="TextBox 80">
            <a:extLst>
              <a:ext uri="{FF2B5EF4-FFF2-40B4-BE49-F238E27FC236}">
                <a16:creationId xmlns:a16="http://schemas.microsoft.com/office/drawing/2014/main" id="{E3AE82CC-5A0C-4456-9D52-624EC59C5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505" y="3539042"/>
            <a:ext cx="9777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covariance arising because of the same genes with (indirect) maternal and (direct)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effects</a:t>
            </a:r>
          </a:p>
        </p:txBody>
      </p:sp>
      <p:sp>
        <p:nvSpPr>
          <p:cNvPr id="14" name="TextBox 80">
            <a:extLst>
              <a:ext uri="{FF2B5EF4-FFF2-40B4-BE49-F238E27FC236}">
                <a16:creationId xmlns:a16="http://schemas.microsoft.com/office/drawing/2014/main" id="{324F8AA2-BE6E-493F-A59C-E24D9F666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8" y="6358758"/>
            <a:ext cx="9973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*This model could be fitted in e.g. the GCTA software package, but it contains no implicit constraint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2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81641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  <a:r>
              <a:rPr lang="en-US" b="1" baseline="-25000" dirty="0">
                <a:solidFill>
                  <a:schemeClr val="tx1"/>
                </a:solidFill>
              </a:rPr>
              <a:t>MM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334151" y="3034860"/>
            <a:ext cx="715316" cy="7299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P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7625203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  <a:r>
              <a:rPr lang="en-US" b="1" baseline="-25000" dirty="0">
                <a:solidFill>
                  <a:schemeClr val="tx1"/>
                </a:solidFill>
              </a:rPr>
              <a:t>MC</a:t>
            </a:r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2881641" y="5232050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G</a:t>
            </a:r>
            <a:r>
              <a:rPr lang="en-US" sz="2000" b="1" baseline="-25000" dirty="0">
                <a:solidFill>
                  <a:schemeClr val="tx1"/>
                </a:solidFill>
              </a:rPr>
              <a:t>CM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7625203" y="5313865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G</a:t>
            </a:r>
            <a:r>
              <a:rPr lang="en-US" sz="2000" b="1" baseline="-25000" dirty="0">
                <a:solidFill>
                  <a:schemeClr val="tx1"/>
                </a:solidFill>
              </a:rPr>
              <a:t>CC</a:t>
            </a:r>
            <a:endParaRPr lang="en-US" sz="2000" b="1" dirty="0"/>
          </a:p>
        </p:txBody>
      </p:sp>
      <p:cxnSp>
        <p:nvCxnSpPr>
          <p:cNvPr id="20" name="Straight Arrow Connector 19"/>
          <p:cNvCxnSpPr>
            <a:stCxn id="7" idx="4"/>
            <a:endCxn id="16" idx="0"/>
          </p:cNvCxnSpPr>
          <p:nvPr/>
        </p:nvCxnSpPr>
        <p:spPr>
          <a:xfrm>
            <a:off x="3334187" y="2043896"/>
            <a:ext cx="0" cy="318815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4"/>
            <a:endCxn id="17" idx="0"/>
          </p:cNvCxnSpPr>
          <p:nvPr/>
        </p:nvCxnSpPr>
        <p:spPr>
          <a:xfrm>
            <a:off x="8077749" y="2043897"/>
            <a:ext cx="0" cy="326996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76675" y="3399842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1</a:t>
            </a:r>
            <a:r>
              <a:rPr lang="en-US" sz="2400" dirty="0"/>
              <a:t>/</a:t>
            </a:r>
            <a:r>
              <a:rPr lang="en-US" sz="2400" baseline="-25000" dirty="0"/>
              <a:t>2</a:t>
            </a:r>
            <a:endParaRPr lang="en-US" sz="2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8077750" y="3303158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1</a:t>
            </a:r>
            <a:r>
              <a:rPr lang="en-US" sz="2400" dirty="0"/>
              <a:t>/</a:t>
            </a:r>
            <a:r>
              <a:rPr lang="en-US" sz="2400" baseline="-25000" dirty="0"/>
              <a:t>2</a:t>
            </a:r>
            <a:endParaRPr lang="en-US" sz="2400" baseline="30000" dirty="0"/>
          </a:p>
        </p:txBody>
      </p:sp>
      <p:cxnSp>
        <p:nvCxnSpPr>
          <p:cNvPr id="35" name="Straight Arrow Connector 34"/>
          <p:cNvCxnSpPr>
            <a:stCxn id="7" idx="4"/>
            <a:endCxn id="12" idx="0"/>
          </p:cNvCxnSpPr>
          <p:nvPr/>
        </p:nvCxnSpPr>
        <p:spPr>
          <a:xfrm>
            <a:off x="3334187" y="2043897"/>
            <a:ext cx="2357622" cy="9909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6" idx="7"/>
            <a:endCxn id="12" idx="2"/>
          </p:cNvCxnSpPr>
          <p:nvPr/>
        </p:nvCxnSpPr>
        <p:spPr>
          <a:xfrm flipV="1">
            <a:off x="3654185" y="3764823"/>
            <a:ext cx="2037624" cy="160192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1"/>
            <a:endCxn id="12" idx="2"/>
          </p:cNvCxnSpPr>
          <p:nvPr/>
        </p:nvCxnSpPr>
        <p:spPr>
          <a:xfrm flipH="1" flipV="1">
            <a:off x="5691810" y="3764822"/>
            <a:ext cx="2065941" cy="168373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512166" y="2095690"/>
            <a:ext cx="325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70667" y="4568958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407305" y="4568349"/>
            <a:ext cx="8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480328" y="1372416"/>
            <a:ext cx="258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Maternal genotype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22221" y="631505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Maternal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5895" y="6239951"/>
            <a:ext cx="133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Offspring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88800" y="3025948"/>
            <a:ext cx="1539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Phenotype</a:t>
            </a:r>
          </a:p>
          <a:p>
            <a:pPr algn="ctr"/>
            <a:r>
              <a:rPr lang="en-US" sz="2400" dirty="0"/>
              <a:t>(Dyadic)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70667" y="6233618"/>
            <a:ext cx="258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Offspring genotype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84845" y="631505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Maternal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757750" y="6322256"/>
            <a:ext cx="133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Offspring</a:t>
            </a:r>
          </a:p>
        </p:txBody>
      </p:sp>
      <p:sp>
        <p:nvSpPr>
          <p:cNvPr id="25" name="Oval 24"/>
          <p:cNvSpPr/>
          <p:nvPr/>
        </p:nvSpPr>
        <p:spPr>
          <a:xfrm>
            <a:off x="5239263" y="4853989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  <a:endParaRPr lang="en-US" sz="2000" b="1" dirty="0"/>
          </a:p>
        </p:txBody>
      </p:sp>
      <p:cxnSp>
        <p:nvCxnSpPr>
          <p:cNvPr id="28" name="Straight Arrow Connector 27"/>
          <p:cNvCxnSpPr>
            <a:stCxn id="25" idx="0"/>
            <a:endCxn id="12" idx="2"/>
          </p:cNvCxnSpPr>
          <p:nvPr/>
        </p:nvCxnSpPr>
        <p:spPr>
          <a:xfrm flipV="1">
            <a:off x="5691809" y="3764823"/>
            <a:ext cx="0" cy="10891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91112" y="5773742"/>
            <a:ext cx="180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Environment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151" y="4095334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2" name="Rectangle 1"/>
          <p:cNvSpPr/>
          <p:nvPr/>
        </p:nvSpPr>
        <p:spPr>
          <a:xfrm>
            <a:off x="1733850" y="193527"/>
            <a:ext cx="8934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Path model for offspring and maternal effects in mother-child dyads.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5213C60-93E5-4322-A5AE-C731BFACB8A2}"/>
              </a:ext>
            </a:extLst>
          </p:cNvPr>
          <p:cNvGrpSpPr/>
          <p:nvPr/>
        </p:nvGrpSpPr>
        <p:grpSpPr>
          <a:xfrm rot="18335195">
            <a:off x="2753052" y="5252446"/>
            <a:ext cx="257175" cy="228600"/>
            <a:chOff x="728664" y="2565977"/>
            <a:chExt cx="257175" cy="228600"/>
          </a:xfrm>
        </p:grpSpPr>
        <p:sp>
          <p:nvSpPr>
            <p:cNvPr id="31" name="Arc 88">
              <a:extLst>
                <a:ext uri="{FF2B5EF4-FFF2-40B4-BE49-F238E27FC236}">
                  <a16:creationId xmlns:a16="http://schemas.microsoft.com/office/drawing/2014/main" id="{108A5930-44A9-42C8-BBEB-48CBFCCF0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Freeform 89">
              <a:extLst>
                <a:ext uri="{FF2B5EF4-FFF2-40B4-BE49-F238E27FC236}">
                  <a16:creationId xmlns:a16="http://schemas.microsoft.com/office/drawing/2014/main" id="{33763446-9E4E-402A-9B36-5A93AD049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4" name="Freeform 90">
              <a:extLst>
                <a:ext uri="{FF2B5EF4-FFF2-40B4-BE49-F238E27FC236}">
                  <a16:creationId xmlns:a16="http://schemas.microsoft.com/office/drawing/2014/main" id="{486173FC-BAE3-4E40-AB90-0DE4DDAB5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E150EFC-2630-41A7-BB62-D84D437ECCED}"/>
              </a:ext>
            </a:extLst>
          </p:cNvPr>
          <p:cNvGrpSpPr/>
          <p:nvPr/>
        </p:nvGrpSpPr>
        <p:grpSpPr>
          <a:xfrm rot="18335195">
            <a:off x="2738094" y="1170413"/>
            <a:ext cx="257175" cy="228600"/>
            <a:chOff x="728664" y="2565977"/>
            <a:chExt cx="257175" cy="228600"/>
          </a:xfrm>
        </p:grpSpPr>
        <p:sp>
          <p:nvSpPr>
            <p:cNvPr id="37" name="Arc 88">
              <a:extLst>
                <a:ext uri="{FF2B5EF4-FFF2-40B4-BE49-F238E27FC236}">
                  <a16:creationId xmlns:a16="http://schemas.microsoft.com/office/drawing/2014/main" id="{DFBDD8E7-079E-40E8-B4D8-2B49BE6C9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8" name="Freeform 89">
              <a:extLst>
                <a:ext uri="{FF2B5EF4-FFF2-40B4-BE49-F238E27FC236}">
                  <a16:creationId xmlns:a16="http://schemas.microsoft.com/office/drawing/2014/main" id="{7287F91B-C9A4-4623-A08A-8630C3728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9" name="Freeform 90">
              <a:extLst>
                <a:ext uri="{FF2B5EF4-FFF2-40B4-BE49-F238E27FC236}">
                  <a16:creationId xmlns:a16="http://schemas.microsoft.com/office/drawing/2014/main" id="{8D6F0633-243E-4E98-8A29-670A9F8BA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2A2BB01-181C-4E9C-93BB-8CEE092E3CD7}"/>
              </a:ext>
            </a:extLst>
          </p:cNvPr>
          <p:cNvGrpSpPr/>
          <p:nvPr/>
        </p:nvGrpSpPr>
        <p:grpSpPr>
          <a:xfrm rot="3456635">
            <a:off x="8401707" y="5319881"/>
            <a:ext cx="257175" cy="228600"/>
            <a:chOff x="728664" y="2565977"/>
            <a:chExt cx="257175" cy="228600"/>
          </a:xfrm>
        </p:grpSpPr>
        <p:sp>
          <p:nvSpPr>
            <p:cNvPr id="41" name="Arc 88">
              <a:extLst>
                <a:ext uri="{FF2B5EF4-FFF2-40B4-BE49-F238E27FC236}">
                  <a16:creationId xmlns:a16="http://schemas.microsoft.com/office/drawing/2014/main" id="{C39B828A-5FA1-4DDD-80B7-FFA326D78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2" name="Freeform 89">
              <a:extLst>
                <a:ext uri="{FF2B5EF4-FFF2-40B4-BE49-F238E27FC236}">
                  <a16:creationId xmlns:a16="http://schemas.microsoft.com/office/drawing/2014/main" id="{F8B9BEAC-0CF8-4ABB-B071-52319A97D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3" name="Freeform 90">
              <a:extLst>
                <a:ext uri="{FF2B5EF4-FFF2-40B4-BE49-F238E27FC236}">
                  <a16:creationId xmlns:a16="http://schemas.microsoft.com/office/drawing/2014/main" id="{17123AC1-DC1C-47B4-82BC-64FE13C6A1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5CEEE79-0209-4209-AFB6-FA4266900BE9}"/>
              </a:ext>
            </a:extLst>
          </p:cNvPr>
          <p:cNvGrpSpPr/>
          <p:nvPr/>
        </p:nvGrpSpPr>
        <p:grpSpPr>
          <a:xfrm rot="3475414">
            <a:off x="8430372" y="1135910"/>
            <a:ext cx="257175" cy="228600"/>
            <a:chOff x="728664" y="2565977"/>
            <a:chExt cx="257175" cy="228600"/>
          </a:xfrm>
        </p:grpSpPr>
        <p:sp>
          <p:nvSpPr>
            <p:cNvPr id="45" name="Arc 88">
              <a:extLst>
                <a:ext uri="{FF2B5EF4-FFF2-40B4-BE49-F238E27FC236}">
                  <a16:creationId xmlns:a16="http://schemas.microsoft.com/office/drawing/2014/main" id="{832E9ABE-A234-45FD-BBD4-FC8E95BF7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" name="Freeform 89">
              <a:extLst>
                <a:ext uri="{FF2B5EF4-FFF2-40B4-BE49-F238E27FC236}">
                  <a16:creationId xmlns:a16="http://schemas.microsoft.com/office/drawing/2014/main" id="{157337D0-F6DD-4536-8E3E-36A1D2AA9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8" name="Freeform 90">
              <a:extLst>
                <a:ext uri="{FF2B5EF4-FFF2-40B4-BE49-F238E27FC236}">
                  <a16:creationId xmlns:a16="http://schemas.microsoft.com/office/drawing/2014/main" id="{3203C318-C4E8-4AA1-92FD-C46A95217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838E475-07CF-4F27-9C8A-2672AEC0349D}"/>
              </a:ext>
            </a:extLst>
          </p:cNvPr>
          <p:cNvGrpSpPr/>
          <p:nvPr/>
        </p:nvGrpSpPr>
        <p:grpSpPr>
          <a:xfrm rot="6324078">
            <a:off x="6108690" y="5397672"/>
            <a:ext cx="257175" cy="228600"/>
            <a:chOff x="728664" y="2565977"/>
            <a:chExt cx="257175" cy="228600"/>
          </a:xfrm>
        </p:grpSpPr>
        <p:sp>
          <p:nvSpPr>
            <p:cNvPr id="53" name="Arc 88">
              <a:extLst>
                <a:ext uri="{FF2B5EF4-FFF2-40B4-BE49-F238E27FC236}">
                  <a16:creationId xmlns:a16="http://schemas.microsoft.com/office/drawing/2014/main" id="{092EF17F-1E16-4833-A89A-19DB8E002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9" y="2565977"/>
              <a:ext cx="228600" cy="2238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1286 w 43200"/>
                <a:gd name="T1" fmla="*/ 40578 h 40578"/>
                <a:gd name="T2" fmla="*/ 33167 w 43200"/>
                <a:gd name="T3" fmla="*/ 39842 h 40578"/>
                <a:gd name="T4" fmla="*/ 21600 w 43200"/>
                <a:gd name="T5" fmla="*/ 21600 h 40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78" fill="none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</a:path>
                <a:path w="43200" h="40578" stroke="0" extrusionOk="0">
                  <a:moveTo>
                    <a:pt x="11285" y="40578"/>
                  </a:moveTo>
                  <a:cubicBezTo>
                    <a:pt x="4330" y="36798"/>
                    <a:pt x="0" y="2951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997"/>
                    <a:pt x="39414" y="35880"/>
                    <a:pt x="33166" y="3984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5" name="Freeform 89">
              <a:extLst>
                <a:ext uri="{FF2B5EF4-FFF2-40B4-BE49-F238E27FC236}">
                  <a16:creationId xmlns:a16="http://schemas.microsoft.com/office/drawing/2014/main" id="{2FEFB35A-5CA3-4C2D-8CC7-A346E1D31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164" y="2727902"/>
              <a:ext cx="66675" cy="66675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18 h 42"/>
                <a:gd name="T4" fmla="*/ 24 w 42"/>
                <a:gd name="T5" fmla="*/ 0 h 42"/>
                <a:gd name="T6" fmla="*/ 0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18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6" name="Freeform 90">
              <a:extLst>
                <a:ext uri="{FF2B5EF4-FFF2-40B4-BE49-F238E27FC236}">
                  <a16:creationId xmlns:a16="http://schemas.microsoft.com/office/drawing/2014/main" id="{FA2D1C03-D772-4C6F-9F27-EE7A474C2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64" y="2727902"/>
              <a:ext cx="66675" cy="66675"/>
            </a:xfrm>
            <a:custGeom>
              <a:avLst/>
              <a:gdLst>
                <a:gd name="T0" fmla="*/ 42 w 42"/>
                <a:gd name="T1" fmla="*/ 42 h 42"/>
                <a:gd name="T2" fmla="*/ 18 w 42"/>
                <a:gd name="T3" fmla="*/ 0 h 42"/>
                <a:gd name="T4" fmla="*/ 0 w 42"/>
                <a:gd name="T5" fmla="*/ 18 h 42"/>
                <a:gd name="T6" fmla="*/ 42 w 4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6178958-854E-463B-918A-764BC0A2656B}"/>
              </a:ext>
            </a:extLst>
          </p:cNvPr>
          <p:cNvSpPr txBox="1"/>
          <p:nvPr/>
        </p:nvSpPr>
        <p:spPr>
          <a:xfrm>
            <a:off x="2549115" y="1010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64D06F4-8328-445D-9B70-7DBEF10C99FF}"/>
              </a:ext>
            </a:extLst>
          </p:cNvPr>
          <p:cNvSpPr txBox="1"/>
          <p:nvPr/>
        </p:nvSpPr>
        <p:spPr>
          <a:xfrm>
            <a:off x="2573751" y="508974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07DFCCD-BED7-472B-BF66-0489BB05D140}"/>
              </a:ext>
            </a:extLst>
          </p:cNvPr>
          <p:cNvSpPr txBox="1"/>
          <p:nvPr/>
        </p:nvSpPr>
        <p:spPr>
          <a:xfrm>
            <a:off x="8633552" y="9856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7071CBD-CBDE-4532-9F09-8A5C6D4622DB}"/>
              </a:ext>
            </a:extLst>
          </p:cNvPr>
          <p:cNvSpPr txBox="1"/>
          <p:nvPr/>
        </p:nvSpPr>
        <p:spPr>
          <a:xfrm>
            <a:off x="8591344" y="521115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0E7E941-8F3A-4BCE-8478-9B04F7B52D3D}"/>
              </a:ext>
            </a:extLst>
          </p:cNvPr>
          <p:cNvSpPr txBox="1"/>
          <p:nvPr/>
        </p:nvSpPr>
        <p:spPr>
          <a:xfrm>
            <a:off x="6291914" y="544856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6C6310-6637-4A85-869E-9F566C05112E}"/>
              </a:ext>
            </a:extLst>
          </p:cNvPr>
          <p:cNvSpPr txBox="1"/>
          <p:nvPr/>
        </p:nvSpPr>
        <p:spPr>
          <a:xfrm>
            <a:off x="8654917" y="3025948"/>
            <a:ext cx="2674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VAR(P) = m</a:t>
            </a:r>
            <a:r>
              <a:rPr lang="en-AU" baseline="30000" dirty="0"/>
              <a:t>2</a:t>
            </a:r>
            <a:r>
              <a:rPr lang="en-AU" dirty="0"/>
              <a:t>+c</a:t>
            </a:r>
            <a:r>
              <a:rPr lang="en-AU" baseline="30000" dirty="0"/>
              <a:t>2</a:t>
            </a:r>
            <a:r>
              <a:rPr lang="en-AU" dirty="0"/>
              <a:t>+h</a:t>
            </a:r>
            <a:r>
              <a:rPr lang="en-AU" baseline="30000" dirty="0"/>
              <a:t>2</a:t>
            </a:r>
            <a:r>
              <a:rPr lang="en-AU" dirty="0"/>
              <a:t>+e</a:t>
            </a:r>
            <a:r>
              <a:rPr lang="en-AU" baseline="30000" dirty="0"/>
              <a:t>2</a:t>
            </a:r>
            <a:r>
              <a:rPr lang="en-AU" dirty="0"/>
              <a:t>+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198486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2187575" y="981075"/>
            <a:ext cx="770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3074517" y="228601"/>
            <a:ext cx="5292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cs typeface="Arial" charset="0"/>
              </a:rPr>
              <a:t>Estimate Path Coefficients*</a:t>
            </a:r>
            <a:endParaRPr lang="en-US" sz="3200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49" name="TextBox 83"/>
          <p:cNvSpPr txBox="1">
            <a:spLocks noChangeArrowheads="1"/>
          </p:cNvSpPr>
          <p:nvPr/>
        </p:nvSpPr>
        <p:spPr bwMode="auto">
          <a:xfrm>
            <a:off x="2023983" y="1340941"/>
            <a:ext cx="9055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800" b="1" dirty="0"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AU" sz="4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4800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l-GR" sz="4800" b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AU" sz="4800" dirty="0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AU" sz="4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GB" sz="4800" baseline="-25000" dirty="0"/>
          </a:p>
        </p:txBody>
      </p:sp>
      <p:sp>
        <p:nvSpPr>
          <p:cNvPr id="50" name="TextBox 76"/>
          <p:cNvSpPr txBox="1">
            <a:spLocks noChangeArrowheads="1"/>
          </p:cNvSpPr>
          <p:nvPr/>
        </p:nvSpPr>
        <p:spPr bwMode="auto">
          <a:xfrm>
            <a:off x="1498622" y="2318837"/>
            <a:ext cx="61484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expected phenotypic covariance matrix for the offspring</a:t>
            </a:r>
          </a:p>
        </p:txBody>
      </p:sp>
      <p:sp>
        <p:nvSpPr>
          <p:cNvPr id="51" name="TextBox 80"/>
          <p:cNvSpPr txBox="1">
            <a:spLocks noChangeArrowheads="1"/>
          </p:cNvSpPr>
          <p:nvPr/>
        </p:nvSpPr>
        <p:spPr bwMode="auto">
          <a:xfrm>
            <a:off x="1498622" y="2742854"/>
            <a:ext cx="60003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additive genetic variance from the maternal genome</a:t>
            </a:r>
          </a:p>
        </p:txBody>
      </p:sp>
      <p:sp>
        <p:nvSpPr>
          <p:cNvPr id="52" name="TextBox 80"/>
          <p:cNvSpPr txBox="1">
            <a:spLocks noChangeArrowheads="1"/>
          </p:cNvSpPr>
          <p:nvPr/>
        </p:nvSpPr>
        <p:spPr bwMode="auto">
          <a:xfrm>
            <a:off x="1507324" y="3891307"/>
            <a:ext cx="58480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residual variance (includes environmental variance)</a:t>
            </a:r>
          </a:p>
        </p:txBody>
      </p:sp>
      <p:sp>
        <p:nvSpPr>
          <p:cNvPr id="53" name="TextBox 80"/>
          <p:cNvSpPr txBox="1">
            <a:spLocks noChangeArrowheads="1"/>
          </p:cNvSpPr>
          <p:nvPr/>
        </p:nvSpPr>
        <p:spPr bwMode="auto">
          <a:xfrm>
            <a:off x="1500826" y="4323355"/>
            <a:ext cx="8135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genome-wide genetic correlation between mothers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80"/>
          <p:cNvSpPr txBox="1">
            <a:spLocks noChangeArrowheads="1"/>
          </p:cNvSpPr>
          <p:nvPr/>
        </p:nvSpPr>
        <p:spPr bwMode="auto">
          <a:xfrm>
            <a:off x="1507324" y="5590887"/>
            <a:ext cx="2185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an identity matrix</a:t>
            </a:r>
          </a:p>
        </p:txBody>
      </p:sp>
      <p:sp>
        <p:nvSpPr>
          <p:cNvPr id="87" name="TextBox 80">
            <a:extLst>
              <a:ext uri="{FF2B5EF4-FFF2-40B4-BE49-F238E27FC236}">
                <a16:creationId xmlns:a16="http://schemas.microsoft.com/office/drawing/2014/main" id="{2EE29ECD-EAD3-43AC-A818-16438870B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575" y="4726310"/>
            <a:ext cx="8148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genome-wide genetic correlation between children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0">
            <a:extLst>
              <a:ext uri="{FF2B5EF4-FFF2-40B4-BE49-F238E27FC236}">
                <a16:creationId xmlns:a16="http://schemas.microsoft.com/office/drawing/2014/main" id="{92164965-7833-4D51-A86C-C659B569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324" y="5164401"/>
            <a:ext cx="10312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(twice) the genome-wide genetic correlation between mothers and children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0">
            <a:extLst>
              <a:ext uri="{FF2B5EF4-FFF2-40B4-BE49-F238E27FC236}">
                <a16:creationId xmlns:a16="http://schemas.microsoft.com/office/drawing/2014/main" id="{4796C107-56D9-4F94-98FA-340DB95A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324" y="3163772"/>
            <a:ext cx="59651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additive genetic variance from the child’s genome</a:t>
            </a:r>
          </a:p>
        </p:txBody>
      </p:sp>
      <p:sp>
        <p:nvSpPr>
          <p:cNvPr id="90" name="TextBox 80">
            <a:extLst>
              <a:ext uri="{FF2B5EF4-FFF2-40B4-BE49-F238E27FC236}">
                <a16:creationId xmlns:a16="http://schemas.microsoft.com/office/drawing/2014/main" id="{E3AE82CC-5A0C-4456-9D52-624EC59C5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21" y="3531953"/>
            <a:ext cx="9777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covariance arising because of the same genes with (indirect) maternal and (direct)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effects</a:t>
            </a:r>
          </a:p>
        </p:txBody>
      </p:sp>
      <p:sp>
        <p:nvSpPr>
          <p:cNvPr id="14" name="TextBox 80">
            <a:extLst>
              <a:ext uri="{FF2B5EF4-FFF2-40B4-BE49-F238E27FC236}">
                <a16:creationId xmlns:a16="http://schemas.microsoft.com/office/drawing/2014/main" id="{0F7437E7-C63B-4F03-91E1-8C8CD4236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8" y="6358758"/>
            <a:ext cx="9945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*Note the implicit constraint in that the covariance mc can only be != 0 if both m and c are non-zero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0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2187575" y="981075"/>
            <a:ext cx="770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5667063" y="228601"/>
            <a:ext cx="17695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cs typeface="Arial" charset="0"/>
              </a:rPr>
              <a:t>Practical</a:t>
            </a:r>
            <a:endParaRPr lang="en-US" sz="3200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50" name="TextBox 76"/>
          <p:cNvSpPr txBox="1">
            <a:spLocks noChangeArrowheads="1"/>
          </p:cNvSpPr>
          <p:nvPr/>
        </p:nvSpPr>
        <p:spPr bwMode="auto">
          <a:xfrm>
            <a:off x="249138" y="1349257"/>
            <a:ext cx="115361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Exercise 1: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 Set the covariance to zero, run the model, record its fit and the difference in chi-square with the base model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80">
            <a:extLst>
              <a:ext uri="{FF2B5EF4-FFF2-40B4-BE49-F238E27FC236}">
                <a16:creationId xmlns:a16="http://schemas.microsoft.com/office/drawing/2014/main" id="{0F7437E7-C63B-4F03-91E1-8C8CD4236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8" y="4236179"/>
            <a:ext cx="5989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Question:</a:t>
            </a:r>
            <a:r>
              <a:rPr lang="en-A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Which of the above models is the preferred model?</a:t>
            </a:r>
            <a:endParaRPr lang="en-G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76">
            <a:extLst>
              <a:ext uri="{FF2B5EF4-FFF2-40B4-BE49-F238E27FC236}">
                <a16:creationId xmlns:a16="http://schemas.microsoft.com/office/drawing/2014/main" id="{2F219A6C-E115-41D7-ADF2-5E16810F0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8" y="2148752"/>
            <a:ext cx="111450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Exercise 2: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 Set the maternal genetic variance to zero (and the covariance to zero), run the model, record its fit and the </a:t>
            </a:r>
          </a:p>
          <a:p>
            <a:r>
              <a:rPr lang="en-AU" dirty="0">
                <a:latin typeface="Times New Roman" pitchFamily="18" charset="0"/>
                <a:cs typeface="Times New Roman" pitchFamily="18" charset="0"/>
              </a:rPr>
              <a:t>difference in chi-square with the base model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76">
            <a:extLst>
              <a:ext uri="{FF2B5EF4-FFF2-40B4-BE49-F238E27FC236}">
                <a16:creationId xmlns:a16="http://schemas.microsoft.com/office/drawing/2014/main" id="{4D97995F-8222-4827-A612-5D68B488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8" y="2867674"/>
            <a:ext cx="111793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Exercise 3: 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Set the offspring genetic variance to zero (and the covariance to zero), run the model, record its fit and the </a:t>
            </a:r>
          </a:p>
          <a:p>
            <a:r>
              <a:rPr lang="en-AU" dirty="0">
                <a:latin typeface="Times New Roman" pitchFamily="18" charset="0"/>
                <a:cs typeface="Times New Roman" pitchFamily="18" charset="0"/>
              </a:rPr>
              <a:t>difference in chi-square with the base model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76">
            <a:extLst>
              <a:ext uri="{FF2B5EF4-FFF2-40B4-BE49-F238E27FC236}">
                <a16:creationId xmlns:a16="http://schemas.microsoft.com/office/drawing/2014/main" id="{76E58280-8089-472C-B25C-E16119BFF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42" y="3592612"/>
            <a:ext cx="119895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Exercise 4: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 Set the maternal and offspring genetic variance to zero, run the model, record its fit and the difference in chi-square</a:t>
            </a:r>
          </a:p>
          <a:p>
            <a:r>
              <a:rPr lang="en-AU" dirty="0">
                <a:latin typeface="Times New Roman" pitchFamily="18" charset="0"/>
                <a:cs typeface="Times New Roman" pitchFamily="18" charset="0"/>
              </a:rPr>
              <a:t>with the base model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76">
            <a:extLst>
              <a:ext uri="{FF2B5EF4-FFF2-40B4-BE49-F238E27FC236}">
                <a16:creationId xmlns:a16="http://schemas.microsoft.com/office/drawing/2014/main" id="{B9F958E2-B0D5-4910-A685-7527DF1B7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42" y="4631384"/>
            <a:ext cx="116226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Exercise 5: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AU" dirty="0" err="1">
                <a:latin typeface="Times New Roman" pitchFamily="18" charset="0"/>
                <a:cs typeface="Times New Roman" pitchFamily="18" charset="0"/>
              </a:rPr>
              <a:t>openMx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 script provided fits an “unconstrained” M-GCTA model. Change this script so that you fit a model</a:t>
            </a:r>
          </a:p>
          <a:p>
            <a:r>
              <a:rPr lang="en-AU" dirty="0">
                <a:latin typeface="Times New Roman" pitchFamily="18" charset="0"/>
                <a:cs typeface="Times New Roman" pitchFamily="18" charset="0"/>
              </a:rPr>
              <a:t>that includes the implicit constraint that the genetic covariance can only be non-zero when both the maternal and offspring</a:t>
            </a:r>
          </a:p>
          <a:p>
            <a:r>
              <a:rPr lang="en-AU" dirty="0">
                <a:latin typeface="Times New Roman" pitchFamily="18" charset="0"/>
                <a:cs typeface="Times New Roman" pitchFamily="18" charset="0"/>
              </a:rPr>
              <a:t>variance components are non-zero.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80">
            <a:extLst>
              <a:ext uri="{FF2B5EF4-FFF2-40B4-BE49-F238E27FC236}">
                <a16:creationId xmlns:a16="http://schemas.microsoft.com/office/drawing/2014/main" id="{E4053AE4-D2B3-40B3-A549-44D2B8D1C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8" y="1749005"/>
            <a:ext cx="7263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Question:</a:t>
            </a:r>
            <a:r>
              <a:rPr lang="en-A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the parameter estimates agree with those that were simulated?</a:t>
            </a:r>
            <a:endParaRPr lang="en-G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80">
            <a:extLst>
              <a:ext uri="{FF2B5EF4-FFF2-40B4-BE49-F238E27FC236}">
                <a16:creationId xmlns:a16="http://schemas.microsoft.com/office/drawing/2014/main" id="{E9143650-0121-4CDC-8580-FA9F3A790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8" y="5580587"/>
            <a:ext cx="99694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Question:</a:t>
            </a:r>
            <a:r>
              <a:rPr lang="en-A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the results the same between the constrained and unconstrained models? Is this surprising?</a:t>
            </a:r>
            <a:endParaRPr lang="en-G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8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D96C-D903-4238-90DB-B5A7B663A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9168"/>
            <a:ext cx="9144000" cy="2387600"/>
          </a:xfrm>
        </p:spPr>
        <p:txBody>
          <a:bodyPr/>
          <a:lstStyle/>
          <a:p>
            <a:r>
              <a:rPr lang="en-AU" dirty="0">
                <a:solidFill>
                  <a:srgbClr val="0000CC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43577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2187575" y="981075"/>
            <a:ext cx="770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749530" y="228601"/>
            <a:ext cx="110868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cs typeface="Arial" charset="0"/>
              </a:rPr>
              <a:t>Estimate Variance Components (Alternative Formulation)*</a:t>
            </a:r>
            <a:endParaRPr lang="en-US" sz="3200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49" name="TextBox 83"/>
          <p:cNvSpPr txBox="1">
            <a:spLocks noChangeArrowheads="1"/>
          </p:cNvSpPr>
          <p:nvPr/>
        </p:nvSpPr>
        <p:spPr bwMode="auto">
          <a:xfrm>
            <a:off x="2023983" y="1340941"/>
            <a:ext cx="85090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800" b="1" dirty="0"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4800" b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baseline="-25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4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4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8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endParaRPr lang="en-GB" sz="4800" baseline="-25000" dirty="0"/>
          </a:p>
        </p:txBody>
      </p:sp>
      <p:sp>
        <p:nvSpPr>
          <p:cNvPr id="50" name="TextBox 76"/>
          <p:cNvSpPr txBox="1">
            <a:spLocks noChangeArrowheads="1"/>
          </p:cNvSpPr>
          <p:nvPr/>
        </p:nvSpPr>
        <p:spPr bwMode="auto">
          <a:xfrm>
            <a:off x="1569506" y="2325926"/>
            <a:ext cx="4567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expected phenotypic covariance matrix</a:t>
            </a:r>
          </a:p>
        </p:txBody>
      </p:sp>
      <p:sp>
        <p:nvSpPr>
          <p:cNvPr id="51" name="TextBox 80"/>
          <p:cNvSpPr txBox="1">
            <a:spLocks noChangeArrowheads="1"/>
          </p:cNvSpPr>
          <p:nvPr/>
        </p:nvSpPr>
        <p:spPr bwMode="auto">
          <a:xfrm>
            <a:off x="1569506" y="2749943"/>
            <a:ext cx="5933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additive genetic variance from the maternal genome</a:t>
            </a:r>
          </a:p>
        </p:txBody>
      </p:sp>
      <p:sp>
        <p:nvSpPr>
          <p:cNvPr id="52" name="TextBox 80"/>
          <p:cNvSpPr txBox="1">
            <a:spLocks noChangeArrowheads="1"/>
          </p:cNvSpPr>
          <p:nvPr/>
        </p:nvSpPr>
        <p:spPr bwMode="auto">
          <a:xfrm>
            <a:off x="1578208" y="3898396"/>
            <a:ext cx="58480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residual variance (includes environmental variance)</a:t>
            </a:r>
          </a:p>
        </p:txBody>
      </p:sp>
      <p:sp>
        <p:nvSpPr>
          <p:cNvPr id="53" name="TextBox 80"/>
          <p:cNvSpPr txBox="1">
            <a:spLocks noChangeArrowheads="1"/>
          </p:cNvSpPr>
          <p:nvPr/>
        </p:nvSpPr>
        <p:spPr bwMode="auto">
          <a:xfrm>
            <a:off x="1571710" y="4330444"/>
            <a:ext cx="8135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genome-wide genetic “correlation” between mothers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80"/>
          <p:cNvSpPr txBox="1">
            <a:spLocks noChangeArrowheads="1"/>
          </p:cNvSpPr>
          <p:nvPr/>
        </p:nvSpPr>
        <p:spPr bwMode="auto">
          <a:xfrm>
            <a:off x="1578208" y="5597976"/>
            <a:ext cx="2185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an identity matrix</a:t>
            </a:r>
          </a:p>
        </p:txBody>
      </p:sp>
      <p:sp>
        <p:nvSpPr>
          <p:cNvPr id="87" name="TextBox 80">
            <a:extLst>
              <a:ext uri="{FF2B5EF4-FFF2-40B4-BE49-F238E27FC236}">
                <a16:creationId xmlns:a16="http://schemas.microsoft.com/office/drawing/2014/main" id="{2EE29ECD-EAD3-43AC-A818-16438870B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459" y="4733399"/>
            <a:ext cx="8148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genome-wide genetic “correlation” between children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0">
            <a:extLst>
              <a:ext uri="{FF2B5EF4-FFF2-40B4-BE49-F238E27FC236}">
                <a16:creationId xmlns:a16="http://schemas.microsoft.com/office/drawing/2014/main" id="{92164965-7833-4D51-A86C-C659B569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208" y="5171490"/>
            <a:ext cx="10418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GRM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containing pairwise (twice) the genome-wide genetic “correlation” between mothers and children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0">
            <a:extLst>
              <a:ext uri="{FF2B5EF4-FFF2-40B4-BE49-F238E27FC236}">
                <a16:creationId xmlns:a16="http://schemas.microsoft.com/office/drawing/2014/main" id="{4796C107-56D9-4F94-98FA-340DB95A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208" y="3170861"/>
            <a:ext cx="5689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additive genetic variance from the child’s genome</a:t>
            </a:r>
          </a:p>
        </p:txBody>
      </p:sp>
      <p:sp>
        <p:nvSpPr>
          <p:cNvPr id="90" name="TextBox 80">
            <a:extLst>
              <a:ext uri="{FF2B5EF4-FFF2-40B4-BE49-F238E27FC236}">
                <a16:creationId xmlns:a16="http://schemas.microsoft.com/office/drawing/2014/main" id="{E3AE82CC-5A0C-4456-9D52-624EC59C5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505" y="3539042"/>
            <a:ext cx="9777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is the covariance arising because of the same genes with (indirect) maternal and (direct)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effects</a:t>
            </a:r>
          </a:p>
        </p:txBody>
      </p:sp>
      <p:sp>
        <p:nvSpPr>
          <p:cNvPr id="14" name="TextBox 80">
            <a:extLst>
              <a:ext uri="{FF2B5EF4-FFF2-40B4-BE49-F238E27FC236}">
                <a16:creationId xmlns:a16="http://schemas.microsoft.com/office/drawing/2014/main" id="{324F8AA2-BE6E-493F-A59C-E24D9F666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8" y="6358758"/>
            <a:ext cx="9973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*This model could be fitted in e.g. the GCTA software package, but it contains no implicit constraint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0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B1DBCE-F8EE-47F5-803F-1E1D7AEE72F9}"/>
              </a:ext>
            </a:extLst>
          </p:cNvPr>
          <p:cNvSpPr txBox="1"/>
          <p:nvPr/>
        </p:nvSpPr>
        <p:spPr>
          <a:xfrm>
            <a:off x="1138990" y="86916"/>
            <a:ext cx="7495963" cy="677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/>
              <a:t>#Q. Set covariance to zero</a:t>
            </a:r>
          </a:p>
          <a:p>
            <a:r>
              <a:rPr lang="en-AU" sz="1400" dirty="0" err="1"/>
              <a:t>dropQ</a:t>
            </a:r>
            <a:r>
              <a:rPr lang="en-AU" sz="1400" dirty="0"/>
              <a:t> &lt;- </a:t>
            </a:r>
            <a:r>
              <a:rPr lang="en-AU" sz="1400" dirty="0" err="1"/>
              <a:t>omxSetParameters</a:t>
            </a:r>
            <a:r>
              <a:rPr lang="en-AU" sz="1400" dirty="0"/>
              <a:t>(</a:t>
            </a:r>
            <a:r>
              <a:rPr lang="en-AU" sz="1400" dirty="0" err="1"/>
              <a:t>MxTest</a:t>
            </a:r>
            <a:r>
              <a:rPr lang="en-AU" sz="1400" dirty="0"/>
              <a:t>, "q", free=FALSE, values=0) </a:t>
            </a:r>
          </a:p>
          <a:p>
            <a:r>
              <a:rPr lang="en-AU" sz="1400" dirty="0"/>
              <a:t># RUN MODEL</a:t>
            </a:r>
          </a:p>
          <a:p>
            <a:r>
              <a:rPr lang="en-AU" sz="1400" dirty="0" err="1"/>
              <a:t>fitReduced</a:t>
            </a:r>
            <a:r>
              <a:rPr lang="en-AU" sz="1400" dirty="0"/>
              <a:t>    &lt;- </a:t>
            </a:r>
            <a:r>
              <a:rPr lang="en-AU" sz="1400" dirty="0" err="1"/>
              <a:t>mxRun</a:t>
            </a:r>
            <a:r>
              <a:rPr lang="en-AU" sz="1400" dirty="0"/>
              <a:t>( </a:t>
            </a:r>
            <a:r>
              <a:rPr lang="en-AU" sz="1400" dirty="0" err="1"/>
              <a:t>dropQ</a:t>
            </a:r>
            <a:r>
              <a:rPr lang="en-AU" sz="1400" dirty="0"/>
              <a:t>, intervals=F )</a:t>
            </a:r>
          </a:p>
          <a:p>
            <a:r>
              <a:rPr lang="en-AU" sz="1400" dirty="0" err="1"/>
              <a:t>sumReduced</a:t>
            </a:r>
            <a:r>
              <a:rPr lang="en-AU" sz="1400" dirty="0"/>
              <a:t>    &lt;- summary( </a:t>
            </a:r>
            <a:r>
              <a:rPr lang="en-AU" sz="1400" dirty="0" err="1"/>
              <a:t>fitReduced</a:t>
            </a:r>
            <a:r>
              <a:rPr lang="en-AU" sz="1400" dirty="0"/>
              <a:t> )</a:t>
            </a:r>
          </a:p>
          <a:p>
            <a:r>
              <a:rPr lang="en-AU" sz="1400" dirty="0"/>
              <a:t>summary( </a:t>
            </a:r>
            <a:r>
              <a:rPr lang="en-AU" sz="1400" dirty="0" err="1"/>
              <a:t>fitReduced</a:t>
            </a:r>
            <a:r>
              <a:rPr lang="en-AU" sz="1400" dirty="0"/>
              <a:t> )</a:t>
            </a:r>
          </a:p>
          <a:p>
            <a:r>
              <a:rPr lang="en-AU" sz="1400" dirty="0" err="1"/>
              <a:t>mxCompare</a:t>
            </a:r>
            <a:r>
              <a:rPr lang="en-AU" sz="1400" dirty="0"/>
              <a:t>(Results, </a:t>
            </a:r>
            <a:r>
              <a:rPr lang="en-AU" sz="1400" dirty="0" err="1"/>
              <a:t>fitReduced</a:t>
            </a:r>
            <a:r>
              <a:rPr lang="en-AU" sz="1400" dirty="0"/>
              <a:t>)</a:t>
            </a:r>
          </a:p>
          <a:p>
            <a:endParaRPr lang="en-AU" sz="1400" dirty="0"/>
          </a:p>
          <a:p>
            <a:r>
              <a:rPr lang="en-AU" sz="1400" b="1" dirty="0"/>
              <a:t>#Q. Set maternal genetic variance (and covariance) to zero</a:t>
            </a:r>
          </a:p>
          <a:p>
            <a:r>
              <a:rPr lang="en-AU" sz="1400" dirty="0" err="1"/>
              <a:t>dropMQ</a:t>
            </a:r>
            <a:r>
              <a:rPr lang="en-AU" sz="1400" dirty="0"/>
              <a:t> &lt;- </a:t>
            </a:r>
            <a:r>
              <a:rPr lang="en-AU" sz="1400" dirty="0" err="1"/>
              <a:t>omxSetParameters</a:t>
            </a:r>
            <a:r>
              <a:rPr lang="en-AU" sz="1400" dirty="0"/>
              <a:t>(</a:t>
            </a:r>
            <a:r>
              <a:rPr lang="en-AU" sz="1400" dirty="0" err="1"/>
              <a:t>MxTest</a:t>
            </a:r>
            <a:r>
              <a:rPr lang="en-AU" sz="1400" dirty="0"/>
              <a:t>, c("</a:t>
            </a:r>
            <a:r>
              <a:rPr lang="en-AU" sz="1400" dirty="0" err="1"/>
              <a:t>m","q</a:t>
            </a:r>
            <a:r>
              <a:rPr lang="en-AU" sz="1400" dirty="0"/>
              <a:t>"), free=c(FALSE,FALSE), values=c(0,0)) </a:t>
            </a:r>
          </a:p>
          <a:p>
            <a:r>
              <a:rPr lang="en-AU" sz="1400" dirty="0"/>
              <a:t># RUN MODEL</a:t>
            </a:r>
          </a:p>
          <a:p>
            <a:r>
              <a:rPr lang="en-AU" sz="1400" dirty="0" err="1"/>
              <a:t>fitReduced</a:t>
            </a:r>
            <a:r>
              <a:rPr lang="en-AU" sz="1400" dirty="0"/>
              <a:t>    &lt;- </a:t>
            </a:r>
            <a:r>
              <a:rPr lang="en-AU" sz="1400" dirty="0" err="1"/>
              <a:t>mxRun</a:t>
            </a:r>
            <a:r>
              <a:rPr lang="en-AU" sz="1400" dirty="0"/>
              <a:t>( </a:t>
            </a:r>
            <a:r>
              <a:rPr lang="en-AU" sz="1400" dirty="0" err="1"/>
              <a:t>dropMQ</a:t>
            </a:r>
            <a:r>
              <a:rPr lang="en-AU" sz="1400" dirty="0"/>
              <a:t>, intervals=F )</a:t>
            </a:r>
          </a:p>
          <a:p>
            <a:r>
              <a:rPr lang="en-AU" sz="1400" dirty="0" err="1"/>
              <a:t>sumReduced</a:t>
            </a:r>
            <a:r>
              <a:rPr lang="en-AU" sz="1400" dirty="0"/>
              <a:t>    &lt;- summary( </a:t>
            </a:r>
            <a:r>
              <a:rPr lang="en-AU" sz="1400" dirty="0" err="1"/>
              <a:t>fitReduced</a:t>
            </a:r>
            <a:r>
              <a:rPr lang="en-AU" sz="1400" dirty="0"/>
              <a:t> )</a:t>
            </a:r>
          </a:p>
          <a:p>
            <a:r>
              <a:rPr lang="en-AU" sz="1400" dirty="0"/>
              <a:t>summary( </a:t>
            </a:r>
            <a:r>
              <a:rPr lang="en-AU" sz="1400" dirty="0" err="1"/>
              <a:t>fitReduced</a:t>
            </a:r>
            <a:r>
              <a:rPr lang="en-AU" sz="1400" dirty="0"/>
              <a:t> )</a:t>
            </a:r>
          </a:p>
          <a:p>
            <a:r>
              <a:rPr lang="en-AU" sz="1400" dirty="0" err="1"/>
              <a:t>mxCompare</a:t>
            </a:r>
            <a:r>
              <a:rPr lang="en-AU" sz="1400" dirty="0"/>
              <a:t>(Results, </a:t>
            </a:r>
            <a:r>
              <a:rPr lang="en-AU" sz="1400" dirty="0" err="1"/>
              <a:t>fitReduced</a:t>
            </a:r>
            <a:r>
              <a:rPr lang="en-AU" sz="1400" dirty="0"/>
              <a:t>)</a:t>
            </a:r>
          </a:p>
          <a:p>
            <a:endParaRPr lang="en-AU" sz="1400" dirty="0"/>
          </a:p>
          <a:p>
            <a:r>
              <a:rPr lang="en-AU" sz="1400" b="1" dirty="0"/>
              <a:t>#Q. Set child genetic variance (and covariance) to zero</a:t>
            </a:r>
          </a:p>
          <a:p>
            <a:r>
              <a:rPr lang="en-AU" sz="1400" dirty="0" err="1"/>
              <a:t>dropGQ</a:t>
            </a:r>
            <a:r>
              <a:rPr lang="en-AU" sz="1400" dirty="0"/>
              <a:t> &lt;- </a:t>
            </a:r>
            <a:r>
              <a:rPr lang="en-AU" sz="1400" dirty="0" err="1"/>
              <a:t>omxSetParameters</a:t>
            </a:r>
            <a:r>
              <a:rPr lang="en-AU" sz="1400" dirty="0"/>
              <a:t>(</a:t>
            </a:r>
            <a:r>
              <a:rPr lang="en-AU" sz="1400" dirty="0" err="1"/>
              <a:t>MxTest</a:t>
            </a:r>
            <a:r>
              <a:rPr lang="en-AU" sz="1400" dirty="0"/>
              <a:t>, c("</a:t>
            </a:r>
            <a:r>
              <a:rPr lang="en-AU" sz="1400" dirty="0" err="1"/>
              <a:t>g","q</a:t>
            </a:r>
            <a:r>
              <a:rPr lang="en-AU" sz="1400" dirty="0"/>
              <a:t>"), free=c(FALSE,FALSE), values=c(0,0)) </a:t>
            </a:r>
          </a:p>
          <a:p>
            <a:r>
              <a:rPr lang="en-AU" sz="1400" dirty="0"/>
              <a:t># RUN MODEL</a:t>
            </a:r>
          </a:p>
          <a:p>
            <a:r>
              <a:rPr lang="en-AU" sz="1400" dirty="0" err="1"/>
              <a:t>fitReduced</a:t>
            </a:r>
            <a:r>
              <a:rPr lang="en-AU" sz="1400" dirty="0"/>
              <a:t>    &lt;- </a:t>
            </a:r>
            <a:r>
              <a:rPr lang="en-AU" sz="1400" dirty="0" err="1"/>
              <a:t>mxRun</a:t>
            </a:r>
            <a:r>
              <a:rPr lang="en-AU" sz="1400" dirty="0"/>
              <a:t>( </a:t>
            </a:r>
            <a:r>
              <a:rPr lang="en-AU" sz="1400" dirty="0" err="1"/>
              <a:t>dropGQ</a:t>
            </a:r>
            <a:r>
              <a:rPr lang="en-AU" sz="1400" dirty="0"/>
              <a:t>, intervals=F )</a:t>
            </a:r>
          </a:p>
          <a:p>
            <a:r>
              <a:rPr lang="en-AU" sz="1400" dirty="0" err="1"/>
              <a:t>sumReduced</a:t>
            </a:r>
            <a:r>
              <a:rPr lang="en-AU" sz="1400" dirty="0"/>
              <a:t>    &lt;- summary( </a:t>
            </a:r>
            <a:r>
              <a:rPr lang="en-AU" sz="1400" dirty="0" err="1"/>
              <a:t>fitReduced</a:t>
            </a:r>
            <a:r>
              <a:rPr lang="en-AU" sz="1400" dirty="0"/>
              <a:t> )</a:t>
            </a:r>
          </a:p>
          <a:p>
            <a:r>
              <a:rPr lang="en-AU" sz="1400" dirty="0"/>
              <a:t>summary( </a:t>
            </a:r>
            <a:r>
              <a:rPr lang="en-AU" sz="1400" dirty="0" err="1"/>
              <a:t>fitReduced</a:t>
            </a:r>
            <a:r>
              <a:rPr lang="en-AU" sz="1400" dirty="0"/>
              <a:t> )</a:t>
            </a:r>
          </a:p>
          <a:p>
            <a:r>
              <a:rPr lang="en-AU" sz="1400" dirty="0" err="1"/>
              <a:t>mxCompare</a:t>
            </a:r>
            <a:r>
              <a:rPr lang="en-AU" sz="1400" dirty="0"/>
              <a:t>(Results, </a:t>
            </a:r>
            <a:r>
              <a:rPr lang="en-AU" sz="1400" dirty="0" err="1"/>
              <a:t>fitReduced</a:t>
            </a:r>
            <a:r>
              <a:rPr lang="en-AU" sz="1400" dirty="0"/>
              <a:t>)</a:t>
            </a:r>
          </a:p>
          <a:p>
            <a:endParaRPr lang="en-AU" sz="1400" dirty="0"/>
          </a:p>
          <a:p>
            <a:r>
              <a:rPr lang="en-AU" sz="1400" b="1" dirty="0"/>
              <a:t>#Q. Set all genetic variance components to zero</a:t>
            </a:r>
          </a:p>
          <a:p>
            <a:r>
              <a:rPr lang="en-AU" sz="1400" dirty="0" err="1"/>
              <a:t>dropMGQ</a:t>
            </a:r>
            <a:r>
              <a:rPr lang="en-AU" sz="1400" dirty="0"/>
              <a:t> &lt;- </a:t>
            </a:r>
            <a:r>
              <a:rPr lang="en-AU" sz="1400" dirty="0" err="1"/>
              <a:t>omxSetParameters</a:t>
            </a:r>
            <a:r>
              <a:rPr lang="en-AU" sz="1400" dirty="0"/>
              <a:t>(</a:t>
            </a:r>
            <a:r>
              <a:rPr lang="en-AU" sz="1400" dirty="0" err="1"/>
              <a:t>MxTest</a:t>
            </a:r>
            <a:r>
              <a:rPr lang="en-AU" sz="1400" dirty="0"/>
              <a:t>, c("</a:t>
            </a:r>
            <a:r>
              <a:rPr lang="en-AU" sz="1400" dirty="0" err="1"/>
              <a:t>m","g","q</a:t>
            </a:r>
            <a:r>
              <a:rPr lang="en-AU" sz="1400" dirty="0"/>
              <a:t>"), free=c(FALSE,FALSE,FALSE), values=c(0,0,0)) </a:t>
            </a:r>
          </a:p>
          <a:p>
            <a:r>
              <a:rPr lang="en-AU" sz="1400" dirty="0"/>
              <a:t># RUN MODEL</a:t>
            </a:r>
          </a:p>
          <a:p>
            <a:r>
              <a:rPr lang="en-AU" sz="1400" dirty="0" err="1"/>
              <a:t>fitReduced</a:t>
            </a:r>
            <a:r>
              <a:rPr lang="en-AU" sz="1400" dirty="0"/>
              <a:t>    &lt;- </a:t>
            </a:r>
            <a:r>
              <a:rPr lang="en-AU" sz="1400" dirty="0" err="1"/>
              <a:t>mxRun</a:t>
            </a:r>
            <a:r>
              <a:rPr lang="en-AU" sz="1400" dirty="0"/>
              <a:t>( </a:t>
            </a:r>
            <a:r>
              <a:rPr lang="en-AU" sz="1400" dirty="0" err="1"/>
              <a:t>dropMGQ</a:t>
            </a:r>
            <a:r>
              <a:rPr lang="en-AU" sz="1400" dirty="0"/>
              <a:t>, intervals=F )</a:t>
            </a:r>
          </a:p>
          <a:p>
            <a:r>
              <a:rPr lang="en-AU" sz="1400" dirty="0" err="1"/>
              <a:t>sumReduced</a:t>
            </a:r>
            <a:r>
              <a:rPr lang="en-AU" sz="1400" dirty="0"/>
              <a:t>    &lt;- summary( </a:t>
            </a:r>
            <a:r>
              <a:rPr lang="en-AU" sz="1400" dirty="0" err="1"/>
              <a:t>fitReduced</a:t>
            </a:r>
            <a:r>
              <a:rPr lang="en-AU" sz="1400" dirty="0"/>
              <a:t> )</a:t>
            </a:r>
          </a:p>
          <a:p>
            <a:r>
              <a:rPr lang="en-AU" sz="1400" dirty="0"/>
              <a:t>summary( </a:t>
            </a:r>
            <a:r>
              <a:rPr lang="en-AU" sz="1400" dirty="0" err="1"/>
              <a:t>fitReduced</a:t>
            </a:r>
            <a:r>
              <a:rPr lang="en-AU" sz="1400" dirty="0"/>
              <a:t> )</a:t>
            </a:r>
          </a:p>
          <a:p>
            <a:r>
              <a:rPr lang="en-AU" sz="1400" dirty="0" err="1"/>
              <a:t>mxCompare</a:t>
            </a:r>
            <a:r>
              <a:rPr lang="en-AU" sz="1400" dirty="0"/>
              <a:t>(Results, </a:t>
            </a:r>
            <a:r>
              <a:rPr lang="en-AU" sz="1400" dirty="0" err="1"/>
              <a:t>fitReduced</a:t>
            </a:r>
            <a:r>
              <a:rPr lang="en-AU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341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03E36E1-2371-43F4-9315-D1A6C80F8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14492"/>
              </p:ext>
            </p:extLst>
          </p:nvPr>
        </p:nvGraphicFramePr>
        <p:xfrm>
          <a:off x="119480" y="710521"/>
          <a:ext cx="1184509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633">
                  <a:extLst>
                    <a:ext uri="{9D8B030D-6E8A-4147-A177-3AD203B41FA5}">
                      <a16:colId xmlns:a16="http://schemas.microsoft.com/office/drawing/2014/main" val="161500063"/>
                    </a:ext>
                  </a:extLst>
                </a:gridCol>
                <a:gridCol w="1307096">
                  <a:extLst>
                    <a:ext uri="{9D8B030D-6E8A-4147-A177-3AD203B41FA5}">
                      <a16:colId xmlns:a16="http://schemas.microsoft.com/office/drawing/2014/main" val="643873544"/>
                    </a:ext>
                  </a:extLst>
                </a:gridCol>
                <a:gridCol w="1262635">
                  <a:extLst>
                    <a:ext uri="{9D8B030D-6E8A-4147-A177-3AD203B41FA5}">
                      <a16:colId xmlns:a16="http://schemas.microsoft.com/office/drawing/2014/main" val="3326922524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938587311"/>
                    </a:ext>
                  </a:extLst>
                </a:gridCol>
                <a:gridCol w="1388979">
                  <a:extLst>
                    <a:ext uri="{9D8B030D-6E8A-4147-A177-3AD203B41FA5}">
                      <a16:colId xmlns:a16="http://schemas.microsoft.com/office/drawing/2014/main" val="1290392907"/>
                    </a:ext>
                  </a:extLst>
                </a:gridCol>
                <a:gridCol w="1243263">
                  <a:extLst>
                    <a:ext uri="{9D8B030D-6E8A-4147-A177-3AD203B41FA5}">
                      <a16:colId xmlns:a16="http://schemas.microsoft.com/office/drawing/2014/main" val="1073486785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836747813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2670628509"/>
                    </a:ext>
                  </a:extLst>
                </a:gridCol>
                <a:gridCol w="1316121">
                  <a:extLst>
                    <a:ext uri="{9D8B030D-6E8A-4147-A177-3AD203B41FA5}">
                      <a16:colId xmlns:a16="http://schemas.microsoft.com/office/drawing/2014/main" val="1252117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</a:t>
                      </a:r>
                    </a:p>
                    <a:p>
                      <a:pPr algn="ctr"/>
                      <a:r>
                        <a:rPr lang="en-AU" dirty="0"/>
                        <a:t>(Mother)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G</a:t>
                      </a:r>
                    </a:p>
                    <a:p>
                      <a:pPr algn="ctr"/>
                      <a:r>
                        <a:rPr lang="en-AU" dirty="0"/>
                        <a:t>(Offspring)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Q</a:t>
                      </a:r>
                    </a:p>
                    <a:p>
                      <a:pPr algn="ctr"/>
                      <a:r>
                        <a:rPr lang="en-AU" dirty="0"/>
                        <a:t>(Covariance)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E</a:t>
                      </a:r>
                    </a:p>
                    <a:p>
                      <a:pPr algn="ctr"/>
                      <a:r>
                        <a:rPr lang="en-AU" dirty="0"/>
                        <a:t>(Residual)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-2LL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/>
                        <a:t>df</a:t>
                      </a:r>
                      <a:r>
                        <a:rPr lang="en-A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r>
                        <a:rPr lang="en-AU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AU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70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Simulated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125.7748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15.77686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15.70626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5.885773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3.86442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98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125.553799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15.891195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15.406329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6.497097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4.017265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5284.075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05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Drop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125.557493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16.430946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16.036806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3.982579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5314.165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30.09082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3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Drop M,Q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125.61817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25.86939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16.37566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6054.658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770.583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72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Drop G,Q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125.62882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25.94282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15.44102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6005.466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721.3919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56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Drop M,G,Q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125.7748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42.45193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6586.249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1302.175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151900"/>
                  </a:ext>
                </a:extLst>
              </a:tr>
            </a:tbl>
          </a:graphicData>
        </a:graphic>
      </p:graphicFrame>
      <p:sp>
        <p:nvSpPr>
          <p:cNvPr id="5" name="Text Box 9">
            <a:extLst>
              <a:ext uri="{FF2B5EF4-FFF2-40B4-BE49-F238E27FC236}">
                <a16:creationId xmlns:a16="http://schemas.microsoft.com/office/drawing/2014/main" id="{DD3CC8A1-F8C4-4DA7-9B9B-C2FB5831D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832" y="8916"/>
            <a:ext cx="42409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cs typeface="Arial" charset="0"/>
              </a:rPr>
              <a:t>Unconstrained Model</a:t>
            </a:r>
            <a:endParaRPr lang="en-US" sz="3200" dirty="0">
              <a:solidFill>
                <a:srgbClr val="3333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421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1399</Words>
  <Application>Microsoft Office PowerPoint</Application>
  <PresentationFormat>Widescreen</PresentationFormat>
  <Paragraphs>318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Evans</dc:creator>
  <cp:lastModifiedBy>David Evans</cp:lastModifiedBy>
  <cp:revision>7</cp:revision>
  <dcterms:created xsi:type="dcterms:W3CDTF">2022-05-11T00:36:55Z</dcterms:created>
  <dcterms:modified xsi:type="dcterms:W3CDTF">2022-05-13T00:32:04Z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2022-05-11T00:36:55Z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6b3e8b21-3884-4ee0-a476-7a598c9fdc1e</vt:lpwstr>
  </property>
  <property fmtid="{D5CDD505-2E9C-101B-9397-08002B2CF9AE}" pid="8" name="MSIP_Label_0f488380-630a-4f55-a077-a19445e3f360_ContentBits">
    <vt:lpwstr>0</vt:lpwstr>
  </property>
</Properties>
</file>