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4"/>
  </p:notesMasterIdLst>
  <p:sldIdLst>
    <p:sldId id="422" r:id="rId2"/>
    <p:sldId id="420" r:id="rId3"/>
    <p:sldId id="423" r:id="rId4"/>
    <p:sldId id="424" r:id="rId5"/>
    <p:sldId id="258" r:id="rId6"/>
    <p:sldId id="434" r:id="rId7"/>
    <p:sldId id="290" r:id="rId8"/>
    <p:sldId id="433" r:id="rId9"/>
    <p:sldId id="270" r:id="rId10"/>
    <p:sldId id="271" r:id="rId11"/>
    <p:sldId id="274" r:id="rId12"/>
    <p:sldId id="288" r:id="rId13"/>
    <p:sldId id="281" r:id="rId14"/>
    <p:sldId id="296" r:id="rId15"/>
    <p:sldId id="278" r:id="rId16"/>
    <p:sldId id="432" r:id="rId17"/>
    <p:sldId id="445" r:id="rId18"/>
    <p:sldId id="265" r:id="rId19"/>
    <p:sldId id="266" r:id="rId20"/>
    <p:sldId id="267" r:id="rId21"/>
    <p:sldId id="268" r:id="rId22"/>
    <p:sldId id="446" r:id="rId23"/>
    <p:sldId id="447" r:id="rId24"/>
    <p:sldId id="272" r:id="rId25"/>
    <p:sldId id="273" r:id="rId26"/>
    <p:sldId id="297" r:id="rId27"/>
    <p:sldId id="298" r:id="rId28"/>
    <p:sldId id="300" r:id="rId29"/>
    <p:sldId id="301" r:id="rId30"/>
    <p:sldId id="303" r:id="rId31"/>
    <p:sldId id="308" r:id="rId32"/>
    <p:sldId id="309" r:id="rId33"/>
    <p:sldId id="312" r:id="rId34"/>
    <p:sldId id="315" r:id="rId35"/>
    <p:sldId id="448" r:id="rId36"/>
    <p:sldId id="449" r:id="rId37"/>
    <p:sldId id="450" r:id="rId38"/>
    <p:sldId id="259" r:id="rId39"/>
    <p:sldId id="260" r:id="rId40"/>
    <p:sldId id="452" r:id="rId41"/>
    <p:sldId id="451" r:id="rId42"/>
    <p:sldId id="43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5241D-6784-460E-B4F6-C267E4FC8CCB}" type="datetimeFigureOut">
              <a:rPr lang="en-AU" smtClean="0"/>
              <a:pPr/>
              <a:t>15/06/2022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F9CC2-854A-4A5E-AF7A-5B71530437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80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72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38EE-4AF7-40AE-8442-D4DFBB65313D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DDB41-AA3F-4913-8A03-87513BC8143E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4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CC2-854A-4A5E-AF7A-5B7153043797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17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8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PRS</a:t>
            </a:r>
            <a:r>
              <a:rPr lang="en-US" baseline="0" dirty="0"/>
              <a:t> are a tool that allow us to test hypotheses regarding the genetic liability to a trait.</a:t>
            </a:r>
          </a:p>
          <a:p>
            <a:endParaRPr lang="en-US" baseline="0" dirty="0"/>
          </a:p>
          <a:p>
            <a:r>
              <a:rPr lang="en-US" baseline="0" dirty="0"/>
              <a:t>We will eventually need to perform associations between our PRS and a trait of interest. </a:t>
            </a:r>
          </a:p>
          <a:p>
            <a:endParaRPr lang="en-US" baseline="0" dirty="0"/>
          </a:p>
          <a:p>
            <a:r>
              <a:rPr lang="en-US" baseline="0" dirty="0"/>
              <a:t>The trait of interest will depend on what our question is and what the PRS is being used for, but regardless of it there are important considerations: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2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B29E-33DA-4ADA-8C09-090DC0B01DA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728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DDB41-AA3F-4913-8A03-87513BC8143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09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github.com/DudbridgeLab/avengeme)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eb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7FB0-C893-4443-9781-52F22C0911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AU" dirty="0"/>
              <a:t>PRS &amp; GRM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31DD8-11F0-44EB-981A-054CC70A5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3522164"/>
            <a:ext cx="8838474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AU" dirty="0"/>
              <a:t>Sarah Medland, Baptiste </a:t>
            </a:r>
            <a:r>
              <a:rPr lang="en-AU" dirty="0" err="1"/>
              <a:t>Couvy</a:t>
            </a:r>
            <a:r>
              <a:rPr lang="en-AU" dirty="0"/>
              <a:t>-Duchesne &amp;  </a:t>
            </a:r>
            <a:r>
              <a:rPr lang="en-GB" dirty="0"/>
              <a:t>Lucia </a:t>
            </a:r>
            <a:r>
              <a:rPr lang="en-GB" dirty="0" err="1"/>
              <a:t>Colodro</a:t>
            </a:r>
            <a:r>
              <a:rPr lang="en-GB" dirty="0"/>
              <a:t> Conde</a:t>
            </a:r>
            <a:endParaRPr lang="en-AU" dirty="0"/>
          </a:p>
          <a:p>
            <a:pPr algn="r"/>
            <a:r>
              <a:rPr lang="en-AU" dirty="0"/>
              <a:t> (with in no particular order</a:t>
            </a:r>
            <a:r>
              <a:rPr lang="en-GB" dirty="0"/>
              <a:t>, Jose Morosoli Garcia, Brittany Mitchell, Daniel Hwang, Penelope Lind, Jodie Painter, Ting Qi, </a:t>
            </a:r>
          </a:p>
          <a:p>
            <a:pPr algn="r"/>
            <a:r>
              <a:rPr lang="en-GB" dirty="0"/>
              <a:t>Jenny Van </a:t>
            </a:r>
            <a:r>
              <a:rPr lang="en-GB" dirty="0" err="1"/>
              <a:t>Dongen</a:t>
            </a:r>
            <a:r>
              <a:rPr lang="en-GB" dirty="0"/>
              <a:t>, Gabriella Blokland, Ben Neale, </a:t>
            </a:r>
          </a:p>
          <a:p>
            <a:pPr algn="r"/>
            <a:r>
              <a:rPr lang="en-GB" dirty="0"/>
              <a:t>Elizabeth Prom-Wormley, Brad Verhulst, Katrina </a:t>
            </a:r>
            <a:r>
              <a:rPr lang="en-GB" dirty="0" err="1"/>
              <a:t>Grasby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62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14" y="4809431"/>
            <a:ext cx="5036213" cy="15157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9" y="3922054"/>
            <a:ext cx="4572000" cy="2819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45" y="3780649"/>
            <a:ext cx="2581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2346440" y="1603390"/>
            <a:ext cx="2490344" cy="23189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2117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size of -1 per T allele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7492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2528" y="46617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759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774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387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11029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8106" y="45809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6246" y="45263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06825" y="4506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9061" y="44412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1256" y="44183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9473" y="44030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7769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4524" y="44124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29353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59675" y="4356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26565" y="42793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07251" y="42793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</p:spTree>
    <p:extLst>
      <p:ext uri="{BB962C8B-B14F-4D97-AF65-F5344CB8AC3E}">
        <p14:creationId xmlns:p14="http://schemas.microsoft.com/office/powerpoint/2010/main" val="50381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22" y="4791727"/>
            <a:ext cx="4882594" cy="15985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46" y="3973033"/>
            <a:ext cx="425767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10800000" flipV="1">
            <a:off x="3563332" y="952106"/>
            <a:ext cx="5090476" cy="294116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747" y="3808429"/>
            <a:ext cx="2465288" cy="2972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196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size of +0.5 per G allele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7492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2528" y="46617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759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774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387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11029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8106" y="45809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6246" y="45263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06825" y="4506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9061" y="44412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1256" y="44183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9473" y="44030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7769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4524" y="44124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29353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59675" y="4356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26565" y="42793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07251" y="42793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80631" y="413173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42826" y="41371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21043" y="414064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21631" y="413123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17240" y="41406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336653" y="413123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85829" y="410328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943292" y="404526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508821" y="401698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151036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563"/>
            <a:ext cx="10515600" cy="1325563"/>
          </a:xfrm>
        </p:spPr>
        <p:txBody>
          <a:bodyPr/>
          <a:lstStyle/>
          <a:p>
            <a:r>
              <a:rPr lang="en-US" dirty="0"/>
              <a:t>Repeat including the other variants and sum across all loci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0" y="2008440"/>
            <a:ext cx="2952406" cy="3902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25" y="2703451"/>
            <a:ext cx="6516433" cy="262570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08429" y="4062952"/>
            <a:ext cx="923827" cy="113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8493" y="5135182"/>
            <a:ext cx="803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Caution! The sample for which PRS will be calculated should be independent from that of the discovery GWAS. Sample overlap will bias your results.</a:t>
            </a:r>
          </a:p>
        </p:txBody>
      </p:sp>
    </p:spTree>
    <p:extLst>
      <p:ext uri="{BB962C8B-B14F-4D97-AF65-F5344CB8AC3E}">
        <p14:creationId xmlns:p14="http://schemas.microsoft.com/office/powerpoint/2010/main" val="57058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53"/>
            <a:ext cx="10515600" cy="1325563"/>
          </a:xfrm>
        </p:spPr>
        <p:txBody>
          <a:bodyPr/>
          <a:lstStyle/>
          <a:p>
            <a:r>
              <a:rPr lang="en-US" dirty="0"/>
              <a:t>PRS – trait association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517"/>
            <a:ext cx="7677169" cy="52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A7AE4-3A1A-482C-8FF7-1DA8A2104B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err="1"/>
              <a:t>Clumping+Thresholding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PLINK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PRSice2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bigsnpR</a:t>
            </a:r>
            <a:r>
              <a:rPr lang="en-US" sz="2800" dirty="0"/>
              <a:t> (R library)</a:t>
            </a:r>
          </a:p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8FC79D-FAD0-47AF-90C9-C3CF2C90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673352"/>
            <a:ext cx="6553200" cy="4718304"/>
          </a:xfrm>
        </p:spPr>
        <p:txBody>
          <a:bodyPr/>
          <a:lstStyle/>
          <a:p>
            <a:r>
              <a:rPr lang="en-US" sz="2800" dirty="0"/>
              <a:t>Other types of PRS: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LDpred2 – Implemented in </a:t>
            </a:r>
            <a:r>
              <a:rPr lang="en-US" sz="2800" dirty="0" err="1"/>
              <a:t>bigsnpR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SBayesR</a:t>
            </a:r>
            <a:r>
              <a:rPr lang="en-US" sz="2800" dirty="0"/>
              <a:t> – Implemented in GCTB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Lassosum</a:t>
            </a:r>
            <a:r>
              <a:rPr lang="en-US" sz="2800" dirty="0"/>
              <a:t> (and lassosum2) – Implemented in </a:t>
            </a:r>
            <a:r>
              <a:rPr lang="en-US" sz="2800" dirty="0" err="1"/>
              <a:t>bigsnpR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PRS-CS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JAMPred</a:t>
            </a:r>
            <a:endParaRPr lang="en-US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258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511" y="848412"/>
            <a:ext cx="1162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C+T allows us to explore the pattern of variance explained across the distribution of effect sizes/significance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851" y="1282046"/>
            <a:ext cx="3691478" cy="3636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060" y="6027495"/>
            <a:ext cx="954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explained = partial R</a:t>
            </a:r>
            <a:r>
              <a:rPr lang="en-US" baseline="30000" dirty="0"/>
              <a:t>2 </a:t>
            </a:r>
            <a:r>
              <a:rPr lang="en-US" dirty="0"/>
              <a:t>for quantitative traits. Different ways of estimating it for binary traits </a:t>
            </a:r>
            <a:endParaRPr lang="en-US" baseline="30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132" y="1977546"/>
            <a:ext cx="4213584" cy="3069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3120" r="14921"/>
          <a:stretch/>
        </p:blipFill>
        <p:spPr>
          <a:xfrm>
            <a:off x="-4275" y="1866507"/>
            <a:ext cx="4219255" cy="34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511" y="848412"/>
            <a:ext cx="1162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methods may be better if your goal is to find the best predictor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83239-38FA-4DEB-ACBD-EF3ED27F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9394"/>
            <a:ext cx="10808878" cy="3937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A7CD73-652D-4753-93E1-407741117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5558885"/>
            <a:ext cx="4391500" cy="12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B78E46-6F74-4322-8C4B-1CCD549D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can we do with this?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C694DF-427E-40DB-BCEF-AF61ED0A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Research</a:t>
            </a:r>
          </a:p>
          <a:p>
            <a:pPr lvl="1"/>
            <a:r>
              <a:rPr lang="en-AU" sz="2800" dirty="0"/>
              <a:t>Explains as much variance as many demographic variables </a:t>
            </a:r>
          </a:p>
          <a:p>
            <a:r>
              <a:rPr lang="en-AU" sz="3200" dirty="0"/>
              <a:t>Family history</a:t>
            </a:r>
          </a:p>
          <a:p>
            <a:pPr lvl="1"/>
            <a:r>
              <a:rPr lang="en-AU" sz="2800" dirty="0"/>
              <a:t>Useful where there is no reliable reporter in the family or in situations where families are estranged or the biological relatives are unknown</a:t>
            </a:r>
          </a:p>
          <a:p>
            <a:r>
              <a:rPr lang="en-AU" sz="3200" dirty="0"/>
              <a:t>Diagnosis</a:t>
            </a:r>
            <a:r>
              <a:rPr lang="en-AU" sz="2400" dirty="0"/>
              <a:t> </a:t>
            </a:r>
          </a:p>
          <a:p>
            <a:pPr lvl="1"/>
            <a:r>
              <a:rPr lang="en-AU" sz="2800" dirty="0"/>
              <a:t>Yes but maybe not in the way it is typically discussed…</a:t>
            </a:r>
          </a:p>
        </p:txBody>
      </p:sp>
    </p:spTree>
    <p:extLst>
      <p:ext uri="{BB962C8B-B14F-4D97-AF65-F5344CB8AC3E}">
        <p14:creationId xmlns:p14="http://schemas.microsoft.com/office/powerpoint/2010/main" val="296610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31D6-78A4-4A0E-A5DD-8DE93D1C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Main uses of PRS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B287-8797-4EDC-BF48-E7A0B0388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A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Single disorder analyses</a:t>
            </a:r>
          </a:p>
          <a:p>
            <a:pPr marL="342900" indent="-342900">
              <a:buAutoNum type="arabicParenR"/>
            </a:pP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rabicParenR"/>
            </a:pPr>
            <a:r>
              <a:rPr lang="en-A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Cross-disorder analysis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rabicParenR"/>
            </a:pP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rabicParenR"/>
            </a:pPr>
            <a:r>
              <a:rPr lang="en-A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Sub-type analysis</a:t>
            </a:r>
          </a:p>
          <a:p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6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2_MDD_PRS_DSSI_byPGCVersion.png">
            <a:extLst>
              <a:ext uri="{FF2B5EF4-FFF2-40B4-BE49-F238E27FC236}">
                <a16:creationId xmlns:a16="http://schemas.microsoft.com/office/drawing/2014/main" id="{EA77EBDB-CDF6-434E-BDF4-01F74792FB6F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8"/>
          <a:stretch/>
        </p:blipFill>
        <p:spPr>
          <a:xfrm>
            <a:off x="2159955" y="1604800"/>
            <a:ext cx="2957879" cy="43388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987E80-CC06-4BEA-B39C-CB8B001A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Single trait analyses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1" y="1700810"/>
            <a:ext cx="5142645" cy="294739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2963CB4-ACF1-453B-9113-E5B3AAB18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99"/>
          <a:stretch/>
        </p:blipFill>
        <p:spPr bwMode="auto">
          <a:xfrm>
            <a:off x="2051939" y="1604800"/>
            <a:ext cx="216024" cy="524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2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9020-1137-4242-8A68-5051C353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8" y="1866900"/>
            <a:ext cx="8077200" cy="3124200"/>
          </a:xfrm>
        </p:spPr>
        <p:txBody>
          <a:bodyPr>
            <a:noAutofit/>
          </a:bodyPr>
          <a:lstStyle/>
          <a:p>
            <a:r>
              <a:rPr lang="en-AU" sz="2400" b="1" dirty="0"/>
              <a:t>Acknowledgement of Country</a:t>
            </a:r>
            <a:br>
              <a:rPr lang="en-AU" sz="2400" b="1" dirty="0"/>
            </a:br>
            <a:br>
              <a:rPr lang="en-AU" sz="2400" b="1" dirty="0"/>
            </a:br>
            <a:r>
              <a:rPr lang="en-GB" sz="2400" dirty="0"/>
              <a:t>I’d like to acknowledge the </a:t>
            </a:r>
            <a:r>
              <a:rPr lang="en-GB" sz="2400" dirty="0" err="1"/>
              <a:t>Turrbal</a:t>
            </a:r>
            <a:r>
              <a:rPr lang="en-GB" sz="2400" dirty="0"/>
              <a:t> and </a:t>
            </a:r>
            <a:r>
              <a:rPr lang="en-GB" sz="2400" dirty="0" err="1"/>
              <a:t>Yuggerah</a:t>
            </a:r>
            <a:r>
              <a:rPr lang="en-GB" sz="2400" dirty="0"/>
              <a:t> People as the traditional owners of the land where I live and work.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I pay my respects to the Elders past, present and emerging.</a:t>
            </a:r>
            <a:endParaRPr lang="en-AU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3CE17F-9254-455D-8B4E-15912AC62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04" y="762000"/>
            <a:ext cx="2985795" cy="1981200"/>
          </a:xfrm>
        </p:spPr>
      </p:pic>
    </p:spTree>
    <p:extLst>
      <p:ext uri="{BB962C8B-B14F-4D97-AF65-F5344CB8AC3E}">
        <p14:creationId xmlns:p14="http://schemas.microsoft.com/office/powerpoint/2010/main" val="203703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987E80-CC06-4BEA-B39C-CB8B001A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Moderated single trait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1700810"/>
            <a:ext cx="5142645" cy="279499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CC37C01-680C-4686-B19A-91CBD5153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0"/>
          <a:stretch/>
        </p:blipFill>
        <p:spPr bwMode="auto">
          <a:xfrm>
            <a:off x="1991544" y="1525556"/>
            <a:ext cx="2868226" cy="479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900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31D6-78A4-4A0E-A5DD-8DE93D1C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Cross-trait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DB798-BDF0-44A5-9EC1-906E615E942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6" y="1905001"/>
            <a:ext cx="2681805" cy="4132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4F667-B403-44FA-B6FB-4C44243B05B7}"/>
              </a:ext>
            </a:extLst>
          </p:cNvPr>
          <p:cNvSpPr txBox="1"/>
          <p:nvPr/>
        </p:nvSpPr>
        <p:spPr>
          <a:xfrm>
            <a:off x="2711628" y="6110424"/>
            <a:ext cx="2095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PRS-SCZ</a:t>
            </a:r>
            <a:endParaRPr lang="en-AU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CE092-8D7E-493C-A8E8-0378EA84B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013" y="2667000"/>
            <a:ext cx="518500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95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71760128-F4B4-47EE-A7F5-DB8A16EE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Sub-type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31FDCA-6322-48CC-A3BF-7D84F54FE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371600"/>
            <a:ext cx="3910333" cy="2340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EBC8B5-5A7B-419F-86B4-1CD0D4B2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59736"/>
            <a:ext cx="4876800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4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D723-1678-4850-A051-26CE7F59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PRS and power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ECACF-BFBE-4B09-A479-5F40C6081FDE}"/>
              </a:ext>
            </a:extLst>
          </p:cNvPr>
          <p:cNvSpPr txBox="1"/>
          <p:nvPr/>
        </p:nvSpPr>
        <p:spPr>
          <a:xfrm>
            <a:off x="2362200" y="1892832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power of the predictor is a function of the power of the GWAS in the discovery sample </a:t>
            </a:r>
            <a:r>
              <a:rPr lang="en-A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(due to its impact on the accuracy of the estimation of the betas). </a:t>
            </a:r>
          </a:p>
          <a:p>
            <a:endParaRPr lang="en-A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AU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“I show that discouraging results in some previous studies were due to the low number of subjects studied, but a modest increase in study size would allow more successful analysis. However, I also show that, for genetics to become useful for predicting individual risk of disease, hundreds of thousands of subjects may be needed to estimate the gene effects.”</a:t>
            </a:r>
          </a:p>
          <a:p>
            <a:pPr algn="r"/>
            <a:r>
              <a:rPr lang="en-A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AU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Dudbridge</a:t>
            </a:r>
            <a:r>
              <a:rPr lang="en-A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2013)</a:t>
            </a:r>
            <a:endParaRPr lang="en-AU" sz="20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A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4226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D723-1678-4850-A051-26CE7F59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PRS and power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ECACF-BFBE-4B09-A479-5F40C6081FDE}"/>
              </a:ext>
            </a:extLst>
          </p:cNvPr>
          <p:cNvSpPr txBox="1"/>
          <p:nvPr/>
        </p:nvSpPr>
        <p:spPr>
          <a:xfrm>
            <a:off x="1703512" y="1220757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simple power calculations you can use a regression power calculator (for r</a:t>
            </a:r>
            <a:r>
              <a:rPr lang="en-AU" sz="24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up to 0.5%).</a:t>
            </a:r>
          </a:p>
          <a:p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As a general rule of thumb you usually want 2,000+ people in the target dataset.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B0F7C-F8F6-4C21-ABF6-3A13DDC3FE5B}"/>
              </a:ext>
            </a:extLst>
          </p:cNvPr>
          <p:cNvSpPr/>
          <p:nvPr/>
        </p:nvSpPr>
        <p:spPr>
          <a:xfrm>
            <a:off x="1726411" y="2835905"/>
            <a:ext cx="8906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à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 AVENGEME (</a:t>
            </a: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https://github.com/DudbridgeLab/avengeme)</a:t>
            </a: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Power calculator for discovery (GWAS) sample needed to achieve prediction of r</a:t>
            </a:r>
            <a:r>
              <a:rPr lang="en-AU" sz="24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target sample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3F8F4-E463-439A-9705-D0750B21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91" y="4139141"/>
            <a:ext cx="78200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2_MDD_PRS_DSSI_byPGCVersion.png">
            <a:extLst>
              <a:ext uri="{FF2B5EF4-FFF2-40B4-BE49-F238E27FC236}">
                <a16:creationId xmlns:a16="http://schemas.microsoft.com/office/drawing/2014/main" id="{B77D712C-3EE8-4504-9592-9E6D277FBF1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32" y="2133600"/>
            <a:ext cx="6458269" cy="35116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3806BB-7437-4E0B-B3D8-E9006CAB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Power of PRS analysis increases </a:t>
            </a:r>
            <a:r>
              <a:rPr lang="en-AU">
                <a:latin typeface="Calibri Light" panose="020F0302020204030204" pitchFamily="34" charset="0"/>
                <a:cs typeface="Calibri Light" panose="020F0302020204030204" pitchFamily="34" charset="0"/>
              </a:rPr>
              <a:t>with GWAS sample 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size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0F4CB-EBCF-40CB-8909-19296F6E8310}"/>
              </a:ext>
            </a:extLst>
          </p:cNvPr>
          <p:cNvSpPr/>
          <p:nvPr/>
        </p:nvSpPr>
        <p:spPr>
          <a:xfrm>
            <a:off x="2122184" y="5645279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PGC-MDD1: N=18k</a:t>
            </a:r>
          </a:p>
          <a:p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max variance explained = 0.08%, p=0.018</a:t>
            </a:r>
            <a:endParaRPr lang="en-US" sz="1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0946DB-5F96-4305-B63D-BC218B28AA79}"/>
              </a:ext>
            </a:extLst>
          </p:cNvPr>
          <p:cNvSpPr/>
          <p:nvPr/>
        </p:nvSpPr>
        <p:spPr>
          <a:xfrm>
            <a:off x="5349170" y="5626895"/>
            <a:ext cx="34111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PGC-MDD2: N=163k</a:t>
            </a:r>
          </a:p>
          <a:p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max variance explained =0.46%,</a:t>
            </a:r>
          </a:p>
          <a:p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p= 5.01e-08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BB3F7-ABCE-4069-9796-40A8B28E2AFE}"/>
              </a:ext>
            </a:extLst>
          </p:cNvPr>
          <p:cNvSpPr txBox="1"/>
          <p:nvPr/>
        </p:nvSpPr>
        <p:spPr>
          <a:xfrm>
            <a:off x="8051397" y="5933311"/>
            <a:ext cx="2616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Colodro-Conde L, </a:t>
            </a:r>
          </a:p>
          <a:p>
            <a:r>
              <a:rPr lang="en-AU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Couvy</a:t>
            </a:r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-Duchesne B, et al, (2017)  </a:t>
            </a:r>
            <a:r>
              <a:rPr lang="en-AU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Molecular Psychiatry</a:t>
            </a:r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1133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7772400" cy="1752600"/>
          </a:xfrm>
        </p:spPr>
        <p:txBody>
          <a:bodyPr>
            <a:normAutofit/>
          </a:bodyPr>
          <a:lstStyle/>
          <a:p>
            <a:pPr algn="r"/>
            <a:r>
              <a:rPr lang="en-AU" sz="2800" dirty="0"/>
              <a:t>A couple of “worked” examples</a:t>
            </a:r>
          </a:p>
        </p:txBody>
      </p:sp>
    </p:spTree>
    <p:extLst>
      <p:ext uri="{BB962C8B-B14F-4D97-AF65-F5344CB8AC3E}">
        <p14:creationId xmlns:p14="http://schemas.microsoft.com/office/powerpoint/2010/main" val="2141816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6097112"/>
            <a:ext cx="7772574" cy="72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7EF29E-D6EA-463C-8F0D-AF40C8AF9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790999"/>
            <a:ext cx="7505392" cy="3088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0FE95-B4E0-4A3F-B0E4-3E601B550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093666"/>
            <a:ext cx="1574800" cy="1574800"/>
          </a:xfrm>
          <a:prstGeom prst="rect">
            <a:avLst/>
          </a:prstGeom>
        </p:spPr>
      </p:pic>
      <p:pic>
        <p:nvPicPr>
          <p:cNvPr id="8" name="Picture 2" descr="Image result for Baptiste Couvy Duchesne">
            <a:extLst>
              <a:ext uri="{FF2B5EF4-FFF2-40B4-BE49-F238E27FC236}">
                <a16:creationId xmlns:a16="http://schemas.microsoft.com/office/drawing/2014/main" id="{814E0709-1388-4F75-BE8C-352003C2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3420"/>
            <a:ext cx="11811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72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  <a:endParaRPr lang="en-AU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 algn="just"/>
            <a:r>
              <a:rPr lang="en-AU" dirty="0">
                <a:latin typeface="Calibri" pitchFamily="34" charset="0"/>
              </a:rPr>
              <a:t>The prevalence of schizophrenia is higher in urban areas than in rural areas </a:t>
            </a:r>
          </a:p>
          <a:p>
            <a:pPr marL="0" indent="0" algn="just">
              <a:buNone/>
            </a:pPr>
            <a:r>
              <a:rPr lang="en-AU" dirty="0">
                <a:latin typeface="Calibri" pitchFamily="34" charset="0"/>
              </a:rPr>
              <a:t>	O.R. = 2.39 (1.62–3.51), </a:t>
            </a:r>
            <a:r>
              <a:rPr lang="en-AU" dirty="0">
                <a:solidFill>
                  <a:schemeClr val="accent3"/>
                </a:solidFill>
                <a:latin typeface="Calibri" pitchFamily="34" charset="0"/>
              </a:rPr>
              <a:t>(</a:t>
            </a:r>
            <a:r>
              <a:rPr lang="en-AU" dirty="0" err="1">
                <a:solidFill>
                  <a:schemeClr val="accent3"/>
                </a:solidFill>
                <a:latin typeface="Calibri" pitchFamily="34" charset="0"/>
              </a:rPr>
              <a:t>Vassos</a:t>
            </a:r>
            <a:r>
              <a:rPr lang="en-AU" dirty="0">
                <a:solidFill>
                  <a:schemeClr val="accent3"/>
                </a:solidFill>
                <a:latin typeface="Calibri" pitchFamily="34" charset="0"/>
              </a:rPr>
              <a:t> et al 2012, </a:t>
            </a:r>
            <a:r>
              <a:rPr lang="en-AU" i="1" dirty="0">
                <a:solidFill>
                  <a:schemeClr val="accent3"/>
                </a:solidFill>
                <a:latin typeface="Calibri" pitchFamily="34" charset="0"/>
              </a:rPr>
              <a:t>Schizophrenia Bulletin</a:t>
            </a:r>
            <a:r>
              <a:rPr lang="en-AU" dirty="0">
                <a:solidFill>
                  <a:schemeClr val="accent3"/>
                </a:solidFill>
                <a:latin typeface="Calibri" pitchFamily="34" charset="0"/>
              </a:rPr>
              <a:t>).</a:t>
            </a:r>
          </a:p>
          <a:p>
            <a:pPr marL="571500" indent="-571500" algn="just"/>
            <a:endParaRPr lang="en-AU" dirty="0">
              <a:solidFill>
                <a:schemeClr val="accent3"/>
              </a:solidFill>
              <a:latin typeface="Calibri" pitchFamily="34" charset="0"/>
            </a:endParaRPr>
          </a:p>
          <a:p>
            <a:pPr marL="571500" indent="-571500" algn="just"/>
            <a:r>
              <a:rPr lang="en-AU" dirty="0">
                <a:latin typeface="Calibri" pitchFamily="34" charset="0"/>
              </a:rPr>
              <a:t>Two major hypotheses have been proposed to explain this phenomenon:</a:t>
            </a:r>
          </a:p>
          <a:p>
            <a:pPr marL="1514475" indent="-742950" algn="just">
              <a:buAutoNum type="arabicParenBoth"/>
            </a:pPr>
            <a:r>
              <a:rPr lang="en-AU" dirty="0">
                <a:latin typeface="Calibri" pitchFamily="34" charset="0"/>
              </a:rPr>
              <a:t> </a:t>
            </a:r>
            <a:r>
              <a:rPr lang="en-AU" b="1" i="1" dirty="0">
                <a:solidFill>
                  <a:srgbClr val="002060"/>
                </a:solidFill>
                <a:latin typeface="Calibri" pitchFamily="34" charset="0"/>
              </a:rPr>
              <a:t>causation hypothesis</a:t>
            </a:r>
            <a:r>
              <a:rPr lang="en-AU" dirty="0">
                <a:latin typeface="Calibri" pitchFamily="34" charset="0"/>
              </a:rPr>
              <a:t>: the stress of city life and undefined factors in the urban environment increase the risk of this disease.</a:t>
            </a:r>
          </a:p>
          <a:p>
            <a:pPr marL="1514475" indent="-742950" algn="just">
              <a:buAutoNum type="arabicParenBoth"/>
            </a:pPr>
            <a:r>
              <a:rPr lang="en-AU" dirty="0">
                <a:latin typeface="Calibri" pitchFamily="34" charset="0"/>
              </a:rPr>
              <a:t> </a:t>
            </a:r>
            <a:r>
              <a:rPr lang="en-AU" b="1" i="1" dirty="0">
                <a:solidFill>
                  <a:srgbClr val="002060"/>
                </a:solidFill>
                <a:latin typeface="Calibri" pitchFamily="34" charset="0"/>
              </a:rPr>
              <a:t>selection hypothesis</a:t>
            </a:r>
            <a:r>
              <a:rPr lang="en-AU" dirty="0">
                <a:latin typeface="Calibri" pitchFamily="34" charset="0"/>
              </a:rPr>
              <a:t>: individuals with genetic liability for schizophrenia move into urban areas.</a:t>
            </a:r>
          </a:p>
          <a:p>
            <a:pPr marL="571500" indent="-571500" algn="just"/>
            <a:endParaRPr lang="en-AU" dirty="0">
              <a:solidFill>
                <a:schemeClr val="accent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76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772063-EB3B-43C0-B779-08EC1584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Twin models have shown genetic factors have a higher impact on the country vs. city living as people grow older, while the impact of family background decreases.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Whitfield et al. 2005, Twin Research and Human Genetics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10EFDB-4ED4-4D69-B012-E5C868CB28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524000"/>
            <a:ext cx="3196880" cy="45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4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A1FA-0A53-4D65-AA10-1F76341C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Copy the files for today’s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0217A-61A3-48BF-9320-A9A17297B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this session we will be using terminal.</a:t>
            </a:r>
          </a:p>
          <a:p>
            <a:r>
              <a:rPr lang="en-GB" dirty="0"/>
              <a:t>To get started </a:t>
            </a:r>
            <a:r>
              <a:rPr lang="en-GB" dirty="0" err="1"/>
              <a:t>ssh</a:t>
            </a:r>
            <a:r>
              <a:rPr lang="en-GB" dirty="0"/>
              <a:t> into the workshop server.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day7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cp –r /faculty/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sarah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/2022/Day7 .</a:t>
            </a:r>
          </a:p>
          <a:p>
            <a:endParaRPr lang="en-GB" dirty="0"/>
          </a:p>
          <a:p>
            <a:r>
              <a:rPr lang="en-GB" dirty="0"/>
              <a:t>The practical will use both R and the terminal </a:t>
            </a:r>
          </a:p>
          <a:p>
            <a:pPr lvl="1"/>
            <a:r>
              <a:rPr lang="en-GB" dirty="0"/>
              <a:t>Terminal commands are in blue</a:t>
            </a:r>
          </a:p>
          <a:p>
            <a:pPr lvl="1"/>
            <a:r>
              <a:rPr lang="en-GB" dirty="0"/>
              <a:t>R commands are in black</a:t>
            </a:r>
          </a:p>
          <a:p>
            <a:pPr lvl="1"/>
            <a:endParaRPr lang="en-GB" dirty="0"/>
          </a:p>
          <a:p>
            <a:pPr lvl="1"/>
            <a:r>
              <a:rPr lang="en-AU" dirty="0">
                <a:effectLst/>
              </a:rPr>
              <a:t>https://qimr.az1.qualtrics.com/jfe/form/SV_a59UfSkgMuqusZ0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07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Hypothesis</a:t>
            </a:r>
            <a:endParaRPr lang="en-AU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AU" b="1" dirty="0">
                <a:latin typeface="Calibri" pitchFamily="34" charset="0"/>
              </a:rPr>
              <a:t>Adults with </a:t>
            </a:r>
            <a:r>
              <a:rPr lang="en-AU" b="1" dirty="0">
                <a:solidFill>
                  <a:srgbClr val="002060"/>
                </a:solidFill>
                <a:latin typeface="Calibri" pitchFamily="34" charset="0"/>
              </a:rPr>
              <a:t>higher genetic risk for schizophrenia </a:t>
            </a:r>
            <a:r>
              <a:rPr lang="en-AU" b="1" dirty="0">
                <a:latin typeface="Calibri" pitchFamily="34" charset="0"/>
              </a:rPr>
              <a:t>are more likely to live in </a:t>
            </a:r>
            <a:r>
              <a:rPr lang="en-AU" b="1" dirty="0">
                <a:solidFill>
                  <a:srgbClr val="002060"/>
                </a:solidFill>
                <a:latin typeface="Calibri" pitchFamily="34" charset="0"/>
              </a:rPr>
              <a:t>urbanised and populated areas </a:t>
            </a:r>
            <a:r>
              <a:rPr lang="en-AU" b="1" dirty="0">
                <a:latin typeface="Calibri" pitchFamily="34" charset="0"/>
              </a:rPr>
              <a:t>than those with lower risk.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1A87E3-B714-4369-961D-0C1C7D1D2F4A}"/>
              </a:ext>
            </a:extLst>
          </p:cNvPr>
          <p:cNvSpPr txBox="1">
            <a:spLocks/>
          </p:cNvSpPr>
          <p:nvPr/>
        </p:nvSpPr>
        <p:spPr>
          <a:xfrm>
            <a:off x="457200" y="29718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Methods</a:t>
            </a:r>
            <a:endParaRPr lang="en-AU" sz="31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941827-6C3D-4FCA-A685-F6F1295F3BDB}"/>
              </a:ext>
            </a:extLst>
          </p:cNvPr>
          <p:cNvSpPr txBox="1">
            <a:spLocks/>
          </p:cNvSpPr>
          <p:nvPr/>
        </p:nvSpPr>
        <p:spPr>
          <a:xfrm>
            <a:off x="457200" y="3883152"/>
            <a:ext cx="10972800" cy="471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15,544 individuals in 7,015 families</a:t>
            </a:r>
          </a:p>
          <a:p>
            <a:pPr algn="just"/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Postcode data &amp; genotypes</a:t>
            </a:r>
          </a:p>
          <a:p>
            <a:pPr lvl="1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Population density </a:t>
            </a:r>
          </a:p>
          <a:p>
            <a:pPr lvl="1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Remoteness</a:t>
            </a:r>
          </a:p>
          <a:p>
            <a:pPr lvl="1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Socio economic status (SES)</a:t>
            </a:r>
          </a:p>
          <a:p>
            <a:pPr algn="just"/>
            <a:endParaRPr lang="en-AU" sz="2400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endParaRPr lang="en-AU" dirty="0">
              <a:latin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7F2015-4F2E-4B1B-A986-BC96F0E74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647336"/>
            <a:ext cx="4981441" cy="2942883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7DDCEC1-A6A7-4DFC-A02A-7ECEDB9C3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390036"/>
            <a:ext cx="248536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3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A3F9-4DA1-4D35-84BA-178EEE7A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Analyses conducted in GCTA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phenotype</a:t>
            </a:r>
            <a:r>
              <a:rPr lang="en-AU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= </a:t>
            </a:r>
            <a:r>
              <a:rPr lang="en-AU" sz="1800" b="1" dirty="0">
                <a:latin typeface="Calibri" panose="020F0502020204030204" pitchFamily="34" charset="0"/>
              </a:rPr>
              <a:t>intercept + beta0*covariates + beta1*g + e with g ~ N(0, GRM)</a:t>
            </a:r>
            <a:endParaRPr lang="en-AU" sz="18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360363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phenotype: 	population density or </a:t>
            </a:r>
            <a:r>
              <a:rPr lang="en-US" sz="1800" dirty="0" err="1">
                <a:latin typeface="Calibri" panose="020F0502020204030204" pitchFamily="34" charset="0"/>
              </a:rPr>
              <a:t>remotedness</a:t>
            </a:r>
            <a:r>
              <a:rPr lang="en-US" sz="1800" dirty="0">
                <a:latin typeface="Calibri" panose="020F0502020204030204" pitchFamily="34" charset="0"/>
              </a:rPr>
              <a:t>			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360363" lvl="1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covariates: 	PRS-SCZ, age, sex, (SES), </a:t>
            </a:r>
          </a:p>
          <a:p>
            <a:pPr marL="360363" lvl="1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	         	 4 first genetic principal components, imputation chip</a:t>
            </a:r>
          </a:p>
          <a:p>
            <a:pPr marL="360363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e: 		error</a:t>
            </a:r>
          </a:p>
          <a:p>
            <a:pPr marL="360363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GRM: 	Genetic correlation matrix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AU" sz="1800" dirty="0"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-138499"/>
            <a:ext cx="65" cy="276999"/>
          </a:xfrm>
          <a:prstGeom prst="rect">
            <a:avLst/>
          </a:prstGeom>
          <a:solidFill>
            <a:srgbClr val="E1E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28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69E3BA8-1A67-4D43-8176-191383E15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9"/>
          <a:stretch/>
        </p:blipFill>
        <p:spPr>
          <a:xfrm>
            <a:off x="6248400" y="1546355"/>
            <a:ext cx="4422246" cy="360625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F34BEB-F79E-424C-A953-BC985CEA9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29"/>
          <a:stretch/>
        </p:blipFill>
        <p:spPr>
          <a:xfrm>
            <a:off x="990600" y="1519461"/>
            <a:ext cx="4600653" cy="3819078"/>
          </a:xfrm>
        </p:spPr>
      </p:pic>
    </p:spTree>
    <p:extLst>
      <p:ext uri="{BB962C8B-B14F-4D97-AF65-F5344CB8AC3E}">
        <p14:creationId xmlns:p14="http://schemas.microsoft.com/office/powerpoint/2010/main" val="380587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460C23-A922-4A4A-B711-FE582AAD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dirty="0"/>
              <a:t>People with a </a:t>
            </a:r>
            <a:r>
              <a:rPr lang="en-AU" dirty="0">
                <a:solidFill>
                  <a:srgbClr val="002060"/>
                </a:solidFill>
              </a:rPr>
              <a:t>higher genetic risk for schizophrenia </a:t>
            </a:r>
            <a:r>
              <a:rPr lang="en-AU" dirty="0"/>
              <a:t>may prefer to live in more </a:t>
            </a:r>
            <a:r>
              <a:rPr lang="en-AU" dirty="0">
                <a:solidFill>
                  <a:srgbClr val="002060"/>
                </a:solidFill>
              </a:rPr>
              <a:t>urban and populated areas</a:t>
            </a:r>
            <a:r>
              <a:rPr lang="en-AU" dirty="0"/>
              <a:t>.</a:t>
            </a:r>
          </a:p>
          <a:p>
            <a:pPr lvl="1"/>
            <a:r>
              <a:rPr lang="en-AU" i="0" dirty="0"/>
              <a:t>Importantly, this study does not use a case-control sample but an unselected population sample where the genetic risk for schizophrenia was estimated.</a:t>
            </a:r>
          </a:p>
          <a:p>
            <a:r>
              <a:rPr lang="en-AU" dirty="0"/>
              <a:t>Greater genetic predisposition to schizophrenia is at least </a:t>
            </a:r>
            <a:r>
              <a:rPr lang="en-AU" dirty="0">
                <a:solidFill>
                  <a:srgbClr val="002060"/>
                </a:solidFill>
              </a:rPr>
              <a:t>one mechanism </a:t>
            </a:r>
            <a:r>
              <a:rPr lang="en-AU" dirty="0"/>
              <a:t>explaining why schizophrenia is more prevalent in city environments.</a:t>
            </a:r>
          </a:p>
        </p:txBody>
      </p:sp>
    </p:spTree>
    <p:extLst>
      <p:ext uri="{BB962C8B-B14F-4D97-AF65-F5344CB8AC3E}">
        <p14:creationId xmlns:p14="http://schemas.microsoft.com/office/powerpoint/2010/main" val="1641161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9" y="1293814"/>
            <a:ext cx="8288337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64439F-D5EF-4AE8-B736-B16BFAC3C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60" y="1284060"/>
            <a:ext cx="1459140" cy="1459140"/>
          </a:xfrm>
          <a:prstGeom prst="rect">
            <a:avLst/>
          </a:prstGeom>
        </p:spPr>
      </p:pic>
      <p:pic>
        <p:nvPicPr>
          <p:cNvPr id="5" name="Picture 2" descr="Image result for Baptiste Couvy Duchesne">
            <a:extLst>
              <a:ext uri="{FF2B5EF4-FFF2-40B4-BE49-F238E27FC236}">
                <a16:creationId xmlns:a16="http://schemas.microsoft.com/office/drawing/2014/main" id="{E6079302-CB62-456A-B5FA-6EB3D078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44" y="1293814"/>
            <a:ext cx="1094355" cy="14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45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7772400" cy="1752600"/>
          </a:xfrm>
        </p:spPr>
        <p:txBody>
          <a:bodyPr>
            <a:normAutofit/>
          </a:bodyPr>
          <a:lstStyle/>
          <a:p>
            <a:pPr algn="r"/>
            <a:r>
              <a:rPr lang="en-AU" sz="2800" dirty="0"/>
              <a:t>A couple of important methods papers</a:t>
            </a:r>
          </a:p>
        </p:txBody>
      </p:sp>
    </p:spTree>
    <p:extLst>
      <p:ext uri="{BB962C8B-B14F-4D97-AF65-F5344CB8AC3E}">
        <p14:creationId xmlns:p14="http://schemas.microsoft.com/office/powerpoint/2010/main" val="4059894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3A30-2FD4-4005-BA97-0C79B1C7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9E7F5-E349-4184-8F1A-E78A0BC1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12" y="1143000"/>
            <a:ext cx="10144975" cy="323877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11DD501-3A82-4416-A10E-6299E1B54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87" y="2724556"/>
            <a:ext cx="2514600" cy="2514600"/>
          </a:xfrm>
        </p:spPr>
      </p:pic>
    </p:spTree>
    <p:extLst>
      <p:ext uri="{BB962C8B-B14F-4D97-AF65-F5344CB8AC3E}">
        <p14:creationId xmlns:p14="http://schemas.microsoft.com/office/powerpoint/2010/main" val="965127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EC8D-E8F4-412E-8ED4-A68E14EC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5789F-1F0A-44E6-8C7A-A8AE28486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10820400" cy="34019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DFE20D-B744-410B-B663-F46BEEE71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612" y="762000"/>
            <a:ext cx="1981200" cy="1981200"/>
          </a:xfrm>
        </p:spPr>
      </p:pic>
    </p:spTree>
    <p:extLst>
      <p:ext uri="{BB962C8B-B14F-4D97-AF65-F5344CB8AC3E}">
        <p14:creationId xmlns:p14="http://schemas.microsoft.com/office/powerpoint/2010/main" val="954047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31D6-78A4-4A0E-A5DD-8DE93D1C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The classics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B287-8797-4EDC-BF48-E7A0B0388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nn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Wray NR, Goddard, ME, Visscher PM.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Prediction of individual genetic risk to disease from genome-wide association studies.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Genome Research. 2007; 7(10):1520-28.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Evans DM,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PM., Wray NR.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Harnessing the information contained within genome-wide association studies to improve individual prediction of complex disease risk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Human Molecular Genetics. 2009; 18(18): 3525-3531.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International Schizophrenia Consortium, Purcell SM, Wray NR, Stone JL,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PM, O'Donovan MC, Sullivan PF,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Sklar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 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 polygenic variation contributes to risk of schizophrenia and bipolar  disorder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Nature. 2009; 460(7256):748-52</a:t>
            </a:r>
            <a:endParaRPr lang="en-A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Image result for naomi wray">
            <a:extLst>
              <a:ext uri="{FF2B5EF4-FFF2-40B4-BE49-F238E27FC236}">
                <a16:creationId xmlns:a16="http://schemas.microsoft.com/office/drawing/2014/main" id="{7B985322-CFB6-47C6-8DB4-4C799D89D8A9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5857" b="31800"/>
          <a:stretch/>
        </p:blipFill>
        <p:spPr bwMode="auto">
          <a:xfrm>
            <a:off x="8818582" y="3786399"/>
            <a:ext cx="842203" cy="10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CB1DB4-EF50-4FC2-8A38-C5F78895D3C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14512" y="3880534"/>
            <a:ext cx="841308" cy="9917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0905CA-40D6-4B2F-B22E-FCA8A466EF08}"/>
              </a:ext>
            </a:extLst>
          </p:cNvPr>
          <p:cNvSpPr/>
          <p:nvPr/>
        </p:nvSpPr>
        <p:spPr>
          <a:xfrm>
            <a:off x="639374" y="4038600"/>
            <a:ext cx="7935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Evans DM,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Brion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MJ, Paternoster L, Kemp JP, McMahon G,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Munafò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M, Whitfield JB,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Medland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SE, Montgomery GW; GIANT Consortium; CRP Consortium; TAG Consortium, Timpson NJ, St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Pourcain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B, Lawlor DA, Martin NG,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Dehghan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Hirschhorn J, Smith GD.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Mining the human phenome using allelic scores that index biological intermediates.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Genet. 2013,9(10):e1003919.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90" y="4867877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73" y="4876800"/>
            <a:ext cx="1022129" cy="102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FFAA7-E1C4-40DA-8F47-34CF18F066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87" y="3882801"/>
            <a:ext cx="991731" cy="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31D6-78A4-4A0E-A5DD-8DE93D1C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Further 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B287-8797-4EDC-BF48-E7A0B0388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Dudbridge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F. </a:t>
            </a:r>
            <a:r>
              <a:rPr lang="en-AU" sz="19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Power and predictive accuracy of polygenic risk scores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PLoS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Genet. 2013 Mar;9(3):e1003348.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Epub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2013 Mar 21. Erratum in: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PLoS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Genet. 2013;9(4). (</a:t>
            </a:r>
            <a:r>
              <a:rPr lang="en-AU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discussion of power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Wray NR, Lee SH, Mehta D,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Vinkhuyzen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AA,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Dudbridge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F,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Middeldorp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CM. </a:t>
            </a:r>
            <a:r>
              <a:rPr lang="en-AU" sz="19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Research review: Polygenic methods and their application to psychiatric traits.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J Child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Psychiatry. 2014;55(10):1068-87. (</a:t>
            </a:r>
            <a:r>
              <a:rPr lang="en-AU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Very good concrete description of the traditional methods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Wray NR, Yang J, Hayes BJ, Price AL, Goddard ME,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PM. </a:t>
            </a:r>
            <a:r>
              <a:rPr lang="en-AU" sz="19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Pitfalls of predicting complex traits from SNPs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. Nat Rev Genet. 2013;14(7):507-15. (</a:t>
            </a:r>
            <a:r>
              <a:rPr lang="en-AU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Very good discussion of the complexities of interpretation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Witte JS,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PM, Wray NR. </a:t>
            </a:r>
            <a:r>
              <a:rPr lang="en-AU" sz="19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contribution of genetic variants to disease depends on the ruler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. Nat Rev Genet. 2014;15(11):765-76. (</a:t>
            </a:r>
            <a:r>
              <a:rPr lang="en-AU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in the understanding of the effects of ascertainment on PRS work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Shah S, Bonder MJ,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Marioni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RE, Zhu Z, McRae AF,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Zhernakova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Harris SE,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Liewald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D,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Henders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AK, Mendelson MM, Liu C,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Joehanes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R, Liang L; BIOS Consortium, Levy D, Martin NG, Starr JM,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Wijmenga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C, Wray NR, Yang J, Montgomery GW, Franke L,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Deary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IJ, </a:t>
            </a:r>
            <a:r>
              <a:rPr lang="en-AU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PM. </a:t>
            </a:r>
            <a:r>
              <a:rPr lang="en-AU" sz="19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Phenotypic Prediction by Combining Genetic and Epigenetic Associations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. Am J Hum Genet. 2015; 97(1):75-85. (</a:t>
            </a:r>
            <a:r>
              <a:rPr lang="en-AU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for the conceptualization of polygenicity</a:t>
            </a:r>
            <a:r>
              <a:rPr lang="en-A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269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099136-4732-4759-8BE5-8E50A437F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RECAP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3A0C1B2-5CC8-47A9-8A0F-D24E0C476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004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7772400" cy="1752600"/>
          </a:xfrm>
        </p:spPr>
        <p:txBody>
          <a:bodyPr>
            <a:normAutofit/>
          </a:bodyPr>
          <a:lstStyle/>
          <a:p>
            <a:pPr algn="r"/>
            <a:r>
              <a:rPr lang="en-AU" sz="2800" dirty="0"/>
              <a:t>Genetic Relatedness Matrices</a:t>
            </a:r>
          </a:p>
        </p:txBody>
      </p:sp>
    </p:spTree>
    <p:extLst>
      <p:ext uri="{BB962C8B-B14F-4D97-AF65-F5344CB8AC3E}">
        <p14:creationId xmlns:p14="http://schemas.microsoft.com/office/powerpoint/2010/main" val="3933427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D3A0-FBDF-496B-9A31-6FB7BCB9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have been using GRMs since day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9C1C-8C17-4573-AA40-26A7695A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876800"/>
          </a:xfrm>
        </p:spPr>
        <p:txBody>
          <a:bodyPr/>
          <a:lstStyle/>
          <a:p>
            <a:r>
              <a:rPr lang="en-AU" dirty="0"/>
              <a:t>Our DZ covariance for A			could be written as A ⊗ </a:t>
            </a:r>
          </a:p>
          <a:p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Where 		 is a the GRM containing the expected coefficients of relatedness</a:t>
            </a:r>
          </a:p>
          <a:p>
            <a:r>
              <a:rPr lang="en-AU" dirty="0"/>
              <a:t>Instead of using the expectations we can estimate relatedness from genotypic data	</a:t>
            </a:r>
          </a:p>
          <a:p>
            <a:r>
              <a:rPr lang="en-AU" dirty="0"/>
              <a:t>We will do this as part of todays tutorial using a program called </a:t>
            </a:r>
            <a:r>
              <a:rPr lang="en-AU" dirty="0" err="1"/>
              <a:t>gcta</a:t>
            </a:r>
            <a:endParaRPr lang="en-AU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34098C-3B75-4080-9F40-6242FD38C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10692"/>
              </p:ext>
            </p:extLst>
          </p:nvPr>
        </p:nvGraphicFramePr>
        <p:xfrm>
          <a:off x="4343400" y="1999129"/>
          <a:ext cx="1524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3953117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7681406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AU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.5A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053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AU" dirty="0"/>
                        <a:t>.5A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358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46B14A-F0AB-4951-8438-C46FF278B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815014"/>
              </p:ext>
            </p:extLst>
          </p:nvPr>
        </p:nvGraphicFramePr>
        <p:xfrm>
          <a:off x="9525000" y="1958788"/>
          <a:ext cx="1524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3953117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7681406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053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AU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358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BE11F2-596A-4C55-9D8A-23C9D40D6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86045"/>
              </p:ext>
            </p:extLst>
          </p:nvPr>
        </p:nvGraphicFramePr>
        <p:xfrm>
          <a:off x="1905000" y="2895600"/>
          <a:ext cx="1524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3953117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7681406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053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AU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3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571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BDD60F-CA7C-43B4-8557-ED585DAB0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1E141D-D59A-46D7-8EAE-83384765F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43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31D6-78A4-4A0E-A5DD-8DE93D1C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Polygenic risk scores (PRS)?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B287-8797-4EDC-BF48-E7A0B0388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PRS are a </a:t>
            </a:r>
            <a:r>
              <a:rPr lang="en-AU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quantitative measure of the cumulative genetic risk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or vulnerability that an individual possesses for a trait.</a:t>
            </a:r>
          </a:p>
          <a:p>
            <a:endParaRPr lang="en-A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traditional approach to calculating PRS is to </a:t>
            </a:r>
            <a:r>
              <a:rPr lang="en-A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construct a weighted sum of the betas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(or other effect size measure) for a set of </a:t>
            </a:r>
            <a:r>
              <a:rPr lang="en-A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independent loci  </a:t>
            </a:r>
            <a:r>
              <a:rPr lang="en-AU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thresholded</a:t>
            </a:r>
            <a:r>
              <a:rPr lang="en-A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at different significance levels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lvl="1"/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Typically the independence is LD based (LD r2 &lt;=.2) via clumping. </a:t>
            </a:r>
          </a:p>
        </p:txBody>
      </p:sp>
    </p:spTree>
    <p:extLst>
      <p:ext uri="{BB962C8B-B14F-4D97-AF65-F5344CB8AC3E}">
        <p14:creationId xmlns:p14="http://schemas.microsoft.com/office/powerpoint/2010/main" val="221334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753B-7FEB-4DB5-9B04-2106077D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87B23-6E02-4971-86BD-100845C2B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876800"/>
          </a:xfrm>
        </p:spPr>
        <p:txBody>
          <a:bodyPr/>
          <a:lstStyle/>
          <a:p>
            <a:r>
              <a:rPr lang="en-AU" dirty="0"/>
              <a:t>Discovery GWAS</a:t>
            </a:r>
          </a:p>
          <a:p>
            <a:r>
              <a:rPr lang="en-AU" dirty="0"/>
              <a:t>Independent Target sample with genotypes and phenotypes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8E859F-7F14-4893-B528-3B0E3093C361}"/>
              </a:ext>
            </a:extLst>
          </p:cNvPr>
          <p:cNvGrpSpPr/>
          <p:nvPr/>
        </p:nvGrpSpPr>
        <p:grpSpPr>
          <a:xfrm>
            <a:off x="1189820" y="3229009"/>
            <a:ext cx="9812360" cy="1619182"/>
            <a:chOff x="1189820" y="3229009"/>
            <a:chExt cx="9812360" cy="16191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259955-1C51-41CD-B93E-965DF5E5D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71"/>
            <a:stretch/>
          </p:blipFill>
          <p:spPr>
            <a:xfrm>
              <a:off x="1189820" y="3229009"/>
              <a:ext cx="9812360" cy="161918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88080F-05A0-4DEE-99A4-286F572D6750}"/>
                </a:ext>
              </a:extLst>
            </p:cNvPr>
            <p:cNvSpPr/>
            <p:nvPr/>
          </p:nvSpPr>
          <p:spPr>
            <a:xfrm>
              <a:off x="2971800" y="43434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0329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F0DD-3343-4C5C-A9D5-C8B71517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260648"/>
            <a:ext cx="10464800" cy="557748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GWAS overview</a:t>
            </a:r>
          </a:p>
          <a:p>
            <a:pPr marL="533387" lvl="1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62787B-68C2-450E-A22B-CC56808CE8CE}"/>
              </a:ext>
            </a:extLst>
          </p:cNvPr>
          <p:cNvSpPr/>
          <p:nvPr/>
        </p:nvSpPr>
        <p:spPr>
          <a:xfrm>
            <a:off x="8688288" y="6309320"/>
            <a:ext cx="3360373" cy="384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E8952D-EA0F-49FB-A0AD-D27BD118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348" y="932723"/>
            <a:ext cx="2369344" cy="1529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B970C-5304-494F-8243-226DE94E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380" y="978316"/>
            <a:ext cx="1039899" cy="1393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B856F-FE96-4C0F-8257-1B8D57366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415" y="978316"/>
            <a:ext cx="829363" cy="1393328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5AFC090-E4E4-463B-8B0D-0447F4C6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91" y="4921655"/>
            <a:ext cx="3896619" cy="195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5F180E73-588D-4B21-A92D-3332094C3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91" y="4978869"/>
            <a:ext cx="1605141" cy="15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73CBED-F17C-4F68-9227-3A8676C19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979" y="2673109"/>
            <a:ext cx="2140669" cy="20040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D910D1-DCE4-4815-9215-C03120F33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0885" y="2678415"/>
            <a:ext cx="3196159" cy="199872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D4F9DF-8586-44EB-8E21-6B9E11D407CB}"/>
              </a:ext>
            </a:extLst>
          </p:cNvPr>
          <p:cNvCxnSpPr/>
          <p:nvPr/>
        </p:nvCxnSpPr>
        <p:spPr>
          <a:xfrm>
            <a:off x="6239835" y="1674980"/>
            <a:ext cx="113720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962E4B-AC0A-4E94-904A-ED54F872C838}"/>
              </a:ext>
            </a:extLst>
          </p:cNvPr>
          <p:cNvCxnSpPr/>
          <p:nvPr/>
        </p:nvCxnSpPr>
        <p:spPr>
          <a:xfrm>
            <a:off x="2927648" y="3437740"/>
            <a:ext cx="113720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542556-2A0A-46A4-825A-EE2EE90BDB4C}"/>
              </a:ext>
            </a:extLst>
          </p:cNvPr>
          <p:cNvCxnSpPr>
            <a:cxnSpLocks/>
          </p:cNvCxnSpPr>
          <p:nvPr/>
        </p:nvCxnSpPr>
        <p:spPr>
          <a:xfrm>
            <a:off x="7438213" y="3543369"/>
            <a:ext cx="840887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676F5E8-B07C-498C-BA43-C010B29E454B}"/>
              </a:ext>
            </a:extLst>
          </p:cNvPr>
          <p:cNvCxnSpPr>
            <a:cxnSpLocks/>
          </p:cNvCxnSpPr>
          <p:nvPr/>
        </p:nvCxnSpPr>
        <p:spPr>
          <a:xfrm flipH="1">
            <a:off x="8160338" y="4640292"/>
            <a:ext cx="1469817" cy="92897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7BDF7FC-19BE-4C15-A75F-EF9E9A56E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06" y="847965"/>
            <a:ext cx="4920883" cy="1654029"/>
          </a:xfrm>
          <a:prstGeom prst="rect">
            <a:avLst/>
          </a:prstGeom>
        </p:spPr>
      </p:pic>
      <p:pic>
        <p:nvPicPr>
          <p:cNvPr id="2050" name="Picture 2" descr="Genome-‐Wide Associa on Studies: Quan ta ve Traits as Phenotypes">
            <a:extLst>
              <a:ext uri="{FF2B5EF4-FFF2-40B4-BE49-F238E27FC236}">
                <a16:creationId xmlns:a16="http://schemas.microsoft.com/office/drawing/2014/main" id="{9C5604DA-8D2E-4728-8C0E-266DE4EC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03" y="2754342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4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753B-7FEB-4DB5-9B04-2106077D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87B23-6E02-4971-86BD-100845C2B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876800"/>
          </a:xfrm>
        </p:spPr>
        <p:txBody>
          <a:bodyPr/>
          <a:lstStyle/>
          <a:p>
            <a:r>
              <a:rPr lang="en-AU" dirty="0"/>
              <a:t>Discovery GWAS</a:t>
            </a:r>
          </a:p>
          <a:p>
            <a:r>
              <a:rPr lang="en-AU" dirty="0"/>
              <a:t>Independent Target sample with genotypes and phenotypes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8E859F-7F14-4893-B528-3B0E3093C361}"/>
              </a:ext>
            </a:extLst>
          </p:cNvPr>
          <p:cNvGrpSpPr/>
          <p:nvPr/>
        </p:nvGrpSpPr>
        <p:grpSpPr>
          <a:xfrm>
            <a:off x="1189820" y="3229009"/>
            <a:ext cx="9812360" cy="1619182"/>
            <a:chOff x="1189820" y="3229009"/>
            <a:chExt cx="9812360" cy="16191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259955-1C51-41CD-B93E-965DF5E5D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71"/>
            <a:stretch/>
          </p:blipFill>
          <p:spPr>
            <a:xfrm>
              <a:off x="1189820" y="3229009"/>
              <a:ext cx="9812360" cy="161918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88080F-05A0-4DEE-99A4-286F572D6750}"/>
                </a:ext>
              </a:extLst>
            </p:cNvPr>
            <p:cNvSpPr/>
            <p:nvPr/>
          </p:nvSpPr>
          <p:spPr>
            <a:xfrm>
              <a:off x="2971800" y="43434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70724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32559"/>
            <a:ext cx="11867523" cy="3383560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744" y="3770723"/>
            <a:ext cx="2612558" cy="2904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997" y="4643197"/>
            <a:ext cx="4920883" cy="1654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4370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7687" y="446373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275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290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24546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26188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73265" y="43829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21405" y="43284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21984" y="430819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4433" y="3770723"/>
            <a:ext cx="129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size of 2cm per G allele</a:t>
            </a:r>
          </a:p>
        </p:txBody>
      </p:sp>
    </p:spTree>
    <p:extLst>
      <p:ext uri="{BB962C8B-B14F-4D97-AF65-F5344CB8AC3E}">
        <p14:creationId xmlns:p14="http://schemas.microsoft.com/office/powerpoint/2010/main" val="2315705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2002</TotalTime>
  <Words>1791</Words>
  <Application>Microsoft Office PowerPoint</Application>
  <PresentationFormat>Widescreen</PresentationFormat>
  <Paragraphs>228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Wingdings</vt:lpstr>
      <vt:lpstr>Clarity</vt:lpstr>
      <vt:lpstr>PRS &amp; GRM</vt:lpstr>
      <vt:lpstr>Acknowledgement of Country  I’d like to acknowledge the Turrbal and Yuggerah People as the traditional owners of the land where I live and work.   I pay my respects to the Elders past, present and emerging.</vt:lpstr>
      <vt:lpstr>Copy the files for today’s tutorial</vt:lpstr>
      <vt:lpstr>RECAP</vt:lpstr>
      <vt:lpstr>What are Polygenic risk scores (PRS)?</vt:lpstr>
      <vt:lpstr>PRS Overview</vt:lpstr>
      <vt:lpstr>PowerPoint Presentation</vt:lpstr>
      <vt:lpstr>PRS Overview</vt:lpstr>
      <vt:lpstr>PowerPoint Presentation</vt:lpstr>
      <vt:lpstr>PowerPoint Presentation</vt:lpstr>
      <vt:lpstr>PowerPoint Presentation</vt:lpstr>
      <vt:lpstr>Repeat including the other variants and sum across all loci </vt:lpstr>
      <vt:lpstr>PRS – trait association</vt:lpstr>
      <vt:lpstr>Types of PRS</vt:lpstr>
      <vt:lpstr>PowerPoint Presentation</vt:lpstr>
      <vt:lpstr>PowerPoint Presentation</vt:lpstr>
      <vt:lpstr>What can we do with this?</vt:lpstr>
      <vt:lpstr>Main uses of PRS</vt:lpstr>
      <vt:lpstr>Single trait analyses</vt:lpstr>
      <vt:lpstr>Moderated single trait analyses</vt:lpstr>
      <vt:lpstr>Cross-trait analysis</vt:lpstr>
      <vt:lpstr>Sub-type analysis</vt:lpstr>
      <vt:lpstr>PRS and power</vt:lpstr>
      <vt:lpstr>PRS and power</vt:lpstr>
      <vt:lpstr>Power of PRS analysis increases with GWAS sample size</vt:lpstr>
      <vt:lpstr>PowerPoint Presentation</vt:lpstr>
      <vt:lpstr>PowerPoint Presentation</vt:lpstr>
      <vt:lpstr>Background</vt:lpstr>
      <vt:lpstr>PowerPoint Presentation</vt:lpstr>
      <vt:lpstr>Hypothesis</vt:lpstr>
      <vt:lpstr>Analyses conducted in GCTA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The classics</vt:lpstr>
      <vt:lpstr>Further reading</vt:lpstr>
      <vt:lpstr>PowerPoint Presentation</vt:lpstr>
      <vt:lpstr>We have been using GRMs since day 1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Collaborative Science</dc:title>
  <dc:creator>Scaz</dc:creator>
  <cp:lastModifiedBy>Sarah Medland</cp:lastModifiedBy>
  <cp:revision>421</cp:revision>
  <dcterms:created xsi:type="dcterms:W3CDTF">2006-08-16T00:00:00Z</dcterms:created>
  <dcterms:modified xsi:type="dcterms:W3CDTF">2022-06-15T12:13:12Z</dcterms:modified>
</cp:coreProperties>
</file>