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81" r:id="rId3"/>
    <p:sldId id="258" r:id="rId4"/>
    <p:sldId id="268" r:id="rId5"/>
    <p:sldId id="269" r:id="rId6"/>
    <p:sldId id="270" r:id="rId7"/>
    <p:sldId id="264" r:id="rId8"/>
    <p:sldId id="262" r:id="rId9"/>
    <p:sldId id="273" r:id="rId10"/>
    <p:sldId id="274" r:id="rId11"/>
    <p:sldId id="275" r:id="rId12"/>
    <p:sldId id="271" r:id="rId13"/>
    <p:sldId id="272" r:id="rId14"/>
    <p:sldId id="278" r:id="rId15"/>
    <p:sldId id="279" r:id="rId16"/>
    <p:sldId id="276" r:id="rId17"/>
    <p:sldId id="280" r:id="rId18"/>
    <p:sldId id="277" r:id="rId19"/>
    <p:sldId id="285" r:id="rId20"/>
    <p:sldId id="282" r:id="rId21"/>
    <p:sldId id="283" r:id="rId22"/>
    <p:sldId id="284" r:id="rId23"/>
    <p:sldId id="25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66"/>
    <p:restoredTop sz="96115"/>
  </p:normalViewPr>
  <p:slideViewPr>
    <p:cSldViewPr snapToGrid="0" snapToObjects="1" showGuides="1">
      <p:cViewPr varScale="1">
        <p:scale>
          <a:sx n="94" d="100"/>
          <a:sy n="94" d="100"/>
        </p:scale>
        <p:origin x="208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6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6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3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6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1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7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1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5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5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0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7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67FF-BFE1-E940-B535-B305AE64098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F0B01-C761-2142-B983-E11D6CFB8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1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D64A-8214-ED4F-BDB7-364C0D10F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331" y="2171883"/>
            <a:ext cx="7772400" cy="1790700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accent6">
                    <a:lumMod val="50000"/>
                  </a:schemeClr>
                </a:solidFill>
              </a:rPr>
              <a:t>Latent Growth Curve ACE Models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5EA73-009C-0446-B888-40C9AF36D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531" y="5074267"/>
            <a:ext cx="6858000" cy="12418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Michael Neale (VCU - VIPBG) </a:t>
            </a:r>
          </a:p>
          <a:p>
            <a:r>
              <a:rPr lang="en-US" dirty="0"/>
              <a:t>and </a:t>
            </a:r>
          </a:p>
          <a:p>
            <a:r>
              <a:rPr lang="en-US" dirty="0"/>
              <a:t>Brad Verhulst (Texas A&amp;M)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DFF429-37FC-A447-80AA-E0BCEB48F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87531" y="4148698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2B034D-4A84-DC4E-B8E8-6CBF1DAE91AE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72000" y="4123115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93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730"/>
            <a:ext cx="7886700" cy="822229"/>
          </a:xfrm>
        </p:spPr>
        <p:txBody>
          <a:bodyPr/>
          <a:lstStyle/>
          <a:p>
            <a:pPr algn="ctr"/>
            <a:r>
              <a:rPr lang="en-US" dirty="0"/>
              <a:t>Means of Each Wave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0C10C0-3DE3-96E0-0114-9718EB0B9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B9619A-B3FE-2100-85C9-E083C479DC61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39EA0F7-AB0B-5166-8DEC-F478213D2B6C}"/>
                  </a:ext>
                </a:extLst>
              </p:cNvPr>
              <p:cNvSpPr txBox="1"/>
              <p:nvPr/>
            </p:nvSpPr>
            <p:spPr>
              <a:xfrm>
                <a:off x="191068" y="1539881"/>
                <a:ext cx="15181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39EA0F7-AB0B-5166-8DEC-F478213D2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68" y="1539881"/>
                <a:ext cx="1518173" cy="369332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9A5F13-A959-431A-2A06-A027EB6833D9}"/>
                  </a:ext>
                </a:extLst>
              </p:cNvPr>
              <p:cNvSpPr txBox="1"/>
              <p:nvPr/>
            </p:nvSpPr>
            <p:spPr>
              <a:xfrm>
                <a:off x="194145" y="2063101"/>
                <a:ext cx="3257367" cy="388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9A5F13-A959-431A-2A06-A027EB683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45" y="2063101"/>
                <a:ext cx="3257367" cy="388889"/>
              </a:xfrm>
              <a:prstGeom prst="rect">
                <a:avLst/>
              </a:prstGeom>
              <a:blipFill>
                <a:blip r:embed="rId4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692A4AEF-69B4-935E-E317-6C1E848A884D}"/>
              </a:ext>
            </a:extLst>
          </p:cNvPr>
          <p:cNvSpPr/>
          <p:nvPr/>
        </p:nvSpPr>
        <p:spPr>
          <a:xfrm>
            <a:off x="4852996" y="2336932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D99D89-09F2-83C8-E16B-6D32B197F99B}"/>
              </a:ext>
            </a:extLst>
          </p:cNvPr>
          <p:cNvSpPr/>
          <p:nvPr/>
        </p:nvSpPr>
        <p:spPr>
          <a:xfrm>
            <a:off x="6653343" y="2336932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7EEA1D3-D160-EEAE-CC7B-5E0538EEB219}"/>
              </a:ext>
            </a:extLst>
          </p:cNvPr>
          <p:cNvSpPr/>
          <p:nvPr/>
        </p:nvSpPr>
        <p:spPr>
          <a:xfrm>
            <a:off x="8355495" y="2336932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3F6570-F626-790C-1025-828B1C420EF1}"/>
              </a:ext>
            </a:extLst>
          </p:cNvPr>
          <p:cNvSpPr/>
          <p:nvPr/>
        </p:nvSpPr>
        <p:spPr>
          <a:xfrm>
            <a:off x="4922727" y="463080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4AFEB8-EA5C-FC0F-79AB-3F1A9BA861C1}"/>
              </a:ext>
            </a:extLst>
          </p:cNvPr>
          <p:cNvSpPr/>
          <p:nvPr/>
        </p:nvSpPr>
        <p:spPr>
          <a:xfrm>
            <a:off x="6093401" y="462640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EE26D3-5A9B-3E06-CB8D-173C1CC184F2}"/>
              </a:ext>
            </a:extLst>
          </p:cNvPr>
          <p:cNvSpPr/>
          <p:nvPr/>
        </p:nvSpPr>
        <p:spPr>
          <a:xfrm>
            <a:off x="8454664" y="462200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7C6D97C-9F63-6AD7-75F8-1669BF479D55}"/>
              </a:ext>
            </a:extLst>
          </p:cNvPr>
          <p:cNvSpPr/>
          <p:nvPr/>
        </p:nvSpPr>
        <p:spPr>
          <a:xfrm>
            <a:off x="7291064" y="461760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187B78-6221-282B-0558-4DA68C16A32C}"/>
              </a:ext>
            </a:extLst>
          </p:cNvPr>
          <p:cNvCxnSpPr>
            <a:stCxn id="17" idx="4"/>
            <a:endCxn id="20" idx="0"/>
          </p:cNvCxnSpPr>
          <p:nvPr/>
        </p:nvCxnSpPr>
        <p:spPr>
          <a:xfrm>
            <a:off x="5150176" y="2931292"/>
            <a:ext cx="1151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FAD1932-7A4F-1FAA-EB8A-1F7FF3446005}"/>
              </a:ext>
            </a:extLst>
          </p:cNvPr>
          <p:cNvCxnSpPr>
            <a:stCxn id="17" idx="4"/>
            <a:endCxn id="21" idx="0"/>
          </p:cNvCxnSpPr>
          <p:nvPr/>
        </p:nvCxnSpPr>
        <p:spPr>
          <a:xfrm>
            <a:off x="5150176" y="2931292"/>
            <a:ext cx="1171825" cy="169511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05E3808-9DA5-C2CC-9A91-CD7C808D1F06}"/>
              </a:ext>
            </a:extLst>
          </p:cNvPr>
          <p:cNvCxnSpPr>
            <a:stCxn id="17" idx="4"/>
            <a:endCxn id="23" idx="0"/>
          </p:cNvCxnSpPr>
          <p:nvPr/>
        </p:nvCxnSpPr>
        <p:spPr>
          <a:xfrm>
            <a:off x="5150176" y="2931292"/>
            <a:ext cx="2369488" cy="168631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09E03F4-9AA4-0DD6-CEE1-A42B2A6AB40F}"/>
              </a:ext>
            </a:extLst>
          </p:cNvPr>
          <p:cNvCxnSpPr>
            <a:stCxn id="17" idx="4"/>
            <a:endCxn id="22" idx="0"/>
          </p:cNvCxnSpPr>
          <p:nvPr/>
        </p:nvCxnSpPr>
        <p:spPr>
          <a:xfrm>
            <a:off x="5150176" y="2931292"/>
            <a:ext cx="3533088" cy="1690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84D6099-3B00-66C0-05E6-48876F68CDC5}"/>
              </a:ext>
            </a:extLst>
          </p:cNvPr>
          <p:cNvCxnSpPr>
            <a:stCxn id="18" idx="4"/>
            <a:endCxn id="20" idx="0"/>
          </p:cNvCxnSpPr>
          <p:nvPr/>
        </p:nvCxnSpPr>
        <p:spPr>
          <a:xfrm flipH="1">
            <a:off x="5151327" y="2931292"/>
            <a:ext cx="1799196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D594DEE-C435-63A2-7666-51D9A1A79336}"/>
              </a:ext>
            </a:extLst>
          </p:cNvPr>
          <p:cNvCxnSpPr>
            <a:stCxn id="18" idx="4"/>
            <a:endCxn id="21" idx="0"/>
          </p:cNvCxnSpPr>
          <p:nvPr/>
        </p:nvCxnSpPr>
        <p:spPr>
          <a:xfrm flipH="1">
            <a:off x="6322001" y="2931292"/>
            <a:ext cx="628522" cy="169511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F327F4C-E230-7FC2-5964-6F77F9A780F0}"/>
              </a:ext>
            </a:extLst>
          </p:cNvPr>
          <p:cNvCxnSpPr>
            <a:stCxn id="18" idx="4"/>
            <a:endCxn id="23" idx="0"/>
          </p:cNvCxnSpPr>
          <p:nvPr/>
        </p:nvCxnSpPr>
        <p:spPr>
          <a:xfrm>
            <a:off x="6950523" y="2931292"/>
            <a:ext cx="569141" cy="168631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48B901-C1AE-0B76-42C4-9BF18BBBBCF1}"/>
              </a:ext>
            </a:extLst>
          </p:cNvPr>
          <p:cNvCxnSpPr>
            <a:stCxn id="18" idx="4"/>
            <a:endCxn id="22" idx="0"/>
          </p:cNvCxnSpPr>
          <p:nvPr/>
        </p:nvCxnSpPr>
        <p:spPr>
          <a:xfrm>
            <a:off x="6950523" y="2931292"/>
            <a:ext cx="1732741" cy="1690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F79E37B-C06F-ED47-E68B-6B670993AC25}"/>
              </a:ext>
            </a:extLst>
          </p:cNvPr>
          <p:cNvCxnSpPr>
            <a:stCxn id="19" idx="4"/>
            <a:endCxn id="20" idx="0"/>
          </p:cNvCxnSpPr>
          <p:nvPr/>
        </p:nvCxnSpPr>
        <p:spPr>
          <a:xfrm flipH="1">
            <a:off x="5151327" y="2931292"/>
            <a:ext cx="3501348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3F6FEBD-7212-8918-0754-669A30D9AE72}"/>
              </a:ext>
            </a:extLst>
          </p:cNvPr>
          <p:cNvCxnSpPr>
            <a:stCxn id="19" idx="4"/>
            <a:endCxn id="21" idx="0"/>
          </p:cNvCxnSpPr>
          <p:nvPr/>
        </p:nvCxnSpPr>
        <p:spPr>
          <a:xfrm flipH="1">
            <a:off x="6322001" y="2931292"/>
            <a:ext cx="2330674" cy="169511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78B50A-5E85-4384-D97A-E7636F94E72F}"/>
              </a:ext>
            </a:extLst>
          </p:cNvPr>
          <p:cNvCxnSpPr>
            <a:stCxn id="19" idx="4"/>
            <a:endCxn id="23" idx="0"/>
          </p:cNvCxnSpPr>
          <p:nvPr/>
        </p:nvCxnSpPr>
        <p:spPr>
          <a:xfrm flipH="1">
            <a:off x="7519664" y="2931292"/>
            <a:ext cx="1133011" cy="168631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022A668-E18D-DF60-30C1-5D9552226252}"/>
              </a:ext>
            </a:extLst>
          </p:cNvPr>
          <p:cNvCxnSpPr>
            <a:stCxn id="19" idx="4"/>
            <a:endCxn id="22" idx="0"/>
          </p:cNvCxnSpPr>
          <p:nvPr/>
        </p:nvCxnSpPr>
        <p:spPr>
          <a:xfrm>
            <a:off x="8652675" y="2931292"/>
            <a:ext cx="30589" cy="1690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1E31BE03-E1D8-6F24-1F56-5E97FF58D892}"/>
              </a:ext>
            </a:extLst>
          </p:cNvPr>
          <p:cNvSpPr>
            <a:spLocks noChangeAspect="1"/>
          </p:cNvSpPr>
          <p:nvPr/>
        </p:nvSpPr>
        <p:spPr>
          <a:xfrm>
            <a:off x="4979785" y="5756550"/>
            <a:ext cx="365760" cy="36576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4950AFA-3AC5-CD41-107F-744944E781F1}"/>
              </a:ext>
            </a:extLst>
          </p:cNvPr>
          <p:cNvCxnSpPr>
            <a:stCxn id="36" idx="0"/>
            <a:endCxn id="20" idx="2"/>
          </p:cNvCxnSpPr>
          <p:nvPr/>
        </p:nvCxnSpPr>
        <p:spPr>
          <a:xfrm flipH="1" flipV="1">
            <a:off x="5151327" y="5088002"/>
            <a:ext cx="11338" cy="66854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>
            <a:extLst>
              <a:ext uri="{FF2B5EF4-FFF2-40B4-BE49-F238E27FC236}">
                <a16:creationId xmlns:a16="http://schemas.microsoft.com/office/drawing/2014/main" id="{F4EB08F5-B80F-C777-1837-FCDAEF0054F3}"/>
              </a:ext>
            </a:extLst>
          </p:cNvPr>
          <p:cNvSpPr/>
          <p:nvPr/>
        </p:nvSpPr>
        <p:spPr>
          <a:xfrm>
            <a:off x="5075311" y="6090226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8E4F0DA-A5B4-B663-6DCA-559CC8388051}"/>
              </a:ext>
            </a:extLst>
          </p:cNvPr>
          <p:cNvSpPr/>
          <p:nvPr/>
        </p:nvSpPr>
        <p:spPr>
          <a:xfrm>
            <a:off x="5042050" y="6302571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40E796-07F8-7B84-CCB4-7FEE9C3E8D31}"/>
              </a:ext>
            </a:extLst>
          </p:cNvPr>
          <p:cNvSpPr txBox="1"/>
          <p:nvPr/>
        </p:nvSpPr>
        <p:spPr>
          <a:xfrm>
            <a:off x="5046626" y="5301980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2240ECB-21AD-37AA-B76D-D61AAB02BBBB}"/>
              </a:ext>
            </a:extLst>
          </p:cNvPr>
          <p:cNvSpPr>
            <a:spLocks noChangeAspect="1"/>
          </p:cNvSpPr>
          <p:nvPr/>
        </p:nvSpPr>
        <p:spPr>
          <a:xfrm>
            <a:off x="6150456" y="5767831"/>
            <a:ext cx="365760" cy="36576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D430231-A167-2ED9-98A3-B8CB4F7E3C9C}"/>
              </a:ext>
            </a:extLst>
          </p:cNvPr>
          <p:cNvCxnSpPr>
            <a:stCxn id="41" idx="0"/>
            <a:endCxn id="21" idx="2"/>
          </p:cNvCxnSpPr>
          <p:nvPr/>
        </p:nvCxnSpPr>
        <p:spPr>
          <a:xfrm flipH="1" flipV="1">
            <a:off x="6322001" y="5083603"/>
            <a:ext cx="11335" cy="68422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>
            <a:extLst>
              <a:ext uri="{FF2B5EF4-FFF2-40B4-BE49-F238E27FC236}">
                <a16:creationId xmlns:a16="http://schemas.microsoft.com/office/drawing/2014/main" id="{3136FA05-80B8-7C7B-7CD0-F92AC1D7E1B0}"/>
              </a:ext>
            </a:extLst>
          </p:cNvPr>
          <p:cNvSpPr/>
          <p:nvPr/>
        </p:nvSpPr>
        <p:spPr>
          <a:xfrm>
            <a:off x="6245982" y="610150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E665F8F-69DB-977B-4A8C-AEE4086B3520}"/>
              </a:ext>
            </a:extLst>
          </p:cNvPr>
          <p:cNvSpPr/>
          <p:nvPr/>
        </p:nvSpPr>
        <p:spPr>
          <a:xfrm>
            <a:off x="6212721" y="631385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0AB31AC-334F-09DF-222E-ED042078BA7D}"/>
              </a:ext>
            </a:extLst>
          </p:cNvPr>
          <p:cNvSpPr txBox="1"/>
          <p:nvPr/>
        </p:nvSpPr>
        <p:spPr>
          <a:xfrm>
            <a:off x="6217297" y="5313261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0AC3265-CBD1-DDC7-0BA7-5D9646129106}"/>
              </a:ext>
            </a:extLst>
          </p:cNvPr>
          <p:cNvSpPr>
            <a:spLocks noChangeAspect="1"/>
          </p:cNvSpPr>
          <p:nvPr/>
        </p:nvSpPr>
        <p:spPr>
          <a:xfrm>
            <a:off x="7341180" y="5736471"/>
            <a:ext cx="365760" cy="36576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EF49AD1-CEDA-BF63-88BB-8B0DCBA97F71}"/>
              </a:ext>
            </a:extLst>
          </p:cNvPr>
          <p:cNvCxnSpPr>
            <a:stCxn id="46" idx="0"/>
            <a:endCxn id="23" idx="2"/>
          </p:cNvCxnSpPr>
          <p:nvPr/>
        </p:nvCxnSpPr>
        <p:spPr>
          <a:xfrm flipH="1" flipV="1">
            <a:off x="7519664" y="5074802"/>
            <a:ext cx="4396" cy="661669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>
            <a:extLst>
              <a:ext uri="{FF2B5EF4-FFF2-40B4-BE49-F238E27FC236}">
                <a16:creationId xmlns:a16="http://schemas.microsoft.com/office/drawing/2014/main" id="{2B2BF58B-356F-6B40-70FB-44F2C01F746E}"/>
              </a:ext>
            </a:extLst>
          </p:cNvPr>
          <p:cNvSpPr/>
          <p:nvPr/>
        </p:nvSpPr>
        <p:spPr>
          <a:xfrm>
            <a:off x="7436706" y="607014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FD408F0-1978-6F97-B5DE-AF70C76291A2}"/>
              </a:ext>
            </a:extLst>
          </p:cNvPr>
          <p:cNvSpPr/>
          <p:nvPr/>
        </p:nvSpPr>
        <p:spPr>
          <a:xfrm>
            <a:off x="7403445" y="628249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10B55B-9EA6-D62B-E102-856FA760C214}"/>
              </a:ext>
            </a:extLst>
          </p:cNvPr>
          <p:cNvSpPr txBox="1"/>
          <p:nvPr/>
        </p:nvSpPr>
        <p:spPr>
          <a:xfrm>
            <a:off x="7408021" y="5308637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7151FDD-0338-55E9-58EC-A256C2F54EA5}"/>
              </a:ext>
            </a:extLst>
          </p:cNvPr>
          <p:cNvSpPr>
            <a:spLocks noChangeAspect="1"/>
          </p:cNvSpPr>
          <p:nvPr/>
        </p:nvSpPr>
        <p:spPr>
          <a:xfrm>
            <a:off x="8516098" y="5752151"/>
            <a:ext cx="365760" cy="36576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2128519-60DC-2072-E50F-B0064FA70592}"/>
              </a:ext>
            </a:extLst>
          </p:cNvPr>
          <p:cNvCxnSpPr>
            <a:stCxn id="51" idx="0"/>
            <a:endCxn id="22" idx="2"/>
          </p:cNvCxnSpPr>
          <p:nvPr/>
        </p:nvCxnSpPr>
        <p:spPr>
          <a:xfrm flipH="1" flipV="1">
            <a:off x="8683264" y="5079204"/>
            <a:ext cx="15714" cy="67294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>
            <a:extLst>
              <a:ext uri="{FF2B5EF4-FFF2-40B4-BE49-F238E27FC236}">
                <a16:creationId xmlns:a16="http://schemas.microsoft.com/office/drawing/2014/main" id="{2A49BAA1-1E64-4AE6-1AE0-C4565CA15D0E}"/>
              </a:ext>
            </a:extLst>
          </p:cNvPr>
          <p:cNvSpPr/>
          <p:nvPr/>
        </p:nvSpPr>
        <p:spPr>
          <a:xfrm>
            <a:off x="8611624" y="608582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8848D8-0509-4B57-8402-037879996477}"/>
              </a:ext>
            </a:extLst>
          </p:cNvPr>
          <p:cNvSpPr/>
          <p:nvPr/>
        </p:nvSpPr>
        <p:spPr>
          <a:xfrm>
            <a:off x="8578363" y="629817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1954B1E-300B-CB99-89D6-8A4DA3B22979}"/>
              </a:ext>
            </a:extLst>
          </p:cNvPr>
          <p:cNvSpPr txBox="1"/>
          <p:nvPr/>
        </p:nvSpPr>
        <p:spPr>
          <a:xfrm>
            <a:off x="8582939" y="5297581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56" name="Isosceles Triangle 43" title="1">
            <a:extLst>
              <a:ext uri="{FF2B5EF4-FFF2-40B4-BE49-F238E27FC236}">
                <a16:creationId xmlns:a16="http://schemas.microsoft.com/office/drawing/2014/main" id="{A96553B2-8D19-9C06-1C25-98CCE46D150B}"/>
              </a:ext>
            </a:extLst>
          </p:cNvPr>
          <p:cNvSpPr/>
          <p:nvPr/>
        </p:nvSpPr>
        <p:spPr>
          <a:xfrm>
            <a:off x="3441615" y="3339168"/>
            <a:ext cx="454025" cy="387350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E415508-D708-6345-F8BB-D9C7F0A54FDA}"/>
              </a:ext>
            </a:extLst>
          </p:cNvPr>
          <p:cNvCxnSpPr>
            <a:stCxn id="56" idx="5"/>
            <a:endCxn id="17" idx="3"/>
          </p:cNvCxnSpPr>
          <p:nvPr/>
        </p:nvCxnSpPr>
        <p:spPr>
          <a:xfrm flipV="1">
            <a:off x="3782134" y="2844250"/>
            <a:ext cx="1157904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FFD841A-8A82-0784-1AF6-563AB4669E12}"/>
              </a:ext>
            </a:extLst>
          </p:cNvPr>
          <p:cNvCxnSpPr>
            <a:stCxn id="56" idx="5"/>
            <a:endCxn id="18" idx="3"/>
          </p:cNvCxnSpPr>
          <p:nvPr/>
        </p:nvCxnSpPr>
        <p:spPr>
          <a:xfrm flipV="1">
            <a:off x="3782134" y="2844250"/>
            <a:ext cx="2958251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BE9ACEE-1316-96F3-3A7A-3209EE3EDDDA}"/>
              </a:ext>
            </a:extLst>
          </p:cNvPr>
          <p:cNvCxnSpPr>
            <a:stCxn id="56" idx="5"/>
            <a:endCxn id="19" idx="3"/>
          </p:cNvCxnSpPr>
          <p:nvPr/>
        </p:nvCxnSpPr>
        <p:spPr>
          <a:xfrm flipV="1">
            <a:off x="3782134" y="2844250"/>
            <a:ext cx="4660403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>
            <a:extLst>
              <a:ext uri="{FF2B5EF4-FFF2-40B4-BE49-F238E27FC236}">
                <a16:creationId xmlns:a16="http://schemas.microsoft.com/office/drawing/2014/main" id="{3DE4DDB1-D522-D479-158E-131B3DFBCF04}"/>
              </a:ext>
            </a:extLst>
          </p:cNvPr>
          <p:cNvSpPr/>
          <p:nvPr/>
        </p:nvSpPr>
        <p:spPr>
          <a:xfrm>
            <a:off x="5436037" y="2188945"/>
            <a:ext cx="1276601" cy="30604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bg1">
                <a:lumMod val="85000"/>
              </a:schemeClr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05CE2DF6-0CB5-CE49-4A19-7A77DA28ABBB}"/>
              </a:ext>
            </a:extLst>
          </p:cNvPr>
          <p:cNvSpPr/>
          <p:nvPr/>
        </p:nvSpPr>
        <p:spPr>
          <a:xfrm>
            <a:off x="5147557" y="1758598"/>
            <a:ext cx="3505118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bg1">
                <a:lumMod val="85000"/>
              </a:schemeClr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 useBgFill="1">
        <p:nvSpPr>
          <p:cNvPr id="62" name="TextBox 61">
            <a:extLst>
              <a:ext uri="{FF2B5EF4-FFF2-40B4-BE49-F238E27FC236}">
                <a16:creationId xmlns:a16="http://schemas.microsoft.com/office/drawing/2014/main" id="{3901F33E-2FD1-562F-D136-D0482584BF6E}"/>
              </a:ext>
            </a:extLst>
          </p:cNvPr>
          <p:cNvSpPr txBox="1"/>
          <p:nvPr/>
        </p:nvSpPr>
        <p:spPr>
          <a:xfrm>
            <a:off x="7725212" y="3148900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52045D5-98B0-64BC-805E-4B5CD4086958}"/>
              </a:ext>
            </a:extLst>
          </p:cNvPr>
          <p:cNvSpPr txBox="1"/>
          <p:nvPr/>
        </p:nvSpPr>
        <p:spPr>
          <a:xfrm>
            <a:off x="7880485" y="3300412"/>
            <a:ext cx="24134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ECDF0E6-B3F7-C1EA-3AF3-FCEA2DF8E2E2}"/>
              </a:ext>
            </a:extLst>
          </p:cNvPr>
          <p:cNvSpPr txBox="1"/>
          <p:nvPr/>
        </p:nvSpPr>
        <p:spPr>
          <a:xfrm>
            <a:off x="8133463" y="3415760"/>
            <a:ext cx="254246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4016B1E-85D3-303A-6818-DAA4F260F691}"/>
              </a:ext>
            </a:extLst>
          </p:cNvPr>
          <p:cNvSpPr txBox="1"/>
          <p:nvPr/>
        </p:nvSpPr>
        <p:spPr>
          <a:xfrm>
            <a:off x="8551627" y="3624105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9411944-CA34-6480-F048-DBA08A81BB67}"/>
              </a:ext>
            </a:extLst>
          </p:cNvPr>
          <p:cNvSpPr txBox="1"/>
          <p:nvPr/>
        </p:nvSpPr>
        <p:spPr>
          <a:xfrm>
            <a:off x="5997207" y="3230220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63440C8-43A9-BB2A-68FD-2D5340418AA3}"/>
              </a:ext>
            </a:extLst>
          </p:cNvPr>
          <p:cNvSpPr txBox="1"/>
          <p:nvPr/>
        </p:nvSpPr>
        <p:spPr>
          <a:xfrm>
            <a:off x="5765262" y="334845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251215B-64AD-31AA-5DEA-30D450A40125}"/>
              </a:ext>
            </a:extLst>
          </p:cNvPr>
          <p:cNvSpPr txBox="1"/>
          <p:nvPr/>
        </p:nvSpPr>
        <p:spPr>
          <a:xfrm>
            <a:off x="5533498" y="347603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69" name="TextBox 68">
            <a:extLst>
              <a:ext uri="{FF2B5EF4-FFF2-40B4-BE49-F238E27FC236}">
                <a16:creationId xmlns:a16="http://schemas.microsoft.com/office/drawing/2014/main" id="{CD292E37-F2B3-AEAB-E6EC-1FF3C84440A3}"/>
              </a:ext>
            </a:extLst>
          </p:cNvPr>
          <p:cNvSpPr txBox="1"/>
          <p:nvPr/>
        </p:nvSpPr>
        <p:spPr>
          <a:xfrm>
            <a:off x="5062574" y="3624105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290BFFD-F9EA-6A39-E510-6CD3BA54A3D1}"/>
              </a:ext>
            </a:extLst>
          </p:cNvPr>
          <p:cNvSpPr txBox="1"/>
          <p:nvPr/>
        </p:nvSpPr>
        <p:spPr>
          <a:xfrm>
            <a:off x="6643777" y="3239141"/>
            <a:ext cx="24156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020B89D-F769-020A-BBAF-01BC28CF8A2F}"/>
              </a:ext>
            </a:extLst>
          </p:cNvPr>
          <p:cNvSpPr txBox="1"/>
          <p:nvPr/>
        </p:nvSpPr>
        <p:spPr>
          <a:xfrm>
            <a:off x="6994807" y="324964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2</a:t>
            </a:r>
          </a:p>
        </p:txBody>
      </p:sp>
      <p:sp useBgFill="1">
        <p:nvSpPr>
          <p:cNvPr id="72" name="TextBox 71">
            <a:extLst>
              <a:ext uri="{FF2B5EF4-FFF2-40B4-BE49-F238E27FC236}">
                <a16:creationId xmlns:a16="http://schemas.microsoft.com/office/drawing/2014/main" id="{F18F90C3-EC29-6B5B-07F3-D7C0BD3E81A8}"/>
              </a:ext>
            </a:extLst>
          </p:cNvPr>
          <p:cNvSpPr txBox="1"/>
          <p:nvPr/>
        </p:nvSpPr>
        <p:spPr>
          <a:xfrm>
            <a:off x="6385526" y="3171412"/>
            <a:ext cx="253057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377DAF1-FC37-57EE-AC2F-56CD586A1189}"/>
              </a:ext>
            </a:extLst>
          </p:cNvPr>
          <p:cNvSpPr txBox="1"/>
          <p:nvPr/>
        </p:nvSpPr>
        <p:spPr>
          <a:xfrm>
            <a:off x="7262055" y="314467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618FDD57-248A-83F2-B064-F934E711BF44}"/>
              </a:ext>
            </a:extLst>
          </p:cNvPr>
          <p:cNvSpPr/>
          <p:nvPr/>
        </p:nvSpPr>
        <p:spPr>
          <a:xfrm>
            <a:off x="7207018" y="2183905"/>
            <a:ext cx="1247646" cy="153027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bg1">
                <a:lumMod val="85000"/>
              </a:schemeClr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1EAE002D-FB66-DAAE-1FAA-B10152E7A1C6}"/>
              </a:ext>
            </a:extLst>
          </p:cNvPr>
          <p:cNvSpPr/>
          <p:nvPr/>
        </p:nvSpPr>
        <p:spPr>
          <a:xfrm rot="5400000">
            <a:off x="4695168" y="252891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33A350FA-ACCB-4942-A1F9-C068945C7DE5}"/>
              </a:ext>
            </a:extLst>
          </p:cNvPr>
          <p:cNvSpPr/>
          <p:nvPr/>
        </p:nvSpPr>
        <p:spPr>
          <a:xfrm rot="5400000">
            <a:off x="8201049" y="252909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D570724B-D844-2627-409F-65E8864F5AE0}"/>
              </a:ext>
            </a:extLst>
          </p:cNvPr>
          <p:cNvSpPr/>
          <p:nvPr/>
        </p:nvSpPr>
        <p:spPr>
          <a:xfrm rot="5400000">
            <a:off x="6470935" y="252910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1EB6C09-187A-B527-A8E7-AB1939B14B34}"/>
              </a:ext>
            </a:extLst>
          </p:cNvPr>
          <p:cNvSpPr txBox="1"/>
          <p:nvPr/>
        </p:nvSpPr>
        <p:spPr>
          <a:xfrm>
            <a:off x="4355643" y="2468257"/>
            <a:ext cx="42738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1FD83AD-16EF-207B-B963-BA0606ED0CA1}"/>
              </a:ext>
            </a:extLst>
          </p:cNvPr>
          <p:cNvSpPr txBox="1"/>
          <p:nvPr/>
        </p:nvSpPr>
        <p:spPr>
          <a:xfrm>
            <a:off x="7828472" y="2422895"/>
            <a:ext cx="445397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33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384E88C-0E9E-B4A5-42C9-3794D94C1295}"/>
              </a:ext>
            </a:extLst>
          </p:cNvPr>
          <p:cNvSpPr txBox="1"/>
          <p:nvPr/>
        </p:nvSpPr>
        <p:spPr>
          <a:xfrm>
            <a:off x="6086005" y="2416280"/>
            <a:ext cx="40870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22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3DE743A-214F-404D-1298-42808630D749}"/>
              </a:ext>
            </a:extLst>
          </p:cNvPr>
          <p:cNvSpPr txBox="1"/>
          <p:nvPr/>
        </p:nvSpPr>
        <p:spPr>
          <a:xfrm>
            <a:off x="5936066" y="1981830"/>
            <a:ext cx="33542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ED260E4-36DF-FF44-254D-277C66A68022}"/>
              </a:ext>
            </a:extLst>
          </p:cNvPr>
          <p:cNvSpPr txBox="1"/>
          <p:nvPr/>
        </p:nvSpPr>
        <p:spPr>
          <a:xfrm>
            <a:off x="6643778" y="1543293"/>
            <a:ext cx="439932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13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9AE3351-2600-CA6D-3209-94ACF9F785B8}"/>
              </a:ext>
            </a:extLst>
          </p:cNvPr>
          <p:cNvSpPr txBox="1"/>
          <p:nvPr/>
        </p:nvSpPr>
        <p:spPr>
          <a:xfrm>
            <a:off x="7671859" y="1970094"/>
            <a:ext cx="34165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23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17CEA51-8B99-50D5-54AB-B811564A2CC1}"/>
              </a:ext>
            </a:extLst>
          </p:cNvPr>
          <p:cNvSpPr txBox="1"/>
          <p:nvPr/>
        </p:nvSpPr>
        <p:spPr>
          <a:xfrm>
            <a:off x="4068930" y="2865081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0BB0F2D-1A44-46F5-1DC0-E2D146EEAF50}"/>
              </a:ext>
            </a:extLst>
          </p:cNvPr>
          <p:cNvSpPr txBox="1"/>
          <p:nvPr/>
        </p:nvSpPr>
        <p:spPr>
          <a:xfrm>
            <a:off x="4490173" y="2993203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CEA8D07-9DFF-08E7-4AFE-E715A759C396}"/>
              </a:ext>
            </a:extLst>
          </p:cNvPr>
          <p:cNvSpPr txBox="1"/>
          <p:nvPr/>
        </p:nvSpPr>
        <p:spPr>
          <a:xfrm>
            <a:off x="4379513" y="3360933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87" name="Table 87">
            <a:extLst>
              <a:ext uri="{FF2B5EF4-FFF2-40B4-BE49-F238E27FC236}">
                <a16:creationId xmlns:a16="http://schemas.microsoft.com/office/drawing/2014/main" id="{D16CFF1E-543E-931B-802B-9C6F52FBECB6}"/>
              </a:ext>
            </a:extLst>
          </p:cNvPr>
          <p:cNvGraphicFramePr>
            <a:graphicFrameLocks noGrp="1"/>
          </p:cNvGraphicFramePr>
          <p:nvPr/>
        </p:nvGraphicFramePr>
        <p:xfrm>
          <a:off x="2102887" y="4221436"/>
          <a:ext cx="176166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0415">
                  <a:extLst>
                    <a:ext uri="{9D8B030D-6E8A-4147-A177-3AD203B41FA5}">
                      <a16:colId xmlns:a16="http://schemas.microsoft.com/office/drawing/2014/main" val="1970541991"/>
                    </a:ext>
                  </a:extLst>
                </a:gridCol>
                <a:gridCol w="440415">
                  <a:extLst>
                    <a:ext uri="{9D8B030D-6E8A-4147-A177-3AD203B41FA5}">
                      <a16:colId xmlns:a16="http://schemas.microsoft.com/office/drawing/2014/main" val="2238971969"/>
                    </a:ext>
                  </a:extLst>
                </a:gridCol>
                <a:gridCol w="440415">
                  <a:extLst>
                    <a:ext uri="{9D8B030D-6E8A-4147-A177-3AD203B41FA5}">
                      <a16:colId xmlns:a16="http://schemas.microsoft.com/office/drawing/2014/main" val="3681719968"/>
                    </a:ext>
                  </a:extLst>
                </a:gridCol>
                <a:gridCol w="440415">
                  <a:extLst>
                    <a:ext uri="{9D8B030D-6E8A-4147-A177-3AD203B41FA5}">
                      <a16:colId xmlns:a16="http://schemas.microsoft.com/office/drawing/2014/main" val="3223465298"/>
                    </a:ext>
                  </a:extLst>
                </a:gridCol>
              </a:tblGrid>
              <a:tr h="31542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5077935"/>
                  </a:ext>
                </a:extLst>
              </a:tr>
              <a:tr h="31542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3820218"/>
                  </a:ext>
                </a:extLst>
              </a:tr>
              <a:tr h="31542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9538495"/>
                  </a:ext>
                </a:extLst>
              </a:tr>
            </a:tbl>
          </a:graphicData>
        </a:graphic>
      </p:graphicFrame>
      <p:graphicFrame>
        <p:nvGraphicFramePr>
          <p:cNvPr id="88" name="Table 88">
            <a:extLst>
              <a:ext uri="{FF2B5EF4-FFF2-40B4-BE49-F238E27FC236}">
                <a16:creationId xmlns:a16="http://schemas.microsoft.com/office/drawing/2014/main" id="{5DA265B4-7CF9-6833-5D49-ED3E7F996444}"/>
              </a:ext>
            </a:extLst>
          </p:cNvPr>
          <p:cNvGraphicFramePr>
            <a:graphicFrameLocks noGrp="1"/>
          </p:cNvGraphicFramePr>
          <p:nvPr/>
        </p:nvGraphicFramePr>
        <p:xfrm>
          <a:off x="191068" y="4617602"/>
          <a:ext cx="1314045" cy="3708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98742">
                  <a:extLst>
                    <a:ext uri="{9D8B030D-6E8A-4147-A177-3AD203B41FA5}">
                      <a16:colId xmlns:a16="http://schemas.microsoft.com/office/drawing/2014/main" val="1654614392"/>
                    </a:ext>
                  </a:extLst>
                </a:gridCol>
                <a:gridCol w="500100">
                  <a:extLst>
                    <a:ext uri="{9D8B030D-6E8A-4147-A177-3AD203B41FA5}">
                      <a16:colId xmlns:a16="http://schemas.microsoft.com/office/drawing/2014/main" val="749705674"/>
                    </a:ext>
                  </a:extLst>
                </a:gridCol>
                <a:gridCol w="415203">
                  <a:extLst>
                    <a:ext uri="{9D8B030D-6E8A-4147-A177-3AD203B41FA5}">
                      <a16:colId xmlns:a16="http://schemas.microsoft.com/office/drawing/2014/main" val="2358126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83127" marR="8312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83127" marR="8312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-.5</a:t>
                      </a:r>
                    </a:p>
                  </a:txBody>
                  <a:tcPr marL="83127" marR="8312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7913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46687B3-4D07-EE47-E443-61C6486EE5BD}"/>
                  </a:ext>
                </a:extLst>
              </p:cNvPr>
              <p:cNvSpPr txBox="1"/>
              <p:nvPr/>
            </p:nvSpPr>
            <p:spPr>
              <a:xfrm>
                <a:off x="491325" y="3781047"/>
                <a:ext cx="83459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m:oMathPara>
                </a14:m>
                <a:endParaRPr lang="en-U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46687B3-4D07-EE47-E443-61C6486E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25" y="3781047"/>
                <a:ext cx="83459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44FD9C6-1B7D-7005-BB32-33341E3C398A}"/>
                  </a:ext>
                </a:extLst>
              </p:cNvPr>
              <p:cNvSpPr txBox="1"/>
              <p:nvPr/>
            </p:nvSpPr>
            <p:spPr>
              <a:xfrm>
                <a:off x="2669542" y="3833690"/>
                <a:ext cx="62835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44FD9C6-1B7D-7005-BB32-33341E3C3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542" y="3833690"/>
                <a:ext cx="62835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id="{C2C8EE38-8851-48B9-B43B-AB5BE3237D06}"/>
              </a:ext>
            </a:extLst>
          </p:cNvPr>
          <p:cNvSpPr txBox="1"/>
          <p:nvPr/>
        </p:nvSpPr>
        <p:spPr>
          <a:xfrm>
            <a:off x="1651579" y="450846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x</a:t>
            </a:r>
            <a:endParaRPr lang="en-US" b="1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938DE6B-FBB0-49F8-8511-B38E8D4D259D}"/>
              </a:ext>
            </a:extLst>
          </p:cNvPr>
          <p:cNvSpPr txBox="1"/>
          <p:nvPr/>
        </p:nvSpPr>
        <p:spPr>
          <a:xfrm>
            <a:off x="1666381" y="371487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869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730"/>
            <a:ext cx="7886700" cy="822229"/>
          </a:xfrm>
        </p:spPr>
        <p:txBody>
          <a:bodyPr/>
          <a:lstStyle/>
          <a:p>
            <a:pPr algn="ctr"/>
            <a:r>
              <a:rPr lang="en-US" dirty="0"/>
              <a:t>Means of Each Wave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0C10C0-3DE3-96E0-0114-9718EB0B9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B9619A-B3FE-2100-85C9-E083C479DC61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39EA0F7-AB0B-5166-8DEC-F478213D2B6C}"/>
                  </a:ext>
                </a:extLst>
              </p:cNvPr>
              <p:cNvSpPr txBox="1"/>
              <p:nvPr/>
            </p:nvSpPr>
            <p:spPr>
              <a:xfrm>
                <a:off x="191068" y="1539881"/>
                <a:ext cx="15181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39EA0F7-AB0B-5166-8DEC-F478213D2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68" y="1539881"/>
                <a:ext cx="1518173" cy="369332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9A5F13-A959-431A-2A06-A027EB6833D9}"/>
                  </a:ext>
                </a:extLst>
              </p:cNvPr>
              <p:cNvSpPr txBox="1"/>
              <p:nvPr/>
            </p:nvSpPr>
            <p:spPr>
              <a:xfrm>
                <a:off x="194145" y="2063101"/>
                <a:ext cx="3257367" cy="388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9A5F13-A959-431A-2A06-A027EB683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45" y="2063101"/>
                <a:ext cx="3257367" cy="388889"/>
              </a:xfrm>
              <a:prstGeom prst="rect">
                <a:avLst/>
              </a:prstGeom>
              <a:blipFill>
                <a:blip r:embed="rId4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692A4AEF-69B4-935E-E317-6C1E848A884D}"/>
              </a:ext>
            </a:extLst>
          </p:cNvPr>
          <p:cNvSpPr/>
          <p:nvPr/>
        </p:nvSpPr>
        <p:spPr>
          <a:xfrm>
            <a:off x="4852996" y="2336932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D99D89-09F2-83C8-E16B-6D32B197F99B}"/>
              </a:ext>
            </a:extLst>
          </p:cNvPr>
          <p:cNvSpPr/>
          <p:nvPr/>
        </p:nvSpPr>
        <p:spPr>
          <a:xfrm>
            <a:off x="6653343" y="2336932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7EEA1D3-D160-EEAE-CC7B-5E0538EEB219}"/>
              </a:ext>
            </a:extLst>
          </p:cNvPr>
          <p:cNvSpPr/>
          <p:nvPr/>
        </p:nvSpPr>
        <p:spPr>
          <a:xfrm>
            <a:off x="8355495" y="2336932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3F6570-F626-790C-1025-828B1C420EF1}"/>
              </a:ext>
            </a:extLst>
          </p:cNvPr>
          <p:cNvSpPr/>
          <p:nvPr/>
        </p:nvSpPr>
        <p:spPr>
          <a:xfrm>
            <a:off x="4922727" y="463080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4AFEB8-EA5C-FC0F-79AB-3F1A9BA861C1}"/>
              </a:ext>
            </a:extLst>
          </p:cNvPr>
          <p:cNvSpPr/>
          <p:nvPr/>
        </p:nvSpPr>
        <p:spPr>
          <a:xfrm>
            <a:off x="6093401" y="462640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EE26D3-5A9B-3E06-CB8D-173C1CC184F2}"/>
              </a:ext>
            </a:extLst>
          </p:cNvPr>
          <p:cNvSpPr/>
          <p:nvPr/>
        </p:nvSpPr>
        <p:spPr>
          <a:xfrm>
            <a:off x="8454664" y="462200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7C6D97C-9F63-6AD7-75F8-1669BF479D55}"/>
              </a:ext>
            </a:extLst>
          </p:cNvPr>
          <p:cNvSpPr/>
          <p:nvPr/>
        </p:nvSpPr>
        <p:spPr>
          <a:xfrm>
            <a:off x="7291064" y="461760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187B78-6221-282B-0558-4DA68C16A32C}"/>
              </a:ext>
            </a:extLst>
          </p:cNvPr>
          <p:cNvCxnSpPr>
            <a:stCxn id="17" idx="4"/>
            <a:endCxn id="20" idx="0"/>
          </p:cNvCxnSpPr>
          <p:nvPr/>
        </p:nvCxnSpPr>
        <p:spPr>
          <a:xfrm>
            <a:off x="5150176" y="2931292"/>
            <a:ext cx="1151" cy="169951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FAD1932-7A4F-1FAA-EB8A-1F7FF3446005}"/>
              </a:ext>
            </a:extLst>
          </p:cNvPr>
          <p:cNvCxnSpPr>
            <a:stCxn id="17" idx="4"/>
            <a:endCxn id="21" idx="0"/>
          </p:cNvCxnSpPr>
          <p:nvPr/>
        </p:nvCxnSpPr>
        <p:spPr>
          <a:xfrm>
            <a:off x="5150176" y="2931292"/>
            <a:ext cx="1171825" cy="169511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05E3808-9DA5-C2CC-9A91-CD7C808D1F06}"/>
              </a:ext>
            </a:extLst>
          </p:cNvPr>
          <p:cNvCxnSpPr>
            <a:stCxn id="17" idx="4"/>
            <a:endCxn id="23" idx="0"/>
          </p:cNvCxnSpPr>
          <p:nvPr/>
        </p:nvCxnSpPr>
        <p:spPr>
          <a:xfrm>
            <a:off x="5150176" y="2931292"/>
            <a:ext cx="2369488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09E03F4-9AA4-0DD6-CEE1-A42B2A6AB40F}"/>
              </a:ext>
            </a:extLst>
          </p:cNvPr>
          <p:cNvCxnSpPr>
            <a:stCxn id="17" idx="4"/>
            <a:endCxn id="22" idx="0"/>
          </p:cNvCxnSpPr>
          <p:nvPr/>
        </p:nvCxnSpPr>
        <p:spPr>
          <a:xfrm>
            <a:off x="5150176" y="2931292"/>
            <a:ext cx="3533088" cy="1690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84D6099-3B00-66C0-05E6-48876F68CDC5}"/>
              </a:ext>
            </a:extLst>
          </p:cNvPr>
          <p:cNvCxnSpPr>
            <a:stCxn id="18" idx="4"/>
            <a:endCxn id="20" idx="0"/>
          </p:cNvCxnSpPr>
          <p:nvPr/>
        </p:nvCxnSpPr>
        <p:spPr>
          <a:xfrm flipH="1">
            <a:off x="5151327" y="2931292"/>
            <a:ext cx="1799196" cy="169951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D594DEE-C435-63A2-7666-51D9A1A79336}"/>
              </a:ext>
            </a:extLst>
          </p:cNvPr>
          <p:cNvCxnSpPr>
            <a:stCxn id="18" idx="4"/>
            <a:endCxn id="21" idx="0"/>
          </p:cNvCxnSpPr>
          <p:nvPr/>
        </p:nvCxnSpPr>
        <p:spPr>
          <a:xfrm flipH="1">
            <a:off x="6322001" y="2931292"/>
            <a:ext cx="628522" cy="169511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F327F4C-E230-7FC2-5964-6F77F9A780F0}"/>
              </a:ext>
            </a:extLst>
          </p:cNvPr>
          <p:cNvCxnSpPr>
            <a:stCxn id="18" idx="4"/>
            <a:endCxn id="23" idx="0"/>
          </p:cNvCxnSpPr>
          <p:nvPr/>
        </p:nvCxnSpPr>
        <p:spPr>
          <a:xfrm>
            <a:off x="6950523" y="2931292"/>
            <a:ext cx="56914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48B901-C1AE-0B76-42C4-9BF18BBBBCF1}"/>
              </a:ext>
            </a:extLst>
          </p:cNvPr>
          <p:cNvCxnSpPr>
            <a:stCxn id="18" idx="4"/>
            <a:endCxn id="22" idx="0"/>
          </p:cNvCxnSpPr>
          <p:nvPr/>
        </p:nvCxnSpPr>
        <p:spPr>
          <a:xfrm>
            <a:off x="6950523" y="2931292"/>
            <a:ext cx="1732741" cy="1690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F79E37B-C06F-ED47-E68B-6B670993AC25}"/>
              </a:ext>
            </a:extLst>
          </p:cNvPr>
          <p:cNvCxnSpPr>
            <a:stCxn id="19" idx="4"/>
            <a:endCxn id="20" idx="0"/>
          </p:cNvCxnSpPr>
          <p:nvPr/>
        </p:nvCxnSpPr>
        <p:spPr>
          <a:xfrm flipH="1">
            <a:off x="5151327" y="2931292"/>
            <a:ext cx="3501348" cy="169951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3F6FEBD-7212-8918-0754-669A30D9AE72}"/>
              </a:ext>
            </a:extLst>
          </p:cNvPr>
          <p:cNvCxnSpPr>
            <a:stCxn id="19" idx="4"/>
            <a:endCxn id="21" idx="0"/>
          </p:cNvCxnSpPr>
          <p:nvPr/>
        </p:nvCxnSpPr>
        <p:spPr>
          <a:xfrm flipH="1">
            <a:off x="6322001" y="2931292"/>
            <a:ext cx="2330674" cy="169511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78B50A-5E85-4384-D97A-E7636F94E72F}"/>
              </a:ext>
            </a:extLst>
          </p:cNvPr>
          <p:cNvCxnSpPr>
            <a:stCxn id="19" idx="4"/>
            <a:endCxn id="23" idx="0"/>
          </p:cNvCxnSpPr>
          <p:nvPr/>
        </p:nvCxnSpPr>
        <p:spPr>
          <a:xfrm flipH="1">
            <a:off x="7519664" y="2931292"/>
            <a:ext cx="113301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022A668-E18D-DF60-30C1-5D9552226252}"/>
              </a:ext>
            </a:extLst>
          </p:cNvPr>
          <p:cNvCxnSpPr>
            <a:stCxn id="19" idx="4"/>
            <a:endCxn id="22" idx="0"/>
          </p:cNvCxnSpPr>
          <p:nvPr/>
        </p:nvCxnSpPr>
        <p:spPr>
          <a:xfrm>
            <a:off x="8652675" y="2931292"/>
            <a:ext cx="30589" cy="1690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1E31BE03-E1D8-6F24-1F56-5E97FF58D892}"/>
              </a:ext>
            </a:extLst>
          </p:cNvPr>
          <p:cNvSpPr>
            <a:spLocks noChangeAspect="1"/>
          </p:cNvSpPr>
          <p:nvPr/>
        </p:nvSpPr>
        <p:spPr>
          <a:xfrm>
            <a:off x="4979785" y="5756550"/>
            <a:ext cx="365760" cy="36576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4950AFA-3AC5-CD41-107F-744944E781F1}"/>
              </a:ext>
            </a:extLst>
          </p:cNvPr>
          <p:cNvCxnSpPr>
            <a:stCxn id="36" idx="0"/>
            <a:endCxn id="20" idx="2"/>
          </p:cNvCxnSpPr>
          <p:nvPr/>
        </p:nvCxnSpPr>
        <p:spPr>
          <a:xfrm flipH="1" flipV="1">
            <a:off x="5151327" y="5088002"/>
            <a:ext cx="11338" cy="66854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>
            <a:extLst>
              <a:ext uri="{FF2B5EF4-FFF2-40B4-BE49-F238E27FC236}">
                <a16:creationId xmlns:a16="http://schemas.microsoft.com/office/drawing/2014/main" id="{F4EB08F5-B80F-C777-1837-FCDAEF0054F3}"/>
              </a:ext>
            </a:extLst>
          </p:cNvPr>
          <p:cNvSpPr/>
          <p:nvPr/>
        </p:nvSpPr>
        <p:spPr>
          <a:xfrm>
            <a:off x="5075311" y="6090226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8E4F0DA-A5B4-B663-6DCA-559CC8388051}"/>
              </a:ext>
            </a:extLst>
          </p:cNvPr>
          <p:cNvSpPr/>
          <p:nvPr/>
        </p:nvSpPr>
        <p:spPr>
          <a:xfrm>
            <a:off x="5042050" y="6302571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40E796-07F8-7B84-CCB4-7FEE9C3E8D31}"/>
              </a:ext>
            </a:extLst>
          </p:cNvPr>
          <p:cNvSpPr txBox="1"/>
          <p:nvPr/>
        </p:nvSpPr>
        <p:spPr>
          <a:xfrm>
            <a:off x="5046626" y="5301980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2240ECB-21AD-37AA-B76D-D61AAB02BBBB}"/>
              </a:ext>
            </a:extLst>
          </p:cNvPr>
          <p:cNvSpPr>
            <a:spLocks noChangeAspect="1"/>
          </p:cNvSpPr>
          <p:nvPr/>
        </p:nvSpPr>
        <p:spPr>
          <a:xfrm>
            <a:off x="6150456" y="5767831"/>
            <a:ext cx="365760" cy="36576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D430231-A167-2ED9-98A3-B8CB4F7E3C9C}"/>
              </a:ext>
            </a:extLst>
          </p:cNvPr>
          <p:cNvCxnSpPr>
            <a:stCxn id="41" idx="0"/>
            <a:endCxn id="21" idx="2"/>
          </p:cNvCxnSpPr>
          <p:nvPr/>
        </p:nvCxnSpPr>
        <p:spPr>
          <a:xfrm flipH="1" flipV="1">
            <a:off x="6322001" y="5083603"/>
            <a:ext cx="11335" cy="68422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>
            <a:extLst>
              <a:ext uri="{FF2B5EF4-FFF2-40B4-BE49-F238E27FC236}">
                <a16:creationId xmlns:a16="http://schemas.microsoft.com/office/drawing/2014/main" id="{3136FA05-80B8-7C7B-7CD0-F92AC1D7E1B0}"/>
              </a:ext>
            </a:extLst>
          </p:cNvPr>
          <p:cNvSpPr/>
          <p:nvPr/>
        </p:nvSpPr>
        <p:spPr>
          <a:xfrm>
            <a:off x="6245982" y="610150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E665F8F-69DB-977B-4A8C-AEE4086B3520}"/>
              </a:ext>
            </a:extLst>
          </p:cNvPr>
          <p:cNvSpPr/>
          <p:nvPr/>
        </p:nvSpPr>
        <p:spPr>
          <a:xfrm>
            <a:off x="6212721" y="631385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0AB31AC-334F-09DF-222E-ED042078BA7D}"/>
              </a:ext>
            </a:extLst>
          </p:cNvPr>
          <p:cNvSpPr txBox="1"/>
          <p:nvPr/>
        </p:nvSpPr>
        <p:spPr>
          <a:xfrm>
            <a:off x="6217297" y="5313261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0AC3265-CBD1-DDC7-0BA7-5D9646129106}"/>
              </a:ext>
            </a:extLst>
          </p:cNvPr>
          <p:cNvSpPr>
            <a:spLocks noChangeAspect="1"/>
          </p:cNvSpPr>
          <p:nvPr/>
        </p:nvSpPr>
        <p:spPr>
          <a:xfrm>
            <a:off x="7341180" y="5736471"/>
            <a:ext cx="365760" cy="36576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EF49AD1-CEDA-BF63-88BB-8B0DCBA97F71}"/>
              </a:ext>
            </a:extLst>
          </p:cNvPr>
          <p:cNvCxnSpPr>
            <a:stCxn id="46" idx="0"/>
            <a:endCxn id="23" idx="2"/>
          </p:cNvCxnSpPr>
          <p:nvPr/>
        </p:nvCxnSpPr>
        <p:spPr>
          <a:xfrm flipH="1" flipV="1">
            <a:off x="7519664" y="5074802"/>
            <a:ext cx="4396" cy="661669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>
            <a:extLst>
              <a:ext uri="{FF2B5EF4-FFF2-40B4-BE49-F238E27FC236}">
                <a16:creationId xmlns:a16="http://schemas.microsoft.com/office/drawing/2014/main" id="{2B2BF58B-356F-6B40-70FB-44F2C01F746E}"/>
              </a:ext>
            </a:extLst>
          </p:cNvPr>
          <p:cNvSpPr/>
          <p:nvPr/>
        </p:nvSpPr>
        <p:spPr>
          <a:xfrm>
            <a:off x="7436706" y="607014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FD408F0-1978-6F97-B5DE-AF70C76291A2}"/>
              </a:ext>
            </a:extLst>
          </p:cNvPr>
          <p:cNvSpPr/>
          <p:nvPr/>
        </p:nvSpPr>
        <p:spPr>
          <a:xfrm>
            <a:off x="7403445" y="628249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10B55B-9EA6-D62B-E102-856FA760C214}"/>
              </a:ext>
            </a:extLst>
          </p:cNvPr>
          <p:cNvSpPr txBox="1"/>
          <p:nvPr/>
        </p:nvSpPr>
        <p:spPr>
          <a:xfrm>
            <a:off x="7408021" y="5308637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7151FDD-0338-55E9-58EC-A256C2F54EA5}"/>
              </a:ext>
            </a:extLst>
          </p:cNvPr>
          <p:cNvSpPr>
            <a:spLocks noChangeAspect="1"/>
          </p:cNvSpPr>
          <p:nvPr/>
        </p:nvSpPr>
        <p:spPr>
          <a:xfrm>
            <a:off x="8516098" y="5752151"/>
            <a:ext cx="365760" cy="36576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2128519-60DC-2072-E50F-B0064FA70592}"/>
              </a:ext>
            </a:extLst>
          </p:cNvPr>
          <p:cNvCxnSpPr>
            <a:stCxn id="51" idx="0"/>
            <a:endCxn id="22" idx="2"/>
          </p:cNvCxnSpPr>
          <p:nvPr/>
        </p:nvCxnSpPr>
        <p:spPr>
          <a:xfrm flipH="1" flipV="1">
            <a:off x="8683264" y="5079204"/>
            <a:ext cx="15714" cy="67294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>
            <a:extLst>
              <a:ext uri="{FF2B5EF4-FFF2-40B4-BE49-F238E27FC236}">
                <a16:creationId xmlns:a16="http://schemas.microsoft.com/office/drawing/2014/main" id="{2A49BAA1-1E64-4AE6-1AE0-C4565CA15D0E}"/>
              </a:ext>
            </a:extLst>
          </p:cNvPr>
          <p:cNvSpPr/>
          <p:nvPr/>
        </p:nvSpPr>
        <p:spPr>
          <a:xfrm>
            <a:off x="8611624" y="608582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8848D8-0509-4B57-8402-037879996477}"/>
              </a:ext>
            </a:extLst>
          </p:cNvPr>
          <p:cNvSpPr/>
          <p:nvPr/>
        </p:nvSpPr>
        <p:spPr>
          <a:xfrm>
            <a:off x="8578363" y="629817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1954B1E-300B-CB99-89D6-8A4DA3B22979}"/>
              </a:ext>
            </a:extLst>
          </p:cNvPr>
          <p:cNvSpPr txBox="1"/>
          <p:nvPr/>
        </p:nvSpPr>
        <p:spPr>
          <a:xfrm>
            <a:off x="8582939" y="5297581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56" name="Isosceles Triangle 43" title="1">
            <a:extLst>
              <a:ext uri="{FF2B5EF4-FFF2-40B4-BE49-F238E27FC236}">
                <a16:creationId xmlns:a16="http://schemas.microsoft.com/office/drawing/2014/main" id="{A96553B2-8D19-9C06-1C25-98CCE46D150B}"/>
              </a:ext>
            </a:extLst>
          </p:cNvPr>
          <p:cNvSpPr/>
          <p:nvPr/>
        </p:nvSpPr>
        <p:spPr>
          <a:xfrm>
            <a:off x="3441615" y="3339168"/>
            <a:ext cx="454025" cy="387350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E415508-D708-6345-F8BB-D9C7F0A54FDA}"/>
              </a:ext>
            </a:extLst>
          </p:cNvPr>
          <p:cNvCxnSpPr>
            <a:stCxn id="56" idx="5"/>
            <a:endCxn id="17" idx="3"/>
          </p:cNvCxnSpPr>
          <p:nvPr/>
        </p:nvCxnSpPr>
        <p:spPr>
          <a:xfrm flipV="1">
            <a:off x="3782134" y="2844250"/>
            <a:ext cx="1157904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FFD841A-8A82-0784-1AF6-563AB4669E12}"/>
              </a:ext>
            </a:extLst>
          </p:cNvPr>
          <p:cNvCxnSpPr>
            <a:stCxn id="56" idx="5"/>
            <a:endCxn id="18" idx="3"/>
          </p:cNvCxnSpPr>
          <p:nvPr/>
        </p:nvCxnSpPr>
        <p:spPr>
          <a:xfrm flipV="1">
            <a:off x="3782134" y="2844250"/>
            <a:ext cx="2958251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BE9ACEE-1316-96F3-3A7A-3209EE3EDDDA}"/>
              </a:ext>
            </a:extLst>
          </p:cNvPr>
          <p:cNvCxnSpPr>
            <a:stCxn id="56" idx="5"/>
            <a:endCxn id="19" idx="3"/>
          </p:cNvCxnSpPr>
          <p:nvPr/>
        </p:nvCxnSpPr>
        <p:spPr>
          <a:xfrm flipV="1">
            <a:off x="3782134" y="2844250"/>
            <a:ext cx="4660403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>
            <a:extLst>
              <a:ext uri="{FF2B5EF4-FFF2-40B4-BE49-F238E27FC236}">
                <a16:creationId xmlns:a16="http://schemas.microsoft.com/office/drawing/2014/main" id="{3DE4DDB1-D522-D479-158E-131B3DFBCF04}"/>
              </a:ext>
            </a:extLst>
          </p:cNvPr>
          <p:cNvSpPr/>
          <p:nvPr/>
        </p:nvSpPr>
        <p:spPr>
          <a:xfrm>
            <a:off x="5436037" y="2188945"/>
            <a:ext cx="1276601" cy="30604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bg1">
                <a:lumMod val="85000"/>
              </a:schemeClr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05CE2DF6-0CB5-CE49-4A19-7A77DA28ABBB}"/>
              </a:ext>
            </a:extLst>
          </p:cNvPr>
          <p:cNvSpPr/>
          <p:nvPr/>
        </p:nvSpPr>
        <p:spPr>
          <a:xfrm>
            <a:off x="5147557" y="1758598"/>
            <a:ext cx="3505118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bg1">
                <a:lumMod val="85000"/>
              </a:schemeClr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901F33E-2FD1-562F-D136-D0482584BF6E}"/>
              </a:ext>
            </a:extLst>
          </p:cNvPr>
          <p:cNvSpPr txBox="1"/>
          <p:nvPr/>
        </p:nvSpPr>
        <p:spPr>
          <a:xfrm>
            <a:off x="7725212" y="3148900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52045D5-98B0-64BC-805E-4B5CD4086958}"/>
              </a:ext>
            </a:extLst>
          </p:cNvPr>
          <p:cNvSpPr txBox="1"/>
          <p:nvPr/>
        </p:nvSpPr>
        <p:spPr>
          <a:xfrm>
            <a:off x="7880485" y="3300412"/>
            <a:ext cx="24134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64" name="TextBox 63">
            <a:extLst>
              <a:ext uri="{FF2B5EF4-FFF2-40B4-BE49-F238E27FC236}">
                <a16:creationId xmlns:a16="http://schemas.microsoft.com/office/drawing/2014/main" id="{6ECDF0E6-B3F7-C1EA-3AF3-FCEA2DF8E2E2}"/>
              </a:ext>
            </a:extLst>
          </p:cNvPr>
          <p:cNvSpPr txBox="1"/>
          <p:nvPr/>
        </p:nvSpPr>
        <p:spPr>
          <a:xfrm>
            <a:off x="8133463" y="3415760"/>
            <a:ext cx="254246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4016B1E-85D3-303A-6818-DAA4F260F691}"/>
              </a:ext>
            </a:extLst>
          </p:cNvPr>
          <p:cNvSpPr txBox="1"/>
          <p:nvPr/>
        </p:nvSpPr>
        <p:spPr>
          <a:xfrm>
            <a:off x="8551627" y="3624105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9411944-CA34-6480-F048-DBA08A81BB67}"/>
              </a:ext>
            </a:extLst>
          </p:cNvPr>
          <p:cNvSpPr txBox="1"/>
          <p:nvPr/>
        </p:nvSpPr>
        <p:spPr>
          <a:xfrm>
            <a:off x="5997207" y="3230220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67" name="TextBox 66">
            <a:extLst>
              <a:ext uri="{FF2B5EF4-FFF2-40B4-BE49-F238E27FC236}">
                <a16:creationId xmlns:a16="http://schemas.microsoft.com/office/drawing/2014/main" id="{263440C8-43A9-BB2A-68FD-2D5340418AA3}"/>
              </a:ext>
            </a:extLst>
          </p:cNvPr>
          <p:cNvSpPr txBox="1"/>
          <p:nvPr/>
        </p:nvSpPr>
        <p:spPr>
          <a:xfrm>
            <a:off x="5765262" y="334845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251215B-64AD-31AA-5DEA-30D450A40125}"/>
              </a:ext>
            </a:extLst>
          </p:cNvPr>
          <p:cNvSpPr txBox="1"/>
          <p:nvPr/>
        </p:nvSpPr>
        <p:spPr>
          <a:xfrm>
            <a:off x="5533498" y="347603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D292E37-F2B3-AEAB-E6EC-1FF3C84440A3}"/>
              </a:ext>
            </a:extLst>
          </p:cNvPr>
          <p:cNvSpPr txBox="1"/>
          <p:nvPr/>
        </p:nvSpPr>
        <p:spPr>
          <a:xfrm>
            <a:off x="5062574" y="3624105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290BFFD-F9EA-6A39-E510-6CD3BA54A3D1}"/>
              </a:ext>
            </a:extLst>
          </p:cNvPr>
          <p:cNvSpPr txBox="1"/>
          <p:nvPr/>
        </p:nvSpPr>
        <p:spPr>
          <a:xfrm>
            <a:off x="6643777" y="3239141"/>
            <a:ext cx="24156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71" name="TextBox 70">
            <a:extLst>
              <a:ext uri="{FF2B5EF4-FFF2-40B4-BE49-F238E27FC236}">
                <a16:creationId xmlns:a16="http://schemas.microsoft.com/office/drawing/2014/main" id="{4020B89D-F769-020A-BBAF-01BC28CF8A2F}"/>
              </a:ext>
            </a:extLst>
          </p:cNvPr>
          <p:cNvSpPr txBox="1"/>
          <p:nvPr/>
        </p:nvSpPr>
        <p:spPr>
          <a:xfrm>
            <a:off x="6994807" y="324964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18F90C3-EC29-6B5B-07F3-D7C0BD3E81A8}"/>
              </a:ext>
            </a:extLst>
          </p:cNvPr>
          <p:cNvSpPr txBox="1"/>
          <p:nvPr/>
        </p:nvSpPr>
        <p:spPr>
          <a:xfrm>
            <a:off x="6385526" y="3171412"/>
            <a:ext cx="253057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377DAF1-FC37-57EE-AC2F-56CD586A1189}"/>
              </a:ext>
            </a:extLst>
          </p:cNvPr>
          <p:cNvSpPr txBox="1"/>
          <p:nvPr/>
        </p:nvSpPr>
        <p:spPr>
          <a:xfrm>
            <a:off x="7262055" y="314467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618FDD57-248A-83F2-B064-F934E711BF44}"/>
              </a:ext>
            </a:extLst>
          </p:cNvPr>
          <p:cNvSpPr/>
          <p:nvPr/>
        </p:nvSpPr>
        <p:spPr>
          <a:xfrm>
            <a:off x="7207018" y="2183905"/>
            <a:ext cx="1247646" cy="153027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bg1">
                <a:lumMod val="85000"/>
              </a:schemeClr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1EAE002D-FB66-DAAE-1FAA-B10152E7A1C6}"/>
              </a:ext>
            </a:extLst>
          </p:cNvPr>
          <p:cNvSpPr/>
          <p:nvPr/>
        </p:nvSpPr>
        <p:spPr>
          <a:xfrm rot="5400000">
            <a:off x="4695168" y="252891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33A350FA-ACCB-4942-A1F9-C068945C7DE5}"/>
              </a:ext>
            </a:extLst>
          </p:cNvPr>
          <p:cNvSpPr/>
          <p:nvPr/>
        </p:nvSpPr>
        <p:spPr>
          <a:xfrm rot="5400000">
            <a:off x="8201049" y="252909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D570724B-D844-2627-409F-65E8864F5AE0}"/>
              </a:ext>
            </a:extLst>
          </p:cNvPr>
          <p:cNvSpPr/>
          <p:nvPr/>
        </p:nvSpPr>
        <p:spPr>
          <a:xfrm rot="5400000">
            <a:off x="6470935" y="252910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1EB6C09-187A-B527-A8E7-AB1939B14B34}"/>
              </a:ext>
            </a:extLst>
          </p:cNvPr>
          <p:cNvSpPr txBox="1"/>
          <p:nvPr/>
        </p:nvSpPr>
        <p:spPr>
          <a:xfrm>
            <a:off x="4355643" y="2468257"/>
            <a:ext cx="42738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1FD83AD-16EF-207B-B963-BA0606ED0CA1}"/>
              </a:ext>
            </a:extLst>
          </p:cNvPr>
          <p:cNvSpPr txBox="1"/>
          <p:nvPr/>
        </p:nvSpPr>
        <p:spPr>
          <a:xfrm>
            <a:off x="7828472" y="2422895"/>
            <a:ext cx="445397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33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384E88C-0E9E-B4A5-42C9-3794D94C1295}"/>
              </a:ext>
            </a:extLst>
          </p:cNvPr>
          <p:cNvSpPr txBox="1"/>
          <p:nvPr/>
        </p:nvSpPr>
        <p:spPr>
          <a:xfrm>
            <a:off x="6086005" y="2416280"/>
            <a:ext cx="40870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22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3DE743A-214F-404D-1298-42808630D749}"/>
              </a:ext>
            </a:extLst>
          </p:cNvPr>
          <p:cNvSpPr txBox="1"/>
          <p:nvPr/>
        </p:nvSpPr>
        <p:spPr>
          <a:xfrm>
            <a:off x="5936066" y="1981830"/>
            <a:ext cx="33542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ED260E4-36DF-FF44-254D-277C66A68022}"/>
              </a:ext>
            </a:extLst>
          </p:cNvPr>
          <p:cNvSpPr txBox="1"/>
          <p:nvPr/>
        </p:nvSpPr>
        <p:spPr>
          <a:xfrm>
            <a:off x="6643778" y="1543293"/>
            <a:ext cx="439932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13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9AE3351-2600-CA6D-3209-94ACF9F785B8}"/>
              </a:ext>
            </a:extLst>
          </p:cNvPr>
          <p:cNvSpPr txBox="1"/>
          <p:nvPr/>
        </p:nvSpPr>
        <p:spPr>
          <a:xfrm>
            <a:off x="7671859" y="1970094"/>
            <a:ext cx="34165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23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17CEA51-8B99-50D5-54AB-B811564A2CC1}"/>
              </a:ext>
            </a:extLst>
          </p:cNvPr>
          <p:cNvSpPr txBox="1"/>
          <p:nvPr/>
        </p:nvSpPr>
        <p:spPr>
          <a:xfrm>
            <a:off x="4068930" y="2865081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0BB0F2D-1A44-46F5-1DC0-E2D146EEAF50}"/>
              </a:ext>
            </a:extLst>
          </p:cNvPr>
          <p:cNvSpPr txBox="1"/>
          <p:nvPr/>
        </p:nvSpPr>
        <p:spPr>
          <a:xfrm>
            <a:off x="4490173" y="2993203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CEA8D07-9DFF-08E7-4AFE-E715A759C396}"/>
              </a:ext>
            </a:extLst>
          </p:cNvPr>
          <p:cNvSpPr txBox="1"/>
          <p:nvPr/>
        </p:nvSpPr>
        <p:spPr>
          <a:xfrm>
            <a:off x="4379513" y="3360933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87" name="Table 87">
            <a:extLst>
              <a:ext uri="{FF2B5EF4-FFF2-40B4-BE49-F238E27FC236}">
                <a16:creationId xmlns:a16="http://schemas.microsoft.com/office/drawing/2014/main" id="{D16CFF1E-543E-931B-802B-9C6F52FBECB6}"/>
              </a:ext>
            </a:extLst>
          </p:cNvPr>
          <p:cNvGraphicFramePr>
            <a:graphicFrameLocks noGrp="1"/>
          </p:cNvGraphicFramePr>
          <p:nvPr/>
        </p:nvGraphicFramePr>
        <p:xfrm>
          <a:off x="2102887" y="4221436"/>
          <a:ext cx="176166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0415">
                  <a:extLst>
                    <a:ext uri="{9D8B030D-6E8A-4147-A177-3AD203B41FA5}">
                      <a16:colId xmlns:a16="http://schemas.microsoft.com/office/drawing/2014/main" val="1970541991"/>
                    </a:ext>
                  </a:extLst>
                </a:gridCol>
                <a:gridCol w="440415">
                  <a:extLst>
                    <a:ext uri="{9D8B030D-6E8A-4147-A177-3AD203B41FA5}">
                      <a16:colId xmlns:a16="http://schemas.microsoft.com/office/drawing/2014/main" val="2238971969"/>
                    </a:ext>
                  </a:extLst>
                </a:gridCol>
                <a:gridCol w="440415">
                  <a:extLst>
                    <a:ext uri="{9D8B030D-6E8A-4147-A177-3AD203B41FA5}">
                      <a16:colId xmlns:a16="http://schemas.microsoft.com/office/drawing/2014/main" val="3681719968"/>
                    </a:ext>
                  </a:extLst>
                </a:gridCol>
                <a:gridCol w="440415">
                  <a:extLst>
                    <a:ext uri="{9D8B030D-6E8A-4147-A177-3AD203B41FA5}">
                      <a16:colId xmlns:a16="http://schemas.microsoft.com/office/drawing/2014/main" val="3223465298"/>
                    </a:ext>
                  </a:extLst>
                </a:gridCol>
              </a:tblGrid>
              <a:tr h="31542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5077935"/>
                  </a:ext>
                </a:extLst>
              </a:tr>
              <a:tr h="31542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3820218"/>
                  </a:ext>
                </a:extLst>
              </a:tr>
              <a:tr h="31542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9538495"/>
                  </a:ext>
                </a:extLst>
              </a:tr>
            </a:tbl>
          </a:graphicData>
        </a:graphic>
      </p:graphicFrame>
      <p:graphicFrame>
        <p:nvGraphicFramePr>
          <p:cNvPr id="88" name="Table 88">
            <a:extLst>
              <a:ext uri="{FF2B5EF4-FFF2-40B4-BE49-F238E27FC236}">
                <a16:creationId xmlns:a16="http://schemas.microsoft.com/office/drawing/2014/main" id="{5DA265B4-7CF9-6833-5D49-ED3E7F996444}"/>
              </a:ext>
            </a:extLst>
          </p:cNvPr>
          <p:cNvGraphicFramePr>
            <a:graphicFrameLocks noGrp="1"/>
          </p:cNvGraphicFramePr>
          <p:nvPr/>
        </p:nvGraphicFramePr>
        <p:xfrm>
          <a:off x="191068" y="4617602"/>
          <a:ext cx="1314045" cy="3708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98742">
                  <a:extLst>
                    <a:ext uri="{9D8B030D-6E8A-4147-A177-3AD203B41FA5}">
                      <a16:colId xmlns:a16="http://schemas.microsoft.com/office/drawing/2014/main" val="1654614392"/>
                    </a:ext>
                  </a:extLst>
                </a:gridCol>
                <a:gridCol w="500100">
                  <a:extLst>
                    <a:ext uri="{9D8B030D-6E8A-4147-A177-3AD203B41FA5}">
                      <a16:colId xmlns:a16="http://schemas.microsoft.com/office/drawing/2014/main" val="749705674"/>
                    </a:ext>
                  </a:extLst>
                </a:gridCol>
                <a:gridCol w="415203">
                  <a:extLst>
                    <a:ext uri="{9D8B030D-6E8A-4147-A177-3AD203B41FA5}">
                      <a16:colId xmlns:a16="http://schemas.microsoft.com/office/drawing/2014/main" val="2358126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83127" marR="8312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83127" marR="8312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-.5</a:t>
                      </a:r>
                    </a:p>
                  </a:txBody>
                  <a:tcPr marL="83127" marR="8312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7913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46687B3-4D07-EE47-E443-61C6486EE5BD}"/>
                  </a:ext>
                </a:extLst>
              </p:cNvPr>
              <p:cNvSpPr txBox="1"/>
              <p:nvPr/>
            </p:nvSpPr>
            <p:spPr>
              <a:xfrm>
                <a:off x="491325" y="3781047"/>
                <a:ext cx="83459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m:oMathPara>
                </a14:m>
                <a:endParaRPr lang="en-U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46687B3-4D07-EE47-E443-61C6486E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25" y="3781047"/>
                <a:ext cx="83459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44FD9C6-1B7D-7005-BB32-33341E3C398A}"/>
                  </a:ext>
                </a:extLst>
              </p:cNvPr>
              <p:cNvSpPr txBox="1"/>
              <p:nvPr/>
            </p:nvSpPr>
            <p:spPr>
              <a:xfrm>
                <a:off x="2669542" y="3833690"/>
                <a:ext cx="62835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44FD9C6-1B7D-7005-BB32-33341E3C3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542" y="3833690"/>
                <a:ext cx="62835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id="{C2C8EE38-8851-48B9-B43B-AB5BE3237D06}"/>
              </a:ext>
            </a:extLst>
          </p:cNvPr>
          <p:cNvSpPr txBox="1"/>
          <p:nvPr/>
        </p:nvSpPr>
        <p:spPr>
          <a:xfrm>
            <a:off x="1651579" y="450846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x</a:t>
            </a:r>
            <a:endParaRPr lang="en-US" b="1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938DE6B-FBB0-49F8-8511-B38E8D4D259D}"/>
              </a:ext>
            </a:extLst>
          </p:cNvPr>
          <p:cNvSpPr txBox="1"/>
          <p:nvPr/>
        </p:nvSpPr>
        <p:spPr>
          <a:xfrm>
            <a:off x="1666381" y="371487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9784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7" y="178563"/>
            <a:ext cx="8871045" cy="608625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Variances of the Latent Growth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ii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: Variance of the latent growth parameters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Dispersion of the values around the latent factor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Large variances indicate more dispersion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Large variance on a Latent slope may indicate that the average parameter increase but some of the latent trajectories may be negative</a:t>
            </a:r>
          </a:p>
          <a:p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Typically, the variance of higher order parameters are smaller than the variances of lower order parameters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11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&gt;ψ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22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&gt;ψ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33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093412-815C-B210-9C67-A84BD28B4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BBF08E-4D6F-FAD1-BE2E-8851C6DB0075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0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562922"/>
          </a:xfrm>
        </p:spPr>
        <p:txBody>
          <a:bodyPr>
            <a:noAutofit/>
          </a:bodyPr>
          <a:lstStyle/>
          <a:p>
            <a:r>
              <a:rPr lang="en-US" sz="3600" dirty="0"/>
              <a:t>Covariances between the Latent Growth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ij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: Covariance of the latent growth parameters</a:t>
            </a:r>
          </a:p>
          <a:p>
            <a:pPr lvl="1"/>
            <a:r>
              <a:rPr lang="en-US" dirty="0"/>
              <a:t>Generally expressed in terms of correlations</a:t>
            </a:r>
          </a:p>
          <a:p>
            <a:pPr lvl="1"/>
            <a:r>
              <a:rPr lang="en-US" dirty="0"/>
              <a:t>Important to keep in mind what the absolute variance in the constituent growth factors are</a:t>
            </a:r>
          </a:p>
          <a:p>
            <a:pPr lvl="2"/>
            <a:r>
              <a:rPr lang="en-US" dirty="0"/>
              <a:t>e.g. if the variance of the linear increase is really small, the correlation may be very large as an artifact of the variance</a:t>
            </a:r>
          </a:p>
          <a:p>
            <a:pPr lvl="2"/>
            <a:r>
              <a:rPr lang="en-US" dirty="0"/>
              <a:t>The correlations between the latent factors will change if the data or the factor loadings are centered differently </a:t>
            </a:r>
          </a:p>
          <a:p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: Covariance between the intercept and the linear increase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12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&gt; 0: the higher an individual starts, the faster they increase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12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&lt; 0: the higher an individual starts, the slower they increase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D537C-FD14-4F63-F943-FFE16AD19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C9040C-CF9A-FE48-7426-E14E1A6303C2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185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56292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Variance Decomposition of the Latent Growth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56345"/>
            <a:ext cx="7886700" cy="402061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The Variances and Covariance of the Latent Growth Factors can be decomposed into A, C, and E in the same way as any other multivariate ACE model</a:t>
            </a:r>
          </a:p>
          <a:p>
            <a:endParaRPr lang="en-US" dirty="0"/>
          </a:p>
          <a:p>
            <a:r>
              <a:rPr lang="en-US" dirty="0"/>
              <a:t>When decomposing the variance of the latent factors, the interpretation follows from the meaning of the factors.</a:t>
            </a:r>
          </a:p>
          <a:p>
            <a:pPr lvl="1"/>
            <a:r>
              <a:rPr lang="en-US" dirty="0"/>
              <a:t>ACE for the </a:t>
            </a:r>
            <a:r>
              <a:rPr lang="en-US" dirty="0">
                <a:solidFill>
                  <a:srgbClr val="0070C0"/>
                </a:solidFill>
              </a:rPr>
              <a:t>Intercept</a:t>
            </a:r>
            <a:r>
              <a:rPr lang="en-US" dirty="0"/>
              <a:t>: genetic and environmental factors that contribute to the </a:t>
            </a:r>
            <a:r>
              <a:rPr lang="en-US" dirty="0">
                <a:solidFill>
                  <a:srgbClr val="0070C0"/>
                </a:solidFill>
              </a:rPr>
              <a:t>average level </a:t>
            </a:r>
            <a:r>
              <a:rPr lang="en-US" dirty="0"/>
              <a:t>of the behavior in the population</a:t>
            </a:r>
          </a:p>
          <a:p>
            <a:pPr lvl="1"/>
            <a:r>
              <a:rPr lang="en-US" dirty="0"/>
              <a:t>ACE for the </a:t>
            </a:r>
            <a:r>
              <a:rPr lang="en-US" dirty="0">
                <a:solidFill>
                  <a:srgbClr val="0070C0"/>
                </a:solidFill>
              </a:rPr>
              <a:t>Linear Factor</a:t>
            </a:r>
            <a:r>
              <a:rPr lang="en-US" dirty="0"/>
              <a:t>: genetic and environmental factors that contribute to the </a:t>
            </a:r>
            <a:r>
              <a:rPr lang="en-US" dirty="0">
                <a:solidFill>
                  <a:srgbClr val="0070C0"/>
                </a:solidFill>
              </a:rPr>
              <a:t>average linear change </a:t>
            </a:r>
            <a:r>
              <a:rPr lang="en-US" dirty="0"/>
              <a:t>of the behavior in the population</a:t>
            </a:r>
          </a:p>
          <a:p>
            <a:pPr lvl="1"/>
            <a:r>
              <a:rPr lang="en-US" dirty="0"/>
              <a:t>ACE for the Linear Factor: genetic and environmental factors that contribute to the </a:t>
            </a:r>
            <a:r>
              <a:rPr lang="en-US" dirty="0">
                <a:solidFill>
                  <a:srgbClr val="0070C0"/>
                </a:solidFill>
              </a:rPr>
              <a:t>average quadratic change </a:t>
            </a:r>
            <a:r>
              <a:rPr lang="en-US" dirty="0"/>
              <a:t>of the behavior in the population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D537C-FD14-4F63-F943-FFE16AD19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1164823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C9040C-CF9A-FE48-7426-E14E1A6303C2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1139240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975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56292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Variance Decomposition of the Latent Growth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56345"/>
            <a:ext cx="7886700" cy="402061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The Variances and Covariance of the Latent Growth Factors can be decomposed into A, C, and E in the same way as any other multivariate ACE model</a:t>
            </a:r>
          </a:p>
          <a:p>
            <a:endParaRPr lang="en-US" dirty="0"/>
          </a:p>
          <a:p>
            <a:r>
              <a:rPr lang="en-US" dirty="0"/>
              <a:t>When decomposing the ACE covariance between the latent factors, be very careful about the interpretation </a:t>
            </a:r>
          </a:p>
          <a:p>
            <a:pPr lvl="1"/>
            <a:r>
              <a:rPr lang="en-US" dirty="0"/>
              <a:t>Any sign differences could imply that you are explaining 110% of the covariance with A, C or E.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D537C-FD14-4F63-F943-FFE16AD19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1164823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C9040C-CF9A-FE48-7426-E14E1A6303C2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1139240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73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56292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Gotchas!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Differentially spaced measurement occasions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1 month, 2 months, 6 months, 12 months</a:t>
            </a:r>
          </a:p>
          <a:p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Random assessments around the measurement occasions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Every year within 2 months of a person’s birthday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Some waves only 8 months apart others 16 months apart</a:t>
            </a:r>
            <a:endParaRPr lang="en-US" dirty="0"/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Orthogonal vs Correlated Contrasts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strongly affect the correlations between the latent growth factors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D537C-FD14-4F63-F943-FFE16AD19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C9040C-CF9A-FE48-7426-E14E1A6303C2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60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56292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Where can I find Longitudinal Twin Data?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D537C-FD14-4F63-F943-FFE16AD19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C9040C-CF9A-FE48-7426-E14E1A6303C2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79A21885-522E-7544-0E29-056E45113C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3" y="2125013"/>
            <a:ext cx="8516496" cy="375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015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56292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Models </a:t>
            </a:r>
            <a:r>
              <a:rPr lang="en-US" sz="5400"/>
              <a:t>for Today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Linear Growth Curve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Effectively linear regression with random slopes and intercepts</a:t>
            </a:r>
          </a:p>
          <a:p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Quadratic Growth Curve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Adding a quadratic contrast to the linear model</a:t>
            </a:r>
            <a:endParaRPr lang="en-US" dirty="0"/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Semiparametric Growth Curve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Fixing the first and last factor loadings for the slope to particular values and estimating the other values/lambdas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D537C-FD14-4F63-F943-FFE16AD19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C9040C-CF9A-FE48-7426-E14E1A6303C2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174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2746" y="148798"/>
            <a:ext cx="7886700" cy="909810"/>
          </a:xfrm>
        </p:spPr>
        <p:txBody>
          <a:bodyPr/>
          <a:lstStyle/>
          <a:p>
            <a:pPr algn="ctr"/>
            <a:r>
              <a:rPr lang="en-US" dirty="0"/>
              <a:t>Path Specification of LGMs</a:t>
            </a:r>
          </a:p>
        </p:txBody>
      </p:sp>
      <p:sp>
        <p:nvSpPr>
          <p:cNvPr id="5" name="Oval 4"/>
          <p:cNvSpPr/>
          <p:nvPr/>
        </p:nvSpPr>
        <p:spPr>
          <a:xfrm>
            <a:off x="1501681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3302028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5004180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1571412" y="486976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2086" y="486536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03349" y="4860965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39749" y="485656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cxnSp>
        <p:nvCxnSpPr>
          <p:cNvPr id="12" name="Straight Arrow Connector 11"/>
          <p:cNvCxnSpPr>
            <a:stCxn id="5" idx="4"/>
            <a:endCxn id="8" idx="0"/>
          </p:cNvCxnSpPr>
          <p:nvPr/>
        </p:nvCxnSpPr>
        <p:spPr>
          <a:xfrm>
            <a:off x="1798861" y="3170253"/>
            <a:ext cx="1151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0"/>
          </p:cNvCxnSpPr>
          <p:nvPr/>
        </p:nvCxnSpPr>
        <p:spPr>
          <a:xfrm>
            <a:off x="1798861" y="3170253"/>
            <a:ext cx="1171825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4"/>
            <a:endCxn id="11" idx="0"/>
          </p:cNvCxnSpPr>
          <p:nvPr/>
        </p:nvCxnSpPr>
        <p:spPr>
          <a:xfrm>
            <a:off x="1798861" y="3170253"/>
            <a:ext cx="2369488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4"/>
            <a:endCxn id="10" idx="0"/>
          </p:cNvCxnSpPr>
          <p:nvPr/>
        </p:nvCxnSpPr>
        <p:spPr>
          <a:xfrm>
            <a:off x="1798861" y="3170253"/>
            <a:ext cx="3533088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4"/>
            <a:endCxn id="8" idx="0"/>
          </p:cNvCxnSpPr>
          <p:nvPr/>
        </p:nvCxnSpPr>
        <p:spPr>
          <a:xfrm flipH="1">
            <a:off x="1800012" y="3170253"/>
            <a:ext cx="1799196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9" idx="0"/>
          </p:cNvCxnSpPr>
          <p:nvPr/>
        </p:nvCxnSpPr>
        <p:spPr>
          <a:xfrm flipH="1">
            <a:off x="2970686" y="3170253"/>
            <a:ext cx="628522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11" idx="0"/>
          </p:cNvCxnSpPr>
          <p:nvPr/>
        </p:nvCxnSpPr>
        <p:spPr>
          <a:xfrm>
            <a:off x="3599208" y="3170253"/>
            <a:ext cx="56914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10" idx="0"/>
          </p:cNvCxnSpPr>
          <p:nvPr/>
        </p:nvCxnSpPr>
        <p:spPr>
          <a:xfrm>
            <a:off x="3599208" y="3170253"/>
            <a:ext cx="1732741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4"/>
            <a:endCxn id="8" idx="0"/>
          </p:cNvCxnSpPr>
          <p:nvPr/>
        </p:nvCxnSpPr>
        <p:spPr>
          <a:xfrm flipH="1">
            <a:off x="1800012" y="3170253"/>
            <a:ext cx="3501348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>
          <a:xfrm flipH="1">
            <a:off x="2970686" y="3170253"/>
            <a:ext cx="2330674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4"/>
            <a:endCxn id="11" idx="0"/>
          </p:cNvCxnSpPr>
          <p:nvPr/>
        </p:nvCxnSpPr>
        <p:spPr>
          <a:xfrm flipH="1">
            <a:off x="4168349" y="3170253"/>
            <a:ext cx="113301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5301360" y="3170253"/>
            <a:ext cx="30589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1628470" y="599551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25" name="Straight Arrow Connector 24"/>
          <p:cNvCxnSpPr>
            <a:stCxn id="24" idx="0"/>
            <a:endCxn id="8" idx="2"/>
          </p:cNvCxnSpPr>
          <p:nvPr/>
        </p:nvCxnSpPr>
        <p:spPr>
          <a:xfrm flipH="1" flipV="1">
            <a:off x="1800012" y="5326963"/>
            <a:ext cx="11338" cy="6685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1723996" y="632918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90735" y="654153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28" name="TextBox 27"/>
          <p:cNvSpPr txBox="1"/>
          <p:nvPr/>
        </p:nvSpPr>
        <p:spPr>
          <a:xfrm>
            <a:off x="1695311" y="5540941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2799141" y="600679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0" name="Straight Arrow Connector 29"/>
          <p:cNvCxnSpPr>
            <a:stCxn id="29" idx="0"/>
            <a:endCxn id="9" idx="2"/>
          </p:cNvCxnSpPr>
          <p:nvPr/>
        </p:nvCxnSpPr>
        <p:spPr>
          <a:xfrm flipH="1" flipV="1">
            <a:off x="2970686" y="5322564"/>
            <a:ext cx="11335" cy="684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2894667" y="634046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61406" y="655281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33" name="TextBox 32"/>
          <p:cNvSpPr txBox="1"/>
          <p:nvPr/>
        </p:nvSpPr>
        <p:spPr>
          <a:xfrm>
            <a:off x="2865982" y="5552222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3989865" y="597543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5" name="Straight Arrow Connector 34"/>
          <p:cNvCxnSpPr>
            <a:stCxn id="34" idx="0"/>
            <a:endCxn id="11" idx="2"/>
          </p:cNvCxnSpPr>
          <p:nvPr/>
        </p:nvCxnSpPr>
        <p:spPr>
          <a:xfrm flipH="1" flipV="1">
            <a:off x="4168349" y="5313763"/>
            <a:ext cx="4396" cy="6616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4085391" y="630910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052130" y="652145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38" name="TextBox 37"/>
          <p:cNvSpPr txBox="1"/>
          <p:nvPr/>
        </p:nvSpPr>
        <p:spPr>
          <a:xfrm>
            <a:off x="4056706" y="5547598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5164783" y="599111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40" name="Straight Arrow Connector 39"/>
          <p:cNvCxnSpPr>
            <a:stCxn id="39" idx="0"/>
            <a:endCxn id="10" idx="2"/>
          </p:cNvCxnSpPr>
          <p:nvPr/>
        </p:nvCxnSpPr>
        <p:spPr>
          <a:xfrm flipH="1" flipV="1">
            <a:off x="5331949" y="5318165"/>
            <a:ext cx="15714" cy="6729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>
            <a:off x="5260309" y="632478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27048" y="653713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43" name="TextBox 42"/>
          <p:cNvSpPr txBox="1"/>
          <p:nvPr/>
        </p:nvSpPr>
        <p:spPr>
          <a:xfrm>
            <a:off x="5231624" y="5536542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4" name="Isosceles Triangle 43" title="1"/>
          <p:cNvSpPr/>
          <p:nvPr/>
        </p:nvSpPr>
        <p:spPr>
          <a:xfrm>
            <a:off x="90300" y="3578129"/>
            <a:ext cx="454025" cy="387350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5" name="Straight Arrow Connector 44"/>
          <p:cNvCxnSpPr>
            <a:stCxn id="44" idx="5"/>
            <a:endCxn id="5" idx="3"/>
          </p:cNvCxnSpPr>
          <p:nvPr/>
        </p:nvCxnSpPr>
        <p:spPr>
          <a:xfrm flipV="1">
            <a:off x="430819" y="3083211"/>
            <a:ext cx="1157904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5"/>
            <a:endCxn id="6" idx="3"/>
          </p:cNvCxnSpPr>
          <p:nvPr/>
        </p:nvCxnSpPr>
        <p:spPr>
          <a:xfrm flipV="1">
            <a:off x="430819" y="3083211"/>
            <a:ext cx="2958251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5"/>
            <a:endCxn id="7" idx="3"/>
          </p:cNvCxnSpPr>
          <p:nvPr/>
        </p:nvCxnSpPr>
        <p:spPr>
          <a:xfrm flipV="1">
            <a:off x="430819" y="3083211"/>
            <a:ext cx="4660403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2084722" y="2427906"/>
            <a:ext cx="1276601" cy="30604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1796242" y="1997559"/>
            <a:ext cx="3505118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50" name="TextBox 49"/>
          <p:cNvSpPr txBox="1"/>
          <p:nvPr/>
        </p:nvSpPr>
        <p:spPr>
          <a:xfrm>
            <a:off x="4373897" y="338786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 useBgFill="1">
        <p:nvSpPr>
          <p:cNvPr id="51" name="TextBox 50"/>
          <p:cNvSpPr txBox="1"/>
          <p:nvPr/>
        </p:nvSpPr>
        <p:spPr>
          <a:xfrm>
            <a:off x="4529170" y="3539373"/>
            <a:ext cx="24134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2" name="TextBox 51"/>
          <p:cNvSpPr txBox="1"/>
          <p:nvPr/>
        </p:nvSpPr>
        <p:spPr>
          <a:xfrm>
            <a:off x="4782148" y="3654721"/>
            <a:ext cx="254246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4</a:t>
            </a:r>
          </a:p>
        </p:txBody>
      </p:sp>
      <p:sp useBgFill="1">
        <p:nvSpPr>
          <p:cNvPr id="53" name="TextBox 52"/>
          <p:cNvSpPr txBox="1"/>
          <p:nvPr/>
        </p:nvSpPr>
        <p:spPr>
          <a:xfrm>
            <a:off x="5200312" y="386306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9</a:t>
            </a:r>
          </a:p>
        </p:txBody>
      </p:sp>
      <p:sp useBgFill="1">
        <p:nvSpPr>
          <p:cNvPr id="54" name="TextBox 53"/>
          <p:cNvSpPr txBox="1"/>
          <p:nvPr/>
        </p:nvSpPr>
        <p:spPr>
          <a:xfrm>
            <a:off x="2645892" y="346918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5" name="TextBox 54"/>
          <p:cNvSpPr txBox="1"/>
          <p:nvPr/>
        </p:nvSpPr>
        <p:spPr>
          <a:xfrm>
            <a:off x="2413947" y="358741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6" name="TextBox 55"/>
          <p:cNvSpPr txBox="1"/>
          <p:nvPr/>
        </p:nvSpPr>
        <p:spPr>
          <a:xfrm>
            <a:off x="2182183" y="371499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7" name="TextBox 56"/>
          <p:cNvSpPr txBox="1"/>
          <p:nvPr/>
        </p:nvSpPr>
        <p:spPr>
          <a:xfrm>
            <a:off x="1711259" y="386306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8" name="TextBox 57"/>
          <p:cNvSpPr txBox="1"/>
          <p:nvPr/>
        </p:nvSpPr>
        <p:spPr>
          <a:xfrm>
            <a:off x="3292462" y="3478102"/>
            <a:ext cx="24156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9" name="TextBox 58"/>
          <p:cNvSpPr txBox="1"/>
          <p:nvPr/>
        </p:nvSpPr>
        <p:spPr>
          <a:xfrm>
            <a:off x="3643492" y="3488602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</a:t>
            </a:r>
          </a:p>
        </p:txBody>
      </p:sp>
      <p:sp useBgFill="1">
        <p:nvSpPr>
          <p:cNvPr id="60" name="TextBox 59"/>
          <p:cNvSpPr txBox="1"/>
          <p:nvPr/>
        </p:nvSpPr>
        <p:spPr>
          <a:xfrm>
            <a:off x="3034211" y="3410373"/>
            <a:ext cx="253057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 useBgFill="1">
        <p:nvSpPr>
          <p:cNvPr id="61" name="TextBox 60"/>
          <p:cNvSpPr txBox="1"/>
          <p:nvPr/>
        </p:nvSpPr>
        <p:spPr>
          <a:xfrm>
            <a:off x="3910740" y="338363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62" name="Freeform 61"/>
          <p:cNvSpPr/>
          <p:nvPr/>
        </p:nvSpPr>
        <p:spPr>
          <a:xfrm>
            <a:off x="3855703" y="2422866"/>
            <a:ext cx="1247646" cy="153027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 rot="5400000">
            <a:off x="1343853" y="276787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4" name="Freeform 63"/>
          <p:cNvSpPr/>
          <p:nvPr/>
        </p:nvSpPr>
        <p:spPr>
          <a:xfrm rot="5400000">
            <a:off x="4849734" y="276805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5" name="Freeform 64"/>
          <p:cNvSpPr/>
          <p:nvPr/>
        </p:nvSpPr>
        <p:spPr>
          <a:xfrm rot="5400000">
            <a:off x="3119620" y="276806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04328" y="2707218"/>
            <a:ext cx="42738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77157" y="2661856"/>
            <a:ext cx="445397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734690" y="2655241"/>
            <a:ext cx="40870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22</a:t>
            </a:r>
          </a:p>
        </p:txBody>
      </p:sp>
      <p:sp useBgFill="1">
        <p:nvSpPr>
          <p:cNvPr id="69" name="TextBox 68"/>
          <p:cNvSpPr txBox="1"/>
          <p:nvPr/>
        </p:nvSpPr>
        <p:spPr>
          <a:xfrm>
            <a:off x="2584751" y="2220791"/>
            <a:ext cx="33542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</a:p>
        </p:txBody>
      </p:sp>
      <p:sp useBgFill="1">
        <p:nvSpPr>
          <p:cNvPr id="70" name="TextBox 69"/>
          <p:cNvSpPr txBox="1"/>
          <p:nvPr/>
        </p:nvSpPr>
        <p:spPr>
          <a:xfrm>
            <a:off x="3292463" y="1782254"/>
            <a:ext cx="439932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13</a:t>
            </a:r>
          </a:p>
        </p:txBody>
      </p:sp>
      <p:sp useBgFill="1">
        <p:nvSpPr>
          <p:cNvPr id="71" name="TextBox 70"/>
          <p:cNvSpPr txBox="1"/>
          <p:nvPr/>
        </p:nvSpPr>
        <p:spPr>
          <a:xfrm>
            <a:off x="4319491" y="2225004"/>
            <a:ext cx="34165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17615" y="3104042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38858" y="3232164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28198" y="3599894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6487A3B9-24DE-A594-5CE9-5C183EC11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003D0EBD-2A41-E831-7FD1-617EBB166603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9B5E579-25A5-5251-8FF3-AB28C5D707B2}"/>
                  </a:ext>
                </a:extLst>
              </p:cNvPr>
              <p:cNvSpPr txBox="1"/>
              <p:nvPr/>
            </p:nvSpPr>
            <p:spPr>
              <a:xfrm>
                <a:off x="5950658" y="1845217"/>
                <a:ext cx="278666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the phenotypic variance covariance  matrix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:r>
                  <a:rPr lang="en-US" dirty="0" err="1">
                    <a:solidFill>
                      <a:srgbClr val="FF0000"/>
                    </a:solidFill>
                  </a:rPr>
                  <a:t>alat</a:t>
                </a:r>
                <a:r>
                  <a:rPr lang="en-US" dirty="0">
                    <a:solidFill>
                      <a:srgbClr val="FF0000"/>
                    </a:solidFill>
                  </a:rPr>
                  <a:t> + </a:t>
                </a:r>
                <a:r>
                  <a:rPr lang="en-US" dirty="0" err="1">
                    <a:solidFill>
                      <a:srgbClr val="FF0000"/>
                    </a:solidFill>
                  </a:rPr>
                  <a:t>clat</a:t>
                </a:r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:r>
                  <a:rPr lang="en-US" dirty="0" err="1">
                    <a:solidFill>
                      <a:srgbClr val="FF0000"/>
                    </a:solidFill>
                  </a:rPr>
                  <a:t>elat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9B5E579-25A5-5251-8FF3-AB28C5D70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658" y="1845217"/>
                <a:ext cx="2786660" cy="1477328"/>
              </a:xfrm>
              <a:prstGeom prst="rect">
                <a:avLst/>
              </a:prstGeom>
              <a:blipFill>
                <a:blip r:embed="rId3"/>
                <a:stretch>
                  <a:fillRect l="-1818" t="-1709" b="-5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40CA9B95-1443-C930-8CAB-314762EFCB5B}"/>
              </a:ext>
            </a:extLst>
          </p:cNvPr>
          <p:cNvSpPr txBox="1"/>
          <p:nvPr/>
        </p:nvSpPr>
        <p:spPr>
          <a:xfrm>
            <a:off x="6108831" y="4613212"/>
            <a:ext cx="23914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is the residual matrix</a:t>
            </a:r>
          </a:p>
          <a:p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err="1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 = as + cs + 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0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59C5E-D27D-87B1-EBAC-F76EDC1E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Primary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E6693-C5C8-C186-2873-EC3A0CB2B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65491"/>
            <a:ext cx="7886700" cy="3311472"/>
          </a:xfrm>
        </p:spPr>
        <p:txBody>
          <a:bodyPr tIns="91440">
            <a:normAutofit fontScale="77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4000" dirty="0"/>
              <a:t>H</a:t>
            </a:r>
            <a:r>
              <a:rPr lang="en-US" sz="4000" baseline="-25000" dirty="0"/>
              <a:t>1</a:t>
            </a:r>
            <a:r>
              <a:rPr lang="en-US" sz="4000" dirty="0"/>
              <a:t>: Do genetic and environmental factors affect changes in behavior over time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en-US" dirty="0"/>
              <a:t>: Do genetic and environmental factors affect an individual’s average level of a behavior across time</a:t>
            </a:r>
          </a:p>
          <a:p>
            <a:pPr lvl="1"/>
            <a:r>
              <a:rPr lang="en-US" dirty="0"/>
              <a:t>Genetic and environmental contributions to the latent intercept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H</a:t>
            </a:r>
            <a:r>
              <a:rPr lang="en-US" baseline="-25000" dirty="0"/>
              <a:t>b</a:t>
            </a:r>
            <a:r>
              <a:rPr lang="en-US" dirty="0"/>
              <a:t>: Do genetic and environmental factors affect an individual’s average rate of change in their behavior across time</a:t>
            </a:r>
          </a:p>
          <a:p>
            <a:pPr lvl="1"/>
            <a:r>
              <a:rPr lang="en-US" dirty="0"/>
              <a:t>Genetic and environmental contributions to the latent slope(s)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759519-59A7-7F2F-E91A-C69A8D4E8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43120" y="2025924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87819A-D0DD-4225-1178-4C242DF098F9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27589" y="2000341"/>
            <a:ext cx="3429000" cy="5554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A47AB1-2A6B-D60F-3FB3-49CD9F5FF8BD}"/>
              </a:ext>
            </a:extLst>
          </p:cNvPr>
          <p:cNvSpPr txBox="1"/>
          <p:nvPr/>
        </p:nvSpPr>
        <p:spPr>
          <a:xfrm>
            <a:off x="-696036" y="14603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0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2746" y="148798"/>
            <a:ext cx="7886700" cy="909810"/>
          </a:xfrm>
        </p:spPr>
        <p:txBody>
          <a:bodyPr/>
          <a:lstStyle/>
          <a:p>
            <a:pPr algn="ctr"/>
            <a:r>
              <a:rPr lang="en-US" dirty="0"/>
              <a:t>Path Specification of LGMs</a:t>
            </a:r>
          </a:p>
        </p:txBody>
      </p:sp>
      <p:sp>
        <p:nvSpPr>
          <p:cNvPr id="5" name="Oval 4"/>
          <p:cNvSpPr/>
          <p:nvPr/>
        </p:nvSpPr>
        <p:spPr>
          <a:xfrm>
            <a:off x="2171389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3971736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5673888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2241120" y="486976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411794" y="486536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73057" y="4860965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09457" y="485656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cxnSp>
        <p:nvCxnSpPr>
          <p:cNvPr id="12" name="Straight Arrow Connector 11"/>
          <p:cNvCxnSpPr>
            <a:stCxn id="5" idx="4"/>
            <a:endCxn id="8" idx="0"/>
          </p:cNvCxnSpPr>
          <p:nvPr/>
        </p:nvCxnSpPr>
        <p:spPr>
          <a:xfrm>
            <a:off x="2468569" y="3170253"/>
            <a:ext cx="1151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0"/>
          </p:cNvCxnSpPr>
          <p:nvPr/>
        </p:nvCxnSpPr>
        <p:spPr>
          <a:xfrm>
            <a:off x="2468569" y="3170253"/>
            <a:ext cx="1171825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4"/>
            <a:endCxn id="11" idx="0"/>
          </p:cNvCxnSpPr>
          <p:nvPr/>
        </p:nvCxnSpPr>
        <p:spPr>
          <a:xfrm>
            <a:off x="2468569" y="3170253"/>
            <a:ext cx="2369488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4"/>
            <a:endCxn id="10" idx="0"/>
          </p:cNvCxnSpPr>
          <p:nvPr/>
        </p:nvCxnSpPr>
        <p:spPr>
          <a:xfrm>
            <a:off x="2468569" y="3170253"/>
            <a:ext cx="3533088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4"/>
            <a:endCxn id="8" idx="0"/>
          </p:cNvCxnSpPr>
          <p:nvPr/>
        </p:nvCxnSpPr>
        <p:spPr>
          <a:xfrm flipH="1">
            <a:off x="2469720" y="3170253"/>
            <a:ext cx="1799196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9" idx="0"/>
          </p:cNvCxnSpPr>
          <p:nvPr/>
        </p:nvCxnSpPr>
        <p:spPr>
          <a:xfrm flipH="1">
            <a:off x="3640394" y="3170253"/>
            <a:ext cx="628522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11" idx="0"/>
          </p:cNvCxnSpPr>
          <p:nvPr/>
        </p:nvCxnSpPr>
        <p:spPr>
          <a:xfrm>
            <a:off x="4268916" y="3170253"/>
            <a:ext cx="56914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10" idx="0"/>
          </p:cNvCxnSpPr>
          <p:nvPr/>
        </p:nvCxnSpPr>
        <p:spPr>
          <a:xfrm>
            <a:off x="4268916" y="3170253"/>
            <a:ext cx="1732741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4"/>
            <a:endCxn id="8" idx="0"/>
          </p:cNvCxnSpPr>
          <p:nvPr/>
        </p:nvCxnSpPr>
        <p:spPr>
          <a:xfrm flipH="1">
            <a:off x="2469720" y="3170253"/>
            <a:ext cx="3501348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>
          <a:xfrm flipH="1">
            <a:off x="3640394" y="3170253"/>
            <a:ext cx="2330674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4"/>
            <a:endCxn id="11" idx="0"/>
          </p:cNvCxnSpPr>
          <p:nvPr/>
        </p:nvCxnSpPr>
        <p:spPr>
          <a:xfrm flipH="1">
            <a:off x="4838057" y="3170253"/>
            <a:ext cx="113301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5971068" y="3170253"/>
            <a:ext cx="30589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2298178" y="599551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25" name="Straight Arrow Connector 24"/>
          <p:cNvCxnSpPr>
            <a:stCxn id="24" idx="0"/>
            <a:endCxn id="8" idx="2"/>
          </p:cNvCxnSpPr>
          <p:nvPr/>
        </p:nvCxnSpPr>
        <p:spPr>
          <a:xfrm flipH="1" flipV="1">
            <a:off x="2469720" y="5326963"/>
            <a:ext cx="11338" cy="6685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2393704" y="632918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60443" y="654153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28" name="TextBox 27"/>
          <p:cNvSpPr txBox="1"/>
          <p:nvPr/>
        </p:nvSpPr>
        <p:spPr>
          <a:xfrm>
            <a:off x="2365019" y="5540941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468849" y="600679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0" name="Straight Arrow Connector 29"/>
          <p:cNvCxnSpPr>
            <a:stCxn id="29" idx="0"/>
            <a:endCxn id="9" idx="2"/>
          </p:cNvCxnSpPr>
          <p:nvPr/>
        </p:nvCxnSpPr>
        <p:spPr>
          <a:xfrm flipH="1" flipV="1">
            <a:off x="3640394" y="5322564"/>
            <a:ext cx="11335" cy="684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3564375" y="634046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1114" y="655281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33" name="TextBox 32"/>
          <p:cNvSpPr txBox="1"/>
          <p:nvPr/>
        </p:nvSpPr>
        <p:spPr>
          <a:xfrm>
            <a:off x="3535690" y="5552222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4659573" y="597543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5" name="Straight Arrow Connector 34"/>
          <p:cNvCxnSpPr>
            <a:stCxn id="34" idx="0"/>
            <a:endCxn id="11" idx="2"/>
          </p:cNvCxnSpPr>
          <p:nvPr/>
        </p:nvCxnSpPr>
        <p:spPr>
          <a:xfrm flipH="1" flipV="1">
            <a:off x="4838057" y="5313763"/>
            <a:ext cx="4396" cy="6616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4755099" y="630910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21838" y="652145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38" name="TextBox 37"/>
          <p:cNvSpPr txBox="1"/>
          <p:nvPr/>
        </p:nvSpPr>
        <p:spPr>
          <a:xfrm>
            <a:off x="4726414" y="5547598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5834491" y="599111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40" name="Straight Arrow Connector 39"/>
          <p:cNvCxnSpPr>
            <a:stCxn id="39" idx="0"/>
            <a:endCxn id="10" idx="2"/>
          </p:cNvCxnSpPr>
          <p:nvPr/>
        </p:nvCxnSpPr>
        <p:spPr>
          <a:xfrm flipH="1" flipV="1">
            <a:off x="6001657" y="5318165"/>
            <a:ext cx="15714" cy="6729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>
            <a:off x="5930017" y="632478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96756" y="653713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43" name="TextBox 42"/>
          <p:cNvSpPr txBox="1"/>
          <p:nvPr/>
        </p:nvSpPr>
        <p:spPr>
          <a:xfrm>
            <a:off x="5901332" y="5536542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4" name="Isosceles Triangle 43" title="1"/>
          <p:cNvSpPr/>
          <p:nvPr/>
        </p:nvSpPr>
        <p:spPr>
          <a:xfrm>
            <a:off x="760008" y="3578129"/>
            <a:ext cx="454025" cy="387350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5" name="Straight Arrow Connector 44"/>
          <p:cNvCxnSpPr>
            <a:stCxn id="44" idx="5"/>
            <a:endCxn id="5" idx="3"/>
          </p:cNvCxnSpPr>
          <p:nvPr/>
        </p:nvCxnSpPr>
        <p:spPr>
          <a:xfrm flipV="1">
            <a:off x="1100527" y="3083211"/>
            <a:ext cx="1157904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5"/>
            <a:endCxn id="6" idx="3"/>
          </p:cNvCxnSpPr>
          <p:nvPr/>
        </p:nvCxnSpPr>
        <p:spPr>
          <a:xfrm flipV="1">
            <a:off x="1100527" y="3083211"/>
            <a:ext cx="2958251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5"/>
            <a:endCxn id="7" idx="3"/>
          </p:cNvCxnSpPr>
          <p:nvPr/>
        </p:nvCxnSpPr>
        <p:spPr>
          <a:xfrm flipV="1">
            <a:off x="1100527" y="3083211"/>
            <a:ext cx="4660403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2754430" y="2427906"/>
            <a:ext cx="1276601" cy="30604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2465950" y="1997559"/>
            <a:ext cx="3505118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50" name="TextBox 49"/>
          <p:cNvSpPr txBox="1"/>
          <p:nvPr/>
        </p:nvSpPr>
        <p:spPr>
          <a:xfrm>
            <a:off x="5043605" y="338786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 useBgFill="1">
        <p:nvSpPr>
          <p:cNvPr id="51" name="TextBox 50"/>
          <p:cNvSpPr txBox="1"/>
          <p:nvPr/>
        </p:nvSpPr>
        <p:spPr>
          <a:xfrm>
            <a:off x="5198878" y="3539373"/>
            <a:ext cx="24134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2" name="TextBox 51"/>
          <p:cNvSpPr txBox="1"/>
          <p:nvPr/>
        </p:nvSpPr>
        <p:spPr>
          <a:xfrm>
            <a:off x="5451856" y="3654721"/>
            <a:ext cx="254246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4</a:t>
            </a:r>
          </a:p>
        </p:txBody>
      </p:sp>
      <p:sp useBgFill="1">
        <p:nvSpPr>
          <p:cNvPr id="53" name="TextBox 52"/>
          <p:cNvSpPr txBox="1"/>
          <p:nvPr/>
        </p:nvSpPr>
        <p:spPr>
          <a:xfrm>
            <a:off x="5870020" y="386306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9</a:t>
            </a:r>
          </a:p>
        </p:txBody>
      </p:sp>
      <p:sp useBgFill="1">
        <p:nvSpPr>
          <p:cNvPr id="54" name="TextBox 53"/>
          <p:cNvSpPr txBox="1"/>
          <p:nvPr/>
        </p:nvSpPr>
        <p:spPr>
          <a:xfrm>
            <a:off x="3315600" y="346918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5" name="TextBox 54"/>
          <p:cNvSpPr txBox="1"/>
          <p:nvPr/>
        </p:nvSpPr>
        <p:spPr>
          <a:xfrm>
            <a:off x="3083655" y="358741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6" name="TextBox 55"/>
          <p:cNvSpPr txBox="1"/>
          <p:nvPr/>
        </p:nvSpPr>
        <p:spPr>
          <a:xfrm>
            <a:off x="2851891" y="371499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7" name="TextBox 56"/>
          <p:cNvSpPr txBox="1"/>
          <p:nvPr/>
        </p:nvSpPr>
        <p:spPr>
          <a:xfrm>
            <a:off x="2380967" y="386306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8" name="TextBox 57"/>
          <p:cNvSpPr txBox="1"/>
          <p:nvPr/>
        </p:nvSpPr>
        <p:spPr>
          <a:xfrm>
            <a:off x="3962170" y="3478102"/>
            <a:ext cx="24156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9" name="TextBox 58"/>
          <p:cNvSpPr txBox="1"/>
          <p:nvPr/>
        </p:nvSpPr>
        <p:spPr>
          <a:xfrm>
            <a:off x="4313200" y="3488602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</a:t>
            </a:r>
          </a:p>
        </p:txBody>
      </p:sp>
      <p:sp useBgFill="1">
        <p:nvSpPr>
          <p:cNvPr id="60" name="TextBox 59"/>
          <p:cNvSpPr txBox="1"/>
          <p:nvPr/>
        </p:nvSpPr>
        <p:spPr>
          <a:xfrm>
            <a:off x="3703919" y="3410373"/>
            <a:ext cx="253057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 useBgFill="1">
        <p:nvSpPr>
          <p:cNvPr id="61" name="TextBox 60"/>
          <p:cNvSpPr txBox="1"/>
          <p:nvPr/>
        </p:nvSpPr>
        <p:spPr>
          <a:xfrm>
            <a:off x="4580448" y="338363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62" name="Freeform 61"/>
          <p:cNvSpPr/>
          <p:nvPr/>
        </p:nvSpPr>
        <p:spPr>
          <a:xfrm>
            <a:off x="4525411" y="2422866"/>
            <a:ext cx="1247646" cy="153027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 rot="5400000">
            <a:off x="2013561" y="276787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4" name="Freeform 63"/>
          <p:cNvSpPr/>
          <p:nvPr/>
        </p:nvSpPr>
        <p:spPr>
          <a:xfrm rot="5400000">
            <a:off x="5519442" y="276805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5" name="Freeform 64"/>
          <p:cNvSpPr/>
          <p:nvPr/>
        </p:nvSpPr>
        <p:spPr>
          <a:xfrm rot="5400000">
            <a:off x="3789328" y="276806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74036" y="2707218"/>
            <a:ext cx="42738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146865" y="2661856"/>
            <a:ext cx="445397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404398" y="2655241"/>
            <a:ext cx="40870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22</a:t>
            </a:r>
          </a:p>
        </p:txBody>
      </p:sp>
      <p:sp useBgFill="1">
        <p:nvSpPr>
          <p:cNvPr id="69" name="TextBox 68"/>
          <p:cNvSpPr txBox="1"/>
          <p:nvPr/>
        </p:nvSpPr>
        <p:spPr>
          <a:xfrm>
            <a:off x="3254459" y="2220791"/>
            <a:ext cx="33542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</a:p>
        </p:txBody>
      </p:sp>
      <p:sp useBgFill="1">
        <p:nvSpPr>
          <p:cNvPr id="70" name="TextBox 69"/>
          <p:cNvSpPr txBox="1"/>
          <p:nvPr/>
        </p:nvSpPr>
        <p:spPr>
          <a:xfrm>
            <a:off x="3962171" y="1782254"/>
            <a:ext cx="439932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13</a:t>
            </a:r>
          </a:p>
        </p:txBody>
      </p:sp>
      <p:sp useBgFill="1">
        <p:nvSpPr>
          <p:cNvPr id="71" name="TextBox 70"/>
          <p:cNvSpPr txBox="1"/>
          <p:nvPr/>
        </p:nvSpPr>
        <p:spPr>
          <a:xfrm>
            <a:off x="4989199" y="2225004"/>
            <a:ext cx="34165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387323" y="3104042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08566" y="3232164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97906" y="3599894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6487A3B9-24DE-A594-5CE9-5C183EC11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003D0EBD-2A41-E831-7FD1-617EBB166603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360D2F-158E-16FD-CE93-51F02849FE01}"/>
              </a:ext>
            </a:extLst>
          </p:cNvPr>
          <p:cNvSpPr txBox="1"/>
          <p:nvPr/>
        </p:nvSpPr>
        <p:spPr>
          <a:xfrm>
            <a:off x="6654005" y="2027499"/>
            <a:ext cx="2569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Quadratic Growth Model</a:t>
            </a:r>
          </a:p>
        </p:txBody>
      </p:sp>
    </p:spTree>
    <p:extLst>
      <p:ext uri="{BB962C8B-B14F-4D97-AF65-F5344CB8AC3E}">
        <p14:creationId xmlns:p14="http://schemas.microsoft.com/office/powerpoint/2010/main" val="4088140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2746" y="148798"/>
            <a:ext cx="7886700" cy="909810"/>
          </a:xfrm>
        </p:spPr>
        <p:txBody>
          <a:bodyPr/>
          <a:lstStyle/>
          <a:p>
            <a:pPr algn="ctr"/>
            <a:r>
              <a:rPr lang="en-US" dirty="0"/>
              <a:t>Path Specification of LGMs</a:t>
            </a:r>
          </a:p>
        </p:txBody>
      </p:sp>
      <p:sp>
        <p:nvSpPr>
          <p:cNvPr id="5" name="Oval 4"/>
          <p:cNvSpPr/>
          <p:nvPr/>
        </p:nvSpPr>
        <p:spPr>
          <a:xfrm>
            <a:off x="2171389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3971736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5673888" y="2575893"/>
            <a:ext cx="594360" cy="59436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2241120" y="486976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411794" y="486536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73057" y="4860965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09457" y="485656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cxnSp>
        <p:nvCxnSpPr>
          <p:cNvPr id="12" name="Straight Arrow Connector 11"/>
          <p:cNvCxnSpPr>
            <a:stCxn id="5" idx="4"/>
            <a:endCxn id="8" idx="0"/>
          </p:cNvCxnSpPr>
          <p:nvPr/>
        </p:nvCxnSpPr>
        <p:spPr>
          <a:xfrm>
            <a:off x="2468569" y="3170253"/>
            <a:ext cx="1151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0"/>
          </p:cNvCxnSpPr>
          <p:nvPr/>
        </p:nvCxnSpPr>
        <p:spPr>
          <a:xfrm>
            <a:off x="2468569" y="3170253"/>
            <a:ext cx="1171825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4"/>
            <a:endCxn id="11" idx="0"/>
          </p:cNvCxnSpPr>
          <p:nvPr/>
        </p:nvCxnSpPr>
        <p:spPr>
          <a:xfrm>
            <a:off x="2468569" y="3170253"/>
            <a:ext cx="2369488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4"/>
            <a:endCxn id="10" idx="0"/>
          </p:cNvCxnSpPr>
          <p:nvPr/>
        </p:nvCxnSpPr>
        <p:spPr>
          <a:xfrm>
            <a:off x="2468569" y="3170253"/>
            <a:ext cx="3533088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4"/>
            <a:endCxn id="8" idx="0"/>
          </p:cNvCxnSpPr>
          <p:nvPr/>
        </p:nvCxnSpPr>
        <p:spPr>
          <a:xfrm flipH="1">
            <a:off x="2469720" y="3170253"/>
            <a:ext cx="1799196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9" idx="0"/>
          </p:cNvCxnSpPr>
          <p:nvPr/>
        </p:nvCxnSpPr>
        <p:spPr>
          <a:xfrm flipH="1">
            <a:off x="3640394" y="3170253"/>
            <a:ext cx="628522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11" idx="0"/>
          </p:cNvCxnSpPr>
          <p:nvPr/>
        </p:nvCxnSpPr>
        <p:spPr>
          <a:xfrm>
            <a:off x="4268916" y="3170253"/>
            <a:ext cx="56914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10" idx="0"/>
          </p:cNvCxnSpPr>
          <p:nvPr/>
        </p:nvCxnSpPr>
        <p:spPr>
          <a:xfrm>
            <a:off x="4268916" y="3170253"/>
            <a:ext cx="1732741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4"/>
            <a:endCxn id="8" idx="0"/>
          </p:cNvCxnSpPr>
          <p:nvPr/>
        </p:nvCxnSpPr>
        <p:spPr>
          <a:xfrm flipH="1">
            <a:off x="2469720" y="3170253"/>
            <a:ext cx="3501348" cy="169951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>
          <a:xfrm flipH="1">
            <a:off x="3640394" y="3170253"/>
            <a:ext cx="2330674" cy="169511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4"/>
            <a:endCxn id="11" idx="0"/>
          </p:cNvCxnSpPr>
          <p:nvPr/>
        </p:nvCxnSpPr>
        <p:spPr>
          <a:xfrm flipH="1">
            <a:off x="4838057" y="3170253"/>
            <a:ext cx="1133011" cy="168631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5971068" y="3170253"/>
            <a:ext cx="30589" cy="1690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2298178" y="599551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25" name="Straight Arrow Connector 24"/>
          <p:cNvCxnSpPr>
            <a:stCxn id="24" idx="0"/>
            <a:endCxn id="8" idx="2"/>
          </p:cNvCxnSpPr>
          <p:nvPr/>
        </p:nvCxnSpPr>
        <p:spPr>
          <a:xfrm flipH="1" flipV="1">
            <a:off x="2469720" y="5326963"/>
            <a:ext cx="11338" cy="6685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2393704" y="632918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60443" y="654153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28" name="TextBox 27"/>
          <p:cNvSpPr txBox="1"/>
          <p:nvPr/>
        </p:nvSpPr>
        <p:spPr>
          <a:xfrm>
            <a:off x="2365019" y="5540941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468849" y="600679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0" name="Straight Arrow Connector 29"/>
          <p:cNvCxnSpPr>
            <a:stCxn id="29" idx="0"/>
            <a:endCxn id="9" idx="2"/>
          </p:cNvCxnSpPr>
          <p:nvPr/>
        </p:nvCxnSpPr>
        <p:spPr>
          <a:xfrm flipH="1" flipV="1">
            <a:off x="3640394" y="5322564"/>
            <a:ext cx="11335" cy="684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3564375" y="634046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1114" y="655281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33" name="TextBox 32"/>
          <p:cNvSpPr txBox="1"/>
          <p:nvPr/>
        </p:nvSpPr>
        <p:spPr>
          <a:xfrm>
            <a:off x="3535690" y="5552222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4659573" y="597543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5" name="Straight Arrow Connector 34"/>
          <p:cNvCxnSpPr>
            <a:stCxn id="34" idx="0"/>
            <a:endCxn id="11" idx="2"/>
          </p:cNvCxnSpPr>
          <p:nvPr/>
        </p:nvCxnSpPr>
        <p:spPr>
          <a:xfrm flipH="1" flipV="1">
            <a:off x="4838057" y="5313763"/>
            <a:ext cx="4396" cy="6616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4755099" y="630910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21838" y="652145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38" name="TextBox 37"/>
          <p:cNvSpPr txBox="1"/>
          <p:nvPr/>
        </p:nvSpPr>
        <p:spPr>
          <a:xfrm>
            <a:off x="4726414" y="5547598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5834491" y="599111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40" name="Straight Arrow Connector 39"/>
          <p:cNvCxnSpPr>
            <a:stCxn id="39" idx="0"/>
            <a:endCxn id="10" idx="2"/>
          </p:cNvCxnSpPr>
          <p:nvPr/>
        </p:nvCxnSpPr>
        <p:spPr>
          <a:xfrm flipH="1" flipV="1">
            <a:off x="6001657" y="5318165"/>
            <a:ext cx="15714" cy="6729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>
            <a:off x="5930017" y="632478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96756" y="653713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43" name="TextBox 42"/>
          <p:cNvSpPr txBox="1"/>
          <p:nvPr/>
        </p:nvSpPr>
        <p:spPr>
          <a:xfrm>
            <a:off x="5901332" y="5536542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4" name="Isosceles Triangle 43" title="1"/>
          <p:cNvSpPr/>
          <p:nvPr/>
        </p:nvSpPr>
        <p:spPr>
          <a:xfrm>
            <a:off x="760008" y="3578129"/>
            <a:ext cx="454025" cy="387350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5" name="Straight Arrow Connector 44"/>
          <p:cNvCxnSpPr>
            <a:stCxn id="44" idx="5"/>
            <a:endCxn id="5" idx="3"/>
          </p:cNvCxnSpPr>
          <p:nvPr/>
        </p:nvCxnSpPr>
        <p:spPr>
          <a:xfrm flipV="1">
            <a:off x="1100527" y="3083211"/>
            <a:ext cx="1157904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5"/>
            <a:endCxn id="6" idx="3"/>
          </p:cNvCxnSpPr>
          <p:nvPr/>
        </p:nvCxnSpPr>
        <p:spPr>
          <a:xfrm flipV="1">
            <a:off x="1100527" y="3083211"/>
            <a:ext cx="2958251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5"/>
            <a:endCxn id="7" idx="3"/>
          </p:cNvCxnSpPr>
          <p:nvPr/>
        </p:nvCxnSpPr>
        <p:spPr>
          <a:xfrm flipV="1">
            <a:off x="1100527" y="3083211"/>
            <a:ext cx="4660403" cy="688593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2754430" y="2427906"/>
            <a:ext cx="1276601" cy="30604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2465950" y="1997559"/>
            <a:ext cx="3505118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bg1">
                <a:lumMod val="85000"/>
              </a:schemeClr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043605" y="338786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98878" y="3539373"/>
            <a:ext cx="24134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451856" y="3654721"/>
            <a:ext cx="254246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70020" y="386306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9</a:t>
            </a:r>
          </a:p>
        </p:txBody>
      </p:sp>
      <p:sp useBgFill="1">
        <p:nvSpPr>
          <p:cNvPr id="54" name="TextBox 53"/>
          <p:cNvSpPr txBox="1"/>
          <p:nvPr/>
        </p:nvSpPr>
        <p:spPr>
          <a:xfrm>
            <a:off x="3315600" y="346918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5" name="TextBox 54"/>
          <p:cNvSpPr txBox="1"/>
          <p:nvPr/>
        </p:nvSpPr>
        <p:spPr>
          <a:xfrm>
            <a:off x="3083655" y="358741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6" name="TextBox 55"/>
          <p:cNvSpPr txBox="1"/>
          <p:nvPr/>
        </p:nvSpPr>
        <p:spPr>
          <a:xfrm>
            <a:off x="2851891" y="371499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7" name="TextBox 56"/>
          <p:cNvSpPr txBox="1"/>
          <p:nvPr/>
        </p:nvSpPr>
        <p:spPr>
          <a:xfrm>
            <a:off x="2380967" y="386306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8" name="TextBox 57"/>
          <p:cNvSpPr txBox="1"/>
          <p:nvPr/>
        </p:nvSpPr>
        <p:spPr>
          <a:xfrm>
            <a:off x="3962170" y="3478102"/>
            <a:ext cx="24156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9" name="TextBox 58"/>
          <p:cNvSpPr txBox="1"/>
          <p:nvPr/>
        </p:nvSpPr>
        <p:spPr>
          <a:xfrm>
            <a:off x="4313200" y="3488602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</a:t>
            </a:r>
          </a:p>
        </p:txBody>
      </p:sp>
      <p:sp useBgFill="1">
        <p:nvSpPr>
          <p:cNvPr id="60" name="TextBox 59"/>
          <p:cNvSpPr txBox="1"/>
          <p:nvPr/>
        </p:nvSpPr>
        <p:spPr>
          <a:xfrm>
            <a:off x="3703919" y="3410373"/>
            <a:ext cx="253057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 useBgFill="1">
        <p:nvSpPr>
          <p:cNvPr id="61" name="TextBox 60"/>
          <p:cNvSpPr txBox="1"/>
          <p:nvPr/>
        </p:nvSpPr>
        <p:spPr>
          <a:xfrm>
            <a:off x="4580448" y="338363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62" name="Freeform 61"/>
          <p:cNvSpPr/>
          <p:nvPr/>
        </p:nvSpPr>
        <p:spPr>
          <a:xfrm>
            <a:off x="4525411" y="2422866"/>
            <a:ext cx="1247646" cy="153027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bg1">
                <a:lumMod val="85000"/>
              </a:schemeClr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 rot="5400000">
            <a:off x="2013561" y="276787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4" name="Freeform 63"/>
          <p:cNvSpPr/>
          <p:nvPr/>
        </p:nvSpPr>
        <p:spPr>
          <a:xfrm rot="5400000">
            <a:off x="5519442" y="276805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5" name="Freeform 64"/>
          <p:cNvSpPr/>
          <p:nvPr/>
        </p:nvSpPr>
        <p:spPr>
          <a:xfrm rot="5400000">
            <a:off x="3789328" y="276806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74036" y="2707218"/>
            <a:ext cx="42738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145948" y="2675106"/>
            <a:ext cx="445397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33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404398" y="2655241"/>
            <a:ext cx="40870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22</a:t>
            </a:r>
          </a:p>
        </p:txBody>
      </p:sp>
      <p:sp useBgFill="1">
        <p:nvSpPr>
          <p:cNvPr id="69" name="TextBox 68"/>
          <p:cNvSpPr txBox="1"/>
          <p:nvPr/>
        </p:nvSpPr>
        <p:spPr>
          <a:xfrm>
            <a:off x="3254459" y="2220791"/>
            <a:ext cx="33542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62171" y="1782254"/>
            <a:ext cx="439932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89199" y="2225004"/>
            <a:ext cx="34165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23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387323" y="3104042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08566" y="3232164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97906" y="3599894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Q</a:t>
            </a:r>
            <a:endParaRPr lang="en-US" sz="2000" baseline="-25000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6487A3B9-24DE-A594-5CE9-5C183EC11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003D0EBD-2A41-E831-7FD1-617EBB166603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360D2F-158E-16FD-CE93-51F02849FE01}"/>
              </a:ext>
            </a:extLst>
          </p:cNvPr>
          <p:cNvSpPr txBox="1"/>
          <p:nvPr/>
        </p:nvSpPr>
        <p:spPr>
          <a:xfrm>
            <a:off x="6708589" y="1807695"/>
            <a:ext cx="2255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Linear Growth Model</a:t>
            </a:r>
          </a:p>
        </p:txBody>
      </p:sp>
    </p:spTree>
    <p:extLst>
      <p:ext uri="{BB962C8B-B14F-4D97-AF65-F5344CB8AC3E}">
        <p14:creationId xmlns:p14="http://schemas.microsoft.com/office/powerpoint/2010/main" val="3757509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2746" y="148798"/>
            <a:ext cx="7886700" cy="909810"/>
          </a:xfrm>
        </p:spPr>
        <p:txBody>
          <a:bodyPr/>
          <a:lstStyle/>
          <a:p>
            <a:pPr algn="ctr"/>
            <a:r>
              <a:rPr lang="en-US" dirty="0"/>
              <a:t>Path Specification of LGMs</a:t>
            </a:r>
          </a:p>
        </p:txBody>
      </p:sp>
      <p:sp>
        <p:nvSpPr>
          <p:cNvPr id="5" name="Oval 4"/>
          <p:cNvSpPr/>
          <p:nvPr/>
        </p:nvSpPr>
        <p:spPr>
          <a:xfrm>
            <a:off x="2171389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3971736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5673888" y="2575893"/>
            <a:ext cx="594360" cy="59436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2241120" y="486976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411794" y="486536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73057" y="4860965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09457" y="485656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cxnSp>
        <p:nvCxnSpPr>
          <p:cNvPr id="12" name="Straight Arrow Connector 11"/>
          <p:cNvCxnSpPr>
            <a:stCxn id="5" idx="4"/>
            <a:endCxn id="8" idx="0"/>
          </p:cNvCxnSpPr>
          <p:nvPr/>
        </p:nvCxnSpPr>
        <p:spPr>
          <a:xfrm>
            <a:off x="2468569" y="3170253"/>
            <a:ext cx="1151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0"/>
          </p:cNvCxnSpPr>
          <p:nvPr/>
        </p:nvCxnSpPr>
        <p:spPr>
          <a:xfrm>
            <a:off x="2468569" y="3170253"/>
            <a:ext cx="1171825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4"/>
            <a:endCxn id="11" idx="0"/>
          </p:cNvCxnSpPr>
          <p:nvPr/>
        </p:nvCxnSpPr>
        <p:spPr>
          <a:xfrm>
            <a:off x="2468569" y="3170253"/>
            <a:ext cx="2369488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4"/>
            <a:endCxn id="10" idx="0"/>
          </p:cNvCxnSpPr>
          <p:nvPr/>
        </p:nvCxnSpPr>
        <p:spPr>
          <a:xfrm>
            <a:off x="2468569" y="3170253"/>
            <a:ext cx="3533088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4"/>
            <a:endCxn id="8" idx="0"/>
          </p:cNvCxnSpPr>
          <p:nvPr/>
        </p:nvCxnSpPr>
        <p:spPr>
          <a:xfrm flipH="1">
            <a:off x="2469720" y="3170253"/>
            <a:ext cx="1799196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9" idx="0"/>
          </p:cNvCxnSpPr>
          <p:nvPr/>
        </p:nvCxnSpPr>
        <p:spPr>
          <a:xfrm flipH="1">
            <a:off x="3640394" y="3170253"/>
            <a:ext cx="628522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11" idx="0"/>
          </p:cNvCxnSpPr>
          <p:nvPr/>
        </p:nvCxnSpPr>
        <p:spPr>
          <a:xfrm>
            <a:off x="4268916" y="3170253"/>
            <a:ext cx="56914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10" idx="0"/>
          </p:cNvCxnSpPr>
          <p:nvPr/>
        </p:nvCxnSpPr>
        <p:spPr>
          <a:xfrm>
            <a:off x="4268916" y="3170253"/>
            <a:ext cx="1732741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4"/>
            <a:endCxn id="8" idx="0"/>
          </p:cNvCxnSpPr>
          <p:nvPr/>
        </p:nvCxnSpPr>
        <p:spPr>
          <a:xfrm flipH="1">
            <a:off x="2469720" y="3170253"/>
            <a:ext cx="3501348" cy="169951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>
          <a:xfrm flipH="1">
            <a:off x="3640394" y="3170253"/>
            <a:ext cx="2330674" cy="169511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4"/>
            <a:endCxn id="11" idx="0"/>
          </p:cNvCxnSpPr>
          <p:nvPr/>
        </p:nvCxnSpPr>
        <p:spPr>
          <a:xfrm flipH="1">
            <a:off x="4838057" y="3170253"/>
            <a:ext cx="1133011" cy="168631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5971068" y="3170253"/>
            <a:ext cx="30589" cy="1690712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2298178" y="599551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25" name="Straight Arrow Connector 24"/>
          <p:cNvCxnSpPr>
            <a:stCxn id="24" idx="0"/>
            <a:endCxn id="8" idx="2"/>
          </p:cNvCxnSpPr>
          <p:nvPr/>
        </p:nvCxnSpPr>
        <p:spPr>
          <a:xfrm flipH="1" flipV="1">
            <a:off x="2469720" y="5326963"/>
            <a:ext cx="11338" cy="6685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2393704" y="632918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60443" y="654153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28" name="TextBox 27"/>
          <p:cNvSpPr txBox="1"/>
          <p:nvPr/>
        </p:nvSpPr>
        <p:spPr>
          <a:xfrm>
            <a:off x="2365019" y="5540941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468849" y="600679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0" name="Straight Arrow Connector 29"/>
          <p:cNvCxnSpPr>
            <a:stCxn id="29" idx="0"/>
            <a:endCxn id="9" idx="2"/>
          </p:cNvCxnSpPr>
          <p:nvPr/>
        </p:nvCxnSpPr>
        <p:spPr>
          <a:xfrm flipH="1" flipV="1">
            <a:off x="3640394" y="5322564"/>
            <a:ext cx="11335" cy="684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3564375" y="634046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1114" y="655281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33" name="TextBox 32"/>
          <p:cNvSpPr txBox="1"/>
          <p:nvPr/>
        </p:nvSpPr>
        <p:spPr>
          <a:xfrm>
            <a:off x="3535690" y="5552222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4659573" y="597543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5" name="Straight Arrow Connector 34"/>
          <p:cNvCxnSpPr>
            <a:stCxn id="34" idx="0"/>
            <a:endCxn id="11" idx="2"/>
          </p:cNvCxnSpPr>
          <p:nvPr/>
        </p:nvCxnSpPr>
        <p:spPr>
          <a:xfrm flipH="1" flipV="1">
            <a:off x="4838057" y="5313763"/>
            <a:ext cx="4396" cy="6616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4755099" y="630910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21838" y="652145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38" name="TextBox 37"/>
          <p:cNvSpPr txBox="1"/>
          <p:nvPr/>
        </p:nvSpPr>
        <p:spPr>
          <a:xfrm>
            <a:off x="4726414" y="5547598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5834491" y="599111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40" name="Straight Arrow Connector 39"/>
          <p:cNvCxnSpPr>
            <a:stCxn id="39" idx="0"/>
            <a:endCxn id="10" idx="2"/>
          </p:cNvCxnSpPr>
          <p:nvPr/>
        </p:nvCxnSpPr>
        <p:spPr>
          <a:xfrm flipH="1" flipV="1">
            <a:off x="6001657" y="5318165"/>
            <a:ext cx="15714" cy="6729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>
            <a:off x="5930017" y="632478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96756" y="653713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43" name="TextBox 42"/>
          <p:cNvSpPr txBox="1"/>
          <p:nvPr/>
        </p:nvSpPr>
        <p:spPr>
          <a:xfrm>
            <a:off x="5901332" y="5536542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4" name="Isosceles Triangle 43" title="1"/>
          <p:cNvSpPr/>
          <p:nvPr/>
        </p:nvSpPr>
        <p:spPr>
          <a:xfrm>
            <a:off x="760008" y="3578129"/>
            <a:ext cx="454025" cy="387350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5" name="Straight Arrow Connector 44"/>
          <p:cNvCxnSpPr>
            <a:stCxn id="44" idx="5"/>
            <a:endCxn id="5" idx="3"/>
          </p:cNvCxnSpPr>
          <p:nvPr/>
        </p:nvCxnSpPr>
        <p:spPr>
          <a:xfrm flipV="1">
            <a:off x="1100527" y="3083211"/>
            <a:ext cx="1157904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5"/>
            <a:endCxn id="6" idx="3"/>
          </p:cNvCxnSpPr>
          <p:nvPr/>
        </p:nvCxnSpPr>
        <p:spPr>
          <a:xfrm flipV="1">
            <a:off x="1100527" y="3083211"/>
            <a:ext cx="2958251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5"/>
            <a:endCxn id="7" idx="3"/>
          </p:cNvCxnSpPr>
          <p:nvPr/>
        </p:nvCxnSpPr>
        <p:spPr>
          <a:xfrm flipV="1">
            <a:off x="1100527" y="3083211"/>
            <a:ext cx="4660403" cy="688593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2754430" y="2427906"/>
            <a:ext cx="1276601" cy="30604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2465950" y="1997559"/>
            <a:ext cx="3505118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bg1">
                <a:lumMod val="85000"/>
              </a:schemeClr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043605" y="338786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98878" y="3539373"/>
            <a:ext cx="24134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451856" y="3654721"/>
            <a:ext cx="254246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70020" y="386306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9</a:t>
            </a:r>
          </a:p>
        </p:txBody>
      </p:sp>
      <p:sp useBgFill="1">
        <p:nvSpPr>
          <p:cNvPr id="54" name="TextBox 53"/>
          <p:cNvSpPr txBox="1"/>
          <p:nvPr/>
        </p:nvSpPr>
        <p:spPr>
          <a:xfrm>
            <a:off x="3315600" y="346918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5" name="TextBox 54"/>
          <p:cNvSpPr txBox="1"/>
          <p:nvPr/>
        </p:nvSpPr>
        <p:spPr>
          <a:xfrm>
            <a:off x="3083655" y="358741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6" name="TextBox 55"/>
          <p:cNvSpPr txBox="1"/>
          <p:nvPr/>
        </p:nvSpPr>
        <p:spPr>
          <a:xfrm>
            <a:off x="2851891" y="371499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7" name="TextBox 56"/>
          <p:cNvSpPr txBox="1"/>
          <p:nvPr/>
        </p:nvSpPr>
        <p:spPr>
          <a:xfrm>
            <a:off x="2380967" y="386306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8" name="TextBox 57"/>
          <p:cNvSpPr txBox="1"/>
          <p:nvPr/>
        </p:nvSpPr>
        <p:spPr>
          <a:xfrm>
            <a:off x="3962170" y="3478102"/>
            <a:ext cx="24156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Times New Roman"/>
                <a:cs typeface="Times New Roman"/>
              </a:rPr>
              <a:t>*</a:t>
            </a:r>
          </a:p>
        </p:txBody>
      </p:sp>
      <p:sp useBgFill="1">
        <p:nvSpPr>
          <p:cNvPr id="59" name="TextBox 58"/>
          <p:cNvSpPr txBox="1"/>
          <p:nvPr/>
        </p:nvSpPr>
        <p:spPr>
          <a:xfrm>
            <a:off x="4313200" y="3488602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Times New Roman"/>
                <a:cs typeface="Times New Roman"/>
              </a:rPr>
              <a:t>*</a:t>
            </a:r>
          </a:p>
        </p:txBody>
      </p:sp>
      <p:sp useBgFill="1">
        <p:nvSpPr>
          <p:cNvPr id="60" name="TextBox 59"/>
          <p:cNvSpPr txBox="1"/>
          <p:nvPr/>
        </p:nvSpPr>
        <p:spPr>
          <a:xfrm>
            <a:off x="3703919" y="3410373"/>
            <a:ext cx="253057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 useBgFill="1">
        <p:nvSpPr>
          <p:cNvPr id="61" name="TextBox 60"/>
          <p:cNvSpPr txBox="1"/>
          <p:nvPr/>
        </p:nvSpPr>
        <p:spPr>
          <a:xfrm>
            <a:off x="4580448" y="338363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62" name="Freeform 61"/>
          <p:cNvSpPr/>
          <p:nvPr/>
        </p:nvSpPr>
        <p:spPr>
          <a:xfrm>
            <a:off x="4525411" y="2422866"/>
            <a:ext cx="1247646" cy="153027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bg1">
                <a:lumMod val="85000"/>
              </a:schemeClr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 rot="5400000">
            <a:off x="2013561" y="276787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4" name="Freeform 63"/>
          <p:cNvSpPr/>
          <p:nvPr/>
        </p:nvSpPr>
        <p:spPr>
          <a:xfrm rot="5400000">
            <a:off x="5519442" y="276805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bg1">
                <a:lumMod val="85000"/>
              </a:schemeClr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5" name="Freeform 64"/>
          <p:cNvSpPr/>
          <p:nvPr/>
        </p:nvSpPr>
        <p:spPr>
          <a:xfrm rot="5400000">
            <a:off x="3789328" y="276806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74036" y="2707218"/>
            <a:ext cx="42738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145948" y="2675106"/>
            <a:ext cx="445397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33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404398" y="2655241"/>
            <a:ext cx="40870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22</a:t>
            </a:r>
          </a:p>
        </p:txBody>
      </p:sp>
      <p:sp useBgFill="1">
        <p:nvSpPr>
          <p:cNvPr id="69" name="TextBox 68"/>
          <p:cNvSpPr txBox="1"/>
          <p:nvPr/>
        </p:nvSpPr>
        <p:spPr>
          <a:xfrm>
            <a:off x="3254459" y="2220791"/>
            <a:ext cx="33542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62171" y="1782254"/>
            <a:ext cx="439932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13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89199" y="2225004"/>
            <a:ext cx="34165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23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387323" y="3104042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08566" y="3232164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97906" y="3599894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Q</a:t>
            </a:r>
            <a:endParaRPr lang="en-US" sz="2000" baseline="-25000" dirty="0">
              <a:solidFill>
                <a:schemeClr val="bg1">
                  <a:lumMod val="8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6487A3B9-24DE-A594-5CE9-5C183EC11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003D0EBD-2A41-E831-7FD1-617EBB166603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360D2F-158E-16FD-CE93-51F02849FE01}"/>
              </a:ext>
            </a:extLst>
          </p:cNvPr>
          <p:cNvSpPr txBox="1"/>
          <p:nvPr/>
        </p:nvSpPr>
        <p:spPr>
          <a:xfrm>
            <a:off x="6330071" y="1807695"/>
            <a:ext cx="2633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Semiparametric Growth Model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F1C8202-F14E-9461-C5C3-3E3B28B0CCE7}"/>
              </a:ext>
            </a:extLst>
          </p:cNvPr>
          <p:cNvCxnSpPr>
            <a:cxnSpLocks/>
          </p:cNvCxnSpPr>
          <p:nvPr/>
        </p:nvCxnSpPr>
        <p:spPr>
          <a:xfrm flipH="1" flipV="1">
            <a:off x="4203735" y="3755101"/>
            <a:ext cx="3131699" cy="898786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1E54F1FA-961E-83FE-F6B9-3013C1C02BA1}"/>
              </a:ext>
            </a:extLst>
          </p:cNvPr>
          <p:cNvSpPr txBox="1"/>
          <p:nvPr/>
        </p:nvSpPr>
        <p:spPr>
          <a:xfrm>
            <a:off x="6875479" y="4680698"/>
            <a:ext cx="174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Freely estimated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E450A1B-F031-9540-1107-ADDA76789A8E}"/>
              </a:ext>
            </a:extLst>
          </p:cNvPr>
          <p:cNvCxnSpPr>
            <a:cxnSpLocks/>
          </p:cNvCxnSpPr>
          <p:nvPr/>
        </p:nvCxnSpPr>
        <p:spPr>
          <a:xfrm flipH="1" flipV="1">
            <a:off x="4742707" y="3560019"/>
            <a:ext cx="3005479" cy="41446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08B5056C-E2F5-FAED-5DA0-CDF392049CC0}"/>
              </a:ext>
            </a:extLst>
          </p:cNvPr>
          <p:cNvSpPr txBox="1"/>
          <p:nvPr/>
        </p:nvSpPr>
        <p:spPr>
          <a:xfrm>
            <a:off x="7029233" y="4001291"/>
            <a:ext cx="1593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Arbitrary Value</a:t>
            </a:r>
          </a:p>
        </p:txBody>
      </p:sp>
    </p:spTree>
    <p:extLst>
      <p:ext uri="{BB962C8B-B14F-4D97-AF65-F5344CB8AC3E}">
        <p14:creationId xmlns:p14="http://schemas.microsoft.com/office/powerpoint/2010/main" val="155604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2BE03-E608-5047-9764-1A37DD252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Goals for Today’s session: </a:t>
            </a:r>
            <a:br>
              <a:rPr lang="en-US" dirty="0"/>
            </a:br>
            <a:r>
              <a:rPr lang="en-US" dirty="0"/>
              <a:t>Fit a Series of ACE Models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B9A10D-7379-E0D1-2719-B0FBD0D64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33767"/>
            <a:ext cx="7886700" cy="384319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today’s session you are going to be given 3 datasets and functions to fit three different LGC</a:t>
            </a:r>
          </a:p>
          <a:p>
            <a:endParaRPr lang="en-US" dirty="0"/>
          </a:p>
          <a:p>
            <a:r>
              <a:rPr lang="en-US" dirty="0"/>
              <a:t>Goal 1: Determine which model provides the best fit for each dataset. </a:t>
            </a:r>
          </a:p>
          <a:p>
            <a:pPr lvl="1"/>
            <a:r>
              <a:rPr lang="en-US" dirty="0"/>
              <a:t>45 mins</a:t>
            </a:r>
          </a:p>
          <a:p>
            <a:pPr lvl="1"/>
            <a:r>
              <a:rPr lang="en-US" dirty="0"/>
              <a:t>Don’t go down a rabbit hole trying to figure out what all the estimates mean - you’ll do that in the second half of the tutorial</a:t>
            </a:r>
          </a:p>
          <a:p>
            <a:endParaRPr lang="en-US" dirty="0"/>
          </a:p>
          <a:p>
            <a:r>
              <a:rPr lang="en-US" dirty="0"/>
              <a:t>Goal 2: Pick one of the models/datasets and interpret all the parameters in the model</a:t>
            </a:r>
          </a:p>
          <a:p>
            <a:pPr lvl="1"/>
            <a:r>
              <a:rPr lang="en-US" dirty="0"/>
              <a:t>45 mins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2064DA-F2CB-234F-8CE2-ACABA91E4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099268" y="1618372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D9BB73-3910-2641-A955-3374EB256C6F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483737" y="1592788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0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DBD53-FCDE-5A45-90F9-7D391971C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Latent Growth Models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0A2C10-0ED3-9441-ABA7-3B80F2B15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43120" y="2025924"/>
            <a:ext cx="3429000" cy="5533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853F3A-F98B-144F-8084-71AF8FD4F948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27589" y="2000341"/>
            <a:ext cx="3429000" cy="555498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EA536A-D200-B386-D9AD-4601EA393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43199"/>
            <a:ext cx="7886700" cy="3433763"/>
          </a:xfrm>
        </p:spPr>
        <p:txBody>
          <a:bodyPr>
            <a:normAutofit/>
          </a:bodyPr>
          <a:lstStyle/>
          <a:p>
            <a:r>
              <a:rPr lang="en-US" dirty="0"/>
              <a:t>Latent Growth Curve (LGC) ACE Models are a special case of the multivariate ACE models.</a:t>
            </a:r>
          </a:p>
          <a:p>
            <a:endParaRPr lang="en-US" dirty="0"/>
          </a:p>
          <a:p>
            <a:r>
              <a:rPr lang="en-US" dirty="0"/>
              <a:t>The important innovation with LGC models is the explicit focus on the </a:t>
            </a:r>
            <a:r>
              <a:rPr lang="en-US" dirty="0">
                <a:solidFill>
                  <a:srgbClr val="0070C0"/>
                </a:solidFill>
              </a:rPr>
              <a:t>means of the variables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We have treated means as nuisance parameters so far.</a:t>
            </a:r>
          </a:p>
          <a:p>
            <a:pPr lvl="1"/>
            <a:r>
              <a:rPr lang="en-US" dirty="0"/>
              <a:t>Focusing on the means allows us to make predictions about behavior over time</a:t>
            </a:r>
          </a:p>
          <a:p>
            <a:pPr lvl="1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E388FE-2225-E1C2-4BB3-D5FBBAA509A3}"/>
              </a:ext>
            </a:extLst>
          </p:cNvPr>
          <p:cNvSpPr txBox="1"/>
          <p:nvPr/>
        </p:nvSpPr>
        <p:spPr>
          <a:xfrm>
            <a:off x="-696036" y="14603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2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4999"/>
            <a:ext cx="7886700" cy="904872"/>
          </a:xfrm>
        </p:spPr>
        <p:txBody>
          <a:bodyPr/>
          <a:lstStyle/>
          <a:p>
            <a:r>
              <a:rPr lang="en-US" dirty="0"/>
              <a:t>Mean Structures in Factor Models</a:t>
            </a:r>
          </a:p>
        </p:txBody>
      </p:sp>
      <p:sp>
        <p:nvSpPr>
          <p:cNvPr id="5" name="Oval 4"/>
          <p:cNvSpPr/>
          <p:nvPr/>
        </p:nvSpPr>
        <p:spPr>
          <a:xfrm>
            <a:off x="2619846" y="2102681"/>
            <a:ext cx="685798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ξ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7988" y="4510457"/>
            <a:ext cx="548640" cy="548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cxnSp>
        <p:nvCxnSpPr>
          <p:cNvPr id="7" name="Straight Arrow Connector 6"/>
          <p:cNvCxnSpPr>
            <a:stCxn id="5" idx="4"/>
            <a:endCxn id="6" idx="0"/>
          </p:cNvCxnSpPr>
          <p:nvPr/>
        </p:nvCxnSpPr>
        <p:spPr>
          <a:xfrm flipH="1">
            <a:off x="1762308" y="2788481"/>
            <a:ext cx="1200437" cy="17219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/>
          </p:cNvSpPr>
          <p:nvPr/>
        </p:nvSpPr>
        <p:spPr>
          <a:xfrm>
            <a:off x="2730606" y="4510457"/>
            <a:ext cx="548640" cy="548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cxnSp>
        <p:nvCxnSpPr>
          <p:cNvPr id="9" name="Straight Arrow Connector 8"/>
          <p:cNvCxnSpPr>
            <a:stCxn id="5" idx="4"/>
            <a:endCxn id="8" idx="0"/>
          </p:cNvCxnSpPr>
          <p:nvPr/>
        </p:nvCxnSpPr>
        <p:spPr>
          <a:xfrm>
            <a:off x="2962745" y="2788481"/>
            <a:ext cx="42181" cy="17219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4" idx="5"/>
            <a:endCxn id="6" idx="2"/>
          </p:cNvCxnSpPr>
          <p:nvPr/>
        </p:nvCxnSpPr>
        <p:spPr>
          <a:xfrm flipV="1">
            <a:off x="1084727" y="5059097"/>
            <a:ext cx="677581" cy="9023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4" idx="5"/>
            <a:endCxn id="8" idx="2"/>
          </p:cNvCxnSpPr>
          <p:nvPr/>
        </p:nvCxnSpPr>
        <p:spPr>
          <a:xfrm flipV="1">
            <a:off x="1084727" y="5059097"/>
            <a:ext cx="1920199" cy="9023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rot="16200000">
            <a:off x="1304918" y="471020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48778" y="4598127"/>
            <a:ext cx="479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28666" y="4500737"/>
            <a:ext cx="548640" cy="548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cxnSp>
        <p:nvCxnSpPr>
          <p:cNvPr id="15" name="Straight Arrow Connector 14"/>
          <p:cNvCxnSpPr>
            <a:stCxn id="24" idx="5"/>
            <a:endCxn id="14" idx="2"/>
          </p:cNvCxnSpPr>
          <p:nvPr/>
        </p:nvCxnSpPr>
        <p:spPr>
          <a:xfrm flipV="1">
            <a:off x="1084727" y="5049377"/>
            <a:ext cx="3118259" cy="9120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4"/>
            <a:endCxn id="14" idx="0"/>
          </p:cNvCxnSpPr>
          <p:nvPr/>
        </p:nvCxnSpPr>
        <p:spPr>
          <a:xfrm>
            <a:off x="2962745" y="2788481"/>
            <a:ext cx="1240241" cy="17122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TextBox 16"/>
          <p:cNvSpPr txBox="1"/>
          <p:nvPr/>
        </p:nvSpPr>
        <p:spPr>
          <a:xfrm>
            <a:off x="1220537" y="5225143"/>
            <a:ext cx="388405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18" name="TextBox 17"/>
          <p:cNvSpPr txBox="1"/>
          <p:nvPr/>
        </p:nvSpPr>
        <p:spPr>
          <a:xfrm>
            <a:off x="1990199" y="5225143"/>
            <a:ext cx="388405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 useBgFill="1">
        <p:nvSpPr>
          <p:cNvPr id="19" name="TextBox 18"/>
          <p:cNvSpPr txBox="1"/>
          <p:nvPr/>
        </p:nvSpPr>
        <p:spPr>
          <a:xfrm>
            <a:off x="2616521" y="5225143"/>
            <a:ext cx="388405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0" name="Freeform 19"/>
          <p:cNvSpPr/>
          <p:nvPr/>
        </p:nvSpPr>
        <p:spPr>
          <a:xfrm rot="16200000">
            <a:off x="2544037" y="473166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87897" y="4619587"/>
            <a:ext cx="479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2" name="Freeform 21"/>
          <p:cNvSpPr/>
          <p:nvPr/>
        </p:nvSpPr>
        <p:spPr>
          <a:xfrm rot="16200000">
            <a:off x="3748593" y="4692381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92453" y="4580305"/>
            <a:ext cx="479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4" name="Isosceles Triangle 23"/>
          <p:cNvSpPr/>
          <p:nvPr/>
        </p:nvSpPr>
        <p:spPr>
          <a:xfrm>
            <a:off x="701676" y="5712673"/>
            <a:ext cx="510735" cy="497573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781" y="579014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" name="Freeform 25"/>
          <p:cNvSpPr/>
          <p:nvPr/>
        </p:nvSpPr>
        <p:spPr>
          <a:xfrm>
            <a:off x="2878189" y="191980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8132" y="1518784"/>
            <a:ext cx="521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</a:p>
        </p:txBody>
      </p:sp>
      <p:sp useBgFill="1">
        <p:nvSpPr>
          <p:cNvPr id="28" name="TextBox 27"/>
          <p:cNvSpPr txBox="1"/>
          <p:nvPr/>
        </p:nvSpPr>
        <p:spPr>
          <a:xfrm>
            <a:off x="2161783" y="3456079"/>
            <a:ext cx="534983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λ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29" name="TextBox 28"/>
          <p:cNvSpPr txBox="1"/>
          <p:nvPr/>
        </p:nvSpPr>
        <p:spPr>
          <a:xfrm>
            <a:off x="2839795" y="3456079"/>
            <a:ext cx="534983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λ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 useBgFill="1">
        <p:nvSpPr>
          <p:cNvPr id="30" name="TextBox 29"/>
          <p:cNvSpPr txBox="1"/>
          <p:nvPr/>
        </p:nvSpPr>
        <p:spPr>
          <a:xfrm flipH="1">
            <a:off x="3483071" y="3456079"/>
            <a:ext cx="405902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λ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cxnSp>
        <p:nvCxnSpPr>
          <p:cNvPr id="31" name="Straight Arrow Connector 30"/>
          <p:cNvCxnSpPr>
            <a:stCxn id="33" idx="5"/>
            <a:endCxn id="5" idx="2"/>
          </p:cNvCxnSpPr>
          <p:nvPr/>
        </p:nvCxnSpPr>
        <p:spPr>
          <a:xfrm flipV="1">
            <a:off x="1582640" y="2445581"/>
            <a:ext cx="1037206" cy="10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98130" y="2044718"/>
            <a:ext cx="427436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endParaRPr lang="en-US" sz="24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3" name="Isosceles Triangle 32"/>
          <p:cNvSpPr/>
          <p:nvPr/>
        </p:nvSpPr>
        <p:spPr>
          <a:xfrm>
            <a:off x="1199589" y="2207433"/>
            <a:ext cx="510735" cy="497573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17430" y="232528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96112" y="3638661"/>
            <a:ext cx="4202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You must choose one of the other, as both the mean of the latent variable and the means of the observed variables are not simultaneously identified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249C0D4-F1A1-B519-8726-99AD7FCC4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C484508-2752-ACB7-D9C7-3031BFA88EE6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E5486FF-4D24-765E-FF38-BC100EDF4072}"/>
                  </a:ext>
                </a:extLst>
              </p:cNvPr>
              <p:cNvSpPr txBox="1"/>
              <p:nvPr/>
            </p:nvSpPr>
            <p:spPr>
              <a:xfrm>
                <a:off x="3984738" y="1856046"/>
                <a:ext cx="22561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sSup>
                        <m:sSupPr>
                          <m:ctrlPr>
                            <a:rPr lang="el-G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E5486FF-4D24-765E-FF38-BC100EDF4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738" y="1856046"/>
                <a:ext cx="2256130" cy="523220"/>
              </a:xfrm>
              <a:prstGeom prst="rect">
                <a:avLst/>
              </a:prstGeom>
              <a:blipFill>
                <a:blip r:embed="rId3"/>
                <a:stretch>
                  <a:fillRect b="-20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64A4176-BE07-78F3-2FDE-5D4C9EBB6E23}"/>
                  </a:ext>
                </a:extLst>
              </p:cNvPr>
              <p:cNvSpPr txBox="1"/>
              <p:nvPr/>
            </p:nvSpPr>
            <p:spPr>
              <a:xfrm>
                <a:off x="3987815" y="2379266"/>
                <a:ext cx="4923207" cy="553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sz="28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,3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64A4176-BE07-78F3-2FDE-5D4C9EBB6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815" y="2379266"/>
                <a:ext cx="4923207" cy="553613"/>
              </a:xfrm>
              <a:prstGeom prst="rect">
                <a:avLst/>
              </a:prstGeom>
              <a:blipFill>
                <a:blip r:embed="rId4"/>
                <a:stretch>
                  <a:fillRect l="-514" t="-909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76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533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Latent Growth Models (LGM)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Latent Growth Models are (probably) the most common SEM with mean structures in a single sample.</a:t>
            </a:r>
          </a:p>
          <a:p>
            <a:r>
              <a:rPr lang="en-US" dirty="0"/>
              <a:t>Data requirements for LGM: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Dependent Variables measured over 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Scores have the same units and measure the same thing across time</a:t>
            </a:r>
          </a:p>
          <a:p>
            <a:pPr marL="1371600" lvl="2" indent="-514350"/>
            <a:r>
              <a:rPr lang="en-US" dirty="0"/>
              <a:t>Measurement Invariance can be assumed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Data are time structured (tested at the same intervals)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Caveat</a:t>
            </a:r>
            <a:r>
              <a:rPr lang="en-US" dirty="0"/>
              <a:t>: If there is heterogeneity in the measurement intervals a time-based (rather than wave-based) approach is required. </a:t>
            </a:r>
          </a:p>
          <a:p>
            <a:pPr lvl="3"/>
            <a:r>
              <a:rPr lang="en-US" dirty="0"/>
              <a:t>6 months, 9 months, 12 months, 18 months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BD3466-2EC0-63AA-AF47-909B3CEF6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796153-02EF-BAF8-C625-C812BCC8677B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6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2746" y="148798"/>
            <a:ext cx="7886700" cy="909810"/>
          </a:xfrm>
        </p:spPr>
        <p:txBody>
          <a:bodyPr/>
          <a:lstStyle/>
          <a:p>
            <a:pPr algn="ctr"/>
            <a:r>
              <a:rPr lang="en-US" dirty="0"/>
              <a:t>Path Specification of LGMs</a:t>
            </a:r>
          </a:p>
        </p:txBody>
      </p:sp>
      <p:sp>
        <p:nvSpPr>
          <p:cNvPr id="5" name="Oval 4"/>
          <p:cNvSpPr/>
          <p:nvPr/>
        </p:nvSpPr>
        <p:spPr>
          <a:xfrm>
            <a:off x="2171389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3971736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5673888" y="2575893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2241120" y="486976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411794" y="486536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73057" y="4860965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09457" y="485656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cxnSp>
        <p:nvCxnSpPr>
          <p:cNvPr id="12" name="Straight Arrow Connector 11"/>
          <p:cNvCxnSpPr>
            <a:stCxn id="5" idx="4"/>
            <a:endCxn id="8" idx="0"/>
          </p:cNvCxnSpPr>
          <p:nvPr/>
        </p:nvCxnSpPr>
        <p:spPr>
          <a:xfrm>
            <a:off x="2468569" y="3170253"/>
            <a:ext cx="1151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0"/>
          </p:cNvCxnSpPr>
          <p:nvPr/>
        </p:nvCxnSpPr>
        <p:spPr>
          <a:xfrm>
            <a:off x="2468569" y="3170253"/>
            <a:ext cx="1171825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4"/>
            <a:endCxn id="11" idx="0"/>
          </p:cNvCxnSpPr>
          <p:nvPr/>
        </p:nvCxnSpPr>
        <p:spPr>
          <a:xfrm>
            <a:off x="2468569" y="3170253"/>
            <a:ext cx="2369488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4"/>
            <a:endCxn id="10" idx="0"/>
          </p:cNvCxnSpPr>
          <p:nvPr/>
        </p:nvCxnSpPr>
        <p:spPr>
          <a:xfrm>
            <a:off x="2468569" y="3170253"/>
            <a:ext cx="3533088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4"/>
            <a:endCxn id="8" idx="0"/>
          </p:cNvCxnSpPr>
          <p:nvPr/>
        </p:nvCxnSpPr>
        <p:spPr>
          <a:xfrm flipH="1">
            <a:off x="2469720" y="3170253"/>
            <a:ext cx="1799196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9" idx="0"/>
          </p:cNvCxnSpPr>
          <p:nvPr/>
        </p:nvCxnSpPr>
        <p:spPr>
          <a:xfrm flipH="1">
            <a:off x="3640394" y="3170253"/>
            <a:ext cx="628522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11" idx="0"/>
          </p:cNvCxnSpPr>
          <p:nvPr/>
        </p:nvCxnSpPr>
        <p:spPr>
          <a:xfrm>
            <a:off x="4268916" y="3170253"/>
            <a:ext cx="56914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10" idx="0"/>
          </p:cNvCxnSpPr>
          <p:nvPr/>
        </p:nvCxnSpPr>
        <p:spPr>
          <a:xfrm>
            <a:off x="4268916" y="3170253"/>
            <a:ext cx="1732741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4"/>
            <a:endCxn id="8" idx="0"/>
          </p:cNvCxnSpPr>
          <p:nvPr/>
        </p:nvCxnSpPr>
        <p:spPr>
          <a:xfrm flipH="1">
            <a:off x="2469720" y="3170253"/>
            <a:ext cx="3501348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>
          <a:xfrm flipH="1">
            <a:off x="3640394" y="3170253"/>
            <a:ext cx="2330674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4"/>
            <a:endCxn id="11" idx="0"/>
          </p:cNvCxnSpPr>
          <p:nvPr/>
        </p:nvCxnSpPr>
        <p:spPr>
          <a:xfrm flipH="1">
            <a:off x="4838057" y="3170253"/>
            <a:ext cx="113301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5971068" y="3170253"/>
            <a:ext cx="30589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2298178" y="599551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25" name="Straight Arrow Connector 24"/>
          <p:cNvCxnSpPr>
            <a:stCxn id="24" idx="0"/>
            <a:endCxn id="8" idx="2"/>
          </p:cNvCxnSpPr>
          <p:nvPr/>
        </p:nvCxnSpPr>
        <p:spPr>
          <a:xfrm flipH="1" flipV="1">
            <a:off x="2469720" y="5326963"/>
            <a:ext cx="11338" cy="6685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2393704" y="632918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60443" y="654153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28" name="TextBox 27"/>
          <p:cNvSpPr txBox="1"/>
          <p:nvPr/>
        </p:nvSpPr>
        <p:spPr>
          <a:xfrm>
            <a:off x="2365019" y="5540941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468849" y="600679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0" name="Straight Arrow Connector 29"/>
          <p:cNvCxnSpPr>
            <a:stCxn id="29" idx="0"/>
            <a:endCxn id="9" idx="2"/>
          </p:cNvCxnSpPr>
          <p:nvPr/>
        </p:nvCxnSpPr>
        <p:spPr>
          <a:xfrm flipH="1" flipV="1">
            <a:off x="3640394" y="5322564"/>
            <a:ext cx="11335" cy="684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3564375" y="634046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31114" y="655281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33" name="TextBox 32"/>
          <p:cNvSpPr txBox="1"/>
          <p:nvPr/>
        </p:nvSpPr>
        <p:spPr>
          <a:xfrm>
            <a:off x="3535690" y="5552222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4659573" y="597543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5" name="Straight Arrow Connector 34"/>
          <p:cNvCxnSpPr>
            <a:stCxn id="34" idx="0"/>
            <a:endCxn id="11" idx="2"/>
          </p:cNvCxnSpPr>
          <p:nvPr/>
        </p:nvCxnSpPr>
        <p:spPr>
          <a:xfrm flipH="1" flipV="1">
            <a:off x="4838057" y="5313763"/>
            <a:ext cx="4396" cy="6616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4755099" y="630910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21838" y="652145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38" name="TextBox 37"/>
          <p:cNvSpPr txBox="1"/>
          <p:nvPr/>
        </p:nvSpPr>
        <p:spPr>
          <a:xfrm>
            <a:off x="4726414" y="5547598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5834491" y="599111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40" name="Straight Arrow Connector 39"/>
          <p:cNvCxnSpPr>
            <a:stCxn id="39" idx="0"/>
            <a:endCxn id="10" idx="2"/>
          </p:cNvCxnSpPr>
          <p:nvPr/>
        </p:nvCxnSpPr>
        <p:spPr>
          <a:xfrm flipH="1" flipV="1">
            <a:off x="6001657" y="5318165"/>
            <a:ext cx="15714" cy="6729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>
            <a:off x="5930017" y="632478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96756" y="6537133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43" name="TextBox 42"/>
          <p:cNvSpPr txBox="1"/>
          <p:nvPr/>
        </p:nvSpPr>
        <p:spPr>
          <a:xfrm>
            <a:off x="5901332" y="5536542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44" name="Isosceles Triangle 43" title="1"/>
          <p:cNvSpPr/>
          <p:nvPr/>
        </p:nvSpPr>
        <p:spPr>
          <a:xfrm>
            <a:off x="760008" y="3578129"/>
            <a:ext cx="454025" cy="387350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45" name="Straight Arrow Connector 44"/>
          <p:cNvCxnSpPr>
            <a:stCxn id="44" idx="5"/>
            <a:endCxn id="5" idx="3"/>
          </p:cNvCxnSpPr>
          <p:nvPr/>
        </p:nvCxnSpPr>
        <p:spPr>
          <a:xfrm flipV="1">
            <a:off x="1100527" y="3083211"/>
            <a:ext cx="1157904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5"/>
            <a:endCxn id="6" idx="3"/>
          </p:cNvCxnSpPr>
          <p:nvPr/>
        </p:nvCxnSpPr>
        <p:spPr>
          <a:xfrm flipV="1">
            <a:off x="1100527" y="3083211"/>
            <a:ext cx="2958251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5"/>
            <a:endCxn id="7" idx="3"/>
          </p:cNvCxnSpPr>
          <p:nvPr/>
        </p:nvCxnSpPr>
        <p:spPr>
          <a:xfrm flipV="1">
            <a:off x="1100527" y="3083211"/>
            <a:ext cx="4660403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2754430" y="2427906"/>
            <a:ext cx="1276601" cy="30604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2465950" y="1997559"/>
            <a:ext cx="3505118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50" name="TextBox 49"/>
          <p:cNvSpPr txBox="1"/>
          <p:nvPr/>
        </p:nvSpPr>
        <p:spPr>
          <a:xfrm>
            <a:off x="5043605" y="338786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 useBgFill="1">
        <p:nvSpPr>
          <p:cNvPr id="51" name="TextBox 50"/>
          <p:cNvSpPr txBox="1"/>
          <p:nvPr/>
        </p:nvSpPr>
        <p:spPr>
          <a:xfrm>
            <a:off x="5198878" y="3539373"/>
            <a:ext cx="24134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2" name="TextBox 51"/>
          <p:cNvSpPr txBox="1"/>
          <p:nvPr/>
        </p:nvSpPr>
        <p:spPr>
          <a:xfrm>
            <a:off x="5451856" y="3654721"/>
            <a:ext cx="254246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4</a:t>
            </a:r>
          </a:p>
        </p:txBody>
      </p:sp>
      <p:sp useBgFill="1">
        <p:nvSpPr>
          <p:cNvPr id="53" name="TextBox 52"/>
          <p:cNvSpPr txBox="1"/>
          <p:nvPr/>
        </p:nvSpPr>
        <p:spPr>
          <a:xfrm>
            <a:off x="5870020" y="386306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9</a:t>
            </a:r>
          </a:p>
        </p:txBody>
      </p:sp>
      <p:sp useBgFill="1">
        <p:nvSpPr>
          <p:cNvPr id="54" name="TextBox 53"/>
          <p:cNvSpPr txBox="1"/>
          <p:nvPr/>
        </p:nvSpPr>
        <p:spPr>
          <a:xfrm>
            <a:off x="3315600" y="346918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5" name="TextBox 54"/>
          <p:cNvSpPr txBox="1"/>
          <p:nvPr/>
        </p:nvSpPr>
        <p:spPr>
          <a:xfrm>
            <a:off x="3083655" y="358741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6" name="TextBox 55"/>
          <p:cNvSpPr txBox="1"/>
          <p:nvPr/>
        </p:nvSpPr>
        <p:spPr>
          <a:xfrm>
            <a:off x="2851891" y="371499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7" name="TextBox 56"/>
          <p:cNvSpPr txBox="1"/>
          <p:nvPr/>
        </p:nvSpPr>
        <p:spPr>
          <a:xfrm>
            <a:off x="2380967" y="386306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8" name="TextBox 57"/>
          <p:cNvSpPr txBox="1"/>
          <p:nvPr/>
        </p:nvSpPr>
        <p:spPr>
          <a:xfrm>
            <a:off x="3962170" y="3478102"/>
            <a:ext cx="24156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9" name="TextBox 58"/>
          <p:cNvSpPr txBox="1"/>
          <p:nvPr/>
        </p:nvSpPr>
        <p:spPr>
          <a:xfrm>
            <a:off x="4313200" y="3488602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</a:t>
            </a:r>
          </a:p>
        </p:txBody>
      </p:sp>
      <p:sp useBgFill="1">
        <p:nvSpPr>
          <p:cNvPr id="60" name="TextBox 59"/>
          <p:cNvSpPr txBox="1"/>
          <p:nvPr/>
        </p:nvSpPr>
        <p:spPr>
          <a:xfrm>
            <a:off x="3703919" y="3410373"/>
            <a:ext cx="253057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 useBgFill="1">
        <p:nvSpPr>
          <p:cNvPr id="61" name="TextBox 60"/>
          <p:cNvSpPr txBox="1"/>
          <p:nvPr/>
        </p:nvSpPr>
        <p:spPr>
          <a:xfrm>
            <a:off x="4580448" y="3383637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62" name="Freeform 61"/>
          <p:cNvSpPr/>
          <p:nvPr/>
        </p:nvSpPr>
        <p:spPr>
          <a:xfrm>
            <a:off x="4525411" y="2422866"/>
            <a:ext cx="1247646" cy="153027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 rot="5400000">
            <a:off x="2013561" y="2767878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4" name="Freeform 63"/>
          <p:cNvSpPr/>
          <p:nvPr/>
        </p:nvSpPr>
        <p:spPr>
          <a:xfrm rot="5400000">
            <a:off x="5519442" y="2768055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5" name="Freeform 64"/>
          <p:cNvSpPr/>
          <p:nvPr/>
        </p:nvSpPr>
        <p:spPr>
          <a:xfrm rot="5400000">
            <a:off x="3789328" y="2768063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74036" y="2707218"/>
            <a:ext cx="42738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146865" y="2661856"/>
            <a:ext cx="445397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404398" y="2655241"/>
            <a:ext cx="40870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22</a:t>
            </a:r>
          </a:p>
        </p:txBody>
      </p:sp>
      <p:sp useBgFill="1">
        <p:nvSpPr>
          <p:cNvPr id="69" name="TextBox 68"/>
          <p:cNvSpPr txBox="1"/>
          <p:nvPr/>
        </p:nvSpPr>
        <p:spPr>
          <a:xfrm>
            <a:off x="3254459" y="2220791"/>
            <a:ext cx="33542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</a:p>
        </p:txBody>
      </p:sp>
      <p:sp useBgFill="1">
        <p:nvSpPr>
          <p:cNvPr id="70" name="TextBox 69"/>
          <p:cNvSpPr txBox="1"/>
          <p:nvPr/>
        </p:nvSpPr>
        <p:spPr>
          <a:xfrm>
            <a:off x="3962171" y="1782254"/>
            <a:ext cx="439932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13</a:t>
            </a:r>
          </a:p>
        </p:txBody>
      </p:sp>
      <p:sp useBgFill="1">
        <p:nvSpPr>
          <p:cNvPr id="71" name="TextBox 70"/>
          <p:cNvSpPr txBox="1"/>
          <p:nvPr/>
        </p:nvSpPr>
        <p:spPr>
          <a:xfrm>
            <a:off x="4989199" y="2225004"/>
            <a:ext cx="34165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387323" y="3104042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08566" y="3232164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97906" y="3599894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6487A3B9-24DE-A594-5CE9-5C183EC11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003D0EBD-2A41-E831-7FD1-617EBB166603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544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339" y="201446"/>
            <a:ext cx="7886700" cy="849525"/>
          </a:xfrm>
        </p:spPr>
        <p:txBody>
          <a:bodyPr/>
          <a:lstStyle/>
          <a:p>
            <a:pPr algn="ctr"/>
            <a:r>
              <a:rPr lang="en-US" dirty="0"/>
              <a:t>Intuitive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Each time point is represented as an indicator of the latent growth factors</a:t>
            </a:r>
          </a:p>
          <a:p>
            <a:pPr lvl="1"/>
            <a:r>
              <a:rPr lang="en-US" dirty="0"/>
              <a:t>The constant is analogous to the intercept in linear regression.</a:t>
            </a:r>
          </a:p>
          <a:p>
            <a:pPr lvl="1"/>
            <a:r>
              <a:rPr lang="en-US" dirty="0"/>
              <a:t>The (unstandardized) loadings are fixed to 1.</a:t>
            </a:r>
          </a:p>
          <a:p>
            <a:r>
              <a:rPr lang="en-US" dirty="0"/>
              <a:t>The linear effect is analogous to the regression of the observations on time (with loadings of 0, 1, …, t)</a:t>
            </a:r>
          </a:p>
          <a:p>
            <a:pPr lvl="1"/>
            <a:r>
              <a:rPr lang="en-US" dirty="0"/>
              <a:t>If latent slope loadings are set to -2,-1,0,1,2 , then the intercept will be at the third measurement occasion</a:t>
            </a:r>
          </a:p>
          <a:p>
            <a:r>
              <a:rPr lang="en-US" dirty="0"/>
              <a:t>The quadratic increase is analogous to a non-linear effect of time on the observed variables and is interpreted in a very similar way to the linear effect.</a:t>
            </a:r>
          </a:p>
          <a:p>
            <a:r>
              <a:rPr lang="en-US" dirty="0"/>
              <a:t>Cubic, Quartic and higher order time effects</a:t>
            </a:r>
          </a:p>
          <a:p>
            <a:pPr lvl="1"/>
            <a:r>
              <a:rPr lang="en-US" dirty="0"/>
              <a:t>Be cautious in your interpretation as they may result in overfitting. </a:t>
            </a:r>
          </a:p>
          <a:p>
            <a:pPr lvl="1"/>
            <a:r>
              <a:rPr lang="en-US" dirty="0"/>
              <a:t>Interpretations of high order non-linear effects are difficult.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F0E32B-A365-5C0A-0255-80AFE8187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8BB6F6-7E00-0ADA-DB16-758C8B379E5C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6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50126"/>
            <a:ext cx="7886700" cy="82362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Interpretation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Factor Loadings: The interpretation as other factor model (but they are typically not interpreted because they are fixed at a particular value)</a:t>
            </a:r>
          </a:p>
          <a:p>
            <a:r>
              <a:rPr lang="en-US" dirty="0"/>
              <a:t>Factor Means: The average effect of the intercept/linear/quadratic in the population</a:t>
            </a:r>
          </a:p>
          <a:p>
            <a:r>
              <a:rPr lang="en-US" dirty="0"/>
              <a:t>Factor Variances and Covariance: Random Effects of the Latent Growth Factors (more on this too)</a:t>
            </a:r>
          </a:p>
          <a:p>
            <a:pPr lvl="1"/>
            <a:r>
              <a:rPr lang="en-US" dirty="0"/>
              <a:t>These random components are what we decompose with the ACE model</a:t>
            </a:r>
          </a:p>
          <a:p>
            <a:r>
              <a:rPr lang="en-US" dirty="0"/>
              <a:t> Residuals: The variance in the phenotype that is not explained by the latent growth structure</a:t>
            </a:r>
          </a:p>
          <a:p>
            <a:pPr lvl="1"/>
            <a:r>
              <a:rPr lang="en-US" dirty="0"/>
              <a:t>We also can ACE decompose the residuals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19C195-4B3E-EC81-8389-136EB115B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AC4574-348B-09F3-69EB-09993BAF2A44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7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730"/>
            <a:ext cx="7886700" cy="822229"/>
          </a:xfrm>
        </p:spPr>
        <p:txBody>
          <a:bodyPr/>
          <a:lstStyle/>
          <a:p>
            <a:pPr algn="ctr"/>
            <a:r>
              <a:rPr lang="en-US" dirty="0"/>
              <a:t>Means of Each Wave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0C10C0-3DE3-96E0-0114-9718EB0B9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163689" y="973751"/>
            <a:ext cx="3429000" cy="553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B9619A-B3FE-2100-85C9-E083C479DC61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-2000" r="2000"/>
          <a:stretch/>
        </p:blipFill>
        <p:spPr>
          <a:xfrm flipH="1">
            <a:off x="4548158" y="948168"/>
            <a:ext cx="3429000" cy="5554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39EA0F7-AB0B-5166-8DEC-F478213D2B6C}"/>
                  </a:ext>
                </a:extLst>
              </p:cNvPr>
              <p:cNvSpPr txBox="1"/>
              <p:nvPr/>
            </p:nvSpPr>
            <p:spPr>
              <a:xfrm>
                <a:off x="191068" y="1539881"/>
                <a:ext cx="15181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39EA0F7-AB0B-5166-8DEC-F478213D2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68" y="1539881"/>
                <a:ext cx="1518173" cy="369332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9A5F13-A959-431A-2A06-A027EB6833D9}"/>
                  </a:ext>
                </a:extLst>
              </p:cNvPr>
              <p:cNvSpPr txBox="1"/>
              <p:nvPr/>
            </p:nvSpPr>
            <p:spPr>
              <a:xfrm>
                <a:off x="194145" y="2063101"/>
                <a:ext cx="3257367" cy="388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9A5F13-A959-431A-2A06-A027EB683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45" y="2063101"/>
                <a:ext cx="3257367" cy="388889"/>
              </a:xfrm>
              <a:prstGeom prst="rect">
                <a:avLst/>
              </a:prstGeom>
              <a:blipFill>
                <a:blip r:embed="rId4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692A4AEF-69B4-935E-E317-6C1E848A884D}"/>
              </a:ext>
            </a:extLst>
          </p:cNvPr>
          <p:cNvSpPr/>
          <p:nvPr/>
        </p:nvSpPr>
        <p:spPr>
          <a:xfrm>
            <a:off x="4852996" y="2336932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D99D89-09F2-83C8-E16B-6D32B197F99B}"/>
              </a:ext>
            </a:extLst>
          </p:cNvPr>
          <p:cNvSpPr/>
          <p:nvPr/>
        </p:nvSpPr>
        <p:spPr>
          <a:xfrm>
            <a:off x="6653343" y="2336932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7EEA1D3-D160-EEAE-CC7B-5E0538EEB219}"/>
              </a:ext>
            </a:extLst>
          </p:cNvPr>
          <p:cNvSpPr/>
          <p:nvPr/>
        </p:nvSpPr>
        <p:spPr>
          <a:xfrm>
            <a:off x="8355495" y="2336932"/>
            <a:ext cx="594360" cy="59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Q</a:t>
            </a:r>
            <a:r>
              <a:rPr lang="en-US" sz="240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3F6570-F626-790C-1025-828B1C420EF1}"/>
              </a:ext>
            </a:extLst>
          </p:cNvPr>
          <p:cNvSpPr/>
          <p:nvPr/>
        </p:nvSpPr>
        <p:spPr>
          <a:xfrm>
            <a:off x="4922727" y="463080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4AFEB8-EA5C-FC0F-79AB-3F1A9BA861C1}"/>
              </a:ext>
            </a:extLst>
          </p:cNvPr>
          <p:cNvSpPr/>
          <p:nvPr/>
        </p:nvSpPr>
        <p:spPr>
          <a:xfrm>
            <a:off x="6093401" y="4626403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EE26D3-5A9B-3E06-CB8D-173C1CC184F2}"/>
              </a:ext>
            </a:extLst>
          </p:cNvPr>
          <p:cNvSpPr/>
          <p:nvPr/>
        </p:nvSpPr>
        <p:spPr>
          <a:xfrm>
            <a:off x="8454664" y="4622004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7C6D97C-9F63-6AD7-75F8-1669BF479D55}"/>
              </a:ext>
            </a:extLst>
          </p:cNvPr>
          <p:cNvSpPr/>
          <p:nvPr/>
        </p:nvSpPr>
        <p:spPr>
          <a:xfrm>
            <a:off x="7291064" y="4617602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14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187B78-6221-282B-0558-4DA68C16A32C}"/>
              </a:ext>
            </a:extLst>
          </p:cNvPr>
          <p:cNvCxnSpPr>
            <a:stCxn id="17" idx="4"/>
            <a:endCxn id="20" idx="0"/>
          </p:cNvCxnSpPr>
          <p:nvPr/>
        </p:nvCxnSpPr>
        <p:spPr>
          <a:xfrm>
            <a:off x="5150176" y="2931292"/>
            <a:ext cx="1151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FAD1932-7A4F-1FAA-EB8A-1F7FF3446005}"/>
              </a:ext>
            </a:extLst>
          </p:cNvPr>
          <p:cNvCxnSpPr>
            <a:stCxn id="17" idx="4"/>
            <a:endCxn id="21" idx="0"/>
          </p:cNvCxnSpPr>
          <p:nvPr/>
        </p:nvCxnSpPr>
        <p:spPr>
          <a:xfrm>
            <a:off x="5150176" y="2931292"/>
            <a:ext cx="1171825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05E3808-9DA5-C2CC-9A91-CD7C808D1F06}"/>
              </a:ext>
            </a:extLst>
          </p:cNvPr>
          <p:cNvCxnSpPr>
            <a:stCxn id="17" idx="4"/>
            <a:endCxn id="23" idx="0"/>
          </p:cNvCxnSpPr>
          <p:nvPr/>
        </p:nvCxnSpPr>
        <p:spPr>
          <a:xfrm>
            <a:off x="5150176" y="2931292"/>
            <a:ext cx="2369488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09E03F4-9AA4-0DD6-CEE1-A42B2A6AB40F}"/>
              </a:ext>
            </a:extLst>
          </p:cNvPr>
          <p:cNvCxnSpPr>
            <a:stCxn id="17" idx="4"/>
            <a:endCxn id="22" idx="0"/>
          </p:cNvCxnSpPr>
          <p:nvPr/>
        </p:nvCxnSpPr>
        <p:spPr>
          <a:xfrm>
            <a:off x="5150176" y="2931292"/>
            <a:ext cx="3533088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84D6099-3B00-66C0-05E6-48876F68CDC5}"/>
              </a:ext>
            </a:extLst>
          </p:cNvPr>
          <p:cNvCxnSpPr>
            <a:stCxn id="18" idx="4"/>
            <a:endCxn id="20" idx="0"/>
          </p:cNvCxnSpPr>
          <p:nvPr/>
        </p:nvCxnSpPr>
        <p:spPr>
          <a:xfrm flipH="1">
            <a:off x="5151327" y="2931292"/>
            <a:ext cx="1799196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D594DEE-C435-63A2-7666-51D9A1A79336}"/>
              </a:ext>
            </a:extLst>
          </p:cNvPr>
          <p:cNvCxnSpPr>
            <a:stCxn id="18" idx="4"/>
            <a:endCxn id="21" idx="0"/>
          </p:cNvCxnSpPr>
          <p:nvPr/>
        </p:nvCxnSpPr>
        <p:spPr>
          <a:xfrm flipH="1">
            <a:off x="6322001" y="2931292"/>
            <a:ext cx="628522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F327F4C-E230-7FC2-5964-6F77F9A780F0}"/>
              </a:ext>
            </a:extLst>
          </p:cNvPr>
          <p:cNvCxnSpPr>
            <a:stCxn id="18" idx="4"/>
            <a:endCxn id="23" idx="0"/>
          </p:cNvCxnSpPr>
          <p:nvPr/>
        </p:nvCxnSpPr>
        <p:spPr>
          <a:xfrm>
            <a:off x="6950523" y="2931292"/>
            <a:ext cx="56914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48B901-C1AE-0B76-42C4-9BF18BBBBCF1}"/>
              </a:ext>
            </a:extLst>
          </p:cNvPr>
          <p:cNvCxnSpPr>
            <a:stCxn id="18" idx="4"/>
            <a:endCxn id="22" idx="0"/>
          </p:cNvCxnSpPr>
          <p:nvPr/>
        </p:nvCxnSpPr>
        <p:spPr>
          <a:xfrm>
            <a:off x="6950523" y="2931292"/>
            <a:ext cx="1732741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F79E37B-C06F-ED47-E68B-6B670993AC25}"/>
              </a:ext>
            </a:extLst>
          </p:cNvPr>
          <p:cNvCxnSpPr>
            <a:stCxn id="19" idx="4"/>
            <a:endCxn id="20" idx="0"/>
          </p:cNvCxnSpPr>
          <p:nvPr/>
        </p:nvCxnSpPr>
        <p:spPr>
          <a:xfrm flipH="1">
            <a:off x="5151327" y="2931292"/>
            <a:ext cx="3501348" cy="16995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3F6FEBD-7212-8918-0754-669A30D9AE72}"/>
              </a:ext>
            </a:extLst>
          </p:cNvPr>
          <p:cNvCxnSpPr>
            <a:stCxn id="19" idx="4"/>
            <a:endCxn id="21" idx="0"/>
          </p:cNvCxnSpPr>
          <p:nvPr/>
        </p:nvCxnSpPr>
        <p:spPr>
          <a:xfrm flipH="1">
            <a:off x="6322001" y="2931292"/>
            <a:ext cx="2330674" cy="1695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78B50A-5E85-4384-D97A-E7636F94E72F}"/>
              </a:ext>
            </a:extLst>
          </p:cNvPr>
          <p:cNvCxnSpPr>
            <a:stCxn id="19" idx="4"/>
            <a:endCxn id="23" idx="0"/>
          </p:cNvCxnSpPr>
          <p:nvPr/>
        </p:nvCxnSpPr>
        <p:spPr>
          <a:xfrm flipH="1">
            <a:off x="7519664" y="2931292"/>
            <a:ext cx="1133011" cy="16863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022A668-E18D-DF60-30C1-5D9552226252}"/>
              </a:ext>
            </a:extLst>
          </p:cNvPr>
          <p:cNvCxnSpPr>
            <a:stCxn id="19" idx="4"/>
            <a:endCxn id="22" idx="0"/>
          </p:cNvCxnSpPr>
          <p:nvPr/>
        </p:nvCxnSpPr>
        <p:spPr>
          <a:xfrm>
            <a:off x="8652675" y="2931292"/>
            <a:ext cx="30589" cy="16907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1E31BE03-E1D8-6F24-1F56-5E97FF58D892}"/>
              </a:ext>
            </a:extLst>
          </p:cNvPr>
          <p:cNvSpPr>
            <a:spLocks noChangeAspect="1"/>
          </p:cNvSpPr>
          <p:nvPr/>
        </p:nvSpPr>
        <p:spPr>
          <a:xfrm>
            <a:off x="4979785" y="575655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4950AFA-3AC5-CD41-107F-744944E781F1}"/>
              </a:ext>
            </a:extLst>
          </p:cNvPr>
          <p:cNvCxnSpPr>
            <a:stCxn id="36" idx="0"/>
            <a:endCxn id="20" idx="2"/>
          </p:cNvCxnSpPr>
          <p:nvPr/>
        </p:nvCxnSpPr>
        <p:spPr>
          <a:xfrm flipH="1" flipV="1">
            <a:off x="5151327" y="5088002"/>
            <a:ext cx="11338" cy="6685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>
            <a:extLst>
              <a:ext uri="{FF2B5EF4-FFF2-40B4-BE49-F238E27FC236}">
                <a16:creationId xmlns:a16="http://schemas.microsoft.com/office/drawing/2014/main" id="{F4EB08F5-B80F-C777-1837-FCDAEF0054F3}"/>
              </a:ext>
            </a:extLst>
          </p:cNvPr>
          <p:cNvSpPr/>
          <p:nvPr/>
        </p:nvSpPr>
        <p:spPr>
          <a:xfrm>
            <a:off x="5075311" y="6090226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8E4F0DA-A5B4-B663-6DCA-559CC8388051}"/>
              </a:ext>
            </a:extLst>
          </p:cNvPr>
          <p:cNvSpPr/>
          <p:nvPr/>
        </p:nvSpPr>
        <p:spPr>
          <a:xfrm>
            <a:off x="5042050" y="6302571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40" name="TextBox 39">
            <a:extLst>
              <a:ext uri="{FF2B5EF4-FFF2-40B4-BE49-F238E27FC236}">
                <a16:creationId xmlns:a16="http://schemas.microsoft.com/office/drawing/2014/main" id="{2140E796-07F8-7B84-CCB4-7FEE9C3E8D31}"/>
              </a:ext>
            </a:extLst>
          </p:cNvPr>
          <p:cNvSpPr txBox="1"/>
          <p:nvPr/>
        </p:nvSpPr>
        <p:spPr>
          <a:xfrm>
            <a:off x="5046626" y="5301980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2240ECB-21AD-37AA-B76D-D61AAB02BBBB}"/>
              </a:ext>
            </a:extLst>
          </p:cNvPr>
          <p:cNvSpPr>
            <a:spLocks noChangeAspect="1"/>
          </p:cNvSpPr>
          <p:nvPr/>
        </p:nvSpPr>
        <p:spPr>
          <a:xfrm>
            <a:off x="6150456" y="576783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D430231-A167-2ED9-98A3-B8CB4F7E3C9C}"/>
              </a:ext>
            </a:extLst>
          </p:cNvPr>
          <p:cNvCxnSpPr>
            <a:stCxn id="41" idx="0"/>
            <a:endCxn id="21" idx="2"/>
          </p:cNvCxnSpPr>
          <p:nvPr/>
        </p:nvCxnSpPr>
        <p:spPr>
          <a:xfrm flipH="1" flipV="1">
            <a:off x="6322001" y="5083603"/>
            <a:ext cx="11335" cy="684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>
            <a:extLst>
              <a:ext uri="{FF2B5EF4-FFF2-40B4-BE49-F238E27FC236}">
                <a16:creationId xmlns:a16="http://schemas.microsoft.com/office/drawing/2014/main" id="{3136FA05-80B8-7C7B-7CD0-F92AC1D7E1B0}"/>
              </a:ext>
            </a:extLst>
          </p:cNvPr>
          <p:cNvSpPr/>
          <p:nvPr/>
        </p:nvSpPr>
        <p:spPr>
          <a:xfrm>
            <a:off x="6245982" y="610150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E665F8F-69DB-977B-4A8C-AEE4086B3520}"/>
              </a:ext>
            </a:extLst>
          </p:cNvPr>
          <p:cNvSpPr/>
          <p:nvPr/>
        </p:nvSpPr>
        <p:spPr>
          <a:xfrm>
            <a:off x="6212721" y="631385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45" name="TextBox 44">
            <a:extLst>
              <a:ext uri="{FF2B5EF4-FFF2-40B4-BE49-F238E27FC236}">
                <a16:creationId xmlns:a16="http://schemas.microsoft.com/office/drawing/2014/main" id="{E0AB31AC-334F-09DF-222E-ED042078BA7D}"/>
              </a:ext>
            </a:extLst>
          </p:cNvPr>
          <p:cNvSpPr txBox="1"/>
          <p:nvPr/>
        </p:nvSpPr>
        <p:spPr>
          <a:xfrm>
            <a:off x="6217297" y="5313261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0AC3265-CBD1-DDC7-0BA7-5D9646129106}"/>
              </a:ext>
            </a:extLst>
          </p:cNvPr>
          <p:cNvSpPr>
            <a:spLocks noChangeAspect="1"/>
          </p:cNvSpPr>
          <p:nvPr/>
        </p:nvSpPr>
        <p:spPr>
          <a:xfrm>
            <a:off x="7341180" y="573647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EF49AD1-CEDA-BF63-88BB-8B0DCBA97F71}"/>
              </a:ext>
            </a:extLst>
          </p:cNvPr>
          <p:cNvCxnSpPr>
            <a:stCxn id="46" idx="0"/>
            <a:endCxn id="23" idx="2"/>
          </p:cNvCxnSpPr>
          <p:nvPr/>
        </p:nvCxnSpPr>
        <p:spPr>
          <a:xfrm flipH="1" flipV="1">
            <a:off x="7519664" y="5074802"/>
            <a:ext cx="4396" cy="6616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>
            <a:extLst>
              <a:ext uri="{FF2B5EF4-FFF2-40B4-BE49-F238E27FC236}">
                <a16:creationId xmlns:a16="http://schemas.microsoft.com/office/drawing/2014/main" id="{2B2BF58B-356F-6B40-70FB-44F2C01F746E}"/>
              </a:ext>
            </a:extLst>
          </p:cNvPr>
          <p:cNvSpPr/>
          <p:nvPr/>
        </p:nvSpPr>
        <p:spPr>
          <a:xfrm>
            <a:off x="7436706" y="607014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FD408F0-1978-6F97-B5DE-AF70C76291A2}"/>
              </a:ext>
            </a:extLst>
          </p:cNvPr>
          <p:cNvSpPr/>
          <p:nvPr/>
        </p:nvSpPr>
        <p:spPr>
          <a:xfrm>
            <a:off x="7403445" y="628249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0" name="TextBox 49">
            <a:extLst>
              <a:ext uri="{FF2B5EF4-FFF2-40B4-BE49-F238E27FC236}">
                <a16:creationId xmlns:a16="http://schemas.microsoft.com/office/drawing/2014/main" id="{DD10B55B-9EA6-D62B-E102-856FA760C214}"/>
              </a:ext>
            </a:extLst>
          </p:cNvPr>
          <p:cNvSpPr txBox="1"/>
          <p:nvPr/>
        </p:nvSpPr>
        <p:spPr>
          <a:xfrm>
            <a:off x="7408021" y="5308637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7151FDD-0338-55E9-58EC-A256C2F54EA5}"/>
              </a:ext>
            </a:extLst>
          </p:cNvPr>
          <p:cNvSpPr>
            <a:spLocks noChangeAspect="1"/>
          </p:cNvSpPr>
          <p:nvPr/>
        </p:nvSpPr>
        <p:spPr>
          <a:xfrm>
            <a:off x="8516098" y="575215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2128519-60DC-2072-E50F-B0064FA70592}"/>
              </a:ext>
            </a:extLst>
          </p:cNvPr>
          <p:cNvCxnSpPr>
            <a:stCxn id="51" idx="0"/>
            <a:endCxn id="22" idx="2"/>
          </p:cNvCxnSpPr>
          <p:nvPr/>
        </p:nvCxnSpPr>
        <p:spPr>
          <a:xfrm flipH="1" flipV="1">
            <a:off x="8683264" y="5079204"/>
            <a:ext cx="15714" cy="6729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>
            <a:extLst>
              <a:ext uri="{FF2B5EF4-FFF2-40B4-BE49-F238E27FC236}">
                <a16:creationId xmlns:a16="http://schemas.microsoft.com/office/drawing/2014/main" id="{2A49BAA1-1E64-4AE6-1AE0-C4565CA15D0E}"/>
              </a:ext>
            </a:extLst>
          </p:cNvPr>
          <p:cNvSpPr/>
          <p:nvPr/>
        </p:nvSpPr>
        <p:spPr>
          <a:xfrm>
            <a:off x="8611624" y="608582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8848D8-0509-4B57-8402-037879996477}"/>
              </a:ext>
            </a:extLst>
          </p:cNvPr>
          <p:cNvSpPr/>
          <p:nvPr/>
        </p:nvSpPr>
        <p:spPr>
          <a:xfrm>
            <a:off x="8578363" y="6298172"/>
            <a:ext cx="248786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55" name="TextBox 54">
            <a:extLst>
              <a:ext uri="{FF2B5EF4-FFF2-40B4-BE49-F238E27FC236}">
                <a16:creationId xmlns:a16="http://schemas.microsoft.com/office/drawing/2014/main" id="{91954B1E-300B-CB99-89D6-8A4DA3B22979}"/>
              </a:ext>
            </a:extLst>
          </p:cNvPr>
          <p:cNvSpPr txBox="1"/>
          <p:nvPr/>
        </p:nvSpPr>
        <p:spPr>
          <a:xfrm>
            <a:off x="8582939" y="5297581"/>
            <a:ext cx="263838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56" name="Isosceles Triangle 43" title="1">
            <a:extLst>
              <a:ext uri="{FF2B5EF4-FFF2-40B4-BE49-F238E27FC236}">
                <a16:creationId xmlns:a16="http://schemas.microsoft.com/office/drawing/2014/main" id="{A96553B2-8D19-9C06-1C25-98CCE46D150B}"/>
              </a:ext>
            </a:extLst>
          </p:cNvPr>
          <p:cNvSpPr/>
          <p:nvPr/>
        </p:nvSpPr>
        <p:spPr>
          <a:xfrm>
            <a:off x="3441615" y="3339168"/>
            <a:ext cx="454025" cy="387350"/>
          </a:xfrm>
          <a:prstGeom prst="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13716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lang="en-US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E415508-D708-6345-F8BB-D9C7F0A54FDA}"/>
              </a:ext>
            </a:extLst>
          </p:cNvPr>
          <p:cNvCxnSpPr>
            <a:stCxn id="56" idx="5"/>
            <a:endCxn id="17" idx="3"/>
          </p:cNvCxnSpPr>
          <p:nvPr/>
        </p:nvCxnSpPr>
        <p:spPr>
          <a:xfrm flipV="1">
            <a:off x="3782134" y="2844250"/>
            <a:ext cx="1157904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FFD841A-8A82-0784-1AF6-563AB4669E12}"/>
              </a:ext>
            </a:extLst>
          </p:cNvPr>
          <p:cNvCxnSpPr>
            <a:stCxn id="56" idx="5"/>
            <a:endCxn id="18" idx="3"/>
          </p:cNvCxnSpPr>
          <p:nvPr/>
        </p:nvCxnSpPr>
        <p:spPr>
          <a:xfrm flipV="1">
            <a:off x="3782134" y="2844250"/>
            <a:ext cx="2958251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BE9ACEE-1316-96F3-3A7A-3209EE3EDDDA}"/>
              </a:ext>
            </a:extLst>
          </p:cNvPr>
          <p:cNvCxnSpPr>
            <a:stCxn id="56" idx="5"/>
            <a:endCxn id="19" idx="3"/>
          </p:cNvCxnSpPr>
          <p:nvPr/>
        </p:nvCxnSpPr>
        <p:spPr>
          <a:xfrm flipV="1">
            <a:off x="3782134" y="2844250"/>
            <a:ext cx="4660403" cy="688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>
            <a:extLst>
              <a:ext uri="{FF2B5EF4-FFF2-40B4-BE49-F238E27FC236}">
                <a16:creationId xmlns:a16="http://schemas.microsoft.com/office/drawing/2014/main" id="{3DE4DDB1-D522-D479-158E-131B3DFBCF04}"/>
              </a:ext>
            </a:extLst>
          </p:cNvPr>
          <p:cNvSpPr/>
          <p:nvPr/>
        </p:nvSpPr>
        <p:spPr>
          <a:xfrm>
            <a:off x="5436037" y="2188945"/>
            <a:ext cx="1276601" cy="306048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05CE2DF6-0CB5-CE49-4A19-7A77DA28ABBB}"/>
              </a:ext>
            </a:extLst>
          </p:cNvPr>
          <p:cNvSpPr/>
          <p:nvPr/>
        </p:nvSpPr>
        <p:spPr>
          <a:xfrm>
            <a:off x="5147557" y="1758598"/>
            <a:ext cx="3505118" cy="566513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62" name="TextBox 61">
            <a:extLst>
              <a:ext uri="{FF2B5EF4-FFF2-40B4-BE49-F238E27FC236}">
                <a16:creationId xmlns:a16="http://schemas.microsoft.com/office/drawing/2014/main" id="{3901F33E-2FD1-562F-D136-D0482584BF6E}"/>
              </a:ext>
            </a:extLst>
          </p:cNvPr>
          <p:cNvSpPr txBox="1"/>
          <p:nvPr/>
        </p:nvSpPr>
        <p:spPr>
          <a:xfrm>
            <a:off x="7725212" y="3148900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 useBgFill="1">
        <p:nvSpPr>
          <p:cNvPr id="63" name="TextBox 62">
            <a:extLst>
              <a:ext uri="{FF2B5EF4-FFF2-40B4-BE49-F238E27FC236}">
                <a16:creationId xmlns:a16="http://schemas.microsoft.com/office/drawing/2014/main" id="{052045D5-98B0-64BC-805E-4B5CD4086958}"/>
              </a:ext>
            </a:extLst>
          </p:cNvPr>
          <p:cNvSpPr txBox="1"/>
          <p:nvPr/>
        </p:nvSpPr>
        <p:spPr>
          <a:xfrm>
            <a:off x="7880485" y="3300412"/>
            <a:ext cx="24134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64" name="TextBox 63">
            <a:extLst>
              <a:ext uri="{FF2B5EF4-FFF2-40B4-BE49-F238E27FC236}">
                <a16:creationId xmlns:a16="http://schemas.microsoft.com/office/drawing/2014/main" id="{6ECDF0E6-B3F7-C1EA-3AF3-FCEA2DF8E2E2}"/>
              </a:ext>
            </a:extLst>
          </p:cNvPr>
          <p:cNvSpPr txBox="1"/>
          <p:nvPr/>
        </p:nvSpPr>
        <p:spPr>
          <a:xfrm>
            <a:off x="8133463" y="3415760"/>
            <a:ext cx="254246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4</a:t>
            </a:r>
          </a:p>
        </p:txBody>
      </p:sp>
      <p:sp useBgFill="1">
        <p:nvSpPr>
          <p:cNvPr id="65" name="TextBox 64">
            <a:extLst>
              <a:ext uri="{FF2B5EF4-FFF2-40B4-BE49-F238E27FC236}">
                <a16:creationId xmlns:a16="http://schemas.microsoft.com/office/drawing/2014/main" id="{74016B1E-85D3-303A-6818-DAA4F260F691}"/>
              </a:ext>
            </a:extLst>
          </p:cNvPr>
          <p:cNvSpPr txBox="1"/>
          <p:nvPr/>
        </p:nvSpPr>
        <p:spPr>
          <a:xfrm>
            <a:off x="8551627" y="3624105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9</a:t>
            </a:r>
          </a:p>
        </p:txBody>
      </p:sp>
      <p:sp useBgFill="1">
        <p:nvSpPr>
          <p:cNvPr id="66" name="TextBox 65">
            <a:extLst>
              <a:ext uri="{FF2B5EF4-FFF2-40B4-BE49-F238E27FC236}">
                <a16:creationId xmlns:a16="http://schemas.microsoft.com/office/drawing/2014/main" id="{49411944-CA34-6480-F048-DBA08A81BB67}"/>
              </a:ext>
            </a:extLst>
          </p:cNvPr>
          <p:cNvSpPr txBox="1"/>
          <p:nvPr/>
        </p:nvSpPr>
        <p:spPr>
          <a:xfrm>
            <a:off x="5997207" y="3230220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67" name="TextBox 66">
            <a:extLst>
              <a:ext uri="{FF2B5EF4-FFF2-40B4-BE49-F238E27FC236}">
                <a16:creationId xmlns:a16="http://schemas.microsoft.com/office/drawing/2014/main" id="{263440C8-43A9-BB2A-68FD-2D5340418AA3}"/>
              </a:ext>
            </a:extLst>
          </p:cNvPr>
          <p:cNvSpPr txBox="1"/>
          <p:nvPr/>
        </p:nvSpPr>
        <p:spPr>
          <a:xfrm>
            <a:off x="5765262" y="334845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68" name="TextBox 67">
            <a:extLst>
              <a:ext uri="{FF2B5EF4-FFF2-40B4-BE49-F238E27FC236}">
                <a16:creationId xmlns:a16="http://schemas.microsoft.com/office/drawing/2014/main" id="{5251215B-64AD-31AA-5DEA-30D450A40125}"/>
              </a:ext>
            </a:extLst>
          </p:cNvPr>
          <p:cNvSpPr txBox="1"/>
          <p:nvPr/>
        </p:nvSpPr>
        <p:spPr>
          <a:xfrm>
            <a:off x="5533498" y="347603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69" name="TextBox 68">
            <a:extLst>
              <a:ext uri="{FF2B5EF4-FFF2-40B4-BE49-F238E27FC236}">
                <a16:creationId xmlns:a16="http://schemas.microsoft.com/office/drawing/2014/main" id="{CD292E37-F2B3-AEAB-E6EC-1FF3C84440A3}"/>
              </a:ext>
            </a:extLst>
          </p:cNvPr>
          <p:cNvSpPr txBox="1"/>
          <p:nvPr/>
        </p:nvSpPr>
        <p:spPr>
          <a:xfrm>
            <a:off x="5062574" y="3624105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70" name="TextBox 69">
            <a:extLst>
              <a:ext uri="{FF2B5EF4-FFF2-40B4-BE49-F238E27FC236}">
                <a16:creationId xmlns:a16="http://schemas.microsoft.com/office/drawing/2014/main" id="{F290BFFD-F9EA-6A39-E510-6CD3BA54A3D1}"/>
              </a:ext>
            </a:extLst>
          </p:cNvPr>
          <p:cNvSpPr txBox="1"/>
          <p:nvPr/>
        </p:nvSpPr>
        <p:spPr>
          <a:xfrm>
            <a:off x="6643777" y="3239141"/>
            <a:ext cx="241565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1</a:t>
            </a:r>
          </a:p>
        </p:txBody>
      </p:sp>
      <p:sp useBgFill="1">
        <p:nvSpPr>
          <p:cNvPr id="71" name="TextBox 70">
            <a:extLst>
              <a:ext uri="{FF2B5EF4-FFF2-40B4-BE49-F238E27FC236}">
                <a16:creationId xmlns:a16="http://schemas.microsoft.com/office/drawing/2014/main" id="{4020B89D-F769-020A-BBAF-01BC28CF8A2F}"/>
              </a:ext>
            </a:extLst>
          </p:cNvPr>
          <p:cNvSpPr txBox="1"/>
          <p:nvPr/>
        </p:nvSpPr>
        <p:spPr>
          <a:xfrm>
            <a:off x="6994807" y="3249641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2</a:t>
            </a:r>
          </a:p>
        </p:txBody>
      </p:sp>
      <p:sp useBgFill="1">
        <p:nvSpPr>
          <p:cNvPr id="72" name="TextBox 71">
            <a:extLst>
              <a:ext uri="{FF2B5EF4-FFF2-40B4-BE49-F238E27FC236}">
                <a16:creationId xmlns:a16="http://schemas.microsoft.com/office/drawing/2014/main" id="{F18F90C3-EC29-6B5B-07F3-D7C0BD3E81A8}"/>
              </a:ext>
            </a:extLst>
          </p:cNvPr>
          <p:cNvSpPr txBox="1"/>
          <p:nvPr/>
        </p:nvSpPr>
        <p:spPr>
          <a:xfrm>
            <a:off x="6385526" y="3171412"/>
            <a:ext cx="253057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0</a:t>
            </a:r>
          </a:p>
        </p:txBody>
      </p:sp>
      <p:sp useBgFill="1">
        <p:nvSpPr>
          <p:cNvPr id="73" name="TextBox 72">
            <a:extLst>
              <a:ext uri="{FF2B5EF4-FFF2-40B4-BE49-F238E27FC236}">
                <a16:creationId xmlns:a16="http://schemas.microsoft.com/office/drawing/2014/main" id="{9377DAF1-FC37-57EE-AC2F-56CD586A1189}"/>
              </a:ext>
            </a:extLst>
          </p:cNvPr>
          <p:cNvSpPr txBox="1"/>
          <p:nvPr/>
        </p:nvSpPr>
        <p:spPr>
          <a:xfrm>
            <a:off x="7262055" y="3144676"/>
            <a:ext cx="184399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618FDD57-248A-83F2-B064-F934E711BF44}"/>
              </a:ext>
            </a:extLst>
          </p:cNvPr>
          <p:cNvSpPr/>
          <p:nvPr/>
        </p:nvSpPr>
        <p:spPr>
          <a:xfrm>
            <a:off x="7207018" y="2183905"/>
            <a:ext cx="1247646" cy="153027"/>
          </a:xfrm>
          <a:custGeom>
            <a:avLst/>
            <a:gdLst>
              <a:gd name="connsiteX0" fmla="*/ 0 w 1999722"/>
              <a:gd name="connsiteY0" fmla="*/ 578729 h 578729"/>
              <a:gd name="connsiteX1" fmla="*/ 283744 w 1999722"/>
              <a:gd name="connsiteY1" fmla="*/ 92370 h 578729"/>
              <a:gd name="connsiteX2" fmla="*/ 1702466 w 1999722"/>
              <a:gd name="connsiteY2" fmla="*/ 38330 h 578729"/>
              <a:gd name="connsiteX3" fmla="*/ 1999722 w 1999722"/>
              <a:gd name="connsiteY3" fmla="*/ 524689 h 578729"/>
              <a:gd name="connsiteX0" fmla="*/ 0 w 1999722"/>
              <a:gd name="connsiteY0" fmla="*/ 592819 h 592819"/>
              <a:gd name="connsiteX1" fmla="*/ 283744 w 1999722"/>
              <a:gd name="connsiteY1" fmla="*/ 92950 h 592819"/>
              <a:gd name="connsiteX2" fmla="*/ 1702466 w 1999722"/>
              <a:gd name="connsiteY2" fmla="*/ 38910 h 592819"/>
              <a:gd name="connsiteX3" fmla="*/ 1999722 w 1999722"/>
              <a:gd name="connsiteY3" fmla="*/ 525269 h 592819"/>
              <a:gd name="connsiteX0" fmla="*/ 0 w 1999722"/>
              <a:gd name="connsiteY0" fmla="*/ 604538 h 604538"/>
              <a:gd name="connsiteX1" fmla="*/ 324279 w 1999722"/>
              <a:gd name="connsiteY1" fmla="*/ 77649 h 604538"/>
              <a:gd name="connsiteX2" fmla="*/ 1702466 w 1999722"/>
              <a:gd name="connsiteY2" fmla="*/ 50629 h 604538"/>
              <a:gd name="connsiteX3" fmla="*/ 1999722 w 1999722"/>
              <a:gd name="connsiteY3" fmla="*/ 536988 h 604538"/>
              <a:gd name="connsiteX0" fmla="*/ 0 w 1999722"/>
              <a:gd name="connsiteY0" fmla="*/ 581671 h 581671"/>
              <a:gd name="connsiteX1" fmla="*/ 324279 w 1999722"/>
              <a:gd name="connsiteY1" fmla="*/ 54782 h 581671"/>
              <a:gd name="connsiteX2" fmla="*/ 1702466 w 1999722"/>
              <a:gd name="connsiteY2" fmla="*/ 68292 h 581671"/>
              <a:gd name="connsiteX3" fmla="*/ 1999722 w 1999722"/>
              <a:gd name="connsiteY3" fmla="*/ 514121 h 581671"/>
              <a:gd name="connsiteX0" fmla="*/ 0 w 1999722"/>
              <a:gd name="connsiteY0" fmla="*/ 552937 h 552937"/>
              <a:gd name="connsiteX1" fmla="*/ 337790 w 1999722"/>
              <a:gd name="connsiteY1" fmla="*/ 80088 h 552937"/>
              <a:gd name="connsiteX2" fmla="*/ 1702466 w 1999722"/>
              <a:gd name="connsiteY2" fmla="*/ 39558 h 552937"/>
              <a:gd name="connsiteX3" fmla="*/ 1999722 w 1999722"/>
              <a:gd name="connsiteY3" fmla="*/ 485387 h 552937"/>
              <a:gd name="connsiteX0" fmla="*/ 0 w 1999722"/>
              <a:gd name="connsiteY0" fmla="*/ 546160 h 546160"/>
              <a:gd name="connsiteX1" fmla="*/ 337790 w 1999722"/>
              <a:gd name="connsiteY1" fmla="*/ 73311 h 546160"/>
              <a:gd name="connsiteX2" fmla="*/ 1702466 w 1999722"/>
              <a:gd name="connsiteY2" fmla="*/ 32781 h 546160"/>
              <a:gd name="connsiteX3" fmla="*/ 1999722 w 1999722"/>
              <a:gd name="connsiteY3" fmla="*/ 384040 h 546160"/>
              <a:gd name="connsiteX0" fmla="*/ 0 w 2013233"/>
              <a:gd name="connsiteY0" fmla="*/ 362774 h 376284"/>
              <a:gd name="connsiteX1" fmla="*/ 351301 w 2013233"/>
              <a:gd name="connsiteY1" fmla="*/ 65555 h 376284"/>
              <a:gd name="connsiteX2" fmla="*/ 1715977 w 2013233"/>
              <a:gd name="connsiteY2" fmla="*/ 25025 h 376284"/>
              <a:gd name="connsiteX3" fmla="*/ 2013233 w 2013233"/>
              <a:gd name="connsiteY3" fmla="*/ 376284 h 376284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88815 h 402325"/>
              <a:gd name="connsiteX1" fmla="*/ 364812 w 2013233"/>
              <a:gd name="connsiteY1" fmla="*/ 37556 h 402325"/>
              <a:gd name="connsiteX2" fmla="*/ 1715977 w 2013233"/>
              <a:gd name="connsiteY2" fmla="*/ 51066 h 402325"/>
              <a:gd name="connsiteX3" fmla="*/ 2013233 w 2013233"/>
              <a:gd name="connsiteY3" fmla="*/ 402325 h 402325"/>
              <a:gd name="connsiteX0" fmla="*/ 0 w 2013233"/>
              <a:gd name="connsiteY0" fmla="*/ 368540 h 382050"/>
              <a:gd name="connsiteX1" fmla="*/ 364812 w 2013233"/>
              <a:gd name="connsiteY1" fmla="*/ 17281 h 382050"/>
              <a:gd name="connsiteX2" fmla="*/ 1715977 w 2013233"/>
              <a:gd name="connsiteY2" fmla="*/ 30791 h 382050"/>
              <a:gd name="connsiteX3" fmla="*/ 2013233 w 2013233"/>
              <a:gd name="connsiteY3" fmla="*/ 382050 h 382050"/>
              <a:gd name="connsiteX0" fmla="*/ 0 w 2013233"/>
              <a:gd name="connsiteY0" fmla="*/ 351263 h 364773"/>
              <a:gd name="connsiteX1" fmla="*/ 364812 w 2013233"/>
              <a:gd name="connsiteY1" fmla="*/ 4 h 364773"/>
              <a:gd name="connsiteX2" fmla="*/ 1715977 w 2013233"/>
              <a:gd name="connsiteY2" fmla="*/ 13514 h 364773"/>
              <a:gd name="connsiteX3" fmla="*/ 2013233 w 2013233"/>
              <a:gd name="connsiteY3" fmla="*/ 364773 h 364773"/>
              <a:gd name="connsiteX0" fmla="*/ 0 w 2013233"/>
              <a:gd name="connsiteY0" fmla="*/ 359981 h 373491"/>
              <a:gd name="connsiteX1" fmla="*/ 357822 w 2013233"/>
              <a:gd name="connsiteY1" fmla="*/ 34122 h 373491"/>
              <a:gd name="connsiteX2" fmla="*/ 1715977 w 2013233"/>
              <a:gd name="connsiteY2" fmla="*/ 22232 h 373491"/>
              <a:gd name="connsiteX3" fmla="*/ 2013233 w 2013233"/>
              <a:gd name="connsiteY3" fmla="*/ 373491 h 373491"/>
              <a:gd name="connsiteX0" fmla="*/ 0 w 2013233"/>
              <a:gd name="connsiteY0" fmla="*/ 339913 h 353423"/>
              <a:gd name="connsiteX1" fmla="*/ 357822 w 2013233"/>
              <a:gd name="connsiteY1" fmla="*/ 14054 h 353423"/>
              <a:gd name="connsiteX2" fmla="*/ 1715977 w 2013233"/>
              <a:gd name="connsiteY2" fmla="*/ 2164 h 353423"/>
              <a:gd name="connsiteX3" fmla="*/ 2013233 w 2013233"/>
              <a:gd name="connsiteY3" fmla="*/ 353423 h 353423"/>
              <a:gd name="connsiteX0" fmla="*/ 0 w 2013233"/>
              <a:gd name="connsiteY0" fmla="*/ 350674 h 364184"/>
              <a:gd name="connsiteX1" fmla="*/ 357822 w 2013233"/>
              <a:gd name="connsiteY1" fmla="*/ 24815 h 364184"/>
              <a:gd name="connsiteX2" fmla="*/ 1715977 w 2013233"/>
              <a:gd name="connsiteY2" fmla="*/ 28800 h 364184"/>
              <a:gd name="connsiteX3" fmla="*/ 2013233 w 2013233"/>
              <a:gd name="connsiteY3" fmla="*/ 364184 h 364184"/>
              <a:gd name="connsiteX0" fmla="*/ 0 w 2013233"/>
              <a:gd name="connsiteY0" fmla="*/ 332392 h 345902"/>
              <a:gd name="connsiteX1" fmla="*/ 357822 w 2013233"/>
              <a:gd name="connsiteY1" fmla="*/ 6533 h 345902"/>
              <a:gd name="connsiteX2" fmla="*/ 1715977 w 2013233"/>
              <a:gd name="connsiteY2" fmla="*/ 10518 h 345902"/>
              <a:gd name="connsiteX3" fmla="*/ 2013233 w 2013233"/>
              <a:gd name="connsiteY3" fmla="*/ 345902 h 345902"/>
              <a:gd name="connsiteX0" fmla="*/ 0 w 2013233"/>
              <a:gd name="connsiteY0" fmla="*/ 356992 h 370502"/>
              <a:gd name="connsiteX1" fmla="*/ 357822 w 2013233"/>
              <a:gd name="connsiteY1" fmla="*/ 31133 h 370502"/>
              <a:gd name="connsiteX2" fmla="*/ 1715977 w 2013233"/>
              <a:gd name="connsiteY2" fmla="*/ 19243 h 370502"/>
              <a:gd name="connsiteX3" fmla="*/ 2013233 w 2013233"/>
              <a:gd name="connsiteY3" fmla="*/ 370502 h 370502"/>
              <a:gd name="connsiteX0" fmla="*/ 0 w 2013233"/>
              <a:gd name="connsiteY0" fmla="*/ 379517 h 393027"/>
              <a:gd name="connsiteX1" fmla="*/ 357822 w 2013233"/>
              <a:gd name="connsiteY1" fmla="*/ 44133 h 393027"/>
              <a:gd name="connsiteX2" fmla="*/ 1715977 w 2013233"/>
              <a:gd name="connsiteY2" fmla="*/ 41768 h 393027"/>
              <a:gd name="connsiteX3" fmla="*/ 2013233 w 2013233"/>
              <a:gd name="connsiteY3" fmla="*/ 393027 h 393027"/>
              <a:gd name="connsiteX0" fmla="*/ 0 w 2013233"/>
              <a:gd name="connsiteY0" fmla="*/ 389622 h 393607"/>
              <a:gd name="connsiteX1" fmla="*/ 357822 w 2013233"/>
              <a:gd name="connsiteY1" fmla="*/ 44713 h 393607"/>
              <a:gd name="connsiteX2" fmla="*/ 1715977 w 2013233"/>
              <a:gd name="connsiteY2" fmla="*/ 42348 h 393607"/>
              <a:gd name="connsiteX3" fmla="*/ 2013233 w 2013233"/>
              <a:gd name="connsiteY3" fmla="*/ 393607 h 393607"/>
              <a:gd name="connsiteX0" fmla="*/ 0 w 2013233"/>
              <a:gd name="connsiteY0" fmla="*/ 388615 h 388615"/>
              <a:gd name="connsiteX1" fmla="*/ 357822 w 2013233"/>
              <a:gd name="connsiteY1" fmla="*/ 43706 h 388615"/>
              <a:gd name="connsiteX2" fmla="*/ 1715977 w 2013233"/>
              <a:gd name="connsiteY2" fmla="*/ 41341 h 388615"/>
              <a:gd name="connsiteX3" fmla="*/ 2013233 w 2013233"/>
              <a:gd name="connsiteY3" fmla="*/ 376725 h 388615"/>
              <a:gd name="connsiteX0" fmla="*/ 0 w 1999252"/>
              <a:gd name="connsiteY0" fmla="*/ 408850 h 408850"/>
              <a:gd name="connsiteX1" fmla="*/ 343841 w 1999252"/>
              <a:gd name="connsiteY1" fmla="*/ 44891 h 408850"/>
              <a:gd name="connsiteX2" fmla="*/ 1701996 w 1999252"/>
              <a:gd name="connsiteY2" fmla="*/ 42526 h 408850"/>
              <a:gd name="connsiteX3" fmla="*/ 1999252 w 1999252"/>
              <a:gd name="connsiteY3" fmla="*/ 377910 h 408850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0446 h 410446"/>
              <a:gd name="connsiteX1" fmla="*/ 343841 w 1999252"/>
              <a:gd name="connsiteY1" fmla="*/ 46487 h 410446"/>
              <a:gd name="connsiteX2" fmla="*/ 1701996 w 1999252"/>
              <a:gd name="connsiteY2" fmla="*/ 44122 h 410446"/>
              <a:gd name="connsiteX3" fmla="*/ 1999252 w 1999252"/>
              <a:gd name="connsiteY3" fmla="*/ 404906 h 410446"/>
              <a:gd name="connsiteX0" fmla="*/ 0 w 1999252"/>
              <a:gd name="connsiteY0" fmla="*/ 418714 h 418714"/>
              <a:gd name="connsiteX1" fmla="*/ 343841 w 1999252"/>
              <a:gd name="connsiteY1" fmla="*/ 54755 h 418714"/>
              <a:gd name="connsiteX2" fmla="*/ 1701996 w 1999252"/>
              <a:gd name="connsiteY2" fmla="*/ 52390 h 418714"/>
              <a:gd name="connsiteX3" fmla="*/ 1999252 w 1999252"/>
              <a:gd name="connsiteY3" fmla="*/ 413174 h 418714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36417 h 436417"/>
              <a:gd name="connsiteX1" fmla="*/ 343841 w 1999252"/>
              <a:gd name="connsiteY1" fmla="*/ 72458 h 436417"/>
              <a:gd name="connsiteX2" fmla="*/ 1701996 w 1999252"/>
              <a:gd name="connsiteY2" fmla="*/ 70093 h 436417"/>
              <a:gd name="connsiteX3" fmla="*/ 1999252 w 1999252"/>
              <a:gd name="connsiteY3" fmla="*/ 430877 h 436417"/>
              <a:gd name="connsiteX0" fmla="*/ 0 w 1999252"/>
              <a:gd name="connsiteY0" fmla="*/ 443383 h 443383"/>
              <a:gd name="connsiteX1" fmla="*/ 343841 w 1999252"/>
              <a:gd name="connsiteY1" fmla="*/ 79424 h 443383"/>
              <a:gd name="connsiteX2" fmla="*/ 1701996 w 1999252"/>
              <a:gd name="connsiteY2" fmla="*/ 77059 h 443383"/>
              <a:gd name="connsiteX3" fmla="*/ 1999252 w 1999252"/>
              <a:gd name="connsiteY3" fmla="*/ 437843 h 443383"/>
              <a:gd name="connsiteX0" fmla="*/ 0 w 1999252"/>
              <a:gd name="connsiteY0" fmla="*/ 456129 h 456129"/>
              <a:gd name="connsiteX1" fmla="*/ 343841 w 1999252"/>
              <a:gd name="connsiteY1" fmla="*/ 92170 h 456129"/>
              <a:gd name="connsiteX2" fmla="*/ 1701996 w 1999252"/>
              <a:gd name="connsiteY2" fmla="*/ 89805 h 456129"/>
              <a:gd name="connsiteX3" fmla="*/ 1999252 w 1999252"/>
              <a:gd name="connsiteY3" fmla="*/ 450589 h 45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252" h="456129">
                <a:moveTo>
                  <a:pt x="0" y="456129"/>
                </a:moveTo>
                <a:cubicBezTo>
                  <a:pt x="32136" y="351970"/>
                  <a:pt x="25223" y="217722"/>
                  <a:pt x="343841" y="92170"/>
                </a:cubicBezTo>
                <a:cubicBezTo>
                  <a:pt x="662459" y="-33382"/>
                  <a:pt x="1447065" y="-27262"/>
                  <a:pt x="1701996" y="89805"/>
                </a:cubicBezTo>
                <a:cubicBezTo>
                  <a:pt x="1956927" y="206872"/>
                  <a:pt x="1999252" y="450589"/>
                  <a:pt x="1999252" y="450589"/>
                </a:cubicBezTo>
              </a:path>
            </a:pathLst>
          </a:custGeom>
          <a:ln>
            <a:solidFill>
              <a:schemeClr val="tx1"/>
            </a:solidFill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1EAE002D-FB66-DAAE-1FAA-B10152E7A1C6}"/>
              </a:ext>
            </a:extLst>
          </p:cNvPr>
          <p:cNvSpPr/>
          <p:nvPr/>
        </p:nvSpPr>
        <p:spPr>
          <a:xfrm rot="5400000">
            <a:off x="4695168" y="2528917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33A350FA-ACCB-4942-A1F9-C068945C7DE5}"/>
              </a:ext>
            </a:extLst>
          </p:cNvPr>
          <p:cNvSpPr/>
          <p:nvPr/>
        </p:nvSpPr>
        <p:spPr>
          <a:xfrm rot="5400000">
            <a:off x="8201049" y="2529094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D570724B-D844-2627-409F-65E8864F5AE0}"/>
              </a:ext>
            </a:extLst>
          </p:cNvPr>
          <p:cNvSpPr/>
          <p:nvPr/>
        </p:nvSpPr>
        <p:spPr>
          <a:xfrm rot="5400000">
            <a:off x="6470935" y="2529102"/>
            <a:ext cx="182876" cy="182876"/>
          </a:xfrm>
          <a:custGeom>
            <a:avLst/>
            <a:gdLst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69081 w 992187"/>
              <a:gd name="connsiteY0" fmla="*/ 912019 h 916781"/>
              <a:gd name="connsiteX1" fmla="*/ 38100 w 992187"/>
              <a:gd name="connsiteY1" fmla="*/ 459581 h 916781"/>
              <a:gd name="connsiteX2" fmla="*/ 497681 w 992187"/>
              <a:gd name="connsiteY2" fmla="*/ 0 h 916781"/>
              <a:gd name="connsiteX3" fmla="*/ 954881 w 992187"/>
              <a:gd name="connsiteY3" fmla="*/ 459581 h 916781"/>
              <a:gd name="connsiteX4" fmla="*/ 721519 w 992187"/>
              <a:gd name="connsiteY4" fmla="*/ 916781 h 916781"/>
              <a:gd name="connsiteX0" fmla="*/ 295275 w 1018381"/>
              <a:gd name="connsiteY0" fmla="*/ 912019 h 916781"/>
              <a:gd name="connsiteX1" fmla="*/ 64294 w 1018381"/>
              <a:gd name="connsiteY1" fmla="*/ 459581 h 916781"/>
              <a:gd name="connsiteX2" fmla="*/ 523875 w 1018381"/>
              <a:gd name="connsiteY2" fmla="*/ 0 h 916781"/>
              <a:gd name="connsiteX3" fmla="*/ 981075 w 1018381"/>
              <a:gd name="connsiteY3" fmla="*/ 459581 h 916781"/>
              <a:gd name="connsiteX4" fmla="*/ 747713 w 1018381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54087"/>
              <a:gd name="connsiteY0" fmla="*/ 912019 h 916781"/>
              <a:gd name="connsiteX1" fmla="*/ 0 w 954087"/>
              <a:gd name="connsiteY1" fmla="*/ 459581 h 916781"/>
              <a:gd name="connsiteX2" fmla="*/ 459581 w 954087"/>
              <a:gd name="connsiteY2" fmla="*/ 0 h 916781"/>
              <a:gd name="connsiteX3" fmla="*/ 916781 w 954087"/>
              <a:gd name="connsiteY3" fmla="*/ 459581 h 916781"/>
              <a:gd name="connsiteX4" fmla="*/ 683419 w 954087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92894 w 978694"/>
              <a:gd name="connsiteY0" fmla="*/ 912019 h 916781"/>
              <a:gd name="connsiteX1" fmla="*/ 140494 w 978694"/>
              <a:gd name="connsiteY1" fmla="*/ 764381 h 916781"/>
              <a:gd name="connsiteX2" fmla="*/ 61913 w 978694"/>
              <a:gd name="connsiteY2" fmla="*/ 459581 h 916781"/>
              <a:gd name="connsiteX3" fmla="*/ 521494 w 978694"/>
              <a:gd name="connsiteY3" fmla="*/ 0 h 916781"/>
              <a:gd name="connsiteX4" fmla="*/ 978694 w 978694"/>
              <a:gd name="connsiteY4" fmla="*/ 459581 h 916781"/>
              <a:gd name="connsiteX5" fmla="*/ 745332 w 978694"/>
              <a:gd name="connsiteY5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69081 w 954881"/>
              <a:gd name="connsiteY0" fmla="*/ 912019 h 916781"/>
              <a:gd name="connsiteX1" fmla="*/ 38100 w 954881"/>
              <a:gd name="connsiteY1" fmla="*/ 459581 h 916781"/>
              <a:gd name="connsiteX2" fmla="*/ 497681 w 954881"/>
              <a:gd name="connsiteY2" fmla="*/ 0 h 916781"/>
              <a:gd name="connsiteX3" fmla="*/ 954881 w 954881"/>
              <a:gd name="connsiteY3" fmla="*/ 459581 h 916781"/>
              <a:gd name="connsiteX4" fmla="*/ 721519 w 9548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  <a:gd name="connsiteX0" fmla="*/ 230981 w 916781"/>
              <a:gd name="connsiteY0" fmla="*/ 912019 h 916781"/>
              <a:gd name="connsiteX1" fmla="*/ 0 w 916781"/>
              <a:gd name="connsiteY1" fmla="*/ 459581 h 916781"/>
              <a:gd name="connsiteX2" fmla="*/ 459581 w 916781"/>
              <a:gd name="connsiteY2" fmla="*/ 0 h 916781"/>
              <a:gd name="connsiteX3" fmla="*/ 916781 w 916781"/>
              <a:gd name="connsiteY3" fmla="*/ 459581 h 916781"/>
              <a:gd name="connsiteX4" fmla="*/ 683419 w 916781"/>
              <a:gd name="connsiteY4" fmla="*/ 916781 h 91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781" h="916781">
                <a:moveTo>
                  <a:pt x="230981" y="912019"/>
                </a:moveTo>
                <a:cubicBezTo>
                  <a:pt x="182860" y="817761"/>
                  <a:pt x="9525" y="671116"/>
                  <a:pt x="0" y="459581"/>
                </a:cubicBezTo>
                <a:cubicBezTo>
                  <a:pt x="19051" y="119460"/>
                  <a:pt x="306784" y="0"/>
                  <a:pt x="459581" y="0"/>
                </a:cubicBezTo>
                <a:cubicBezTo>
                  <a:pt x="612378" y="0"/>
                  <a:pt x="891382" y="90090"/>
                  <a:pt x="916781" y="459581"/>
                </a:cubicBezTo>
                <a:cubicBezTo>
                  <a:pt x="887412" y="705247"/>
                  <a:pt x="716359" y="850304"/>
                  <a:pt x="683419" y="916781"/>
                </a:cubicBezTo>
              </a:path>
            </a:pathLst>
          </a:custGeom>
          <a:ln w="19050">
            <a:solidFill>
              <a:schemeClr val="tx1"/>
            </a:solidFill>
            <a:headEnd type="triangle"/>
            <a:tailEnd type="triangle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1EB6C09-187A-B527-A8E7-AB1939B14B34}"/>
              </a:ext>
            </a:extLst>
          </p:cNvPr>
          <p:cNvSpPr txBox="1"/>
          <p:nvPr/>
        </p:nvSpPr>
        <p:spPr>
          <a:xfrm>
            <a:off x="4355643" y="2468257"/>
            <a:ext cx="42738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1FD83AD-16EF-207B-B963-BA0606ED0CA1}"/>
              </a:ext>
            </a:extLst>
          </p:cNvPr>
          <p:cNvSpPr txBox="1"/>
          <p:nvPr/>
        </p:nvSpPr>
        <p:spPr>
          <a:xfrm>
            <a:off x="7828472" y="2422895"/>
            <a:ext cx="445397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33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384E88C-0E9E-B4A5-42C9-3794D94C1295}"/>
              </a:ext>
            </a:extLst>
          </p:cNvPr>
          <p:cNvSpPr txBox="1"/>
          <p:nvPr/>
        </p:nvSpPr>
        <p:spPr>
          <a:xfrm>
            <a:off x="6086005" y="2416280"/>
            <a:ext cx="408705" cy="3231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22</a:t>
            </a:r>
          </a:p>
        </p:txBody>
      </p:sp>
      <p:sp useBgFill="1">
        <p:nvSpPr>
          <p:cNvPr id="81" name="TextBox 80">
            <a:extLst>
              <a:ext uri="{FF2B5EF4-FFF2-40B4-BE49-F238E27FC236}">
                <a16:creationId xmlns:a16="http://schemas.microsoft.com/office/drawing/2014/main" id="{B3DE743A-214F-404D-1298-42808630D749}"/>
              </a:ext>
            </a:extLst>
          </p:cNvPr>
          <p:cNvSpPr txBox="1"/>
          <p:nvPr/>
        </p:nvSpPr>
        <p:spPr>
          <a:xfrm>
            <a:off x="5936066" y="1981830"/>
            <a:ext cx="33542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</a:p>
        </p:txBody>
      </p:sp>
      <p:sp useBgFill="1">
        <p:nvSpPr>
          <p:cNvPr id="82" name="TextBox 81">
            <a:extLst>
              <a:ext uri="{FF2B5EF4-FFF2-40B4-BE49-F238E27FC236}">
                <a16:creationId xmlns:a16="http://schemas.microsoft.com/office/drawing/2014/main" id="{9ED260E4-36DF-FF44-254D-277C66A68022}"/>
              </a:ext>
            </a:extLst>
          </p:cNvPr>
          <p:cNvSpPr txBox="1"/>
          <p:nvPr/>
        </p:nvSpPr>
        <p:spPr>
          <a:xfrm>
            <a:off x="6643778" y="1543293"/>
            <a:ext cx="439932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13</a:t>
            </a:r>
          </a:p>
        </p:txBody>
      </p:sp>
      <p:sp useBgFill="1">
        <p:nvSpPr>
          <p:cNvPr id="83" name="TextBox 82">
            <a:extLst>
              <a:ext uri="{FF2B5EF4-FFF2-40B4-BE49-F238E27FC236}">
                <a16:creationId xmlns:a16="http://schemas.microsoft.com/office/drawing/2014/main" id="{C9AE3351-2600-CA6D-3209-94ACF9F785B8}"/>
              </a:ext>
            </a:extLst>
          </p:cNvPr>
          <p:cNvSpPr txBox="1"/>
          <p:nvPr/>
        </p:nvSpPr>
        <p:spPr>
          <a:xfrm>
            <a:off x="7670806" y="1986043"/>
            <a:ext cx="341650" cy="323165"/>
          </a:xfrm>
          <a:prstGeom prst="rect">
            <a:avLst/>
          </a:prstGeom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ψ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17CEA51-8B99-50D5-54AB-B811564A2CC1}"/>
              </a:ext>
            </a:extLst>
          </p:cNvPr>
          <p:cNvSpPr txBox="1"/>
          <p:nvPr/>
        </p:nvSpPr>
        <p:spPr>
          <a:xfrm>
            <a:off x="4068930" y="2865081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0BB0F2D-1A44-46F5-1DC0-E2D146EEAF50}"/>
              </a:ext>
            </a:extLst>
          </p:cNvPr>
          <p:cNvSpPr txBox="1"/>
          <p:nvPr/>
        </p:nvSpPr>
        <p:spPr>
          <a:xfrm>
            <a:off x="4490173" y="2993203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CEA8D07-9DFF-08E7-4AFE-E715A759C396}"/>
              </a:ext>
            </a:extLst>
          </p:cNvPr>
          <p:cNvSpPr txBox="1"/>
          <p:nvPr/>
        </p:nvSpPr>
        <p:spPr>
          <a:xfrm>
            <a:off x="4379513" y="3360933"/>
            <a:ext cx="320321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μ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Q</a:t>
            </a:r>
            <a:endParaRPr lang="en-US" sz="2000" baseline="-25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87" name="Table 87">
            <a:extLst>
              <a:ext uri="{FF2B5EF4-FFF2-40B4-BE49-F238E27FC236}">
                <a16:creationId xmlns:a16="http://schemas.microsoft.com/office/drawing/2014/main" id="{D16CFF1E-543E-931B-802B-9C6F52FBE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644679"/>
              </p:ext>
            </p:extLst>
          </p:nvPr>
        </p:nvGraphicFramePr>
        <p:xfrm>
          <a:off x="2102887" y="4221436"/>
          <a:ext cx="176166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0415">
                  <a:extLst>
                    <a:ext uri="{9D8B030D-6E8A-4147-A177-3AD203B41FA5}">
                      <a16:colId xmlns:a16="http://schemas.microsoft.com/office/drawing/2014/main" val="1970541991"/>
                    </a:ext>
                  </a:extLst>
                </a:gridCol>
                <a:gridCol w="440415">
                  <a:extLst>
                    <a:ext uri="{9D8B030D-6E8A-4147-A177-3AD203B41FA5}">
                      <a16:colId xmlns:a16="http://schemas.microsoft.com/office/drawing/2014/main" val="2238971969"/>
                    </a:ext>
                  </a:extLst>
                </a:gridCol>
                <a:gridCol w="440415">
                  <a:extLst>
                    <a:ext uri="{9D8B030D-6E8A-4147-A177-3AD203B41FA5}">
                      <a16:colId xmlns:a16="http://schemas.microsoft.com/office/drawing/2014/main" val="3681719968"/>
                    </a:ext>
                  </a:extLst>
                </a:gridCol>
                <a:gridCol w="440415">
                  <a:extLst>
                    <a:ext uri="{9D8B030D-6E8A-4147-A177-3AD203B41FA5}">
                      <a16:colId xmlns:a16="http://schemas.microsoft.com/office/drawing/2014/main" val="3223465298"/>
                    </a:ext>
                  </a:extLst>
                </a:gridCol>
              </a:tblGrid>
              <a:tr h="31542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5077935"/>
                  </a:ext>
                </a:extLst>
              </a:tr>
              <a:tr h="31542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3820218"/>
                  </a:ext>
                </a:extLst>
              </a:tr>
              <a:tr h="31542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9538495"/>
                  </a:ext>
                </a:extLst>
              </a:tr>
            </a:tbl>
          </a:graphicData>
        </a:graphic>
      </p:graphicFrame>
      <p:graphicFrame>
        <p:nvGraphicFramePr>
          <p:cNvPr id="88" name="Table 88">
            <a:extLst>
              <a:ext uri="{FF2B5EF4-FFF2-40B4-BE49-F238E27FC236}">
                <a16:creationId xmlns:a16="http://schemas.microsoft.com/office/drawing/2014/main" id="{5DA265B4-7CF9-6833-5D49-ED3E7F996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481412"/>
              </p:ext>
            </p:extLst>
          </p:nvPr>
        </p:nvGraphicFramePr>
        <p:xfrm>
          <a:off x="191068" y="4617602"/>
          <a:ext cx="1314045" cy="3708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98742">
                  <a:extLst>
                    <a:ext uri="{9D8B030D-6E8A-4147-A177-3AD203B41FA5}">
                      <a16:colId xmlns:a16="http://schemas.microsoft.com/office/drawing/2014/main" val="1654614392"/>
                    </a:ext>
                  </a:extLst>
                </a:gridCol>
                <a:gridCol w="500100">
                  <a:extLst>
                    <a:ext uri="{9D8B030D-6E8A-4147-A177-3AD203B41FA5}">
                      <a16:colId xmlns:a16="http://schemas.microsoft.com/office/drawing/2014/main" val="749705674"/>
                    </a:ext>
                  </a:extLst>
                </a:gridCol>
                <a:gridCol w="415203">
                  <a:extLst>
                    <a:ext uri="{9D8B030D-6E8A-4147-A177-3AD203B41FA5}">
                      <a16:colId xmlns:a16="http://schemas.microsoft.com/office/drawing/2014/main" val="2358126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83127" marR="8312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83127" marR="8312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-.5</a:t>
                      </a:r>
                    </a:p>
                  </a:txBody>
                  <a:tcPr marL="83127" marR="8312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7913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46687B3-4D07-EE47-E443-61C6486EE5BD}"/>
                  </a:ext>
                </a:extLst>
              </p:cNvPr>
              <p:cNvSpPr txBox="1"/>
              <p:nvPr/>
            </p:nvSpPr>
            <p:spPr>
              <a:xfrm>
                <a:off x="491325" y="3781047"/>
                <a:ext cx="83459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m:oMathPara>
                </a14:m>
                <a:endParaRPr lang="en-U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46687B3-4D07-EE47-E443-61C6486E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25" y="3781047"/>
                <a:ext cx="83459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44FD9C6-1B7D-7005-BB32-33341E3C398A}"/>
                  </a:ext>
                </a:extLst>
              </p:cNvPr>
              <p:cNvSpPr txBox="1"/>
              <p:nvPr/>
            </p:nvSpPr>
            <p:spPr>
              <a:xfrm>
                <a:off x="2669542" y="3833690"/>
                <a:ext cx="62835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44FD9C6-1B7D-7005-BB32-33341E3C3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542" y="3833690"/>
                <a:ext cx="62835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id="{C2C8EE38-8851-48B9-B43B-AB5BE3237D06}"/>
              </a:ext>
            </a:extLst>
          </p:cNvPr>
          <p:cNvSpPr txBox="1"/>
          <p:nvPr/>
        </p:nvSpPr>
        <p:spPr>
          <a:xfrm>
            <a:off x="1651579" y="450846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x</a:t>
            </a:r>
            <a:endParaRPr lang="en-US" b="1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938DE6B-FBB0-49F8-8511-B38E8D4D259D}"/>
              </a:ext>
            </a:extLst>
          </p:cNvPr>
          <p:cNvSpPr txBox="1"/>
          <p:nvPr/>
        </p:nvSpPr>
        <p:spPr>
          <a:xfrm>
            <a:off x="1666381" y="371487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2936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8892</TotalTime>
  <Words>1641</Words>
  <Application>Microsoft Macintosh PowerPoint</Application>
  <PresentationFormat>On-screen Show (4:3)</PresentationFormat>
  <Paragraphs>534</Paragraphs>
  <Slides>23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Times New Roman</vt:lpstr>
      <vt:lpstr>Office Theme</vt:lpstr>
      <vt:lpstr>Latent Growth Curve ACE Models </vt:lpstr>
      <vt:lpstr>Primary Hypothesis</vt:lpstr>
      <vt:lpstr>Latent Growth Models</vt:lpstr>
      <vt:lpstr>Mean Structures in Factor Models</vt:lpstr>
      <vt:lpstr>Latent Growth Models (LGM)</vt:lpstr>
      <vt:lpstr>Path Specification of LGMs</vt:lpstr>
      <vt:lpstr>Intuitive Understanding</vt:lpstr>
      <vt:lpstr>Interpretation</vt:lpstr>
      <vt:lpstr>Means of Each Wave</vt:lpstr>
      <vt:lpstr>Means of Each Wave</vt:lpstr>
      <vt:lpstr>Means of Each Wave</vt:lpstr>
      <vt:lpstr>Variances of the Latent Growth Factors</vt:lpstr>
      <vt:lpstr>Covariances between the Latent Growth Factors</vt:lpstr>
      <vt:lpstr>Variance Decomposition of the Latent Growth Factors</vt:lpstr>
      <vt:lpstr>Variance Decomposition of the Latent Growth Factors</vt:lpstr>
      <vt:lpstr>Gotchas!</vt:lpstr>
      <vt:lpstr>Where can I find Longitudinal Twin Data?</vt:lpstr>
      <vt:lpstr>Models for Today</vt:lpstr>
      <vt:lpstr>Path Specification of LGMs</vt:lpstr>
      <vt:lpstr>Path Specification of LGMs</vt:lpstr>
      <vt:lpstr>Path Specification of LGMs</vt:lpstr>
      <vt:lpstr>Path Specification of LGMs</vt:lpstr>
      <vt:lpstr>Goals for Today’s session:  Fit a Series of ACE Models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Confirmatory Factor Analysis Tutorial</dc:title>
  <dc:creator>Verhulst, Brad</dc:creator>
  <cp:lastModifiedBy>Verhulst, Brad</cp:lastModifiedBy>
  <cp:revision>26</cp:revision>
  <dcterms:created xsi:type="dcterms:W3CDTF">2022-03-14T20:17:44Z</dcterms:created>
  <dcterms:modified xsi:type="dcterms:W3CDTF">2022-06-14T21:23:46Z</dcterms:modified>
</cp:coreProperties>
</file>