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  <p:sldMasterId id="2147483653" r:id="rId3"/>
    <p:sldMasterId id="2147483654" r:id="rId4"/>
    <p:sldMasterId id="2147483655" r:id="rId5"/>
    <p:sldMasterId id="2147483656" r:id="rId6"/>
    <p:sldMasterId id="2147483657" r:id="rId7"/>
    <p:sldMasterId id="2147483658" r:id="rId8"/>
    <p:sldMasterId id="2147483659" r:id="rId9"/>
    <p:sldMasterId id="2147483906" r:id="rId10"/>
  </p:sldMasterIdLst>
  <p:notesMasterIdLst>
    <p:notesMasterId r:id="rId26"/>
  </p:notesMasterIdLst>
  <p:sldIdLst>
    <p:sldId id="256" r:id="rId11"/>
    <p:sldId id="319" r:id="rId12"/>
    <p:sldId id="331" r:id="rId13"/>
    <p:sldId id="333" r:id="rId14"/>
    <p:sldId id="305" r:id="rId15"/>
    <p:sldId id="334" r:id="rId16"/>
    <p:sldId id="335" r:id="rId17"/>
    <p:sldId id="336" r:id="rId18"/>
    <p:sldId id="337" r:id="rId19"/>
    <p:sldId id="338" r:id="rId20"/>
    <p:sldId id="339" r:id="rId21"/>
    <p:sldId id="282" r:id="rId22"/>
    <p:sldId id="340" r:id="rId23"/>
    <p:sldId id="341" r:id="rId24"/>
    <p:sldId id="301" r:id="rId2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8"/>
    <p:restoredTop sz="94014" autoAdjust="0"/>
  </p:normalViewPr>
  <p:slideViewPr>
    <p:cSldViewPr>
      <p:cViewPr varScale="1">
        <p:scale>
          <a:sx n="116" d="100"/>
          <a:sy n="116" d="100"/>
        </p:scale>
        <p:origin x="217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1F5EEC3A-76C1-B54F-BEFC-D07441CA4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1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7194019-1C8D-CF45-AFE0-4C9CFA3B11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34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34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10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54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8C82185-A436-B74C-B7E4-A654024827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65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9725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52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F3D076D-CA9D-854B-B1D2-9418F334BF8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01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57662"/>
          </a:xfr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F3D076D-CA9D-854B-B1D2-9418F334BF8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01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57662"/>
          </a:xfr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871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F3D076D-CA9D-854B-B1D2-9418F334BF8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01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57662"/>
          </a:xfr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114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D7E02AE2-6BCF-9A4F-8FA1-042E0BB87BA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956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957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57662"/>
          </a:xfr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8C82185-A436-B74C-B7E4-A6540248277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65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9725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7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3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4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00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5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6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14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7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8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34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655D-84B7-2F48-BF54-FD5E937D8F69}" type="slidenum">
              <a:rPr lang="en-US"/>
              <a:pPr/>
              <a:t>9</a:t>
            </a:fld>
            <a:endParaRPr lang="en-US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3F82-BEDE-444F-B801-4ABD779BA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5AD4B-D6B5-D14B-B6B0-53550AA36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1577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CF3E4-7E4D-0349-A16D-CDB3172609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22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6797B-3E85-7A46-978D-3D7DB11FC5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4181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765FE-5AAE-E749-806C-B3B458DF45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6156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3B006-A525-9047-AA90-C6A1374440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8370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C4902-1C66-6A44-BF4B-44A304A361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76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7AF4F-4316-DE4A-84BE-1648C1249E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91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46416-C507-2344-BDDA-1AEB7AB45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8928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AA2EE-DC80-B543-87DD-D54AA33B4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827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1D4CE-3B59-7442-AC05-CDA4E37DDB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05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47614-16A3-F244-AC50-05E86930E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D135-2D8C-5D47-9907-5C31B599D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1326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92C64-FC2D-A247-8081-0348C281C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34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989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1216025" y="6354763"/>
            <a:ext cx="12176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E69CE9-5B0A-8E43-A920-A667CD2F9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DE49B-4A5E-5D43-BFD7-56BE2510B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5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1265-195E-F143-8ADB-4EF4A9F7F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3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388CC-D310-964F-A2F5-914B75455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65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9A84-374E-6349-8BA1-FBED24B53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04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DCF1-F2C2-EC4C-8A98-3322FCF7D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30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6DC92-3FF4-0D4F-A02A-F785B4E26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6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ACA94-0949-A04F-BEE2-787299599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8B48-D916-8C40-AE87-0B5C8E487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5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FCCFA-403D-8740-9F92-3F8EB5117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80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0FD6B-1E3B-544B-BFC6-7330BAF41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9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59BE7-EE58-884B-99EC-D823D63B8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16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C3A3-281E-6E48-8070-89B836B7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94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EF34A-1ECC-3E44-B603-E8A1CCF80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46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87E07-2BB2-6049-9E40-D4CCE6242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500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9D9E-36F7-B744-BB97-BEC4E34B4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29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352DA-D0E1-7C4A-BFE9-F7F6F8836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70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8D9A7-8F9D-9A4E-9304-F1247B8F3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4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AEC7F-091B-AF43-849A-77A9EE39C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29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BF48-3630-824C-BD1B-F8FA76E9F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8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4139-ADCA-C34D-AAD7-E5291518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119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D05E-201F-814A-A226-151DB8672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3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7604-CBD1-2B40-B392-70F353D3B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33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1AA1-3194-E84F-86CF-35187CB62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32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5D6C-982B-9448-B6CE-B47140173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735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0C67-E480-C24A-94A3-AE99484CF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3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13082-F0B6-9942-8089-72E2F7132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4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87541-2A8B-9F44-97C7-BF5B51126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05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45BB8-5EA7-1440-9441-A71D8B0B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2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DD66E-875F-9D48-83FE-7BCB3F603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970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F018-965C-4345-BE25-09D31AB95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93D6E-C54D-C44F-81B5-0D3B0F8E1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72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C10F5-E8D1-464D-96AB-21E019347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58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9C23-F37F-CB42-9CF6-F8948B449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463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A343-2E2C-3F42-A119-0E53DFE56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09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765A-B104-4C41-B555-EA3614CE8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0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FCC4-B1B8-204A-AC69-57AB0B2E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23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FFF3-4775-B24C-8D96-7A89F1756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31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9E023-9594-D243-A318-45426128D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582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F84E2-E6FF-1C4E-A273-27BE758FA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90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4823-E659-8045-AE2F-3347E07E0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74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C36F-0B60-424B-9A26-B957BB3C0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0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5110-F9AC-7947-BA63-888218931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036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F7C28-F5D4-D149-9E45-5C13A8DE1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662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540C0-D062-2A44-B2CD-76942C2D2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96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C9AD-A9CD-F24B-8DBD-A50E6EEA2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4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3022-55DD-0245-86FC-1D670AF9F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02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6F9D3-3918-6A40-AC17-2E49A58A8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53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90D0-1BF3-0742-9B86-500938EC4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342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6A207-4595-D94E-A19E-B11CB3764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980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E401-03C0-9344-A970-4DC5F1608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2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C3AE-7F99-D341-A762-231BD8489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36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C9BD1-74CE-6F4F-8589-5CAE1A01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F0B33-FDB5-5A4D-B2A4-015E1E7B5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558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2186-0CBF-324A-ABDD-0FF542B97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80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815A-8268-294F-A967-3FC9FB813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625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B1BD7-A9AB-7340-9A41-EE00330D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55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2F26-3F01-5E46-9CB1-10777CA6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57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F3A9-3EA7-014D-9BE4-B2D53DA3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9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FC27-FC9D-5047-91F5-D723BA378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26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BE7D-8DD1-0E48-B144-D7B9F3D88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146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29CDF-399C-2048-9077-3B666B5D8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232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A0022-A90F-154B-8DA2-4009D0329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142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BF5B-F9DB-E643-B3FD-A27CFAFA7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0907-09C8-7541-9785-1EB76A64F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564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850E9-7B21-B348-BB98-4553CEEDE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272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C18D-ABB8-E34E-BC36-D56034593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65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6E872-9A6C-E34A-9418-20716E408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11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3510-D20C-264D-A576-CA5A19E1B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49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9853-2DCA-AA4D-B355-28547C9FA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7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DA7E8-A7E6-CE49-A4D8-E7EBB3BBC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75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23C6-33A6-A042-9B62-DA20012E4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36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CF6D0-1236-8940-85ED-46EF20E1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072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C8F8B-7674-D341-83B2-4F128094C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55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28B4-7F36-284A-8FAF-E59981AA6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14861-C54C-574D-A029-95752EE79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841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12E46-769D-0B4A-9A3E-971F73104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569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1F4E-B94A-9F46-8BDF-E41C1326B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2936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7FF80-8473-E94D-9519-D2415593A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707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FC8C-75FF-5A4E-89B1-AA2F723D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602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ACBE-96CC-DF49-9E56-8F92E0186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9199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16222-1395-D342-AB81-24DF63D3C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790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EE88-D7E1-F74D-A04D-FF9D3C7E8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86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58D4-689E-1648-BA97-1F5FD419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005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09AE9-6CA3-5046-B23E-5125AB1A8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75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280-6E30-AD4C-A1A3-C4B23E57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4AE04-E1DB-CE4B-8D2E-F4B847A26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1095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52E0-CEC3-F849-95A8-F5C225586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157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CEDD7-EA7E-CC4E-9934-2950B03AC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8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DE64-1BD6-0649-91D4-779E7FA64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61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F02A2-772C-DB43-8A54-ACF90FD7A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67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15776-F32F-2B4F-9961-C09531225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775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E11C-BD67-BB47-8018-64DE8EB81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304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E501-EDB5-5E4A-A331-8F30775B0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98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359B7-DC6B-A847-B149-DC937B77A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1891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67E8-3622-964A-AA37-773B7126C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186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5684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684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CDA0-7D9F-5048-887F-3DE3010B2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2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400" y="2819400"/>
            <a:ext cx="7315200" cy="1279525"/>
          </a:xfrm>
          <a:prstGeom prst="rect">
            <a:avLst/>
          </a:prstGeom>
          <a:noFill/>
          <a:ln w="6480" cap="flat">
            <a:solidFill>
              <a:srgbClr val="727C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14400" y="2819400"/>
            <a:ext cx="228600" cy="1279525"/>
          </a:xfrm>
          <a:prstGeom prst="rect">
            <a:avLst/>
          </a:prstGeom>
          <a:solidFill>
            <a:srgbClr val="727C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400800" y="6354763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98775" y="6354763"/>
            <a:ext cx="347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069975" y="6354763"/>
            <a:ext cx="15192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DDE9EC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A53E0AF8-D5B6-FC42-977F-1B921837E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DDE9E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9B3C-3C47-8947-B881-D15EEE94E57D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3E0AF8-D5B6-FC42-977F-1B921837E2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4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57200" y="1143000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12775" y="6356350"/>
            <a:ext cx="1979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EBC339E8-E076-7B46-959F-313CC35D5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6178550" y="306388"/>
            <a:ext cx="1588" cy="6035675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12775" y="6356350"/>
            <a:ext cx="1979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6A3D58A6-0E8F-EF4B-BC14-D65D59389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500063"/>
            <a:ext cx="182563" cy="685800"/>
          </a:xfrm>
          <a:prstGeom prst="rect">
            <a:avLst/>
          </a:prstGeom>
          <a:solidFill>
            <a:srgbClr val="727C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12775" y="6356350"/>
            <a:ext cx="1979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DDE9EC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850B2388-0701-954D-8EB5-46795A6D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DDE9EC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DDE9E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6556375" y="276225"/>
            <a:ext cx="1588" cy="5851525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12775" y="6356350"/>
            <a:ext cx="1979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F90A1AF6-4ACD-9541-A4A3-0D8F055AB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57200" y="1143000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88B20E0E-04B4-B54F-ACEE-8C3357B1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57200" y="1143000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879F79A3-882F-7F45-AE98-91C392106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57200" y="1143000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5EF3F6FF-E48F-DD4D-8C4B-25CF7E205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57200" y="1143000"/>
            <a:ext cx="8229600" cy="1588"/>
          </a:xfrm>
          <a:prstGeom prst="line">
            <a:avLst/>
          </a:prstGeom>
          <a:noFill/>
          <a:ln w="9360" cap="flat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 rot="5400000">
            <a:off x="420688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56628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464653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E4E82EA5-F28B-B34C-8D33-DB695A9EE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464653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852488"/>
            <a:ext cx="8842375" cy="1527175"/>
          </a:xfrm>
        </p:spPr>
        <p:txBody>
          <a:bodyPr tIns="58896" anchor="t"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800" dirty="0">
                <a:solidFill>
                  <a:srgbClr val="0000FF"/>
                </a:solidFill>
              </a:rPr>
              <a:t>Extended Twin Family Designs: </a:t>
            </a:r>
            <a:br>
              <a:rPr lang="en-US" sz="4800" dirty="0">
                <a:solidFill>
                  <a:srgbClr val="0000FF"/>
                </a:solidFill>
              </a:rPr>
            </a:br>
            <a:r>
              <a:rPr lang="en-US" sz="4800" dirty="0">
                <a:solidFill>
                  <a:srgbClr val="0000FF"/>
                </a:solidFill>
              </a:rPr>
              <a:t>Path Tracing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19200" y="5105400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184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lnSpc>
                <a:spcPct val="98000"/>
              </a:lnSpc>
              <a:spcBef>
                <a:spcPts val="600"/>
              </a:spcBef>
              <a:buClrTx/>
              <a:buSzPct val="76000"/>
              <a:buFontTx/>
              <a:buNone/>
              <a:defRPr/>
            </a:pPr>
            <a:r>
              <a:rPr lang="en-US" sz="2000" dirty="0">
                <a:solidFill>
                  <a:srgbClr val="464653"/>
                </a:solidFill>
                <a:latin typeface="Bookman Old Style" charset="0"/>
              </a:rPr>
              <a:t>International Statistical Genetics Workshop 2022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943600" y="3429000"/>
            <a:ext cx="23622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Matthew Keller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919162"/>
          </a:xfrm>
          <a:ln/>
        </p:spPr>
        <p:txBody>
          <a:bodyPr tIns="54863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Tracing Example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34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1990725"/>
            <a:ext cx="9144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50"/>
              </a:spcBef>
              <a:buClrTx/>
              <a:buSzPct val="120000"/>
              <a:buFontTx/>
              <a:buNone/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>
              <a:spcBef>
                <a:spcPts val="750"/>
              </a:spcBef>
              <a:buClrTx/>
              <a:buSzPct val="120000"/>
              <a:buFontTx/>
              <a:buNone/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914400"/>
            <a:ext cx="8534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Typically, we assume that AM and VT have reached equilibrium - i.e., the levels of AM and VT have been stable across multiple generations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This allows us to set the variances of A &amp; F and the covariances between A &amp; F in the parental generation to be equal to those in the offspring generation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This results in non-linear constraints: parameters are functions of those same parameters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Solving these requires iterative procedures, e.g., ML. Closed-form solutions of these estimates are typically not possible.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marL="608013" indent="-608013">
              <a:spcBef>
                <a:spcPts val="6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" y="0"/>
            <a:ext cx="87518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>
                <a:solidFill>
                  <a:srgbClr val="0C0E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considerations in ETFDs</a:t>
            </a:r>
          </a:p>
        </p:txBody>
      </p:sp>
    </p:spTree>
    <p:extLst>
      <p:ext uri="{BB962C8B-B14F-4D97-AF65-F5344CB8AC3E}">
        <p14:creationId xmlns:p14="http://schemas.microsoft.com/office/powerpoint/2010/main" val="732832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 flipH="1">
            <a:off x="2784475" y="1760537"/>
            <a:ext cx="1587" cy="274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448050" y="1212850"/>
            <a:ext cx="1587" cy="2746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00" y="-111125"/>
            <a:ext cx="86598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dirty="0">
                <a:solidFill>
                  <a:srgbClr val="0C0EE4"/>
                </a:solidFill>
              </a:rPr>
              <a:t>Nuclear Twin Family Design (NTFD)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4884738"/>
            <a:ext cx="9144000" cy="17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7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marL="608013" indent="-608013">
              <a:spcBef>
                <a:spcPts val="5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grpSp>
        <p:nvGrpSpPr>
          <p:cNvPr id="67590" name="Group 6"/>
          <p:cNvGrpSpPr>
            <a:grpSpLocks/>
          </p:cNvGrpSpPr>
          <p:nvPr/>
        </p:nvGrpSpPr>
        <p:grpSpPr bwMode="auto">
          <a:xfrm>
            <a:off x="304800" y="914400"/>
            <a:ext cx="4144962" cy="3767137"/>
            <a:chOff x="1573" y="585"/>
            <a:chExt cx="2611" cy="2373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 flipH="1">
              <a:off x="3317" y="1296"/>
              <a:ext cx="169" cy="182"/>
            </a:xfrm>
            <a:prstGeom prst="rect">
              <a:avLst/>
            </a:prstGeom>
            <a:solidFill>
              <a:srgbClr val="C2C2C2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 flipH="1">
              <a:off x="3327" y="1306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Ma</a:t>
              </a:r>
            </a:p>
          </p:txBody>
        </p:sp>
        <p:sp>
          <p:nvSpPr>
            <p:cNvPr id="40969" name="Freeform 9"/>
            <p:cNvSpPr>
              <a:spLocks noChangeArrowheads="1"/>
            </p:cNvSpPr>
            <p:nvPr/>
          </p:nvSpPr>
          <p:spPr bwMode="auto">
            <a:xfrm flipH="1">
              <a:off x="3749" y="897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 flipH="1">
              <a:off x="3795" y="920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H="1">
              <a:off x="3484" y="1058"/>
              <a:ext cx="268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>
              <a:off x="3427" y="950"/>
              <a:ext cx="149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 flipH="1">
              <a:off x="3460" y="1011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3332" y="956"/>
              <a:ext cx="52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Freeform 15"/>
            <p:cNvSpPr>
              <a:spLocks noChangeArrowheads="1"/>
            </p:cNvSpPr>
            <p:nvPr/>
          </p:nvSpPr>
          <p:spPr bwMode="auto">
            <a:xfrm flipH="1">
              <a:off x="3880" y="1105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 flipH="1">
              <a:off x="3920" y="1122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3497" y="1217"/>
              <a:ext cx="377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 flipH="1">
              <a:off x="3708" y="1189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0979" name="Freeform 19"/>
            <p:cNvSpPr>
              <a:spLocks noChangeArrowheads="1"/>
            </p:cNvSpPr>
            <p:nvPr/>
          </p:nvSpPr>
          <p:spPr bwMode="auto">
            <a:xfrm flipH="1">
              <a:off x="3008" y="931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 flipH="1">
              <a:off x="3051" y="962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3153" y="1083"/>
              <a:ext cx="149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 flipH="1">
              <a:off x="3172" y="108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 flipH="1">
              <a:off x="3628" y="1065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84" name="Freeform 24"/>
            <p:cNvSpPr>
              <a:spLocks noChangeArrowheads="1"/>
            </p:cNvSpPr>
            <p:nvPr/>
          </p:nvSpPr>
          <p:spPr bwMode="auto">
            <a:xfrm flipH="1">
              <a:off x="3518" y="768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 flipH="1">
              <a:off x="3565" y="788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0986" name="Freeform 26"/>
            <p:cNvSpPr>
              <a:spLocks noChangeArrowheads="1"/>
            </p:cNvSpPr>
            <p:nvPr/>
          </p:nvSpPr>
          <p:spPr bwMode="auto">
            <a:xfrm flipH="1">
              <a:off x="3237" y="774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auto">
            <a:xfrm rot="1920000" flipH="1">
              <a:off x="3640" y="695"/>
              <a:ext cx="80" cy="87"/>
            </a:xfrm>
            <a:custGeom>
              <a:avLst/>
              <a:gdLst>
                <a:gd name="T0" fmla="*/ 0 w 360"/>
                <a:gd name="T1" fmla="*/ 1392 h 1392"/>
                <a:gd name="T2" fmla="*/ 80 w 360"/>
                <a:gd name="T3" fmla="*/ 328 h 1392"/>
                <a:gd name="T4" fmla="*/ 280 w 360"/>
                <a:gd name="T5" fmla="*/ 176 h 1392"/>
                <a:gd name="T6" fmla="*/ 360 w 360"/>
                <a:gd name="T7" fmla="*/ 138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1392">
                  <a:moveTo>
                    <a:pt x="0" y="1392"/>
                  </a:moveTo>
                  <a:cubicBezTo>
                    <a:pt x="16" y="961"/>
                    <a:pt x="33" y="531"/>
                    <a:pt x="80" y="328"/>
                  </a:cubicBezTo>
                  <a:cubicBezTo>
                    <a:pt x="127" y="125"/>
                    <a:pt x="233" y="0"/>
                    <a:pt x="280" y="176"/>
                  </a:cubicBezTo>
                  <a:cubicBezTo>
                    <a:pt x="327" y="352"/>
                    <a:pt x="343" y="868"/>
                    <a:pt x="360" y="1384"/>
                  </a:cubicBezTo>
                </a:path>
              </a:pathLst>
            </a:custGeom>
            <a:noFill/>
            <a:ln w="936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 flipH="1">
              <a:off x="3676" y="636"/>
              <a:ext cx="6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auto">
            <a:xfrm rot="15780000" flipH="1">
              <a:off x="3171" y="848"/>
              <a:ext cx="101" cy="76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 flipH="1">
              <a:off x="3152" y="835"/>
              <a:ext cx="4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0991" name="Freeform 31"/>
            <p:cNvSpPr>
              <a:spLocks/>
            </p:cNvSpPr>
            <p:nvPr/>
          </p:nvSpPr>
          <p:spPr bwMode="auto">
            <a:xfrm flipH="1">
              <a:off x="3316" y="670"/>
              <a:ext cx="275" cy="91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 flipH="1">
              <a:off x="3424" y="585"/>
              <a:ext cx="52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 flipH="1">
              <a:off x="3328" y="965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 flipH="1">
              <a:off x="3290" y="792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2279" y="1289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2290" y="1306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Fa</a:t>
              </a:r>
            </a:p>
          </p:txBody>
        </p:sp>
        <p:sp>
          <p:nvSpPr>
            <p:cNvPr id="40997" name="Freeform 37"/>
            <p:cNvSpPr>
              <a:spLocks noChangeArrowheads="1"/>
            </p:cNvSpPr>
            <p:nvPr/>
          </p:nvSpPr>
          <p:spPr bwMode="auto">
            <a:xfrm>
              <a:off x="1851" y="897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1900" y="920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>
              <a:off x="2018" y="1058"/>
              <a:ext cx="266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auto">
            <a:xfrm>
              <a:off x="2194" y="950"/>
              <a:ext cx="147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1" name="Rectangle 41"/>
            <p:cNvSpPr>
              <a:spLocks noChangeArrowheads="1"/>
            </p:cNvSpPr>
            <p:nvPr/>
          </p:nvSpPr>
          <p:spPr bwMode="auto">
            <a:xfrm>
              <a:off x="2251" y="1011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 flipH="1">
              <a:off x="2384" y="956"/>
              <a:ext cx="54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3" name="Freeform 43"/>
            <p:cNvSpPr>
              <a:spLocks noChangeArrowheads="1"/>
            </p:cNvSpPr>
            <p:nvPr/>
          </p:nvSpPr>
          <p:spPr bwMode="auto">
            <a:xfrm>
              <a:off x="1719" y="1105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4" name="Rectangle 44"/>
            <p:cNvSpPr>
              <a:spLocks noChangeArrowheads="1"/>
            </p:cNvSpPr>
            <p:nvPr/>
          </p:nvSpPr>
          <p:spPr bwMode="auto">
            <a:xfrm>
              <a:off x="1769" y="1122"/>
              <a:ext cx="80" cy="13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auto">
            <a:xfrm>
              <a:off x="1896" y="1217"/>
              <a:ext cx="375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6" name="Rectangle 46"/>
            <p:cNvSpPr>
              <a:spLocks noChangeArrowheads="1"/>
            </p:cNvSpPr>
            <p:nvPr/>
          </p:nvSpPr>
          <p:spPr bwMode="auto">
            <a:xfrm>
              <a:off x="2004" y="1189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07" name="Freeform 47"/>
            <p:cNvSpPr>
              <a:spLocks noChangeArrowheads="1"/>
            </p:cNvSpPr>
            <p:nvPr/>
          </p:nvSpPr>
          <p:spPr bwMode="auto">
            <a:xfrm>
              <a:off x="2593" y="931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8" name="Rectangle 48"/>
            <p:cNvSpPr>
              <a:spLocks noChangeArrowheads="1"/>
            </p:cNvSpPr>
            <p:nvPr/>
          </p:nvSpPr>
          <p:spPr bwMode="auto">
            <a:xfrm>
              <a:off x="2644" y="962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auto">
            <a:xfrm flipH="1">
              <a:off x="2466" y="1083"/>
              <a:ext cx="151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0" name="Rectangle 50"/>
            <p:cNvSpPr>
              <a:spLocks noChangeArrowheads="1"/>
            </p:cNvSpPr>
            <p:nvPr/>
          </p:nvSpPr>
          <p:spPr bwMode="auto">
            <a:xfrm>
              <a:off x="2541" y="108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11" name="Rectangle 51"/>
            <p:cNvSpPr>
              <a:spLocks noChangeArrowheads="1"/>
            </p:cNvSpPr>
            <p:nvPr/>
          </p:nvSpPr>
          <p:spPr bwMode="auto">
            <a:xfrm>
              <a:off x="2094" y="1065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12" name="Freeform 52"/>
            <p:cNvSpPr>
              <a:spLocks noChangeArrowheads="1"/>
            </p:cNvSpPr>
            <p:nvPr/>
          </p:nvSpPr>
          <p:spPr bwMode="auto">
            <a:xfrm>
              <a:off x="2083" y="768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3" name="Rectangle 53"/>
            <p:cNvSpPr>
              <a:spLocks noChangeArrowheads="1"/>
            </p:cNvSpPr>
            <p:nvPr/>
          </p:nvSpPr>
          <p:spPr bwMode="auto">
            <a:xfrm>
              <a:off x="2130" y="788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14" name="Freeform 54"/>
            <p:cNvSpPr>
              <a:spLocks noChangeArrowheads="1"/>
            </p:cNvSpPr>
            <p:nvPr/>
          </p:nvSpPr>
          <p:spPr bwMode="auto">
            <a:xfrm>
              <a:off x="2363" y="774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5" name="Freeform 55"/>
            <p:cNvSpPr>
              <a:spLocks/>
            </p:cNvSpPr>
            <p:nvPr/>
          </p:nvSpPr>
          <p:spPr bwMode="auto">
            <a:xfrm rot="19680000">
              <a:off x="2049" y="695"/>
              <a:ext cx="80" cy="87"/>
            </a:xfrm>
            <a:custGeom>
              <a:avLst/>
              <a:gdLst>
                <a:gd name="T0" fmla="*/ 0 w 360"/>
                <a:gd name="T1" fmla="*/ 1392 h 1392"/>
                <a:gd name="T2" fmla="*/ 80 w 360"/>
                <a:gd name="T3" fmla="*/ 328 h 1392"/>
                <a:gd name="T4" fmla="*/ 280 w 360"/>
                <a:gd name="T5" fmla="*/ 176 h 1392"/>
                <a:gd name="T6" fmla="*/ 360 w 360"/>
                <a:gd name="T7" fmla="*/ 138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1392">
                  <a:moveTo>
                    <a:pt x="0" y="1392"/>
                  </a:moveTo>
                  <a:cubicBezTo>
                    <a:pt x="16" y="961"/>
                    <a:pt x="33" y="531"/>
                    <a:pt x="80" y="328"/>
                  </a:cubicBezTo>
                  <a:cubicBezTo>
                    <a:pt x="127" y="125"/>
                    <a:pt x="233" y="0"/>
                    <a:pt x="280" y="176"/>
                  </a:cubicBezTo>
                  <a:cubicBezTo>
                    <a:pt x="327" y="352"/>
                    <a:pt x="343" y="868"/>
                    <a:pt x="360" y="1384"/>
                  </a:cubicBezTo>
                </a:path>
              </a:pathLst>
            </a:custGeom>
            <a:noFill/>
            <a:ln w="936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6" name="Rectangle 56"/>
            <p:cNvSpPr>
              <a:spLocks noChangeArrowheads="1"/>
            </p:cNvSpPr>
            <p:nvPr/>
          </p:nvSpPr>
          <p:spPr bwMode="auto">
            <a:xfrm>
              <a:off x="2032" y="636"/>
              <a:ext cx="6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41017" name="Freeform 57"/>
            <p:cNvSpPr>
              <a:spLocks/>
            </p:cNvSpPr>
            <p:nvPr/>
          </p:nvSpPr>
          <p:spPr bwMode="auto">
            <a:xfrm rot="5820000">
              <a:off x="2500" y="846"/>
              <a:ext cx="101" cy="78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2567" y="835"/>
              <a:ext cx="4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1019" name="Freeform 59"/>
            <p:cNvSpPr>
              <a:spLocks/>
            </p:cNvSpPr>
            <p:nvPr/>
          </p:nvSpPr>
          <p:spPr bwMode="auto">
            <a:xfrm>
              <a:off x="2174" y="670"/>
              <a:ext cx="275" cy="91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0" name="Rectangle 60"/>
            <p:cNvSpPr>
              <a:spLocks noChangeArrowheads="1"/>
            </p:cNvSpPr>
            <p:nvPr/>
          </p:nvSpPr>
          <p:spPr bwMode="auto">
            <a:xfrm>
              <a:off x="2289" y="585"/>
              <a:ext cx="52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41021" name="Rectangle 61"/>
            <p:cNvSpPr>
              <a:spLocks noChangeArrowheads="1"/>
            </p:cNvSpPr>
            <p:nvPr/>
          </p:nvSpPr>
          <p:spPr bwMode="auto">
            <a:xfrm>
              <a:off x="2412" y="968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22" name="Rectangle 62"/>
            <p:cNvSpPr>
              <a:spLocks noChangeArrowheads="1"/>
            </p:cNvSpPr>
            <p:nvPr/>
          </p:nvSpPr>
          <p:spPr bwMode="auto">
            <a:xfrm>
              <a:off x="2408" y="792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>
              <a:off x="2237" y="922"/>
              <a:ext cx="1280" cy="1362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auto">
            <a:xfrm>
              <a:off x="2443" y="1472"/>
              <a:ext cx="1351" cy="81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auto">
            <a:xfrm flipH="1">
              <a:off x="1922" y="1463"/>
              <a:ext cx="441" cy="79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6" name="Rectangle 66"/>
            <p:cNvSpPr>
              <a:spLocks noChangeArrowheads="1"/>
            </p:cNvSpPr>
            <p:nvPr/>
          </p:nvSpPr>
          <p:spPr bwMode="auto">
            <a:xfrm>
              <a:off x="2238" y="1543"/>
              <a:ext cx="7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27" name="Rectangle 67"/>
            <p:cNvSpPr>
              <a:spLocks noChangeArrowheads="1"/>
            </p:cNvSpPr>
            <p:nvPr/>
          </p:nvSpPr>
          <p:spPr bwMode="auto">
            <a:xfrm flipH="1">
              <a:off x="2487" y="1476"/>
              <a:ext cx="11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auto">
            <a:xfrm>
              <a:off x="2174" y="959"/>
              <a:ext cx="2" cy="1289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9" name="Rectangle 69"/>
            <p:cNvSpPr>
              <a:spLocks noChangeArrowheads="1"/>
            </p:cNvSpPr>
            <p:nvPr/>
          </p:nvSpPr>
          <p:spPr bwMode="auto">
            <a:xfrm flipH="1">
              <a:off x="1890" y="2776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0" name="Rectangle 70"/>
            <p:cNvSpPr>
              <a:spLocks noChangeArrowheads="1"/>
            </p:cNvSpPr>
            <p:nvPr/>
          </p:nvSpPr>
          <p:spPr bwMode="auto">
            <a:xfrm flipH="1">
              <a:off x="1898" y="2809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T1</a:t>
              </a:r>
            </a:p>
          </p:txBody>
        </p:sp>
        <p:sp>
          <p:nvSpPr>
            <p:cNvPr id="41031" name="Freeform 71"/>
            <p:cNvSpPr>
              <a:spLocks noChangeArrowheads="1"/>
            </p:cNvSpPr>
            <p:nvPr/>
          </p:nvSpPr>
          <p:spPr bwMode="auto">
            <a:xfrm flipH="1">
              <a:off x="2314" y="2384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2" name="Rectangle 72"/>
            <p:cNvSpPr>
              <a:spLocks noChangeArrowheads="1"/>
            </p:cNvSpPr>
            <p:nvPr/>
          </p:nvSpPr>
          <p:spPr bwMode="auto">
            <a:xfrm flipH="1">
              <a:off x="2364" y="2407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auto">
            <a:xfrm flipH="1">
              <a:off x="2053" y="2545"/>
              <a:ext cx="268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auto">
            <a:xfrm flipH="1">
              <a:off x="1996" y="2437"/>
              <a:ext cx="149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5" name="Rectangle 75"/>
            <p:cNvSpPr>
              <a:spLocks noChangeArrowheads="1"/>
            </p:cNvSpPr>
            <p:nvPr/>
          </p:nvSpPr>
          <p:spPr bwMode="auto">
            <a:xfrm flipH="1">
              <a:off x="2030" y="249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auto">
            <a:xfrm>
              <a:off x="1901" y="2443"/>
              <a:ext cx="52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7" name="Freeform 77"/>
            <p:cNvSpPr>
              <a:spLocks noChangeArrowheads="1"/>
            </p:cNvSpPr>
            <p:nvPr/>
          </p:nvSpPr>
          <p:spPr bwMode="auto">
            <a:xfrm flipH="1">
              <a:off x="2449" y="2592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8" name="Rectangle 78"/>
            <p:cNvSpPr>
              <a:spLocks noChangeArrowheads="1"/>
            </p:cNvSpPr>
            <p:nvPr/>
          </p:nvSpPr>
          <p:spPr bwMode="auto">
            <a:xfrm flipH="1">
              <a:off x="2489" y="2609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auto">
            <a:xfrm flipH="1">
              <a:off x="2066" y="2704"/>
              <a:ext cx="377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0" name="Rectangle 80"/>
            <p:cNvSpPr>
              <a:spLocks noChangeArrowheads="1"/>
            </p:cNvSpPr>
            <p:nvPr/>
          </p:nvSpPr>
          <p:spPr bwMode="auto">
            <a:xfrm flipH="1">
              <a:off x="2276" y="267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41" name="Freeform 81"/>
            <p:cNvSpPr>
              <a:spLocks noChangeArrowheads="1"/>
            </p:cNvSpPr>
            <p:nvPr/>
          </p:nvSpPr>
          <p:spPr bwMode="auto">
            <a:xfrm flipH="1">
              <a:off x="1573" y="2418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2" name="Rectangle 82"/>
            <p:cNvSpPr>
              <a:spLocks noChangeArrowheads="1"/>
            </p:cNvSpPr>
            <p:nvPr/>
          </p:nvSpPr>
          <p:spPr bwMode="auto">
            <a:xfrm flipH="1">
              <a:off x="1620" y="2449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auto">
            <a:xfrm>
              <a:off x="1722" y="2570"/>
              <a:ext cx="149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4" name="Rectangle 84"/>
            <p:cNvSpPr>
              <a:spLocks noChangeArrowheads="1"/>
            </p:cNvSpPr>
            <p:nvPr/>
          </p:nvSpPr>
          <p:spPr bwMode="auto">
            <a:xfrm flipH="1">
              <a:off x="1749" y="258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45" name="Rectangle 85"/>
            <p:cNvSpPr>
              <a:spLocks noChangeArrowheads="1"/>
            </p:cNvSpPr>
            <p:nvPr/>
          </p:nvSpPr>
          <p:spPr bwMode="auto">
            <a:xfrm flipH="1">
              <a:off x="2197" y="2552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46" name="Freeform 86"/>
            <p:cNvSpPr>
              <a:spLocks noChangeArrowheads="1"/>
            </p:cNvSpPr>
            <p:nvPr/>
          </p:nvSpPr>
          <p:spPr bwMode="auto">
            <a:xfrm flipH="1">
              <a:off x="2083" y="2255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7" name="Rectangle 87"/>
            <p:cNvSpPr>
              <a:spLocks noChangeArrowheads="1"/>
            </p:cNvSpPr>
            <p:nvPr/>
          </p:nvSpPr>
          <p:spPr bwMode="auto">
            <a:xfrm flipH="1">
              <a:off x="2134" y="2275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48" name="Freeform 88"/>
            <p:cNvSpPr>
              <a:spLocks noChangeArrowheads="1"/>
            </p:cNvSpPr>
            <p:nvPr/>
          </p:nvSpPr>
          <p:spPr bwMode="auto">
            <a:xfrm flipH="1">
              <a:off x="1806" y="2261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9" name="Rectangle 89"/>
            <p:cNvSpPr>
              <a:spLocks noChangeArrowheads="1"/>
            </p:cNvSpPr>
            <p:nvPr/>
          </p:nvSpPr>
          <p:spPr bwMode="auto">
            <a:xfrm flipH="1">
              <a:off x="1895" y="2498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50" name="Rectangle 90"/>
            <p:cNvSpPr>
              <a:spLocks noChangeArrowheads="1"/>
            </p:cNvSpPr>
            <p:nvPr/>
          </p:nvSpPr>
          <p:spPr bwMode="auto">
            <a:xfrm flipH="1">
              <a:off x="1859" y="2279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51" name="Rectangle 91"/>
            <p:cNvSpPr>
              <a:spLocks noChangeArrowheads="1"/>
            </p:cNvSpPr>
            <p:nvPr/>
          </p:nvSpPr>
          <p:spPr bwMode="auto">
            <a:xfrm>
              <a:off x="3702" y="2776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2" name="Rectangle 92"/>
            <p:cNvSpPr>
              <a:spLocks noChangeArrowheads="1"/>
            </p:cNvSpPr>
            <p:nvPr/>
          </p:nvSpPr>
          <p:spPr bwMode="auto">
            <a:xfrm>
              <a:off x="3713" y="2793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T2</a:t>
              </a:r>
            </a:p>
          </p:txBody>
        </p:sp>
        <p:sp>
          <p:nvSpPr>
            <p:cNvPr id="41053" name="Freeform 93"/>
            <p:cNvSpPr>
              <a:spLocks noChangeArrowheads="1"/>
            </p:cNvSpPr>
            <p:nvPr/>
          </p:nvSpPr>
          <p:spPr bwMode="auto">
            <a:xfrm>
              <a:off x="3274" y="2384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4" name="Rectangle 94"/>
            <p:cNvSpPr>
              <a:spLocks noChangeArrowheads="1"/>
            </p:cNvSpPr>
            <p:nvPr/>
          </p:nvSpPr>
          <p:spPr bwMode="auto">
            <a:xfrm>
              <a:off x="3323" y="2407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auto">
            <a:xfrm>
              <a:off x="3441" y="2545"/>
              <a:ext cx="266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3617" y="2437"/>
              <a:ext cx="147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7" name="Rectangle 97"/>
            <p:cNvSpPr>
              <a:spLocks noChangeArrowheads="1"/>
            </p:cNvSpPr>
            <p:nvPr/>
          </p:nvSpPr>
          <p:spPr bwMode="auto">
            <a:xfrm>
              <a:off x="3674" y="249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auto">
            <a:xfrm flipH="1">
              <a:off x="3807" y="2443"/>
              <a:ext cx="54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9" name="Freeform 99"/>
            <p:cNvSpPr>
              <a:spLocks noChangeArrowheads="1"/>
            </p:cNvSpPr>
            <p:nvPr/>
          </p:nvSpPr>
          <p:spPr bwMode="auto">
            <a:xfrm>
              <a:off x="3142" y="2592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0" name="Rectangle 100"/>
            <p:cNvSpPr>
              <a:spLocks noChangeArrowheads="1"/>
            </p:cNvSpPr>
            <p:nvPr/>
          </p:nvSpPr>
          <p:spPr bwMode="auto">
            <a:xfrm>
              <a:off x="3192" y="2609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auto">
            <a:xfrm>
              <a:off x="3319" y="2704"/>
              <a:ext cx="375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2" name="Rectangle 102"/>
            <p:cNvSpPr>
              <a:spLocks noChangeArrowheads="1"/>
            </p:cNvSpPr>
            <p:nvPr/>
          </p:nvSpPr>
          <p:spPr bwMode="auto">
            <a:xfrm>
              <a:off x="3427" y="267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63" name="Freeform 103"/>
            <p:cNvSpPr>
              <a:spLocks noChangeArrowheads="1"/>
            </p:cNvSpPr>
            <p:nvPr/>
          </p:nvSpPr>
          <p:spPr bwMode="auto">
            <a:xfrm>
              <a:off x="4016" y="2418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4" name="Rectangle 104"/>
            <p:cNvSpPr>
              <a:spLocks noChangeArrowheads="1"/>
            </p:cNvSpPr>
            <p:nvPr/>
          </p:nvSpPr>
          <p:spPr bwMode="auto">
            <a:xfrm>
              <a:off x="4067" y="2449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auto">
            <a:xfrm flipH="1">
              <a:off x="3889" y="2570"/>
              <a:ext cx="151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6" name="Rectangle 106"/>
            <p:cNvSpPr>
              <a:spLocks noChangeArrowheads="1"/>
            </p:cNvSpPr>
            <p:nvPr/>
          </p:nvSpPr>
          <p:spPr bwMode="auto">
            <a:xfrm>
              <a:off x="3951" y="2573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67" name="Rectangle 107"/>
            <p:cNvSpPr>
              <a:spLocks noChangeArrowheads="1"/>
            </p:cNvSpPr>
            <p:nvPr/>
          </p:nvSpPr>
          <p:spPr bwMode="auto">
            <a:xfrm>
              <a:off x="3517" y="2552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68" name="Freeform 108"/>
            <p:cNvSpPr>
              <a:spLocks noChangeArrowheads="1"/>
            </p:cNvSpPr>
            <p:nvPr/>
          </p:nvSpPr>
          <p:spPr bwMode="auto">
            <a:xfrm>
              <a:off x="3506" y="2255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9" name="Rectangle 109"/>
            <p:cNvSpPr>
              <a:spLocks noChangeArrowheads="1"/>
            </p:cNvSpPr>
            <p:nvPr/>
          </p:nvSpPr>
          <p:spPr bwMode="auto">
            <a:xfrm>
              <a:off x="3553" y="2275"/>
              <a:ext cx="70" cy="13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70" name="Freeform 110"/>
            <p:cNvSpPr>
              <a:spLocks noChangeArrowheads="1"/>
            </p:cNvSpPr>
            <p:nvPr/>
          </p:nvSpPr>
          <p:spPr bwMode="auto">
            <a:xfrm>
              <a:off x="3786" y="2261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1" name="Freeform 111"/>
            <p:cNvSpPr>
              <a:spLocks/>
            </p:cNvSpPr>
            <p:nvPr/>
          </p:nvSpPr>
          <p:spPr bwMode="auto">
            <a:xfrm rot="5820000">
              <a:off x="3651" y="2321"/>
              <a:ext cx="101" cy="78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2" name="Rectangle 112"/>
            <p:cNvSpPr>
              <a:spLocks noChangeArrowheads="1"/>
            </p:cNvSpPr>
            <p:nvPr/>
          </p:nvSpPr>
          <p:spPr bwMode="auto">
            <a:xfrm>
              <a:off x="3820" y="2503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73" name="Rectangle 113"/>
            <p:cNvSpPr>
              <a:spLocks noChangeArrowheads="1"/>
            </p:cNvSpPr>
            <p:nvPr/>
          </p:nvSpPr>
          <p:spPr bwMode="auto">
            <a:xfrm>
              <a:off x="3831" y="2279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74" name="Freeform 114"/>
            <p:cNvSpPr>
              <a:spLocks/>
            </p:cNvSpPr>
            <p:nvPr/>
          </p:nvSpPr>
          <p:spPr bwMode="auto">
            <a:xfrm rot="15780000" flipH="1">
              <a:off x="2005" y="2323"/>
              <a:ext cx="101" cy="76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auto">
            <a:xfrm flipH="1">
              <a:off x="2251" y="926"/>
              <a:ext cx="1282" cy="1362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auto">
            <a:xfrm flipH="1">
              <a:off x="1974" y="1476"/>
              <a:ext cx="1353" cy="81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auto">
            <a:xfrm>
              <a:off x="3407" y="1467"/>
              <a:ext cx="439" cy="79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8" name="Rectangle 118"/>
            <p:cNvSpPr>
              <a:spLocks noChangeArrowheads="1"/>
            </p:cNvSpPr>
            <p:nvPr/>
          </p:nvSpPr>
          <p:spPr bwMode="auto">
            <a:xfrm flipH="1">
              <a:off x="3450" y="1547"/>
              <a:ext cx="7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79" name="Rectangle 119"/>
            <p:cNvSpPr>
              <a:spLocks noChangeArrowheads="1"/>
            </p:cNvSpPr>
            <p:nvPr/>
          </p:nvSpPr>
          <p:spPr bwMode="auto">
            <a:xfrm>
              <a:off x="3171" y="1476"/>
              <a:ext cx="11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auto">
            <a:xfrm flipH="1">
              <a:off x="3592" y="963"/>
              <a:ext cx="4" cy="1289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1" name="Freeform 121"/>
            <p:cNvSpPr>
              <a:spLocks/>
            </p:cNvSpPr>
            <p:nvPr/>
          </p:nvSpPr>
          <p:spPr bwMode="auto">
            <a:xfrm>
              <a:off x="2519" y="2420"/>
              <a:ext cx="693" cy="162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333399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2" name="Rectangle 122"/>
            <p:cNvSpPr>
              <a:spLocks noChangeArrowheads="1"/>
            </p:cNvSpPr>
            <p:nvPr/>
          </p:nvSpPr>
          <p:spPr bwMode="auto">
            <a:xfrm flipH="1">
              <a:off x="2824" y="2366"/>
              <a:ext cx="11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333399"/>
                  </a:solidFill>
                </a:rPr>
                <a:t>z</a:t>
              </a:r>
              <a:r>
                <a:rPr lang="en-US" sz="1200" baseline="-25000">
                  <a:solidFill>
                    <a:srgbClr val="333399"/>
                  </a:solidFill>
                </a:rPr>
                <a:t>d</a:t>
              </a:r>
            </a:p>
          </p:txBody>
        </p:sp>
        <p:grpSp>
          <p:nvGrpSpPr>
            <p:cNvPr id="67709" name="Group 123"/>
            <p:cNvGrpSpPr>
              <a:grpSpLocks/>
            </p:cNvGrpSpPr>
            <p:nvPr/>
          </p:nvGrpSpPr>
          <p:grpSpPr bwMode="auto">
            <a:xfrm>
              <a:off x="2425" y="2100"/>
              <a:ext cx="886" cy="251"/>
              <a:chOff x="2425" y="2100"/>
              <a:chExt cx="886" cy="251"/>
            </a:xfrm>
          </p:grpSpPr>
          <p:sp>
            <p:nvSpPr>
              <p:cNvPr id="41084" name="Freeform 124"/>
              <p:cNvSpPr>
                <a:spLocks/>
              </p:cNvSpPr>
              <p:nvPr/>
            </p:nvSpPr>
            <p:spPr bwMode="auto">
              <a:xfrm>
                <a:off x="2425" y="2147"/>
                <a:ext cx="886" cy="204"/>
              </a:xfrm>
              <a:custGeom>
                <a:avLst/>
                <a:gdLst>
                  <a:gd name="T0" fmla="*/ 1764 w 1764"/>
                  <a:gd name="T1" fmla="*/ 383 h 383"/>
                  <a:gd name="T2" fmla="*/ 1703 w 1764"/>
                  <a:gd name="T3" fmla="*/ 322 h 383"/>
                  <a:gd name="T4" fmla="*/ 1639 w 1764"/>
                  <a:gd name="T5" fmla="*/ 266 h 383"/>
                  <a:gd name="T6" fmla="*/ 1570 w 1764"/>
                  <a:gd name="T7" fmla="*/ 215 h 383"/>
                  <a:gd name="T8" fmla="*/ 1498 w 1764"/>
                  <a:gd name="T9" fmla="*/ 168 h 383"/>
                  <a:gd name="T10" fmla="*/ 1422 w 1764"/>
                  <a:gd name="T11" fmla="*/ 126 h 383"/>
                  <a:gd name="T12" fmla="*/ 1344 w 1764"/>
                  <a:gd name="T13" fmla="*/ 91 h 383"/>
                  <a:gd name="T14" fmla="*/ 1263 w 1764"/>
                  <a:gd name="T15" fmla="*/ 61 h 383"/>
                  <a:gd name="T16" fmla="*/ 1180 w 1764"/>
                  <a:gd name="T17" fmla="*/ 37 h 383"/>
                  <a:gd name="T18" fmla="*/ 1096 w 1764"/>
                  <a:gd name="T19" fmla="*/ 19 h 383"/>
                  <a:gd name="T20" fmla="*/ 1011 w 1764"/>
                  <a:gd name="T21" fmla="*/ 6 h 383"/>
                  <a:gd name="T22" fmla="*/ 925 w 1764"/>
                  <a:gd name="T23" fmla="*/ 0 h 383"/>
                  <a:gd name="T24" fmla="*/ 839 w 1764"/>
                  <a:gd name="T25" fmla="*/ 0 h 383"/>
                  <a:gd name="T26" fmla="*/ 753 w 1764"/>
                  <a:gd name="T27" fmla="*/ 6 h 383"/>
                  <a:gd name="T28" fmla="*/ 668 w 1764"/>
                  <a:gd name="T29" fmla="*/ 19 h 383"/>
                  <a:gd name="T30" fmla="*/ 584 w 1764"/>
                  <a:gd name="T31" fmla="*/ 37 h 383"/>
                  <a:gd name="T32" fmla="*/ 501 w 1764"/>
                  <a:gd name="T33" fmla="*/ 61 h 383"/>
                  <a:gd name="T34" fmla="*/ 420 w 1764"/>
                  <a:gd name="T35" fmla="*/ 91 h 383"/>
                  <a:gd name="T36" fmla="*/ 342 w 1764"/>
                  <a:gd name="T37" fmla="*/ 126 h 383"/>
                  <a:gd name="T38" fmla="*/ 266 w 1764"/>
                  <a:gd name="T39" fmla="*/ 168 h 383"/>
                  <a:gd name="T40" fmla="*/ 194 w 1764"/>
                  <a:gd name="T41" fmla="*/ 215 h 383"/>
                  <a:gd name="T42" fmla="*/ 125 w 1764"/>
                  <a:gd name="T43" fmla="*/ 266 h 383"/>
                  <a:gd name="T44" fmla="*/ 61 w 1764"/>
                  <a:gd name="T45" fmla="*/ 322 h 383"/>
                  <a:gd name="T46" fmla="*/ 0 w 1764"/>
                  <a:gd name="T47" fmla="*/ 38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64" h="383">
                    <a:moveTo>
                      <a:pt x="1764" y="383"/>
                    </a:moveTo>
                    <a:lnTo>
                      <a:pt x="1703" y="322"/>
                    </a:lnTo>
                    <a:lnTo>
                      <a:pt x="1639" y="266"/>
                    </a:lnTo>
                    <a:lnTo>
                      <a:pt x="1570" y="215"/>
                    </a:lnTo>
                    <a:lnTo>
                      <a:pt x="1498" y="168"/>
                    </a:lnTo>
                    <a:lnTo>
                      <a:pt x="1422" y="126"/>
                    </a:lnTo>
                    <a:lnTo>
                      <a:pt x="1344" y="91"/>
                    </a:lnTo>
                    <a:lnTo>
                      <a:pt x="1263" y="61"/>
                    </a:lnTo>
                    <a:lnTo>
                      <a:pt x="1180" y="37"/>
                    </a:lnTo>
                    <a:lnTo>
                      <a:pt x="1096" y="19"/>
                    </a:lnTo>
                    <a:lnTo>
                      <a:pt x="1011" y="6"/>
                    </a:lnTo>
                    <a:lnTo>
                      <a:pt x="925" y="0"/>
                    </a:lnTo>
                    <a:lnTo>
                      <a:pt x="839" y="0"/>
                    </a:lnTo>
                    <a:lnTo>
                      <a:pt x="753" y="6"/>
                    </a:lnTo>
                    <a:lnTo>
                      <a:pt x="668" y="19"/>
                    </a:lnTo>
                    <a:lnTo>
                      <a:pt x="584" y="37"/>
                    </a:lnTo>
                    <a:lnTo>
                      <a:pt x="501" y="61"/>
                    </a:lnTo>
                    <a:lnTo>
                      <a:pt x="420" y="91"/>
                    </a:lnTo>
                    <a:lnTo>
                      <a:pt x="342" y="126"/>
                    </a:lnTo>
                    <a:lnTo>
                      <a:pt x="266" y="168"/>
                    </a:lnTo>
                    <a:lnTo>
                      <a:pt x="194" y="215"/>
                    </a:lnTo>
                    <a:lnTo>
                      <a:pt x="125" y="266"/>
                    </a:lnTo>
                    <a:lnTo>
                      <a:pt x="61" y="322"/>
                    </a:lnTo>
                    <a:lnTo>
                      <a:pt x="0" y="383"/>
                    </a:lnTo>
                  </a:path>
                </a:pathLst>
              </a:custGeom>
              <a:noFill/>
              <a:ln w="12600" cap="flat">
                <a:solidFill>
                  <a:srgbClr val="333399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5" name="Rectangle 125"/>
              <p:cNvSpPr>
                <a:spLocks noChangeArrowheads="1"/>
              </p:cNvSpPr>
              <p:nvPr/>
            </p:nvSpPr>
            <p:spPr bwMode="auto">
              <a:xfrm flipH="1">
                <a:off x="2809" y="2100"/>
                <a:ext cx="113" cy="1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200">
                    <a:solidFill>
                      <a:srgbClr val="333399"/>
                    </a:solidFill>
                  </a:rPr>
                  <a:t>z</a:t>
                </a:r>
                <a:r>
                  <a:rPr lang="en-US" sz="1200" baseline="-25000">
                    <a:solidFill>
                      <a:srgbClr val="333399"/>
                    </a:solidFill>
                  </a:rPr>
                  <a:t>s</a:t>
                </a:r>
              </a:p>
            </p:txBody>
          </p:sp>
        </p:grpSp>
      </p:grpSp>
      <p:sp>
        <p:nvSpPr>
          <p:cNvPr id="41086" name="Line 126"/>
          <p:cNvSpPr>
            <a:spLocks noChangeShapeType="1"/>
          </p:cNvSpPr>
          <p:nvPr/>
        </p:nvSpPr>
        <p:spPr bwMode="auto">
          <a:xfrm flipH="1">
            <a:off x="1684337" y="2181225"/>
            <a:ext cx="1393825" cy="28575"/>
          </a:xfrm>
          <a:prstGeom prst="line">
            <a:avLst/>
          </a:prstGeom>
          <a:noFill/>
          <a:ln w="19080" cap="flat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87" name="Rectangle 127"/>
          <p:cNvSpPr>
            <a:spLocks noChangeArrowheads="1"/>
          </p:cNvSpPr>
          <p:nvPr/>
        </p:nvSpPr>
        <p:spPr bwMode="auto">
          <a:xfrm flipH="1">
            <a:off x="2338387" y="2089150"/>
            <a:ext cx="82550" cy="182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 flipH="1">
            <a:off x="2784475" y="1760537"/>
            <a:ext cx="1587" cy="274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448050" y="1212850"/>
            <a:ext cx="1587" cy="2746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00" y="-111125"/>
            <a:ext cx="86598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dirty="0">
                <a:solidFill>
                  <a:srgbClr val="0C0EE4"/>
                </a:solidFill>
              </a:rPr>
              <a:t>Nuclear Twin Family Design (NTFD)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4884738"/>
            <a:ext cx="9144000" cy="17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7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marL="608013" indent="-608013">
              <a:spcBef>
                <a:spcPts val="5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grpSp>
        <p:nvGrpSpPr>
          <p:cNvPr id="67590" name="Group 6"/>
          <p:cNvGrpSpPr>
            <a:grpSpLocks/>
          </p:cNvGrpSpPr>
          <p:nvPr/>
        </p:nvGrpSpPr>
        <p:grpSpPr bwMode="auto">
          <a:xfrm>
            <a:off x="304800" y="914400"/>
            <a:ext cx="4144962" cy="3767137"/>
            <a:chOff x="1573" y="585"/>
            <a:chExt cx="2611" cy="2373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 flipH="1">
              <a:off x="3317" y="1296"/>
              <a:ext cx="169" cy="182"/>
            </a:xfrm>
            <a:prstGeom prst="rect">
              <a:avLst/>
            </a:prstGeom>
            <a:solidFill>
              <a:srgbClr val="C2C2C2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 flipH="1">
              <a:off x="3327" y="1306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Ma</a:t>
              </a:r>
            </a:p>
          </p:txBody>
        </p:sp>
        <p:sp>
          <p:nvSpPr>
            <p:cNvPr id="40969" name="Freeform 9"/>
            <p:cNvSpPr>
              <a:spLocks noChangeArrowheads="1"/>
            </p:cNvSpPr>
            <p:nvPr/>
          </p:nvSpPr>
          <p:spPr bwMode="auto">
            <a:xfrm flipH="1">
              <a:off x="3749" y="897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 flipH="1">
              <a:off x="3795" y="920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H="1">
              <a:off x="3484" y="1058"/>
              <a:ext cx="268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>
              <a:off x="3427" y="950"/>
              <a:ext cx="149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 flipH="1">
              <a:off x="3460" y="1011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3332" y="956"/>
              <a:ext cx="52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Freeform 15"/>
            <p:cNvSpPr>
              <a:spLocks noChangeArrowheads="1"/>
            </p:cNvSpPr>
            <p:nvPr/>
          </p:nvSpPr>
          <p:spPr bwMode="auto">
            <a:xfrm flipH="1">
              <a:off x="3880" y="1105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 flipH="1">
              <a:off x="3920" y="1122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3497" y="1217"/>
              <a:ext cx="377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 flipH="1">
              <a:off x="3708" y="1189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0979" name="Freeform 19"/>
            <p:cNvSpPr>
              <a:spLocks noChangeArrowheads="1"/>
            </p:cNvSpPr>
            <p:nvPr/>
          </p:nvSpPr>
          <p:spPr bwMode="auto">
            <a:xfrm flipH="1">
              <a:off x="3008" y="931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 flipH="1">
              <a:off x="3051" y="962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3153" y="1083"/>
              <a:ext cx="149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 flipH="1">
              <a:off x="3172" y="108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 flipH="1">
              <a:off x="3628" y="1065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84" name="Freeform 24"/>
            <p:cNvSpPr>
              <a:spLocks noChangeArrowheads="1"/>
            </p:cNvSpPr>
            <p:nvPr/>
          </p:nvSpPr>
          <p:spPr bwMode="auto">
            <a:xfrm flipH="1">
              <a:off x="3518" y="768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 flipH="1">
              <a:off x="3565" y="788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0986" name="Freeform 26"/>
            <p:cNvSpPr>
              <a:spLocks noChangeArrowheads="1"/>
            </p:cNvSpPr>
            <p:nvPr/>
          </p:nvSpPr>
          <p:spPr bwMode="auto">
            <a:xfrm flipH="1">
              <a:off x="3237" y="774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auto">
            <a:xfrm rot="1920000" flipH="1">
              <a:off x="3640" y="695"/>
              <a:ext cx="80" cy="87"/>
            </a:xfrm>
            <a:custGeom>
              <a:avLst/>
              <a:gdLst>
                <a:gd name="T0" fmla="*/ 0 w 360"/>
                <a:gd name="T1" fmla="*/ 1392 h 1392"/>
                <a:gd name="T2" fmla="*/ 80 w 360"/>
                <a:gd name="T3" fmla="*/ 328 h 1392"/>
                <a:gd name="T4" fmla="*/ 280 w 360"/>
                <a:gd name="T5" fmla="*/ 176 h 1392"/>
                <a:gd name="T6" fmla="*/ 360 w 360"/>
                <a:gd name="T7" fmla="*/ 138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1392">
                  <a:moveTo>
                    <a:pt x="0" y="1392"/>
                  </a:moveTo>
                  <a:cubicBezTo>
                    <a:pt x="16" y="961"/>
                    <a:pt x="33" y="531"/>
                    <a:pt x="80" y="328"/>
                  </a:cubicBezTo>
                  <a:cubicBezTo>
                    <a:pt x="127" y="125"/>
                    <a:pt x="233" y="0"/>
                    <a:pt x="280" y="176"/>
                  </a:cubicBezTo>
                  <a:cubicBezTo>
                    <a:pt x="327" y="352"/>
                    <a:pt x="343" y="868"/>
                    <a:pt x="360" y="1384"/>
                  </a:cubicBezTo>
                </a:path>
              </a:pathLst>
            </a:custGeom>
            <a:noFill/>
            <a:ln w="936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 flipH="1">
              <a:off x="3676" y="636"/>
              <a:ext cx="6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auto">
            <a:xfrm rot="15780000" flipH="1">
              <a:off x="3171" y="848"/>
              <a:ext cx="101" cy="76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 flipH="1">
              <a:off x="3152" y="835"/>
              <a:ext cx="4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0991" name="Freeform 31"/>
            <p:cNvSpPr>
              <a:spLocks/>
            </p:cNvSpPr>
            <p:nvPr/>
          </p:nvSpPr>
          <p:spPr bwMode="auto">
            <a:xfrm flipH="1">
              <a:off x="3316" y="670"/>
              <a:ext cx="275" cy="91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 flipH="1">
              <a:off x="3424" y="585"/>
              <a:ext cx="52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 flipH="1">
              <a:off x="3328" y="965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 flipH="1">
              <a:off x="3290" y="792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2279" y="1289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2290" y="1306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Fa</a:t>
              </a:r>
            </a:p>
          </p:txBody>
        </p:sp>
        <p:sp>
          <p:nvSpPr>
            <p:cNvPr id="40997" name="Freeform 37"/>
            <p:cNvSpPr>
              <a:spLocks noChangeArrowheads="1"/>
            </p:cNvSpPr>
            <p:nvPr/>
          </p:nvSpPr>
          <p:spPr bwMode="auto">
            <a:xfrm>
              <a:off x="1851" y="897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1900" y="920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>
              <a:off x="2018" y="1058"/>
              <a:ext cx="266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auto">
            <a:xfrm>
              <a:off x="2194" y="950"/>
              <a:ext cx="147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1" name="Rectangle 41"/>
            <p:cNvSpPr>
              <a:spLocks noChangeArrowheads="1"/>
            </p:cNvSpPr>
            <p:nvPr/>
          </p:nvSpPr>
          <p:spPr bwMode="auto">
            <a:xfrm>
              <a:off x="2251" y="1011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 flipH="1">
              <a:off x="2384" y="956"/>
              <a:ext cx="54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3" name="Freeform 43"/>
            <p:cNvSpPr>
              <a:spLocks noChangeArrowheads="1"/>
            </p:cNvSpPr>
            <p:nvPr/>
          </p:nvSpPr>
          <p:spPr bwMode="auto">
            <a:xfrm>
              <a:off x="1719" y="1105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4" name="Rectangle 44"/>
            <p:cNvSpPr>
              <a:spLocks noChangeArrowheads="1"/>
            </p:cNvSpPr>
            <p:nvPr/>
          </p:nvSpPr>
          <p:spPr bwMode="auto">
            <a:xfrm>
              <a:off x="1769" y="1122"/>
              <a:ext cx="80" cy="13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auto">
            <a:xfrm>
              <a:off x="1896" y="1217"/>
              <a:ext cx="375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6" name="Rectangle 46"/>
            <p:cNvSpPr>
              <a:spLocks noChangeArrowheads="1"/>
            </p:cNvSpPr>
            <p:nvPr/>
          </p:nvSpPr>
          <p:spPr bwMode="auto">
            <a:xfrm>
              <a:off x="2004" y="1189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07" name="Freeform 47"/>
            <p:cNvSpPr>
              <a:spLocks noChangeArrowheads="1"/>
            </p:cNvSpPr>
            <p:nvPr/>
          </p:nvSpPr>
          <p:spPr bwMode="auto">
            <a:xfrm>
              <a:off x="2593" y="931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8" name="Rectangle 48"/>
            <p:cNvSpPr>
              <a:spLocks noChangeArrowheads="1"/>
            </p:cNvSpPr>
            <p:nvPr/>
          </p:nvSpPr>
          <p:spPr bwMode="auto">
            <a:xfrm>
              <a:off x="2644" y="962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auto">
            <a:xfrm flipH="1">
              <a:off x="2466" y="1083"/>
              <a:ext cx="151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0" name="Rectangle 50"/>
            <p:cNvSpPr>
              <a:spLocks noChangeArrowheads="1"/>
            </p:cNvSpPr>
            <p:nvPr/>
          </p:nvSpPr>
          <p:spPr bwMode="auto">
            <a:xfrm>
              <a:off x="2541" y="108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11" name="Rectangle 51"/>
            <p:cNvSpPr>
              <a:spLocks noChangeArrowheads="1"/>
            </p:cNvSpPr>
            <p:nvPr/>
          </p:nvSpPr>
          <p:spPr bwMode="auto">
            <a:xfrm>
              <a:off x="2094" y="1065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12" name="Freeform 52"/>
            <p:cNvSpPr>
              <a:spLocks noChangeArrowheads="1"/>
            </p:cNvSpPr>
            <p:nvPr/>
          </p:nvSpPr>
          <p:spPr bwMode="auto">
            <a:xfrm>
              <a:off x="2083" y="768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3" name="Rectangle 53"/>
            <p:cNvSpPr>
              <a:spLocks noChangeArrowheads="1"/>
            </p:cNvSpPr>
            <p:nvPr/>
          </p:nvSpPr>
          <p:spPr bwMode="auto">
            <a:xfrm>
              <a:off x="2130" y="788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14" name="Freeform 54"/>
            <p:cNvSpPr>
              <a:spLocks noChangeArrowheads="1"/>
            </p:cNvSpPr>
            <p:nvPr/>
          </p:nvSpPr>
          <p:spPr bwMode="auto">
            <a:xfrm>
              <a:off x="2363" y="774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5" name="Freeform 55"/>
            <p:cNvSpPr>
              <a:spLocks/>
            </p:cNvSpPr>
            <p:nvPr/>
          </p:nvSpPr>
          <p:spPr bwMode="auto">
            <a:xfrm rot="19680000">
              <a:off x="2049" y="695"/>
              <a:ext cx="80" cy="87"/>
            </a:xfrm>
            <a:custGeom>
              <a:avLst/>
              <a:gdLst>
                <a:gd name="T0" fmla="*/ 0 w 360"/>
                <a:gd name="T1" fmla="*/ 1392 h 1392"/>
                <a:gd name="T2" fmla="*/ 80 w 360"/>
                <a:gd name="T3" fmla="*/ 328 h 1392"/>
                <a:gd name="T4" fmla="*/ 280 w 360"/>
                <a:gd name="T5" fmla="*/ 176 h 1392"/>
                <a:gd name="T6" fmla="*/ 360 w 360"/>
                <a:gd name="T7" fmla="*/ 138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1392">
                  <a:moveTo>
                    <a:pt x="0" y="1392"/>
                  </a:moveTo>
                  <a:cubicBezTo>
                    <a:pt x="16" y="961"/>
                    <a:pt x="33" y="531"/>
                    <a:pt x="80" y="328"/>
                  </a:cubicBezTo>
                  <a:cubicBezTo>
                    <a:pt x="127" y="125"/>
                    <a:pt x="233" y="0"/>
                    <a:pt x="280" y="176"/>
                  </a:cubicBezTo>
                  <a:cubicBezTo>
                    <a:pt x="327" y="352"/>
                    <a:pt x="343" y="868"/>
                    <a:pt x="360" y="1384"/>
                  </a:cubicBezTo>
                </a:path>
              </a:pathLst>
            </a:custGeom>
            <a:noFill/>
            <a:ln w="936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6" name="Rectangle 56"/>
            <p:cNvSpPr>
              <a:spLocks noChangeArrowheads="1"/>
            </p:cNvSpPr>
            <p:nvPr/>
          </p:nvSpPr>
          <p:spPr bwMode="auto">
            <a:xfrm>
              <a:off x="2032" y="636"/>
              <a:ext cx="6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41017" name="Freeform 57"/>
            <p:cNvSpPr>
              <a:spLocks/>
            </p:cNvSpPr>
            <p:nvPr/>
          </p:nvSpPr>
          <p:spPr bwMode="auto">
            <a:xfrm rot="5820000">
              <a:off x="2500" y="846"/>
              <a:ext cx="101" cy="78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2567" y="835"/>
              <a:ext cx="4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1019" name="Freeform 59"/>
            <p:cNvSpPr>
              <a:spLocks/>
            </p:cNvSpPr>
            <p:nvPr/>
          </p:nvSpPr>
          <p:spPr bwMode="auto">
            <a:xfrm>
              <a:off x="2174" y="670"/>
              <a:ext cx="275" cy="91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0" name="Rectangle 60"/>
            <p:cNvSpPr>
              <a:spLocks noChangeArrowheads="1"/>
            </p:cNvSpPr>
            <p:nvPr/>
          </p:nvSpPr>
          <p:spPr bwMode="auto">
            <a:xfrm>
              <a:off x="2289" y="585"/>
              <a:ext cx="52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41021" name="Rectangle 61"/>
            <p:cNvSpPr>
              <a:spLocks noChangeArrowheads="1"/>
            </p:cNvSpPr>
            <p:nvPr/>
          </p:nvSpPr>
          <p:spPr bwMode="auto">
            <a:xfrm>
              <a:off x="2412" y="968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22" name="Rectangle 62"/>
            <p:cNvSpPr>
              <a:spLocks noChangeArrowheads="1"/>
            </p:cNvSpPr>
            <p:nvPr/>
          </p:nvSpPr>
          <p:spPr bwMode="auto">
            <a:xfrm>
              <a:off x="2408" y="792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>
              <a:off x="2237" y="922"/>
              <a:ext cx="1280" cy="1362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auto">
            <a:xfrm>
              <a:off x="2443" y="1472"/>
              <a:ext cx="1351" cy="81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auto">
            <a:xfrm flipH="1">
              <a:off x="1922" y="1463"/>
              <a:ext cx="441" cy="79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6" name="Rectangle 66"/>
            <p:cNvSpPr>
              <a:spLocks noChangeArrowheads="1"/>
            </p:cNvSpPr>
            <p:nvPr/>
          </p:nvSpPr>
          <p:spPr bwMode="auto">
            <a:xfrm>
              <a:off x="2238" y="1543"/>
              <a:ext cx="7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27" name="Rectangle 67"/>
            <p:cNvSpPr>
              <a:spLocks noChangeArrowheads="1"/>
            </p:cNvSpPr>
            <p:nvPr/>
          </p:nvSpPr>
          <p:spPr bwMode="auto">
            <a:xfrm flipH="1">
              <a:off x="2487" y="1476"/>
              <a:ext cx="11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auto">
            <a:xfrm>
              <a:off x="2174" y="959"/>
              <a:ext cx="2" cy="1289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9" name="Rectangle 69"/>
            <p:cNvSpPr>
              <a:spLocks noChangeArrowheads="1"/>
            </p:cNvSpPr>
            <p:nvPr/>
          </p:nvSpPr>
          <p:spPr bwMode="auto">
            <a:xfrm flipH="1">
              <a:off x="1890" y="2776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0" name="Rectangle 70"/>
            <p:cNvSpPr>
              <a:spLocks noChangeArrowheads="1"/>
            </p:cNvSpPr>
            <p:nvPr/>
          </p:nvSpPr>
          <p:spPr bwMode="auto">
            <a:xfrm flipH="1">
              <a:off x="1898" y="2809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T1</a:t>
              </a:r>
            </a:p>
          </p:txBody>
        </p:sp>
        <p:sp>
          <p:nvSpPr>
            <p:cNvPr id="41031" name="Freeform 71"/>
            <p:cNvSpPr>
              <a:spLocks noChangeArrowheads="1"/>
            </p:cNvSpPr>
            <p:nvPr/>
          </p:nvSpPr>
          <p:spPr bwMode="auto">
            <a:xfrm flipH="1">
              <a:off x="2314" y="2384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2" name="Rectangle 72"/>
            <p:cNvSpPr>
              <a:spLocks noChangeArrowheads="1"/>
            </p:cNvSpPr>
            <p:nvPr/>
          </p:nvSpPr>
          <p:spPr bwMode="auto">
            <a:xfrm flipH="1">
              <a:off x="2364" y="2407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auto">
            <a:xfrm flipH="1">
              <a:off x="2053" y="2545"/>
              <a:ext cx="268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auto">
            <a:xfrm flipH="1">
              <a:off x="1996" y="2437"/>
              <a:ext cx="149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5" name="Rectangle 75"/>
            <p:cNvSpPr>
              <a:spLocks noChangeArrowheads="1"/>
            </p:cNvSpPr>
            <p:nvPr/>
          </p:nvSpPr>
          <p:spPr bwMode="auto">
            <a:xfrm flipH="1">
              <a:off x="2030" y="249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auto">
            <a:xfrm>
              <a:off x="1901" y="2443"/>
              <a:ext cx="52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7" name="Freeform 77"/>
            <p:cNvSpPr>
              <a:spLocks noChangeArrowheads="1"/>
            </p:cNvSpPr>
            <p:nvPr/>
          </p:nvSpPr>
          <p:spPr bwMode="auto">
            <a:xfrm flipH="1">
              <a:off x="2449" y="2592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8" name="Rectangle 78"/>
            <p:cNvSpPr>
              <a:spLocks noChangeArrowheads="1"/>
            </p:cNvSpPr>
            <p:nvPr/>
          </p:nvSpPr>
          <p:spPr bwMode="auto">
            <a:xfrm flipH="1">
              <a:off x="2489" y="2609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auto">
            <a:xfrm flipH="1">
              <a:off x="2066" y="2704"/>
              <a:ext cx="377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0" name="Rectangle 80"/>
            <p:cNvSpPr>
              <a:spLocks noChangeArrowheads="1"/>
            </p:cNvSpPr>
            <p:nvPr/>
          </p:nvSpPr>
          <p:spPr bwMode="auto">
            <a:xfrm flipH="1">
              <a:off x="2276" y="267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41" name="Freeform 81"/>
            <p:cNvSpPr>
              <a:spLocks noChangeArrowheads="1"/>
            </p:cNvSpPr>
            <p:nvPr/>
          </p:nvSpPr>
          <p:spPr bwMode="auto">
            <a:xfrm flipH="1">
              <a:off x="1573" y="2418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2" name="Rectangle 82"/>
            <p:cNvSpPr>
              <a:spLocks noChangeArrowheads="1"/>
            </p:cNvSpPr>
            <p:nvPr/>
          </p:nvSpPr>
          <p:spPr bwMode="auto">
            <a:xfrm flipH="1">
              <a:off x="1620" y="2449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auto">
            <a:xfrm>
              <a:off x="1722" y="2570"/>
              <a:ext cx="149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4" name="Rectangle 84"/>
            <p:cNvSpPr>
              <a:spLocks noChangeArrowheads="1"/>
            </p:cNvSpPr>
            <p:nvPr/>
          </p:nvSpPr>
          <p:spPr bwMode="auto">
            <a:xfrm flipH="1">
              <a:off x="1749" y="258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45" name="Rectangle 85"/>
            <p:cNvSpPr>
              <a:spLocks noChangeArrowheads="1"/>
            </p:cNvSpPr>
            <p:nvPr/>
          </p:nvSpPr>
          <p:spPr bwMode="auto">
            <a:xfrm flipH="1">
              <a:off x="2197" y="2552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46" name="Freeform 86"/>
            <p:cNvSpPr>
              <a:spLocks noChangeArrowheads="1"/>
            </p:cNvSpPr>
            <p:nvPr/>
          </p:nvSpPr>
          <p:spPr bwMode="auto">
            <a:xfrm flipH="1">
              <a:off x="2083" y="2255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7" name="Rectangle 87"/>
            <p:cNvSpPr>
              <a:spLocks noChangeArrowheads="1"/>
            </p:cNvSpPr>
            <p:nvPr/>
          </p:nvSpPr>
          <p:spPr bwMode="auto">
            <a:xfrm flipH="1">
              <a:off x="2134" y="2275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48" name="Freeform 88"/>
            <p:cNvSpPr>
              <a:spLocks noChangeArrowheads="1"/>
            </p:cNvSpPr>
            <p:nvPr/>
          </p:nvSpPr>
          <p:spPr bwMode="auto">
            <a:xfrm flipH="1">
              <a:off x="1806" y="2261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9" name="Rectangle 89"/>
            <p:cNvSpPr>
              <a:spLocks noChangeArrowheads="1"/>
            </p:cNvSpPr>
            <p:nvPr/>
          </p:nvSpPr>
          <p:spPr bwMode="auto">
            <a:xfrm flipH="1">
              <a:off x="1895" y="2498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50" name="Rectangle 90"/>
            <p:cNvSpPr>
              <a:spLocks noChangeArrowheads="1"/>
            </p:cNvSpPr>
            <p:nvPr/>
          </p:nvSpPr>
          <p:spPr bwMode="auto">
            <a:xfrm flipH="1">
              <a:off x="1859" y="2279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51" name="Rectangle 91"/>
            <p:cNvSpPr>
              <a:spLocks noChangeArrowheads="1"/>
            </p:cNvSpPr>
            <p:nvPr/>
          </p:nvSpPr>
          <p:spPr bwMode="auto">
            <a:xfrm>
              <a:off x="3702" y="2776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2" name="Rectangle 92"/>
            <p:cNvSpPr>
              <a:spLocks noChangeArrowheads="1"/>
            </p:cNvSpPr>
            <p:nvPr/>
          </p:nvSpPr>
          <p:spPr bwMode="auto">
            <a:xfrm>
              <a:off x="3713" y="2793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T2</a:t>
              </a:r>
            </a:p>
          </p:txBody>
        </p:sp>
        <p:sp>
          <p:nvSpPr>
            <p:cNvPr id="41053" name="Freeform 93"/>
            <p:cNvSpPr>
              <a:spLocks noChangeArrowheads="1"/>
            </p:cNvSpPr>
            <p:nvPr/>
          </p:nvSpPr>
          <p:spPr bwMode="auto">
            <a:xfrm>
              <a:off x="3274" y="2384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4" name="Rectangle 94"/>
            <p:cNvSpPr>
              <a:spLocks noChangeArrowheads="1"/>
            </p:cNvSpPr>
            <p:nvPr/>
          </p:nvSpPr>
          <p:spPr bwMode="auto">
            <a:xfrm>
              <a:off x="3323" y="2407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auto">
            <a:xfrm>
              <a:off x="3441" y="2545"/>
              <a:ext cx="266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3617" y="2437"/>
              <a:ext cx="147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7" name="Rectangle 97"/>
            <p:cNvSpPr>
              <a:spLocks noChangeArrowheads="1"/>
            </p:cNvSpPr>
            <p:nvPr/>
          </p:nvSpPr>
          <p:spPr bwMode="auto">
            <a:xfrm>
              <a:off x="3674" y="249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auto">
            <a:xfrm flipH="1">
              <a:off x="3807" y="2443"/>
              <a:ext cx="54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9" name="Freeform 99"/>
            <p:cNvSpPr>
              <a:spLocks noChangeArrowheads="1"/>
            </p:cNvSpPr>
            <p:nvPr/>
          </p:nvSpPr>
          <p:spPr bwMode="auto">
            <a:xfrm>
              <a:off x="3142" y="2592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0" name="Rectangle 100"/>
            <p:cNvSpPr>
              <a:spLocks noChangeArrowheads="1"/>
            </p:cNvSpPr>
            <p:nvPr/>
          </p:nvSpPr>
          <p:spPr bwMode="auto">
            <a:xfrm>
              <a:off x="3192" y="2609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auto">
            <a:xfrm>
              <a:off x="3319" y="2704"/>
              <a:ext cx="375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2" name="Rectangle 102"/>
            <p:cNvSpPr>
              <a:spLocks noChangeArrowheads="1"/>
            </p:cNvSpPr>
            <p:nvPr/>
          </p:nvSpPr>
          <p:spPr bwMode="auto">
            <a:xfrm>
              <a:off x="3427" y="267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63" name="Freeform 103"/>
            <p:cNvSpPr>
              <a:spLocks noChangeArrowheads="1"/>
            </p:cNvSpPr>
            <p:nvPr/>
          </p:nvSpPr>
          <p:spPr bwMode="auto">
            <a:xfrm>
              <a:off x="4016" y="2418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4" name="Rectangle 104"/>
            <p:cNvSpPr>
              <a:spLocks noChangeArrowheads="1"/>
            </p:cNvSpPr>
            <p:nvPr/>
          </p:nvSpPr>
          <p:spPr bwMode="auto">
            <a:xfrm>
              <a:off x="4067" y="2449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auto">
            <a:xfrm flipH="1">
              <a:off x="3889" y="2570"/>
              <a:ext cx="151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6" name="Rectangle 106"/>
            <p:cNvSpPr>
              <a:spLocks noChangeArrowheads="1"/>
            </p:cNvSpPr>
            <p:nvPr/>
          </p:nvSpPr>
          <p:spPr bwMode="auto">
            <a:xfrm>
              <a:off x="3951" y="2573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67" name="Rectangle 107"/>
            <p:cNvSpPr>
              <a:spLocks noChangeArrowheads="1"/>
            </p:cNvSpPr>
            <p:nvPr/>
          </p:nvSpPr>
          <p:spPr bwMode="auto">
            <a:xfrm>
              <a:off x="3517" y="2552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68" name="Freeform 108"/>
            <p:cNvSpPr>
              <a:spLocks noChangeArrowheads="1"/>
            </p:cNvSpPr>
            <p:nvPr/>
          </p:nvSpPr>
          <p:spPr bwMode="auto">
            <a:xfrm>
              <a:off x="3506" y="2255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9" name="Rectangle 109"/>
            <p:cNvSpPr>
              <a:spLocks noChangeArrowheads="1"/>
            </p:cNvSpPr>
            <p:nvPr/>
          </p:nvSpPr>
          <p:spPr bwMode="auto">
            <a:xfrm>
              <a:off x="3553" y="2275"/>
              <a:ext cx="70" cy="13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70" name="Freeform 110"/>
            <p:cNvSpPr>
              <a:spLocks noChangeArrowheads="1"/>
            </p:cNvSpPr>
            <p:nvPr/>
          </p:nvSpPr>
          <p:spPr bwMode="auto">
            <a:xfrm>
              <a:off x="3786" y="2261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1" name="Freeform 111"/>
            <p:cNvSpPr>
              <a:spLocks/>
            </p:cNvSpPr>
            <p:nvPr/>
          </p:nvSpPr>
          <p:spPr bwMode="auto">
            <a:xfrm rot="5820000">
              <a:off x="3651" y="2321"/>
              <a:ext cx="101" cy="78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2" name="Rectangle 112"/>
            <p:cNvSpPr>
              <a:spLocks noChangeArrowheads="1"/>
            </p:cNvSpPr>
            <p:nvPr/>
          </p:nvSpPr>
          <p:spPr bwMode="auto">
            <a:xfrm>
              <a:off x="3820" y="2503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73" name="Rectangle 113"/>
            <p:cNvSpPr>
              <a:spLocks noChangeArrowheads="1"/>
            </p:cNvSpPr>
            <p:nvPr/>
          </p:nvSpPr>
          <p:spPr bwMode="auto">
            <a:xfrm>
              <a:off x="3831" y="2279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74" name="Freeform 114"/>
            <p:cNvSpPr>
              <a:spLocks/>
            </p:cNvSpPr>
            <p:nvPr/>
          </p:nvSpPr>
          <p:spPr bwMode="auto">
            <a:xfrm rot="15780000" flipH="1">
              <a:off x="2005" y="2323"/>
              <a:ext cx="101" cy="76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auto">
            <a:xfrm flipH="1">
              <a:off x="2251" y="926"/>
              <a:ext cx="1282" cy="1362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auto">
            <a:xfrm flipH="1">
              <a:off x="1974" y="1476"/>
              <a:ext cx="1353" cy="81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auto">
            <a:xfrm>
              <a:off x="3407" y="1467"/>
              <a:ext cx="439" cy="79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8" name="Rectangle 118"/>
            <p:cNvSpPr>
              <a:spLocks noChangeArrowheads="1"/>
            </p:cNvSpPr>
            <p:nvPr/>
          </p:nvSpPr>
          <p:spPr bwMode="auto">
            <a:xfrm flipH="1">
              <a:off x="3450" y="1547"/>
              <a:ext cx="7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79" name="Rectangle 119"/>
            <p:cNvSpPr>
              <a:spLocks noChangeArrowheads="1"/>
            </p:cNvSpPr>
            <p:nvPr/>
          </p:nvSpPr>
          <p:spPr bwMode="auto">
            <a:xfrm>
              <a:off x="3171" y="1476"/>
              <a:ext cx="11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auto">
            <a:xfrm flipH="1">
              <a:off x="3592" y="963"/>
              <a:ext cx="4" cy="1289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1" name="Freeform 121"/>
            <p:cNvSpPr>
              <a:spLocks/>
            </p:cNvSpPr>
            <p:nvPr/>
          </p:nvSpPr>
          <p:spPr bwMode="auto">
            <a:xfrm>
              <a:off x="2519" y="2420"/>
              <a:ext cx="693" cy="162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333399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2" name="Rectangle 122"/>
            <p:cNvSpPr>
              <a:spLocks noChangeArrowheads="1"/>
            </p:cNvSpPr>
            <p:nvPr/>
          </p:nvSpPr>
          <p:spPr bwMode="auto">
            <a:xfrm flipH="1">
              <a:off x="2824" y="2366"/>
              <a:ext cx="11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333399"/>
                  </a:solidFill>
                </a:rPr>
                <a:t>z</a:t>
              </a:r>
              <a:r>
                <a:rPr lang="en-US" sz="1200" baseline="-25000">
                  <a:solidFill>
                    <a:srgbClr val="333399"/>
                  </a:solidFill>
                </a:rPr>
                <a:t>d</a:t>
              </a:r>
            </a:p>
          </p:txBody>
        </p:sp>
        <p:grpSp>
          <p:nvGrpSpPr>
            <p:cNvPr id="67709" name="Group 123"/>
            <p:cNvGrpSpPr>
              <a:grpSpLocks/>
            </p:cNvGrpSpPr>
            <p:nvPr/>
          </p:nvGrpSpPr>
          <p:grpSpPr bwMode="auto">
            <a:xfrm>
              <a:off x="2425" y="2100"/>
              <a:ext cx="886" cy="251"/>
              <a:chOff x="2425" y="2100"/>
              <a:chExt cx="886" cy="251"/>
            </a:xfrm>
          </p:grpSpPr>
          <p:sp>
            <p:nvSpPr>
              <p:cNvPr id="41084" name="Freeform 124"/>
              <p:cNvSpPr>
                <a:spLocks/>
              </p:cNvSpPr>
              <p:nvPr/>
            </p:nvSpPr>
            <p:spPr bwMode="auto">
              <a:xfrm>
                <a:off x="2425" y="2147"/>
                <a:ext cx="886" cy="204"/>
              </a:xfrm>
              <a:custGeom>
                <a:avLst/>
                <a:gdLst>
                  <a:gd name="T0" fmla="*/ 1764 w 1764"/>
                  <a:gd name="T1" fmla="*/ 383 h 383"/>
                  <a:gd name="T2" fmla="*/ 1703 w 1764"/>
                  <a:gd name="T3" fmla="*/ 322 h 383"/>
                  <a:gd name="T4" fmla="*/ 1639 w 1764"/>
                  <a:gd name="T5" fmla="*/ 266 h 383"/>
                  <a:gd name="T6" fmla="*/ 1570 w 1764"/>
                  <a:gd name="T7" fmla="*/ 215 h 383"/>
                  <a:gd name="T8" fmla="*/ 1498 w 1764"/>
                  <a:gd name="T9" fmla="*/ 168 h 383"/>
                  <a:gd name="T10" fmla="*/ 1422 w 1764"/>
                  <a:gd name="T11" fmla="*/ 126 h 383"/>
                  <a:gd name="T12" fmla="*/ 1344 w 1764"/>
                  <a:gd name="T13" fmla="*/ 91 h 383"/>
                  <a:gd name="T14" fmla="*/ 1263 w 1764"/>
                  <a:gd name="T15" fmla="*/ 61 h 383"/>
                  <a:gd name="T16" fmla="*/ 1180 w 1764"/>
                  <a:gd name="T17" fmla="*/ 37 h 383"/>
                  <a:gd name="T18" fmla="*/ 1096 w 1764"/>
                  <a:gd name="T19" fmla="*/ 19 h 383"/>
                  <a:gd name="T20" fmla="*/ 1011 w 1764"/>
                  <a:gd name="T21" fmla="*/ 6 h 383"/>
                  <a:gd name="T22" fmla="*/ 925 w 1764"/>
                  <a:gd name="T23" fmla="*/ 0 h 383"/>
                  <a:gd name="T24" fmla="*/ 839 w 1764"/>
                  <a:gd name="T25" fmla="*/ 0 h 383"/>
                  <a:gd name="T26" fmla="*/ 753 w 1764"/>
                  <a:gd name="T27" fmla="*/ 6 h 383"/>
                  <a:gd name="T28" fmla="*/ 668 w 1764"/>
                  <a:gd name="T29" fmla="*/ 19 h 383"/>
                  <a:gd name="T30" fmla="*/ 584 w 1764"/>
                  <a:gd name="T31" fmla="*/ 37 h 383"/>
                  <a:gd name="T32" fmla="*/ 501 w 1764"/>
                  <a:gd name="T33" fmla="*/ 61 h 383"/>
                  <a:gd name="T34" fmla="*/ 420 w 1764"/>
                  <a:gd name="T35" fmla="*/ 91 h 383"/>
                  <a:gd name="T36" fmla="*/ 342 w 1764"/>
                  <a:gd name="T37" fmla="*/ 126 h 383"/>
                  <a:gd name="T38" fmla="*/ 266 w 1764"/>
                  <a:gd name="T39" fmla="*/ 168 h 383"/>
                  <a:gd name="T40" fmla="*/ 194 w 1764"/>
                  <a:gd name="T41" fmla="*/ 215 h 383"/>
                  <a:gd name="T42" fmla="*/ 125 w 1764"/>
                  <a:gd name="T43" fmla="*/ 266 h 383"/>
                  <a:gd name="T44" fmla="*/ 61 w 1764"/>
                  <a:gd name="T45" fmla="*/ 322 h 383"/>
                  <a:gd name="T46" fmla="*/ 0 w 1764"/>
                  <a:gd name="T47" fmla="*/ 38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64" h="383">
                    <a:moveTo>
                      <a:pt x="1764" y="383"/>
                    </a:moveTo>
                    <a:lnTo>
                      <a:pt x="1703" y="322"/>
                    </a:lnTo>
                    <a:lnTo>
                      <a:pt x="1639" y="266"/>
                    </a:lnTo>
                    <a:lnTo>
                      <a:pt x="1570" y="215"/>
                    </a:lnTo>
                    <a:lnTo>
                      <a:pt x="1498" y="168"/>
                    </a:lnTo>
                    <a:lnTo>
                      <a:pt x="1422" y="126"/>
                    </a:lnTo>
                    <a:lnTo>
                      <a:pt x="1344" y="91"/>
                    </a:lnTo>
                    <a:lnTo>
                      <a:pt x="1263" y="61"/>
                    </a:lnTo>
                    <a:lnTo>
                      <a:pt x="1180" y="37"/>
                    </a:lnTo>
                    <a:lnTo>
                      <a:pt x="1096" y="19"/>
                    </a:lnTo>
                    <a:lnTo>
                      <a:pt x="1011" y="6"/>
                    </a:lnTo>
                    <a:lnTo>
                      <a:pt x="925" y="0"/>
                    </a:lnTo>
                    <a:lnTo>
                      <a:pt x="839" y="0"/>
                    </a:lnTo>
                    <a:lnTo>
                      <a:pt x="753" y="6"/>
                    </a:lnTo>
                    <a:lnTo>
                      <a:pt x="668" y="19"/>
                    </a:lnTo>
                    <a:lnTo>
                      <a:pt x="584" y="37"/>
                    </a:lnTo>
                    <a:lnTo>
                      <a:pt x="501" y="61"/>
                    </a:lnTo>
                    <a:lnTo>
                      <a:pt x="420" y="91"/>
                    </a:lnTo>
                    <a:lnTo>
                      <a:pt x="342" y="126"/>
                    </a:lnTo>
                    <a:lnTo>
                      <a:pt x="266" y="168"/>
                    </a:lnTo>
                    <a:lnTo>
                      <a:pt x="194" y="215"/>
                    </a:lnTo>
                    <a:lnTo>
                      <a:pt x="125" y="266"/>
                    </a:lnTo>
                    <a:lnTo>
                      <a:pt x="61" y="322"/>
                    </a:lnTo>
                    <a:lnTo>
                      <a:pt x="0" y="383"/>
                    </a:lnTo>
                  </a:path>
                </a:pathLst>
              </a:custGeom>
              <a:noFill/>
              <a:ln w="12600" cap="flat">
                <a:solidFill>
                  <a:srgbClr val="333399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5" name="Rectangle 125"/>
              <p:cNvSpPr>
                <a:spLocks noChangeArrowheads="1"/>
              </p:cNvSpPr>
              <p:nvPr/>
            </p:nvSpPr>
            <p:spPr bwMode="auto">
              <a:xfrm flipH="1">
                <a:off x="2809" y="2100"/>
                <a:ext cx="113" cy="1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200">
                    <a:solidFill>
                      <a:srgbClr val="333399"/>
                    </a:solidFill>
                  </a:rPr>
                  <a:t>z</a:t>
                </a:r>
                <a:r>
                  <a:rPr lang="en-US" sz="1200" baseline="-25000">
                    <a:solidFill>
                      <a:srgbClr val="333399"/>
                    </a:solidFill>
                  </a:rPr>
                  <a:t>s</a:t>
                </a:r>
              </a:p>
            </p:txBody>
          </p:sp>
        </p:grpSp>
      </p:grpSp>
      <p:sp>
        <p:nvSpPr>
          <p:cNvPr id="41086" name="Line 126"/>
          <p:cNvSpPr>
            <a:spLocks noChangeShapeType="1"/>
          </p:cNvSpPr>
          <p:nvPr/>
        </p:nvSpPr>
        <p:spPr bwMode="auto">
          <a:xfrm flipH="1">
            <a:off x="1684337" y="2181225"/>
            <a:ext cx="1393825" cy="28575"/>
          </a:xfrm>
          <a:prstGeom prst="line">
            <a:avLst/>
          </a:prstGeom>
          <a:noFill/>
          <a:ln w="19080" cap="flat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87" name="Rectangle 127"/>
          <p:cNvSpPr>
            <a:spLocks noChangeArrowheads="1"/>
          </p:cNvSpPr>
          <p:nvPr/>
        </p:nvSpPr>
        <p:spPr bwMode="auto">
          <a:xfrm flipH="1">
            <a:off x="2338387" y="2089150"/>
            <a:ext cx="82550" cy="182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µ</a:t>
            </a:r>
          </a:p>
        </p:txBody>
      </p:sp>
    </p:spTree>
    <p:extLst>
      <p:ext uri="{BB962C8B-B14F-4D97-AF65-F5344CB8AC3E}">
        <p14:creationId xmlns:p14="http://schemas.microsoft.com/office/powerpoint/2010/main" val="2240127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 flipH="1">
            <a:off x="2784475" y="1760537"/>
            <a:ext cx="1587" cy="274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448050" y="1212850"/>
            <a:ext cx="1587" cy="2746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00" y="-111125"/>
            <a:ext cx="86598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dirty="0">
                <a:solidFill>
                  <a:srgbClr val="0C0EE4"/>
                </a:solidFill>
              </a:rPr>
              <a:t>Nuclear Twin Family Design (NTFD)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4884738"/>
            <a:ext cx="9144000" cy="17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7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marL="608013" indent="-608013">
              <a:spcBef>
                <a:spcPts val="5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grpSp>
        <p:nvGrpSpPr>
          <p:cNvPr id="67590" name="Group 6"/>
          <p:cNvGrpSpPr>
            <a:grpSpLocks/>
          </p:cNvGrpSpPr>
          <p:nvPr/>
        </p:nvGrpSpPr>
        <p:grpSpPr bwMode="auto">
          <a:xfrm>
            <a:off x="304800" y="914400"/>
            <a:ext cx="4144962" cy="3767137"/>
            <a:chOff x="1573" y="585"/>
            <a:chExt cx="2611" cy="2373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 flipH="1">
              <a:off x="3317" y="1296"/>
              <a:ext cx="169" cy="182"/>
            </a:xfrm>
            <a:prstGeom prst="rect">
              <a:avLst/>
            </a:prstGeom>
            <a:solidFill>
              <a:srgbClr val="C2C2C2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 flipH="1">
              <a:off x="3327" y="1306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Ma</a:t>
              </a:r>
            </a:p>
          </p:txBody>
        </p:sp>
        <p:sp>
          <p:nvSpPr>
            <p:cNvPr id="40969" name="Freeform 9"/>
            <p:cNvSpPr>
              <a:spLocks noChangeArrowheads="1"/>
            </p:cNvSpPr>
            <p:nvPr/>
          </p:nvSpPr>
          <p:spPr bwMode="auto">
            <a:xfrm flipH="1">
              <a:off x="3749" y="897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 flipH="1">
              <a:off x="3795" y="920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H="1">
              <a:off x="3484" y="1058"/>
              <a:ext cx="268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>
              <a:off x="3427" y="950"/>
              <a:ext cx="149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 flipH="1">
              <a:off x="3460" y="1011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3332" y="956"/>
              <a:ext cx="52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Freeform 15"/>
            <p:cNvSpPr>
              <a:spLocks noChangeArrowheads="1"/>
            </p:cNvSpPr>
            <p:nvPr/>
          </p:nvSpPr>
          <p:spPr bwMode="auto">
            <a:xfrm flipH="1">
              <a:off x="3880" y="1105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 flipH="1">
              <a:off x="3920" y="1122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3497" y="1217"/>
              <a:ext cx="377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 flipH="1">
              <a:off x="3708" y="1189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0979" name="Freeform 19"/>
            <p:cNvSpPr>
              <a:spLocks noChangeArrowheads="1"/>
            </p:cNvSpPr>
            <p:nvPr/>
          </p:nvSpPr>
          <p:spPr bwMode="auto">
            <a:xfrm flipH="1">
              <a:off x="3008" y="931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 flipH="1">
              <a:off x="3051" y="962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3153" y="1083"/>
              <a:ext cx="149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 flipH="1">
              <a:off x="3172" y="108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 flipH="1">
              <a:off x="3628" y="1065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84" name="Freeform 24"/>
            <p:cNvSpPr>
              <a:spLocks noChangeArrowheads="1"/>
            </p:cNvSpPr>
            <p:nvPr/>
          </p:nvSpPr>
          <p:spPr bwMode="auto">
            <a:xfrm flipH="1">
              <a:off x="3518" y="768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 flipH="1">
              <a:off x="3565" y="788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0986" name="Freeform 26"/>
            <p:cNvSpPr>
              <a:spLocks noChangeArrowheads="1"/>
            </p:cNvSpPr>
            <p:nvPr/>
          </p:nvSpPr>
          <p:spPr bwMode="auto">
            <a:xfrm flipH="1">
              <a:off x="3237" y="774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auto">
            <a:xfrm rot="1920000" flipH="1">
              <a:off x="3640" y="695"/>
              <a:ext cx="80" cy="87"/>
            </a:xfrm>
            <a:custGeom>
              <a:avLst/>
              <a:gdLst>
                <a:gd name="T0" fmla="*/ 0 w 360"/>
                <a:gd name="T1" fmla="*/ 1392 h 1392"/>
                <a:gd name="T2" fmla="*/ 80 w 360"/>
                <a:gd name="T3" fmla="*/ 328 h 1392"/>
                <a:gd name="T4" fmla="*/ 280 w 360"/>
                <a:gd name="T5" fmla="*/ 176 h 1392"/>
                <a:gd name="T6" fmla="*/ 360 w 360"/>
                <a:gd name="T7" fmla="*/ 138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1392">
                  <a:moveTo>
                    <a:pt x="0" y="1392"/>
                  </a:moveTo>
                  <a:cubicBezTo>
                    <a:pt x="16" y="961"/>
                    <a:pt x="33" y="531"/>
                    <a:pt x="80" y="328"/>
                  </a:cubicBezTo>
                  <a:cubicBezTo>
                    <a:pt x="127" y="125"/>
                    <a:pt x="233" y="0"/>
                    <a:pt x="280" y="176"/>
                  </a:cubicBezTo>
                  <a:cubicBezTo>
                    <a:pt x="327" y="352"/>
                    <a:pt x="343" y="868"/>
                    <a:pt x="360" y="1384"/>
                  </a:cubicBezTo>
                </a:path>
              </a:pathLst>
            </a:custGeom>
            <a:noFill/>
            <a:ln w="936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 flipH="1">
              <a:off x="3676" y="636"/>
              <a:ext cx="6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auto">
            <a:xfrm rot="15780000" flipH="1">
              <a:off x="3171" y="848"/>
              <a:ext cx="101" cy="76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 flipH="1">
              <a:off x="3152" y="835"/>
              <a:ext cx="4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0991" name="Freeform 31"/>
            <p:cNvSpPr>
              <a:spLocks/>
            </p:cNvSpPr>
            <p:nvPr/>
          </p:nvSpPr>
          <p:spPr bwMode="auto">
            <a:xfrm flipH="1">
              <a:off x="3316" y="670"/>
              <a:ext cx="275" cy="91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 flipH="1">
              <a:off x="3424" y="585"/>
              <a:ext cx="52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 flipH="1">
              <a:off x="3328" y="965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 flipH="1">
              <a:off x="3290" y="792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2279" y="1289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2290" y="1306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Fa</a:t>
              </a:r>
            </a:p>
          </p:txBody>
        </p:sp>
        <p:sp>
          <p:nvSpPr>
            <p:cNvPr id="40997" name="Freeform 37"/>
            <p:cNvSpPr>
              <a:spLocks noChangeArrowheads="1"/>
            </p:cNvSpPr>
            <p:nvPr/>
          </p:nvSpPr>
          <p:spPr bwMode="auto">
            <a:xfrm>
              <a:off x="1851" y="897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1900" y="920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>
              <a:off x="2018" y="1058"/>
              <a:ext cx="266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auto">
            <a:xfrm>
              <a:off x="2194" y="950"/>
              <a:ext cx="147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1" name="Rectangle 41"/>
            <p:cNvSpPr>
              <a:spLocks noChangeArrowheads="1"/>
            </p:cNvSpPr>
            <p:nvPr/>
          </p:nvSpPr>
          <p:spPr bwMode="auto">
            <a:xfrm>
              <a:off x="2251" y="1011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 flipH="1">
              <a:off x="2384" y="956"/>
              <a:ext cx="54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3" name="Freeform 43"/>
            <p:cNvSpPr>
              <a:spLocks noChangeArrowheads="1"/>
            </p:cNvSpPr>
            <p:nvPr/>
          </p:nvSpPr>
          <p:spPr bwMode="auto">
            <a:xfrm>
              <a:off x="1719" y="1105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4" name="Rectangle 44"/>
            <p:cNvSpPr>
              <a:spLocks noChangeArrowheads="1"/>
            </p:cNvSpPr>
            <p:nvPr/>
          </p:nvSpPr>
          <p:spPr bwMode="auto">
            <a:xfrm>
              <a:off x="1769" y="1122"/>
              <a:ext cx="80" cy="13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auto">
            <a:xfrm>
              <a:off x="1896" y="1217"/>
              <a:ext cx="375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6" name="Rectangle 46"/>
            <p:cNvSpPr>
              <a:spLocks noChangeArrowheads="1"/>
            </p:cNvSpPr>
            <p:nvPr/>
          </p:nvSpPr>
          <p:spPr bwMode="auto">
            <a:xfrm>
              <a:off x="2004" y="1189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07" name="Freeform 47"/>
            <p:cNvSpPr>
              <a:spLocks noChangeArrowheads="1"/>
            </p:cNvSpPr>
            <p:nvPr/>
          </p:nvSpPr>
          <p:spPr bwMode="auto">
            <a:xfrm>
              <a:off x="2593" y="931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8" name="Rectangle 48"/>
            <p:cNvSpPr>
              <a:spLocks noChangeArrowheads="1"/>
            </p:cNvSpPr>
            <p:nvPr/>
          </p:nvSpPr>
          <p:spPr bwMode="auto">
            <a:xfrm>
              <a:off x="2644" y="962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auto">
            <a:xfrm flipH="1">
              <a:off x="2466" y="1083"/>
              <a:ext cx="151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0" name="Rectangle 50"/>
            <p:cNvSpPr>
              <a:spLocks noChangeArrowheads="1"/>
            </p:cNvSpPr>
            <p:nvPr/>
          </p:nvSpPr>
          <p:spPr bwMode="auto">
            <a:xfrm>
              <a:off x="2541" y="108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11" name="Rectangle 51"/>
            <p:cNvSpPr>
              <a:spLocks noChangeArrowheads="1"/>
            </p:cNvSpPr>
            <p:nvPr/>
          </p:nvSpPr>
          <p:spPr bwMode="auto">
            <a:xfrm>
              <a:off x="2094" y="1065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12" name="Freeform 52"/>
            <p:cNvSpPr>
              <a:spLocks noChangeArrowheads="1"/>
            </p:cNvSpPr>
            <p:nvPr/>
          </p:nvSpPr>
          <p:spPr bwMode="auto">
            <a:xfrm>
              <a:off x="2083" y="768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3" name="Rectangle 53"/>
            <p:cNvSpPr>
              <a:spLocks noChangeArrowheads="1"/>
            </p:cNvSpPr>
            <p:nvPr/>
          </p:nvSpPr>
          <p:spPr bwMode="auto">
            <a:xfrm>
              <a:off x="2130" y="788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14" name="Freeform 54"/>
            <p:cNvSpPr>
              <a:spLocks noChangeArrowheads="1"/>
            </p:cNvSpPr>
            <p:nvPr/>
          </p:nvSpPr>
          <p:spPr bwMode="auto">
            <a:xfrm>
              <a:off x="2363" y="774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5" name="Freeform 55"/>
            <p:cNvSpPr>
              <a:spLocks/>
            </p:cNvSpPr>
            <p:nvPr/>
          </p:nvSpPr>
          <p:spPr bwMode="auto">
            <a:xfrm rot="19680000">
              <a:off x="2049" y="695"/>
              <a:ext cx="80" cy="87"/>
            </a:xfrm>
            <a:custGeom>
              <a:avLst/>
              <a:gdLst>
                <a:gd name="T0" fmla="*/ 0 w 360"/>
                <a:gd name="T1" fmla="*/ 1392 h 1392"/>
                <a:gd name="T2" fmla="*/ 80 w 360"/>
                <a:gd name="T3" fmla="*/ 328 h 1392"/>
                <a:gd name="T4" fmla="*/ 280 w 360"/>
                <a:gd name="T5" fmla="*/ 176 h 1392"/>
                <a:gd name="T6" fmla="*/ 360 w 360"/>
                <a:gd name="T7" fmla="*/ 138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1392">
                  <a:moveTo>
                    <a:pt x="0" y="1392"/>
                  </a:moveTo>
                  <a:cubicBezTo>
                    <a:pt x="16" y="961"/>
                    <a:pt x="33" y="531"/>
                    <a:pt x="80" y="328"/>
                  </a:cubicBezTo>
                  <a:cubicBezTo>
                    <a:pt x="127" y="125"/>
                    <a:pt x="233" y="0"/>
                    <a:pt x="280" y="176"/>
                  </a:cubicBezTo>
                  <a:cubicBezTo>
                    <a:pt x="327" y="352"/>
                    <a:pt x="343" y="868"/>
                    <a:pt x="360" y="1384"/>
                  </a:cubicBezTo>
                </a:path>
              </a:pathLst>
            </a:custGeom>
            <a:noFill/>
            <a:ln w="936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6" name="Rectangle 56"/>
            <p:cNvSpPr>
              <a:spLocks noChangeArrowheads="1"/>
            </p:cNvSpPr>
            <p:nvPr/>
          </p:nvSpPr>
          <p:spPr bwMode="auto">
            <a:xfrm>
              <a:off x="2032" y="636"/>
              <a:ext cx="6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41017" name="Freeform 57"/>
            <p:cNvSpPr>
              <a:spLocks/>
            </p:cNvSpPr>
            <p:nvPr/>
          </p:nvSpPr>
          <p:spPr bwMode="auto">
            <a:xfrm rot="5820000">
              <a:off x="2500" y="846"/>
              <a:ext cx="101" cy="78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2567" y="835"/>
              <a:ext cx="4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1019" name="Freeform 59"/>
            <p:cNvSpPr>
              <a:spLocks/>
            </p:cNvSpPr>
            <p:nvPr/>
          </p:nvSpPr>
          <p:spPr bwMode="auto">
            <a:xfrm>
              <a:off x="2174" y="670"/>
              <a:ext cx="275" cy="91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0" name="Rectangle 60"/>
            <p:cNvSpPr>
              <a:spLocks noChangeArrowheads="1"/>
            </p:cNvSpPr>
            <p:nvPr/>
          </p:nvSpPr>
          <p:spPr bwMode="auto">
            <a:xfrm>
              <a:off x="2289" y="585"/>
              <a:ext cx="52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41021" name="Rectangle 61"/>
            <p:cNvSpPr>
              <a:spLocks noChangeArrowheads="1"/>
            </p:cNvSpPr>
            <p:nvPr/>
          </p:nvSpPr>
          <p:spPr bwMode="auto">
            <a:xfrm>
              <a:off x="2412" y="968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22" name="Rectangle 62"/>
            <p:cNvSpPr>
              <a:spLocks noChangeArrowheads="1"/>
            </p:cNvSpPr>
            <p:nvPr/>
          </p:nvSpPr>
          <p:spPr bwMode="auto">
            <a:xfrm>
              <a:off x="2408" y="792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>
              <a:off x="2237" y="922"/>
              <a:ext cx="1280" cy="1362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auto">
            <a:xfrm>
              <a:off x="2443" y="1472"/>
              <a:ext cx="1351" cy="81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auto">
            <a:xfrm flipH="1">
              <a:off x="1922" y="1463"/>
              <a:ext cx="441" cy="79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6" name="Rectangle 66"/>
            <p:cNvSpPr>
              <a:spLocks noChangeArrowheads="1"/>
            </p:cNvSpPr>
            <p:nvPr/>
          </p:nvSpPr>
          <p:spPr bwMode="auto">
            <a:xfrm>
              <a:off x="2238" y="1543"/>
              <a:ext cx="7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27" name="Rectangle 67"/>
            <p:cNvSpPr>
              <a:spLocks noChangeArrowheads="1"/>
            </p:cNvSpPr>
            <p:nvPr/>
          </p:nvSpPr>
          <p:spPr bwMode="auto">
            <a:xfrm flipH="1">
              <a:off x="2487" y="1476"/>
              <a:ext cx="11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auto">
            <a:xfrm>
              <a:off x="2174" y="959"/>
              <a:ext cx="2" cy="1289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9" name="Rectangle 69"/>
            <p:cNvSpPr>
              <a:spLocks noChangeArrowheads="1"/>
            </p:cNvSpPr>
            <p:nvPr/>
          </p:nvSpPr>
          <p:spPr bwMode="auto">
            <a:xfrm flipH="1">
              <a:off x="1890" y="2776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0" name="Rectangle 70"/>
            <p:cNvSpPr>
              <a:spLocks noChangeArrowheads="1"/>
            </p:cNvSpPr>
            <p:nvPr/>
          </p:nvSpPr>
          <p:spPr bwMode="auto">
            <a:xfrm flipH="1">
              <a:off x="1898" y="2809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T1</a:t>
              </a:r>
            </a:p>
          </p:txBody>
        </p:sp>
        <p:sp>
          <p:nvSpPr>
            <p:cNvPr id="41031" name="Freeform 71"/>
            <p:cNvSpPr>
              <a:spLocks noChangeArrowheads="1"/>
            </p:cNvSpPr>
            <p:nvPr/>
          </p:nvSpPr>
          <p:spPr bwMode="auto">
            <a:xfrm flipH="1">
              <a:off x="2314" y="2384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2" name="Rectangle 72"/>
            <p:cNvSpPr>
              <a:spLocks noChangeArrowheads="1"/>
            </p:cNvSpPr>
            <p:nvPr/>
          </p:nvSpPr>
          <p:spPr bwMode="auto">
            <a:xfrm flipH="1">
              <a:off x="2364" y="2407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auto">
            <a:xfrm flipH="1">
              <a:off x="2053" y="2545"/>
              <a:ext cx="268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auto">
            <a:xfrm flipH="1">
              <a:off x="1996" y="2437"/>
              <a:ext cx="149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5" name="Rectangle 75"/>
            <p:cNvSpPr>
              <a:spLocks noChangeArrowheads="1"/>
            </p:cNvSpPr>
            <p:nvPr/>
          </p:nvSpPr>
          <p:spPr bwMode="auto">
            <a:xfrm flipH="1">
              <a:off x="2030" y="249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auto">
            <a:xfrm>
              <a:off x="1901" y="2443"/>
              <a:ext cx="52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7" name="Freeform 77"/>
            <p:cNvSpPr>
              <a:spLocks noChangeArrowheads="1"/>
            </p:cNvSpPr>
            <p:nvPr/>
          </p:nvSpPr>
          <p:spPr bwMode="auto">
            <a:xfrm flipH="1">
              <a:off x="2449" y="2592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8" name="Rectangle 78"/>
            <p:cNvSpPr>
              <a:spLocks noChangeArrowheads="1"/>
            </p:cNvSpPr>
            <p:nvPr/>
          </p:nvSpPr>
          <p:spPr bwMode="auto">
            <a:xfrm flipH="1">
              <a:off x="2489" y="2609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auto">
            <a:xfrm flipH="1">
              <a:off x="2066" y="2704"/>
              <a:ext cx="377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0" name="Rectangle 80"/>
            <p:cNvSpPr>
              <a:spLocks noChangeArrowheads="1"/>
            </p:cNvSpPr>
            <p:nvPr/>
          </p:nvSpPr>
          <p:spPr bwMode="auto">
            <a:xfrm flipH="1">
              <a:off x="2276" y="267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41" name="Freeform 81"/>
            <p:cNvSpPr>
              <a:spLocks noChangeArrowheads="1"/>
            </p:cNvSpPr>
            <p:nvPr/>
          </p:nvSpPr>
          <p:spPr bwMode="auto">
            <a:xfrm flipH="1">
              <a:off x="1573" y="2418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2" name="Rectangle 82"/>
            <p:cNvSpPr>
              <a:spLocks noChangeArrowheads="1"/>
            </p:cNvSpPr>
            <p:nvPr/>
          </p:nvSpPr>
          <p:spPr bwMode="auto">
            <a:xfrm flipH="1">
              <a:off x="1620" y="2449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auto">
            <a:xfrm>
              <a:off x="1722" y="2570"/>
              <a:ext cx="149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4" name="Rectangle 84"/>
            <p:cNvSpPr>
              <a:spLocks noChangeArrowheads="1"/>
            </p:cNvSpPr>
            <p:nvPr/>
          </p:nvSpPr>
          <p:spPr bwMode="auto">
            <a:xfrm flipH="1">
              <a:off x="1749" y="258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45" name="Rectangle 85"/>
            <p:cNvSpPr>
              <a:spLocks noChangeArrowheads="1"/>
            </p:cNvSpPr>
            <p:nvPr/>
          </p:nvSpPr>
          <p:spPr bwMode="auto">
            <a:xfrm flipH="1">
              <a:off x="2197" y="2552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46" name="Freeform 86"/>
            <p:cNvSpPr>
              <a:spLocks noChangeArrowheads="1"/>
            </p:cNvSpPr>
            <p:nvPr/>
          </p:nvSpPr>
          <p:spPr bwMode="auto">
            <a:xfrm flipH="1">
              <a:off x="2083" y="2255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7" name="Rectangle 87"/>
            <p:cNvSpPr>
              <a:spLocks noChangeArrowheads="1"/>
            </p:cNvSpPr>
            <p:nvPr/>
          </p:nvSpPr>
          <p:spPr bwMode="auto">
            <a:xfrm flipH="1">
              <a:off x="2134" y="2275"/>
              <a:ext cx="7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48" name="Freeform 88"/>
            <p:cNvSpPr>
              <a:spLocks noChangeArrowheads="1"/>
            </p:cNvSpPr>
            <p:nvPr/>
          </p:nvSpPr>
          <p:spPr bwMode="auto">
            <a:xfrm flipH="1">
              <a:off x="1806" y="2261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9" name="Rectangle 89"/>
            <p:cNvSpPr>
              <a:spLocks noChangeArrowheads="1"/>
            </p:cNvSpPr>
            <p:nvPr/>
          </p:nvSpPr>
          <p:spPr bwMode="auto">
            <a:xfrm flipH="1">
              <a:off x="1895" y="2498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50" name="Rectangle 90"/>
            <p:cNvSpPr>
              <a:spLocks noChangeArrowheads="1"/>
            </p:cNvSpPr>
            <p:nvPr/>
          </p:nvSpPr>
          <p:spPr bwMode="auto">
            <a:xfrm flipH="1">
              <a:off x="1859" y="2279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51" name="Rectangle 91"/>
            <p:cNvSpPr>
              <a:spLocks noChangeArrowheads="1"/>
            </p:cNvSpPr>
            <p:nvPr/>
          </p:nvSpPr>
          <p:spPr bwMode="auto">
            <a:xfrm>
              <a:off x="3702" y="2776"/>
              <a:ext cx="169" cy="182"/>
            </a:xfrm>
            <a:prstGeom prst="rect">
              <a:avLst/>
            </a:prstGeom>
            <a:solidFill>
              <a:srgbClr val="C0C0C0"/>
            </a:solidFill>
            <a:ln w="1908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2" name="Rectangle 92"/>
            <p:cNvSpPr>
              <a:spLocks noChangeArrowheads="1"/>
            </p:cNvSpPr>
            <p:nvPr/>
          </p:nvSpPr>
          <p:spPr bwMode="auto">
            <a:xfrm>
              <a:off x="3713" y="2793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P</a:t>
              </a:r>
              <a:r>
                <a:rPr lang="en-US" sz="1200" baseline="-25000">
                  <a:solidFill>
                    <a:srgbClr val="000000"/>
                  </a:solidFill>
                </a:rPr>
                <a:t>T2</a:t>
              </a:r>
            </a:p>
          </p:txBody>
        </p:sp>
        <p:sp>
          <p:nvSpPr>
            <p:cNvPr id="41053" name="Freeform 93"/>
            <p:cNvSpPr>
              <a:spLocks noChangeArrowheads="1"/>
            </p:cNvSpPr>
            <p:nvPr/>
          </p:nvSpPr>
          <p:spPr bwMode="auto">
            <a:xfrm>
              <a:off x="3274" y="2384"/>
              <a:ext cx="169" cy="182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15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4" name="Rectangle 94"/>
            <p:cNvSpPr>
              <a:spLocks noChangeArrowheads="1"/>
            </p:cNvSpPr>
            <p:nvPr/>
          </p:nvSpPr>
          <p:spPr bwMode="auto">
            <a:xfrm>
              <a:off x="3323" y="2407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auto">
            <a:xfrm>
              <a:off x="3441" y="2545"/>
              <a:ext cx="266" cy="214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3617" y="2437"/>
              <a:ext cx="147" cy="32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7" name="Rectangle 97"/>
            <p:cNvSpPr>
              <a:spLocks noChangeArrowheads="1"/>
            </p:cNvSpPr>
            <p:nvPr/>
          </p:nvSpPr>
          <p:spPr bwMode="auto">
            <a:xfrm>
              <a:off x="3674" y="2498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auto">
            <a:xfrm flipH="1">
              <a:off x="3807" y="2443"/>
              <a:ext cx="54" cy="316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9" name="Freeform 99"/>
            <p:cNvSpPr>
              <a:spLocks noChangeArrowheads="1"/>
            </p:cNvSpPr>
            <p:nvPr/>
          </p:nvSpPr>
          <p:spPr bwMode="auto">
            <a:xfrm>
              <a:off x="3142" y="2592"/>
              <a:ext cx="170" cy="180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3366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0" name="Rectangle 100"/>
            <p:cNvSpPr>
              <a:spLocks noChangeArrowheads="1"/>
            </p:cNvSpPr>
            <p:nvPr/>
          </p:nvSpPr>
          <p:spPr bwMode="auto">
            <a:xfrm>
              <a:off x="3192" y="2609"/>
              <a:ext cx="80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auto">
            <a:xfrm>
              <a:off x="3319" y="2704"/>
              <a:ext cx="375" cy="12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2" name="Rectangle 102"/>
            <p:cNvSpPr>
              <a:spLocks noChangeArrowheads="1"/>
            </p:cNvSpPr>
            <p:nvPr/>
          </p:nvSpPr>
          <p:spPr bwMode="auto">
            <a:xfrm>
              <a:off x="3427" y="2676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063" name="Freeform 103"/>
            <p:cNvSpPr>
              <a:spLocks noChangeArrowheads="1"/>
            </p:cNvSpPr>
            <p:nvPr/>
          </p:nvSpPr>
          <p:spPr bwMode="auto">
            <a:xfrm>
              <a:off x="4016" y="2418"/>
              <a:ext cx="168" cy="182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5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3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9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9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3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5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4" name="Rectangle 104"/>
            <p:cNvSpPr>
              <a:spLocks noChangeArrowheads="1"/>
            </p:cNvSpPr>
            <p:nvPr/>
          </p:nvSpPr>
          <p:spPr bwMode="auto">
            <a:xfrm>
              <a:off x="4067" y="2449"/>
              <a:ext cx="74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auto">
            <a:xfrm flipH="1">
              <a:off x="3889" y="2570"/>
              <a:ext cx="151" cy="193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6" name="Rectangle 106"/>
            <p:cNvSpPr>
              <a:spLocks noChangeArrowheads="1"/>
            </p:cNvSpPr>
            <p:nvPr/>
          </p:nvSpPr>
          <p:spPr bwMode="auto">
            <a:xfrm>
              <a:off x="3951" y="2573"/>
              <a:ext cx="53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067" name="Rectangle 107"/>
            <p:cNvSpPr>
              <a:spLocks noChangeArrowheads="1"/>
            </p:cNvSpPr>
            <p:nvPr/>
          </p:nvSpPr>
          <p:spPr bwMode="auto">
            <a:xfrm>
              <a:off x="3517" y="2552"/>
              <a:ext cx="4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068" name="Freeform 108"/>
            <p:cNvSpPr>
              <a:spLocks noChangeArrowheads="1"/>
            </p:cNvSpPr>
            <p:nvPr/>
          </p:nvSpPr>
          <p:spPr bwMode="auto">
            <a:xfrm>
              <a:off x="3506" y="2255"/>
              <a:ext cx="168" cy="181"/>
            </a:xfrm>
            <a:custGeom>
              <a:avLst/>
              <a:gdLst>
                <a:gd name="T0" fmla="*/ 0 w 723"/>
                <a:gd name="T1" fmla="*/ 361 h 723"/>
                <a:gd name="T2" fmla="*/ 3 w 723"/>
                <a:gd name="T3" fmla="*/ 313 h 723"/>
                <a:gd name="T4" fmla="*/ 13 w 723"/>
                <a:gd name="T5" fmla="*/ 267 h 723"/>
                <a:gd name="T6" fmla="*/ 29 w 723"/>
                <a:gd name="T7" fmla="*/ 223 h 723"/>
                <a:gd name="T8" fmla="*/ 50 w 723"/>
                <a:gd name="T9" fmla="*/ 180 h 723"/>
                <a:gd name="T10" fmla="*/ 76 w 723"/>
                <a:gd name="T11" fmla="*/ 141 h 723"/>
                <a:gd name="T12" fmla="*/ 106 w 723"/>
                <a:gd name="T13" fmla="*/ 106 h 723"/>
                <a:gd name="T14" fmla="*/ 141 w 723"/>
                <a:gd name="T15" fmla="*/ 74 h 723"/>
                <a:gd name="T16" fmla="*/ 182 w 723"/>
                <a:gd name="T17" fmla="*/ 48 h 723"/>
                <a:gd name="T18" fmla="*/ 223 w 723"/>
                <a:gd name="T19" fmla="*/ 27 h 723"/>
                <a:gd name="T20" fmla="*/ 268 w 723"/>
                <a:gd name="T21" fmla="*/ 11 h 723"/>
                <a:gd name="T22" fmla="*/ 315 w 723"/>
                <a:gd name="T23" fmla="*/ 3 h 723"/>
                <a:gd name="T24" fmla="*/ 361 w 723"/>
                <a:gd name="T25" fmla="*/ 0 h 723"/>
                <a:gd name="T26" fmla="*/ 410 w 723"/>
                <a:gd name="T27" fmla="*/ 3 h 723"/>
                <a:gd name="T28" fmla="*/ 456 w 723"/>
                <a:gd name="T29" fmla="*/ 11 h 723"/>
                <a:gd name="T30" fmla="*/ 499 w 723"/>
                <a:gd name="T31" fmla="*/ 27 h 723"/>
                <a:gd name="T32" fmla="*/ 543 w 723"/>
                <a:gd name="T33" fmla="*/ 48 h 723"/>
                <a:gd name="T34" fmla="*/ 581 w 723"/>
                <a:gd name="T35" fmla="*/ 74 h 723"/>
                <a:gd name="T36" fmla="*/ 617 w 723"/>
                <a:gd name="T37" fmla="*/ 106 h 723"/>
                <a:gd name="T38" fmla="*/ 649 w 723"/>
                <a:gd name="T39" fmla="*/ 141 h 723"/>
                <a:gd name="T40" fmla="*/ 674 w 723"/>
                <a:gd name="T41" fmla="*/ 180 h 723"/>
                <a:gd name="T42" fmla="*/ 695 w 723"/>
                <a:gd name="T43" fmla="*/ 223 h 723"/>
                <a:gd name="T44" fmla="*/ 711 w 723"/>
                <a:gd name="T45" fmla="*/ 267 h 723"/>
                <a:gd name="T46" fmla="*/ 719 w 723"/>
                <a:gd name="T47" fmla="*/ 313 h 723"/>
                <a:gd name="T48" fmla="*/ 723 w 723"/>
                <a:gd name="T49" fmla="*/ 361 h 723"/>
                <a:gd name="T50" fmla="*/ 719 w 723"/>
                <a:gd name="T51" fmla="*/ 408 h 723"/>
                <a:gd name="T52" fmla="*/ 711 w 723"/>
                <a:gd name="T53" fmla="*/ 454 h 723"/>
                <a:gd name="T54" fmla="*/ 695 w 723"/>
                <a:gd name="T55" fmla="*/ 499 h 723"/>
                <a:gd name="T56" fmla="*/ 674 w 723"/>
                <a:gd name="T57" fmla="*/ 541 h 723"/>
                <a:gd name="T58" fmla="*/ 649 w 723"/>
                <a:gd name="T59" fmla="*/ 581 h 723"/>
                <a:gd name="T60" fmla="*/ 617 w 723"/>
                <a:gd name="T61" fmla="*/ 617 h 723"/>
                <a:gd name="T62" fmla="*/ 581 w 723"/>
                <a:gd name="T63" fmla="*/ 647 h 723"/>
                <a:gd name="T64" fmla="*/ 543 w 723"/>
                <a:gd name="T65" fmla="*/ 674 h 723"/>
                <a:gd name="T66" fmla="*/ 499 w 723"/>
                <a:gd name="T67" fmla="*/ 695 h 723"/>
                <a:gd name="T68" fmla="*/ 456 w 723"/>
                <a:gd name="T69" fmla="*/ 710 h 723"/>
                <a:gd name="T70" fmla="*/ 410 w 723"/>
                <a:gd name="T71" fmla="*/ 719 h 723"/>
                <a:gd name="T72" fmla="*/ 361 w 723"/>
                <a:gd name="T73" fmla="*/ 723 h 723"/>
                <a:gd name="T74" fmla="*/ 315 w 723"/>
                <a:gd name="T75" fmla="*/ 719 h 723"/>
                <a:gd name="T76" fmla="*/ 268 w 723"/>
                <a:gd name="T77" fmla="*/ 710 h 723"/>
                <a:gd name="T78" fmla="*/ 223 w 723"/>
                <a:gd name="T79" fmla="*/ 695 h 723"/>
                <a:gd name="T80" fmla="*/ 182 w 723"/>
                <a:gd name="T81" fmla="*/ 674 h 723"/>
                <a:gd name="T82" fmla="*/ 141 w 723"/>
                <a:gd name="T83" fmla="*/ 647 h 723"/>
                <a:gd name="T84" fmla="*/ 106 w 723"/>
                <a:gd name="T85" fmla="*/ 617 h 723"/>
                <a:gd name="T86" fmla="*/ 76 w 723"/>
                <a:gd name="T87" fmla="*/ 581 h 723"/>
                <a:gd name="T88" fmla="*/ 50 w 723"/>
                <a:gd name="T89" fmla="*/ 541 h 723"/>
                <a:gd name="T90" fmla="*/ 29 w 723"/>
                <a:gd name="T91" fmla="*/ 499 h 723"/>
                <a:gd name="T92" fmla="*/ 13 w 723"/>
                <a:gd name="T93" fmla="*/ 454 h 723"/>
                <a:gd name="T94" fmla="*/ 3 w 723"/>
                <a:gd name="T95" fmla="*/ 408 h 723"/>
                <a:gd name="T96" fmla="*/ 0 w 723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3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2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5" y="3"/>
                  </a:lnTo>
                  <a:lnTo>
                    <a:pt x="361" y="0"/>
                  </a:lnTo>
                  <a:lnTo>
                    <a:pt x="410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3" y="48"/>
                  </a:lnTo>
                  <a:lnTo>
                    <a:pt x="581" y="74"/>
                  </a:lnTo>
                  <a:lnTo>
                    <a:pt x="617" y="106"/>
                  </a:lnTo>
                  <a:lnTo>
                    <a:pt x="649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3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9" y="581"/>
                  </a:lnTo>
                  <a:lnTo>
                    <a:pt x="617" y="617"/>
                  </a:lnTo>
                  <a:lnTo>
                    <a:pt x="581" y="647"/>
                  </a:lnTo>
                  <a:lnTo>
                    <a:pt x="543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10" y="719"/>
                  </a:lnTo>
                  <a:lnTo>
                    <a:pt x="361" y="723"/>
                  </a:lnTo>
                  <a:lnTo>
                    <a:pt x="315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2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6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00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9" name="Rectangle 109"/>
            <p:cNvSpPr>
              <a:spLocks noChangeArrowheads="1"/>
            </p:cNvSpPr>
            <p:nvPr/>
          </p:nvSpPr>
          <p:spPr bwMode="auto">
            <a:xfrm>
              <a:off x="3553" y="2275"/>
              <a:ext cx="70" cy="13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1070" name="Freeform 110"/>
            <p:cNvSpPr>
              <a:spLocks noChangeArrowheads="1"/>
            </p:cNvSpPr>
            <p:nvPr/>
          </p:nvSpPr>
          <p:spPr bwMode="auto">
            <a:xfrm>
              <a:off x="3786" y="2261"/>
              <a:ext cx="169" cy="181"/>
            </a:xfrm>
            <a:custGeom>
              <a:avLst/>
              <a:gdLst>
                <a:gd name="T0" fmla="*/ 0 w 722"/>
                <a:gd name="T1" fmla="*/ 361 h 723"/>
                <a:gd name="T2" fmla="*/ 3 w 722"/>
                <a:gd name="T3" fmla="*/ 313 h 723"/>
                <a:gd name="T4" fmla="*/ 13 w 722"/>
                <a:gd name="T5" fmla="*/ 267 h 723"/>
                <a:gd name="T6" fmla="*/ 29 w 722"/>
                <a:gd name="T7" fmla="*/ 223 h 723"/>
                <a:gd name="T8" fmla="*/ 50 w 722"/>
                <a:gd name="T9" fmla="*/ 180 h 723"/>
                <a:gd name="T10" fmla="*/ 75 w 722"/>
                <a:gd name="T11" fmla="*/ 141 h 723"/>
                <a:gd name="T12" fmla="*/ 106 w 722"/>
                <a:gd name="T13" fmla="*/ 106 h 723"/>
                <a:gd name="T14" fmla="*/ 141 w 722"/>
                <a:gd name="T15" fmla="*/ 74 h 723"/>
                <a:gd name="T16" fmla="*/ 181 w 722"/>
                <a:gd name="T17" fmla="*/ 48 h 723"/>
                <a:gd name="T18" fmla="*/ 223 w 722"/>
                <a:gd name="T19" fmla="*/ 27 h 723"/>
                <a:gd name="T20" fmla="*/ 268 w 722"/>
                <a:gd name="T21" fmla="*/ 11 h 723"/>
                <a:gd name="T22" fmla="*/ 314 w 722"/>
                <a:gd name="T23" fmla="*/ 3 h 723"/>
                <a:gd name="T24" fmla="*/ 361 w 722"/>
                <a:gd name="T25" fmla="*/ 0 h 723"/>
                <a:gd name="T26" fmla="*/ 409 w 722"/>
                <a:gd name="T27" fmla="*/ 3 h 723"/>
                <a:gd name="T28" fmla="*/ 456 w 722"/>
                <a:gd name="T29" fmla="*/ 11 h 723"/>
                <a:gd name="T30" fmla="*/ 499 w 722"/>
                <a:gd name="T31" fmla="*/ 27 h 723"/>
                <a:gd name="T32" fmla="*/ 542 w 722"/>
                <a:gd name="T33" fmla="*/ 48 h 723"/>
                <a:gd name="T34" fmla="*/ 581 w 722"/>
                <a:gd name="T35" fmla="*/ 74 h 723"/>
                <a:gd name="T36" fmla="*/ 616 w 722"/>
                <a:gd name="T37" fmla="*/ 106 h 723"/>
                <a:gd name="T38" fmla="*/ 648 w 722"/>
                <a:gd name="T39" fmla="*/ 141 h 723"/>
                <a:gd name="T40" fmla="*/ 674 w 722"/>
                <a:gd name="T41" fmla="*/ 180 h 723"/>
                <a:gd name="T42" fmla="*/ 695 w 722"/>
                <a:gd name="T43" fmla="*/ 223 h 723"/>
                <a:gd name="T44" fmla="*/ 711 w 722"/>
                <a:gd name="T45" fmla="*/ 267 h 723"/>
                <a:gd name="T46" fmla="*/ 719 w 722"/>
                <a:gd name="T47" fmla="*/ 313 h 723"/>
                <a:gd name="T48" fmla="*/ 722 w 722"/>
                <a:gd name="T49" fmla="*/ 361 h 723"/>
                <a:gd name="T50" fmla="*/ 719 w 722"/>
                <a:gd name="T51" fmla="*/ 408 h 723"/>
                <a:gd name="T52" fmla="*/ 711 w 722"/>
                <a:gd name="T53" fmla="*/ 454 h 723"/>
                <a:gd name="T54" fmla="*/ 695 w 722"/>
                <a:gd name="T55" fmla="*/ 499 h 723"/>
                <a:gd name="T56" fmla="*/ 674 w 722"/>
                <a:gd name="T57" fmla="*/ 541 h 723"/>
                <a:gd name="T58" fmla="*/ 648 w 722"/>
                <a:gd name="T59" fmla="*/ 581 h 723"/>
                <a:gd name="T60" fmla="*/ 616 w 722"/>
                <a:gd name="T61" fmla="*/ 617 h 723"/>
                <a:gd name="T62" fmla="*/ 581 w 722"/>
                <a:gd name="T63" fmla="*/ 647 h 723"/>
                <a:gd name="T64" fmla="*/ 542 w 722"/>
                <a:gd name="T65" fmla="*/ 674 h 723"/>
                <a:gd name="T66" fmla="*/ 499 w 722"/>
                <a:gd name="T67" fmla="*/ 695 h 723"/>
                <a:gd name="T68" fmla="*/ 456 w 722"/>
                <a:gd name="T69" fmla="*/ 710 h 723"/>
                <a:gd name="T70" fmla="*/ 409 w 722"/>
                <a:gd name="T71" fmla="*/ 719 h 723"/>
                <a:gd name="T72" fmla="*/ 361 w 722"/>
                <a:gd name="T73" fmla="*/ 723 h 723"/>
                <a:gd name="T74" fmla="*/ 314 w 722"/>
                <a:gd name="T75" fmla="*/ 719 h 723"/>
                <a:gd name="T76" fmla="*/ 268 w 722"/>
                <a:gd name="T77" fmla="*/ 710 h 723"/>
                <a:gd name="T78" fmla="*/ 223 w 722"/>
                <a:gd name="T79" fmla="*/ 695 h 723"/>
                <a:gd name="T80" fmla="*/ 181 w 722"/>
                <a:gd name="T81" fmla="*/ 674 h 723"/>
                <a:gd name="T82" fmla="*/ 141 w 722"/>
                <a:gd name="T83" fmla="*/ 647 h 723"/>
                <a:gd name="T84" fmla="*/ 106 w 722"/>
                <a:gd name="T85" fmla="*/ 617 h 723"/>
                <a:gd name="T86" fmla="*/ 75 w 722"/>
                <a:gd name="T87" fmla="*/ 581 h 723"/>
                <a:gd name="T88" fmla="*/ 50 w 722"/>
                <a:gd name="T89" fmla="*/ 541 h 723"/>
                <a:gd name="T90" fmla="*/ 29 w 722"/>
                <a:gd name="T91" fmla="*/ 499 h 723"/>
                <a:gd name="T92" fmla="*/ 13 w 722"/>
                <a:gd name="T93" fmla="*/ 454 h 723"/>
                <a:gd name="T94" fmla="*/ 3 w 722"/>
                <a:gd name="T95" fmla="*/ 408 h 723"/>
                <a:gd name="T96" fmla="*/ 0 w 722"/>
                <a:gd name="T97" fmla="*/ 36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2" h="723">
                  <a:moveTo>
                    <a:pt x="0" y="361"/>
                  </a:moveTo>
                  <a:lnTo>
                    <a:pt x="3" y="313"/>
                  </a:lnTo>
                  <a:lnTo>
                    <a:pt x="13" y="267"/>
                  </a:lnTo>
                  <a:lnTo>
                    <a:pt x="29" y="223"/>
                  </a:lnTo>
                  <a:lnTo>
                    <a:pt x="50" y="180"/>
                  </a:lnTo>
                  <a:lnTo>
                    <a:pt x="75" y="141"/>
                  </a:lnTo>
                  <a:lnTo>
                    <a:pt x="106" y="106"/>
                  </a:lnTo>
                  <a:lnTo>
                    <a:pt x="141" y="74"/>
                  </a:lnTo>
                  <a:lnTo>
                    <a:pt x="181" y="48"/>
                  </a:lnTo>
                  <a:lnTo>
                    <a:pt x="223" y="27"/>
                  </a:lnTo>
                  <a:lnTo>
                    <a:pt x="268" y="11"/>
                  </a:lnTo>
                  <a:lnTo>
                    <a:pt x="314" y="3"/>
                  </a:lnTo>
                  <a:lnTo>
                    <a:pt x="361" y="0"/>
                  </a:lnTo>
                  <a:lnTo>
                    <a:pt x="409" y="3"/>
                  </a:lnTo>
                  <a:lnTo>
                    <a:pt x="456" y="11"/>
                  </a:lnTo>
                  <a:lnTo>
                    <a:pt x="499" y="27"/>
                  </a:lnTo>
                  <a:lnTo>
                    <a:pt x="542" y="48"/>
                  </a:lnTo>
                  <a:lnTo>
                    <a:pt x="581" y="74"/>
                  </a:lnTo>
                  <a:lnTo>
                    <a:pt x="616" y="106"/>
                  </a:lnTo>
                  <a:lnTo>
                    <a:pt x="648" y="141"/>
                  </a:lnTo>
                  <a:lnTo>
                    <a:pt x="674" y="180"/>
                  </a:lnTo>
                  <a:lnTo>
                    <a:pt x="695" y="223"/>
                  </a:lnTo>
                  <a:lnTo>
                    <a:pt x="711" y="267"/>
                  </a:lnTo>
                  <a:lnTo>
                    <a:pt x="719" y="313"/>
                  </a:lnTo>
                  <a:lnTo>
                    <a:pt x="722" y="361"/>
                  </a:lnTo>
                  <a:lnTo>
                    <a:pt x="719" y="408"/>
                  </a:lnTo>
                  <a:lnTo>
                    <a:pt x="711" y="454"/>
                  </a:lnTo>
                  <a:lnTo>
                    <a:pt x="695" y="499"/>
                  </a:lnTo>
                  <a:lnTo>
                    <a:pt x="674" y="541"/>
                  </a:lnTo>
                  <a:lnTo>
                    <a:pt x="648" y="581"/>
                  </a:lnTo>
                  <a:lnTo>
                    <a:pt x="616" y="617"/>
                  </a:lnTo>
                  <a:lnTo>
                    <a:pt x="581" y="647"/>
                  </a:lnTo>
                  <a:lnTo>
                    <a:pt x="542" y="674"/>
                  </a:lnTo>
                  <a:lnTo>
                    <a:pt x="499" y="695"/>
                  </a:lnTo>
                  <a:lnTo>
                    <a:pt x="456" y="710"/>
                  </a:lnTo>
                  <a:lnTo>
                    <a:pt x="409" y="719"/>
                  </a:lnTo>
                  <a:lnTo>
                    <a:pt x="361" y="723"/>
                  </a:lnTo>
                  <a:lnTo>
                    <a:pt x="314" y="719"/>
                  </a:lnTo>
                  <a:lnTo>
                    <a:pt x="268" y="710"/>
                  </a:lnTo>
                  <a:lnTo>
                    <a:pt x="223" y="695"/>
                  </a:lnTo>
                  <a:lnTo>
                    <a:pt x="181" y="674"/>
                  </a:lnTo>
                  <a:lnTo>
                    <a:pt x="141" y="647"/>
                  </a:lnTo>
                  <a:lnTo>
                    <a:pt x="106" y="617"/>
                  </a:lnTo>
                  <a:lnTo>
                    <a:pt x="75" y="581"/>
                  </a:lnTo>
                  <a:lnTo>
                    <a:pt x="50" y="541"/>
                  </a:lnTo>
                  <a:lnTo>
                    <a:pt x="29" y="499"/>
                  </a:lnTo>
                  <a:lnTo>
                    <a:pt x="13" y="454"/>
                  </a:lnTo>
                  <a:lnTo>
                    <a:pt x="3" y="408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6600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1" name="Freeform 111"/>
            <p:cNvSpPr>
              <a:spLocks/>
            </p:cNvSpPr>
            <p:nvPr/>
          </p:nvSpPr>
          <p:spPr bwMode="auto">
            <a:xfrm rot="5820000">
              <a:off x="3651" y="2321"/>
              <a:ext cx="101" cy="78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2" name="Rectangle 112"/>
            <p:cNvSpPr>
              <a:spLocks noChangeArrowheads="1"/>
            </p:cNvSpPr>
            <p:nvPr/>
          </p:nvSpPr>
          <p:spPr bwMode="auto">
            <a:xfrm>
              <a:off x="3820" y="2503"/>
              <a:ext cx="26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73" name="Rectangle 113"/>
            <p:cNvSpPr>
              <a:spLocks noChangeArrowheads="1"/>
            </p:cNvSpPr>
            <p:nvPr/>
          </p:nvSpPr>
          <p:spPr bwMode="auto">
            <a:xfrm>
              <a:off x="3831" y="2279"/>
              <a:ext cx="6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074" name="Freeform 114"/>
            <p:cNvSpPr>
              <a:spLocks/>
            </p:cNvSpPr>
            <p:nvPr/>
          </p:nvSpPr>
          <p:spPr bwMode="auto">
            <a:xfrm rot="15780000" flipH="1">
              <a:off x="2005" y="2323"/>
              <a:ext cx="101" cy="76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000000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auto">
            <a:xfrm flipH="1">
              <a:off x="2251" y="926"/>
              <a:ext cx="1282" cy="1362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auto">
            <a:xfrm flipH="1">
              <a:off x="1974" y="1476"/>
              <a:ext cx="1353" cy="812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auto">
            <a:xfrm>
              <a:off x="3407" y="1467"/>
              <a:ext cx="439" cy="79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8" name="Rectangle 118"/>
            <p:cNvSpPr>
              <a:spLocks noChangeArrowheads="1"/>
            </p:cNvSpPr>
            <p:nvPr/>
          </p:nvSpPr>
          <p:spPr bwMode="auto">
            <a:xfrm flipH="1">
              <a:off x="3450" y="1547"/>
              <a:ext cx="7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79" name="Rectangle 119"/>
            <p:cNvSpPr>
              <a:spLocks noChangeArrowheads="1"/>
            </p:cNvSpPr>
            <p:nvPr/>
          </p:nvSpPr>
          <p:spPr bwMode="auto">
            <a:xfrm>
              <a:off x="3171" y="1476"/>
              <a:ext cx="111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auto">
            <a:xfrm flipH="1">
              <a:off x="3592" y="963"/>
              <a:ext cx="4" cy="1289"/>
            </a:xfrm>
            <a:prstGeom prst="line">
              <a:avLst/>
            </a:prstGeom>
            <a:noFill/>
            <a:ln w="12600" cap="flat">
              <a:solidFill>
                <a:srgbClr val="000000"/>
              </a:solidFill>
              <a:prstDash val="dash"/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1" name="Freeform 121"/>
            <p:cNvSpPr>
              <a:spLocks/>
            </p:cNvSpPr>
            <p:nvPr/>
          </p:nvSpPr>
          <p:spPr bwMode="auto">
            <a:xfrm>
              <a:off x="2519" y="2420"/>
              <a:ext cx="693" cy="162"/>
            </a:xfrm>
            <a:custGeom>
              <a:avLst/>
              <a:gdLst>
                <a:gd name="T0" fmla="*/ 1764 w 1764"/>
                <a:gd name="T1" fmla="*/ 383 h 383"/>
                <a:gd name="T2" fmla="*/ 1703 w 1764"/>
                <a:gd name="T3" fmla="*/ 322 h 383"/>
                <a:gd name="T4" fmla="*/ 1639 w 1764"/>
                <a:gd name="T5" fmla="*/ 266 h 383"/>
                <a:gd name="T6" fmla="*/ 1570 w 1764"/>
                <a:gd name="T7" fmla="*/ 215 h 383"/>
                <a:gd name="T8" fmla="*/ 1498 w 1764"/>
                <a:gd name="T9" fmla="*/ 168 h 383"/>
                <a:gd name="T10" fmla="*/ 1422 w 1764"/>
                <a:gd name="T11" fmla="*/ 126 h 383"/>
                <a:gd name="T12" fmla="*/ 1344 w 1764"/>
                <a:gd name="T13" fmla="*/ 91 h 383"/>
                <a:gd name="T14" fmla="*/ 1263 w 1764"/>
                <a:gd name="T15" fmla="*/ 61 h 383"/>
                <a:gd name="T16" fmla="*/ 1180 w 1764"/>
                <a:gd name="T17" fmla="*/ 37 h 383"/>
                <a:gd name="T18" fmla="*/ 1096 w 1764"/>
                <a:gd name="T19" fmla="*/ 19 h 383"/>
                <a:gd name="T20" fmla="*/ 1011 w 1764"/>
                <a:gd name="T21" fmla="*/ 6 h 383"/>
                <a:gd name="T22" fmla="*/ 925 w 1764"/>
                <a:gd name="T23" fmla="*/ 0 h 383"/>
                <a:gd name="T24" fmla="*/ 839 w 1764"/>
                <a:gd name="T25" fmla="*/ 0 h 383"/>
                <a:gd name="T26" fmla="*/ 753 w 1764"/>
                <a:gd name="T27" fmla="*/ 6 h 383"/>
                <a:gd name="T28" fmla="*/ 668 w 1764"/>
                <a:gd name="T29" fmla="*/ 19 h 383"/>
                <a:gd name="T30" fmla="*/ 584 w 1764"/>
                <a:gd name="T31" fmla="*/ 37 h 383"/>
                <a:gd name="T32" fmla="*/ 501 w 1764"/>
                <a:gd name="T33" fmla="*/ 61 h 383"/>
                <a:gd name="T34" fmla="*/ 420 w 1764"/>
                <a:gd name="T35" fmla="*/ 91 h 383"/>
                <a:gd name="T36" fmla="*/ 342 w 1764"/>
                <a:gd name="T37" fmla="*/ 126 h 383"/>
                <a:gd name="T38" fmla="*/ 266 w 1764"/>
                <a:gd name="T39" fmla="*/ 168 h 383"/>
                <a:gd name="T40" fmla="*/ 194 w 1764"/>
                <a:gd name="T41" fmla="*/ 215 h 383"/>
                <a:gd name="T42" fmla="*/ 125 w 1764"/>
                <a:gd name="T43" fmla="*/ 266 h 383"/>
                <a:gd name="T44" fmla="*/ 61 w 1764"/>
                <a:gd name="T45" fmla="*/ 322 h 383"/>
                <a:gd name="T46" fmla="*/ 0 w 1764"/>
                <a:gd name="T47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4" h="383">
                  <a:moveTo>
                    <a:pt x="1764" y="383"/>
                  </a:moveTo>
                  <a:lnTo>
                    <a:pt x="1703" y="322"/>
                  </a:lnTo>
                  <a:lnTo>
                    <a:pt x="1639" y="266"/>
                  </a:lnTo>
                  <a:lnTo>
                    <a:pt x="1570" y="215"/>
                  </a:lnTo>
                  <a:lnTo>
                    <a:pt x="1498" y="168"/>
                  </a:lnTo>
                  <a:lnTo>
                    <a:pt x="1422" y="126"/>
                  </a:lnTo>
                  <a:lnTo>
                    <a:pt x="1344" y="91"/>
                  </a:lnTo>
                  <a:lnTo>
                    <a:pt x="1263" y="61"/>
                  </a:lnTo>
                  <a:lnTo>
                    <a:pt x="1180" y="37"/>
                  </a:lnTo>
                  <a:lnTo>
                    <a:pt x="1096" y="19"/>
                  </a:lnTo>
                  <a:lnTo>
                    <a:pt x="1011" y="6"/>
                  </a:lnTo>
                  <a:lnTo>
                    <a:pt x="925" y="0"/>
                  </a:lnTo>
                  <a:lnTo>
                    <a:pt x="839" y="0"/>
                  </a:lnTo>
                  <a:lnTo>
                    <a:pt x="753" y="6"/>
                  </a:lnTo>
                  <a:lnTo>
                    <a:pt x="668" y="19"/>
                  </a:lnTo>
                  <a:lnTo>
                    <a:pt x="584" y="37"/>
                  </a:lnTo>
                  <a:lnTo>
                    <a:pt x="501" y="61"/>
                  </a:lnTo>
                  <a:lnTo>
                    <a:pt x="420" y="91"/>
                  </a:lnTo>
                  <a:lnTo>
                    <a:pt x="342" y="126"/>
                  </a:lnTo>
                  <a:lnTo>
                    <a:pt x="266" y="168"/>
                  </a:lnTo>
                  <a:lnTo>
                    <a:pt x="194" y="215"/>
                  </a:lnTo>
                  <a:lnTo>
                    <a:pt x="125" y="266"/>
                  </a:lnTo>
                  <a:lnTo>
                    <a:pt x="61" y="322"/>
                  </a:lnTo>
                  <a:lnTo>
                    <a:pt x="0" y="383"/>
                  </a:lnTo>
                </a:path>
              </a:pathLst>
            </a:custGeom>
            <a:noFill/>
            <a:ln w="12600" cap="flat">
              <a:solidFill>
                <a:srgbClr val="333399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2" name="Rectangle 122"/>
            <p:cNvSpPr>
              <a:spLocks noChangeArrowheads="1"/>
            </p:cNvSpPr>
            <p:nvPr/>
          </p:nvSpPr>
          <p:spPr bwMode="auto">
            <a:xfrm flipH="1">
              <a:off x="2824" y="2366"/>
              <a:ext cx="11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200">
                  <a:solidFill>
                    <a:srgbClr val="333399"/>
                  </a:solidFill>
                </a:rPr>
                <a:t>z</a:t>
              </a:r>
              <a:r>
                <a:rPr lang="en-US" sz="1200" baseline="-25000">
                  <a:solidFill>
                    <a:srgbClr val="333399"/>
                  </a:solidFill>
                </a:rPr>
                <a:t>d</a:t>
              </a:r>
            </a:p>
          </p:txBody>
        </p:sp>
        <p:grpSp>
          <p:nvGrpSpPr>
            <p:cNvPr id="67709" name="Group 123"/>
            <p:cNvGrpSpPr>
              <a:grpSpLocks/>
            </p:cNvGrpSpPr>
            <p:nvPr/>
          </p:nvGrpSpPr>
          <p:grpSpPr bwMode="auto">
            <a:xfrm>
              <a:off x="2425" y="2100"/>
              <a:ext cx="886" cy="251"/>
              <a:chOff x="2425" y="2100"/>
              <a:chExt cx="886" cy="251"/>
            </a:xfrm>
          </p:grpSpPr>
          <p:sp>
            <p:nvSpPr>
              <p:cNvPr id="41084" name="Freeform 124"/>
              <p:cNvSpPr>
                <a:spLocks/>
              </p:cNvSpPr>
              <p:nvPr/>
            </p:nvSpPr>
            <p:spPr bwMode="auto">
              <a:xfrm>
                <a:off x="2425" y="2147"/>
                <a:ext cx="886" cy="204"/>
              </a:xfrm>
              <a:custGeom>
                <a:avLst/>
                <a:gdLst>
                  <a:gd name="T0" fmla="*/ 1764 w 1764"/>
                  <a:gd name="T1" fmla="*/ 383 h 383"/>
                  <a:gd name="T2" fmla="*/ 1703 w 1764"/>
                  <a:gd name="T3" fmla="*/ 322 h 383"/>
                  <a:gd name="T4" fmla="*/ 1639 w 1764"/>
                  <a:gd name="T5" fmla="*/ 266 h 383"/>
                  <a:gd name="T6" fmla="*/ 1570 w 1764"/>
                  <a:gd name="T7" fmla="*/ 215 h 383"/>
                  <a:gd name="T8" fmla="*/ 1498 w 1764"/>
                  <a:gd name="T9" fmla="*/ 168 h 383"/>
                  <a:gd name="T10" fmla="*/ 1422 w 1764"/>
                  <a:gd name="T11" fmla="*/ 126 h 383"/>
                  <a:gd name="T12" fmla="*/ 1344 w 1764"/>
                  <a:gd name="T13" fmla="*/ 91 h 383"/>
                  <a:gd name="T14" fmla="*/ 1263 w 1764"/>
                  <a:gd name="T15" fmla="*/ 61 h 383"/>
                  <a:gd name="T16" fmla="*/ 1180 w 1764"/>
                  <a:gd name="T17" fmla="*/ 37 h 383"/>
                  <a:gd name="T18" fmla="*/ 1096 w 1764"/>
                  <a:gd name="T19" fmla="*/ 19 h 383"/>
                  <a:gd name="T20" fmla="*/ 1011 w 1764"/>
                  <a:gd name="T21" fmla="*/ 6 h 383"/>
                  <a:gd name="T22" fmla="*/ 925 w 1764"/>
                  <a:gd name="T23" fmla="*/ 0 h 383"/>
                  <a:gd name="T24" fmla="*/ 839 w 1764"/>
                  <a:gd name="T25" fmla="*/ 0 h 383"/>
                  <a:gd name="T26" fmla="*/ 753 w 1764"/>
                  <a:gd name="T27" fmla="*/ 6 h 383"/>
                  <a:gd name="T28" fmla="*/ 668 w 1764"/>
                  <a:gd name="T29" fmla="*/ 19 h 383"/>
                  <a:gd name="T30" fmla="*/ 584 w 1764"/>
                  <a:gd name="T31" fmla="*/ 37 h 383"/>
                  <a:gd name="T32" fmla="*/ 501 w 1764"/>
                  <a:gd name="T33" fmla="*/ 61 h 383"/>
                  <a:gd name="T34" fmla="*/ 420 w 1764"/>
                  <a:gd name="T35" fmla="*/ 91 h 383"/>
                  <a:gd name="T36" fmla="*/ 342 w 1764"/>
                  <a:gd name="T37" fmla="*/ 126 h 383"/>
                  <a:gd name="T38" fmla="*/ 266 w 1764"/>
                  <a:gd name="T39" fmla="*/ 168 h 383"/>
                  <a:gd name="T40" fmla="*/ 194 w 1764"/>
                  <a:gd name="T41" fmla="*/ 215 h 383"/>
                  <a:gd name="T42" fmla="*/ 125 w 1764"/>
                  <a:gd name="T43" fmla="*/ 266 h 383"/>
                  <a:gd name="T44" fmla="*/ 61 w 1764"/>
                  <a:gd name="T45" fmla="*/ 322 h 383"/>
                  <a:gd name="T46" fmla="*/ 0 w 1764"/>
                  <a:gd name="T47" fmla="*/ 38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64" h="383">
                    <a:moveTo>
                      <a:pt x="1764" y="383"/>
                    </a:moveTo>
                    <a:lnTo>
                      <a:pt x="1703" y="322"/>
                    </a:lnTo>
                    <a:lnTo>
                      <a:pt x="1639" y="266"/>
                    </a:lnTo>
                    <a:lnTo>
                      <a:pt x="1570" y="215"/>
                    </a:lnTo>
                    <a:lnTo>
                      <a:pt x="1498" y="168"/>
                    </a:lnTo>
                    <a:lnTo>
                      <a:pt x="1422" y="126"/>
                    </a:lnTo>
                    <a:lnTo>
                      <a:pt x="1344" y="91"/>
                    </a:lnTo>
                    <a:lnTo>
                      <a:pt x="1263" y="61"/>
                    </a:lnTo>
                    <a:lnTo>
                      <a:pt x="1180" y="37"/>
                    </a:lnTo>
                    <a:lnTo>
                      <a:pt x="1096" y="19"/>
                    </a:lnTo>
                    <a:lnTo>
                      <a:pt x="1011" y="6"/>
                    </a:lnTo>
                    <a:lnTo>
                      <a:pt x="925" y="0"/>
                    </a:lnTo>
                    <a:lnTo>
                      <a:pt x="839" y="0"/>
                    </a:lnTo>
                    <a:lnTo>
                      <a:pt x="753" y="6"/>
                    </a:lnTo>
                    <a:lnTo>
                      <a:pt x="668" y="19"/>
                    </a:lnTo>
                    <a:lnTo>
                      <a:pt x="584" y="37"/>
                    </a:lnTo>
                    <a:lnTo>
                      <a:pt x="501" y="61"/>
                    </a:lnTo>
                    <a:lnTo>
                      <a:pt x="420" y="91"/>
                    </a:lnTo>
                    <a:lnTo>
                      <a:pt x="342" y="126"/>
                    </a:lnTo>
                    <a:lnTo>
                      <a:pt x="266" y="168"/>
                    </a:lnTo>
                    <a:lnTo>
                      <a:pt x="194" y="215"/>
                    </a:lnTo>
                    <a:lnTo>
                      <a:pt x="125" y="266"/>
                    </a:lnTo>
                    <a:lnTo>
                      <a:pt x="61" y="322"/>
                    </a:lnTo>
                    <a:lnTo>
                      <a:pt x="0" y="383"/>
                    </a:lnTo>
                  </a:path>
                </a:pathLst>
              </a:custGeom>
              <a:noFill/>
              <a:ln w="12600" cap="flat">
                <a:solidFill>
                  <a:srgbClr val="333399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5" name="Rectangle 125"/>
              <p:cNvSpPr>
                <a:spLocks noChangeArrowheads="1"/>
              </p:cNvSpPr>
              <p:nvPr/>
            </p:nvSpPr>
            <p:spPr bwMode="auto">
              <a:xfrm flipH="1">
                <a:off x="2809" y="2100"/>
                <a:ext cx="113" cy="1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200">
                    <a:solidFill>
                      <a:srgbClr val="333399"/>
                    </a:solidFill>
                  </a:rPr>
                  <a:t>z</a:t>
                </a:r>
                <a:r>
                  <a:rPr lang="en-US" sz="1200" baseline="-25000">
                    <a:solidFill>
                      <a:srgbClr val="333399"/>
                    </a:solidFill>
                  </a:rPr>
                  <a:t>s</a:t>
                </a:r>
              </a:p>
            </p:txBody>
          </p:sp>
        </p:grpSp>
      </p:grpSp>
      <p:sp>
        <p:nvSpPr>
          <p:cNvPr id="41086" name="Line 126"/>
          <p:cNvSpPr>
            <a:spLocks noChangeShapeType="1"/>
          </p:cNvSpPr>
          <p:nvPr/>
        </p:nvSpPr>
        <p:spPr bwMode="auto">
          <a:xfrm flipH="1">
            <a:off x="1684337" y="2181225"/>
            <a:ext cx="1393825" cy="28575"/>
          </a:xfrm>
          <a:prstGeom prst="line">
            <a:avLst/>
          </a:prstGeom>
          <a:noFill/>
          <a:ln w="19080" cap="flat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87" name="Rectangle 127"/>
          <p:cNvSpPr>
            <a:spLocks noChangeArrowheads="1"/>
          </p:cNvSpPr>
          <p:nvPr/>
        </p:nvSpPr>
        <p:spPr bwMode="auto">
          <a:xfrm flipH="1">
            <a:off x="2338387" y="2089150"/>
            <a:ext cx="82550" cy="182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µ</a:t>
            </a:r>
          </a:p>
        </p:txBody>
      </p:sp>
    </p:spTree>
    <p:extLst>
      <p:ext uri="{BB962C8B-B14F-4D97-AF65-F5344CB8AC3E}">
        <p14:creationId xmlns:p14="http://schemas.microsoft.com/office/powerpoint/2010/main" val="4235486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0" y="1990725"/>
            <a:ext cx="9144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50"/>
              </a:spcBef>
              <a:buClrTx/>
              <a:buSzPct val="120000"/>
              <a:buFontTx/>
              <a:buNone/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>
              <a:spcBef>
                <a:spcPts val="750"/>
              </a:spcBef>
              <a:buClrTx/>
              <a:buSzPct val="120000"/>
              <a:buFontTx/>
              <a:buNone/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1000" y="1143000"/>
            <a:ext cx="8610600" cy="56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 few simple rules from path tracing makes it possible to derive expected variances and covariances when there is VT and AM. 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This would lead to otherwise intractable math arising from recursive relationships caused by AM and VT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03200" y="100013"/>
            <a:ext cx="8751888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rgbClr val="0C0EE4"/>
                </a:solidFill>
              </a:rPr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1990725"/>
            <a:ext cx="9144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50"/>
              </a:spcBef>
              <a:buClrTx/>
              <a:buSzPct val="120000"/>
              <a:buFontTx/>
              <a:buNone/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>
              <a:spcBef>
                <a:spcPts val="750"/>
              </a:spcBef>
              <a:buClrTx/>
              <a:buSzPct val="120000"/>
              <a:buFontTx/>
              <a:buNone/>
              <a:defRPr/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914400"/>
            <a:ext cx="8305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Extending Twin Family Designs (ETFDs) can model assortative mating, vertical transmission, and passive G-E covariance, along with other parameters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This is extremely difficult to do without the magic of path tracing</a:t>
            </a: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This lecture shows how to derive expectations of variances and covariances in ETFDs using path tracing rules</a:t>
            </a:r>
            <a:b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</a:b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marL="608013" indent="-608013">
              <a:spcBef>
                <a:spcPts val="800"/>
              </a:spcBef>
              <a:buSzPct val="75000"/>
              <a:buFont typeface="Wingdings" charset="0"/>
              <a:buChar char="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marL="608013" indent="-608013">
              <a:spcBef>
                <a:spcPts val="600"/>
              </a:spcBef>
              <a:buSzPct val="75000"/>
              <a:buFont typeface="Wingdings" charset="0"/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" y="0"/>
            <a:ext cx="87518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>
                <a:solidFill>
                  <a:srgbClr val="0C0E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point of this lecture</a:t>
            </a:r>
          </a:p>
        </p:txBody>
      </p:sp>
    </p:spTree>
    <p:extLst>
      <p:ext uri="{BB962C8B-B14F-4D97-AF65-F5344CB8AC3E}">
        <p14:creationId xmlns:p14="http://schemas.microsoft.com/office/powerpoint/2010/main" val="1291504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538162"/>
          </a:xfrm>
          <a:ln/>
        </p:spPr>
        <p:txBody>
          <a:bodyPr tIns="54863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Diagrams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1" y="914400"/>
            <a:ext cx="891539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diagrams pictorially represent causal models. They aid in deriving the variances and covariances implied by the model.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B3D2277-5C64-AC41-BE7F-4F8270280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590800"/>
            <a:ext cx="4081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Observed Variables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A8389CA-6F60-5246-A130-2CA07C53C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78250"/>
            <a:ext cx="387191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Latent Variables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66F33B5-059B-234B-977C-47D2ADBE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89500"/>
            <a:ext cx="387191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Causal Paths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DCACD2E-C4FF-9143-BF87-02ADDAD6E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842000"/>
            <a:ext cx="387191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(Co)variance Paths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B8CB7D35-8634-6542-B662-2DC85E539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22688"/>
            <a:ext cx="933450" cy="922337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9E567E5C-F124-514E-BA08-B0CCA9CE2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62225"/>
            <a:ext cx="1023938" cy="7874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A7D47740-FACF-1743-897A-0AAEE638B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5205413"/>
            <a:ext cx="1866900" cy="0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AutoShape 16">
            <a:extLst>
              <a:ext uri="{FF2B5EF4-FFF2-40B4-BE49-F238E27FC236}">
                <a16:creationId xmlns:a16="http://schemas.microsoft.com/office/drawing/2014/main" id="{B6910E3A-A0DD-C543-8AB7-52911AFD982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842418" y="5596732"/>
            <a:ext cx="1587" cy="1600200"/>
          </a:xfrm>
          <a:prstGeom prst="curvedConnector3">
            <a:avLst>
              <a:gd name="adj1" fmla="val 40899986"/>
            </a:avLst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04625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538162"/>
          </a:xfrm>
          <a:ln/>
        </p:spPr>
        <p:txBody>
          <a:bodyPr tIns="54863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Deriving variances &amp; covariances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915399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all legitimate chains (a series of paths) that connect one variable to another (covariances) or connect a variable back to itself (variances)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expected value of a chain is the product of all coefficients associated with each path making up that chain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expected variance or covariance equals the sum of the values of all legitimate chains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57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919162"/>
          </a:xfrm>
          <a:ln/>
        </p:spPr>
        <p:txBody>
          <a:bodyPr tIns="54863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Tracing Rules. Legitimate chains: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begin by travelling backwards against the direction of a (single or double-headed) arrow, head to tail. </a:t>
            </a:r>
          </a:p>
        </p:txBody>
      </p:sp>
    </p:spTree>
    <p:extLst>
      <p:ext uri="{BB962C8B-B14F-4D97-AF65-F5344CB8AC3E}">
        <p14:creationId xmlns:p14="http://schemas.microsoft.com/office/powerpoint/2010/main" val="2682605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919162"/>
          </a:xfrm>
          <a:ln/>
        </p:spPr>
        <p:txBody>
          <a:bodyPr tIns="54863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Tracing Rules. Legitimate chains: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begin by travelling backwards against the direction of a (single or double-headed) arrow, head to tail. 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double headed arrow has been traversed, the direction reverses such that the chain travels forward</a:t>
            </a:r>
          </a:p>
        </p:txBody>
      </p:sp>
    </p:spTree>
    <p:extLst>
      <p:ext uri="{BB962C8B-B14F-4D97-AF65-F5344CB8AC3E}">
        <p14:creationId xmlns:p14="http://schemas.microsoft.com/office/powerpoint/2010/main" val="1270171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919162"/>
          </a:xfrm>
          <a:ln/>
        </p:spPr>
        <p:txBody>
          <a:bodyPr tIns="54863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Tracing Rules. Legitimate chains: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begin by travelling backwards against the direction of a (single or double-headed) arrow, head to tail. 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double headed arrow has been traversed, the direction reverses such that the chain travels forward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must include exactly one double-headed arrow. This implies a chain must change directions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36346524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919162"/>
          </a:xfrm>
          <a:ln/>
        </p:spPr>
        <p:txBody>
          <a:bodyPr tIns="54863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Tracing Rules. Legitimate chains: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begin by travelling backwards against the direction of a (single or double-headed) arrow, head to tail. 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double headed arrow has been traversed, the direction reverses such that the chain travels forward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must include exactly one double-headed arrow. This implies a chain must change directions exactly once.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must be counted exactly once and each must be unique. However, order matters: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distinct chain from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950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47638"/>
            <a:ext cx="8991600" cy="919162"/>
          </a:xfrm>
          <a:ln/>
        </p:spPr>
        <p:txBody>
          <a:bodyPr tIns="54863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Tracing Rules. Legitimate chains:</a:t>
            </a:r>
            <a:endParaRPr lang="en-US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89388" rIns="90000" bIns="46800"/>
          <a:lstStyle>
            <a:lvl1pPr marL="271463" indent="-271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begin by travelling backwards against the direction of a (single or double-headed) arrow, head to tail. 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double headed arrow has been traversed, the direction reverses such that the chain travels forward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must include exactly one double-headed arrow. This implies a chain must change directions exactly once.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chains must be counted exactly once and each must be unique. However, order matters: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distinct chain from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eaLnBrk="1" hangingPunct="1">
              <a:lnSpc>
                <a:spcPct val="87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Copaths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special. They may only be traversed once per chain, but once crossed, rule 3 resets. A chain therefore must contain a double-headed arrow before traversing a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copath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one after traversing a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copath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8714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16054</TotalTime>
  <Words>890</Words>
  <Application>Microsoft Macintosh PowerPoint</Application>
  <PresentationFormat>On-screen Show (4:3)</PresentationFormat>
  <Paragraphs>235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Arial</vt:lpstr>
      <vt:lpstr>Bookman Old Style</vt:lpstr>
      <vt:lpstr>Calibri</vt:lpstr>
      <vt:lpstr>Gill Sans MT</vt:lpstr>
      <vt:lpstr>Times New Roman</vt:lpstr>
      <vt:lpstr>Wingdings</vt:lpstr>
      <vt:lpstr>Office Theme</vt:lpstr>
      <vt:lpstr>1_Office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2_Office Theme</vt:lpstr>
      <vt:lpstr>Extended Twin Family Designs:  Path Tracing</vt:lpstr>
      <vt:lpstr>PowerPoint Presentation</vt:lpstr>
      <vt:lpstr>Path Diagrams</vt:lpstr>
      <vt:lpstr>Deriving variances &amp; covariances</vt:lpstr>
      <vt:lpstr>Path Tracing Rules. Legitimate chains:</vt:lpstr>
      <vt:lpstr>Path Tracing Rules. Legitimate chains:</vt:lpstr>
      <vt:lpstr>Path Tracing Rules. Legitimate chains:</vt:lpstr>
      <vt:lpstr>Path Tracing Rules. Legitimate chains:</vt:lpstr>
      <vt:lpstr>Path Tracing Rules. Legitimate chains:</vt:lpstr>
      <vt:lpstr>Path Tracing Example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Hermine Maes</dc:creator>
  <cp:lastModifiedBy>Matthew C Keller</cp:lastModifiedBy>
  <cp:revision>221</cp:revision>
  <cp:lastPrinted>1601-01-01T00:00:00Z</cp:lastPrinted>
  <dcterms:created xsi:type="dcterms:W3CDTF">2010-03-02T15:43:11Z</dcterms:created>
  <dcterms:modified xsi:type="dcterms:W3CDTF">2022-05-20T02:43:30Z</dcterms:modified>
</cp:coreProperties>
</file>