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 id="2147483651" r:id="rId2"/>
    <p:sldMasterId id="2147483653" r:id="rId3"/>
    <p:sldMasterId id="2147483654" r:id="rId4"/>
    <p:sldMasterId id="2147483655" r:id="rId5"/>
    <p:sldMasterId id="2147483656" r:id="rId6"/>
    <p:sldMasterId id="2147483657" r:id="rId7"/>
    <p:sldMasterId id="2147483658" r:id="rId8"/>
    <p:sldMasterId id="2147483659" r:id="rId9"/>
    <p:sldMasterId id="2147483906" r:id="rId10"/>
  </p:sldMasterIdLst>
  <p:notesMasterIdLst>
    <p:notesMasterId r:id="rId39"/>
  </p:notesMasterIdLst>
  <p:sldIdLst>
    <p:sldId id="256" r:id="rId11"/>
    <p:sldId id="319" r:id="rId12"/>
    <p:sldId id="318" r:id="rId13"/>
    <p:sldId id="305" r:id="rId14"/>
    <p:sldId id="306" r:id="rId15"/>
    <p:sldId id="331" r:id="rId16"/>
    <p:sldId id="329" r:id="rId17"/>
    <p:sldId id="281" r:id="rId18"/>
    <p:sldId id="282" r:id="rId19"/>
    <p:sldId id="317" r:id="rId20"/>
    <p:sldId id="285" r:id="rId21"/>
    <p:sldId id="286" r:id="rId22"/>
    <p:sldId id="287" r:id="rId23"/>
    <p:sldId id="288" r:id="rId24"/>
    <p:sldId id="289" r:id="rId25"/>
    <p:sldId id="330" r:id="rId26"/>
    <p:sldId id="291" r:id="rId27"/>
    <p:sldId id="292" r:id="rId28"/>
    <p:sldId id="293" r:id="rId29"/>
    <p:sldId id="294" r:id="rId30"/>
    <p:sldId id="295" r:id="rId31"/>
    <p:sldId id="296" r:id="rId32"/>
    <p:sldId id="297" r:id="rId33"/>
    <p:sldId id="298" r:id="rId34"/>
    <p:sldId id="299" r:id="rId35"/>
    <p:sldId id="300" r:id="rId36"/>
    <p:sldId id="301" r:id="rId37"/>
    <p:sldId id="303" r:id="rId38"/>
  </p:sldIdLst>
  <p:sldSz cx="9144000" cy="6858000" type="screen4x3"/>
  <p:notesSz cx="6858000" cy="9144000"/>
  <p:defaultTextStyle>
    <a:defPPr>
      <a:defRPr lang="en-GB"/>
    </a:defPPr>
    <a:lvl1pPr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Arial" charset="0"/>
        <a:ea typeface="ＭＳ Ｐゴシック" charset="0"/>
        <a:cs typeface="ＭＳ Ｐゴシック" charset="0"/>
      </a:defRPr>
    </a:lvl1pPr>
    <a:lvl2pPr marL="742950" indent="-28575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Arial" charset="0"/>
        <a:ea typeface="ＭＳ Ｐゴシック" charset="0"/>
        <a:cs typeface="ＭＳ Ｐゴシック" charset="0"/>
      </a:defRPr>
    </a:lvl2pPr>
    <a:lvl3pPr marL="1143000" indent="-22860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Arial" charset="0"/>
        <a:ea typeface="ＭＳ Ｐゴシック" charset="0"/>
        <a:cs typeface="ＭＳ Ｐゴシック" charset="0"/>
      </a:defRPr>
    </a:lvl3pPr>
    <a:lvl4pPr marL="1600200" indent="-22860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Arial" charset="0"/>
        <a:ea typeface="ＭＳ Ｐゴシック" charset="0"/>
        <a:cs typeface="ＭＳ Ｐゴシック" charset="0"/>
      </a:defRPr>
    </a:lvl4pPr>
    <a:lvl5pPr marL="2057400" indent="-22860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Arial" charset="0"/>
        <a:ea typeface="ＭＳ Ｐゴシック" charset="0"/>
        <a:cs typeface="ＭＳ Ｐゴシック" charset="0"/>
      </a:defRPr>
    </a:lvl5pPr>
    <a:lvl6pPr marL="2286000" algn="l" defTabSz="457200" rtl="0" eaLnBrk="1" latinLnBrk="0" hangingPunct="1">
      <a:defRPr sz="2400" kern="1200">
        <a:solidFill>
          <a:schemeClr val="bg1"/>
        </a:solidFill>
        <a:latin typeface="Arial" charset="0"/>
        <a:ea typeface="ＭＳ Ｐゴシック" charset="0"/>
        <a:cs typeface="ＭＳ Ｐゴシック" charset="0"/>
      </a:defRPr>
    </a:lvl6pPr>
    <a:lvl7pPr marL="2743200" algn="l" defTabSz="457200" rtl="0" eaLnBrk="1" latinLnBrk="0" hangingPunct="1">
      <a:defRPr sz="2400" kern="1200">
        <a:solidFill>
          <a:schemeClr val="bg1"/>
        </a:solidFill>
        <a:latin typeface="Arial" charset="0"/>
        <a:ea typeface="ＭＳ Ｐゴシック" charset="0"/>
        <a:cs typeface="ＭＳ Ｐゴシック" charset="0"/>
      </a:defRPr>
    </a:lvl7pPr>
    <a:lvl8pPr marL="3200400" algn="l" defTabSz="457200" rtl="0" eaLnBrk="1" latinLnBrk="0" hangingPunct="1">
      <a:defRPr sz="2400" kern="1200">
        <a:solidFill>
          <a:schemeClr val="bg1"/>
        </a:solidFill>
        <a:latin typeface="Arial" charset="0"/>
        <a:ea typeface="ＭＳ Ｐゴシック" charset="0"/>
        <a:cs typeface="ＭＳ Ｐゴシック" charset="0"/>
      </a:defRPr>
    </a:lvl8pPr>
    <a:lvl9pPr marL="3657600" algn="l" defTabSz="457200" rtl="0" eaLnBrk="1" latinLnBrk="0" hangingPunct="1">
      <a:defRPr sz="2400" kern="1200">
        <a:solidFill>
          <a:schemeClr val="bg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97"/>
    <p:restoredTop sz="94033" autoAdjust="0"/>
  </p:normalViewPr>
  <p:slideViewPr>
    <p:cSldViewPr>
      <p:cViewPr varScale="1">
        <p:scale>
          <a:sx n="133" d="100"/>
          <a:sy n="133" d="100"/>
        </p:scale>
        <p:origin x="1704" y="20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notesMaster" Target="notesMasters/notesMaster1.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314" name="Text Box 2"/>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315" name="Text Box 3"/>
          <p:cNvSpPr txBox="1">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316" name="Rectangle 4"/>
          <p:cNvSpPr>
            <a:spLocks noGrp="1" noRot="1" noChangeAspect="1" noChangeArrowheads="1"/>
          </p:cNvSpPr>
          <p:nvPr>
            <p:ph type="sldImg"/>
          </p:nvPr>
        </p:nvSpPr>
        <p:spPr bwMode="auto">
          <a:xfrm>
            <a:off x="1143000" y="685800"/>
            <a:ext cx="4570413" cy="34274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sp>
      <p:sp>
        <p:nvSpPr>
          <p:cNvPr id="13317" name="Rectangle 5"/>
          <p:cNvSpPr>
            <a:spLocks noGrp="1" noChangeArrowheads="1"/>
          </p:cNvSpPr>
          <p:nvPr>
            <p:ph type="body"/>
          </p:nvPr>
        </p:nvSpPr>
        <p:spPr bwMode="auto">
          <a:xfrm>
            <a:off x="914400" y="4343400"/>
            <a:ext cx="5027613" cy="41132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endParaRPr lang="en-US" noProof="0"/>
          </a:p>
        </p:txBody>
      </p:sp>
      <p:sp>
        <p:nvSpPr>
          <p:cNvPr id="13318" name="Text Box 6"/>
          <p:cNvSpPr txBox="1">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319" name="Rectangle 7"/>
          <p:cNvSpPr>
            <a:spLocks noGrp="1" noChangeArrowheads="1"/>
          </p:cNvSpPr>
          <p:nvPr>
            <p:ph type="sldNum"/>
          </p:nvPr>
        </p:nvSpPr>
        <p:spPr bwMode="auto">
          <a:xfrm>
            <a:off x="3886200" y="8686800"/>
            <a:ext cx="2970213" cy="4556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b" anchorCtr="0" compatLnSpc="1">
            <a:prstTxWarp prst="textNoShape">
              <a:avLst/>
            </a:prstTxWarp>
          </a:bodyPr>
          <a:lstStyle>
            <a:lvl1pPr algn="r" eaLnBrk="1">
              <a:lnSpc>
                <a:spcPct val="93000"/>
              </a:lnSpc>
              <a:buClrTx/>
              <a:buFontTx/>
              <a:buNone/>
              <a:tabLst>
                <a:tab pos="723900" algn="l"/>
                <a:tab pos="1447800" algn="l"/>
                <a:tab pos="2171700" algn="l"/>
                <a:tab pos="2895600" algn="l"/>
              </a:tabLst>
              <a:defRPr sz="1200" smtClean="0">
                <a:solidFill>
                  <a:srgbClr val="000000"/>
                </a:solidFill>
                <a:latin typeface="Times New Roman" charset="0"/>
                <a:cs typeface="Arial Unicode MS" charset="0"/>
              </a:defRPr>
            </a:lvl1pPr>
          </a:lstStyle>
          <a:p>
            <a:pPr>
              <a:defRPr/>
            </a:pPr>
            <a:fld id="{1F5EEC3A-76C1-B54F-BEFC-D07441CA4E29}" type="slidenum">
              <a:rPr lang="en-US"/>
              <a:pPr>
                <a:defRPr/>
              </a:pPr>
              <a:t>‹#›</a:t>
            </a:fld>
            <a:endParaRPr lang="en-US"/>
          </a:p>
        </p:txBody>
      </p:sp>
    </p:spTree>
    <p:extLst>
      <p:ext uri="{BB962C8B-B14F-4D97-AF65-F5344CB8AC3E}">
        <p14:creationId xmlns:p14="http://schemas.microsoft.com/office/powerpoint/2010/main" val="166460168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ＭＳ Ｐゴシック" charset="0"/>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57194019-1C8D-CF45-AFE0-4C9CFA3B1180}" type="slidenum">
              <a:rPr lang="en-US"/>
              <a:pPr>
                <a:defRPr/>
              </a:pPr>
              <a:t>1</a:t>
            </a:fld>
            <a:endParaRPr lang="en-US"/>
          </a:p>
        </p:txBody>
      </p:sp>
      <p:sp>
        <p:nvSpPr>
          <p:cNvPr id="63489"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3490" name="Text Box 2"/>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630B33-27C5-104A-A9EB-BBCEEC84B97F}" type="slidenum">
              <a:rPr lang="en-US"/>
              <a:pPr>
                <a:defRPr/>
              </a:pPr>
              <a:t>10</a:t>
            </a:fld>
            <a:endParaRPr lang="en-US"/>
          </a:p>
        </p:txBody>
      </p:sp>
      <p:sp>
        <p:nvSpPr>
          <p:cNvPr id="226306" name="Rectangle 1026"/>
          <p:cNvSpPr>
            <a:spLocks noGrp="1" noRot="1" noChangeAspect="1" noChangeArrowheads="1" noTextEdit="1"/>
          </p:cNvSpPr>
          <p:nvPr>
            <p:ph type="sldImg"/>
          </p:nvPr>
        </p:nvSpPr>
        <p:spPr>
          <a:xfrm>
            <a:off x="1144588" y="685800"/>
            <a:ext cx="4572000" cy="3429000"/>
          </a:xfrm>
          <a:solidFill>
            <a:srgbClr val="FFFFFF"/>
          </a:solidFill>
          <a:ln/>
          <a:extLst>
            <a:ext uri="{FAA26D3D-D897-4be2-8F04-BA451C77F1D7}">
              <ma14:placeholderFlag xmlns:ma14="http://schemas.microsoft.com/office/mac/drawingml/2011/main" xmlns="" val="1"/>
            </a:ext>
          </a:extLst>
        </p:spPr>
      </p:sp>
      <p:sp>
        <p:nvSpPr>
          <p:cNvPr id="226307"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C65E841C-2B2C-8C4C-8317-B09E73C3D7D4}" type="slidenum">
              <a:rPr lang="en-US"/>
              <a:pPr>
                <a:defRPr/>
              </a:pPr>
              <a:t>11</a:t>
            </a:fld>
            <a:endParaRPr lang="en-US"/>
          </a:p>
        </p:txBody>
      </p:sp>
      <p:sp>
        <p:nvSpPr>
          <p:cNvPr id="93185"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93186"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959B03DB-E1EA-8C49-A27A-B669C8AFA3C1}" type="slidenum">
              <a:rPr lang="en-US"/>
              <a:pPr>
                <a:defRPr/>
              </a:pPr>
              <a:t>12</a:t>
            </a:fld>
            <a:endParaRPr lang="en-US"/>
          </a:p>
        </p:txBody>
      </p:sp>
      <p:sp>
        <p:nvSpPr>
          <p:cNvPr id="94209"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94210"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00C09B0F-4A0E-4D41-A5E5-C555BECBDB9B}" type="slidenum">
              <a:rPr lang="en-US"/>
              <a:pPr>
                <a:defRPr/>
              </a:pPr>
              <a:t>13</a:t>
            </a:fld>
            <a:endParaRPr lang="en-US"/>
          </a:p>
        </p:txBody>
      </p:sp>
      <p:sp>
        <p:nvSpPr>
          <p:cNvPr id="95233"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95234"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9A876385-07B1-7543-97B6-C76066EBB74A}" type="slidenum">
              <a:rPr lang="en-US"/>
              <a:pPr>
                <a:defRPr/>
              </a:pPr>
              <a:t>14</a:t>
            </a:fld>
            <a:endParaRPr lang="en-US"/>
          </a:p>
        </p:txBody>
      </p:sp>
      <p:sp>
        <p:nvSpPr>
          <p:cNvPr id="96257"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96258"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86CA60E9-9106-C145-B1EE-9AC1FF6F6842}" type="slidenum">
              <a:rPr lang="en-US"/>
              <a:pPr>
                <a:defRPr/>
              </a:pPr>
              <a:t>15</a:t>
            </a:fld>
            <a:endParaRPr lang="en-US"/>
          </a:p>
        </p:txBody>
      </p:sp>
      <p:sp>
        <p:nvSpPr>
          <p:cNvPr id="97281"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97282" name="Text Box 2"/>
          <p:cNvSpPr txBox="1">
            <a:spLocks noGrp="1" noChangeArrowheads="1"/>
          </p:cNvSpPr>
          <p:nvPr>
            <p:ph type="body" idx="1"/>
          </p:nvPr>
        </p:nvSpPr>
        <p:spPr>
          <a:xfrm>
            <a:off x="914400" y="4343400"/>
            <a:ext cx="5029200" cy="4124325"/>
          </a:xfrm>
          <a:solidFill>
            <a:srgbClr val="FFFFFF"/>
          </a:solidFill>
          <a:ln w="9360" cap="flat">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86CA60E9-9106-C145-B1EE-9AC1FF6F6842}" type="slidenum">
              <a:rPr lang="en-US"/>
              <a:pPr>
                <a:defRPr/>
              </a:pPr>
              <a:t>16</a:t>
            </a:fld>
            <a:endParaRPr lang="en-US"/>
          </a:p>
        </p:txBody>
      </p:sp>
      <p:sp>
        <p:nvSpPr>
          <p:cNvPr id="97281"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97282" name="Text Box 2"/>
          <p:cNvSpPr txBox="1">
            <a:spLocks noGrp="1" noChangeArrowheads="1"/>
          </p:cNvSpPr>
          <p:nvPr>
            <p:ph type="body" idx="1"/>
          </p:nvPr>
        </p:nvSpPr>
        <p:spPr>
          <a:xfrm>
            <a:off x="914400" y="4343400"/>
            <a:ext cx="5029200" cy="4124325"/>
          </a:xfrm>
          <a:solidFill>
            <a:srgbClr val="FFFFFF"/>
          </a:solidFill>
          <a:ln w="9360" cap="flat">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2869961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400DFD4D-4BE1-FE41-BDF6-20C0CD659A15}" type="slidenum">
              <a:rPr lang="en-US"/>
              <a:pPr>
                <a:defRPr/>
              </a:pPr>
              <a:t>17</a:t>
            </a:fld>
            <a:endParaRPr lang="en-US"/>
          </a:p>
        </p:txBody>
      </p:sp>
      <p:sp>
        <p:nvSpPr>
          <p:cNvPr id="99329"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99330" name="Text Box 2"/>
          <p:cNvSpPr txBox="1">
            <a:spLocks noGrp="1" noChangeArrowheads="1"/>
          </p:cNvSpPr>
          <p:nvPr>
            <p:ph type="body" idx="1"/>
          </p:nvPr>
        </p:nvSpPr>
        <p:spPr>
          <a:xfrm>
            <a:off x="693738" y="4379913"/>
            <a:ext cx="5546725" cy="4149725"/>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F4009F1B-B702-F14F-858E-34A352DAE7CF}" type="slidenum">
              <a:rPr lang="en-US"/>
              <a:pPr>
                <a:defRPr/>
              </a:pPr>
              <a:t>18</a:t>
            </a:fld>
            <a:endParaRPr lang="en-US"/>
          </a:p>
        </p:txBody>
      </p:sp>
      <p:sp>
        <p:nvSpPr>
          <p:cNvPr id="100353" name="Text Box 1"/>
          <p:cNvSpPr txBox="1">
            <a:spLocks noGrp="1" noRot="1" noChangeAspect="1" noChangeArrowheads="1"/>
          </p:cNvSpPr>
          <p:nvPr>
            <p:ph type="sldImg"/>
          </p:nvPr>
        </p:nvSpPr>
        <p:spPr>
          <a:xfrm>
            <a:off x="1162050"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00354" name="Text Box 2"/>
          <p:cNvSpPr txBox="1">
            <a:spLocks noGrp="1" noChangeArrowheads="1"/>
          </p:cNvSpPr>
          <p:nvPr>
            <p:ph type="body" idx="1"/>
          </p:nvPr>
        </p:nvSpPr>
        <p:spPr>
          <a:xfrm>
            <a:off x="693738" y="4379913"/>
            <a:ext cx="5546725" cy="4149725"/>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23EE71E1-1C8A-5542-8E9C-1AFE6B1CD270}" type="slidenum">
              <a:rPr lang="en-US"/>
              <a:pPr>
                <a:defRPr/>
              </a:pPr>
              <a:t>19</a:t>
            </a:fld>
            <a:endParaRPr lang="en-US"/>
          </a:p>
        </p:txBody>
      </p:sp>
      <p:sp>
        <p:nvSpPr>
          <p:cNvPr id="101377"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01378"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18C82185-A436-B74C-B7E4-A65402482771}" type="slidenum">
              <a:rPr lang="en-US"/>
              <a:pPr>
                <a:defRPr/>
              </a:pPr>
              <a:t>2</a:t>
            </a:fld>
            <a:endParaRPr lang="en-US"/>
          </a:p>
        </p:txBody>
      </p:sp>
      <p:sp>
        <p:nvSpPr>
          <p:cNvPr id="66561" name="Text Box 1"/>
          <p:cNvSpPr txBox="1">
            <a:spLocks noGrp="1" noRot="1" noChangeAspect="1" noChangeArrowheads="1"/>
          </p:cNvSpPr>
          <p:nvPr>
            <p:ph type="sldImg"/>
          </p:nvPr>
        </p:nvSpPr>
        <p:spPr>
          <a:xfrm>
            <a:off x="1162050" y="692150"/>
            <a:ext cx="4610100" cy="3457575"/>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66562" name="Text Box 2"/>
          <p:cNvSpPr txBox="1">
            <a:spLocks noGrp="1" noChangeArrowheads="1"/>
          </p:cNvSpPr>
          <p:nvPr>
            <p:ph type="body" idx="1"/>
          </p:nvPr>
        </p:nvSpPr>
        <p:spPr>
          <a:xfrm>
            <a:off x="693738" y="4379913"/>
            <a:ext cx="5546725" cy="4149725"/>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r>
              <a:rPr lang="en-US" dirty="0">
                <a:cs typeface="+mn-cs"/>
              </a:rPr>
              <a:t>They are rough characterizations of the importance of the genetic and environmental factors on trait variation that gloss over a lot of detail and nuance</a:t>
            </a:r>
          </a:p>
        </p:txBody>
      </p:sp>
    </p:spTree>
    <p:extLst>
      <p:ext uri="{BB962C8B-B14F-4D97-AF65-F5344CB8AC3E}">
        <p14:creationId xmlns:p14="http://schemas.microsoft.com/office/powerpoint/2010/main" val="2148794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9409C945-91DD-F242-9AE4-F4827AB5FB8D}" type="slidenum">
              <a:rPr lang="en-US"/>
              <a:pPr>
                <a:defRPr/>
              </a:pPr>
              <a:t>20</a:t>
            </a:fld>
            <a:endParaRPr lang="en-US"/>
          </a:p>
        </p:txBody>
      </p:sp>
      <p:sp>
        <p:nvSpPr>
          <p:cNvPr id="102401"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02402"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302EE315-BB98-9046-90D3-7F306BBD8795}" type="slidenum">
              <a:rPr lang="en-US"/>
              <a:pPr>
                <a:defRPr/>
              </a:pPr>
              <a:t>21</a:t>
            </a:fld>
            <a:endParaRPr lang="en-US"/>
          </a:p>
        </p:txBody>
      </p:sp>
      <p:sp>
        <p:nvSpPr>
          <p:cNvPr id="103425"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03426"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2C101C37-3ED8-A944-8C93-9FA2679AA050}" type="slidenum">
              <a:rPr lang="en-US"/>
              <a:pPr>
                <a:defRPr/>
              </a:pPr>
              <a:t>22</a:t>
            </a:fld>
            <a:endParaRPr lang="en-US"/>
          </a:p>
        </p:txBody>
      </p:sp>
      <p:sp>
        <p:nvSpPr>
          <p:cNvPr id="104449"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04450"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ABBDDFB9-3C90-714A-AEE2-0508F1EA76DD}" type="slidenum">
              <a:rPr lang="en-US"/>
              <a:pPr>
                <a:defRPr/>
              </a:pPr>
              <a:t>23</a:t>
            </a:fld>
            <a:endParaRPr lang="en-US"/>
          </a:p>
        </p:txBody>
      </p:sp>
      <p:sp>
        <p:nvSpPr>
          <p:cNvPr id="105473"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05474"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39ED173A-AF00-9040-A24A-1F3A5422538E}" type="slidenum">
              <a:rPr lang="en-US"/>
              <a:pPr>
                <a:defRPr/>
              </a:pPr>
              <a:t>24</a:t>
            </a:fld>
            <a:endParaRPr lang="en-US"/>
          </a:p>
        </p:txBody>
      </p:sp>
      <p:sp>
        <p:nvSpPr>
          <p:cNvPr id="106497"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06498"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1B1DF1D1-3EBC-7744-B9BB-A425CB9ABAA3}" type="slidenum">
              <a:rPr lang="en-US"/>
              <a:pPr>
                <a:defRPr/>
              </a:pPr>
              <a:t>25</a:t>
            </a:fld>
            <a:endParaRPr lang="en-US"/>
          </a:p>
        </p:txBody>
      </p:sp>
      <p:sp>
        <p:nvSpPr>
          <p:cNvPr id="107521"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07522"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F324BB15-F157-4E47-BA72-3DF22E549BF8}" type="slidenum">
              <a:rPr lang="en-US"/>
              <a:pPr>
                <a:defRPr/>
              </a:pPr>
              <a:t>26</a:t>
            </a:fld>
            <a:endParaRPr lang="en-US"/>
          </a:p>
        </p:txBody>
      </p:sp>
      <p:sp>
        <p:nvSpPr>
          <p:cNvPr id="108545"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08546"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D7E02AE2-6BCF-9A4F-8FA1-042E0BB87BA0}" type="slidenum">
              <a:rPr lang="en-US"/>
              <a:pPr>
                <a:defRPr/>
              </a:pPr>
              <a:t>27</a:t>
            </a:fld>
            <a:endParaRPr lang="en-US"/>
          </a:p>
        </p:txBody>
      </p:sp>
      <p:sp>
        <p:nvSpPr>
          <p:cNvPr id="109569" name="Text Box 1"/>
          <p:cNvSpPr txBox="1">
            <a:spLocks noGrp="1" noRot="1" noChangeAspect="1" noChangeArrowheads="1"/>
          </p:cNvSpPr>
          <p:nvPr>
            <p:ph type="sldImg"/>
          </p:nvPr>
        </p:nvSpPr>
        <p:spPr>
          <a:xfrm>
            <a:off x="1162050"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09570"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2B3FDFBC-9BA9-F74E-8477-FE18E0267E11}" type="slidenum">
              <a:rPr lang="en-US"/>
              <a:pPr>
                <a:defRPr/>
              </a:pPr>
              <a:t>28</a:t>
            </a:fld>
            <a:endParaRPr lang="en-US"/>
          </a:p>
        </p:txBody>
      </p:sp>
      <p:sp>
        <p:nvSpPr>
          <p:cNvPr id="111617"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11618" name="Text Box 2"/>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032701F4-CE9A-5B4E-9286-AAB918C816CE}" type="slidenum">
              <a:rPr lang="en-US"/>
              <a:pPr>
                <a:defRPr/>
              </a:pPr>
              <a:t>3</a:t>
            </a:fld>
            <a:endParaRPr lang="en-US"/>
          </a:p>
        </p:txBody>
      </p:sp>
      <p:sp>
        <p:nvSpPr>
          <p:cNvPr id="87041"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87042"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D8B5655D-84B7-2F48-BF54-FD5E937D8F69}" type="slidenum">
              <a:rPr lang="en-US"/>
              <a:pPr/>
              <a:t>4</a:t>
            </a:fld>
            <a:endParaRPr lang="en-US"/>
          </a:p>
        </p:txBody>
      </p:sp>
      <p:sp>
        <p:nvSpPr>
          <p:cNvPr id="78849"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78850" name="Text Box 2"/>
          <p:cNvSpPr txBox="1">
            <a:spLocks noGrp="1" noChangeArrowheads="1"/>
          </p:cNvSpPr>
          <p:nvPr>
            <p:ph type="body" idx="1"/>
          </p:nvPr>
        </p:nvSpPr>
        <p:spPr bwMode="auto">
          <a:xfrm>
            <a:off x="914400" y="4343400"/>
            <a:ext cx="5029200" cy="40259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D8B5655D-84B7-2F48-BF54-FD5E937D8F69}" type="slidenum">
              <a:rPr lang="en-US"/>
              <a:pPr/>
              <a:t>5</a:t>
            </a:fld>
            <a:endParaRPr lang="en-US"/>
          </a:p>
        </p:txBody>
      </p:sp>
      <p:sp>
        <p:nvSpPr>
          <p:cNvPr id="78849"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78850" name="Text Box 2"/>
          <p:cNvSpPr txBox="1">
            <a:spLocks noGrp="1" noChangeArrowheads="1"/>
          </p:cNvSpPr>
          <p:nvPr>
            <p:ph type="body" idx="1"/>
          </p:nvPr>
        </p:nvSpPr>
        <p:spPr bwMode="auto">
          <a:xfrm>
            <a:off x="914400" y="4343400"/>
            <a:ext cx="5029200" cy="40259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D8B5655D-84B7-2F48-BF54-FD5E937D8F69}" type="slidenum">
              <a:rPr lang="en-US"/>
              <a:pPr/>
              <a:t>6</a:t>
            </a:fld>
            <a:endParaRPr lang="en-US"/>
          </a:p>
        </p:txBody>
      </p:sp>
      <p:sp>
        <p:nvSpPr>
          <p:cNvPr id="78849"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78850" name="Text Box 2"/>
          <p:cNvSpPr txBox="1">
            <a:spLocks noGrp="1" noChangeArrowheads="1"/>
          </p:cNvSpPr>
          <p:nvPr>
            <p:ph type="body" idx="1"/>
          </p:nvPr>
        </p:nvSpPr>
        <p:spPr bwMode="auto">
          <a:xfrm>
            <a:off x="914400" y="4343400"/>
            <a:ext cx="5029200" cy="40259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2242969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315619EF-4396-7542-9777-25395AAE9999}" type="slidenum">
              <a:rPr lang="en-US"/>
              <a:pPr>
                <a:defRPr/>
              </a:pPr>
              <a:t>7</a:t>
            </a:fld>
            <a:endParaRPr lang="en-US"/>
          </a:p>
        </p:txBody>
      </p:sp>
      <p:sp>
        <p:nvSpPr>
          <p:cNvPr id="88065"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88066"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557966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F72506A7-889B-1145-A99D-423BC84E8B91}" type="slidenum">
              <a:rPr lang="en-US"/>
              <a:pPr>
                <a:defRPr/>
              </a:pPr>
              <a:t>8</a:t>
            </a:fld>
            <a:endParaRPr lang="en-US"/>
          </a:p>
        </p:txBody>
      </p:sp>
      <p:sp>
        <p:nvSpPr>
          <p:cNvPr id="89089"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89090"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4F3D076D-CA9D-854B-B1D2-9418F334BF8B}" type="slidenum">
              <a:rPr lang="en-US"/>
              <a:pPr>
                <a:defRPr/>
              </a:pPr>
              <a:t>9</a:t>
            </a:fld>
            <a:endParaRPr lang="en-US"/>
          </a:p>
        </p:txBody>
      </p:sp>
      <p:sp>
        <p:nvSpPr>
          <p:cNvPr id="90113"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90114"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p:cNvSpPr>
            <a:spLocks noGrp="1" noChangeArrowheads="1"/>
          </p:cNvSpPr>
          <p:nvPr>
            <p:ph type="sldNum" idx="10"/>
          </p:nvPr>
        </p:nvSpPr>
        <p:spPr>
          <a:ln/>
        </p:spPr>
        <p:txBody>
          <a:bodyPr/>
          <a:lstStyle>
            <a:lvl1pPr>
              <a:defRPr/>
            </a:lvl1pPr>
          </a:lstStyle>
          <a:p>
            <a:pPr>
              <a:defRPr/>
            </a:pPr>
            <a:fld id="{83F83F82-BEDE-444F-B801-4ABD779BA82E}" type="slidenum">
              <a:rPr lang="en-US"/>
              <a:pPr>
                <a:defRPr/>
              </a:pPr>
              <a:t>‹#›</a:t>
            </a:fld>
            <a:endParaRPr lang="en-US"/>
          </a:p>
        </p:txBody>
      </p:sp>
    </p:spTree>
    <p:extLst>
      <p:ext uri="{BB962C8B-B14F-4D97-AF65-F5344CB8AC3E}">
        <p14:creationId xmlns:p14="http://schemas.microsoft.com/office/powerpoint/2010/main" val="313495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idx="10"/>
          </p:nvPr>
        </p:nvSpPr>
        <p:spPr>
          <a:ln/>
        </p:spPr>
        <p:txBody>
          <a:bodyPr/>
          <a:lstStyle>
            <a:lvl1pPr>
              <a:defRPr/>
            </a:lvl1pPr>
          </a:lstStyle>
          <a:p>
            <a:pPr>
              <a:defRPr/>
            </a:pPr>
            <a:fld id="{3EE5AD4B-D6B5-D14B-B6B0-53550AA36632}" type="slidenum">
              <a:rPr lang="en-US"/>
              <a:pPr>
                <a:defRPr/>
              </a:pPr>
              <a:t>‹#›</a:t>
            </a:fld>
            <a:endParaRPr lang="en-US"/>
          </a:p>
        </p:txBody>
      </p:sp>
    </p:spTree>
    <p:extLst>
      <p:ext uri="{BB962C8B-B14F-4D97-AF65-F5344CB8AC3E}">
        <p14:creationId xmlns:p14="http://schemas.microsoft.com/office/powerpoint/2010/main" val="295101577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EE99B3C-3C47-8947-B881-D15EEE94E57D}" type="datetimeFigureOut">
              <a:rPr lang="en-US" smtClean="0"/>
              <a:t>5/18/22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35BCF3E4-7E4D-0349-A16D-CDB3172609E3}" type="slidenum">
              <a:rPr lang="en-US" smtClean="0"/>
              <a:pPr>
                <a:defRPr/>
              </a:pPr>
              <a:t>‹#›</a:t>
            </a:fld>
            <a:endParaRPr lang="en-US"/>
          </a:p>
        </p:txBody>
      </p:sp>
    </p:spTree>
    <p:extLst>
      <p:ext uri="{BB962C8B-B14F-4D97-AF65-F5344CB8AC3E}">
        <p14:creationId xmlns:p14="http://schemas.microsoft.com/office/powerpoint/2010/main" val="286297228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E99B3C-3C47-8947-B881-D15EEE94E57D}" type="datetimeFigureOut">
              <a:rPr lang="en-US" smtClean="0"/>
              <a:t>5/18/22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D3E6797B-3E85-7A46-978D-3D7DB11FC592}" type="slidenum">
              <a:rPr lang="en-US" smtClean="0"/>
              <a:pPr>
                <a:defRPr/>
              </a:pPr>
              <a:t>‹#›</a:t>
            </a:fld>
            <a:endParaRPr lang="en-US"/>
          </a:p>
        </p:txBody>
      </p:sp>
    </p:spTree>
    <p:extLst>
      <p:ext uri="{BB962C8B-B14F-4D97-AF65-F5344CB8AC3E}">
        <p14:creationId xmlns:p14="http://schemas.microsoft.com/office/powerpoint/2010/main" val="34506418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E99B3C-3C47-8947-B881-D15EEE94E57D}" type="datetimeFigureOut">
              <a:rPr lang="en-US" smtClean="0"/>
              <a:t>5/18/22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78F765FE-5AAE-E749-806C-B3B458DF45E8}" type="slidenum">
              <a:rPr lang="en-US" smtClean="0"/>
              <a:pPr>
                <a:defRPr/>
              </a:pPr>
              <a:t>‹#›</a:t>
            </a:fld>
            <a:endParaRPr lang="en-US"/>
          </a:p>
        </p:txBody>
      </p:sp>
    </p:spTree>
    <p:extLst>
      <p:ext uri="{BB962C8B-B14F-4D97-AF65-F5344CB8AC3E}">
        <p14:creationId xmlns:p14="http://schemas.microsoft.com/office/powerpoint/2010/main" val="271666156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E99B3C-3C47-8947-B881-D15EEE94E57D}" type="datetimeFigureOut">
              <a:rPr lang="en-US" smtClean="0"/>
              <a:t>5/18/22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DA23B006-A525-9047-AA90-C6A137444070}" type="slidenum">
              <a:rPr lang="en-US" smtClean="0"/>
              <a:pPr>
                <a:defRPr/>
              </a:pPr>
              <a:t>‹#›</a:t>
            </a:fld>
            <a:endParaRPr lang="en-US"/>
          </a:p>
        </p:txBody>
      </p:sp>
    </p:spTree>
    <p:extLst>
      <p:ext uri="{BB962C8B-B14F-4D97-AF65-F5344CB8AC3E}">
        <p14:creationId xmlns:p14="http://schemas.microsoft.com/office/powerpoint/2010/main" val="38544837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E99B3C-3C47-8947-B881-D15EEE94E57D}" type="datetimeFigureOut">
              <a:rPr lang="en-US" smtClean="0"/>
              <a:t>5/18/22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32BC4902-1C66-6A44-BF4B-44A304A36140}" type="slidenum">
              <a:rPr lang="en-US" smtClean="0"/>
              <a:pPr>
                <a:defRPr/>
              </a:pPr>
              <a:t>‹#›</a:t>
            </a:fld>
            <a:endParaRPr lang="en-US"/>
          </a:p>
        </p:txBody>
      </p:sp>
    </p:spTree>
    <p:extLst>
      <p:ext uri="{BB962C8B-B14F-4D97-AF65-F5344CB8AC3E}">
        <p14:creationId xmlns:p14="http://schemas.microsoft.com/office/powerpoint/2010/main" val="37268076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E99B3C-3C47-8947-B881-D15EEE94E57D}" type="datetimeFigureOut">
              <a:rPr lang="en-US" smtClean="0"/>
              <a:t>5/18/22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7F27AF4F-4316-DE4A-84BE-1648C1249EC7}" type="slidenum">
              <a:rPr lang="en-US" smtClean="0"/>
              <a:pPr>
                <a:defRPr/>
              </a:pPr>
              <a:t>‹#›</a:t>
            </a:fld>
            <a:endParaRPr lang="en-US"/>
          </a:p>
        </p:txBody>
      </p:sp>
    </p:spTree>
    <p:extLst>
      <p:ext uri="{BB962C8B-B14F-4D97-AF65-F5344CB8AC3E}">
        <p14:creationId xmlns:p14="http://schemas.microsoft.com/office/powerpoint/2010/main" val="38408791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E99B3C-3C47-8947-B881-D15EEE94E57D}" type="datetimeFigureOut">
              <a:rPr lang="en-US" smtClean="0"/>
              <a:t>5/18/22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97146416-C507-2344-BDDA-1AEB7AB451FE}" type="slidenum">
              <a:rPr lang="en-US" smtClean="0"/>
              <a:pPr>
                <a:defRPr/>
              </a:pPr>
              <a:t>‹#›</a:t>
            </a:fld>
            <a:endParaRPr lang="en-US"/>
          </a:p>
        </p:txBody>
      </p:sp>
    </p:spTree>
    <p:extLst>
      <p:ext uri="{BB962C8B-B14F-4D97-AF65-F5344CB8AC3E}">
        <p14:creationId xmlns:p14="http://schemas.microsoft.com/office/powerpoint/2010/main" val="36179892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E99B3C-3C47-8947-B881-D15EEE94E57D}" type="datetimeFigureOut">
              <a:rPr lang="en-US" smtClean="0"/>
              <a:t>5/18/22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DADAA2EE-DC80-B543-87DD-D54AA33B430E}" type="slidenum">
              <a:rPr lang="en-US" smtClean="0"/>
              <a:pPr>
                <a:defRPr/>
              </a:pPr>
              <a:t>‹#›</a:t>
            </a:fld>
            <a:endParaRPr lang="en-US"/>
          </a:p>
        </p:txBody>
      </p:sp>
    </p:spTree>
    <p:extLst>
      <p:ext uri="{BB962C8B-B14F-4D97-AF65-F5344CB8AC3E}">
        <p14:creationId xmlns:p14="http://schemas.microsoft.com/office/powerpoint/2010/main" val="40478827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E99B3C-3C47-8947-B881-D15EEE94E57D}" type="datetimeFigureOut">
              <a:rPr lang="en-US" smtClean="0"/>
              <a:t>5/18/22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D301D4CE-3B59-7442-AC05-CDA4E37DDBC0}" type="slidenum">
              <a:rPr lang="en-US" smtClean="0"/>
              <a:pPr>
                <a:defRPr/>
              </a:pPr>
              <a:t>‹#›</a:t>
            </a:fld>
            <a:endParaRPr lang="en-US"/>
          </a:p>
        </p:txBody>
      </p:sp>
    </p:spTree>
    <p:extLst>
      <p:ext uri="{BB962C8B-B14F-4D97-AF65-F5344CB8AC3E}">
        <p14:creationId xmlns:p14="http://schemas.microsoft.com/office/powerpoint/2010/main" val="55639051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E99B3C-3C47-8947-B881-D15EEE94E57D}" type="datetimeFigureOut">
              <a:rPr lang="en-US" smtClean="0"/>
              <a:t>5/18/22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C8F47614-16A3-F244-AC50-05E86930EDAC}" type="slidenum">
              <a:rPr lang="en-US" smtClean="0"/>
              <a:pPr>
                <a:defRPr/>
              </a:pPr>
              <a:t>‹#›</a:t>
            </a:fld>
            <a:endParaRPr lang="en-US"/>
          </a:p>
        </p:txBody>
      </p:sp>
    </p:spTree>
    <p:extLst>
      <p:ext uri="{BB962C8B-B14F-4D97-AF65-F5344CB8AC3E}">
        <p14:creationId xmlns:p14="http://schemas.microsoft.com/office/powerpoint/2010/main" val="2997536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5813" cy="5684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684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idx="10"/>
          </p:nvPr>
        </p:nvSpPr>
        <p:spPr>
          <a:ln/>
        </p:spPr>
        <p:txBody>
          <a:bodyPr/>
          <a:lstStyle>
            <a:lvl1pPr>
              <a:defRPr/>
            </a:lvl1pPr>
          </a:lstStyle>
          <a:p>
            <a:pPr>
              <a:defRPr/>
            </a:pPr>
            <a:fld id="{AE64D135-2D8C-5D47-9907-5C31B599D372}" type="slidenum">
              <a:rPr lang="en-US"/>
              <a:pPr>
                <a:defRPr/>
              </a:pPr>
              <a:t>‹#›</a:t>
            </a:fld>
            <a:endParaRPr lang="en-US"/>
          </a:p>
        </p:txBody>
      </p:sp>
    </p:spTree>
    <p:extLst>
      <p:ext uri="{BB962C8B-B14F-4D97-AF65-F5344CB8AC3E}">
        <p14:creationId xmlns:p14="http://schemas.microsoft.com/office/powerpoint/2010/main" val="367661326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E99B3C-3C47-8947-B881-D15EEE94E57D}" type="datetimeFigureOut">
              <a:rPr lang="en-US" smtClean="0"/>
              <a:t>5/18/22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17392C64-FC2D-A247-8081-0348C281C04C}" type="slidenum">
              <a:rPr lang="en-US" smtClean="0"/>
              <a:pPr>
                <a:defRPr/>
              </a:pPr>
              <a:t>‹#›</a:t>
            </a:fld>
            <a:endParaRPr lang="en-US"/>
          </a:p>
        </p:txBody>
      </p:sp>
    </p:spTree>
    <p:extLst>
      <p:ext uri="{BB962C8B-B14F-4D97-AF65-F5344CB8AC3E}">
        <p14:creationId xmlns:p14="http://schemas.microsoft.com/office/powerpoint/2010/main" val="318894349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8013" cy="989013"/>
          </a:xfrm>
        </p:spPr>
        <p:txBody>
          <a:bodyPr/>
          <a:lstStyle/>
          <a:p>
            <a:r>
              <a:rPr lang="en-US"/>
              <a:t>Click to edit Master title style</a:t>
            </a:r>
          </a:p>
        </p:txBody>
      </p:sp>
      <p:sp>
        <p:nvSpPr>
          <p:cNvPr id="3" name="Slide Number Placeholder 2"/>
          <p:cNvSpPr>
            <a:spLocks noGrp="1"/>
          </p:cNvSpPr>
          <p:nvPr>
            <p:ph type="sldNum" idx="10"/>
          </p:nvPr>
        </p:nvSpPr>
        <p:spPr>
          <a:xfrm>
            <a:off x="1216025" y="6354763"/>
            <a:ext cx="1217613" cy="365125"/>
          </a:xfrm>
        </p:spPr>
        <p:txBody>
          <a:bodyPr/>
          <a:lstStyle>
            <a:lvl1pPr>
              <a:defRPr smtClean="0"/>
            </a:lvl1pPr>
          </a:lstStyle>
          <a:p>
            <a:pPr>
              <a:defRPr/>
            </a:pPr>
            <a:fld id="{A3E69CE9-5B0A-8E43-A920-A667CD2F9B8E}" type="slidenum">
              <a:rPr lang="en-US"/>
              <a:pPr>
                <a:defRPr/>
              </a:pPr>
              <a:t>‹#›</a:t>
            </a:fld>
            <a:endParaRPr lang="en-US"/>
          </a:p>
        </p:txBody>
      </p:sp>
    </p:spTree>
    <p:extLst>
      <p:ext uri="{BB962C8B-B14F-4D97-AF65-F5344CB8AC3E}">
        <p14:creationId xmlns:p14="http://schemas.microsoft.com/office/powerpoint/2010/main" val="349330018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DC5D638-317D-B543-8EBE-E62A84C9B19B}" type="slidenum">
              <a:rPr lang="en-US"/>
              <a:pPr>
                <a:defRPr/>
              </a:pPr>
              <a:t>‹#›</a:t>
            </a:fld>
            <a:endParaRPr lang="en-US"/>
          </a:p>
        </p:txBody>
      </p:sp>
    </p:spTree>
    <p:extLst>
      <p:ext uri="{BB962C8B-B14F-4D97-AF65-F5344CB8AC3E}">
        <p14:creationId xmlns:p14="http://schemas.microsoft.com/office/powerpoint/2010/main" val="4012056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idx="10"/>
          </p:nvPr>
        </p:nvSpPr>
        <p:spPr>
          <a:ln/>
        </p:spPr>
        <p:txBody>
          <a:bodyPr/>
          <a:lstStyle>
            <a:lvl1pPr>
              <a:defRPr/>
            </a:lvl1pPr>
          </a:lstStyle>
          <a:p>
            <a:pPr>
              <a:defRPr/>
            </a:pPr>
            <a:fld id="{378DE49B-4A5E-5D43-BFD7-56BE2510B702}" type="slidenum">
              <a:rPr lang="en-US"/>
              <a:pPr>
                <a:defRPr/>
              </a:pPr>
              <a:t>‹#›</a:t>
            </a:fld>
            <a:endParaRPr lang="en-US"/>
          </a:p>
        </p:txBody>
      </p:sp>
    </p:spTree>
    <p:extLst>
      <p:ext uri="{BB962C8B-B14F-4D97-AF65-F5344CB8AC3E}">
        <p14:creationId xmlns:p14="http://schemas.microsoft.com/office/powerpoint/2010/main" val="2978156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idx="10"/>
          </p:nvPr>
        </p:nvSpPr>
        <p:spPr>
          <a:ln/>
        </p:spPr>
        <p:txBody>
          <a:bodyPr/>
          <a:lstStyle>
            <a:lvl1pPr>
              <a:defRPr/>
            </a:lvl1pPr>
          </a:lstStyle>
          <a:p>
            <a:pPr>
              <a:defRPr/>
            </a:pPr>
            <a:fld id="{25CC1265-195E-F143-8ADB-4EF4A9F7F4BA}" type="slidenum">
              <a:rPr lang="en-US"/>
              <a:pPr>
                <a:defRPr/>
              </a:pPr>
              <a:t>‹#›</a:t>
            </a:fld>
            <a:endParaRPr lang="en-US"/>
          </a:p>
        </p:txBody>
      </p:sp>
    </p:spTree>
    <p:extLst>
      <p:ext uri="{BB962C8B-B14F-4D97-AF65-F5344CB8AC3E}">
        <p14:creationId xmlns:p14="http://schemas.microsoft.com/office/powerpoint/2010/main" val="2473635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idx="10"/>
          </p:nvPr>
        </p:nvSpPr>
        <p:spPr>
          <a:ln/>
        </p:spPr>
        <p:txBody>
          <a:bodyPr/>
          <a:lstStyle>
            <a:lvl1pPr>
              <a:defRPr/>
            </a:lvl1pPr>
          </a:lstStyle>
          <a:p>
            <a:pPr>
              <a:defRPr/>
            </a:pPr>
            <a:fld id="{DE7388CC-D310-964F-A2F5-914B754556D4}" type="slidenum">
              <a:rPr lang="en-US"/>
              <a:pPr>
                <a:defRPr/>
              </a:pPr>
              <a:t>‹#›</a:t>
            </a:fld>
            <a:endParaRPr lang="en-US"/>
          </a:p>
        </p:txBody>
      </p:sp>
    </p:spTree>
    <p:extLst>
      <p:ext uri="{BB962C8B-B14F-4D97-AF65-F5344CB8AC3E}">
        <p14:creationId xmlns:p14="http://schemas.microsoft.com/office/powerpoint/2010/main" val="1796765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19200"/>
            <a:ext cx="4037013"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219200"/>
            <a:ext cx="40386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idx="10"/>
          </p:nvPr>
        </p:nvSpPr>
        <p:spPr>
          <a:ln/>
        </p:spPr>
        <p:txBody>
          <a:bodyPr/>
          <a:lstStyle>
            <a:lvl1pPr>
              <a:defRPr/>
            </a:lvl1pPr>
          </a:lstStyle>
          <a:p>
            <a:pPr>
              <a:defRPr/>
            </a:pPr>
            <a:fld id="{83569A84-374E-6349-8BA1-FBED24B536C9}" type="slidenum">
              <a:rPr lang="en-US"/>
              <a:pPr>
                <a:defRPr/>
              </a:pPr>
              <a:t>‹#›</a:t>
            </a:fld>
            <a:endParaRPr lang="en-US"/>
          </a:p>
        </p:txBody>
      </p:sp>
    </p:spTree>
    <p:extLst>
      <p:ext uri="{BB962C8B-B14F-4D97-AF65-F5344CB8AC3E}">
        <p14:creationId xmlns:p14="http://schemas.microsoft.com/office/powerpoint/2010/main" val="2336004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idx="10"/>
          </p:nvPr>
        </p:nvSpPr>
        <p:spPr>
          <a:ln/>
        </p:spPr>
        <p:txBody>
          <a:bodyPr/>
          <a:lstStyle>
            <a:lvl1pPr>
              <a:defRPr/>
            </a:lvl1pPr>
          </a:lstStyle>
          <a:p>
            <a:pPr>
              <a:defRPr/>
            </a:pPr>
            <a:fld id="{86ABDCF1-F2C2-EC4C-8A98-3322FCF7DF85}" type="slidenum">
              <a:rPr lang="en-US"/>
              <a:pPr>
                <a:defRPr/>
              </a:pPr>
              <a:t>‹#›</a:t>
            </a:fld>
            <a:endParaRPr lang="en-US"/>
          </a:p>
        </p:txBody>
      </p:sp>
    </p:spTree>
    <p:extLst>
      <p:ext uri="{BB962C8B-B14F-4D97-AF65-F5344CB8AC3E}">
        <p14:creationId xmlns:p14="http://schemas.microsoft.com/office/powerpoint/2010/main" val="3196530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sldNum" idx="10"/>
          </p:nvPr>
        </p:nvSpPr>
        <p:spPr>
          <a:ln/>
        </p:spPr>
        <p:txBody>
          <a:bodyPr/>
          <a:lstStyle>
            <a:lvl1pPr>
              <a:defRPr/>
            </a:lvl1pPr>
          </a:lstStyle>
          <a:p>
            <a:pPr>
              <a:defRPr/>
            </a:pPr>
            <a:fld id="{FA56DC92-3FF4-0D4F-A02A-F785B4E26FCD}" type="slidenum">
              <a:rPr lang="en-US"/>
              <a:pPr>
                <a:defRPr/>
              </a:pPr>
              <a:t>‹#›</a:t>
            </a:fld>
            <a:endParaRPr lang="en-US"/>
          </a:p>
        </p:txBody>
      </p:sp>
    </p:spTree>
    <p:extLst>
      <p:ext uri="{BB962C8B-B14F-4D97-AF65-F5344CB8AC3E}">
        <p14:creationId xmlns:p14="http://schemas.microsoft.com/office/powerpoint/2010/main" val="285816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idx="10"/>
          </p:nvPr>
        </p:nvSpPr>
        <p:spPr>
          <a:ln/>
        </p:spPr>
        <p:txBody>
          <a:bodyPr/>
          <a:lstStyle>
            <a:lvl1pPr>
              <a:defRPr/>
            </a:lvl1pPr>
          </a:lstStyle>
          <a:p>
            <a:pPr>
              <a:defRPr/>
            </a:pPr>
            <a:fld id="{3FDACA94-0949-A04F-BEE2-787299599E5C}" type="slidenum">
              <a:rPr lang="en-US"/>
              <a:pPr>
                <a:defRPr/>
              </a:pPr>
              <a:t>‹#›</a:t>
            </a:fld>
            <a:endParaRPr lang="en-US"/>
          </a:p>
        </p:txBody>
      </p:sp>
    </p:spTree>
    <p:extLst>
      <p:ext uri="{BB962C8B-B14F-4D97-AF65-F5344CB8AC3E}">
        <p14:creationId xmlns:p14="http://schemas.microsoft.com/office/powerpoint/2010/main" val="4189743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idx="10"/>
          </p:nvPr>
        </p:nvSpPr>
        <p:spPr>
          <a:ln/>
        </p:spPr>
        <p:txBody>
          <a:bodyPr/>
          <a:lstStyle>
            <a:lvl1pPr>
              <a:defRPr/>
            </a:lvl1pPr>
          </a:lstStyle>
          <a:p>
            <a:pPr>
              <a:defRPr/>
            </a:pPr>
            <a:fld id="{A5718B48-D916-8C40-AE87-0B5C8E487A2E}" type="slidenum">
              <a:rPr lang="en-US"/>
              <a:pPr>
                <a:defRPr/>
              </a:pPr>
              <a:t>‹#›</a:t>
            </a:fld>
            <a:endParaRPr lang="en-US"/>
          </a:p>
        </p:txBody>
      </p:sp>
    </p:spTree>
    <p:extLst>
      <p:ext uri="{BB962C8B-B14F-4D97-AF65-F5344CB8AC3E}">
        <p14:creationId xmlns:p14="http://schemas.microsoft.com/office/powerpoint/2010/main" val="2247154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idx="10"/>
          </p:nvPr>
        </p:nvSpPr>
        <p:spPr>
          <a:ln/>
        </p:spPr>
        <p:txBody>
          <a:bodyPr/>
          <a:lstStyle>
            <a:lvl1pPr>
              <a:defRPr/>
            </a:lvl1pPr>
          </a:lstStyle>
          <a:p>
            <a:pPr>
              <a:defRPr/>
            </a:pPr>
            <a:fld id="{69FFCCFA-403D-8740-9F92-3F8EB51179D8}" type="slidenum">
              <a:rPr lang="en-US"/>
              <a:pPr>
                <a:defRPr/>
              </a:pPr>
              <a:t>‹#›</a:t>
            </a:fld>
            <a:endParaRPr lang="en-US"/>
          </a:p>
        </p:txBody>
      </p:sp>
    </p:spTree>
    <p:extLst>
      <p:ext uri="{BB962C8B-B14F-4D97-AF65-F5344CB8AC3E}">
        <p14:creationId xmlns:p14="http://schemas.microsoft.com/office/powerpoint/2010/main" val="23397801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idx="10"/>
          </p:nvPr>
        </p:nvSpPr>
        <p:spPr>
          <a:ln/>
        </p:spPr>
        <p:txBody>
          <a:bodyPr/>
          <a:lstStyle>
            <a:lvl1pPr>
              <a:defRPr/>
            </a:lvl1pPr>
          </a:lstStyle>
          <a:p>
            <a:pPr>
              <a:defRPr/>
            </a:pPr>
            <a:fld id="{A490FD6B-1E3B-544B-BFC6-7330BAF41402}" type="slidenum">
              <a:rPr lang="en-US"/>
              <a:pPr>
                <a:defRPr/>
              </a:pPr>
              <a:t>‹#›</a:t>
            </a:fld>
            <a:endParaRPr lang="en-US"/>
          </a:p>
        </p:txBody>
      </p:sp>
    </p:spTree>
    <p:extLst>
      <p:ext uri="{BB962C8B-B14F-4D97-AF65-F5344CB8AC3E}">
        <p14:creationId xmlns:p14="http://schemas.microsoft.com/office/powerpoint/2010/main" val="45459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idx="10"/>
          </p:nvPr>
        </p:nvSpPr>
        <p:spPr>
          <a:ln/>
        </p:spPr>
        <p:txBody>
          <a:bodyPr/>
          <a:lstStyle>
            <a:lvl1pPr>
              <a:defRPr/>
            </a:lvl1pPr>
          </a:lstStyle>
          <a:p>
            <a:pPr>
              <a:defRPr/>
            </a:pPr>
            <a:fld id="{5E959BE7-EE58-884B-99EC-D823D63B8E59}" type="slidenum">
              <a:rPr lang="en-US"/>
              <a:pPr>
                <a:defRPr/>
              </a:pPr>
              <a:t>‹#›</a:t>
            </a:fld>
            <a:endParaRPr lang="en-US"/>
          </a:p>
        </p:txBody>
      </p:sp>
    </p:spTree>
    <p:extLst>
      <p:ext uri="{BB962C8B-B14F-4D97-AF65-F5344CB8AC3E}">
        <p14:creationId xmlns:p14="http://schemas.microsoft.com/office/powerpoint/2010/main" val="1598316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5813" cy="5684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684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idx="10"/>
          </p:nvPr>
        </p:nvSpPr>
        <p:spPr>
          <a:ln/>
        </p:spPr>
        <p:txBody>
          <a:bodyPr/>
          <a:lstStyle>
            <a:lvl1pPr>
              <a:defRPr/>
            </a:lvl1pPr>
          </a:lstStyle>
          <a:p>
            <a:pPr>
              <a:defRPr/>
            </a:pPr>
            <a:fld id="{092DC3A3-281E-6E48-8070-89B836B7BBF1}" type="slidenum">
              <a:rPr lang="en-US"/>
              <a:pPr>
                <a:defRPr/>
              </a:pPr>
              <a:t>‹#›</a:t>
            </a:fld>
            <a:endParaRPr lang="en-US"/>
          </a:p>
        </p:txBody>
      </p:sp>
    </p:spTree>
    <p:extLst>
      <p:ext uri="{BB962C8B-B14F-4D97-AF65-F5344CB8AC3E}">
        <p14:creationId xmlns:p14="http://schemas.microsoft.com/office/powerpoint/2010/main" val="42582943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8"/>
          <p:cNvSpPr>
            <a:spLocks noGrp="1" noChangeArrowheads="1"/>
          </p:cNvSpPr>
          <p:nvPr>
            <p:ph type="sldNum" idx="10"/>
          </p:nvPr>
        </p:nvSpPr>
        <p:spPr>
          <a:ln/>
        </p:spPr>
        <p:txBody>
          <a:bodyPr/>
          <a:lstStyle>
            <a:lvl1pPr>
              <a:defRPr/>
            </a:lvl1pPr>
          </a:lstStyle>
          <a:p>
            <a:pPr>
              <a:defRPr/>
            </a:pPr>
            <a:fld id="{952EF34A-1ECC-3E44-B603-E8A1CCF80664}" type="slidenum">
              <a:rPr lang="en-US"/>
              <a:pPr>
                <a:defRPr/>
              </a:pPr>
              <a:t>‹#›</a:t>
            </a:fld>
            <a:endParaRPr lang="en-US"/>
          </a:p>
        </p:txBody>
      </p:sp>
    </p:spTree>
    <p:extLst>
      <p:ext uri="{BB962C8B-B14F-4D97-AF65-F5344CB8AC3E}">
        <p14:creationId xmlns:p14="http://schemas.microsoft.com/office/powerpoint/2010/main" val="9498466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idx="10"/>
          </p:nvPr>
        </p:nvSpPr>
        <p:spPr>
          <a:ln/>
        </p:spPr>
        <p:txBody>
          <a:bodyPr/>
          <a:lstStyle>
            <a:lvl1pPr>
              <a:defRPr/>
            </a:lvl1pPr>
          </a:lstStyle>
          <a:p>
            <a:pPr>
              <a:defRPr/>
            </a:pPr>
            <a:fld id="{2C287E07-2BB2-6049-9E40-D4CCE6242B2D}" type="slidenum">
              <a:rPr lang="en-US"/>
              <a:pPr>
                <a:defRPr/>
              </a:pPr>
              <a:t>‹#›</a:t>
            </a:fld>
            <a:endParaRPr lang="en-US"/>
          </a:p>
        </p:txBody>
      </p:sp>
    </p:spTree>
    <p:extLst>
      <p:ext uri="{BB962C8B-B14F-4D97-AF65-F5344CB8AC3E}">
        <p14:creationId xmlns:p14="http://schemas.microsoft.com/office/powerpoint/2010/main" val="3401150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FA679D9E-36F7-B744-BB97-BEC4E34B405D}" type="slidenum">
              <a:rPr lang="en-US"/>
              <a:pPr>
                <a:defRPr/>
              </a:pPr>
              <a:t>‹#›</a:t>
            </a:fld>
            <a:endParaRPr lang="en-US"/>
          </a:p>
        </p:txBody>
      </p:sp>
    </p:spTree>
    <p:extLst>
      <p:ext uri="{BB962C8B-B14F-4D97-AF65-F5344CB8AC3E}">
        <p14:creationId xmlns:p14="http://schemas.microsoft.com/office/powerpoint/2010/main" val="29107297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19200"/>
            <a:ext cx="4037013"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219200"/>
            <a:ext cx="40386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idx="10"/>
          </p:nvPr>
        </p:nvSpPr>
        <p:spPr>
          <a:ln/>
        </p:spPr>
        <p:txBody>
          <a:bodyPr/>
          <a:lstStyle>
            <a:lvl1pPr>
              <a:defRPr/>
            </a:lvl1pPr>
          </a:lstStyle>
          <a:p>
            <a:pPr>
              <a:defRPr/>
            </a:pPr>
            <a:fld id="{17F352DA-D0E1-7C4A-BFE9-F7F6F8836551}" type="slidenum">
              <a:rPr lang="en-US"/>
              <a:pPr>
                <a:defRPr/>
              </a:pPr>
              <a:t>‹#›</a:t>
            </a:fld>
            <a:endParaRPr lang="en-US"/>
          </a:p>
        </p:txBody>
      </p:sp>
    </p:spTree>
    <p:extLst>
      <p:ext uri="{BB962C8B-B14F-4D97-AF65-F5344CB8AC3E}">
        <p14:creationId xmlns:p14="http://schemas.microsoft.com/office/powerpoint/2010/main" val="4708705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sldNum" idx="10"/>
          </p:nvPr>
        </p:nvSpPr>
        <p:spPr>
          <a:ln/>
        </p:spPr>
        <p:txBody>
          <a:bodyPr/>
          <a:lstStyle>
            <a:lvl1pPr>
              <a:defRPr/>
            </a:lvl1pPr>
          </a:lstStyle>
          <a:p>
            <a:pPr>
              <a:defRPr/>
            </a:pPr>
            <a:fld id="{D2E8D9A7-8F9D-9A4E-9304-F1247B8F38AC}" type="slidenum">
              <a:rPr lang="en-US"/>
              <a:pPr>
                <a:defRPr/>
              </a:pPr>
              <a:t>‹#›</a:t>
            </a:fld>
            <a:endParaRPr lang="en-US"/>
          </a:p>
        </p:txBody>
      </p:sp>
    </p:spTree>
    <p:extLst>
      <p:ext uri="{BB962C8B-B14F-4D97-AF65-F5344CB8AC3E}">
        <p14:creationId xmlns:p14="http://schemas.microsoft.com/office/powerpoint/2010/main" val="41741044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sldNum" idx="10"/>
          </p:nvPr>
        </p:nvSpPr>
        <p:spPr>
          <a:ln/>
        </p:spPr>
        <p:txBody>
          <a:bodyPr/>
          <a:lstStyle>
            <a:lvl1pPr>
              <a:defRPr/>
            </a:lvl1pPr>
          </a:lstStyle>
          <a:p>
            <a:pPr>
              <a:defRPr/>
            </a:pPr>
            <a:fld id="{DBCAEC7F-091B-AF43-849A-77A9EE39CFA7}" type="slidenum">
              <a:rPr lang="en-US"/>
              <a:pPr>
                <a:defRPr/>
              </a:pPr>
              <a:t>‹#›</a:t>
            </a:fld>
            <a:endParaRPr lang="en-US"/>
          </a:p>
        </p:txBody>
      </p:sp>
    </p:spTree>
    <p:extLst>
      <p:ext uri="{BB962C8B-B14F-4D97-AF65-F5344CB8AC3E}">
        <p14:creationId xmlns:p14="http://schemas.microsoft.com/office/powerpoint/2010/main" val="2978929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54A2BF48-3630-824C-BD1B-F8FA76E9F437}" type="slidenum">
              <a:rPr lang="en-US"/>
              <a:pPr>
                <a:defRPr/>
              </a:pPr>
              <a:t>‹#›</a:t>
            </a:fld>
            <a:endParaRPr lang="en-US"/>
          </a:p>
        </p:txBody>
      </p:sp>
    </p:spTree>
    <p:extLst>
      <p:ext uri="{BB962C8B-B14F-4D97-AF65-F5344CB8AC3E}">
        <p14:creationId xmlns:p14="http://schemas.microsoft.com/office/powerpoint/2010/main" val="2929887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sldNum" idx="10"/>
          </p:nvPr>
        </p:nvSpPr>
        <p:spPr>
          <a:ln/>
        </p:spPr>
        <p:txBody>
          <a:bodyPr/>
          <a:lstStyle>
            <a:lvl1pPr>
              <a:defRPr/>
            </a:lvl1pPr>
          </a:lstStyle>
          <a:p>
            <a:pPr>
              <a:defRPr/>
            </a:pPr>
            <a:fld id="{5FB04139-ADCA-C34D-AAD7-E5291518F3FA}" type="slidenum">
              <a:rPr lang="en-US"/>
              <a:pPr>
                <a:defRPr/>
              </a:pPr>
              <a:t>‹#›</a:t>
            </a:fld>
            <a:endParaRPr lang="en-US"/>
          </a:p>
        </p:txBody>
      </p:sp>
    </p:spTree>
    <p:extLst>
      <p:ext uri="{BB962C8B-B14F-4D97-AF65-F5344CB8AC3E}">
        <p14:creationId xmlns:p14="http://schemas.microsoft.com/office/powerpoint/2010/main" val="28163119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C59ED05E-201F-814A-A226-151DB86721B3}" type="slidenum">
              <a:rPr lang="en-US"/>
              <a:pPr>
                <a:defRPr/>
              </a:pPr>
              <a:t>‹#›</a:t>
            </a:fld>
            <a:endParaRPr lang="en-US"/>
          </a:p>
        </p:txBody>
      </p:sp>
    </p:spTree>
    <p:extLst>
      <p:ext uri="{BB962C8B-B14F-4D97-AF65-F5344CB8AC3E}">
        <p14:creationId xmlns:p14="http://schemas.microsoft.com/office/powerpoint/2010/main" val="27610931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A5C47604-CBD1-2B40-B392-70F353D3B510}" type="slidenum">
              <a:rPr lang="en-US"/>
              <a:pPr>
                <a:defRPr/>
              </a:pPr>
              <a:t>‹#›</a:t>
            </a:fld>
            <a:endParaRPr lang="en-US"/>
          </a:p>
        </p:txBody>
      </p:sp>
    </p:spTree>
    <p:extLst>
      <p:ext uri="{BB962C8B-B14F-4D97-AF65-F5344CB8AC3E}">
        <p14:creationId xmlns:p14="http://schemas.microsoft.com/office/powerpoint/2010/main" val="27267334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idx="10"/>
          </p:nvPr>
        </p:nvSpPr>
        <p:spPr>
          <a:ln/>
        </p:spPr>
        <p:txBody>
          <a:bodyPr/>
          <a:lstStyle>
            <a:lvl1pPr>
              <a:defRPr/>
            </a:lvl1pPr>
          </a:lstStyle>
          <a:p>
            <a:pPr>
              <a:defRPr/>
            </a:pPr>
            <a:fld id="{138C1AA1-3194-E84F-86CF-35187CB62EEC}" type="slidenum">
              <a:rPr lang="en-US"/>
              <a:pPr>
                <a:defRPr/>
              </a:pPr>
              <a:t>‹#›</a:t>
            </a:fld>
            <a:endParaRPr lang="en-US"/>
          </a:p>
        </p:txBody>
      </p:sp>
    </p:spTree>
    <p:extLst>
      <p:ext uri="{BB962C8B-B14F-4D97-AF65-F5344CB8AC3E}">
        <p14:creationId xmlns:p14="http://schemas.microsoft.com/office/powerpoint/2010/main" val="2183832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5813" cy="5684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684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idx="10"/>
          </p:nvPr>
        </p:nvSpPr>
        <p:spPr>
          <a:ln/>
        </p:spPr>
        <p:txBody>
          <a:bodyPr/>
          <a:lstStyle>
            <a:lvl1pPr>
              <a:defRPr/>
            </a:lvl1pPr>
          </a:lstStyle>
          <a:p>
            <a:pPr>
              <a:defRPr/>
            </a:pPr>
            <a:fld id="{F10F5D6C-982B-9448-B6CE-B47140173A01}" type="slidenum">
              <a:rPr lang="en-US"/>
              <a:pPr>
                <a:defRPr/>
              </a:pPr>
              <a:t>‹#›</a:t>
            </a:fld>
            <a:endParaRPr lang="en-US"/>
          </a:p>
        </p:txBody>
      </p:sp>
    </p:spTree>
    <p:extLst>
      <p:ext uri="{BB962C8B-B14F-4D97-AF65-F5344CB8AC3E}">
        <p14:creationId xmlns:p14="http://schemas.microsoft.com/office/powerpoint/2010/main" val="31932735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8"/>
          <p:cNvSpPr>
            <a:spLocks noGrp="1" noChangeArrowheads="1"/>
          </p:cNvSpPr>
          <p:nvPr>
            <p:ph type="sldNum" idx="10"/>
          </p:nvPr>
        </p:nvSpPr>
        <p:spPr>
          <a:ln/>
        </p:spPr>
        <p:txBody>
          <a:bodyPr/>
          <a:lstStyle>
            <a:lvl1pPr>
              <a:defRPr/>
            </a:lvl1pPr>
          </a:lstStyle>
          <a:p>
            <a:pPr>
              <a:defRPr/>
            </a:pPr>
            <a:fld id="{2D220C67-E480-C24A-94A3-AE99484CF92D}" type="slidenum">
              <a:rPr lang="en-US"/>
              <a:pPr>
                <a:defRPr/>
              </a:pPr>
              <a:t>‹#›</a:t>
            </a:fld>
            <a:endParaRPr lang="en-US"/>
          </a:p>
        </p:txBody>
      </p:sp>
    </p:spTree>
    <p:extLst>
      <p:ext uri="{BB962C8B-B14F-4D97-AF65-F5344CB8AC3E}">
        <p14:creationId xmlns:p14="http://schemas.microsoft.com/office/powerpoint/2010/main" val="13884934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idx="10"/>
          </p:nvPr>
        </p:nvSpPr>
        <p:spPr>
          <a:ln/>
        </p:spPr>
        <p:txBody>
          <a:bodyPr/>
          <a:lstStyle>
            <a:lvl1pPr>
              <a:defRPr/>
            </a:lvl1pPr>
          </a:lstStyle>
          <a:p>
            <a:pPr>
              <a:defRPr/>
            </a:pPr>
            <a:fld id="{C6213082-F0B6-9942-8089-72E2F71325DB}" type="slidenum">
              <a:rPr lang="en-US"/>
              <a:pPr>
                <a:defRPr/>
              </a:pPr>
              <a:t>‹#›</a:t>
            </a:fld>
            <a:endParaRPr lang="en-US"/>
          </a:p>
        </p:txBody>
      </p:sp>
    </p:spTree>
    <p:extLst>
      <p:ext uri="{BB962C8B-B14F-4D97-AF65-F5344CB8AC3E}">
        <p14:creationId xmlns:p14="http://schemas.microsoft.com/office/powerpoint/2010/main" val="23210345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23787541-2A8B-9F44-97C7-BF5B51126665}" type="slidenum">
              <a:rPr lang="en-US"/>
              <a:pPr>
                <a:defRPr/>
              </a:pPr>
              <a:t>‹#›</a:t>
            </a:fld>
            <a:endParaRPr lang="en-US"/>
          </a:p>
        </p:txBody>
      </p:sp>
    </p:spTree>
    <p:extLst>
      <p:ext uri="{BB962C8B-B14F-4D97-AF65-F5344CB8AC3E}">
        <p14:creationId xmlns:p14="http://schemas.microsoft.com/office/powerpoint/2010/main" val="37033050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19200"/>
            <a:ext cx="4037013"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219200"/>
            <a:ext cx="40386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idx="10"/>
          </p:nvPr>
        </p:nvSpPr>
        <p:spPr>
          <a:ln/>
        </p:spPr>
        <p:txBody>
          <a:bodyPr/>
          <a:lstStyle>
            <a:lvl1pPr>
              <a:defRPr/>
            </a:lvl1pPr>
          </a:lstStyle>
          <a:p>
            <a:pPr>
              <a:defRPr/>
            </a:pPr>
            <a:fld id="{83945BB8-5EA7-1440-9441-A71D8B0B96DC}" type="slidenum">
              <a:rPr lang="en-US"/>
              <a:pPr>
                <a:defRPr/>
              </a:pPr>
              <a:t>‹#›</a:t>
            </a:fld>
            <a:endParaRPr lang="en-US"/>
          </a:p>
        </p:txBody>
      </p:sp>
    </p:spTree>
    <p:extLst>
      <p:ext uri="{BB962C8B-B14F-4D97-AF65-F5344CB8AC3E}">
        <p14:creationId xmlns:p14="http://schemas.microsoft.com/office/powerpoint/2010/main" val="7320022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sldNum" idx="10"/>
          </p:nvPr>
        </p:nvSpPr>
        <p:spPr>
          <a:ln/>
        </p:spPr>
        <p:txBody>
          <a:bodyPr/>
          <a:lstStyle>
            <a:lvl1pPr>
              <a:defRPr/>
            </a:lvl1pPr>
          </a:lstStyle>
          <a:p>
            <a:pPr>
              <a:defRPr/>
            </a:pPr>
            <a:fld id="{436DD66E-875F-9D48-83FE-7BCB3F6030F7}" type="slidenum">
              <a:rPr lang="en-US"/>
              <a:pPr>
                <a:defRPr/>
              </a:pPr>
              <a:t>‹#›</a:t>
            </a:fld>
            <a:endParaRPr lang="en-US"/>
          </a:p>
        </p:txBody>
      </p:sp>
    </p:spTree>
    <p:extLst>
      <p:ext uri="{BB962C8B-B14F-4D97-AF65-F5344CB8AC3E}">
        <p14:creationId xmlns:p14="http://schemas.microsoft.com/office/powerpoint/2010/main" val="32161970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sldNum" idx="10"/>
          </p:nvPr>
        </p:nvSpPr>
        <p:spPr>
          <a:ln/>
        </p:spPr>
        <p:txBody>
          <a:bodyPr/>
          <a:lstStyle>
            <a:lvl1pPr>
              <a:defRPr/>
            </a:lvl1pPr>
          </a:lstStyle>
          <a:p>
            <a:pPr>
              <a:defRPr/>
            </a:pPr>
            <a:fld id="{CB59F018-965C-4345-BE25-09D31AB95EBD}" type="slidenum">
              <a:rPr lang="en-US"/>
              <a:pPr>
                <a:defRPr/>
              </a:pPr>
              <a:t>‹#›</a:t>
            </a:fld>
            <a:endParaRPr lang="en-US"/>
          </a:p>
        </p:txBody>
      </p:sp>
    </p:spTree>
    <p:extLst>
      <p:ext uri="{BB962C8B-B14F-4D97-AF65-F5344CB8AC3E}">
        <p14:creationId xmlns:p14="http://schemas.microsoft.com/office/powerpoint/2010/main" val="2173124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19200"/>
            <a:ext cx="4037013"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219200"/>
            <a:ext cx="40386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sldNum" idx="10"/>
          </p:nvPr>
        </p:nvSpPr>
        <p:spPr>
          <a:ln/>
        </p:spPr>
        <p:txBody>
          <a:bodyPr/>
          <a:lstStyle>
            <a:lvl1pPr>
              <a:defRPr/>
            </a:lvl1pPr>
          </a:lstStyle>
          <a:p>
            <a:pPr>
              <a:defRPr/>
            </a:pPr>
            <a:fld id="{6CA93D6E-C54D-C44F-81B5-0D3B0F8E163F}" type="slidenum">
              <a:rPr lang="en-US"/>
              <a:pPr>
                <a:defRPr/>
              </a:pPr>
              <a:t>‹#›</a:t>
            </a:fld>
            <a:endParaRPr lang="en-US"/>
          </a:p>
        </p:txBody>
      </p:sp>
    </p:spTree>
    <p:extLst>
      <p:ext uri="{BB962C8B-B14F-4D97-AF65-F5344CB8AC3E}">
        <p14:creationId xmlns:p14="http://schemas.microsoft.com/office/powerpoint/2010/main" val="715047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309C10F5-E8D1-464D-96AB-21E019347296}" type="slidenum">
              <a:rPr lang="en-US"/>
              <a:pPr>
                <a:defRPr/>
              </a:pPr>
              <a:t>‹#›</a:t>
            </a:fld>
            <a:endParaRPr lang="en-US"/>
          </a:p>
        </p:txBody>
      </p:sp>
    </p:spTree>
    <p:extLst>
      <p:ext uri="{BB962C8B-B14F-4D97-AF65-F5344CB8AC3E}">
        <p14:creationId xmlns:p14="http://schemas.microsoft.com/office/powerpoint/2010/main" val="18371058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EE059C23-F37F-CB42-9CF6-F8948B449371}" type="slidenum">
              <a:rPr lang="en-US"/>
              <a:pPr>
                <a:defRPr/>
              </a:pPr>
              <a:t>‹#›</a:t>
            </a:fld>
            <a:endParaRPr lang="en-US"/>
          </a:p>
        </p:txBody>
      </p:sp>
    </p:spTree>
    <p:extLst>
      <p:ext uri="{BB962C8B-B14F-4D97-AF65-F5344CB8AC3E}">
        <p14:creationId xmlns:p14="http://schemas.microsoft.com/office/powerpoint/2010/main" val="13159463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F814A343-2E2C-3F42-A119-0E53DFE56A40}" type="slidenum">
              <a:rPr lang="en-US"/>
              <a:pPr>
                <a:defRPr/>
              </a:pPr>
              <a:t>‹#›</a:t>
            </a:fld>
            <a:endParaRPr lang="en-US"/>
          </a:p>
        </p:txBody>
      </p:sp>
    </p:spTree>
    <p:extLst>
      <p:ext uri="{BB962C8B-B14F-4D97-AF65-F5344CB8AC3E}">
        <p14:creationId xmlns:p14="http://schemas.microsoft.com/office/powerpoint/2010/main" val="11422209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idx="10"/>
          </p:nvPr>
        </p:nvSpPr>
        <p:spPr>
          <a:ln/>
        </p:spPr>
        <p:txBody>
          <a:bodyPr/>
          <a:lstStyle>
            <a:lvl1pPr>
              <a:defRPr/>
            </a:lvl1pPr>
          </a:lstStyle>
          <a:p>
            <a:pPr>
              <a:defRPr/>
            </a:pPr>
            <a:fld id="{E960765A-B104-4C41-B555-EA3614CE80FB}" type="slidenum">
              <a:rPr lang="en-US"/>
              <a:pPr>
                <a:defRPr/>
              </a:pPr>
              <a:t>‹#›</a:t>
            </a:fld>
            <a:endParaRPr lang="en-US"/>
          </a:p>
        </p:txBody>
      </p:sp>
    </p:spTree>
    <p:extLst>
      <p:ext uri="{BB962C8B-B14F-4D97-AF65-F5344CB8AC3E}">
        <p14:creationId xmlns:p14="http://schemas.microsoft.com/office/powerpoint/2010/main" val="8005903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5813" cy="5684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684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idx="10"/>
          </p:nvPr>
        </p:nvSpPr>
        <p:spPr>
          <a:ln/>
        </p:spPr>
        <p:txBody>
          <a:bodyPr/>
          <a:lstStyle>
            <a:lvl1pPr>
              <a:defRPr/>
            </a:lvl1pPr>
          </a:lstStyle>
          <a:p>
            <a:pPr>
              <a:defRPr/>
            </a:pPr>
            <a:fld id="{A6DAFCC4-B1B8-204A-AC69-57AB0B2E0425}" type="slidenum">
              <a:rPr lang="en-US"/>
              <a:pPr>
                <a:defRPr/>
              </a:pPr>
              <a:t>‹#›</a:t>
            </a:fld>
            <a:endParaRPr lang="en-US"/>
          </a:p>
        </p:txBody>
      </p:sp>
    </p:spTree>
    <p:extLst>
      <p:ext uri="{BB962C8B-B14F-4D97-AF65-F5344CB8AC3E}">
        <p14:creationId xmlns:p14="http://schemas.microsoft.com/office/powerpoint/2010/main" val="22971237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8"/>
          <p:cNvSpPr>
            <a:spLocks noGrp="1" noChangeArrowheads="1"/>
          </p:cNvSpPr>
          <p:nvPr>
            <p:ph type="sldNum" idx="10"/>
          </p:nvPr>
        </p:nvSpPr>
        <p:spPr>
          <a:ln/>
        </p:spPr>
        <p:txBody>
          <a:bodyPr/>
          <a:lstStyle>
            <a:lvl1pPr>
              <a:defRPr/>
            </a:lvl1pPr>
          </a:lstStyle>
          <a:p>
            <a:pPr>
              <a:defRPr/>
            </a:pPr>
            <a:fld id="{25D2FFF3-4775-B24C-8D96-7A89F1756AE0}" type="slidenum">
              <a:rPr lang="en-US"/>
              <a:pPr>
                <a:defRPr/>
              </a:pPr>
              <a:t>‹#›</a:t>
            </a:fld>
            <a:endParaRPr lang="en-US"/>
          </a:p>
        </p:txBody>
      </p:sp>
    </p:spTree>
    <p:extLst>
      <p:ext uri="{BB962C8B-B14F-4D97-AF65-F5344CB8AC3E}">
        <p14:creationId xmlns:p14="http://schemas.microsoft.com/office/powerpoint/2010/main" val="33154731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idx="10"/>
          </p:nvPr>
        </p:nvSpPr>
        <p:spPr>
          <a:ln/>
        </p:spPr>
        <p:txBody>
          <a:bodyPr/>
          <a:lstStyle>
            <a:lvl1pPr>
              <a:defRPr/>
            </a:lvl1pPr>
          </a:lstStyle>
          <a:p>
            <a:pPr>
              <a:defRPr/>
            </a:pPr>
            <a:fld id="{D889E023-9594-D243-A318-45426128DD27}" type="slidenum">
              <a:rPr lang="en-US"/>
              <a:pPr>
                <a:defRPr/>
              </a:pPr>
              <a:t>‹#›</a:t>
            </a:fld>
            <a:endParaRPr lang="en-US"/>
          </a:p>
        </p:txBody>
      </p:sp>
    </p:spTree>
    <p:extLst>
      <p:ext uri="{BB962C8B-B14F-4D97-AF65-F5344CB8AC3E}">
        <p14:creationId xmlns:p14="http://schemas.microsoft.com/office/powerpoint/2010/main" val="7050582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9F5F84E2-E6FF-1C4E-A273-27BE758FA940}" type="slidenum">
              <a:rPr lang="en-US"/>
              <a:pPr>
                <a:defRPr/>
              </a:pPr>
              <a:t>‹#›</a:t>
            </a:fld>
            <a:endParaRPr lang="en-US"/>
          </a:p>
        </p:txBody>
      </p:sp>
    </p:spTree>
    <p:extLst>
      <p:ext uri="{BB962C8B-B14F-4D97-AF65-F5344CB8AC3E}">
        <p14:creationId xmlns:p14="http://schemas.microsoft.com/office/powerpoint/2010/main" val="29880390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19200"/>
            <a:ext cx="4037013"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219200"/>
            <a:ext cx="40386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idx="10"/>
          </p:nvPr>
        </p:nvSpPr>
        <p:spPr>
          <a:ln/>
        </p:spPr>
        <p:txBody>
          <a:bodyPr/>
          <a:lstStyle>
            <a:lvl1pPr>
              <a:defRPr/>
            </a:lvl1pPr>
          </a:lstStyle>
          <a:p>
            <a:pPr>
              <a:defRPr/>
            </a:pPr>
            <a:fld id="{4A4A4823-E659-8045-AE2F-3347E07E0528}" type="slidenum">
              <a:rPr lang="en-US"/>
              <a:pPr>
                <a:defRPr/>
              </a:pPr>
              <a:t>‹#›</a:t>
            </a:fld>
            <a:endParaRPr lang="en-US"/>
          </a:p>
        </p:txBody>
      </p:sp>
    </p:spTree>
    <p:extLst>
      <p:ext uri="{BB962C8B-B14F-4D97-AF65-F5344CB8AC3E}">
        <p14:creationId xmlns:p14="http://schemas.microsoft.com/office/powerpoint/2010/main" val="18556742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sldNum" idx="10"/>
          </p:nvPr>
        </p:nvSpPr>
        <p:spPr>
          <a:ln/>
        </p:spPr>
        <p:txBody>
          <a:bodyPr/>
          <a:lstStyle>
            <a:lvl1pPr>
              <a:defRPr/>
            </a:lvl1pPr>
          </a:lstStyle>
          <a:p>
            <a:pPr>
              <a:defRPr/>
            </a:pPr>
            <a:fld id="{E18AC36F-0B60-424B-9A26-B957BB3C0BE4}" type="slidenum">
              <a:rPr lang="en-US"/>
              <a:pPr>
                <a:defRPr/>
              </a:pPr>
              <a:t>‹#›</a:t>
            </a:fld>
            <a:endParaRPr lang="en-US"/>
          </a:p>
        </p:txBody>
      </p:sp>
    </p:spTree>
    <p:extLst>
      <p:ext uri="{BB962C8B-B14F-4D97-AF65-F5344CB8AC3E}">
        <p14:creationId xmlns:p14="http://schemas.microsoft.com/office/powerpoint/2010/main" val="2677706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sldNum" idx="10"/>
          </p:nvPr>
        </p:nvSpPr>
        <p:spPr>
          <a:ln/>
        </p:spPr>
        <p:txBody>
          <a:bodyPr/>
          <a:lstStyle>
            <a:lvl1pPr>
              <a:defRPr/>
            </a:lvl1pPr>
          </a:lstStyle>
          <a:p>
            <a:pPr>
              <a:defRPr/>
            </a:pPr>
            <a:fld id="{DA425110-F9AC-7947-BA63-888218931310}" type="slidenum">
              <a:rPr lang="en-US"/>
              <a:pPr>
                <a:defRPr/>
              </a:pPr>
              <a:t>‹#›</a:t>
            </a:fld>
            <a:endParaRPr lang="en-US"/>
          </a:p>
        </p:txBody>
      </p:sp>
    </p:spTree>
    <p:extLst>
      <p:ext uri="{BB962C8B-B14F-4D97-AF65-F5344CB8AC3E}">
        <p14:creationId xmlns:p14="http://schemas.microsoft.com/office/powerpoint/2010/main" val="19161036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sldNum" idx="10"/>
          </p:nvPr>
        </p:nvSpPr>
        <p:spPr>
          <a:ln/>
        </p:spPr>
        <p:txBody>
          <a:bodyPr/>
          <a:lstStyle>
            <a:lvl1pPr>
              <a:defRPr/>
            </a:lvl1pPr>
          </a:lstStyle>
          <a:p>
            <a:pPr>
              <a:defRPr/>
            </a:pPr>
            <a:fld id="{9E7F7C28-F5D4-D149-9E45-5C13A8DE1923}" type="slidenum">
              <a:rPr lang="en-US"/>
              <a:pPr>
                <a:defRPr/>
              </a:pPr>
              <a:t>‹#›</a:t>
            </a:fld>
            <a:endParaRPr lang="en-US"/>
          </a:p>
        </p:txBody>
      </p:sp>
    </p:spTree>
    <p:extLst>
      <p:ext uri="{BB962C8B-B14F-4D97-AF65-F5344CB8AC3E}">
        <p14:creationId xmlns:p14="http://schemas.microsoft.com/office/powerpoint/2010/main" val="30457662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4B5540C0-D062-2A44-B2CD-76942C2D2513}" type="slidenum">
              <a:rPr lang="en-US"/>
              <a:pPr>
                <a:defRPr/>
              </a:pPr>
              <a:t>‹#›</a:t>
            </a:fld>
            <a:endParaRPr lang="en-US"/>
          </a:p>
        </p:txBody>
      </p:sp>
    </p:spTree>
    <p:extLst>
      <p:ext uri="{BB962C8B-B14F-4D97-AF65-F5344CB8AC3E}">
        <p14:creationId xmlns:p14="http://schemas.microsoft.com/office/powerpoint/2010/main" val="7679996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4C7BC9AD-A9CD-F24B-8DBD-A50E6EEA2059}" type="slidenum">
              <a:rPr lang="en-US"/>
              <a:pPr>
                <a:defRPr/>
              </a:pPr>
              <a:t>‹#›</a:t>
            </a:fld>
            <a:endParaRPr lang="en-US"/>
          </a:p>
        </p:txBody>
      </p:sp>
    </p:spTree>
    <p:extLst>
      <p:ext uri="{BB962C8B-B14F-4D97-AF65-F5344CB8AC3E}">
        <p14:creationId xmlns:p14="http://schemas.microsoft.com/office/powerpoint/2010/main" val="40607964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4C613022-55DD-0245-86FC-1D670AF9FFCF}" type="slidenum">
              <a:rPr lang="en-US"/>
              <a:pPr>
                <a:defRPr/>
              </a:pPr>
              <a:t>‹#›</a:t>
            </a:fld>
            <a:endParaRPr lang="en-US"/>
          </a:p>
        </p:txBody>
      </p:sp>
    </p:spTree>
    <p:extLst>
      <p:ext uri="{BB962C8B-B14F-4D97-AF65-F5344CB8AC3E}">
        <p14:creationId xmlns:p14="http://schemas.microsoft.com/office/powerpoint/2010/main" val="29968402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idx="10"/>
          </p:nvPr>
        </p:nvSpPr>
        <p:spPr>
          <a:ln/>
        </p:spPr>
        <p:txBody>
          <a:bodyPr/>
          <a:lstStyle>
            <a:lvl1pPr>
              <a:defRPr/>
            </a:lvl1pPr>
          </a:lstStyle>
          <a:p>
            <a:pPr>
              <a:defRPr/>
            </a:pPr>
            <a:fld id="{7EC6F9D3-3918-6A40-AC17-2E49A58A8C12}" type="slidenum">
              <a:rPr lang="en-US"/>
              <a:pPr>
                <a:defRPr/>
              </a:pPr>
              <a:t>‹#›</a:t>
            </a:fld>
            <a:endParaRPr lang="en-US"/>
          </a:p>
        </p:txBody>
      </p:sp>
    </p:spTree>
    <p:extLst>
      <p:ext uri="{BB962C8B-B14F-4D97-AF65-F5344CB8AC3E}">
        <p14:creationId xmlns:p14="http://schemas.microsoft.com/office/powerpoint/2010/main" val="10279253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5813" cy="5684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684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idx="10"/>
          </p:nvPr>
        </p:nvSpPr>
        <p:spPr>
          <a:ln/>
        </p:spPr>
        <p:txBody>
          <a:bodyPr/>
          <a:lstStyle>
            <a:lvl1pPr>
              <a:defRPr/>
            </a:lvl1pPr>
          </a:lstStyle>
          <a:p>
            <a:pPr>
              <a:defRPr/>
            </a:pPr>
            <a:fld id="{70F590D0-1BF3-0742-9B86-500938EC46E5}" type="slidenum">
              <a:rPr lang="en-US"/>
              <a:pPr>
                <a:defRPr/>
              </a:pPr>
              <a:t>‹#›</a:t>
            </a:fld>
            <a:endParaRPr lang="en-US"/>
          </a:p>
        </p:txBody>
      </p:sp>
    </p:spTree>
    <p:extLst>
      <p:ext uri="{BB962C8B-B14F-4D97-AF65-F5344CB8AC3E}">
        <p14:creationId xmlns:p14="http://schemas.microsoft.com/office/powerpoint/2010/main" val="27474342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p:cNvSpPr>
            <a:spLocks noGrp="1" noChangeArrowheads="1"/>
          </p:cNvSpPr>
          <p:nvPr>
            <p:ph type="sldNum" idx="10"/>
          </p:nvPr>
        </p:nvSpPr>
        <p:spPr>
          <a:ln/>
        </p:spPr>
        <p:txBody>
          <a:bodyPr/>
          <a:lstStyle>
            <a:lvl1pPr>
              <a:defRPr/>
            </a:lvl1pPr>
          </a:lstStyle>
          <a:p>
            <a:pPr>
              <a:defRPr/>
            </a:pPr>
            <a:fld id="{03D6A207-4595-D94E-A19E-B11CB3764A81}" type="slidenum">
              <a:rPr lang="en-US"/>
              <a:pPr>
                <a:defRPr/>
              </a:pPr>
              <a:t>‹#›</a:t>
            </a:fld>
            <a:endParaRPr lang="en-US"/>
          </a:p>
        </p:txBody>
      </p:sp>
    </p:spTree>
    <p:extLst>
      <p:ext uri="{BB962C8B-B14F-4D97-AF65-F5344CB8AC3E}">
        <p14:creationId xmlns:p14="http://schemas.microsoft.com/office/powerpoint/2010/main" val="34235980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idx="10"/>
          </p:nvPr>
        </p:nvSpPr>
        <p:spPr>
          <a:ln/>
        </p:spPr>
        <p:txBody>
          <a:bodyPr/>
          <a:lstStyle>
            <a:lvl1pPr>
              <a:defRPr/>
            </a:lvl1pPr>
          </a:lstStyle>
          <a:p>
            <a:pPr>
              <a:defRPr/>
            </a:pPr>
            <a:fld id="{11E6E401-03C0-9344-A970-4DC5F1608EEC}" type="slidenum">
              <a:rPr lang="en-US"/>
              <a:pPr>
                <a:defRPr/>
              </a:pPr>
              <a:t>‹#›</a:t>
            </a:fld>
            <a:endParaRPr lang="en-US"/>
          </a:p>
        </p:txBody>
      </p:sp>
    </p:spTree>
    <p:extLst>
      <p:ext uri="{BB962C8B-B14F-4D97-AF65-F5344CB8AC3E}">
        <p14:creationId xmlns:p14="http://schemas.microsoft.com/office/powerpoint/2010/main" val="28613028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sldNum" idx="10"/>
          </p:nvPr>
        </p:nvSpPr>
        <p:spPr>
          <a:ln/>
        </p:spPr>
        <p:txBody>
          <a:bodyPr/>
          <a:lstStyle>
            <a:lvl1pPr>
              <a:defRPr/>
            </a:lvl1pPr>
          </a:lstStyle>
          <a:p>
            <a:pPr>
              <a:defRPr/>
            </a:pPr>
            <a:fld id="{748BC3AE-7F99-D341-A762-231BD8489252}" type="slidenum">
              <a:rPr lang="en-US"/>
              <a:pPr>
                <a:defRPr/>
              </a:pPr>
              <a:t>‹#›</a:t>
            </a:fld>
            <a:endParaRPr lang="en-US"/>
          </a:p>
        </p:txBody>
      </p:sp>
    </p:spTree>
    <p:extLst>
      <p:ext uri="{BB962C8B-B14F-4D97-AF65-F5344CB8AC3E}">
        <p14:creationId xmlns:p14="http://schemas.microsoft.com/office/powerpoint/2010/main" val="21698236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19200"/>
            <a:ext cx="4037013"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219200"/>
            <a:ext cx="40386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sldNum" idx="10"/>
          </p:nvPr>
        </p:nvSpPr>
        <p:spPr>
          <a:ln/>
        </p:spPr>
        <p:txBody>
          <a:bodyPr/>
          <a:lstStyle>
            <a:lvl1pPr>
              <a:defRPr/>
            </a:lvl1pPr>
          </a:lstStyle>
          <a:p>
            <a:pPr>
              <a:defRPr/>
            </a:pPr>
            <a:fld id="{C39C9BD1-74CE-6F4F-8589-5CAE1A01B8B2}" type="slidenum">
              <a:rPr lang="en-US"/>
              <a:pPr>
                <a:defRPr/>
              </a:pPr>
              <a:t>‹#›</a:t>
            </a:fld>
            <a:endParaRPr lang="en-US"/>
          </a:p>
        </p:txBody>
      </p:sp>
    </p:spTree>
    <p:extLst>
      <p:ext uri="{BB962C8B-B14F-4D97-AF65-F5344CB8AC3E}">
        <p14:creationId xmlns:p14="http://schemas.microsoft.com/office/powerpoint/2010/main" val="1503018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sldNum" idx="10"/>
          </p:nvPr>
        </p:nvSpPr>
        <p:spPr>
          <a:ln/>
        </p:spPr>
        <p:txBody>
          <a:bodyPr/>
          <a:lstStyle>
            <a:lvl1pPr>
              <a:defRPr/>
            </a:lvl1pPr>
          </a:lstStyle>
          <a:p>
            <a:pPr>
              <a:defRPr/>
            </a:pPr>
            <a:fld id="{8D2F0B33-FDB5-5A4D-B2A4-015E1E7B52B9}" type="slidenum">
              <a:rPr lang="en-US"/>
              <a:pPr>
                <a:defRPr/>
              </a:pPr>
              <a:t>‹#›</a:t>
            </a:fld>
            <a:endParaRPr lang="en-US"/>
          </a:p>
        </p:txBody>
      </p:sp>
    </p:spTree>
    <p:extLst>
      <p:ext uri="{BB962C8B-B14F-4D97-AF65-F5344CB8AC3E}">
        <p14:creationId xmlns:p14="http://schemas.microsoft.com/office/powerpoint/2010/main" val="7246558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sldNum" idx="10"/>
          </p:nvPr>
        </p:nvSpPr>
        <p:spPr>
          <a:ln/>
        </p:spPr>
        <p:txBody>
          <a:bodyPr/>
          <a:lstStyle>
            <a:lvl1pPr>
              <a:defRPr/>
            </a:lvl1pPr>
          </a:lstStyle>
          <a:p>
            <a:pPr>
              <a:defRPr/>
            </a:pPr>
            <a:fld id="{55A92186-0CBF-324A-ABDD-0FF542B97E5D}" type="slidenum">
              <a:rPr lang="en-US"/>
              <a:pPr>
                <a:defRPr/>
              </a:pPr>
              <a:t>‹#›</a:t>
            </a:fld>
            <a:endParaRPr lang="en-US"/>
          </a:p>
        </p:txBody>
      </p:sp>
    </p:spTree>
    <p:extLst>
      <p:ext uri="{BB962C8B-B14F-4D97-AF65-F5344CB8AC3E}">
        <p14:creationId xmlns:p14="http://schemas.microsoft.com/office/powerpoint/2010/main" val="29163806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sldNum" idx="10"/>
          </p:nvPr>
        </p:nvSpPr>
        <p:spPr>
          <a:ln/>
        </p:spPr>
        <p:txBody>
          <a:bodyPr/>
          <a:lstStyle>
            <a:lvl1pPr>
              <a:defRPr/>
            </a:lvl1pPr>
          </a:lstStyle>
          <a:p>
            <a:pPr>
              <a:defRPr/>
            </a:pPr>
            <a:fld id="{F62D815A-8268-294F-A967-3FC9FB8132FB}" type="slidenum">
              <a:rPr lang="en-US"/>
              <a:pPr>
                <a:defRPr/>
              </a:pPr>
              <a:t>‹#›</a:t>
            </a:fld>
            <a:endParaRPr lang="en-US"/>
          </a:p>
        </p:txBody>
      </p:sp>
    </p:spTree>
    <p:extLst>
      <p:ext uri="{BB962C8B-B14F-4D97-AF65-F5344CB8AC3E}">
        <p14:creationId xmlns:p14="http://schemas.microsoft.com/office/powerpoint/2010/main" val="6920625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idx="10"/>
          </p:nvPr>
        </p:nvSpPr>
        <p:spPr>
          <a:ln/>
        </p:spPr>
        <p:txBody>
          <a:bodyPr/>
          <a:lstStyle>
            <a:lvl1pPr>
              <a:defRPr/>
            </a:lvl1pPr>
          </a:lstStyle>
          <a:p>
            <a:pPr>
              <a:defRPr/>
            </a:pPr>
            <a:fld id="{A23B1BD7-A9AB-7340-9A41-EE00330DFD3D}" type="slidenum">
              <a:rPr lang="en-US"/>
              <a:pPr>
                <a:defRPr/>
              </a:pPr>
              <a:t>‹#›</a:t>
            </a:fld>
            <a:endParaRPr lang="en-US"/>
          </a:p>
        </p:txBody>
      </p:sp>
    </p:spTree>
    <p:extLst>
      <p:ext uri="{BB962C8B-B14F-4D97-AF65-F5344CB8AC3E}">
        <p14:creationId xmlns:p14="http://schemas.microsoft.com/office/powerpoint/2010/main" val="4877755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6FD42F26-3F01-5E46-9CB1-10777CA6BE89}" type="slidenum">
              <a:rPr lang="en-US"/>
              <a:pPr>
                <a:defRPr/>
              </a:pPr>
              <a:t>‹#›</a:t>
            </a:fld>
            <a:endParaRPr lang="en-US"/>
          </a:p>
        </p:txBody>
      </p:sp>
    </p:spTree>
    <p:extLst>
      <p:ext uri="{BB962C8B-B14F-4D97-AF65-F5344CB8AC3E}">
        <p14:creationId xmlns:p14="http://schemas.microsoft.com/office/powerpoint/2010/main" val="18480357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387FF3A9-3EA7-014D-9BE4-B2D53DA313F3}" type="slidenum">
              <a:rPr lang="en-US"/>
              <a:pPr>
                <a:defRPr/>
              </a:pPr>
              <a:t>‹#›</a:t>
            </a:fld>
            <a:endParaRPr lang="en-US"/>
          </a:p>
        </p:txBody>
      </p:sp>
    </p:spTree>
    <p:extLst>
      <p:ext uri="{BB962C8B-B14F-4D97-AF65-F5344CB8AC3E}">
        <p14:creationId xmlns:p14="http://schemas.microsoft.com/office/powerpoint/2010/main" val="40987092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idx="10"/>
          </p:nvPr>
        </p:nvSpPr>
        <p:spPr>
          <a:ln/>
        </p:spPr>
        <p:txBody>
          <a:bodyPr/>
          <a:lstStyle>
            <a:lvl1pPr>
              <a:defRPr/>
            </a:lvl1pPr>
          </a:lstStyle>
          <a:p>
            <a:pPr>
              <a:defRPr/>
            </a:pPr>
            <a:fld id="{4DB4FC27-FC9D-5047-91F5-D723BA3780C3}" type="slidenum">
              <a:rPr lang="en-US"/>
              <a:pPr>
                <a:defRPr/>
              </a:pPr>
              <a:t>‹#›</a:t>
            </a:fld>
            <a:endParaRPr lang="en-US"/>
          </a:p>
        </p:txBody>
      </p:sp>
    </p:spTree>
    <p:extLst>
      <p:ext uri="{BB962C8B-B14F-4D97-AF65-F5344CB8AC3E}">
        <p14:creationId xmlns:p14="http://schemas.microsoft.com/office/powerpoint/2010/main" val="35919726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5813" cy="5684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684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idx="10"/>
          </p:nvPr>
        </p:nvSpPr>
        <p:spPr>
          <a:ln/>
        </p:spPr>
        <p:txBody>
          <a:bodyPr/>
          <a:lstStyle>
            <a:lvl1pPr>
              <a:defRPr/>
            </a:lvl1pPr>
          </a:lstStyle>
          <a:p>
            <a:pPr>
              <a:defRPr/>
            </a:pPr>
            <a:fld id="{344BBE7D-8DD1-0E48-B144-D7B9F3D88411}" type="slidenum">
              <a:rPr lang="en-US"/>
              <a:pPr>
                <a:defRPr/>
              </a:pPr>
              <a:t>‹#›</a:t>
            </a:fld>
            <a:endParaRPr lang="en-US"/>
          </a:p>
        </p:txBody>
      </p:sp>
    </p:spTree>
    <p:extLst>
      <p:ext uri="{BB962C8B-B14F-4D97-AF65-F5344CB8AC3E}">
        <p14:creationId xmlns:p14="http://schemas.microsoft.com/office/powerpoint/2010/main" val="36698146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p:cNvSpPr>
            <a:spLocks noGrp="1" noChangeArrowheads="1"/>
          </p:cNvSpPr>
          <p:nvPr>
            <p:ph type="sldNum" idx="10"/>
          </p:nvPr>
        </p:nvSpPr>
        <p:spPr>
          <a:ln/>
        </p:spPr>
        <p:txBody>
          <a:bodyPr/>
          <a:lstStyle>
            <a:lvl1pPr>
              <a:defRPr/>
            </a:lvl1pPr>
          </a:lstStyle>
          <a:p>
            <a:pPr>
              <a:defRPr/>
            </a:pPr>
            <a:fld id="{32529CDF-399C-2048-9077-3B666B5D86BC}" type="slidenum">
              <a:rPr lang="en-US"/>
              <a:pPr>
                <a:defRPr/>
              </a:pPr>
              <a:t>‹#›</a:t>
            </a:fld>
            <a:endParaRPr lang="en-US"/>
          </a:p>
        </p:txBody>
      </p:sp>
    </p:spTree>
    <p:extLst>
      <p:ext uri="{BB962C8B-B14F-4D97-AF65-F5344CB8AC3E}">
        <p14:creationId xmlns:p14="http://schemas.microsoft.com/office/powerpoint/2010/main" val="7637232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idx="10"/>
          </p:nvPr>
        </p:nvSpPr>
        <p:spPr>
          <a:ln/>
        </p:spPr>
        <p:txBody>
          <a:bodyPr/>
          <a:lstStyle>
            <a:lvl1pPr>
              <a:defRPr/>
            </a:lvl1pPr>
          </a:lstStyle>
          <a:p>
            <a:pPr>
              <a:defRPr/>
            </a:pPr>
            <a:fld id="{698A0022-A90F-154B-8DA2-4009D0329F6F}" type="slidenum">
              <a:rPr lang="en-US"/>
              <a:pPr>
                <a:defRPr/>
              </a:pPr>
              <a:t>‹#›</a:t>
            </a:fld>
            <a:endParaRPr lang="en-US"/>
          </a:p>
        </p:txBody>
      </p:sp>
    </p:spTree>
    <p:extLst>
      <p:ext uri="{BB962C8B-B14F-4D97-AF65-F5344CB8AC3E}">
        <p14:creationId xmlns:p14="http://schemas.microsoft.com/office/powerpoint/2010/main" val="4672142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sldNum" idx="10"/>
          </p:nvPr>
        </p:nvSpPr>
        <p:spPr>
          <a:ln/>
        </p:spPr>
        <p:txBody>
          <a:bodyPr/>
          <a:lstStyle>
            <a:lvl1pPr>
              <a:defRPr/>
            </a:lvl1pPr>
          </a:lstStyle>
          <a:p>
            <a:pPr>
              <a:defRPr/>
            </a:pPr>
            <a:fld id="{835EBF5B-F9DB-E643-B3FD-A27CFAFA7597}" type="slidenum">
              <a:rPr lang="en-US"/>
              <a:pPr>
                <a:defRPr/>
              </a:pPr>
              <a:t>‹#›</a:t>
            </a:fld>
            <a:endParaRPr lang="en-US"/>
          </a:p>
        </p:txBody>
      </p:sp>
    </p:spTree>
    <p:extLst>
      <p:ext uri="{BB962C8B-B14F-4D97-AF65-F5344CB8AC3E}">
        <p14:creationId xmlns:p14="http://schemas.microsoft.com/office/powerpoint/2010/main" val="133838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idx="10"/>
          </p:nvPr>
        </p:nvSpPr>
        <p:spPr>
          <a:ln/>
        </p:spPr>
        <p:txBody>
          <a:bodyPr/>
          <a:lstStyle>
            <a:lvl1pPr>
              <a:defRPr/>
            </a:lvl1pPr>
          </a:lstStyle>
          <a:p>
            <a:pPr>
              <a:defRPr/>
            </a:pPr>
            <a:fld id="{81DC0907-09C8-7541-9785-1EB76A64FDC6}" type="slidenum">
              <a:rPr lang="en-US"/>
              <a:pPr>
                <a:defRPr/>
              </a:pPr>
              <a:t>‹#›</a:t>
            </a:fld>
            <a:endParaRPr lang="en-US"/>
          </a:p>
        </p:txBody>
      </p:sp>
    </p:spTree>
    <p:extLst>
      <p:ext uri="{BB962C8B-B14F-4D97-AF65-F5344CB8AC3E}">
        <p14:creationId xmlns:p14="http://schemas.microsoft.com/office/powerpoint/2010/main" val="29959564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19200"/>
            <a:ext cx="4037013"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219200"/>
            <a:ext cx="40386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sldNum" idx="10"/>
          </p:nvPr>
        </p:nvSpPr>
        <p:spPr>
          <a:ln/>
        </p:spPr>
        <p:txBody>
          <a:bodyPr/>
          <a:lstStyle>
            <a:lvl1pPr>
              <a:defRPr/>
            </a:lvl1pPr>
          </a:lstStyle>
          <a:p>
            <a:pPr>
              <a:defRPr/>
            </a:pPr>
            <a:fld id="{2F2850E9-7B21-B348-BB98-4553CEEDE426}" type="slidenum">
              <a:rPr lang="en-US"/>
              <a:pPr>
                <a:defRPr/>
              </a:pPr>
              <a:t>‹#›</a:t>
            </a:fld>
            <a:endParaRPr lang="en-US"/>
          </a:p>
        </p:txBody>
      </p:sp>
    </p:spTree>
    <p:extLst>
      <p:ext uri="{BB962C8B-B14F-4D97-AF65-F5344CB8AC3E}">
        <p14:creationId xmlns:p14="http://schemas.microsoft.com/office/powerpoint/2010/main" val="8441272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sldNum" idx="10"/>
          </p:nvPr>
        </p:nvSpPr>
        <p:spPr>
          <a:ln/>
        </p:spPr>
        <p:txBody>
          <a:bodyPr/>
          <a:lstStyle>
            <a:lvl1pPr>
              <a:defRPr/>
            </a:lvl1pPr>
          </a:lstStyle>
          <a:p>
            <a:pPr>
              <a:defRPr/>
            </a:pPr>
            <a:fld id="{73B9C18D-ABB8-E34E-BC36-D56034593D03}" type="slidenum">
              <a:rPr lang="en-US"/>
              <a:pPr>
                <a:defRPr/>
              </a:pPr>
              <a:t>‹#›</a:t>
            </a:fld>
            <a:endParaRPr lang="en-US"/>
          </a:p>
        </p:txBody>
      </p:sp>
    </p:spTree>
    <p:extLst>
      <p:ext uri="{BB962C8B-B14F-4D97-AF65-F5344CB8AC3E}">
        <p14:creationId xmlns:p14="http://schemas.microsoft.com/office/powerpoint/2010/main" val="29118065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sldNum" idx="10"/>
          </p:nvPr>
        </p:nvSpPr>
        <p:spPr>
          <a:ln/>
        </p:spPr>
        <p:txBody>
          <a:bodyPr/>
          <a:lstStyle>
            <a:lvl1pPr>
              <a:defRPr/>
            </a:lvl1pPr>
          </a:lstStyle>
          <a:p>
            <a:pPr>
              <a:defRPr/>
            </a:pPr>
            <a:fld id="{3096E872-9A6C-E34A-9418-20716E40888A}" type="slidenum">
              <a:rPr lang="en-US"/>
              <a:pPr>
                <a:defRPr/>
              </a:pPr>
              <a:t>‹#›</a:t>
            </a:fld>
            <a:endParaRPr lang="en-US"/>
          </a:p>
        </p:txBody>
      </p:sp>
    </p:spTree>
    <p:extLst>
      <p:ext uri="{BB962C8B-B14F-4D97-AF65-F5344CB8AC3E}">
        <p14:creationId xmlns:p14="http://schemas.microsoft.com/office/powerpoint/2010/main" val="1455711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idx="10"/>
          </p:nvPr>
        </p:nvSpPr>
        <p:spPr>
          <a:ln/>
        </p:spPr>
        <p:txBody>
          <a:bodyPr/>
          <a:lstStyle>
            <a:lvl1pPr>
              <a:defRPr/>
            </a:lvl1pPr>
          </a:lstStyle>
          <a:p>
            <a:pPr>
              <a:defRPr/>
            </a:pPr>
            <a:fld id="{1DE23510-D20C-264D-A576-CA5A19E1BB97}" type="slidenum">
              <a:rPr lang="en-US"/>
              <a:pPr>
                <a:defRPr/>
              </a:pPr>
              <a:t>‹#›</a:t>
            </a:fld>
            <a:endParaRPr lang="en-US"/>
          </a:p>
        </p:txBody>
      </p:sp>
    </p:spTree>
    <p:extLst>
      <p:ext uri="{BB962C8B-B14F-4D97-AF65-F5344CB8AC3E}">
        <p14:creationId xmlns:p14="http://schemas.microsoft.com/office/powerpoint/2010/main" val="40292449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D82B9853-2DCA-AA4D-B355-28547C9FA0A4}" type="slidenum">
              <a:rPr lang="en-US"/>
              <a:pPr>
                <a:defRPr/>
              </a:pPr>
              <a:t>‹#›</a:t>
            </a:fld>
            <a:endParaRPr lang="en-US"/>
          </a:p>
        </p:txBody>
      </p:sp>
    </p:spTree>
    <p:extLst>
      <p:ext uri="{BB962C8B-B14F-4D97-AF65-F5344CB8AC3E}">
        <p14:creationId xmlns:p14="http://schemas.microsoft.com/office/powerpoint/2010/main" val="2106547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0CCDA7E8-A7E6-CE49-A4D8-E7EBB3BBC6B1}" type="slidenum">
              <a:rPr lang="en-US"/>
              <a:pPr>
                <a:defRPr/>
              </a:pPr>
              <a:t>‹#›</a:t>
            </a:fld>
            <a:endParaRPr lang="en-US"/>
          </a:p>
        </p:txBody>
      </p:sp>
    </p:spTree>
    <p:extLst>
      <p:ext uri="{BB962C8B-B14F-4D97-AF65-F5344CB8AC3E}">
        <p14:creationId xmlns:p14="http://schemas.microsoft.com/office/powerpoint/2010/main" val="28961475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idx="10"/>
          </p:nvPr>
        </p:nvSpPr>
        <p:spPr>
          <a:ln/>
        </p:spPr>
        <p:txBody>
          <a:bodyPr/>
          <a:lstStyle>
            <a:lvl1pPr>
              <a:defRPr/>
            </a:lvl1pPr>
          </a:lstStyle>
          <a:p>
            <a:pPr>
              <a:defRPr/>
            </a:pPr>
            <a:fld id="{562023C6-33A6-A042-9B62-DA20012E4F98}" type="slidenum">
              <a:rPr lang="en-US"/>
              <a:pPr>
                <a:defRPr/>
              </a:pPr>
              <a:t>‹#›</a:t>
            </a:fld>
            <a:endParaRPr lang="en-US"/>
          </a:p>
        </p:txBody>
      </p:sp>
    </p:spTree>
    <p:extLst>
      <p:ext uri="{BB962C8B-B14F-4D97-AF65-F5344CB8AC3E}">
        <p14:creationId xmlns:p14="http://schemas.microsoft.com/office/powerpoint/2010/main" val="10666136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5813" cy="5684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684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idx="10"/>
          </p:nvPr>
        </p:nvSpPr>
        <p:spPr>
          <a:ln/>
        </p:spPr>
        <p:txBody>
          <a:bodyPr/>
          <a:lstStyle>
            <a:lvl1pPr>
              <a:defRPr/>
            </a:lvl1pPr>
          </a:lstStyle>
          <a:p>
            <a:pPr>
              <a:defRPr/>
            </a:pPr>
            <a:fld id="{F70CF6D0-1236-8940-85ED-46EF20E1D262}" type="slidenum">
              <a:rPr lang="en-US"/>
              <a:pPr>
                <a:defRPr/>
              </a:pPr>
              <a:t>‹#›</a:t>
            </a:fld>
            <a:endParaRPr lang="en-US"/>
          </a:p>
        </p:txBody>
      </p:sp>
    </p:spTree>
    <p:extLst>
      <p:ext uri="{BB962C8B-B14F-4D97-AF65-F5344CB8AC3E}">
        <p14:creationId xmlns:p14="http://schemas.microsoft.com/office/powerpoint/2010/main" val="11325072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p:cNvSpPr>
            <a:spLocks noGrp="1" noChangeArrowheads="1"/>
          </p:cNvSpPr>
          <p:nvPr>
            <p:ph type="sldNum" idx="10"/>
          </p:nvPr>
        </p:nvSpPr>
        <p:spPr>
          <a:ln/>
        </p:spPr>
        <p:txBody>
          <a:bodyPr/>
          <a:lstStyle>
            <a:lvl1pPr>
              <a:defRPr/>
            </a:lvl1pPr>
          </a:lstStyle>
          <a:p>
            <a:pPr>
              <a:defRPr/>
            </a:pPr>
            <a:fld id="{39FC8F8B-7674-D341-83B2-4F128094CD69}" type="slidenum">
              <a:rPr lang="en-US"/>
              <a:pPr>
                <a:defRPr/>
              </a:pPr>
              <a:t>‹#›</a:t>
            </a:fld>
            <a:endParaRPr lang="en-US"/>
          </a:p>
        </p:txBody>
      </p:sp>
    </p:spTree>
    <p:extLst>
      <p:ext uri="{BB962C8B-B14F-4D97-AF65-F5344CB8AC3E}">
        <p14:creationId xmlns:p14="http://schemas.microsoft.com/office/powerpoint/2010/main" val="41081855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idx="10"/>
          </p:nvPr>
        </p:nvSpPr>
        <p:spPr>
          <a:ln/>
        </p:spPr>
        <p:txBody>
          <a:bodyPr/>
          <a:lstStyle>
            <a:lvl1pPr>
              <a:defRPr/>
            </a:lvl1pPr>
          </a:lstStyle>
          <a:p>
            <a:pPr>
              <a:defRPr/>
            </a:pPr>
            <a:fld id="{586A28B4-7F36-284A-8FAF-E59981AA677A}" type="slidenum">
              <a:rPr lang="en-US"/>
              <a:pPr>
                <a:defRPr/>
              </a:pPr>
              <a:t>‹#›</a:t>
            </a:fld>
            <a:endParaRPr lang="en-US"/>
          </a:p>
        </p:txBody>
      </p:sp>
    </p:spTree>
    <p:extLst>
      <p:ext uri="{BB962C8B-B14F-4D97-AF65-F5344CB8AC3E}">
        <p14:creationId xmlns:p14="http://schemas.microsoft.com/office/powerpoint/2010/main" val="995289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42014861-C54C-574D-A029-95752EE79B36}" type="slidenum">
              <a:rPr lang="en-US"/>
              <a:pPr>
                <a:defRPr/>
              </a:pPr>
              <a:t>‹#›</a:t>
            </a:fld>
            <a:endParaRPr lang="en-US"/>
          </a:p>
        </p:txBody>
      </p:sp>
    </p:spTree>
    <p:extLst>
      <p:ext uri="{BB962C8B-B14F-4D97-AF65-F5344CB8AC3E}">
        <p14:creationId xmlns:p14="http://schemas.microsoft.com/office/powerpoint/2010/main" val="199018412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sldNum" idx="10"/>
          </p:nvPr>
        </p:nvSpPr>
        <p:spPr>
          <a:ln/>
        </p:spPr>
        <p:txBody>
          <a:bodyPr/>
          <a:lstStyle>
            <a:lvl1pPr>
              <a:defRPr/>
            </a:lvl1pPr>
          </a:lstStyle>
          <a:p>
            <a:pPr>
              <a:defRPr/>
            </a:pPr>
            <a:fld id="{43212E46-769D-0B4A-9A3E-971F73104A8A}" type="slidenum">
              <a:rPr lang="en-US"/>
              <a:pPr>
                <a:defRPr/>
              </a:pPr>
              <a:t>‹#›</a:t>
            </a:fld>
            <a:endParaRPr lang="en-US"/>
          </a:p>
        </p:txBody>
      </p:sp>
    </p:spTree>
    <p:extLst>
      <p:ext uri="{BB962C8B-B14F-4D97-AF65-F5344CB8AC3E}">
        <p14:creationId xmlns:p14="http://schemas.microsoft.com/office/powerpoint/2010/main" val="30091569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19200"/>
            <a:ext cx="4037013"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219200"/>
            <a:ext cx="40386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sldNum" idx="10"/>
          </p:nvPr>
        </p:nvSpPr>
        <p:spPr>
          <a:ln/>
        </p:spPr>
        <p:txBody>
          <a:bodyPr/>
          <a:lstStyle>
            <a:lvl1pPr>
              <a:defRPr/>
            </a:lvl1pPr>
          </a:lstStyle>
          <a:p>
            <a:pPr>
              <a:defRPr/>
            </a:pPr>
            <a:fld id="{0A9D1F4E-B94A-9F46-8BDF-E41C1326BF7D}" type="slidenum">
              <a:rPr lang="en-US"/>
              <a:pPr>
                <a:defRPr/>
              </a:pPr>
              <a:t>‹#›</a:t>
            </a:fld>
            <a:endParaRPr lang="en-US"/>
          </a:p>
        </p:txBody>
      </p:sp>
    </p:spTree>
    <p:extLst>
      <p:ext uri="{BB962C8B-B14F-4D97-AF65-F5344CB8AC3E}">
        <p14:creationId xmlns:p14="http://schemas.microsoft.com/office/powerpoint/2010/main" val="28407293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sldNum" idx="10"/>
          </p:nvPr>
        </p:nvSpPr>
        <p:spPr>
          <a:ln/>
        </p:spPr>
        <p:txBody>
          <a:bodyPr/>
          <a:lstStyle>
            <a:lvl1pPr>
              <a:defRPr/>
            </a:lvl1pPr>
          </a:lstStyle>
          <a:p>
            <a:pPr>
              <a:defRPr/>
            </a:pPr>
            <a:fld id="{B457FF80-8473-E94D-9519-D2415593AE10}" type="slidenum">
              <a:rPr lang="en-US"/>
              <a:pPr>
                <a:defRPr/>
              </a:pPr>
              <a:t>‹#›</a:t>
            </a:fld>
            <a:endParaRPr lang="en-US"/>
          </a:p>
        </p:txBody>
      </p:sp>
    </p:spTree>
    <p:extLst>
      <p:ext uri="{BB962C8B-B14F-4D97-AF65-F5344CB8AC3E}">
        <p14:creationId xmlns:p14="http://schemas.microsoft.com/office/powerpoint/2010/main" val="31991707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sldNum" idx="10"/>
          </p:nvPr>
        </p:nvSpPr>
        <p:spPr>
          <a:ln/>
        </p:spPr>
        <p:txBody>
          <a:bodyPr/>
          <a:lstStyle>
            <a:lvl1pPr>
              <a:defRPr/>
            </a:lvl1pPr>
          </a:lstStyle>
          <a:p>
            <a:pPr>
              <a:defRPr/>
            </a:pPr>
            <a:fld id="{5825FC8C-75FF-5A4E-89B1-AA2F723D72CF}" type="slidenum">
              <a:rPr lang="en-US"/>
              <a:pPr>
                <a:defRPr/>
              </a:pPr>
              <a:t>‹#›</a:t>
            </a:fld>
            <a:endParaRPr lang="en-US"/>
          </a:p>
        </p:txBody>
      </p:sp>
    </p:spTree>
    <p:extLst>
      <p:ext uri="{BB962C8B-B14F-4D97-AF65-F5344CB8AC3E}">
        <p14:creationId xmlns:p14="http://schemas.microsoft.com/office/powerpoint/2010/main" val="29984602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idx="10"/>
          </p:nvPr>
        </p:nvSpPr>
        <p:spPr>
          <a:ln/>
        </p:spPr>
        <p:txBody>
          <a:bodyPr/>
          <a:lstStyle>
            <a:lvl1pPr>
              <a:defRPr/>
            </a:lvl1pPr>
          </a:lstStyle>
          <a:p>
            <a:pPr>
              <a:defRPr/>
            </a:pPr>
            <a:fld id="{A209ACBE-96CC-DF49-9E56-8F92E0186DF8}" type="slidenum">
              <a:rPr lang="en-US"/>
              <a:pPr>
                <a:defRPr/>
              </a:pPr>
              <a:t>‹#›</a:t>
            </a:fld>
            <a:endParaRPr lang="en-US"/>
          </a:p>
        </p:txBody>
      </p:sp>
    </p:spTree>
    <p:extLst>
      <p:ext uri="{BB962C8B-B14F-4D97-AF65-F5344CB8AC3E}">
        <p14:creationId xmlns:p14="http://schemas.microsoft.com/office/powerpoint/2010/main" val="23736919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2BF16222-1395-D342-AB81-24DF63D3C938}" type="slidenum">
              <a:rPr lang="en-US"/>
              <a:pPr>
                <a:defRPr/>
              </a:pPr>
              <a:t>‹#›</a:t>
            </a:fld>
            <a:endParaRPr lang="en-US"/>
          </a:p>
        </p:txBody>
      </p:sp>
    </p:spTree>
    <p:extLst>
      <p:ext uri="{BB962C8B-B14F-4D97-AF65-F5344CB8AC3E}">
        <p14:creationId xmlns:p14="http://schemas.microsoft.com/office/powerpoint/2010/main" val="107924790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E54BEE88-D7E1-F74D-A04D-FF9D3C7E8C19}" type="slidenum">
              <a:rPr lang="en-US"/>
              <a:pPr>
                <a:defRPr/>
              </a:pPr>
              <a:t>‹#›</a:t>
            </a:fld>
            <a:endParaRPr lang="en-US"/>
          </a:p>
        </p:txBody>
      </p:sp>
    </p:spTree>
    <p:extLst>
      <p:ext uri="{BB962C8B-B14F-4D97-AF65-F5344CB8AC3E}">
        <p14:creationId xmlns:p14="http://schemas.microsoft.com/office/powerpoint/2010/main" val="4826586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idx="10"/>
          </p:nvPr>
        </p:nvSpPr>
        <p:spPr>
          <a:ln/>
        </p:spPr>
        <p:txBody>
          <a:bodyPr/>
          <a:lstStyle>
            <a:lvl1pPr>
              <a:defRPr/>
            </a:lvl1pPr>
          </a:lstStyle>
          <a:p>
            <a:pPr>
              <a:defRPr/>
            </a:pPr>
            <a:fld id="{0EA658D4-689E-1648-BA97-1F5FD419BC92}" type="slidenum">
              <a:rPr lang="en-US"/>
              <a:pPr>
                <a:defRPr/>
              </a:pPr>
              <a:t>‹#›</a:t>
            </a:fld>
            <a:endParaRPr lang="en-US"/>
          </a:p>
        </p:txBody>
      </p:sp>
    </p:spTree>
    <p:extLst>
      <p:ext uri="{BB962C8B-B14F-4D97-AF65-F5344CB8AC3E}">
        <p14:creationId xmlns:p14="http://schemas.microsoft.com/office/powerpoint/2010/main" val="21495005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5813" cy="5684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684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idx="10"/>
          </p:nvPr>
        </p:nvSpPr>
        <p:spPr>
          <a:ln/>
        </p:spPr>
        <p:txBody>
          <a:bodyPr/>
          <a:lstStyle>
            <a:lvl1pPr>
              <a:defRPr/>
            </a:lvl1pPr>
          </a:lstStyle>
          <a:p>
            <a:pPr>
              <a:defRPr/>
            </a:pPr>
            <a:fld id="{15E09AE9-6CA3-5046-B23E-5125AB1A88B2}" type="slidenum">
              <a:rPr lang="en-US"/>
              <a:pPr>
                <a:defRPr/>
              </a:pPr>
              <a:t>‹#›</a:t>
            </a:fld>
            <a:endParaRPr lang="en-US"/>
          </a:p>
        </p:txBody>
      </p:sp>
    </p:spTree>
    <p:extLst>
      <p:ext uri="{BB962C8B-B14F-4D97-AF65-F5344CB8AC3E}">
        <p14:creationId xmlns:p14="http://schemas.microsoft.com/office/powerpoint/2010/main" val="32087675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p:cNvSpPr>
            <a:spLocks noGrp="1" noChangeArrowheads="1"/>
          </p:cNvSpPr>
          <p:nvPr>
            <p:ph type="sldNum" idx="10"/>
          </p:nvPr>
        </p:nvSpPr>
        <p:spPr>
          <a:ln/>
        </p:spPr>
        <p:txBody>
          <a:bodyPr/>
          <a:lstStyle>
            <a:lvl1pPr>
              <a:defRPr/>
            </a:lvl1pPr>
          </a:lstStyle>
          <a:p>
            <a:pPr>
              <a:defRPr/>
            </a:pPr>
            <a:fld id="{E45D0280-6E30-AD4C-A1A3-C4B23E573EB0}" type="slidenum">
              <a:rPr lang="en-US"/>
              <a:pPr>
                <a:defRPr/>
              </a:pPr>
              <a:t>‹#›</a:t>
            </a:fld>
            <a:endParaRPr lang="en-US"/>
          </a:p>
        </p:txBody>
      </p:sp>
    </p:spTree>
    <p:extLst>
      <p:ext uri="{BB962C8B-B14F-4D97-AF65-F5344CB8AC3E}">
        <p14:creationId xmlns:p14="http://schemas.microsoft.com/office/powerpoint/2010/main" val="2205218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AC24AE04-E1DB-CE4B-8D2E-F4B847A26719}" type="slidenum">
              <a:rPr lang="en-US"/>
              <a:pPr>
                <a:defRPr/>
              </a:pPr>
              <a:t>‹#›</a:t>
            </a:fld>
            <a:endParaRPr lang="en-US"/>
          </a:p>
        </p:txBody>
      </p:sp>
    </p:spTree>
    <p:extLst>
      <p:ext uri="{BB962C8B-B14F-4D97-AF65-F5344CB8AC3E}">
        <p14:creationId xmlns:p14="http://schemas.microsoft.com/office/powerpoint/2010/main" val="134281095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idx="10"/>
          </p:nvPr>
        </p:nvSpPr>
        <p:spPr>
          <a:ln/>
        </p:spPr>
        <p:txBody>
          <a:bodyPr/>
          <a:lstStyle>
            <a:lvl1pPr>
              <a:defRPr/>
            </a:lvl1pPr>
          </a:lstStyle>
          <a:p>
            <a:pPr>
              <a:defRPr/>
            </a:pPr>
            <a:fld id="{A50252E0-CEC3-F849-95A8-F5C2255861AC}" type="slidenum">
              <a:rPr lang="en-US"/>
              <a:pPr>
                <a:defRPr/>
              </a:pPr>
              <a:t>‹#›</a:t>
            </a:fld>
            <a:endParaRPr lang="en-US"/>
          </a:p>
        </p:txBody>
      </p:sp>
    </p:spTree>
    <p:extLst>
      <p:ext uri="{BB962C8B-B14F-4D97-AF65-F5344CB8AC3E}">
        <p14:creationId xmlns:p14="http://schemas.microsoft.com/office/powerpoint/2010/main" val="26385157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sldNum" idx="10"/>
          </p:nvPr>
        </p:nvSpPr>
        <p:spPr>
          <a:ln/>
        </p:spPr>
        <p:txBody>
          <a:bodyPr/>
          <a:lstStyle>
            <a:lvl1pPr>
              <a:defRPr/>
            </a:lvl1pPr>
          </a:lstStyle>
          <a:p>
            <a:pPr>
              <a:defRPr/>
            </a:pPr>
            <a:fld id="{FB7CEDD7-EA7E-CC4E-9934-2950B03ACC24}" type="slidenum">
              <a:rPr lang="en-US"/>
              <a:pPr>
                <a:defRPr/>
              </a:pPr>
              <a:t>‹#›</a:t>
            </a:fld>
            <a:endParaRPr lang="en-US"/>
          </a:p>
        </p:txBody>
      </p:sp>
    </p:spTree>
    <p:extLst>
      <p:ext uri="{BB962C8B-B14F-4D97-AF65-F5344CB8AC3E}">
        <p14:creationId xmlns:p14="http://schemas.microsoft.com/office/powerpoint/2010/main" val="13438584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19200"/>
            <a:ext cx="4037013"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219200"/>
            <a:ext cx="40386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sldNum" idx="10"/>
          </p:nvPr>
        </p:nvSpPr>
        <p:spPr>
          <a:ln/>
        </p:spPr>
        <p:txBody>
          <a:bodyPr/>
          <a:lstStyle>
            <a:lvl1pPr>
              <a:defRPr/>
            </a:lvl1pPr>
          </a:lstStyle>
          <a:p>
            <a:pPr>
              <a:defRPr/>
            </a:pPr>
            <a:fld id="{0DE2DE64-1BD6-0649-91D4-779E7FA64F31}" type="slidenum">
              <a:rPr lang="en-US"/>
              <a:pPr>
                <a:defRPr/>
              </a:pPr>
              <a:t>‹#›</a:t>
            </a:fld>
            <a:endParaRPr lang="en-US"/>
          </a:p>
        </p:txBody>
      </p:sp>
    </p:spTree>
    <p:extLst>
      <p:ext uri="{BB962C8B-B14F-4D97-AF65-F5344CB8AC3E}">
        <p14:creationId xmlns:p14="http://schemas.microsoft.com/office/powerpoint/2010/main" val="21022861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sldNum" idx="10"/>
          </p:nvPr>
        </p:nvSpPr>
        <p:spPr>
          <a:ln/>
        </p:spPr>
        <p:txBody>
          <a:bodyPr/>
          <a:lstStyle>
            <a:lvl1pPr>
              <a:defRPr/>
            </a:lvl1pPr>
          </a:lstStyle>
          <a:p>
            <a:pPr>
              <a:defRPr/>
            </a:pPr>
            <a:fld id="{BD8F02A2-772C-DB43-8A54-ACF90FD7AA99}" type="slidenum">
              <a:rPr lang="en-US"/>
              <a:pPr>
                <a:defRPr/>
              </a:pPr>
              <a:t>‹#›</a:t>
            </a:fld>
            <a:endParaRPr lang="en-US"/>
          </a:p>
        </p:txBody>
      </p:sp>
    </p:spTree>
    <p:extLst>
      <p:ext uri="{BB962C8B-B14F-4D97-AF65-F5344CB8AC3E}">
        <p14:creationId xmlns:p14="http://schemas.microsoft.com/office/powerpoint/2010/main" val="297617673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sldNum" idx="10"/>
          </p:nvPr>
        </p:nvSpPr>
        <p:spPr>
          <a:ln/>
        </p:spPr>
        <p:txBody>
          <a:bodyPr/>
          <a:lstStyle>
            <a:lvl1pPr>
              <a:defRPr/>
            </a:lvl1pPr>
          </a:lstStyle>
          <a:p>
            <a:pPr>
              <a:defRPr/>
            </a:pPr>
            <a:fld id="{A1E15776-F32F-2B4F-9961-C0953122526B}" type="slidenum">
              <a:rPr lang="en-US"/>
              <a:pPr>
                <a:defRPr/>
              </a:pPr>
              <a:t>‹#›</a:t>
            </a:fld>
            <a:endParaRPr lang="en-US"/>
          </a:p>
        </p:txBody>
      </p:sp>
    </p:spTree>
    <p:extLst>
      <p:ext uri="{BB962C8B-B14F-4D97-AF65-F5344CB8AC3E}">
        <p14:creationId xmlns:p14="http://schemas.microsoft.com/office/powerpoint/2010/main" val="34722775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idx="10"/>
          </p:nvPr>
        </p:nvSpPr>
        <p:spPr>
          <a:ln/>
        </p:spPr>
        <p:txBody>
          <a:bodyPr/>
          <a:lstStyle>
            <a:lvl1pPr>
              <a:defRPr/>
            </a:lvl1pPr>
          </a:lstStyle>
          <a:p>
            <a:pPr>
              <a:defRPr/>
            </a:pPr>
            <a:fld id="{C043E11C-BD67-BB47-8018-64DE8EB81234}" type="slidenum">
              <a:rPr lang="en-US"/>
              <a:pPr>
                <a:defRPr/>
              </a:pPr>
              <a:t>‹#›</a:t>
            </a:fld>
            <a:endParaRPr lang="en-US"/>
          </a:p>
        </p:txBody>
      </p:sp>
    </p:spTree>
    <p:extLst>
      <p:ext uri="{BB962C8B-B14F-4D97-AF65-F5344CB8AC3E}">
        <p14:creationId xmlns:p14="http://schemas.microsoft.com/office/powerpoint/2010/main" val="39815304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A0E8E501-EDB5-5E4A-A331-8F30775B0312}" type="slidenum">
              <a:rPr lang="en-US"/>
              <a:pPr>
                <a:defRPr/>
              </a:pPr>
              <a:t>‹#›</a:t>
            </a:fld>
            <a:endParaRPr lang="en-US"/>
          </a:p>
        </p:txBody>
      </p:sp>
    </p:spTree>
    <p:extLst>
      <p:ext uri="{BB962C8B-B14F-4D97-AF65-F5344CB8AC3E}">
        <p14:creationId xmlns:p14="http://schemas.microsoft.com/office/powerpoint/2010/main" val="7726898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9C5359B7-DC6B-A847-B149-DC937B77AF62}" type="slidenum">
              <a:rPr lang="en-US"/>
              <a:pPr>
                <a:defRPr/>
              </a:pPr>
              <a:t>‹#›</a:t>
            </a:fld>
            <a:endParaRPr lang="en-US"/>
          </a:p>
        </p:txBody>
      </p:sp>
    </p:spTree>
    <p:extLst>
      <p:ext uri="{BB962C8B-B14F-4D97-AF65-F5344CB8AC3E}">
        <p14:creationId xmlns:p14="http://schemas.microsoft.com/office/powerpoint/2010/main" val="37179189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idx="10"/>
          </p:nvPr>
        </p:nvSpPr>
        <p:spPr>
          <a:ln/>
        </p:spPr>
        <p:txBody>
          <a:bodyPr/>
          <a:lstStyle>
            <a:lvl1pPr>
              <a:defRPr/>
            </a:lvl1pPr>
          </a:lstStyle>
          <a:p>
            <a:pPr>
              <a:defRPr/>
            </a:pPr>
            <a:fld id="{114E67E8-3622-964A-AA37-773B7126C210}" type="slidenum">
              <a:rPr lang="en-US"/>
              <a:pPr>
                <a:defRPr/>
              </a:pPr>
              <a:t>‹#›</a:t>
            </a:fld>
            <a:endParaRPr lang="en-US"/>
          </a:p>
        </p:txBody>
      </p:sp>
    </p:spTree>
    <p:extLst>
      <p:ext uri="{BB962C8B-B14F-4D97-AF65-F5344CB8AC3E}">
        <p14:creationId xmlns:p14="http://schemas.microsoft.com/office/powerpoint/2010/main" val="36013186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5813" cy="5684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684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idx="10"/>
          </p:nvPr>
        </p:nvSpPr>
        <p:spPr>
          <a:ln/>
        </p:spPr>
        <p:txBody>
          <a:bodyPr/>
          <a:lstStyle>
            <a:lvl1pPr>
              <a:defRPr/>
            </a:lvl1pPr>
          </a:lstStyle>
          <a:p>
            <a:pPr>
              <a:defRPr/>
            </a:pPr>
            <a:fld id="{0C51CDA0-7D9F-5048-887F-3DE3010B228D}" type="slidenum">
              <a:rPr lang="en-US"/>
              <a:pPr>
                <a:defRPr/>
              </a:pPr>
              <a:t>‹#›</a:t>
            </a:fld>
            <a:endParaRPr lang="en-US"/>
          </a:p>
        </p:txBody>
      </p:sp>
    </p:spTree>
    <p:extLst>
      <p:ext uri="{BB962C8B-B14F-4D97-AF65-F5344CB8AC3E}">
        <p14:creationId xmlns:p14="http://schemas.microsoft.com/office/powerpoint/2010/main" val="1134723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64653"/>
        </a:solidFill>
        <a:effectLst/>
      </p:bgPr>
    </p:bg>
    <p:spTree>
      <p:nvGrpSpPr>
        <p:cNvPr id="1" name=""/>
        <p:cNvGrpSpPr/>
        <p:nvPr/>
      </p:nvGrpSpPr>
      <p:grpSpPr>
        <a:xfrm>
          <a:off x="0" y="0"/>
          <a:ext cx="0" cy="0"/>
          <a:chOff x="0" y="0"/>
          <a:chExt cx="0" cy="0"/>
        </a:xfrm>
      </p:grpSpPr>
      <p:sp>
        <p:nvSpPr>
          <p:cNvPr id="3073" name="Rectangle 1"/>
          <p:cNvSpPr>
            <a:spLocks noChangeArrowheads="1"/>
          </p:cNvSpPr>
          <p:nvPr/>
        </p:nvSpPr>
        <p:spPr bwMode="auto">
          <a:xfrm>
            <a:off x="914400" y="2819400"/>
            <a:ext cx="7315200" cy="1279525"/>
          </a:xfrm>
          <a:prstGeom prst="rect">
            <a:avLst/>
          </a:prstGeom>
          <a:noFill/>
          <a:ln w="6480" cap="flat">
            <a:solidFill>
              <a:srgbClr val="727CA3"/>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074" name="Rectangle 2"/>
          <p:cNvSpPr>
            <a:spLocks noChangeArrowheads="1"/>
          </p:cNvSpPr>
          <p:nvPr/>
        </p:nvSpPr>
        <p:spPr bwMode="auto">
          <a:xfrm>
            <a:off x="914400" y="2819400"/>
            <a:ext cx="228600" cy="1279525"/>
          </a:xfrm>
          <a:prstGeom prst="rect">
            <a:avLst/>
          </a:prstGeom>
          <a:solidFill>
            <a:srgbClr val="727CA3"/>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075" name="Rectangle 3"/>
          <p:cNvSpPr>
            <a:spLocks noGrp="1" noChangeArrowheads="1"/>
          </p:cNvSpPr>
          <p:nvPr>
            <p:ph type="title"/>
          </p:nvPr>
        </p:nvSpPr>
        <p:spPr bwMode="auto">
          <a:xfrm>
            <a:off x="457200" y="152400"/>
            <a:ext cx="8228013" cy="9890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3076" name="Rectangle 4"/>
          <p:cNvSpPr>
            <a:spLocks noGrp="1" noChangeArrowheads="1"/>
          </p:cNvSpPr>
          <p:nvPr>
            <p:ph type="body" idx="1"/>
          </p:nvPr>
        </p:nvSpPr>
        <p:spPr bwMode="auto">
          <a:xfrm>
            <a:off x="457200" y="1219200"/>
            <a:ext cx="8228013" cy="46180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56628"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3077" name="Text Box 5"/>
          <p:cNvSpPr txBox="1">
            <a:spLocks noChangeArrowheads="1"/>
          </p:cNvSpPr>
          <p:nvPr/>
        </p:nvSpPr>
        <p:spPr bwMode="auto">
          <a:xfrm>
            <a:off x="6400800" y="6354763"/>
            <a:ext cx="2286000"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078" name="Text Box 6"/>
          <p:cNvSpPr txBox="1">
            <a:spLocks noChangeArrowheads="1"/>
          </p:cNvSpPr>
          <p:nvPr/>
        </p:nvSpPr>
        <p:spPr bwMode="auto">
          <a:xfrm>
            <a:off x="2898775" y="6354763"/>
            <a:ext cx="3475038"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079" name="Rectangle 7"/>
          <p:cNvSpPr>
            <a:spLocks noGrp="1" noChangeArrowheads="1"/>
          </p:cNvSpPr>
          <p:nvPr>
            <p:ph type="sldNum"/>
          </p:nvPr>
        </p:nvSpPr>
        <p:spPr bwMode="auto">
          <a:xfrm>
            <a:off x="1069975" y="6354763"/>
            <a:ext cx="1519238"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eaLnBrk="1" hangingPunct="1">
              <a:lnSpc>
                <a:spcPct val="93000"/>
              </a:lnSpc>
              <a:buClrTx/>
              <a:buFontTx/>
              <a:buNone/>
              <a:tabLst>
                <a:tab pos="723900" algn="l"/>
                <a:tab pos="1447800" algn="l"/>
              </a:tabLst>
              <a:defRPr sz="1400" smtClean="0">
                <a:solidFill>
                  <a:srgbClr val="DDE9EC"/>
                </a:solidFill>
                <a:latin typeface="Times New Roman" charset="0"/>
                <a:cs typeface="Arial Unicode MS" charset="0"/>
              </a:defRPr>
            </a:lvl1pPr>
          </a:lstStyle>
          <a:p>
            <a:pPr>
              <a:defRPr/>
            </a:pPr>
            <a:fld id="{A53E0AF8-D5B6-FC42-977F-1B921837E25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DDE9EC"/>
          </a:solidFill>
          <a:latin typeface="+mj-lt"/>
          <a:ea typeface="+mj-ea"/>
          <a:cs typeface="+mj-cs"/>
        </a:defRPr>
      </a:lvl1pPr>
      <a:lvl2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2pPr>
      <a:lvl3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3pPr>
      <a:lvl4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4pPr>
      <a:lvl5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5pPr>
      <a:lvl6pPr marL="2514600" indent="-228600" algn="l" defTabSz="457200" rtl="0" fontAlgn="base">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6pPr>
      <a:lvl7pPr marL="2971800" indent="-228600" algn="l" defTabSz="457200" rtl="0" fontAlgn="base">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7pPr>
      <a:lvl8pPr marL="3429000" indent="-228600" algn="l" defTabSz="457200" rtl="0" fontAlgn="base">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8pPr>
      <a:lvl9pPr marL="3886200" indent="-228600" algn="l" defTabSz="457200" rtl="0" fontAlgn="base">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9pPr>
    </p:titleStyle>
    <p:bodyStyle>
      <a:lvl1pPr marL="342900" indent="-342900" algn="l" defTabSz="457200" rtl="0" eaLnBrk="0" fontAlgn="base" hangingPunct="0">
        <a:lnSpc>
          <a:spcPct val="97000"/>
        </a:lnSpc>
        <a:spcBef>
          <a:spcPts val="600"/>
        </a:spcBef>
        <a:spcAft>
          <a:spcPct val="0"/>
        </a:spcAft>
        <a:buClr>
          <a:srgbClr val="000000"/>
        </a:buClr>
        <a:buSzPct val="100000"/>
        <a:buFont typeface="Times New Roman" charset="0"/>
        <a:defRPr sz="2600">
          <a:solidFill>
            <a:srgbClr val="FFFFFF"/>
          </a:solidFill>
          <a:latin typeface="+mn-lt"/>
          <a:ea typeface="+mn-ea"/>
          <a:cs typeface="+mn-cs"/>
        </a:defRPr>
      </a:lvl1pPr>
      <a:lvl2pPr marL="742950" indent="-285750" algn="l" defTabSz="457200" rtl="0" eaLnBrk="0" fontAlgn="base" hangingPunct="0">
        <a:lnSpc>
          <a:spcPct val="97000"/>
        </a:lnSpc>
        <a:spcBef>
          <a:spcPts val="500"/>
        </a:spcBef>
        <a:spcAft>
          <a:spcPct val="0"/>
        </a:spcAft>
        <a:buClr>
          <a:srgbClr val="000000"/>
        </a:buClr>
        <a:buSzPct val="100000"/>
        <a:buFont typeface="Times New Roman" charset="0"/>
        <a:defRPr sz="2300">
          <a:solidFill>
            <a:srgbClr val="DDE9EC"/>
          </a:solidFill>
          <a:latin typeface="+mn-lt"/>
          <a:ea typeface="+mn-ea"/>
          <a:cs typeface="+mn-cs"/>
        </a:defRPr>
      </a:lvl2pPr>
      <a:lvl3pPr marL="1143000" indent="-228600" algn="l" defTabSz="457200" rtl="0" eaLnBrk="0" fontAlgn="base" hangingPunct="0">
        <a:lnSpc>
          <a:spcPct val="97000"/>
        </a:lnSpc>
        <a:spcBef>
          <a:spcPts val="500"/>
        </a:spcBef>
        <a:spcAft>
          <a:spcPct val="0"/>
        </a:spcAft>
        <a:buClr>
          <a:srgbClr val="000000"/>
        </a:buClr>
        <a:buSzPct val="100000"/>
        <a:buFont typeface="Times New Roman" charset="0"/>
        <a:defRPr sz="2000">
          <a:solidFill>
            <a:srgbClr val="FFFFFF"/>
          </a:solidFill>
          <a:latin typeface="+mn-lt"/>
          <a:ea typeface="+mn-ea"/>
          <a:cs typeface="+mn-cs"/>
        </a:defRPr>
      </a:lvl3pPr>
      <a:lvl4pPr marL="1600200" indent="-228600" algn="l" defTabSz="457200" rtl="0" eaLnBrk="0" fontAlgn="base" hangingPunct="0">
        <a:lnSpc>
          <a:spcPct val="97000"/>
        </a:lnSpc>
        <a:spcBef>
          <a:spcPts val="400"/>
        </a:spcBef>
        <a:spcAft>
          <a:spcPct val="0"/>
        </a:spcAft>
        <a:buClr>
          <a:srgbClr val="000000"/>
        </a:buClr>
        <a:buSzPct val="100000"/>
        <a:buFont typeface="Times New Roman" charset="0"/>
        <a:defRPr>
          <a:solidFill>
            <a:srgbClr val="FFFFFF"/>
          </a:solidFill>
          <a:latin typeface="+mn-lt"/>
          <a:ea typeface="+mn-ea"/>
          <a:cs typeface="+mn-cs"/>
        </a:defRPr>
      </a:lvl4pPr>
      <a:lvl5pPr marL="2057400" indent="-228600" algn="l" defTabSz="457200" rtl="0" eaLnBrk="0" fontAlgn="base" hangingPunct="0">
        <a:lnSpc>
          <a:spcPct val="97000"/>
        </a:lnSpc>
        <a:spcBef>
          <a:spcPts val="300"/>
        </a:spcBef>
        <a:spcAft>
          <a:spcPct val="0"/>
        </a:spcAft>
        <a:buClr>
          <a:srgbClr val="000000"/>
        </a:buClr>
        <a:buSzPct val="100000"/>
        <a:buFont typeface="Times New Roman" charset="0"/>
        <a:defRPr sz="1600">
          <a:solidFill>
            <a:srgbClr val="FFFFFF"/>
          </a:solidFill>
          <a:latin typeface="+mn-lt"/>
          <a:ea typeface="+mn-ea"/>
          <a:cs typeface="+mn-cs"/>
        </a:defRPr>
      </a:lvl5pPr>
      <a:lvl6pPr marL="2514600" indent="-228600" algn="l" defTabSz="457200" rtl="0" fontAlgn="base">
        <a:lnSpc>
          <a:spcPct val="97000"/>
        </a:lnSpc>
        <a:spcBef>
          <a:spcPts val="300"/>
        </a:spcBef>
        <a:spcAft>
          <a:spcPct val="0"/>
        </a:spcAft>
        <a:buClr>
          <a:srgbClr val="000000"/>
        </a:buClr>
        <a:buSzPct val="100000"/>
        <a:buFont typeface="Times New Roman" charset="0"/>
        <a:defRPr sz="1600">
          <a:solidFill>
            <a:srgbClr val="FFFFFF"/>
          </a:solidFill>
          <a:latin typeface="+mn-lt"/>
          <a:ea typeface="+mn-ea"/>
          <a:cs typeface="+mn-cs"/>
        </a:defRPr>
      </a:lvl6pPr>
      <a:lvl7pPr marL="2971800" indent="-228600" algn="l" defTabSz="457200" rtl="0" fontAlgn="base">
        <a:lnSpc>
          <a:spcPct val="97000"/>
        </a:lnSpc>
        <a:spcBef>
          <a:spcPts val="300"/>
        </a:spcBef>
        <a:spcAft>
          <a:spcPct val="0"/>
        </a:spcAft>
        <a:buClr>
          <a:srgbClr val="000000"/>
        </a:buClr>
        <a:buSzPct val="100000"/>
        <a:buFont typeface="Times New Roman" charset="0"/>
        <a:defRPr sz="1600">
          <a:solidFill>
            <a:srgbClr val="FFFFFF"/>
          </a:solidFill>
          <a:latin typeface="+mn-lt"/>
          <a:ea typeface="+mn-ea"/>
          <a:cs typeface="+mn-cs"/>
        </a:defRPr>
      </a:lvl7pPr>
      <a:lvl8pPr marL="3429000" indent="-228600" algn="l" defTabSz="457200" rtl="0" fontAlgn="base">
        <a:lnSpc>
          <a:spcPct val="97000"/>
        </a:lnSpc>
        <a:spcBef>
          <a:spcPts val="300"/>
        </a:spcBef>
        <a:spcAft>
          <a:spcPct val="0"/>
        </a:spcAft>
        <a:buClr>
          <a:srgbClr val="000000"/>
        </a:buClr>
        <a:buSzPct val="100000"/>
        <a:buFont typeface="Times New Roman" charset="0"/>
        <a:defRPr sz="1600">
          <a:solidFill>
            <a:srgbClr val="FFFFFF"/>
          </a:solidFill>
          <a:latin typeface="+mn-lt"/>
          <a:ea typeface="+mn-ea"/>
          <a:cs typeface="+mn-cs"/>
        </a:defRPr>
      </a:lvl8pPr>
      <a:lvl9pPr marL="3886200" indent="-228600" algn="l" defTabSz="457200" rtl="0" fontAlgn="base">
        <a:lnSpc>
          <a:spcPct val="97000"/>
        </a:lnSpc>
        <a:spcBef>
          <a:spcPts val="300"/>
        </a:spcBef>
        <a:spcAft>
          <a:spcPct val="0"/>
        </a:spcAft>
        <a:buClr>
          <a:srgbClr val="000000"/>
        </a:buClr>
        <a:buSzPct val="100000"/>
        <a:buFont typeface="Times New Roman" charset="0"/>
        <a:defRPr sz="1600">
          <a:solidFill>
            <a:srgbClr val="FFFFFF"/>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E99B3C-3C47-8947-B881-D15EEE94E57D}" type="datetimeFigureOut">
              <a:rPr lang="en-US" smtClean="0"/>
              <a:t>5/18/22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53E0AF8-D5B6-FC42-977F-1B921837E25D}" type="slidenum">
              <a:rPr lang="en-US" smtClean="0"/>
              <a:pPr>
                <a:defRPr/>
              </a:pPr>
              <a:t>‹#›</a:t>
            </a:fld>
            <a:endParaRPr lang="en-US"/>
          </a:p>
        </p:txBody>
      </p:sp>
    </p:spTree>
    <p:extLst>
      <p:ext uri="{BB962C8B-B14F-4D97-AF65-F5344CB8AC3E}">
        <p14:creationId xmlns:p14="http://schemas.microsoft.com/office/powerpoint/2010/main" val="2705641402"/>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Line 1"/>
          <p:cNvSpPr>
            <a:spLocks noChangeShapeType="1"/>
          </p:cNvSpPr>
          <p:nvPr/>
        </p:nvSpPr>
        <p:spPr bwMode="auto">
          <a:xfrm>
            <a:off x="457200" y="6353175"/>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98" name="Line 2"/>
          <p:cNvSpPr>
            <a:spLocks noChangeShapeType="1"/>
          </p:cNvSpPr>
          <p:nvPr/>
        </p:nvSpPr>
        <p:spPr bwMode="auto">
          <a:xfrm>
            <a:off x="457200" y="1143000"/>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99" name="AutoShape 3"/>
          <p:cNvSpPr>
            <a:spLocks noChangeArrowheads="1"/>
          </p:cNvSpPr>
          <p:nvPr/>
        </p:nvSpPr>
        <p:spPr bwMode="auto">
          <a:xfrm rot="5400000">
            <a:off x="420688" y="6467475"/>
            <a:ext cx="190500" cy="120650"/>
          </a:xfrm>
          <a:prstGeom prst="triangle">
            <a:avLst>
              <a:gd name="adj" fmla="val 50000"/>
            </a:avLst>
          </a:prstGeom>
          <a:solidFill>
            <a:srgbClr val="9FB8CD"/>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0" name="AutoShape 4"/>
          <p:cNvSpPr>
            <a:spLocks noChangeArrowheads="1"/>
          </p:cNvSpPr>
          <p:nvPr/>
        </p:nvSpPr>
        <p:spPr bwMode="auto">
          <a:xfrm rot="5400000">
            <a:off x="420688" y="6467475"/>
            <a:ext cx="190500" cy="120650"/>
          </a:xfrm>
          <a:prstGeom prst="triangle">
            <a:avLst>
              <a:gd name="adj" fmla="val 50000"/>
            </a:avLst>
          </a:prstGeom>
          <a:solidFill>
            <a:srgbClr val="9FB8CD"/>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1" name="Rectangle 5"/>
          <p:cNvSpPr>
            <a:spLocks noGrp="1" noChangeArrowheads="1"/>
          </p:cNvSpPr>
          <p:nvPr>
            <p:ph type="title"/>
          </p:nvPr>
        </p:nvSpPr>
        <p:spPr bwMode="auto">
          <a:xfrm>
            <a:off x="457200" y="152400"/>
            <a:ext cx="8228013" cy="9890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4102" name="Rectangle 6"/>
          <p:cNvSpPr>
            <a:spLocks noGrp="1" noChangeArrowheads="1"/>
          </p:cNvSpPr>
          <p:nvPr>
            <p:ph type="body" idx="1"/>
          </p:nvPr>
        </p:nvSpPr>
        <p:spPr bwMode="auto">
          <a:xfrm>
            <a:off x="457200" y="1219200"/>
            <a:ext cx="8228013" cy="46180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56628"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4103" name="Text Box 7"/>
          <p:cNvSpPr txBox="1">
            <a:spLocks noChangeArrowheads="1"/>
          </p:cNvSpPr>
          <p:nvPr/>
        </p:nvSpPr>
        <p:spPr bwMode="auto">
          <a:xfrm>
            <a:off x="6400800" y="6356350"/>
            <a:ext cx="2289175"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4" name="Text Box 8"/>
          <p:cNvSpPr txBox="1">
            <a:spLocks noChangeArrowheads="1"/>
          </p:cNvSpPr>
          <p:nvPr/>
        </p:nvSpPr>
        <p:spPr bwMode="auto">
          <a:xfrm>
            <a:off x="2898775" y="6356350"/>
            <a:ext cx="35052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5" name="Rectangle 9"/>
          <p:cNvSpPr>
            <a:spLocks noGrp="1" noChangeArrowheads="1"/>
          </p:cNvSpPr>
          <p:nvPr>
            <p:ph type="sldNum"/>
          </p:nvPr>
        </p:nvSpPr>
        <p:spPr bwMode="auto">
          <a:xfrm>
            <a:off x="612775" y="6356350"/>
            <a:ext cx="1979613" cy="363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eaLnBrk="1" hangingPunct="1">
              <a:lnSpc>
                <a:spcPct val="93000"/>
              </a:lnSpc>
              <a:buClrTx/>
              <a:buFontTx/>
              <a:buNone/>
              <a:tabLst>
                <a:tab pos="723900" algn="l"/>
                <a:tab pos="1447800" algn="l"/>
              </a:tabLst>
              <a:defRPr sz="1400" smtClean="0">
                <a:solidFill>
                  <a:srgbClr val="464653"/>
                </a:solidFill>
                <a:latin typeface="Times New Roman" charset="0"/>
                <a:cs typeface="Arial Unicode MS" charset="0"/>
              </a:defRPr>
            </a:lvl1pPr>
          </a:lstStyle>
          <a:p>
            <a:pPr>
              <a:defRPr/>
            </a:pPr>
            <a:fld id="{EBC339E8-E076-7B46-959F-313CC35D50B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mj-lt"/>
          <a:ea typeface="+mj-ea"/>
          <a:cs typeface="+mj-cs"/>
        </a:defRPr>
      </a:lvl1pPr>
      <a:lvl2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2pPr>
      <a:lvl3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3pPr>
      <a:lvl4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4pPr>
      <a:lvl5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5pPr>
      <a:lvl6pPr marL="25146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6pPr>
      <a:lvl7pPr marL="29718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7pPr>
      <a:lvl8pPr marL="34290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8pPr>
      <a:lvl9pPr marL="38862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9pPr>
    </p:titleStyle>
    <p:bodyStyle>
      <a:lvl1pPr marL="342900" indent="-342900" algn="l" defTabSz="457200" rtl="0" eaLnBrk="0" fontAlgn="base" hangingPunct="0">
        <a:lnSpc>
          <a:spcPct val="97000"/>
        </a:lnSpc>
        <a:spcBef>
          <a:spcPts val="600"/>
        </a:spcBef>
        <a:spcAft>
          <a:spcPct val="0"/>
        </a:spcAft>
        <a:buClr>
          <a:srgbClr val="000000"/>
        </a:buClr>
        <a:buSzPct val="100000"/>
        <a:buFont typeface="Times New Roman" charset="0"/>
        <a:defRPr sz="2600">
          <a:solidFill>
            <a:srgbClr val="000000"/>
          </a:solidFill>
          <a:latin typeface="+mn-lt"/>
          <a:ea typeface="+mn-ea"/>
          <a:cs typeface="+mn-cs"/>
        </a:defRPr>
      </a:lvl1pPr>
      <a:lvl2pPr marL="742950" indent="-285750" algn="l" defTabSz="457200" rtl="0" eaLnBrk="0" fontAlgn="base" hangingPunct="0">
        <a:lnSpc>
          <a:spcPct val="97000"/>
        </a:lnSpc>
        <a:spcBef>
          <a:spcPts val="500"/>
        </a:spcBef>
        <a:spcAft>
          <a:spcPct val="0"/>
        </a:spcAft>
        <a:buClr>
          <a:srgbClr val="000000"/>
        </a:buClr>
        <a:buSzPct val="100000"/>
        <a:buFont typeface="Times New Roman" charset="0"/>
        <a:defRPr sz="2300">
          <a:solidFill>
            <a:srgbClr val="464653"/>
          </a:solidFill>
          <a:latin typeface="+mn-lt"/>
          <a:ea typeface="+mn-ea"/>
          <a:cs typeface="+mn-cs"/>
        </a:defRPr>
      </a:lvl2pPr>
      <a:lvl3pPr marL="1143000" indent="-228600" algn="l" defTabSz="457200" rtl="0" eaLnBrk="0" fontAlgn="base" hangingPunct="0">
        <a:lnSpc>
          <a:spcPct val="97000"/>
        </a:lnSpc>
        <a:spcBef>
          <a:spcPts val="500"/>
        </a:spcBef>
        <a:spcAft>
          <a:spcPct val="0"/>
        </a:spcAft>
        <a:buClr>
          <a:srgbClr val="000000"/>
        </a:buClr>
        <a:buSzPct val="100000"/>
        <a:buFont typeface="Times New Roman" charset="0"/>
        <a:defRPr sz="2000">
          <a:solidFill>
            <a:srgbClr val="000000"/>
          </a:solidFill>
          <a:latin typeface="+mn-lt"/>
          <a:ea typeface="+mn-ea"/>
          <a:cs typeface="+mn-cs"/>
        </a:defRPr>
      </a:lvl3pPr>
      <a:lvl4pPr marL="1600200" indent="-228600" algn="l" defTabSz="457200" rtl="0" eaLnBrk="0" fontAlgn="base" hangingPunct="0">
        <a:lnSpc>
          <a:spcPct val="97000"/>
        </a:lnSpc>
        <a:spcBef>
          <a:spcPts val="400"/>
        </a:spcBef>
        <a:spcAft>
          <a:spcPct val="0"/>
        </a:spcAft>
        <a:buClr>
          <a:srgbClr val="000000"/>
        </a:buClr>
        <a:buSzPct val="100000"/>
        <a:buFont typeface="Times New Roman" charset="0"/>
        <a:defRPr>
          <a:solidFill>
            <a:srgbClr val="000000"/>
          </a:solidFill>
          <a:latin typeface="+mn-lt"/>
          <a:ea typeface="+mn-ea"/>
          <a:cs typeface="+mn-cs"/>
        </a:defRPr>
      </a:lvl4pPr>
      <a:lvl5pPr marL="2057400" indent="-228600" algn="l" defTabSz="457200" rtl="0" eaLnBrk="0" fontAlgn="base" hangingPunct="0">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5pPr>
      <a:lvl6pPr marL="25146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6pPr>
      <a:lvl7pPr marL="29718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7pPr>
      <a:lvl8pPr marL="34290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8pPr>
      <a:lvl9pPr marL="38862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Line 1"/>
          <p:cNvSpPr>
            <a:spLocks noChangeShapeType="1"/>
          </p:cNvSpPr>
          <p:nvPr/>
        </p:nvSpPr>
        <p:spPr bwMode="auto">
          <a:xfrm>
            <a:off x="457200" y="6353175"/>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6146" name="Line 2"/>
          <p:cNvSpPr>
            <a:spLocks noChangeShapeType="1"/>
          </p:cNvSpPr>
          <p:nvPr/>
        </p:nvSpPr>
        <p:spPr bwMode="auto">
          <a:xfrm>
            <a:off x="6178550" y="306388"/>
            <a:ext cx="1588" cy="6035675"/>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6147" name="AutoShape 3"/>
          <p:cNvSpPr>
            <a:spLocks noChangeArrowheads="1"/>
          </p:cNvSpPr>
          <p:nvPr/>
        </p:nvSpPr>
        <p:spPr bwMode="auto">
          <a:xfrm rot="5400000">
            <a:off x="420688" y="6467475"/>
            <a:ext cx="190500" cy="120650"/>
          </a:xfrm>
          <a:prstGeom prst="triangle">
            <a:avLst>
              <a:gd name="adj" fmla="val 50000"/>
            </a:avLst>
          </a:prstGeom>
          <a:solidFill>
            <a:srgbClr val="9FB8CD"/>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148" name="Rectangle 4"/>
          <p:cNvSpPr>
            <a:spLocks noGrp="1" noChangeArrowheads="1"/>
          </p:cNvSpPr>
          <p:nvPr>
            <p:ph type="title"/>
          </p:nvPr>
        </p:nvSpPr>
        <p:spPr bwMode="auto">
          <a:xfrm>
            <a:off x="457200" y="152400"/>
            <a:ext cx="8228013" cy="9890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6149" name="Rectangle 5"/>
          <p:cNvSpPr>
            <a:spLocks noGrp="1" noChangeArrowheads="1"/>
          </p:cNvSpPr>
          <p:nvPr>
            <p:ph type="body" idx="1"/>
          </p:nvPr>
        </p:nvSpPr>
        <p:spPr bwMode="auto">
          <a:xfrm>
            <a:off x="457200" y="1219200"/>
            <a:ext cx="8228013" cy="46180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56628"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6150" name="Text Box 6"/>
          <p:cNvSpPr txBox="1">
            <a:spLocks noChangeArrowheads="1"/>
          </p:cNvSpPr>
          <p:nvPr/>
        </p:nvSpPr>
        <p:spPr bwMode="auto">
          <a:xfrm>
            <a:off x="6400800" y="6356350"/>
            <a:ext cx="2289175"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151" name="Text Box 7"/>
          <p:cNvSpPr txBox="1">
            <a:spLocks noChangeArrowheads="1"/>
          </p:cNvSpPr>
          <p:nvPr/>
        </p:nvSpPr>
        <p:spPr bwMode="auto">
          <a:xfrm>
            <a:off x="2898775" y="6356350"/>
            <a:ext cx="35052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152" name="Rectangle 8"/>
          <p:cNvSpPr>
            <a:spLocks noGrp="1" noChangeArrowheads="1"/>
          </p:cNvSpPr>
          <p:nvPr>
            <p:ph type="sldNum"/>
          </p:nvPr>
        </p:nvSpPr>
        <p:spPr bwMode="auto">
          <a:xfrm>
            <a:off x="612775" y="6356350"/>
            <a:ext cx="1979613" cy="363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eaLnBrk="1" hangingPunct="1">
              <a:lnSpc>
                <a:spcPct val="93000"/>
              </a:lnSpc>
              <a:buClrTx/>
              <a:buFontTx/>
              <a:buNone/>
              <a:tabLst>
                <a:tab pos="723900" algn="l"/>
                <a:tab pos="1447800" algn="l"/>
              </a:tabLst>
              <a:defRPr sz="1400" smtClean="0">
                <a:solidFill>
                  <a:srgbClr val="464653"/>
                </a:solidFill>
                <a:latin typeface="Times New Roman" charset="0"/>
                <a:cs typeface="Arial Unicode MS" charset="0"/>
              </a:defRPr>
            </a:lvl1pPr>
          </a:lstStyle>
          <a:p>
            <a:pPr>
              <a:defRPr/>
            </a:pPr>
            <a:fld id="{6A3D58A6-0E8F-EF4B-BC14-D65D593898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mj-lt"/>
          <a:ea typeface="+mj-ea"/>
          <a:cs typeface="+mj-cs"/>
        </a:defRPr>
      </a:lvl1pPr>
      <a:lvl2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2pPr>
      <a:lvl3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3pPr>
      <a:lvl4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4pPr>
      <a:lvl5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5pPr>
      <a:lvl6pPr marL="25146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6pPr>
      <a:lvl7pPr marL="29718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7pPr>
      <a:lvl8pPr marL="34290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8pPr>
      <a:lvl9pPr marL="38862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9pPr>
    </p:titleStyle>
    <p:bodyStyle>
      <a:lvl1pPr marL="342900" indent="-342900" algn="l" defTabSz="457200" rtl="0" eaLnBrk="0" fontAlgn="base" hangingPunct="0">
        <a:lnSpc>
          <a:spcPct val="97000"/>
        </a:lnSpc>
        <a:spcBef>
          <a:spcPts val="600"/>
        </a:spcBef>
        <a:spcAft>
          <a:spcPct val="0"/>
        </a:spcAft>
        <a:buClr>
          <a:srgbClr val="000000"/>
        </a:buClr>
        <a:buSzPct val="100000"/>
        <a:buFont typeface="Times New Roman" charset="0"/>
        <a:defRPr sz="2600">
          <a:solidFill>
            <a:srgbClr val="000000"/>
          </a:solidFill>
          <a:latin typeface="+mn-lt"/>
          <a:ea typeface="+mn-ea"/>
          <a:cs typeface="+mn-cs"/>
        </a:defRPr>
      </a:lvl1pPr>
      <a:lvl2pPr marL="742950" indent="-285750" algn="l" defTabSz="457200" rtl="0" eaLnBrk="0" fontAlgn="base" hangingPunct="0">
        <a:lnSpc>
          <a:spcPct val="97000"/>
        </a:lnSpc>
        <a:spcBef>
          <a:spcPts val="500"/>
        </a:spcBef>
        <a:spcAft>
          <a:spcPct val="0"/>
        </a:spcAft>
        <a:buClr>
          <a:srgbClr val="000000"/>
        </a:buClr>
        <a:buSzPct val="100000"/>
        <a:buFont typeface="Times New Roman" charset="0"/>
        <a:defRPr sz="2300">
          <a:solidFill>
            <a:srgbClr val="464653"/>
          </a:solidFill>
          <a:latin typeface="+mn-lt"/>
          <a:ea typeface="+mn-ea"/>
          <a:cs typeface="+mn-cs"/>
        </a:defRPr>
      </a:lvl2pPr>
      <a:lvl3pPr marL="1143000" indent="-228600" algn="l" defTabSz="457200" rtl="0" eaLnBrk="0" fontAlgn="base" hangingPunct="0">
        <a:lnSpc>
          <a:spcPct val="97000"/>
        </a:lnSpc>
        <a:spcBef>
          <a:spcPts val="500"/>
        </a:spcBef>
        <a:spcAft>
          <a:spcPct val="0"/>
        </a:spcAft>
        <a:buClr>
          <a:srgbClr val="000000"/>
        </a:buClr>
        <a:buSzPct val="100000"/>
        <a:buFont typeface="Times New Roman" charset="0"/>
        <a:defRPr sz="2000">
          <a:solidFill>
            <a:srgbClr val="000000"/>
          </a:solidFill>
          <a:latin typeface="+mn-lt"/>
          <a:ea typeface="+mn-ea"/>
          <a:cs typeface="+mn-cs"/>
        </a:defRPr>
      </a:lvl3pPr>
      <a:lvl4pPr marL="1600200" indent="-228600" algn="l" defTabSz="457200" rtl="0" eaLnBrk="0" fontAlgn="base" hangingPunct="0">
        <a:lnSpc>
          <a:spcPct val="97000"/>
        </a:lnSpc>
        <a:spcBef>
          <a:spcPts val="400"/>
        </a:spcBef>
        <a:spcAft>
          <a:spcPct val="0"/>
        </a:spcAft>
        <a:buClr>
          <a:srgbClr val="000000"/>
        </a:buClr>
        <a:buSzPct val="100000"/>
        <a:buFont typeface="Times New Roman" charset="0"/>
        <a:defRPr>
          <a:solidFill>
            <a:srgbClr val="000000"/>
          </a:solidFill>
          <a:latin typeface="+mn-lt"/>
          <a:ea typeface="+mn-ea"/>
          <a:cs typeface="+mn-cs"/>
        </a:defRPr>
      </a:lvl4pPr>
      <a:lvl5pPr marL="2057400" indent="-228600" algn="l" defTabSz="457200" rtl="0" eaLnBrk="0" fontAlgn="base" hangingPunct="0">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5pPr>
      <a:lvl6pPr marL="25146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6pPr>
      <a:lvl7pPr marL="29718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7pPr>
      <a:lvl8pPr marL="34290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8pPr>
      <a:lvl9pPr marL="38862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464653"/>
        </a:solidFill>
        <a:effectLst/>
      </p:bgPr>
    </p:bg>
    <p:spTree>
      <p:nvGrpSpPr>
        <p:cNvPr id="1" name=""/>
        <p:cNvGrpSpPr/>
        <p:nvPr/>
      </p:nvGrpSpPr>
      <p:grpSpPr>
        <a:xfrm>
          <a:off x="0" y="0"/>
          <a:ext cx="0" cy="0"/>
          <a:chOff x="0" y="0"/>
          <a:chExt cx="0" cy="0"/>
        </a:xfrm>
      </p:grpSpPr>
      <p:sp>
        <p:nvSpPr>
          <p:cNvPr id="7169" name="Line 1"/>
          <p:cNvSpPr>
            <a:spLocks noChangeShapeType="1"/>
          </p:cNvSpPr>
          <p:nvPr/>
        </p:nvSpPr>
        <p:spPr bwMode="auto">
          <a:xfrm>
            <a:off x="457200" y="6353175"/>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7170" name="AutoShape 2"/>
          <p:cNvSpPr>
            <a:spLocks noChangeArrowheads="1"/>
          </p:cNvSpPr>
          <p:nvPr/>
        </p:nvSpPr>
        <p:spPr bwMode="auto">
          <a:xfrm rot="5400000">
            <a:off x="420688" y="6467475"/>
            <a:ext cx="190500" cy="120650"/>
          </a:xfrm>
          <a:prstGeom prst="triangle">
            <a:avLst>
              <a:gd name="adj" fmla="val 50000"/>
            </a:avLst>
          </a:prstGeom>
          <a:solidFill>
            <a:srgbClr val="9FB8CD"/>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171" name="Rectangle 3"/>
          <p:cNvSpPr>
            <a:spLocks noChangeArrowheads="1"/>
          </p:cNvSpPr>
          <p:nvPr/>
        </p:nvSpPr>
        <p:spPr bwMode="auto">
          <a:xfrm>
            <a:off x="457200" y="500063"/>
            <a:ext cx="182563" cy="685800"/>
          </a:xfrm>
          <a:prstGeom prst="rect">
            <a:avLst/>
          </a:prstGeom>
          <a:solidFill>
            <a:srgbClr val="727CA3"/>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172" name="Rectangle 4"/>
          <p:cNvSpPr>
            <a:spLocks noGrp="1" noChangeArrowheads="1"/>
          </p:cNvSpPr>
          <p:nvPr>
            <p:ph type="title"/>
          </p:nvPr>
        </p:nvSpPr>
        <p:spPr bwMode="auto">
          <a:xfrm>
            <a:off x="457200" y="152400"/>
            <a:ext cx="8228013" cy="9890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7173" name="Rectangle 5"/>
          <p:cNvSpPr>
            <a:spLocks noGrp="1" noChangeArrowheads="1"/>
          </p:cNvSpPr>
          <p:nvPr>
            <p:ph type="body" idx="1"/>
          </p:nvPr>
        </p:nvSpPr>
        <p:spPr bwMode="auto">
          <a:xfrm>
            <a:off x="457200" y="1219200"/>
            <a:ext cx="8228013" cy="46180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56628"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7174" name="Text Box 6"/>
          <p:cNvSpPr txBox="1">
            <a:spLocks noChangeArrowheads="1"/>
          </p:cNvSpPr>
          <p:nvPr/>
        </p:nvSpPr>
        <p:spPr bwMode="auto">
          <a:xfrm>
            <a:off x="6400800" y="6356350"/>
            <a:ext cx="2289175"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175" name="Text Box 7"/>
          <p:cNvSpPr txBox="1">
            <a:spLocks noChangeArrowheads="1"/>
          </p:cNvSpPr>
          <p:nvPr/>
        </p:nvSpPr>
        <p:spPr bwMode="auto">
          <a:xfrm>
            <a:off x="2898775" y="6356350"/>
            <a:ext cx="35052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176" name="Rectangle 8"/>
          <p:cNvSpPr>
            <a:spLocks noGrp="1" noChangeArrowheads="1"/>
          </p:cNvSpPr>
          <p:nvPr>
            <p:ph type="sldNum"/>
          </p:nvPr>
        </p:nvSpPr>
        <p:spPr bwMode="auto">
          <a:xfrm>
            <a:off x="612775" y="6356350"/>
            <a:ext cx="1979613" cy="363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eaLnBrk="1" hangingPunct="1">
              <a:lnSpc>
                <a:spcPct val="93000"/>
              </a:lnSpc>
              <a:buClrTx/>
              <a:buFontTx/>
              <a:buNone/>
              <a:tabLst>
                <a:tab pos="723900" algn="l"/>
                <a:tab pos="1447800" algn="l"/>
              </a:tabLst>
              <a:defRPr sz="1400" smtClean="0">
                <a:solidFill>
                  <a:srgbClr val="DDE9EC"/>
                </a:solidFill>
                <a:latin typeface="Times New Roman" charset="0"/>
                <a:cs typeface="Arial Unicode MS" charset="0"/>
              </a:defRPr>
            </a:lvl1pPr>
          </a:lstStyle>
          <a:p>
            <a:pPr>
              <a:defRPr/>
            </a:pPr>
            <a:fld id="{850B2388-0701-954D-8EB5-46795A6D48F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xStyles>
    <p:titleStyle>
      <a:lvl1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DDE9EC"/>
          </a:solidFill>
          <a:latin typeface="+mj-lt"/>
          <a:ea typeface="+mj-ea"/>
          <a:cs typeface="+mj-cs"/>
        </a:defRPr>
      </a:lvl1pPr>
      <a:lvl2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2pPr>
      <a:lvl3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3pPr>
      <a:lvl4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4pPr>
      <a:lvl5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5pPr>
      <a:lvl6pPr marL="2514600" indent="-228600" algn="l" defTabSz="457200" rtl="0" fontAlgn="base">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6pPr>
      <a:lvl7pPr marL="2971800" indent="-228600" algn="l" defTabSz="457200" rtl="0" fontAlgn="base">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7pPr>
      <a:lvl8pPr marL="3429000" indent="-228600" algn="l" defTabSz="457200" rtl="0" fontAlgn="base">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8pPr>
      <a:lvl9pPr marL="3886200" indent="-228600" algn="l" defTabSz="457200" rtl="0" fontAlgn="base">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9pPr>
    </p:titleStyle>
    <p:bodyStyle>
      <a:lvl1pPr marL="342900" indent="-342900" algn="l" defTabSz="457200" rtl="0" eaLnBrk="0" fontAlgn="base" hangingPunct="0">
        <a:lnSpc>
          <a:spcPct val="97000"/>
        </a:lnSpc>
        <a:spcBef>
          <a:spcPts val="600"/>
        </a:spcBef>
        <a:spcAft>
          <a:spcPct val="0"/>
        </a:spcAft>
        <a:buClr>
          <a:srgbClr val="000000"/>
        </a:buClr>
        <a:buSzPct val="100000"/>
        <a:buFont typeface="Times New Roman" charset="0"/>
        <a:defRPr sz="2600">
          <a:solidFill>
            <a:srgbClr val="FFFFFF"/>
          </a:solidFill>
          <a:latin typeface="+mn-lt"/>
          <a:ea typeface="+mn-ea"/>
          <a:cs typeface="+mn-cs"/>
        </a:defRPr>
      </a:lvl1pPr>
      <a:lvl2pPr marL="742950" indent="-285750" algn="l" defTabSz="457200" rtl="0" eaLnBrk="0" fontAlgn="base" hangingPunct="0">
        <a:lnSpc>
          <a:spcPct val="97000"/>
        </a:lnSpc>
        <a:spcBef>
          <a:spcPts val="500"/>
        </a:spcBef>
        <a:spcAft>
          <a:spcPct val="0"/>
        </a:spcAft>
        <a:buClr>
          <a:srgbClr val="000000"/>
        </a:buClr>
        <a:buSzPct val="100000"/>
        <a:buFont typeface="Times New Roman" charset="0"/>
        <a:defRPr sz="2300">
          <a:solidFill>
            <a:srgbClr val="DDE9EC"/>
          </a:solidFill>
          <a:latin typeface="+mn-lt"/>
          <a:ea typeface="+mn-ea"/>
          <a:cs typeface="+mn-cs"/>
        </a:defRPr>
      </a:lvl2pPr>
      <a:lvl3pPr marL="1143000" indent="-228600" algn="l" defTabSz="457200" rtl="0" eaLnBrk="0" fontAlgn="base" hangingPunct="0">
        <a:lnSpc>
          <a:spcPct val="97000"/>
        </a:lnSpc>
        <a:spcBef>
          <a:spcPts val="500"/>
        </a:spcBef>
        <a:spcAft>
          <a:spcPct val="0"/>
        </a:spcAft>
        <a:buClr>
          <a:srgbClr val="000000"/>
        </a:buClr>
        <a:buSzPct val="100000"/>
        <a:buFont typeface="Times New Roman" charset="0"/>
        <a:defRPr sz="2000">
          <a:solidFill>
            <a:srgbClr val="FFFFFF"/>
          </a:solidFill>
          <a:latin typeface="+mn-lt"/>
          <a:ea typeface="+mn-ea"/>
          <a:cs typeface="+mn-cs"/>
        </a:defRPr>
      </a:lvl3pPr>
      <a:lvl4pPr marL="1600200" indent="-228600" algn="l" defTabSz="457200" rtl="0" eaLnBrk="0" fontAlgn="base" hangingPunct="0">
        <a:lnSpc>
          <a:spcPct val="97000"/>
        </a:lnSpc>
        <a:spcBef>
          <a:spcPts val="400"/>
        </a:spcBef>
        <a:spcAft>
          <a:spcPct val="0"/>
        </a:spcAft>
        <a:buClr>
          <a:srgbClr val="000000"/>
        </a:buClr>
        <a:buSzPct val="100000"/>
        <a:buFont typeface="Times New Roman" charset="0"/>
        <a:defRPr>
          <a:solidFill>
            <a:srgbClr val="FFFFFF"/>
          </a:solidFill>
          <a:latin typeface="+mn-lt"/>
          <a:ea typeface="+mn-ea"/>
          <a:cs typeface="+mn-cs"/>
        </a:defRPr>
      </a:lvl4pPr>
      <a:lvl5pPr marL="2057400" indent="-228600" algn="l" defTabSz="457200" rtl="0" eaLnBrk="0" fontAlgn="base" hangingPunct="0">
        <a:lnSpc>
          <a:spcPct val="97000"/>
        </a:lnSpc>
        <a:spcBef>
          <a:spcPts val="300"/>
        </a:spcBef>
        <a:spcAft>
          <a:spcPct val="0"/>
        </a:spcAft>
        <a:buClr>
          <a:srgbClr val="000000"/>
        </a:buClr>
        <a:buSzPct val="100000"/>
        <a:buFont typeface="Times New Roman" charset="0"/>
        <a:defRPr sz="1600">
          <a:solidFill>
            <a:srgbClr val="FFFFFF"/>
          </a:solidFill>
          <a:latin typeface="+mn-lt"/>
          <a:ea typeface="+mn-ea"/>
          <a:cs typeface="+mn-cs"/>
        </a:defRPr>
      </a:lvl5pPr>
      <a:lvl6pPr marL="2514600" indent="-228600" algn="l" defTabSz="457200" rtl="0" fontAlgn="base">
        <a:lnSpc>
          <a:spcPct val="97000"/>
        </a:lnSpc>
        <a:spcBef>
          <a:spcPts val="300"/>
        </a:spcBef>
        <a:spcAft>
          <a:spcPct val="0"/>
        </a:spcAft>
        <a:buClr>
          <a:srgbClr val="000000"/>
        </a:buClr>
        <a:buSzPct val="100000"/>
        <a:buFont typeface="Times New Roman" charset="0"/>
        <a:defRPr sz="1600">
          <a:solidFill>
            <a:srgbClr val="FFFFFF"/>
          </a:solidFill>
          <a:latin typeface="+mn-lt"/>
          <a:ea typeface="+mn-ea"/>
          <a:cs typeface="+mn-cs"/>
        </a:defRPr>
      </a:lvl6pPr>
      <a:lvl7pPr marL="2971800" indent="-228600" algn="l" defTabSz="457200" rtl="0" fontAlgn="base">
        <a:lnSpc>
          <a:spcPct val="97000"/>
        </a:lnSpc>
        <a:spcBef>
          <a:spcPts val="300"/>
        </a:spcBef>
        <a:spcAft>
          <a:spcPct val="0"/>
        </a:spcAft>
        <a:buClr>
          <a:srgbClr val="000000"/>
        </a:buClr>
        <a:buSzPct val="100000"/>
        <a:buFont typeface="Times New Roman" charset="0"/>
        <a:defRPr sz="1600">
          <a:solidFill>
            <a:srgbClr val="FFFFFF"/>
          </a:solidFill>
          <a:latin typeface="+mn-lt"/>
          <a:ea typeface="+mn-ea"/>
          <a:cs typeface="+mn-cs"/>
        </a:defRPr>
      </a:lvl7pPr>
      <a:lvl8pPr marL="3429000" indent="-228600" algn="l" defTabSz="457200" rtl="0" fontAlgn="base">
        <a:lnSpc>
          <a:spcPct val="97000"/>
        </a:lnSpc>
        <a:spcBef>
          <a:spcPts val="300"/>
        </a:spcBef>
        <a:spcAft>
          <a:spcPct val="0"/>
        </a:spcAft>
        <a:buClr>
          <a:srgbClr val="000000"/>
        </a:buClr>
        <a:buSzPct val="100000"/>
        <a:buFont typeface="Times New Roman" charset="0"/>
        <a:defRPr sz="1600">
          <a:solidFill>
            <a:srgbClr val="FFFFFF"/>
          </a:solidFill>
          <a:latin typeface="+mn-lt"/>
          <a:ea typeface="+mn-ea"/>
          <a:cs typeface="+mn-cs"/>
        </a:defRPr>
      </a:lvl8pPr>
      <a:lvl9pPr marL="3886200" indent="-228600" algn="l" defTabSz="457200" rtl="0" fontAlgn="base">
        <a:lnSpc>
          <a:spcPct val="97000"/>
        </a:lnSpc>
        <a:spcBef>
          <a:spcPts val="300"/>
        </a:spcBef>
        <a:spcAft>
          <a:spcPct val="0"/>
        </a:spcAft>
        <a:buClr>
          <a:srgbClr val="000000"/>
        </a:buClr>
        <a:buSzPct val="100000"/>
        <a:buFont typeface="Times New Roman" charset="0"/>
        <a:defRPr sz="1600">
          <a:solidFill>
            <a:srgbClr val="FFFFFF"/>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Line 1"/>
          <p:cNvSpPr>
            <a:spLocks noChangeShapeType="1"/>
          </p:cNvSpPr>
          <p:nvPr/>
        </p:nvSpPr>
        <p:spPr bwMode="auto">
          <a:xfrm>
            <a:off x="457200" y="6353175"/>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8194" name="AutoShape 2"/>
          <p:cNvSpPr>
            <a:spLocks noChangeArrowheads="1"/>
          </p:cNvSpPr>
          <p:nvPr/>
        </p:nvSpPr>
        <p:spPr bwMode="auto">
          <a:xfrm rot="5400000">
            <a:off x="420688" y="6467475"/>
            <a:ext cx="190500" cy="120650"/>
          </a:xfrm>
          <a:prstGeom prst="triangle">
            <a:avLst>
              <a:gd name="adj" fmla="val 50000"/>
            </a:avLst>
          </a:prstGeom>
          <a:solidFill>
            <a:srgbClr val="9FB8CD"/>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5" name="Line 3"/>
          <p:cNvSpPr>
            <a:spLocks noChangeShapeType="1"/>
          </p:cNvSpPr>
          <p:nvPr/>
        </p:nvSpPr>
        <p:spPr bwMode="auto">
          <a:xfrm>
            <a:off x="6556375" y="276225"/>
            <a:ext cx="1588" cy="5851525"/>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8196" name="Rectangle 4"/>
          <p:cNvSpPr>
            <a:spLocks noGrp="1" noChangeArrowheads="1"/>
          </p:cNvSpPr>
          <p:nvPr>
            <p:ph type="title"/>
          </p:nvPr>
        </p:nvSpPr>
        <p:spPr bwMode="auto">
          <a:xfrm>
            <a:off x="457200" y="152400"/>
            <a:ext cx="8228013" cy="9890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8197" name="Rectangle 5"/>
          <p:cNvSpPr>
            <a:spLocks noGrp="1" noChangeArrowheads="1"/>
          </p:cNvSpPr>
          <p:nvPr>
            <p:ph type="body" idx="1"/>
          </p:nvPr>
        </p:nvSpPr>
        <p:spPr bwMode="auto">
          <a:xfrm>
            <a:off x="457200" y="1219200"/>
            <a:ext cx="8228013" cy="46180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56628"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8198" name="Text Box 6"/>
          <p:cNvSpPr txBox="1">
            <a:spLocks noChangeArrowheads="1"/>
          </p:cNvSpPr>
          <p:nvPr/>
        </p:nvSpPr>
        <p:spPr bwMode="auto">
          <a:xfrm>
            <a:off x="6400800" y="6356350"/>
            <a:ext cx="2289175"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9" name="Text Box 7"/>
          <p:cNvSpPr txBox="1">
            <a:spLocks noChangeArrowheads="1"/>
          </p:cNvSpPr>
          <p:nvPr/>
        </p:nvSpPr>
        <p:spPr bwMode="auto">
          <a:xfrm>
            <a:off x="2898775" y="6356350"/>
            <a:ext cx="35052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00" name="Rectangle 8"/>
          <p:cNvSpPr>
            <a:spLocks noGrp="1" noChangeArrowheads="1"/>
          </p:cNvSpPr>
          <p:nvPr>
            <p:ph type="sldNum"/>
          </p:nvPr>
        </p:nvSpPr>
        <p:spPr bwMode="auto">
          <a:xfrm>
            <a:off x="612775" y="6356350"/>
            <a:ext cx="1979613" cy="363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eaLnBrk="1" hangingPunct="1">
              <a:lnSpc>
                <a:spcPct val="93000"/>
              </a:lnSpc>
              <a:buClrTx/>
              <a:buFontTx/>
              <a:buNone/>
              <a:tabLst>
                <a:tab pos="723900" algn="l"/>
                <a:tab pos="1447800" algn="l"/>
              </a:tabLst>
              <a:defRPr sz="1400" smtClean="0">
                <a:solidFill>
                  <a:srgbClr val="464653"/>
                </a:solidFill>
                <a:latin typeface="Times New Roman" charset="0"/>
                <a:cs typeface="Arial Unicode MS" charset="0"/>
              </a:defRPr>
            </a:lvl1pPr>
          </a:lstStyle>
          <a:p>
            <a:pPr>
              <a:defRPr/>
            </a:pPr>
            <a:fld id="{F90A1AF6-4ACD-9541-A4A3-0D8F055AB0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mj-lt"/>
          <a:ea typeface="+mj-ea"/>
          <a:cs typeface="+mj-cs"/>
        </a:defRPr>
      </a:lvl1pPr>
      <a:lvl2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2pPr>
      <a:lvl3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3pPr>
      <a:lvl4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4pPr>
      <a:lvl5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5pPr>
      <a:lvl6pPr marL="25146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6pPr>
      <a:lvl7pPr marL="29718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7pPr>
      <a:lvl8pPr marL="34290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8pPr>
      <a:lvl9pPr marL="38862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9pPr>
    </p:titleStyle>
    <p:bodyStyle>
      <a:lvl1pPr marL="342900" indent="-342900" algn="l" defTabSz="457200" rtl="0" eaLnBrk="0" fontAlgn="base" hangingPunct="0">
        <a:lnSpc>
          <a:spcPct val="97000"/>
        </a:lnSpc>
        <a:spcBef>
          <a:spcPts val="600"/>
        </a:spcBef>
        <a:spcAft>
          <a:spcPct val="0"/>
        </a:spcAft>
        <a:buClr>
          <a:srgbClr val="000000"/>
        </a:buClr>
        <a:buSzPct val="100000"/>
        <a:buFont typeface="Times New Roman" charset="0"/>
        <a:defRPr sz="2600">
          <a:solidFill>
            <a:srgbClr val="000000"/>
          </a:solidFill>
          <a:latin typeface="+mn-lt"/>
          <a:ea typeface="+mn-ea"/>
          <a:cs typeface="+mn-cs"/>
        </a:defRPr>
      </a:lvl1pPr>
      <a:lvl2pPr marL="742950" indent="-285750" algn="l" defTabSz="457200" rtl="0" eaLnBrk="0" fontAlgn="base" hangingPunct="0">
        <a:lnSpc>
          <a:spcPct val="97000"/>
        </a:lnSpc>
        <a:spcBef>
          <a:spcPts val="500"/>
        </a:spcBef>
        <a:spcAft>
          <a:spcPct val="0"/>
        </a:spcAft>
        <a:buClr>
          <a:srgbClr val="000000"/>
        </a:buClr>
        <a:buSzPct val="100000"/>
        <a:buFont typeface="Times New Roman" charset="0"/>
        <a:defRPr sz="2300">
          <a:solidFill>
            <a:srgbClr val="464653"/>
          </a:solidFill>
          <a:latin typeface="+mn-lt"/>
          <a:ea typeface="+mn-ea"/>
          <a:cs typeface="+mn-cs"/>
        </a:defRPr>
      </a:lvl2pPr>
      <a:lvl3pPr marL="1143000" indent="-228600" algn="l" defTabSz="457200" rtl="0" eaLnBrk="0" fontAlgn="base" hangingPunct="0">
        <a:lnSpc>
          <a:spcPct val="97000"/>
        </a:lnSpc>
        <a:spcBef>
          <a:spcPts val="500"/>
        </a:spcBef>
        <a:spcAft>
          <a:spcPct val="0"/>
        </a:spcAft>
        <a:buClr>
          <a:srgbClr val="000000"/>
        </a:buClr>
        <a:buSzPct val="100000"/>
        <a:buFont typeface="Times New Roman" charset="0"/>
        <a:defRPr sz="2000">
          <a:solidFill>
            <a:srgbClr val="000000"/>
          </a:solidFill>
          <a:latin typeface="+mn-lt"/>
          <a:ea typeface="+mn-ea"/>
          <a:cs typeface="+mn-cs"/>
        </a:defRPr>
      </a:lvl3pPr>
      <a:lvl4pPr marL="1600200" indent="-228600" algn="l" defTabSz="457200" rtl="0" eaLnBrk="0" fontAlgn="base" hangingPunct="0">
        <a:lnSpc>
          <a:spcPct val="97000"/>
        </a:lnSpc>
        <a:spcBef>
          <a:spcPts val="400"/>
        </a:spcBef>
        <a:spcAft>
          <a:spcPct val="0"/>
        </a:spcAft>
        <a:buClr>
          <a:srgbClr val="000000"/>
        </a:buClr>
        <a:buSzPct val="100000"/>
        <a:buFont typeface="Times New Roman" charset="0"/>
        <a:defRPr>
          <a:solidFill>
            <a:srgbClr val="000000"/>
          </a:solidFill>
          <a:latin typeface="+mn-lt"/>
          <a:ea typeface="+mn-ea"/>
          <a:cs typeface="+mn-cs"/>
        </a:defRPr>
      </a:lvl4pPr>
      <a:lvl5pPr marL="2057400" indent="-228600" algn="l" defTabSz="457200" rtl="0" eaLnBrk="0" fontAlgn="base" hangingPunct="0">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5pPr>
      <a:lvl6pPr marL="25146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6pPr>
      <a:lvl7pPr marL="29718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7pPr>
      <a:lvl8pPr marL="34290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8pPr>
      <a:lvl9pPr marL="38862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Line 1"/>
          <p:cNvSpPr>
            <a:spLocks noChangeShapeType="1"/>
          </p:cNvSpPr>
          <p:nvPr/>
        </p:nvSpPr>
        <p:spPr bwMode="auto">
          <a:xfrm>
            <a:off x="457200" y="6353175"/>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9218" name="Line 2"/>
          <p:cNvSpPr>
            <a:spLocks noChangeShapeType="1"/>
          </p:cNvSpPr>
          <p:nvPr/>
        </p:nvSpPr>
        <p:spPr bwMode="auto">
          <a:xfrm>
            <a:off x="457200" y="1143000"/>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9219" name="AutoShape 3"/>
          <p:cNvSpPr>
            <a:spLocks noChangeArrowheads="1"/>
          </p:cNvSpPr>
          <p:nvPr/>
        </p:nvSpPr>
        <p:spPr bwMode="auto">
          <a:xfrm rot="5400000">
            <a:off x="420688" y="6467475"/>
            <a:ext cx="190500" cy="120650"/>
          </a:xfrm>
          <a:prstGeom prst="triangle">
            <a:avLst>
              <a:gd name="adj" fmla="val 50000"/>
            </a:avLst>
          </a:prstGeom>
          <a:solidFill>
            <a:srgbClr val="9FB8CD"/>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20" name="Rectangle 4"/>
          <p:cNvSpPr>
            <a:spLocks noGrp="1" noChangeArrowheads="1"/>
          </p:cNvSpPr>
          <p:nvPr>
            <p:ph type="title"/>
          </p:nvPr>
        </p:nvSpPr>
        <p:spPr bwMode="auto">
          <a:xfrm>
            <a:off x="457200" y="152400"/>
            <a:ext cx="8228013" cy="9890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9221" name="Rectangle 5"/>
          <p:cNvSpPr>
            <a:spLocks noGrp="1" noChangeArrowheads="1"/>
          </p:cNvSpPr>
          <p:nvPr>
            <p:ph type="body" idx="1"/>
          </p:nvPr>
        </p:nvSpPr>
        <p:spPr bwMode="auto">
          <a:xfrm>
            <a:off x="457200" y="1219200"/>
            <a:ext cx="8228013" cy="46180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56628"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9222" name="Text Box 6"/>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23" name="Rectangle 7"/>
          <p:cNvSpPr>
            <a:spLocks noGrp="1" noChangeArrowheads="1"/>
          </p:cNvSpPr>
          <p:nvPr>
            <p:ph type="sldNum"/>
          </p:nvPr>
        </p:nvSpPr>
        <p:spPr bwMode="auto">
          <a:xfrm>
            <a:off x="6553200" y="6248400"/>
            <a:ext cx="2132013" cy="4556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eaLnBrk="1" hangingPunct="1">
              <a:lnSpc>
                <a:spcPct val="93000"/>
              </a:lnSpc>
              <a:buClrTx/>
              <a:buFontTx/>
              <a:buNone/>
              <a:tabLst>
                <a:tab pos="723900" algn="l"/>
                <a:tab pos="1447800" algn="l"/>
              </a:tabLst>
              <a:defRPr sz="1400" smtClean="0">
                <a:solidFill>
                  <a:srgbClr val="464653"/>
                </a:solidFill>
                <a:latin typeface="Times New Roman" charset="0"/>
                <a:cs typeface="Arial Unicode MS" charset="0"/>
              </a:defRPr>
            </a:lvl1pPr>
          </a:lstStyle>
          <a:p>
            <a:pPr>
              <a:defRPr/>
            </a:pPr>
            <a:fld id="{88B20E0E-04B4-B54F-ACEE-8C3357B19763}" type="slidenum">
              <a:rPr lang="en-US"/>
              <a:pPr>
                <a:defRPr/>
              </a:pPr>
              <a:t>‹#›</a:t>
            </a:fld>
            <a:endParaRPr lang="en-US"/>
          </a:p>
        </p:txBody>
      </p:sp>
      <p:sp>
        <p:nvSpPr>
          <p:cNvPr id="9224" name="Text Box 8"/>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mj-lt"/>
          <a:ea typeface="+mj-ea"/>
          <a:cs typeface="+mj-cs"/>
        </a:defRPr>
      </a:lvl1pPr>
      <a:lvl2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2pPr>
      <a:lvl3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3pPr>
      <a:lvl4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4pPr>
      <a:lvl5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5pPr>
      <a:lvl6pPr marL="25146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6pPr>
      <a:lvl7pPr marL="29718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7pPr>
      <a:lvl8pPr marL="34290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8pPr>
      <a:lvl9pPr marL="38862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9pPr>
    </p:titleStyle>
    <p:bodyStyle>
      <a:lvl1pPr marL="342900" indent="-342900" algn="l" defTabSz="457200" rtl="0" eaLnBrk="0" fontAlgn="base" hangingPunct="0">
        <a:lnSpc>
          <a:spcPct val="97000"/>
        </a:lnSpc>
        <a:spcBef>
          <a:spcPts val="600"/>
        </a:spcBef>
        <a:spcAft>
          <a:spcPct val="0"/>
        </a:spcAft>
        <a:buClr>
          <a:srgbClr val="000000"/>
        </a:buClr>
        <a:buSzPct val="100000"/>
        <a:buFont typeface="Times New Roman" charset="0"/>
        <a:defRPr sz="2600">
          <a:solidFill>
            <a:srgbClr val="000000"/>
          </a:solidFill>
          <a:latin typeface="+mn-lt"/>
          <a:ea typeface="+mn-ea"/>
          <a:cs typeface="+mn-cs"/>
        </a:defRPr>
      </a:lvl1pPr>
      <a:lvl2pPr marL="742950" indent="-285750" algn="l" defTabSz="457200" rtl="0" eaLnBrk="0" fontAlgn="base" hangingPunct="0">
        <a:lnSpc>
          <a:spcPct val="97000"/>
        </a:lnSpc>
        <a:spcBef>
          <a:spcPts val="500"/>
        </a:spcBef>
        <a:spcAft>
          <a:spcPct val="0"/>
        </a:spcAft>
        <a:buClr>
          <a:srgbClr val="000000"/>
        </a:buClr>
        <a:buSzPct val="100000"/>
        <a:buFont typeface="Times New Roman" charset="0"/>
        <a:defRPr sz="2300">
          <a:solidFill>
            <a:srgbClr val="464653"/>
          </a:solidFill>
          <a:latin typeface="+mn-lt"/>
          <a:ea typeface="+mn-ea"/>
          <a:cs typeface="+mn-cs"/>
        </a:defRPr>
      </a:lvl2pPr>
      <a:lvl3pPr marL="1143000" indent="-228600" algn="l" defTabSz="457200" rtl="0" eaLnBrk="0" fontAlgn="base" hangingPunct="0">
        <a:lnSpc>
          <a:spcPct val="97000"/>
        </a:lnSpc>
        <a:spcBef>
          <a:spcPts val="500"/>
        </a:spcBef>
        <a:spcAft>
          <a:spcPct val="0"/>
        </a:spcAft>
        <a:buClr>
          <a:srgbClr val="000000"/>
        </a:buClr>
        <a:buSzPct val="100000"/>
        <a:buFont typeface="Times New Roman" charset="0"/>
        <a:defRPr sz="2000">
          <a:solidFill>
            <a:srgbClr val="000000"/>
          </a:solidFill>
          <a:latin typeface="+mn-lt"/>
          <a:ea typeface="+mn-ea"/>
          <a:cs typeface="+mn-cs"/>
        </a:defRPr>
      </a:lvl3pPr>
      <a:lvl4pPr marL="1600200" indent="-228600" algn="l" defTabSz="457200" rtl="0" eaLnBrk="0" fontAlgn="base" hangingPunct="0">
        <a:lnSpc>
          <a:spcPct val="97000"/>
        </a:lnSpc>
        <a:spcBef>
          <a:spcPts val="400"/>
        </a:spcBef>
        <a:spcAft>
          <a:spcPct val="0"/>
        </a:spcAft>
        <a:buClr>
          <a:srgbClr val="000000"/>
        </a:buClr>
        <a:buSzPct val="100000"/>
        <a:buFont typeface="Times New Roman" charset="0"/>
        <a:defRPr>
          <a:solidFill>
            <a:srgbClr val="000000"/>
          </a:solidFill>
          <a:latin typeface="+mn-lt"/>
          <a:ea typeface="+mn-ea"/>
          <a:cs typeface="+mn-cs"/>
        </a:defRPr>
      </a:lvl4pPr>
      <a:lvl5pPr marL="2057400" indent="-228600" algn="l" defTabSz="457200" rtl="0" eaLnBrk="0" fontAlgn="base" hangingPunct="0">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5pPr>
      <a:lvl6pPr marL="25146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6pPr>
      <a:lvl7pPr marL="29718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7pPr>
      <a:lvl8pPr marL="34290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8pPr>
      <a:lvl9pPr marL="38862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Line 1"/>
          <p:cNvSpPr>
            <a:spLocks noChangeShapeType="1"/>
          </p:cNvSpPr>
          <p:nvPr/>
        </p:nvSpPr>
        <p:spPr bwMode="auto">
          <a:xfrm>
            <a:off x="457200" y="6353175"/>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0242" name="Line 2"/>
          <p:cNvSpPr>
            <a:spLocks noChangeShapeType="1"/>
          </p:cNvSpPr>
          <p:nvPr/>
        </p:nvSpPr>
        <p:spPr bwMode="auto">
          <a:xfrm>
            <a:off x="457200" y="1143000"/>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0243" name="AutoShape 3"/>
          <p:cNvSpPr>
            <a:spLocks noChangeArrowheads="1"/>
          </p:cNvSpPr>
          <p:nvPr/>
        </p:nvSpPr>
        <p:spPr bwMode="auto">
          <a:xfrm rot="5400000">
            <a:off x="420688" y="6467475"/>
            <a:ext cx="190500" cy="120650"/>
          </a:xfrm>
          <a:prstGeom prst="triangle">
            <a:avLst>
              <a:gd name="adj" fmla="val 50000"/>
            </a:avLst>
          </a:prstGeom>
          <a:solidFill>
            <a:srgbClr val="9FB8CD"/>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244" name="Rectangle 4"/>
          <p:cNvSpPr>
            <a:spLocks noGrp="1" noChangeArrowheads="1"/>
          </p:cNvSpPr>
          <p:nvPr>
            <p:ph type="title"/>
          </p:nvPr>
        </p:nvSpPr>
        <p:spPr bwMode="auto">
          <a:xfrm>
            <a:off x="457200" y="152400"/>
            <a:ext cx="8228013" cy="9890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45" name="Rectangle 5"/>
          <p:cNvSpPr>
            <a:spLocks noGrp="1" noChangeArrowheads="1"/>
          </p:cNvSpPr>
          <p:nvPr>
            <p:ph type="body" idx="1"/>
          </p:nvPr>
        </p:nvSpPr>
        <p:spPr bwMode="auto">
          <a:xfrm>
            <a:off x="457200" y="1219200"/>
            <a:ext cx="8228013" cy="46180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56628"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46" name="Text Box 6"/>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247" name="Rectangle 7"/>
          <p:cNvSpPr>
            <a:spLocks noGrp="1" noChangeArrowheads="1"/>
          </p:cNvSpPr>
          <p:nvPr>
            <p:ph type="sldNum"/>
          </p:nvPr>
        </p:nvSpPr>
        <p:spPr bwMode="auto">
          <a:xfrm>
            <a:off x="6553200" y="6248400"/>
            <a:ext cx="2132013" cy="4556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eaLnBrk="1" hangingPunct="1">
              <a:lnSpc>
                <a:spcPct val="93000"/>
              </a:lnSpc>
              <a:buClrTx/>
              <a:buFontTx/>
              <a:buNone/>
              <a:tabLst>
                <a:tab pos="723900" algn="l"/>
                <a:tab pos="1447800" algn="l"/>
              </a:tabLst>
              <a:defRPr sz="1400" smtClean="0">
                <a:solidFill>
                  <a:srgbClr val="464653"/>
                </a:solidFill>
                <a:latin typeface="Times New Roman" charset="0"/>
                <a:cs typeface="Arial Unicode MS" charset="0"/>
              </a:defRPr>
            </a:lvl1pPr>
          </a:lstStyle>
          <a:p>
            <a:pPr>
              <a:defRPr/>
            </a:pPr>
            <a:fld id="{879F79A3-882F-7F45-AE98-91C3921063C5}" type="slidenum">
              <a:rPr lang="en-US"/>
              <a:pPr>
                <a:defRPr/>
              </a:pPr>
              <a:t>‹#›</a:t>
            </a:fld>
            <a:endParaRPr lang="en-US"/>
          </a:p>
        </p:txBody>
      </p:sp>
      <p:sp>
        <p:nvSpPr>
          <p:cNvPr id="10248" name="Text Box 8"/>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mj-lt"/>
          <a:ea typeface="+mj-ea"/>
          <a:cs typeface="+mj-cs"/>
        </a:defRPr>
      </a:lvl1pPr>
      <a:lvl2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2pPr>
      <a:lvl3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3pPr>
      <a:lvl4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4pPr>
      <a:lvl5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5pPr>
      <a:lvl6pPr marL="25146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6pPr>
      <a:lvl7pPr marL="29718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7pPr>
      <a:lvl8pPr marL="34290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8pPr>
      <a:lvl9pPr marL="38862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9pPr>
    </p:titleStyle>
    <p:bodyStyle>
      <a:lvl1pPr marL="342900" indent="-342900" algn="l" defTabSz="457200" rtl="0" eaLnBrk="0" fontAlgn="base" hangingPunct="0">
        <a:lnSpc>
          <a:spcPct val="97000"/>
        </a:lnSpc>
        <a:spcBef>
          <a:spcPts val="600"/>
        </a:spcBef>
        <a:spcAft>
          <a:spcPct val="0"/>
        </a:spcAft>
        <a:buClr>
          <a:srgbClr val="000000"/>
        </a:buClr>
        <a:buSzPct val="100000"/>
        <a:buFont typeface="Times New Roman" charset="0"/>
        <a:defRPr sz="2600">
          <a:solidFill>
            <a:srgbClr val="000000"/>
          </a:solidFill>
          <a:latin typeface="+mn-lt"/>
          <a:ea typeface="+mn-ea"/>
          <a:cs typeface="+mn-cs"/>
        </a:defRPr>
      </a:lvl1pPr>
      <a:lvl2pPr marL="742950" indent="-285750" algn="l" defTabSz="457200" rtl="0" eaLnBrk="0" fontAlgn="base" hangingPunct="0">
        <a:lnSpc>
          <a:spcPct val="97000"/>
        </a:lnSpc>
        <a:spcBef>
          <a:spcPts val="500"/>
        </a:spcBef>
        <a:spcAft>
          <a:spcPct val="0"/>
        </a:spcAft>
        <a:buClr>
          <a:srgbClr val="000000"/>
        </a:buClr>
        <a:buSzPct val="100000"/>
        <a:buFont typeface="Times New Roman" charset="0"/>
        <a:defRPr sz="2300">
          <a:solidFill>
            <a:srgbClr val="464653"/>
          </a:solidFill>
          <a:latin typeface="+mn-lt"/>
          <a:ea typeface="+mn-ea"/>
          <a:cs typeface="+mn-cs"/>
        </a:defRPr>
      </a:lvl2pPr>
      <a:lvl3pPr marL="1143000" indent="-228600" algn="l" defTabSz="457200" rtl="0" eaLnBrk="0" fontAlgn="base" hangingPunct="0">
        <a:lnSpc>
          <a:spcPct val="97000"/>
        </a:lnSpc>
        <a:spcBef>
          <a:spcPts val="500"/>
        </a:spcBef>
        <a:spcAft>
          <a:spcPct val="0"/>
        </a:spcAft>
        <a:buClr>
          <a:srgbClr val="000000"/>
        </a:buClr>
        <a:buSzPct val="100000"/>
        <a:buFont typeface="Times New Roman" charset="0"/>
        <a:defRPr sz="2000">
          <a:solidFill>
            <a:srgbClr val="000000"/>
          </a:solidFill>
          <a:latin typeface="+mn-lt"/>
          <a:ea typeface="+mn-ea"/>
          <a:cs typeface="+mn-cs"/>
        </a:defRPr>
      </a:lvl3pPr>
      <a:lvl4pPr marL="1600200" indent="-228600" algn="l" defTabSz="457200" rtl="0" eaLnBrk="0" fontAlgn="base" hangingPunct="0">
        <a:lnSpc>
          <a:spcPct val="97000"/>
        </a:lnSpc>
        <a:spcBef>
          <a:spcPts val="400"/>
        </a:spcBef>
        <a:spcAft>
          <a:spcPct val="0"/>
        </a:spcAft>
        <a:buClr>
          <a:srgbClr val="000000"/>
        </a:buClr>
        <a:buSzPct val="100000"/>
        <a:buFont typeface="Times New Roman" charset="0"/>
        <a:defRPr>
          <a:solidFill>
            <a:srgbClr val="000000"/>
          </a:solidFill>
          <a:latin typeface="+mn-lt"/>
          <a:ea typeface="+mn-ea"/>
          <a:cs typeface="+mn-cs"/>
        </a:defRPr>
      </a:lvl4pPr>
      <a:lvl5pPr marL="2057400" indent="-228600" algn="l" defTabSz="457200" rtl="0" eaLnBrk="0" fontAlgn="base" hangingPunct="0">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5pPr>
      <a:lvl6pPr marL="25146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6pPr>
      <a:lvl7pPr marL="29718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7pPr>
      <a:lvl8pPr marL="34290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8pPr>
      <a:lvl9pPr marL="38862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Line 1"/>
          <p:cNvSpPr>
            <a:spLocks noChangeShapeType="1"/>
          </p:cNvSpPr>
          <p:nvPr/>
        </p:nvSpPr>
        <p:spPr bwMode="auto">
          <a:xfrm>
            <a:off x="457200" y="6353175"/>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66" name="Line 2"/>
          <p:cNvSpPr>
            <a:spLocks noChangeShapeType="1"/>
          </p:cNvSpPr>
          <p:nvPr/>
        </p:nvSpPr>
        <p:spPr bwMode="auto">
          <a:xfrm>
            <a:off x="457200" y="1143000"/>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67" name="AutoShape 3"/>
          <p:cNvSpPr>
            <a:spLocks noChangeArrowheads="1"/>
          </p:cNvSpPr>
          <p:nvPr/>
        </p:nvSpPr>
        <p:spPr bwMode="auto">
          <a:xfrm rot="5400000">
            <a:off x="420688" y="6467475"/>
            <a:ext cx="190500" cy="120650"/>
          </a:xfrm>
          <a:prstGeom prst="triangle">
            <a:avLst>
              <a:gd name="adj" fmla="val 50000"/>
            </a:avLst>
          </a:prstGeom>
          <a:solidFill>
            <a:srgbClr val="9FB8CD"/>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68" name="Rectangle 4"/>
          <p:cNvSpPr>
            <a:spLocks noGrp="1" noChangeArrowheads="1"/>
          </p:cNvSpPr>
          <p:nvPr>
            <p:ph type="title"/>
          </p:nvPr>
        </p:nvSpPr>
        <p:spPr bwMode="auto">
          <a:xfrm>
            <a:off x="457200" y="152400"/>
            <a:ext cx="8228013" cy="9890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1269" name="Rectangle 5"/>
          <p:cNvSpPr>
            <a:spLocks noGrp="1" noChangeArrowheads="1"/>
          </p:cNvSpPr>
          <p:nvPr>
            <p:ph type="body" idx="1"/>
          </p:nvPr>
        </p:nvSpPr>
        <p:spPr bwMode="auto">
          <a:xfrm>
            <a:off x="457200" y="1219200"/>
            <a:ext cx="8228013" cy="46180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56628"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1270" name="Text Box 6"/>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1" name="Rectangle 7"/>
          <p:cNvSpPr>
            <a:spLocks noGrp="1" noChangeArrowheads="1"/>
          </p:cNvSpPr>
          <p:nvPr>
            <p:ph type="sldNum"/>
          </p:nvPr>
        </p:nvSpPr>
        <p:spPr bwMode="auto">
          <a:xfrm>
            <a:off x="6553200" y="6248400"/>
            <a:ext cx="2132013" cy="4556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eaLnBrk="1" hangingPunct="1">
              <a:lnSpc>
                <a:spcPct val="93000"/>
              </a:lnSpc>
              <a:buClrTx/>
              <a:buFontTx/>
              <a:buNone/>
              <a:tabLst>
                <a:tab pos="723900" algn="l"/>
                <a:tab pos="1447800" algn="l"/>
              </a:tabLst>
              <a:defRPr sz="1400" smtClean="0">
                <a:solidFill>
                  <a:srgbClr val="464653"/>
                </a:solidFill>
                <a:latin typeface="Times New Roman" charset="0"/>
                <a:cs typeface="Arial Unicode MS" charset="0"/>
              </a:defRPr>
            </a:lvl1pPr>
          </a:lstStyle>
          <a:p>
            <a:pPr>
              <a:defRPr/>
            </a:pPr>
            <a:fld id="{5EF3F6FF-E48F-DD4D-8C4B-25CF7E205CA3}" type="slidenum">
              <a:rPr lang="en-US"/>
              <a:pPr>
                <a:defRPr/>
              </a:pPr>
              <a:t>‹#›</a:t>
            </a:fld>
            <a:endParaRPr lang="en-US"/>
          </a:p>
        </p:txBody>
      </p:sp>
      <p:sp>
        <p:nvSpPr>
          <p:cNvPr id="11272" name="Text Box 8"/>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mj-lt"/>
          <a:ea typeface="+mj-ea"/>
          <a:cs typeface="+mj-cs"/>
        </a:defRPr>
      </a:lvl1pPr>
      <a:lvl2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2pPr>
      <a:lvl3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3pPr>
      <a:lvl4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4pPr>
      <a:lvl5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5pPr>
      <a:lvl6pPr marL="25146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6pPr>
      <a:lvl7pPr marL="29718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7pPr>
      <a:lvl8pPr marL="34290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8pPr>
      <a:lvl9pPr marL="38862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9pPr>
    </p:titleStyle>
    <p:bodyStyle>
      <a:lvl1pPr marL="342900" indent="-342900" algn="l" defTabSz="457200" rtl="0" eaLnBrk="0" fontAlgn="base" hangingPunct="0">
        <a:lnSpc>
          <a:spcPct val="97000"/>
        </a:lnSpc>
        <a:spcBef>
          <a:spcPts val="600"/>
        </a:spcBef>
        <a:spcAft>
          <a:spcPct val="0"/>
        </a:spcAft>
        <a:buClr>
          <a:srgbClr val="000000"/>
        </a:buClr>
        <a:buSzPct val="100000"/>
        <a:buFont typeface="Times New Roman" charset="0"/>
        <a:defRPr sz="2600">
          <a:solidFill>
            <a:srgbClr val="000000"/>
          </a:solidFill>
          <a:latin typeface="+mn-lt"/>
          <a:ea typeface="+mn-ea"/>
          <a:cs typeface="+mn-cs"/>
        </a:defRPr>
      </a:lvl1pPr>
      <a:lvl2pPr marL="742950" indent="-285750" algn="l" defTabSz="457200" rtl="0" eaLnBrk="0" fontAlgn="base" hangingPunct="0">
        <a:lnSpc>
          <a:spcPct val="97000"/>
        </a:lnSpc>
        <a:spcBef>
          <a:spcPts val="500"/>
        </a:spcBef>
        <a:spcAft>
          <a:spcPct val="0"/>
        </a:spcAft>
        <a:buClr>
          <a:srgbClr val="000000"/>
        </a:buClr>
        <a:buSzPct val="100000"/>
        <a:buFont typeface="Times New Roman" charset="0"/>
        <a:defRPr sz="2300">
          <a:solidFill>
            <a:srgbClr val="464653"/>
          </a:solidFill>
          <a:latin typeface="+mn-lt"/>
          <a:ea typeface="+mn-ea"/>
          <a:cs typeface="+mn-cs"/>
        </a:defRPr>
      </a:lvl2pPr>
      <a:lvl3pPr marL="1143000" indent="-228600" algn="l" defTabSz="457200" rtl="0" eaLnBrk="0" fontAlgn="base" hangingPunct="0">
        <a:lnSpc>
          <a:spcPct val="97000"/>
        </a:lnSpc>
        <a:spcBef>
          <a:spcPts val="500"/>
        </a:spcBef>
        <a:spcAft>
          <a:spcPct val="0"/>
        </a:spcAft>
        <a:buClr>
          <a:srgbClr val="000000"/>
        </a:buClr>
        <a:buSzPct val="100000"/>
        <a:buFont typeface="Times New Roman" charset="0"/>
        <a:defRPr sz="2000">
          <a:solidFill>
            <a:srgbClr val="000000"/>
          </a:solidFill>
          <a:latin typeface="+mn-lt"/>
          <a:ea typeface="+mn-ea"/>
          <a:cs typeface="+mn-cs"/>
        </a:defRPr>
      </a:lvl3pPr>
      <a:lvl4pPr marL="1600200" indent="-228600" algn="l" defTabSz="457200" rtl="0" eaLnBrk="0" fontAlgn="base" hangingPunct="0">
        <a:lnSpc>
          <a:spcPct val="97000"/>
        </a:lnSpc>
        <a:spcBef>
          <a:spcPts val="400"/>
        </a:spcBef>
        <a:spcAft>
          <a:spcPct val="0"/>
        </a:spcAft>
        <a:buClr>
          <a:srgbClr val="000000"/>
        </a:buClr>
        <a:buSzPct val="100000"/>
        <a:buFont typeface="Times New Roman" charset="0"/>
        <a:defRPr>
          <a:solidFill>
            <a:srgbClr val="000000"/>
          </a:solidFill>
          <a:latin typeface="+mn-lt"/>
          <a:ea typeface="+mn-ea"/>
          <a:cs typeface="+mn-cs"/>
        </a:defRPr>
      </a:lvl4pPr>
      <a:lvl5pPr marL="2057400" indent="-228600" algn="l" defTabSz="457200" rtl="0" eaLnBrk="0" fontAlgn="base" hangingPunct="0">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5pPr>
      <a:lvl6pPr marL="25146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6pPr>
      <a:lvl7pPr marL="29718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7pPr>
      <a:lvl8pPr marL="34290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8pPr>
      <a:lvl9pPr marL="38862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Line 1"/>
          <p:cNvSpPr>
            <a:spLocks noChangeShapeType="1"/>
          </p:cNvSpPr>
          <p:nvPr/>
        </p:nvSpPr>
        <p:spPr bwMode="auto">
          <a:xfrm>
            <a:off x="457200" y="6353175"/>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2290" name="Line 2"/>
          <p:cNvSpPr>
            <a:spLocks noChangeShapeType="1"/>
          </p:cNvSpPr>
          <p:nvPr/>
        </p:nvSpPr>
        <p:spPr bwMode="auto">
          <a:xfrm>
            <a:off x="457200" y="1143000"/>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2291" name="AutoShape 3"/>
          <p:cNvSpPr>
            <a:spLocks noChangeArrowheads="1"/>
          </p:cNvSpPr>
          <p:nvPr/>
        </p:nvSpPr>
        <p:spPr bwMode="auto">
          <a:xfrm rot="5400000">
            <a:off x="420688" y="6467475"/>
            <a:ext cx="190500" cy="120650"/>
          </a:xfrm>
          <a:prstGeom prst="triangle">
            <a:avLst>
              <a:gd name="adj" fmla="val 50000"/>
            </a:avLst>
          </a:prstGeom>
          <a:solidFill>
            <a:srgbClr val="9FB8CD"/>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292" name="Rectangle 4"/>
          <p:cNvSpPr>
            <a:spLocks noGrp="1" noChangeArrowheads="1"/>
          </p:cNvSpPr>
          <p:nvPr>
            <p:ph type="title"/>
          </p:nvPr>
        </p:nvSpPr>
        <p:spPr bwMode="auto">
          <a:xfrm>
            <a:off x="457200" y="152400"/>
            <a:ext cx="8228013" cy="9890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2293" name="Rectangle 5"/>
          <p:cNvSpPr>
            <a:spLocks noGrp="1" noChangeArrowheads="1"/>
          </p:cNvSpPr>
          <p:nvPr>
            <p:ph type="body" idx="1"/>
          </p:nvPr>
        </p:nvSpPr>
        <p:spPr bwMode="auto">
          <a:xfrm>
            <a:off x="457200" y="1219200"/>
            <a:ext cx="8228013" cy="46180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56628"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2294" name="Text Box 6"/>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295" name="Rectangle 7"/>
          <p:cNvSpPr>
            <a:spLocks noGrp="1" noChangeArrowheads="1"/>
          </p:cNvSpPr>
          <p:nvPr>
            <p:ph type="sldNum"/>
          </p:nvPr>
        </p:nvSpPr>
        <p:spPr bwMode="auto">
          <a:xfrm>
            <a:off x="6553200" y="6248400"/>
            <a:ext cx="2132013" cy="4556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eaLnBrk="1" hangingPunct="1">
              <a:lnSpc>
                <a:spcPct val="93000"/>
              </a:lnSpc>
              <a:buClrTx/>
              <a:buFontTx/>
              <a:buNone/>
              <a:tabLst>
                <a:tab pos="723900" algn="l"/>
                <a:tab pos="1447800" algn="l"/>
              </a:tabLst>
              <a:defRPr sz="1400" smtClean="0">
                <a:solidFill>
                  <a:srgbClr val="464653"/>
                </a:solidFill>
                <a:latin typeface="Times New Roman" charset="0"/>
                <a:cs typeface="Arial Unicode MS" charset="0"/>
              </a:defRPr>
            </a:lvl1pPr>
          </a:lstStyle>
          <a:p>
            <a:pPr>
              <a:defRPr/>
            </a:pPr>
            <a:fld id="{E4E82EA5-F28B-B34C-8D33-DB695A9EE62B}" type="slidenum">
              <a:rPr lang="en-US"/>
              <a:pPr>
                <a:defRPr/>
              </a:pPr>
              <a:t>‹#›</a:t>
            </a:fld>
            <a:endParaRPr lang="en-US"/>
          </a:p>
        </p:txBody>
      </p:sp>
      <p:sp>
        <p:nvSpPr>
          <p:cNvPr id="12296" name="Text Box 8"/>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xStyles>
    <p:titleStyle>
      <a:lvl1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mj-lt"/>
          <a:ea typeface="+mj-ea"/>
          <a:cs typeface="+mj-cs"/>
        </a:defRPr>
      </a:lvl1pPr>
      <a:lvl2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2pPr>
      <a:lvl3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3pPr>
      <a:lvl4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4pPr>
      <a:lvl5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5pPr>
      <a:lvl6pPr marL="25146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6pPr>
      <a:lvl7pPr marL="29718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7pPr>
      <a:lvl8pPr marL="34290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8pPr>
      <a:lvl9pPr marL="38862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9pPr>
    </p:titleStyle>
    <p:bodyStyle>
      <a:lvl1pPr marL="342900" indent="-342900" algn="l" defTabSz="457200" rtl="0" eaLnBrk="0" fontAlgn="base" hangingPunct="0">
        <a:lnSpc>
          <a:spcPct val="97000"/>
        </a:lnSpc>
        <a:spcBef>
          <a:spcPts val="600"/>
        </a:spcBef>
        <a:spcAft>
          <a:spcPct val="0"/>
        </a:spcAft>
        <a:buClr>
          <a:srgbClr val="000000"/>
        </a:buClr>
        <a:buSzPct val="100000"/>
        <a:buFont typeface="Times New Roman" charset="0"/>
        <a:defRPr sz="2600">
          <a:solidFill>
            <a:srgbClr val="000000"/>
          </a:solidFill>
          <a:latin typeface="+mn-lt"/>
          <a:ea typeface="+mn-ea"/>
          <a:cs typeface="+mn-cs"/>
        </a:defRPr>
      </a:lvl1pPr>
      <a:lvl2pPr marL="742950" indent="-285750" algn="l" defTabSz="457200" rtl="0" eaLnBrk="0" fontAlgn="base" hangingPunct="0">
        <a:lnSpc>
          <a:spcPct val="97000"/>
        </a:lnSpc>
        <a:spcBef>
          <a:spcPts val="500"/>
        </a:spcBef>
        <a:spcAft>
          <a:spcPct val="0"/>
        </a:spcAft>
        <a:buClr>
          <a:srgbClr val="000000"/>
        </a:buClr>
        <a:buSzPct val="100000"/>
        <a:buFont typeface="Times New Roman" charset="0"/>
        <a:defRPr sz="2300">
          <a:solidFill>
            <a:srgbClr val="464653"/>
          </a:solidFill>
          <a:latin typeface="+mn-lt"/>
          <a:ea typeface="+mn-ea"/>
          <a:cs typeface="+mn-cs"/>
        </a:defRPr>
      </a:lvl2pPr>
      <a:lvl3pPr marL="1143000" indent="-228600" algn="l" defTabSz="457200" rtl="0" eaLnBrk="0" fontAlgn="base" hangingPunct="0">
        <a:lnSpc>
          <a:spcPct val="97000"/>
        </a:lnSpc>
        <a:spcBef>
          <a:spcPts val="500"/>
        </a:spcBef>
        <a:spcAft>
          <a:spcPct val="0"/>
        </a:spcAft>
        <a:buClr>
          <a:srgbClr val="000000"/>
        </a:buClr>
        <a:buSzPct val="100000"/>
        <a:buFont typeface="Times New Roman" charset="0"/>
        <a:defRPr sz="2000">
          <a:solidFill>
            <a:srgbClr val="000000"/>
          </a:solidFill>
          <a:latin typeface="+mn-lt"/>
          <a:ea typeface="+mn-ea"/>
          <a:cs typeface="+mn-cs"/>
        </a:defRPr>
      </a:lvl3pPr>
      <a:lvl4pPr marL="1600200" indent="-228600" algn="l" defTabSz="457200" rtl="0" eaLnBrk="0" fontAlgn="base" hangingPunct="0">
        <a:lnSpc>
          <a:spcPct val="97000"/>
        </a:lnSpc>
        <a:spcBef>
          <a:spcPts val="400"/>
        </a:spcBef>
        <a:spcAft>
          <a:spcPct val="0"/>
        </a:spcAft>
        <a:buClr>
          <a:srgbClr val="000000"/>
        </a:buClr>
        <a:buSzPct val="100000"/>
        <a:buFont typeface="Times New Roman" charset="0"/>
        <a:defRPr>
          <a:solidFill>
            <a:srgbClr val="000000"/>
          </a:solidFill>
          <a:latin typeface="+mn-lt"/>
          <a:ea typeface="+mn-ea"/>
          <a:cs typeface="+mn-cs"/>
        </a:defRPr>
      </a:lvl4pPr>
      <a:lvl5pPr marL="2057400" indent="-228600" algn="l" defTabSz="457200" rtl="0" eaLnBrk="0" fontAlgn="base" hangingPunct="0">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5pPr>
      <a:lvl6pPr marL="25146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6pPr>
      <a:lvl7pPr marL="29718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7pPr>
      <a:lvl8pPr marL="34290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8pPr>
      <a:lvl9pPr marL="38862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1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0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0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1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0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0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01.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01.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01.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01.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01.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01.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0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01.xml"/><Relationship Id="rId5" Type="http://schemas.openxmlformats.org/officeDocument/2006/relationships/image" Target="../media/image29.png"/><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0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01.xml"/></Relationships>
</file>

<file path=ppt/slides/_rels/slide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101.xml"/></Relationships>
</file>

<file path=ppt/slides/_rels/slide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10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0" y="852488"/>
            <a:ext cx="8842375" cy="1527175"/>
          </a:xfrm>
        </p:spPr>
        <p:txBody>
          <a:bodyPr tIns="58896" anchor="t">
            <a:normAutofit fontScale="90000"/>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800" dirty="0">
                <a:solidFill>
                  <a:srgbClr val="0000FF"/>
                </a:solidFill>
              </a:rPr>
              <a:t>Extended Twin Family Designs: </a:t>
            </a:r>
            <a:br>
              <a:rPr lang="en-US" sz="4800" dirty="0">
                <a:solidFill>
                  <a:srgbClr val="0000FF"/>
                </a:solidFill>
              </a:rPr>
            </a:br>
            <a:r>
              <a:rPr lang="en-US" sz="4800" dirty="0">
                <a:solidFill>
                  <a:srgbClr val="0000FF"/>
                </a:solidFill>
              </a:rPr>
              <a:t>The Motivation for Using Them</a:t>
            </a:r>
          </a:p>
        </p:txBody>
      </p:sp>
      <p:sp>
        <p:nvSpPr>
          <p:cNvPr id="14338" name="Text Box 2"/>
          <p:cNvSpPr txBox="1">
            <a:spLocks noChangeArrowheads="1"/>
          </p:cNvSpPr>
          <p:nvPr/>
        </p:nvSpPr>
        <p:spPr bwMode="auto">
          <a:xfrm>
            <a:off x="1219200" y="5105400"/>
            <a:ext cx="6858000"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5184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eaLnBrk="1" hangingPunct="1">
              <a:lnSpc>
                <a:spcPct val="98000"/>
              </a:lnSpc>
              <a:spcBef>
                <a:spcPts val="600"/>
              </a:spcBef>
              <a:buClrTx/>
              <a:buSzPct val="76000"/>
              <a:buFontTx/>
              <a:buNone/>
              <a:defRPr/>
            </a:pPr>
            <a:r>
              <a:rPr lang="en-US" sz="2000" dirty="0">
                <a:solidFill>
                  <a:srgbClr val="464653"/>
                </a:solidFill>
                <a:latin typeface="Bookman Old Style" charset="0"/>
              </a:rPr>
              <a:t>International Statistical Genetics Workshop 2022</a:t>
            </a:r>
          </a:p>
        </p:txBody>
      </p:sp>
      <p:sp>
        <p:nvSpPr>
          <p:cNvPr id="14339" name="Text Box 3"/>
          <p:cNvSpPr txBox="1">
            <a:spLocks noChangeArrowheads="1"/>
          </p:cNvSpPr>
          <p:nvPr/>
        </p:nvSpPr>
        <p:spPr bwMode="auto">
          <a:xfrm>
            <a:off x="5943600" y="3429000"/>
            <a:ext cx="2362200" cy="46384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buClrTx/>
              <a:buFontTx/>
              <a:buNone/>
              <a:defRPr/>
            </a:pPr>
            <a:r>
              <a:rPr lang="en-US" dirty="0"/>
              <a:t>Matthew Keller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p:cNvSpPr>
          <p:nvPr/>
        </p:nvSpPr>
        <p:spPr bwMode="auto">
          <a:xfrm flipH="1">
            <a:off x="4983163" y="1976438"/>
            <a:ext cx="0" cy="27463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endParaRPr lang="en-US" sz="1800" baseline="0"/>
          </a:p>
        </p:txBody>
      </p:sp>
      <p:sp>
        <p:nvSpPr>
          <p:cNvPr id="41986" name="Rectangle 3"/>
          <p:cNvSpPr>
            <a:spLocks noChangeArrowheads="1"/>
          </p:cNvSpPr>
          <p:nvPr/>
        </p:nvSpPr>
        <p:spPr bwMode="auto">
          <a:xfrm>
            <a:off x="5640388" y="1428750"/>
            <a:ext cx="0" cy="2746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endParaRPr lang="en-US" sz="1800" baseline="0"/>
          </a:p>
        </p:txBody>
      </p:sp>
      <p:sp>
        <p:nvSpPr>
          <p:cNvPr id="225337" name="Rectangle 57"/>
          <p:cNvSpPr>
            <a:spLocks noChangeArrowheads="1"/>
          </p:cNvSpPr>
          <p:nvPr/>
        </p:nvSpPr>
        <p:spPr bwMode="auto">
          <a:xfrm>
            <a:off x="203200" y="100013"/>
            <a:ext cx="8751888"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nchor="ctr"/>
          <a:lstStyle/>
          <a:p>
            <a:pPr algn="ctr">
              <a:defRPr/>
            </a:pPr>
            <a:r>
              <a:rPr lang="en-US" sz="4400" baseline="0" dirty="0">
                <a:solidFill>
                  <a:srgbClr val="0C0EE4"/>
                </a:solidFill>
                <a:cs typeface="+mn-cs"/>
              </a:rPr>
              <a:t>On average across 38 traits</a:t>
            </a:r>
            <a:br>
              <a:rPr lang="en-US" sz="4400" baseline="0" dirty="0">
                <a:solidFill>
                  <a:srgbClr val="0C0EE4"/>
                </a:solidFill>
                <a:cs typeface="+mn-cs"/>
              </a:rPr>
            </a:br>
            <a:r>
              <a:rPr lang="en-US" sz="4400" baseline="0" dirty="0">
                <a:solidFill>
                  <a:srgbClr val="0C0EE4"/>
                </a:solidFill>
                <a:cs typeface="+mn-cs"/>
              </a:rPr>
              <a:t>CTD vs. ETFD results</a:t>
            </a:r>
            <a:r>
              <a:rPr lang="en-US" sz="4400" dirty="0">
                <a:solidFill>
                  <a:srgbClr val="0C0EE4"/>
                </a:solidFill>
                <a:cs typeface="+mn-cs"/>
              </a:rPr>
              <a:t>*</a:t>
            </a:r>
          </a:p>
        </p:txBody>
      </p:sp>
      <mc:AlternateContent xmlns:mc="http://schemas.openxmlformats.org/markup-compatibility/2006" xmlns:a14="http://schemas.microsoft.com/office/drawing/2010/main">
        <mc:Choice Requires="a14">
          <p:sp>
            <p:nvSpPr>
              <p:cNvPr id="45" name="Rectangle 46"/>
              <p:cNvSpPr>
                <a:spLocks noChangeArrowheads="1"/>
              </p:cNvSpPr>
              <p:nvPr/>
            </p:nvSpPr>
            <p:spPr bwMode="auto">
              <a:xfrm>
                <a:off x="304800" y="1524001"/>
                <a:ext cx="8839200" cy="5334000"/>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blurRad="63500" dist="38099" dir="2700000" algn="ctr" rotWithShape="0">
                        <a:schemeClr val="bg2">
                          <a:alpha val="74998"/>
                        </a:schemeClr>
                      </a:outerShdw>
                    </a:effectLst>
                  </a14:hiddenEffects>
                </a:ext>
              </a:extLst>
            </p:spPr>
            <p:txBody>
              <a:bodyPr/>
              <a:lstStyle/>
              <a:p>
                <a:pPr marL="609600" indent="-609600">
                  <a:spcBef>
                    <a:spcPct val="20000"/>
                  </a:spcBef>
                  <a:buClr>
                    <a:schemeClr val="tx2"/>
                  </a:buClr>
                  <a:buSzPct val="75000"/>
                  <a:buFont typeface="Wingdings" charset="0"/>
                  <a:buChar char="n"/>
                  <a:defRPr/>
                </a:pPr>
                <a14:m>
                  <m:oMath xmlns:m="http://schemas.openxmlformats.org/officeDocument/2006/math">
                    <m:sSub>
                      <m:sSubPr>
                        <m:ctrlPr>
                          <a:rPr lang="en-US" sz="3200" i="1" baseline="0" smtClean="0">
                            <a:solidFill>
                              <a:schemeClr val="tx1"/>
                            </a:solidFill>
                            <a:effectLst>
                              <a:outerShdw blurRad="38100" dist="38100" dir="2700000" algn="tl">
                                <a:srgbClr val="DDDDDD"/>
                              </a:outerShdw>
                            </a:effectLst>
                            <a:latin typeface="Cambria Math" panose="02040503050406030204" pitchFamily="18" charset="0"/>
                            <a:cs typeface="+mn-cs"/>
                          </a:rPr>
                        </m:ctrlPr>
                      </m:sSubPr>
                      <m:e>
                        <m:acc>
                          <m:accPr>
                            <m:chr m:val="̂"/>
                            <m:ctrlPr>
                              <a:rPr lang="en-US" sz="3200" i="1" baseline="0" smtClean="0">
                                <a:solidFill>
                                  <a:schemeClr val="tx1"/>
                                </a:solidFill>
                                <a:effectLst>
                                  <a:outerShdw blurRad="38100" dist="38100" dir="2700000" algn="tl">
                                    <a:srgbClr val="DDDDDD"/>
                                  </a:outerShdw>
                                </a:effectLst>
                                <a:latin typeface="Cambria Math" panose="02040503050406030204" pitchFamily="18" charset="0"/>
                                <a:cs typeface="+mn-cs"/>
                              </a:rPr>
                            </m:ctrlPr>
                          </m:accPr>
                          <m:e>
                            <m:r>
                              <a:rPr lang="en-US" sz="3200" i="1">
                                <a:solidFill>
                                  <a:schemeClr val="tx1"/>
                                </a:solidFill>
                                <a:effectLst>
                                  <a:outerShdw blurRad="38100" dist="38100" dir="2700000" algn="tl">
                                    <a:srgbClr val="DDDDDD"/>
                                  </a:outerShdw>
                                </a:effectLst>
                                <a:latin typeface="Cambria Math" panose="02040503050406030204" pitchFamily="18" charset="0"/>
                              </a:rPr>
                              <m:t>𝑉</m:t>
                            </m:r>
                          </m:e>
                        </m:acc>
                      </m:e>
                      <m:sub>
                        <m:r>
                          <a:rPr lang="en-US" sz="3200" b="0" i="1" baseline="0" smtClean="0">
                            <a:solidFill>
                              <a:schemeClr val="tx1"/>
                            </a:solidFill>
                            <a:effectLst>
                              <a:outerShdw blurRad="38100" dist="38100" dir="2700000" algn="tl">
                                <a:srgbClr val="DDDDDD"/>
                              </a:outerShdw>
                            </a:effectLst>
                            <a:latin typeface="Cambria Math" panose="02040503050406030204" pitchFamily="18" charset="0"/>
                            <a:cs typeface="+mn-cs"/>
                          </a:rPr>
                          <m:t>𝐴</m:t>
                        </m:r>
                      </m:sub>
                    </m:sSub>
                  </m:oMath>
                </a14:m>
                <a:r>
                  <a:rPr lang="en-US" sz="3200" baseline="0" dirty="0">
                    <a:solidFill>
                      <a:schemeClr val="tx1"/>
                    </a:solidFill>
                    <a:effectLst>
                      <a:outerShdw blurRad="38100" dist="38100" dir="2700000" algn="tl">
                        <a:srgbClr val="DDDDDD"/>
                      </a:outerShdw>
                    </a:effectLst>
                    <a:latin typeface="Times New Roman" charset="0"/>
                    <a:cs typeface="+mn-cs"/>
                  </a:rPr>
                  <a:t> 65% higher in CTD</a:t>
                </a:r>
              </a:p>
              <a:p>
                <a:pPr marL="609600" indent="-609600">
                  <a:spcBef>
                    <a:spcPct val="20000"/>
                  </a:spcBef>
                  <a:buClr>
                    <a:schemeClr val="tx2"/>
                  </a:buClr>
                  <a:buSzPct val="75000"/>
                  <a:buFont typeface="Wingdings" charset="0"/>
                  <a:buChar char="n"/>
                  <a:defRPr/>
                </a:pPr>
                <a14:m>
                  <m:oMath xmlns:m="http://schemas.openxmlformats.org/officeDocument/2006/math">
                    <m:sSub>
                      <m:sSubPr>
                        <m:ctrlPr>
                          <a:rPr lang="en-US" sz="3200" i="1">
                            <a:solidFill>
                              <a:schemeClr val="tx1"/>
                            </a:solidFill>
                            <a:effectLst>
                              <a:outerShdw blurRad="38100" dist="38100" dir="2700000" algn="tl">
                                <a:srgbClr val="DDDDDD"/>
                              </a:outerShdw>
                            </a:effectLst>
                            <a:latin typeface="Cambria Math" panose="02040503050406030204" pitchFamily="18" charset="0"/>
                          </a:rPr>
                        </m:ctrlPr>
                      </m:sSubPr>
                      <m:e>
                        <m:acc>
                          <m:accPr>
                            <m:chr m:val="̂"/>
                            <m:ctrlPr>
                              <a:rPr lang="en-US" sz="3200" i="1">
                                <a:solidFill>
                                  <a:schemeClr val="tx1"/>
                                </a:solidFill>
                                <a:effectLst>
                                  <a:outerShdw blurRad="38100" dist="38100" dir="2700000" algn="tl">
                                    <a:srgbClr val="DDDDDD"/>
                                  </a:outerShdw>
                                </a:effectLst>
                                <a:latin typeface="Cambria Math" panose="02040503050406030204" pitchFamily="18" charset="0"/>
                              </a:rPr>
                            </m:ctrlPr>
                          </m:accPr>
                          <m:e>
                            <m:r>
                              <a:rPr lang="en-US" sz="3200" i="1">
                                <a:solidFill>
                                  <a:schemeClr val="tx1"/>
                                </a:solidFill>
                                <a:effectLst>
                                  <a:outerShdw blurRad="38100" dist="38100" dir="2700000" algn="tl">
                                    <a:srgbClr val="DDDDDD"/>
                                  </a:outerShdw>
                                </a:effectLst>
                                <a:latin typeface="Cambria Math" panose="02040503050406030204" pitchFamily="18" charset="0"/>
                              </a:rPr>
                              <m:t>𝑉</m:t>
                            </m:r>
                          </m:e>
                        </m:acc>
                      </m:e>
                      <m:sub>
                        <m:r>
                          <a:rPr lang="en-US" sz="3200" b="0" i="1" smtClean="0">
                            <a:solidFill>
                              <a:schemeClr val="tx1"/>
                            </a:solidFill>
                            <a:effectLst>
                              <a:outerShdw blurRad="38100" dist="38100" dir="2700000" algn="tl">
                                <a:srgbClr val="DDDDDD"/>
                              </a:outerShdw>
                            </a:effectLst>
                            <a:latin typeface="Cambria Math" panose="02040503050406030204" pitchFamily="18" charset="0"/>
                          </a:rPr>
                          <m:t>𝐷</m:t>
                        </m:r>
                      </m:sub>
                    </m:sSub>
                  </m:oMath>
                </a14:m>
                <a:r>
                  <a:rPr lang="en-US" sz="3200" baseline="0" dirty="0">
                    <a:solidFill>
                      <a:schemeClr val="tx1"/>
                    </a:solidFill>
                    <a:effectLst>
                      <a:outerShdw blurRad="38100" dist="38100" dir="2700000" algn="tl">
                        <a:srgbClr val="DDDDDD"/>
                      </a:outerShdw>
                    </a:effectLst>
                    <a:latin typeface="Times New Roman" charset="0"/>
                    <a:cs typeface="+mn-cs"/>
                  </a:rPr>
                  <a:t> 43% lower in CTD</a:t>
                </a:r>
              </a:p>
              <a:p>
                <a:pPr marL="609600" indent="-609600">
                  <a:spcBef>
                    <a:spcPct val="20000"/>
                  </a:spcBef>
                  <a:buClr>
                    <a:schemeClr val="tx2"/>
                  </a:buClr>
                  <a:buSzPct val="75000"/>
                  <a:buFont typeface="Wingdings" charset="0"/>
                  <a:buChar char="n"/>
                  <a:defRPr/>
                </a:pPr>
                <a14:m>
                  <m:oMath xmlns:m="http://schemas.openxmlformats.org/officeDocument/2006/math">
                    <m:sSub>
                      <m:sSubPr>
                        <m:ctrlPr>
                          <a:rPr lang="en-US" sz="3200" i="1">
                            <a:solidFill>
                              <a:schemeClr val="tx1"/>
                            </a:solidFill>
                            <a:effectLst>
                              <a:outerShdw blurRad="38100" dist="38100" dir="2700000" algn="tl">
                                <a:srgbClr val="DDDDDD"/>
                              </a:outerShdw>
                            </a:effectLst>
                            <a:latin typeface="Cambria Math" panose="02040503050406030204" pitchFamily="18" charset="0"/>
                          </a:rPr>
                        </m:ctrlPr>
                      </m:sSubPr>
                      <m:e>
                        <m:acc>
                          <m:accPr>
                            <m:chr m:val="̂"/>
                            <m:ctrlPr>
                              <a:rPr lang="en-US" sz="3200" i="1">
                                <a:solidFill>
                                  <a:schemeClr val="tx1"/>
                                </a:solidFill>
                                <a:effectLst>
                                  <a:outerShdw blurRad="38100" dist="38100" dir="2700000" algn="tl">
                                    <a:srgbClr val="DDDDDD"/>
                                  </a:outerShdw>
                                </a:effectLst>
                                <a:latin typeface="Cambria Math" panose="02040503050406030204" pitchFamily="18" charset="0"/>
                              </a:rPr>
                            </m:ctrlPr>
                          </m:accPr>
                          <m:e>
                            <m:r>
                              <a:rPr lang="en-US" sz="3200" i="1">
                                <a:solidFill>
                                  <a:schemeClr val="tx1"/>
                                </a:solidFill>
                                <a:effectLst>
                                  <a:outerShdw blurRad="38100" dist="38100" dir="2700000" algn="tl">
                                    <a:srgbClr val="DDDDDD"/>
                                  </a:outerShdw>
                                </a:effectLst>
                                <a:latin typeface="Cambria Math" panose="02040503050406030204" pitchFamily="18" charset="0"/>
                              </a:rPr>
                              <m:t>𝑉</m:t>
                            </m:r>
                          </m:e>
                        </m:acc>
                      </m:e>
                      <m:sub>
                        <m:r>
                          <a:rPr lang="en-US" sz="3200" b="0" i="1" smtClean="0">
                            <a:solidFill>
                              <a:schemeClr val="tx1"/>
                            </a:solidFill>
                            <a:effectLst>
                              <a:outerShdw blurRad="38100" dist="38100" dir="2700000" algn="tl">
                                <a:srgbClr val="DDDDDD"/>
                              </a:outerShdw>
                            </a:effectLst>
                            <a:latin typeface="Cambria Math" panose="02040503050406030204" pitchFamily="18" charset="0"/>
                          </a:rPr>
                          <m:t>𝐶</m:t>
                        </m:r>
                      </m:sub>
                    </m:sSub>
                  </m:oMath>
                </a14:m>
                <a:r>
                  <a:rPr lang="en-US" sz="3200" baseline="0" dirty="0">
                    <a:solidFill>
                      <a:schemeClr val="tx1"/>
                    </a:solidFill>
                    <a:effectLst>
                      <a:outerShdw blurRad="38100" dist="38100" dir="2700000" algn="tl">
                        <a:srgbClr val="DDDDDD"/>
                      </a:outerShdw>
                    </a:effectLst>
                    <a:latin typeface="Times New Roman" charset="0"/>
                    <a:cs typeface="+mn-cs"/>
                  </a:rPr>
                  <a:t> 45% lower in CTD when r(spouse)~0</a:t>
                </a:r>
              </a:p>
              <a:p>
                <a:pPr marL="609600" indent="-609600">
                  <a:spcBef>
                    <a:spcPct val="20000"/>
                  </a:spcBef>
                  <a:buClr>
                    <a:schemeClr val="tx2"/>
                  </a:buClr>
                  <a:buSzPct val="75000"/>
                  <a:buFont typeface="Wingdings" charset="0"/>
                  <a:buChar char="n"/>
                  <a:defRPr/>
                </a:pPr>
                <a14:m>
                  <m:oMath xmlns:m="http://schemas.openxmlformats.org/officeDocument/2006/math">
                    <m:sSub>
                      <m:sSubPr>
                        <m:ctrlPr>
                          <a:rPr lang="en-US" sz="3200" i="1">
                            <a:solidFill>
                              <a:schemeClr val="tx1"/>
                            </a:solidFill>
                            <a:effectLst>
                              <a:outerShdw blurRad="38100" dist="38100" dir="2700000" algn="tl">
                                <a:srgbClr val="DDDDDD"/>
                              </a:outerShdw>
                            </a:effectLst>
                            <a:latin typeface="Cambria Math" panose="02040503050406030204" pitchFamily="18" charset="0"/>
                          </a:rPr>
                        </m:ctrlPr>
                      </m:sSubPr>
                      <m:e>
                        <m:acc>
                          <m:accPr>
                            <m:chr m:val="̂"/>
                            <m:ctrlPr>
                              <a:rPr lang="en-US" sz="3200" i="1">
                                <a:solidFill>
                                  <a:schemeClr val="tx1"/>
                                </a:solidFill>
                                <a:effectLst>
                                  <a:outerShdw blurRad="38100" dist="38100" dir="2700000" algn="tl">
                                    <a:srgbClr val="DDDDDD"/>
                                  </a:outerShdw>
                                </a:effectLst>
                                <a:latin typeface="Cambria Math" panose="02040503050406030204" pitchFamily="18" charset="0"/>
                              </a:rPr>
                            </m:ctrlPr>
                          </m:accPr>
                          <m:e>
                            <m:r>
                              <a:rPr lang="en-US" sz="3200" i="1">
                                <a:solidFill>
                                  <a:schemeClr val="tx1"/>
                                </a:solidFill>
                                <a:effectLst>
                                  <a:outerShdw blurRad="38100" dist="38100" dir="2700000" algn="tl">
                                    <a:srgbClr val="DDDDDD"/>
                                  </a:outerShdw>
                                </a:effectLst>
                                <a:latin typeface="Cambria Math" panose="02040503050406030204" pitchFamily="18" charset="0"/>
                              </a:rPr>
                              <m:t>𝑉</m:t>
                            </m:r>
                          </m:e>
                        </m:acc>
                      </m:e>
                      <m:sub>
                        <m:r>
                          <a:rPr lang="en-US" sz="3200" b="0" i="1" smtClean="0">
                            <a:solidFill>
                              <a:schemeClr val="tx1"/>
                            </a:solidFill>
                            <a:effectLst>
                              <a:outerShdw blurRad="38100" dist="38100" dir="2700000" algn="tl">
                                <a:srgbClr val="DDDDDD"/>
                              </a:outerShdw>
                            </a:effectLst>
                            <a:latin typeface="Cambria Math" panose="02040503050406030204" pitchFamily="18" charset="0"/>
                          </a:rPr>
                          <m:t>𝐶</m:t>
                        </m:r>
                      </m:sub>
                    </m:sSub>
                  </m:oMath>
                </a14:m>
                <a:r>
                  <a:rPr lang="en-US" sz="3200" baseline="0" dirty="0">
                    <a:solidFill>
                      <a:schemeClr val="tx1"/>
                    </a:solidFill>
                    <a:effectLst>
                      <a:outerShdw blurRad="38100" dist="38100" dir="2700000" algn="tl">
                        <a:srgbClr val="DDDDDD"/>
                      </a:outerShdw>
                    </a:effectLst>
                    <a:latin typeface="Times New Roman" charset="0"/>
                    <a:cs typeface="+mn-cs"/>
                  </a:rPr>
                  <a:t> 100% higher in CTD when r(spouse)&gt;0</a:t>
                </a:r>
              </a:p>
              <a:p>
                <a:pPr>
                  <a:spcBef>
                    <a:spcPct val="20000"/>
                  </a:spcBef>
                  <a:buClr>
                    <a:schemeClr val="tx2"/>
                  </a:buClr>
                  <a:buSzPct val="75000"/>
                  <a:defRPr/>
                </a:pPr>
                <a:endParaRPr lang="en-US" sz="1000" baseline="0" dirty="0">
                  <a:solidFill>
                    <a:schemeClr val="tx1"/>
                  </a:solidFill>
                  <a:effectLst>
                    <a:outerShdw blurRad="38100" dist="38100" dir="2700000" algn="tl">
                      <a:srgbClr val="DDDDDD"/>
                    </a:outerShdw>
                  </a:effectLst>
                  <a:latin typeface="Times New Roman" charset="0"/>
                  <a:cs typeface="+mn-cs"/>
                </a:endParaRPr>
              </a:p>
              <a:p>
                <a:pPr marL="609600" indent="-609600">
                  <a:spcBef>
                    <a:spcPct val="20000"/>
                  </a:spcBef>
                  <a:buClr>
                    <a:schemeClr val="tx2"/>
                  </a:buClr>
                  <a:buSzPct val="75000"/>
                  <a:buFont typeface="Wingdings" charset="0"/>
                  <a:buChar char="n"/>
                  <a:defRPr/>
                </a:pPr>
                <a:r>
                  <a:rPr lang="en-US" sz="3200" baseline="0" dirty="0">
                    <a:solidFill>
                      <a:schemeClr val="tx1"/>
                    </a:solidFill>
                    <a:effectLst>
                      <a:outerShdw blurRad="38100" dist="38100" dir="2700000" algn="tl">
                        <a:srgbClr val="DDDDDD"/>
                      </a:outerShdw>
                    </a:effectLst>
                    <a:latin typeface="Times New Roman" charset="0"/>
                    <a:cs typeface="+mn-cs"/>
                  </a:rPr>
                  <a:t>ETFD results are not perfect, but theory and simulation suggest they are, on average, much more accurate than CTD results.</a:t>
                </a:r>
              </a:p>
              <a:p>
                <a:pPr marL="1066800" lvl="1" indent="-609600">
                  <a:spcBef>
                    <a:spcPct val="20000"/>
                  </a:spcBef>
                  <a:buClr>
                    <a:schemeClr val="tx2"/>
                  </a:buClr>
                  <a:buSzPct val="75000"/>
                  <a:buFont typeface="Courier New"/>
                  <a:buChar char="o"/>
                  <a:defRPr/>
                </a:pPr>
                <a:r>
                  <a:rPr lang="en-US" baseline="0" dirty="0">
                    <a:solidFill>
                      <a:schemeClr val="tx1"/>
                    </a:solidFill>
                    <a:effectLst>
                      <a:outerShdw blurRad="38100" dist="38100" dir="2700000" algn="tl">
                        <a:srgbClr val="DDDDDD"/>
                      </a:outerShdw>
                    </a:effectLst>
                    <a:latin typeface="Times New Roman" charset="0"/>
                    <a:cs typeface="+mn-cs"/>
                  </a:rPr>
                  <a:t>Accuracy across all </a:t>
                </a:r>
                <a:r>
                  <a:rPr lang="en-US" baseline="0" dirty="0" err="1">
                    <a:solidFill>
                      <a:schemeClr val="tx1"/>
                    </a:solidFill>
                    <a:effectLst>
                      <a:outerShdw blurRad="38100" dist="38100" dir="2700000" algn="tl">
                        <a:srgbClr val="DDDDDD"/>
                      </a:outerShdw>
                    </a:effectLst>
                    <a:latin typeface="Times New Roman" charset="0"/>
                    <a:cs typeface="+mn-cs"/>
                  </a:rPr>
                  <a:t>sims</a:t>
                </a:r>
                <a:r>
                  <a:rPr lang="en-US" baseline="0" dirty="0">
                    <a:solidFill>
                      <a:schemeClr val="tx1"/>
                    </a:solidFill>
                    <a:effectLst>
                      <a:outerShdw blurRad="38100" dist="38100" dir="2700000" algn="tl">
                        <a:srgbClr val="DDDDDD"/>
                      </a:outerShdw>
                    </a:effectLst>
                    <a:latin typeface="Times New Roman" charset="0"/>
                    <a:cs typeface="+mn-cs"/>
                  </a:rPr>
                  <a:t>: CTD=.14; NTF=.07; ETFD=.045 </a:t>
                </a:r>
                <a:r>
                  <a:rPr lang="en-US" sz="3200" baseline="0" dirty="0">
                    <a:solidFill>
                      <a:schemeClr val="tx1"/>
                    </a:solidFill>
                    <a:effectLst>
                      <a:outerShdw blurRad="38100" dist="38100" dir="2700000" algn="tl">
                        <a:srgbClr val="DDDDDD"/>
                      </a:outerShdw>
                    </a:effectLst>
                    <a:latin typeface="Times New Roman" charset="0"/>
                    <a:cs typeface="+mn-cs"/>
                  </a:rPr>
                  <a:t> </a:t>
                </a:r>
                <a:endParaRPr lang="en-US" baseline="0" dirty="0">
                  <a:solidFill>
                    <a:schemeClr val="tx1"/>
                  </a:solidFill>
                  <a:effectLst>
                    <a:outerShdw blurRad="38100" dist="38100" dir="2700000" algn="tl">
                      <a:srgbClr val="DDDDDD"/>
                    </a:outerShdw>
                  </a:effectLst>
                  <a:latin typeface="Times New Roman" charset="0"/>
                  <a:cs typeface="+mn-cs"/>
                </a:endParaRPr>
              </a:p>
            </p:txBody>
          </p:sp>
        </mc:Choice>
        <mc:Fallback xmlns="">
          <p:sp>
            <p:nvSpPr>
              <p:cNvPr id="45" name="Rectangle 46"/>
              <p:cNvSpPr>
                <a:spLocks noRot="1" noChangeAspect="1" noMove="1" noResize="1" noEditPoints="1" noAdjustHandles="1" noChangeArrowheads="1" noChangeShapeType="1" noTextEdit="1"/>
              </p:cNvSpPr>
              <p:nvPr/>
            </p:nvSpPr>
            <p:spPr bwMode="auto">
              <a:xfrm>
                <a:off x="304800" y="1524001"/>
                <a:ext cx="8839200" cy="5334000"/>
              </a:xfrm>
              <a:prstGeom prst="rect">
                <a:avLst/>
              </a:prstGeom>
              <a:blipFill>
                <a:blip r:embed="rId3"/>
                <a:stretch>
                  <a:fillRect l="-1149" t="-1429"/>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sp>
        <p:nvSpPr>
          <p:cNvPr id="41989" name="TextBox 1"/>
          <p:cNvSpPr txBox="1">
            <a:spLocks noChangeArrowheads="1"/>
          </p:cNvSpPr>
          <p:nvPr/>
        </p:nvSpPr>
        <p:spPr bwMode="auto">
          <a:xfrm>
            <a:off x="5878513" y="6483350"/>
            <a:ext cx="32400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aseline="30000">
                <a:solidFill>
                  <a:schemeClr val="tx1"/>
                </a:solidFill>
                <a:latin typeface="Arial" charset="0"/>
                <a:ea typeface="ＭＳ Ｐゴシック" charset="0"/>
                <a:cs typeface="ＭＳ Ｐゴシック" charset="0"/>
              </a:defRPr>
            </a:lvl1pPr>
            <a:lvl2pPr marL="742950" indent="-285750" eaLnBrk="0" hangingPunct="0">
              <a:defRPr sz="2800" baseline="30000">
                <a:solidFill>
                  <a:schemeClr val="tx1"/>
                </a:solidFill>
                <a:latin typeface="Arial" charset="0"/>
                <a:ea typeface="ＭＳ Ｐゴシック" charset="0"/>
              </a:defRPr>
            </a:lvl2pPr>
            <a:lvl3pPr marL="1143000" indent="-228600" eaLnBrk="0" hangingPunct="0">
              <a:defRPr sz="2800" baseline="30000">
                <a:solidFill>
                  <a:schemeClr val="tx1"/>
                </a:solidFill>
                <a:latin typeface="Arial" charset="0"/>
                <a:ea typeface="ＭＳ Ｐゴシック" charset="0"/>
              </a:defRPr>
            </a:lvl3pPr>
            <a:lvl4pPr marL="1600200" indent="-228600" eaLnBrk="0" hangingPunct="0">
              <a:defRPr sz="2800" baseline="30000">
                <a:solidFill>
                  <a:schemeClr val="tx1"/>
                </a:solidFill>
                <a:latin typeface="Arial" charset="0"/>
                <a:ea typeface="ＭＳ Ｐゴシック" charset="0"/>
              </a:defRPr>
            </a:lvl4pPr>
            <a:lvl5pPr marL="2057400" indent="-228600" eaLnBrk="0" hangingPunct="0">
              <a:defRPr sz="2800" baseline="30000">
                <a:solidFill>
                  <a:schemeClr val="tx1"/>
                </a:solidFill>
                <a:latin typeface="Arial" charset="0"/>
                <a:ea typeface="ＭＳ Ｐゴシック" charset="0"/>
              </a:defRPr>
            </a:lvl5pPr>
            <a:lvl6pPr marL="2514600" indent="-228600" eaLnBrk="0" fontAlgn="base" hangingPunct="0">
              <a:spcBef>
                <a:spcPct val="0"/>
              </a:spcBef>
              <a:spcAft>
                <a:spcPct val="0"/>
              </a:spcAft>
              <a:defRPr sz="2800" baseline="30000">
                <a:solidFill>
                  <a:schemeClr val="tx1"/>
                </a:solidFill>
                <a:latin typeface="Arial" charset="0"/>
                <a:ea typeface="ＭＳ Ｐゴシック" charset="0"/>
              </a:defRPr>
            </a:lvl6pPr>
            <a:lvl7pPr marL="2971800" indent="-228600" eaLnBrk="0" fontAlgn="base" hangingPunct="0">
              <a:spcBef>
                <a:spcPct val="0"/>
              </a:spcBef>
              <a:spcAft>
                <a:spcPct val="0"/>
              </a:spcAft>
              <a:defRPr sz="2800" baseline="30000">
                <a:solidFill>
                  <a:schemeClr val="tx1"/>
                </a:solidFill>
                <a:latin typeface="Arial" charset="0"/>
                <a:ea typeface="ＭＳ Ｐゴシック" charset="0"/>
              </a:defRPr>
            </a:lvl7pPr>
            <a:lvl8pPr marL="3429000" indent="-228600" eaLnBrk="0" fontAlgn="base" hangingPunct="0">
              <a:spcBef>
                <a:spcPct val="0"/>
              </a:spcBef>
              <a:spcAft>
                <a:spcPct val="0"/>
              </a:spcAft>
              <a:defRPr sz="2800" baseline="30000">
                <a:solidFill>
                  <a:schemeClr val="tx1"/>
                </a:solidFill>
                <a:latin typeface="Arial" charset="0"/>
                <a:ea typeface="ＭＳ Ｐゴシック" charset="0"/>
              </a:defRPr>
            </a:lvl8pPr>
            <a:lvl9pPr marL="3886200" indent="-228600" eaLnBrk="0" fontAlgn="base" hangingPunct="0">
              <a:spcBef>
                <a:spcPct val="0"/>
              </a:spcBef>
              <a:spcAft>
                <a:spcPct val="0"/>
              </a:spcAft>
              <a:defRPr sz="2800" baseline="30000">
                <a:solidFill>
                  <a:schemeClr val="tx1"/>
                </a:solidFill>
                <a:latin typeface="Arial" charset="0"/>
                <a:ea typeface="ＭＳ Ｐゴシック" charset="0"/>
              </a:defRPr>
            </a:lvl9pPr>
          </a:lstStyle>
          <a:p>
            <a:pPr eaLnBrk="1" hangingPunct="1"/>
            <a:r>
              <a:rPr lang="en-US" sz="2000"/>
              <a:t>* </a:t>
            </a:r>
            <a:r>
              <a:rPr lang="en-US" sz="2000" baseline="0"/>
              <a:t>Coventry &amp; Keller, 2005</a:t>
            </a:r>
          </a:p>
        </p:txBody>
      </p:sp>
      <p:sp>
        <p:nvSpPr>
          <p:cNvPr id="41990" name="Right Brace 2"/>
          <p:cNvSpPr>
            <a:spLocks/>
          </p:cNvSpPr>
          <p:nvPr/>
        </p:nvSpPr>
        <p:spPr bwMode="auto">
          <a:xfrm>
            <a:off x="4876800" y="1752600"/>
            <a:ext cx="533400" cy="1039812"/>
          </a:xfrm>
          <a:prstGeom prst="rightBrace">
            <a:avLst>
              <a:gd name="adj1" fmla="val 8330"/>
              <a:gd name="adj2" fmla="val 50000"/>
            </a:avLst>
          </a:pr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2400">
              <a:solidFill>
                <a:srgbClr val="000000"/>
              </a:solidFill>
            </a:endParaRPr>
          </a:p>
        </p:txBody>
      </p:sp>
      <mc:AlternateContent xmlns:mc="http://schemas.openxmlformats.org/markup-compatibility/2006" xmlns:a14="http://schemas.microsoft.com/office/drawing/2010/main">
        <mc:Choice Requires="a14">
          <p:sp>
            <p:nvSpPr>
              <p:cNvPr id="41991" name="TextBox 3"/>
              <p:cNvSpPr txBox="1">
                <a:spLocks noChangeArrowheads="1"/>
              </p:cNvSpPr>
              <p:nvPr/>
            </p:nvSpPr>
            <p:spPr bwMode="auto">
              <a:xfrm>
                <a:off x="5410200" y="1976438"/>
                <a:ext cx="3733800" cy="534762"/>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lvl1pPr eaLnBrk="0" hangingPunct="0">
                  <a:defRPr sz="2800" baseline="30000">
                    <a:solidFill>
                      <a:schemeClr val="tx1"/>
                    </a:solidFill>
                    <a:latin typeface="Arial" charset="0"/>
                    <a:ea typeface="ＭＳ Ｐゴシック" charset="0"/>
                    <a:cs typeface="ＭＳ Ｐゴシック" charset="0"/>
                  </a:defRPr>
                </a:lvl1pPr>
                <a:lvl2pPr marL="742950" indent="-285750" eaLnBrk="0" hangingPunct="0">
                  <a:defRPr sz="2800" baseline="30000">
                    <a:solidFill>
                      <a:schemeClr val="tx1"/>
                    </a:solidFill>
                    <a:latin typeface="Arial" charset="0"/>
                    <a:ea typeface="ＭＳ Ｐゴシック" charset="0"/>
                  </a:defRPr>
                </a:lvl2pPr>
                <a:lvl3pPr marL="1143000" indent="-228600" eaLnBrk="0" hangingPunct="0">
                  <a:defRPr sz="2800" baseline="30000">
                    <a:solidFill>
                      <a:schemeClr val="tx1"/>
                    </a:solidFill>
                    <a:latin typeface="Arial" charset="0"/>
                    <a:ea typeface="ＭＳ Ｐゴシック" charset="0"/>
                  </a:defRPr>
                </a:lvl3pPr>
                <a:lvl4pPr marL="1600200" indent="-228600" eaLnBrk="0" hangingPunct="0">
                  <a:defRPr sz="2800" baseline="30000">
                    <a:solidFill>
                      <a:schemeClr val="tx1"/>
                    </a:solidFill>
                    <a:latin typeface="Arial" charset="0"/>
                    <a:ea typeface="ＭＳ Ｐゴシック" charset="0"/>
                  </a:defRPr>
                </a:lvl4pPr>
                <a:lvl5pPr marL="2057400" indent="-228600" eaLnBrk="0" hangingPunct="0">
                  <a:defRPr sz="2800" baseline="30000">
                    <a:solidFill>
                      <a:schemeClr val="tx1"/>
                    </a:solidFill>
                    <a:latin typeface="Arial" charset="0"/>
                    <a:ea typeface="ＭＳ Ｐゴシック" charset="0"/>
                  </a:defRPr>
                </a:lvl5pPr>
                <a:lvl6pPr marL="2514600" indent="-228600" eaLnBrk="0" fontAlgn="base" hangingPunct="0">
                  <a:spcBef>
                    <a:spcPct val="0"/>
                  </a:spcBef>
                  <a:spcAft>
                    <a:spcPct val="0"/>
                  </a:spcAft>
                  <a:defRPr sz="2800" baseline="30000">
                    <a:solidFill>
                      <a:schemeClr val="tx1"/>
                    </a:solidFill>
                    <a:latin typeface="Arial" charset="0"/>
                    <a:ea typeface="ＭＳ Ｐゴシック" charset="0"/>
                  </a:defRPr>
                </a:lvl6pPr>
                <a:lvl7pPr marL="2971800" indent="-228600" eaLnBrk="0" fontAlgn="base" hangingPunct="0">
                  <a:spcBef>
                    <a:spcPct val="0"/>
                  </a:spcBef>
                  <a:spcAft>
                    <a:spcPct val="0"/>
                  </a:spcAft>
                  <a:defRPr sz="2800" baseline="30000">
                    <a:solidFill>
                      <a:schemeClr val="tx1"/>
                    </a:solidFill>
                    <a:latin typeface="Arial" charset="0"/>
                    <a:ea typeface="ＭＳ Ｐゴシック" charset="0"/>
                  </a:defRPr>
                </a:lvl7pPr>
                <a:lvl8pPr marL="3429000" indent="-228600" eaLnBrk="0" fontAlgn="base" hangingPunct="0">
                  <a:spcBef>
                    <a:spcPct val="0"/>
                  </a:spcBef>
                  <a:spcAft>
                    <a:spcPct val="0"/>
                  </a:spcAft>
                  <a:defRPr sz="2800" baseline="30000">
                    <a:solidFill>
                      <a:schemeClr val="tx1"/>
                    </a:solidFill>
                    <a:latin typeface="Arial" charset="0"/>
                    <a:ea typeface="ＭＳ Ｐゴシック" charset="0"/>
                  </a:defRPr>
                </a:lvl8pPr>
                <a:lvl9pPr marL="3886200" indent="-228600" eaLnBrk="0" fontAlgn="base" hangingPunct="0">
                  <a:spcBef>
                    <a:spcPct val="0"/>
                  </a:spcBef>
                  <a:spcAft>
                    <a:spcPct val="0"/>
                  </a:spcAft>
                  <a:defRPr sz="2800" baseline="30000">
                    <a:solidFill>
                      <a:schemeClr val="tx1"/>
                    </a:solidFill>
                    <a:latin typeface="Arial" charset="0"/>
                    <a:ea typeface="ＭＳ Ｐゴシック" charset="0"/>
                  </a:defRPr>
                </a:lvl9pPr>
              </a:lstStyle>
              <a:p>
                <a:pPr eaLnBrk="1" hangingPunct="1"/>
                <a14:m>
                  <m:oMath xmlns:m="http://schemas.openxmlformats.org/officeDocument/2006/math">
                    <m:sSub>
                      <m:sSubPr>
                        <m:ctrlPr>
                          <a:rPr lang="en-US" i="1" baseline="0" smtClean="0">
                            <a:latin typeface="Cambria Math" panose="02040503050406030204" pitchFamily="18" charset="0"/>
                            <a:cs typeface="Times New Roman" charset="0"/>
                          </a:rPr>
                        </m:ctrlPr>
                      </m:sSubPr>
                      <m:e>
                        <m:acc>
                          <m:accPr>
                            <m:chr m:val="̂"/>
                            <m:ctrlPr>
                              <a:rPr lang="en-US" i="1" baseline="0" smtClean="0">
                                <a:latin typeface="Cambria Math" panose="02040503050406030204" pitchFamily="18" charset="0"/>
                                <a:cs typeface="Times New Roman" charset="0"/>
                              </a:rPr>
                            </m:ctrlPr>
                          </m:accPr>
                          <m:e>
                            <m:r>
                              <a:rPr lang="en-US" i="1" baseline="0">
                                <a:latin typeface="Cambria Math" panose="02040503050406030204" pitchFamily="18" charset="0"/>
                                <a:cs typeface="Times New Roman" charset="0"/>
                              </a:rPr>
                              <m:t>𝑉</m:t>
                            </m:r>
                          </m:e>
                        </m:acc>
                      </m:e>
                      <m:sub>
                        <m:r>
                          <a:rPr lang="en-US" b="0" i="1" baseline="0" smtClean="0">
                            <a:latin typeface="Cambria Math" panose="02040503050406030204" pitchFamily="18" charset="0"/>
                            <a:cs typeface="Times New Roman" charset="0"/>
                          </a:rPr>
                          <m:t>𝐺</m:t>
                        </m:r>
                      </m:sub>
                    </m:sSub>
                  </m:oMath>
                </a14:m>
                <a:r>
                  <a:rPr lang="en-US" baseline="0" dirty="0">
                    <a:latin typeface="Times New Roman" charset="0"/>
                    <a:cs typeface="Times New Roman" charset="0"/>
                  </a:rPr>
                  <a:t> 18% higher in CTD</a:t>
                </a:r>
              </a:p>
            </p:txBody>
          </p:sp>
        </mc:Choice>
        <mc:Fallback xmlns="">
          <p:sp>
            <p:nvSpPr>
              <p:cNvPr id="41991" name="TextBox 3"/>
              <p:cNvSpPr txBox="1">
                <a:spLocks noRot="1" noChangeAspect="1" noMove="1" noResize="1" noEditPoints="1" noAdjustHandles="1" noChangeArrowheads="1" noChangeShapeType="1" noTextEdit="1"/>
              </p:cNvSpPr>
              <p:nvPr/>
            </p:nvSpPr>
            <p:spPr bwMode="auto">
              <a:xfrm>
                <a:off x="5410200" y="1976438"/>
                <a:ext cx="3733800" cy="534762"/>
              </a:xfrm>
              <a:prstGeom prst="rect">
                <a:avLst/>
              </a:prstGeom>
              <a:blipFill>
                <a:blip r:embed="rId4"/>
                <a:stretch>
                  <a:fillRect l="-1020" t="-9302" b="-32558"/>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3109882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flipH="1">
            <a:off x="4976813" y="1774825"/>
            <a:ext cx="1587" cy="274638"/>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34" name="Rectangle 2"/>
          <p:cNvSpPr>
            <a:spLocks noChangeArrowheads="1"/>
          </p:cNvSpPr>
          <p:nvPr/>
        </p:nvSpPr>
        <p:spPr bwMode="auto">
          <a:xfrm>
            <a:off x="5640388" y="1227138"/>
            <a:ext cx="1587" cy="274637"/>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35" name="Rectangle 3"/>
          <p:cNvSpPr>
            <a:spLocks noChangeArrowheads="1"/>
          </p:cNvSpPr>
          <p:nvPr/>
        </p:nvSpPr>
        <p:spPr bwMode="auto">
          <a:xfrm>
            <a:off x="-255588" y="-111125"/>
            <a:ext cx="9144001"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a:solidFill>
                  <a:srgbClr val="0C0EE4"/>
                </a:solidFill>
              </a:rPr>
              <a:t>Nuclear Twin Family Design (NTFD)</a:t>
            </a:r>
          </a:p>
        </p:txBody>
      </p:sp>
      <mc:AlternateContent xmlns:mc="http://schemas.openxmlformats.org/markup-compatibility/2006" xmlns:a14="http://schemas.microsoft.com/office/drawing/2010/main">
        <mc:Choice Requires="a14">
          <p:sp>
            <p:nvSpPr>
              <p:cNvPr id="44036" name="Rectangle 4"/>
              <p:cNvSpPr>
                <a:spLocks noChangeArrowheads="1"/>
              </p:cNvSpPr>
              <p:nvPr/>
            </p:nvSpPr>
            <p:spPr bwMode="auto">
              <a:xfrm>
                <a:off x="304800" y="4876800"/>
                <a:ext cx="8839200" cy="1752600"/>
              </a:xfrm>
              <a:prstGeom prst="rect">
                <a:avLst/>
              </a:prstGeom>
              <a:noFill/>
              <a:ln>
                <a:noFill/>
              </a:ln>
              <a:effectLst/>
              <a:extLst>
                <a:ext uri="{909E8E84-426E-40dd-AFC4-6F175D3DCCD1}">
                  <a14:hiddenFill xmlns="">
                    <a:solidFill>
                      <a:srgbClr val="FFFFFF"/>
                    </a:solidFill>
                  </a14:hiddenFill>
                </a:ext>
                <a:ext uri="{91240B29-F687-4f45-9708-019B960494DF}">
                  <a14:hiddenLine xmlns="" w="9525" cap="flat">
                    <a:solidFill>
                      <a:srgbClr val="000000"/>
                    </a:solidFill>
                    <a:round/>
                    <a:headEnd/>
                    <a:tailEnd/>
                  </a14:hiddenLine>
                </a:ext>
                <a:ext uri="{AF507438-7753-43e0-B8FC-AC1667EBCBE1}">
                  <a14:hiddenEffects xmlns="">
                    <a:effectLst>
                      <a:outerShdw blurRad="63500" dist="38099" dir="2700000" algn="ctr" rotWithShape="0">
                        <a:srgbClr val="000000">
                          <a:alpha val="74998"/>
                        </a:srgbClr>
                      </a:outerShdw>
                    </a:effectLst>
                  </a14:hiddenEffects>
                </a:ext>
              </a:extLst>
            </p:spPr>
            <p:txBody>
              <a:bodyPr lIns="90000" tIns="46800" rIns="90000" bIns="46800"/>
              <a:lstStyle/>
              <a:p>
                <a:pPr marL="608013" indent="-608013">
                  <a:spcBef>
                    <a:spcPts val="7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2800" dirty="0">
                    <a:solidFill>
                      <a:srgbClr val="000000"/>
                    </a:solidFill>
                    <a:effectLst>
                      <a:outerShdw blurRad="38100" dist="38100" dir="2700000" algn="tl">
                        <a:srgbClr val="DDDDDD"/>
                      </a:outerShdw>
                    </a:effectLst>
                    <a:latin typeface="Times New Roman" charset="0"/>
                  </a:rPr>
                  <a:t>Assumptions:</a:t>
                </a:r>
              </a:p>
              <a:p>
                <a:pPr marL="1331913" lvl="1" indent="-609600" eaLnBrk="1" hangingPunct="1">
                  <a:spcBef>
                    <a:spcPts val="5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2000" dirty="0">
                    <a:solidFill>
                      <a:srgbClr val="000000"/>
                    </a:solidFill>
                    <a:effectLst>
                      <a:outerShdw blurRad="38100" dist="38100" dir="2700000" algn="tl">
                        <a:srgbClr val="DDDDDD"/>
                      </a:outerShdw>
                    </a:effectLst>
                    <a:latin typeface="Times New Roman" charset="0"/>
                  </a:rPr>
                  <a:t>Only can estimate 3 of 4:  </a:t>
                </a:r>
                <a14:m>
                  <m:oMath xmlns:m="http://schemas.openxmlformats.org/officeDocument/2006/math">
                    <m:sSub>
                      <m:sSubPr>
                        <m:ctrlPr>
                          <a:rPr lang="en-US" sz="2000" i="1" smtClean="0">
                            <a:solidFill>
                              <a:srgbClr val="000000"/>
                            </a:solidFill>
                            <a:effectLst>
                              <a:outerShdw blurRad="38100" dist="38100" dir="2700000" algn="tl">
                                <a:srgbClr val="DDDDDD"/>
                              </a:outerShdw>
                            </a:effectLst>
                            <a:latin typeface="Cambria Math" panose="02040503050406030204" pitchFamily="18" charset="0"/>
                          </a:rPr>
                        </m:ctrlPr>
                      </m:sSubPr>
                      <m:e>
                        <m:r>
                          <a:rPr lang="en-US" sz="2000" b="0" i="1" smtClean="0">
                            <a:solidFill>
                              <a:srgbClr val="000000"/>
                            </a:solidFill>
                            <a:effectLst>
                              <a:outerShdw blurRad="38100" dist="38100" dir="2700000" algn="tl">
                                <a:srgbClr val="DDDDDD"/>
                              </a:outerShdw>
                            </a:effectLst>
                            <a:latin typeface="Cambria Math" panose="02040503050406030204" pitchFamily="18" charset="0"/>
                          </a:rPr>
                          <m:t>𝑉</m:t>
                        </m:r>
                      </m:e>
                      <m:sub>
                        <m:r>
                          <a:rPr lang="en-US" sz="2000" b="0" i="1" smtClean="0">
                            <a:solidFill>
                              <a:srgbClr val="000000"/>
                            </a:solidFill>
                            <a:effectLst>
                              <a:outerShdw blurRad="38100" dist="38100" dir="2700000" algn="tl">
                                <a:srgbClr val="DDDDDD"/>
                              </a:outerShdw>
                            </a:effectLst>
                            <a:latin typeface="Cambria Math" panose="02040503050406030204" pitchFamily="18" charset="0"/>
                          </a:rPr>
                          <m:t>𝐴</m:t>
                        </m:r>
                      </m:sub>
                    </m:sSub>
                  </m:oMath>
                </a14:m>
                <a:r>
                  <a:rPr lang="en-US" sz="2000" dirty="0">
                    <a:solidFill>
                      <a:srgbClr val="000000"/>
                    </a:solidFill>
                    <a:effectLst>
                      <a:outerShdw blurRad="38100" dist="38100" dir="2700000" algn="tl">
                        <a:srgbClr val="DDDDDD"/>
                      </a:outerShdw>
                    </a:effectLst>
                    <a:latin typeface="Times New Roman" charset="0"/>
                  </a:rPr>
                  <a:t>, </a:t>
                </a:r>
                <a14:m>
                  <m:oMath xmlns:m="http://schemas.openxmlformats.org/officeDocument/2006/math">
                    <m:sSub>
                      <m:sSubPr>
                        <m:ctrlPr>
                          <a:rPr lang="en-US" sz="2000" i="1">
                            <a:solidFill>
                              <a:srgbClr val="000000"/>
                            </a:solidFill>
                            <a:effectLst>
                              <a:outerShdw blurRad="38100" dist="38100" dir="2700000" algn="tl">
                                <a:srgbClr val="DDDDDD"/>
                              </a:outerShdw>
                            </a:effectLst>
                            <a:latin typeface="Cambria Math" panose="02040503050406030204" pitchFamily="18" charset="0"/>
                          </a:rPr>
                        </m:ctrlPr>
                      </m:sSubPr>
                      <m:e>
                        <m:r>
                          <a:rPr lang="en-US" sz="2000" i="1">
                            <a:solidFill>
                              <a:srgbClr val="000000"/>
                            </a:solidFill>
                            <a:effectLst>
                              <a:outerShdw blurRad="38100" dist="38100" dir="2700000" algn="tl">
                                <a:srgbClr val="DDDDDD"/>
                              </a:outerShdw>
                            </a:effectLst>
                            <a:latin typeface="Cambria Math" panose="02040503050406030204" pitchFamily="18" charset="0"/>
                          </a:rPr>
                          <m:t>𝑉</m:t>
                        </m:r>
                      </m:e>
                      <m:sub>
                        <m:r>
                          <a:rPr lang="en-US" sz="2000" b="0" i="1" smtClean="0">
                            <a:solidFill>
                              <a:srgbClr val="000000"/>
                            </a:solidFill>
                            <a:effectLst>
                              <a:outerShdw blurRad="38100" dist="38100" dir="2700000" algn="tl">
                                <a:srgbClr val="DDDDDD"/>
                              </a:outerShdw>
                            </a:effectLst>
                            <a:latin typeface="Cambria Math" panose="02040503050406030204" pitchFamily="18" charset="0"/>
                          </a:rPr>
                          <m:t>𝐷</m:t>
                        </m:r>
                      </m:sub>
                    </m:sSub>
                  </m:oMath>
                </a14:m>
                <a:r>
                  <a:rPr lang="en-US" sz="2000" dirty="0">
                    <a:solidFill>
                      <a:srgbClr val="000000"/>
                    </a:solidFill>
                    <a:effectLst>
                      <a:outerShdw blurRad="38100" dist="38100" dir="2700000" algn="tl">
                        <a:srgbClr val="DDDDDD"/>
                      </a:outerShdw>
                    </a:effectLst>
                    <a:latin typeface="Times New Roman" charset="0"/>
                  </a:rPr>
                  <a:t>, </a:t>
                </a:r>
                <a14:m>
                  <m:oMath xmlns:m="http://schemas.openxmlformats.org/officeDocument/2006/math">
                    <m:sSub>
                      <m:sSubPr>
                        <m:ctrlPr>
                          <a:rPr lang="en-US" sz="2000" i="1">
                            <a:solidFill>
                              <a:srgbClr val="000000"/>
                            </a:solidFill>
                            <a:effectLst>
                              <a:outerShdw blurRad="38100" dist="38100" dir="2700000" algn="tl">
                                <a:srgbClr val="DDDDDD"/>
                              </a:outerShdw>
                            </a:effectLst>
                            <a:latin typeface="Cambria Math" panose="02040503050406030204" pitchFamily="18" charset="0"/>
                          </a:rPr>
                        </m:ctrlPr>
                      </m:sSubPr>
                      <m:e>
                        <m:r>
                          <a:rPr lang="en-US" sz="2000" i="1">
                            <a:solidFill>
                              <a:srgbClr val="000000"/>
                            </a:solidFill>
                            <a:effectLst>
                              <a:outerShdw blurRad="38100" dist="38100" dir="2700000" algn="tl">
                                <a:srgbClr val="DDDDDD"/>
                              </a:outerShdw>
                            </a:effectLst>
                            <a:latin typeface="Cambria Math" panose="02040503050406030204" pitchFamily="18" charset="0"/>
                          </a:rPr>
                          <m:t>𝑉</m:t>
                        </m:r>
                      </m:e>
                      <m:sub>
                        <m:r>
                          <a:rPr lang="en-US" sz="2000" b="0" i="1" smtClean="0">
                            <a:solidFill>
                              <a:srgbClr val="000000"/>
                            </a:solidFill>
                            <a:effectLst>
                              <a:outerShdw blurRad="38100" dist="38100" dir="2700000" algn="tl">
                                <a:srgbClr val="DDDDDD"/>
                              </a:outerShdw>
                            </a:effectLst>
                            <a:latin typeface="Cambria Math" panose="02040503050406030204" pitchFamily="18" charset="0"/>
                          </a:rPr>
                          <m:t>𝑆</m:t>
                        </m:r>
                      </m:sub>
                    </m:sSub>
                  </m:oMath>
                </a14:m>
                <a:r>
                  <a:rPr lang="en-US" sz="2000" dirty="0">
                    <a:solidFill>
                      <a:srgbClr val="000000"/>
                    </a:solidFill>
                    <a:effectLst>
                      <a:outerShdw blurRad="38100" dist="38100" dir="2700000" algn="tl">
                        <a:srgbClr val="DDDDDD"/>
                      </a:outerShdw>
                    </a:effectLst>
                    <a:latin typeface="Times New Roman" charset="0"/>
                  </a:rPr>
                  <a:t>, </a:t>
                </a:r>
                <a14:m>
                  <m:oMath xmlns:m="http://schemas.openxmlformats.org/officeDocument/2006/math">
                    <m:sSub>
                      <m:sSubPr>
                        <m:ctrlPr>
                          <a:rPr lang="en-US" sz="2000" i="1">
                            <a:solidFill>
                              <a:srgbClr val="000000"/>
                            </a:solidFill>
                            <a:effectLst>
                              <a:outerShdw blurRad="38100" dist="38100" dir="2700000" algn="tl">
                                <a:srgbClr val="DDDDDD"/>
                              </a:outerShdw>
                            </a:effectLst>
                            <a:latin typeface="Cambria Math" panose="02040503050406030204" pitchFamily="18" charset="0"/>
                          </a:rPr>
                        </m:ctrlPr>
                      </m:sSubPr>
                      <m:e>
                        <m:r>
                          <a:rPr lang="en-US" sz="2000" i="1">
                            <a:solidFill>
                              <a:srgbClr val="000000"/>
                            </a:solidFill>
                            <a:effectLst>
                              <a:outerShdw blurRad="38100" dist="38100" dir="2700000" algn="tl">
                                <a:srgbClr val="DDDDDD"/>
                              </a:outerShdw>
                            </a:effectLst>
                            <a:latin typeface="Cambria Math" panose="02040503050406030204" pitchFamily="18" charset="0"/>
                          </a:rPr>
                          <m:t>𝑉</m:t>
                        </m:r>
                      </m:e>
                      <m:sub>
                        <m:r>
                          <a:rPr lang="en-US" sz="2000" b="0" i="1" smtClean="0">
                            <a:solidFill>
                              <a:srgbClr val="000000"/>
                            </a:solidFill>
                            <a:effectLst>
                              <a:outerShdw blurRad="38100" dist="38100" dir="2700000" algn="tl">
                                <a:srgbClr val="DDDDDD"/>
                              </a:outerShdw>
                            </a:effectLst>
                            <a:latin typeface="Cambria Math" panose="02040503050406030204" pitchFamily="18" charset="0"/>
                          </a:rPr>
                          <m:t>𝐹</m:t>
                        </m:r>
                      </m:sub>
                    </m:sSub>
                  </m:oMath>
                </a14:m>
                <a:r>
                  <a:rPr lang="en-US" sz="2000" dirty="0">
                    <a:solidFill>
                      <a:srgbClr val="000000"/>
                    </a:solidFill>
                    <a:effectLst>
                      <a:outerShdw blurRad="38100" dist="38100" dir="2700000" algn="tl">
                        <a:srgbClr val="DDDDDD"/>
                      </a:outerShdw>
                    </a:effectLst>
                    <a:latin typeface="Times New Roman" charset="0"/>
                  </a:rPr>
                  <a:t> (bias is variable)</a:t>
                </a:r>
              </a:p>
              <a:p>
                <a:pPr marL="1331913" lvl="1" indent="-609600" eaLnBrk="1" hangingPunct="1">
                  <a:spcBef>
                    <a:spcPts val="5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2000" dirty="0">
                    <a:solidFill>
                      <a:srgbClr val="000000"/>
                    </a:solidFill>
                    <a:effectLst>
                      <a:outerShdw blurRad="38100" dist="38100" dir="2700000" algn="tl">
                        <a:srgbClr val="DDDDDD"/>
                      </a:outerShdw>
                    </a:effectLst>
                    <a:latin typeface="Times New Roman" charset="0"/>
                  </a:rPr>
                  <a:t>Assortative mating due to primary phenotypic assortment (bias is variable)</a:t>
                </a:r>
              </a:p>
              <a:p>
                <a:pPr marL="608013" indent="-608013">
                  <a:spcBef>
                    <a:spcPts val="500"/>
                  </a:spcBef>
                  <a:buSzPct val="75000"/>
                  <a:buFont typeface="Wingdings" charset="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sz="2000" dirty="0">
                  <a:solidFill>
                    <a:srgbClr val="000000"/>
                  </a:solidFill>
                  <a:effectLst>
                    <a:outerShdw blurRad="38100" dist="38100" dir="2700000" algn="tl">
                      <a:srgbClr val="DDDDDD"/>
                    </a:outerShdw>
                  </a:effectLst>
                  <a:latin typeface="Times New Roman" charset="0"/>
                </a:endParaRPr>
              </a:p>
            </p:txBody>
          </p:sp>
        </mc:Choice>
        <mc:Fallback xmlns="">
          <p:sp>
            <p:nvSpPr>
              <p:cNvPr id="44036" name="Rectangle 4"/>
              <p:cNvSpPr>
                <a:spLocks noRot="1" noChangeAspect="1" noMove="1" noResize="1" noEditPoints="1" noAdjustHandles="1" noChangeArrowheads="1" noChangeShapeType="1" noTextEdit="1"/>
              </p:cNvSpPr>
              <p:nvPr/>
            </p:nvSpPr>
            <p:spPr bwMode="auto">
              <a:xfrm>
                <a:off x="304800" y="4876800"/>
                <a:ext cx="8839200" cy="1752600"/>
              </a:xfrm>
              <a:prstGeom prst="rect">
                <a:avLst/>
              </a:prstGeom>
              <a:blipFill>
                <a:blip r:embed="rId3"/>
                <a:stretch>
                  <a:fillRect l="-862" t="-4317"/>
                </a:stretch>
              </a:blip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a:noFill/>
                  </a:rPr>
                  <a:t> </a:t>
                </a:r>
              </a:p>
            </p:txBody>
          </p:sp>
        </mc:Fallback>
      </mc:AlternateContent>
      <p:sp>
        <p:nvSpPr>
          <p:cNvPr id="44037" name="Text Box 5"/>
          <p:cNvSpPr txBox="1">
            <a:spLocks noChangeArrowheads="1"/>
          </p:cNvSpPr>
          <p:nvPr/>
        </p:nvSpPr>
        <p:spPr bwMode="auto">
          <a:xfrm>
            <a:off x="6643688" y="2525713"/>
            <a:ext cx="2286000" cy="9477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1750"/>
              </a:spcBef>
              <a:buClrTx/>
              <a:buFontTx/>
              <a:buNone/>
              <a:defRPr/>
            </a:pPr>
            <a:r>
              <a:rPr lang="en-US" sz="2800" baseline="30000"/>
              <a:t>Note: m estimated and f fixed to 1</a:t>
            </a:r>
          </a:p>
        </p:txBody>
      </p:sp>
      <p:grpSp>
        <p:nvGrpSpPr>
          <p:cNvPr id="73734" name="Group 6"/>
          <p:cNvGrpSpPr>
            <a:grpSpLocks/>
          </p:cNvGrpSpPr>
          <p:nvPr/>
        </p:nvGrpSpPr>
        <p:grpSpPr bwMode="auto">
          <a:xfrm>
            <a:off x="2497138" y="928688"/>
            <a:ext cx="4144962" cy="3767137"/>
            <a:chOff x="1573" y="585"/>
            <a:chExt cx="2611" cy="2373"/>
          </a:xfrm>
        </p:grpSpPr>
        <p:sp>
          <p:nvSpPr>
            <p:cNvPr id="44039" name="Rectangle 7"/>
            <p:cNvSpPr>
              <a:spLocks noChangeArrowheads="1"/>
            </p:cNvSpPr>
            <p:nvPr/>
          </p:nvSpPr>
          <p:spPr bwMode="auto">
            <a:xfrm flipH="1">
              <a:off x="3317" y="1296"/>
              <a:ext cx="169" cy="182"/>
            </a:xfrm>
            <a:prstGeom prst="rect">
              <a:avLst/>
            </a:prstGeom>
            <a:solidFill>
              <a:srgbClr val="C2C2C2"/>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40" name="Rectangle 8"/>
            <p:cNvSpPr>
              <a:spLocks noChangeArrowheads="1"/>
            </p:cNvSpPr>
            <p:nvPr/>
          </p:nvSpPr>
          <p:spPr bwMode="auto">
            <a:xfrm flipH="1">
              <a:off x="3327" y="1306"/>
              <a:ext cx="172" cy="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Ma</a:t>
              </a:r>
            </a:p>
          </p:txBody>
        </p:sp>
        <p:sp>
          <p:nvSpPr>
            <p:cNvPr id="44041" name="Freeform 9"/>
            <p:cNvSpPr>
              <a:spLocks noChangeArrowheads="1"/>
            </p:cNvSpPr>
            <p:nvPr/>
          </p:nvSpPr>
          <p:spPr bwMode="auto">
            <a:xfrm flipH="1">
              <a:off x="3749" y="897"/>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42" name="Rectangle 10"/>
            <p:cNvSpPr>
              <a:spLocks noChangeArrowheads="1"/>
            </p:cNvSpPr>
            <p:nvPr/>
          </p:nvSpPr>
          <p:spPr bwMode="auto">
            <a:xfrm flipH="1">
              <a:off x="3795" y="920"/>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4043" name="Line 11"/>
            <p:cNvSpPr>
              <a:spLocks noChangeShapeType="1"/>
            </p:cNvSpPr>
            <p:nvPr/>
          </p:nvSpPr>
          <p:spPr bwMode="auto">
            <a:xfrm flipH="1">
              <a:off x="3484" y="1058"/>
              <a:ext cx="268"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44" name="Line 12"/>
            <p:cNvSpPr>
              <a:spLocks noChangeShapeType="1"/>
            </p:cNvSpPr>
            <p:nvPr/>
          </p:nvSpPr>
          <p:spPr bwMode="auto">
            <a:xfrm flipH="1">
              <a:off x="3427" y="950"/>
              <a:ext cx="149"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45" name="Rectangle 13"/>
            <p:cNvSpPr>
              <a:spLocks noChangeArrowheads="1"/>
            </p:cNvSpPr>
            <p:nvPr/>
          </p:nvSpPr>
          <p:spPr bwMode="auto">
            <a:xfrm flipH="1">
              <a:off x="3460" y="1011"/>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4046" name="Line 14"/>
            <p:cNvSpPr>
              <a:spLocks noChangeShapeType="1"/>
            </p:cNvSpPr>
            <p:nvPr/>
          </p:nvSpPr>
          <p:spPr bwMode="auto">
            <a:xfrm>
              <a:off x="3332" y="956"/>
              <a:ext cx="52"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47" name="Freeform 15"/>
            <p:cNvSpPr>
              <a:spLocks noChangeArrowheads="1"/>
            </p:cNvSpPr>
            <p:nvPr/>
          </p:nvSpPr>
          <p:spPr bwMode="auto">
            <a:xfrm flipH="1">
              <a:off x="3880" y="1105"/>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48" name="Rectangle 16"/>
            <p:cNvSpPr>
              <a:spLocks noChangeArrowheads="1"/>
            </p:cNvSpPr>
            <p:nvPr/>
          </p:nvSpPr>
          <p:spPr bwMode="auto">
            <a:xfrm flipH="1">
              <a:off x="3920" y="1122"/>
              <a:ext cx="8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4049" name="Line 17"/>
            <p:cNvSpPr>
              <a:spLocks noChangeShapeType="1"/>
            </p:cNvSpPr>
            <p:nvPr/>
          </p:nvSpPr>
          <p:spPr bwMode="auto">
            <a:xfrm flipH="1">
              <a:off x="3497" y="1217"/>
              <a:ext cx="377"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50" name="Rectangle 18"/>
            <p:cNvSpPr>
              <a:spLocks noChangeArrowheads="1"/>
            </p:cNvSpPr>
            <p:nvPr/>
          </p:nvSpPr>
          <p:spPr bwMode="auto">
            <a:xfrm flipH="1">
              <a:off x="3708" y="1189"/>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4051" name="Freeform 19"/>
            <p:cNvSpPr>
              <a:spLocks noChangeArrowheads="1"/>
            </p:cNvSpPr>
            <p:nvPr/>
          </p:nvSpPr>
          <p:spPr bwMode="auto">
            <a:xfrm flipH="1">
              <a:off x="3008" y="931"/>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52" name="Rectangle 20"/>
            <p:cNvSpPr>
              <a:spLocks noChangeArrowheads="1"/>
            </p:cNvSpPr>
            <p:nvPr/>
          </p:nvSpPr>
          <p:spPr bwMode="auto">
            <a:xfrm flipH="1">
              <a:off x="3051" y="962"/>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4053" name="Line 21"/>
            <p:cNvSpPr>
              <a:spLocks noChangeShapeType="1"/>
            </p:cNvSpPr>
            <p:nvPr/>
          </p:nvSpPr>
          <p:spPr bwMode="auto">
            <a:xfrm>
              <a:off x="3153" y="1083"/>
              <a:ext cx="149"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54" name="Rectangle 22"/>
            <p:cNvSpPr>
              <a:spLocks noChangeArrowheads="1"/>
            </p:cNvSpPr>
            <p:nvPr/>
          </p:nvSpPr>
          <p:spPr bwMode="auto">
            <a:xfrm flipH="1">
              <a:off x="3172" y="1088"/>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4055" name="Rectangle 23"/>
            <p:cNvSpPr>
              <a:spLocks noChangeArrowheads="1"/>
            </p:cNvSpPr>
            <p:nvPr/>
          </p:nvSpPr>
          <p:spPr bwMode="auto">
            <a:xfrm flipH="1">
              <a:off x="3628" y="1065"/>
              <a:ext cx="48"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4056" name="Freeform 24"/>
            <p:cNvSpPr>
              <a:spLocks noChangeArrowheads="1"/>
            </p:cNvSpPr>
            <p:nvPr/>
          </p:nvSpPr>
          <p:spPr bwMode="auto">
            <a:xfrm flipH="1">
              <a:off x="3518" y="768"/>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57" name="Rectangle 25"/>
            <p:cNvSpPr>
              <a:spLocks noChangeArrowheads="1"/>
            </p:cNvSpPr>
            <p:nvPr/>
          </p:nvSpPr>
          <p:spPr bwMode="auto">
            <a:xfrm flipH="1">
              <a:off x="3565" y="788"/>
              <a:ext cx="7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4058" name="Freeform 26"/>
            <p:cNvSpPr>
              <a:spLocks noChangeArrowheads="1"/>
            </p:cNvSpPr>
            <p:nvPr/>
          </p:nvSpPr>
          <p:spPr bwMode="auto">
            <a:xfrm flipH="1">
              <a:off x="3237" y="774"/>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59" name="Freeform 27"/>
            <p:cNvSpPr>
              <a:spLocks/>
            </p:cNvSpPr>
            <p:nvPr/>
          </p:nvSpPr>
          <p:spPr bwMode="auto">
            <a:xfrm rot="1920000" flipH="1">
              <a:off x="3640" y="695"/>
              <a:ext cx="80" cy="87"/>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60" name="Rectangle 28"/>
            <p:cNvSpPr>
              <a:spLocks noChangeArrowheads="1"/>
            </p:cNvSpPr>
            <p:nvPr/>
          </p:nvSpPr>
          <p:spPr bwMode="auto">
            <a:xfrm flipH="1">
              <a:off x="3676" y="636"/>
              <a:ext cx="61"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44061" name="Freeform 29"/>
            <p:cNvSpPr>
              <a:spLocks/>
            </p:cNvSpPr>
            <p:nvPr/>
          </p:nvSpPr>
          <p:spPr bwMode="auto">
            <a:xfrm rot="15780000" flipH="1">
              <a:off x="3171" y="848"/>
              <a:ext cx="101" cy="76"/>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62" name="Rectangle 30"/>
            <p:cNvSpPr>
              <a:spLocks noChangeArrowheads="1"/>
            </p:cNvSpPr>
            <p:nvPr/>
          </p:nvSpPr>
          <p:spPr bwMode="auto">
            <a:xfrm flipH="1">
              <a:off x="3152" y="835"/>
              <a:ext cx="4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44063" name="Freeform 31"/>
            <p:cNvSpPr>
              <a:spLocks/>
            </p:cNvSpPr>
            <p:nvPr/>
          </p:nvSpPr>
          <p:spPr bwMode="auto">
            <a:xfrm flipH="1">
              <a:off x="3316" y="670"/>
              <a:ext cx="275" cy="91"/>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64" name="Rectangle 32"/>
            <p:cNvSpPr>
              <a:spLocks noChangeArrowheads="1"/>
            </p:cNvSpPr>
            <p:nvPr/>
          </p:nvSpPr>
          <p:spPr bwMode="auto">
            <a:xfrm flipH="1">
              <a:off x="3424" y="585"/>
              <a:ext cx="52"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44065" name="Rectangle 33"/>
            <p:cNvSpPr>
              <a:spLocks noChangeArrowheads="1"/>
            </p:cNvSpPr>
            <p:nvPr/>
          </p:nvSpPr>
          <p:spPr bwMode="auto">
            <a:xfrm flipH="1">
              <a:off x="3328" y="965"/>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4066" name="Rectangle 34"/>
            <p:cNvSpPr>
              <a:spLocks noChangeArrowheads="1"/>
            </p:cNvSpPr>
            <p:nvPr/>
          </p:nvSpPr>
          <p:spPr bwMode="auto">
            <a:xfrm flipH="1">
              <a:off x="3290" y="792"/>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4067" name="Rectangle 35"/>
            <p:cNvSpPr>
              <a:spLocks noChangeArrowheads="1"/>
            </p:cNvSpPr>
            <p:nvPr/>
          </p:nvSpPr>
          <p:spPr bwMode="auto">
            <a:xfrm>
              <a:off x="2279" y="1289"/>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68" name="Rectangle 36"/>
            <p:cNvSpPr>
              <a:spLocks noChangeArrowheads="1"/>
            </p:cNvSpPr>
            <p:nvPr/>
          </p:nvSpPr>
          <p:spPr bwMode="auto">
            <a:xfrm>
              <a:off x="2290" y="1306"/>
              <a:ext cx="172" cy="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Fa</a:t>
              </a:r>
            </a:p>
          </p:txBody>
        </p:sp>
        <p:sp>
          <p:nvSpPr>
            <p:cNvPr id="44069" name="Freeform 37"/>
            <p:cNvSpPr>
              <a:spLocks noChangeArrowheads="1"/>
            </p:cNvSpPr>
            <p:nvPr/>
          </p:nvSpPr>
          <p:spPr bwMode="auto">
            <a:xfrm>
              <a:off x="1851" y="897"/>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70" name="Rectangle 38"/>
            <p:cNvSpPr>
              <a:spLocks noChangeArrowheads="1"/>
            </p:cNvSpPr>
            <p:nvPr/>
          </p:nvSpPr>
          <p:spPr bwMode="auto">
            <a:xfrm>
              <a:off x="1900" y="920"/>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4071" name="Line 39"/>
            <p:cNvSpPr>
              <a:spLocks noChangeShapeType="1"/>
            </p:cNvSpPr>
            <p:nvPr/>
          </p:nvSpPr>
          <p:spPr bwMode="auto">
            <a:xfrm>
              <a:off x="2018" y="1058"/>
              <a:ext cx="266"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72" name="Line 40"/>
            <p:cNvSpPr>
              <a:spLocks noChangeShapeType="1"/>
            </p:cNvSpPr>
            <p:nvPr/>
          </p:nvSpPr>
          <p:spPr bwMode="auto">
            <a:xfrm>
              <a:off x="2194" y="950"/>
              <a:ext cx="147"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73" name="Rectangle 41"/>
            <p:cNvSpPr>
              <a:spLocks noChangeArrowheads="1"/>
            </p:cNvSpPr>
            <p:nvPr/>
          </p:nvSpPr>
          <p:spPr bwMode="auto">
            <a:xfrm>
              <a:off x="2251" y="1011"/>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4074" name="Line 42"/>
            <p:cNvSpPr>
              <a:spLocks noChangeShapeType="1"/>
            </p:cNvSpPr>
            <p:nvPr/>
          </p:nvSpPr>
          <p:spPr bwMode="auto">
            <a:xfrm flipH="1">
              <a:off x="2384" y="956"/>
              <a:ext cx="54"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75" name="Freeform 43"/>
            <p:cNvSpPr>
              <a:spLocks noChangeArrowheads="1"/>
            </p:cNvSpPr>
            <p:nvPr/>
          </p:nvSpPr>
          <p:spPr bwMode="auto">
            <a:xfrm>
              <a:off x="1719" y="1105"/>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76" name="Rectangle 44"/>
            <p:cNvSpPr>
              <a:spLocks noChangeArrowheads="1"/>
            </p:cNvSpPr>
            <p:nvPr/>
          </p:nvSpPr>
          <p:spPr bwMode="auto">
            <a:xfrm>
              <a:off x="1769" y="1122"/>
              <a:ext cx="80" cy="133"/>
            </a:xfrm>
            <a:prstGeom prst="rect">
              <a:avLst/>
            </a:prstGeom>
            <a:solidFill>
              <a:srgbClr val="3366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4077" name="Line 45"/>
            <p:cNvSpPr>
              <a:spLocks noChangeShapeType="1"/>
            </p:cNvSpPr>
            <p:nvPr/>
          </p:nvSpPr>
          <p:spPr bwMode="auto">
            <a:xfrm>
              <a:off x="1896" y="1217"/>
              <a:ext cx="375"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78" name="Rectangle 46"/>
            <p:cNvSpPr>
              <a:spLocks noChangeArrowheads="1"/>
            </p:cNvSpPr>
            <p:nvPr/>
          </p:nvSpPr>
          <p:spPr bwMode="auto">
            <a:xfrm>
              <a:off x="2004" y="1189"/>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4079" name="Freeform 47"/>
            <p:cNvSpPr>
              <a:spLocks noChangeArrowheads="1"/>
            </p:cNvSpPr>
            <p:nvPr/>
          </p:nvSpPr>
          <p:spPr bwMode="auto">
            <a:xfrm>
              <a:off x="2593" y="931"/>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80" name="Rectangle 48"/>
            <p:cNvSpPr>
              <a:spLocks noChangeArrowheads="1"/>
            </p:cNvSpPr>
            <p:nvPr/>
          </p:nvSpPr>
          <p:spPr bwMode="auto">
            <a:xfrm>
              <a:off x="2644" y="962"/>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4081" name="Line 49"/>
            <p:cNvSpPr>
              <a:spLocks noChangeShapeType="1"/>
            </p:cNvSpPr>
            <p:nvPr/>
          </p:nvSpPr>
          <p:spPr bwMode="auto">
            <a:xfrm flipH="1">
              <a:off x="2466" y="1083"/>
              <a:ext cx="151"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82" name="Rectangle 50"/>
            <p:cNvSpPr>
              <a:spLocks noChangeArrowheads="1"/>
            </p:cNvSpPr>
            <p:nvPr/>
          </p:nvSpPr>
          <p:spPr bwMode="auto">
            <a:xfrm>
              <a:off x="2541" y="1088"/>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4083" name="Rectangle 51"/>
            <p:cNvSpPr>
              <a:spLocks noChangeArrowheads="1"/>
            </p:cNvSpPr>
            <p:nvPr/>
          </p:nvSpPr>
          <p:spPr bwMode="auto">
            <a:xfrm>
              <a:off x="2094" y="1065"/>
              <a:ext cx="48"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4084" name="Freeform 52"/>
            <p:cNvSpPr>
              <a:spLocks noChangeArrowheads="1"/>
            </p:cNvSpPr>
            <p:nvPr/>
          </p:nvSpPr>
          <p:spPr bwMode="auto">
            <a:xfrm>
              <a:off x="2083" y="768"/>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85" name="Rectangle 53"/>
            <p:cNvSpPr>
              <a:spLocks noChangeArrowheads="1"/>
            </p:cNvSpPr>
            <p:nvPr/>
          </p:nvSpPr>
          <p:spPr bwMode="auto">
            <a:xfrm>
              <a:off x="2130" y="788"/>
              <a:ext cx="7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4086" name="Freeform 54"/>
            <p:cNvSpPr>
              <a:spLocks noChangeArrowheads="1"/>
            </p:cNvSpPr>
            <p:nvPr/>
          </p:nvSpPr>
          <p:spPr bwMode="auto">
            <a:xfrm>
              <a:off x="2363" y="774"/>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87" name="Freeform 55"/>
            <p:cNvSpPr>
              <a:spLocks/>
            </p:cNvSpPr>
            <p:nvPr/>
          </p:nvSpPr>
          <p:spPr bwMode="auto">
            <a:xfrm rot="19680000">
              <a:off x="2049" y="695"/>
              <a:ext cx="80" cy="87"/>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88" name="Rectangle 56"/>
            <p:cNvSpPr>
              <a:spLocks noChangeArrowheads="1"/>
            </p:cNvSpPr>
            <p:nvPr/>
          </p:nvSpPr>
          <p:spPr bwMode="auto">
            <a:xfrm>
              <a:off x="2032" y="636"/>
              <a:ext cx="61"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44089" name="Freeform 57"/>
            <p:cNvSpPr>
              <a:spLocks/>
            </p:cNvSpPr>
            <p:nvPr/>
          </p:nvSpPr>
          <p:spPr bwMode="auto">
            <a:xfrm rot="5820000">
              <a:off x="2500" y="846"/>
              <a:ext cx="101" cy="7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90" name="Rectangle 58"/>
            <p:cNvSpPr>
              <a:spLocks noChangeArrowheads="1"/>
            </p:cNvSpPr>
            <p:nvPr/>
          </p:nvSpPr>
          <p:spPr bwMode="auto">
            <a:xfrm>
              <a:off x="2567" y="835"/>
              <a:ext cx="4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44091" name="Freeform 59"/>
            <p:cNvSpPr>
              <a:spLocks/>
            </p:cNvSpPr>
            <p:nvPr/>
          </p:nvSpPr>
          <p:spPr bwMode="auto">
            <a:xfrm>
              <a:off x="2174" y="670"/>
              <a:ext cx="275" cy="91"/>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92" name="Rectangle 60"/>
            <p:cNvSpPr>
              <a:spLocks noChangeArrowheads="1"/>
            </p:cNvSpPr>
            <p:nvPr/>
          </p:nvSpPr>
          <p:spPr bwMode="auto">
            <a:xfrm>
              <a:off x="2289" y="585"/>
              <a:ext cx="52"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44093" name="Rectangle 61"/>
            <p:cNvSpPr>
              <a:spLocks noChangeArrowheads="1"/>
            </p:cNvSpPr>
            <p:nvPr/>
          </p:nvSpPr>
          <p:spPr bwMode="auto">
            <a:xfrm>
              <a:off x="2412" y="968"/>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4094" name="Rectangle 62"/>
            <p:cNvSpPr>
              <a:spLocks noChangeArrowheads="1"/>
            </p:cNvSpPr>
            <p:nvPr/>
          </p:nvSpPr>
          <p:spPr bwMode="auto">
            <a:xfrm>
              <a:off x="2408" y="792"/>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4095" name="Line 63"/>
            <p:cNvSpPr>
              <a:spLocks noChangeShapeType="1"/>
            </p:cNvSpPr>
            <p:nvPr/>
          </p:nvSpPr>
          <p:spPr bwMode="auto">
            <a:xfrm>
              <a:off x="2237" y="922"/>
              <a:ext cx="1280" cy="1362"/>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96" name="Line 64"/>
            <p:cNvSpPr>
              <a:spLocks noChangeShapeType="1"/>
            </p:cNvSpPr>
            <p:nvPr/>
          </p:nvSpPr>
          <p:spPr bwMode="auto">
            <a:xfrm>
              <a:off x="2443" y="1472"/>
              <a:ext cx="1351" cy="81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97" name="Line 65"/>
            <p:cNvSpPr>
              <a:spLocks noChangeShapeType="1"/>
            </p:cNvSpPr>
            <p:nvPr/>
          </p:nvSpPr>
          <p:spPr bwMode="auto">
            <a:xfrm flipH="1">
              <a:off x="1922" y="1463"/>
              <a:ext cx="441" cy="791"/>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98" name="Rectangle 66"/>
            <p:cNvSpPr>
              <a:spLocks noChangeArrowheads="1"/>
            </p:cNvSpPr>
            <p:nvPr/>
          </p:nvSpPr>
          <p:spPr bwMode="auto">
            <a:xfrm>
              <a:off x="2238" y="1543"/>
              <a:ext cx="79"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4099" name="Rectangle 67"/>
            <p:cNvSpPr>
              <a:spLocks noChangeArrowheads="1"/>
            </p:cNvSpPr>
            <p:nvPr/>
          </p:nvSpPr>
          <p:spPr bwMode="auto">
            <a:xfrm flipH="1">
              <a:off x="2487" y="1476"/>
              <a:ext cx="111"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4100" name="Line 68"/>
            <p:cNvSpPr>
              <a:spLocks noChangeShapeType="1"/>
            </p:cNvSpPr>
            <p:nvPr/>
          </p:nvSpPr>
          <p:spPr bwMode="auto">
            <a:xfrm>
              <a:off x="2174" y="959"/>
              <a:ext cx="2" cy="1289"/>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01" name="Rectangle 69"/>
            <p:cNvSpPr>
              <a:spLocks noChangeArrowheads="1"/>
            </p:cNvSpPr>
            <p:nvPr/>
          </p:nvSpPr>
          <p:spPr bwMode="auto">
            <a:xfrm flipH="1">
              <a:off x="1890" y="2776"/>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02" name="Rectangle 70"/>
            <p:cNvSpPr>
              <a:spLocks noChangeArrowheads="1"/>
            </p:cNvSpPr>
            <p:nvPr/>
          </p:nvSpPr>
          <p:spPr bwMode="auto">
            <a:xfrm flipH="1">
              <a:off x="1898" y="2809"/>
              <a:ext cx="172" cy="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T1</a:t>
              </a:r>
            </a:p>
          </p:txBody>
        </p:sp>
        <p:sp>
          <p:nvSpPr>
            <p:cNvPr id="44103" name="Freeform 71"/>
            <p:cNvSpPr>
              <a:spLocks noChangeArrowheads="1"/>
            </p:cNvSpPr>
            <p:nvPr/>
          </p:nvSpPr>
          <p:spPr bwMode="auto">
            <a:xfrm flipH="1">
              <a:off x="2314" y="2384"/>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04" name="Rectangle 72"/>
            <p:cNvSpPr>
              <a:spLocks noChangeArrowheads="1"/>
            </p:cNvSpPr>
            <p:nvPr/>
          </p:nvSpPr>
          <p:spPr bwMode="auto">
            <a:xfrm flipH="1">
              <a:off x="2364" y="2407"/>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4105" name="Line 73"/>
            <p:cNvSpPr>
              <a:spLocks noChangeShapeType="1"/>
            </p:cNvSpPr>
            <p:nvPr/>
          </p:nvSpPr>
          <p:spPr bwMode="auto">
            <a:xfrm flipH="1">
              <a:off x="2053" y="2545"/>
              <a:ext cx="268"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06" name="Line 74"/>
            <p:cNvSpPr>
              <a:spLocks noChangeShapeType="1"/>
            </p:cNvSpPr>
            <p:nvPr/>
          </p:nvSpPr>
          <p:spPr bwMode="auto">
            <a:xfrm flipH="1">
              <a:off x="1996" y="2437"/>
              <a:ext cx="149"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07" name="Rectangle 75"/>
            <p:cNvSpPr>
              <a:spLocks noChangeArrowheads="1"/>
            </p:cNvSpPr>
            <p:nvPr/>
          </p:nvSpPr>
          <p:spPr bwMode="auto">
            <a:xfrm flipH="1">
              <a:off x="2030" y="2498"/>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4108" name="Line 76"/>
            <p:cNvSpPr>
              <a:spLocks noChangeShapeType="1"/>
            </p:cNvSpPr>
            <p:nvPr/>
          </p:nvSpPr>
          <p:spPr bwMode="auto">
            <a:xfrm>
              <a:off x="1901" y="2443"/>
              <a:ext cx="52"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09" name="Freeform 77"/>
            <p:cNvSpPr>
              <a:spLocks noChangeArrowheads="1"/>
            </p:cNvSpPr>
            <p:nvPr/>
          </p:nvSpPr>
          <p:spPr bwMode="auto">
            <a:xfrm flipH="1">
              <a:off x="2449" y="2592"/>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10" name="Rectangle 78"/>
            <p:cNvSpPr>
              <a:spLocks noChangeArrowheads="1"/>
            </p:cNvSpPr>
            <p:nvPr/>
          </p:nvSpPr>
          <p:spPr bwMode="auto">
            <a:xfrm flipH="1">
              <a:off x="2489" y="2609"/>
              <a:ext cx="8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4111" name="Line 79"/>
            <p:cNvSpPr>
              <a:spLocks noChangeShapeType="1"/>
            </p:cNvSpPr>
            <p:nvPr/>
          </p:nvSpPr>
          <p:spPr bwMode="auto">
            <a:xfrm flipH="1">
              <a:off x="2066" y="2704"/>
              <a:ext cx="377"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12" name="Rectangle 80"/>
            <p:cNvSpPr>
              <a:spLocks noChangeArrowheads="1"/>
            </p:cNvSpPr>
            <p:nvPr/>
          </p:nvSpPr>
          <p:spPr bwMode="auto">
            <a:xfrm flipH="1">
              <a:off x="2276" y="2676"/>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4113" name="Freeform 81"/>
            <p:cNvSpPr>
              <a:spLocks noChangeArrowheads="1"/>
            </p:cNvSpPr>
            <p:nvPr/>
          </p:nvSpPr>
          <p:spPr bwMode="auto">
            <a:xfrm flipH="1">
              <a:off x="1573" y="2418"/>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14" name="Rectangle 82"/>
            <p:cNvSpPr>
              <a:spLocks noChangeArrowheads="1"/>
            </p:cNvSpPr>
            <p:nvPr/>
          </p:nvSpPr>
          <p:spPr bwMode="auto">
            <a:xfrm flipH="1">
              <a:off x="1620" y="2449"/>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4115" name="Line 83"/>
            <p:cNvSpPr>
              <a:spLocks noChangeShapeType="1"/>
            </p:cNvSpPr>
            <p:nvPr/>
          </p:nvSpPr>
          <p:spPr bwMode="auto">
            <a:xfrm>
              <a:off x="1722" y="2570"/>
              <a:ext cx="149"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16" name="Rectangle 84"/>
            <p:cNvSpPr>
              <a:spLocks noChangeArrowheads="1"/>
            </p:cNvSpPr>
            <p:nvPr/>
          </p:nvSpPr>
          <p:spPr bwMode="auto">
            <a:xfrm flipH="1">
              <a:off x="1749" y="2586"/>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4117" name="Rectangle 85"/>
            <p:cNvSpPr>
              <a:spLocks noChangeArrowheads="1"/>
            </p:cNvSpPr>
            <p:nvPr/>
          </p:nvSpPr>
          <p:spPr bwMode="auto">
            <a:xfrm flipH="1">
              <a:off x="2197" y="2552"/>
              <a:ext cx="48"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4118" name="Freeform 86"/>
            <p:cNvSpPr>
              <a:spLocks noChangeArrowheads="1"/>
            </p:cNvSpPr>
            <p:nvPr/>
          </p:nvSpPr>
          <p:spPr bwMode="auto">
            <a:xfrm flipH="1">
              <a:off x="2083" y="2255"/>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19" name="Rectangle 87"/>
            <p:cNvSpPr>
              <a:spLocks noChangeArrowheads="1"/>
            </p:cNvSpPr>
            <p:nvPr/>
          </p:nvSpPr>
          <p:spPr bwMode="auto">
            <a:xfrm flipH="1">
              <a:off x="2134" y="2275"/>
              <a:ext cx="7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4120" name="Freeform 88"/>
            <p:cNvSpPr>
              <a:spLocks noChangeArrowheads="1"/>
            </p:cNvSpPr>
            <p:nvPr/>
          </p:nvSpPr>
          <p:spPr bwMode="auto">
            <a:xfrm flipH="1">
              <a:off x="1806" y="2261"/>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21" name="Rectangle 89"/>
            <p:cNvSpPr>
              <a:spLocks noChangeArrowheads="1"/>
            </p:cNvSpPr>
            <p:nvPr/>
          </p:nvSpPr>
          <p:spPr bwMode="auto">
            <a:xfrm flipH="1">
              <a:off x="1895" y="2498"/>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4122" name="Rectangle 90"/>
            <p:cNvSpPr>
              <a:spLocks noChangeArrowheads="1"/>
            </p:cNvSpPr>
            <p:nvPr/>
          </p:nvSpPr>
          <p:spPr bwMode="auto">
            <a:xfrm flipH="1">
              <a:off x="1859" y="2279"/>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4123" name="Rectangle 91"/>
            <p:cNvSpPr>
              <a:spLocks noChangeArrowheads="1"/>
            </p:cNvSpPr>
            <p:nvPr/>
          </p:nvSpPr>
          <p:spPr bwMode="auto">
            <a:xfrm>
              <a:off x="3702" y="2776"/>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24" name="Rectangle 92"/>
            <p:cNvSpPr>
              <a:spLocks noChangeArrowheads="1"/>
            </p:cNvSpPr>
            <p:nvPr/>
          </p:nvSpPr>
          <p:spPr bwMode="auto">
            <a:xfrm>
              <a:off x="3713" y="2793"/>
              <a:ext cx="172" cy="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T2</a:t>
              </a:r>
            </a:p>
          </p:txBody>
        </p:sp>
        <p:sp>
          <p:nvSpPr>
            <p:cNvPr id="44125" name="Freeform 93"/>
            <p:cNvSpPr>
              <a:spLocks noChangeArrowheads="1"/>
            </p:cNvSpPr>
            <p:nvPr/>
          </p:nvSpPr>
          <p:spPr bwMode="auto">
            <a:xfrm>
              <a:off x="3274" y="2384"/>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26" name="Rectangle 94"/>
            <p:cNvSpPr>
              <a:spLocks noChangeArrowheads="1"/>
            </p:cNvSpPr>
            <p:nvPr/>
          </p:nvSpPr>
          <p:spPr bwMode="auto">
            <a:xfrm>
              <a:off x="3323" y="2407"/>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4127" name="Line 95"/>
            <p:cNvSpPr>
              <a:spLocks noChangeShapeType="1"/>
            </p:cNvSpPr>
            <p:nvPr/>
          </p:nvSpPr>
          <p:spPr bwMode="auto">
            <a:xfrm>
              <a:off x="3441" y="2545"/>
              <a:ext cx="266"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28" name="Line 96"/>
            <p:cNvSpPr>
              <a:spLocks noChangeShapeType="1"/>
            </p:cNvSpPr>
            <p:nvPr/>
          </p:nvSpPr>
          <p:spPr bwMode="auto">
            <a:xfrm>
              <a:off x="3617" y="2437"/>
              <a:ext cx="147"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29" name="Rectangle 97"/>
            <p:cNvSpPr>
              <a:spLocks noChangeArrowheads="1"/>
            </p:cNvSpPr>
            <p:nvPr/>
          </p:nvSpPr>
          <p:spPr bwMode="auto">
            <a:xfrm>
              <a:off x="3674" y="2498"/>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4130" name="Line 98"/>
            <p:cNvSpPr>
              <a:spLocks noChangeShapeType="1"/>
            </p:cNvSpPr>
            <p:nvPr/>
          </p:nvSpPr>
          <p:spPr bwMode="auto">
            <a:xfrm flipH="1">
              <a:off x="3807" y="2443"/>
              <a:ext cx="54"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31" name="Freeform 99"/>
            <p:cNvSpPr>
              <a:spLocks noChangeArrowheads="1"/>
            </p:cNvSpPr>
            <p:nvPr/>
          </p:nvSpPr>
          <p:spPr bwMode="auto">
            <a:xfrm>
              <a:off x="3142" y="2592"/>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32" name="Rectangle 100"/>
            <p:cNvSpPr>
              <a:spLocks noChangeArrowheads="1"/>
            </p:cNvSpPr>
            <p:nvPr/>
          </p:nvSpPr>
          <p:spPr bwMode="auto">
            <a:xfrm>
              <a:off x="3192" y="2609"/>
              <a:ext cx="8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4133" name="Line 101"/>
            <p:cNvSpPr>
              <a:spLocks noChangeShapeType="1"/>
            </p:cNvSpPr>
            <p:nvPr/>
          </p:nvSpPr>
          <p:spPr bwMode="auto">
            <a:xfrm>
              <a:off x="3319" y="2704"/>
              <a:ext cx="375"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34" name="Rectangle 102"/>
            <p:cNvSpPr>
              <a:spLocks noChangeArrowheads="1"/>
            </p:cNvSpPr>
            <p:nvPr/>
          </p:nvSpPr>
          <p:spPr bwMode="auto">
            <a:xfrm>
              <a:off x="3427" y="2676"/>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4135" name="Freeform 103"/>
            <p:cNvSpPr>
              <a:spLocks noChangeArrowheads="1"/>
            </p:cNvSpPr>
            <p:nvPr/>
          </p:nvSpPr>
          <p:spPr bwMode="auto">
            <a:xfrm>
              <a:off x="4016" y="2418"/>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36" name="Rectangle 104"/>
            <p:cNvSpPr>
              <a:spLocks noChangeArrowheads="1"/>
            </p:cNvSpPr>
            <p:nvPr/>
          </p:nvSpPr>
          <p:spPr bwMode="auto">
            <a:xfrm>
              <a:off x="4067" y="2449"/>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4137" name="Line 105"/>
            <p:cNvSpPr>
              <a:spLocks noChangeShapeType="1"/>
            </p:cNvSpPr>
            <p:nvPr/>
          </p:nvSpPr>
          <p:spPr bwMode="auto">
            <a:xfrm flipH="1">
              <a:off x="3889" y="2570"/>
              <a:ext cx="151"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38" name="Rectangle 106"/>
            <p:cNvSpPr>
              <a:spLocks noChangeArrowheads="1"/>
            </p:cNvSpPr>
            <p:nvPr/>
          </p:nvSpPr>
          <p:spPr bwMode="auto">
            <a:xfrm>
              <a:off x="3951" y="2573"/>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4139" name="Rectangle 107"/>
            <p:cNvSpPr>
              <a:spLocks noChangeArrowheads="1"/>
            </p:cNvSpPr>
            <p:nvPr/>
          </p:nvSpPr>
          <p:spPr bwMode="auto">
            <a:xfrm>
              <a:off x="3517" y="2552"/>
              <a:ext cx="48"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4140" name="Freeform 108"/>
            <p:cNvSpPr>
              <a:spLocks noChangeArrowheads="1"/>
            </p:cNvSpPr>
            <p:nvPr/>
          </p:nvSpPr>
          <p:spPr bwMode="auto">
            <a:xfrm>
              <a:off x="3506" y="2255"/>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41" name="Rectangle 109"/>
            <p:cNvSpPr>
              <a:spLocks noChangeArrowheads="1"/>
            </p:cNvSpPr>
            <p:nvPr/>
          </p:nvSpPr>
          <p:spPr bwMode="auto">
            <a:xfrm>
              <a:off x="3553" y="2275"/>
              <a:ext cx="70" cy="133"/>
            </a:xfrm>
            <a:prstGeom prst="rect">
              <a:avLst/>
            </a:prstGeom>
            <a:solidFill>
              <a:srgbClr val="FF0000"/>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4142" name="Freeform 110"/>
            <p:cNvSpPr>
              <a:spLocks noChangeArrowheads="1"/>
            </p:cNvSpPr>
            <p:nvPr/>
          </p:nvSpPr>
          <p:spPr bwMode="auto">
            <a:xfrm>
              <a:off x="3786" y="2261"/>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43" name="Freeform 111"/>
            <p:cNvSpPr>
              <a:spLocks/>
            </p:cNvSpPr>
            <p:nvPr/>
          </p:nvSpPr>
          <p:spPr bwMode="auto">
            <a:xfrm rot="5820000">
              <a:off x="3651" y="2321"/>
              <a:ext cx="101" cy="7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44" name="Rectangle 112"/>
            <p:cNvSpPr>
              <a:spLocks noChangeArrowheads="1"/>
            </p:cNvSpPr>
            <p:nvPr/>
          </p:nvSpPr>
          <p:spPr bwMode="auto">
            <a:xfrm>
              <a:off x="3820" y="2503"/>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4145" name="Rectangle 113"/>
            <p:cNvSpPr>
              <a:spLocks noChangeArrowheads="1"/>
            </p:cNvSpPr>
            <p:nvPr/>
          </p:nvSpPr>
          <p:spPr bwMode="auto">
            <a:xfrm>
              <a:off x="3831" y="2279"/>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4146" name="Freeform 114"/>
            <p:cNvSpPr>
              <a:spLocks/>
            </p:cNvSpPr>
            <p:nvPr/>
          </p:nvSpPr>
          <p:spPr bwMode="auto">
            <a:xfrm rot="15780000" flipH="1">
              <a:off x="2005" y="2323"/>
              <a:ext cx="101" cy="76"/>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47" name="Line 115"/>
            <p:cNvSpPr>
              <a:spLocks noChangeShapeType="1"/>
            </p:cNvSpPr>
            <p:nvPr/>
          </p:nvSpPr>
          <p:spPr bwMode="auto">
            <a:xfrm flipH="1">
              <a:off x="2251" y="926"/>
              <a:ext cx="1282" cy="1362"/>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48" name="Line 116"/>
            <p:cNvSpPr>
              <a:spLocks noChangeShapeType="1"/>
            </p:cNvSpPr>
            <p:nvPr/>
          </p:nvSpPr>
          <p:spPr bwMode="auto">
            <a:xfrm flipH="1">
              <a:off x="1974" y="1476"/>
              <a:ext cx="1353" cy="81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49" name="Line 117"/>
            <p:cNvSpPr>
              <a:spLocks noChangeShapeType="1"/>
            </p:cNvSpPr>
            <p:nvPr/>
          </p:nvSpPr>
          <p:spPr bwMode="auto">
            <a:xfrm>
              <a:off x="3407" y="1467"/>
              <a:ext cx="439" cy="791"/>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50" name="Rectangle 118"/>
            <p:cNvSpPr>
              <a:spLocks noChangeArrowheads="1"/>
            </p:cNvSpPr>
            <p:nvPr/>
          </p:nvSpPr>
          <p:spPr bwMode="auto">
            <a:xfrm flipH="1">
              <a:off x="3450" y="1547"/>
              <a:ext cx="79"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4151" name="Rectangle 119"/>
            <p:cNvSpPr>
              <a:spLocks noChangeArrowheads="1"/>
            </p:cNvSpPr>
            <p:nvPr/>
          </p:nvSpPr>
          <p:spPr bwMode="auto">
            <a:xfrm>
              <a:off x="3171" y="1476"/>
              <a:ext cx="111"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4152" name="Line 120"/>
            <p:cNvSpPr>
              <a:spLocks noChangeShapeType="1"/>
            </p:cNvSpPr>
            <p:nvPr/>
          </p:nvSpPr>
          <p:spPr bwMode="auto">
            <a:xfrm flipH="1">
              <a:off x="3592" y="963"/>
              <a:ext cx="4" cy="1289"/>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53" name="Freeform 121"/>
            <p:cNvSpPr>
              <a:spLocks/>
            </p:cNvSpPr>
            <p:nvPr/>
          </p:nvSpPr>
          <p:spPr bwMode="auto">
            <a:xfrm>
              <a:off x="2519" y="2420"/>
              <a:ext cx="693" cy="162"/>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54" name="Rectangle 122"/>
            <p:cNvSpPr>
              <a:spLocks noChangeArrowheads="1"/>
            </p:cNvSpPr>
            <p:nvPr/>
          </p:nvSpPr>
          <p:spPr bwMode="auto">
            <a:xfrm flipH="1">
              <a:off x="2824" y="2366"/>
              <a:ext cx="111" cy="130"/>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z</a:t>
              </a:r>
              <a:r>
                <a:rPr lang="en-US" sz="1200" baseline="-25000">
                  <a:solidFill>
                    <a:srgbClr val="333399"/>
                  </a:solidFill>
                </a:rPr>
                <a:t>d</a:t>
              </a:r>
            </a:p>
          </p:txBody>
        </p:sp>
        <p:grpSp>
          <p:nvGrpSpPr>
            <p:cNvPr id="73853" name="Group 123"/>
            <p:cNvGrpSpPr>
              <a:grpSpLocks/>
            </p:cNvGrpSpPr>
            <p:nvPr/>
          </p:nvGrpSpPr>
          <p:grpSpPr bwMode="auto">
            <a:xfrm>
              <a:off x="2425" y="2100"/>
              <a:ext cx="886" cy="251"/>
              <a:chOff x="2425" y="2100"/>
              <a:chExt cx="886" cy="251"/>
            </a:xfrm>
          </p:grpSpPr>
          <p:sp>
            <p:nvSpPr>
              <p:cNvPr id="44156" name="Freeform 124"/>
              <p:cNvSpPr>
                <a:spLocks/>
              </p:cNvSpPr>
              <p:nvPr/>
            </p:nvSpPr>
            <p:spPr bwMode="auto">
              <a:xfrm>
                <a:off x="2425" y="2147"/>
                <a:ext cx="886" cy="204"/>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57" name="Rectangle 125"/>
              <p:cNvSpPr>
                <a:spLocks noChangeArrowheads="1"/>
              </p:cNvSpPr>
              <p:nvPr/>
            </p:nvSpPr>
            <p:spPr bwMode="auto">
              <a:xfrm flipH="1">
                <a:off x="2809" y="2100"/>
                <a:ext cx="113" cy="130"/>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z</a:t>
                </a:r>
                <a:r>
                  <a:rPr lang="en-US" sz="1200" baseline="-25000">
                    <a:solidFill>
                      <a:srgbClr val="333399"/>
                    </a:solidFill>
                  </a:rPr>
                  <a:t>s</a:t>
                </a:r>
              </a:p>
            </p:txBody>
          </p:sp>
        </p:grpSp>
      </p:grpSp>
      <p:sp>
        <p:nvSpPr>
          <p:cNvPr id="44158" name="Line 126"/>
          <p:cNvSpPr>
            <a:spLocks noChangeShapeType="1"/>
          </p:cNvSpPr>
          <p:nvPr/>
        </p:nvSpPr>
        <p:spPr bwMode="auto">
          <a:xfrm flipH="1">
            <a:off x="3876675" y="2195513"/>
            <a:ext cx="1393825" cy="28575"/>
          </a:xfrm>
          <a:prstGeom prst="line">
            <a:avLst/>
          </a:prstGeom>
          <a:noFill/>
          <a:ln w="19080" cap="flat">
            <a:solidFill>
              <a:srgbClr val="FF00FF"/>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59" name="Rectangle 127"/>
          <p:cNvSpPr>
            <a:spLocks noChangeArrowheads="1"/>
          </p:cNvSpPr>
          <p:nvPr/>
        </p:nvSpPr>
        <p:spPr bwMode="auto">
          <a:xfrm flipH="1">
            <a:off x="4530725" y="2103438"/>
            <a:ext cx="82550"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µ</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5058" name="Rectangle 2"/>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5059" name="Rectangle 3"/>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i="1">
                <a:solidFill>
                  <a:srgbClr val="0C0EE4"/>
                </a:solidFill>
              </a:rPr>
              <a:t>Stealth</a:t>
            </a:r>
          </a:p>
        </p:txBody>
      </p:sp>
      <p:sp>
        <p:nvSpPr>
          <p:cNvPr id="45060" name="Rectangle 4"/>
          <p:cNvSpPr>
            <a:spLocks noChangeArrowheads="1"/>
          </p:cNvSpPr>
          <p:nvPr/>
        </p:nvSpPr>
        <p:spPr bwMode="auto">
          <a:xfrm>
            <a:off x="304800" y="1219200"/>
            <a:ext cx="8650288" cy="55276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3200" dirty="0">
                <a:solidFill>
                  <a:srgbClr val="000000"/>
                </a:solidFill>
                <a:effectLst>
                  <a:outerShdw blurRad="38100" dist="38100" dir="2700000" algn="tl">
                    <a:srgbClr val="DDDDDD"/>
                  </a:outerShdw>
                </a:effectLst>
                <a:latin typeface="Times New Roman" charset="0"/>
              </a:rPr>
              <a:t>Include twins and their sibs, parents, spouses, and offspring…</a:t>
            </a:r>
          </a:p>
          <a:p>
            <a:pPr marL="1331913" lvl="1" indent="-609600" eaLnBrk="1" hangingPunct="1">
              <a:spcBef>
                <a:spcPts val="6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Gives 17 unique covariances (MZ, DZ, Sib, P-O, Spousal, MZ </a:t>
            </a:r>
            <a:r>
              <a:rPr lang="en-US" dirty="0" err="1">
                <a:solidFill>
                  <a:srgbClr val="000000"/>
                </a:solidFill>
                <a:effectLst>
                  <a:outerShdw blurRad="38100" dist="38100" dir="2700000" algn="tl">
                    <a:srgbClr val="DDDDDD"/>
                  </a:outerShdw>
                </a:effectLst>
                <a:latin typeface="Times New Roman" charset="0"/>
              </a:rPr>
              <a:t>avunc</a:t>
            </a:r>
            <a:r>
              <a:rPr lang="en-US" dirty="0">
                <a:solidFill>
                  <a:srgbClr val="000000"/>
                </a:solidFill>
                <a:effectLst>
                  <a:outerShdw blurRad="38100" dist="38100" dir="2700000" algn="tl">
                    <a:srgbClr val="DDDDDD"/>
                  </a:outerShdw>
                </a:effectLst>
                <a:latin typeface="Times New Roman" charset="0"/>
              </a:rPr>
              <a:t>, DZ </a:t>
            </a:r>
            <a:r>
              <a:rPr lang="en-US" dirty="0" err="1">
                <a:solidFill>
                  <a:srgbClr val="000000"/>
                </a:solidFill>
                <a:effectLst>
                  <a:outerShdw blurRad="38100" dist="38100" dir="2700000" algn="tl">
                    <a:srgbClr val="DDDDDD"/>
                  </a:outerShdw>
                </a:effectLst>
                <a:latin typeface="Times New Roman" charset="0"/>
              </a:rPr>
              <a:t>avunc</a:t>
            </a:r>
            <a:r>
              <a:rPr lang="en-US" dirty="0">
                <a:solidFill>
                  <a:srgbClr val="000000"/>
                </a:solidFill>
                <a:effectLst>
                  <a:outerShdw blurRad="38100" dist="38100" dir="2700000" algn="tl">
                    <a:srgbClr val="DDDDDD"/>
                  </a:outerShdw>
                </a:effectLst>
                <a:latin typeface="Times New Roman" charset="0"/>
              </a:rPr>
              <a:t>, MZ cous, DZ cous, GP-GO, and 7 in-laws) </a:t>
            </a:r>
          </a:p>
          <a:p>
            <a:pPr marL="1331913" lvl="1" indent="-609600" eaLnBrk="1" hangingPunct="1">
              <a:spcBef>
                <a:spcPts val="6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88 covariances with sex effects</a:t>
            </a:r>
          </a:p>
          <a:p>
            <a:pPr marL="608013" indent="-608013">
              <a:spcBef>
                <a:spcPts val="800"/>
              </a:spcBef>
              <a:buSzPct val="75000"/>
              <a:buFont typeface="Wingdings" charset="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sz="3200" dirty="0">
              <a:solidFill>
                <a:srgbClr val="000000"/>
              </a:solidFill>
              <a:effectLst>
                <a:outerShdw blurRad="38100" dist="38100" dir="2700000" algn="tl">
                  <a:srgbClr val="DDDDDD"/>
                </a:outerShdw>
              </a:effectLst>
              <a:latin typeface="Times New Roman" charset="0"/>
            </a:endParaRPr>
          </a:p>
          <a:p>
            <a:pPr marL="608013" indent="-608013">
              <a:spcBef>
                <a:spcPts val="800"/>
              </a:spcBef>
              <a:buSzPct val="75000"/>
              <a:buFont typeface="Wingdings" charset="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sz="3200" dirty="0">
              <a:solidFill>
                <a:srgbClr val="000000"/>
              </a:solidFill>
              <a:effectLst>
                <a:outerShdw blurRad="38100" dist="38100" dir="2700000" algn="tl">
                  <a:srgbClr val="DDDDDD"/>
                </a:outerShdw>
              </a:effectLst>
              <a:latin typeface="Times New Roman"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1"/>
          <p:cNvSpPr txBox="1">
            <a:spLocks noChangeArrowheads="1"/>
          </p:cNvSpPr>
          <p:nvPr/>
        </p:nvSpPr>
        <p:spPr bwMode="auto">
          <a:xfrm>
            <a:off x="2819400" y="1447800"/>
            <a:ext cx="6877050" cy="1016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1500"/>
              </a:spcBef>
              <a:buClrTx/>
              <a:buFontTx/>
              <a:buNone/>
              <a:defRPr/>
            </a:pPr>
            <a:r>
              <a:rPr lang="en-US" baseline="30000"/>
              <a:t>  can be estimated simultaneously </a:t>
            </a:r>
          </a:p>
          <a:p>
            <a:pPr>
              <a:spcBef>
                <a:spcPts val="1500"/>
              </a:spcBef>
              <a:buClrTx/>
              <a:buFontTx/>
              <a:buNone/>
              <a:defRPr/>
            </a:pPr>
            <a:r>
              <a:rPr lang="en-US" baseline="30000"/>
              <a:t>= env. factors shared only between </a:t>
            </a:r>
            <a:r>
              <a:rPr lang="en-US" b="1" baseline="30000"/>
              <a:t>twins</a:t>
            </a:r>
          </a:p>
        </p:txBody>
      </p:sp>
      <p:sp>
        <p:nvSpPr>
          <p:cNvPr id="46082" name="Rectangle 2"/>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083" name="Rectangle 3"/>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084" name="Rectangle 4"/>
          <p:cNvSpPr>
            <a:spLocks noChangeArrowheads="1"/>
          </p:cNvSpPr>
          <p:nvPr/>
        </p:nvSpPr>
        <p:spPr bwMode="auto">
          <a:xfrm flipH="1">
            <a:off x="3000375" y="4510088"/>
            <a:ext cx="269875" cy="29051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085" name="Rectangle 5"/>
          <p:cNvSpPr>
            <a:spLocks noChangeArrowheads="1"/>
          </p:cNvSpPr>
          <p:nvPr/>
        </p:nvSpPr>
        <p:spPr bwMode="auto">
          <a:xfrm flipH="1">
            <a:off x="3013075" y="4562475"/>
            <a:ext cx="274638" cy="207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T1</a:t>
            </a:r>
          </a:p>
        </p:txBody>
      </p:sp>
      <p:sp>
        <p:nvSpPr>
          <p:cNvPr id="46086" name="Freeform 6"/>
          <p:cNvSpPr>
            <a:spLocks noChangeArrowheads="1"/>
          </p:cNvSpPr>
          <p:nvPr/>
        </p:nvSpPr>
        <p:spPr bwMode="auto">
          <a:xfrm flipH="1">
            <a:off x="3673475" y="3887788"/>
            <a:ext cx="269875" cy="29051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087" name="Rectangle 7"/>
          <p:cNvSpPr>
            <a:spLocks noChangeArrowheads="1"/>
          </p:cNvSpPr>
          <p:nvPr/>
        </p:nvSpPr>
        <p:spPr bwMode="auto">
          <a:xfrm flipH="1">
            <a:off x="3752850" y="3924300"/>
            <a:ext cx="119063"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6088" name="Line 8"/>
          <p:cNvSpPr>
            <a:spLocks noChangeShapeType="1"/>
          </p:cNvSpPr>
          <p:nvPr/>
        </p:nvSpPr>
        <p:spPr bwMode="auto">
          <a:xfrm flipH="1">
            <a:off x="3259138" y="4143375"/>
            <a:ext cx="427037" cy="34131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089" name="Line 9"/>
          <p:cNvSpPr>
            <a:spLocks noChangeShapeType="1"/>
          </p:cNvSpPr>
          <p:nvPr/>
        </p:nvSpPr>
        <p:spPr bwMode="auto">
          <a:xfrm flipH="1">
            <a:off x="3168650" y="3971925"/>
            <a:ext cx="238125" cy="51276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090" name="Rectangle 10"/>
          <p:cNvSpPr>
            <a:spLocks noChangeArrowheads="1"/>
          </p:cNvSpPr>
          <p:nvPr/>
        </p:nvSpPr>
        <p:spPr bwMode="auto">
          <a:xfrm flipH="1">
            <a:off x="3222625" y="4068763"/>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6091" name="Line 11"/>
          <p:cNvSpPr>
            <a:spLocks noChangeShapeType="1"/>
          </p:cNvSpPr>
          <p:nvPr/>
        </p:nvSpPr>
        <p:spPr bwMode="auto">
          <a:xfrm>
            <a:off x="3017838" y="3981450"/>
            <a:ext cx="84137" cy="50323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092" name="Freeform 12"/>
          <p:cNvSpPr>
            <a:spLocks noChangeArrowheads="1"/>
          </p:cNvSpPr>
          <p:nvPr/>
        </p:nvSpPr>
        <p:spPr bwMode="auto">
          <a:xfrm flipH="1">
            <a:off x="3887788" y="4217988"/>
            <a:ext cx="271462"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093" name="Rectangle 13"/>
          <p:cNvSpPr>
            <a:spLocks noChangeArrowheads="1"/>
          </p:cNvSpPr>
          <p:nvPr/>
        </p:nvSpPr>
        <p:spPr bwMode="auto">
          <a:xfrm flipH="1">
            <a:off x="3951288" y="4244975"/>
            <a:ext cx="128587"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6094" name="Line 14"/>
          <p:cNvSpPr>
            <a:spLocks noChangeShapeType="1"/>
          </p:cNvSpPr>
          <p:nvPr/>
        </p:nvSpPr>
        <p:spPr bwMode="auto">
          <a:xfrm flipH="1">
            <a:off x="3279775" y="4395788"/>
            <a:ext cx="600075" cy="20478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095" name="Rectangle 15"/>
          <p:cNvSpPr>
            <a:spLocks noChangeArrowheads="1"/>
          </p:cNvSpPr>
          <p:nvPr/>
        </p:nvSpPr>
        <p:spPr bwMode="auto">
          <a:xfrm flipH="1">
            <a:off x="3613150" y="4351338"/>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6096" name="Freeform 16"/>
          <p:cNvSpPr>
            <a:spLocks noChangeArrowheads="1"/>
          </p:cNvSpPr>
          <p:nvPr/>
        </p:nvSpPr>
        <p:spPr bwMode="auto">
          <a:xfrm flipH="1">
            <a:off x="2497138" y="3941763"/>
            <a:ext cx="268287" cy="29051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097" name="Rectangle 17"/>
          <p:cNvSpPr>
            <a:spLocks noChangeArrowheads="1"/>
          </p:cNvSpPr>
          <p:nvPr/>
        </p:nvSpPr>
        <p:spPr bwMode="auto">
          <a:xfrm flipH="1">
            <a:off x="2571750" y="3990975"/>
            <a:ext cx="119063"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6098" name="Line 18"/>
          <p:cNvSpPr>
            <a:spLocks noChangeShapeType="1"/>
          </p:cNvSpPr>
          <p:nvPr/>
        </p:nvSpPr>
        <p:spPr bwMode="auto">
          <a:xfrm>
            <a:off x="2733675" y="4183063"/>
            <a:ext cx="238125" cy="30797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099" name="Rectangle 19"/>
          <p:cNvSpPr>
            <a:spLocks noChangeArrowheads="1"/>
          </p:cNvSpPr>
          <p:nvPr/>
        </p:nvSpPr>
        <p:spPr bwMode="auto">
          <a:xfrm flipH="1">
            <a:off x="2776538" y="4208463"/>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6100" name="Rectangle 20"/>
          <p:cNvSpPr>
            <a:spLocks noChangeArrowheads="1"/>
          </p:cNvSpPr>
          <p:nvPr/>
        </p:nvSpPr>
        <p:spPr bwMode="auto">
          <a:xfrm flipH="1">
            <a:off x="3487738" y="4154488"/>
            <a:ext cx="77787"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6101" name="Freeform 21"/>
          <p:cNvSpPr>
            <a:spLocks noChangeArrowheads="1"/>
          </p:cNvSpPr>
          <p:nvPr/>
        </p:nvSpPr>
        <p:spPr bwMode="auto">
          <a:xfrm flipH="1">
            <a:off x="3306763" y="3683000"/>
            <a:ext cx="268287"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02" name="Rectangle 22"/>
          <p:cNvSpPr>
            <a:spLocks noChangeArrowheads="1"/>
          </p:cNvSpPr>
          <p:nvPr/>
        </p:nvSpPr>
        <p:spPr bwMode="auto">
          <a:xfrm flipH="1">
            <a:off x="3387725" y="3714750"/>
            <a:ext cx="112713"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6103" name="Freeform 23"/>
          <p:cNvSpPr>
            <a:spLocks noChangeArrowheads="1"/>
          </p:cNvSpPr>
          <p:nvPr/>
        </p:nvSpPr>
        <p:spPr bwMode="auto">
          <a:xfrm flipH="1">
            <a:off x="2867025" y="3692525"/>
            <a:ext cx="269875" cy="28892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04" name="Rectangle 24"/>
          <p:cNvSpPr>
            <a:spLocks noChangeArrowheads="1"/>
          </p:cNvSpPr>
          <p:nvPr/>
        </p:nvSpPr>
        <p:spPr bwMode="auto">
          <a:xfrm flipH="1">
            <a:off x="3008313" y="4068763"/>
            <a:ext cx="42862"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6105" name="Rectangle 25"/>
          <p:cNvSpPr>
            <a:spLocks noChangeArrowheads="1"/>
          </p:cNvSpPr>
          <p:nvPr/>
        </p:nvSpPr>
        <p:spPr bwMode="auto">
          <a:xfrm flipH="1">
            <a:off x="2951163" y="3721100"/>
            <a:ext cx="109537"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6106" name="Rectangle 26"/>
          <p:cNvSpPr>
            <a:spLocks noChangeArrowheads="1"/>
          </p:cNvSpPr>
          <p:nvPr/>
        </p:nvSpPr>
        <p:spPr bwMode="auto">
          <a:xfrm>
            <a:off x="5876925" y="4510088"/>
            <a:ext cx="269875" cy="29051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07" name="Rectangle 27"/>
          <p:cNvSpPr>
            <a:spLocks noChangeArrowheads="1"/>
          </p:cNvSpPr>
          <p:nvPr/>
        </p:nvSpPr>
        <p:spPr bwMode="auto">
          <a:xfrm>
            <a:off x="5894388" y="4537075"/>
            <a:ext cx="274637" cy="207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T2</a:t>
            </a:r>
          </a:p>
        </p:txBody>
      </p:sp>
      <p:sp>
        <p:nvSpPr>
          <p:cNvPr id="46108" name="Freeform 28"/>
          <p:cNvSpPr>
            <a:spLocks noChangeArrowheads="1"/>
          </p:cNvSpPr>
          <p:nvPr/>
        </p:nvSpPr>
        <p:spPr bwMode="auto">
          <a:xfrm>
            <a:off x="5197475" y="3887788"/>
            <a:ext cx="269875" cy="29051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09" name="Rectangle 29"/>
          <p:cNvSpPr>
            <a:spLocks noChangeArrowheads="1"/>
          </p:cNvSpPr>
          <p:nvPr/>
        </p:nvSpPr>
        <p:spPr bwMode="auto">
          <a:xfrm>
            <a:off x="5275263" y="3924300"/>
            <a:ext cx="119062"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6110" name="Line 30"/>
          <p:cNvSpPr>
            <a:spLocks noChangeShapeType="1"/>
          </p:cNvSpPr>
          <p:nvPr/>
        </p:nvSpPr>
        <p:spPr bwMode="auto">
          <a:xfrm>
            <a:off x="5462588" y="4143375"/>
            <a:ext cx="423862" cy="34131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111" name="Line 31"/>
          <p:cNvSpPr>
            <a:spLocks noChangeShapeType="1"/>
          </p:cNvSpPr>
          <p:nvPr/>
        </p:nvSpPr>
        <p:spPr bwMode="auto">
          <a:xfrm>
            <a:off x="5741988" y="3971925"/>
            <a:ext cx="234950" cy="51276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112" name="Rectangle 32"/>
          <p:cNvSpPr>
            <a:spLocks noChangeArrowheads="1"/>
          </p:cNvSpPr>
          <p:nvPr/>
        </p:nvSpPr>
        <p:spPr bwMode="auto">
          <a:xfrm>
            <a:off x="5832475" y="4068763"/>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6113" name="Line 33"/>
          <p:cNvSpPr>
            <a:spLocks noChangeShapeType="1"/>
          </p:cNvSpPr>
          <p:nvPr/>
        </p:nvSpPr>
        <p:spPr bwMode="auto">
          <a:xfrm flipH="1">
            <a:off x="6043613" y="3981450"/>
            <a:ext cx="87312" cy="50323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114" name="Freeform 34"/>
          <p:cNvSpPr>
            <a:spLocks noChangeArrowheads="1"/>
          </p:cNvSpPr>
          <p:nvPr/>
        </p:nvSpPr>
        <p:spPr bwMode="auto">
          <a:xfrm>
            <a:off x="4987925" y="4217988"/>
            <a:ext cx="271463"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15" name="Rectangle 35"/>
          <p:cNvSpPr>
            <a:spLocks noChangeArrowheads="1"/>
          </p:cNvSpPr>
          <p:nvPr/>
        </p:nvSpPr>
        <p:spPr bwMode="auto">
          <a:xfrm>
            <a:off x="5067300" y="4244975"/>
            <a:ext cx="128588"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6116" name="Rectangle 36"/>
          <p:cNvSpPr>
            <a:spLocks noChangeArrowheads="1"/>
          </p:cNvSpPr>
          <p:nvPr/>
        </p:nvSpPr>
        <p:spPr bwMode="auto">
          <a:xfrm>
            <a:off x="5440363" y="4351338"/>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6117" name="Freeform 37"/>
          <p:cNvSpPr>
            <a:spLocks noChangeArrowheads="1"/>
          </p:cNvSpPr>
          <p:nvPr/>
        </p:nvSpPr>
        <p:spPr bwMode="auto">
          <a:xfrm>
            <a:off x="6375400" y="3941763"/>
            <a:ext cx="268288" cy="29051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18" name="Rectangle 38"/>
          <p:cNvSpPr>
            <a:spLocks noChangeArrowheads="1"/>
          </p:cNvSpPr>
          <p:nvPr/>
        </p:nvSpPr>
        <p:spPr bwMode="auto">
          <a:xfrm>
            <a:off x="6456363" y="3990975"/>
            <a:ext cx="119062"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6119" name="Line 39"/>
          <p:cNvSpPr>
            <a:spLocks noChangeShapeType="1"/>
          </p:cNvSpPr>
          <p:nvPr/>
        </p:nvSpPr>
        <p:spPr bwMode="auto">
          <a:xfrm flipH="1">
            <a:off x="6173788" y="4183063"/>
            <a:ext cx="241300" cy="30797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120" name="Rectangle 40"/>
          <p:cNvSpPr>
            <a:spLocks noChangeArrowheads="1"/>
          </p:cNvSpPr>
          <p:nvPr/>
        </p:nvSpPr>
        <p:spPr bwMode="auto">
          <a:xfrm>
            <a:off x="6272213" y="4187825"/>
            <a:ext cx="85725"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6121" name="Rectangle 41"/>
          <p:cNvSpPr>
            <a:spLocks noChangeArrowheads="1"/>
          </p:cNvSpPr>
          <p:nvPr/>
        </p:nvSpPr>
        <p:spPr bwMode="auto">
          <a:xfrm>
            <a:off x="5583238" y="4154488"/>
            <a:ext cx="77787"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6122" name="Freeform 42"/>
          <p:cNvSpPr>
            <a:spLocks noChangeArrowheads="1"/>
          </p:cNvSpPr>
          <p:nvPr/>
        </p:nvSpPr>
        <p:spPr bwMode="auto">
          <a:xfrm>
            <a:off x="5565775" y="3683000"/>
            <a:ext cx="268288"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23" name="Rectangle 43"/>
          <p:cNvSpPr>
            <a:spLocks noChangeArrowheads="1"/>
          </p:cNvSpPr>
          <p:nvPr/>
        </p:nvSpPr>
        <p:spPr bwMode="auto">
          <a:xfrm>
            <a:off x="5640388" y="3714750"/>
            <a:ext cx="112712" cy="212725"/>
          </a:xfrm>
          <a:prstGeom prst="rect">
            <a:avLst/>
          </a:prstGeom>
          <a:solidFill>
            <a:srgbClr val="FF0000"/>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6124" name="Freeform 44"/>
          <p:cNvSpPr>
            <a:spLocks noChangeArrowheads="1"/>
          </p:cNvSpPr>
          <p:nvPr/>
        </p:nvSpPr>
        <p:spPr bwMode="auto">
          <a:xfrm>
            <a:off x="6010275" y="3692525"/>
            <a:ext cx="269875" cy="28892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25" name="Freeform 45"/>
          <p:cNvSpPr>
            <a:spLocks/>
          </p:cNvSpPr>
          <p:nvPr/>
        </p:nvSpPr>
        <p:spPr bwMode="auto">
          <a:xfrm rot="5820000">
            <a:off x="5795169" y="3788569"/>
            <a:ext cx="161925" cy="125413"/>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26" name="Rectangle 46"/>
          <p:cNvSpPr>
            <a:spLocks noChangeArrowheads="1"/>
          </p:cNvSpPr>
          <p:nvPr/>
        </p:nvSpPr>
        <p:spPr bwMode="auto">
          <a:xfrm>
            <a:off x="6064250" y="4076700"/>
            <a:ext cx="42863"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6127" name="Rectangle 47"/>
          <p:cNvSpPr>
            <a:spLocks noChangeArrowheads="1"/>
          </p:cNvSpPr>
          <p:nvPr/>
        </p:nvSpPr>
        <p:spPr bwMode="auto">
          <a:xfrm>
            <a:off x="6081713" y="3721100"/>
            <a:ext cx="109537"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6128" name="Freeform 48"/>
          <p:cNvSpPr>
            <a:spLocks/>
          </p:cNvSpPr>
          <p:nvPr/>
        </p:nvSpPr>
        <p:spPr bwMode="auto">
          <a:xfrm>
            <a:off x="3965575" y="3971925"/>
            <a:ext cx="1101725" cy="258763"/>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29" name="Rectangle 49"/>
          <p:cNvSpPr>
            <a:spLocks noChangeArrowheads="1"/>
          </p:cNvSpPr>
          <p:nvPr/>
        </p:nvSpPr>
        <p:spPr bwMode="auto">
          <a:xfrm flipH="1">
            <a:off x="4267200" y="3859213"/>
            <a:ext cx="533400"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1/.25</a:t>
            </a:r>
          </a:p>
        </p:txBody>
      </p:sp>
      <p:grpSp>
        <p:nvGrpSpPr>
          <p:cNvPr id="77874" name="Group 50"/>
          <p:cNvGrpSpPr>
            <a:grpSpLocks/>
          </p:cNvGrpSpPr>
          <p:nvPr/>
        </p:nvGrpSpPr>
        <p:grpSpPr bwMode="auto">
          <a:xfrm>
            <a:off x="3821113" y="3462338"/>
            <a:ext cx="1406525" cy="398462"/>
            <a:chOff x="2407" y="2181"/>
            <a:chExt cx="886" cy="251"/>
          </a:xfrm>
        </p:grpSpPr>
        <p:sp>
          <p:nvSpPr>
            <p:cNvPr id="46131" name="Freeform 51"/>
            <p:cNvSpPr>
              <a:spLocks/>
            </p:cNvSpPr>
            <p:nvPr/>
          </p:nvSpPr>
          <p:spPr bwMode="auto">
            <a:xfrm>
              <a:off x="2407" y="2228"/>
              <a:ext cx="886" cy="204"/>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32" name="Rectangle 52"/>
            <p:cNvSpPr>
              <a:spLocks noChangeArrowheads="1"/>
            </p:cNvSpPr>
            <p:nvPr/>
          </p:nvSpPr>
          <p:spPr bwMode="auto">
            <a:xfrm flipH="1">
              <a:off x="2795" y="2181"/>
              <a:ext cx="11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a:t>
              </a:r>
            </a:p>
          </p:txBody>
        </p:sp>
      </p:grpSp>
      <p:sp>
        <p:nvSpPr>
          <p:cNvPr id="46133" name="Line 53"/>
          <p:cNvSpPr>
            <a:spLocks noChangeShapeType="1"/>
          </p:cNvSpPr>
          <p:nvPr/>
        </p:nvSpPr>
        <p:spPr bwMode="auto">
          <a:xfrm>
            <a:off x="4983163" y="3124200"/>
            <a:ext cx="1041400" cy="62388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134" name="Line 54"/>
          <p:cNvSpPr>
            <a:spLocks noChangeShapeType="1"/>
          </p:cNvSpPr>
          <p:nvPr/>
        </p:nvSpPr>
        <p:spPr bwMode="auto">
          <a:xfrm flipH="1">
            <a:off x="3051175" y="2971800"/>
            <a:ext cx="438150" cy="72866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135" name="Line 55"/>
          <p:cNvSpPr>
            <a:spLocks noChangeShapeType="1"/>
          </p:cNvSpPr>
          <p:nvPr/>
        </p:nvSpPr>
        <p:spPr bwMode="auto">
          <a:xfrm flipH="1">
            <a:off x="3133725" y="2971800"/>
            <a:ext cx="1135063" cy="78263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136" name="Line 56"/>
          <p:cNvSpPr>
            <a:spLocks noChangeShapeType="1"/>
          </p:cNvSpPr>
          <p:nvPr/>
        </p:nvSpPr>
        <p:spPr bwMode="auto">
          <a:xfrm>
            <a:off x="5741988" y="2971800"/>
            <a:ext cx="365125" cy="73501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mc:AlternateContent xmlns:mc="http://schemas.openxmlformats.org/markup-compatibility/2006" xmlns:a14="http://schemas.microsoft.com/office/drawing/2010/main">
        <mc:Choice Requires="a14">
          <p:sp>
            <p:nvSpPr>
              <p:cNvPr id="46137" name="Rectangle 57"/>
              <p:cNvSpPr>
                <a:spLocks noChangeArrowheads="1"/>
              </p:cNvSpPr>
              <p:nvPr/>
            </p:nvSpPr>
            <p:spPr bwMode="auto">
              <a:xfrm>
                <a:off x="0" y="76200"/>
                <a:ext cx="9144000" cy="1143000"/>
              </a:xfrm>
              <a:prstGeom prst="rect">
                <a:avLst/>
              </a:prstGeom>
              <a:noFill/>
              <a:ln>
                <a:noFill/>
              </a:ln>
              <a:effectLst/>
              <a:extLst>
                <a:ext uri="{909E8E84-426E-40dd-AFC4-6F175D3DCCD1}">
                  <a14:hiddenFill xmlns="">
                    <a:solidFill>
                      <a:srgbClr val="FFFFFF"/>
                    </a:solidFill>
                  </a14:hiddenFill>
                </a:ext>
                <a:ext uri="{91240B29-F687-4f45-9708-019B960494DF}">
                  <a14:hiddenLine xmlns="" w="9525" cap="flat">
                    <a:solidFill>
                      <a:srgbClr val="000000"/>
                    </a:solidFill>
                    <a:round/>
                    <a:headEnd/>
                    <a:tailEnd/>
                  </a14:hiddenLine>
                </a:ext>
                <a:ext uri="{AF507438-7753-43e0-B8FC-AC1667EBCBE1}">
                  <a14:hiddenEffects xmlns="">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dirty="0">
                    <a:solidFill>
                      <a:srgbClr val="0C0EE4"/>
                    </a:solidFill>
                  </a:rPr>
                  <a:t>Additional obs. </a:t>
                </a:r>
                <a:r>
                  <a:rPr lang="en-US" sz="4000" dirty="0" err="1">
                    <a:solidFill>
                      <a:srgbClr val="0C0EE4"/>
                    </a:solidFill>
                  </a:rPr>
                  <a:t>covs</a:t>
                </a:r>
                <a:r>
                  <a:rPr lang="en-US" sz="4000" dirty="0">
                    <a:solidFill>
                      <a:srgbClr val="0C0EE4"/>
                    </a:solidFill>
                  </a:rPr>
                  <a:t> with </a:t>
                </a:r>
                <a:r>
                  <a:rPr lang="en-US" sz="4000" i="1" dirty="0">
                    <a:solidFill>
                      <a:srgbClr val="0C0EE4"/>
                    </a:solidFill>
                  </a:rPr>
                  <a:t>Stealth</a:t>
                </a:r>
                <a:r>
                  <a:rPr lang="en-US" sz="4000" dirty="0">
                    <a:solidFill>
                      <a:srgbClr val="0C0EE4"/>
                    </a:solidFill>
                  </a:rPr>
                  <a:t> allow estimation of </a:t>
                </a:r>
                <a14:m>
                  <m:oMath xmlns:m="http://schemas.openxmlformats.org/officeDocument/2006/math">
                    <m:sSub>
                      <m:sSubPr>
                        <m:ctrlPr>
                          <a:rPr lang="en-US" sz="4000" i="1">
                            <a:solidFill>
                              <a:srgbClr val="0C0EE4"/>
                            </a:solidFill>
                            <a:latin typeface="Cambria Math" panose="02040503050406030204" pitchFamily="18" charset="0"/>
                          </a:rPr>
                        </m:ctrlPr>
                      </m:sSubPr>
                      <m:e>
                        <m:r>
                          <a:rPr lang="en-US" sz="4000" i="1">
                            <a:solidFill>
                              <a:srgbClr val="0C0EE4"/>
                            </a:solidFill>
                            <a:latin typeface="Cambria Math" panose="02040503050406030204" pitchFamily="18" charset="0"/>
                          </a:rPr>
                          <m:t>𝑉</m:t>
                        </m:r>
                      </m:e>
                      <m:sub>
                        <m:r>
                          <a:rPr lang="en-US" sz="4000" b="0" i="1" smtClean="0">
                            <a:solidFill>
                              <a:srgbClr val="0C0EE4"/>
                            </a:solidFill>
                            <a:latin typeface="Cambria Math" panose="02040503050406030204" pitchFamily="18" charset="0"/>
                          </a:rPr>
                          <m:t>𝐴</m:t>
                        </m:r>
                      </m:sub>
                    </m:sSub>
                  </m:oMath>
                </a14:m>
                <a:r>
                  <a:rPr lang="en-US" sz="4000" dirty="0">
                    <a:solidFill>
                      <a:srgbClr val="0C0EE4"/>
                    </a:solidFill>
                  </a:rPr>
                  <a:t>, </a:t>
                </a:r>
                <a14:m>
                  <m:oMath xmlns:m="http://schemas.openxmlformats.org/officeDocument/2006/math">
                    <m:sSub>
                      <m:sSubPr>
                        <m:ctrlPr>
                          <a:rPr lang="en-US" sz="4000" i="1">
                            <a:solidFill>
                              <a:srgbClr val="0C0EE4"/>
                            </a:solidFill>
                            <a:latin typeface="Cambria Math" panose="02040503050406030204" pitchFamily="18" charset="0"/>
                          </a:rPr>
                        </m:ctrlPr>
                      </m:sSubPr>
                      <m:e>
                        <m:r>
                          <a:rPr lang="en-US" sz="4000" i="1">
                            <a:solidFill>
                              <a:srgbClr val="0C0EE4"/>
                            </a:solidFill>
                            <a:latin typeface="Cambria Math" panose="02040503050406030204" pitchFamily="18" charset="0"/>
                          </a:rPr>
                          <m:t>𝑉</m:t>
                        </m:r>
                      </m:e>
                      <m:sub>
                        <m:r>
                          <a:rPr lang="en-US" sz="4000" b="0" i="1" smtClean="0">
                            <a:solidFill>
                              <a:srgbClr val="0C0EE4"/>
                            </a:solidFill>
                            <a:latin typeface="Cambria Math" panose="02040503050406030204" pitchFamily="18" charset="0"/>
                          </a:rPr>
                          <m:t>𝑆</m:t>
                        </m:r>
                      </m:sub>
                    </m:sSub>
                  </m:oMath>
                </a14:m>
                <a:r>
                  <a:rPr lang="en-US" sz="4000" dirty="0">
                    <a:solidFill>
                      <a:srgbClr val="0C0EE4"/>
                    </a:solidFill>
                  </a:rPr>
                  <a:t>, </a:t>
                </a:r>
                <a14:m>
                  <m:oMath xmlns:m="http://schemas.openxmlformats.org/officeDocument/2006/math">
                    <m:sSub>
                      <m:sSubPr>
                        <m:ctrlPr>
                          <a:rPr lang="en-US" sz="4000" i="1">
                            <a:solidFill>
                              <a:srgbClr val="0C0EE4"/>
                            </a:solidFill>
                            <a:latin typeface="Cambria Math" panose="02040503050406030204" pitchFamily="18" charset="0"/>
                          </a:rPr>
                        </m:ctrlPr>
                      </m:sSubPr>
                      <m:e>
                        <m:r>
                          <a:rPr lang="en-US" sz="4000" i="1">
                            <a:solidFill>
                              <a:srgbClr val="0C0EE4"/>
                            </a:solidFill>
                            <a:latin typeface="Cambria Math" panose="02040503050406030204" pitchFamily="18" charset="0"/>
                          </a:rPr>
                          <m:t>𝑉</m:t>
                        </m:r>
                      </m:e>
                      <m:sub>
                        <m:r>
                          <a:rPr lang="en-US" sz="4000" b="0" i="1" smtClean="0">
                            <a:solidFill>
                              <a:srgbClr val="0C0EE4"/>
                            </a:solidFill>
                            <a:latin typeface="Cambria Math" panose="02040503050406030204" pitchFamily="18" charset="0"/>
                          </a:rPr>
                          <m:t>𝐷</m:t>
                        </m:r>
                      </m:sub>
                    </m:sSub>
                  </m:oMath>
                </a14:m>
                <a:r>
                  <a:rPr lang="en-US" sz="4000" dirty="0">
                    <a:solidFill>
                      <a:srgbClr val="0C0EE4"/>
                    </a:solidFill>
                  </a:rPr>
                  <a:t>, </a:t>
                </a:r>
                <a14:m>
                  <m:oMath xmlns:m="http://schemas.openxmlformats.org/officeDocument/2006/math">
                    <m:sSub>
                      <m:sSubPr>
                        <m:ctrlPr>
                          <a:rPr lang="en-US" sz="4000" i="1">
                            <a:solidFill>
                              <a:srgbClr val="0C0EE4"/>
                            </a:solidFill>
                            <a:latin typeface="Cambria Math" panose="02040503050406030204" pitchFamily="18" charset="0"/>
                          </a:rPr>
                        </m:ctrlPr>
                      </m:sSubPr>
                      <m:e>
                        <m:r>
                          <a:rPr lang="en-US" sz="4000" i="1">
                            <a:solidFill>
                              <a:srgbClr val="0C0EE4"/>
                            </a:solidFill>
                            <a:latin typeface="Cambria Math" panose="02040503050406030204" pitchFamily="18" charset="0"/>
                          </a:rPr>
                          <m:t>𝑉</m:t>
                        </m:r>
                      </m:e>
                      <m:sub>
                        <m:r>
                          <a:rPr lang="en-US" sz="4000" b="0" i="1" smtClean="0">
                            <a:solidFill>
                              <a:srgbClr val="0C0EE4"/>
                            </a:solidFill>
                            <a:latin typeface="Cambria Math" panose="02040503050406030204" pitchFamily="18" charset="0"/>
                          </a:rPr>
                          <m:t>𝐹</m:t>
                        </m:r>
                      </m:sub>
                    </m:sSub>
                  </m:oMath>
                </a14:m>
                <a:r>
                  <a:rPr lang="en-US" sz="4000" dirty="0">
                    <a:solidFill>
                      <a:srgbClr val="0C0EE4"/>
                    </a:solidFill>
                  </a:rPr>
                  <a:t>, </a:t>
                </a:r>
                <a14:m>
                  <m:oMath xmlns:m="http://schemas.openxmlformats.org/officeDocument/2006/math">
                    <m:sSub>
                      <m:sSubPr>
                        <m:ctrlPr>
                          <a:rPr lang="en-US" sz="4000" i="1">
                            <a:solidFill>
                              <a:srgbClr val="0C0EE4"/>
                            </a:solidFill>
                            <a:latin typeface="Cambria Math" panose="02040503050406030204" pitchFamily="18" charset="0"/>
                          </a:rPr>
                        </m:ctrlPr>
                      </m:sSubPr>
                      <m:e>
                        <m:r>
                          <a:rPr lang="en-US" sz="4000" i="1">
                            <a:solidFill>
                              <a:srgbClr val="0C0EE4"/>
                            </a:solidFill>
                            <a:latin typeface="Cambria Math" panose="02040503050406030204" pitchFamily="18" charset="0"/>
                          </a:rPr>
                          <m:t>𝑉</m:t>
                        </m:r>
                      </m:e>
                      <m:sub>
                        <m:r>
                          <a:rPr lang="en-US" sz="4000" b="0" i="1" smtClean="0">
                            <a:solidFill>
                              <a:srgbClr val="0C0EE4"/>
                            </a:solidFill>
                            <a:latin typeface="Cambria Math" panose="02040503050406030204" pitchFamily="18" charset="0"/>
                          </a:rPr>
                          <m:t>𝑇</m:t>
                        </m:r>
                      </m:sub>
                    </m:sSub>
                  </m:oMath>
                </a14:m>
                <a:r>
                  <a:rPr lang="en-US" sz="4000" dirty="0">
                    <a:solidFill>
                      <a:srgbClr val="0C0EE4"/>
                    </a:solidFill>
                  </a:rPr>
                  <a:t> </a:t>
                </a:r>
              </a:p>
            </p:txBody>
          </p:sp>
        </mc:Choice>
        <mc:Fallback xmlns="">
          <p:sp>
            <p:nvSpPr>
              <p:cNvPr id="46137" name="Rectangle 57"/>
              <p:cNvSpPr>
                <a:spLocks noRot="1" noChangeAspect="1" noMove="1" noResize="1" noEditPoints="1" noAdjustHandles="1" noChangeArrowheads="1" noChangeShapeType="1" noTextEdit="1"/>
              </p:cNvSpPr>
              <p:nvPr/>
            </p:nvSpPr>
            <p:spPr bwMode="auto">
              <a:xfrm>
                <a:off x="0" y="76200"/>
                <a:ext cx="9144000" cy="1143000"/>
              </a:xfrm>
              <a:prstGeom prst="rect">
                <a:avLst/>
              </a:prstGeom>
              <a:blipFill>
                <a:blip r:embed="rId3"/>
                <a:stretch>
                  <a:fillRect l="-417" t="-17778" r="-1944" b="-31111"/>
                </a:stretch>
              </a:blip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a:noFill/>
                  </a:rPr>
                  <a:t> </a:t>
                </a:r>
              </a:p>
            </p:txBody>
          </p:sp>
        </mc:Fallback>
      </mc:AlternateContent>
      <p:sp>
        <p:nvSpPr>
          <p:cNvPr id="46138" name="Freeform 58"/>
          <p:cNvSpPr>
            <a:spLocks noChangeArrowheads="1"/>
          </p:cNvSpPr>
          <p:nvPr/>
        </p:nvSpPr>
        <p:spPr bwMode="auto">
          <a:xfrm flipH="1">
            <a:off x="3925888" y="4619625"/>
            <a:ext cx="271462" cy="28733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39" name="Rectangle 59"/>
          <p:cNvSpPr>
            <a:spLocks noChangeArrowheads="1"/>
          </p:cNvSpPr>
          <p:nvPr/>
        </p:nvSpPr>
        <p:spPr bwMode="auto">
          <a:xfrm flipH="1">
            <a:off x="3994150" y="4651375"/>
            <a:ext cx="109538"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46140" name="Line 60"/>
          <p:cNvSpPr>
            <a:spLocks noChangeShapeType="1"/>
          </p:cNvSpPr>
          <p:nvPr/>
        </p:nvSpPr>
        <p:spPr bwMode="auto">
          <a:xfrm>
            <a:off x="3282950" y="4714875"/>
            <a:ext cx="620713" cy="30163"/>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141" name="Rectangle 61"/>
          <p:cNvSpPr>
            <a:spLocks noChangeArrowheads="1"/>
          </p:cNvSpPr>
          <p:nvPr/>
        </p:nvSpPr>
        <p:spPr bwMode="auto">
          <a:xfrm flipH="1">
            <a:off x="3636963" y="4635500"/>
            <a:ext cx="42862"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46142" name="Line 62"/>
          <p:cNvSpPr>
            <a:spLocks noChangeShapeType="1"/>
          </p:cNvSpPr>
          <p:nvPr/>
        </p:nvSpPr>
        <p:spPr bwMode="auto">
          <a:xfrm>
            <a:off x="5268913" y="4413250"/>
            <a:ext cx="596900" cy="20478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143" name="Rectangle 63"/>
          <p:cNvSpPr>
            <a:spLocks noChangeArrowheads="1"/>
          </p:cNvSpPr>
          <p:nvPr/>
        </p:nvSpPr>
        <p:spPr bwMode="auto">
          <a:xfrm>
            <a:off x="5440363" y="4368800"/>
            <a:ext cx="85725"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6144" name="Freeform 64"/>
          <p:cNvSpPr>
            <a:spLocks noChangeArrowheads="1"/>
          </p:cNvSpPr>
          <p:nvPr/>
        </p:nvSpPr>
        <p:spPr bwMode="auto">
          <a:xfrm>
            <a:off x="4949825" y="4619625"/>
            <a:ext cx="271463" cy="28733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45" name="Rectangle 65"/>
          <p:cNvSpPr>
            <a:spLocks noChangeArrowheads="1"/>
          </p:cNvSpPr>
          <p:nvPr/>
        </p:nvSpPr>
        <p:spPr bwMode="auto">
          <a:xfrm>
            <a:off x="5038725" y="4651375"/>
            <a:ext cx="109538"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46146" name="Line 66"/>
          <p:cNvSpPr>
            <a:spLocks noChangeShapeType="1"/>
          </p:cNvSpPr>
          <p:nvPr/>
        </p:nvSpPr>
        <p:spPr bwMode="auto">
          <a:xfrm flipH="1">
            <a:off x="5241925" y="4714875"/>
            <a:ext cx="623888" cy="30163"/>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147" name="Rectangle 67"/>
          <p:cNvSpPr>
            <a:spLocks noChangeArrowheads="1"/>
          </p:cNvSpPr>
          <p:nvPr/>
        </p:nvSpPr>
        <p:spPr bwMode="auto">
          <a:xfrm>
            <a:off x="5461000" y="4635500"/>
            <a:ext cx="42863"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46148" name="Freeform 68"/>
          <p:cNvSpPr>
            <a:spLocks/>
          </p:cNvSpPr>
          <p:nvPr/>
        </p:nvSpPr>
        <p:spPr bwMode="auto">
          <a:xfrm>
            <a:off x="4065588" y="4378325"/>
            <a:ext cx="1014412" cy="239713"/>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49" name="Rectangle 69"/>
          <p:cNvSpPr>
            <a:spLocks noChangeArrowheads="1"/>
          </p:cNvSpPr>
          <p:nvPr/>
        </p:nvSpPr>
        <p:spPr bwMode="auto">
          <a:xfrm flipH="1">
            <a:off x="4364038" y="4286250"/>
            <a:ext cx="284162"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1/0</a:t>
            </a:r>
          </a:p>
        </p:txBody>
      </p:sp>
      <p:sp>
        <p:nvSpPr>
          <p:cNvPr id="46150" name="Freeform 70"/>
          <p:cNvSpPr>
            <a:spLocks noChangeArrowheads="1"/>
          </p:cNvSpPr>
          <p:nvPr/>
        </p:nvSpPr>
        <p:spPr bwMode="auto">
          <a:xfrm>
            <a:off x="2590800" y="1905000"/>
            <a:ext cx="271463" cy="28733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51" name="Rectangle 71"/>
          <p:cNvSpPr>
            <a:spLocks noChangeArrowheads="1"/>
          </p:cNvSpPr>
          <p:nvPr/>
        </p:nvSpPr>
        <p:spPr bwMode="auto">
          <a:xfrm>
            <a:off x="2679700" y="1936750"/>
            <a:ext cx="109538"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46152" name="Text Box 72"/>
          <p:cNvSpPr txBox="1">
            <a:spLocks noChangeArrowheads="1"/>
          </p:cNvSpPr>
          <p:nvPr/>
        </p:nvSpPr>
        <p:spPr bwMode="auto">
          <a:xfrm>
            <a:off x="152400" y="5181600"/>
            <a:ext cx="8915400" cy="12025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ctr">
              <a:spcBef>
                <a:spcPts val="2000"/>
              </a:spcBef>
              <a:buClrTx/>
              <a:buFontTx/>
              <a:buNone/>
              <a:defRPr/>
            </a:pPr>
            <a:r>
              <a:rPr lang="en-US" dirty="0"/>
              <a:t>(Remember: we’re not just estimating more effects. More importantly, we’re reducing the bias in estimated effects –although perhaps at the expense of more variance in estimates) </a:t>
            </a:r>
          </a:p>
        </p:txBody>
      </p:sp>
      <p:sp>
        <p:nvSpPr>
          <p:cNvPr id="46153" name="Freeform 73"/>
          <p:cNvSpPr>
            <a:spLocks noChangeArrowheads="1"/>
          </p:cNvSpPr>
          <p:nvPr/>
        </p:nvSpPr>
        <p:spPr bwMode="auto">
          <a:xfrm flipH="1">
            <a:off x="1882775" y="1536700"/>
            <a:ext cx="269875" cy="28892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54" name="Rectangle 74"/>
          <p:cNvSpPr>
            <a:spLocks noChangeArrowheads="1"/>
          </p:cNvSpPr>
          <p:nvPr/>
        </p:nvSpPr>
        <p:spPr bwMode="auto">
          <a:xfrm flipH="1">
            <a:off x="1973263" y="1565275"/>
            <a:ext cx="109537"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6155" name="Freeform 75"/>
          <p:cNvSpPr>
            <a:spLocks noChangeArrowheads="1"/>
          </p:cNvSpPr>
          <p:nvPr/>
        </p:nvSpPr>
        <p:spPr bwMode="auto">
          <a:xfrm flipH="1">
            <a:off x="1557338" y="1538288"/>
            <a:ext cx="269875" cy="29051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56" name="Rectangle 76"/>
          <p:cNvSpPr>
            <a:spLocks noChangeArrowheads="1"/>
          </p:cNvSpPr>
          <p:nvPr/>
        </p:nvSpPr>
        <p:spPr bwMode="auto">
          <a:xfrm flipH="1">
            <a:off x="1636713" y="1574800"/>
            <a:ext cx="119062"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6157" name="Freeform 77"/>
          <p:cNvSpPr>
            <a:spLocks noChangeArrowheads="1"/>
          </p:cNvSpPr>
          <p:nvPr/>
        </p:nvSpPr>
        <p:spPr bwMode="auto">
          <a:xfrm>
            <a:off x="2270125" y="1538288"/>
            <a:ext cx="271463"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58" name="Rectangle 78"/>
          <p:cNvSpPr>
            <a:spLocks noChangeArrowheads="1"/>
          </p:cNvSpPr>
          <p:nvPr/>
        </p:nvSpPr>
        <p:spPr bwMode="auto">
          <a:xfrm>
            <a:off x="2349500" y="1565275"/>
            <a:ext cx="128588"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6159" name="Freeform 79"/>
          <p:cNvSpPr>
            <a:spLocks noChangeArrowheads="1"/>
          </p:cNvSpPr>
          <p:nvPr/>
        </p:nvSpPr>
        <p:spPr bwMode="auto">
          <a:xfrm>
            <a:off x="1219200" y="1565275"/>
            <a:ext cx="268288"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60" name="Rectangle 80"/>
          <p:cNvSpPr>
            <a:spLocks noChangeArrowheads="1"/>
          </p:cNvSpPr>
          <p:nvPr/>
        </p:nvSpPr>
        <p:spPr bwMode="auto">
          <a:xfrm>
            <a:off x="1293813" y="1597025"/>
            <a:ext cx="112712" cy="212725"/>
          </a:xfrm>
          <a:prstGeom prst="rect">
            <a:avLst/>
          </a:prstGeom>
          <a:solidFill>
            <a:srgbClr val="FF0000"/>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6161" name="Freeform 81"/>
          <p:cNvSpPr>
            <a:spLocks noChangeArrowheads="1"/>
          </p:cNvSpPr>
          <p:nvPr/>
        </p:nvSpPr>
        <p:spPr bwMode="auto">
          <a:xfrm>
            <a:off x="2590800" y="1524000"/>
            <a:ext cx="271463" cy="28733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62" name="Rectangle 82"/>
          <p:cNvSpPr>
            <a:spLocks noChangeArrowheads="1"/>
          </p:cNvSpPr>
          <p:nvPr/>
        </p:nvSpPr>
        <p:spPr bwMode="auto">
          <a:xfrm>
            <a:off x="2679700" y="1555750"/>
            <a:ext cx="109538"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flipH="1">
            <a:off x="4976813" y="1792288"/>
            <a:ext cx="1587" cy="274637"/>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06" name="Rectangle 2"/>
          <p:cNvSpPr>
            <a:spLocks noChangeArrowheads="1"/>
          </p:cNvSpPr>
          <p:nvPr/>
        </p:nvSpPr>
        <p:spPr bwMode="auto">
          <a:xfrm>
            <a:off x="5640388" y="1244600"/>
            <a:ext cx="1587" cy="274638"/>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07" name="Rectangle 3"/>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i="1">
                <a:solidFill>
                  <a:srgbClr val="0C0EE4"/>
                </a:solidFill>
              </a:rPr>
              <a:t>Stealth</a:t>
            </a:r>
          </a:p>
        </p:txBody>
      </p:sp>
      <p:grpSp>
        <p:nvGrpSpPr>
          <p:cNvPr id="79876" name="Group 4"/>
          <p:cNvGrpSpPr>
            <a:grpSpLocks/>
          </p:cNvGrpSpPr>
          <p:nvPr/>
        </p:nvGrpSpPr>
        <p:grpSpPr bwMode="auto">
          <a:xfrm>
            <a:off x="341313" y="1049338"/>
            <a:ext cx="8459787" cy="5654675"/>
            <a:chOff x="215" y="661"/>
            <a:chExt cx="5329" cy="3562"/>
          </a:xfrm>
        </p:grpSpPr>
        <p:sp>
          <p:nvSpPr>
            <p:cNvPr id="47109" name="Rectangle 5"/>
            <p:cNvSpPr>
              <a:spLocks noChangeArrowheads="1"/>
            </p:cNvSpPr>
            <p:nvPr/>
          </p:nvSpPr>
          <p:spPr bwMode="auto">
            <a:xfrm flipH="1">
              <a:off x="3317" y="1373"/>
              <a:ext cx="169" cy="182"/>
            </a:xfrm>
            <a:prstGeom prst="rect">
              <a:avLst/>
            </a:prstGeom>
            <a:solidFill>
              <a:srgbClr val="EFEFEF"/>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10" name="Rectangle 6"/>
            <p:cNvSpPr>
              <a:spLocks noChangeArrowheads="1"/>
            </p:cNvSpPr>
            <p:nvPr/>
          </p:nvSpPr>
          <p:spPr bwMode="auto">
            <a:xfrm flipH="1">
              <a:off x="3317" y="1382"/>
              <a:ext cx="172" cy="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Ma</a:t>
              </a:r>
            </a:p>
          </p:txBody>
        </p:sp>
        <p:sp>
          <p:nvSpPr>
            <p:cNvPr id="47111" name="Freeform 7"/>
            <p:cNvSpPr>
              <a:spLocks noChangeArrowheads="1"/>
            </p:cNvSpPr>
            <p:nvPr/>
          </p:nvSpPr>
          <p:spPr bwMode="auto">
            <a:xfrm flipH="1">
              <a:off x="3749" y="973"/>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12" name="Rectangle 8"/>
            <p:cNvSpPr>
              <a:spLocks noChangeArrowheads="1"/>
            </p:cNvSpPr>
            <p:nvPr/>
          </p:nvSpPr>
          <p:spPr bwMode="auto">
            <a:xfrm flipH="1">
              <a:off x="3795" y="996"/>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7113" name="Line 9"/>
            <p:cNvSpPr>
              <a:spLocks noChangeShapeType="1"/>
            </p:cNvSpPr>
            <p:nvPr/>
          </p:nvSpPr>
          <p:spPr bwMode="auto">
            <a:xfrm flipH="1">
              <a:off x="3484" y="1134"/>
              <a:ext cx="268"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14" name="Line 10"/>
            <p:cNvSpPr>
              <a:spLocks noChangeShapeType="1"/>
            </p:cNvSpPr>
            <p:nvPr/>
          </p:nvSpPr>
          <p:spPr bwMode="auto">
            <a:xfrm flipH="1">
              <a:off x="3427" y="1026"/>
              <a:ext cx="149"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15" name="Rectangle 11"/>
            <p:cNvSpPr>
              <a:spLocks noChangeArrowheads="1"/>
            </p:cNvSpPr>
            <p:nvPr/>
          </p:nvSpPr>
          <p:spPr bwMode="auto">
            <a:xfrm flipH="1">
              <a:off x="3460" y="1087"/>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7116" name="Line 12"/>
            <p:cNvSpPr>
              <a:spLocks noChangeShapeType="1"/>
            </p:cNvSpPr>
            <p:nvPr/>
          </p:nvSpPr>
          <p:spPr bwMode="auto">
            <a:xfrm>
              <a:off x="3332" y="1032"/>
              <a:ext cx="52"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17" name="Freeform 13"/>
            <p:cNvSpPr>
              <a:spLocks noChangeArrowheads="1"/>
            </p:cNvSpPr>
            <p:nvPr/>
          </p:nvSpPr>
          <p:spPr bwMode="auto">
            <a:xfrm flipH="1">
              <a:off x="3880" y="1181"/>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18" name="Rectangle 14"/>
            <p:cNvSpPr>
              <a:spLocks noChangeArrowheads="1"/>
            </p:cNvSpPr>
            <p:nvPr/>
          </p:nvSpPr>
          <p:spPr bwMode="auto">
            <a:xfrm flipH="1">
              <a:off x="3920" y="1198"/>
              <a:ext cx="8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7119" name="Line 15"/>
            <p:cNvSpPr>
              <a:spLocks noChangeShapeType="1"/>
            </p:cNvSpPr>
            <p:nvPr/>
          </p:nvSpPr>
          <p:spPr bwMode="auto">
            <a:xfrm flipH="1">
              <a:off x="3497" y="1293"/>
              <a:ext cx="377"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20" name="Rectangle 16"/>
            <p:cNvSpPr>
              <a:spLocks noChangeArrowheads="1"/>
            </p:cNvSpPr>
            <p:nvPr/>
          </p:nvSpPr>
          <p:spPr bwMode="auto">
            <a:xfrm flipH="1">
              <a:off x="3708" y="1265"/>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7121" name="Freeform 17"/>
            <p:cNvSpPr>
              <a:spLocks noChangeArrowheads="1"/>
            </p:cNvSpPr>
            <p:nvPr/>
          </p:nvSpPr>
          <p:spPr bwMode="auto">
            <a:xfrm flipH="1">
              <a:off x="3904" y="1423"/>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22" name="Rectangle 18"/>
            <p:cNvSpPr>
              <a:spLocks noChangeArrowheads="1"/>
            </p:cNvSpPr>
            <p:nvPr/>
          </p:nvSpPr>
          <p:spPr bwMode="auto">
            <a:xfrm flipH="1">
              <a:off x="3947" y="1443"/>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47123" name="Freeform 19"/>
            <p:cNvSpPr>
              <a:spLocks noChangeArrowheads="1"/>
            </p:cNvSpPr>
            <p:nvPr/>
          </p:nvSpPr>
          <p:spPr bwMode="auto">
            <a:xfrm flipH="1">
              <a:off x="3008" y="1007"/>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24" name="Rectangle 20"/>
            <p:cNvSpPr>
              <a:spLocks noChangeArrowheads="1"/>
            </p:cNvSpPr>
            <p:nvPr/>
          </p:nvSpPr>
          <p:spPr bwMode="auto">
            <a:xfrm flipH="1">
              <a:off x="3051" y="1038"/>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7125" name="Line 21"/>
            <p:cNvSpPr>
              <a:spLocks noChangeShapeType="1"/>
            </p:cNvSpPr>
            <p:nvPr/>
          </p:nvSpPr>
          <p:spPr bwMode="auto">
            <a:xfrm>
              <a:off x="3499" y="1483"/>
              <a:ext cx="390" cy="18"/>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26" name="Rectangle 22"/>
            <p:cNvSpPr>
              <a:spLocks noChangeArrowheads="1"/>
            </p:cNvSpPr>
            <p:nvPr/>
          </p:nvSpPr>
          <p:spPr bwMode="auto">
            <a:xfrm flipH="1">
              <a:off x="3722" y="1433"/>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47127" name="Line 23"/>
            <p:cNvSpPr>
              <a:spLocks noChangeShapeType="1"/>
            </p:cNvSpPr>
            <p:nvPr/>
          </p:nvSpPr>
          <p:spPr bwMode="auto">
            <a:xfrm>
              <a:off x="3153" y="1159"/>
              <a:ext cx="149"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28" name="Rectangle 24"/>
            <p:cNvSpPr>
              <a:spLocks noChangeArrowheads="1"/>
            </p:cNvSpPr>
            <p:nvPr/>
          </p:nvSpPr>
          <p:spPr bwMode="auto">
            <a:xfrm flipH="1">
              <a:off x="3172" y="1164"/>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7129" name="Rectangle 25"/>
            <p:cNvSpPr>
              <a:spLocks noChangeArrowheads="1"/>
            </p:cNvSpPr>
            <p:nvPr/>
          </p:nvSpPr>
          <p:spPr bwMode="auto">
            <a:xfrm flipH="1">
              <a:off x="3628" y="1141"/>
              <a:ext cx="48"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7130" name="Freeform 26"/>
            <p:cNvSpPr>
              <a:spLocks noChangeArrowheads="1"/>
            </p:cNvSpPr>
            <p:nvPr/>
          </p:nvSpPr>
          <p:spPr bwMode="auto">
            <a:xfrm flipH="1">
              <a:off x="3518" y="844"/>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31" name="Rectangle 27"/>
            <p:cNvSpPr>
              <a:spLocks noChangeArrowheads="1"/>
            </p:cNvSpPr>
            <p:nvPr/>
          </p:nvSpPr>
          <p:spPr bwMode="auto">
            <a:xfrm flipH="1">
              <a:off x="3565" y="864"/>
              <a:ext cx="7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7132" name="Freeform 28"/>
            <p:cNvSpPr>
              <a:spLocks noChangeArrowheads="1"/>
            </p:cNvSpPr>
            <p:nvPr/>
          </p:nvSpPr>
          <p:spPr bwMode="auto">
            <a:xfrm flipH="1">
              <a:off x="3237" y="850"/>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33" name="Freeform 29"/>
            <p:cNvSpPr>
              <a:spLocks/>
            </p:cNvSpPr>
            <p:nvPr/>
          </p:nvSpPr>
          <p:spPr bwMode="auto">
            <a:xfrm rot="1920000" flipH="1">
              <a:off x="3636" y="771"/>
              <a:ext cx="80" cy="87"/>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34" name="Rectangle 30"/>
            <p:cNvSpPr>
              <a:spLocks noChangeArrowheads="1"/>
            </p:cNvSpPr>
            <p:nvPr/>
          </p:nvSpPr>
          <p:spPr bwMode="auto">
            <a:xfrm flipH="1">
              <a:off x="3676" y="712"/>
              <a:ext cx="61"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47135" name="Freeform 31"/>
            <p:cNvSpPr>
              <a:spLocks/>
            </p:cNvSpPr>
            <p:nvPr/>
          </p:nvSpPr>
          <p:spPr bwMode="auto">
            <a:xfrm rot="15780000" flipH="1">
              <a:off x="3171" y="924"/>
              <a:ext cx="101" cy="76"/>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36" name="Rectangle 32"/>
            <p:cNvSpPr>
              <a:spLocks noChangeArrowheads="1"/>
            </p:cNvSpPr>
            <p:nvPr/>
          </p:nvSpPr>
          <p:spPr bwMode="auto">
            <a:xfrm flipH="1">
              <a:off x="3152" y="911"/>
              <a:ext cx="4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47137" name="Freeform 33"/>
            <p:cNvSpPr>
              <a:spLocks/>
            </p:cNvSpPr>
            <p:nvPr/>
          </p:nvSpPr>
          <p:spPr bwMode="auto">
            <a:xfrm flipH="1">
              <a:off x="3316" y="746"/>
              <a:ext cx="255" cy="80"/>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38" name="Rectangle 34"/>
            <p:cNvSpPr>
              <a:spLocks noChangeArrowheads="1"/>
            </p:cNvSpPr>
            <p:nvPr/>
          </p:nvSpPr>
          <p:spPr bwMode="auto">
            <a:xfrm flipH="1">
              <a:off x="3424" y="661"/>
              <a:ext cx="52"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47139" name="Rectangle 35"/>
            <p:cNvSpPr>
              <a:spLocks noChangeArrowheads="1"/>
            </p:cNvSpPr>
            <p:nvPr/>
          </p:nvSpPr>
          <p:spPr bwMode="auto">
            <a:xfrm flipH="1">
              <a:off x="3328" y="1041"/>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7140" name="Rectangle 36"/>
            <p:cNvSpPr>
              <a:spLocks noChangeArrowheads="1"/>
            </p:cNvSpPr>
            <p:nvPr/>
          </p:nvSpPr>
          <p:spPr bwMode="auto">
            <a:xfrm flipH="1">
              <a:off x="3290" y="868"/>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7141" name="Rectangle 37"/>
            <p:cNvSpPr>
              <a:spLocks noChangeArrowheads="1"/>
            </p:cNvSpPr>
            <p:nvPr/>
          </p:nvSpPr>
          <p:spPr bwMode="auto">
            <a:xfrm>
              <a:off x="2279" y="1365"/>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42" name="Rectangle 38"/>
            <p:cNvSpPr>
              <a:spLocks noChangeArrowheads="1"/>
            </p:cNvSpPr>
            <p:nvPr/>
          </p:nvSpPr>
          <p:spPr bwMode="auto">
            <a:xfrm>
              <a:off x="2290" y="1382"/>
              <a:ext cx="172" cy="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Fa</a:t>
              </a:r>
            </a:p>
          </p:txBody>
        </p:sp>
        <p:sp>
          <p:nvSpPr>
            <p:cNvPr id="47143" name="Freeform 39"/>
            <p:cNvSpPr>
              <a:spLocks noChangeArrowheads="1"/>
            </p:cNvSpPr>
            <p:nvPr/>
          </p:nvSpPr>
          <p:spPr bwMode="auto">
            <a:xfrm>
              <a:off x="1851" y="973"/>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44" name="Rectangle 40"/>
            <p:cNvSpPr>
              <a:spLocks noChangeArrowheads="1"/>
            </p:cNvSpPr>
            <p:nvPr/>
          </p:nvSpPr>
          <p:spPr bwMode="auto">
            <a:xfrm>
              <a:off x="1900" y="996"/>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7145" name="Line 41"/>
            <p:cNvSpPr>
              <a:spLocks noChangeShapeType="1"/>
            </p:cNvSpPr>
            <p:nvPr/>
          </p:nvSpPr>
          <p:spPr bwMode="auto">
            <a:xfrm>
              <a:off x="2018" y="1134"/>
              <a:ext cx="266"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46" name="Line 42"/>
            <p:cNvSpPr>
              <a:spLocks noChangeShapeType="1"/>
            </p:cNvSpPr>
            <p:nvPr/>
          </p:nvSpPr>
          <p:spPr bwMode="auto">
            <a:xfrm>
              <a:off x="2194" y="1026"/>
              <a:ext cx="147"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47" name="Rectangle 43"/>
            <p:cNvSpPr>
              <a:spLocks noChangeArrowheads="1"/>
            </p:cNvSpPr>
            <p:nvPr/>
          </p:nvSpPr>
          <p:spPr bwMode="auto">
            <a:xfrm>
              <a:off x="2251" y="1087"/>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7148" name="Line 44"/>
            <p:cNvSpPr>
              <a:spLocks noChangeShapeType="1"/>
            </p:cNvSpPr>
            <p:nvPr/>
          </p:nvSpPr>
          <p:spPr bwMode="auto">
            <a:xfrm flipH="1">
              <a:off x="2384" y="1032"/>
              <a:ext cx="54"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49" name="Freeform 45"/>
            <p:cNvSpPr>
              <a:spLocks noChangeArrowheads="1"/>
            </p:cNvSpPr>
            <p:nvPr/>
          </p:nvSpPr>
          <p:spPr bwMode="auto">
            <a:xfrm>
              <a:off x="1719" y="1181"/>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50" name="Rectangle 46"/>
            <p:cNvSpPr>
              <a:spLocks noChangeArrowheads="1"/>
            </p:cNvSpPr>
            <p:nvPr/>
          </p:nvSpPr>
          <p:spPr bwMode="auto">
            <a:xfrm>
              <a:off x="1769" y="1198"/>
              <a:ext cx="80" cy="133"/>
            </a:xfrm>
            <a:prstGeom prst="rect">
              <a:avLst/>
            </a:prstGeom>
            <a:solidFill>
              <a:srgbClr val="3366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7151" name="Line 47"/>
            <p:cNvSpPr>
              <a:spLocks noChangeShapeType="1"/>
            </p:cNvSpPr>
            <p:nvPr/>
          </p:nvSpPr>
          <p:spPr bwMode="auto">
            <a:xfrm>
              <a:off x="1896" y="1293"/>
              <a:ext cx="375"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52" name="Rectangle 48"/>
            <p:cNvSpPr>
              <a:spLocks noChangeArrowheads="1"/>
            </p:cNvSpPr>
            <p:nvPr/>
          </p:nvSpPr>
          <p:spPr bwMode="auto">
            <a:xfrm>
              <a:off x="2004" y="1265"/>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7153" name="Freeform 49"/>
            <p:cNvSpPr>
              <a:spLocks noChangeArrowheads="1"/>
            </p:cNvSpPr>
            <p:nvPr/>
          </p:nvSpPr>
          <p:spPr bwMode="auto">
            <a:xfrm>
              <a:off x="1695" y="1423"/>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54" name="Rectangle 50"/>
            <p:cNvSpPr>
              <a:spLocks noChangeArrowheads="1"/>
            </p:cNvSpPr>
            <p:nvPr/>
          </p:nvSpPr>
          <p:spPr bwMode="auto">
            <a:xfrm>
              <a:off x="1751" y="1443"/>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47155" name="Freeform 51"/>
            <p:cNvSpPr>
              <a:spLocks noChangeArrowheads="1"/>
            </p:cNvSpPr>
            <p:nvPr/>
          </p:nvSpPr>
          <p:spPr bwMode="auto">
            <a:xfrm>
              <a:off x="2593" y="1007"/>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56" name="Rectangle 52"/>
            <p:cNvSpPr>
              <a:spLocks noChangeArrowheads="1"/>
            </p:cNvSpPr>
            <p:nvPr/>
          </p:nvSpPr>
          <p:spPr bwMode="auto">
            <a:xfrm>
              <a:off x="2644" y="1038"/>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7157" name="Line 53"/>
            <p:cNvSpPr>
              <a:spLocks noChangeShapeType="1"/>
            </p:cNvSpPr>
            <p:nvPr/>
          </p:nvSpPr>
          <p:spPr bwMode="auto">
            <a:xfrm flipH="1">
              <a:off x="1879" y="1483"/>
              <a:ext cx="392" cy="18"/>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58" name="Rectangle 54"/>
            <p:cNvSpPr>
              <a:spLocks noChangeArrowheads="1"/>
            </p:cNvSpPr>
            <p:nvPr/>
          </p:nvSpPr>
          <p:spPr bwMode="auto">
            <a:xfrm>
              <a:off x="2017" y="1433"/>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47159" name="Line 55"/>
            <p:cNvSpPr>
              <a:spLocks noChangeShapeType="1"/>
            </p:cNvSpPr>
            <p:nvPr/>
          </p:nvSpPr>
          <p:spPr bwMode="auto">
            <a:xfrm flipH="1">
              <a:off x="2466" y="1159"/>
              <a:ext cx="151"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60" name="Rectangle 56"/>
            <p:cNvSpPr>
              <a:spLocks noChangeArrowheads="1"/>
            </p:cNvSpPr>
            <p:nvPr/>
          </p:nvSpPr>
          <p:spPr bwMode="auto">
            <a:xfrm>
              <a:off x="2541" y="1164"/>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7161" name="Rectangle 57"/>
            <p:cNvSpPr>
              <a:spLocks noChangeArrowheads="1"/>
            </p:cNvSpPr>
            <p:nvPr/>
          </p:nvSpPr>
          <p:spPr bwMode="auto">
            <a:xfrm>
              <a:off x="2094" y="1141"/>
              <a:ext cx="48"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7162" name="Freeform 58"/>
            <p:cNvSpPr>
              <a:spLocks noChangeArrowheads="1"/>
            </p:cNvSpPr>
            <p:nvPr/>
          </p:nvSpPr>
          <p:spPr bwMode="auto">
            <a:xfrm>
              <a:off x="2083" y="844"/>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63" name="Rectangle 59"/>
            <p:cNvSpPr>
              <a:spLocks noChangeArrowheads="1"/>
            </p:cNvSpPr>
            <p:nvPr/>
          </p:nvSpPr>
          <p:spPr bwMode="auto">
            <a:xfrm>
              <a:off x="2130" y="864"/>
              <a:ext cx="7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7164" name="Freeform 60"/>
            <p:cNvSpPr>
              <a:spLocks noChangeArrowheads="1"/>
            </p:cNvSpPr>
            <p:nvPr/>
          </p:nvSpPr>
          <p:spPr bwMode="auto">
            <a:xfrm>
              <a:off x="2363" y="850"/>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65" name="Freeform 61"/>
            <p:cNvSpPr>
              <a:spLocks/>
            </p:cNvSpPr>
            <p:nvPr/>
          </p:nvSpPr>
          <p:spPr bwMode="auto">
            <a:xfrm rot="19680000">
              <a:off x="2049" y="771"/>
              <a:ext cx="80" cy="87"/>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66" name="Rectangle 62"/>
            <p:cNvSpPr>
              <a:spLocks noChangeArrowheads="1"/>
            </p:cNvSpPr>
            <p:nvPr/>
          </p:nvSpPr>
          <p:spPr bwMode="auto">
            <a:xfrm>
              <a:off x="2032" y="712"/>
              <a:ext cx="61"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47167" name="Freeform 63"/>
            <p:cNvSpPr>
              <a:spLocks/>
            </p:cNvSpPr>
            <p:nvPr/>
          </p:nvSpPr>
          <p:spPr bwMode="auto">
            <a:xfrm rot="5820000">
              <a:off x="2500" y="922"/>
              <a:ext cx="101" cy="7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68" name="Rectangle 64"/>
            <p:cNvSpPr>
              <a:spLocks noChangeArrowheads="1"/>
            </p:cNvSpPr>
            <p:nvPr/>
          </p:nvSpPr>
          <p:spPr bwMode="auto">
            <a:xfrm>
              <a:off x="2567" y="911"/>
              <a:ext cx="4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47169" name="Freeform 65"/>
            <p:cNvSpPr>
              <a:spLocks/>
            </p:cNvSpPr>
            <p:nvPr/>
          </p:nvSpPr>
          <p:spPr bwMode="auto">
            <a:xfrm>
              <a:off x="2174" y="746"/>
              <a:ext cx="301" cy="80"/>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70" name="Rectangle 66"/>
            <p:cNvSpPr>
              <a:spLocks noChangeArrowheads="1"/>
            </p:cNvSpPr>
            <p:nvPr/>
          </p:nvSpPr>
          <p:spPr bwMode="auto">
            <a:xfrm>
              <a:off x="2289" y="661"/>
              <a:ext cx="52"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47171" name="Rectangle 67"/>
            <p:cNvSpPr>
              <a:spLocks noChangeArrowheads="1"/>
            </p:cNvSpPr>
            <p:nvPr/>
          </p:nvSpPr>
          <p:spPr bwMode="auto">
            <a:xfrm>
              <a:off x="2412" y="1044"/>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7172" name="Rectangle 68"/>
            <p:cNvSpPr>
              <a:spLocks noChangeArrowheads="1"/>
            </p:cNvSpPr>
            <p:nvPr/>
          </p:nvSpPr>
          <p:spPr bwMode="auto">
            <a:xfrm>
              <a:off x="2408" y="868"/>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7173" name="Line 69"/>
            <p:cNvSpPr>
              <a:spLocks noChangeShapeType="1"/>
            </p:cNvSpPr>
            <p:nvPr/>
          </p:nvSpPr>
          <p:spPr bwMode="auto">
            <a:xfrm>
              <a:off x="2237" y="998"/>
              <a:ext cx="1280" cy="1362"/>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74" name="Line 70"/>
            <p:cNvSpPr>
              <a:spLocks noChangeShapeType="1"/>
            </p:cNvSpPr>
            <p:nvPr/>
          </p:nvSpPr>
          <p:spPr bwMode="auto">
            <a:xfrm>
              <a:off x="2443" y="1548"/>
              <a:ext cx="1351" cy="81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75" name="Line 71"/>
            <p:cNvSpPr>
              <a:spLocks noChangeShapeType="1"/>
            </p:cNvSpPr>
            <p:nvPr/>
          </p:nvSpPr>
          <p:spPr bwMode="auto">
            <a:xfrm flipH="1">
              <a:off x="1922" y="1539"/>
              <a:ext cx="441" cy="791"/>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76" name="Rectangle 72"/>
            <p:cNvSpPr>
              <a:spLocks noChangeArrowheads="1"/>
            </p:cNvSpPr>
            <p:nvPr/>
          </p:nvSpPr>
          <p:spPr bwMode="auto">
            <a:xfrm>
              <a:off x="2238" y="1619"/>
              <a:ext cx="79"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7177" name="Rectangle 73"/>
            <p:cNvSpPr>
              <a:spLocks noChangeArrowheads="1"/>
            </p:cNvSpPr>
            <p:nvPr/>
          </p:nvSpPr>
          <p:spPr bwMode="auto">
            <a:xfrm flipH="1">
              <a:off x="2487" y="1552"/>
              <a:ext cx="111"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7178" name="Line 74"/>
            <p:cNvSpPr>
              <a:spLocks noChangeShapeType="1"/>
            </p:cNvSpPr>
            <p:nvPr/>
          </p:nvSpPr>
          <p:spPr bwMode="auto">
            <a:xfrm>
              <a:off x="2174" y="1035"/>
              <a:ext cx="2" cy="1289"/>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79" name="Rectangle 75"/>
            <p:cNvSpPr>
              <a:spLocks noChangeArrowheads="1"/>
            </p:cNvSpPr>
            <p:nvPr/>
          </p:nvSpPr>
          <p:spPr bwMode="auto">
            <a:xfrm flipH="1">
              <a:off x="1890" y="2852"/>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80" name="Rectangle 76"/>
            <p:cNvSpPr>
              <a:spLocks noChangeArrowheads="1"/>
            </p:cNvSpPr>
            <p:nvPr/>
          </p:nvSpPr>
          <p:spPr bwMode="auto">
            <a:xfrm flipH="1">
              <a:off x="1898" y="2885"/>
              <a:ext cx="172" cy="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T1</a:t>
              </a:r>
            </a:p>
          </p:txBody>
        </p:sp>
        <p:sp>
          <p:nvSpPr>
            <p:cNvPr id="47181" name="Freeform 77"/>
            <p:cNvSpPr>
              <a:spLocks noChangeArrowheads="1"/>
            </p:cNvSpPr>
            <p:nvPr/>
          </p:nvSpPr>
          <p:spPr bwMode="auto">
            <a:xfrm flipH="1">
              <a:off x="2314" y="2460"/>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82" name="Rectangle 78"/>
            <p:cNvSpPr>
              <a:spLocks noChangeArrowheads="1"/>
            </p:cNvSpPr>
            <p:nvPr/>
          </p:nvSpPr>
          <p:spPr bwMode="auto">
            <a:xfrm flipH="1">
              <a:off x="2364" y="2483"/>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7183" name="Line 79"/>
            <p:cNvSpPr>
              <a:spLocks noChangeShapeType="1"/>
            </p:cNvSpPr>
            <p:nvPr/>
          </p:nvSpPr>
          <p:spPr bwMode="auto">
            <a:xfrm flipH="1">
              <a:off x="2053" y="2621"/>
              <a:ext cx="268"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84" name="Line 80"/>
            <p:cNvSpPr>
              <a:spLocks noChangeShapeType="1"/>
            </p:cNvSpPr>
            <p:nvPr/>
          </p:nvSpPr>
          <p:spPr bwMode="auto">
            <a:xfrm flipH="1">
              <a:off x="1996" y="2513"/>
              <a:ext cx="149"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85" name="Rectangle 81"/>
            <p:cNvSpPr>
              <a:spLocks noChangeArrowheads="1"/>
            </p:cNvSpPr>
            <p:nvPr/>
          </p:nvSpPr>
          <p:spPr bwMode="auto">
            <a:xfrm flipH="1">
              <a:off x="2030" y="2574"/>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7186" name="Line 82"/>
            <p:cNvSpPr>
              <a:spLocks noChangeShapeType="1"/>
            </p:cNvSpPr>
            <p:nvPr/>
          </p:nvSpPr>
          <p:spPr bwMode="auto">
            <a:xfrm>
              <a:off x="1901" y="2519"/>
              <a:ext cx="52"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87" name="Freeform 83"/>
            <p:cNvSpPr>
              <a:spLocks noChangeArrowheads="1"/>
            </p:cNvSpPr>
            <p:nvPr/>
          </p:nvSpPr>
          <p:spPr bwMode="auto">
            <a:xfrm flipH="1">
              <a:off x="2449" y="2668"/>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88" name="Rectangle 84"/>
            <p:cNvSpPr>
              <a:spLocks noChangeArrowheads="1"/>
            </p:cNvSpPr>
            <p:nvPr/>
          </p:nvSpPr>
          <p:spPr bwMode="auto">
            <a:xfrm flipH="1">
              <a:off x="2489" y="2685"/>
              <a:ext cx="8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7189" name="Line 85"/>
            <p:cNvSpPr>
              <a:spLocks noChangeShapeType="1"/>
            </p:cNvSpPr>
            <p:nvPr/>
          </p:nvSpPr>
          <p:spPr bwMode="auto">
            <a:xfrm flipH="1">
              <a:off x="2066" y="2780"/>
              <a:ext cx="377"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90" name="Rectangle 86"/>
            <p:cNvSpPr>
              <a:spLocks noChangeArrowheads="1"/>
            </p:cNvSpPr>
            <p:nvPr/>
          </p:nvSpPr>
          <p:spPr bwMode="auto">
            <a:xfrm flipH="1">
              <a:off x="2276" y="2752"/>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7191" name="Freeform 87"/>
            <p:cNvSpPr>
              <a:spLocks noChangeArrowheads="1"/>
            </p:cNvSpPr>
            <p:nvPr/>
          </p:nvSpPr>
          <p:spPr bwMode="auto">
            <a:xfrm flipH="1">
              <a:off x="2473" y="2910"/>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92" name="Rectangle 88"/>
            <p:cNvSpPr>
              <a:spLocks noChangeArrowheads="1"/>
            </p:cNvSpPr>
            <p:nvPr/>
          </p:nvSpPr>
          <p:spPr bwMode="auto">
            <a:xfrm flipH="1">
              <a:off x="2516" y="2930"/>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47193" name="Freeform 89"/>
            <p:cNvSpPr>
              <a:spLocks noChangeArrowheads="1"/>
            </p:cNvSpPr>
            <p:nvPr/>
          </p:nvSpPr>
          <p:spPr bwMode="auto">
            <a:xfrm flipH="1">
              <a:off x="1573" y="2494"/>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94" name="Rectangle 90"/>
            <p:cNvSpPr>
              <a:spLocks noChangeArrowheads="1"/>
            </p:cNvSpPr>
            <p:nvPr/>
          </p:nvSpPr>
          <p:spPr bwMode="auto">
            <a:xfrm flipH="1">
              <a:off x="1620" y="2525"/>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7195" name="Line 91"/>
            <p:cNvSpPr>
              <a:spLocks noChangeShapeType="1"/>
            </p:cNvSpPr>
            <p:nvPr/>
          </p:nvSpPr>
          <p:spPr bwMode="auto">
            <a:xfrm>
              <a:off x="2068" y="2970"/>
              <a:ext cx="390" cy="18"/>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96" name="Rectangle 92"/>
            <p:cNvSpPr>
              <a:spLocks noChangeArrowheads="1"/>
            </p:cNvSpPr>
            <p:nvPr/>
          </p:nvSpPr>
          <p:spPr bwMode="auto">
            <a:xfrm flipH="1">
              <a:off x="2291" y="2920"/>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47197" name="Line 93"/>
            <p:cNvSpPr>
              <a:spLocks noChangeShapeType="1"/>
            </p:cNvSpPr>
            <p:nvPr/>
          </p:nvSpPr>
          <p:spPr bwMode="auto">
            <a:xfrm>
              <a:off x="1722" y="2646"/>
              <a:ext cx="149"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98" name="Rectangle 94"/>
            <p:cNvSpPr>
              <a:spLocks noChangeArrowheads="1"/>
            </p:cNvSpPr>
            <p:nvPr/>
          </p:nvSpPr>
          <p:spPr bwMode="auto">
            <a:xfrm flipH="1">
              <a:off x="1749" y="2662"/>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7199" name="Rectangle 95"/>
            <p:cNvSpPr>
              <a:spLocks noChangeArrowheads="1"/>
            </p:cNvSpPr>
            <p:nvPr/>
          </p:nvSpPr>
          <p:spPr bwMode="auto">
            <a:xfrm flipH="1">
              <a:off x="2197" y="2628"/>
              <a:ext cx="48"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7200" name="Freeform 96"/>
            <p:cNvSpPr>
              <a:spLocks noChangeArrowheads="1"/>
            </p:cNvSpPr>
            <p:nvPr/>
          </p:nvSpPr>
          <p:spPr bwMode="auto">
            <a:xfrm flipH="1">
              <a:off x="2083" y="2331"/>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01" name="Rectangle 97"/>
            <p:cNvSpPr>
              <a:spLocks noChangeArrowheads="1"/>
            </p:cNvSpPr>
            <p:nvPr/>
          </p:nvSpPr>
          <p:spPr bwMode="auto">
            <a:xfrm flipH="1">
              <a:off x="2134" y="2351"/>
              <a:ext cx="7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7202" name="Freeform 98"/>
            <p:cNvSpPr>
              <a:spLocks noChangeArrowheads="1"/>
            </p:cNvSpPr>
            <p:nvPr/>
          </p:nvSpPr>
          <p:spPr bwMode="auto">
            <a:xfrm flipH="1">
              <a:off x="1806" y="2337"/>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03" name="Rectangle 99"/>
            <p:cNvSpPr>
              <a:spLocks noChangeArrowheads="1"/>
            </p:cNvSpPr>
            <p:nvPr/>
          </p:nvSpPr>
          <p:spPr bwMode="auto">
            <a:xfrm flipH="1">
              <a:off x="1895" y="2574"/>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7204" name="Rectangle 100"/>
            <p:cNvSpPr>
              <a:spLocks noChangeArrowheads="1"/>
            </p:cNvSpPr>
            <p:nvPr/>
          </p:nvSpPr>
          <p:spPr bwMode="auto">
            <a:xfrm flipH="1">
              <a:off x="1859" y="2355"/>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7205" name="Rectangle 101"/>
            <p:cNvSpPr>
              <a:spLocks noChangeArrowheads="1"/>
            </p:cNvSpPr>
            <p:nvPr/>
          </p:nvSpPr>
          <p:spPr bwMode="auto">
            <a:xfrm flipH="1">
              <a:off x="4791" y="2858"/>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06" name="Rectangle 102"/>
            <p:cNvSpPr>
              <a:spLocks noChangeArrowheads="1"/>
            </p:cNvSpPr>
            <p:nvPr/>
          </p:nvSpPr>
          <p:spPr bwMode="auto">
            <a:xfrm flipH="1">
              <a:off x="4787" y="2875"/>
              <a:ext cx="172" cy="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Ma</a:t>
              </a:r>
            </a:p>
          </p:txBody>
        </p:sp>
        <p:sp>
          <p:nvSpPr>
            <p:cNvPr id="47207" name="Freeform 103"/>
            <p:cNvSpPr>
              <a:spLocks noChangeArrowheads="1"/>
            </p:cNvSpPr>
            <p:nvPr/>
          </p:nvSpPr>
          <p:spPr bwMode="auto">
            <a:xfrm flipH="1">
              <a:off x="5219" y="2466"/>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08" name="Rectangle 104"/>
            <p:cNvSpPr>
              <a:spLocks noChangeArrowheads="1"/>
            </p:cNvSpPr>
            <p:nvPr/>
          </p:nvSpPr>
          <p:spPr bwMode="auto">
            <a:xfrm flipH="1">
              <a:off x="5265" y="2489"/>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7209" name="Line 105"/>
            <p:cNvSpPr>
              <a:spLocks noChangeShapeType="1"/>
            </p:cNvSpPr>
            <p:nvPr/>
          </p:nvSpPr>
          <p:spPr bwMode="auto">
            <a:xfrm flipH="1">
              <a:off x="4954" y="2627"/>
              <a:ext cx="268"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10" name="Line 106"/>
            <p:cNvSpPr>
              <a:spLocks noChangeShapeType="1"/>
            </p:cNvSpPr>
            <p:nvPr/>
          </p:nvSpPr>
          <p:spPr bwMode="auto">
            <a:xfrm flipH="1">
              <a:off x="4897" y="2519"/>
              <a:ext cx="149"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11" name="Rectangle 107"/>
            <p:cNvSpPr>
              <a:spLocks noChangeArrowheads="1"/>
            </p:cNvSpPr>
            <p:nvPr/>
          </p:nvSpPr>
          <p:spPr bwMode="auto">
            <a:xfrm flipH="1">
              <a:off x="4931" y="2580"/>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7212" name="Line 108"/>
            <p:cNvSpPr>
              <a:spLocks noChangeShapeType="1"/>
            </p:cNvSpPr>
            <p:nvPr/>
          </p:nvSpPr>
          <p:spPr bwMode="auto">
            <a:xfrm>
              <a:off x="4802" y="2525"/>
              <a:ext cx="52"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13" name="Freeform 109"/>
            <p:cNvSpPr>
              <a:spLocks noChangeArrowheads="1"/>
            </p:cNvSpPr>
            <p:nvPr/>
          </p:nvSpPr>
          <p:spPr bwMode="auto">
            <a:xfrm flipH="1">
              <a:off x="5350" y="2674"/>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14" name="Rectangle 110"/>
            <p:cNvSpPr>
              <a:spLocks noChangeArrowheads="1"/>
            </p:cNvSpPr>
            <p:nvPr/>
          </p:nvSpPr>
          <p:spPr bwMode="auto">
            <a:xfrm flipH="1">
              <a:off x="5390" y="2691"/>
              <a:ext cx="8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7215" name="Line 111"/>
            <p:cNvSpPr>
              <a:spLocks noChangeShapeType="1"/>
            </p:cNvSpPr>
            <p:nvPr/>
          </p:nvSpPr>
          <p:spPr bwMode="auto">
            <a:xfrm flipH="1">
              <a:off x="4967" y="2786"/>
              <a:ext cx="377"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16" name="Rectangle 112"/>
            <p:cNvSpPr>
              <a:spLocks noChangeArrowheads="1"/>
            </p:cNvSpPr>
            <p:nvPr/>
          </p:nvSpPr>
          <p:spPr bwMode="auto">
            <a:xfrm flipH="1">
              <a:off x="5178" y="2758"/>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7217" name="Freeform 113"/>
            <p:cNvSpPr>
              <a:spLocks noChangeArrowheads="1"/>
            </p:cNvSpPr>
            <p:nvPr/>
          </p:nvSpPr>
          <p:spPr bwMode="auto">
            <a:xfrm flipH="1">
              <a:off x="5374" y="2916"/>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18" name="Rectangle 114"/>
            <p:cNvSpPr>
              <a:spLocks noChangeArrowheads="1"/>
            </p:cNvSpPr>
            <p:nvPr/>
          </p:nvSpPr>
          <p:spPr bwMode="auto">
            <a:xfrm flipH="1">
              <a:off x="5417" y="2936"/>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47219" name="Freeform 115"/>
            <p:cNvSpPr>
              <a:spLocks noChangeArrowheads="1"/>
            </p:cNvSpPr>
            <p:nvPr/>
          </p:nvSpPr>
          <p:spPr bwMode="auto">
            <a:xfrm flipH="1">
              <a:off x="4474" y="2500"/>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20" name="Rectangle 116"/>
            <p:cNvSpPr>
              <a:spLocks noChangeArrowheads="1"/>
            </p:cNvSpPr>
            <p:nvPr/>
          </p:nvSpPr>
          <p:spPr bwMode="auto">
            <a:xfrm flipH="1">
              <a:off x="4521" y="2531"/>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7221" name="Line 117"/>
            <p:cNvSpPr>
              <a:spLocks noChangeShapeType="1"/>
            </p:cNvSpPr>
            <p:nvPr/>
          </p:nvSpPr>
          <p:spPr bwMode="auto">
            <a:xfrm>
              <a:off x="4969" y="2976"/>
              <a:ext cx="390" cy="18"/>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22" name="Rectangle 118"/>
            <p:cNvSpPr>
              <a:spLocks noChangeArrowheads="1"/>
            </p:cNvSpPr>
            <p:nvPr/>
          </p:nvSpPr>
          <p:spPr bwMode="auto">
            <a:xfrm flipH="1">
              <a:off x="5192" y="2926"/>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47223" name="Line 119"/>
            <p:cNvSpPr>
              <a:spLocks noChangeShapeType="1"/>
            </p:cNvSpPr>
            <p:nvPr/>
          </p:nvSpPr>
          <p:spPr bwMode="auto">
            <a:xfrm>
              <a:off x="4623" y="2652"/>
              <a:ext cx="149"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24" name="Rectangle 120"/>
            <p:cNvSpPr>
              <a:spLocks noChangeArrowheads="1"/>
            </p:cNvSpPr>
            <p:nvPr/>
          </p:nvSpPr>
          <p:spPr bwMode="auto">
            <a:xfrm flipH="1">
              <a:off x="4655" y="2652"/>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7225" name="Rectangle 121"/>
            <p:cNvSpPr>
              <a:spLocks noChangeArrowheads="1"/>
            </p:cNvSpPr>
            <p:nvPr/>
          </p:nvSpPr>
          <p:spPr bwMode="auto">
            <a:xfrm flipH="1">
              <a:off x="5098" y="2634"/>
              <a:ext cx="48"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7226" name="Freeform 122"/>
            <p:cNvSpPr>
              <a:spLocks noChangeArrowheads="1"/>
            </p:cNvSpPr>
            <p:nvPr/>
          </p:nvSpPr>
          <p:spPr bwMode="auto">
            <a:xfrm flipH="1">
              <a:off x="4984" y="2337"/>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27" name="Rectangle 123"/>
            <p:cNvSpPr>
              <a:spLocks noChangeArrowheads="1"/>
            </p:cNvSpPr>
            <p:nvPr/>
          </p:nvSpPr>
          <p:spPr bwMode="auto">
            <a:xfrm flipH="1">
              <a:off x="5035" y="2357"/>
              <a:ext cx="70" cy="133"/>
            </a:xfrm>
            <a:prstGeom prst="rect">
              <a:avLst/>
            </a:prstGeom>
            <a:solidFill>
              <a:srgbClr val="FF0000"/>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7228" name="Freeform 124"/>
            <p:cNvSpPr>
              <a:spLocks noChangeArrowheads="1"/>
            </p:cNvSpPr>
            <p:nvPr/>
          </p:nvSpPr>
          <p:spPr bwMode="auto">
            <a:xfrm flipH="1">
              <a:off x="4703" y="2343"/>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29" name="Freeform 125"/>
            <p:cNvSpPr>
              <a:spLocks/>
            </p:cNvSpPr>
            <p:nvPr/>
          </p:nvSpPr>
          <p:spPr bwMode="auto">
            <a:xfrm rot="1920000" flipH="1">
              <a:off x="5110" y="2264"/>
              <a:ext cx="80" cy="87"/>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30" name="Rectangle 126"/>
            <p:cNvSpPr>
              <a:spLocks noChangeArrowheads="1"/>
            </p:cNvSpPr>
            <p:nvPr/>
          </p:nvSpPr>
          <p:spPr bwMode="auto">
            <a:xfrm flipH="1">
              <a:off x="5146" y="2205"/>
              <a:ext cx="61"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47231" name="Freeform 127"/>
            <p:cNvSpPr>
              <a:spLocks/>
            </p:cNvSpPr>
            <p:nvPr/>
          </p:nvSpPr>
          <p:spPr bwMode="auto">
            <a:xfrm rot="15780000" flipH="1">
              <a:off x="4641" y="2416"/>
              <a:ext cx="101" cy="76"/>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32" name="Rectangle 128"/>
            <p:cNvSpPr>
              <a:spLocks noChangeArrowheads="1"/>
            </p:cNvSpPr>
            <p:nvPr/>
          </p:nvSpPr>
          <p:spPr bwMode="auto">
            <a:xfrm flipH="1">
              <a:off x="4626" y="2404"/>
              <a:ext cx="4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47233" name="Freeform 129"/>
            <p:cNvSpPr>
              <a:spLocks/>
            </p:cNvSpPr>
            <p:nvPr/>
          </p:nvSpPr>
          <p:spPr bwMode="auto">
            <a:xfrm flipH="1">
              <a:off x="4786" y="2239"/>
              <a:ext cx="275" cy="91"/>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34" name="Rectangle 130"/>
            <p:cNvSpPr>
              <a:spLocks noChangeArrowheads="1"/>
            </p:cNvSpPr>
            <p:nvPr/>
          </p:nvSpPr>
          <p:spPr bwMode="auto">
            <a:xfrm flipH="1">
              <a:off x="4898" y="2154"/>
              <a:ext cx="52"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47235" name="Rectangle 131"/>
            <p:cNvSpPr>
              <a:spLocks noChangeArrowheads="1"/>
            </p:cNvSpPr>
            <p:nvPr/>
          </p:nvSpPr>
          <p:spPr bwMode="auto">
            <a:xfrm flipH="1">
              <a:off x="4811" y="2573"/>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7236" name="Rectangle 132"/>
            <p:cNvSpPr>
              <a:spLocks noChangeArrowheads="1"/>
            </p:cNvSpPr>
            <p:nvPr/>
          </p:nvSpPr>
          <p:spPr bwMode="auto">
            <a:xfrm flipH="1">
              <a:off x="4760" y="2361"/>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7237" name="Rectangle 133"/>
            <p:cNvSpPr>
              <a:spLocks noChangeArrowheads="1"/>
            </p:cNvSpPr>
            <p:nvPr/>
          </p:nvSpPr>
          <p:spPr bwMode="auto">
            <a:xfrm>
              <a:off x="3702" y="2852"/>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38" name="Rectangle 134"/>
            <p:cNvSpPr>
              <a:spLocks noChangeArrowheads="1"/>
            </p:cNvSpPr>
            <p:nvPr/>
          </p:nvSpPr>
          <p:spPr bwMode="auto">
            <a:xfrm>
              <a:off x="3713" y="2869"/>
              <a:ext cx="172" cy="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T2</a:t>
              </a:r>
            </a:p>
          </p:txBody>
        </p:sp>
        <p:sp>
          <p:nvSpPr>
            <p:cNvPr id="47239" name="Freeform 135"/>
            <p:cNvSpPr>
              <a:spLocks noChangeArrowheads="1"/>
            </p:cNvSpPr>
            <p:nvPr/>
          </p:nvSpPr>
          <p:spPr bwMode="auto">
            <a:xfrm>
              <a:off x="3274" y="2460"/>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40" name="Rectangle 136"/>
            <p:cNvSpPr>
              <a:spLocks noChangeArrowheads="1"/>
            </p:cNvSpPr>
            <p:nvPr/>
          </p:nvSpPr>
          <p:spPr bwMode="auto">
            <a:xfrm>
              <a:off x="3323" y="2483"/>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7241" name="Line 137"/>
            <p:cNvSpPr>
              <a:spLocks noChangeShapeType="1"/>
            </p:cNvSpPr>
            <p:nvPr/>
          </p:nvSpPr>
          <p:spPr bwMode="auto">
            <a:xfrm>
              <a:off x="3441" y="2621"/>
              <a:ext cx="266"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42" name="Line 138"/>
            <p:cNvSpPr>
              <a:spLocks noChangeShapeType="1"/>
            </p:cNvSpPr>
            <p:nvPr/>
          </p:nvSpPr>
          <p:spPr bwMode="auto">
            <a:xfrm>
              <a:off x="3617" y="2513"/>
              <a:ext cx="147"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43" name="Rectangle 139"/>
            <p:cNvSpPr>
              <a:spLocks noChangeArrowheads="1"/>
            </p:cNvSpPr>
            <p:nvPr/>
          </p:nvSpPr>
          <p:spPr bwMode="auto">
            <a:xfrm>
              <a:off x="3674" y="2574"/>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7244" name="Line 140"/>
            <p:cNvSpPr>
              <a:spLocks noChangeShapeType="1"/>
            </p:cNvSpPr>
            <p:nvPr/>
          </p:nvSpPr>
          <p:spPr bwMode="auto">
            <a:xfrm flipH="1">
              <a:off x="3807" y="2519"/>
              <a:ext cx="54"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45" name="Freeform 141"/>
            <p:cNvSpPr>
              <a:spLocks noChangeArrowheads="1"/>
            </p:cNvSpPr>
            <p:nvPr/>
          </p:nvSpPr>
          <p:spPr bwMode="auto">
            <a:xfrm>
              <a:off x="3142" y="2668"/>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46" name="Rectangle 142"/>
            <p:cNvSpPr>
              <a:spLocks noChangeArrowheads="1"/>
            </p:cNvSpPr>
            <p:nvPr/>
          </p:nvSpPr>
          <p:spPr bwMode="auto">
            <a:xfrm>
              <a:off x="3192" y="2685"/>
              <a:ext cx="8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7247" name="Line 143"/>
            <p:cNvSpPr>
              <a:spLocks noChangeShapeType="1"/>
            </p:cNvSpPr>
            <p:nvPr/>
          </p:nvSpPr>
          <p:spPr bwMode="auto">
            <a:xfrm>
              <a:off x="3319" y="2780"/>
              <a:ext cx="375"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48" name="Rectangle 144"/>
            <p:cNvSpPr>
              <a:spLocks noChangeArrowheads="1"/>
            </p:cNvSpPr>
            <p:nvPr/>
          </p:nvSpPr>
          <p:spPr bwMode="auto">
            <a:xfrm>
              <a:off x="3427" y="2752"/>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7249" name="Freeform 145"/>
            <p:cNvSpPr>
              <a:spLocks noChangeArrowheads="1"/>
            </p:cNvSpPr>
            <p:nvPr/>
          </p:nvSpPr>
          <p:spPr bwMode="auto">
            <a:xfrm>
              <a:off x="3118" y="2910"/>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50" name="Rectangle 146"/>
            <p:cNvSpPr>
              <a:spLocks noChangeArrowheads="1"/>
            </p:cNvSpPr>
            <p:nvPr/>
          </p:nvSpPr>
          <p:spPr bwMode="auto">
            <a:xfrm>
              <a:off x="3174" y="2930"/>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47251" name="Freeform 147"/>
            <p:cNvSpPr>
              <a:spLocks noChangeArrowheads="1"/>
            </p:cNvSpPr>
            <p:nvPr/>
          </p:nvSpPr>
          <p:spPr bwMode="auto">
            <a:xfrm>
              <a:off x="4016" y="2494"/>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52" name="Rectangle 148"/>
            <p:cNvSpPr>
              <a:spLocks noChangeArrowheads="1"/>
            </p:cNvSpPr>
            <p:nvPr/>
          </p:nvSpPr>
          <p:spPr bwMode="auto">
            <a:xfrm>
              <a:off x="4067" y="2525"/>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7253" name="Line 149"/>
            <p:cNvSpPr>
              <a:spLocks noChangeShapeType="1"/>
            </p:cNvSpPr>
            <p:nvPr/>
          </p:nvSpPr>
          <p:spPr bwMode="auto">
            <a:xfrm flipH="1">
              <a:off x="3302" y="2970"/>
              <a:ext cx="392" cy="18"/>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54" name="Rectangle 150"/>
            <p:cNvSpPr>
              <a:spLocks noChangeArrowheads="1"/>
            </p:cNvSpPr>
            <p:nvPr/>
          </p:nvSpPr>
          <p:spPr bwMode="auto">
            <a:xfrm>
              <a:off x="3440" y="2920"/>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47255" name="Line 151"/>
            <p:cNvSpPr>
              <a:spLocks noChangeShapeType="1"/>
            </p:cNvSpPr>
            <p:nvPr/>
          </p:nvSpPr>
          <p:spPr bwMode="auto">
            <a:xfrm flipH="1">
              <a:off x="3889" y="2646"/>
              <a:ext cx="151"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56" name="Rectangle 152"/>
            <p:cNvSpPr>
              <a:spLocks noChangeArrowheads="1"/>
            </p:cNvSpPr>
            <p:nvPr/>
          </p:nvSpPr>
          <p:spPr bwMode="auto">
            <a:xfrm>
              <a:off x="3951" y="2649"/>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7257" name="Rectangle 153"/>
            <p:cNvSpPr>
              <a:spLocks noChangeArrowheads="1"/>
            </p:cNvSpPr>
            <p:nvPr/>
          </p:nvSpPr>
          <p:spPr bwMode="auto">
            <a:xfrm>
              <a:off x="3517" y="2628"/>
              <a:ext cx="48"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7258" name="Freeform 154"/>
            <p:cNvSpPr>
              <a:spLocks noChangeArrowheads="1"/>
            </p:cNvSpPr>
            <p:nvPr/>
          </p:nvSpPr>
          <p:spPr bwMode="auto">
            <a:xfrm>
              <a:off x="3506" y="2331"/>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59" name="Rectangle 155"/>
            <p:cNvSpPr>
              <a:spLocks noChangeArrowheads="1"/>
            </p:cNvSpPr>
            <p:nvPr/>
          </p:nvSpPr>
          <p:spPr bwMode="auto">
            <a:xfrm>
              <a:off x="3553" y="2351"/>
              <a:ext cx="70" cy="133"/>
            </a:xfrm>
            <a:prstGeom prst="rect">
              <a:avLst/>
            </a:prstGeom>
            <a:solidFill>
              <a:srgbClr val="FF0000"/>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7260" name="Freeform 156"/>
            <p:cNvSpPr>
              <a:spLocks noChangeArrowheads="1"/>
            </p:cNvSpPr>
            <p:nvPr/>
          </p:nvSpPr>
          <p:spPr bwMode="auto">
            <a:xfrm>
              <a:off x="3786" y="2337"/>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61" name="Freeform 157"/>
            <p:cNvSpPr>
              <a:spLocks/>
            </p:cNvSpPr>
            <p:nvPr/>
          </p:nvSpPr>
          <p:spPr bwMode="auto">
            <a:xfrm rot="5820000">
              <a:off x="3651" y="2397"/>
              <a:ext cx="101" cy="7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62" name="Rectangle 158"/>
            <p:cNvSpPr>
              <a:spLocks noChangeArrowheads="1"/>
            </p:cNvSpPr>
            <p:nvPr/>
          </p:nvSpPr>
          <p:spPr bwMode="auto">
            <a:xfrm>
              <a:off x="3820" y="2579"/>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7263" name="Rectangle 159"/>
            <p:cNvSpPr>
              <a:spLocks noChangeArrowheads="1"/>
            </p:cNvSpPr>
            <p:nvPr/>
          </p:nvSpPr>
          <p:spPr bwMode="auto">
            <a:xfrm>
              <a:off x="3831" y="2355"/>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7264" name="Rectangle 160"/>
            <p:cNvSpPr>
              <a:spLocks noChangeArrowheads="1"/>
            </p:cNvSpPr>
            <p:nvPr/>
          </p:nvSpPr>
          <p:spPr bwMode="auto">
            <a:xfrm>
              <a:off x="799" y="2863"/>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65" name="Rectangle 161"/>
            <p:cNvSpPr>
              <a:spLocks noChangeArrowheads="1"/>
            </p:cNvSpPr>
            <p:nvPr/>
          </p:nvSpPr>
          <p:spPr bwMode="auto">
            <a:xfrm>
              <a:off x="810" y="2880"/>
              <a:ext cx="172" cy="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Fa</a:t>
              </a:r>
            </a:p>
          </p:txBody>
        </p:sp>
        <p:sp>
          <p:nvSpPr>
            <p:cNvPr id="47266" name="Freeform 162"/>
            <p:cNvSpPr>
              <a:spLocks noChangeArrowheads="1"/>
            </p:cNvSpPr>
            <p:nvPr/>
          </p:nvSpPr>
          <p:spPr bwMode="auto">
            <a:xfrm>
              <a:off x="371" y="2471"/>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67" name="Rectangle 163"/>
            <p:cNvSpPr>
              <a:spLocks noChangeArrowheads="1"/>
            </p:cNvSpPr>
            <p:nvPr/>
          </p:nvSpPr>
          <p:spPr bwMode="auto">
            <a:xfrm>
              <a:off x="420" y="2494"/>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7268" name="Line 164"/>
            <p:cNvSpPr>
              <a:spLocks noChangeShapeType="1"/>
            </p:cNvSpPr>
            <p:nvPr/>
          </p:nvSpPr>
          <p:spPr bwMode="auto">
            <a:xfrm>
              <a:off x="538" y="2632"/>
              <a:ext cx="266"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69" name="Line 165"/>
            <p:cNvSpPr>
              <a:spLocks noChangeShapeType="1"/>
            </p:cNvSpPr>
            <p:nvPr/>
          </p:nvSpPr>
          <p:spPr bwMode="auto">
            <a:xfrm>
              <a:off x="714" y="2524"/>
              <a:ext cx="147"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70" name="Rectangle 166"/>
            <p:cNvSpPr>
              <a:spLocks noChangeArrowheads="1"/>
            </p:cNvSpPr>
            <p:nvPr/>
          </p:nvSpPr>
          <p:spPr bwMode="auto">
            <a:xfrm>
              <a:off x="771" y="2585"/>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7271" name="Line 167"/>
            <p:cNvSpPr>
              <a:spLocks noChangeShapeType="1"/>
            </p:cNvSpPr>
            <p:nvPr/>
          </p:nvSpPr>
          <p:spPr bwMode="auto">
            <a:xfrm flipH="1">
              <a:off x="904" y="2530"/>
              <a:ext cx="54"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72" name="Freeform 168"/>
            <p:cNvSpPr>
              <a:spLocks noChangeArrowheads="1"/>
            </p:cNvSpPr>
            <p:nvPr/>
          </p:nvSpPr>
          <p:spPr bwMode="auto">
            <a:xfrm>
              <a:off x="239" y="2679"/>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73" name="Rectangle 169"/>
            <p:cNvSpPr>
              <a:spLocks noChangeArrowheads="1"/>
            </p:cNvSpPr>
            <p:nvPr/>
          </p:nvSpPr>
          <p:spPr bwMode="auto">
            <a:xfrm>
              <a:off x="289" y="2696"/>
              <a:ext cx="8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7274" name="Line 170"/>
            <p:cNvSpPr>
              <a:spLocks noChangeShapeType="1"/>
            </p:cNvSpPr>
            <p:nvPr/>
          </p:nvSpPr>
          <p:spPr bwMode="auto">
            <a:xfrm>
              <a:off x="416" y="2791"/>
              <a:ext cx="375"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75" name="Rectangle 171"/>
            <p:cNvSpPr>
              <a:spLocks noChangeArrowheads="1"/>
            </p:cNvSpPr>
            <p:nvPr/>
          </p:nvSpPr>
          <p:spPr bwMode="auto">
            <a:xfrm>
              <a:off x="525" y="2763"/>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7276" name="Freeform 172"/>
            <p:cNvSpPr>
              <a:spLocks noChangeArrowheads="1"/>
            </p:cNvSpPr>
            <p:nvPr/>
          </p:nvSpPr>
          <p:spPr bwMode="auto">
            <a:xfrm>
              <a:off x="215" y="2921"/>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77" name="Rectangle 173"/>
            <p:cNvSpPr>
              <a:spLocks noChangeArrowheads="1"/>
            </p:cNvSpPr>
            <p:nvPr/>
          </p:nvSpPr>
          <p:spPr bwMode="auto">
            <a:xfrm>
              <a:off x="271" y="2941"/>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47278" name="Freeform 174"/>
            <p:cNvSpPr>
              <a:spLocks noChangeArrowheads="1"/>
            </p:cNvSpPr>
            <p:nvPr/>
          </p:nvSpPr>
          <p:spPr bwMode="auto">
            <a:xfrm>
              <a:off x="1113" y="2505"/>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79" name="Rectangle 175"/>
            <p:cNvSpPr>
              <a:spLocks noChangeArrowheads="1"/>
            </p:cNvSpPr>
            <p:nvPr/>
          </p:nvSpPr>
          <p:spPr bwMode="auto">
            <a:xfrm>
              <a:off x="1164" y="2536"/>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7280" name="Line 176"/>
            <p:cNvSpPr>
              <a:spLocks noChangeShapeType="1"/>
            </p:cNvSpPr>
            <p:nvPr/>
          </p:nvSpPr>
          <p:spPr bwMode="auto">
            <a:xfrm flipH="1">
              <a:off x="399" y="2981"/>
              <a:ext cx="392" cy="18"/>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81" name="Rectangle 177"/>
            <p:cNvSpPr>
              <a:spLocks noChangeArrowheads="1"/>
            </p:cNvSpPr>
            <p:nvPr/>
          </p:nvSpPr>
          <p:spPr bwMode="auto">
            <a:xfrm>
              <a:off x="537" y="2931"/>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47282" name="Line 178"/>
            <p:cNvSpPr>
              <a:spLocks noChangeShapeType="1"/>
            </p:cNvSpPr>
            <p:nvPr/>
          </p:nvSpPr>
          <p:spPr bwMode="auto">
            <a:xfrm flipH="1">
              <a:off x="986" y="2657"/>
              <a:ext cx="151"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83" name="Rectangle 179"/>
            <p:cNvSpPr>
              <a:spLocks noChangeArrowheads="1"/>
            </p:cNvSpPr>
            <p:nvPr/>
          </p:nvSpPr>
          <p:spPr bwMode="auto">
            <a:xfrm>
              <a:off x="1049" y="2659"/>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7284" name="Rectangle 180"/>
            <p:cNvSpPr>
              <a:spLocks noChangeArrowheads="1"/>
            </p:cNvSpPr>
            <p:nvPr/>
          </p:nvSpPr>
          <p:spPr bwMode="auto">
            <a:xfrm>
              <a:off x="614" y="2639"/>
              <a:ext cx="48"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7285" name="Freeform 181"/>
            <p:cNvSpPr>
              <a:spLocks noChangeArrowheads="1"/>
            </p:cNvSpPr>
            <p:nvPr/>
          </p:nvSpPr>
          <p:spPr bwMode="auto">
            <a:xfrm>
              <a:off x="603" y="2342"/>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86" name="Rectangle 182"/>
            <p:cNvSpPr>
              <a:spLocks noChangeArrowheads="1"/>
            </p:cNvSpPr>
            <p:nvPr/>
          </p:nvSpPr>
          <p:spPr bwMode="auto">
            <a:xfrm>
              <a:off x="650" y="2362"/>
              <a:ext cx="7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7287" name="Freeform 183"/>
            <p:cNvSpPr>
              <a:spLocks noChangeArrowheads="1"/>
            </p:cNvSpPr>
            <p:nvPr/>
          </p:nvSpPr>
          <p:spPr bwMode="auto">
            <a:xfrm>
              <a:off x="883" y="2348"/>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88" name="Freeform 184"/>
            <p:cNvSpPr>
              <a:spLocks/>
            </p:cNvSpPr>
            <p:nvPr/>
          </p:nvSpPr>
          <p:spPr bwMode="auto">
            <a:xfrm rot="19680000">
              <a:off x="569" y="2269"/>
              <a:ext cx="80" cy="87"/>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89" name="Rectangle 185"/>
            <p:cNvSpPr>
              <a:spLocks noChangeArrowheads="1"/>
            </p:cNvSpPr>
            <p:nvPr/>
          </p:nvSpPr>
          <p:spPr bwMode="auto">
            <a:xfrm>
              <a:off x="552" y="2210"/>
              <a:ext cx="61"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47290" name="Freeform 186"/>
            <p:cNvSpPr>
              <a:spLocks/>
            </p:cNvSpPr>
            <p:nvPr/>
          </p:nvSpPr>
          <p:spPr bwMode="auto">
            <a:xfrm rot="5820000">
              <a:off x="1020" y="2420"/>
              <a:ext cx="101" cy="7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91" name="Rectangle 187"/>
            <p:cNvSpPr>
              <a:spLocks noChangeArrowheads="1"/>
            </p:cNvSpPr>
            <p:nvPr/>
          </p:nvSpPr>
          <p:spPr bwMode="auto">
            <a:xfrm>
              <a:off x="1087" y="2409"/>
              <a:ext cx="4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47292" name="Freeform 188"/>
            <p:cNvSpPr>
              <a:spLocks/>
            </p:cNvSpPr>
            <p:nvPr/>
          </p:nvSpPr>
          <p:spPr bwMode="auto">
            <a:xfrm>
              <a:off x="694" y="2244"/>
              <a:ext cx="275" cy="91"/>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93" name="Rectangle 189"/>
            <p:cNvSpPr>
              <a:spLocks noChangeArrowheads="1"/>
            </p:cNvSpPr>
            <p:nvPr/>
          </p:nvSpPr>
          <p:spPr bwMode="auto">
            <a:xfrm>
              <a:off x="809" y="2159"/>
              <a:ext cx="52"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47294" name="Rectangle 190"/>
            <p:cNvSpPr>
              <a:spLocks noChangeArrowheads="1"/>
            </p:cNvSpPr>
            <p:nvPr/>
          </p:nvSpPr>
          <p:spPr bwMode="auto">
            <a:xfrm>
              <a:off x="928" y="2581"/>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7295" name="Rectangle 191"/>
            <p:cNvSpPr>
              <a:spLocks noChangeArrowheads="1"/>
            </p:cNvSpPr>
            <p:nvPr/>
          </p:nvSpPr>
          <p:spPr bwMode="auto">
            <a:xfrm>
              <a:off x="928" y="2366"/>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7296" name="Line 192"/>
            <p:cNvSpPr>
              <a:spLocks noChangeShapeType="1"/>
            </p:cNvSpPr>
            <p:nvPr/>
          </p:nvSpPr>
          <p:spPr bwMode="auto">
            <a:xfrm flipH="1">
              <a:off x="1764" y="3041"/>
              <a:ext cx="132" cy="43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97" name="Rectangle 193"/>
            <p:cNvSpPr>
              <a:spLocks noChangeArrowheads="1"/>
            </p:cNvSpPr>
            <p:nvPr/>
          </p:nvSpPr>
          <p:spPr bwMode="auto">
            <a:xfrm>
              <a:off x="1801" y="3116"/>
              <a:ext cx="111"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7298" name="Line 194"/>
            <p:cNvSpPr>
              <a:spLocks noChangeShapeType="1"/>
            </p:cNvSpPr>
            <p:nvPr/>
          </p:nvSpPr>
          <p:spPr bwMode="auto">
            <a:xfrm flipH="1">
              <a:off x="1463" y="2496"/>
              <a:ext cx="639" cy="965"/>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99" name="Line 195"/>
            <p:cNvSpPr>
              <a:spLocks noChangeShapeType="1"/>
            </p:cNvSpPr>
            <p:nvPr/>
          </p:nvSpPr>
          <p:spPr bwMode="auto">
            <a:xfrm>
              <a:off x="972" y="3041"/>
              <a:ext cx="705" cy="43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00" name="Rectangle 196"/>
            <p:cNvSpPr>
              <a:spLocks noChangeArrowheads="1"/>
            </p:cNvSpPr>
            <p:nvPr/>
          </p:nvSpPr>
          <p:spPr bwMode="auto">
            <a:xfrm>
              <a:off x="1023" y="3043"/>
              <a:ext cx="79"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7301" name="Line 197"/>
            <p:cNvSpPr>
              <a:spLocks noChangeShapeType="1"/>
            </p:cNvSpPr>
            <p:nvPr/>
          </p:nvSpPr>
          <p:spPr bwMode="auto">
            <a:xfrm>
              <a:off x="757" y="2489"/>
              <a:ext cx="642" cy="978"/>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02" name="Rectangle 198"/>
            <p:cNvSpPr>
              <a:spLocks noChangeArrowheads="1"/>
            </p:cNvSpPr>
            <p:nvPr/>
          </p:nvSpPr>
          <p:spPr bwMode="auto">
            <a:xfrm>
              <a:off x="1549" y="3978"/>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03" name="Rectangle 199"/>
            <p:cNvSpPr>
              <a:spLocks noChangeArrowheads="1"/>
            </p:cNvSpPr>
            <p:nvPr/>
          </p:nvSpPr>
          <p:spPr bwMode="auto">
            <a:xfrm>
              <a:off x="1560" y="4007"/>
              <a:ext cx="172" cy="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Ch</a:t>
              </a:r>
            </a:p>
          </p:txBody>
        </p:sp>
        <p:sp>
          <p:nvSpPr>
            <p:cNvPr id="47304" name="Freeform 200"/>
            <p:cNvSpPr>
              <a:spLocks noChangeArrowheads="1"/>
            </p:cNvSpPr>
            <p:nvPr/>
          </p:nvSpPr>
          <p:spPr bwMode="auto">
            <a:xfrm>
              <a:off x="1121" y="3586"/>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05" name="Rectangle 201"/>
            <p:cNvSpPr>
              <a:spLocks noChangeArrowheads="1"/>
            </p:cNvSpPr>
            <p:nvPr/>
          </p:nvSpPr>
          <p:spPr bwMode="auto">
            <a:xfrm>
              <a:off x="1170" y="3609"/>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7306" name="Line 202"/>
            <p:cNvSpPr>
              <a:spLocks noChangeShapeType="1"/>
            </p:cNvSpPr>
            <p:nvPr/>
          </p:nvSpPr>
          <p:spPr bwMode="auto">
            <a:xfrm>
              <a:off x="1288" y="3747"/>
              <a:ext cx="266"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07" name="Line 203"/>
            <p:cNvSpPr>
              <a:spLocks noChangeShapeType="1"/>
            </p:cNvSpPr>
            <p:nvPr/>
          </p:nvSpPr>
          <p:spPr bwMode="auto">
            <a:xfrm>
              <a:off x="1464" y="3639"/>
              <a:ext cx="147"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08" name="Rectangle 204"/>
            <p:cNvSpPr>
              <a:spLocks noChangeArrowheads="1"/>
            </p:cNvSpPr>
            <p:nvPr/>
          </p:nvSpPr>
          <p:spPr bwMode="auto">
            <a:xfrm>
              <a:off x="1521" y="3700"/>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7309" name="Line 205"/>
            <p:cNvSpPr>
              <a:spLocks noChangeShapeType="1"/>
            </p:cNvSpPr>
            <p:nvPr/>
          </p:nvSpPr>
          <p:spPr bwMode="auto">
            <a:xfrm flipH="1">
              <a:off x="1654" y="3645"/>
              <a:ext cx="54"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10" name="Freeform 206"/>
            <p:cNvSpPr>
              <a:spLocks noChangeArrowheads="1"/>
            </p:cNvSpPr>
            <p:nvPr/>
          </p:nvSpPr>
          <p:spPr bwMode="auto">
            <a:xfrm>
              <a:off x="989" y="3794"/>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11" name="Rectangle 207"/>
            <p:cNvSpPr>
              <a:spLocks noChangeArrowheads="1"/>
            </p:cNvSpPr>
            <p:nvPr/>
          </p:nvSpPr>
          <p:spPr bwMode="auto">
            <a:xfrm>
              <a:off x="1039" y="3811"/>
              <a:ext cx="8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7312" name="Line 208"/>
            <p:cNvSpPr>
              <a:spLocks noChangeShapeType="1"/>
            </p:cNvSpPr>
            <p:nvPr/>
          </p:nvSpPr>
          <p:spPr bwMode="auto">
            <a:xfrm>
              <a:off x="1166" y="3906"/>
              <a:ext cx="375"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13" name="Rectangle 209"/>
            <p:cNvSpPr>
              <a:spLocks noChangeArrowheads="1"/>
            </p:cNvSpPr>
            <p:nvPr/>
          </p:nvSpPr>
          <p:spPr bwMode="auto">
            <a:xfrm>
              <a:off x="1274" y="3878"/>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7314" name="Freeform 210"/>
            <p:cNvSpPr>
              <a:spLocks noChangeArrowheads="1"/>
            </p:cNvSpPr>
            <p:nvPr/>
          </p:nvSpPr>
          <p:spPr bwMode="auto">
            <a:xfrm>
              <a:off x="965" y="4036"/>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15" name="Rectangle 211"/>
            <p:cNvSpPr>
              <a:spLocks noChangeArrowheads="1"/>
            </p:cNvSpPr>
            <p:nvPr/>
          </p:nvSpPr>
          <p:spPr bwMode="auto">
            <a:xfrm>
              <a:off x="1021" y="4056"/>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47316" name="Freeform 212"/>
            <p:cNvSpPr>
              <a:spLocks noChangeArrowheads="1"/>
            </p:cNvSpPr>
            <p:nvPr/>
          </p:nvSpPr>
          <p:spPr bwMode="auto">
            <a:xfrm>
              <a:off x="1863" y="3620"/>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17" name="Rectangle 213"/>
            <p:cNvSpPr>
              <a:spLocks noChangeArrowheads="1"/>
            </p:cNvSpPr>
            <p:nvPr/>
          </p:nvSpPr>
          <p:spPr bwMode="auto">
            <a:xfrm>
              <a:off x="1914" y="3651"/>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7318" name="Line 214"/>
            <p:cNvSpPr>
              <a:spLocks noChangeShapeType="1"/>
            </p:cNvSpPr>
            <p:nvPr/>
          </p:nvSpPr>
          <p:spPr bwMode="auto">
            <a:xfrm flipH="1">
              <a:off x="1149" y="4096"/>
              <a:ext cx="392" cy="18"/>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19" name="Rectangle 215"/>
            <p:cNvSpPr>
              <a:spLocks noChangeArrowheads="1"/>
            </p:cNvSpPr>
            <p:nvPr/>
          </p:nvSpPr>
          <p:spPr bwMode="auto">
            <a:xfrm>
              <a:off x="1287" y="4046"/>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47320" name="Line 216"/>
            <p:cNvSpPr>
              <a:spLocks noChangeShapeType="1"/>
            </p:cNvSpPr>
            <p:nvPr/>
          </p:nvSpPr>
          <p:spPr bwMode="auto">
            <a:xfrm flipH="1">
              <a:off x="1736" y="3772"/>
              <a:ext cx="151"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21" name="Rectangle 217"/>
            <p:cNvSpPr>
              <a:spLocks noChangeArrowheads="1"/>
            </p:cNvSpPr>
            <p:nvPr/>
          </p:nvSpPr>
          <p:spPr bwMode="auto">
            <a:xfrm>
              <a:off x="1797" y="3785"/>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7322" name="Rectangle 218"/>
            <p:cNvSpPr>
              <a:spLocks noChangeArrowheads="1"/>
            </p:cNvSpPr>
            <p:nvPr/>
          </p:nvSpPr>
          <p:spPr bwMode="auto">
            <a:xfrm>
              <a:off x="1364" y="3754"/>
              <a:ext cx="48"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7323" name="Freeform 219"/>
            <p:cNvSpPr>
              <a:spLocks noChangeArrowheads="1"/>
            </p:cNvSpPr>
            <p:nvPr/>
          </p:nvSpPr>
          <p:spPr bwMode="auto">
            <a:xfrm>
              <a:off x="1353" y="3457"/>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24" name="Rectangle 220"/>
            <p:cNvSpPr>
              <a:spLocks noChangeArrowheads="1"/>
            </p:cNvSpPr>
            <p:nvPr/>
          </p:nvSpPr>
          <p:spPr bwMode="auto">
            <a:xfrm>
              <a:off x="1400" y="3477"/>
              <a:ext cx="7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7325" name="Freeform 221"/>
            <p:cNvSpPr>
              <a:spLocks noChangeArrowheads="1"/>
            </p:cNvSpPr>
            <p:nvPr/>
          </p:nvSpPr>
          <p:spPr bwMode="auto">
            <a:xfrm>
              <a:off x="1633" y="3463"/>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26" name="Rectangle 222"/>
            <p:cNvSpPr>
              <a:spLocks noChangeArrowheads="1"/>
            </p:cNvSpPr>
            <p:nvPr/>
          </p:nvSpPr>
          <p:spPr bwMode="auto">
            <a:xfrm>
              <a:off x="1668" y="3707"/>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7327" name="Rectangle 223"/>
            <p:cNvSpPr>
              <a:spLocks noChangeArrowheads="1"/>
            </p:cNvSpPr>
            <p:nvPr/>
          </p:nvSpPr>
          <p:spPr bwMode="auto">
            <a:xfrm>
              <a:off x="1678" y="3481"/>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7328" name="Freeform 224"/>
            <p:cNvSpPr>
              <a:spLocks/>
            </p:cNvSpPr>
            <p:nvPr/>
          </p:nvSpPr>
          <p:spPr bwMode="auto">
            <a:xfrm rot="15780000" flipH="1">
              <a:off x="2005" y="2398"/>
              <a:ext cx="101" cy="76"/>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29" name="Line 225"/>
            <p:cNvSpPr>
              <a:spLocks noChangeShapeType="1"/>
            </p:cNvSpPr>
            <p:nvPr/>
          </p:nvSpPr>
          <p:spPr bwMode="auto">
            <a:xfrm flipH="1">
              <a:off x="2251" y="1002"/>
              <a:ext cx="1282" cy="1362"/>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30" name="Line 226"/>
            <p:cNvSpPr>
              <a:spLocks noChangeShapeType="1"/>
            </p:cNvSpPr>
            <p:nvPr/>
          </p:nvSpPr>
          <p:spPr bwMode="auto">
            <a:xfrm flipH="1">
              <a:off x="1974" y="1552"/>
              <a:ext cx="1353" cy="81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31" name="Line 227"/>
            <p:cNvSpPr>
              <a:spLocks noChangeShapeType="1"/>
            </p:cNvSpPr>
            <p:nvPr/>
          </p:nvSpPr>
          <p:spPr bwMode="auto">
            <a:xfrm>
              <a:off x="3407" y="1543"/>
              <a:ext cx="439" cy="791"/>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32" name="Rectangle 228"/>
            <p:cNvSpPr>
              <a:spLocks noChangeArrowheads="1"/>
            </p:cNvSpPr>
            <p:nvPr/>
          </p:nvSpPr>
          <p:spPr bwMode="auto">
            <a:xfrm flipH="1">
              <a:off x="3450" y="1623"/>
              <a:ext cx="79"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7333" name="Rectangle 229"/>
            <p:cNvSpPr>
              <a:spLocks noChangeArrowheads="1"/>
            </p:cNvSpPr>
            <p:nvPr/>
          </p:nvSpPr>
          <p:spPr bwMode="auto">
            <a:xfrm>
              <a:off x="3171" y="1552"/>
              <a:ext cx="111"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7334" name="Line 230"/>
            <p:cNvSpPr>
              <a:spLocks noChangeShapeType="1"/>
            </p:cNvSpPr>
            <p:nvPr/>
          </p:nvSpPr>
          <p:spPr bwMode="auto">
            <a:xfrm flipH="1">
              <a:off x="3592" y="1039"/>
              <a:ext cx="4" cy="1289"/>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35" name="Line 231"/>
            <p:cNvSpPr>
              <a:spLocks noChangeShapeType="1"/>
            </p:cNvSpPr>
            <p:nvPr/>
          </p:nvSpPr>
          <p:spPr bwMode="auto">
            <a:xfrm>
              <a:off x="3866" y="3048"/>
              <a:ext cx="130" cy="43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36" name="Rectangle 232"/>
            <p:cNvSpPr>
              <a:spLocks noChangeArrowheads="1"/>
            </p:cNvSpPr>
            <p:nvPr/>
          </p:nvSpPr>
          <p:spPr bwMode="auto">
            <a:xfrm flipH="1">
              <a:off x="3849" y="3123"/>
              <a:ext cx="111"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7337" name="Line 233"/>
            <p:cNvSpPr>
              <a:spLocks noChangeShapeType="1"/>
            </p:cNvSpPr>
            <p:nvPr/>
          </p:nvSpPr>
          <p:spPr bwMode="auto">
            <a:xfrm>
              <a:off x="3660" y="2503"/>
              <a:ext cx="637" cy="965"/>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38" name="Line 234"/>
            <p:cNvSpPr>
              <a:spLocks noChangeShapeType="1"/>
            </p:cNvSpPr>
            <p:nvPr/>
          </p:nvSpPr>
          <p:spPr bwMode="auto">
            <a:xfrm flipH="1">
              <a:off x="4083" y="3048"/>
              <a:ext cx="707" cy="43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39" name="Rectangle 235"/>
            <p:cNvSpPr>
              <a:spLocks noChangeArrowheads="1"/>
            </p:cNvSpPr>
            <p:nvPr/>
          </p:nvSpPr>
          <p:spPr bwMode="auto">
            <a:xfrm flipH="1">
              <a:off x="4657" y="3050"/>
              <a:ext cx="79"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7340" name="Line 236"/>
            <p:cNvSpPr>
              <a:spLocks noChangeShapeType="1"/>
            </p:cNvSpPr>
            <p:nvPr/>
          </p:nvSpPr>
          <p:spPr bwMode="auto">
            <a:xfrm flipH="1">
              <a:off x="4361" y="2496"/>
              <a:ext cx="644" cy="978"/>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41" name="Rectangle 237"/>
            <p:cNvSpPr>
              <a:spLocks noChangeArrowheads="1"/>
            </p:cNvSpPr>
            <p:nvPr/>
          </p:nvSpPr>
          <p:spPr bwMode="auto">
            <a:xfrm flipH="1">
              <a:off x="4039" y="3985"/>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42" name="Rectangle 238"/>
            <p:cNvSpPr>
              <a:spLocks noChangeArrowheads="1"/>
            </p:cNvSpPr>
            <p:nvPr/>
          </p:nvSpPr>
          <p:spPr bwMode="auto">
            <a:xfrm flipH="1">
              <a:off x="4050" y="4007"/>
              <a:ext cx="172" cy="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Ch</a:t>
              </a:r>
            </a:p>
          </p:txBody>
        </p:sp>
        <p:sp>
          <p:nvSpPr>
            <p:cNvPr id="47343" name="Freeform 239"/>
            <p:cNvSpPr>
              <a:spLocks noChangeArrowheads="1"/>
            </p:cNvSpPr>
            <p:nvPr/>
          </p:nvSpPr>
          <p:spPr bwMode="auto">
            <a:xfrm flipH="1">
              <a:off x="4471" y="3593"/>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44" name="Rectangle 240"/>
            <p:cNvSpPr>
              <a:spLocks noChangeArrowheads="1"/>
            </p:cNvSpPr>
            <p:nvPr/>
          </p:nvSpPr>
          <p:spPr bwMode="auto">
            <a:xfrm flipH="1">
              <a:off x="4517" y="3616"/>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7345" name="Line 241"/>
            <p:cNvSpPr>
              <a:spLocks noChangeShapeType="1"/>
            </p:cNvSpPr>
            <p:nvPr/>
          </p:nvSpPr>
          <p:spPr bwMode="auto">
            <a:xfrm flipH="1">
              <a:off x="4206" y="3754"/>
              <a:ext cx="268"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46" name="Line 242"/>
            <p:cNvSpPr>
              <a:spLocks noChangeShapeType="1"/>
            </p:cNvSpPr>
            <p:nvPr/>
          </p:nvSpPr>
          <p:spPr bwMode="auto">
            <a:xfrm flipH="1">
              <a:off x="4149" y="3646"/>
              <a:ext cx="149"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47" name="Rectangle 243"/>
            <p:cNvSpPr>
              <a:spLocks noChangeArrowheads="1"/>
            </p:cNvSpPr>
            <p:nvPr/>
          </p:nvSpPr>
          <p:spPr bwMode="auto">
            <a:xfrm flipH="1">
              <a:off x="4182" y="3707"/>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7348" name="Line 244"/>
            <p:cNvSpPr>
              <a:spLocks noChangeShapeType="1"/>
            </p:cNvSpPr>
            <p:nvPr/>
          </p:nvSpPr>
          <p:spPr bwMode="auto">
            <a:xfrm>
              <a:off x="4054" y="3652"/>
              <a:ext cx="52"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49" name="Freeform 245"/>
            <p:cNvSpPr>
              <a:spLocks noChangeArrowheads="1"/>
            </p:cNvSpPr>
            <p:nvPr/>
          </p:nvSpPr>
          <p:spPr bwMode="auto">
            <a:xfrm flipH="1">
              <a:off x="4602" y="3801"/>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50" name="Rectangle 246"/>
            <p:cNvSpPr>
              <a:spLocks noChangeArrowheads="1"/>
            </p:cNvSpPr>
            <p:nvPr/>
          </p:nvSpPr>
          <p:spPr bwMode="auto">
            <a:xfrm flipH="1">
              <a:off x="4642" y="3818"/>
              <a:ext cx="8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7351" name="Line 247"/>
            <p:cNvSpPr>
              <a:spLocks noChangeShapeType="1"/>
            </p:cNvSpPr>
            <p:nvPr/>
          </p:nvSpPr>
          <p:spPr bwMode="auto">
            <a:xfrm flipH="1">
              <a:off x="4219" y="3913"/>
              <a:ext cx="377"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52" name="Rectangle 248"/>
            <p:cNvSpPr>
              <a:spLocks noChangeArrowheads="1"/>
            </p:cNvSpPr>
            <p:nvPr/>
          </p:nvSpPr>
          <p:spPr bwMode="auto">
            <a:xfrm flipH="1">
              <a:off x="4429" y="3885"/>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7353" name="Freeform 249"/>
            <p:cNvSpPr>
              <a:spLocks noChangeArrowheads="1"/>
            </p:cNvSpPr>
            <p:nvPr/>
          </p:nvSpPr>
          <p:spPr bwMode="auto">
            <a:xfrm flipH="1">
              <a:off x="4626" y="4043"/>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54" name="Rectangle 250"/>
            <p:cNvSpPr>
              <a:spLocks noChangeArrowheads="1"/>
            </p:cNvSpPr>
            <p:nvPr/>
          </p:nvSpPr>
          <p:spPr bwMode="auto">
            <a:xfrm flipH="1">
              <a:off x="4669" y="4063"/>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47355" name="Freeform 251"/>
            <p:cNvSpPr>
              <a:spLocks noChangeArrowheads="1"/>
            </p:cNvSpPr>
            <p:nvPr/>
          </p:nvSpPr>
          <p:spPr bwMode="auto">
            <a:xfrm flipH="1">
              <a:off x="3730" y="3627"/>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56" name="Rectangle 252"/>
            <p:cNvSpPr>
              <a:spLocks noChangeArrowheads="1"/>
            </p:cNvSpPr>
            <p:nvPr/>
          </p:nvSpPr>
          <p:spPr bwMode="auto">
            <a:xfrm flipH="1">
              <a:off x="3773" y="3658"/>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7357" name="Line 253"/>
            <p:cNvSpPr>
              <a:spLocks noChangeShapeType="1"/>
            </p:cNvSpPr>
            <p:nvPr/>
          </p:nvSpPr>
          <p:spPr bwMode="auto">
            <a:xfrm>
              <a:off x="4221" y="4103"/>
              <a:ext cx="390" cy="18"/>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58" name="Rectangle 254"/>
            <p:cNvSpPr>
              <a:spLocks noChangeArrowheads="1"/>
            </p:cNvSpPr>
            <p:nvPr/>
          </p:nvSpPr>
          <p:spPr bwMode="auto">
            <a:xfrm flipH="1">
              <a:off x="4444" y="4053"/>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47359" name="Line 255"/>
            <p:cNvSpPr>
              <a:spLocks noChangeShapeType="1"/>
            </p:cNvSpPr>
            <p:nvPr/>
          </p:nvSpPr>
          <p:spPr bwMode="auto">
            <a:xfrm>
              <a:off x="3875" y="3779"/>
              <a:ext cx="149"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60" name="Rectangle 256"/>
            <p:cNvSpPr>
              <a:spLocks noChangeArrowheads="1"/>
            </p:cNvSpPr>
            <p:nvPr/>
          </p:nvSpPr>
          <p:spPr bwMode="auto">
            <a:xfrm flipH="1">
              <a:off x="3909" y="3779"/>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7361" name="Rectangle 257"/>
            <p:cNvSpPr>
              <a:spLocks noChangeArrowheads="1"/>
            </p:cNvSpPr>
            <p:nvPr/>
          </p:nvSpPr>
          <p:spPr bwMode="auto">
            <a:xfrm flipH="1">
              <a:off x="4350" y="3761"/>
              <a:ext cx="48"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7362" name="Freeform 258"/>
            <p:cNvSpPr>
              <a:spLocks noChangeArrowheads="1"/>
            </p:cNvSpPr>
            <p:nvPr/>
          </p:nvSpPr>
          <p:spPr bwMode="auto">
            <a:xfrm flipH="1">
              <a:off x="4236" y="3464"/>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63" name="Rectangle 259"/>
            <p:cNvSpPr>
              <a:spLocks noChangeArrowheads="1"/>
            </p:cNvSpPr>
            <p:nvPr/>
          </p:nvSpPr>
          <p:spPr bwMode="auto">
            <a:xfrm flipH="1">
              <a:off x="4287" y="3484"/>
              <a:ext cx="7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7364" name="Freeform 260"/>
            <p:cNvSpPr>
              <a:spLocks noChangeArrowheads="1"/>
            </p:cNvSpPr>
            <p:nvPr/>
          </p:nvSpPr>
          <p:spPr bwMode="auto">
            <a:xfrm flipH="1">
              <a:off x="3959" y="3470"/>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65" name="Rectangle 261"/>
            <p:cNvSpPr>
              <a:spLocks noChangeArrowheads="1"/>
            </p:cNvSpPr>
            <p:nvPr/>
          </p:nvSpPr>
          <p:spPr bwMode="auto">
            <a:xfrm flipH="1">
              <a:off x="4057" y="3714"/>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7366" name="Rectangle 262"/>
            <p:cNvSpPr>
              <a:spLocks noChangeArrowheads="1"/>
            </p:cNvSpPr>
            <p:nvPr/>
          </p:nvSpPr>
          <p:spPr bwMode="auto">
            <a:xfrm flipH="1">
              <a:off x="4012" y="3488"/>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7367" name="Freeform 263"/>
            <p:cNvSpPr>
              <a:spLocks/>
            </p:cNvSpPr>
            <p:nvPr/>
          </p:nvSpPr>
          <p:spPr bwMode="auto">
            <a:xfrm rot="5820000">
              <a:off x="4390" y="3529"/>
              <a:ext cx="101" cy="7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68" name="Freeform 264"/>
            <p:cNvSpPr>
              <a:spLocks/>
            </p:cNvSpPr>
            <p:nvPr/>
          </p:nvSpPr>
          <p:spPr bwMode="auto">
            <a:xfrm rot="15780000" flipH="1">
              <a:off x="1270" y="3522"/>
              <a:ext cx="101" cy="76"/>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69" name="Freeform 265"/>
            <p:cNvSpPr>
              <a:spLocks/>
            </p:cNvSpPr>
            <p:nvPr/>
          </p:nvSpPr>
          <p:spPr bwMode="auto">
            <a:xfrm>
              <a:off x="2561" y="2758"/>
              <a:ext cx="638" cy="150"/>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70" name="Freeform 266"/>
            <p:cNvSpPr>
              <a:spLocks/>
            </p:cNvSpPr>
            <p:nvPr/>
          </p:nvSpPr>
          <p:spPr bwMode="auto">
            <a:xfrm>
              <a:off x="2519" y="2496"/>
              <a:ext cx="693" cy="162"/>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71" name="Rectangle 267"/>
            <p:cNvSpPr>
              <a:spLocks noChangeArrowheads="1"/>
            </p:cNvSpPr>
            <p:nvPr/>
          </p:nvSpPr>
          <p:spPr bwMode="auto">
            <a:xfrm flipH="1">
              <a:off x="2749" y="2700"/>
              <a:ext cx="178"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1/0</a:t>
              </a:r>
            </a:p>
          </p:txBody>
        </p:sp>
        <p:sp>
          <p:nvSpPr>
            <p:cNvPr id="47372" name="Freeform 268"/>
            <p:cNvSpPr>
              <a:spLocks/>
            </p:cNvSpPr>
            <p:nvPr/>
          </p:nvSpPr>
          <p:spPr bwMode="auto">
            <a:xfrm>
              <a:off x="2407" y="2263"/>
              <a:ext cx="834" cy="196"/>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73" name="Rectangle 269"/>
            <p:cNvSpPr>
              <a:spLocks noChangeArrowheads="1"/>
            </p:cNvSpPr>
            <p:nvPr/>
          </p:nvSpPr>
          <p:spPr bwMode="auto">
            <a:xfrm flipH="1">
              <a:off x="2684" y="2436"/>
              <a:ext cx="314"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1/.25</a:t>
              </a:r>
            </a:p>
          </p:txBody>
        </p:sp>
        <p:sp>
          <p:nvSpPr>
            <p:cNvPr id="47374" name="Rectangle 270"/>
            <p:cNvSpPr>
              <a:spLocks noChangeArrowheads="1"/>
            </p:cNvSpPr>
            <p:nvPr/>
          </p:nvSpPr>
          <p:spPr bwMode="auto">
            <a:xfrm flipH="1">
              <a:off x="2791" y="2203"/>
              <a:ext cx="11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a:t>
              </a:r>
            </a:p>
          </p:txBody>
        </p:sp>
        <p:sp>
          <p:nvSpPr>
            <p:cNvPr id="47375" name="Line 271"/>
            <p:cNvSpPr>
              <a:spLocks noChangeShapeType="1"/>
            </p:cNvSpPr>
            <p:nvPr/>
          </p:nvSpPr>
          <p:spPr bwMode="auto">
            <a:xfrm flipH="1">
              <a:off x="3879" y="2952"/>
              <a:ext cx="911" cy="17"/>
            </a:xfrm>
            <a:prstGeom prst="line">
              <a:avLst/>
            </a:prstGeom>
            <a:noFill/>
            <a:ln w="19080" cap="flat">
              <a:solidFill>
                <a:srgbClr val="FF00FF"/>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76" name="Rectangle 272"/>
            <p:cNvSpPr>
              <a:spLocks noChangeArrowheads="1"/>
            </p:cNvSpPr>
            <p:nvPr/>
          </p:nvSpPr>
          <p:spPr bwMode="auto">
            <a:xfrm flipH="1">
              <a:off x="4287" y="2885"/>
              <a:ext cx="51"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µ</a:t>
              </a:r>
            </a:p>
          </p:txBody>
        </p:sp>
        <p:sp>
          <p:nvSpPr>
            <p:cNvPr id="47377" name="Line 273"/>
            <p:cNvSpPr>
              <a:spLocks noChangeShapeType="1"/>
            </p:cNvSpPr>
            <p:nvPr/>
          </p:nvSpPr>
          <p:spPr bwMode="auto">
            <a:xfrm flipH="1">
              <a:off x="2421" y="1449"/>
              <a:ext cx="911" cy="17"/>
            </a:xfrm>
            <a:prstGeom prst="line">
              <a:avLst/>
            </a:prstGeom>
            <a:noFill/>
            <a:ln w="19080" cap="flat">
              <a:solidFill>
                <a:srgbClr val="FF00FF"/>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78" name="Rectangle 274"/>
            <p:cNvSpPr>
              <a:spLocks noChangeArrowheads="1"/>
            </p:cNvSpPr>
            <p:nvPr/>
          </p:nvSpPr>
          <p:spPr bwMode="auto">
            <a:xfrm flipH="1">
              <a:off x="2829" y="1382"/>
              <a:ext cx="51"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µ</a:t>
              </a:r>
            </a:p>
          </p:txBody>
        </p:sp>
        <p:sp>
          <p:nvSpPr>
            <p:cNvPr id="47379" name="Line 275"/>
            <p:cNvSpPr>
              <a:spLocks noChangeShapeType="1"/>
            </p:cNvSpPr>
            <p:nvPr/>
          </p:nvSpPr>
          <p:spPr bwMode="auto">
            <a:xfrm flipH="1">
              <a:off x="969" y="2943"/>
              <a:ext cx="911" cy="17"/>
            </a:xfrm>
            <a:prstGeom prst="line">
              <a:avLst/>
            </a:prstGeom>
            <a:noFill/>
            <a:ln w="19080" cap="flat">
              <a:solidFill>
                <a:srgbClr val="FF00FF"/>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80" name="Rectangle 276"/>
            <p:cNvSpPr>
              <a:spLocks noChangeArrowheads="1"/>
            </p:cNvSpPr>
            <p:nvPr/>
          </p:nvSpPr>
          <p:spPr bwMode="auto">
            <a:xfrm flipH="1">
              <a:off x="1377" y="2876"/>
              <a:ext cx="51"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µ</a:t>
              </a: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flipH="1">
            <a:off x="4976813" y="1792288"/>
            <a:ext cx="1587" cy="274637"/>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8130" name="Rectangle 2"/>
          <p:cNvSpPr>
            <a:spLocks noChangeArrowheads="1"/>
          </p:cNvSpPr>
          <p:nvPr/>
        </p:nvSpPr>
        <p:spPr bwMode="auto">
          <a:xfrm>
            <a:off x="5640388" y="1244600"/>
            <a:ext cx="1587" cy="274638"/>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8131" name="Rectangle 3"/>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i="1">
                <a:solidFill>
                  <a:srgbClr val="0C0EE4"/>
                </a:solidFill>
              </a:rPr>
              <a:t>Stealth</a:t>
            </a:r>
          </a:p>
        </p:txBody>
      </p:sp>
      <mc:AlternateContent xmlns:mc="http://schemas.openxmlformats.org/markup-compatibility/2006" xmlns:a14="http://schemas.microsoft.com/office/drawing/2010/main">
        <mc:Choice Requires="a14">
          <p:sp>
            <p:nvSpPr>
              <p:cNvPr id="48132" name="Rectangle 4"/>
              <p:cNvSpPr>
                <a:spLocks noChangeArrowheads="1"/>
              </p:cNvSpPr>
              <p:nvPr/>
            </p:nvSpPr>
            <p:spPr bwMode="auto">
              <a:xfrm>
                <a:off x="152400" y="1219201"/>
                <a:ext cx="8991600" cy="2057400"/>
              </a:xfrm>
              <a:prstGeom prst="rect">
                <a:avLst/>
              </a:prstGeom>
              <a:noFill/>
              <a:ln>
                <a:noFill/>
              </a:ln>
              <a:effectLst/>
              <a:extLst>
                <a:ext uri="{909E8E84-426E-40dd-AFC4-6F175D3DCCD1}">
                  <a14:hiddenFill xmlns="">
                    <a:solidFill>
                      <a:srgbClr val="FFFFFF"/>
                    </a:solidFill>
                  </a14:hiddenFill>
                </a:ext>
                <a:ext uri="{91240B29-F687-4f45-9708-019B960494DF}">
                  <a14:hiddenLine xmlns="" w="9525" cap="flat">
                    <a:solidFill>
                      <a:srgbClr val="000000"/>
                    </a:solidFill>
                    <a:round/>
                    <a:headEnd/>
                    <a:tailEnd/>
                  </a14:hiddenLine>
                </a:ext>
                <a:ext uri="{AF507438-7753-43e0-B8FC-AC1667EBCBE1}">
                  <a14:hiddenEffects xmlns="">
                    <a:effectLst>
                      <a:outerShdw blurRad="63500" dist="38099" dir="2700000" algn="ctr" rotWithShape="0">
                        <a:srgbClr val="000000">
                          <a:alpha val="74998"/>
                        </a:srgbClr>
                      </a:outerShdw>
                    </a:effectLst>
                  </a14:hiddenEffects>
                </a:ext>
              </a:extLst>
            </p:spPr>
            <p:txBody>
              <a:bodyPr lIns="90000" tIns="46800" rIns="90000" bIns="46800"/>
              <a:lstStyle/>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3200" u="sng" dirty="0">
                    <a:solidFill>
                      <a:srgbClr val="000000"/>
                    </a:solidFill>
                    <a:effectLst>
                      <a:outerShdw blurRad="38100" dist="38100" dir="2700000" algn="tl">
                        <a:srgbClr val="DDDDDD"/>
                      </a:outerShdw>
                    </a:effectLst>
                    <a:latin typeface="Times New Roman" charset="0"/>
                  </a:rPr>
                  <a:t>Assumption                 biased up         biased down</a:t>
                </a:r>
              </a:p>
              <a:p>
                <a:pPr marL="1333500" lvl="1" indent="-608013" eaLnBrk="1" hangingPunct="1">
                  <a:spcBef>
                    <a:spcPts val="600"/>
                  </a:spcBef>
                  <a:buClrTx/>
                  <a:buSzPct val="75000"/>
                  <a:buFontTx/>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Primary assortative mating     </a:t>
                </a:r>
                <a14:m>
                  <m:oMath xmlns:m="http://schemas.openxmlformats.org/officeDocument/2006/math">
                    <m:sSub>
                      <m:sSubPr>
                        <m:ctrlPr>
                          <a:rPr lang="en-US" i="1" smtClean="0">
                            <a:solidFill>
                              <a:srgbClr val="000000"/>
                            </a:solidFill>
                            <a:effectLst>
                              <a:outerShdw blurRad="38100" dist="38100" dir="2700000" algn="tl">
                                <a:srgbClr val="DDDDDD"/>
                              </a:outerShdw>
                            </a:effectLst>
                            <a:latin typeface="Cambria Math" panose="02040503050406030204" pitchFamily="18" charset="0"/>
                          </a:rPr>
                        </m:ctrlPr>
                      </m:sSubPr>
                      <m:e>
                        <m:acc>
                          <m:accPr>
                            <m:chr m:val="̂"/>
                            <m:ctrlPr>
                              <a:rPr lang="en-US" i="1" smtClean="0">
                                <a:solidFill>
                                  <a:srgbClr val="000000"/>
                                </a:solidFill>
                                <a:effectLst>
                                  <a:outerShdw blurRad="38100" dist="38100" dir="2700000" algn="tl">
                                    <a:srgbClr val="DDDDDD"/>
                                  </a:outerShdw>
                                </a:effectLst>
                                <a:latin typeface="Cambria Math" panose="02040503050406030204" pitchFamily="18" charset="0"/>
                              </a:rPr>
                            </m:ctrlPr>
                          </m:accPr>
                          <m:e>
                            <m:r>
                              <a:rPr lang="en-US" i="1">
                                <a:solidFill>
                                  <a:srgbClr val="000000"/>
                                </a:solidFill>
                                <a:effectLst>
                                  <a:outerShdw blurRad="38100" dist="38100" dir="2700000" algn="tl">
                                    <a:srgbClr val="DDDDDD"/>
                                  </a:outerShdw>
                                </a:effectLst>
                                <a:latin typeface="Cambria Math" panose="02040503050406030204" pitchFamily="18" charset="0"/>
                              </a:rPr>
                              <m:t>𝑉</m:t>
                            </m:r>
                          </m:e>
                        </m:acc>
                      </m:e>
                      <m:sub>
                        <m:r>
                          <a:rPr lang="en-US" b="0" i="1" smtClean="0">
                            <a:solidFill>
                              <a:srgbClr val="000000"/>
                            </a:solidFill>
                            <a:effectLst>
                              <a:outerShdw blurRad="38100" dist="38100" dir="2700000" algn="tl">
                                <a:srgbClr val="DDDDDD"/>
                              </a:outerShdw>
                            </a:effectLst>
                            <a:latin typeface="Cambria Math" panose="02040503050406030204" pitchFamily="18" charset="0"/>
                          </a:rPr>
                          <m:t>𝐴</m:t>
                        </m:r>
                      </m:sub>
                    </m:sSub>
                  </m:oMath>
                </a14:m>
                <a:r>
                  <a:rPr lang="en-US" dirty="0">
                    <a:solidFill>
                      <a:srgbClr val="000000"/>
                    </a:solidFill>
                    <a:effectLst>
                      <a:outerShdw blurRad="38100" dist="38100" dir="2700000" algn="tl">
                        <a:srgbClr val="DDDDDD"/>
                      </a:outerShdw>
                    </a:effectLst>
                    <a:latin typeface="Times New Roman" charset="0"/>
                  </a:rPr>
                  <a:t>, </a:t>
                </a:r>
                <a14:m>
                  <m:oMath xmlns:m="http://schemas.openxmlformats.org/officeDocument/2006/math">
                    <m:sSub>
                      <m:sSubPr>
                        <m:ctrlPr>
                          <a:rPr lang="en-US" i="1">
                            <a:solidFill>
                              <a:srgbClr val="000000"/>
                            </a:solidFill>
                            <a:effectLst>
                              <a:outerShdw blurRad="38100" dist="38100" dir="2700000" algn="tl">
                                <a:srgbClr val="DDDDDD"/>
                              </a:outerShdw>
                            </a:effectLst>
                            <a:latin typeface="Cambria Math" panose="02040503050406030204" pitchFamily="18" charset="0"/>
                          </a:rPr>
                        </m:ctrlPr>
                      </m:sSubPr>
                      <m:e>
                        <m:acc>
                          <m:accPr>
                            <m:chr m:val="̂"/>
                            <m:ctrlPr>
                              <a:rPr lang="en-US" i="1">
                                <a:solidFill>
                                  <a:srgbClr val="000000"/>
                                </a:solidFill>
                                <a:effectLst>
                                  <a:outerShdw blurRad="38100" dist="38100" dir="2700000" algn="tl">
                                    <a:srgbClr val="DDDDDD"/>
                                  </a:outerShdw>
                                </a:effectLst>
                                <a:latin typeface="Cambria Math" panose="02040503050406030204" pitchFamily="18" charset="0"/>
                              </a:rPr>
                            </m:ctrlPr>
                          </m:accPr>
                          <m:e>
                            <m:r>
                              <a:rPr lang="en-US" i="1">
                                <a:solidFill>
                                  <a:srgbClr val="000000"/>
                                </a:solidFill>
                                <a:effectLst>
                                  <a:outerShdw blurRad="38100" dist="38100" dir="2700000" algn="tl">
                                    <a:srgbClr val="DDDDDD"/>
                                  </a:outerShdw>
                                </a:effectLst>
                                <a:latin typeface="Cambria Math" panose="02040503050406030204" pitchFamily="18" charset="0"/>
                              </a:rPr>
                              <m:t>𝑉</m:t>
                            </m:r>
                          </m:e>
                        </m:acc>
                      </m:e>
                      <m:sub>
                        <m:r>
                          <a:rPr lang="en-US" b="0" i="1" smtClean="0">
                            <a:solidFill>
                              <a:srgbClr val="000000"/>
                            </a:solidFill>
                            <a:effectLst>
                              <a:outerShdw blurRad="38100" dist="38100" dir="2700000" algn="tl">
                                <a:srgbClr val="DDDDDD"/>
                              </a:outerShdw>
                            </a:effectLst>
                            <a:latin typeface="Cambria Math" panose="02040503050406030204" pitchFamily="18" charset="0"/>
                          </a:rPr>
                          <m:t>𝐷</m:t>
                        </m:r>
                      </m:sub>
                    </m:sSub>
                  </m:oMath>
                </a14:m>
                <a:r>
                  <a:rPr lang="en-US" dirty="0">
                    <a:solidFill>
                      <a:srgbClr val="000000"/>
                    </a:solidFill>
                    <a:effectLst>
                      <a:outerShdw blurRad="38100" dist="38100" dir="2700000" algn="tl">
                        <a:srgbClr val="DDDDDD"/>
                      </a:outerShdw>
                    </a:effectLst>
                    <a:latin typeface="Times New Roman" charset="0"/>
                  </a:rPr>
                  <a:t>, </a:t>
                </a:r>
                <a14:m>
                  <m:oMath xmlns:m="http://schemas.openxmlformats.org/officeDocument/2006/math">
                    <m:sSub>
                      <m:sSubPr>
                        <m:ctrlPr>
                          <a:rPr lang="en-US" i="1">
                            <a:solidFill>
                              <a:srgbClr val="000000"/>
                            </a:solidFill>
                            <a:effectLst>
                              <a:outerShdw blurRad="38100" dist="38100" dir="2700000" algn="tl">
                                <a:srgbClr val="DDDDDD"/>
                              </a:outerShdw>
                            </a:effectLst>
                            <a:latin typeface="Cambria Math" panose="02040503050406030204" pitchFamily="18" charset="0"/>
                          </a:rPr>
                        </m:ctrlPr>
                      </m:sSubPr>
                      <m:e>
                        <m:acc>
                          <m:accPr>
                            <m:chr m:val="̂"/>
                            <m:ctrlPr>
                              <a:rPr lang="en-US" i="1">
                                <a:solidFill>
                                  <a:srgbClr val="000000"/>
                                </a:solidFill>
                                <a:effectLst>
                                  <a:outerShdw blurRad="38100" dist="38100" dir="2700000" algn="tl">
                                    <a:srgbClr val="DDDDDD"/>
                                  </a:outerShdw>
                                </a:effectLst>
                                <a:latin typeface="Cambria Math" panose="02040503050406030204" pitchFamily="18" charset="0"/>
                              </a:rPr>
                            </m:ctrlPr>
                          </m:accPr>
                          <m:e>
                            <m:r>
                              <a:rPr lang="en-US" i="1">
                                <a:solidFill>
                                  <a:srgbClr val="000000"/>
                                </a:solidFill>
                                <a:effectLst>
                                  <a:outerShdw blurRad="38100" dist="38100" dir="2700000" algn="tl">
                                    <a:srgbClr val="DDDDDD"/>
                                  </a:outerShdw>
                                </a:effectLst>
                                <a:latin typeface="Cambria Math" panose="02040503050406030204" pitchFamily="18" charset="0"/>
                              </a:rPr>
                              <m:t>𝑉</m:t>
                            </m:r>
                          </m:e>
                        </m:acc>
                      </m:e>
                      <m:sub>
                        <m:r>
                          <a:rPr lang="en-US" b="0" i="1" smtClean="0">
                            <a:solidFill>
                              <a:srgbClr val="000000"/>
                            </a:solidFill>
                            <a:effectLst>
                              <a:outerShdw blurRad="38100" dist="38100" dir="2700000" algn="tl">
                                <a:srgbClr val="DDDDDD"/>
                              </a:outerShdw>
                            </a:effectLst>
                            <a:latin typeface="Cambria Math" panose="02040503050406030204" pitchFamily="18" charset="0"/>
                          </a:rPr>
                          <m:t>𝐹</m:t>
                        </m:r>
                      </m:sub>
                    </m:sSub>
                    <m:r>
                      <a:rPr lang="en-US" b="0" i="1" smtClean="0">
                        <a:solidFill>
                          <a:srgbClr val="000000"/>
                        </a:solidFill>
                        <a:effectLst>
                          <a:outerShdw blurRad="38100" dist="38100" dir="2700000" algn="tl">
                            <a:srgbClr val="DDDDDD"/>
                          </a:outerShdw>
                        </a:effectLst>
                        <a:latin typeface="Cambria Math" panose="02040503050406030204" pitchFamily="18" charset="0"/>
                      </a:rPr>
                      <m:t> </m:t>
                    </m:r>
                    <m:sSub>
                      <m:sSubPr>
                        <m:ctrlPr>
                          <a:rPr lang="en-US" i="1">
                            <a:solidFill>
                              <a:srgbClr val="000000"/>
                            </a:solidFill>
                            <a:effectLst>
                              <a:outerShdw blurRad="38100" dist="38100" dir="2700000" algn="tl">
                                <a:srgbClr val="DDDDDD"/>
                              </a:outerShdw>
                            </a:effectLst>
                            <a:latin typeface="Cambria Math" panose="02040503050406030204" pitchFamily="18" charset="0"/>
                          </a:rPr>
                        </m:ctrlPr>
                      </m:sSubPr>
                      <m:e>
                        <m:r>
                          <a:rPr lang="en-US" b="0" i="1" smtClean="0">
                            <a:solidFill>
                              <a:srgbClr val="000000"/>
                            </a:solidFill>
                            <a:effectLst>
                              <a:outerShdw blurRad="38100" dist="38100" dir="2700000" algn="tl">
                                <a:srgbClr val="DDDDDD"/>
                              </a:outerShdw>
                            </a:effectLst>
                            <a:latin typeface="Cambria Math" panose="02040503050406030204" pitchFamily="18" charset="0"/>
                          </a:rPr>
                          <m:t>                      </m:t>
                        </m:r>
                        <m:acc>
                          <m:accPr>
                            <m:chr m:val="̂"/>
                            <m:ctrlPr>
                              <a:rPr lang="en-US" i="1">
                                <a:solidFill>
                                  <a:srgbClr val="000000"/>
                                </a:solidFill>
                                <a:effectLst>
                                  <a:outerShdw blurRad="38100" dist="38100" dir="2700000" algn="tl">
                                    <a:srgbClr val="DDDDDD"/>
                                  </a:outerShdw>
                                </a:effectLst>
                                <a:latin typeface="Cambria Math" panose="02040503050406030204" pitchFamily="18" charset="0"/>
                              </a:rPr>
                            </m:ctrlPr>
                          </m:accPr>
                          <m:e>
                            <m:r>
                              <a:rPr lang="en-US" i="1">
                                <a:solidFill>
                                  <a:srgbClr val="000000"/>
                                </a:solidFill>
                                <a:effectLst>
                                  <a:outerShdw blurRad="38100" dist="38100" dir="2700000" algn="tl">
                                    <a:srgbClr val="DDDDDD"/>
                                  </a:outerShdw>
                                </a:effectLst>
                                <a:latin typeface="Cambria Math" panose="02040503050406030204" pitchFamily="18" charset="0"/>
                              </a:rPr>
                              <m:t>𝑉</m:t>
                            </m:r>
                          </m:e>
                        </m:acc>
                      </m:e>
                      <m:sub>
                        <m:r>
                          <a:rPr lang="en-US" i="1">
                            <a:solidFill>
                              <a:srgbClr val="000000"/>
                            </a:solidFill>
                            <a:effectLst>
                              <a:outerShdw blurRad="38100" dist="38100" dir="2700000" algn="tl">
                                <a:srgbClr val="DDDDDD"/>
                              </a:outerShdw>
                            </a:effectLst>
                            <a:latin typeface="Cambria Math" panose="02040503050406030204" pitchFamily="18" charset="0"/>
                          </a:rPr>
                          <m:t>𝐴</m:t>
                        </m:r>
                      </m:sub>
                    </m:sSub>
                  </m:oMath>
                </a14:m>
                <a:r>
                  <a:rPr lang="en-US" dirty="0">
                    <a:solidFill>
                      <a:srgbClr val="000000"/>
                    </a:solidFill>
                    <a:effectLst>
                      <a:outerShdw blurRad="38100" dist="38100" dir="2700000" algn="tl">
                        <a:srgbClr val="DDDDDD"/>
                      </a:outerShdw>
                    </a:effectLst>
                    <a:latin typeface="Times New Roman" charset="0"/>
                  </a:rPr>
                  <a:t>, </a:t>
                </a:r>
                <a14:m>
                  <m:oMath xmlns:m="http://schemas.openxmlformats.org/officeDocument/2006/math">
                    <m:sSub>
                      <m:sSubPr>
                        <m:ctrlPr>
                          <a:rPr lang="en-US" i="1">
                            <a:solidFill>
                              <a:srgbClr val="000000"/>
                            </a:solidFill>
                            <a:effectLst>
                              <a:outerShdw blurRad="38100" dist="38100" dir="2700000" algn="tl">
                                <a:srgbClr val="DDDDDD"/>
                              </a:outerShdw>
                            </a:effectLst>
                            <a:latin typeface="Cambria Math" panose="02040503050406030204" pitchFamily="18" charset="0"/>
                          </a:rPr>
                        </m:ctrlPr>
                      </m:sSubPr>
                      <m:e>
                        <m:acc>
                          <m:accPr>
                            <m:chr m:val="̂"/>
                            <m:ctrlPr>
                              <a:rPr lang="en-US" i="1">
                                <a:solidFill>
                                  <a:srgbClr val="000000"/>
                                </a:solidFill>
                                <a:effectLst>
                                  <a:outerShdw blurRad="38100" dist="38100" dir="2700000" algn="tl">
                                    <a:srgbClr val="DDDDDD"/>
                                  </a:outerShdw>
                                </a:effectLst>
                                <a:latin typeface="Cambria Math" panose="02040503050406030204" pitchFamily="18" charset="0"/>
                              </a:rPr>
                            </m:ctrlPr>
                          </m:accPr>
                          <m:e>
                            <m:r>
                              <a:rPr lang="en-US" i="1">
                                <a:solidFill>
                                  <a:srgbClr val="000000"/>
                                </a:solidFill>
                                <a:effectLst>
                                  <a:outerShdw blurRad="38100" dist="38100" dir="2700000" algn="tl">
                                    <a:srgbClr val="DDDDDD"/>
                                  </a:outerShdw>
                                </a:effectLst>
                                <a:latin typeface="Cambria Math" panose="02040503050406030204" pitchFamily="18" charset="0"/>
                              </a:rPr>
                              <m:t>𝑉</m:t>
                            </m:r>
                          </m:e>
                        </m:acc>
                      </m:e>
                      <m:sub>
                        <m:r>
                          <a:rPr lang="en-US" i="1">
                            <a:solidFill>
                              <a:srgbClr val="000000"/>
                            </a:solidFill>
                            <a:effectLst>
                              <a:outerShdw blurRad="38100" dist="38100" dir="2700000" algn="tl">
                                <a:srgbClr val="DDDDDD"/>
                              </a:outerShdw>
                            </a:effectLst>
                            <a:latin typeface="Cambria Math" panose="02040503050406030204" pitchFamily="18" charset="0"/>
                          </a:rPr>
                          <m:t>𝐷</m:t>
                        </m:r>
                      </m:sub>
                    </m:sSub>
                  </m:oMath>
                </a14:m>
                <a:r>
                  <a:rPr lang="en-US" dirty="0">
                    <a:solidFill>
                      <a:srgbClr val="000000"/>
                    </a:solidFill>
                    <a:effectLst>
                      <a:outerShdw blurRad="38100" dist="38100" dir="2700000" algn="tl">
                        <a:srgbClr val="DDDDDD"/>
                      </a:outerShdw>
                    </a:effectLst>
                    <a:latin typeface="Times New Roman" charset="0"/>
                  </a:rPr>
                  <a:t>, </a:t>
                </a:r>
                <a14:m>
                  <m:oMath xmlns:m="http://schemas.openxmlformats.org/officeDocument/2006/math">
                    <m:sSub>
                      <m:sSubPr>
                        <m:ctrlPr>
                          <a:rPr lang="en-US" i="1">
                            <a:solidFill>
                              <a:srgbClr val="000000"/>
                            </a:solidFill>
                            <a:effectLst>
                              <a:outerShdw blurRad="38100" dist="38100" dir="2700000" algn="tl">
                                <a:srgbClr val="DDDDDD"/>
                              </a:outerShdw>
                            </a:effectLst>
                            <a:latin typeface="Cambria Math" panose="02040503050406030204" pitchFamily="18" charset="0"/>
                          </a:rPr>
                        </m:ctrlPr>
                      </m:sSubPr>
                      <m:e>
                        <m:acc>
                          <m:accPr>
                            <m:chr m:val="̂"/>
                            <m:ctrlPr>
                              <a:rPr lang="en-US" i="1">
                                <a:solidFill>
                                  <a:srgbClr val="000000"/>
                                </a:solidFill>
                                <a:effectLst>
                                  <a:outerShdw blurRad="38100" dist="38100" dir="2700000" algn="tl">
                                    <a:srgbClr val="DDDDDD"/>
                                  </a:outerShdw>
                                </a:effectLst>
                                <a:latin typeface="Cambria Math" panose="02040503050406030204" pitchFamily="18" charset="0"/>
                              </a:rPr>
                            </m:ctrlPr>
                          </m:accPr>
                          <m:e>
                            <m:r>
                              <a:rPr lang="en-US" i="1">
                                <a:solidFill>
                                  <a:srgbClr val="000000"/>
                                </a:solidFill>
                                <a:effectLst>
                                  <a:outerShdw blurRad="38100" dist="38100" dir="2700000" algn="tl">
                                    <a:srgbClr val="DDDDDD"/>
                                  </a:outerShdw>
                                </a:effectLst>
                                <a:latin typeface="Cambria Math" panose="02040503050406030204" pitchFamily="18" charset="0"/>
                              </a:rPr>
                              <m:t>𝑉</m:t>
                            </m:r>
                          </m:e>
                        </m:acc>
                      </m:e>
                      <m:sub>
                        <m:r>
                          <a:rPr lang="en-US" i="1">
                            <a:solidFill>
                              <a:srgbClr val="000000"/>
                            </a:solidFill>
                            <a:effectLst>
                              <a:outerShdw blurRad="38100" dist="38100" dir="2700000" algn="tl">
                                <a:srgbClr val="DDDDDD"/>
                              </a:outerShdw>
                            </a:effectLst>
                            <a:latin typeface="Cambria Math" panose="02040503050406030204" pitchFamily="18" charset="0"/>
                          </a:rPr>
                          <m:t>𝐹</m:t>
                        </m:r>
                      </m:sub>
                    </m:sSub>
                    <m:r>
                      <a:rPr lang="en-US" i="1">
                        <a:solidFill>
                          <a:srgbClr val="000000"/>
                        </a:solidFill>
                        <a:effectLst>
                          <a:outerShdw blurRad="38100" dist="38100" dir="2700000" algn="tl">
                            <a:srgbClr val="DDDDDD"/>
                          </a:outerShdw>
                        </a:effectLst>
                        <a:latin typeface="Cambria Math" panose="02040503050406030204" pitchFamily="18" charset="0"/>
                      </a:rPr>
                      <m:t> </m:t>
                    </m:r>
                  </m:oMath>
                </a14:m>
                <a:endParaRPr lang="en-US" dirty="0">
                  <a:solidFill>
                    <a:srgbClr val="000000"/>
                  </a:solidFill>
                  <a:effectLst>
                    <a:outerShdw blurRad="38100" dist="38100" dir="2700000" algn="tl">
                      <a:srgbClr val="DDDDDD"/>
                    </a:outerShdw>
                  </a:effectLst>
                  <a:latin typeface="Times New Roman" charset="0"/>
                </a:endParaRPr>
              </a:p>
              <a:p>
                <a:pPr marL="1333500" lvl="1" indent="-608013" eaLnBrk="1" hangingPunct="1">
                  <a:spcBef>
                    <a:spcPts val="600"/>
                  </a:spcBef>
                  <a:buClrTx/>
                  <a:buSzPct val="75000"/>
                  <a:buFontTx/>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No epistasis                                 </a:t>
                </a:r>
                <a14:m>
                  <m:oMath xmlns:m="http://schemas.openxmlformats.org/officeDocument/2006/math">
                    <m:sSub>
                      <m:sSubPr>
                        <m:ctrlPr>
                          <a:rPr lang="en-US" i="1">
                            <a:solidFill>
                              <a:srgbClr val="000000"/>
                            </a:solidFill>
                            <a:effectLst>
                              <a:outerShdw blurRad="38100" dist="38100" dir="2700000" algn="tl">
                                <a:srgbClr val="DDDDDD"/>
                              </a:outerShdw>
                            </a:effectLst>
                            <a:latin typeface="Cambria Math" panose="02040503050406030204" pitchFamily="18" charset="0"/>
                          </a:rPr>
                        </m:ctrlPr>
                      </m:sSubPr>
                      <m:e>
                        <m:acc>
                          <m:accPr>
                            <m:chr m:val="̂"/>
                            <m:ctrlPr>
                              <a:rPr lang="en-US" i="1">
                                <a:solidFill>
                                  <a:srgbClr val="000000"/>
                                </a:solidFill>
                                <a:effectLst>
                                  <a:outerShdw blurRad="38100" dist="38100" dir="2700000" algn="tl">
                                    <a:srgbClr val="DDDDDD"/>
                                  </a:outerShdw>
                                </a:effectLst>
                                <a:latin typeface="Cambria Math" panose="02040503050406030204" pitchFamily="18" charset="0"/>
                              </a:rPr>
                            </m:ctrlPr>
                          </m:accPr>
                          <m:e>
                            <m:r>
                              <a:rPr lang="en-US" i="1">
                                <a:solidFill>
                                  <a:srgbClr val="000000"/>
                                </a:solidFill>
                                <a:effectLst>
                                  <a:outerShdw blurRad="38100" dist="38100" dir="2700000" algn="tl">
                                    <a:srgbClr val="DDDDDD"/>
                                  </a:outerShdw>
                                </a:effectLst>
                                <a:latin typeface="Cambria Math" panose="02040503050406030204" pitchFamily="18" charset="0"/>
                              </a:rPr>
                              <m:t>𝑉</m:t>
                            </m:r>
                          </m:e>
                        </m:acc>
                      </m:e>
                      <m:sub>
                        <m:r>
                          <a:rPr lang="en-US" i="1">
                            <a:solidFill>
                              <a:srgbClr val="000000"/>
                            </a:solidFill>
                            <a:effectLst>
                              <a:outerShdw blurRad="38100" dist="38100" dir="2700000" algn="tl">
                                <a:srgbClr val="DDDDDD"/>
                              </a:outerShdw>
                            </a:effectLst>
                            <a:latin typeface="Cambria Math" panose="02040503050406030204" pitchFamily="18" charset="0"/>
                          </a:rPr>
                          <m:t>𝐴</m:t>
                        </m:r>
                      </m:sub>
                    </m:sSub>
                  </m:oMath>
                </a14:m>
                <a:r>
                  <a:rPr lang="en-US" dirty="0">
                    <a:solidFill>
                      <a:srgbClr val="000000"/>
                    </a:solidFill>
                    <a:effectLst>
                      <a:outerShdw blurRad="38100" dist="38100" dir="2700000" algn="tl">
                        <a:srgbClr val="DDDDDD"/>
                      </a:outerShdw>
                    </a:effectLst>
                    <a:latin typeface="Times New Roman" charset="0"/>
                  </a:rPr>
                  <a:t>, </a:t>
                </a:r>
                <a14:m>
                  <m:oMath xmlns:m="http://schemas.openxmlformats.org/officeDocument/2006/math">
                    <m:sSub>
                      <m:sSubPr>
                        <m:ctrlPr>
                          <a:rPr lang="en-US" i="1">
                            <a:solidFill>
                              <a:srgbClr val="000000"/>
                            </a:solidFill>
                            <a:effectLst>
                              <a:outerShdw blurRad="38100" dist="38100" dir="2700000" algn="tl">
                                <a:srgbClr val="DDDDDD"/>
                              </a:outerShdw>
                            </a:effectLst>
                            <a:latin typeface="Cambria Math" panose="02040503050406030204" pitchFamily="18" charset="0"/>
                          </a:rPr>
                        </m:ctrlPr>
                      </m:sSubPr>
                      <m:e>
                        <m:acc>
                          <m:accPr>
                            <m:chr m:val="̂"/>
                            <m:ctrlPr>
                              <a:rPr lang="en-US" i="1">
                                <a:solidFill>
                                  <a:srgbClr val="000000"/>
                                </a:solidFill>
                                <a:effectLst>
                                  <a:outerShdw blurRad="38100" dist="38100" dir="2700000" algn="tl">
                                    <a:srgbClr val="DDDDDD"/>
                                  </a:outerShdw>
                                </a:effectLst>
                                <a:latin typeface="Cambria Math" panose="02040503050406030204" pitchFamily="18" charset="0"/>
                              </a:rPr>
                            </m:ctrlPr>
                          </m:accPr>
                          <m:e>
                            <m:r>
                              <a:rPr lang="en-US" i="1">
                                <a:solidFill>
                                  <a:srgbClr val="000000"/>
                                </a:solidFill>
                                <a:effectLst>
                                  <a:outerShdw blurRad="38100" dist="38100" dir="2700000" algn="tl">
                                    <a:srgbClr val="DDDDDD"/>
                                  </a:outerShdw>
                                </a:effectLst>
                                <a:latin typeface="Cambria Math" panose="02040503050406030204" pitchFamily="18" charset="0"/>
                              </a:rPr>
                              <m:t>𝑉</m:t>
                            </m:r>
                          </m:e>
                        </m:acc>
                      </m:e>
                      <m:sub>
                        <m:r>
                          <a:rPr lang="en-US" b="0" i="1" smtClean="0">
                            <a:solidFill>
                              <a:srgbClr val="000000"/>
                            </a:solidFill>
                            <a:effectLst>
                              <a:outerShdw blurRad="38100" dist="38100" dir="2700000" algn="tl">
                                <a:srgbClr val="DDDDDD"/>
                              </a:outerShdw>
                            </a:effectLst>
                            <a:latin typeface="Cambria Math" panose="02040503050406030204" pitchFamily="18" charset="0"/>
                          </a:rPr>
                          <m:t>𝐷</m:t>
                        </m:r>
                      </m:sub>
                    </m:sSub>
                  </m:oMath>
                </a14:m>
                <a:r>
                  <a:rPr lang="en-US" dirty="0">
                    <a:solidFill>
                      <a:srgbClr val="000000"/>
                    </a:solidFill>
                    <a:effectLst>
                      <a:outerShdw blurRad="38100" dist="38100" dir="2700000" algn="tl">
                        <a:srgbClr val="DDDDDD"/>
                      </a:outerShdw>
                    </a:effectLst>
                    <a:latin typeface="Times New Roman" charset="0"/>
                  </a:rPr>
                  <a:t>                           </a:t>
                </a:r>
                <a14:m>
                  <m:oMath xmlns:m="http://schemas.openxmlformats.org/officeDocument/2006/math">
                    <m:sSub>
                      <m:sSubPr>
                        <m:ctrlPr>
                          <a:rPr lang="en-US" i="1">
                            <a:solidFill>
                              <a:srgbClr val="000000"/>
                            </a:solidFill>
                            <a:effectLst>
                              <a:outerShdw blurRad="38100" dist="38100" dir="2700000" algn="tl">
                                <a:srgbClr val="DDDDDD"/>
                              </a:outerShdw>
                            </a:effectLst>
                            <a:latin typeface="Cambria Math" panose="02040503050406030204" pitchFamily="18" charset="0"/>
                          </a:rPr>
                        </m:ctrlPr>
                      </m:sSubPr>
                      <m:e>
                        <m:acc>
                          <m:accPr>
                            <m:chr m:val="̂"/>
                            <m:ctrlPr>
                              <a:rPr lang="en-US" i="1">
                                <a:solidFill>
                                  <a:srgbClr val="000000"/>
                                </a:solidFill>
                                <a:effectLst>
                                  <a:outerShdw blurRad="38100" dist="38100" dir="2700000" algn="tl">
                                    <a:srgbClr val="DDDDDD"/>
                                  </a:outerShdw>
                                </a:effectLst>
                                <a:latin typeface="Cambria Math" panose="02040503050406030204" pitchFamily="18" charset="0"/>
                              </a:rPr>
                            </m:ctrlPr>
                          </m:accPr>
                          <m:e>
                            <m:r>
                              <a:rPr lang="en-US" i="1">
                                <a:solidFill>
                                  <a:srgbClr val="000000"/>
                                </a:solidFill>
                                <a:effectLst>
                                  <a:outerShdw blurRad="38100" dist="38100" dir="2700000" algn="tl">
                                    <a:srgbClr val="DDDDDD"/>
                                  </a:outerShdw>
                                </a:effectLst>
                                <a:latin typeface="Cambria Math" panose="02040503050406030204" pitchFamily="18" charset="0"/>
                              </a:rPr>
                              <m:t>𝑉</m:t>
                            </m:r>
                          </m:e>
                        </m:acc>
                      </m:e>
                      <m:sub>
                        <m:r>
                          <a:rPr lang="en-US" b="0" i="1" smtClean="0">
                            <a:solidFill>
                              <a:srgbClr val="000000"/>
                            </a:solidFill>
                            <a:effectLst>
                              <a:outerShdw blurRad="38100" dist="38100" dir="2700000" algn="tl">
                                <a:srgbClr val="DDDDDD"/>
                              </a:outerShdw>
                            </a:effectLst>
                            <a:latin typeface="Cambria Math" panose="02040503050406030204" pitchFamily="18" charset="0"/>
                          </a:rPr>
                          <m:t>𝑆</m:t>
                        </m:r>
                      </m:sub>
                    </m:sSub>
                  </m:oMath>
                </a14:m>
                <a:endParaRPr lang="en-US" dirty="0">
                  <a:solidFill>
                    <a:srgbClr val="000000"/>
                  </a:solidFill>
                  <a:effectLst>
                    <a:outerShdw blurRad="38100" dist="38100" dir="2700000" algn="tl">
                      <a:srgbClr val="DDDDDD"/>
                    </a:outerShdw>
                  </a:effectLst>
                  <a:latin typeface="Times New Roman" charset="0"/>
                </a:endParaRPr>
              </a:p>
              <a:p>
                <a:pPr marL="1333500" lvl="1" indent="-608013" eaLnBrk="1" hangingPunct="1">
                  <a:spcBef>
                    <a:spcPts val="600"/>
                  </a:spcBef>
                  <a:buClrTx/>
                  <a:buSzPct val="75000"/>
                  <a:buFontTx/>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No </a:t>
                </a:r>
                <a:r>
                  <a:rPr lang="en-US" dirty="0" err="1">
                    <a:solidFill>
                      <a:srgbClr val="000000"/>
                    </a:solidFill>
                    <a:effectLst>
                      <a:outerShdw blurRad="38100" dist="38100" dir="2700000" algn="tl">
                        <a:srgbClr val="DDDDDD"/>
                      </a:outerShdw>
                    </a:effectLst>
                    <a:latin typeface="Times New Roman" charset="0"/>
                  </a:rPr>
                  <a:t>AxAge</a:t>
                </a:r>
                <a:r>
                  <a:rPr lang="en-US" dirty="0">
                    <a:solidFill>
                      <a:srgbClr val="000000"/>
                    </a:solidFill>
                    <a:effectLst>
                      <a:outerShdw blurRad="38100" dist="38100" dir="2700000" algn="tl">
                        <a:srgbClr val="DDDDDD"/>
                      </a:outerShdw>
                    </a:effectLst>
                    <a:latin typeface="Times New Roman" charset="0"/>
                  </a:rPr>
                  <a:t>                                   </a:t>
                </a:r>
                <a14:m>
                  <m:oMath xmlns:m="http://schemas.openxmlformats.org/officeDocument/2006/math">
                    <m:sSub>
                      <m:sSubPr>
                        <m:ctrlPr>
                          <a:rPr lang="en-US" i="1">
                            <a:solidFill>
                              <a:srgbClr val="000000"/>
                            </a:solidFill>
                            <a:effectLst>
                              <a:outerShdw blurRad="38100" dist="38100" dir="2700000" algn="tl">
                                <a:srgbClr val="DDDDDD"/>
                              </a:outerShdw>
                            </a:effectLst>
                            <a:latin typeface="Cambria Math" panose="02040503050406030204" pitchFamily="18" charset="0"/>
                          </a:rPr>
                        </m:ctrlPr>
                      </m:sSubPr>
                      <m:e>
                        <m:acc>
                          <m:accPr>
                            <m:chr m:val="̂"/>
                            <m:ctrlPr>
                              <a:rPr lang="en-US" i="1">
                                <a:solidFill>
                                  <a:srgbClr val="000000"/>
                                </a:solidFill>
                                <a:effectLst>
                                  <a:outerShdw blurRad="38100" dist="38100" dir="2700000" algn="tl">
                                    <a:srgbClr val="DDDDDD"/>
                                  </a:outerShdw>
                                </a:effectLst>
                                <a:latin typeface="Cambria Math" panose="02040503050406030204" pitchFamily="18" charset="0"/>
                              </a:rPr>
                            </m:ctrlPr>
                          </m:accPr>
                          <m:e>
                            <m:r>
                              <a:rPr lang="en-US" i="1">
                                <a:solidFill>
                                  <a:srgbClr val="000000"/>
                                </a:solidFill>
                                <a:effectLst>
                                  <a:outerShdw blurRad="38100" dist="38100" dir="2700000" algn="tl">
                                    <a:srgbClr val="DDDDDD"/>
                                  </a:outerShdw>
                                </a:effectLst>
                                <a:latin typeface="Cambria Math" panose="02040503050406030204" pitchFamily="18" charset="0"/>
                              </a:rPr>
                              <m:t>𝑉</m:t>
                            </m:r>
                          </m:e>
                        </m:acc>
                      </m:e>
                      <m:sub>
                        <m:r>
                          <a:rPr lang="en-US" b="0" i="1" smtClean="0">
                            <a:solidFill>
                              <a:srgbClr val="000000"/>
                            </a:solidFill>
                            <a:effectLst>
                              <a:outerShdw blurRad="38100" dist="38100" dir="2700000" algn="tl">
                                <a:srgbClr val="DDDDDD"/>
                              </a:outerShdw>
                            </a:effectLst>
                            <a:latin typeface="Cambria Math" panose="02040503050406030204" pitchFamily="18" charset="0"/>
                          </a:rPr>
                          <m:t>𝐷</m:t>
                        </m:r>
                      </m:sub>
                    </m:sSub>
                  </m:oMath>
                </a14:m>
                <a:r>
                  <a:rPr lang="en-US" dirty="0">
                    <a:solidFill>
                      <a:srgbClr val="000000"/>
                    </a:solidFill>
                    <a:effectLst>
                      <a:outerShdw blurRad="38100" dist="38100" dir="2700000" algn="tl">
                        <a:srgbClr val="DDDDDD"/>
                      </a:outerShdw>
                    </a:effectLst>
                    <a:latin typeface="Times New Roman" charset="0"/>
                  </a:rPr>
                  <a:t>, </a:t>
                </a:r>
                <a14:m>
                  <m:oMath xmlns:m="http://schemas.openxmlformats.org/officeDocument/2006/math">
                    <m:sSub>
                      <m:sSubPr>
                        <m:ctrlPr>
                          <a:rPr lang="en-US" i="1">
                            <a:solidFill>
                              <a:srgbClr val="000000"/>
                            </a:solidFill>
                            <a:effectLst>
                              <a:outerShdw blurRad="38100" dist="38100" dir="2700000" algn="tl">
                                <a:srgbClr val="DDDDDD"/>
                              </a:outerShdw>
                            </a:effectLst>
                            <a:latin typeface="Cambria Math" panose="02040503050406030204" pitchFamily="18" charset="0"/>
                          </a:rPr>
                        </m:ctrlPr>
                      </m:sSubPr>
                      <m:e>
                        <m:acc>
                          <m:accPr>
                            <m:chr m:val="̂"/>
                            <m:ctrlPr>
                              <a:rPr lang="en-US" i="1">
                                <a:solidFill>
                                  <a:srgbClr val="000000"/>
                                </a:solidFill>
                                <a:effectLst>
                                  <a:outerShdw blurRad="38100" dist="38100" dir="2700000" algn="tl">
                                    <a:srgbClr val="DDDDDD"/>
                                  </a:outerShdw>
                                </a:effectLst>
                                <a:latin typeface="Cambria Math" panose="02040503050406030204" pitchFamily="18" charset="0"/>
                              </a:rPr>
                            </m:ctrlPr>
                          </m:accPr>
                          <m:e>
                            <m:r>
                              <a:rPr lang="en-US" i="1">
                                <a:solidFill>
                                  <a:srgbClr val="000000"/>
                                </a:solidFill>
                                <a:effectLst>
                                  <a:outerShdw blurRad="38100" dist="38100" dir="2700000" algn="tl">
                                    <a:srgbClr val="DDDDDD"/>
                                  </a:outerShdw>
                                </a:effectLst>
                                <a:latin typeface="Cambria Math" panose="02040503050406030204" pitchFamily="18" charset="0"/>
                              </a:rPr>
                              <m:t>𝑉</m:t>
                            </m:r>
                          </m:e>
                        </m:acc>
                      </m:e>
                      <m:sub>
                        <m:r>
                          <a:rPr lang="en-US" b="0" i="1" smtClean="0">
                            <a:solidFill>
                              <a:srgbClr val="000000"/>
                            </a:solidFill>
                            <a:effectLst>
                              <a:outerShdw blurRad="38100" dist="38100" dir="2700000" algn="tl">
                                <a:srgbClr val="DDDDDD"/>
                              </a:outerShdw>
                            </a:effectLst>
                            <a:latin typeface="Cambria Math" panose="02040503050406030204" pitchFamily="18" charset="0"/>
                          </a:rPr>
                          <m:t>𝑆</m:t>
                        </m:r>
                      </m:sub>
                    </m:sSub>
                  </m:oMath>
                </a14:m>
                <a:r>
                  <a:rPr lang="en-US" dirty="0">
                    <a:solidFill>
                      <a:srgbClr val="000000"/>
                    </a:solidFill>
                    <a:effectLst>
                      <a:outerShdw blurRad="38100" dist="38100" dir="2700000" algn="tl">
                        <a:srgbClr val="DDDDDD"/>
                      </a:outerShdw>
                    </a:effectLst>
                    <a:latin typeface="Times New Roman" charset="0"/>
                  </a:rPr>
                  <a:t>                          </a:t>
                </a:r>
                <a:r>
                  <a:rPr lang="en-US" dirty="0">
                    <a:solidFill>
                      <a:srgbClr val="000000"/>
                    </a:solidFill>
                    <a:effectLst>
                      <a:outerShdw blurRad="38100" dist="38100" dir="2700000" algn="tl">
                        <a:srgbClr val="DDDDDD"/>
                      </a:outerShdw>
                    </a:effectLst>
                  </a:rPr>
                  <a:t> </a:t>
                </a:r>
                <a14:m>
                  <m:oMath xmlns:m="http://schemas.openxmlformats.org/officeDocument/2006/math">
                    <m:sSub>
                      <m:sSubPr>
                        <m:ctrlPr>
                          <a:rPr lang="en-US" i="1">
                            <a:solidFill>
                              <a:srgbClr val="000000"/>
                            </a:solidFill>
                            <a:effectLst>
                              <a:outerShdw blurRad="38100" dist="38100" dir="2700000" algn="tl">
                                <a:srgbClr val="DDDDDD"/>
                              </a:outerShdw>
                            </a:effectLst>
                            <a:latin typeface="Cambria Math" panose="02040503050406030204" pitchFamily="18" charset="0"/>
                          </a:rPr>
                        </m:ctrlPr>
                      </m:sSubPr>
                      <m:e>
                        <m:acc>
                          <m:accPr>
                            <m:chr m:val="̂"/>
                            <m:ctrlPr>
                              <a:rPr lang="en-US" i="1">
                                <a:solidFill>
                                  <a:srgbClr val="000000"/>
                                </a:solidFill>
                                <a:effectLst>
                                  <a:outerShdw blurRad="38100" dist="38100" dir="2700000" algn="tl">
                                    <a:srgbClr val="DDDDDD"/>
                                  </a:outerShdw>
                                </a:effectLst>
                                <a:latin typeface="Cambria Math" panose="02040503050406030204" pitchFamily="18" charset="0"/>
                              </a:rPr>
                            </m:ctrlPr>
                          </m:accPr>
                          <m:e>
                            <m:r>
                              <a:rPr lang="en-US" i="1">
                                <a:solidFill>
                                  <a:srgbClr val="000000"/>
                                </a:solidFill>
                                <a:effectLst>
                                  <a:outerShdw blurRad="38100" dist="38100" dir="2700000" algn="tl">
                                    <a:srgbClr val="DDDDDD"/>
                                  </a:outerShdw>
                                </a:effectLst>
                                <a:latin typeface="Cambria Math" panose="02040503050406030204" pitchFamily="18" charset="0"/>
                              </a:rPr>
                              <m:t>𝑉</m:t>
                            </m:r>
                          </m:e>
                        </m:acc>
                      </m:e>
                      <m:sub>
                        <m:r>
                          <a:rPr lang="en-US" i="1">
                            <a:solidFill>
                              <a:srgbClr val="000000"/>
                            </a:solidFill>
                            <a:effectLst>
                              <a:outerShdw blurRad="38100" dist="38100" dir="2700000" algn="tl">
                                <a:srgbClr val="DDDDDD"/>
                              </a:outerShdw>
                            </a:effectLst>
                            <a:latin typeface="Cambria Math" panose="02040503050406030204" pitchFamily="18" charset="0"/>
                          </a:rPr>
                          <m:t>𝐴</m:t>
                        </m:r>
                      </m:sub>
                    </m:sSub>
                  </m:oMath>
                </a14:m>
                <a:endParaRPr lang="en-US" dirty="0">
                  <a:solidFill>
                    <a:srgbClr val="000000"/>
                  </a:solidFill>
                  <a:effectLst>
                    <a:outerShdw blurRad="38100" dist="38100" dir="2700000" algn="tl">
                      <a:srgbClr val="DDDDDD"/>
                    </a:outerShdw>
                  </a:effectLst>
                  <a:latin typeface="Times New Roman" charset="0"/>
                </a:endParaRPr>
              </a:p>
              <a:p>
                <a:pPr marL="608013" indent="-608013">
                  <a:spcBef>
                    <a:spcPts val="600"/>
                  </a:spcBef>
                  <a:buSzPct val="75000"/>
                  <a:buFont typeface="Wingdings" charset="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dirty="0">
                  <a:solidFill>
                    <a:srgbClr val="000000"/>
                  </a:solidFill>
                  <a:effectLst>
                    <a:outerShdw blurRad="38100" dist="38100" dir="2700000" algn="tl">
                      <a:srgbClr val="DDDDDD"/>
                    </a:outerShdw>
                  </a:effectLst>
                  <a:latin typeface="Times New Roman" charset="0"/>
                </a:endParaRPr>
              </a:p>
            </p:txBody>
          </p:sp>
        </mc:Choice>
        <mc:Fallback xmlns="">
          <p:sp>
            <p:nvSpPr>
              <p:cNvPr id="48132" name="Rectangle 4"/>
              <p:cNvSpPr>
                <a:spLocks noRot="1" noChangeAspect="1" noMove="1" noResize="1" noEditPoints="1" noAdjustHandles="1" noChangeArrowheads="1" noChangeShapeType="1" noTextEdit="1"/>
              </p:cNvSpPr>
              <p:nvPr/>
            </p:nvSpPr>
            <p:spPr bwMode="auto">
              <a:xfrm>
                <a:off x="152400" y="1219201"/>
                <a:ext cx="8991600" cy="2057400"/>
              </a:xfrm>
              <a:prstGeom prst="rect">
                <a:avLst/>
              </a:prstGeom>
              <a:blipFill>
                <a:blip r:embed="rId3"/>
                <a:stretch>
                  <a:fillRect l="-1130" t="-4294" r="-2119" b="-3067"/>
                </a:stretch>
              </a:blip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a:noFill/>
                  </a:rPr>
                  <a:t> </a:t>
                </a:r>
              </a:p>
            </p:txBody>
          </p:sp>
        </mc:Fallback>
      </mc:AlternateContent>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flipH="1">
            <a:off x="4976813" y="1792288"/>
            <a:ext cx="1587" cy="274637"/>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8130" name="Rectangle 2"/>
          <p:cNvSpPr>
            <a:spLocks noChangeArrowheads="1"/>
          </p:cNvSpPr>
          <p:nvPr/>
        </p:nvSpPr>
        <p:spPr bwMode="auto">
          <a:xfrm>
            <a:off x="5640388" y="1244600"/>
            <a:ext cx="1587" cy="274638"/>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8131" name="Rectangle 3"/>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i="1">
                <a:solidFill>
                  <a:srgbClr val="0C0EE4"/>
                </a:solidFill>
              </a:rPr>
              <a:t>Stealth</a:t>
            </a:r>
          </a:p>
        </p:txBody>
      </p:sp>
      <mc:AlternateContent xmlns:mc="http://schemas.openxmlformats.org/markup-compatibility/2006" xmlns:a14="http://schemas.microsoft.com/office/drawing/2010/main">
        <mc:Choice Requires="a14">
          <p:sp>
            <p:nvSpPr>
              <p:cNvPr id="48132" name="Rectangle 4"/>
              <p:cNvSpPr>
                <a:spLocks noChangeArrowheads="1"/>
              </p:cNvSpPr>
              <p:nvPr/>
            </p:nvSpPr>
            <p:spPr bwMode="auto">
              <a:xfrm>
                <a:off x="152400" y="1219201"/>
                <a:ext cx="8991600" cy="2057400"/>
              </a:xfrm>
              <a:prstGeom prst="rect">
                <a:avLst/>
              </a:prstGeom>
              <a:noFill/>
              <a:ln>
                <a:noFill/>
              </a:ln>
              <a:effectLst/>
              <a:extLst>
                <a:ext uri="{909E8E84-426E-40dd-AFC4-6F175D3DCCD1}">
                  <a14:hiddenFill xmlns="">
                    <a:solidFill>
                      <a:srgbClr val="FFFFFF"/>
                    </a:solidFill>
                  </a14:hiddenFill>
                </a:ext>
                <a:ext uri="{91240B29-F687-4f45-9708-019B960494DF}">
                  <a14:hiddenLine xmlns="" w="9525" cap="flat">
                    <a:solidFill>
                      <a:srgbClr val="000000"/>
                    </a:solidFill>
                    <a:round/>
                    <a:headEnd/>
                    <a:tailEnd/>
                  </a14:hiddenLine>
                </a:ext>
                <a:ext uri="{AF507438-7753-43e0-B8FC-AC1667EBCBE1}">
                  <a14:hiddenEffects xmlns="">
                    <a:effectLst>
                      <a:outerShdw blurRad="63500" dist="38099" dir="2700000" algn="ctr" rotWithShape="0">
                        <a:srgbClr val="000000">
                          <a:alpha val="74998"/>
                        </a:srgbClr>
                      </a:outerShdw>
                    </a:effectLst>
                  </a14:hiddenEffects>
                </a:ext>
              </a:extLst>
            </p:spPr>
            <p:txBody>
              <a:bodyPr lIns="90000" tIns="46800" rIns="90000" bIns="46800"/>
              <a:lstStyle/>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3200" u="sng" dirty="0">
                    <a:solidFill>
                      <a:srgbClr val="000000"/>
                    </a:solidFill>
                    <a:effectLst>
                      <a:outerShdw blurRad="38100" dist="38100" dir="2700000" algn="tl">
                        <a:srgbClr val="DDDDDD"/>
                      </a:outerShdw>
                    </a:effectLst>
                    <a:latin typeface="Times New Roman" charset="0"/>
                  </a:rPr>
                  <a:t>Assumption                 biased up         biased down</a:t>
                </a:r>
              </a:p>
              <a:p>
                <a:pPr marL="1333500" lvl="1" indent="-608013" eaLnBrk="1" hangingPunct="1">
                  <a:spcBef>
                    <a:spcPts val="600"/>
                  </a:spcBef>
                  <a:buClrTx/>
                  <a:buSzPct val="75000"/>
                  <a:buFontTx/>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Primary assortative mating     </a:t>
                </a:r>
                <a14:m>
                  <m:oMath xmlns:m="http://schemas.openxmlformats.org/officeDocument/2006/math">
                    <m:sSub>
                      <m:sSubPr>
                        <m:ctrlPr>
                          <a:rPr lang="en-US" i="1" smtClean="0">
                            <a:solidFill>
                              <a:srgbClr val="000000"/>
                            </a:solidFill>
                            <a:effectLst>
                              <a:outerShdw blurRad="38100" dist="38100" dir="2700000" algn="tl">
                                <a:srgbClr val="DDDDDD"/>
                              </a:outerShdw>
                            </a:effectLst>
                            <a:latin typeface="Cambria Math" panose="02040503050406030204" pitchFamily="18" charset="0"/>
                          </a:rPr>
                        </m:ctrlPr>
                      </m:sSubPr>
                      <m:e>
                        <m:acc>
                          <m:accPr>
                            <m:chr m:val="̂"/>
                            <m:ctrlPr>
                              <a:rPr lang="en-US" i="1" smtClean="0">
                                <a:solidFill>
                                  <a:srgbClr val="000000"/>
                                </a:solidFill>
                                <a:effectLst>
                                  <a:outerShdw blurRad="38100" dist="38100" dir="2700000" algn="tl">
                                    <a:srgbClr val="DDDDDD"/>
                                  </a:outerShdw>
                                </a:effectLst>
                                <a:latin typeface="Cambria Math" panose="02040503050406030204" pitchFamily="18" charset="0"/>
                              </a:rPr>
                            </m:ctrlPr>
                          </m:accPr>
                          <m:e>
                            <m:r>
                              <a:rPr lang="en-US" i="1">
                                <a:solidFill>
                                  <a:srgbClr val="000000"/>
                                </a:solidFill>
                                <a:effectLst>
                                  <a:outerShdw blurRad="38100" dist="38100" dir="2700000" algn="tl">
                                    <a:srgbClr val="DDDDDD"/>
                                  </a:outerShdw>
                                </a:effectLst>
                                <a:latin typeface="Cambria Math" panose="02040503050406030204" pitchFamily="18" charset="0"/>
                              </a:rPr>
                              <m:t>𝑉</m:t>
                            </m:r>
                          </m:e>
                        </m:acc>
                      </m:e>
                      <m:sub>
                        <m:r>
                          <a:rPr lang="en-US" b="0" i="1" smtClean="0">
                            <a:solidFill>
                              <a:srgbClr val="000000"/>
                            </a:solidFill>
                            <a:effectLst>
                              <a:outerShdw blurRad="38100" dist="38100" dir="2700000" algn="tl">
                                <a:srgbClr val="DDDDDD"/>
                              </a:outerShdw>
                            </a:effectLst>
                            <a:latin typeface="Cambria Math" panose="02040503050406030204" pitchFamily="18" charset="0"/>
                          </a:rPr>
                          <m:t>𝐴</m:t>
                        </m:r>
                      </m:sub>
                    </m:sSub>
                  </m:oMath>
                </a14:m>
                <a:r>
                  <a:rPr lang="en-US" dirty="0">
                    <a:solidFill>
                      <a:srgbClr val="000000"/>
                    </a:solidFill>
                    <a:effectLst>
                      <a:outerShdw blurRad="38100" dist="38100" dir="2700000" algn="tl">
                        <a:srgbClr val="DDDDDD"/>
                      </a:outerShdw>
                    </a:effectLst>
                    <a:latin typeface="Times New Roman" charset="0"/>
                  </a:rPr>
                  <a:t>, </a:t>
                </a:r>
                <a14:m>
                  <m:oMath xmlns:m="http://schemas.openxmlformats.org/officeDocument/2006/math">
                    <m:sSub>
                      <m:sSubPr>
                        <m:ctrlPr>
                          <a:rPr lang="en-US" i="1">
                            <a:solidFill>
                              <a:srgbClr val="000000"/>
                            </a:solidFill>
                            <a:effectLst>
                              <a:outerShdw blurRad="38100" dist="38100" dir="2700000" algn="tl">
                                <a:srgbClr val="DDDDDD"/>
                              </a:outerShdw>
                            </a:effectLst>
                            <a:latin typeface="Cambria Math" panose="02040503050406030204" pitchFamily="18" charset="0"/>
                          </a:rPr>
                        </m:ctrlPr>
                      </m:sSubPr>
                      <m:e>
                        <m:acc>
                          <m:accPr>
                            <m:chr m:val="̂"/>
                            <m:ctrlPr>
                              <a:rPr lang="en-US" i="1">
                                <a:solidFill>
                                  <a:srgbClr val="000000"/>
                                </a:solidFill>
                                <a:effectLst>
                                  <a:outerShdw blurRad="38100" dist="38100" dir="2700000" algn="tl">
                                    <a:srgbClr val="DDDDDD"/>
                                  </a:outerShdw>
                                </a:effectLst>
                                <a:latin typeface="Cambria Math" panose="02040503050406030204" pitchFamily="18" charset="0"/>
                              </a:rPr>
                            </m:ctrlPr>
                          </m:accPr>
                          <m:e>
                            <m:r>
                              <a:rPr lang="en-US" i="1">
                                <a:solidFill>
                                  <a:srgbClr val="000000"/>
                                </a:solidFill>
                                <a:effectLst>
                                  <a:outerShdw blurRad="38100" dist="38100" dir="2700000" algn="tl">
                                    <a:srgbClr val="DDDDDD"/>
                                  </a:outerShdw>
                                </a:effectLst>
                                <a:latin typeface="Cambria Math" panose="02040503050406030204" pitchFamily="18" charset="0"/>
                              </a:rPr>
                              <m:t>𝑉</m:t>
                            </m:r>
                          </m:e>
                        </m:acc>
                      </m:e>
                      <m:sub>
                        <m:r>
                          <a:rPr lang="en-US" b="0" i="1" smtClean="0">
                            <a:solidFill>
                              <a:srgbClr val="000000"/>
                            </a:solidFill>
                            <a:effectLst>
                              <a:outerShdw blurRad="38100" dist="38100" dir="2700000" algn="tl">
                                <a:srgbClr val="DDDDDD"/>
                              </a:outerShdw>
                            </a:effectLst>
                            <a:latin typeface="Cambria Math" panose="02040503050406030204" pitchFamily="18" charset="0"/>
                          </a:rPr>
                          <m:t>𝐷</m:t>
                        </m:r>
                      </m:sub>
                    </m:sSub>
                  </m:oMath>
                </a14:m>
                <a:r>
                  <a:rPr lang="en-US" dirty="0">
                    <a:solidFill>
                      <a:srgbClr val="000000"/>
                    </a:solidFill>
                    <a:effectLst>
                      <a:outerShdw blurRad="38100" dist="38100" dir="2700000" algn="tl">
                        <a:srgbClr val="DDDDDD"/>
                      </a:outerShdw>
                    </a:effectLst>
                    <a:latin typeface="Times New Roman" charset="0"/>
                  </a:rPr>
                  <a:t>, </a:t>
                </a:r>
                <a14:m>
                  <m:oMath xmlns:m="http://schemas.openxmlformats.org/officeDocument/2006/math">
                    <m:sSub>
                      <m:sSubPr>
                        <m:ctrlPr>
                          <a:rPr lang="en-US" i="1">
                            <a:solidFill>
                              <a:srgbClr val="000000"/>
                            </a:solidFill>
                            <a:effectLst>
                              <a:outerShdw blurRad="38100" dist="38100" dir="2700000" algn="tl">
                                <a:srgbClr val="DDDDDD"/>
                              </a:outerShdw>
                            </a:effectLst>
                            <a:latin typeface="Cambria Math" panose="02040503050406030204" pitchFamily="18" charset="0"/>
                          </a:rPr>
                        </m:ctrlPr>
                      </m:sSubPr>
                      <m:e>
                        <m:acc>
                          <m:accPr>
                            <m:chr m:val="̂"/>
                            <m:ctrlPr>
                              <a:rPr lang="en-US" i="1">
                                <a:solidFill>
                                  <a:srgbClr val="000000"/>
                                </a:solidFill>
                                <a:effectLst>
                                  <a:outerShdw blurRad="38100" dist="38100" dir="2700000" algn="tl">
                                    <a:srgbClr val="DDDDDD"/>
                                  </a:outerShdw>
                                </a:effectLst>
                                <a:latin typeface="Cambria Math" panose="02040503050406030204" pitchFamily="18" charset="0"/>
                              </a:rPr>
                            </m:ctrlPr>
                          </m:accPr>
                          <m:e>
                            <m:r>
                              <a:rPr lang="en-US" i="1">
                                <a:solidFill>
                                  <a:srgbClr val="000000"/>
                                </a:solidFill>
                                <a:effectLst>
                                  <a:outerShdw blurRad="38100" dist="38100" dir="2700000" algn="tl">
                                    <a:srgbClr val="DDDDDD"/>
                                  </a:outerShdw>
                                </a:effectLst>
                                <a:latin typeface="Cambria Math" panose="02040503050406030204" pitchFamily="18" charset="0"/>
                              </a:rPr>
                              <m:t>𝑉</m:t>
                            </m:r>
                          </m:e>
                        </m:acc>
                      </m:e>
                      <m:sub>
                        <m:r>
                          <a:rPr lang="en-US" b="0" i="1" smtClean="0">
                            <a:solidFill>
                              <a:srgbClr val="000000"/>
                            </a:solidFill>
                            <a:effectLst>
                              <a:outerShdw blurRad="38100" dist="38100" dir="2700000" algn="tl">
                                <a:srgbClr val="DDDDDD"/>
                              </a:outerShdw>
                            </a:effectLst>
                            <a:latin typeface="Cambria Math" panose="02040503050406030204" pitchFamily="18" charset="0"/>
                          </a:rPr>
                          <m:t>𝐹</m:t>
                        </m:r>
                      </m:sub>
                    </m:sSub>
                    <m:r>
                      <a:rPr lang="en-US" b="0" i="1" smtClean="0">
                        <a:solidFill>
                          <a:srgbClr val="000000"/>
                        </a:solidFill>
                        <a:effectLst>
                          <a:outerShdw blurRad="38100" dist="38100" dir="2700000" algn="tl">
                            <a:srgbClr val="DDDDDD"/>
                          </a:outerShdw>
                        </a:effectLst>
                        <a:latin typeface="Cambria Math" panose="02040503050406030204" pitchFamily="18" charset="0"/>
                      </a:rPr>
                      <m:t> </m:t>
                    </m:r>
                    <m:sSub>
                      <m:sSubPr>
                        <m:ctrlPr>
                          <a:rPr lang="en-US" i="1">
                            <a:solidFill>
                              <a:srgbClr val="000000"/>
                            </a:solidFill>
                            <a:effectLst>
                              <a:outerShdw blurRad="38100" dist="38100" dir="2700000" algn="tl">
                                <a:srgbClr val="DDDDDD"/>
                              </a:outerShdw>
                            </a:effectLst>
                            <a:latin typeface="Cambria Math" panose="02040503050406030204" pitchFamily="18" charset="0"/>
                          </a:rPr>
                        </m:ctrlPr>
                      </m:sSubPr>
                      <m:e>
                        <m:r>
                          <a:rPr lang="en-US" b="0" i="1" smtClean="0">
                            <a:solidFill>
                              <a:srgbClr val="000000"/>
                            </a:solidFill>
                            <a:effectLst>
                              <a:outerShdw blurRad="38100" dist="38100" dir="2700000" algn="tl">
                                <a:srgbClr val="DDDDDD"/>
                              </a:outerShdw>
                            </a:effectLst>
                            <a:latin typeface="Cambria Math" panose="02040503050406030204" pitchFamily="18" charset="0"/>
                          </a:rPr>
                          <m:t>                      </m:t>
                        </m:r>
                        <m:acc>
                          <m:accPr>
                            <m:chr m:val="̂"/>
                            <m:ctrlPr>
                              <a:rPr lang="en-US" i="1">
                                <a:solidFill>
                                  <a:srgbClr val="000000"/>
                                </a:solidFill>
                                <a:effectLst>
                                  <a:outerShdw blurRad="38100" dist="38100" dir="2700000" algn="tl">
                                    <a:srgbClr val="DDDDDD"/>
                                  </a:outerShdw>
                                </a:effectLst>
                                <a:latin typeface="Cambria Math" panose="02040503050406030204" pitchFamily="18" charset="0"/>
                              </a:rPr>
                            </m:ctrlPr>
                          </m:accPr>
                          <m:e>
                            <m:r>
                              <a:rPr lang="en-US" i="1">
                                <a:solidFill>
                                  <a:srgbClr val="000000"/>
                                </a:solidFill>
                                <a:effectLst>
                                  <a:outerShdw blurRad="38100" dist="38100" dir="2700000" algn="tl">
                                    <a:srgbClr val="DDDDDD"/>
                                  </a:outerShdw>
                                </a:effectLst>
                                <a:latin typeface="Cambria Math" panose="02040503050406030204" pitchFamily="18" charset="0"/>
                              </a:rPr>
                              <m:t>𝑉</m:t>
                            </m:r>
                          </m:e>
                        </m:acc>
                      </m:e>
                      <m:sub>
                        <m:r>
                          <a:rPr lang="en-US" i="1">
                            <a:solidFill>
                              <a:srgbClr val="000000"/>
                            </a:solidFill>
                            <a:effectLst>
                              <a:outerShdw blurRad="38100" dist="38100" dir="2700000" algn="tl">
                                <a:srgbClr val="DDDDDD"/>
                              </a:outerShdw>
                            </a:effectLst>
                            <a:latin typeface="Cambria Math" panose="02040503050406030204" pitchFamily="18" charset="0"/>
                          </a:rPr>
                          <m:t>𝐴</m:t>
                        </m:r>
                      </m:sub>
                    </m:sSub>
                  </m:oMath>
                </a14:m>
                <a:r>
                  <a:rPr lang="en-US" dirty="0">
                    <a:solidFill>
                      <a:srgbClr val="000000"/>
                    </a:solidFill>
                    <a:effectLst>
                      <a:outerShdw blurRad="38100" dist="38100" dir="2700000" algn="tl">
                        <a:srgbClr val="DDDDDD"/>
                      </a:outerShdw>
                    </a:effectLst>
                    <a:latin typeface="Times New Roman" charset="0"/>
                  </a:rPr>
                  <a:t>, </a:t>
                </a:r>
                <a14:m>
                  <m:oMath xmlns:m="http://schemas.openxmlformats.org/officeDocument/2006/math">
                    <m:sSub>
                      <m:sSubPr>
                        <m:ctrlPr>
                          <a:rPr lang="en-US" i="1">
                            <a:solidFill>
                              <a:srgbClr val="000000"/>
                            </a:solidFill>
                            <a:effectLst>
                              <a:outerShdw blurRad="38100" dist="38100" dir="2700000" algn="tl">
                                <a:srgbClr val="DDDDDD"/>
                              </a:outerShdw>
                            </a:effectLst>
                            <a:latin typeface="Cambria Math" panose="02040503050406030204" pitchFamily="18" charset="0"/>
                          </a:rPr>
                        </m:ctrlPr>
                      </m:sSubPr>
                      <m:e>
                        <m:acc>
                          <m:accPr>
                            <m:chr m:val="̂"/>
                            <m:ctrlPr>
                              <a:rPr lang="en-US" i="1">
                                <a:solidFill>
                                  <a:srgbClr val="000000"/>
                                </a:solidFill>
                                <a:effectLst>
                                  <a:outerShdw blurRad="38100" dist="38100" dir="2700000" algn="tl">
                                    <a:srgbClr val="DDDDDD"/>
                                  </a:outerShdw>
                                </a:effectLst>
                                <a:latin typeface="Cambria Math" panose="02040503050406030204" pitchFamily="18" charset="0"/>
                              </a:rPr>
                            </m:ctrlPr>
                          </m:accPr>
                          <m:e>
                            <m:r>
                              <a:rPr lang="en-US" i="1">
                                <a:solidFill>
                                  <a:srgbClr val="000000"/>
                                </a:solidFill>
                                <a:effectLst>
                                  <a:outerShdw blurRad="38100" dist="38100" dir="2700000" algn="tl">
                                    <a:srgbClr val="DDDDDD"/>
                                  </a:outerShdw>
                                </a:effectLst>
                                <a:latin typeface="Cambria Math" panose="02040503050406030204" pitchFamily="18" charset="0"/>
                              </a:rPr>
                              <m:t>𝑉</m:t>
                            </m:r>
                          </m:e>
                        </m:acc>
                      </m:e>
                      <m:sub>
                        <m:r>
                          <a:rPr lang="en-US" i="1">
                            <a:solidFill>
                              <a:srgbClr val="000000"/>
                            </a:solidFill>
                            <a:effectLst>
                              <a:outerShdw blurRad="38100" dist="38100" dir="2700000" algn="tl">
                                <a:srgbClr val="DDDDDD"/>
                              </a:outerShdw>
                            </a:effectLst>
                            <a:latin typeface="Cambria Math" panose="02040503050406030204" pitchFamily="18" charset="0"/>
                          </a:rPr>
                          <m:t>𝐷</m:t>
                        </m:r>
                      </m:sub>
                    </m:sSub>
                  </m:oMath>
                </a14:m>
                <a:r>
                  <a:rPr lang="en-US" dirty="0">
                    <a:solidFill>
                      <a:srgbClr val="000000"/>
                    </a:solidFill>
                    <a:effectLst>
                      <a:outerShdw blurRad="38100" dist="38100" dir="2700000" algn="tl">
                        <a:srgbClr val="DDDDDD"/>
                      </a:outerShdw>
                    </a:effectLst>
                    <a:latin typeface="Times New Roman" charset="0"/>
                  </a:rPr>
                  <a:t>, </a:t>
                </a:r>
                <a14:m>
                  <m:oMath xmlns:m="http://schemas.openxmlformats.org/officeDocument/2006/math">
                    <m:sSub>
                      <m:sSubPr>
                        <m:ctrlPr>
                          <a:rPr lang="en-US" i="1">
                            <a:solidFill>
                              <a:srgbClr val="000000"/>
                            </a:solidFill>
                            <a:effectLst>
                              <a:outerShdw blurRad="38100" dist="38100" dir="2700000" algn="tl">
                                <a:srgbClr val="DDDDDD"/>
                              </a:outerShdw>
                            </a:effectLst>
                            <a:latin typeface="Cambria Math" panose="02040503050406030204" pitchFamily="18" charset="0"/>
                          </a:rPr>
                        </m:ctrlPr>
                      </m:sSubPr>
                      <m:e>
                        <m:acc>
                          <m:accPr>
                            <m:chr m:val="̂"/>
                            <m:ctrlPr>
                              <a:rPr lang="en-US" i="1">
                                <a:solidFill>
                                  <a:srgbClr val="000000"/>
                                </a:solidFill>
                                <a:effectLst>
                                  <a:outerShdw blurRad="38100" dist="38100" dir="2700000" algn="tl">
                                    <a:srgbClr val="DDDDDD"/>
                                  </a:outerShdw>
                                </a:effectLst>
                                <a:latin typeface="Cambria Math" panose="02040503050406030204" pitchFamily="18" charset="0"/>
                              </a:rPr>
                            </m:ctrlPr>
                          </m:accPr>
                          <m:e>
                            <m:r>
                              <a:rPr lang="en-US" i="1">
                                <a:solidFill>
                                  <a:srgbClr val="000000"/>
                                </a:solidFill>
                                <a:effectLst>
                                  <a:outerShdw blurRad="38100" dist="38100" dir="2700000" algn="tl">
                                    <a:srgbClr val="DDDDDD"/>
                                  </a:outerShdw>
                                </a:effectLst>
                                <a:latin typeface="Cambria Math" panose="02040503050406030204" pitchFamily="18" charset="0"/>
                              </a:rPr>
                              <m:t>𝑉</m:t>
                            </m:r>
                          </m:e>
                        </m:acc>
                      </m:e>
                      <m:sub>
                        <m:r>
                          <a:rPr lang="en-US" i="1">
                            <a:solidFill>
                              <a:srgbClr val="000000"/>
                            </a:solidFill>
                            <a:effectLst>
                              <a:outerShdw blurRad="38100" dist="38100" dir="2700000" algn="tl">
                                <a:srgbClr val="DDDDDD"/>
                              </a:outerShdw>
                            </a:effectLst>
                            <a:latin typeface="Cambria Math" panose="02040503050406030204" pitchFamily="18" charset="0"/>
                          </a:rPr>
                          <m:t>𝐹</m:t>
                        </m:r>
                      </m:sub>
                    </m:sSub>
                    <m:r>
                      <a:rPr lang="en-US" i="1">
                        <a:solidFill>
                          <a:srgbClr val="000000"/>
                        </a:solidFill>
                        <a:effectLst>
                          <a:outerShdw blurRad="38100" dist="38100" dir="2700000" algn="tl">
                            <a:srgbClr val="DDDDDD"/>
                          </a:outerShdw>
                        </a:effectLst>
                        <a:latin typeface="Cambria Math" panose="02040503050406030204" pitchFamily="18" charset="0"/>
                      </a:rPr>
                      <m:t> </m:t>
                    </m:r>
                  </m:oMath>
                </a14:m>
                <a:endParaRPr lang="en-US" dirty="0">
                  <a:solidFill>
                    <a:srgbClr val="000000"/>
                  </a:solidFill>
                  <a:effectLst>
                    <a:outerShdw blurRad="38100" dist="38100" dir="2700000" algn="tl">
                      <a:srgbClr val="DDDDDD"/>
                    </a:outerShdw>
                  </a:effectLst>
                  <a:latin typeface="Times New Roman" charset="0"/>
                </a:endParaRPr>
              </a:p>
              <a:p>
                <a:pPr marL="1333500" lvl="1" indent="-608013" eaLnBrk="1" hangingPunct="1">
                  <a:spcBef>
                    <a:spcPts val="600"/>
                  </a:spcBef>
                  <a:buClrTx/>
                  <a:buSzPct val="75000"/>
                  <a:buFontTx/>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No epistasis                                 </a:t>
                </a:r>
                <a14:m>
                  <m:oMath xmlns:m="http://schemas.openxmlformats.org/officeDocument/2006/math">
                    <m:sSub>
                      <m:sSubPr>
                        <m:ctrlPr>
                          <a:rPr lang="en-US" i="1">
                            <a:solidFill>
                              <a:srgbClr val="000000"/>
                            </a:solidFill>
                            <a:effectLst>
                              <a:outerShdw blurRad="38100" dist="38100" dir="2700000" algn="tl">
                                <a:srgbClr val="DDDDDD"/>
                              </a:outerShdw>
                            </a:effectLst>
                            <a:latin typeface="Cambria Math" panose="02040503050406030204" pitchFamily="18" charset="0"/>
                          </a:rPr>
                        </m:ctrlPr>
                      </m:sSubPr>
                      <m:e>
                        <m:acc>
                          <m:accPr>
                            <m:chr m:val="̂"/>
                            <m:ctrlPr>
                              <a:rPr lang="en-US" i="1">
                                <a:solidFill>
                                  <a:srgbClr val="000000"/>
                                </a:solidFill>
                                <a:effectLst>
                                  <a:outerShdw blurRad="38100" dist="38100" dir="2700000" algn="tl">
                                    <a:srgbClr val="DDDDDD"/>
                                  </a:outerShdw>
                                </a:effectLst>
                                <a:latin typeface="Cambria Math" panose="02040503050406030204" pitchFamily="18" charset="0"/>
                              </a:rPr>
                            </m:ctrlPr>
                          </m:accPr>
                          <m:e>
                            <m:r>
                              <a:rPr lang="en-US" i="1">
                                <a:solidFill>
                                  <a:srgbClr val="000000"/>
                                </a:solidFill>
                                <a:effectLst>
                                  <a:outerShdw blurRad="38100" dist="38100" dir="2700000" algn="tl">
                                    <a:srgbClr val="DDDDDD"/>
                                  </a:outerShdw>
                                </a:effectLst>
                                <a:latin typeface="Cambria Math" panose="02040503050406030204" pitchFamily="18" charset="0"/>
                              </a:rPr>
                              <m:t>𝑉</m:t>
                            </m:r>
                          </m:e>
                        </m:acc>
                      </m:e>
                      <m:sub>
                        <m:r>
                          <a:rPr lang="en-US" i="1">
                            <a:solidFill>
                              <a:srgbClr val="000000"/>
                            </a:solidFill>
                            <a:effectLst>
                              <a:outerShdw blurRad="38100" dist="38100" dir="2700000" algn="tl">
                                <a:srgbClr val="DDDDDD"/>
                              </a:outerShdw>
                            </a:effectLst>
                            <a:latin typeface="Cambria Math" panose="02040503050406030204" pitchFamily="18" charset="0"/>
                          </a:rPr>
                          <m:t>𝐴</m:t>
                        </m:r>
                      </m:sub>
                    </m:sSub>
                  </m:oMath>
                </a14:m>
                <a:r>
                  <a:rPr lang="en-US" dirty="0">
                    <a:solidFill>
                      <a:srgbClr val="000000"/>
                    </a:solidFill>
                    <a:effectLst>
                      <a:outerShdw blurRad="38100" dist="38100" dir="2700000" algn="tl">
                        <a:srgbClr val="DDDDDD"/>
                      </a:outerShdw>
                    </a:effectLst>
                    <a:latin typeface="Times New Roman" charset="0"/>
                  </a:rPr>
                  <a:t>, </a:t>
                </a:r>
                <a14:m>
                  <m:oMath xmlns:m="http://schemas.openxmlformats.org/officeDocument/2006/math">
                    <m:sSub>
                      <m:sSubPr>
                        <m:ctrlPr>
                          <a:rPr lang="en-US" i="1">
                            <a:solidFill>
                              <a:srgbClr val="000000"/>
                            </a:solidFill>
                            <a:effectLst>
                              <a:outerShdw blurRad="38100" dist="38100" dir="2700000" algn="tl">
                                <a:srgbClr val="DDDDDD"/>
                              </a:outerShdw>
                            </a:effectLst>
                            <a:latin typeface="Cambria Math" panose="02040503050406030204" pitchFamily="18" charset="0"/>
                          </a:rPr>
                        </m:ctrlPr>
                      </m:sSubPr>
                      <m:e>
                        <m:acc>
                          <m:accPr>
                            <m:chr m:val="̂"/>
                            <m:ctrlPr>
                              <a:rPr lang="en-US" i="1">
                                <a:solidFill>
                                  <a:srgbClr val="000000"/>
                                </a:solidFill>
                                <a:effectLst>
                                  <a:outerShdw blurRad="38100" dist="38100" dir="2700000" algn="tl">
                                    <a:srgbClr val="DDDDDD"/>
                                  </a:outerShdw>
                                </a:effectLst>
                                <a:latin typeface="Cambria Math" panose="02040503050406030204" pitchFamily="18" charset="0"/>
                              </a:rPr>
                            </m:ctrlPr>
                          </m:accPr>
                          <m:e>
                            <m:r>
                              <a:rPr lang="en-US" i="1">
                                <a:solidFill>
                                  <a:srgbClr val="000000"/>
                                </a:solidFill>
                                <a:effectLst>
                                  <a:outerShdw blurRad="38100" dist="38100" dir="2700000" algn="tl">
                                    <a:srgbClr val="DDDDDD"/>
                                  </a:outerShdw>
                                </a:effectLst>
                                <a:latin typeface="Cambria Math" panose="02040503050406030204" pitchFamily="18" charset="0"/>
                              </a:rPr>
                              <m:t>𝑉</m:t>
                            </m:r>
                          </m:e>
                        </m:acc>
                      </m:e>
                      <m:sub>
                        <m:r>
                          <a:rPr lang="en-US" b="0" i="1" smtClean="0">
                            <a:solidFill>
                              <a:srgbClr val="000000"/>
                            </a:solidFill>
                            <a:effectLst>
                              <a:outerShdw blurRad="38100" dist="38100" dir="2700000" algn="tl">
                                <a:srgbClr val="DDDDDD"/>
                              </a:outerShdw>
                            </a:effectLst>
                            <a:latin typeface="Cambria Math" panose="02040503050406030204" pitchFamily="18" charset="0"/>
                          </a:rPr>
                          <m:t>𝐷</m:t>
                        </m:r>
                      </m:sub>
                    </m:sSub>
                  </m:oMath>
                </a14:m>
                <a:r>
                  <a:rPr lang="en-US" dirty="0">
                    <a:solidFill>
                      <a:srgbClr val="000000"/>
                    </a:solidFill>
                    <a:effectLst>
                      <a:outerShdw blurRad="38100" dist="38100" dir="2700000" algn="tl">
                        <a:srgbClr val="DDDDDD"/>
                      </a:outerShdw>
                    </a:effectLst>
                    <a:latin typeface="Times New Roman" charset="0"/>
                  </a:rPr>
                  <a:t>                           </a:t>
                </a:r>
                <a14:m>
                  <m:oMath xmlns:m="http://schemas.openxmlformats.org/officeDocument/2006/math">
                    <m:sSub>
                      <m:sSubPr>
                        <m:ctrlPr>
                          <a:rPr lang="en-US" i="1">
                            <a:solidFill>
                              <a:srgbClr val="000000"/>
                            </a:solidFill>
                            <a:effectLst>
                              <a:outerShdw blurRad="38100" dist="38100" dir="2700000" algn="tl">
                                <a:srgbClr val="DDDDDD"/>
                              </a:outerShdw>
                            </a:effectLst>
                            <a:latin typeface="Cambria Math" panose="02040503050406030204" pitchFamily="18" charset="0"/>
                          </a:rPr>
                        </m:ctrlPr>
                      </m:sSubPr>
                      <m:e>
                        <m:acc>
                          <m:accPr>
                            <m:chr m:val="̂"/>
                            <m:ctrlPr>
                              <a:rPr lang="en-US" i="1">
                                <a:solidFill>
                                  <a:srgbClr val="000000"/>
                                </a:solidFill>
                                <a:effectLst>
                                  <a:outerShdw blurRad="38100" dist="38100" dir="2700000" algn="tl">
                                    <a:srgbClr val="DDDDDD"/>
                                  </a:outerShdw>
                                </a:effectLst>
                                <a:latin typeface="Cambria Math" panose="02040503050406030204" pitchFamily="18" charset="0"/>
                              </a:rPr>
                            </m:ctrlPr>
                          </m:accPr>
                          <m:e>
                            <m:r>
                              <a:rPr lang="en-US" i="1">
                                <a:solidFill>
                                  <a:srgbClr val="000000"/>
                                </a:solidFill>
                                <a:effectLst>
                                  <a:outerShdw blurRad="38100" dist="38100" dir="2700000" algn="tl">
                                    <a:srgbClr val="DDDDDD"/>
                                  </a:outerShdw>
                                </a:effectLst>
                                <a:latin typeface="Cambria Math" panose="02040503050406030204" pitchFamily="18" charset="0"/>
                              </a:rPr>
                              <m:t>𝑉</m:t>
                            </m:r>
                          </m:e>
                        </m:acc>
                      </m:e>
                      <m:sub>
                        <m:r>
                          <a:rPr lang="en-US" b="0" i="1" smtClean="0">
                            <a:solidFill>
                              <a:srgbClr val="000000"/>
                            </a:solidFill>
                            <a:effectLst>
                              <a:outerShdw blurRad="38100" dist="38100" dir="2700000" algn="tl">
                                <a:srgbClr val="DDDDDD"/>
                              </a:outerShdw>
                            </a:effectLst>
                            <a:latin typeface="Cambria Math" panose="02040503050406030204" pitchFamily="18" charset="0"/>
                          </a:rPr>
                          <m:t>𝑆</m:t>
                        </m:r>
                      </m:sub>
                    </m:sSub>
                  </m:oMath>
                </a14:m>
                <a:endParaRPr lang="en-US" dirty="0">
                  <a:solidFill>
                    <a:srgbClr val="000000"/>
                  </a:solidFill>
                  <a:effectLst>
                    <a:outerShdw blurRad="38100" dist="38100" dir="2700000" algn="tl">
                      <a:srgbClr val="DDDDDD"/>
                    </a:outerShdw>
                  </a:effectLst>
                  <a:latin typeface="Times New Roman" charset="0"/>
                </a:endParaRPr>
              </a:p>
              <a:p>
                <a:pPr marL="1333500" lvl="1" indent="-608013" eaLnBrk="1" hangingPunct="1">
                  <a:spcBef>
                    <a:spcPts val="600"/>
                  </a:spcBef>
                  <a:buClrTx/>
                  <a:buSzPct val="75000"/>
                  <a:buFontTx/>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No </a:t>
                </a:r>
                <a:r>
                  <a:rPr lang="en-US" dirty="0" err="1">
                    <a:solidFill>
                      <a:srgbClr val="000000"/>
                    </a:solidFill>
                    <a:effectLst>
                      <a:outerShdw blurRad="38100" dist="38100" dir="2700000" algn="tl">
                        <a:srgbClr val="DDDDDD"/>
                      </a:outerShdw>
                    </a:effectLst>
                    <a:latin typeface="Times New Roman" charset="0"/>
                  </a:rPr>
                  <a:t>AxAge</a:t>
                </a:r>
                <a:r>
                  <a:rPr lang="en-US" dirty="0">
                    <a:solidFill>
                      <a:srgbClr val="000000"/>
                    </a:solidFill>
                    <a:effectLst>
                      <a:outerShdw blurRad="38100" dist="38100" dir="2700000" algn="tl">
                        <a:srgbClr val="DDDDDD"/>
                      </a:outerShdw>
                    </a:effectLst>
                    <a:latin typeface="Times New Roman" charset="0"/>
                  </a:rPr>
                  <a:t>                                   </a:t>
                </a:r>
                <a14:m>
                  <m:oMath xmlns:m="http://schemas.openxmlformats.org/officeDocument/2006/math">
                    <m:sSub>
                      <m:sSubPr>
                        <m:ctrlPr>
                          <a:rPr lang="en-US" i="1">
                            <a:solidFill>
                              <a:srgbClr val="000000"/>
                            </a:solidFill>
                            <a:effectLst>
                              <a:outerShdw blurRad="38100" dist="38100" dir="2700000" algn="tl">
                                <a:srgbClr val="DDDDDD"/>
                              </a:outerShdw>
                            </a:effectLst>
                            <a:latin typeface="Cambria Math" panose="02040503050406030204" pitchFamily="18" charset="0"/>
                          </a:rPr>
                        </m:ctrlPr>
                      </m:sSubPr>
                      <m:e>
                        <m:acc>
                          <m:accPr>
                            <m:chr m:val="̂"/>
                            <m:ctrlPr>
                              <a:rPr lang="en-US" i="1">
                                <a:solidFill>
                                  <a:srgbClr val="000000"/>
                                </a:solidFill>
                                <a:effectLst>
                                  <a:outerShdw blurRad="38100" dist="38100" dir="2700000" algn="tl">
                                    <a:srgbClr val="DDDDDD"/>
                                  </a:outerShdw>
                                </a:effectLst>
                                <a:latin typeface="Cambria Math" panose="02040503050406030204" pitchFamily="18" charset="0"/>
                              </a:rPr>
                            </m:ctrlPr>
                          </m:accPr>
                          <m:e>
                            <m:r>
                              <a:rPr lang="en-US" i="1">
                                <a:solidFill>
                                  <a:srgbClr val="000000"/>
                                </a:solidFill>
                                <a:effectLst>
                                  <a:outerShdw blurRad="38100" dist="38100" dir="2700000" algn="tl">
                                    <a:srgbClr val="DDDDDD"/>
                                  </a:outerShdw>
                                </a:effectLst>
                                <a:latin typeface="Cambria Math" panose="02040503050406030204" pitchFamily="18" charset="0"/>
                              </a:rPr>
                              <m:t>𝑉</m:t>
                            </m:r>
                          </m:e>
                        </m:acc>
                      </m:e>
                      <m:sub>
                        <m:r>
                          <a:rPr lang="en-US" b="0" i="1" smtClean="0">
                            <a:solidFill>
                              <a:srgbClr val="000000"/>
                            </a:solidFill>
                            <a:effectLst>
                              <a:outerShdw blurRad="38100" dist="38100" dir="2700000" algn="tl">
                                <a:srgbClr val="DDDDDD"/>
                              </a:outerShdw>
                            </a:effectLst>
                            <a:latin typeface="Cambria Math" panose="02040503050406030204" pitchFamily="18" charset="0"/>
                          </a:rPr>
                          <m:t>𝐷</m:t>
                        </m:r>
                      </m:sub>
                    </m:sSub>
                  </m:oMath>
                </a14:m>
                <a:r>
                  <a:rPr lang="en-US" dirty="0">
                    <a:solidFill>
                      <a:srgbClr val="000000"/>
                    </a:solidFill>
                    <a:effectLst>
                      <a:outerShdw blurRad="38100" dist="38100" dir="2700000" algn="tl">
                        <a:srgbClr val="DDDDDD"/>
                      </a:outerShdw>
                    </a:effectLst>
                    <a:latin typeface="Times New Roman" charset="0"/>
                  </a:rPr>
                  <a:t>, </a:t>
                </a:r>
                <a14:m>
                  <m:oMath xmlns:m="http://schemas.openxmlformats.org/officeDocument/2006/math">
                    <m:sSub>
                      <m:sSubPr>
                        <m:ctrlPr>
                          <a:rPr lang="en-US" i="1">
                            <a:solidFill>
                              <a:srgbClr val="000000"/>
                            </a:solidFill>
                            <a:effectLst>
                              <a:outerShdw blurRad="38100" dist="38100" dir="2700000" algn="tl">
                                <a:srgbClr val="DDDDDD"/>
                              </a:outerShdw>
                            </a:effectLst>
                            <a:latin typeface="Cambria Math" panose="02040503050406030204" pitchFamily="18" charset="0"/>
                          </a:rPr>
                        </m:ctrlPr>
                      </m:sSubPr>
                      <m:e>
                        <m:acc>
                          <m:accPr>
                            <m:chr m:val="̂"/>
                            <m:ctrlPr>
                              <a:rPr lang="en-US" i="1">
                                <a:solidFill>
                                  <a:srgbClr val="000000"/>
                                </a:solidFill>
                                <a:effectLst>
                                  <a:outerShdw blurRad="38100" dist="38100" dir="2700000" algn="tl">
                                    <a:srgbClr val="DDDDDD"/>
                                  </a:outerShdw>
                                </a:effectLst>
                                <a:latin typeface="Cambria Math" panose="02040503050406030204" pitchFamily="18" charset="0"/>
                              </a:rPr>
                            </m:ctrlPr>
                          </m:accPr>
                          <m:e>
                            <m:r>
                              <a:rPr lang="en-US" i="1">
                                <a:solidFill>
                                  <a:srgbClr val="000000"/>
                                </a:solidFill>
                                <a:effectLst>
                                  <a:outerShdw blurRad="38100" dist="38100" dir="2700000" algn="tl">
                                    <a:srgbClr val="DDDDDD"/>
                                  </a:outerShdw>
                                </a:effectLst>
                                <a:latin typeface="Cambria Math" panose="02040503050406030204" pitchFamily="18" charset="0"/>
                              </a:rPr>
                              <m:t>𝑉</m:t>
                            </m:r>
                          </m:e>
                        </m:acc>
                      </m:e>
                      <m:sub>
                        <m:r>
                          <a:rPr lang="en-US" b="0" i="1" smtClean="0">
                            <a:solidFill>
                              <a:srgbClr val="000000"/>
                            </a:solidFill>
                            <a:effectLst>
                              <a:outerShdw blurRad="38100" dist="38100" dir="2700000" algn="tl">
                                <a:srgbClr val="DDDDDD"/>
                              </a:outerShdw>
                            </a:effectLst>
                            <a:latin typeface="Cambria Math" panose="02040503050406030204" pitchFamily="18" charset="0"/>
                          </a:rPr>
                          <m:t>𝑆</m:t>
                        </m:r>
                      </m:sub>
                    </m:sSub>
                  </m:oMath>
                </a14:m>
                <a:r>
                  <a:rPr lang="en-US" dirty="0">
                    <a:solidFill>
                      <a:srgbClr val="000000"/>
                    </a:solidFill>
                    <a:effectLst>
                      <a:outerShdw blurRad="38100" dist="38100" dir="2700000" algn="tl">
                        <a:srgbClr val="DDDDDD"/>
                      </a:outerShdw>
                    </a:effectLst>
                    <a:latin typeface="Times New Roman" charset="0"/>
                  </a:rPr>
                  <a:t>                          </a:t>
                </a:r>
                <a:r>
                  <a:rPr lang="en-US" dirty="0">
                    <a:solidFill>
                      <a:srgbClr val="000000"/>
                    </a:solidFill>
                    <a:effectLst>
                      <a:outerShdw blurRad="38100" dist="38100" dir="2700000" algn="tl">
                        <a:srgbClr val="DDDDDD"/>
                      </a:outerShdw>
                    </a:effectLst>
                  </a:rPr>
                  <a:t> </a:t>
                </a:r>
                <a14:m>
                  <m:oMath xmlns:m="http://schemas.openxmlformats.org/officeDocument/2006/math">
                    <m:sSub>
                      <m:sSubPr>
                        <m:ctrlPr>
                          <a:rPr lang="en-US" i="1">
                            <a:solidFill>
                              <a:srgbClr val="000000"/>
                            </a:solidFill>
                            <a:effectLst>
                              <a:outerShdw blurRad="38100" dist="38100" dir="2700000" algn="tl">
                                <a:srgbClr val="DDDDDD"/>
                              </a:outerShdw>
                            </a:effectLst>
                            <a:latin typeface="Cambria Math" panose="02040503050406030204" pitchFamily="18" charset="0"/>
                          </a:rPr>
                        </m:ctrlPr>
                      </m:sSubPr>
                      <m:e>
                        <m:acc>
                          <m:accPr>
                            <m:chr m:val="̂"/>
                            <m:ctrlPr>
                              <a:rPr lang="en-US" i="1">
                                <a:solidFill>
                                  <a:srgbClr val="000000"/>
                                </a:solidFill>
                                <a:effectLst>
                                  <a:outerShdw blurRad="38100" dist="38100" dir="2700000" algn="tl">
                                    <a:srgbClr val="DDDDDD"/>
                                  </a:outerShdw>
                                </a:effectLst>
                                <a:latin typeface="Cambria Math" panose="02040503050406030204" pitchFamily="18" charset="0"/>
                              </a:rPr>
                            </m:ctrlPr>
                          </m:accPr>
                          <m:e>
                            <m:r>
                              <a:rPr lang="en-US" i="1">
                                <a:solidFill>
                                  <a:srgbClr val="000000"/>
                                </a:solidFill>
                                <a:effectLst>
                                  <a:outerShdw blurRad="38100" dist="38100" dir="2700000" algn="tl">
                                    <a:srgbClr val="DDDDDD"/>
                                  </a:outerShdw>
                                </a:effectLst>
                                <a:latin typeface="Cambria Math" panose="02040503050406030204" pitchFamily="18" charset="0"/>
                              </a:rPr>
                              <m:t>𝑉</m:t>
                            </m:r>
                          </m:e>
                        </m:acc>
                      </m:e>
                      <m:sub>
                        <m:r>
                          <a:rPr lang="en-US" i="1">
                            <a:solidFill>
                              <a:srgbClr val="000000"/>
                            </a:solidFill>
                            <a:effectLst>
                              <a:outerShdw blurRad="38100" dist="38100" dir="2700000" algn="tl">
                                <a:srgbClr val="DDDDDD"/>
                              </a:outerShdw>
                            </a:effectLst>
                            <a:latin typeface="Cambria Math" panose="02040503050406030204" pitchFamily="18" charset="0"/>
                          </a:rPr>
                          <m:t>𝐴</m:t>
                        </m:r>
                      </m:sub>
                    </m:sSub>
                  </m:oMath>
                </a14:m>
                <a:endParaRPr lang="en-US" dirty="0">
                  <a:solidFill>
                    <a:srgbClr val="000000"/>
                  </a:solidFill>
                  <a:effectLst>
                    <a:outerShdw blurRad="38100" dist="38100" dir="2700000" algn="tl">
                      <a:srgbClr val="DDDDDD"/>
                    </a:outerShdw>
                  </a:effectLst>
                  <a:latin typeface="Times New Roman" charset="0"/>
                </a:endParaRPr>
              </a:p>
              <a:p>
                <a:pPr marL="608013" indent="-608013">
                  <a:spcBef>
                    <a:spcPts val="600"/>
                  </a:spcBef>
                  <a:buSzPct val="75000"/>
                  <a:buFont typeface="Wingdings" charset="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dirty="0">
                  <a:solidFill>
                    <a:srgbClr val="000000"/>
                  </a:solidFill>
                  <a:effectLst>
                    <a:outerShdw blurRad="38100" dist="38100" dir="2700000" algn="tl">
                      <a:srgbClr val="DDDDDD"/>
                    </a:outerShdw>
                  </a:effectLst>
                  <a:latin typeface="Times New Roman" charset="0"/>
                </a:endParaRPr>
              </a:p>
            </p:txBody>
          </p:sp>
        </mc:Choice>
        <mc:Fallback xmlns="">
          <p:sp>
            <p:nvSpPr>
              <p:cNvPr id="48132" name="Rectangle 4"/>
              <p:cNvSpPr>
                <a:spLocks noRot="1" noChangeAspect="1" noMove="1" noResize="1" noEditPoints="1" noAdjustHandles="1" noChangeArrowheads="1" noChangeShapeType="1" noTextEdit="1"/>
              </p:cNvSpPr>
              <p:nvPr/>
            </p:nvSpPr>
            <p:spPr bwMode="auto">
              <a:xfrm>
                <a:off x="152400" y="1219201"/>
                <a:ext cx="8991600" cy="2057400"/>
              </a:xfrm>
              <a:prstGeom prst="rect">
                <a:avLst/>
              </a:prstGeom>
              <a:blipFill>
                <a:blip r:embed="rId3"/>
                <a:stretch>
                  <a:fillRect l="-1130" t="-4294" r="-2119" b="-3067"/>
                </a:stretch>
              </a:blip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a:noFill/>
                  </a:rPr>
                  <a:t> </a:t>
                </a:r>
              </a:p>
            </p:txBody>
          </p:sp>
        </mc:Fallback>
      </mc:AlternateContent>
      <p:sp>
        <p:nvSpPr>
          <p:cNvPr id="6" name="Oval 5">
            <a:extLst>
              <a:ext uri="{FF2B5EF4-FFF2-40B4-BE49-F238E27FC236}">
                <a16:creationId xmlns:a16="http://schemas.microsoft.com/office/drawing/2014/main" id="{32CFB2B3-4FA0-2744-9871-28D344FC1EFD}"/>
              </a:ext>
            </a:extLst>
          </p:cNvPr>
          <p:cNvSpPr>
            <a:spLocks noChangeArrowheads="1"/>
          </p:cNvSpPr>
          <p:nvPr/>
        </p:nvSpPr>
        <p:spPr bwMode="auto">
          <a:xfrm>
            <a:off x="609600" y="1676400"/>
            <a:ext cx="8534400" cy="722312"/>
          </a:xfrm>
          <a:prstGeom prst="ellipse">
            <a:avLst/>
          </a:prstGeom>
          <a:noFill/>
          <a:ln w="28440" cap="flat">
            <a:solidFill>
              <a:srgbClr val="FF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 name="TextBox 7">
            <a:extLst>
              <a:ext uri="{FF2B5EF4-FFF2-40B4-BE49-F238E27FC236}">
                <a16:creationId xmlns:a16="http://schemas.microsoft.com/office/drawing/2014/main" id="{BD21B4E2-2A0A-7C4E-8426-B81282C59279}"/>
              </a:ext>
            </a:extLst>
          </p:cNvPr>
          <p:cNvSpPr txBox="1"/>
          <p:nvPr/>
        </p:nvSpPr>
        <p:spPr>
          <a:xfrm>
            <a:off x="457200" y="3352800"/>
            <a:ext cx="8686800" cy="2513509"/>
          </a:xfrm>
          <a:prstGeom prst="rect">
            <a:avLst/>
          </a:prstGeom>
          <a:noFill/>
        </p:spPr>
        <p:txBody>
          <a:bodyPr wrap="square">
            <a:spAutoFit/>
          </a:bodyPr>
          <a:lstStyle/>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2400" dirty="0">
                <a:solidFill>
                  <a:srgbClr val="000000"/>
                </a:solidFill>
                <a:effectLst>
                  <a:outerShdw blurRad="38100" dist="38100" dir="2700000" algn="tl">
                    <a:srgbClr val="DDDDDD"/>
                  </a:outerShdw>
                </a:effectLst>
                <a:latin typeface="Times New Roman" charset="0"/>
              </a:rPr>
              <a:t>Phenotypic homogamy (primary AM): matching based on phenotypic similarity</a:t>
            </a:r>
          </a:p>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2400" dirty="0">
                <a:solidFill>
                  <a:srgbClr val="000000"/>
                </a:solidFill>
                <a:effectLst>
                  <a:outerShdw blurRad="38100" dist="38100" dir="2700000" algn="tl">
                    <a:srgbClr val="DDDDDD"/>
                  </a:outerShdw>
                </a:effectLst>
                <a:latin typeface="Times New Roman" charset="0"/>
              </a:rPr>
              <a:t>Social homogamy: matching based on environmental similarity (e.g., religion)</a:t>
            </a:r>
          </a:p>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2400" dirty="0">
                <a:solidFill>
                  <a:srgbClr val="000000"/>
                </a:solidFill>
                <a:effectLst>
                  <a:outerShdw blurRad="38100" dist="38100" dir="2700000" algn="tl">
                    <a:srgbClr val="DDDDDD"/>
                  </a:outerShdw>
                </a:effectLst>
                <a:latin typeface="Times New Roman" charset="0"/>
              </a:rPr>
              <a:t>Convergence: mates become more similar to each other (e.g., becoming more conservative when dating a conservative)</a:t>
            </a:r>
          </a:p>
        </p:txBody>
      </p:sp>
    </p:spTree>
    <p:extLst>
      <p:ext uri="{BB962C8B-B14F-4D97-AF65-F5344CB8AC3E}">
        <p14:creationId xmlns:p14="http://schemas.microsoft.com/office/powerpoint/2010/main" val="3825553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flipH="1">
            <a:off x="4976813" y="1868488"/>
            <a:ext cx="1587" cy="274637"/>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178" name="Rectangle 2"/>
          <p:cNvSpPr>
            <a:spLocks noChangeArrowheads="1"/>
          </p:cNvSpPr>
          <p:nvPr/>
        </p:nvSpPr>
        <p:spPr bwMode="auto">
          <a:xfrm flipH="1">
            <a:off x="5265738" y="2255838"/>
            <a:ext cx="269875" cy="290512"/>
          </a:xfrm>
          <a:prstGeom prst="rect">
            <a:avLst/>
          </a:prstGeom>
          <a:solidFill>
            <a:srgbClr val="EFEFEF"/>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179" name="Rectangle 3"/>
          <p:cNvSpPr>
            <a:spLocks noChangeArrowheads="1"/>
          </p:cNvSpPr>
          <p:nvPr/>
        </p:nvSpPr>
        <p:spPr bwMode="auto">
          <a:xfrm flipH="1">
            <a:off x="5265738" y="2270125"/>
            <a:ext cx="274637" cy="207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Ma</a:t>
            </a:r>
          </a:p>
        </p:txBody>
      </p:sp>
      <p:sp>
        <p:nvSpPr>
          <p:cNvPr id="50180" name="Freeform 4"/>
          <p:cNvSpPr>
            <a:spLocks noChangeArrowheads="1"/>
          </p:cNvSpPr>
          <p:nvPr/>
        </p:nvSpPr>
        <p:spPr bwMode="auto">
          <a:xfrm flipH="1">
            <a:off x="5951538" y="1620838"/>
            <a:ext cx="269875" cy="29051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181" name="Rectangle 5"/>
          <p:cNvSpPr>
            <a:spLocks noChangeArrowheads="1"/>
          </p:cNvSpPr>
          <p:nvPr/>
        </p:nvSpPr>
        <p:spPr bwMode="auto">
          <a:xfrm flipH="1">
            <a:off x="6024563" y="1657350"/>
            <a:ext cx="119062"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50182" name="Line 6"/>
          <p:cNvSpPr>
            <a:spLocks noChangeShapeType="1"/>
          </p:cNvSpPr>
          <p:nvPr/>
        </p:nvSpPr>
        <p:spPr bwMode="auto">
          <a:xfrm flipH="1">
            <a:off x="5530850" y="1876425"/>
            <a:ext cx="427038" cy="34131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183" name="Line 7"/>
          <p:cNvSpPr>
            <a:spLocks noChangeShapeType="1"/>
          </p:cNvSpPr>
          <p:nvPr/>
        </p:nvSpPr>
        <p:spPr bwMode="auto">
          <a:xfrm flipH="1">
            <a:off x="5440363" y="1704975"/>
            <a:ext cx="238125" cy="51276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184" name="Rectangle 8"/>
          <p:cNvSpPr>
            <a:spLocks noChangeArrowheads="1"/>
          </p:cNvSpPr>
          <p:nvPr/>
        </p:nvSpPr>
        <p:spPr bwMode="auto">
          <a:xfrm flipH="1">
            <a:off x="5492750" y="1801813"/>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185" name="Line 9"/>
          <p:cNvSpPr>
            <a:spLocks noChangeShapeType="1"/>
          </p:cNvSpPr>
          <p:nvPr/>
        </p:nvSpPr>
        <p:spPr bwMode="auto">
          <a:xfrm>
            <a:off x="5289550" y="1714500"/>
            <a:ext cx="84138" cy="50323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186" name="Freeform 10"/>
          <p:cNvSpPr>
            <a:spLocks noChangeArrowheads="1"/>
          </p:cNvSpPr>
          <p:nvPr/>
        </p:nvSpPr>
        <p:spPr bwMode="auto">
          <a:xfrm flipH="1">
            <a:off x="6159500" y="1951038"/>
            <a:ext cx="271463"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187" name="Rectangle 11"/>
          <p:cNvSpPr>
            <a:spLocks noChangeArrowheads="1"/>
          </p:cNvSpPr>
          <p:nvPr/>
        </p:nvSpPr>
        <p:spPr bwMode="auto">
          <a:xfrm flipH="1">
            <a:off x="6223000" y="1978025"/>
            <a:ext cx="128588"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50188" name="Line 12"/>
          <p:cNvSpPr>
            <a:spLocks noChangeShapeType="1"/>
          </p:cNvSpPr>
          <p:nvPr/>
        </p:nvSpPr>
        <p:spPr bwMode="auto">
          <a:xfrm flipH="1">
            <a:off x="5551488" y="2128838"/>
            <a:ext cx="600075" cy="20478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189" name="Rectangle 13"/>
          <p:cNvSpPr>
            <a:spLocks noChangeArrowheads="1"/>
          </p:cNvSpPr>
          <p:nvPr/>
        </p:nvSpPr>
        <p:spPr bwMode="auto">
          <a:xfrm flipH="1">
            <a:off x="5886450" y="2084388"/>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190" name="Freeform 14"/>
          <p:cNvSpPr>
            <a:spLocks noChangeArrowheads="1"/>
          </p:cNvSpPr>
          <p:nvPr/>
        </p:nvSpPr>
        <p:spPr bwMode="auto">
          <a:xfrm flipH="1">
            <a:off x="6197600" y="2335213"/>
            <a:ext cx="271463"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191" name="Rectangle 15"/>
          <p:cNvSpPr>
            <a:spLocks noChangeArrowheads="1"/>
          </p:cNvSpPr>
          <p:nvPr/>
        </p:nvSpPr>
        <p:spPr bwMode="auto">
          <a:xfrm flipH="1">
            <a:off x="6265863" y="2366963"/>
            <a:ext cx="109537"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50192" name="Freeform 16"/>
          <p:cNvSpPr>
            <a:spLocks noChangeArrowheads="1"/>
          </p:cNvSpPr>
          <p:nvPr/>
        </p:nvSpPr>
        <p:spPr bwMode="auto">
          <a:xfrm flipH="1">
            <a:off x="4775200" y="1674813"/>
            <a:ext cx="268288" cy="29051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193" name="Rectangle 17"/>
          <p:cNvSpPr>
            <a:spLocks noChangeArrowheads="1"/>
          </p:cNvSpPr>
          <p:nvPr/>
        </p:nvSpPr>
        <p:spPr bwMode="auto">
          <a:xfrm flipH="1">
            <a:off x="4843463" y="1724025"/>
            <a:ext cx="119062"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50194" name="Line 18"/>
          <p:cNvSpPr>
            <a:spLocks noChangeShapeType="1"/>
          </p:cNvSpPr>
          <p:nvPr/>
        </p:nvSpPr>
        <p:spPr bwMode="auto">
          <a:xfrm>
            <a:off x="5554663" y="2430463"/>
            <a:ext cx="620712" cy="30162"/>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195" name="Rectangle 19"/>
          <p:cNvSpPr>
            <a:spLocks noChangeArrowheads="1"/>
          </p:cNvSpPr>
          <p:nvPr/>
        </p:nvSpPr>
        <p:spPr bwMode="auto">
          <a:xfrm flipH="1">
            <a:off x="5908675" y="2351088"/>
            <a:ext cx="42863"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196" name="Line 20"/>
          <p:cNvSpPr>
            <a:spLocks noChangeShapeType="1"/>
          </p:cNvSpPr>
          <p:nvPr/>
        </p:nvSpPr>
        <p:spPr bwMode="auto">
          <a:xfrm>
            <a:off x="5005388" y="1916113"/>
            <a:ext cx="238125" cy="30797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197" name="Rectangle 21"/>
          <p:cNvSpPr>
            <a:spLocks noChangeArrowheads="1"/>
          </p:cNvSpPr>
          <p:nvPr/>
        </p:nvSpPr>
        <p:spPr bwMode="auto">
          <a:xfrm flipH="1">
            <a:off x="5035550" y="1924050"/>
            <a:ext cx="85725"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198" name="Freeform 22"/>
          <p:cNvSpPr>
            <a:spLocks noChangeArrowheads="1"/>
          </p:cNvSpPr>
          <p:nvPr/>
        </p:nvSpPr>
        <p:spPr bwMode="auto">
          <a:xfrm flipH="1">
            <a:off x="4784725" y="831850"/>
            <a:ext cx="309563" cy="32067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96969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199" name="Rectangle 23"/>
          <p:cNvSpPr>
            <a:spLocks noChangeArrowheads="1"/>
          </p:cNvSpPr>
          <p:nvPr/>
        </p:nvSpPr>
        <p:spPr bwMode="auto">
          <a:xfrm flipH="1">
            <a:off x="4818063" y="893763"/>
            <a:ext cx="266700" cy="207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Ma</a:t>
            </a:r>
          </a:p>
        </p:txBody>
      </p:sp>
      <p:sp>
        <p:nvSpPr>
          <p:cNvPr id="50200" name="Line 24"/>
          <p:cNvSpPr>
            <a:spLocks noChangeShapeType="1"/>
          </p:cNvSpPr>
          <p:nvPr/>
        </p:nvSpPr>
        <p:spPr bwMode="auto">
          <a:xfrm flipH="1" flipV="1">
            <a:off x="5008563" y="1123950"/>
            <a:ext cx="187325" cy="32543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01" name="Freeform 25"/>
          <p:cNvSpPr>
            <a:spLocks/>
          </p:cNvSpPr>
          <p:nvPr/>
        </p:nvSpPr>
        <p:spPr bwMode="auto">
          <a:xfrm flipH="1">
            <a:off x="4711700" y="1084263"/>
            <a:ext cx="144463" cy="639762"/>
          </a:xfrm>
          <a:custGeom>
            <a:avLst/>
            <a:gdLst>
              <a:gd name="T0" fmla="*/ 144 w 320"/>
              <a:gd name="T1" fmla="*/ 1008 h 1008"/>
              <a:gd name="T2" fmla="*/ 296 w 320"/>
              <a:gd name="T3" fmla="*/ 472 h 1008"/>
              <a:gd name="T4" fmla="*/ 0 w 320"/>
              <a:gd name="T5" fmla="*/ 0 h 1008"/>
            </a:gdLst>
            <a:ahLst/>
            <a:cxnLst>
              <a:cxn ang="0">
                <a:pos x="T0" y="T1"/>
              </a:cxn>
              <a:cxn ang="0">
                <a:pos x="T2" y="T3"/>
              </a:cxn>
              <a:cxn ang="0">
                <a:pos x="T4" y="T5"/>
              </a:cxn>
            </a:cxnLst>
            <a:rect l="0" t="0" r="r" b="b"/>
            <a:pathLst>
              <a:path w="320" h="1008">
                <a:moveTo>
                  <a:pt x="144" y="1008"/>
                </a:moveTo>
                <a:cubicBezTo>
                  <a:pt x="232" y="824"/>
                  <a:pt x="320" y="640"/>
                  <a:pt x="296" y="472"/>
                </a:cubicBezTo>
                <a:cubicBezTo>
                  <a:pt x="272" y="304"/>
                  <a:pt x="136" y="152"/>
                  <a:pt x="0" y="0"/>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02" name="Freeform 26"/>
          <p:cNvSpPr>
            <a:spLocks/>
          </p:cNvSpPr>
          <p:nvPr/>
        </p:nvSpPr>
        <p:spPr bwMode="auto">
          <a:xfrm flipH="1">
            <a:off x="5118100" y="996950"/>
            <a:ext cx="982663" cy="617538"/>
          </a:xfrm>
          <a:custGeom>
            <a:avLst/>
            <a:gdLst>
              <a:gd name="T0" fmla="*/ 0 w 976"/>
              <a:gd name="T1" fmla="*/ 864 h 864"/>
              <a:gd name="T2" fmla="*/ 272 w 976"/>
              <a:gd name="T3" fmla="*/ 144 h 864"/>
              <a:gd name="T4" fmla="*/ 976 w 976"/>
              <a:gd name="T5" fmla="*/ 0 h 864"/>
            </a:gdLst>
            <a:ahLst/>
            <a:cxnLst>
              <a:cxn ang="0">
                <a:pos x="T0" y="T1"/>
              </a:cxn>
              <a:cxn ang="0">
                <a:pos x="T2" y="T3"/>
              </a:cxn>
              <a:cxn ang="0">
                <a:pos x="T4" y="T5"/>
              </a:cxn>
            </a:cxnLst>
            <a:rect l="0" t="0" r="r" b="b"/>
            <a:pathLst>
              <a:path w="976" h="864">
                <a:moveTo>
                  <a:pt x="0" y="864"/>
                </a:moveTo>
                <a:cubicBezTo>
                  <a:pt x="54" y="576"/>
                  <a:pt x="109" y="288"/>
                  <a:pt x="272" y="144"/>
                </a:cubicBezTo>
                <a:cubicBezTo>
                  <a:pt x="435" y="0"/>
                  <a:pt x="705" y="0"/>
                  <a:pt x="976" y="0"/>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03" name="Rectangle 27"/>
          <p:cNvSpPr>
            <a:spLocks noChangeArrowheads="1"/>
          </p:cNvSpPr>
          <p:nvPr/>
        </p:nvSpPr>
        <p:spPr bwMode="auto">
          <a:xfrm flipH="1">
            <a:off x="5759450" y="1887538"/>
            <a:ext cx="77788"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204" name="Freeform 28"/>
          <p:cNvSpPr>
            <a:spLocks/>
          </p:cNvSpPr>
          <p:nvPr/>
        </p:nvSpPr>
        <p:spPr bwMode="auto">
          <a:xfrm flipH="1">
            <a:off x="5122863" y="958850"/>
            <a:ext cx="1214437" cy="973138"/>
          </a:xfrm>
          <a:custGeom>
            <a:avLst/>
            <a:gdLst>
              <a:gd name="T0" fmla="*/ 11 w 1755"/>
              <a:gd name="T1" fmla="*/ 1492 h 1492"/>
              <a:gd name="T2" fmla="*/ 291 w 1755"/>
              <a:gd name="T3" fmla="*/ 244 h 1492"/>
              <a:gd name="T4" fmla="*/ 1755 w 1755"/>
              <a:gd name="T5" fmla="*/ 28 h 1492"/>
            </a:gdLst>
            <a:ahLst/>
            <a:cxnLst>
              <a:cxn ang="0">
                <a:pos x="T0" y="T1"/>
              </a:cxn>
              <a:cxn ang="0">
                <a:pos x="T2" y="T3"/>
              </a:cxn>
              <a:cxn ang="0">
                <a:pos x="T4" y="T5"/>
              </a:cxn>
            </a:cxnLst>
            <a:rect l="0" t="0" r="r" b="b"/>
            <a:pathLst>
              <a:path w="1755" h="1492">
                <a:moveTo>
                  <a:pt x="11" y="1492"/>
                </a:moveTo>
                <a:cubicBezTo>
                  <a:pt x="5" y="990"/>
                  <a:pt x="0" y="488"/>
                  <a:pt x="291" y="244"/>
                </a:cubicBezTo>
                <a:cubicBezTo>
                  <a:pt x="582" y="0"/>
                  <a:pt x="1168" y="14"/>
                  <a:pt x="1755" y="28"/>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05" name="Freeform 29"/>
          <p:cNvSpPr>
            <a:spLocks/>
          </p:cNvSpPr>
          <p:nvPr/>
        </p:nvSpPr>
        <p:spPr bwMode="auto">
          <a:xfrm flipH="1">
            <a:off x="5130800" y="901700"/>
            <a:ext cx="1463675" cy="1444625"/>
          </a:xfrm>
          <a:custGeom>
            <a:avLst/>
            <a:gdLst>
              <a:gd name="T0" fmla="*/ 236 w 2132"/>
              <a:gd name="T1" fmla="*/ 2040 h 2040"/>
              <a:gd name="T2" fmla="*/ 92 w 2132"/>
              <a:gd name="T3" fmla="*/ 1592 h 2040"/>
              <a:gd name="T4" fmla="*/ 340 w 2132"/>
              <a:gd name="T5" fmla="*/ 256 h 2040"/>
              <a:gd name="T6" fmla="*/ 2132 w 2132"/>
              <a:gd name="T7" fmla="*/ 56 h 2040"/>
            </a:gdLst>
            <a:ahLst/>
            <a:cxnLst>
              <a:cxn ang="0">
                <a:pos x="T0" y="T1"/>
              </a:cxn>
              <a:cxn ang="0">
                <a:pos x="T2" y="T3"/>
              </a:cxn>
              <a:cxn ang="0">
                <a:pos x="T4" y="T5"/>
              </a:cxn>
              <a:cxn ang="0">
                <a:pos x="T6" y="T7"/>
              </a:cxn>
            </a:cxnLst>
            <a:rect l="0" t="0" r="r" b="b"/>
            <a:pathLst>
              <a:path w="2132" h="2040">
                <a:moveTo>
                  <a:pt x="236" y="2040"/>
                </a:moveTo>
                <a:cubicBezTo>
                  <a:pt x="155" y="1964"/>
                  <a:pt x="75" y="1889"/>
                  <a:pt x="92" y="1592"/>
                </a:cubicBezTo>
                <a:cubicBezTo>
                  <a:pt x="109" y="1295"/>
                  <a:pt x="0" y="512"/>
                  <a:pt x="340" y="256"/>
                </a:cubicBezTo>
                <a:cubicBezTo>
                  <a:pt x="680" y="0"/>
                  <a:pt x="1406" y="28"/>
                  <a:pt x="2132" y="56"/>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06" name="Line 30"/>
          <p:cNvSpPr>
            <a:spLocks noChangeShapeType="1"/>
          </p:cNvSpPr>
          <p:nvPr/>
        </p:nvSpPr>
        <p:spPr bwMode="auto">
          <a:xfrm flipH="1" flipV="1">
            <a:off x="5092700" y="1065213"/>
            <a:ext cx="517525" cy="4127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07" name="Rectangle 31"/>
          <p:cNvSpPr>
            <a:spLocks noChangeArrowheads="1"/>
          </p:cNvSpPr>
          <p:nvPr/>
        </p:nvSpPr>
        <p:spPr bwMode="auto">
          <a:xfrm flipH="1">
            <a:off x="4691063" y="1376363"/>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208" name="Rectangle 32"/>
          <p:cNvSpPr>
            <a:spLocks noChangeArrowheads="1"/>
          </p:cNvSpPr>
          <p:nvPr/>
        </p:nvSpPr>
        <p:spPr bwMode="auto">
          <a:xfrm flipH="1">
            <a:off x="5197475" y="1139825"/>
            <a:ext cx="85725"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209" name="Freeform 33"/>
          <p:cNvSpPr>
            <a:spLocks noChangeArrowheads="1"/>
          </p:cNvSpPr>
          <p:nvPr/>
        </p:nvSpPr>
        <p:spPr bwMode="auto">
          <a:xfrm flipH="1">
            <a:off x="5584825" y="1416050"/>
            <a:ext cx="268288"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10" name="Rectangle 34"/>
          <p:cNvSpPr>
            <a:spLocks noChangeArrowheads="1"/>
          </p:cNvSpPr>
          <p:nvPr/>
        </p:nvSpPr>
        <p:spPr bwMode="auto">
          <a:xfrm flipH="1">
            <a:off x="5659438" y="1447800"/>
            <a:ext cx="112712"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50211" name="Freeform 35"/>
          <p:cNvSpPr>
            <a:spLocks noChangeArrowheads="1"/>
          </p:cNvSpPr>
          <p:nvPr/>
        </p:nvSpPr>
        <p:spPr bwMode="auto">
          <a:xfrm flipH="1">
            <a:off x="5138738" y="1425575"/>
            <a:ext cx="269875" cy="28892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12" name="Freeform 36"/>
          <p:cNvSpPr>
            <a:spLocks/>
          </p:cNvSpPr>
          <p:nvPr/>
        </p:nvSpPr>
        <p:spPr bwMode="auto">
          <a:xfrm rot="1920000" flipH="1">
            <a:off x="5778500" y="1300163"/>
            <a:ext cx="128588" cy="139700"/>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13" name="Rectangle 37"/>
          <p:cNvSpPr>
            <a:spLocks noChangeArrowheads="1"/>
          </p:cNvSpPr>
          <p:nvPr/>
        </p:nvSpPr>
        <p:spPr bwMode="auto">
          <a:xfrm flipH="1">
            <a:off x="5835650" y="1206500"/>
            <a:ext cx="98425"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50214" name="Freeform 38"/>
          <p:cNvSpPr>
            <a:spLocks/>
          </p:cNvSpPr>
          <p:nvPr/>
        </p:nvSpPr>
        <p:spPr bwMode="auto">
          <a:xfrm rot="15780000" flipH="1">
            <a:off x="5034756" y="1542257"/>
            <a:ext cx="161925" cy="12223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15" name="Rectangle 39"/>
          <p:cNvSpPr>
            <a:spLocks noChangeArrowheads="1"/>
          </p:cNvSpPr>
          <p:nvPr/>
        </p:nvSpPr>
        <p:spPr bwMode="auto">
          <a:xfrm flipH="1">
            <a:off x="5003800" y="1522413"/>
            <a:ext cx="74613"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50216" name="Freeform 40"/>
          <p:cNvSpPr>
            <a:spLocks/>
          </p:cNvSpPr>
          <p:nvPr/>
        </p:nvSpPr>
        <p:spPr bwMode="auto">
          <a:xfrm flipH="1">
            <a:off x="5270500" y="1260475"/>
            <a:ext cx="338138" cy="165100"/>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17" name="Rectangle 41"/>
          <p:cNvSpPr>
            <a:spLocks noChangeArrowheads="1"/>
          </p:cNvSpPr>
          <p:nvPr/>
        </p:nvSpPr>
        <p:spPr bwMode="auto">
          <a:xfrm flipH="1">
            <a:off x="5435600" y="1125538"/>
            <a:ext cx="84138"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50218" name="Rectangle 42"/>
          <p:cNvSpPr>
            <a:spLocks noChangeArrowheads="1"/>
          </p:cNvSpPr>
          <p:nvPr/>
        </p:nvSpPr>
        <p:spPr bwMode="auto">
          <a:xfrm flipH="1">
            <a:off x="5037138" y="1262063"/>
            <a:ext cx="82550"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219" name="Rectangle 43"/>
          <p:cNvSpPr>
            <a:spLocks noChangeArrowheads="1"/>
          </p:cNvSpPr>
          <p:nvPr/>
        </p:nvSpPr>
        <p:spPr bwMode="auto">
          <a:xfrm flipH="1">
            <a:off x="5283200" y="1728788"/>
            <a:ext cx="42863"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220" name="Rectangle 44"/>
          <p:cNvSpPr>
            <a:spLocks noChangeArrowheads="1"/>
          </p:cNvSpPr>
          <p:nvPr/>
        </p:nvSpPr>
        <p:spPr bwMode="auto">
          <a:xfrm flipH="1">
            <a:off x="4838700" y="801688"/>
            <a:ext cx="88900" cy="1825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21" name="Rectangle 45"/>
          <p:cNvSpPr>
            <a:spLocks noChangeArrowheads="1"/>
          </p:cNvSpPr>
          <p:nvPr/>
        </p:nvSpPr>
        <p:spPr bwMode="auto">
          <a:xfrm flipH="1">
            <a:off x="6335713" y="995363"/>
            <a:ext cx="42862"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222" name="Rectangle 46"/>
          <p:cNvSpPr>
            <a:spLocks noChangeArrowheads="1"/>
          </p:cNvSpPr>
          <p:nvPr/>
        </p:nvSpPr>
        <p:spPr bwMode="auto">
          <a:xfrm flipH="1">
            <a:off x="6337300" y="904875"/>
            <a:ext cx="77788" cy="182563"/>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23" name="Rectangle 47"/>
          <p:cNvSpPr>
            <a:spLocks noChangeArrowheads="1"/>
          </p:cNvSpPr>
          <p:nvPr/>
        </p:nvSpPr>
        <p:spPr bwMode="auto">
          <a:xfrm flipH="1">
            <a:off x="4686300" y="1320800"/>
            <a:ext cx="95250" cy="182563"/>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24" name="Rectangle 48"/>
          <p:cNvSpPr>
            <a:spLocks noChangeArrowheads="1"/>
          </p:cNvSpPr>
          <p:nvPr/>
        </p:nvSpPr>
        <p:spPr bwMode="auto">
          <a:xfrm flipH="1">
            <a:off x="5210175" y="1092200"/>
            <a:ext cx="77788" cy="182563"/>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25" name="Rectangle 49"/>
          <p:cNvSpPr>
            <a:spLocks noChangeArrowheads="1"/>
          </p:cNvSpPr>
          <p:nvPr/>
        </p:nvSpPr>
        <p:spPr bwMode="auto">
          <a:xfrm flipH="1">
            <a:off x="5024438" y="1169988"/>
            <a:ext cx="49212" cy="182562"/>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26" name="Rectangle 50"/>
          <p:cNvSpPr>
            <a:spLocks noChangeArrowheads="1"/>
          </p:cNvSpPr>
          <p:nvPr/>
        </p:nvSpPr>
        <p:spPr bwMode="auto">
          <a:xfrm flipH="1">
            <a:off x="5981700" y="985838"/>
            <a:ext cx="87313"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227" name="Rectangle 51"/>
          <p:cNvSpPr>
            <a:spLocks noChangeArrowheads="1"/>
          </p:cNvSpPr>
          <p:nvPr/>
        </p:nvSpPr>
        <p:spPr bwMode="auto">
          <a:xfrm flipH="1">
            <a:off x="5975350" y="901700"/>
            <a:ext cx="88900" cy="182563"/>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28" name="Rectangle 52"/>
          <p:cNvSpPr>
            <a:spLocks noChangeArrowheads="1"/>
          </p:cNvSpPr>
          <p:nvPr/>
        </p:nvSpPr>
        <p:spPr bwMode="auto">
          <a:xfrm flipH="1">
            <a:off x="5703888" y="985838"/>
            <a:ext cx="77787"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229" name="Rectangle 53"/>
          <p:cNvSpPr>
            <a:spLocks noChangeArrowheads="1"/>
          </p:cNvSpPr>
          <p:nvPr/>
        </p:nvSpPr>
        <p:spPr bwMode="auto">
          <a:xfrm flipH="1">
            <a:off x="5702300" y="901700"/>
            <a:ext cx="71438" cy="182563"/>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30" name="Rectangle 54"/>
          <p:cNvSpPr>
            <a:spLocks noChangeArrowheads="1"/>
          </p:cNvSpPr>
          <p:nvPr/>
        </p:nvSpPr>
        <p:spPr bwMode="auto">
          <a:xfrm flipH="1">
            <a:off x="5222875" y="1454150"/>
            <a:ext cx="109538"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50231" name="Rectangle 55"/>
          <p:cNvSpPr>
            <a:spLocks noChangeArrowheads="1"/>
          </p:cNvSpPr>
          <p:nvPr/>
        </p:nvSpPr>
        <p:spPr bwMode="auto">
          <a:xfrm>
            <a:off x="5640388" y="1320800"/>
            <a:ext cx="1587" cy="274638"/>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32" name="Line 56"/>
          <p:cNvSpPr>
            <a:spLocks noChangeShapeType="1"/>
          </p:cNvSpPr>
          <p:nvPr/>
        </p:nvSpPr>
        <p:spPr bwMode="auto">
          <a:xfrm flipH="1">
            <a:off x="4302125" y="973138"/>
            <a:ext cx="498475" cy="3175"/>
          </a:xfrm>
          <a:prstGeom prst="line">
            <a:avLst/>
          </a:prstGeom>
          <a:noFill/>
          <a:ln w="19080" cap="flat">
            <a:solidFill>
              <a:srgbClr val="FF00FF"/>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33" name="Rectangle 57"/>
          <p:cNvSpPr>
            <a:spLocks noChangeArrowheads="1"/>
          </p:cNvSpPr>
          <p:nvPr/>
        </p:nvSpPr>
        <p:spPr bwMode="auto">
          <a:xfrm flipH="1">
            <a:off x="4533900" y="866775"/>
            <a:ext cx="82550"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µ</a:t>
            </a:r>
          </a:p>
        </p:txBody>
      </p:sp>
      <p:sp>
        <p:nvSpPr>
          <p:cNvPr id="50234" name="Rectangle 58"/>
          <p:cNvSpPr>
            <a:spLocks noChangeArrowheads="1"/>
          </p:cNvSpPr>
          <p:nvPr/>
        </p:nvSpPr>
        <p:spPr bwMode="auto">
          <a:xfrm>
            <a:off x="3617913" y="2243138"/>
            <a:ext cx="269875" cy="29051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35" name="Rectangle 59"/>
          <p:cNvSpPr>
            <a:spLocks noChangeArrowheads="1"/>
          </p:cNvSpPr>
          <p:nvPr/>
        </p:nvSpPr>
        <p:spPr bwMode="auto">
          <a:xfrm>
            <a:off x="3635375" y="2270125"/>
            <a:ext cx="274638" cy="207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Fa</a:t>
            </a:r>
          </a:p>
        </p:txBody>
      </p:sp>
      <p:sp>
        <p:nvSpPr>
          <p:cNvPr id="50236" name="Freeform 60"/>
          <p:cNvSpPr>
            <a:spLocks noChangeArrowheads="1"/>
          </p:cNvSpPr>
          <p:nvPr/>
        </p:nvSpPr>
        <p:spPr bwMode="auto">
          <a:xfrm>
            <a:off x="2938463" y="1620838"/>
            <a:ext cx="269875" cy="29051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37" name="Rectangle 61"/>
          <p:cNvSpPr>
            <a:spLocks noChangeArrowheads="1"/>
          </p:cNvSpPr>
          <p:nvPr/>
        </p:nvSpPr>
        <p:spPr bwMode="auto">
          <a:xfrm>
            <a:off x="3016250" y="1657350"/>
            <a:ext cx="119063"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50238" name="Line 62"/>
          <p:cNvSpPr>
            <a:spLocks noChangeShapeType="1"/>
          </p:cNvSpPr>
          <p:nvPr/>
        </p:nvSpPr>
        <p:spPr bwMode="auto">
          <a:xfrm>
            <a:off x="3203575" y="1876425"/>
            <a:ext cx="423863" cy="34131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39" name="Line 63"/>
          <p:cNvSpPr>
            <a:spLocks noChangeShapeType="1"/>
          </p:cNvSpPr>
          <p:nvPr/>
        </p:nvSpPr>
        <p:spPr bwMode="auto">
          <a:xfrm>
            <a:off x="3482975" y="1704975"/>
            <a:ext cx="234950" cy="51276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40" name="Rectangle 64"/>
          <p:cNvSpPr>
            <a:spLocks noChangeArrowheads="1"/>
          </p:cNvSpPr>
          <p:nvPr/>
        </p:nvSpPr>
        <p:spPr bwMode="auto">
          <a:xfrm>
            <a:off x="3573463" y="1801813"/>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241" name="Line 65"/>
          <p:cNvSpPr>
            <a:spLocks noChangeShapeType="1"/>
          </p:cNvSpPr>
          <p:nvPr/>
        </p:nvSpPr>
        <p:spPr bwMode="auto">
          <a:xfrm flipH="1">
            <a:off x="3784600" y="1714500"/>
            <a:ext cx="87313" cy="50323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42" name="Freeform 66"/>
          <p:cNvSpPr>
            <a:spLocks noChangeArrowheads="1"/>
          </p:cNvSpPr>
          <p:nvPr/>
        </p:nvSpPr>
        <p:spPr bwMode="auto">
          <a:xfrm>
            <a:off x="2728913" y="1951038"/>
            <a:ext cx="271462"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43" name="Rectangle 67"/>
          <p:cNvSpPr>
            <a:spLocks noChangeArrowheads="1"/>
          </p:cNvSpPr>
          <p:nvPr/>
        </p:nvSpPr>
        <p:spPr bwMode="auto">
          <a:xfrm>
            <a:off x="2808288" y="1978025"/>
            <a:ext cx="128587" cy="212725"/>
          </a:xfrm>
          <a:prstGeom prst="rect">
            <a:avLst/>
          </a:prstGeom>
          <a:solidFill>
            <a:srgbClr val="3366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50244" name="Line 68"/>
          <p:cNvSpPr>
            <a:spLocks noChangeShapeType="1"/>
          </p:cNvSpPr>
          <p:nvPr/>
        </p:nvSpPr>
        <p:spPr bwMode="auto">
          <a:xfrm>
            <a:off x="3009900" y="2128838"/>
            <a:ext cx="596900" cy="20478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45" name="Rectangle 69"/>
          <p:cNvSpPr>
            <a:spLocks noChangeArrowheads="1"/>
          </p:cNvSpPr>
          <p:nvPr/>
        </p:nvSpPr>
        <p:spPr bwMode="auto">
          <a:xfrm>
            <a:off x="3181350" y="2084388"/>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246" name="Freeform 70"/>
          <p:cNvSpPr>
            <a:spLocks noChangeArrowheads="1"/>
          </p:cNvSpPr>
          <p:nvPr/>
        </p:nvSpPr>
        <p:spPr bwMode="auto">
          <a:xfrm>
            <a:off x="2690813" y="2335213"/>
            <a:ext cx="271462"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47" name="Rectangle 71"/>
          <p:cNvSpPr>
            <a:spLocks noChangeArrowheads="1"/>
          </p:cNvSpPr>
          <p:nvPr/>
        </p:nvSpPr>
        <p:spPr bwMode="auto">
          <a:xfrm>
            <a:off x="2779713" y="2366963"/>
            <a:ext cx="109537"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50248" name="Freeform 72"/>
          <p:cNvSpPr>
            <a:spLocks noChangeArrowheads="1"/>
          </p:cNvSpPr>
          <p:nvPr/>
        </p:nvSpPr>
        <p:spPr bwMode="auto">
          <a:xfrm>
            <a:off x="4116388" y="1674813"/>
            <a:ext cx="268287" cy="29051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49" name="Rectangle 73"/>
          <p:cNvSpPr>
            <a:spLocks noChangeArrowheads="1"/>
          </p:cNvSpPr>
          <p:nvPr/>
        </p:nvSpPr>
        <p:spPr bwMode="auto">
          <a:xfrm>
            <a:off x="4197350" y="1724025"/>
            <a:ext cx="119063"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50250" name="Line 74"/>
          <p:cNvSpPr>
            <a:spLocks noChangeShapeType="1"/>
          </p:cNvSpPr>
          <p:nvPr/>
        </p:nvSpPr>
        <p:spPr bwMode="auto">
          <a:xfrm flipH="1">
            <a:off x="2982913" y="2430463"/>
            <a:ext cx="623887" cy="30162"/>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51" name="Rectangle 75"/>
          <p:cNvSpPr>
            <a:spLocks noChangeArrowheads="1"/>
          </p:cNvSpPr>
          <p:nvPr/>
        </p:nvSpPr>
        <p:spPr bwMode="auto">
          <a:xfrm>
            <a:off x="3201988" y="2351088"/>
            <a:ext cx="42862"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252" name="Line 76"/>
          <p:cNvSpPr>
            <a:spLocks noChangeShapeType="1"/>
          </p:cNvSpPr>
          <p:nvPr/>
        </p:nvSpPr>
        <p:spPr bwMode="auto">
          <a:xfrm flipH="1">
            <a:off x="3914775" y="1916113"/>
            <a:ext cx="241300" cy="30797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53" name="Rectangle 77"/>
          <p:cNvSpPr>
            <a:spLocks noChangeArrowheads="1"/>
          </p:cNvSpPr>
          <p:nvPr/>
        </p:nvSpPr>
        <p:spPr bwMode="auto">
          <a:xfrm>
            <a:off x="4033838" y="1924050"/>
            <a:ext cx="85725"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254" name="Freeform 78"/>
          <p:cNvSpPr>
            <a:spLocks noChangeArrowheads="1"/>
          </p:cNvSpPr>
          <p:nvPr/>
        </p:nvSpPr>
        <p:spPr bwMode="auto">
          <a:xfrm>
            <a:off x="4059238" y="831850"/>
            <a:ext cx="309562" cy="32067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96969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55" name="Rectangle 79"/>
          <p:cNvSpPr>
            <a:spLocks noChangeArrowheads="1"/>
          </p:cNvSpPr>
          <p:nvPr/>
        </p:nvSpPr>
        <p:spPr bwMode="auto">
          <a:xfrm>
            <a:off x="4108450" y="893763"/>
            <a:ext cx="266700" cy="207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Fa</a:t>
            </a:r>
          </a:p>
        </p:txBody>
      </p:sp>
      <p:sp>
        <p:nvSpPr>
          <p:cNvPr id="50256" name="Line 80"/>
          <p:cNvSpPr>
            <a:spLocks noChangeShapeType="1"/>
          </p:cNvSpPr>
          <p:nvPr/>
        </p:nvSpPr>
        <p:spPr bwMode="auto">
          <a:xfrm flipV="1">
            <a:off x="3965575" y="1123950"/>
            <a:ext cx="184150" cy="32543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57" name="Freeform 81"/>
          <p:cNvSpPr>
            <a:spLocks/>
          </p:cNvSpPr>
          <p:nvPr/>
        </p:nvSpPr>
        <p:spPr bwMode="auto">
          <a:xfrm>
            <a:off x="4297363" y="1084263"/>
            <a:ext cx="144462" cy="639762"/>
          </a:xfrm>
          <a:custGeom>
            <a:avLst/>
            <a:gdLst>
              <a:gd name="T0" fmla="*/ 144 w 320"/>
              <a:gd name="T1" fmla="*/ 1008 h 1008"/>
              <a:gd name="T2" fmla="*/ 296 w 320"/>
              <a:gd name="T3" fmla="*/ 472 h 1008"/>
              <a:gd name="T4" fmla="*/ 0 w 320"/>
              <a:gd name="T5" fmla="*/ 0 h 1008"/>
            </a:gdLst>
            <a:ahLst/>
            <a:cxnLst>
              <a:cxn ang="0">
                <a:pos x="T0" y="T1"/>
              </a:cxn>
              <a:cxn ang="0">
                <a:pos x="T2" y="T3"/>
              </a:cxn>
              <a:cxn ang="0">
                <a:pos x="T4" y="T5"/>
              </a:cxn>
            </a:cxnLst>
            <a:rect l="0" t="0" r="r" b="b"/>
            <a:pathLst>
              <a:path w="320" h="1008">
                <a:moveTo>
                  <a:pt x="144" y="1008"/>
                </a:moveTo>
                <a:cubicBezTo>
                  <a:pt x="232" y="824"/>
                  <a:pt x="320" y="640"/>
                  <a:pt x="296" y="472"/>
                </a:cubicBezTo>
                <a:cubicBezTo>
                  <a:pt x="272" y="304"/>
                  <a:pt x="136" y="152"/>
                  <a:pt x="0" y="0"/>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58" name="Freeform 82"/>
          <p:cNvSpPr>
            <a:spLocks/>
          </p:cNvSpPr>
          <p:nvPr/>
        </p:nvSpPr>
        <p:spPr bwMode="auto">
          <a:xfrm>
            <a:off x="3059113" y="996950"/>
            <a:ext cx="982662" cy="617538"/>
          </a:xfrm>
          <a:custGeom>
            <a:avLst/>
            <a:gdLst>
              <a:gd name="T0" fmla="*/ 0 w 976"/>
              <a:gd name="T1" fmla="*/ 864 h 864"/>
              <a:gd name="T2" fmla="*/ 272 w 976"/>
              <a:gd name="T3" fmla="*/ 144 h 864"/>
              <a:gd name="T4" fmla="*/ 976 w 976"/>
              <a:gd name="T5" fmla="*/ 0 h 864"/>
            </a:gdLst>
            <a:ahLst/>
            <a:cxnLst>
              <a:cxn ang="0">
                <a:pos x="T0" y="T1"/>
              </a:cxn>
              <a:cxn ang="0">
                <a:pos x="T2" y="T3"/>
              </a:cxn>
              <a:cxn ang="0">
                <a:pos x="T4" y="T5"/>
              </a:cxn>
            </a:cxnLst>
            <a:rect l="0" t="0" r="r" b="b"/>
            <a:pathLst>
              <a:path w="976" h="864">
                <a:moveTo>
                  <a:pt x="0" y="864"/>
                </a:moveTo>
                <a:cubicBezTo>
                  <a:pt x="54" y="576"/>
                  <a:pt x="109" y="288"/>
                  <a:pt x="272" y="144"/>
                </a:cubicBezTo>
                <a:cubicBezTo>
                  <a:pt x="435" y="0"/>
                  <a:pt x="705" y="0"/>
                  <a:pt x="976" y="0"/>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59" name="Rectangle 83"/>
          <p:cNvSpPr>
            <a:spLocks noChangeArrowheads="1"/>
          </p:cNvSpPr>
          <p:nvPr/>
        </p:nvSpPr>
        <p:spPr bwMode="auto">
          <a:xfrm>
            <a:off x="3324225" y="1887538"/>
            <a:ext cx="77788"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260" name="Freeform 84"/>
          <p:cNvSpPr>
            <a:spLocks/>
          </p:cNvSpPr>
          <p:nvPr/>
        </p:nvSpPr>
        <p:spPr bwMode="auto">
          <a:xfrm>
            <a:off x="2822575" y="958850"/>
            <a:ext cx="1214438" cy="973138"/>
          </a:xfrm>
          <a:custGeom>
            <a:avLst/>
            <a:gdLst>
              <a:gd name="T0" fmla="*/ 11 w 1755"/>
              <a:gd name="T1" fmla="*/ 1492 h 1492"/>
              <a:gd name="T2" fmla="*/ 291 w 1755"/>
              <a:gd name="T3" fmla="*/ 244 h 1492"/>
              <a:gd name="T4" fmla="*/ 1755 w 1755"/>
              <a:gd name="T5" fmla="*/ 28 h 1492"/>
            </a:gdLst>
            <a:ahLst/>
            <a:cxnLst>
              <a:cxn ang="0">
                <a:pos x="T0" y="T1"/>
              </a:cxn>
              <a:cxn ang="0">
                <a:pos x="T2" y="T3"/>
              </a:cxn>
              <a:cxn ang="0">
                <a:pos x="T4" y="T5"/>
              </a:cxn>
            </a:cxnLst>
            <a:rect l="0" t="0" r="r" b="b"/>
            <a:pathLst>
              <a:path w="1755" h="1492">
                <a:moveTo>
                  <a:pt x="11" y="1492"/>
                </a:moveTo>
                <a:cubicBezTo>
                  <a:pt x="5" y="990"/>
                  <a:pt x="0" y="488"/>
                  <a:pt x="291" y="244"/>
                </a:cubicBezTo>
                <a:cubicBezTo>
                  <a:pt x="582" y="0"/>
                  <a:pt x="1168" y="14"/>
                  <a:pt x="1755" y="28"/>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61" name="Freeform 85"/>
          <p:cNvSpPr>
            <a:spLocks/>
          </p:cNvSpPr>
          <p:nvPr/>
        </p:nvSpPr>
        <p:spPr bwMode="auto">
          <a:xfrm>
            <a:off x="2565400" y="901700"/>
            <a:ext cx="1463675" cy="1444625"/>
          </a:xfrm>
          <a:custGeom>
            <a:avLst/>
            <a:gdLst>
              <a:gd name="T0" fmla="*/ 236 w 2132"/>
              <a:gd name="T1" fmla="*/ 2040 h 2040"/>
              <a:gd name="T2" fmla="*/ 92 w 2132"/>
              <a:gd name="T3" fmla="*/ 1592 h 2040"/>
              <a:gd name="T4" fmla="*/ 340 w 2132"/>
              <a:gd name="T5" fmla="*/ 256 h 2040"/>
              <a:gd name="T6" fmla="*/ 2132 w 2132"/>
              <a:gd name="T7" fmla="*/ 56 h 2040"/>
            </a:gdLst>
            <a:ahLst/>
            <a:cxnLst>
              <a:cxn ang="0">
                <a:pos x="T0" y="T1"/>
              </a:cxn>
              <a:cxn ang="0">
                <a:pos x="T2" y="T3"/>
              </a:cxn>
              <a:cxn ang="0">
                <a:pos x="T4" y="T5"/>
              </a:cxn>
              <a:cxn ang="0">
                <a:pos x="T6" y="T7"/>
              </a:cxn>
            </a:cxnLst>
            <a:rect l="0" t="0" r="r" b="b"/>
            <a:pathLst>
              <a:path w="2132" h="2040">
                <a:moveTo>
                  <a:pt x="236" y="2040"/>
                </a:moveTo>
                <a:cubicBezTo>
                  <a:pt x="155" y="1964"/>
                  <a:pt x="75" y="1889"/>
                  <a:pt x="92" y="1592"/>
                </a:cubicBezTo>
                <a:cubicBezTo>
                  <a:pt x="109" y="1295"/>
                  <a:pt x="0" y="512"/>
                  <a:pt x="340" y="256"/>
                </a:cubicBezTo>
                <a:cubicBezTo>
                  <a:pt x="680" y="0"/>
                  <a:pt x="1406" y="28"/>
                  <a:pt x="2132" y="56"/>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62" name="Line 86"/>
          <p:cNvSpPr>
            <a:spLocks noChangeShapeType="1"/>
          </p:cNvSpPr>
          <p:nvPr/>
        </p:nvSpPr>
        <p:spPr bwMode="auto">
          <a:xfrm flipV="1">
            <a:off x="3551238" y="1065213"/>
            <a:ext cx="514350" cy="4127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63" name="Rectangle 87"/>
          <p:cNvSpPr>
            <a:spLocks noChangeArrowheads="1"/>
          </p:cNvSpPr>
          <p:nvPr/>
        </p:nvSpPr>
        <p:spPr bwMode="auto">
          <a:xfrm>
            <a:off x="4378325" y="1376363"/>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264" name="Rectangle 88"/>
          <p:cNvSpPr>
            <a:spLocks noChangeArrowheads="1"/>
          </p:cNvSpPr>
          <p:nvPr/>
        </p:nvSpPr>
        <p:spPr bwMode="auto">
          <a:xfrm>
            <a:off x="3870325" y="1139825"/>
            <a:ext cx="85725"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265" name="Freeform 89"/>
          <p:cNvSpPr>
            <a:spLocks noChangeArrowheads="1"/>
          </p:cNvSpPr>
          <p:nvPr/>
        </p:nvSpPr>
        <p:spPr bwMode="auto">
          <a:xfrm>
            <a:off x="3306763" y="1416050"/>
            <a:ext cx="268287"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66" name="Rectangle 90"/>
          <p:cNvSpPr>
            <a:spLocks noChangeArrowheads="1"/>
          </p:cNvSpPr>
          <p:nvPr/>
        </p:nvSpPr>
        <p:spPr bwMode="auto">
          <a:xfrm>
            <a:off x="3381375" y="1447800"/>
            <a:ext cx="112713"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50267" name="Freeform 91"/>
          <p:cNvSpPr>
            <a:spLocks noChangeArrowheads="1"/>
          </p:cNvSpPr>
          <p:nvPr/>
        </p:nvSpPr>
        <p:spPr bwMode="auto">
          <a:xfrm>
            <a:off x="3751263" y="1425575"/>
            <a:ext cx="269875" cy="28892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68" name="Freeform 92"/>
          <p:cNvSpPr>
            <a:spLocks/>
          </p:cNvSpPr>
          <p:nvPr/>
        </p:nvSpPr>
        <p:spPr bwMode="auto">
          <a:xfrm rot="19680000">
            <a:off x="3252788" y="1300163"/>
            <a:ext cx="128587" cy="139700"/>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69" name="Rectangle 93"/>
          <p:cNvSpPr>
            <a:spLocks noChangeArrowheads="1"/>
          </p:cNvSpPr>
          <p:nvPr/>
        </p:nvSpPr>
        <p:spPr bwMode="auto">
          <a:xfrm>
            <a:off x="3225800" y="1206500"/>
            <a:ext cx="98425"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50270" name="Freeform 94"/>
          <p:cNvSpPr>
            <a:spLocks/>
          </p:cNvSpPr>
          <p:nvPr/>
        </p:nvSpPr>
        <p:spPr bwMode="auto">
          <a:xfrm rot="5820000">
            <a:off x="3967956" y="1540670"/>
            <a:ext cx="161925" cy="125412"/>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71" name="Rectangle 95"/>
          <p:cNvSpPr>
            <a:spLocks noChangeArrowheads="1"/>
          </p:cNvSpPr>
          <p:nvPr/>
        </p:nvSpPr>
        <p:spPr bwMode="auto">
          <a:xfrm>
            <a:off x="4075113" y="1522413"/>
            <a:ext cx="74612"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50272" name="Freeform 96"/>
          <p:cNvSpPr>
            <a:spLocks/>
          </p:cNvSpPr>
          <p:nvPr/>
        </p:nvSpPr>
        <p:spPr bwMode="auto">
          <a:xfrm>
            <a:off x="3451225" y="1260475"/>
            <a:ext cx="371475" cy="165100"/>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73" name="Rectangle 97"/>
          <p:cNvSpPr>
            <a:spLocks noChangeArrowheads="1"/>
          </p:cNvSpPr>
          <p:nvPr/>
        </p:nvSpPr>
        <p:spPr bwMode="auto">
          <a:xfrm>
            <a:off x="3633788" y="1125538"/>
            <a:ext cx="84137"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50274" name="Rectangle 98"/>
          <p:cNvSpPr>
            <a:spLocks noChangeArrowheads="1"/>
          </p:cNvSpPr>
          <p:nvPr/>
        </p:nvSpPr>
        <p:spPr bwMode="auto">
          <a:xfrm>
            <a:off x="4033838" y="1262063"/>
            <a:ext cx="82550"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275" name="Rectangle 99"/>
          <p:cNvSpPr>
            <a:spLocks noChangeArrowheads="1"/>
          </p:cNvSpPr>
          <p:nvPr/>
        </p:nvSpPr>
        <p:spPr bwMode="auto">
          <a:xfrm>
            <a:off x="3829050" y="1733550"/>
            <a:ext cx="42863"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276" name="Rectangle 100"/>
          <p:cNvSpPr>
            <a:spLocks noChangeArrowheads="1"/>
          </p:cNvSpPr>
          <p:nvPr/>
        </p:nvSpPr>
        <p:spPr bwMode="auto">
          <a:xfrm>
            <a:off x="4105275" y="793750"/>
            <a:ext cx="88900" cy="1825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77" name="Rectangle 101"/>
          <p:cNvSpPr>
            <a:spLocks noChangeArrowheads="1"/>
          </p:cNvSpPr>
          <p:nvPr/>
        </p:nvSpPr>
        <p:spPr bwMode="auto">
          <a:xfrm>
            <a:off x="2774950" y="995363"/>
            <a:ext cx="42863"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278" name="Rectangle 102"/>
          <p:cNvSpPr>
            <a:spLocks noChangeArrowheads="1"/>
          </p:cNvSpPr>
          <p:nvPr/>
        </p:nvSpPr>
        <p:spPr bwMode="auto">
          <a:xfrm>
            <a:off x="2744788" y="904875"/>
            <a:ext cx="77787" cy="182563"/>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79" name="Rectangle 103"/>
          <p:cNvSpPr>
            <a:spLocks noChangeArrowheads="1"/>
          </p:cNvSpPr>
          <p:nvPr/>
        </p:nvSpPr>
        <p:spPr bwMode="auto">
          <a:xfrm>
            <a:off x="4378325" y="1320800"/>
            <a:ext cx="95250" cy="182563"/>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80" name="Rectangle 104"/>
          <p:cNvSpPr>
            <a:spLocks noChangeArrowheads="1"/>
          </p:cNvSpPr>
          <p:nvPr/>
        </p:nvSpPr>
        <p:spPr bwMode="auto">
          <a:xfrm>
            <a:off x="3871913" y="1092200"/>
            <a:ext cx="77787" cy="182563"/>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81" name="Rectangle 105"/>
          <p:cNvSpPr>
            <a:spLocks noChangeArrowheads="1"/>
          </p:cNvSpPr>
          <p:nvPr/>
        </p:nvSpPr>
        <p:spPr bwMode="auto">
          <a:xfrm>
            <a:off x="4025900" y="1185863"/>
            <a:ext cx="49213" cy="182562"/>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82" name="Rectangle 106"/>
          <p:cNvSpPr>
            <a:spLocks noChangeArrowheads="1"/>
          </p:cNvSpPr>
          <p:nvPr/>
        </p:nvSpPr>
        <p:spPr bwMode="auto">
          <a:xfrm>
            <a:off x="3090863" y="985838"/>
            <a:ext cx="87312"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283" name="Rectangle 107"/>
          <p:cNvSpPr>
            <a:spLocks noChangeArrowheads="1"/>
          </p:cNvSpPr>
          <p:nvPr/>
        </p:nvSpPr>
        <p:spPr bwMode="auto">
          <a:xfrm>
            <a:off x="3090863" y="901700"/>
            <a:ext cx="88900" cy="182563"/>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84" name="Rectangle 108"/>
          <p:cNvSpPr>
            <a:spLocks noChangeArrowheads="1"/>
          </p:cNvSpPr>
          <p:nvPr/>
        </p:nvSpPr>
        <p:spPr bwMode="auto">
          <a:xfrm>
            <a:off x="3379788" y="985838"/>
            <a:ext cx="77787"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285" name="Rectangle 109"/>
          <p:cNvSpPr>
            <a:spLocks noChangeArrowheads="1"/>
          </p:cNvSpPr>
          <p:nvPr/>
        </p:nvSpPr>
        <p:spPr bwMode="auto">
          <a:xfrm>
            <a:off x="3379788" y="901700"/>
            <a:ext cx="71437" cy="182563"/>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86" name="Rectangle 110"/>
          <p:cNvSpPr>
            <a:spLocks noChangeArrowheads="1"/>
          </p:cNvSpPr>
          <p:nvPr/>
        </p:nvSpPr>
        <p:spPr bwMode="auto">
          <a:xfrm>
            <a:off x="3822700" y="1454150"/>
            <a:ext cx="109538"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50287" name="Line 111"/>
          <p:cNvSpPr>
            <a:spLocks noChangeShapeType="1"/>
          </p:cNvSpPr>
          <p:nvPr/>
        </p:nvSpPr>
        <p:spPr bwMode="auto">
          <a:xfrm>
            <a:off x="3551238" y="1660525"/>
            <a:ext cx="2033587" cy="2163763"/>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88" name="Line 112"/>
          <p:cNvSpPr>
            <a:spLocks noChangeShapeType="1"/>
          </p:cNvSpPr>
          <p:nvPr/>
        </p:nvSpPr>
        <p:spPr bwMode="auto">
          <a:xfrm>
            <a:off x="3878263" y="2533650"/>
            <a:ext cx="2146300" cy="129063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89" name="Line 113"/>
          <p:cNvSpPr>
            <a:spLocks noChangeShapeType="1"/>
          </p:cNvSpPr>
          <p:nvPr/>
        </p:nvSpPr>
        <p:spPr bwMode="auto">
          <a:xfrm flipH="1">
            <a:off x="3051175" y="2519363"/>
            <a:ext cx="701675" cy="125730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90" name="Rectangle 114"/>
          <p:cNvSpPr>
            <a:spLocks noChangeArrowheads="1"/>
          </p:cNvSpPr>
          <p:nvPr/>
        </p:nvSpPr>
        <p:spPr bwMode="auto">
          <a:xfrm>
            <a:off x="3552825" y="2646363"/>
            <a:ext cx="127000"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50291" name="Rectangle 115"/>
          <p:cNvSpPr>
            <a:spLocks noChangeArrowheads="1"/>
          </p:cNvSpPr>
          <p:nvPr/>
        </p:nvSpPr>
        <p:spPr bwMode="auto">
          <a:xfrm flipH="1">
            <a:off x="3948113" y="2540000"/>
            <a:ext cx="177800"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50292" name="Line 116"/>
          <p:cNvSpPr>
            <a:spLocks noChangeShapeType="1"/>
          </p:cNvSpPr>
          <p:nvPr/>
        </p:nvSpPr>
        <p:spPr bwMode="auto">
          <a:xfrm>
            <a:off x="3451225" y="1719263"/>
            <a:ext cx="4763" cy="2047875"/>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93" name="Rectangle 117"/>
          <p:cNvSpPr>
            <a:spLocks noChangeArrowheads="1"/>
          </p:cNvSpPr>
          <p:nvPr/>
        </p:nvSpPr>
        <p:spPr bwMode="auto">
          <a:xfrm flipH="1">
            <a:off x="3000375" y="4603750"/>
            <a:ext cx="269875" cy="290513"/>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94" name="Rectangle 118"/>
          <p:cNvSpPr>
            <a:spLocks noChangeArrowheads="1"/>
          </p:cNvSpPr>
          <p:nvPr/>
        </p:nvSpPr>
        <p:spPr bwMode="auto">
          <a:xfrm flipH="1">
            <a:off x="3013075" y="4656138"/>
            <a:ext cx="274638" cy="207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T1</a:t>
            </a:r>
          </a:p>
        </p:txBody>
      </p:sp>
      <p:sp>
        <p:nvSpPr>
          <p:cNvPr id="50295" name="Freeform 119"/>
          <p:cNvSpPr>
            <a:spLocks noChangeArrowheads="1"/>
          </p:cNvSpPr>
          <p:nvPr/>
        </p:nvSpPr>
        <p:spPr bwMode="auto">
          <a:xfrm flipH="1">
            <a:off x="3673475" y="3981450"/>
            <a:ext cx="269875" cy="290513"/>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96" name="Rectangle 120"/>
          <p:cNvSpPr>
            <a:spLocks noChangeArrowheads="1"/>
          </p:cNvSpPr>
          <p:nvPr/>
        </p:nvSpPr>
        <p:spPr bwMode="auto">
          <a:xfrm flipH="1">
            <a:off x="3752850" y="4017963"/>
            <a:ext cx="119063"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50297" name="Line 121"/>
          <p:cNvSpPr>
            <a:spLocks noChangeShapeType="1"/>
          </p:cNvSpPr>
          <p:nvPr/>
        </p:nvSpPr>
        <p:spPr bwMode="auto">
          <a:xfrm flipH="1">
            <a:off x="3259138" y="4237038"/>
            <a:ext cx="427037" cy="34131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98" name="Line 122"/>
          <p:cNvSpPr>
            <a:spLocks noChangeShapeType="1"/>
          </p:cNvSpPr>
          <p:nvPr/>
        </p:nvSpPr>
        <p:spPr bwMode="auto">
          <a:xfrm flipH="1">
            <a:off x="3168650" y="4065588"/>
            <a:ext cx="238125" cy="51276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99" name="Rectangle 123"/>
          <p:cNvSpPr>
            <a:spLocks noChangeArrowheads="1"/>
          </p:cNvSpPr>
          <p:nvPr/>
        </p:nvSpPr>
        <p:spPr bwMode="auto">
          <a:xfrm flipH="1">
            <a:off x="3222625" y="4162425"/>
            <a:ext cx="85725"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300" name="Line 124"/>
          <p:cNvSpPr>
            <a:spLocks noChangeShapeType="1"/>
          </p:cNvSpPr>
          <p:nvPr/>
        </p:nvSpPr>
        <p:spPr bwMode="auto">
          <a:xfrm>
            <a:off x="3017838" y="4075113"/>
            <a:ext cx="84137" cy="50323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01" name="Freeform 125"/>
          <p:cNvSpPr>
            <a:spLocks noChangeArrowheads="1"/>
          </p:cNvSpPr>
          <p:nvPr/>
        </p:nvSpPr>
        <p:spPr bwMode="auto">
          <a:xfrm flipH="1">
            <a:off x="3887788" y="4311650"/>
            <a:ext cx="271462" cy="28733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02" name="Rectangle 126"/>
          <p:cNvSpPr>
            <a:spLocks noChangeArrowheads="1"/>
          </p:cNvSpPr>
          <p:nvPr/>
        </p:nvSpPr>
        <p:spPr bwMode="auto">
          <a:xfrm flipH="1">
            <a:off x="3951288" y="4338638"/>
            <a:ext cx="128587"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50303" name="Line 127"/>
          <p:cNvSpPr>
            <a:spLocks noChangeShapeType="1"/>
          </p:cNvSpPr>
          <p:nvPr/>
        </p:nvSpPr>
        <p:spPr bwMode="auto">
          <a:xfrm flipH="1">
            <a:off x="3279775" y="4489450"/>
            <a:ext cx="600075" cy="20478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04" name="Rectangle 128"/>
          <p:cNvSpPr>
            <a:spLocks noChangeArrowheads="1"/>
          </p:cNvSpPr>
          <p:nvPr/>
        </p:nvSpPr>
        <p:spPr bwMode="auto">
          <a:xfrm flipH="1">
            <a:off x="3613150" y="4445000"/>
            <a:ext cx="85725"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305" name="Freeform 129"/>
          <p:cNvSpPr>
            <a:spLocks noChangeArrowheads="1"/>
          </p:cNvSpPr>
          <p:nvPr/>
        </p:nvSpPr>
        <p:spPr bwMode="auto">
          <a:xfrm flipH="1">
            <a:off x="3925888" y="4695825"/>
            <a:ext cx="271462" cy="28733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06" name="Rectangle 130"/>
          <p:cNvSpPr>
            <a:spLocks noChangeArrowheads="1"/>
          </p:cNvSpPr>
          <p:nvPr/>
        </p:nvSpPr>
        <p:spPr bwMode="auto">
          <a:xfrm flipH="1">
            <a:off x="3994150" y="4727575"/>
            <a:ext cx="109538"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50307" name="Freeform 131"/>
          <p:cNvSpPr>
            <a:spLocks noChangeArrowheads="1"/>
          </p:cNvSpPr>
          <p:nvPr/>
        </p:nvSpPr>
        <p:spPr bwMode="auto">
          <a:xfrm flipH="1">
            <a:off x="2497138" y="4035425"/>
            <a:ext cx="268287" cy="290513"/>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08" name="Rectangle 132"/>
          <p:cNvSpPr>
            <a:spLocks noChangeArrowheads="1"/>
          </p:cNvSpPr>
          <p:nvPr/>
        </p:nvSpPr>
        <p:spPr bwMode="auto">
          <a:xfrm flipH="1">
            <a:off x="2571750" y="4084638"/>
            <a:ext cx="119063"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50309" name="Line 133"/>
          <p:cNvSpPr>
            <a:spLocks noChangeShapeType="1"/>
          </p:cNvSpPr>
          <p:nvPr/>
        </p:nvSpPr>
        <p:spPr bwMode="auto">
          <a:xfrm>
            <a:off x="3282950" y="4791075"/>
            <a:ext cx="620713" cy="30163"/>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10" name="Rectangle 134"/>
          <p:cNvSpPr>
            <a:spLocks noChangeArrowheads="1"/>
          </p:cNvSpPr>
          <p:nvPr/>
        </p:nvSpPr>
        <p:spPr bwMode="auto">
          <a:xfrm flipH="1">
            <a:off x="3636963" y="4711700"/>
            <a:ext cx="42862"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311" name="Line 135"/>
          <p:cNvSpPr>
            <a:spLocks noChangeShapeType="1"/>
          </p:cNvSpPr>
          <p:nvPr/>
        </p:nvSpPr>
        <p:spPr bwMode="auto">
          <a:xfrm>
            <a:off x="2733675" y="4276725"/>
            <a:ext cx="238125" cy="30797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12" name="Rectangle 136"/>
          <p:cNvSpPr>
            <a:spLocks noChangeArrowheads="1"/>
          </p:cNvSpPr>
          <p:nvPr/>
        </p:nvSpPr>
        <p:spPr bwMode="auto">
          <a:xfrm flipH="1">
            <a:off x="2776538" y="4302125"/>
            <a:ext cx="85725"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313" name="Freeform 137"/>
          <p:cNvSpPr>
            <a:spLocks noChangeArrowheads="1"/>
          </p:cNvSpPr>
          <p:nvPr/>
        </p:nvSpPr>
        <p:spPr bwMode="auto">
          <a:xfrm flipH="1">
            <a:off x="2519363" y="3192463"/>
            <a:ext cx="309562" cy="32067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96969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14" name="Rectangle 138"/>
          <p:cNvSpPr>
            <a:spLocks noChangeArrowheads="1"/>
          </p:cNvSpPr>
          <p:nvPr/>
        </p:nvSpPr>
        <p:spPr bwMode="auto">
          <a:xfrm flipH="1">
            <a:off x="2540000" y="3254375"/>
            <a:ext cx="266700" cy="207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T1</a:t>
            </a:r>
          </a:p>
        </p:txBody>
      </p:sp>
      <p:sp>
        <p:nvSpPr>
          <p:cNvPr id="50315" name="Line 139"/>
          <p:cNvSpPr>
            <a:spLocks noChangeShapeType="1"/>
          </p:cNvSpPr>
          <p:nvPr/>
        </p:nvSpPr>
        <p:spPr bwMode="auto">
          <a:xfrm flipH="1" flipV="1">
            <a:off x="2736850" y="3484563"/>
            <a:ext cx="187325" cy="32543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16" name="Freeform 140"/>
          <p:cNvSpPr>
            <a:spLocks/>
          </p:cNvSpPr>
          <p:nvPr/>
        </p:nvSpPr>
        <p:spPr bwMode="auto">
          <a:xfrm flipH="1">
            <a:off x="2446338" y="3444875"/>
            <a:ext cx="144462" cy="639763"/>
          </a:xfrm>
          <a:custGeom>
            <a:avLst/>
            <a:gdLst>
              <a:gd name="T0" fmla="*/ 144 w 320"/>
              <a:gd name="T1" fmla="*/ 1008 h 1008"/>
              <a:gd name="T2" fmla="*/ 296 w 320"/>
              <a:gd name="T3" fmla="*/ 472 h 1008"/>
              <a:gd name="T4" fmla="*/ 0 w 320"/>
              <a:gd name="T5" fmla="*/ 0 h 1008"/>
            </a:gdLst>
            <a:ahLst/>
            <a:cxnLst>
              <a:cxn ang="0">
                <a:pos x="T0" y="T1"/>
              </a:cxn>
              <a:cxn ang="0">
                <a:pos x="T2" y="T3"/>
              </a:cxn>
              <a:cxn ang="0">
                <a:pos x="T4" y="T5"/>
              </a:cxn>
            </a:cxnLst>
            <a:rect l="0" t="0" r="r" b="b"/>
            <a:pathLst>
              <a:path w="320" h="1008">
                <a:moveTo>
                  <a:pt x="144" y="1008"/>
                </a:moveTo>
                <a:cubicBezTo>
                  <a:pt x="232" y="824"/>
                  <a:pt x="320" y="640"/>
                  <a:pt x="296" y="472"/>
                </a:cubicBezTo>
                <a:cubicBezTo>
                  <a:pt x="272" y="304"/>
                  <a:pt x="136" y="152"/>
                  <a:pt x="0" y="0"/>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17" name="Freeform 141"/>
          <p:cNvSpPr>
            <a:spLocks/>
          </p:cNvSpPr>
          <p:nvPr/>
        </p:nvSpPr>
        <p:spPr bwMode="auto">
          <a:xfrm flipH="1">
            <a:off x="2840038" y="3357563"/>
            <a:ext cx="982662" cy="617537"/>
          </a:xfrm>
          <a:custGeom>
            <a:avLst/>
            <a:gdLst>
              <a:gd name="T0" fmla="*/ 0 w 976"/>
              <a:gd name="T1" fmla="*/ 864 h 864"/>
              <a:gd name="T2" fmla="*/ 272 w 976"/>
              <a:gd name="T3" fmla="*/ 144 h 864"/>
              <a:gd name="T4" fmla="*/ 976 w 976"/>
              <a:gd name="T5" fmla="*/ 0 h 864"/>
            </a:gdLst>
            <a:ahLst/>
            <a:cxnLst>
              <a:cxn ang="0">
                <a:pos x="T0" y="T1"/>
              </a:cxn>
              <a:cxn ang="0">
                <a:pos x="T2" y="T3"/>
              </a:cxn>
              <a:cxn ang="0">
                <a:pos x="T4" y="T5"/>
              </a:cxn>
            </a:cxnLst>
            <a:rect l="0" t="0" r="r" b="b"/>
            <a:pathLst>
              <a:path w="976" h="864">
                <a:moveTo>
                  <a:pt x="0" y="864"/>
                </a:moveTo>
                <a:cubicBezTo>
                  <a:pt x="54" y="576"/>
                  <a:pt x="109" y="288"/>
                  <a:pt x="272" y="144"/>
                </a:cubicBezTo>
                <a:cubicBezTo>
                  <a:pt x="435" y="0"/>
                  <a:pt x="705" y="0"/>
                  <a:pt x="976" y="0"/>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18" name="Rectangle 142"/>
          <p:cNvSpPr>
            <a:spLocks noChangeArrowheads="1"/>
          </p:cNvSpPr>
          <p:nvPr/>
        </p:nvSpPr>
        <p:spPr bwMode="auto">
          <a:xfrm flipH="1">
            <a:off x="3487738" y="4248150"/>
            <a:ext cx="77787"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319" name="Freeform 143"/>
          <p:cNvSpPr>
            <a:spLocks/>
          </p:cNvSpPr>
          <p:nvPr/>
        </p:nvSpPr>
        <p:spPr bwMode="auto">
          <a:xfrm flipH="1">
            <a:off x="2844800" y="3319463"/>
            <a:ext cx="1214438" cy="973137"/>
          </a:xfrm>
          <a:custGeom>
            <a:avLst/>
            <a:gdLst>
              <a:gd name="T0" fmla="*/ 11 w 1755"/>
              <a:gd name="T1" fmla="*/ 1492 h 1492"/>
              <a:gd name="T2" fmla="*/ 291 w 1755"/>
              <a:gd name="T3" fmla="*/ 244 h 1492"/>
              <a:gd name="T4" fmla="*/ 1755 w 1755"/>
              <a:gd name="T5" fmla="*/ 28 h 1492"/>
            </a:gdLst>
            <a:ahLst/>
            <a:cxnLst>
              <a:cxn ang="0">
                <a:pos x="T0" y="T1"/>
              </a:cxn>
              <a:cxn ang="0">
                <a:pos x="T2" y="T3"/>
              </a:cxn>
              <a:cxn ang="0">
                <a:pos x="T4" y="T5"/>
              </a:cxn>
            </a:cxnLst>
            <a:rect l="0" t="0" r="r" b="b"/>
            <a:pathLst>
              <a:path w="1755" h="1492">
                <a:moveTo>
                  <a:pt x="11" y="1492"/>
                </a:moveTo>
                <a:cubicBezTo>
                  <a:pt x="5" y="990"/>
                  <a:pt x="0" y="488"/>
                  <a:pt x="291" y="244"/>
                </a:cubicBezTo>
                <a:cubicBezTo>
                  <a:pt x="582" y="0"/>
                  <a:pt x="1168" y="14"/>
                  <a:pt x="1755" y="28"/>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20" name="Freeform 144"/>
          <p:cNvSpPr>
            <a:spLocks/>
          </p:cNvSpPr>
          <p:nvPr/>
        </p:nvSpPr>
        <p:spPr bwMode="auto">
          <a:xfrm flipH="1">
            <a:off x="2859088" y="3262313"/>
            <a:ext cx="1463675" cy="1444625"/>
          </a:xfrm>
          <a:custGeom>
            <a:avLst/>
            <a:gdLst>
              <a:gd name="T0" fmla="*/ 236 w 2132"/>
              <a:gd name="T1" fmla="*/ 2040 h 2040"/>
              <a:gd name="T2" fmla="*/ 92 w 2132"/>
              <a:gd name="T3" fmla="*/ 1592 h 2040"/>
              <a:gd name="T4" fmla="*/ 340 w 2132"/>
              <a:gd name="T5" fmla="*/ 256 h 2040"/>
              <a:gd name="T6" fmla="*/ 2132 w 2132"/>
              <a:gd name="T7" fmla="*/ 56 h 2040"/>
            </a:gdLst>
            <a:ahLst/>
            <a:cxnLst>
              <a:cxn ang="0">
                <a:pos x="T0" y="T1"/>
              </a:cxn>
              <a:cxn ang="0">
                <a:pos x="T2" y="T3"/>
              </a:cxn>
              <a:cxn ang="0">
                <a:pos x="T4" y="T5"/>
              </a:cxn>
              <a:cxn ang="0">
                <a:pos x="T6" y="T7"/>
              </a:cxn>
            </a:cxnLst>
            <a:rect l="0" t="0" r="r" b="b"/>
            <a:pathLst>
              <a:path w="2132" h="2040">
                <a:moveTo>
                  <a:pt x="236" y="2040"/>
                </a:moveTo>
                <a:cubicBezTo>
                  <a:pt x="155" y="1964"/>
                  <a:pt x="75" y="1889"/>
                  <a:pt x="92" y="1592"/>
                </a:cubicBezTo>
                <a:cubicBezTo>
                  <a:pt x="109" y="1295"/>
                  <a:pt x="0" y="512"/>
                  <a:pt x="340" y="256"/>
                </a:cubicBezTo>
                <a:cubicBezTo>
                  <a:pt x="680" y="0"/>
                  <a:pt x="1406" y="28"/>
                  <a:pt x="2132" y="56"/>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21" name="Line 145"/>
          <p:cNvSpPr>
            <a:spLocks noChangeShapeType="1"/>
          </p:cNvSpPr>
          <p:nvPr/>
        </p:nvSpPr>
        <p:spPr bwMode="auto">
          <a:xfrm flipH="1" flipV="1">
            <a:off x="2820988" y="3425825"/>
            <a:ext cx="517525" cy="4127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22" name="Rectangle 146"/>
          <p:cNvSpPr>
            <a:spLocks noChangeArrowheads="1"/>
          </p:cNvSpPr>
          <p:nvPr/>
        </p:nvSpPr>
        <p:spPr bwMode="auto">
          <a:xfrm flipH="1">
            <a:off x="2419350" y="3736975"/>
            <a:ext cx="85725"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323" name="Rectangle 147"/>
          <p:cNvSpPr>
            <a:spLocks noChangeArrowheads="1"/>
          </p:cNvSpPr>
          <p:nvPr/>
        </p:nvSpPr>
        <p:spPr bwMode="auto">
          <a:xfrm flipH="1">
            <a:off x="2924175" y="3500438"/>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324" name="Freeform 148"/>
          <p:cNvSpPr>
            <a:spLocks noChangeArrowheads="1"/>
          </p:cNvSpPr>
          <p:nvPr/>
        </p:nvSpPr>
        <p:spPr bwMode="auto">
          <a:xfrm flipH="1">
            <a:off x="3306763" y="3776663"/>
            <a:ext cx="268287"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25" name="Rectangle 149"/>
          <p:cNvSpPr>
            <a:spLocks noChangeArrowheads="1"/>
          </p:cNvSpPr>
          <p:nvPr/>
        </p:nvSpPr>
        <p:spPr bwMode="auto">
          <a:xfrm flipH="1">
            <a:off x="3387725" y="3808413"/>
            <a:ext cx="112713"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50326" name="Freeform 150"/>
          <p:cNvSpPr>
            <a:spLocks noChangeArrowheads="1"/>
          </p:cNvSpPr>
          <p:nvPr/>
        </p:nvSpPr>
        <p:spPr bwMode="auto">
          <a:xfrm flipH="1">
            <a:off x="2867025" y="3786188"/>
            <a:ext cx="269875" cy="28892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27" name="Rectangle 151"/>
          <p:cNvSpPr>
            <a:spLocks noChangeArrowheads="1"/>
          </p:cNvSpPr>
          <p:nvPr/>
        </p:nvSpPr>
        <p:spPr bwMode="auto">
          <a:xfrm flipH="1">
            <a:off x="2771775" y="3622675"/>
            <a:ext cx="82550"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328" name="Rectangle 152"/>
          <p:cNvSpPr>
            <a:spLocks noChangeArrowheads="1"/>
          </p:cNvSpPr>
          <p:nvPr/>
        </p:nvSpPr>
        <p:spPr bwMode="auto">
          <a:xfrm flipH="1">
            <a:off x="3008313" y="4162425"/>
            <a:ext cx="42862"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329" name="Rectangle 153"/>
          <p:cNvSpPr>
            <a:spLocks noChangeArrowheads="1"/>
          </p:cNvSpPr>
          <p:nvPr/>
        </p:nvSpPr>
        <p:spPr bwMode="auto">
          <a:xfrm flipH="1">
            <a:off x="2568575" y="3162300"/>
            <a:ext cx="88900" cy="1825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30" name="Rectangle 154"/>
          <p:cNvSpPr>
            <a:spLocks noChangeArrowheads="1"/>
          </p:cNvSpPr>
          <p:nvPr/>
        </p:nvSpPr>
        <p:spPr bwMode="auto">
          <a:xfrm flipH="1">
            <a:off x="4248150" y="4205288"/>
            <a:ext cx="42863"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331" name="Rectangle 155"/>
          <p:cNvSpPr>
            <a:spLocks noChangeArrowheads="1"/>
          </p:cNvSpPr>
          <p:nvPr/>
        </p:nvSpPr>
        <p:spPr bwMode="auto">
          <a:xfrm flipH="1">
            <a:off x="4225925" y="4124325"/>
            <a:ext cx="77788" cy="182563"/>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32" name="Rectangle 156"/>
          <p:cNvSpPr>
            <a:spLocks noChangeArrowheads="1"/>
          </p:cNvSpPr>
          <p:nvPr/>
        </p:nvSpPr>
        <p:spPr bwMode="auto">
          <a:xfrm flipH="1">
            <a:off x="2408238" y="3681413"/>
            <a:ext cx="95250" cy="182562"/>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33" name="Rectangle 157"/>
          <p:cNvSpPr>
            <a:spLocks noChangeArrowheads="1"/>
          </p:cNvSpPr>
          <p:nvPr/>
        </p:nvSpPr>
        <p:spPr bwMode="auto">
          <a:xfrm flipH="1">
            <a:off x="2938463" y="3452813"/>
            <a:ext cx="77787" cy="182562"/>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34" name="Rectangle 158"/>
          <p:cNvSpPr>
            <a:spLocks noChangeArrowheads="1"/>
          </p:cNvSpPr>
          <p:nvPr/>
        </p:nvSpPr>
        <p:spPr bwMode="auto">
          <a:xfrm flipH="1">
            <a:off x="2746375" y="3530600"/>
            <a:ext cx="49213" cy="182563"/>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35" name="Rectangle 159"/>
          <p:cNvSpPr>
            <a:spLocks noChangeArrowheads="1"/>
          </p:cNvSpPr>
          <p:nvPr/>
        </p:nvSpPr>
        <p:spPr bwMode="auto">
          <a:xfrm flipH="1">
            <a:off x="4021138" y="3987800"/>
            <a:ext cx="87312"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336" name="Rectangle 160"/>
          <p:cNvSpPr>
            <a:spLocks noChangeArrowheads="1"/>
          </p:cNvSpPr>
          <p:nvPr/>
        </p:nvSpPr>
        <p:spPr bwMode="auto">
          <a:xfrm flipH="1">
            <a:off x="4017963" y="3910013"/>
            <a:ext cx="88900" cy="182562"/>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37" name="Rectangle 161"/>
          <p:cNvSpPr>
            <a:spLocks noChangeArrowheads="1"/>
          </p:cNvSpPr>
          <p:nvPr/>
        </p:nvSpPr>
        <p:spPr bwMode="auto">
          <a:xfrm flipH="1">
            <a:off x="3773488" y="3776663"/>
            <a:ext cx="77787"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338" name="Rectangle 162"/>
          <p:cNvSpPr>
            <a:spLocks noChangeArrowheads="1"/>
          </p:cNvSpPr>
          <p:nvPr/>
        </p:nvSpPr>
        <p:spPr bwMode="auto">
          <a:xfrm flipH="1">
            <a:off x="3757613" y="3711575"/>
            <a:ext cx="71437" cy="182563"/>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39" name="Rectangle 163"/>
          <p:cNvSpPr>
            <a:spLocks noChangeArrowheads="1"/>
          </p:cNvSpPr>
          <p:nvPr/>
        </p:nvSpPr>
        <p:spPr bwMode="auto">
          <a:xfrm flipH="1">
            <a:off x="2951163" y="3814763"/>
            <a:ext cx="109537"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50340" name="Rectangle 164"/>
          <p:cNvSpPr>
            <a:spLocks noChangeArrowheads="1"/>
          </p:cNvSpPr>
          <p:nvPr/>
        </p:nvSpPr>
        <p:spPr bwMode="auto">
          <a:xfrm flipH="1">
            <a:off x="7605713" y="4613275"/>
            <a:ext cx="269875" cy="290513"/>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41" name="Rectangle 165"/>
          <p:cNvSpPr>
            <a:spLocks noChangeArrowheads="1"/>
          </p:cNvSpPr>
          <p:nvPr/>
        </p:nvSpPr>
        <p:spPr bwMode="auto">
          <a:xfrm flipH="1">
            <a:off x="7599363" y="4640263"/>
            <a:ext cx="274637" cy="207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Ma</a:t>
            </a:r>
          </a:p>
        </p:txBody>
      </p:sp>
      <p:sp>
        <p:nvSpPr>
          <p:cNvPr id="50342" name="Freeform 166"/>
          <p:cNvSpPr>
            <a:spLocks noChangeArrowheads="1"/>
          </p:cNvSpPr>
          <p:nvPr/>
        </p:nvSpPr>
        <p:spPr bwMode="auto">
          <a:xfrm flipH="1">
            <a:off x="8285163" y="3990975"/>
            <a:ext cx="269875" cy="290513"/>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43" name="Rectangle 167"/>
          <p:cNvSpPr>
            <a:spLocks noChangeArrowheads="1"/>
          </p:cNvSpPr>
          <p:nvPr/>
        </p:nvSpPr>
        <p:spPr bwMode="auto">
          <a:xfrm flipH="1">
            <a:off x="8358188" y="4027488"/>
            <a:ext cx="119062"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50344" name="Line 168"/>
          <p:cNvSpPr>
            <a:spLocks noChangeShapeType="1"/>
          </p:cNvSpPr>
          <p:nvPr/>
        </p:nvSpPr>
        <p:spPr bwMode="auto">
          <a:xfrm flipH="1">
            <a:off x="7864475" y="4246563"/>
            <a:ext cx="427038" cy="34131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45" name="Line 169"/>
          <p:cNvSpPr>
            <a:spLocks noChangeShapeType="1"/>
          </p:cNvSpPr>
          <p:nvPr/>
        </p:nvSpPr>
        <p:spPr bwMode="auto">
          <a:xfrm flipH="1">
            <a:off x="7773988" y="4075113"/>
            <a:ext cx="238125" cy="51276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46" name="Rectangle 170"/>
          <p:cNvSpPr>
            <a:spLocks noChangeArrowheads="1"/>
          </p:cNvSpPr>
          <p:nvPr/>
        </p:nvSpPr>
        <p:spPr bwMode="auto">
          <a:xfrm flipH="1">
            <a:off x="7827963" y="4171950"/>
            <a:ext cx="85725"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347" name="Line 171"/>
          <p:cNvSpPr>
            <a:spLocks noChangeShapeType="1"/>
          </p:cNvSpPr>
          <p:nvPr/>
        </p:nvSpPr>
        <p:spPr bwMode="auto">
          <a:xfrm>
            <a:off x="7623175" y="4084638"/>
            <a:ext cx="84138" cy="50323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48" name="Freeform 172"/>
          <p:cNvSpPr>
            <a:spLocks noChangeArrowheads="1"/>
          </p:cNvSpPr>
          <p:nvPr/>
        </p:nvSpPr>
        <p:spPr bwMode="auto">
          <a:xfrm flipH="1">
            <a:off x="8493125" y="4321175"/>
            <a:ext cx="271463" cy="28733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49" name="Rectangle 173"/>
          <p:cNvSpPr>
            <a:spLocks noChangeArrowheads="1"/>
          </p:cNvSpPr>
          <p:nvPr/>
        </p:nvSpPr>
        <p:spPr bwMode="auto">
          <a:xfrm flipH="1">
            <a:off x="8556625" y="4348163"/>
            <a:ext cx="128588"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50350" name="Line 174"/>
          <p:cNvSpPr>
            <a:spLocks noChangeShapeType="1"/>
          </p:cNvSpPr>
          <p:nvPr/>
        </p:nvSpPr>
        <p:spPr bwMode="auto">
          <a:xfrm flipH="1">
            <a:off x="7885113" y="4498975"/>
            <a:ext cx="600075" cy="20478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51" name="Rectangle 175"/>
          <p:cNvSpPr>
            <a:spLocks noChangeArrowheads="1"/>
          </p:cNvSpPr>
          <p:nvPr/>
        </p:nvSpPr>
        <p:spPr bwMode="auto">
          <a:xfrm flipH="1">
            <a:off x="8220075" y="4454525"/>
            <a:ext cx="85725"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352" name="Freeform 176"/>
          <p:cNvSpPr>
            <a:spLocks noChangeArrowheads="1"/>
          </p:cNvSpPr>
          <p:nvPr/>
        </p:nvSpPr>
        <p:spPr bwMode="auto">
          <a:xfrm flipH="1">
            <a:off x="8531225" y="4705350"/>
            <a:ext cx="271463" cy="28733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53" name="Rectangle 177"/>
          <p:cNvSpPr>
            <a:spLocks noChangeArrowheads="1"/>
          </p:cNvSpPr>
          <p:nvPr/>
        </p:nvSpPr>
        <p:spPr bwMode="auto">
          <a:xfrm flipH="1">
            <a:off x="8599488" y="4737100"/>
            <a:ext cx="109537"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50354" name="Freeform 178"/>
          <p:cNvSpPr>
            <a:spLocks noChangeArrowheads="1"/>
          </p:cNvSpPr>
          <p:nvPr/>
        </p:nvSpPr>
        <p:spPr bwMode="auto">
          <a:xfrm flipH="1">
            <a:off x="7102475" y="4044950"/>
            <a:ext cx="268288" cy="290513"/>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55" name="Rectangle 179"/>
          <p:cNvSpPr>
            <a:spLocks noChangeArrowheads="1"/>
          </p:cNvSpPr>
          <p:nvPr/>
        </p:nvSpPr>
        <p:spPr bwMode="auto">
          <a:xfrm flipH="1">
            <a:off x="7177088" y="4094163"/>
            <a:ext cx="119062"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50356" name="Line 180"/>
          <p:cNvSpPr>
            <a:spLocks noChangeShapeType="1"/>
          </p:cNvSpPr>
          <p:nvPr/>
        </p:nvSpPr>
        <p:spPr bwMode="auto">
          <a:xfrm>
            <a:off x="7888288" y="4800600"/>
            <a:ext cx="620712" cy="30163"/>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57" name="Rectangle 181"/>
          <p:cNvSpPr>
            <a:spLocks noChangeArrowheads="1"/>
          </p:cNvSpPr>
          <p:nvPr/>
        </p:nvSpPr>
        <p:spPr bwMode="auto">
          <a:xfrm flipH="1">
            <a:off x="8242300" y="4721225"/>
            <a:ext cx="42863"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358" name="Line 182"/>
          <p:cNvSpPr>
            <a:spLocks noChangeShapeType="1"/>
          </p:cNvSpPr>
          <p:nvPr/>
        </p:nvSpPr>
        <p:spPr bwMode="auto">
          <a:xfrm>
            <a:off x="7339013" y="4286250"/>
            <a:ext cx="238125" cy="30797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59" name="Rectangle 183"/>
          <p:cNvSpPr>
            <a:spLocks noChangeArrowheads="1"/>
          </p:cNvSpPr>
          <p:nvPr/>
        </p:nvSpPr>
        <p:spPr bwMode="auto">
          <a:xfrm flipH="1">
            <a:off x="7389813" y="4286250"/>
            <a:ext cx="85725"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360" name="Freeform 184"/>
          <p:cNvSpPr>
            <a:spLocks noChangeArrowheads="1"/>
          </p:cNvSpPr>
          <p:nvPr/>
        </p:nvSpPr>
        <p:spPr bwMode="auto">
          <a:xfrm flipH="1">
            <a:off x="7124700" y="3189288"/>
            <a:ext cx="309563" cy="32067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96969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61" name="Rectangle 185"/>
          <p:cNvSpPr>
            <a:spLocks noChangeArrowheads="1"/>
          </p:cNvSpPr>
          <p:nvPr/>
        </p:nvSpPr>
        <p:spPr bwMode="auto">
          <a:xfrm flipH="1">
            <a:off x="7145338" y="3263900"/>
            <a:ext cx="266700" cy="207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Sp</a:t>
            </a:r>
          </a:p>
        </p:txBody>
      </p:sp>
      <p:sp>
        <p:nvSpPr>
          <p:cNvPr id="50362" name="Line 186"/>
          <p:cNvSpPr>
            <a:spLocks noChangeShapeType="1"/>
          </p:cNvSpPr>
          <p:nvPr/>
        </p:nvSpPr>
        <p:spPr bwMode="auto">
          <a:xfrm flipH="1" flipV="1">
            <a:off x="7342188" y="3494088"/>
            <a:ext cx="187325" cy="32543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63" name="Freeform 187"/>
          <p:cNvSpPr>
            <a:spLocks/>
          </p:cNvSpPr>
          <p:nvPr/>
        </p:nvSpPr>
        <p:spPr bwMode="auto">
          <a:xfrm flipH="1">
            <a:off x="7045325" y="3454400"/>
            <a:ext cx="144463" cy="639763"/>
          </a:xfrm>
          <a:custGeom>
            <a:avLst/>
            <a:gdLst>
              <a:gd name="T0" fmla="*/ 144 w 320"/>
              <a:gd name="T1" fmla="*/ 1008 h 1008"/>
              <a:gd name="T2" fmla="*/ 296 w 320"/>
              <a:gd name="T3" fmla="*/ 472 h 1008"/>
              <a:gd name="T4" fmla="*/ 0 w 320"/>
              <a:gd name="T5" fmla="*/ 0 h 1008"/>
            </a:gdLst>
            <a:ahLst/>
            <a:cxnLst>
              <a:cxn ang="0">
                <a:pos x="T0" y="T1"/>
              </a:cxn>
              <a:cxn ang="0">
                <a:pos x="T2" y="T3"/>
              </a:cxn>
              <a:cxn ang="0">
                <a:pos x="T4" y="T5"/>
              </a:cxn>
            </a:cxnLst>
            <a:rect l="0" t="0" r="r" b="b"/>
            <a:pathLst>
              <a:path w="320" h="1008">
                <a:moveTo>
                  <a:pt x="144" y="1008"/>
                </a:moveTo>
                <a:cubicBezTo>
                  <a:pt x="232" y="824"/>
                  <a:pt x="320" y="640"/>
                  <a:pt x="296" y="472"/>
                </a:cubicBezTo>
                <a:cubicBezTo>
                  <a:pt x="272" y="304"/>
                  <a:pt x="136" y="152"/>
                  <a:pt x="0" y="0"/>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64" name="Freeform 188"/>
          <p:cNvSpPr>
            <a:spLocks/>
          </p:cNvSpPr>
          <p:nvPr/>
        </p:nvSpPr>
        <p:spPr bwMode="auto">
          <a:xfrm flipH="1">
            <a:off x="7451725" y="3367088"/>
            <a:ext cx="982663" cy="617537"/>
          </a:xfrm>
          <a:custGeom>
            <a:avLst/>
            <a:gdLst>
              <a:gd name="T0" fmla="*/ 0 w 976"/>
              <a:gd name="T1" fmla="*/ 864 h 864"/>
              <a:gd name="T2" fmla="*/ 272 w 976"/>
              <a:gd name="T3" fmla="*/ 144 h 864"/>
              <a:gd name="T4" fmla="*/ 976 w 976"/>
              <a:gd name="T5" fmla="*/ 0 h 864"/>
            </a:gdLst>
            <a:ahLst/>
            <a:cxnLst>
              <a:cxn ang="0">
                <a:pos x="T0" y="T1"/>
              </a:cxn>
              <a:cxn ang="0">
                <a:pos x="T2" y="T3"/>
              </a:cxn>
              <a:cxn ang="0">
                <a:pos x="T4" y="T5"/>
              </a:cxn>
            </a:cxnLst>
            <a:rect l="0" t="0" r="r" b="b"/>
            <a:pathLst>
              <a:path w="976" h="864">
                <a:moveTo>
                  <a:pt x="0" y="864"/>
                </a:moveTo>
                <a:cubicBezTo>
                  <a:pt x="54" y="576"/>
                  <a:pt x="109" y="288"/>
                  <a:pt x="272" y="144"/>
                </a:cubicBezTo>
                <a:cubicBezTo>
                  <a:pt x="435" y="0"/>
                  <a:pt x="705" y="0"/>
                  <a:pt x="976" y="0"/>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65" name="Rectangle 189"/>
          <p:cNvSpPr>
            <a:spLocks noChangeArrowheads="1"/>
          </p:cNvSpPr>
          <p:nvPr/>
        </p:nvSpPr>
        <p:spPr bwMode="auto">
          <a:xfrm flipH="1">
            <a:off x="8093075" y="4257675"/>
            <a:ext cx="77788"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366" name="Freeform 190"/>
          <p:cNvSpPr>
            <a:spLocks/>
          </p:cNvSpPr>
          <p:nvPr/>
        </p:nvSpPr>
        <p:spPr bwMode="auto">
          <a:xfrm flipH="1">
            <a:off x="7456488" y="3328988"/>
            <a:ext cx="1214437" cy="973137"/>
          </a:xfrm>
          <a:custGeom>
            <a:avLst/>
            <a:gdLst>
              <a:gd name="T0" fmla="*/ 11 w 1755"/>
              <a:gd name="T1" fmla="*/ 1492 h 1492"/>
              <a:gd name="T2" fmla="*/ 291 w 1755"/>
              <a:gd name="T3" fmla="*/ 244 h 1492"/>
              <a:gd name="T4" fmla="*/ 1755 w 1755"/>
              <a:gd name="T5" fmla="*/ 28 h 1492"/>
            </a:gdLst>
            <a:ahLst/>
            <a:cxnLst>
              <a:cxn ang="0">
                <a:pos x="T0" y="T1"/>
              </a:cxn>
              <a:cxn ang="0">
                <a:pos x="T2" y="T3"/>
              </a:cxn>
              <a:cxn ang="0">
                <a:pos x="T4" y="T5"/>
              </a:cxn>
            </a:cxnLst>
            <a:rect l="0" t="0" r="r" b="b"/>
            <a:pathLst>
              <a:path w="1755" h="1492">
                <a:moveTo>
                  <a:pt x="11" y="1492"/>
                </a:moveTo>
                <a:cubicBezTo>
                  <a:pt x="5" y="990"/>
                  <a:pt x="0" y="488"/>
                  <a:pt x="291" y="244"/>
                </a:cubicBezTo>
                <a:cubicBezTo>
                  <a:pt x="582" y="0"/>
                  <a:pt x="1168" y="14"/>
                  <a:pt x="1755" y="28"/>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67" name="Freeform 191"/>
          <p:cNvSpPr>
            <a:spLocks/>
          </p:cNvSpPr>
          <p:nvPr/>
        </p:nvSpPr>
        <p:spPr bwMode="auto">
          <a:xfrm flipH="1">
            <a:off x="7458075" y="3271838"/>
            <a:ext cx="1463675" cy="1444625"/>
          </a:xfrm>
          <a:custGeom>
            <a:avLst/>
            <a:gdLst>
              <a:gd name="T0" fmla="*/ 236 w 2132"/>
              <a:gd name="T1" fmla="*/ 2040 h 2040"/>
              <a:gd name="T2" fmla="*/ 92 w 2132"/>
              <a:gd name="T3" fmla="*/ 1592 h 2040"/>
              <a:gd name="T4" fmla="*/ 340 w 2132"/>
              <a:gd name="T5" fmla="*/ 256 h 2040"/>
              <a:gd name="T6" fmla="*/ 2132 w 2132"/>
              <a:gd name="T7" fmla="*/ 56 h 2040"/>
            </a:gdLst>
            <a:ahLst/>
            <a:cxnLst>
              <a:cxn ang="0">
                <a:pos x="T0" y="T1"/>
              </a:cxn>
              <a:cxn ang="0">
                <a:pos x="T2" y="T3"/>
              </a:cxn>
              <a:cxn ang="0">
                <a:pos x="T4" y="T5"/>
              </a:cxn>
              <a:cxn ang="0">
                <a:pos x="T6" y="T7"/>
              </a:cxn>
            </a:cxnLst>
            <a:rect l="0" t="0" r="r" b="b"/>
            <a:pathLst>
              <a:path w="2132" h="2040">
                <a:moveTo>
                  <a:pt x="236" y="2040"/>
                </a:moveTo>
                <a:cubicBezTo>
                  <a:pt x="155" y="1964"/>
                  <a:pt x="75" y="1889"/>
                  <a:pt x="92" y="1592"/>
                </a:cubicBezTo>
                <a:cubicBezTo>
                  <a:pt x="109" y="1295"/>
                  <a:pt x="0" y="512"/>
                  <a:pt x="340" y="256"/>
                </a:cubicBezTo>
                <a:cubicBezTo>
                  <a:pt x="680" y="0"/>
                  <a:pt x="1406" y="28"/>
                  <a:pt x="2132" y="56"/>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68" name="Line 192"/>
          <p:cNvSpPr>
            <a:spLocks noChangeShapeType="1"/>
          </p:cNvSpPr>
          <p:nvPr/>
        </p:nvSpPr>
        <p:spPr bwMode="auto">
          <a:xfrm flipH="1" flipV="1">
            <a:off x="7426325" y="3435350"/>
            <a:ext cx="517525" cy="4127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69" name="Rectangle 193"/>
          <p:cNvSpPr>
            <a:spLocks noChangeArrowheads="1"/>
          </p:cNvSpPr>
          <p:nvPr/>
        </p:nvSpPr>
        <p:spPr bwMode="auto">
          <a:xfrm flipH="1">
            <a:off x="7023100" y="3746500"/>
            <a:ext cx="85725"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370" name="Rectangle 194"/>
          <p:cNvSpPr>
            <a:spLocks noChangeArrowheads="1"/>
          </p:cNvSpPr>
          <p:nvPr/>
        </p:nvSpPr>
        <p:spPr bwMode="auto">
          <a:xfrm flipH="1">
            <a:off x="7531100" y="3509963"/>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371" name="Freeform 195"/>
          <p:cNvSpPr>
            <a:spLocks noChangeArrowheads="1"/>
          </p:cNvSpPr>
          <p:nvPr/>
        </p:nvSpPr>
        <p:spPr bwMode="auto">
          <a:xfrm flipH="1">
            <a:off x="7912100" y="3786188"/>
            <a:ext cx="268288"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72" name="Rectangle 196"/>
          <p:cNvSpPr>
            <a:spLocks noChangeArrowheads="1"/>
          </p:cNvSpPr>
          <p:nvPr/>
        </p:nvSpPr>
        <p:spPr bwMode="auto">
          <a:xfrm flipH="1">
            <a:off x="7993063" y="3817938"/>
            <a:ext cx="112712" cy="212725"/>
          </a:xfrm>
          <a:prstGeom prst="rect">
            <a:avLst/>
          </a:prstGeom>
          <a:solidFill>
            <a:srgbClr val="FF0000"/>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50373" name="Freeform 197"/>
          <p:cNvSpPr>
            <a:spLocks noChangeArrowheads="1"/>
          </p:cNvSpPr>
          <p:nvPr/>
        </p:nvSpPr>
        <p:spPr bwMode="auto">
          <a:xfrm flipH="1">
            <a:off x="7466013" y="3795713"/>
            <a:ext cx="269875" cy="28892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74" name="Freeform 198"/>
          <p:cNvSpPr>
            <a:spLocks/>
          </p:cNvSpPr>
          <p:nvPr/>
        </p:nvSpPr>
        <p:spPr bwMode="auto">
          <a:xfrm rot="1920000" flipH="1">
            <a:off x="8112125" y="3670300"/>
            <a:ext cx="128588" cy="139700"/>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75" name="Rectangle 199"/>
          <p:cNvSpPr>
            <a:spLocks noChangeArrowheads="1"/>
          </p:cNvSpPr>
          <p:nvPr/>
        </p:nvSpPr>
        <p:spPr bwMode="auto">
          <a:xfrm flipH="1">
            <a:off x="8169275" y="3576638"/>
            <a:ext cx="984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50376" name="Freeform 200"/>
          <p:cNvSpPr>
            <a:spLocks/>
          </p:cNvSpPr>
          <p:nvPr/>
        </p:nvSpPr>
        <p:spPr bwMode="auto">
          <a:xfrm rot="15780000" flipH="1">
            <a:off x="7368381" y="3912394"/>
            <a:ext cx="161925" cy="12223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77" name="Rectangle 201"/>
          <p:cNvSpPr>
            <a:spLocks noChangeArrowheads="1"/>
          </p:cNvSpPr>
          <p:nvPr/>
        </p:nvSpPr>
        <p:spPr bwMode="auto">
          <a:xfrm flipH="1">
            <a:off x="7343775" y="3892550"/>
            <a:ext cx="74613"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50378" name="Freeform 202"/>
          <p:cNvSpPr>
            <a:spLocks/>
          </p:cNvSpPr>
          <p:nvPr/>
        </p:nvSpPr>
        <p:spPr bwMode="auto">
          <a:xfrm flipH="1">
            <a:off x="7597775" y="3630613"/>
            <a:ext cx="438150" cy="146050"/>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79" name="Rectangle 203"/>
          <p:cNvSpPr>
            <a:spLocks noChangeArrowheads="1"/>
          </p:cNvSpPr>
          <p:nvPr/>
        </p:nvSpPr>
        <p:spPr bwMode="auto">
          <a:xfrm flipH="1">
            <a:off x="7775575" y="3495675"/>
            <a:ext cx="84138"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50380" name="Rectangle 204"/>
          <p:cNvSpPr>
            <a:spLocks noChangeArrowheads="1"/>
          </p:cNvSpPr>
          <p:nvPr/>
        </p:nvSpPr>
        <p:spPr bwMode="auto">
          <a:xfrm flipH="1">
            <a:off x="7370763" y="3632200"/>
            <a:ext cx="82550"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381" name="Rectangle 205"/>
          <p:cNvSpPr>
            <a:spLocks noChangeArrowheads="1"/>
          </p:cNvSpPr>
          <p:nvPr/>
        </p:nvSpPr>
        <p:spPr bwMode="auto">
          <a:xfrm flipH="1">
            <a:off x="7637463" y="4160838"/>
            <a:ext cx="42862"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382" name="Rectangle 206"/>
          <p:cNvSpPr>
            <a:spLocks noChangeArrowheads="1"/>
          </p:cNvSpPr>
          <p:nvPr/>
        </p:nvSpPr>
        <p:spPr bwMode="auto">
          <a:xfrm flipH="1">
            <a:off x="7172325" y="3171825"/>
            <a:ext cx="88900" cy="1825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83" name="Rectangle 207"/>
          <p:cNvSpPr>
            <a:spLocks noChangeArrowheads="1"/>
          </p:cNvSpPr>
          <p:nvPr/>
        </p:nvSpPr>
        <p:spPr bwMode="auto">
          <a:xfrm flipH="1">
            <a:off x="8669338" y="3365500"/>
            <a:ext cx="42862"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384" name="Rectangle 208"/>
          <p:cNvSpPr>
            <a:spLocks noChangeArrowheads="1"/>
          </p:cNvSpPr>
          <p:nvPr/>
        </p:nvSpPr>
        <p:spPr bwMode="auto">
          <a:xfrm flipH="1">
            <a:off x="8670925" y="3275013"/>
            <a:ext cx="77788" cy="182562"/>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85" name="Rectangle 209"/>
          <p:cNvSpPr>
            <a:spLocks noChangeArrowheads="1"/>
          </p:cNvSpPr>
          <p:nvPr/>
        </p:nvSpPr>
        <p:spPr bwMode="auto">
          <a:xfrm flipH="1">
            <a:off x="7019925" y="3690938"/>
            <a:ext cx="95250" cy="182562"/>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86" name="Rectangle 210"/>
          <p:cNvSpPr>
            <a:spLocks noChangeArrowheads="1"/>
          </p:cNvSpPr>
          <p:nvPr/>
        </p:nvSpPr>
        <p:spPr bwMode="auto">
          <a:xfrm flipH="1">
            <a:off x="7543800" y="3462338"/>
            <a:ext cx="77788" cy="182562"/>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87" name="Rectangle 211"/>
          <p:cNvSpPr>
            <a:spLocks noChangeArrowheads="1"/>
          </p:cNvSpPr>
          <p:nvPr/>
        </p:nvSpPr>
        <p:spPr bwMode="auto">
          <a:xfrm flipH="1">
            <a:off x="7351713" y="3540125"/>
            <a:ext cx="49212" cy="182563"/>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88" name="Rectangle 212"/>
          <p:cNvSpPr>
            <a:spLocks noChangeArrowheads="1"/>
          </p:cNvSpPr>
          <p:nvPr/>
        </p:nvSpPr>
        <p:spPr bwMode="auto">
          <a:xfrm flipH="1">
            <a:off x="8308975" y="3355975"/>
            <a:ext cx="87313"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389" name="Rectangle 213"/>
          <p:cNvSpPr>
            <a:spLocks noChangeArrowheads="1"/>
          </p:cNvSpPr>
          <p:nvPr/>
        </p:nvSpPr>
        <p:spPr bwMode="auto">
          <a:xfrm flipH="1">
            <a:off x="8310563" y="3271838"/>
            <a:ext cx="88900" cy="182562"/>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90" name="Rectangle 214"/>
          <p:cNvSpPr>
            <a:spLocks noChangeArrowheads="1"/>
          </p:cNvSpPr>
          <p:nvPr/>
        </p:nvSpPr>
        <p:spPr bwMode="auto">
          <a:xfrm flipH="1">
            <a:off x="8037513" y="3355975"/>
            <a:ext cx="77787"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391" name="Rectangle 215"/>
          <p:cNvSpPr>
            <a:spLocks noChangeArrowheads="1"/>
          </p:cNvSpPr>
          <p:nvPr/>
        </p:nvSpPr>
        <p:spPr bwMode="auto">
          <a:xfrm flipH="1">
            <a:off x="8042275" y="3271838"/>
            <a:ext cx="71438" cy="182562"/>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92" name="Rectangle 216"/>
          <p:cNvSpPr>
            <a:spLocks noChangeArrowheads="1"/>
          </p:cNvSpPr>
          <p:nvPr/>
        </p:nvSpPr>
        <p:spPr bwMode="auto">
          <a:xfrm flipH="1">
            <a:off x="7556500" y="3824288"/>
            <a:ext cx="109538"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50393" name="Rectangle 217"/>
          <p:cNvSpPr>
            <a:spLocks noChangeArrowheads="1"/>
          </p:cNvSpPr>
          <p:nvPr/>
        </p:nvSpPr>
        <p:spPr bwMode="auto">
          <a:xfrm>
            <a:off x="5876925" y="4603750"/>
            <a:ext cx="269875" cy="290513"/>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94" name="Rectangle 218"/>
          <p:cNvSpPr>
            <a:spLocks noChangeArrowheads="1"/>
          </p:cNvSpPr>
          <p:nvPr/>
        </p:nvSpPr>
        <p:spPr bwMode="auto">
          <a:xfrm>
            <a:off x="5894388" y="4630738"/>
            <a:ext cx="274637" cy="207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T2</a:t>
            </a:r>
          </a:p>
        </p:txBody>
      </p:sp>
      <p:sp>
        <p:nvSpPr>
          <p:cNvPr id="50395" name="Freeform 219"/>
          <p:cNvSpPr>
            <a:spLocks noChangeArrowheads="1"/>
          </p:cNvSpPr>
          <p:nvPr/>
        </p:nvSpPr>
        <p:spPr bwMode="auto">
          <a:xfrm>
            <a:off x="5197475" y="3981450"/>
            <a:ext cx="269875" cy="290513"/>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96" name="Rectangle 220"/>
          <p:cNvSpPr>
            <a:spLocks noChangeArrowheads="1"/>
          </p:cNvSpPr>
          <p:nvPr/>
        </p:nvSpPr>
        <p:spPr bwMode="auto">
          <a:xfrm>
            <a:off x="5275263" y="4017963"/>
            <a:ext cx="119062"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50397" name="Line 221"/>
          <p:cNvSpPr>
            <a:spLocks noChangeShapeType="1"/>
          </p:cNvSpPr>
          <p:nvPr/>
        </p:nvSpPr>
        <p:spPr bwMode="auto">
          <a:xfrm>
            <a:off x="5462588" y="4237038"/>
            <a:ext cx="423862" cy="34131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98" name="Line 222"/>
          <p:cNvSpPr>
            <a:spLocks noChangeShapeType="1"/>
          </p:cNvSpPr>
          <p:nvPr/>
        </p:nvSpPr>
        <p:spPr bwMode="auto">
          <a:xfrm>
            <a:off x="5741988" y="4065588"/>
            <a:ext cx="234950" cy="51276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99" name="Rectangle 223"/>
          <p:cNvSpPr>
            <a:spLocks noChangeArrowheads="1"/>
          </p:cNvSpPr>
          <p:nvPr/>
        </p:nvSpPr>
        <p:spPr bwMode="auto">
          <a:xfrm>
            <a:off x="5832475" y="4162425"/>
            <a:ext cx="85725"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400" name="Line 224"/>
          <p:cNvSpPr>
            <a:spLocks noChangeShapeType="1"/>
          </p:cNvSpPr>
          <p:nvPr/>
        </p:nvSpPr>
        <p:spPr bwMode="auto">
          <a:xfrm flipH="1">
            <a:off x="6043613" y="4075113"/>
            <a:ext cx="87312" cy="50323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01" name="Freeform 225"/>
          <p:cNvSpPr>
            <a:spLocks noChangeArrowheads="1"/>
          </p:cNvSpPr>
          <p:nvPr/>
        </p:nvSpPr>
        <p:spPr bwMode="auto">
          <a:xfrm>
            <a:off x="4987925" y="4311650"/>
            <a:ext cx="271463" cy="28733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02" name="Rectangle 226"/>
          <p:cNvSpPr>
            <a:spLocks noChangeArrowheads="1"/>
          </p:cNvSpPr>
          <p:nvPr/>
        </p:nvSpPr>
        <p:spPr bwMode="auto">
          <a:xfrm>
            <a:off x="5067300" y="4338638"/>
            <a:ext cx="128588"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50403" name="Line 227"/>
          <p:cNvSpPr>
            <a:spLocks noChangeShapeType="1"/>
          </p:cNvSpPr>
          <p:nvPr/>
        </p:nvSpPr>
        <p:spPr bwMode="auto">
          <a:xfrm>
            <a:off x="5268913" y="4489450"/>
            <a:ext cx="596900" cy="20478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04" name="Rectangle 228"/>
          <p:cNvSpPr>
            <a:spLocks noChangeArrowheads="1"/>
          </p:cNvSpPr>
          <p:nvPr/>
        </p:nvSpPr>
        <p:spPr bwMode="auto">
          <a:xfrm>
            <a:off x="5440363" y="4445000"/>
            <a:ext cx="85725"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405" name="Freeform 229"/>
          <p:cNvSpPr>
            <a:spLocks noChangeArrowheads="1"/>
          </p:cNvSpPr>
          <p:nvPr/>
        </p:nvSpPr>
        <p:spPr bwMode="auto">
          <a:xfrm>
            <a:off x="4949825" y="4695825"/>
            <a:ext cx="271463" cy="28733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06" name="Rectangle 230"/>
          <p:cNvSpPr>
            <a:spLocks noChangeArrowheads="1"/>
          </p:cNvSpPr>
          <p:nvPr/>
        </p:nvSpPr>
        <p:spPr bwMode="auto">
          <a:xfrm>
            <a:off x="5038725" y="4727575"/>
            <a:ext cx="109538"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50407" name="Freeform 231"/>
          <p:cNvSpPr>
            <a:spLocks noChangeArrowheads="1"/>
          </p:cNvSpPr>
          <p:nvPr/>
        </p:nvSpPr>
        <p:spPr bwMode="auto">
          <a:xfrm>
            <a:off x="6375400" y="4035425"/>
            <a:ext cx="268288" cy="290513"/>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08" name="Rectangle 232"/>
          <p:cNvSpPr>
            <a:spLocks noChangeArrowheads="1"/>
          </p:cNvSpPr>
          <p:nvPr/>
        </p:nvSpPr>
        <p:spPr bwMode="auto">
          <a:xfrm>
            <a:off x="6456363" y="4084638"/>
            <a:ext cx="119062"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50409" name="Line 233"/>
          <p:cNvSpPr>
            <a:spLocks noChangeShapeType="1"/>
          </p:cNvSpPr>
          <p:nvPr/>
        </p:nvSpPr>
        <p:spPr bwMode="auto">
          <a:xfrm flipH="1">
            <a:off x="5241925" y="4791075"/>
            <a:ext cx="623888" cy="30163"/>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10" name="Rectangle 234"/>
          <p:cNvSpPr>
            <a:spLocks noChangeArrowheads="1"/>
          </p:cNvSpPr>
          <p:nvPr/>
        </p:nvSpPr>
        <p:spPr bwMode="auto">
          <a:xfrm>
            <a:off x="5461000" y="4711700"/>
            <a:ext cx="42863"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411" name="Line 235"/>
          <p:cNvSpPr>
            <a:spLocks noChangeShapeType="1"/>
          </p:cNvSpPr>
          <p:nvPr/>
        </p:nvSpPr>
        <p:spPr bwMode="auto">
          <a:xfrm flipH="1">
            <a:off x="6173788" y="4276725"/>
            <a:ext cx="241300" cy="30797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12" name="Rectangle 236"/>
          <p:cNvSpPr>
            <a:spLocks noChangeArrowheads="1"/>
          </p:cNvSpPr>
          <p:nvPr/>
        </p:nvSpPr>
        <p:spPr bwMode="auto">
          <a:xfrm>
            <a:off x="6272213" y="4281488"/>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413" name="Freeform 237"/>
          <p:cNvSpPr>
            <a:spLocks noChangeArrowheads="1"/>
          </p:cNvSpPr>
          <p:nvPr/>
        </p:nvSpPr>
        <p:spPr bwMode="auto">
          <a:xfrm>
            <a:off x="6318250" y="3192463"/>
            <a:ext cx="309563" cy="32067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96969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14" name="Rectangle 238"/>
          <p:cNvSpPr>
            <a:spLocks noChangeArrowheads="1"/>
          </p:cNvSpPr>
          <p:nvPr/>
        </p:nvSpPr>
        <p:spPr bwMode="auto">
          <a:xfrm>
            <a:off x="6367463" y="3254375"/>
            <a:ext cx="266700" cy="207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T2</a:t>
            </a:r>
          </a:p>
        </p:txBody>
      </p:sp>
      <p:sp>
        <p:nvSpPr>
          <p:cNvPr id="50415" name="Line 239"/>
          <p:cNvSpPr>
            <a:spLocks noChangeShapeType="1"/>
          </p:cNvSpPr>
          <p:nvPr/>
        </p:nvSpPr>
        <p:spPr bwMode="auto">
          <a:xfrm flipV="1">
            <a:off x="6224588" y="3484563"/>
            <a:ext cx="184150" cy="32543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16" name="Freeform 240"/>
          <p:cNvSpPr>
            <a:spLocks/>
          </p:cNvSpPr>
          <p:nvPr/>
        </p:nvSpPr>
        <p:spPr bwMode="auto">
          <a:xfrm>
            <a:off x="6556375" y="3444875"/>
            <a:ext cx="144463" cy="639763"/>
          </a:xfrm>
          <a:custGeom>
            <a:avLst/>
            <a:gdLst>
              <a:gd name="T0" fmla="*/ 144 w 320"/>
              <a:gd name="T1" fmla="*/ 1008 h 1008"/>
              <a:gd name="T2" fmla="*/ 296 w 320"/>
              <a:gd name="T3" fmla="*/ 472 h 1008"/>
              <a:gd name="T4" fmla="*/ 0 w 320"/>
              <a:gd name="T5" fmla="*/ 0 h 1008"/>
            </a:gdLst>
            <a:ahLst/>
            <a:cxnLst>
              <a:cxn ang="0">
                <a:pos x="T0" y="T1"/>
              </a:cxn>
              <a:cxn ang="0">
                <a:pos x="T2" y="T3"/>
              </a:cxn>
              <a:cxn ang="0">
                <a:pos x="T4" y="T5"/>
              </a:cxn>
            </a:cxnLst>
            <a:rect l="0" t="0" r="r" b="b"/>
            <a:pathLst>
              <a:path w="320" h="1008">
                <a:moveTo>
                  <a:pt x="144" y="1008"/>
                </a:moveTo>
                <a:cubicBezTo>
                  <a:pt x="232" y="824"/>
                  <a:pt x="320" y="640"/>
                  <a:pt x="296" y="472"/>
                </a:cubicBezTo>
                <a:cubicBezTo>
                  <a:pt x="272" y="304"/>
                  <a:pt x="136" y="152"/>
                  <a:pt x="0" y="0"/>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17" name="Freeform 241"/>
          <p:cNvSpPr>
            <a:spLocks/>
          </p:cNvSpPr>
          <p:nvPr/>
        </p:nvSpPr>
        <p:spPr bwMode="auto">
          <a:xfrm>
            <a:off x="5318125" y="3357563"/>
            <a:ext cx="982663" cy="617537"/>
          </a:xfrm>
          <a:custGeom>
            <a:avLst/>
            <a:gdLst>
              <a:gd name="T0" fmla="*/ 0 w 976"/>
              <a:gd name="T1" fmla="*/ 864 h 864"/>
              <a:gd name="T2" fmla="*/ 272 w 976"/>
              <a:gd name="T3" fmla="*/ 144 h 864"/>
              <a:gd name="T4" fmla="*/ 976 w 976"/>
              <a:gd name="T5" fmla="*/ 0 h 864"/>
            </a:gdLst>
            <a:ahLst/>
            <a:cxnLst>
              <a:cxn ang="0">
                <a:pos x="T0" y="T1"/>
              </a:cxn>
              <a:cxn ang="0">
                <a:pos x="T2" y="T3"/>
              </a:cxn>
              <a:cxn ang="0">
                <a:pos x="T4" y="T5"/>
              </a:cxn>
            </a:cxnLst>
            <a:rect l="0" t="0" r="r" b="b"/>
            <a:pathLst>
              <a:path w="976" h="864">
                <a:moveTo>
                  <a:pt x="0" y="864"/>
                </a:moveTo>
                <a:cubicBezTo>
                  <a:pt x="54" y="576"/>
                  <a:pt x="109" y="288"/>
                  <a:pt x="272" y="144"/>
                </a:cubicBezTo>
                <a:cubicBezTo>
                  <a:pt x="435" y="0"/>
                  <a:pt x="705" y="0"/>
                  <a:pt x="976" y="0"/>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18" name="Rectangle 242"/>
          <p:cNvSpPr>
            <a:spLocks noChangeArrowheads="1"/>
          </p:cNvSpPr>
          <p:nvPr/>
        </p:nvSpPr>
        <p:spPr bwMode="auto">
          <a:xfrm>
            <a:off x="5583238" y="4248150"/>
            <a:ext cx="77787"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419" name="Freeform 243"/>
          <p:cNvSpPr>
            <a:spLocks/>
          </p:cNvSpPr>
          <p:nvPr/>
        </p:nvSpPr>
        <p:spPr bwMode="auto">
          <a:xfrm>
            <a:off x="5081588" y="3319463"/>
            <a:ext cx="1214437" cy="973137"/>
          </a:xfrm>
          <a:custGeom>
            <a:avLst/>
            <a:gdLst>
              <a:gd name="T0" fmla="*/ 11 w 1755"/>
              <a:gd name="T1" fmla="*/ 1492 h 1492"/>
              <a:gd name="T2" fmla="*/ 291 w 1755"/>
              <a:gd name="T3" fmla="*/ 244 h 1492"/>
              <a:gd name="T4" fmla="*/ 1755 w 1755"/>
              <a:gd name="T5" fmla="*/ 28 h 1492"/>
            </a:gdLst>
            <a:ahLst/>
            <a:cxnLst>
              <a:cxn ang="0">
                <a:pos x="T0" y="T1"/>
              </a:cxn>
              <a:cxn ang="0">
                <a:pos x="T2" y="T3"/>
              </a:cxn>
              <a:cxn ang="0">
                <a:pos x="T4" y="T5"/>
              </a:cxn>
            </a:cxnLst>
            <a:rect l="0" t="0" r="r" b="b"/>
            <a:pathLst>
              <a:path w="1755" h="1492">
                <a:moveTo>
                  <a:pt x="11" y="1492"/>
                </a:moveTo>
                <a:cubicBezTo>
                  <a:pt x="5" y="990"/>
                  <a:pt x="0" y="488"/>
                  <a:pt x="291" y="244"/>
                </a:cubicBezTo>
                <a:cubicBezTo>
                  <a:pt x="582" y="0"/>
                  <a:pt x="1168" y="14"/>
                  <a:pt x="1755" y="28"/>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20" name="Freeform 244"/>
          <p:cNvSpPr>
            <a:spLocks/>
          </p:cNvSpPr>
          <p:nvPr/>
        </p:nvSpPr>
        <p:spPr bwMode="auto">
          <a:xfrm>
            <a:off x="4824413" y="3262313"/>
            <a:ext cx="1463675" cy="1444625"/>
          </a:xfrm>
          <a:custGeom>
            <a:avLst/>
            <a:gdLst>
              <a:gd name="T0" fmla="*/ 236 w 2132"/>
              <a:gd name="T1" fmla="*/ 2040 h 2040"/>
              <a:gd name="T2" fmla="*/ 92 w 2132"/>
              <a:gd name="T3" fmla="*/ 1592 h 2040"/>
              <a:gd name="T4" fmla="*/ 340 w 2132"/>
              <a:gd name="T5" fmla="*/ 256 h 2040"/>
              <a:gd name="T6" fmla="*/ 2132 w 2132"/>
              <a:gd name="T7" fmla="*/ 56 h 2040"/>
            </a:gdLst>
            <a:ahLst/>
            <a:cxnLst>
              <a:cxn ang="0">
                <a:pos x="T0" y="T1"/>
              </a:cxn>
              <a:cxn ang="0">
                <a:pos x="T2" y="T3"/>
              </a:cxn>
              <a:cxn ang="0">
                <a:pos x="T4" y="T5"/>
              </a:cxn>
              <a:cxn ang="0">
                <a:pos x="T6" y="T7"/>
              </a:cxn>
            </a:cxnLst>
            <a:rect l="0" t="0" r="r" b="b"/>
            <a:pathLst>
              <a:path w="2132" h="2040">
                <a:moveTo>
                  <a:pt x="236" y="2040"/>
                </a:moveTo>
                <a:cubicBezTo>
                  <a:pt x="155" y="1964"/>
                  <a:pt x="75" y="1889"/>
                  <a:pt x="92" y="1592"/>
                </a:cubicBezTo>
                <a:cubicBezTo>
                  <a:pt x="109" y="1295"/>
                  <a:pt x="0" y="512"/>
                  <a:pt x="340" y="256"/>
                </a:cubicBezTo>
                <a:cubicBezTo>
                  <a:pt x="680" y="0"/>
                  <a:pt x="1406" y="28"/>
                  <a:pt x="2132" y="56"/>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21" name="Line 245"/>
          <p:cNvSpPr>
            <a:spLocks noChangeShapeType="1"/>
          </p:cNvSpPr>
          <p:nvPr/>
        </p:nvSpPr>
        <p:spPr bwMode="auto">
          <a:xfrm flipV="1">
            <a:off x="5810250" y="3425825"/>
            <a:ext cx="514350" cy="4127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22" name="Rectangle 246"/>
          <p:cNvSpPr>
            <a:spLocks noChangeArrowheads="1"/>
          </p:cNvSpPr>
          <p:nvPr/>
        </p:nvSpPr>
        <p:spPr bwMode="auto">
          <a:xfrm>
            <a:off x="6637338" y="3736975"/>
            <a:ext cx="85725"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423" name="Rectangle 247"/>
          <p:cNvSpPr>
            <a:spLocks noChangeArrowheads="1"/>
          </p:cNvSpPr>
          <p:nvPr/>
        </p:nvSpPr>
        <p:spPr bwMode="auto">
          <a:xfrm>
            <a:off x="6129338" y="3500438"/>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424" name="Freeform 248"/>
          <p:cNvSpPr>
            <a:spLocks noChangeArrowheads="1"/>
          </p:cNvSpPr>
          <p:nvPr/>
        </p:nvSpPr>
        <p:spPr bwMode="auto">
          <a:xfrm>
            <a:off x="5565775" y="3776663"/>
            <a:ext cx="268288"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25" name="Rectangle 249"/>
          <p:cNvSpPr>
            <a:spLocks noChangeArrowheads="1"/>
          </p:cNvSpPr>
          <p:nvPr/>
        </p:nvSpPr>
        <p:spPr bwMode="auto">
          <a:xfrm>
            <a:off x="5640388" y="3808413"/>
            <a:ext cx="112712" cy="212725"/>
          </a:xfrm>
          <a:prstGeom prst="rect">
            <a:avLst/>
          </a:prstGeom>
          <a:solidFill>
            <a:srgbClr val="FF0000"/>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50426" name="Freeform 250"/>
          <p:cNvSpPr>
            <a:spLocks noChangeArrowheads="1"/>
          </p:cNvSpPr>
          <p:nvPr/>
        </p:nvSpPr>
        <p:spPr bwMode="auto">
          <a:xfrm>
            <a:off x="6010275" y="3786188"/>
            <a:ext cx="269875" cy="28892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27" name="Freeform 251"/>
          <p:cNvSpPr>
            <a:spLocks/>
          </p:cNvSpPr>
          <p:nvPr/>
        </p:nvSpPr>
        <p:spPr bwMode="auto">
          <a:xfrm rot="5820000">
            <a:off x="5795169" y="3882231"/>
            <a:ext cx="161925" cy="125413"/>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28" name="Rectangle 252"/>
          <p:cNvSpPr>
            <a:spLocks noChangeArrowheads="1"/>
          </p:cNvSpPr>
          <p:nvPr/>
        </p:nvSpPr>
        <p:spPr bwMode="auto">
          <a:xfrm>
            <a:off x="6292850" y="3622675"/>
            <a:ext cx="82550"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429" name="Rectangle 253"/>
          <p:cNvSpPr>
            <a:spLocks noChangeArrowheads="1"/>
          </p:cNvSpPr>
          <p:nvPr/>
        </p:nvSpPr>
        <p:spPr bwMode="auto">
          <a:xfrm>
            <a:off x="6064250" y="4170363"/>
            <a:ext cx="42863"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430" name="Rectangle 254"/>
          <p:cNvSpPr>
            <a:spLocks noChangeArrowheads="1"/>
          </p:cNvSpPr>
          <p:nvPr/>
        </p:nvSpPr>
        <p:spPr bwMode="auto">
          <a:xfrm>
            <a:off x="6364288" y="3154363"/>
            <a:ext cx="88900" cy="1825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31" name="Rectangle 255"/>
          <p:cNvSpPr>
            <a:spLocks noChangeArrowheads="1"/>
          </p:cNvSpPr>
          <p:nvPr/>
        </p:nvSpPr>
        <p:spPr bwMode="auto">
          <a:xfrm>
            <a:off x="4862513" y="4200525"/>
            <a:ext cx="42862"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432" name="Rectangle 256"/>
          <p:cNvSpPr>
            <a:spLocks noChangeArrowheads="1"/>
          </p:cNvSpPr>
          <p:nvPr/>
        </p:nvSpPr>
        <p:spPr bwMode="auto">
          <a:xfrm>
            <a:off x="4843463" y="4124325"/>
            <a:ext cx="77787" cy="182563"/>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33" name="Rectangle 257"/>
          <p:cNvSpPr>
            <a:spLocks noChangeArrowheads="1"/>
          </p:cNvSpPr>
          <p:nvPr/>
        </p:nvSpPr>
        <p:spPr bwMode="auto">
          <a:xfrm>
            <a:off x="6637338" y="3681413"/>
            <a:ext cx="95250" cy="182562"/>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34" name="Rectangle 258"/>
          <p:cNvSpPr>
            <a:spLocks noChangeArrowheads="1"/>
          </p:cNvSpPr>
          <p:nvPr/>
        </p:nvSpPr>
        <p:spPr bwMode="auto">
          <a:xfrm>
            <a:off x="6130925" y="3452813"/>
            <a:ext cx="77788" cy="182562"/>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35" name="Rectangle 259"/>
          <p:cNvSpPr>
            <a:spLocks noChangeArrowheads="1"/>
          </p:cNvSpPr>
          <p:nvPr/>
        </p:nvSpPr>
        <p:spPr bwMode="auto">
          <a:xfrm>
            <a:off x="6284913" y="3546475"/>
            <a:ext cx="49212" cy="182563"/>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36" name="Rectangle 260"/>
          <p:cNvSpPr>
            <a:spLocks noChangeArrowheads="1"/>
          </p:cNvSpPr>
          <p:nvPr/>
        </p:nvSpPr>
        <p:spPr bwMode="auto">
          <a:xfrm>
            <a:off x="5051425" y="3975100"/>
            <a:ext cx="87313"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437" name="Rectangle 261"/>
          <p:cNvSpPr>
            <a:spLocks noChangeArrowheads="1"/>
          </p:cNvSpPr>
          <p:nvPr/>
        </p:nvSpPr>
        <p:spPr bwMode="auto">
          <a:xfrm>
            <a:off x="5051425" y="3892550"/>
            <a:ext cx="88900" cy="182563"/>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38" name="Rectangle 262"/>
          <p:cNvSpPr>
            <a:spLocks noChangeArrowheads="1"/>
          </p:cNvSpPr>
          <p:nvPr/>
        </p:nvSpPr>
        <p:spPr bwMode="auto">
          <a:xfrm>
            <a:off x="5310188" y="3759200"/>
            <a:ext cx="77787"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439" name="Rectangle 263"/>
          <p:cNvSpPr>
            <a:spLocks noChangeArrowheads="1"/>
          </p:cNvSpPr>
          <p:nvPr/>
        </p:nvSpPr>
        <p:spPr bwMode="auto">
          <a:xfrm>
            <a:off x="5302250" y="3694113"/>
            <a:ext cx="71438" cy="182562"/>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40" name="Rectangle 264"/>
          <p:cNvSpPr>
            <a:spLocks noChangeArrowheads="1"/>
          </p:cNvSpPr>
          <p:nvPr/>
        </p:nvSpPr>
        <p:spPr bwMode="auto">
          <a:xfrm>
            <a:off x="6081713" y="3814763"/>
            <a:ext cx="109537"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50441" name="Rectangle 265"/>
          <p:cNvSpPr>
            <a:spLocks noChangeArrowheads="1"/>
          </p:cNvSpPr>
          <p:nvPr/>
        </p:nvSpPr>
        <p:spPr bwMode="auto">
          <a:xfrm>
            <a:off x="1268413" y="4621213"/>
            <a:ext cx="269875" cy="29051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42" name="Rectangle 266"/>
          <p:cNvSpPr>
            <a:spLocks noChangeArrowheads="1"/>
          </p:cNvSpPr>
          <p:nvPr/>
        </p:nvSpPr>
        <p:spPr bwMode="auto">
          <a:xfrm>
            <a:off x="1285875" y="4648200"/>
            <a:ext cx="274638" cy="207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Fa</a:t>
            </a:r>
          </a:p>
        </p:txBody>
      </p:sp>
      <p:sp>
        <p:nvSpPr>
          <p:cNvPr id="50443" name="Freeform 267"/>
          <p:cNvSpPr>
            <a:spLocks noChangeArrowheads="1"/>
          </p:cNvSpPr>
          <p:nvPr/>
        </p:nvSpPr>
        <p:spPr bwMode="auto">
          <a:xfrm>
            <a:off x="588963" y="3998913"/>
            <a:ext cx="269875" cy="29051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44" name="Rectangle 268"/>
          <p:cNvSpPr>
            <a:spLocks noChangeArrowheads="1"/>
          </p:cNvSpPr>
          <p:nvPr/>
        </p:nvSpPr>
        <p:spPr bwMode="auto">
          <a:xfrm>
            <a:off x="666750" y="4035425"/>
            <a:ext cx="119063"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50445" name="Line 269"/>
          <p:cNvSpPr>
            <a:spLocks noChangeShapeType="1"/>
          </p:cNvSpPr>
          <p:nvPr/>
        </p:nvSpPr>
        <p:spPr bwMode="auto">
          <a:xfrm>
            <a:off x="854075" y="4254500"/>
            <a:ext cx="423863" cy="34131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46" name="Line 270"/>
          <p:cNvSpPr>
            <a:spLocks noChangeShapeType="1"/>
          </p:cNvSpPr>
          <p:nvPr/>
        </p:nvSpPr>
        <p:spPr bwMode="auto">
          <a:xfrm>
            <a:off x="1133475" y="4083050"/>
            <a:ext cx="234950" cy="51276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47" name="Rectangle 271"/>
          <p:cNvSpPr>
            <a:spLocks noChangeArrowheads="1"/>
          </p:cNvSpPr>
          <p:nvPr/>
        </p:nvSpPr>
        <p:spPr bwMode="auto">
          <a:xfrm>
            <a:off x="1223963" y="4179888"/>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448" name="Line 272"/>
          <p:cNvSpPr>
            <a:spLocks noChangeShapeType="1"/>
          </p:cNvSpPr>
          <p:nvPr/>
        </p:nvSpPr>
        <p:spPr bwMode="auto">
          <a:xfrm flipH="1">
            <a:off x="1435100" y="4092575"/>
            <a:ext cx="87313" cy="50323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49" name="Freeform 273"/>
          <p:cNvSpPr>
            <a:spLocks noChangeArrowheads="1"/>
          </p:cNvSpPr>
          <p:nvPr/>
        </p:nvSpPr>
        <p:spPr bwMode="auto">
          <a:xfrm>
            <a:off x="379413" y="4329113"/>
            <a:ext cx="271462"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50" name="Rectangle 274"/>
          <p:cNvSpPr>
            <a:spLocks noChangeArrowheads="1"/>
          </p:cNvSpPr>
          <p:nvPr/>
        </p:nvSpPr>
        <p:spPr bwMode="auto">
          <a:xfrm>
            <a:off x="458788" y="4356100"/>
            <a:ext cx="128587"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50451" name="Line 275"/>
          <p:cNvSpPr>
            <a:spLocks noChangeShapeType="1"/>
          </p:cNvSpPr>
          <p:nvPr/>
        </p:nvSpPr>
        <p:spPr bwMode="auto">
          <a:xfrm>
            <a:off x="660400" y="4506913"/>
            <a:ext cx="596900" cy="20478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52" name="Rectangle 276"/>
          <p:cNvSpPr>
            <a:spLocks noChangeArrowheads="1"/>
          </p:cNvSpPr>
          <p:nvPr/>
        </p:nvSpPr>
        <p:spPr bwMode="auto">
          <a:xfrm>
            <a:off x="833438" y="4462463"/>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453" name="Freeform 277"/>
          <p:cNvSpPr>
            <a:spLocks noChangeArrowheads="1"/>
          </p:cNvSpPr>
          <p:nvPr/>
        </p:nvSpPr>
        <p:spPr bwMode="auto">
          <a:xfrm>
            <a:off x="341313" y="4713288"/>
            <a:ext cx="271462"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54" name="Rectangle 278"/>
          <p:cNvSpPr>
            <a:spLocks noChangeArrowheads="1"/>
          </p:cNvSpPr>
          <p:nvPr/>
        </p:nvSpPr>
        <p:spPr bwMode="auto">
          <a:xfrm>
            <a:off x="430213" y="4745038"/>
            <a:ext cx="109537"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50455" name="Freeform 279"/>
          <p:cNvSpPr>
            <a:spLocks noChangeArrowheads="1"/>
          </p:cNvSpPr>
          <p:nvPr/>
        </p:nvSpPr>
        <p:spPr bwMode="auto">
          <a:xfrm>
            <a:off x="1766888" y="4052888"/>
            <a:ext cx="268287" cy="29051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56" name="Rectangle 280"/>
          <p:cNvSpPr>
            <a:spLocks noChangeArrowheads="1"/>
          </p:cNvSpPr>
          <p:nvPr/>
        </p:nvSpPr>
        <p:spPr bwMode="auto">
          <a:xfrm>
            <a:off x="1847850" y="4102100"/>
            <a:ext cx="119063"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50457" name="Line 281"/>
          <p:cNvSpPr>
            <a:spLocks noChangeShapeType="1"/>
          </p:cNvSpPr>
          <p:nvPr/>
        </p:nvSpPr>
        <p:spPr bwMode="auto">
          <a:xfrm flipH="1">
            <a:off x="633413" y="4808538"/>
            <a:ext cx="623887" cy="30162"/>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58" name="Rectangle 282"/>
          <p:cNvSpPr>
            <a:spLocks noChangeArrowheads="1"/>
          </p:cNvSpPr>
          <p:nvPr/>
        </p:nvSpPr>
        <p:spPr bwMode="auto">
          <a:xfrm>
            <a:off x="852488" y="4729163"/>
            <a:ext cx="42862"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459" name="Line 283"/>
          <p:cNvSpPr>
            <a:spLocks noChangeShapeType="1"/>
          </p:cNvSpPr>
          <p:nvPr/>
        </p:nvSpPr>
        <p:spPr bwMode="auto">
          <a:xfrm flipH="1">
            <a:off x="1565275" y="4294188"/>
            <a:ext cx="241300" cy="30797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60" name="Rectangle 284"/>
          <p:cNvSpPr>
            <a:spLocks noChangeArrowheads="1"/>
          </p:cNvSpPr>
          <p:nvPr/>
        </p:nvSpPr>
        <p:spPr bwMode="auto">
          <a:xfrm>
            <a:off x="1665288" y="4297363"/>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461" name="Freeform 285"/>
          <p:cNvSpPr>
            <a:spLocks noChangeArrowheads="1"/>
          </p:cNvSpPr>
          <p:nvPr/>
        </p:nvSpPr>
        <p:spPr bwMode="auto">
          <a:xfrm>
            <a:off x="1709738" y="3209925"/>
            <a:ext cx="309562" cy="32067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96969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62" name="Rectangle 286"/>
          <p:cNvSpPr>
            <a:spLocks noChangeArrowheads="1"/>
          </p:cNvSpPr>
          <p:nvPr/>
        </p:nvSpPr>
        <p:spPr bwMode="auto">
          <a:xfrm>
            <a:off x="1758950" y="3271838"/>
            <a:ext cx="266700" cy="207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Sp</a:t>
            </a:r>
          </a:p>
        </p:txBody>
      </p:sp>
      <p:sp>
        <p:nvSpPr>
          <p:cNvPr id="50463" name="Line 287"/>
          <p:cNvSpPr>
            <a:spLocks noChangeShapeType="1"/>
          </p:cNvSpPr>
          <p:nvPr/>
        </p:nvSpPr>
        <p:spPr bwMode="auto">
          <a:xfrm flipV="1">
            <a:off x="1616075" y="3502025"/>
            <a:ext cx="184150" cy="32543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64" name="Freeform 288"/>
          <p:cNvSpPr>
            <a:spLocks/>
          </p:cNvSpPr>
          <p:nvPr/>
        </p:nvSpPr>
        <p:spPr bwMode="auto">
          <a:xfrm>
            <a:off x="1947863" y="3462338"/>
            <a:ext cx="144462" cy="639762"/>
          </a:xfrm>
          <a:custGeom>
            <a:avLst/>
            <a:gdLst>
              <a:gd name="T0" fmla="*/ 144 w 320"/>
              <a:gd name="T1" fmla="*/ 1008 h 1008"/>
              <a:gd name="T2" fmla="*/ 296 w 320"/>
              <a:gd name="T3" fmla="*/ 472 h 1008"/>
              <a:gd name="T4" fmla="*/ 0 w 320"/>
              <a:gd name="T5" fmla="*/ 0 h 1008"/>
            </a:gdLst>
            <a:ahLst/>
            <a:cxnLst>
              <a:cxn ang="0">
                <a:pos x="T0" y="T1"/>
              </a:cxn>
              <a:cxn ang="0">
                <a:pos x="T2" y="T3"/>
              </a:cxn>
              <a:cxn ang="0">
                <a:pos x="T4" y="T5"/>
              </a:cxn>
            </a:cxnLst>
            <a:rect l="0" t="0" r="r" b="b"/>
            <a:pathLst>
              <a:path w="320" h="1008">
                <a:moveTo>
                  <a:pt x="144" y="1008"/>
                </a:moveTo>
                <a:cubicBezTo>
                  <a:pt x="232" y="824"/>
                  <a:pt x="320" y="640"/>
                  <a:pt x="296" y="472"/>
                </a:cubicBezTo>
                <a:cubicBezTo>
                  <a:pt x="272" y="304"/>
                  <a:pt x="136" y="152"/>
                  <a:pt x="0" y="0"/>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65" name="Freeform 289"/>
          <p:cNvSpPr>
            <a:spLocks/>
          </p:cNvSpPr>
          <p:nvPr/>
        </p:nvSpPr>
        <p:spPr bwMode="auto">
          <a:xfrm>
            <a:off x="709613" y="3375025"/>
            <a:ext cx="982662" cy="617538"/>
          </a:xfrm>
          <a:custGeom>
            <a:avLst/>
            <a:gdLst>
              <a:gd name="T0" fmla="*/ 0 w 976"/>
              <a:gd name="T1" fmla="*/ 864 h 864"/>
              <a:gd name="T2" fmla="*/ 272 w 976"/>
              <a:gd name="T3" fmla="*/ 144 h 864"/>
              <a:gd name="T4" fmla="*/ 976 w 976"/>
              <a:gd name="T5" fmla="*/ 0 h 864"/>
            </a:gdLst>
            <a:ahLst/>
            <a:cxnLst>
              <a:cxn ang="0">
                <a:pos x="T0" y="T1"/>
              </a:cxn>
              <a:cxn ang="0">
                <a:pos x="T2" y="T3"/>
              </a:cxn>
              <a:cxn ang="0">
                <a:pos x="T4" y="T5"/>
              </a:cxn>
            </a:cxnLst>
            <a:rect l="0" t="0" r="r" b="b"/>
            <a:pathLst>
              <a:path w="976" h="864">
                <a:moveTo>
                  <a:pt x="0" y="864"/>
                </a:moveTo>
                <a:cubicBezTo>
                  <a:pt x="54" y="576"/>
                  <a:pt x="109" y="288"/>
                  <a:pt x="272" y="144"/>
                </a:cubicBezTo>
                <a:cubicBezTo>
                  <a:pt x="435" y="0"/>
                  <a:pt x="705" y="0"/>
                  <a:pt x="976" y="0"/>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66" name="Rectangle 290"/>
          <p:cNvSpPr>
            <a:spLocks noChangeArrowheads="1"/>
          </p:cNvSpPr>
          <p:nvPr/>
        </p:nvSpPr>
        <p:spPr bwMode="auto">
          <a:xfrm>
            <a:off x="974725" y="4265613"/>
            <a:ext cx="77788"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467" name="Freeform 291"/>
          <p:cNvSpPr>
            <a:spLocks/>
          </p:cNvSpPr>
          <p:nvPr/>
        </p:nvSpPr>
        <p:spPr bwMode="auto">
          <a:xfrm>
            <a:off x="473075" y="3336925"/>
            <a:ext cx="1214438" cy="973138"/>
          </a:xfrm>
          <a:custGeom>
            <a:avLst/>
            <a:gdLst>
              <a:gd name="T0" fmla="*/ 11 w 1755"/>
              <a:gd name="T1" fmla="*/ 1492 h 1492"/>
              <a:gd name="T2" fmla="*/ 291 w 1755"/>
              <a:gd name="T3" fmla="*/ 244 h 1492"/>
              <a:gd name="T4" fmla="*/ 1755 w 1755"/>
              <a:gd name="T5" fmla="*/ 28 h 1492"/>
            </a:gdLst>
            <a:ahLst/>
            <a:cxnLst>
              <a:cxn ang="0">
                <a:pos x="T0" y="T1"/>
              </a:cxn>
              <a:cxn ang="0">
                <a:pos x="T2" y="T3"/>
              </a:cxn>
              <a:cxn ang="0">
                <a:pos x="T4" y="T5"/>
              </a:cxn>
            </a:cxnLst>
            <a:rect l="0" t="0" r="r" b="b"/>
            <a:pathLst>
              <a:path w="1755" h="1492">
                <a:moveTo>
                  <a:pt x="11" y="1492"/>
                </a:moveTo>
                <a:cubicBezTo>
                  <a:pt x="5" y="990"/>
                  <a:pt x="0" y="488"/>
                  <a:pt x="291" y="244"/>
                </a:cubicBezTo>
                <a:cubicBezTo>
                  <a:pt x="582" y="0"/>
                  <a:pt x="1168" y="14"/>
                  <a:pt x="1755" y="28"/>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68" name="Freeform 292"/>
          <p:cNvSpPr>
            <a:spLocks/>
          </p:cNvSpPr>
          <p:nvPr/>
        </p:nvSpPr>
        <p:spPr bwMode="auto">
          <a:xfrm>
            <a:off x="215900" y="3279775"/>
            <a:ext cx="1463675" cy="1444625"/>
          </a:xfrm>
          <a:custGeom>
            <a:avLst/>
            <a:gdLst>
              <a:gd name="T0" fmla="*/ 236 w 2132"/>
              <a:gd name="T1" fmla="*/ 2040 h 2040"/>
              <a:gd name="T2" fmla="*/ 92 w 2132"/>
              <a:gd name="T3" fmla="*/ 1592 h 2040"/>
              <a:gd name="T4" fmla="*/ 340 w 2132"/>
              <a:gd name="T5" fmla="*/ 256 h 2040"/>
              <a:gd name="T6" fmla="*/ 2132 w 2132"/>
              <a:gd name="T7" fmla="*/ 56 h 2040"/>
            </a:gdLst>
            <a:ahLst/>
            <a:cxnLst>
              <a:cxn ang="0">
                <a:pos x="T0" y="T1"/>
              </a:cxn>
              <a:cxn ang="0">
                <a:pos x="T2" y="T3"/>
              </a:cxn>
              <a:cxn ang="0">
                <a:pos x="T4" y="T5"/>
              </a:cxn>
              <a:cxn ang="0">
                <a:pos x="T6" y="T7"/>
              </a:cxn>
            </a:cxnLst>
            <a:rect l="0" t="0" r="r" b="b"/>
            <a:pathLst>
              <a:path w="2132" h="2040">
                <a:moveTo>
                  <a:pt x="236" y="2040"/>
                </a:moveTo>
                <a:cubicBezTo>
                  <a:pt x="155" y="1964"/>
                  <a:pt x="75" y="1889"/>
                  <a:pt x="92" y="1592"/>
                </a:cubicBezTo>
                <a:cubicBezTo>
                  <a:pt x="109" y="1295"/>
                  <a:pt x="0" y="512"/>
                  <a:pt x="340" y="256"/>
                </a:cubicBezTo>
                <a:cubicBezTo>
                  <a:pt x="680" y="0"/>
                  <a:pt x="1406" y="28"/>
                  <a:pt x="2132" y="56"/>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69" name="Line 293"/>
          <p:cNvSpPr>
            <a:spLocks noChangeShapeType="1"/>
          </p:cNvSpPr>
          <p:nvPr/>
        </p:nvSpPr>
        <p:spPr bwMode="auto">
          <a:xfrm flipV="1">
            <a:off x="1201738" y="3443288"/>
            <a:ext cx="514350" cy="4127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70" name="Rectangle 294"/>
          <p:cNvSpPr>
            <a:spLocks noChangeArrowheads="1"/>
          </p:cNvSpPr>
          <p:nvPr/>
        </p:nvSpPr>
        <p:spPr bwMode="auto">
          <a:xfrm>
            <a:off x="2027238" y="3754438"/>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471" name="Rectangle 295"/>
          <p:cNvSpPr>
            <a:spLocks noChangeArrowheads="1"/>
          </p:cNvSpPr>
          <p:nvPr/>
        </p:nvSpPr>
        <p:spPr bwMode="auto">
          <a:xfrm>
            <a:off x="1522413" y="3517900"/>
            <a:ext cx="85725"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472" name="Freeform 296"/>
          <p:cNvSpPr>
            <a:spLocks noChangeArrowheads="1"/>
          </p:cNvSpPr>
          <p:nvPr/>
        </p:nvSpPr>
        <p:spPr bwMode="auto">
          <a:xfrm>
            <a:off x="957263" y="3794125"/>
            <a:ext cx="268287"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73" name="Rectangle 297"/>
          <p:cNvSpPr>
            <a:spLocks noChangeArrowheads="1"/>
          </p:cNvSpPr>
          <p:nvPr/>
        </p:nvSpPr>
        <p:spPr bwMode="auto">
          <a:xfrm>
            <a:off x="1031875" y="3825875"/>
            <a:ext cx="112713"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50474" name="Freeform 298"/>
          <p:cNvSpPr>
            <a:spLocks noChangeArrowheads="1"/>
          </p:cNvSpPr>
          <p:nvPr/>
        </p:nvSpPr>
        <p:spPr bwMode="auto">
          <a:xfrm>
            <a:off x="1401763" y="3803650"/>
            <a:ext cx="269875" cy="28892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75" name="Freeform 299"/>
          <p:cNvSpPr>
            <a:spLocks/>
          </p:cNvSpPr>
          <p:nvPr/>
        </p:nvSpPr>
        <p:spPr bwMode="auto">
          <a:xfrm rot="19680000">
            <a:off x="903288" y="3678238"/>
            <a:ext cx="128587" cy="139700"/>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76" name="Rectangle 300"/>
          <p:cNvSpPr>
            <a:spLocks noChangeArrowheads="1"/>
          </p:cNvSpPr>
          <p:nvPr/>
        </p:nvSpPr>
        <p:spPr bwMode="auto">
          <a:xfrm>
            <a:off x="876300" y="3584575"/>
            <a:ext cx="98425"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50477" name="Freeform 301"/>
          <p:cNvSpPr>
            <a:spLocks/>
          </p:cNvSpPr>
          <p:nvPr/>
        </p:nvSpPr>
        <p:spPr bwMode="auto">
          <a:xfrm rot="5820000">
            <a:off x="1618456" y="3918745"/>
            <a:ext cx="161925" cy="125412"/>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78" name="Rectangle 302"/>
          <p:cNvSpPr>
            <a:spLocks noChangeArrowheads="1"/>
          </p:cNvSpPr>
          <p:nvPr/>
        </p:nvSpPr>
        <p:spPr bwMode="auto">
          <a:xfrm>
            <a:off x="1725613" y="3900488"/>
            <a:ext cx="74612"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50479" name="Freeform 303"/>
          <p:cNvSpPr>
            <a:spLocks/>
          </p:cNvSpPr>
          <p:nvPr/>
        </p:nvSpPr>
        <p:spPr bwMode="auto">
          <a:xfrm>
            <a:off x="1101725" y="3638550"/>
            <a:ext cx="438150" cy="146050"/>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80" name="Rectangle 304"/>
          <p:cNvSpPr>
            <a:spLocks noChangeArrowheads="1"/>
          </p:cNvSpPr>
          <p:nvPr/>
        </p:nvSpPr>
        <p:spPr bwMode="auto">
          <a:xfrm>
            <a:off x="1284288" y="3503613"/>
            <a:ext cx="84137"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50481" name="Rectangle 305"/>
          <p:cNvSpPr>
            <a:spLocks noChangeArrowheads="1"/>
          </p:cNvSpPr>
          <p:nvPr/>
        </p:nvSpPr>
        <p:spPr bwMode="auto">
          <a:xfrm>
            <a:off x="1684338" y="3640138"/>
            <a:ext cx="82550"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482" name="Rectangle 306"/>
          <p:cNvSpPr>
            <a:spLocks noChangeArrowheads="1"/>
          </p:cNvSpPr>
          <p:nvPr/>
        </p:nvSpPr>
        <p:spPr bwMode="auto">
          <a:xfrm>
            <a:off x="1473200" y="4173538"/>
            <a:ext cx="42863"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483" name="Rectangle 307"/>
          <p:cNvSpPr>
            <a:spLocks noChangeArrowheads="1"/>
          </p:cNvSpPr>
          <p:nvPr/>
        </p:nvSpPr>
        <p:spPr bwMode="auto">
          <a:xfrm>
            <a:off x="1755775" y="3171825"/>
            <a:ext cx="88900" cy="1825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84" name="Rectangle 308"/>
          <p:cNvSpPr>
            <a:spLocks noChangeArrowheads="1"/>
          </p:cNvSpPr>
          <p:nvPr/>
        </p:nvSpPr>
        <p:spPr bwMode="auto">
          <a:xfrm>
            <a:off x="425450" y="3373438"/>
            <a:ext cx="42863"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485" name="Rectangle 309"/>
          <p:cNvSpPr>
            <a:spLocks noChangeArrowheads="1"/>
          </p:cNvSpPr>
          <p:nvPr/>
        </p:nvSpPr>
        <p:spPr bwMode="auto">
          <a:xfrm>
            <a:off x="395288" y="3282950"/>
            <a:ext cx="77787" cy="182563"/>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86" name="Rectangle 310"/>
          <p:cNvSpPr>
            <a:spLocks noChangeArrowheads="1"/>
          </p:cNvSpPr>
          <p:nvPr/>
        </p:nvSpPr>
        <p:spPr bwMode="auto">
          <a:xfrm>
            <a:off x="2028825" y="3698875"/>
            <a:ext cx="95250" cy="182563"/>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87" name="Rectangle 311"/>
          <p:cNvSpPr>
            <a:spLocks noChangeArrowheads="1"/>
          </p:cNvSpPr>
          <p:nvPr/>
        </p:nvSpPr>
        <p:spPr bwMode="auto">
          <a:xfrm>
            <a:off x="1522413" y="3470275"/>
            <a:ext cx="77787" cy="182563"/>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88" name="Rectangle 312"/>
          <p:cNvSpPr>
            <a:spLocks noChangeArrowheads="1"/>
          </p:cNvSpPr>
          <p:nvPr/>
        </p:nvSpPr>
        <p:spPr bwMode="auto">
          <a:xfrm>
            <a:off x="1676400" y="3563938"/>
            <a:ext cx="49213" cy="182562"/>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89" name="Rectangle 313"/>
          <p:cNvSpPr>
            <a:spLocks noChangeArrowheads="1"/>
          </p:cNvSpPr>
          <p:nvPr/>
        </p:nvSpPr>
        <p:spPr bwMode="auto">
          <a:xfrm>
            <a:off x="741363" y="3363913"/>
            <a:ext cx="87312"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490" name="Rectangle 314"/>
          <p:cNvSpPr>
            <a:spLocks noChangeArrowheads="1"/>
          </p:cNvSpPr>
          <p:nvPr/>
        </p:nvSpPr>
        <p:spPr bwMode="auto">
          <a:xfrm>
            <a:off x="741363" y="3279775"/>
            <a:ext cx="88900" cy="182563"/>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91" name="Rectangle 315"/>
          <p:cNvSpPr>
            <a:spLocks noChangeArrowheads="1"/>
          </p:cNvSpPr>
          <p:nvPr/>
        </p:nvSpPr>
        <p:spPr bwMode="auto">
          <a:xfrm>
            <a:off x="1030288" y="3363913"/>
            <a:ext cx="77787"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492" name="Rectangle 316"/>
          <p:cNvSpPr>
            <a:spLocks noChangeArrowheads="1"/>
          </p:cNvSpPr>
          <p:nvPr/>
        </p:nvSpPr>
        <p:spPr bwMode="auto">
          <a:xfrm>
            <a:off x="1030288" y="3279775"/>
            <a:ext cx="71437" cy="182563"/>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93" name="Rectangle 317"/>
          <p:cNvSpPr>
            <a:spLocks noChangeArrowheads="1"/>
          </p:cNvSpPr>
          <p:nvPr/>
        </p:nvSpPr>
        <p:spPr bwMode="auto">
          <a:xfrm>
            <a:off x="1473200" y="3832225"/>
            <a:ext cx="109538"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50494" name="Line 318"/>
          <p:cNvSpPr>
            <a:spLocks noChangeShapeType="1"/>
          </p:cNvSpPr>
          <p:nvPr/>
        </p:nvSpPr>
        <p:spPr bwMode="auto">
          <a:xfrm flipH="1">
            <a:off x="2800350" y="4903788"/>
            <a:ext cx="211138" cy="6921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95" name="Rectangle 319"/>
          <p:cNvSpPr>
            <a:spLocks noChangeArrowheads="1"/>
          </p:cNvSpPr>
          <p:nvPr/>
        </p:nvSpPr>
        <p:spPr bwMode="auto">
          <a:xfrm>
            <a:off x="2859088" y="5022850"/>
            <a:ext cx="177800"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50496" name="Line 320"/>
          <p:cNvSpPr>
            <a:spLocks noChangeShapeType="1"/>
          </p:cNvSpPr>
          <p:nvPr/>
        </p:nvSpPr>
        <p:spPr bwMode="auto">
          <a:xfrm flipH="1">
            <a:off x="2322513" y="4038600"/>
            <a:ext cx="1016000" cy="1533525"/>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97" name="Line 321"/>
          <p:cNvSpPr>
            <a:spLocks noChangeShapeType="1"/>
          </p:cNvSpPr>
          <p:nvPr/>
        </p:nvSpPr>
        <p:spPr bwMode="auto">
          <a:xfrm>
            <a:off x="1543050" y="4903788"/>
            <a:ext cx="1120775" cy="6921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98" name="Rectangle 322"/>
          <p:cNvSpPr>
            <a:spLocks noChangeArrowheads="1"/>
          </p:cNvSpPr>
          <p:nvPr/>
        </p:nvSpPr>
        <p:spPr bwMode="auto">
          <a:xfrm>
            <a:off x="1624013" y="4906963"/>
            <a:ext cx="127000"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50499" name="Line 323"/>
          <p:cNvSpPr>
            <a:spLocks noChangeShapeType="1"/>
          </p:cNvSpPr>
          <p:nvPr/>
        </p:nvSpPr>
        <p:spPr bwMode="auto">
          <a:xfrm>
            <a:off x="1201738" y="4027488"/>
            <a:ext cx="1020762" cy="1554162"/>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00" name="Rectangle 324"/>
          <p:cNvSpPr>
            <a:spLocks noChangeArrowheads="1"/>
          </p:cNvSpPr>
          <p:nvPr/>
        </p:nvSpPr>
        <p:spPr bwMode="auto">
          <a:xfrm>
            <a:off x="2459038" y="6391275"/>
            <a:ext cx="269875" cy="290513"/>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01" name="Rectangle 325"/>
          <p:cNvSpPr>
            <a:spLocks noChangeArrowheads="1"/>
          </p:cNvSpPr>
          <p:nvPr/>
        </p:nvSpPr>
        <p:spPr bwMode="auto">
          <a:xfrm>
            <a:off x="2476500" y="6437313"/>
            <a:ext cx="274638" cy="207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Ch</a:t>
            </a:r>
          </a:p>
        </p:txBody>
      </p:sp>
      <p:sp>
        <p:nvSpPr>
          <p:cNvPr id="50502" name="Freeform 326"/>
          <p:cNvSpPr>
            <a:spLocks noChangeArrowheads="1"/>
          </p:cNvSpPr>
          <p:nvPr/>
        </p:nvSpPr>
        <p:spPr bwMode="auto">
          <a:xfrm>
            <a:off x="1779588" y="5768975"/>
            <a:ext cx="269875" cy="290513"/>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03" name="Rectangle 327"/>
          <p:cNvSpPr>
            <a:spLocks noChangeArrowheads="1"/>
          </p:cNvSpPr>
          <p:nvPr/>
        </p:nvSpPr>
        <p:spPr bwMode="auto">
          <a:xfrm>
            <a:off x="1857375" y="5805488"/>
            <a:ext cx="119063"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50504" name="Line 328"/>
          <p:cNvSpPr>
            <a:spLocks noChangeShapeType="1"/>
          </p:cNvSpPr>
          <p:nvPr/>
        </p:nvSpPr>
        <p:spPr bwMode="auto">
          <a:xfrm>
            <a:off x="2044700" y="6024563"/>
            <a:ext cx="423863" cy="34131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05" name="Line 329"/>
          <p:cNvSpPr>
            <a:spLocks noChangeShapeType="1"/>
          </p:cNvSpPr>
          <p:nvPr/>
        </p:nvSpPr>
        <p:spPr bwMode="auto">
          <a:xfrm>
            <a:off x="2324100" y="5853113"/>
            <a:ext cx="234950" cy="51276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06" name="Rectangle 330"/>
          <p:cNvSpPr>
            <a:spLocks noChangeArrowheads="1"/>
          </p:cNvSpPr>
          <p:nvPr/>
        </p:nvSpPr>
        <p:spPr bwMode="auto">
          <a:xfrm>
            <a:off x="2414588" y="5949950"/>
            <a:ext cx="85725"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507" name="Line 331"/>
          <p:cNvSpPr>
            <a:spLocks noChangeShapeType="1"/>
          </p:cNvSpPr>
          <p:nvPr/>
        </p:nvSpPr>
        <p:spPr bwMode="auto">
          <a:xfrm flipH="1">
            <a:off x="2625725" y="5862638"/>
            <a:ext cx="87313" cy="50323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08" name="Freeform 332"/>
          <p:cNvSpPr>
            <a:spLocks noChangeArrowheads="1"/>
          </p:cNvSpPr>
          <p:nvPr/>
        </p:nvSpPr>
        <p:spPr bwMode="auto">
          <a:xfrm>
            <a:off x="1570038" y="6099175"/>
            <a:ext cx="271462" cy="28733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09" name="Rectangle 333"/>
          <p:cNvSpPr>
            <a:spLocks noChangeArrowheads="1"/>
          </p:cNvSpPr>
          <p:nvPr/>
        </p:nvSpPr>
        <p:spPr bwMode="auto">
          <a:xfrm>
            <a:off x="1649413" y="6126163"/>
            <a:ext cx="128587"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50510" name="Line 334"/>
          <p:cNvSpPr>
            <a:spLocks noChangeShapeType="1"/>
          </p:cNvSpPr>
          <p:nvPr/>
        </p:nvSpPr>
        <p:spPr bwMode="auto">
          <a:xfrm>
            <a:off x="1851025" y="6276975"/>
            <a:ext cx="596900" cy="20478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11" name="Rectangle 335"/>
          <p:cNvSpPr>
            <a:spLocks noChangeArrowheads="1"/>
          </p:cNvSpPr>
          <p:nvPr/>
        </p:nvSpPr>
        <p:spPr bwMode="auto">
          <a:xfrm>
            <a:off x="2022475" y="6232525"/>
            <a:ext cx="85725"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512" name="Freeform 336"/>
          <p:cNvSpPr>
            <a:spLocks noChangeArrowheads="1"/>
          </p:cNvSpPr>
          <p:nvPr/>
        </p:nvSpPr>
        <p:spPr bwMode="auto">
          <a:xfrm>
            <a:off x="1531938" y="6483350"/>
            <a:ext cx="271462" cy="28733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13" name="Rectangle 337"/>
          <p:cNvSpPr>
            <a:spLocks noChangeArrowheads="1"/>
          </p:cNvSpPr>
          <p:nvPr/>
        </p:nvSpPr>
        <p:spPr bwMode="auto">
          <a:xfrm>
            <a:off x="1620838" y="6515100"/>
            <a:ext cx="109537"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50514" name="Freeform 338"/>
          <p:cNvSpPr>
            <a:spLocks noChangeArrowheads="1"/>
          </p:cNvSpPr>
          <p:nvPr/>
        </p:nvSpPr>
        <p:spPr bwMode="auto">
          <a:xfrm>
            <a:off x="2957513" y="5822950"/>
            <a:ext cx="268287" cy="290513"/>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15" name="Rectangle 339"/>
          <p:cNvSpPr>
            <a:spLocks noChangeArrowheads="1"/>
          </p:cNvSpPr>
          <p:nvPr/>
        </p:nvSpPr>
        <p:spPr bwMode="auto">
          <a:xfrm>
            <a:off x="3038475" y="5872163"/>
            <a:ext cx="119063"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50516" name="Line 340"/>
          <p:cNvSpPr>
            <a:spLocks noChangeShapeType="1"/>
          </p:cNvSpPr>
          <p:nvPr/>
        </p:nvSpPr>
        <p:spPr bwMode="auto">
          <a:xfrm flipH="1">
            <a:off x="1824038" y="6578600"/>
            <a:ext cx="623887" cy="30163"/>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17" name="Rectangle 341"/>
          <p:cNvSpPr>
            <a:spLocks noChangeArrowheads="1"/>
          </p:cNvSpPr>
          <p:nvPr/>
        </p:nvSpPr>
        <p:spPr bwMode="auto">
          <a:xfrm>
            <a:off x="2043113" y="6499225"/>
            <a:ext cx="42862"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518" name="Line 342"/>
          <p:cNvSpPr>
            <a:spLocks noChangeShapeType="1"/>
          </p:cNvSpPr>
          <p:nvPr/>
        </p:nvSpPr>
        <p:spPr bwMode="auto">
          <a:xfrm flipH="1">
            <a:off x="2755900" y="6064250"/>
            <a:ext cx="241300" cy="30797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19" name="Rectangle 343"/>
          <p:cNvSpPr>
            <a:spLocks noChangeArrowheads="1"/>
          </p:cNvSpPr>
          <p:nvPr/>
        </p:nvSpPr>
        <p:spPr bwMode="auto">
          <a:xfrm>
            <a:off x="2852738" y="6084888"/>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520" name="Rectangle 344"/>
          <p:cNvSpPr>
            <a:spLocks noChangeArrowheads="1"/>
          </p:cNvSpPr>
          <p:nvPr/>
        </p:nvSpPr>
        <p:spPr bwMode="auto">
          <a:xfrm>
            <a:off x="2165350" y="6035675"/>
            <a:ext cx="77788"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521" name="Freeform 345"/>
          <p:cNvSpPr>
            <a:spLocks noChangeArrowheads="1"/>
          </p:cNvSpPr>
          <p:nvPr/>
        </p:nvSpPr>
        <p:spPr bwMode="auto">
          <a:xfrm>
            <a:off x="2147888" y="5564188"/>
            <a:ext cx="268287"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22" name="Rectangle 346"/>
          <p:cNvSpPr>
            <a:spLocks noChangeArrowheads="1"/>
          </p:cNvSpPr>
          <p:nvPr/>
        </p:nvSpPr>
        <p:spPr bwMode="auto">
          <a:xfrm>
            <a:off x="2222500" y="5595938"/>
            <a:ext cx="112713"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50523" name="Freeform 347"/>
          <p:cNvSpPr>
            <a:spLocks noChangeArrowheads="1"/>
          </p:cNvSpPr>
          <p:nvPr/>
        </p:nvSpPr>
        <p:spPr bwMode="auto">
          <a:xfrm>
            <a:off x="2592388" y="5573713"/>
            <a:ext cx="269875" cy="28892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24" name="Rectangle 348"/>
          <p:cNvSpPr>
            <a:spLocks noChangeArrowheads="1"/>
          </p:cNvSpPr>
          <p:nvPr/>
        </p:nvSpPr>
        <p:spPr bwMode="auto">
          <a:xfrm>
            <a:off x="2647950" y="5961063"/>
            <a:ext cx="42863"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525" name="Rectangle 349"/>
          <p:cNvSpPr>
            <a:spLocks noChangeArrowheads="1"/>
          </p:cNvSpPr>
          <p:nvPr/>
        </p:nvSpPr>
        <p:spPr bwMode="auto">
          <a:xfrm>
            <a:off x="2663825" y="5602288"/>
            <a:ext cx="109538"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50526" name="Line 350"/>
          <p:cNvSpPr>
            <a:spLocks noChangeShapeType="1"/>
          </p:cNvSpPr>
          <p:nvPr/>
        </p:nvSpPr>
        <p:spPr bwMode="auto">
          <a:xfrm flipH="1">
            <a:off x="2019300" y="3357563"/>
            <a:ext cx="498475" cy="3175"/>
          </a:xfrm>
          <a:prstGeom prst="line">
            <a:avLst/>
          </a:prstGeom>
          <a:noFill/>
          <a:ln w="19080" cap="flat">
            <a:solidFill>
              <a:srgbClr val="FF00FF"/>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27" name="Rectangle 351"/>
          <p:cNvSpPr>
            <a:spLocks noChangeArrowheads="1"/>
          </p:cNvSpPr>
          <p:nvPr/>
        </p:nvSpPr>
        <p:spPr bwMode="auto">
          <a:xfrm flipH="1">
            <a:off x="2220913" y="3246438"/>
            <a:ext cx="82550"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µ</a:t>
            </a:r>
          </a:p>
        </p:txBody>
      </p:sp>
      <p:sp>
        <p:nvSpPr>
          <p:cNvPr id="50528" name="Line 352"/>
          <p:cNvSpPr>
            <a:spLocks noChangeShapeType="1"/>
          </p:cNvSpPr>
          <p:nvPr/>
        </p:nvSpPr>
        <p:spPr bwMode="auto">
          <a:xfrm flipH="1">
            <a:off x="6638925" y="3360738"/>
            <a:ext cx="498475" cy="3175"/>
          </a:xfrm>
          <a:prstGeom prst="line">
            <a:avLst/>
          </a:prstGeom>
          <a:noFill/>
          <a:ln w="19080" cap="flat">
            <a:solidFill>
              <a:srgbClr val="FF00FF"/>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29" name="Rectangle 353"/>
          <p:cNvSpPr>
            <a:spLocks noChangeArrowheads="1"/>
          </p:cNvSpPr>
          <p:nvPr/>
        </p:nvSpPr>
        <p:spPr bwMode="auto">
          <a:xfrm flipH="1">
            <a:off x="6870700" y="3254375"/>
            <a:ext cx="82550"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µ</a:t>
            </a:r>
          </a:p>
        </p:txBody>
      </p:sp>
      <p:sp>
        <p:nvSpPr>
          <p:cNvPr id="50530" name="Freeform 354"/>
          <p:cNvSpPr>
            <a:spLocks/>
          </p:cNvSpPr>
          <p:nvPr/>
        </p:nvSpPr>
        <p:spPr bwMode="auto">
          <a:xfrm rot="15780000" flipH="1">
            <a:off x="3183731" y="3883819"/>
            <a:ext cx="161925" cy="12223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31" name="Line 355"/>
          <p:cNvSpPr>
            <a:spLocks noChangeShapeType="1"/>
          </p:cNvSpPr>
          <p:nvPr/>
        </p:nvSpPr>
        <p:spPr bwMode="auto">
          <a:xfrm flipH="1">
            <a:off x="3573463" y="1666875"/>
            <a:ext cx="2036762" cy="2163763"/>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32" name="Line 356"/>
          <p:cNvSpPr>
            <a:spLocks noChangeShapeType="1"/>
          </p:cNvSpPr>
          <p:nvPr/>
        </p:nvSpPr>
        <p:spPr bwMode="auto">
          <a:xfrm flipH="1">
            <a:off x="3133725" y="2540000"/>
            <a:ext cx="2149475" cy="129063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33" name="Line 357"/>
          <p:cNvSpPr>
            <a:spLocks noChangeShapeType="1"/>
          </p:cNvSpPr>
          <p:nvPr/>
        </p:nvSpPr>
        <p:spPr bwMode="auto">
          <a:xfrm>
            <a:off x="5408613" y="2525713"/>
            <a:ext cx="698500" cy="125730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34" name="Rectangle 358"/>
          <p:cNvSpPr>
            <a:spLocks noChangeArrowheads="1"/>
          </p:cNvSpPr>
          <p:nvPr/>
        </p:nvSpPr>
        <p:spPr bwMode="auto">
          <a:xfrm flipH="1">
            <a:off x="5476875" y="2652713"/>
            <a:ext cx="127000"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50535" name="Rectangle 359"/>
          <p:cNvSpPr>
            <a:spLocks noChangeArrowheads="1"/>
          </p:cNvSpPr>
          <p:nvPr/>
        </p:nvSpPr>
        <p:spPr bwMode="auto">
          <a:xfrm>
            <a:off x="5033963" y="2540000"/>
            <a:ext cx="177800"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50536" name="Line 360"/>
          <p:cNvSpPr>
            <a:spLocks noChangeShapeType="1"/>
          </p:cNvSpPr>
          <p:nvPr/>
        </p:nvSpPr>
        <p:spPr bwMode="auto">
          <a:xfrm flipH="1">
            <a:off x="5702300" y="1725613"/>
            <a:ext cx="7938" cy="2047875"/>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37" name="Line 361"/>
          <p:cNvSpPr>
            <a:spLocks noChangeShapeType="1"/>
          </p:cNvSpPr>
          <p:nvPr/>
        </p:nvSpPr>
        <p:spPr bwMode="auto">
          <a:xfrm>
            <a:off x="6137275" y="4914900"/>
            <a:ext cx="207963" cy="6921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38" name="Rectangle 362"/>
          <p:cNvSpPr>
            <a:spLocks noChangeArrowheads="1"/>
          </p:cNvSpPr>
          <p:nvPr/>
        </p:nvSpPr>
        <p:spPr bwMode="auto">
          <a:xfrm flipH="1">
            <a:off x="6110288" y="5033963"/>
            <a:ext cx="177800"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50539" name="Line 363"/>
          <p:cNvSpPr>
            <a:spLocks noChangeShapeType="1"/>
          </p:cNvSpPr>
          <p:nvPr/>
        </p:nvSpPr>
        <p:spPr bwMode="auto">
          <a:xfrm>
            <a:off x="5810250" y="4049713"/>
            <a:ext cx="1012825" cy="1533525"/>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40" name="Line 364"/>
          <p:cNvSpPr>
            <a:spLocks noChangeShapeType="1"/>
          </p:cNvSpPr>
          <p:nvPr/>
        </p:nvSpPr>
        <p:spPr bwMode="auto">
          <a:xfrm flipH="1">
            <a:off x="6481763" y="4914900"/>
            <a:ext cx="1123950" cy="6921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41" name="Rectangle 365"/>
          <p:cNvSpPr>
            <a:spLocks noChangeArrowheads="1"/>
          </p:cNvSpPr>
          <p:nvPr/>
        </p:nvSpPr>
        <p:spPr bwMode="auto">
          <a:xfrm flipH="1">
            <a:off x="7392988" y="4918075"/>
            <a:ext cx="127000"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50542" name="Line 366"/>
          <p:cNvSpPr>
            <a:spLocks noChangeShapeType="1"/>
          </p:cNvSpPr>
          <p:nvPr/>
        </p:nvSpPr>
        <p:spPr bwMode="auto">
          <a:xfrm flipH="1">
            <a:off x="6923088" y="4038600"/>
            <a:ext cx="1023937" cy="1554163"/>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43" name="Rectangle 367"/>
          <p:cNvSpPr>
            <a:spLocks noChangeArrowheads="1"/>
          </p:cNvSpPr>
          <p:nvPr/>
        </p:nvSpPr>
        <p:spPr bwMode="auto">
          <a:xfrm flipH="1">
            <a:off x="6411913" y="6402388"/>
            <a:ext cx="269875" cy="29051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44" name="Rectangle 368"/>
          <p:cNvSpPr>
            <a:spLocks noChangeArrowheads="1"/>
          </p:cNvSpPr>
          <p:nvPr/>
        </p:nvSpPr>
        <p:spPr bwMode="auto">
          <a:xfrm flipH="1">
            <a:off x="6429375" y="6437313"/>
            <a:ext cx="274638" cy="207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Ch</a:t>
            </a:r>
          </a:p>
        </p:txBody>
      </p:sp>
      <p:sp>
        <p:nvSpPr>
          <p:cNvPr id="50545" name="Freeform 369"/>
          <p:cNvSpPr>
            <a:spLocks noChangeArrowheads="1"/>
          </p:cNvSpPr>
          <p:nvPr/>
        </p:nvSpPr>
        <p:spPr bwMode="auto">
          <a:xfrm flipH="1">
            <a:off x="7097713" y="5780088"/>
            <a:ext cx="269875" cy="29051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46" name="Rectangle 370"/>
          <p:cNvSpPr>
            <a:spLocks noChangeArrowheads="1"/>
          </p:cNvSpPr>
          <p:nvPr/>
        </p:nvSpPr>
        <p:spPr bwMode="auto">
          <a:xfrm flipH="1">
            <a:off x="7170738" y="5816600"/>
            <a:ext cx="119062"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50547" name="Line 371"/>
          <p:cNvSpPr>
            <a:spLocks noChangeShapeType="1"/>
          </p:cNvSpPr>
          <p:nvPr/>
        </p:nvSpPr>
        <p:spPr bwMode="auto">
          <a:xfrm flipH="1">
            <a:off x="6677025" y="6035675"/>
            <a:ext cx="427038" cy="34131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48" name="Line 372"/>
          <p:cNvSpPr>
            <a:spLocks noChangeShapeType="1"/>
          </p:cNvSpPr>
          <p:nvPr/>
        </p:nvSpPr>
        <p:spPr bwMode="auto">
          <a:xfrm flipH="1">
            <a:off x="6586538" y="5864225"/>
            <a:ext cx="238125" cy="51276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49" name="Rectangle 373"/>
          <p:cNvSpPr>
            <a:spLocks noChangeArrowheads="1"/>
          </p:cNvSpPr>
          <p:nvPr/>
        </p:nvSpPr>
        <p:spPr bwMode="auto">
          <a:xfrm flipH="1">
            <a:off x="6638925" y="5961063"/>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550" name="Line 374"/>
          <p:cNvSpPr>
            <a:spLocks noChangeShapeType="1"/>
          </p:cNvSpPr>
          <p:nvPr/>
        </p:nvSpPr>
        <p:spPr bwMode="auto">
          <a:xfrm>
            <a:off x="6435725" y="5873750"/>
            <a:ext cx="84138" cy="50323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51" name="Freeform 375"/>
          <p:cNvSpPr>
            <a:spLocks noChangeArrowheads="1"/>
          </p:cNvSpPr>
          <p:nvPr/>
        </p:nvSpPr>
        <p:spPr bwMode="auto">
          <a:xfrm flipH="1">
            <a:off x="7305675" y="6110288"/>
            <a:ext cx="271463"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52" name="Rectangle 376"/>
          <p:cNvSpPr>
            <a:spLocks noChangeArrowheads="1"/>
          </p:cNvSpPr>
          <p:nvPr/>
        </p:nvSpPr>
        <p:spPr bwMode="auto">
          <a:xfrm flipH="1">
            <a:off x="7369175" y="6137275"/>
            <a:ext cx="128588"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50553" name="Line 377"/>
          <p:cNvSpPr>
            <a:spLocks noChangeShapeType="1"/>
          </p:cNvSpPr>
          <p:nvPr/>
        </p:nvSpPr>
        <p:spPr bwMode="auto">
          <a:xfrm flipH="1">
            <a:off x="6697663" y="6288088"/>
            <a:ext cx="600075" cy="20478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54" name="Rectangle 378"/>
          <p:cNvSpPr>
            <a:spLocks noChangeArrowheads="1"/>
          </p:cNvSpPr>
          <p:nvPr/>
        </p:nvSpPr>
        <p:spPr bwMode="auto">
          <a:xfrm flipH="1">
            <a:off x="7031038" y="6243638"/>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555" name="Freeform 379"/>
          <p:cNvSpPr>
            <a:spLocks noChangeArrowheads="1"/>
          </p:cNvSpPr>
          <p:nvPr/>
        </p:nvSpPr>
        <p:spPr bwMode="auto">
          <a:xfrm flipH="1">
            <a:off x="7343775" y="6494463"/>
            <a:ext cx="271463"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56" name="Rectangle 380"/>
          <p:cNvSpPr>
            <a:spLocks noChangeArrowheads="1"/>
          </p:cNvSpPr>
          <p:nvPr/>
        </p:nvSpPr>
        <p:spPr bwMode="auto">
          <a:xfrm flipH="1">
            <a:off x="7412038" y="6526213"/>
            <a:ext cx="109537"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50557" name="Freeform 381"/>
          <p:cNvSpPr>
            <a:spLocks noChangeArrowheads="1"/>
          </p:cNvSpPr>
          <p:nvPr/>
        </p:nvSpPr>
        <p:spPr bwMode="auto">
          <a:xfrm flipH="1">
            <a:off x="5921375" y="5834063"/>
            <a:ext cx="268288" cy="29051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58" name="Rectangle 382"/>
          <p:cNvSpPr>
            <a:spLocks noChangeArrowheads="1"/>
          </p:cNvSpPr>
          <p:nvPr/>
        </p:nvSpPr>
        <p:spPr bwMode="auto">
          <a:xfrm flipH="1">
            <a:off x="5989638" y="5883275"/>
            <a:ext cx="119062"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50559" name="Line 383"/>
          <p:cNvSpPr>
            <a:spLocks noChangeShapeType="1"/>
          </p:cNvSpPr>
          <p:nvPr/>
        </p:nvSpPr>
        <p:spPr bwMode="auto">
          <a:xfrm>
            <a:off x="6700838" y="6589713"/>
            <a:ext cx="620712" cy="30162"/>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60" name="Rectangle 384"/>
          <p:cNvSpPr>
            <a:spLocks noChangeArrowheads="1"/>
          </p:cNvSpPr>
          <p:nvPr/>
        </p:nvSpPr>
        <p:spPr bwMode="auto">
          <a:xfrm flipH="1">
            <a:off x="7054850" y="6510338"/>
            <a:ext cx="42863"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561" name="Line 385"/>
          <p:cNvSpPr>
            <a:spLocks noChangeShapeType="1"/>
          </p:cNvSpPr>
          <p:nvPr/>
        </p:nvSpPr>
        <p:spPr bwMode="auto">
          <a:xfrm>
            <a:off x="6151563" y="6075363"/>
            <a:ext cx="238125" cy="30797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62" name="Rectangle 386"/>
          <p:cNvSpPr>
            <a:spLocks noChangeArrowheads="1"/>
          </p:cNvSpPr>
          <p:nvPr/>
        </p:nvSpPr>
        <p:spPr bwMode="auto">
          <a:xfrm flipH="1">
            <a:off x="6205538" y="6075363"/>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563" name="Rectangle 387"/>
          <p:cNvSpPr>
            <a:spLocks noChangeArrowheads="1"/>
          </p:cNvSpPr>
          <p:nvPr/>
        </p:nvSpPr>
        <p:spPr bwMode="auto">
          <a:xfrm flipH="1">
            <a:off x="6905625" y="6046788"/>
            <a:ext cx="77788"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564" name="Freeform 388"/>
          <p:cNvSpPr>
            <a:spLocks noChangeArrowheads="1"/>
          </p:cNvSpPr>
          <p:nvPr/>
        </p:nvSpPr>
        <p:spPr bwMode="auto">
          <a:xfrm flipH="1">
            <a:off x="6724650" y="5575300"/>
            <a:ext cx="268288"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65" name="Rectangle 389"/>
          <p:cNvSpPr>
            <a:spLocks noChangeArrowheads="1"/>
          </p:cNvSpPr>
          <p:nvPr/>
        </p:nvSpPr>
        <p:spPr bwMode="auto">
          <a:xfrm flipH="1">
            <a:off x="6805613" y="5607050"/>
            <a:ext cx="112712"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50566" name="Freeform 390"/>
          <p:cNvSpPr>
            <a:spLocks noChangeArrowheads="1"/>
          </p:cNvSpPr>
          <p:nvPr/>
        </p:nvSpPr>
        <p:spPr bwMode="auto">
          <a:xfrm flipH="1">
            <a:off x="6284913" y="5584825"/>
            <a:ext cx="269875" cy="28892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67" name="Rectangle 391"/>
          <p:cNvSpPr>
            <a:spLocks noChangeArrowheads="1"/>
          </p:cNvSpPr>
          <p:nvPr/>
        </p:nvSpPr>
        <p:spPr bwMode="auto">
          <a:xfrm flipH="1">
            <a:off x="6440488" y="5972175"/>
            <a:ext cx="42862"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568" name="Rectangle 392"/>
          <p:cNvSpPr>
            <a:spLocks noChangeArrowheads="1"/>
          </p:cNvSpPr>
          <p:nvPr/>
        </p:nvSpPr>
        <p:spPr bwMode="auto">
          <a:xfrm flipH="1">
            <a:off x="6369050" y="5613400"/>
            <a:ext cx="109538"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50569" name="Freeform 393"/>
          <p:cNvSpPr>
            <a:spLocks/>
          </p:cNvSpPr>
          <p:nvPr/>
        </p:nvSpPr>
        <p:spPr bwMode="auto">
          <a:xfrm rot="5820000">
            <a:off x="6968331" y="5679282"/>
            <a:ext cx="161925" cy="125412"/>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70" name="Freeform 394"/>
          <p:cNvSpPr>
            <a:spLocks/>
          </p:cNvSpPr>
          <p:nvPr/>
        </p:nvSpPr>
        <p:spPr bwMode="auto">
          <a:xfrm rot="15780000" flipH="1">
            <a:off x="2016919" y="5666582"/>
            <a:ext cx="161925" cy="122237"/>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71" name="Freeform 395"/>
          <p:cNvSpPr>
            <a:spLocks/>
          </p:cNvSpPr>
          <p:nvPr/>
        </p:nvSpPr>
        <p:spPr bwMode="auto">
          <a:xfrm>
            <a:off x="4065588" y="4454525"/>
            <a:ext cx="1014412" cy="239713"/>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72" name="Freeform 396"/>
          <p:cNvSpPr>
            <a:spLocks/>
          </p:cNvSpPr>
          <p:nvPr/>
        </p:nvSpPr>
        <p:spPr bwMode="auto">
          <a:xfrm>
            <a:off x="3998913" y="4038600"/>
            <a:ext cx="1101725" cy="258763"/>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73" name="Freeform 397"/>
          <p:cNvSpPr>
            <a:spLocks/>
          </p:cNvSpPr>
          <p:nvPr/>
        </p:nvSpPr>
        <p:spPr bwMode="auto">
          <a:xfrm>
            <a:off x="3849688" y="3644900"/>
            <a:ext cx="1408112" cy="32543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74" name="Rectangle 398"/>
          <p:cNvSpPr>
            <a:spLocks noChangeArrowheads="1"/>
          </p:cNvSpPr>
          <p:nvPr/>
        </p:nvSpPr>
        <p:spPr bwMode="auto">
          <a:xfrm flipH="1">
            <a:off x="4364038" y="4362450"/>
            <a:ext cx="284162"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1/0</a:t>
            </a:r>
          </a:p>
        </p:txBody>
      </p:sp>
      <p:sp>
        <p:nvSpPr>
          <p:cNvPr id="50575" name="Rectangle 399"/>
          <p:cNvSpPr>
            <a:spLocks noChangeArrowheads="1"/>
          </p:cNvSpPr>
          <p:nvPr/>
        </p:nvSpPr>
        <p:spPr bwMode="auto">
          <a:xfrm flipH="1">
            <a:off x="4294188" y="3930650"/>
            <a:ext cx="500062"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1/.25</a:t>
            </a:r>
          </a:p>
        </p:txBody>
      </p:sp>
      <p:sp>
        <p:nvSpPr>
          <p:cNvPr id="50576" name="Rectangle 400"/>
          <p:cNvSpPr>
            <a:spLocks noChangeArrowheads="1"/>
          </p:cNvSpPr>
          <p:nvPr/>
        </p:nvSpPr>
        <p:spPr bwMode="auto">
          <a:xfrm flipH="1">
            <a:off x="4430713" y="3573463"/>
            <a:ext cx="18097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a:t>
            </a:r>
          </a:p>
        </p:txBody>
      </p:sp>
      <p:sp>
        <p:nvSpPr>
          <p:cNvPr id="50577" name="Rectangle 401"/>
          <p:cNvSpPr>
            <a:spLocks noChangeArrowheads="1"/>
          </p:cNvSpPr>
          <p:nvPr/>
        </p:nvSpPr>
        <p:spPr bwMode="auto">
          <a:xfrm>
            <a:off x="0" y="76200"/>
            <a:ext cx="9144000" cy="717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i="1">
                <a:solidFill>
                  <a:srgbClr val="0C0EE4"/>
                </a:solidFill>
              </a:rPr>
              <a:t>Cascade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100013"/>
            <a:ext cx="9144000" cy="5857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600">
                <a:solidFill>
                  <a:srgbClr val="0C0EE4"/>
                </a:solidFill>
              </a:rPr>
              <a:t>Simulation program: GeneEvolve</a:t>
            </a:r>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350" y="685800"/>
            <a:ext cx="7461250" cy="652303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2226" name="Rectangle 2"/>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2227" name="Rectangle 3"/>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2228" name="Rectangle 4"/>
          <p:cNvSpPr>
            <a:spLocks noChangeArrowheads="1"/>
          </p:cNvSpPr>
          <p:nvPr/>
        </p:nvSpPr>
        <p:spPr bwMode="auto">
          <a:xfrm>
            <a:off x="3871913" y="420688"/>
            <a:ext cx="184150" cy="381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mc:AlternateContent xmlns:mc="http://schemas.openxmlformats.org/markup-compatibility/2006" xmlns:a14="http://schemas.microsoft.com/office/drawing/2010/main">
        <mc:Choice Requires="a14">
          <p:sp>
            <p:nvSpPr>
              <p:cNvPr id="52229" name="Rectangle 5"/>
              <p:cNvSpPr>
                <a:spLocks noChangeArrowheads="1"/>
              </p:cNvSpPr>
              <p:nvPr/>
            </p:nvSpPr>
            <p:spPr bwMode="auto">
              <a:xfrm>
                <a:off x="0" y="100013"/>
                <a:ext cx="9144000" cy="585787"/>
              </a:xfrm>
              <a:prstGeom prst="rect">
                <a:avLst/>
              </a:prstGeom>
              <a:noFill/>
              <a:ln>
                <a:noFill/>
              </a:ln>
              <a:effectLst/>
              <a:extLst>
                <a:ext uri="{909E8E84-426E-40dd-AFC4-6F175D3DCCD1}">
                  <a14:hiddenFill xmlns="">
                    <a:solidFill>
                      <a:srgbClr val="FFFFFF"/>
                    </a:solidFill>
                  </a14:hiddenFill>
                </a:ext>
                <a:ext uri="{91240B29-F687-4f45-9708-019B960494DF}">
                  <a14:hiddenLine xmlns="" w="9525" cap="flat">
                    <a:solidFill>
                      <a:srgbClr val="000000"/>
                    </a:solidFill>
                    <a:round/>
                    <a:headEnd/>
                    <a:tailEnd/>
                  </a14:hiddenLine>
                </a:ext>
                <a:ext uri="{AF507438-7753-43e0-B8FC-AC1667EBCBE1}">
                  <a14:hiddenEffects xmlns="">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dirty="0">
                    <a:solidFill>
                      <a:srgbClr val="0C0EE4"/>
                    </a:solidFill>
                  </a:rPr>
                  <a:t>Reality: </a:t>
                </a:r>
                <a14:m>
                  <m:oMath xmlns:m="http://schemas.openxmlformats.org/officeDocument/2006/math">
                    <m:sSub>
                      <m:sSubPr>
                        <m:ctrlPr>
                          <a:rPr lang="en-US" sz="3200" i="1">
                            <a:solidFill>
                              <a:srgbClr val="0C0EE4"/>
                            </a:solidFill>
                            <a:latin typeface="Cambria Math" panose="02040503050406030204" pitchFamily="18" charset="0"/>
                          </a:rPr>
                        </m:ctrlPr>
                      </m:sSubPr>
                      <m:e>
                        <m:r>
                          <a:rPr lang="en-US" sz="3200" i="1">
                            <a:solidFill>
                              <a:srgbClr val="0C0EE4"/>
                            </a:solidFill>
                            <a:latin typeface="Cambria Math" panose="02040503050406030204" pitchFamily="18" charset="0"/>
                          </a:rPr>
                          <m:t>𝑉</m:t>
                        </m:r>
                      </m:e>
                      <m:sub>
                        <m:r>
                          <a:rPr lang="en-US" sz="3200" b="0" i="1" smtClean="0">
                            <a:solidFill>
                              <a:srgbClr val="0C0EE4"/>
                            </a:solidFill>
                            <a:latin typeface="Cambria Math" panose="02040503050406030204" pitchFamily="18" charset="0"/>
                          </a:rPr>
                          <m:t>𝐴</m:t>
                        </m:r>
                      </m:sub>
                    </m:sSub>
                  </m:oMath>
                </a14:m>
                <a:r>
                  <a:rPr lang="en-US" sz="3200" dirty="0">
                    <a:solidFill>
                      <a:srgbClr val="0C0EE4"/>
                    </a:solidFill>
                  </a:rPr>
                  <a:t> =.5, </a:t>
                </a:r>
                <a14:m>
                  <m:oMath xmlns:m="http://schemas.openxmlformats.org/officeDocument/2006/math">
                    <m:sSub>
                      <m:sSubPr>
                        <m:ctrlPr>
                          <a:rPr lang="en-US" sz="3200" i="1">
                            <a:solidFill>
                              <a:srgbClr val="0C0EE4"/>
                            </a:solidFill>
                            <a:latin typeface="Cambria Math" panose="02040503050406030204" pitchFamily="18" charset="0"/>
                          </a:rPr>
                        </m:ctrlPr>
                      </m:sSubPr>
                      <m:e>
                        <m:r>
                          <a:rPr lang="en-US" sz="3200" i="1">
                            <a:solidFill>
                              <a:srgbClr val="0C0EE4"/>
                            </a:solidFill>
                            <a:latin typeface="Cambria Math" panose="02040503050406030204" pitchFamily="18" charset="0"/>
                          </a:rPr>
                          <m:t>𝑉</m:t>
                        </m:r>
                      </m:e>
                      <m:sub>
                        <m:r>
                          <a:rPr lang="en-US" sz="3200" b="0" i="1" smtClean="0">
                            <a:solidFill>
                              <a:srgbClr val="0C0EE4"/>
                            </a:solidFill>
                            <a:latin typeface="Cambria Math" panose="02040503050406030204" pitchFamily="18" charset="0"/>
                          </a:rPr>
                          <m:t>𝐷</m:t>
                        </m:r>
                      </m:sub>
                    </m:sSub>
                  </m:oMath>
                </a14:m>
                <a:r>
                  <a:rPr lang="en-US" sz="3200" dirty="0">
                    <a:solidFill>
                      <a:srgbClr val="0C0EE4"/>
                    </a:solidFill>
                  </a:rPr>
                  <a:t>=.2</a:t>
                </a:r>
              </a:p>
            </p:txBody>
          </p:sp>
        </mc:Choice>
        <mc:Fallback xmlns="">
          <p:sp>
            <p:nvSpPr>
              <p:cNvPr id="52229" name="Rectangle 5"/>
              <p:cNvSpPr>
                <a:spLocks noRot="1" noChangeAspect="1" noMove="1" noResize="1" noEditPoints="1" noAdjustHandles="1" noChangeArrowheads="1" noChangeShapeType="1" noTextEdit="1"/>
              </p:cNvSpPr>
              <p:nvPr/>
            </p:nvSpPr>
            <p:spPr bwMode="auto">
              <a:xfrm>
                <a:off x="0" y="100013"/>
                <a:ext cx="9144000" cy="585787"/>
              </a:xfrm>
              <a:prstGeom prst="rect">
                <a:avLst/>
              </a:prstGeom>
              <a:blipFill>
                <a:blip r:embed="rId3"/>
                <a:stretch>
                  <a:fillRect t="-12500" b="-31250"/>
                </a:stretch>
              </a:blip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a:noFill/>
                  </a:rPr>
                  <a:t> </a:t>
                </a:r>
              </a:p>
            </p:txBody>
          </p:sp>
        </mc:Fallback>
      </mc:AlternateContent>
      <p:pic>
        <p:nvPicPr>
          <p:cNvPr id="522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650" y="685800"/>
            <a:ext cx="8870950" cy="626903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0" y="1990725"/>
            <a:ext cx="9144000" cy="11033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750"/>
              </a:spcBef>
              <a:buClrTx/>
              <a:buSzPct val="120000"/>
              <a:buFontTx/>
              <a:buNone/>
              <a:defRPr/>
            </a:pPr>
            <a:endParaRPr lang="en-US" sz="3000">
              <a:effectLst>
                <a:outerShdw blurRad="38100" dist="38100" dir="2700000" algn="tl">
                  <a:srgbClr val="DDDDDD"/>
                </a:outerShdw>
              </a:effectLst>
              <a:latin typeface="Times New Roman" charset="0"/>
            </a:endParaRPr>
          </a:p>
          <a:p>
            <a:pPr>
              <a:spcBef>
                <a:spcPts val="750"/>
              </a:spcBef>
              <a:buClrTx/>
              <a:buSzPct val="120000"/>
              <a:buFontTx/>
              <a:buNone/>
              <a:defRPr/>
            </a:pPr>
            <a:endParaRPr lang="en-US" sz="3000">
              <a:effectLst>
                <a:outerShdw blurRad="38100" dist="38100" dir="2700000" algn="tl">
                  <a:srgbClr val="DDDDDD"/>
                </a:outerShdw>
              </a:effectLst>
              <a:latin typeface="Times New Roman" charset="0"/>
            </a:endParaRPr>
          </a:p>
        </p:txBody>
      </p:sp>
      <p:sp>
        <p:nvSpPr>
          <p:cNvPr id="17410" name="Rectangle 2"/>
          <p:cNvSpPr>
            <a:spLocks noChangeArrowheads="1"/>
          </p:cNvSpPr>
          <p:nvPr/>
        </p:nvSpPr>
        <p:spPr bwMode="auto">
          <a:xfrm>
            <a:off x="381000" y="914400"/>
            <a:ext cx="8305800" cy="5791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2800" dirty="0">
                <a:solidFill>
                  <a:srgbClr val="000000"/>
                </a:solidFill>
                <a:effectLst>
                  <a:outerShdw blurRad="38100" dist="38100" dir="2700000" algn="tl">
                    <a:srgbClr val="DDDDDD"/>
                  </a:outerShdw>
                </a:effectLst>
                <a:latin typeface="Times New Roman" charset="0"/>
              </a:rPr>
              <a:t>Extending the Classical Twin Design (CTD) to include additional relative types not only allows estimation of  additional quantities, but it also probably produces less biased estimates</a:t>
            </a:r>
          </a:p>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2800" dirty="0">
                <a:solidFill>
                  <a:srgbClr val="000000"/>
                </a:solidFill>
                <a:effectLst>
                  <a:outerShdw blurRad="38100" dist="38100" dir="2700000" algn="tl">
                    <a:srgbClr val="DDDDDD"/>
                  </a:outerShdw>
                </a:effectLst>
                <a:latin typeface="Times New Roman" charset="0"/>
              </a:rPr>
              <a:t>Unlike the effects of violations of assumptions in the CTD, understanding the influence of biased assumptions in ETFDs requires simulation.</a:t>
            </a:r>
            <a:br>
              <a:rPr lang="en-US" sz="2800" dirty="0">
                <a:solidFill>
                  <a:srgbClr val="000000"/>
                </a:solidFill>
                <a:effectLst>
                  <a:outerShdw blurRad="38100" dist="38100" dir="2700000" algn="tl">
                    <a:srgbClr val="DDDDDD"/>
                  </a:outerShdw>
                </a:effectLst>
                <a:latin typeface="Times New Roman" charset="0"/>
              </a:rPr>
            </a:br>
            <a:endParaRPr lang="en-US" sz="2800" dirty="0">
              <a:solidFill>
                <a:srgbClr val="000000"/>
              </a:solidFill>
              <a:effectLst>
                <a:outerShdw blurRad="38100" dist="38100" dir="2700000" algn="tl">
                  <a:srgbClr val="DDDDDD"/>
                </a:outerShdw>
              </a:effectLst>
              <a:latin typeface="Times New Roman" charset="0"/>
            </a:endParaRPr>
          </a:p>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sz="2800" dirty="0">
              <a:solidFill>
                <a:srgbClr val="000000"/>
              </a:solidFill>
              <a:effectLst>
                <a:outerShdw blurRad="38100" dist="38100" dir="2700000" algn="tl">
                  <a:srgbClr val="DDDDDD"/>
                </a:outerShdw>
              </a:effectLst>
              <a:latin typeface="Times New Roman" charset="0"/>
            </a:endParaRPr>
          </a:p>
          <a:p>
            <a:pPr marL="608013" indent="-608013">
              <a:spcBef>
                <a:spcPts val="600"/>
              </a:spcBef>
              <a:buSzPct val="75000"/>
              <a:buFont typeface="Wingdings" charset="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sz="2800" dirty="0">
              <a:solidFill>
                <a:srgbClr val="000000"/>
              </a:solidFill>
              <a:effectLst>
                <a:outerShdw blurRad="38100" dist="38100" dir="2700000" algn="tl">
                  <a:srgbClr val="DDDDDD"/>
                </a:outerShdw>
              </a:effectLst>
              <a:latin typeface="Times New Roman" charset="0"/>
            </a:endParaRPr>
          </a:p>
        </p:txBody>
      </p:sp>
      <p:sp>
        <p:nvSpPr>
          <p:cNvPr id="17411" name="Rectangle 3"/>
          <p:cNvSpPr>
            <a:spLocks noChangeArrowheads="1"/>
          </p:cNvSpPr>
          <p:nvPr/>
        </p:nvSpPr>
        <p:spPr bwMode="auto">
          <a:xfrm>
            <a:off x="152400" y="0"/>
            <a:ext cx="8751888" cy="7381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600" dirty="0">
                <a:solidFill>
                  <a:srgbClr val="0C0EE4"/>
                </a:solidFill>
                <a:latin typeface="Times New Roman" panose="02020603050405020304" pitchFamily="18" charset="0"/>
                <a:cs typeface="Times New Roman" panose="02020603050405020304" pitchFamily="18" charset="0"/>
              </a:rPr>
              <a:t>The point of this lecture</a:t>
            </a:r>
          </a:p>
        </p:txBody>
      </p:sp>
    </p:spTree>
    <p:extLst>
      <p:ext uri="{BB962C8B-B14F-4D97-AF65-F5344CB8AC3E}">
        <p14:creationId xmlns:p14="http://schemas.microsoft.com/office/powerpoint/2010/main" val="12915041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3250" name="Rectangle 2"/>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3251" name="Rectangle 3"/>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3252" name="Rectangle 4"/>
          <p:cNvSpPr>
            <a:spLocks noChangeArrowheads="1"/>
          </p:cNvSpPr>
          <p:nvPr/>
        </p:nvSpPr>
        <p:spPr bwMode="auto">
          <a:xfrm>
            <a:off x="3871913" y="420688"/>
            <a:ext cx="184150" cy="381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mc:AlternateContent xmlns:mc="http://schemas.openxmlformats.org/markup-compatibility/2006" xmlns:a14="http://schemas.microsoft.com/office/drawing/2010/main">
        <mc:Choice Requires="a14">
          <p:sp>
            <p:nvSpPr>
              <p:cNvPr id="53253" name="Rectangle 5"/>
              <p:cNvSpPr>
                <a:spLocks noChangeArrowheads="1"/>
              </p:cNvSpPr>
              <p:nvPr/>
            </p:nvSpPr>
            <p:spPr bwMode="auto">
              <a:xfrm>
                <a:off x="2569" y="23973"/>
                <a:ext cx="9144000" cy="509587"/>
              </a:xfrm>
              <a:prstGeom prst="rect">
                <a:avLst/>
              </a:prstGeom>
              <a:noFill/>
              <a:ln>
                <a:noFill/>
              </a:ln>
              <a:effectLst/>
              <a:extLst>
                <a:ext uri="{909E8E84-426E-40dd-AFC4-6F175D3DCCD1}">
                  <a14:hiddenFill xmlns="">
                    <a:solidFill>
                      <a:srgbClr val="FFFFFF"/>
                    </a:solidFill>
                  </a14:hiddenFill>
                </a:ext>
                <a:ext uri="{91240B29-F687-4f45-9708-019B960494DF}">
                  <a14:hiddenLine xmlns="" w="9525" cap="flat">
                    <a:solidFill>
                      <a:srgbClr val="000000"/>
                    </a:solidFill>
                    <a:round/>
                    <a:headEnd/>
                    <a:tailEnd/>
                  </a14:hiddenLine>
                </a:ext>
                <a:ext uri="{AF507438-7753-43e0-B8FC-AC1667EBCBE1}">
                  <a14:hiddenEffects xmlns="">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dirty="0">
                    <a:solidFill>
                      <a:srgbClr val="0C0EE4"/>
                    </a:solidFill>
                  </a:rPr>
                  <a:t>Reality: </a:t>
                </a:r>
                <a14:m>
                  <m:oMath xmlns:m="http://schemas.openxmlformats.org/officeDocument/2006/math">
                    <m:sSub>
                      <m:sSubPr>
                        <m:ctrlPr>
                          <a:rPr lang="en-US" sz="3200" i="1">
                            <a:solidFill>
                              <a:srgbClr val="0C0EE4"/>
                            </a:solidFill>
                            <a:latin typeface="Cambria Math" panose="02040503050406030204" pitchFamily="18" charset="0"/>
                          </a:rPr>
                        </m:ctrlPr>
                      </m:sSubPr>
                      <m:e>
                        <m:r>
                          <a:rPr lang="en-US" sz="3200" i="1">
                            <a:solidFill>
                              <a:srgbClr val="0C0EE4"/>
                            </a:solidFill>
                            <a:latin typeface="Cambria Math" panose="02040503050406030204" pitchFamily="18" charset="0"/>
                          </a:rPr>
                          <m:t>𝑉</m:t>
                        </m:r>
                      </m:e>
                      <m:sub>
                        <m:r>
                          <a:rPr lang="en-US" sz="3200" b="0" i="1" smtClean="0">
                            <a:solidFill>
                              <a:srgbClr val="0C0EE4"/>
                            </a:solidFill>
                            <a:latin typeface="Cambria Math" panose="02040503050406030204" pitchFamily="18" charset="0"/>
                          </a:rPr>
                          <m:t>𝐴</m:t>
                        </m:r>
                      </m:sub>
                    </m:sSub>
                  </m:oMath>
                </a14:m>
                <a:r>
                  <a:rPr lang="en-US" sz="3200" dirty="0">
                    <a:solidFill>
                      <a:srgbClr val="0C0EE4"/>
                    </a:solidFill>
                  </a:rPr>
                  <a:t> =.5, </a:t>
                </a:r>
                <a14:m>
                  <m:oMath xmlns:m="http://schemas.openxmlformats.org/officeDocument/2006/math">
                    <m:sSub>
                      <m:sSubPr>
                        <m:ctrlPr>
                          <a:rPr lang="en-US" sz="3200" i="1">
                            <a:solidFill>
                              <a:srgbClr val="0C0EE4"/>
                            </a:solidFill>
                            <a:latin typeface="Cambria Math" panose="02040503050406030204" pitchFamily="18" charset="0"/>
                          </a:rPr>
                        </m:ctrlPr>
                      </m:sSubPr>
                      <m:e>
                        <m:r>
                          <a:rPr lang="en-US" sz="3200" i="1">
                            <a:solidFill>
                              <a:srgbClr val="0C0EE4"/>
                            </a:solidFill>
                            <a:latin typeface="Cambria Math" panose="02040503050406030204" pitchFamily="18" charset="0"/>
                          </a:rPr>
                          <m:t>𝑉</m:t>
                        </m:r>
                      </m:e>
                      <m:sub>
                        <m:r>
                          <a:rPr lang="en-US" sz="3200" b="0" i="1" smtClean="0">
                            <a:solidFill>
                              <a:srgbClr val="0C0EE4"/>
                            </a:solidFill>
                            <a:latin typeface="Cambria Math" panose="02040503050406030204" pitchFamily="18" charset="0"/>
                          </a:rPr>
                          <m:t>𝑆</m:t>
                        </m:r>
                      </m:sub>
                    </m:sSub>
                  </m:oMath>
                </a14:m>
                <a:r>
                  <a:rPr lang="en-US" sz="3200" dirty="0">
                    <a:solidFill>
                      <a:srgbClr val="0C0EE4"/>
                    </a:solidFill>
                  </a:rPr>
                  <a:t> =.2</a:t>
                </a:r>
              </a:p>
            </p:txBody>
          </p:sp>
        </mc:Choice>
        <mc:Fallback xmlns="">
          <p:sp>
            <p:nvSpPr>
              <p:cNvPr id="53253" name="Rectangle 5"/>
              <p:cNvSpPr>
                <a:spLocks noRot="1" noChangeAspect="1" noMove="1" noResize="1" noEditPoints="1" noAdjustHandles="1" noChangeArrowheads="1" noChangeShapeType="1" noTextEdit="1"/>
              </p:cNvSpPr>
              <p:nvPr/>
            </p:nvSpPr>
            <p:spPr bwMode="auto">
              <a:xfrm>
                <a:off x="2569" y="23973"/>
                <a:ext cx="9144000" cy="509587"/>
              </a:xfrm>
              <a:prstGeom prst="rect">
                <a:avLst/>
              </a:prstGeom>
              <a:blipFill>
                <a:blip r:embed="rId3"/>
                <a:stretch>
                  <a:fillRect t="-21429" b="-42857"/>
                </a:stretch>
              </a:blip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a:noFill/>
                  </a:rPr>
                  <a:t> </a:t>
                </a:r>
              </a:p>
            </p:txBody>
          </p:sp>
        </mc:Fallback>
      </mc:AlternateContent>
      <p:pic>
        <p:nvPicPr>
          <p:cNvPr id="532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8325"/>
            <a:ext cx="9144000" cy="63309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4274" name="Rectangle 2"/>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4275" name="Rectangle 3"/>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4276" name="Rectangle 4"/>
          <p:cNvSpPr>
            <a:spLocks noChangeArrowheads="1"/>
          </p:cNvSpPr>
          <p:nvPr/>
        </p:nvSpPr>
        <p:spPr bwMode="auto">
          <a:xfrm>
            <a:off x="3871913" y="420688"/>
            <a:ext cx="184150" cy="381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mc:AlternateContent xmlns:mc="http://schemas.openxmlformats.org/markup-compatibility/2006" xmlns:a14="http://schemas.microsoft.com/office/drawing/2010/main">
        <mc:Choice Requires="a14">
          <p:sp>
            <p:nvSpPr>
              <p:cNvPr id="54277" name="Rectangle 5"/>
              <p:cNvSpPr>
                <a:spLocks noChangeArrowheads="1"/>
              </p:cNvSpPr>
              <p:nvPr/>
            </p:nvSpPr>
            <p:spPr bwMode="auto">
              <a:xfrm>
                <a:off x="0" y="100013"/>
                <a:ext cx="9144000" cy="509587"/>
              </a:xfrm>
              <a:prstGeom prst="rect">
                <a:avLst/>
              </a:prstGeom>
              <a:noFill/>
              <a:ln>
                <a:noFill/>
              </a:ln>
              <a:effectLst/>
              <a:extLst>
                <a:ext uri="{909E8E84-426E-40dd-AFC4-6F175D3DCCD1}">
                  <a14:hiddenFill xmlns="">
                    <a:solidFill>
                      <a:srgbClr val="FFFFFF"/>
                    </a:solidFill>
                  </a14:hiddenFill>
                </a:ext>
                <a:ext uri="{91240B29-F687-4f45-9708-019B960494DF}">
                  <a14:hiddenLine xmlns="" w="9525" cap="flat">
                    <a:solidFill>
                      <a:srgbClr val="000000"/>
                    </a:solidFill>
                    <a:round/>
                    <a:headEnd/>
                    <a:tailEnd/>
                  </a14:hiddenLine>
                </a:ext>
                <a:ext uri="{AF507438-7753-43e0-B8FC-AC1667EBCBE1}">
                  <a14:hiddenEffects xmlns="">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dirty="0">
                    <a:solidFill>
                      <a:srgbClr val="0C0EE4"/>
                    </a:solidFill>
                  </a:rPr>
                  <a:t>Reality: </a:t>
                </a:r>
                <a14:m>
                  <m:oMath xmlns:m="http://schemas.openxmlformats.org/officeDocument/2006/math">
                    <m:sSub>
                      <m:sSubPr>
                        <m:ctrlPr>
                          <a:rPr lang="en-US" sz="3200" i="1">
                            <a:solidFill>
                              <a:srgbClr val="0C0EE4"/>
                            </a:solidFill>
                            <a:latin typeface="Cambria Math" panose="02040503050406030204" pitchFamily="18" charset="0"/>
                          </a:rPr>
                        </m:ctrlPr>
                      </m:sSubPr>
                      <m:e>
                        <m:r>
                          <a:rPr lang="en-US" sz="3200" i="1">
                            <a:solidFill>
                              <a:srgbClr val="0C0EE4"/>
                            </a:solidFill>
                            <a:latin typeface="Cambria Math" panose="02040503050406030204" pitchFamily="18" charset="0"/>
                          </a:rPr>
                          <m:t>𝑉</m:t>
                        </m:r>
                      </m:e>
                      <m:sub>
                        <m:r>
                          <a:rPr lang="en-US" sz="3200" b="0" i="1" smtClean="0">
                            <a:solidFill>
                              <a:srgbClr val="0C0EE4"/>
                            </a:solidFill>
                            <a:latin typeface="Cambria Math" panose="02040503050406030204" pitchFamily="18" charset="0"/>
                          </a:rPr>
                          <m:t>𝐴</m:t>
                        </m:r>
                      </m:sub>
                    </m:sSub>
                  </m:oMath>
                </a14:m>
                <a:r>
                  <a:rPr lang="en-US" sz="3200" dirty="0">
                    <a:solidFill>
                      <a:srgbClr val="0C0EE4"/>
                    </a:solidFill>
                  </a:rPr>
                  <a:t>=.4, </a:t>
                </a:r>
                <a14:m>
                  <m:oMath xmlns:m="http://schemas.openxmlformats.org/officeDocument/2006/math">
                    <m:sSub>
                      <m:sSubPr>
                        <m:ctrlPr>
                          <a:rPr lang="en-US" sz="3200" i="1">
                            <a:solidFill>
                              <a:srgbClr val="0C0EE4"/>
                            </a:solidFill>
                            <a:latin typeface="Cambria Math" panose="02040503050406030204" pitchFamily="18" charset="0"/>
                          </a:rPr>
                        </m:ctrlPr>
                      </m:sSubPr>
                      <m:e>
                        <m:r>
                          <a:rPr lang="en-US" sz="3200" i="1">
                            <a:solidFill>
                              <a:srgbClr val="0C0EE4"/>
                            </a:solidFill>
                            <a:latin typeface="Cambria Math" panose="02040503050406030204" pitchFamily="18" charset="0"/>
                          </a:rPr>
                          <m:t>𝑉</m:t>
                        </m:r>
                      </m:e>
                      <m:sub>
                        <m:r>
                          <a:rPr lang="en-US" sz="3200" b="0" i="1" smtClean="0">
                            <a:solidFill>
                              <a:srgbClr val="0C0EE4"/>
                            </a:solidFill>
                            <a:latin typeface="Cambria Math" panose="02040503050406030204" pitchFamily="18" charset="0"/>
                          </a:rPr>
                          <m:t>𝐷</m:t>
                        </m:r>
                      </m:sub>
                    </m:sSub>
                  </m:oMath>
                </a14:m>
                <a:r>
                  <a:rPr lang="en-US" sz="3200" dirty="0">
                    <a:solidFill>
                      <a:srgbClr val="0C0EE4"/>
                    </a:solidFill>
                  </a:rPr>
                  <a:t>=.15, </a:t>
                </a:r>
                <a14:m>
                  <m:oMath xmlns:m="http://schemas.openxmlformats.org/officeDocument/2006/math">
                    <m:sSub>
                      <m:sSubPr>
                        <m:ctrlPr>
                          <a:rPr lang="en-US" sz="3200" i="1">
                            <a:solidFill>
                              <a:srgbClr val="0C0EE4"/>
                            </a:solidFill>
                            <a:latin typeface="Cambria Math" panose="02040503050406030204" pitchFamily="18" charset="0"/>
                          </a:rPr>
                        </m:ctrlPr>
                      </m:sSubPr>
                      <m:e>
                        <m:r>
                          <a:rPr lang="en-US" sz="3200" i="1">
                            <a:solidFill>
                              <a:srgbClr val="0C0EE4"/>
                            </a:solidFill>
                            <a:latin typeface="Cambria Math" panose="02040503050406030204" pitchFamily="18" charset="0"/>
                          </a:rPr>
                          <m:t>𝑉</m:t>
                        </m:r>
                      </m:e>
                      <m:sub>
                        <m:r>
                          <a:rPr lang="en-US" sz="3200" b="0" i="1" smtClean="0">
                            <a:solidFill>
                              <a:srgbClr val="0C0EE4"/>
                            </a:solidFill>
                            <a:latin typeface="Cambria Math" panose="02040503050406030204" pitchFamily="18" charset="0"/>
                          </a:rPr>
                          <m:t>𝑆</m:t>
                        </m:r>
                      </m:sub>
                    </m:sSub>
                  </m:oMath>
                </a14:m>
                <a:r>
                  <a:rPr lang="en-US" sz="3200" dirty="0">
                    <a:solidFill>
                      <a:srgbClr val="0C0EE4"/>
                    </a:solidFill>
                  </a:rPr>
                  <a:t>=.15</a:t>
                </a:r>
              </a:p>
            </p:txBody>
          </p:sp>
        </mc:Choice>
        <mc:Fallback xmlns="">
          <p:sp>
            <p:nvSpPr>
              <p:cNvPr id="54277" name="Rectangle 5"/>
              <p:cNvSpPr>
                <a:spLocks noRot="1" noChangeAspect="1" noMove="1" noResize="1" noEditPoints="1" noAdjustHandles="1" noChangeArrowheads="1" noChangeShapeType="1" noTextEdit="1"/>
              </p:cNvSpPr>
              <p:nvPr/>
            </p:nvSpPr>
            <p:spPr bwMode="auto">
              <a:xfrm>
                <a:off x="0" y="100013"/>
                <a:ext cx="9144000" cy="509587"/>
              </a:xfrm>
              <a:prstGeom prst="rect">
                <a:avLst/>
              </a:prstGeom>
              <a:blipFill>
                <a:blip r:embed="rId3"/>
                <a:stretch>
                  <a:fillRect t="-19512" b="-43902"/>
                </a:stretch>
              </a:blip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a:noFill/>
                  </a:rPr>
                  <a:t> </a:t>
                </a:r>
              </a:p>
            </p:txBody>
          </p:sp>
        </mc:Fallback>
      </mc:AlternateContent>
      <p:pic>
        <p:nvPicPr>
          <p:cNvPr id="542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09600"/>
            <a:ext cx="9067800" cy="629443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5298" name="Rectangle 2"/>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5299" name="Rectangle 3"/>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5300" name="Rectangle 4"/>
          <p:cNvSpPr>
            <a:spLocks noChangeArrowheads="1"/>
          </p:cNvSpPr>
          <p:nvPr/>
        </p:nvSpPr>
        <p:spPr bwMode="auto">
          <a:xfrm>
            <a:off x="3871913" y="420688"/>
            <a:ext cx="184150" cy="381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mc:AlternateContent xmlns:mc="http://schemas.openxmlformats.org/markup-compatibility/2006" xmlns:a14="http://schemas.microsoft.com/office/drawing/2010/main">
        <mc:Choice Requires="a14">
          <p:sp>
            <p:nvSpPr>
              <p:cNvPr id="55301" name="Rectangle 5"/>
              <p:cNvSpPr>
                <a:spLocks noChangeArrowheads="1"/>
              </p:cNvSpPr>
              <p:nvPr/>
            </p:nvSpPr>
            <p:spPr bwMode="auto">
              <a:xfrm>
                <a:off x="0" y="100013"/>
                <a:ext cx="9144000" cy="585787"/>
              </a:xfrm>
              <a:prstGeom prst="rect">
                <a:avLst/>
              </a:prstGeom>
              <a:noFill/>
              <a:ln>
                <a:noFill/>
              </a:ln>
              <a:effectLst/>
              <a:extLst>
                <a:ext uri="{909E8E84-426E-40dd-AFC4-6F175D3DCCD1}">
                  <a14:hiddenFill xmlns="">
                    <a:solidFill>
                      <a:srgbClr val="FFFFFF"/>
                    </a:solidFill>
                  </a14:hiddenFill>
                </a:ext>
                <a:ext uri="{91240B29-F687-4f45-9708-019B960494DF}">
                  <a14:hiddenLine xmlns="" w="9525" cap="flat">
                    <a:solidFill>
                      <a:srgbClr val="000000"/>
                    </a:solidFill>
                    <a:round/>
                    <a:headEnd/>
                    <a:tailEnd/>
                  </a14:hiddenLine>
                </a:ext>
                <a:ext uri="{AF507438-7753-43e0-B8FC-AC1667EBCBE1}">
                  <a14:hiddenEffects xmlns="">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dirty="0">
                    <a:solidFill>
                      <a:srgbClr val="0C0EE4"/>
                    </a:solidFill>
                  </a:rPr>
                  <a:t>Reality: </a:t>
                </a:r>
                <a14:m>
                  <m:oMath xmlns:m="http://schemas.openxmlformats.org/officeDocument/2006/math">
                    <m:sSub>
                      <m:sSubPr>
                        <m:ctrlPr>
                          <a:rPr lang="en-US" sz="2800" i="1">
                            <a:solidFill>
                              <a:srgbClr val="0C0EE4"/>
                            </a:solidFill>
                            <a:latin typeface="Cambria Math" panose="02040503050406030204" pitchFamily="18" charset="0"/>
                          </a:rPr>
                        </m:ctrlPr>
                      </m:sSubPr>
                      <m:e>
                        <m:r>
                          <a:rPr lang="en-US" sz="2800" i="1">
                            <a:solidFill>
                              <a:srgbClr val="0C0EE4"/>
                            </a:solidFill>
                            <a:latin typeface="Cambria Math" panose="02040503050406030204" pitchFamily="18" charset="0"/>
                          </a:rPr>
                          <m:t>𝑉</m:t>
                        </m:r>
                      </m:e>
                      <m:sub>
                        <m:r>
                          <a:rPr lang="en-US" sz="2800" b="0" i="1" smtClean="0">
                            <a:solidFill>
                              <a:srgbClr val="0C0EE4"/>
                            </a:solidFill>
                            <a:latin typeface="Cambria Math" panose="02040503050406030204" pitchFamily="18" charset="0"/>
                          </a:rPr>
                          <m:t>𝐴</m:t>
                        </m:r>
                      </m:sub>
                    </m:sSub>
                  </m:oMath>
                </a14:m>
                <a:r>
                  <a:rPr lang="en-US" sz="2800" dirty="0">
                    <a:solidFill>
                      <a:srgbClr val="0C0EE4"/>
                    </a:solidFill>
                  </a:rPr>
                  <a:t>=.35, </a:t>
                </a:r>
                <a14:m>
                  <m:oMath xmlns:m="http://schemas.openxmlformats.org/officeDocument/2006/math">
                    <m:sSub>
                      <m:sSubPr>
                        <m:ctrlPr>
                          <a:rPr lang="en-US" sz="2800" i="1">
                            <a:solidFill>
                              <a:srgbClr val="0C0EE4"/>
                            </a:solidFill>
                            <a:latin typeface="Cambria Math" panose="02040503050406030204" pitchFamily="18" charset="0"/>
                          </a:rPr>
                        </m:ctrlPr>
                      </m:sSubPr>
                      <m:e>
                        <m:r>
                          <a:rPr lang="en-US" sz="2800" i="1">
                            <a:solidFill>
                              <a:srgbClr val="0C0EE4"/>
                            </a:solidFill>
                            <a:latin typeface="Cambria Math" panose="02040503050406030204" pitchFamily="18" charset="0"/>
                          </a:rPr>
                          <m:t>𝑉</m:t>
                        </m:r>
                      </m:e>
                      <m:sub>
                        <m:r>
                          <a:rPr lang="en-US" sz="2800" b="0" i="1" smtClean="0">
                            <a:solidFill>
                              <a:srgbClr val="0C0EE4"/>
                            </a:solidFill>
                            <a:latin typeface="Cambria Math" panose="02040503050406030204" pitchFamily="18" charset="0"/>
                          </a:rPr>
                          <m:t>𝐷</m:t>
                        </m:r>
                      </m:sub>
                    </m:sSub>
                  </m:oMath>
                </a14:m>
                <a:r>
                  <a:rPr lang="en-US" sz="2800" dirty="0">
                    <a:solidFill>
                      <a:srgbClr val="0C0EE4"/>
                    </a:solidFill>
                  </a:rPr>
                  <a:t>=.15, </a:t>
                </a:r>
                <a14:m>
                  <m:oMath xmlns:m="http://schemas.openxmlformats.org/officeDocument/2006/math">
                    <m:sSub>
                      <m:sSubPr>
                        <m:ctrlPr>
                          <a:rPr lang="en-US" sz="2800" i="1">
                            <a:solidFill>
                              <a:srgbClr val="0C0EE4"/>
                            </a:solidFill>
                            <a:latin typeface="Cambria Math" panose="02040503050406030204" pitchFamily="18" charset="0"/>
                          </a:rPr>
                        </m:ctrlPr>
                      </m:sSubPr>
                      <m:e>
                        <m:r>
                          <a:rPr lang="en-US" sz="2800" i="1">
                            <a:solidFill>
                              <a:srgbClr val="0C0EE4"/>
                            </a:solidFill>
                            <a:latin typeface="Cambria Math" panose="02040503050406030204" pitchFamily="18" charset="0"/>
                          </a:rPr>
                          <m:t>𝑉</m:t>
                        </m:r>
                      </m:e>
                      <m:sub>
                        <m:r>
                          <a:rPr lang="en-US" sz="2800" b="0" i="1" smtClean="0">
                            <a:solidFill>
                              <a:srgbClr val="0C0EE4"/>
                            </a:solidFill>
                            <a:latin typeface="Cambria Math" panose="02040503050406030204" pitchFamily="18" charset="0"/>
                          </a:rPr>
                          <m:t>𝐹</m:t>
                        </m:r>
                      </m:sub>
                    </m:sSub>
                  </m:oMath>
                </a14:m>
                <a:r>
                  <a:rPr lang="en-US" sz="2800" dirty="0">
                    <a:solidFill>
                      <a:srgbClr val="0C0EE4"/>
                    </a:solidFill>
                  </a:rPr>
                  <a:t>=.2, </a:t>
                </a:r>
                <a14:m>
                  <m:oMath xmlns:m="http://schemas.openxmlformats.org/officeDocument/2006/math">
                    <m:sSub>
                      <m:sSubPr>
                        <m:ctrlPr>
                          <a:rPr lang="en-US" sz="2800" i="1">
                            <a:solidFill>
                              <a:srgbClr val="0C0EE4"/>
                            </a:solidFill>
                            <a:latin typeface="Cambria Math" panose="02040503050406030204" pitchFamily="18" charset="0"/>
                          </a:rPr>
                        </m:ctrlPr>
                      </m:sSubPr>
                      <m:e>
                        <m:r>
                          <a:rPr lang="en-US" sz="2800" i="1">
                            <a:solidFill>
                              <a:srgbClr val="0C0EE4"/>
                            </a:solidFill>
                            <a:latin typeface="Cambria Math" panose="02040503050406030204" pitchFamily="18" charset="0"/>
                          </a:rPr>
                          <m:t>𝑉</m:t>
                        </m:r>
                      </m:e>
                      <m:sub>
                        <m:r>
                          <a:rPr lang="en-US" sz="2800" b="0" i="1" smtClean="0">
                            <a:solidFill>
                              <a:srgbClr val="0C0EE4"/>
                            </a:solidFill>
                            <a:latin typeface="Cambria Math" panose="02040503050406030204" pitchFamily="18" charset="0"/>
                          </a:rPr>
                          <m:t>𝑆</m:t>
                        </m:r>
                      </m:sub>
                    </m:sSub>
                  </m:oMath>
                </a14:m>
                <a:r>
                  <a:rPr lang="en-US" sz="2800" dirty="0">
                    <a:solidFill>
                      <a:srgbClr val="0C0EE4"/>
                    </a:solidFill>
                  </a:rPr>
                  <a:t>=.15, </a:t>
                </a:r>
                <a14:m>
                  <m:oMath xmlns:m="http://schemas.openxmlformats.org/officeDocument/2006/math">
                    <m:sSub>
                      <m:sSubPr>
                        <m:ctrlPr>
                          <a:rPr lang="en-US" sz="2800" i="1">
                            <a:solidFill>
                              <a:srgbClr val="0C0EE4"/>
                            </a:solidFill>
                            <a:latin typeface="Cambria Math" panose="02040503050406030204" pitchFamily="18" charset="0"/>
                          </a:rPr>
                        </m:ctrlPr>
                      </m:sSubPr>
                      <m:e>
                        <m:r>
                          <a:rPr lang="en-US" sz="2800" i="1">
                            <a:solidFill>
                              <a:srgbClr val="0C0EE4"/>
                            </a:solidFill>
                            <a:latin typeface="Cambria Math" panose="02040503050406030204" pitchFamily="18" charset="0"/>
                          </a:rPr>
                          <m:t>𝑉</m:t>
                        </m:r>
                      </m:e>
                      <m:sub>
                        <m:r>
                          <a:rPr lang="en-US" sz="2800" b="0" i="1" smtClean="0">
                            <a:solidFill>
                              <a:srgbClr val="0C0EE4"/>
                            </a:solidFill>
                            <a:latin typeface="Cambria Math" panose="02040503050406030204" pitchFamily="18" charset="0"/>
                          </a:rPr>
                          <m:t>𝑇</m:t>
                        </m:r>
                      </m:sub>
                    </m:sSub>
                  </m:oMath>
                </a14:m>
                <a:r>
                  <a:rPr lang="en-US" sz="2800" dirty="0">
                    <a:solidFill>
                      <a:srgbClr val="0C0EE4"/>
                    </a:solidFill>
                  </a:rPr>
                  <a:t>=.15, AM=.3</a:t>
                </a:r>
              </a:p>
            </p:txBody>
          </p:sp>
        </mc:Choice>
        <mc:Fallback xmlns="">
          <p:sp>
            <p:nvSpPr>
              <p:cNvPr id="55301" name="Rectangle 5"/>
              <p:cNvSpPr>
                <a:spLocks noRot="1" noChangeAspect="1" noMove="1" noResize="1" noEditPoints="1" noAdjustHandles="1" noChangeArrowheads="1" noChangeShapeType="1" noTextEdit="1"/>
              </p:cNvSpPr>
              <p:nvPr/>
            </p:nvSpPr>
            <p:spPr bwMode="auto">
              <a:xfrm>
                <a:off x="0" y="100013"/>
                <a:ext cx="9144000" cy="585787"/>
              </a:xfrm>
              <a:prstGeom prst="rect">
                <a:avLst/>
              </a:prstGeom>
              <a:blipFill>
                <a:blip r:embed="rId3"/>
                <a:stretch>
                  <a:fillRect t="-4167" b="-20833"/>
                </a:stretch>
              </a:blip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a:noFill/>
                  </a:rPr>
                  <a:t> </a:t>
                </a:r>
              </a:p>
            </p:txBody>
          </p:sp>
        </mc:Fallback>
      </mc:AlternateContent>
      <p:pic>
        <p:nvPicPr>
          <p:cNvPr id="553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85800"/>
            <a:ext cx="8839200" cy="614838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6322" name="Rectangle 2"/>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6323" name="Rectangle 3"/>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6324" name="Rectangle 4"/>
          <p:cNvSpPr>
            <a:spLocks noChangeArrowheads="1"/>
          </p:cNvSpPr>
          <p:nvPr/>
        </p:nvSpPr>
        <p:spPr bwMode="auto">
          <a:xfrm>
            <a:off x="3871913" y="420688"/>
            <a:ext cx="184150" cy="381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mc:AlternateContent xmlns:mc="http://schemas.openxmlformats.org/markup-compatibility/2006" xmlns:a14="http://schemas.microsoft.com/office/drawing/2010/main">
        <mc:Choice Requires="a14">
          <p:sp>
            <p:nvSpPr>
              <p:cNvPr id="56325" name="Rectangle 5"/>
              <p:cNvSpPr>
                <a:spLocks noChangeArrowheads="1"/>
              </p:cNvSpPr>
              <p:nvPr/>
            </p:nvSpPr>
            <p:spPr bwMode="auto">
              <a:xfrm>
                <a:off x="0" y="136525"/>
                <a:ext cx="9144000" cy="701675"/>
              </a:xfrm>
              <a:prstGeom prst="rect">
                <a:avLst/>
              </a:prstGeom>
              <a:noFill/>
              <a:ln>
                <a:noFill/>
              </a:ln>
              <a:effectLst/>
              <a:extLst>
                <a:ext uri="{909E8E84-426E-40dd-AFC4-6F175D3DCCD1}">
                  <a14:hiddenFill xmlns="">
                    <a:solidFill>
                      <a:srgbClr val="FFFFFF"/>
                    </a:solidFill>
                  </a14:hiddenFill>
                </a:ext>
                <a:ext uri="{91240B29-F687-4f45-9708-019B960494DF}">
                  <a14:hiddenLine xmlns="" w="9525" cap="flat">
                    <a:solidFill>
                      <a:srgbClr val="000000"/>
                    </a:solidFill>
                    <a:round/>
                    <a:headEnd/>
                    <a:tailEnd/>
                  </a14:hiddenLine>
                </a:ext>
                <a:ext uri="{AF507438-7753-43e0-B8FC-AC1667EBCBE1}">
                  <a14:hiddenEffects xmlns="">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14:m>
                  <m:oMath xmlns:m="http://schemas.openxmlformats.org/officeDocument/2006/math">
                    <m:sSub>
                      <m:sSubPr>
                        <m:ctrlPr>
                          <a:rPr lang="en-US" sz="3200" i="1" smtClean="0">
                            <a:solidFill>
                              <a:srgbClr val="0C0EE4"/>
                            </a:solidFill>
                            <a:latin typeface="Cambria Math" panose="02040503050406030204" pitchFamily="18" charset="0"/>
                          </a:rPr>
                        </m:ctrlPr>
                      </m:sSubPr>
                      <m:e>
                        <m:r>
                          <a:rPr lang="en-US" sz="3200" i="1">
                            <a:solidFill>
                              <a:srgbClr val="0C0EE4"/>
                            </a:solidFill>
                            <a:latin typeface="Cambria Math" panose="02040503050406030204" pitchFamily="18" charset="0"/>
                          </a:rPr>
                          <m:t>𝑉</m:t>
                        </m:r>
                      </m:e>
                      <m:sub>
                        <m:r>
                          <a:rPr lang="en-US" sz="3200" b="0" i="1" smtClean="0">
                            <a:solidFill>
                              <a:srgbClr val="0C0EE4"/>
                            </a:solidFill>
                            <a:latin typeface="Cambria Math" panose="02040503050406030204" pitchFamily="18" charset="0"/>
                          </a:rPr>
                          <m:t>𝐴</m:t>
                        </m:r>
                      </m:sub>
                    </m:sSub>
                  </m:oMath>
                </a14:m>
                <a:r>
                  <a:rPr lang="en-US" sz="3200" dirty="0">
                    <a:solidFill>
                      <a:srgbClr val="0C0EE4"/>
                    </a:solidFill>
                  </a:rPr>
                  <a:t>, </a:t>
                </a:r>
                <a14:m>
                  <m:oMath xmlns:m="http://schemas.openxmlformats.org/officeDocument/2006/math">
                    <m:sSub>
                      <m:sSubPr>
                        <m:ctrlPr>
                          <a:rPr lang="en-US" sz="3200" i="1">
                            <a:solidFill>
                              <a:srgbClr val="0C0EE4"/>
                            </a:solidFill>
                            <a:latin typeface="Cambria Math" panose="02040503050406030204" pitchFamily="18" charset="0"/>
                          </a:rPr>
                        </m:ctrlPr>
                      </m:sSubPr>
                      <m:e>
                        <m:r>
                          <a:rPr lang="en-US" sz="3200" i="1">
                            <a:solidFill>
                              <a:srgbClr val="0C0EE4"/>
                            </a:solidFill>
                            <a:latin typeface="Cambria Math" panose="02040503050406030204" pitchFamily="18" charset="0"/>
                          </a:rPr>
                          <m:t>𝑉</m:t>
                        </m:r>
                      </m:e>
                      <m:sub>
                        <m:r>
                          <a:rPr lang="en-US" sz="3200" b="0" i="1" smtClean="0">
                            <a:solidFill>
                              <a:srgbClr val="0C0EE4"/>
                            </a:solidFill>
                            <a:latin typeface="Cambria Math" panose="02040503050406030204" pitchFamily="18" charset="0"/>
                          </a:rPr>
                          <m:t>𝐷</m:t>
                        </m:r>
                      </m:sub>
                    </m:sSub>
                  </m:oMath>
                </a14:m>
                <a:r>
                  <a:rPr lang="en-US" sz="3200" dirty="0">
                    <a:solidFill>
                      <a:srgbClr val="0C0EE4"/>
                    </a:solidFill>
                  </a:rPr>
                  <a:t>, </a:t>
                </a:r>
                <a14:m>
                  <m:oMath xmlns:m="http://schemas.openxmlformats.org/officeDocument/2006/math">
                    <m:sSub>
                      <m:sSubPr>
                        <m:ctrlPr>
                          <a:rPr lang="en-US" sz="3200" i="1">
                            <a:solidFill>
                              <a:srgbClr val="0C0EE4"/>
                            </a:solidFill>
                            <a:latin typeface="Cambria Math" panose="02040503050406030204" pitchFamily="18" charset="0"/>
                          </a:rPr>
                        </m:ctrlPr>
                      </m:sSubPr>
                      <m:e>
                        <m:r>
                          <a:rPr lang="en-US" sz="3200" i="1">
                            <a:solidFill>
                              <a:srgbClr val="0C0EE4"/>
                            </a:solidFill>
                            <a:latin typeface="Cambria Math" panose="02040503050406030204" pitchFamily="18" charset="0"/>
                          </a:rPr>
                          <m:t>𝑉</m:t>
                        </m:r>
                      </m:e>
                      <m:sub>
                        <m:r>
                          <a:rPr lang="en-US" sz="3200" b="0" i="1" smtClean="0">
                            <a:solidFill>
                              <a:srgbClr val="0C0EE4"/>
                            </a:solidFill>
                            <a:latin typeface="Cambria Math" panose="02040503050406030204" pitchFamily="18" charset="0"/>
                          </a:rPr>
                          <m:t>𝐹</m:t>
                        </m:r>
                      </m:sub>
                    </m:sSub>
                  </m:oMath>
                </a14:m>
                <a:r>
                  <a:rPr lang="en-US" sz="3200" dirty="0">
                    <a:solidFill>
                      <a:srgbClr val="0C0EE4"/>
                    </a:solidFill>
                  </a:rPr>
                  <a:t> estimates are highly correlated in Stealth &amp; Cascade</a:t>
                </a:r>
              </a:p>
            </p:txBody>
          </p:sp>
        </mc:Choice>
        <mc:Fallback xmlns="">
          <p:sp>
            <p:nvSpPr>
              <p:cNvPr id="56325" name="Rectangle 5"/>
              <p:cNvSpPr>
                <a:spLocks noRot="1" noChangeAspect="1" noMove="1" noResize="1" noEditPoints="1" noAdjustHandles="1" noChangeArrowheads="1" noChangeShapeType="1" noTextEdit="1"/>
              </p:cNvSpPr>
              <p:nvPr/>
            </p:nvSpPr>
            <p:spPr bwMode="auto">
              <a:xfrm>
                <a:off x="0" y="136525"/>
                <a:ext cx="9144000" cy="701675"/>
              </a:xfrm>
              <a:prstGeom prst="rect">
                <a:avLst/>
              </a:prstGeom>
              <a:blipFill>
                <a:blip r:embed="rId3"/>
                <a:stretch>
                  <a:fillRect t="-35088" b="-50877"/>
                </a:stretch>
              </a:blip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a:noFill/>
                  </a:rPr>
                  <a:t> </a:t>
                </a:r>
              </a:p>
            </p:txBody>
          </p:sp>
        </mc:Fallback>
      </mc:AlternateContent>
      <p:pic>
        <p:nvPicPr>
          <p:cNvPr id="563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 y="990600"/>
            <a:ext cx="8921750" cy="58388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7346" name="Rectangle 2"/>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7347" name="Rectangle 3"/>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7348" name="Rectangle 4"/>
          <p:cNvSpPr>
            <a:spLocks noChangeArrowheads="1"/>
          </p:cNvSpPr>
          <p:nvPr/>
        </p:nvSpPr>
        <p:spPr bwMode="auto">
          <a:xfrm>
            <a:off x="3871913" y="420688"/>
            <a:ext cx="184150" cy="381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mc:AlternateContent xmlns:mc="http://schemas.openxmlformats.org/markup-compatibility/2006" xmlns:a14="http://schemas.microsoft.com/office/drawing/2010/main">
        <mc:Choice Requires="a14">
          <p:sp>
            <p:nvSpPr>
              <p:cNvPr id="57349" name="Rectangle 5"/>
              <p:cNvSpPr>
                <a:spLocks noChangeArrowheads="1"/>
              </p:cNvSpPr>
              <p:nvPr/>
            </p:nvSpPr>
            <p:spPr bwMode="auto">
              <a:xfrm>
                <a:off x="0" y="100013"/>
                <a:ext cx="9144000" cy="585787"/>
              </a:xfrm>
              <a:prstGeom prst="rect">
                <a:avLst/>
              </a:prstGeom>
              <a:noFill/>
              <a:ln>
                <a:noFill/>
              </a:ln>
              <a:effectLst/>
              <a:extLst>
                <a:ext uri="{909E8E84-426E-40dd-AFC4-6F175D3DCCD1}">
                  <a14:hiddenFill xmlns="">
                    <a:solidFill>
                      <a:srgbClr val="FFFFFF"/>
                    </a:solidFill>
                  </a14:hiddenFill>
                </a:ext>
                <a:ext uri="{91240B29-F687-4f45-9708-019B960494DF}">
                  <a14:hiddenLine xmlns="" w="9525" cap="flat">
                    <a:solidFill>
                      <a:srgbClr val="000000"/>
                    </a:solidFill>
                    <a:round/>
                    <a:headEnd/>
                    <a:tailEnd/>
                  </a14:hiddenLine>
                </a:ext>
                <a:ext uri="{AF507438-7753-43e0-B8FC-AC1667EBCBE1}">
                  <a14:hiddenEffects xmlns="">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dirty="0">
                    <a:solidFill>
                      <a:srgbClr val="0C0EE4"/>
                    </a:solidFill>
                  </a:rPr>
                  <a:t>Reality: </a:t>
                </a:r>
                <a14:m>
                  <m:oMath xmlns:m="http://schemas.openxmlformats.org/officeDocument/2006/math">
                    <m:sSub>
                      <m:sSubPr>
                        <m:ctrlPr>
                          <a:rPr lang="en-US" sz="2800" i="1">
                            <a:solidFill>
                              <a:srgbClr val="0C0EE4"/>
                            </a:solidFill>
                            <a:latin typeface="Cambria Math" panose="02040503050406030204" pitchFamily="18" charset="0"/>
                          </a:rPr>
                        </m:ctrlPr>
                      </m:sSubPr>
                      <m:e>
                        <m:r>
                          <a:rPr lang="en-US" sz="2800" i="1">
                            <a:solidFill>
                              <a:srgbClr val="0C0EE4"/>
                            </a:solidFill>
                            <a:latin typeface="Cambria Math" panose="02040503050406030204" pitchFamily="18" charset="0"/>
                          </a:rPr>
                          <m:t>𝑉</m:t>
                        </m:r>
                      </m:e>
                      <m:sub>
                        <m:r>
                          <a:rPr lang="en-US" sz="2800" b="0" i="1" smtClean="0">
                            <a:solidFill>
                              <a:srgbClr val="0C0EE4"/>
                            </a:solidFill>
                            <a:latin typeface="Cambria Math" panose="02040503050406030204" pitchFamily="18" charset="0"/>
                          </a:rPr>
                          <m:t>𝐴</m:t>
                        </m:r>
                      </m:sub>
                    </m:sSub>
                  </m:oMath>
                </a14:m>
                <a:r>
                  <a:rPr lang="en-US" sz="2800" dirty="0">
                    <a:solidFill>
                      <a:srgbClr val="0C0EE4"/>
                    </a:solidFill>
                  </a:rPr>
                  <a:t>=.45, </a:t>
                </a:r>
                <a14:m>
                  <m:oMath xmlns:m="http://schemas.openxmlformats.org/officeDocument/2006/math">
                    <m:sSub>
                      <m:sSubPr>
                        <m:ctrlPr>
                          <a:rPr lang="en-US" sz="2800" i="1">
                            <a:solidFill>
                              <a:srgbClr val="0C0EE4"/>
                            </a:solidFill>
                            <a:latin typeface="Cambria Math" panose="02040503050406030204" pitchFamily="18" charset="0"/>
                          </a:rPr>
                        </m:ctrlPr>
                      </m:sSubPr>
                      <m:e>
                        <m:r>
                          <a:rPr lang="en-US" sz="2800" i="1">
                            <a:solidFill>
                              <a:srgbClr val="0C0EE4"/>
                            </a:solidFill>
                            <a:latin typeface="Cambria Math" panose="02040503050406030204" pitchFamily="18" charset="0"/>
                          </a:rPr>
                          <m:t>𝑉</m:t>
                        </m:r>
                      </m:e>
                      <m:sub>
                        <m:r>
                          <a:rPr lang="en-US" sz="2800" b="0" i="1" smtClean="0">
                            <a:solidFill>
                              <a:srgbClr val="0C0EE4"/>
                            </a:solidFill>
                            <a:latin typeface="Cambria Math" panose="02040503050406030204" pitchFamily="18" charset="0"/>
                          </a:rPr>
                          <m:t>𝐷</m:t>
                        </m:r>
                      </m:sub>
                    </m:sSub>
                  </m:oMath>
                </a14:m>
                <a:r>
                  <a:rPr lang="en-US" sz="2800" dirty="0">
                    <a:solidFill>
                      <a:srgbClr val="0C0EE4"/>
                    </a:solidFill>
                  </a:rPr>
                  <a:t>=.15, </a:t>
                </a:r>
                <a14:m>
                  <m:oMath xmlns:m="http://schemas.openxmlformats.org/officeDocument/2006/math">
                    <m:sSub>
                      <m:sSubPr>
                        <m:ctrlPr>
                          <a:rPr lang="en-US" sz="2800" i="1">
                            <a:solidFill>
                              <a:srgbClr val="0C0EE4"/>
                            </a:solidFill>
                            <a:latin typeface="Cambria Math" panose="02040503050406030204" pitchFamily="18" charset="0"/>
                          </a:rPr>
                        </m:ctrlPr>
                      </m:sSubPr>
                      <m:e>
                        <m:r>
                          <a:rPr lang="en-US" sz="2800" i="1">
                            <a:solidFill>
                              <a:srgbClr val="0C0EE4"/>
                            </a:solidFill>
                            <a:latin typeface="Cambria Math" panose="02040503050406030204" pitchFamily="18" charset="0"/>
                          </a:rPr>
                          <m:t>𝑉</m:t>
                        </m:r>
                      </m:e>
                      <m:sub>
                        <m:r>
                          <a:rPr lang="en-US" sz="2800" b="0" i="1" smtClean="0">
                            <a:solidFill>
                              <a:srgbClr val="0C0EE4"/>
                            </a:solidFill>
                            <a:latin typeface="Cambria Math" panose="02040503050406030204" pitchFamily="18" charset="0"/>
                          </a:rPr>
                          <m:t>𝐹</m:t>
                        </m:r>
                      </m:sub>
                    </m:sSub>
                  </m:oMath>
                </a14:m>
                <a:r>
                  <a:rPr lang="en-US" sz="2800" dirty="0">
                    <a:solidFill>
                      <a:srgbClr val="0C0EE4"/>
                    </a:solidFill>
                  </a:rPr>
                  <a:t>=.25, AM=.3 (Soc </a:t>
                </a:r>
                <a:r>
                  <a:rPr lang="en-US" sz="2800" dirty="0" err="1">
                    <a:solidFill>
                      <a:srgbClr val="0C0EE4"/>
                    </a:solidFill>
                  </a:rPr>
                  <a:t>Hom</a:t>
                </a:r>
                <a:r>
                  <a:rPr lang="en-US" sz="2800" dirty="0">
                    <a:solidFill>
                      <a:srgbClr val="0C0EE4"/>
                    </a:solidFill>
                  </a:rPr>
                  <a:t>)</a:t>
                </a:r>
              </a:p>
            </p:txBody>
          </p:sp>
        </mc:Choice>
        <mc:Fallback xmlns="">
          <p:sp>
            <p:nvSpPr>
              <p:cNvPr id="57349" name="Rectangle 5"/>
              <p:cNvSpPr>
                <a:spLocks noRot="1" noChangeAspect="1" noMove="1" noResize="1" noEditPoints="1" noAdjustHandles="1" noChangeArrowheads="1" noChangeShapeType="1" noTextEdit="1"/>
              </p:cNvSpPr>
              <p:nvPr/>
            </p:nvSpPr>
            <p:spPr bwMode="auto">
              <a:xfrm>
                <a:off x="0" y="100013"/>
                <a:ext cx="9144000" cy="585787"/>
              </a:xfrm>
              <a:prstGeom prst="rect">
                <a:avLst/>
              </a:prstGeom>
              <a:blipFill>
                <a:blip r:embed="rId3"/>
                <a:stretch>
                  <a:fillRect t="-4167" b="-20833"/>
                </a:stretch>
              </a:blip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a:noFill/>
                  </a:rPr>
                  <a:t> </a:t>
                </a:r>
              </a:p>
            </p:txBody>
          </p:sp>
        </mc:Fallback>
      </mc:AlternateContent>
      <p:pic>
        <p:nvPicPr>
          <p:cNvPr id="573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633413"/>
            <a:ext cx="8890000" cy="615473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7351" name="Rectangle 7"/>
          <p:cNvSpPr>
            <a:spLocks noChangeArrowheads="1"/>
          </p:cNvSpPr>
          <p:nvPr/>
        </p:nvSpPr>
        <p:spPr bwMode="auto">
          <a:xfrm>
            <a:off x="11185525" y="4233863"/>
            <a:ext cx="184150" cy="381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8370" name="Rectangle 2"/>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8371" name="Rectangle 3"/>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8372" name="Rectangle 4"/>
          <p:cNvSpPr>
            <a:spLocks noChangeArrowheads="1"/>
          </p:cNvSpPr>
          <p:nvPr/>
        </p:nvSpPr>
        <p:spPr bwMode="auto">
          <a:xfrm>
            <a:off x="3871913" y="420688"/>
            <a:ext cx="184150" cy="381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mc:AlternateContent xmlns:mc="http://schemas.openxmlformats.org/markup-compatibility/2006" xmlns:a14="http://schemas.microsoft.com/office/drawing/2010/main">
        <mc:Choice Requires="a14">
          <p:sp>
            <p:nvSpPr>
              <p:cNvPr id="58373" name="Rectangle 5"/>
              <p:cNvSpPr>
                <a:spLocks noChangeArrowheads="1"/>
              </p:cNvSpPr>
              <p:nvPr/>
            </p:nvSpPr>
            <p:spPr bwMode="auto">
              <a:xfrm>
                <a:off x="0" y="100013"/>
                <a:ext cx="9144000" cy="585787"/>
              </a:xfrm>
              <a:prstGeom prst="rect">
                <a:avLst/>
              </a:prstGeom>
              <a:noFill/>
              <a:ln>
                <a:noFill/>
              </a:ln>
              <a:effectLst/>
              <a:extLst>
                <a:ext uri="{909E8E84-426E-40dd-AFC4-6F175D3DCCD1}">
                  <a14:hiddenFill xmlns="">
                    <a:solidFill>
                      <a:srgbClr val="FFFFFF"/>
                    </a:solidFill>
                  </a14:hiddenFill>
                </a:ext>
                <a:ext uri="{91240B29-F687-4f45-9708-019B960494DF}">
                  <a14:hiddenLine xmlns="" w="9525" cap="flat">
                    <a:solidFill>
                      <a:srgbClr val="000000"/>
                    </a:solidFill>
                    <a:round/>
                    <a:headEnd/>
                    <a:tailEnd/>
                  </a14:hiddenLine>
                </a:ext>
                <a:ext uri="{AF507438-7753-43e0-B8FC-AC1667EBCBE1}">
                  <a14:hiddenEffects xmlns="">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dirty="0">
                    <a:solidFill>
                      <a:srgbClr val="0C0EE4"/>
                    </a:solidFill>
                  </a:rPr>
                  <a:t>Reality: </a:t>
                </a:r>
                <a14:m>
                  <m:oMath xmlns:m="http://schemas.openxmlformats.org/officeDocument/2006/math">
                    <m:sSub>
                      <m:sSubPr>
                        <m:ctrlPr>
                          <a:rPr lang="en-US" sz="3200" i="1">
                            <a:solidFill>
                              <a:srgbClr val="0C0EE4"/>
                            </a:solidFill>
                            <a:latin typeface="Cambria Math" panose="02040503050406030204" pitchFamily="18" charset="0"/>
                          </a:rPr>
                        </m:ctrlPr>
                      </m:sSubPr>
                      <m:e>
                        <m:r>
                          <a:rPr lang="en-US" sz="3200" i="1">
                            <a:solidFill>
                              <a:srgbClr val="0C0EE4"/>
                            </a:solidFill>
                            <a:latin typeface="Cambria Math" panose="02040503050406030204" pitchFamily="18" charset="0"/>
                          </a:rPr>
                          <m:t>𝑉</m:t>
                        </m:r>
                      </m:e>
                      <m:sub>
                        <m:r>
                          <a:rPr lang="en-US" sz="3200" i="1">
                            <a:solidFill>
                              <a:srgbClr val="0C0EE4"/>
                            </a:solidFill>
                            <a:latin typeface="Cambria Math" panose="02040503050406030204" pitchFamily="18" charset="0"/>
                          </a:rPr>
                          <m:t>𝐴</m:t>
                        </m:r>
                      </m:sub>
                    </m:sSub>
                  </m:oMath>
                </a14:m>
                <a:r>
                  <a:rPr lang="en-US" sz="3200" dirty="0">
                    <a:solidFill>
                      <a:srgbClr val="0C0EE4"/>
                    </a:solidFill>
                  </a:rPr>
                  <a:t>=.4, </a:t>
                </a:r>
                <a14:m>
                  <m:oMath xmlns:m="http://schemas.openxmlformats.org/officeDocument/2006/math">
                    <m:sSub>
                      <m:sSubPr>
                        <m:ctrlPr>
                          <a:rPr lang="en-US" sz="3200" i="1">
                            <a:solidFill>
                              <a:srgbClr val="0C0EE4"/>
                            </a:solidFill>
                            <a:latin typeface="Cambria Math" panose="02040503050406030204" pitchFamily="18" charset="0"/>
                          </a:rPr>
                        </m:ctrlPr>
                      </m:sSubPr>
                      <m:e>
                        <m:r>
                          <a:rPr lang="en-US" sz="3200" i="1">
                            <a:solidFill>
                              <a:srgbClr val="0C0EE4"/>
                            </a:solidFill>
                            <a:latin typeface="Cambria Math" panose="02040503050406030204" pitchFamily="18" charset="0"/>
                          </a:rPr>
                          <m:t>𝑉</m:t>
                        </m:r>
                      </m:e>
                      <m:sub>
                        <m:r>
                          <a:rPr lang="en-US" sz="3200" i="1">
                            <a:solidFill>
                              <a:srgbClr val="0C0EE4"/>
                            </a:solidFill>
                            <a:latin typeface="Cambria Math" panose="02040503050406030204" pitchFamily="18" charset="0"/>
                          </a:rPr>
                          <m:t>𝐴</m:t>
                        </m:r>
                        <m:r>
                          <a:rPr lang="en-US" sz="3200" i="1" smtClean="0">
                            <a:solidFill>
                              <a:srgbClr val="0C0EE4"/>
                            </a:solidFill>
                            <a:latin typeface="Cambria Math" panose="02040503050406030204" pitchFamily="18" charset="0"/>
                            <a:ea typeface="Cambria Math" panose="02040503050406030204" pitchFamily="18" charset="0"/>
                          </a:rPr>
                          <m:t>×</m:t>
                        </m:r>
                        <m:r>
                          <a:rPr lang="en-US" sz="3200" b="0" i="1" smtClean="0">
                            <a:solidFill>
                              <a:srgbClr val="0C0EE4"/>
                            </a:solidFill>
                            <a:latin typeface="Cambria Math" panose="02040503050406030204" pitchFamily="18" charset="0"/>
                            <a:ea typeface="Cambria Math" panose="02040503050406030204" pitchFamily="18" charset="0"/>
                          </a:rPr>
                          <m:t>𝐴</m:t>
                        </m:r>
                      </m:sub>
                    </m:sSub>
                  </m:oMath>
                </a14:m>
                <a:r>
                  <a:rPr lang="en-US" sz="3200" dirty="0">
                    <a:solidFill>
                      <a:srgbClr val="0C0EE4"/>
                    </a:solidFill>
                  </a:rPr>
                  <a:t>=.15, </a:t>
                </a:r>
                <a14:m>
                  <m:oMath xmlns:m="http://schemas.openxmlformats.org/officeDocument/2006/math">
                    <m:sSub>
                      <m:sSubPr>
                        <m:ctrlPr>
                          <a:rPr lang="en-US" sz="3200" i="1">
                            <a:solidFill>
                              <a:srgbClr val="0C0EE4"/>
                            </a:solidFill>
                            <a:latin typeface="Cambria Math" panose="02040503050406030204" pitchFamily="18" charset="0"/>
                          </a:rPr>
                        </m:ctrlPr>
                      </m:sSubPr>
                      <m:e>
                        <m:r>
                          <a:rPr lang="en-US" sz="3200" i="1">
                            <a:solidFill>
                              <a:srgbClr val="0C0EE4"/>
                            </a:solidFill>
                            <a:latin typeface="Cambria Math" panose="02040503050406030204" pitchFamily="18" charset="0"/>
                          </a:rPr>
                          <m:t>𝑉</m:t>
                        </m:r>
                      </m:e>
                      <m:sub>
                        <m:r>
                          <a:rPr lang="en-US" sz="3200" b="0" i="1" smtClean="0">
                            <a:solidFill>
                              <a:srgbClr val="0C0EE4"/>
                            </a:solidFill>
                            <a:latin typeface="Cambria Math" panose="02040503050406030204" pitchFamily="18" charset="0"/>
                          </a:rPr>
                          <m:t>𝑆</m:t>
                        </m:r>
                      </m:sub>
                    </m:sSub>
                  </m:oMath>
                </a14:m>
                <a:r>
                  <a:rPr lang="en-US" sz="3200" dirty="0">
                    <a:solidFill>
                      <a:srgbClr val="0C0EE4"/>
                    </a:solidFill>
                  </a:rPr>
                  <a:t>=.15</a:t>
                </a:r>
              </a:p>
            </p:txBody>
          </p:sp>
        </mc:Choice>
        <mc:Fallback xmlns="">
          <p:sp>
            <p:nvSpPr>
              <p:cNvPr id="58373" name="Rectangle 5"/>
              <p:cNvSpPr>
                <a:spLocks noRot="1" noChangeAspect="1" noMove="1" noResize="1" noEditPoints="1" noAdjustHandles="1" noChangeArrowheads="1" noChangeShapeType="1" noTextEdit="1"/>
              </p:cNvSpPr>
              <p:nvPr/>
            </p:nvSpPr>
            <p:spPr bwMode="auto">
              <a:xfrm>
                <a:off x="0" y="100013"/>
                <a:ext cx="9144000" cy="585787"/>
              </a:xfrm>
              <a:prstGeom prst="rect">
                <a:avLst/>
              </a:prstGeom>
              <a:blipFill>
                <a:blip r:embed="rId3"/>
                <a:stretch>
                  <a:fillRect t="-12500" b="-31250"/>
                </a:stretch>
              </a:blip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a:noFill/>
                  </a:rPr>
                  <a:t> </a:t>
                </a:r>
              </a:p>
            </p:txBody>
          </p:sp>
        </mc:Fallback>
      </mc:AlternateContent>
      <p:pic>
        <p:nvPicPr>
          <p:cNvPr id="583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85800"/>
            <a:ext cx="8839200" cy="614521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9394" name="Rectangle 2"/>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9395" name="Rectangle 3"/>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9396" name="Rectangle 4"/>
          <p:cNvSpPr>
            <a:spLocks noChangeArrowheads="1"/>
          </p:cNvSpPr>
          <p:nvPr/>
        </p:nvSpPr>
        <p:spPr bwMode="auto">
          <a:xfrm>
            <a:off x="3871913" y="420688"/>
            <a:ext cx="184150" cy="381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mc:AlternateContent xmlns:mc="http://schemas.openxmlformats.org/markup-compatibility/2006" xmlns:a14="http://schemas.microsoft.com/office/drawing/2010/main">
        <mc:Choice Requires="a14">
          <p:sp>
            <p:nvSpPr>
              <p:cNvPr id="59397" name="Rectangle 5"/>
              <p:cNvSpPr>
                <a:spLocks noChangeArrowheads="1"/>
              </p:cNvSpPr>
              <p:nvPr/>
            </p:nvSpPr>
            <p:spPr bwMode="auto">
              <a:xfrm>
                <a:off x="0" y="100013"/>
                <a:ext cx="9144000" cy="585787"/>
              </a:xfrm>
              <a:prstGeom prst="rect">
                <a:avLst/>
              </a:prstGeom>
              <a:noFill/>
              <a:ln>
                <a:noFill/>
              </a:ln>
              <a:effectLst/>
              <a:extLst>
                <a:ext uri="{909E8E84-426E-40dd-AFC4-6F175D3DCCD1}">
                  <a14:hiddenFill xmlns="">
                    <a:solidFill>
                      <a:srgbClr val="FFFFFF"/>
                    </a:solidFill>
                  </a14:hiddenFill>
                </a:ext>
                <a:ext uri="{91240B29-F687-4f45-9708-019B960494DF}">
                  <a14:hiddenLine xmlns="" w="9525" cap="flat">
                    <a:solidFill>
                      <a:srgbClr val="000000"/>
                    </a:solidFill>
                    <a:round/>
                    <a:headEnd/>
                    <a:tailEnd/>
                  </a14:hiddenLine>
                </a:ext>
                <a:ext uri="{AF507438-7753-43e0-B8FC-AC1667EBCBE1}">
                  <a14:hiddenEffects xmlns="">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dirty="0">
                    <a:solidFill>
                      <a:srgbClr val="0C0EE4"/>
                    </a:solidFill>
                  </a:rPr>
                  <a:t>Reality: </a:t>
                </a:r>
                <a14:m>
                  <m:oMath xmlns:m="http://schemas.openxmlformats.org/officeDocument/2006/math">
                    <m:sSub>
                      <m:sSubPr>
                        <m:ctrlPr>
                          <a:rPr lang="en-US" sz="3200" i="1">
                            <a:solidFill>
                              <a:srgbClr val="0C0EE4"/>
                            </a:solidFill>
                            <a:latin typeface="Cambria Math" panose="02040503050406030204" pitchFamily="18" charset="0"/>
                          </a:rPr>
                        </m:ctrlPr>
                      </m:sSubPr>
                      <m:e>
                        <m:r>
                          <a:rPr lang="en-US" sz="3200" i="1">
                            <a:solidFill>
                              <a:srgbClr val="0C0EE4"/>
                            </a:solidFill>
                            <a:latin typeface="Cambria Math" panose="02040503050406030204" pitchFamily="18" charset="0"/>
                          </a:rPr>
                          <m:t>𝑉</m:t>
                        </m:r>
                      </m:e>
                      <m:sub>
                        <m:r>
                          <a:rPr lang="en-US" sz="3200" i="1">
                            <a:solidFill>
                              <a:srgbClr val="0C0EE4"/>
                            </a:solidFill>
                            <a:latin typeface="Cambria Math" panose="02040503050406030204" pitchFamily="18" charset="0"/>
                          </a:rPr>
                          <m:t>𝐴</m:t>
                        </m:r>
                      </m:sub>
                    </m:sSub>
                  </m:oMath>
                </a14:m>
                <a:r>
                  <a:rPr lang="en-US" sz="3200" dirty="0">
                    <a:solidFill>
                      <a:srgbClr val="0C0EE4"/>
                    </a:solidFill>
                  </a:rPr>
                  <a:t>=.4, </a:t>
                </a:r>
                <a14:m>
                  <m:oMath xmlns:m="http://schemas.openxmlformats.org/officeDocument/2006/math">
                    <m:sSub>
                      <m:sSubPr>
                        <m:ctrlPr>
                          <a:rPr lang="en-US" sz="3200" i="1">
                            <a:solidFill>
                              <a:srgbClr val="0C0EE4"/>
                            </a:solidFill>
                            <a:latin typeface="Cambria Math" panose="02040503050406030204" pitchFamily="18" charset="0"/>
                          </a:rPr>
                        </m:ctrlPr>
                      </m:sSubPr>
                      <m:e>
                        <m:r>
                          <a:rPr lang="en-US" sz="3200" i="1">
                            <a:solidFill>
                              <a:srgbClr val="0C0EE4"/>
                            </a:solidFill>
                            <a:latin typeface="Cambria Math" panose="02040503050406030204" pitchFamily="18" charset="0"/>
                          </a:rPr>
                          <m:t>𝑉</m:t>
                        </m:r>
                      </m:e>
                      <m:sub>
                        <m:r>
                          <a:rPr lang="en-US" sz="3200" i="1">
                            <a:solidFill>
                              <a:srgbClr val="0C0EE4"/>
                            </a:solidFill>
                            <a:latin typeface="Cambria Math" panose="02040503050406030204" pitchFamily="18" charset="0"/>
                          </a:rPr>
                          <m:t>𝐴</m:t>
                        </m:r>
                        <m:r>
                          <a:rPr lang="en-US" sz="3200" i="1" smtClean="0">
                            <a:solidFill>
                              <a:srgbClr val="0C0EE4"/>
                            </a:solidFill>
                            <a:latin typeface="Cambria Math" panose="02040503050406030204" pitchFamily="18" charset="0"/>
                            <a:ea typeface="Cambria Math" panose="02040503050406030204" pitchFamily="18" charset="0"/>
                          </a:rPr>
                          <m:t>×</m:t>
                        </m:r>
                        <m:r>
                          <a:rPr lang="en-US" sz="3200" b="0" i="1" smtClean="0">
                            <a:solidFill>
                              <a:srgbClr val="0C0EE4"/>
                            </a:solidFill>
                            <a:latin typeface="Cambria Math" panose="02040503050406030204" pitchFamily="18" charset="0"/>
                            <a:ea typeface="Cambria Math" panose="02040503050406030204" pitchFamily="18" charset="0"/>
                          </a:rPr>
                          <m:t>𝐴𝑔𝑒</m:t>
                        </m:r>
                      </m:sub>
                    </m:sSub>
                  </m:oMath>
                </a14:m>
                <a:r>
                  <a:rPr lang="en-US" sz="3200" dirty="0">
                    <a:solidFill>
                      <a:srgbClr val="0C0EE4"/>
                    </a:solidFill>
                  </a:rPr>
                  <a:t>=.15, </a:t>
                </a:r>
                <a14:m>
                  <m:oMath xmlns:m="http://schemas.openxmlformats.org/officeDocument/2006/math">
                    <m:sSub>
                      <m:sSubPr>
                        <m:ctrlPr>
                          <a:rPr lang="en-US" sz="3200" i="1">
                            <a:solidFill>
                              <a:srgbClr val="0C0EE4"/>
                            </a:solidFill>
                            <a:latin typeface="Cambria Math" panose="02040503050406030204" pitchFamily="18" charset="0"/>
                          </a:rPr>
                        </m:ctrlPr>
                      </m:sSubPr>
                      <m:e>
                        <m:r>
                          <a:rPr lang="en-US" sz="3200" i="1">
                            <a:solidFill>
                              <a:srgbClr val="0C0EE4"/>
                            </a:solidFill>
                            <a:latin typeface="Cambria Math" panose="02040503050406030204" pitchFamily="18" charset="0"/>
                          </a:rPr>
                          <m:t>𝑉</m:t>
                        </m:r>
                      </m:e>
                      <m:sub>
                        <m:r>
                          <a:rPr lang="en-US" sz="3200" b="0" i="1" smtClean="0">
                            <a:solidFill>
                              <a:srgbClr val="0C0EE4"/>
                            </a:solidFill>
                            <a:latin typeface="Cambria Math" panose="02040503050406030204" pitchFamily="18" charset="0"/>
                          </a:rPr>
                          <m:t>𝑆</m:t>
                        </m:r>
                      </m:sub>
                    </m:sSub>
                  </m:oMath>
                </a14:m>
                <a:r>
                  <a:rPr lang="en-US" sz="3200" dirty="0">
                    <a:solidFill>
                      <a:srgbClr val="0C0EE4"/>
                    </a:solidFill>
                  </a:rPr>
                  <a:t>=.15</a:t>
                </a:r>
              </a:p>
            </p:txBody>
          </p:sp>
        </mc:Choice>
        <mc:Fallback xmlns="">
          <p:sp>
            <p:nvSpPr>
              <p:cNvPr id="59397" name="Rectangle 5"/>
              <p:cNvSpPr>
                <a:spLocks noRot="1" noChangeAspect="1" noMove="1" noResize="1" noEditPoints="1" noAdjustHandles="1" noChangeArrowheads="1" noChangeShapeType="1" noTextEdit="1"/>
              </p:cNvSpPr>
              <p:nvPr/>
            </p:nvSpPr>
            <p:spPr bwMode="auto">
              <a:xfrm>
                <a:off x="0" y="100013"/>
                <a:ext cx="9144000" cy="585787"/>
              </a:xfrm>
              <a:prstGeom prst="rect">
                <a:avLst/>
              </a:prstGeom>
              <a:blipFill>
                <a:blip r:embed="rId3"/>
                <a:stretch>
                  <a:fillRect t="-14583" b="-27083"/>
                </a:stretch>
              </a:blip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a:noFill/>
                  </a:rPr>
                  <a:t> </a:t>
                </a:r>
              </a:p>
            </p:txBody>
          </p:sp>
        </mc:Fallback>
      </mc:AlternateContent>
      <p:pic>
        <p:nvPicPr>
          <p:cNvPr id="593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54050"/>
            <a:ext cx="8978900" cy="62039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1"/>
          <p:cNvSpPr txBox="1">
            <a:spLocks noChangeArrowheads="1"/>
          </p:cNvSpPr>
          <p:nvPr/>
        </p:nvSpPr>
        <p:spPr bwMode="auto">
          <a:xfrm>
            <a:off x="0" y="1990725"/>
            <a:ext cx="9144000" cy="1103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750"/>
              </a:spcBef>
              <a:buClrTx/>
              <a:buSzPct val="120000"/>
              <a:buFontTx/>
              <a:buNone/>
              <a:defRPr/>
            </a:pPr>
            <a:endParaRPr lang="en-US" sz="3000">
              <a:effectLst>
                <a:outerShdw blurRad="38100" dist="38100" dir="2700000" algn="tl">
                  <a:srgbClr val="DDDDDD"/>
                </a:outerShdw>
              </a:effectLst>
              <a:latin typeface="Times New Roman" charset="0"/>
            </a:endParaRPr>
          </a:p>
          <a:p>
            <a:pPr>
              <a:spcBef>
                <a:spcPts val="750"/>
              </a:spcBef>
              <a:buClrTx/>
              <a:buSzPct val="120000"/>
              <a:buFontTx/>
              <a:buNone/>
              <a:defRPr/>
            </a:pPr>
            <a:endParaRPr lang="en-US" sz="3000">
              <a:effectLst>
                <a:outerShdw blurRad="38100" dist="38100" dir="2700000" algn="tl">
                  <a:srgbClr val="DDDDDD"/>
                </a:outerShdw>
              </a:effectLst>
              <a:latin typeface="Times New Roman" charset="0"/>
            </a:endParaRPr>
          </a:p>
        </p:txBody>
      </p:sp>
      <p:sp>
        <p:nvSpPr>
          <p:cNvPr id="60418" name="Rectangle 2"/>
          <p:cNvSpPr>
            <a:spLocks noChangeArrowheads="1"/>
          </p:cNvSpPr>
          <p:nvPr/>
        </p:nvSpPr>
        <p:spPr bwMode="auto">
          <a:xfrm>
            <a:off x="381000" y="901700"/>
            <a:ext cx="8610600" cy="58451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2800" dirty="0">
                <a:solidFill>
                  <a:srgbClr val="000000"/>
                </a:solidFill>
                <a:effectLst>
                  <a:outerShdw blurRad="38100" dist="38100" dir="2700000" algn="tl">
                    <a:srgbClr val="DDDDDD"/>
                  </a:outerShdw>
                </a:effectLst>
                <a:latin typeface="Times New Roman" charset="0"/>
              </a:rPr>
              <a:t>All models require assumptions. More assumptions = more biased estimates on average</a:t>
            </a:r>
          </a:p>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2800" dirty="0">
                <a:solidFill>
                  <a:srgbClr val="000000"/>
                </a:solidFill>
                <a:effectLst>
                  <a:outerShdw blurRad="38100" dist="38100" dir="2700000" algn="tl">
                    <a:srgbClr val="DDDDDD"/>
                  </a:outerShdw>
                </a:effectLst>
                <a:latin typeface="Times New Roman" charset="0"/>
              </a:rPr>
              <a:t>Simulations provide assessments of NTFD, </a:t>
            </a:r>
            <a:r>
              <a:rPr lang="en-US" sz="2800" i="1" dirty="0">
                <a:solidFill>
                  <a:srgbClr val="000000"/>
                </a:solidFill>
                <a:effectLst>
                  <a:outerShdw blurRad="38100" dist="38100" dir="2700000" algn="tl">
                    <a:srgbClr val="DDDDDD"/>
                  </a:outerShdw>
                </a:effectLst>
                <a:latin typeface="Times New Roman" charset="0"/>
              </a:rPr>
              <a:t>Stealth</a:t>
            </a:r>
            <a:r>
              <a:rPr lang="en-US" sz="2800" dirty="0">
                <a:solidFill>
                  <a:srgbClr val="000000"/>
                </a:solidFill>
                <a:effectLst>
                  <a:outerShdw blurRad="38100" dist="38100" dir="2700000" algn="tl">
                    <a:srgbClr val="DDDDDD"/>
                  </a:outerShdw>
                </a:effectLst>
                <a:latin typeface="Times New Roman" charset="0"/>
              </a:rPr>
              <a:t>, and </a:t>
            </a:r>
            <a:r>
              <a:rPr lang="en-US" sz="2800" i="1" dirty="0">
                <a:solidFill>
                  <a:srgbClr val="000000"/>
                </a:solidFill>
                <a:effectLst>
                  <a:outerShdw blurRad="38100" dist="38100" dir="2700000" algn="tl">
                    <a:srgbClr val="DDDDDD"/>
                  </a:outerShdw>
                </a:effectLst>
                <a:latin typeface="Times New Roman" charset="0"/>
              </a:rPr>
              <a:t>Cascade. </a:t>
            </a:r>
            <a:r>
              <a:rPr lang="en-US" sz="2800" dirty="0">
                <a:solidFill>
                  <a:srgbClr val="000000"/>
                </a:solidFill>
                <a:effectLst>
                  <a:outerShdw blurRad="38100" dist="38100" dir="2700000" algn="tl">
                    <a:srgbClr val="DDDDDD"/>
                  </a:outerShdw>
                </a:effectLst>
                <a:latin typeface="Times New Roman" charset="0"/>
              </a:rPr>
              <a:t>These complicated models work as designed and are less biased and provide more nuanced understanding than CTDs</a:t>
            </a:r>
          </a:p>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2800" dirty="0">
                <a:solidFill>
                  <a:srgbClr val="000000"/>
                </a:solidFill>
                <a:effectLst>
                  <a:outerShdw blurRad="38100" dist="38100" dir="2700000" algn="tl">
                    <a:srgbClr val="DDDDDD"/>
                  </a:outerShdw>
                </a:effectLst>
                <a:latin typeface="Times New Roman" charset="0"/>
              </a:rPr>
              <a:t>But ETFDs have drawbacks:</a:t>
            </a:r>
          </a:p>
          <a:p>
            <a:pPr marL="1731963" lvl="2" indent="-609600" eaLnBrk="1" hangingPunct="1">
              <a:spcBef>
                <a:spcPts val="800"/>
              </a:spcBef>
              <a:buSzPct val="50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2800" dirty="0">
                <a:solidFill>
                  <a:srgbClr val="000000"/>
                </a:solidFill>
                <a:effectLst>
                  <a:outerShdw blurRad="38100" dist="38100" dir="2700000" algn="tl">
                    <a:srgbClr val="DDDDDD"/>
                  </a:outerShdw>
                </a:effectLst>
                <a:latin typeface="Times New Roman" charset="0"/>
              </a:rPr>
              <a:t>Complicated; easy to make mistakes</a:t>
            </a:r>
          </a:p>
          <a:p>
            <a:pPr marL="1731963" lvl="2" indent="-609600" eaLnBrk="1" hangingPunct="1">
              <a:spcBef>
                <a:spcPts val="800"/>
              </a:spcBef>
              <a:buSzPct val="50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2800" dirty="0">
                <a:solidFill>
                  <a:srgbClr val="000000"/>
                </a:solidFill>
                <a:effectLst>
                  <a:outerShdw blurRad="38100" dist="38100" dir="2700000" algn="tl">
                    <a:srgbClr val="DDDDDD"/>
                  </a:outerShdw>
                </a:effectLst>
                <a:latin typeface="Times New Roman" charset="0"/>
              </a:rPr>
              <a:t>Require large datasets (e.g., n &gt; 20k individuals) that are rarely collected</a:t>
            </a:r>
          </a:p>
          <a:p>
            <a:pPr marL="1731963" lvl="2" indent="-609600" eaLnBrk="1" hangingPunct="1">
              <a:spcBef>
                <a:spcPts val="800"/>
              </a:spcBef>
              <a:buSzPct val="50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2800" dirty="0">
                <a:solidFill>
                  <a:srgbClr val="000000"/>
                </a:solidFill>
                <a:effectLst>
                  <a:outerShdw blurRad="38100" dist="38100" dir="2700000" algn="tl">
                    <a:srgbClr val="DDDDDD"/>
                  </a:outerShdw>
                </a:effectLst>
                <a:latin typeface="Times New Roman" charset="0"/>
              </a:rPr>
              <a:t>Require many assumptions (but fewer than CTD)</a:t>
            </a:r>
          </a:p>
          <a:p>
            <a:pPr marL="608013" indent="-608013">
              <a:spcBef>
                <a:spcPts val="800"/>
              </a:spcBef>
              <a:buSzPct val="75000"/>
              <a:buFont typeface="Wingdings" charset="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sz="2800" dirty="0">
              <a:solidFill>
                <a:srgbClr val="000000"/>
              </a:solidFill>
              <a:effectLst>
                <a:outerShdw blurRad="38100" dist="38100" dir="2700000" algn="tl">
                  <a:srgbClr val="DDDDDD"/>
                </a:outerShdw>
              </a:effectLst>
              <a:latin typeface="Times New Roman" charset="0"/>
            </a:endParaRPr>
          </a:p>
        </p:txBody>
      </p:sp>
      <p:sp>
        <p:nvSpPr>
          <p:cNvPr id="60419" name="Rectangle 3"/>
          <p:cNvSpPr>
            <a:spLocks noChangeArrowheads="1"/>
          </p:cNvSpPr>
          <p:nvPr/>
        </p:nvSpPr>
        <p:spPr bwMode="auto">
          <a:xfrm>
            <a:off x="203200" y="100013"/>
            <a:ext cx="8751888" cy="8143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400" dirty="0">
                <a:solidFill>
                  <a:srgbClr val="0C0EE4"/>
                </a:solidFill>
              </a:rPr>
              <a:t>Conclusions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1"/>
          <p:cNvSpPr txBox="1">
            <a:spLocks noChangeArrowheads="1"/>
          </p:cNvSpPr>
          <p:nvPr/>
        </p:nvSpPr>
        <p:spPr bwMode="auto">
          <a:xfrm>
            <a:off x="477838" y="458788"/>
            <a:ext cx="8229600" cy="596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200">
                <a:solidFill>
                  <a:srgbClr val="0000FF"/>
                </a:solidFill>
                <a:latin typeface="Bookman Old Style" charset="0"/>
              </a:rPr>
              <a:t>Further reading on this lecture</a:t>
            </a:r>
          </a:p>
        </p:txBody>
      </p:sp>
      <p:sp>
        <p:nvSpPr>
          <p:cNvPr id="62466" name="Text Box 2"/>
          <p:cNvSpPr txBox="1">
            <a:spLocks noChangeArrowheads="1"/>
          </p:cNvSpPr>
          <p:nvPr/>
        </p:nvSpPr>
        <p:spPr bwMode="auto">
          <a:xfrm>
            <a:off x="385763" y="1311275"/>
            <a:ext cx="8229600" cy="4978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98964" rIns="90000" bIns="46800"/>
          <a:lstStyle>
            <a:lvl1pPr marL="271463" indent="-2714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eaLnBrk="1" hangingPunct="1">
              <a:lnSpc>
                <a:spcPct val="77000"/>
              </a:lnSpc>
              <a:spcBef>
                <a:spcPts val="600"/>
              </a:spcBef>
              <a:buClr>
                <a:srgbClr val="727CA3"/>
              </a:buClr>
              <a:buSzPct val="76000"/>
              <a:buFont typeface="Wingdings 3" charset="0"/>
              <a:buChar char=""/>
              <a:defRPr/>
            </a:pPr>
            <a:r>
              <a:rPr lang="en-US" sz="1800">
                <a:latin typeface="Gill Sans MT" charset="0"/>
              </a:rPr>
              <a:t>Eaves LJ, Last KA, Young PA, Martin NG (1978) Model-fitting approaches to the analysis of human behaviour. </a:t>
            </a:r>
            <a:r>
              <a:rPr lang="en-US" sz="1800" i="1">
                <a:latin typeface="Gill Sans MT" charset="0"/>
              </a:rPr>
              <a:t>Heredity</a:t>
            </a:r>
            <a:r>
              <a:rPr lang="en-US" sz="1800">
                <a:latin typeface="Gill Sans MT" charset="0"/>
              </a:rPr>
              <a:t> 41:249-320</a:t>
            </a:r>
          </a:p>
          <a:p>
            <a:pPr eaLnBrk="1" hangingPunct="1">
              <a:lnSpc>
                <a:spcPct val="77000"/>
              </a:lnSpc>
              <a:spcBef>
                <a:spcPts val="600"/>
              </a:spcBef>
              <a:buClr>
                <a:srgbClr val="727CA3"/>
              </a:buClr>
              <a:buSzPct val="76000"/>
              <a:buFont typeface="Wingdings 3" charset="0"/>
              <a:buChar char=""/>
              <a:defRPr/>
            </a:pPr>
            <a:r>
              <a:rPr lang="en-US" sz="1800">
                <a:latin typeface="Gill Sans MT" charset="0"/>
              </a:rPr>
              <a:t>Fulker DW (1982) Extensions of the classical twin method.  Human Genetics. Part A: The Unfolding Genome (Progress in Clinical and Biological Research Vol 103A). p. 395-406</a:t>
            </a:r>
          </a:p>
          <a:p>
            <a:pPr eaLnBrk="1" hangingPunct="1">
              <a:lnSpc>
                <a:spcPct val="77000"/>
              </a:lnSpc>
              <a:spcBef>
                <a:spcPts val="600"/>
              </a:spcBef>
              <a:buClr>
                <a:srgbClr val="727CA3"/>
              </a:buClr>
              <a:buSzPct val="76000"/>
              <a:buFont typeface="Wingdings 3" charset="0"/>
              <a:buChar char=""/>
              <a:defRPr/>
            </a:pPr>
            <a:r>
              <a:rPr lang="en-US" sz="1800">
                <a:latin typeface="Gill Sans MT" charset="0"/>
              </a:rPr>
              <a:t>Fulker DW (1988) Genetic and cultural transmission in human behavior. Proceedings of the Second International conference on Quantitative Genetics</a:t>
            </a:r>
          </a:p>
          <a:p>
            <a:pPr eaLnBrk="1" hangingPunct="1">
              <a:lnSpc>
                <a:spcPct val="77000"/>
              </a:lnSpc>
              <a:spcBef>
                <a:spcPts val="600"/>
              </a:spcBef>
              <a:buClr>
                <a:srgbClr val="727CA3"/>
              </a:buClr>
              <a:buSzPct val="76000"/>
              <a:buFont typeface="Wingdings 3" charset="0"/>
              <a:buChar char=""/>
              <a:defRPr/>
            </a:pPr>
            <a:r>
              <a:rPr lang="en-US" sz="1800">
                <a:latin typeface="Gill Sans MT" charset="0"/>
              </a:rPr>
              <a:t>Eaves LJ, Heath AC, Martin NG, Neale MC, Meyer JM, Silberg JL, Corey LA, Truett K, Walter E (1999) Comparing the biological and cultural inheritance of stature and conservatism in the kinships of monozygotic and dizygotic twins.  In: Cloninger CR (Ed) Proceedings of 1994 APPA Conference. p. 269-308</a:t>
            </a:r>
          </a:p>
          <a:p>
            <a:pPr eaLnBrk="1" hangingPunct="1">
              <a:lnSpc>
                <a:spcPct val="77000"/>
              </a:lnSpc>
              <a:spcBef>
                <a:spcPts val="600"/>
              </a:spcBef>
              <a:buClr>
                <a:srgbClr val="727CA3"/>
              </a:buClr>
              <a:buSzPct val="76000"/>
              <a:buFont typeface="Wingdings 3" charset="0"/>
              <a:buChar char=""/>
              <a:defRPr/>
            </a:pPr>
            <a:r>
              <a:rPr lang="en-US" sz="1800">
                <a:latin typeface="Gill Sans MT" charset="0"/>
              </a:rPr>
              <a:t>Keller MC &amp; Coventry WL (2005). Quantifying and addressing parameter indeterminacy in the classical twin design. </a:t>
            </a:r>
            <a:r>
              <a:rPr lang="en-US" sz="1800" i="1">
                <a:latin typeface="Gill Sans MT" charset="0"/>
              </a:rPr>
              <a:t>Twin Research and Human Genetics,</a:t>
            </a:r>
            <a:r>
              <a:rPr lang="en-US" sz="1800">
                <a:latin typeface="Gill Sans MT" charset="0"/>
              </a:rPr>
              <a:t> 8, 201-213</a:t>
            </a:r>
          </a:p>
          <a:p>
            <a:pPr eaLnBrk="1" hangingPunct="1">
              <a:lnSpc>
                <a:spcPct val="77000"/>
              </a:lnSpc>
              <a:spcBef>
                <a:spcPts val="600"/>
              </a:spcBef>
              <a:buClr>
                <a:srgbClr val="727CA3"/>
              </a:buClr>
              <a:buSzPct val="76000"/>
              <a:buFont typeface="Wingdings 3" charset="0"/>
              <a:buChar char=""/>
              <a:defRPr/>
            </a:pPr>
            <a:r>
              <a:rPr lang="en-US" sz="1800">
                <a:latin typeface="Gill Sans MT" charset="0"/>
              </a:rPr>
              <a:t>Keller MC, Medland SE, Duncan LE, Hatemi PK, Neale MC, Maes HHM, Eaves LJ. Modeling extended twin family data I: Description of the Cascade Model. </a:t>
            </a:r>
            <a:r>
              <a:rPr lang="en-US" sz="1800" i="1">
                <a:latin typeface="Gill Sans MT" charset="0"/>
              </a:rPr>
              <a:t>Twin Research and Human Genetics</a:t>
            </a:r>
            <a:r>
              <a:rPr lang="en-US" sz="1800">
                <a:latin typeface="Gill Sans MT" charset="0"/>
              </a:rPr>
              <a:t>, 29, 8-18.</a:t>
            </a:r>
          </a:p>
          <a:p>
            <a:pPr eaLnBrk="1" hangingPunct="1">
              <a:lnSpc>
                <a:spcPct val="77000"/>
              </a:lnSpc>
              <a:spcBef>
                <a:spcPts val="600"/>
              </a:spcBef>
              <a:buClr>
                <a:srgbClr val="727CA3"/>
              </a:buClr>
              <a:buSzPct val="76000"/>
              <a:buFont typeface="Wingdings 3" charset="0"/>
              <a:buChar char=""/>
              <a:defRPr/>
            </a:pPr>
            <a:r>
              <a:rPr lang="en-US" sz="1800">
                <a:latin typeface="Gill Sans MT" charset="0"/>
              </a:rPr>
              <a:t>Keller MC, Medland SE, &amp; Duncan LE (2010). Are extended twin family designs worth the trouble? A comparison of the bias, precision, and accuracy of parameters estimated in four twin family models. </a:t>
            </a:r>
            <a:r>
              <a:rPr lang="en-US" sz="1800" i="1">
                <a:latin typeface="Gill Sans MT" charset="0"/>
              </a:rPr>
              <a:t>Behavior Genetics</a:t>
            </a:r>
            <a:r>
              <a:rPr lang="en-US" sz="1800">
                <a:latin typeface="Gill Sans MT" charset="0"/>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890" name="Rectangle 2"/>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891" name="Rectangle 3"/>
          <p:cNvSpPr>
            <a:spLocks noChangeArrowheads="1"/>
          </p:cNvSpPr>
          <p:nvPr/>
        </p:nvSpPr>
        <p:spPr bwMode="auto">
          <a:xfrm flipH="1">
            <a:off x="3000375" y="4510088"/>
            <a:ext cx="269875" cy="290512"/>
          </a:xfrm>
          <a:prstGeom prst="rect">
            <a:avLst/>
          </a:prstGeom>
          <a:solidFill>
            <a:srgbClr val="C0C0C0"/>
          </a:solidFill>
          <a:ln w="19080" cap="flat">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892" name="Rectangle 4"/>
          <p:cNvSpPr>
            <a:spLocks noChangeArrowheads="1"/>
          </p:cNvSpPr>
          <p:nvPr/>
        </p:nvSpPr>
        <p:spPr bwMode="auto">
          <a:xfrm flipH="1">
            <a:off x="3013075" y="4562475"/>
            <a:ext cx="274638" cy="2079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T1</a:t>
            </a:r>
          </a:p>
        </p:txBody>
      </p:sp>
      <p:sp>
        <p:nvSpPr>
          <p:cNvPr id="37893" name="Freeform 5"/>
          <p:cNvSpPr>
            <a:spLocks noChangeArrowheads="1"/>
          </p:cNvSpPr>
          <p:nvPr/>
        </p:nvSpPr>
        <p:spPr bwMode="auto">
          <a:xfrm flipH="1">
            <a:off x="3673475" y="3879850"/>
            <a:ext cx="269875" cy="290513"/>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009999"/>
          </a:solidFill>
          <a:ln w="19080"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894" name="Rectangle 6"/>
          <p:cNvSpPr>
            <a:spLocks noChangeArrowheads="1"/>
          </p:cNvSpPr>
          <p:nvPr/>
        </p:nvSpPr>
        <p:spPr bwMode="auto">
          <a:xfrm flipH="1">
            <a:off x="3754438" y="3924300"/>
            <a:ext cx="128587" cy="2127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C</a:t>
            </a:r>
          </a:p>
        </p:txBody>
      </p:sp>
      <p:sp>
        <p:nvSpPr>
          <p:cNvPr id="37895" name="Line 7"/>
          <p:cNvSpPr>
            <a:spLocks noChangeShapeType="1"/>
          </p:cNvSpPr>
          <p:nvPr/>
        </p:nvSpPr>
        <p:spPr bwMode="auto">
          <a:xfrm flipH="1">
            <a:off x="3259138" y="4143375"/>
            <a:ext cx="427037" cy="341313"/>
          </a:xfrm>
          <a:prstGeom prst="line">
            <a:avLst/>
          </a:prstGeom>
          <a:noFill/>
          <a:ln w="9360" cap="flat">
            <a:solidFill>
              <a:srgbClr val="000000"/>
            </a:solidFill>
            <a:miter lim="800000"/>
            <a:headEnd/>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7896" name="Line 8"/>
          <p:cNvSpPr>
            <a:spLocks noChangeShapeType="1"/>
          </p:cNvSpPr>
          <p:nvPr/>
        </p:nvSpPr>
        <p:spPr bwMode="auto">
          <a:xfrm flipH="1">
            <a:off x="3168650" y="3971925"/>
            <a:ext cx="238125" cy="512763"/>
          </a:xfrm>
          <a:prstGeom prst="line">
            <a:avLst/>
          </a:prstGeom>
          <a:noFill/>
          <a:ln w="9360" cap="flat">
            <a:solidFill>
              <a:srgbClr val="000000"/>
            </a:solidFill>
            <a:miter lim="800000"/>
            <a:headEnd/>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7897" name="Rectangle 9"/>
          <p:cNvSpPr>
            <a:spLocks noChangeArrowheads="1"/>
          </p:cNvSpPr>
          <p:nvPr/>
        </p:nvSpPr>
        <p:spPr bwMode="auto">
          <a:xfrm flipH="1">
            <a:off x="3222625" y="4068763"/>
            <a:ext cx="85725" cy="182562"/>
          </a:xfrm>
          <a:prstGeom prst="rect">
            <a:avLst/>
          </a:prstGeom>
          <a:solidFill>
            <a:srgbClr val="FFFFFF"/>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37898" name="Freeform 10"/>
          <p:cNvSpPr>
            <a:spLocks noChangeArrowheads="1"/>
          </p:cNvSpPr>
          <p:nvPr/>
        </p:nvSpPr>
        <p:spPr bwMode="auto">
          <a:xfrm flipH="1">
            <a:off x="3887788" y="4217988"/>
            <a:ext cx="271462"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899" name="Rectangle 11"/>
          <p:cNvSpPr>
            <a:spLocks noChangeArrowheads="1"/>
          </p:cNvSpPr>
          <p:nvPr/>
        </p:nvSpPr>
        <p:spPr bwMode="auto">
          <a:xfrm flipH="1">
            <a:off x="3951288" y="4244975"/>
            <a:ext cx="128587" cy="2127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37900" name="Line 12"/>
          <p:cNvSpPr>
            <a:spLocks noChangeShapeType="1"/>
          </p:cNvSpPr>
          <p:nvPr/>
        </p:nvSpPr>
        <p:spPr bwMode="auto">
          <a:xfrm flipH="1">
            <a:off x="3279775" y="4395788"/>
            <a:ext cx="600075" cy="204787"/>
          </a:xfrm>
          <a:prstGeom prst="line">
            <a:avLst/>
          </a:prstGeom>
          <a:noFill/>
          <a:ln w="9360" cap="flat">
            <a:solidFill>
              <a:srgbClr val="000000"/>
            </a:solidFill>
            <a:miter lim="800000"/>
            <a:headEnd/>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7901" name="Rectangle 13"/>
          <p:cNvSpPr>
            <a:spLocks noChangeArrowheads="1"/>
          </p:cNvSpPr>
          <p:nvPr/>
        </p:nvSpPr>
        <p:spPr bwMode="auto">
          <a:xfrm flipH="1">
            <a:off x="3613150" y="4351338"/>
            <a:ext cx="85725" cy="182562"/>
          </a:xfrm>
          <a:prstGeom prst="rect">
            <a:avLst/>
          </a:prstGeom>
          <a:solidFill>
            <a:srgbClr val="FFFFFF"/>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37902" name="Freeform 14"/>
          <p:cNvSpPr>
            <a:spLocks noChangeArrowheads="1"/>
          </p:cNvSpPr>
          <p:nvPr/>
        </p:nvSpPr>
        <p:spPr bwMode="auto">
          <a:xfrm flipH="1">
            <a:off x="2497138" y="3941763"/>
            <a:ext cx="268287" cy="29051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903" name="Rectangle 15"/>
          <p:cNvSpPr>
            <a:spLocks noChangeArrowheads="1"/>
          </p:cNvSpPr>
          <p:nvPr/>
        </p:nvSpPr>
        <p:spPr bwMode="auto">
          <a:xfrm flipH="1">
            <a:off x="2571750" y="3990975"/>
            <a:ext cx="119063" cy="2127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37904" name="Line 16"/>
          <p:cNvSpPr>
            <a:spLocks noChangeShapeType="1"/>
          </p:cNvSpPr>
          <p:nvPr/>
        </p:nvSpPr>
        <p:spPr bwMode="auto">
          <a:xfrm>
            <a:off x="2733675" y="4183063"/>
            <a:ext cx="238125" cy="307975"/>
          </a:xfrm>
          <a:prstGeom prst="line">
            <a:avLst/>
          </a:prstGeom>
          <a:noFill/>
          <a:ln w="9360" cap="flat">
            <a:solidFill>
              <a:srgbClr val="000000"/>
            </a:solidFill>
            <a:miter lim="800000"/>
            <a:headEnd/>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7905" name="Rectangle 17"/>
          <p:cNvSpPr>
            <a:spLocks noChangeArrowheads="1"/>
          </p:cNvSpPr>
          <p:nvPr/>
        </p:nvSpPr>
        <p:spPr bwMode="auto">
          <a:xfrm flipH="1">
            <a:off x="2776538" y="4208463"/>
            <a:ext cx="85725" cy="182562"/>
          </a:xfrm>
          <a:prstGeom prst="rect">
            <a:avLst/>
          </a:prstGeom>
          <a:solidFill>
            <a:srgbClr val="FFFFFF"/>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37906" name="Rectangle 18"/>
          <p:cNvSpPr>
            <a:spLocks noChangeArrowheads="1"/>
          </p:cNvSpPr>
          <p:nvPr/>
        </p:nvSpPr>
        <p:spPr bwMode="auto">
          <a:xfrm flipH="1">
            <a:off x="3487738" y="4154488"/>
            <a:ext cx="77787" cy="182562"/>
          </a:xfrm>
          <a:prstGeom prst="rect">
            <a:avLst/>
          </a:prstGeom>
          <a:solidFill>
            <a:srgbClr val="FFFFFF"/>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c</a:t>
            </a:r>
          </a:p>
        </p:txBody>
      </p:sp>
      <p:sp>
        <p:nvSpPr>
          <p:cNvPr id="37907" name="Freeform 19"/>
          <p:cNvSpPr>
            <a:spLocks noChangeArrowheads="1"/>
          </p:cNvSpPr>
          <p:nvPr/>
        </p:nvSpPr>
        <p:spPr bwMode="auto">
          <a:xfrm flipH="1">
            <a:off x="3306763" y="3683000"/>
            <a:ext cx="268287"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908" name="Rectangle 20"/>
          <p:cNvSpPr>
            <a:spLocks noChangeArrowheads="1"/>
          </p:cNvSpPr>
          <p:nvPr/>
        </p:nvSpPr>
        <p:spPr bwMode="auto">
          <a:xfrm flipH="1">
            <a:off x="3387725" y="3714750"/>
            <a:ext cx="112713" cy="2127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37909" name="Rectangle 21"/>
          <p:cNvSpPr>
            <a:spLocks noChangeArrowheads="1"/>
          </p:cNvSpPr>
          <p:nvPr/>
        </p:nvSpPr>
        <p:spPr bwMode="auto">
          <a:xfrm>
            <a:off x="5876925" y="4510088"/>
            <a:ext cx="269875" cy="290512"/>
          </a:xfrm>
          <a:prstGeom prst="rect">
            <a:avLst/>
          </a:prstGeom>
          <a:solidFill>
            <a:srgbClr val="C0C0C0"/>
          </a:solidFill>
          <a:ln w="19080" cap="flat">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910" name="Rectangle 22"/>
          <p:cNvSpPr>
            <a:spLocks noChangeArrowheads="1"/>
          </p:cNvSpPr>
          <p:nvPr/>
        </p:nvSpPr>
        <p:spPr bwMode="auto">
          <a:xfrm>
            <a:off x="5894388" y="4537075"/>
            <a:ext cx="274637" cy="2079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T2</a:t>
            </a:r>
          </a:p>
        </p:txBody>
      </p:sp>
      <p:sp>
        <p:nvSpPr>
          <p:cNvPr id="37911" name="Freeform 23"/>
          <p:cNvSpPr>
            <a:spLocks noChangeArrowheads="1"/>
          </p:cNvSpPr>
          <p:nvPr/>
        </p:nvSpPr>
        <p:spPr bwMode="auto">
          <a:xfrm>
            <a:off x="5197475" y="3887788"/>
            <a:ext cx="269875" cy="29051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009999"/>
          </a:solidFill>
          <a:ln w="19080"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912" name="Rectangle 24"/>
          <p:cNvSpPr>
            <a:spLocks noChangeArrowheads="1"/>
          </p:cNvSpPr>
          <p:nvPr/>
        </p:nvSpPr>
        <p:spPr bwMode="auto">
          <a:xfrm>
            <a:off x="5275263" y="3924300"/>
            <a:ext cx="128587" cy="2127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C</a:t>
            </a:r>
          </a:p>
        </p:txBody>
      </p:sp>
      <p:sp>
        <p:nvSpPr>
          <p:cNvPr id="37913" name="Line 25"/>
          <p:cNvSpPr>
            <a:spLocks noChangeShapeType="1"/>
          </p:cNvSpPr>
          <p:nvPr/>
        </p:nvSpPr>
        <p:spPr bwMode="auto">
          <a:xfrm>
            <a:off x="5462588" y="4143375"/>
            <a:ext cx="423862" cy="341313"/>
          </a:xfrm>
          <a:prstGeom prst="line">
            <a:avLst/>
          </a:prstGeom>
          <a:noFill/>
          <a:ln w="9360" cap="flat">
            <a:solidFill>
              <a:srgbClr val="000000"/>
            </a:solidFill>
            <a:miter lim="800000"/>
            <a:headEnd/>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7914" name="Line 26"/>
          <p:cNvSpPr>
            <a:spLocks noChangeShapeType="1"/>
          </p:cNvSpPr>
          <p:nvPr/>
        </p:nvSpPr>
        <p:spPr bwMode="auto">
          <a:xfrm>
            <a:off x="5741988" y="3971925"/>
            <a:ext cx="234950" cy="512763"/>
          </a:xfrm>
          <a:prstGeom prst="line">
            <a:avLst/>
          </a:prstGeom>
          <a:noFill/>
          <a:ln w="9360" cap="flat">
            <a:solidFill>
              <a:srgbClr val="000000"/>
            </a:solidFill>
            <a:miter lim="800000"/>
            <a:headEnd/>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7915" name="Rectangle 27"/>
          <p:cNvSpPr>
            <a:spLocks noChangeArrowheads="1"/>
          </p:cNvSpPr>
          <p:nvPr/>
        </p:nvSpPr>
        <p:spPr bwMode="auto">
          <a:xfrm>
            <a:off x="5832475" y="4068763"/>
            <a:ext cx="85725" cy="182562"/>
          </a:xfrm>
          <a:prstGeom prst="rect">
            <a:avLst/>
          </a:prstGeom>
          <a:solidFill>
            <a:srgbClr val="FFFFFF"/>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37916" name="Freeform 28"/>
          <p:cNvSpPr>
            <a:spLocks noChangeArrowheads="1"/>
          </p:cNvSpPr>
          <p:nvPr/>
        </p:nvSpPr>
        <p:spPr bwMode="auto">
          <a:xfrm>
            <a:off x="4987925" y="4217988"/>
            <a:ext cx="271463"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917" name="Rectangle 29"/>
          <p:cNvSpPr>
            <a:spLocks noChangeArrowheads="1"/>
          </p:cNvSpPr>
          <p:nvPr/>
        </p:nvSpPr>
        <p:spPr bwMode="auto">
          <a:xfrm>
            <a:off x="5067300" y="4244975"/>
            <a:ext cx="128588" cy="2127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37918" name="Line 30"/>
          <p:cNvSpPr>
            <a:spLocks noChangeShapeType="1"/>
          </p:cNvSpPr>
          <p:nvPr/>
        </p:nvSpPr>
        <p:spPr bwMode="auto">
          <a:xfrm>
            <a:off x="5268913" y="4395788"/>
            <a:ext cx="596900" cy="204787"/>
          </a:xfrm>
          <a:prstGeom prst="line">
            <a:avLst/>
          </a:prstGeom>
          <a:noFill/>
          <a:ln w="9360" cap="flat">
            <a:solidFill>
              <a:srgbClr val="000000"/>
            </a:solidFill>
            <a:miter lim="800000"/>
            <a:headEnd/>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7919" name="Rectangle 31"/>
          <p:cNvSpPr>
            <a:spLocks noChangeArrowheads="1"/>
          </p:cNvSpPr>
          <p:nvPr/>
        </p:nvSpPr>
        <p:spPr bwMode="auto">
          <a:xfrm>
            <a:off x="5440363" y="4351338"/>
            <a:ext cx="85725" cy="182562"/>
          </a:xfrm>
          <a:prstGeom prst="rect">
            <a:avLst/>
          </a:prstGeom>
          <a:solidFill>
            <a:srgbClr val="FFFFFF"/>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37920" name="Freeform 32"/>
          <p:cNvSpPr>
            <a:spLocks noChangeArrowheads="1"/>
          </p:cNvSpPr>
          <p:nvPr/>
        </p:nvSpPr>
        <p:spPr bwMode="auto">
          <a:xfrm>
            <a:off x="6375400" y="3941763"/>
            <a:ext cx="268288" cy="29051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921" name="Rectangle 33"/>
          <p:cNvSpPr>
            <a:spLocks noChangeArrowheads="1"/>
          </p:cNvSpPr>
          <p:nvPr/>
        </p:nvSpPr>
        <p:spPr bwMode="auto">
          <a:xfrm>
            <a:off x="6456363" y="3990975"/>
            <a:ext cx="119062" cy="2127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37922" name="Line 34"/>
          <p:cNvSpPr>
            <a:spLocks noChangeShapeType="1"/>
          </p:cNvSpPr>
          <p:nvPr/>
        </p:nvSpPr>
        <p:spPr bwMode="auto">
          <a:xfrm flipH="1">
            <a:off x="6173788" y="4183063"/>
            <a:ext cx="241300" cy="307975"/>
          </a:xfrm>
          <a:prstGeom prst="line">
            <a:avLst/>
          </a:prstGeom>
          <a:noFill/>
          <a:ln w="9360" cap="flat">
            <a:solidFill>
              <a:srgbClr val="000000"/>
            </a:solidFill>
            <a:miter lim="800000"/>
            <a:headEnd/>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7923" name="Rectangle 35"/>
          <p:cNvSpPr>
            <a:spLocks noChangeArrowheads="1"/>
          </p:cNvSpPr>
          <p:nvPr/>
        </p:nvSpPr>
        <p:spPr bwMode="auto">
          <a:xfrm>
            <a:off x="6272213" y="4187825"/>
            <a:ext cx="85725" cy="182563"/>
          </a:xfrm>
          <a:prstGeom prst="rect">
            <a:avLst/>
          </a:prstGeom>
          <a:solidFill>
            <a:srgbClr val="FFFFFF"/>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37924" name="Rectangle 36"/>
          <p:cNvSpPr>
            <a:spLocks noChangeArrowheads="1"/>
          </p:cNvSpPr>
          <p:nvPr/>
        </p:nvSpPr>
        <p:spPr bwMode="auto">
          <a:xfrm>
            <a:off x="5583238" y="4154488"/>
            <a:ext cx="77787" cy="182562"/>
          </a:xfrm>
          <a:prstGeom prst="rect">
            <a:avLst/>
          </a:prstGeom>
          <a:solidFill>
            <a:srgbClr val="FFFFFF"/>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c</a:t>
            </a:r>
          </a:p>
        </p:txBody>
      </p:sp>
      <p:sp>
        <p:nvSpPr>
          <p:cNvPr id="37925" name="Freeform 37"/>
          <p:cNvSpPr>
            <a:spLocks noChangeArrowheads="1"/>
          </p:cNvSpPr>
          <p:nvPr/>
        </p:nvSpPr>
        <p:spPr bwMode="auto">
          <a:xfrm>
            <a:off x="5565775" y="3683000"/>
            <a:ext cx="268288"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926" name="Rectangle 38"/>
          <p:cNvSpPr>
            <a:spLocks noChangeArrowheads="1"/>
          </p:cNvSpPr>
          <p:nvPr/>
        </p:nvSpPr>
        <p:spPr bwMode="auto">
          <a:xfrm>
            <a:off x="5640388" y="3714750"/>
            <a:ext cx="112712" cy="212725"/>
          </a:xfrm>
          <a:prstGeom prst="rect">
            <a:avLst/>
          </a:prstGeom>
          <a:solidFill>
            <a:srgbClr val="FF0000"/>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37927" name="Freeform 39"/>
          <p:cNvSpPr>
            <a:spLocks/>
          </p:cNvSpPr>
          <p:nvPr/>
        </p:nvSpPr>
        <p:spPr bwMode="auto">
          <a:xfrm>
            <a:off x="3998913" y="3944938"/>
            <a:ext cx="1068387" cy="233362"/>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928" name="Rectangle 40"/>
          <p:cNvSpPr>
            <a:spLocks noChangeArrowheads="1"/>
          </p:cNvSpPr>
          <p:nvPr/>
        </p:nvSpPr>
        <p:spPr bwMode="auto">
          <a:xfrm flipH="1">
            <a:off x="4260850" y="3849688"/>
            <a:ext cx="500063" cy="182562"/>
          </a:xfrm>
          <a:prstGeom prst="rect">
            <a:avLst/>
          </a:prstGeom>
          <a:solidFill>
            <a:srgbClr val="FFFFFF"/>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1/.25</a:t>
            </a:r>
          </a:p>
        </p:txBody>
      </p:sp>
      <p:sp>
        <p:nvSpPr>
          <p:cNvPr id="37929" name="Freeform 41"/>
          <p:cNvSpPr>
            <a:spLocks/>
          </p:cNvSpPr>
          <p:nvPr/>
        </p:nvSpPr>
        <p:spPr bwMode="auto">
          <a:xfrm>
            <a:off x="3821113" y="3554413"/>
            <a:ext cx="1376362" cy="215900"/>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930" name="Rectangle 42"/>
          <p:cNvSpPr>
            <a:spLocks noChangeArrowheads="1"/>
          </p:cNvSpPr>
          <p:nvPr/>
        </p:nvSpPr>
        <p:spPr bwMode="auto">
          <a:xfrm flipH="1">
            <a:off x="4430713" y="3479800"/>
            <a:ext cx="180975" cy="182563"/>
          </a:xfrm>
          <a:prstGeom prst="rect">
            <a:avLst/>
          </a:prstGeom>
          <a:solidFill>
            <a:srgbClr val="FFFFFF"/>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a:t>
            </a:r>
          </a:p>
        </p:txBody>
      </p:sp>
      <p:sp>
        <p:nvSpPr>
          <p:cNvPr id="37931" name="Rectangle 43"/>
          <p:cNvSpPr>
            <a:spLocks noChangeArrowheads="1"/>
          </p:cNvSpPr>
          <p:nvPr/>
        </p:nvSpPr>
        <p:spPr bwMode="auto">
          <a:xfrm>
            <a:off x="203200" y="100013"/>
            <a:ext cx="8751888" cy="1143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400" dirty="0">
                <a:solidFill>
                  <a:srgbClr val="0C0EE4"/>
                </a:solidFill>
                <a:latin typeface="Times New Roman" panose="02020603050405020304" pitchFamily="18" charset="0"/>
                <a:cs typeface="Times New Roman" panose="02020603050405020304" pitchFamily="18" charset="0"/>
              </a:rPr>
              <a:t>Classical Twin Design (CTD)</a:t>
            </a:r>
          </a:p>
        </p:txBody>
      </p:sp>
      <mc:AlternateContent xmlns:mc="http://schemas.openxmlformats.org/markup-compatibility/2006" xmlns:a14="http://schemas.microsoft.com/office/drawing/2010/main">
        <mc:Choice Requires="a14">
          <p:sp>
            <p:nvSpPr>
              <p:cNvPr id="37932" name="Rectangle 44"/>
              <p:cNvSpPr>
                <a:spLocks noChangeArrowheads="1"/>
              </p:cNvSpPr>
              <p:nvPr/>
            </p:nvSpPr>
            <p:spPr bwMode="auto">
              <a:xfrm>
                <a:off x="0" y="1243013"/>
                <a:ext cx="8955088" cy="3633787"/>
              </a:xfrm>
              <a:prstGeom prst="rect">
                <a:avLst/>
              </a:prstGeom>
              <a:noFill/>
              <a:ln>
                <a:noFill/>
              </a:ln>
              <a:effectLst/>
              <a:extLst>
                <a:ext uri="{909E8E84-426E-40dd-AFC4-6F175D3DCCD1}">
                  <a14:hiddenFill xmlns="">
                    <a:solidFill>
                      <a:srgbClr val="FFFFFF"/>
                    </a:solidFill>
                  </a14:hiddenFill>
                </a:ext>
                <a:ext uri="{91240B29-F687-4f45-9708-019B960494DF}">
                  <a14:hiddenLine xmlns="" w="9525" cap="flat">
                    <a:solidFill>
                      <a:srgbClr val="000000"/>
                    </a:solidFill>
                    <a:round/>
                    <a:headEnd/>
                    <a:tailEnd/>
                  </a14:hiddenLine>
                </a:ext>
                <a:ext uri="{AF507438-7753-43e0-B8FC-AC1667EBCBE1}">
                  <a14:hiddenEffects xmlns="">
                    <a:effectLst>
                      <a:outerShdw blurRad="63500" dist="38099" dir="2700000" algn="ctr" rotWithShape="0">
                        <a:srgbClr val="000000">
                          <a:alpha val="74998"/>
                        </a:srgbClr>
                      </a:outerShdw>
                    </a:effectLst>
                  </a14:hiddenEffects>
                </a:ext>
              </a:extLst>
            </p:spPr>
            <p:txBody>
              <a:bodyPr lIns="90000" tIns="46800" rIns="90000" bIns="46800"/>
              <a:lstStyle/>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3200" u="sng" dirty="0">
                    <a:solidFill>
                      <a:srgbClr val="000000"/>
                    </a:solidFill>
                    <a:effectLst>
                      <a:outerShdw blurRad="38100" dist="38100" dir="2700000" algn="tl">
                        <a:srgbClr val="DDDDDD"/>
                      </a:outerShdw>
                    </a:effectLst>
                    <a:latin typeface="Times New Roman" charset="0"/>
                  </a:rPr>
                  <a:t>Assumption                biased up         biased down</a:t>
                </a:r>
              </a:p>
              <a:p>
                <a:pPr marL="1333500" lvl="1" indent="-608013" eaLnBrk="1" hangingPunct="1">
                  <a:spcBef>
                    <a:spcPts val="600"/>
                  </a:spcBef>
                  <a:buClrTx/>
                  <a:buSzPct val="75000"/>
                  <a:buFontTx/>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Either </a:t>
                </a:r>
                <a14:m>
                  <m:oMath xmlns:m="http://schemas.openxmlformats.org/officeDocument/2006/math">
                    <m:sSub>
                      <m:sSubPr>
                        <m:ctrlPr>
                          <a:rPr lang="en-US" i="1" smtClean="0">
                            <a:solidFill>
                              <a:srgbClr val="000000"/>
                            </a:solidFill>
                            <a:effectLst>
                              <a:outerShdw blurRad="38100" dist="38100" dir="2700000" algn="tl">
                                <a:srgbClr val="DDDDDD"/>
                              </a:outerShdw>
                            </a:effectLst>
                            <a:latin typeface="Cambria Math" panose="02040503050406030204" pitchFamily="18" charset="0"/>
                          </a:rPr>
                        </m:ctrlPr>
                      </m:sSubPr>
                      <m:e>
                        <m:r>
                          <a:rPr lang="en-US" b="0" i="1" smtClean="0">
                            <a:solidFill>
                              <a:srgbClr val="000000"/>
                            </a:solidFill>
                            <a:effectLst>
                              <a:outerShdw blurRad="38100" dist="38100" dir="2700000" algn="tl">
                                <a:srgbClr val="DDDDDD"/>
                              </a:outerShdw>
                            </a:effectLst>
                            <a:latin typeface="Cambria Math" panose="02040503050406030204" pitchFamily="18" charset="0"/>
                          </a:rPr>
                          <m:t>𝑉</m:t>
                        </m:r>
                      </m:e>
                      <m:sub>
                        <m:r>
                          <a:rPr lang="en-US" b="0" i="1" smtClean="0">
                            <a:solidFill>
                              <a:srgbClr val="000000"/>
                            </a:solidFill>
                            <a:effectLst>
                              <a:outerShdw blurRad="38100" dist="38100" dir="2700000" algn="tl">
                                <a:srgbClr val="DDDDDD"/>
                              </a:outerShdw>
                            </a:effectLst>
                            <a:latin typeface="Cambria Math" panose="02040503050406030204" pitchFamily="18" charset="0"/>
                          </a:rPr>
                          <m:t>𝐷</m:t>
                        </m:r>
                      </m:sub>
                    </m:sSub>
                    <m:r>
                      <a:rPr lang="en-US" b="0" i="1" smtClean="0">
                        <a:solidFill>
                          <a:srgbClr val="000000"/>
                        </a:solidFill>
                        <a:effectLst>
                          <a:outerShdw blurRad="38100" dist="38100" dir="2700000" algn="tl">
                            <a:srgbClr val="DDDDDD"/>
                          </a:outerShdw>
                        </a:effectLst>
                        <a:latin typeface="Cambria Math" panose="02040503050406030204" pitchFamily="18" charset="0"/>
                      </a:rPr>
                      <m:t> </m:t>
                    </m:r>
                  </m:oMath>
                </a14:m>
                <a:r>
                  <a:rPr lang="en-US" dirty="0">
                    <a:solidFill>
                      <a:srgbClr val="000000"/>
                    </a:solidFill>
                    <a:effectLst>
                      <a:outerShdw blurRad="38100" dist="38100" dir="2700000" algn="tl">
                        <a:srgbClr val="DDDDDD"/>
                      </a:outerShdw>
                    </a:effectLst>
                    <a:latin typeface="Times New Roman" charset="0"/>
                  </a:rPr>
                  <a:t>or </a:t>
                </a:r>
                <a14:m>
                  <m:oMath xmlns:m="http://schemas.openxmlformats.org/officeDocument/2006/math">
                    <m:sSub>
                      <m:sSubPr>
                        <m:ctrlPr>
                          <a:rPr lang="en-US" i="1">
                            <a:solidFill>
                              <a:srgbClr val="000000"/>
                            </a:solidFill>
                            <a:effectLst>
                              <a:outerShdw blurRad="38100" dist="38100" dir="2700000" algn="tl">
                                <a:srgbClr val="DDDDDD"/>
                              </a:outerShdw>
                            </a:effectLst>
                            <a:latin typeface="Cambria Math" panose="02040503050406030204" pitchFamily="18" charset="0"/>
                          </a:rPr>
                        </m:ctrlPr>
                      </m:sSubPr>
                      <m:e>
                        <m:r>
                          <a:rPr lang="en-US" i="1">
                            <a:solidFill>
                              <a:srgbClr val="000000"/>
                            </a:solidFill>
                            <a:effectLst>
                              <a:outerShdw blurRad="38100" dist="38100" dir="2700000" algn="tl">
                                <a:srgbClr val="DDDDDD"/>
                              </a:outerShdw>
                            </a:effectLst>
                            <a:latin typeface="Cambria Math" panose="02040503050406030204" pitchFamily="18" charset="0"/>
                          </a:rPr>
                          <m:t>𝑉</m:t>
                        </m:r>
                      </m:e>
                      <m:sub>
                        <m:r>
                          <a:rPr lang="en-US" b="0" i="1" smtClean="0">
                            <a:solidFill>
                              <a:srgbClr val="000000"/>
                            </a:solidFill>
                            <a:effectLst>
                              <a:outerShdw blurRad="38100" dist="38100" dir="2700000" algn="tl">
                                <a:srgbClr val="DDDDDD"/>
                              </a:outerShdw>
                            </a:effectLst>
                            <a:latin typeface="Cambria Math" panose="02040503050406030204" pitchFamily="18" charset="0"/>
                          </a:rPr>
                          <m:t>𝐶</m:t>
                        </m:r>
                      </m:sub>
                    </m:sSub>
                  </m:oMath>
                </a14:m>
                <a:r>
                  <a:rPr lang="en-US" dirty="0">
                    <a:solidFill>
                      <a:srgbClr val="000000"/>
                    </a:solidFill>
                    <a:effectLst>
                      <a:outerShdw blurRad="38100" dist="38100" dir="2700000" algn="tl">
                        <a:srgbClr val="DDDDDD"/>
                      </a:outerShdw>
                    </a:effectLst>
                    <a:latin typeface="Times New Roman" charset="0"/>
                  </a:rPr>
                  <a:t> is zero	      </a:t>
                </a:r>
                <a14:m>
                  <m:oMath xmlns:m="http://schemas.openxmlformats.org/officeDocument/2006/math">
                    <m:sSub>
                      <m:sSubPr>
                        <m:ctrlPr>
                          <a:rPr lang="en-US" i="1" smtClean="0">
                            <a:solidFill>
                              <a:schemeClr val="tx1"/>
                            </a:solidFill>
                            <a:latin typeface="Cambria Math" panose="02040503050406030204" pitchFamily="18" charset="0"/>
                            <a:cs typeface="Arial"/>
                          </a:rPr>
                        </m:ctrlPr>
                      </m:sSubPr>
                      <m:e>
                        <m:acc>
                          <m:accPr>
                            <m:chr m:val="̂"/>
                            <m:ctrlPr>
                              <a:rPr lang="en-US" i="1">
                                <a:solidFill>
                                  <a:schemeClr val="tx1"/>
                                </a:solidFill>
                                <a:latin typeface="Cambria Math" panose="02040503050406030204" pitchFamily="18" charset="0"/>
                                <a:cs typeface="Arial"/>
                              </a:rPr>
                            </m:ctrlPr>
                          </m:accPr>
                          <m:e>
                            <m:r>
                              <a:rPr lang="en-US" i="1">
                                <a:solidFill>
                                  <a:schemeClr val="tx1"/>
                                </a:solidFill>
                                <a:latin typeface="Cambria Math" panose="02040503050406030204" pitchFamily="18" charset="0"/>
                                <a:cs typeface="Arial"/>
                              </a:rPr>
                              <m:t>𝑉</m:t>
                            </m:r>
                          </m:e>
                        </m:acc>
                      </m:e>
                      <m:sub>
                        <m:r>
                          <a:rPr lang="en-US" i="1">
                            <a:solidFill>
                              <a:schemeClr val="tx1"/>
                            </a:solidFill>
                            <a:latin typeface="Cambria Math" panose="02040503050406030204" pitchFamily="18" charset="0"/>
                            <a:cs typeface="Arial"/>
                          </a:rPr>
                          <m:t>𝐴</m:t>
                        </m:r>
                      </m:sub>
                    </m:sSub>
                  </m:oMath>
                </a14:m>
                <a:r>
                  <a:rPr lang="en-US" i="1" dirty="0">
                    <a:solidFill>
                      <a:schemeClr val="tx1"/>
                    </a:solidFill>
                    <a:effectLst>
                      <a:outerShdw blurRad="38100" dist="38100" dir="2700000" algn="tl">
                        <a:srgbClr val="DDDDDD"/>
                      </a:outerShdw>
                    </a:effectLst>
                    <a:latin typeface="Times New Roman" charset="0"/>
                  </a:rPr>
                  <a:t>			 </a:t>
                </a:r>
                <a14:m>
                  <m:oMath xmlns:m="http://schemas.openxmlformats.org/officeDocument/2006/math">
                    <m:sSub>
                      <m:sSubPr>
                        <m:ctrlPr>
                          <a:rPr lang="en-US" i="1">
                            <a:solidFill>
                              <a:schemeClr val="tx1"/>
                            </a:solidFill>
                            <a:latin typeface="Cambria Math" panose="02040503050406030204" pitchFamily="18" charset="0"/>
                            <a:cs typeface="Arial"/>
                          </a:rPr>
                        </m:ctrlPr>
                      </m:sSubPr>
                      <m:e>
                        <m:acc>
                          <m:accPr>
                            <m:chr m:val="̂"/>
                            <m:ctrlPr>
                              <a:rPr lang="en-US" i="1">
                                <a:solidFill>
                                  <a:schemeClr val="tx1"/>
                                </a:solidFill>
                                <a:latin typeface="Cambria Math" panose="02040503050406030204" pitchFamily="18" charset="0"/>
                                <a:cs typeface="Arial"/>
                              </a:rPr>
                            </m:ctrlPr>
                          </m:accPr>
                          <m:e>
                            <m:r>
                              <a:rPr lang="en-US" i="1">
                                <a:solidFill>
                                  <a:schemeClr val="tx1"/>
                                </a:solidFill>
                                <a:latin typeface="Cambria Math" panose="02040503050406030204" pitchFamily="18" charset="0"/>
                                <a:cs typeface="Arial"/>
                              </a:rPr>
                              <m:t>𝑉</m:t>
                            </m:r>
                          </m:e>
                        </m:acc>
                      </m:e>
                      <m:sub>
                        <m:r>
                          <a:rPr lang="en-US" b="0" i="1" smtClean="0">
                            <a:solidFill>
                              <a:schemeClr val="tx1"/>
                            </a:solidFill>
                            <a:latin typeface="Cambria Math" panose="02040503050406030204" pitchFamily="18" charset="0"/>
                            <a:cs typeface="Arial"/>
                          </a:rPr>
                          <m:t>𝐶</m:t>
                        </m:r>
                      </m:sub>
                    </m:sSub>
                  </m:oMath>
                </a14:m>
                <a:r>
                  <a:rPr lang="en-US" i="1" dirty="0">
                    <a:solidFill>
                      <a:schemeClr val="tx1"/>
                    </a:solidFill>
                    <a:effectLst>
                      <a:outerShdw blurRad="38100" dist="38100" dir="2700000" algn="tl">
                        <a:srgbClr val="DDDDDD"/>
                      </a:outerShdw>
                    </a:effectLst>
                    <a:latin typeface="Times New Roman" charset="0"/>
                  </a:rPr>
                  <a:t> &amp; </a:t>
                </a:r>
                <a14:m>
                  <m:oMath xmlns:m="http://schemas.openxmlformats.org/officeDocument/2006/math">
                    <m:sSub>
                      <m:sSubPr>
                        <m:ctrlPr>
                          <a:rPr lang="en-US" i="1">
                            <a:solidFill>
                              <a:schemeClr val="tx1"/>
                            </a:solidFill>
                            <a:latin typeface="Cambria Math" panose="02040503050406030204" pitchFamily="18" charset="0"/>
                            <a:cs typeface="Arial"/>
                          </a:rPr>
                        </m:ctrlPr>
                      </m:sSubPr>
                      <m:e>
                        <m:acc>
                          <m:accPr>
                            <m:chr m:val="̂"/>
                            <m:ctrlPr>
                              <a:rPr lang="en-US" i="1">
                                <a:solidFill>
                                  <a:schemeClr val="tx1"/>
                                </a:solidFill>
                                <a:latin typeface="Cambria Math" panose="02040503050406030204" pitchFamily="18" charset="0"/>
                                <a:cs typeface="Arial"/>
                              </a:rPr>
                            </m:ctrlPr>
                          </m:accPr>
                          <m:e>
                            <m:r>
                              <a:rPr lang="en-US" i="1">
                                <a:solidFill>
                                  <a:schemeClr val="tx1"/>
                                </a:solidFill>
                                <a:latin typeface="Cambria Math" panose="02040503050406030204" pitchFamily="18" charset="0"/>
                                <a:cs typeface="Arial"/>
                              </a:rPr>
                              <m:t>𝑉</m:t>
                            </m:r>
                          </m:e>
                        </m:acc>
                      </m:e>
                      <m:sub>
                        <m:r>
                          <a:rPr lang="en-US" b="0" i="1" smtClean="0">
                            <a:solidFill>
                              <a:schemeClr val="tx1"/>
                            </a:solidFill>
                            <a:latin typeface="Cambria Math" panose="02040503050406030204" pitchFamily="18" charset="0"/>
                            <a:cs typeface="Arial"/>
                          </a:rPr>
                          <m:t>𝐷</m:t>
                        </m:r>
                      </m:sub>
                    </m:sSub>
                  </m:oMath>
                </a14:m>
                <a:endParaRPr lang="en-US" i="1" dirty="0">
                  <a:solidFill>
                    <a:srgbClr val="000000"/>
                  </a:solidFill>
                  <a:effectLst>
                    <a:outerShdw blurRad="38100" dist="38100" dir="2700000" algn="tl">
                      <a:srgbClr val="DDDDDD"/>
                    </a:outerShdw>
                  </a:effectLst>
                  <a:latin typeface="Times New Roman" charset="0"/>
                </a:endParaRPr>
              </a:p>
              <a:p>
                <a:pPr marL="1333500" lvl="1" indent="-608013" eaLnBrk="1" hangingPunct="1">
                  <a:spcBef>
                    <a:spcPts val="600"/>
                  </a:spcBef>
                  <a:buClrTx/>
                  <a:buSzPct val="75000"/>
                  <a:buFontTx/>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No assortative mating	      </a:t>
                </a:r>
                <a14:m>
                  <m:oMath xmlns:m="http://schemas.openxmlformats.org/officeDocument/2006/math">
                    <m:sSub>
                      <m:sSubPr>
                        <m:ctrlPr>
                          <a:rPr lang="en-US" i="1">
                            <a:solidFill>
                              <a:schemeClr val="tx1"/>
                            </a:solidFill>
                            <a:latin typeface="Cambria Math" panose="02040503050406030204" pitchFamily="18" charset="0"/>
                            <a:cs typeface="Arial"/>
                          </a:rPr>
                        </m:ctrlPr>
                      </m:sSubPr>
                      <m:e>
                        <m:acc>
                          <m:accPr>
                            <m:chr m:val="̂"/>
                            <m:ctrlPr>
                              <a:rPr lang="en-US" i="1">
                                <a:solidFill>
                                  <a:schemeClr val="tx1"/>
                                </a:solidFill>
                                <a:latin typeface="Cambria Math" panose="02040503050406030204" pitchFamily="18" charset="0"/>
                                <a:cs typeface="Arial"/>
                              </a:rPr>
                            </m:ctrlPr>
                          </m:accPr>
                          <m:e>
                            <m:r>
                              <a:rPr lang="en-US" i="1">
                                <a:solidFill>
                                  <a:schemeClr val="tx1"/>
                                </a:solidFill>
                                <a:latin typeface="Cambria Math" panose="02040503050406030204" pitchFamily="18" charset="0"/>
                                <a:cs typeface="Arial"/>
                              </a:rPr>
                              <m:t>𝑉</m:t>
                            </m:r>
                          </m:e>
                        </m:acc>
                      </m:e>
                      <m:sub>
                        <m:r>
                          <a:rPr lang="en-US" b="0" i="1" smtClean="0">
                            <a:solidFill>
                              <a:schemeClr val="tx1"/>
                            </a:solidFill>
                            <a:latin typeface="Cambria Math" panose="02040503050406030204" pitchFamily="18" charset="0"/>
                            <a:cs typeface="Arial"/>
                          </a:rPr>
                          <m:t>𝐶</m:t>
                        </m:r>
                      </m:sub>
                    </m:sSub>
                    <m:r>
                      <a:rPr lang="en-US" i="1">
                        <a:solidFill>
                          <a:schemeClr val="tx1"/>
                        </a:solidFill>
                        <a:latin typeface="Cambria Math" panose="02040503050406030204" pitchFamily="18" charset="0"/>
                        <a:cs typeface="Arial"/>
                      </a:rPr>
                      <m:t> </m:t>
                    </m:r>
                  </m:oMath>
                </a14:m>
                <a:r>
                  <a:rPr lang="en-US" i="1" dirty="0">
                    <a:solidFill>
                      <a:srgbClr val="000000"/>
                    </a:solidFill>
                    <a:effectLst>
                      <a:outerShdw blurRad="38100" dist="38100" dir="2700000" algn="tl">
                        <a:srgbClr val="DDDDDD"/>
                      </a:outerShdw>
                    </a:effectLst>
                    <a:latin typeface="Times New Roman" charset="0"/>
                  </a:rPr>
                  <a:t> 			 </a:t>
                </a:r>
                <a14:m>
                  <m:oMath xmlns:m="http://schemas.openxmlformats.org/officeDocument/2006/math">
                    <m:sSub>
                      <m:sSubPr>
                        <m:ctrlPr>
                          <a:rPr lang="en-US" i="1">
                            <a:solidFill>
                              <a:schemeClr val="tx1"/>
                            </a:solidFill>
                            <a:latin typeface="Cambria Math" panose="02040503050406030204" pitchFamily="18" charset="0"/>
                            <a:cs typeface="Arial"/>
                          </a:rPr>
                        </m:ctrlPr>
                      </m:sSubPr>
                      <m:e>
                        <m:acc>
                          <m:accPr>
                            <m:chr m:val="̂"/>
                            <m:ctrlPr>
                              <a:rPr lang="en-US" i="1">
                                <a:solidFill>
                                  <a:schemeClr val="tx1"/>
                                </a:solidFill>
                                <a:latin typeface="Cambria Math" panose="02040503050406030204" pitchFamily="18" charset="0"/>
                                <a:cs typeface="Arial"/>
                              </a:rPr>
                            </m:ctrlPr>
                          </m:accPr>
                          <m:e>
                            <m:r>
                              <a:rPr lang="en-US" i="1">
                                <a:solidFill>
                                  <a:schemeClr val="tx1"/>
                                </a:solidFill>
                                <a:latin typeface="Cambria Math" panose="02040503050406030204" pitchFamily="18" charset="0"/>
                                <a:cs typeface="Arial"/>
                              </a:rPr>
                              <m:t>𝑉</m:t>
                            </m:r>
                          </m:e>
                        </m:acc>
                      </m:e>
                      <m:sub>
                        <m:r>
                          <a:rPr lang="en-US" b="0" i="1" smtClean="0">
                            <a:solidFill>
                              <a:schemeClr val="tx1"/>
                            </a:solidFill>
                            <a:latin typeface="Cambria Math" panose="02040503050406030204" pitchFamily="18" charset="0"/>
                            <a:cs typeface="Arial"/>
                          </a:rPr>
                          <m:t>𝐷</m:t>
                        </m:r>
                      </m:sub>
                    </m:sSub>
                    <m:r>
                      <a:rPr lang="en-US" i="1">
                        <a:solidFill>
                          <a:schemeClr val="tx1"/>
                        </a:solidFill>
                        <a:latin typeface="Cambria Math" panose="02040503050406030204" pitchFamily="18" charset="0"/>
                        <a:cs typeface="Arial"/>
                      </a:rPr>
                      <m:t> </m:t>
                    </m:r>
                  </m:oMath>
                </a14:m>
                <a:r>
                  <a:rPr lang="en-US" dirty="0">
                    <a:solidFill>
                      <a:srgbClr val="000000"/>
                    </a:solidFill>
                    <a:effectLst>
                      <a:outerShdw blurRad="38100" dist="38100" dir="2700000" algn="tl">
                        <a:srgbClr val="DDDDDD"/>
                      </a:outerShdw>
                    </a:effectLst>
                    <a:latin typeface="Times New Roman" charset="0"/>
                  </a:rPr>
                  <a:t>&amp; </a:t>
                </a:r>
                <a14:m>
                  <m:oMath xmlns:m="http://schemas.openxmlformats.org/officeDocument/2006/math">
                    <m:sSub>
                      <m:sSubPr>
                        <m:ctrlPr>
                          <a:rPr lang="en-US" i="1">
                            <a:solidFill>
                              <a:schemeClr val="tx1"/>
                            </a:solidFill>
                            <a:latin typeface="Cambria Math" panose="02040503050406030204" pitchFamily="18" charset="0"/>
                            <a:cs typeface="Arial"/>
                          </a:rPr>
                        </m:ctrlPr>
                      </m:sSubPr>
                      <m:e>
                        <m:acc>
                          <m:accPr>
                            <m:chr m:val="̂"/>
                            <m:ctrlPr>
                              <a:rPr lang="en-US" i="1">
                                <a:solidFill>
                                  <a:schemeClr val="tx1"/>
                                </a:solidFill>
                                <a:latin typeface="Cambria Math" panose="02040503050406030204" pitchFamily="18" charset="0"/>
                                <a:cs typeface="Arial"/>
                              </a:rPr>
                            </m:ctrlPr>
                          </m:accPr>
                          <m:e>
                            <m:r>
                              <a:rPr lang="en-US" i="1">
                                <a:solidFill>
                                  <a:schemeClr val="tx1"/>
                                </a:solidFill>
                                <a:latin typeface="Cambria Math" panose="02040503050406030204" pitchFamily="18" charset="0"/>
                                <a:cs typeface="Arial"/>
                              </a:rPr>
                              <m:t>𝑉</m:t>
                            </m:r>
                          </m:e>
                        </m:acc>
                      </m:e>
                      <m:sub>
                        <m:r>
                          <a:rPr lang="en-US" b="0" i="1" smtClean="0">
                            <a:solidFill>
                              <a:schemeClr val="tx1"/>
                            </a:solidFill>
                            <a:latin typeface="Cambria Math" panose="02040503050406030204" pitchFamily="18" charset="0"/>
                            <a:cs typeface="Arial"/>
                          </a:rPr>
                          <m:t>𝐴</m:t>
                        </m:r>
                      </m:sub>
                    </m:sSub>
                  </m:oMath>
                </a14:m>
                <a:endParaRPr lang="en-US" i="1" dirty="0">
                  <a:solidFill>
                    <a:srgbClr val="000000"/>
                  </a:solidFill>
                  <a:effectLst>
                    <a:outerShdw blurRad="38100" dist="38100" dir="2700000" algn="tl">
                      <a:srgbClr val="DDDDDD"/>
                    </a:outerShdw>
                  </a:effectLst>
                  <a:latin typeface="Times New Roman" charset="0"/>
                </a:endParaRPr>
              </a:p>
              <a:p>
                <a:pPr marL="1333500" lvl="1" indent="-608013" eaLnBrk="1" hangingPunct="1">
                  <a:spcBef>
                    <a:spcPts val="600"/>
                  </a:spcBef>
                  <a:buClrTx/>
                  <a:buSzPct val="75000"/>
                  <a:buFontTx/>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No A-C covariance 		      </a:t>
                </a:r>
                <a14:m>
                  <m:oMath xmlns:m="http://schemas.openxmlformats.org/officeDocument/2006/math">
                    <m:sSub>
                      <m:sSubPr>
                        <m:ctrlPr>
                          <a:rPr lang="en-US" i="1">
                            <a:solidFill>
                              <a:schemeClr val="tx1"/>
                            </a:solidFill>
                            <a:latin typeface="Cambria Math" panose="02040503050406030204" pitchFamily="18" charset="0"/>
                            <a:cs typeface="Arial"/>
                          </a:rPr>
                        </m:ctrlPr>
                      </m:sSubPr>
                      <m:e>
                        <m:acc>
                          <m:accPr>
                            <m:chr m:val="̂"/>
                            <m:ctrlPr>
                              <a:rPr lang="en-US" i="1">
                                <a:solidFill>
                                  <a:schemeClr val="tx1"/>
                                </a:solidFill>
                                <a:latin typeface="Cambria Math" panose="02040503050406030204" pitchFamily="18" charset="0"/>
                                <a:cs typeface="Arial"/>
                              </a:rPr>
                            </m:ctrlPr>
                          </m:accPr>
                          <m:e>
                            <m:r>
                              <a:rPr lang="en-US" i="1">
                                <a:solidFill>
                                  <a:schemeClr val="tx1"/>
                                </a:solidFill>
                                <a:latin typeface="Cambria Math" panose="02040503050406030204" pitchFamily="18" charset="0"/>
                                <a:cs typeface="Arial"/>
                              </a:rPr>
                              <m:t>𝑉</m:t>
                            </m:r>
                          </m:e>
                        </m:acc>
                      </m:e>
                      <m:sub>
                        <m:r>
                          <a:rPr lang="en-US" b="0" i="1" smtClean="0">
                            <a:solidFill>
                              <a:schemeClr val="tx1"/>
                            </a:solidFill>
                            <a:latin typeface="Cambria Math" panose="02040503050406030204" pitchFamily="18" charset="0"/>
                            <a:cs typeface="Arial"/>
                          </a:rPr>
                          <m:t>𝐶</m:t>
                        </m:r>
                      </m:sub>
                    </m:sSub>
                  </m:oMath>
                </a14:m>
                <a:r>
                  <a:rPr lang="en-US" dirty="0">
                    <a:solidFill>
                      <a:srgbClr val="000000"/>
                    </a:solidFill>
                    <a:effectLst>
                      <a:outerShdw blurRad="38100" dist="38100" dir="2700000" algn="tl">
                        <a:srgbClr val="DDDDDD"/>
                      </a:outerShdw>
                    </a:effectLst>
                    <a:latin typeface="Times New Roman" charset="0"/>
                  </a:rPr>
                  <a:t>			</a:t>
                </a:r>
                <a:r>
                  <a:rPr lang="en-US" dirty="0">
                    <a:solidFill>
                      <a:schemeClr val="tx1"/>
                    </a:solidFill>
                    <a:cs typeface="Arial"/>
                  </a:rPr>
                  <a:t> </a:t>
                </a:r>
                <a14:m>
                  <m:oMath xmlns:m="http://schemas.openxmlformats.org/officeDocument/2006/math">
                    <m:sSub>
                      <m:sSubPr>
                        <m:ctrlPr>
                          <a:rPr lang="en-US" i="1">
                            <a:solidFill>
                              <a:schemeClr val="tx1"/>
                            </a:solidFill>
                            <a:latin typeface="Cambria Math" panose="02040503050406030204" pitchFamily="18" charset="0"/>
                            <a:cs typeface="Arial"/>
                          </a:rPr>
                        </m:ctrlPr>
                      </m:sSubPr>
                      <m:e>
                        <m:acc>
                          <m:accPr>
                            <m:chr m:val="̂"/>
                            <m:ctrlPr>
                              <a:rPr lang="en-US" i="1">
                                <a:solidFill>
                                  <a:schemeClr val="tx1"/>
                                </a:solidFill>
                                <a:latin typeface="Cambria Math" panose="02040503050406030204" pitchFamily="18" charset="0"/>
                                <a:cs typeface="Arial"/>
                              </a:rPr>
                            </m:ctrlPr>
                          </m:accPr>
                          <m:e>
                            <m:r>
                              <a:rPr lang="en-US" i="1">
                                <a:solidFill>
                                  <a:schemeClr val="tx1"/>
                                </a:solidFill>
                                <a:latin typeface="Cambria Math" panose="02040503050406030204" pitchFamily="18" charset="0"/>
                                <a:cs typeface="Arial"/>
                              </a:rPr>
                              <m:t>𝑉</m:t>
                            </m:r>
                          </m:e>
                        </m:acc>
                      </m:e>
                      <m:sub>
                        <m:r>
                          <a:rPr lang="en-US" i="1">
                            <a:solidFill>
                              <a:schemeClr val="tx1"/>
                            </a:solidFill>
                            <a:latin typeface="Cambria Math" panose="02040503050406030204" pitchFamily="18" charset="0"/>
                            <a:cs typeface="Arial"/>
                          </a:rPr>
                          <m:t>𝐴</m:t>
                        </m:r>
                      </m:sub>
                    </m:sSub>
                  </m:oMath>
                </a14:m>
                <a:r>
                  <a:rPr lang="en-US" dirty="0">
                    <a:solidFill>
                      <a:srgbClr val="000000"/>
                    </a:solidFill>
                    <a:effectLst>
                      <a:outerShdw blurRad="38100" dist="38100" dir="2700000" algn="tl">
                        <a:srgbClr val="DDDDDD"/>
                      </a:outerShdw>
                    </a:effectLst>
                    <a:latin typeface="Times New Roman" charset="0"/>
                  </a:rPr>
                  <a:t> &amp; </a:t>
                </a:r>
                <a14:m>
                  <m:oMath xmlns:m="http://schemas.openxmlformats.org/officeDocument/2006/math">
                    <m:sSub>
                      <m:sSubPr>
                        <m:ctrlPr>
                          <a:rPr lang="en-US" i="1">
                            <a:solidFill>
                              <a:schemeClr val="tx1"/>
                            </a:solidFill>
                            <a:latin typeface="Cambria Math" panose="02040503050406030204" pitchFamily="18" charset="0"/>
                            <a:cs typeface="Arial"/>
                          </a:rPr>
                        </m:ctrlPr>
                      </m:sSubPr>
                      <m:e>
                        <m:acc>
                          <m:accPr>
                            <m:chr m:val="̂"/>
                            <m:ctrlPr>
                              <a:rPr lang="en-US" i="1">
                                <a:solidFill>
                                  <a:schemeClr val="tx1"/>
                                </a:solidFill>
                                <a:latin typeface="Cambria Math" panose="02040503050406030204" pitchFamily="18" charset="0"/>
                                <a:cs typeface="Arial"/>
                              </a:rPr>
                            </m:ctrlPr>
                          </m:accPr>
                          <m:e>
                            <m:r>
                              <a:rPr lang="en-US" i="1">
                                <a:solidFill>
                                  <a:schemeClr val="tx1"/>
                                </a:solidFill>
                                <a:latin typeface="Cambria Math" panose="02040503050406030204" pitchFamily="18" charset="0"/>
                                <a:cs typeface="Arial"/>
                              </a:rPr>
                              <m:t>𝑉</m:t>
                            </m:r>
                          </m:e>
                        </m:acc>
                      </m:e>
                      <m:sub>
                        <m:r>
                          <a:rPr lang="en-US" i="1">
                            <a:solidFill>
                              <a:schemeClr val="tx1"/>
                            </a:solidFill>
                            <a:latin typeface="Cambria Math" panose="02040503050406030204" pitchFamily="18" charset="0"/>
                            <a:cs typeface="Arial"/>
                          </a:rPr>
                          <m:t>𝐷</m:t>
                        </m:r>
                      </m:sub>
                    </m:sSub>
                  </m:oMath>
                </a14:m>
                <a:endParaRPr lang="en-US" dirty="0">
                  <a:solidFill>
                    <a:srgbClr val="000000"/>
                  </a:solidFill>
                  <a:effectLst>
                    <a:outerShdw blurRad="38100" dist="38100" dir="2700000" algn="tl">
                      <a:srgbClr val="DDDDDD"/>
                    </a:outerShdw>
                  </a:effectLst>
                  <a:latin typeface="Times New Roman" charset="0"/>
                </a:endParaRPr>
              </a:p>
            </p:txBody>
          </p:sp>
        </mc:Choice>
        <mc:Fallback xmlns="">
          <p:sp>
            <p:nvSpPr>
              <p:cNvPr id="37932" name="Rectangle 44"/>
              <p:cNvSpPr>
                <a:spLocks noRot="1" noChangeAspect="1" noMove="1" noResize="1" noEditPoints="1" noAdjustHandles="1" noChangeArrowheads="1" noChangeShapeType="1" noTextEdit="1"/>
              </p:cNvSpPr>
              <p:nvPr/>
            </p:nvSpPr>
            <p:spPr bwMode="auto">
              <a:xfrm>
                <a:off x="0" y="1243013"/>
                <a:ext cx="8955088" cy="3633787"/>
              </a:xfrm>
              <a:prstGeom prst="rect">
                <a:avLst/>
              </a:prstGeom>
              <a:blipFill>
                <a:blip r:embed="rId3"/>
                <a:stretch>
                  <a:fillRect l="-1133" t="-2091" r="-1416"/>
                </a:stretch>
              </a:blip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a:noFill/>
                  </a:rPr>
                  <a:t> </a:t>
                </a:r>
              </a:p>
            </p:txBody>
          </p:sp>
        </mc:Fallback>
      </mc:AlternateContent>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3-09 at 3.11.2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5745271"/>
            <a:ext cx="2971800" cy="1112729"/>
          </a:xfrm>
          <a:prstGeom prst="rect">
            <a:avLst/>
          </a:prstGeom>
        </p:spPr>
      </p:pic>
      <mc:AlternateContent xmlns:mc="http://schemas.openxmlformats.org/markup-compatibility/2006" xmlns:a14="http://schemas.microsoft.com/office/drawing/2010/main">
        <mc:Choice Requires="a14">
          <p:sp>
            <p:nvSpPr>
              <p:cNvPr id="29697" name="Rectangle 1"/>
              <p:cNvSpPr>
                <a:spLocks noGrp="1" noChangeArrowheads="1"/>
              </p:cNvSpPr>
              <p:nvPr>
                <p:ph type="title"/>
              </p:nvPr>
            </p:nvSpPr>
            <p:spPr>
              <a:xfrm>
                <a:off x="76200" y="147638"/>
                <a:ext cx="8991600" cy="538162"/>
              </a:xfrm>
              <a:ln/>
            </p:spPr>
            <p:txBody>
              <a:bodyPr tIns="54863">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0000FF"/>
                    </a:solidFill>
                    <a:latin typeface="Times New Roman" panose="02020603050405020304" pitchFamily="18" charset="0"/>
                    <a:cs typeface="Times New Roman" panose="02020603050405020304" pitchFamily="18" charset="0"/>
                  </a:rPr>
                  <a:t>Assortative mating consequence on </a:t>
                </a:r>
                <a14:m>
                  <m:oMath xmlns:m="http://schemas.openxmlformats.org/officeDocument/2006/math">
                    <m:sSub>
                      <m:sSubPr>
                        <m:ctrlPr>
                          <a:rPr lang="en-US" i="1" smtClean="0">
                            <a:solidFill>
                              <a:srgbClr val="0000FF"/>
                            </a:solidFill>
                            <a:latin typeface="Cambria Math" panose="02040503050406030204" pitchFamily="18" charset="0"/>
                            <a:cs typeface="Times New Roman" panose="02020603050405020304" pitchFamily="18" charset="0"/>
                          </a:rPr>
                        </m:ctrlPr>
                      </m:sSubPr>
                      <m:e>
                        <m:r>
                          <a:rPr lang="en-US" b="0" i="1" smtClean="0">
                            <a:solidFill>
                              <a:srgbClr val="0000FF"/>
                            </a:solidFill>
                            <a:latin typeface="Cambria Math" panose="02040503050406030204" pitchFamily="18" charset="0"/>
                            <a:cs typeface="Times New Roman" panose="02020603050405020304" pitchFamily="18" charset="0"/>
                          </a:rPr>
                          <m:t>𝑉</m:t>
                        </m:r>
                      </m:e>
                      <m:sub>
                        <m:r>
                          <a:rPr lang="en-US" b="0" i="1" smtClean="0">
                            <a:solidFill>
                              <a:srgbClr val="0000FF"/>
                            </a:solidFill>
                            <a:latin typeface="Cambria Math" panose="02040503050406030204" pitchFamily="18" charset="0"/>
                            <a:cs typeface="Times New Roman" panose="02020603050405020304" pitchFamily="18" charset="0"/>
                          </a:rPr>
                          <m:t>𝐴</m:t>
                        </m:r>
                      </m:sub>
                    </m:sSub>
                  </m:oMath>
                </a14:m>
                <a:endParaRPr lang="en-US" baseline="-25000"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29697" name="Rectangle 1"/>
              <p:cNvSpPr>
                <a:spLocks noGrp="1" noRot="1" noChangeAspect="1" noMove="1" noResize="1" noEditPoints="1" noAdjustHandles="1" noChangeArrowheads="1" noChangeShapeType="1" noTextEdit="1"/>
              </p:cNvSpPr>
              <p:nvPr>
                <p:ph type="title"/>
              </p:nvPr>
            </p:nvSpPr>
            <p:spPr>
              <a:xfrm>
                <a:off x="76200" y="147638"/>
                <a:ext cx="8991600" cy="538162"/>
              </a:xfrm>
              <a:blipFill>
                <a:blip r:embed="rId4"/>
                <a:stretch>
                  <a:fillRect t="-31818" b="-61364"/>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 Box 2"/>
              <p:cNvSpPr txBox="1">
                <a:spLocks noChangeArrowheads="1"/>
              </p:cNvSpPr>
              <p:nvPr/>
            </p:nvSpPr>
            <p:spPr bwMode="auto">
              <a:xfrm>
                <a:off x="304800" y="762000"/>
                <a:ext cx="8763000" cy="4724400"/>
              </a:xfrm>
              <a:prstGeom prst="rect">
                <a:avLst/>
              </a:prstGeom>
              <a:noFill/>
              <a:ln>
                <a:noFill/>
              </a:ln>
              <a:effectLst/>
              <a:extLst>
                <a:ext uri="{909E8E84-426E-40dd-AFC4-6F175D3DCCD1}">
                  <a14:hiddenFill xmlns="">
                    <a:solidFill>
                      <a:srgbClr val="FFFFFF"/>
                    </a:solidFill>
                  </a14:hiddenFill>
                </a:ext>
                <a:ext uri="{91240B29-F687-4f45-9708-019B960494DF}">
                  <a14:hiddenLine xmlns="" w="9525" cap="flat">
                    <a:solidFill>
                      <a:srgbClr val="808080"/>
                    </a:solidFill>
                    <a:round/>
                    <a:headEnd/>
                    <a:tailEnd/>
                  </a14:hiddenLine>
                </a:ext>
                <a:ext uri="{AF507438-7753-43e0-B8FC-AC1667EBCBE1}">
                  <a14:hiddenEffects xmlns="">
                    <a:effectLst>
                      <a:outerShdw blurRad="63500" dist="38099" dir="2700000" algn="ctr" rotWithShape="0">
                        <a:srgbClr val="000000">
                          <a:alpha val="74998"/>
                        </a:srgbClr>
                      </a:outerShdw>
                    </a:effectLst>
                  </a14:hiddenEffects>
                </a:ext>
              </a:extLst>
            </p:spPr>
            <p:txBody>
              <a:bodyPr lIns="90000" tIns="89388" rIns="90000" bIns="46800"/>
              <a:lstStyle>
                <a:lvl1pPr marL="271463" indent="-2714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eaLnBrk="1" hangingPunct="1">
                  <a:lnSpc>
                    <a:spcPct val="87000"/>
                  </a:lnSpc>
                  <a:spcBef>
                    <a:spcPts val="600"/>
                  </a:spcBef>
                  <a:buClr>
                    <a:srgbClr val="727CA3"/>
                  </a:buClr>
                  <a:buSzPct val="76000"/>
                  <a:buFont typeface="Wingdings 3" charset="0"/>
                  <a:buChar char=""/>
                </a:pPr>
                <a:r>
                  <a:rPr lang="en-US" sz="2600" dirty="0">
                    <a:latin typeface="Times New Roman" panose="02020603050405020304" pitchFamily="18" charset="0"/>
                    <a:cs typeface="Times New Roman" panose="02020603050405020304" pitchFamily="18" charset="0"/>
                  </a:rPr>
                  <a:t>AM: phenotypic correlation between mating partners</a:t>
                </a:r>
              </a:p>
              <a:p>
                <a:pPr eaLnBrk="1" hangingPunct="1">
                  <a:lnSpc>
                    <a:spcPct val="87000"/>
                  </a:lnSpc>
                  <a:spcBef>
                    <a:spcPts val="600"/>
                  </a:spcBef>
                  <a:buClr>
                    <a:srgbClr val="727CA3"/>
                  </a:buClr>
                  <a:buSzPct val="76000"/>
                  <a:buFont typeface="Wingdings 3" charset="0"/>
                  <a:buChar char=""/>
                </a:pPr>
                <a:r>
                  <a:rPr lang="en-US" sz="2600" dirty="0">
                    <a:latin typeface="Times New Roman" panose="02020603050405020304" pitchFamily="18" charset="0"/>
                    <a:cs typeface="Times New Roman" panose="02020603050405020304" pitchFamily="18" charset="0"/>
                  </a:rPr>
                  <a:t>Many examples (e.g., height ~.25; IQ ~ .4; Social attitudes ~ .6)</a:t>
                </a:r>
              </a:p>
              <a:p>
                <a:pPr eaLnBrk="1" hangingPunct="1">
                  <a:lnSpc>
                    <a:spcPct val="87000"/>
                  </a:lnSpc>
                  <a:spcBef>
                    <a:spcPts val="600"/>
                  </a:spcBef>
                  <a:buClr>
                    <a:srgbClr val="727CA3"/>
                  </a:buClr>
                  <a:buSzPct val="76000"/>
                  <a:buFont typeface="Wingdings 3" charset="0"/>
                  <a:buChar char=""/>
                </a:pPr>
                <a:r>
                  <a:rPr lang="en-US" sz="2600" u="sng" dirty="0">
                    <a:latin typeface="Times New Roman" panose="02020603050405020304" pitchFamily="18" charset="0"/>
                    <a:cs typeface="Times New Roman" panose="02020603050405020304" pitchFamily="18" charset="0"/>
                  </a:rPr>
                  <a:t>If </a:t>
                </a:r>
                <a:r>
                  <a:rPr lang="en-US" sz="2600" dirty="0">
                    <a:latin typeface="Times New Roman" panose="02020603050405020304" pitchFamily="18" charset="0"/>
                    <a:cs typeface="Times New Roman" panose="02020603050405020304" pitchFamily="18" charset="0"/>
                  </a:rPr>
                  <a:t>AM leads to genetic similarity in partners (as it does if it’s primary phenotypic AM), there are genetic consequences:</a:t>
                </a:r>
              </a:p>
              <a:p>
                <a:pPr lvl="1" eaLnBrk="1" hangingPunct="1">
                  <a:lnSpc>
                    <a:spcPct val="87000"/>
                  </a:lnSpc>
                  <a:spcBef>
                    <a:spcPts val="600"/>
                  </a:spcBef>
                  <a:buClr>
                    <a:srgbClr val="727CA3"/>
                  </a:buClr>
                  <a:buSzPct val="76000"/>
                  <a:buFont typeface="Wingdings 3" charset="0"/>
                  <a:buChar char=""/>
                </a:pPr>
                <a:r>
                  <a:rPr lang="en-US" sz="2600" dirty="0">
                    <a:latin typeface="Times New Roman" panose="02020603050405020304" pitchFamily="18" charset="0"/>
                    <a:cs typeface="Times New Roman" panose="02020603050405020304" pitchFamily="18" charset="0"/>
                  </a:rPr>
                  <a:t>Height </a:t>
                </a:r>
                <a14:m>
                  <m:oMath xmlns:m="http://schemas.openxmlformats.org/officeDocument/2006/math">
                    <m:sSub>
                      <m:sSubPr>
                        <m:ctrlPr>
                          <a:rPr lang="en-US" sz="2800" i="1">
                            <a:latin typeface="Cambria Math" panose="02040503050406030204" pitchFamily="18" charset="0"/>
                            <a:cs typeface="Arial"/>
                          </a:rPr>
                        </m:ctrlPr>
                      </m:sSubPr>
                      <m:e>
                        <m:r>
                          <a:rPr lang="en-US" sz="2800" i="1">
                            <a:latin typeface="Cambria Math" panose="02040503050406030204" pitchFamily="18" charset="0"/>
                            <a:cs typeface="Arial"/>
                          </a:rPr>
                          <m:t>𝑉</m:t>
                        </m:r>
                      </m:e>
                      <m:sub>
                        <m:r>
                          <a:rPr lang="en-US" sz="2800" b="0" i="1" smtClean="0">
                            <a:latin typeface="Cambria Math" panose="02040503050406030204" pitchFamily="18" charset="0"/>
                            <a:cs typeface="Arial"/>
                          </a:rPr>
                          <m:t>𝐴</m:t>
                        </m:r>
                      </m:sub>
                    </m:sSub>
                  </m:oMath>
                </a14:m>
                <a:r>
                  <a:rPr lang="en-US" sz="28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increases in the population because ‘tall’ (‘short’) alleles are more concentrated in individuals than expected.</a:t>
                </a:r>
              </a:p>
              <a:p>
                <a:pPr lvl="1" eaLnBrk="1" hangingPunct="1">
                  <a:lnSpc>
                    <a:spcPct val="87000"/>
                  </a:lnSpc>
                  <a:spcBef>
                    <a:spcPts val="600"/>
                  </a:spcBef>
                  <a:buClr>
                    <a:srgbClr val="727CA3"/>
                  </a:buClr>
                  <a:buSzPct val="76000"/>
                  <a:buFont typeface="Wingdings 3" charset="0"/>
                  <a:buChar char=""/>
                </a:pPr>
                <a:r>
                  <a:rPr lang="en-US" sz="2600" dirty="0">
                    <a:latin typeface="Times New Roman" panose="02020603050405020304" pitchFamily="18" charset="0"/>
                    <a:cs typeface="Times New Roman" panose="02020603050405020304" pitchFamily="18" charset="0"/>
                  </a:rPr>
                  <a:t>E.g., if you’re a ‘tall’ allele sitting in an egg and are waiting around to see what other height alleles you’ll get paired with from that sperm swimming to you, they are more likely than chance to be other ‘tall’ alleles (both at the same locus and at others; &amp; this just considers the effects on </a:t>
                </a:r>
                <a14:m>
                  <m:oMath xmlns:m="http://schemas.openxmlformats.org/officeDocument/2006/math">
                    <m:sSub>
                      <m:sSubPr>
                        <m:ctrlPr>
                          <a:rPr lang="en-US" i="1">
                            <a:latin typeface="Cambria Math" panose="02040503050406030204" pitchFamily="18" charset="0"/>
                            <a:cs typeface="Arial"/>
                          </a:rPr>
                        </m:ctrlPr>
                      </m:sSubPr>
                      <m:e>
                        <m:r>
                          <a:rPr lang="en-US" i="1">
                            <a:latin typeface="Cambria Math" panose="02040503050406030204" pitchFamily="18" charset="0"/>
                            <a:cs typeface="Arial"/>
                          </a:rPr>
                          <m:t>𝑉</m:t>
                        </m:r>
                      </m:e>
                      <m:sub>
                        <m:r>
                          <a:rPr lang="en-US" i="1">
                            <a:latin typeface="Cambria Math" panose="02040503050406030204" pitchFamily="18" charset="0"/>
                            <a:cs typeface="Arial"/>
                          </a:rPr>
                          <m:t>𝐴</m:t>
                        </m:r>
                      </m:sub>
                    </m:sSub>
                  </m:oMath>
                </a14:m>
                <a:r>
                  <a:rPr lang="en-US" sz="2600" dirty="0">
                    <a:latin typeface="Times New Roman" panose="02020603050405020304" pitchFamily="18" charset="0"/>
                    <a:cs typeface="Times New Roman" panose="02020603050405020304" pitchFamily="18" charset="0"/>
                  </a:rPr>
                  <a:t> in 1</a:t>
                </a:r>
                <a:r>
                  <a:rPr lang="en-US" sz="2600" baseline="30000" dirty="0">
                    <a:latin typeface="Times New Roman" panose="02020603050405020304" pitchFamily="18" charset="0"/>
                    <a:cs typeface="Times New Roman" panose="02020603050405020304" pitchFamily="18" charset="0"/>
                  </a:rPr>
                  <a:t>st</a:t>
                </a:r>
                <a:r>
                  <a:rPr lang="en-US" sz="2600" dirty="0">
                    <a:latin typeface="Times New Roman" panose="02020603050405020304" pitchFamily="18" charset="0"/>
                    <a:cs typeface="Times New Roman" panose="02020603050405020304" pitchFamily="18" charset="0"/>
                  </a:rPr>
                  <a:t> gen)</a:t>
                </a:r>
              </a:p>
            </p:txBody>
          </p:sp>
        </mc:Choice>
        <mc:Fallback xmlns="">
          <p:sp>
            <p:nvSpPr>
              <p:cNvPr id="4" name="Text Box 2"/>
              <p:cNvSpPr txBox="1">
                <a:spLocks noRot="1" noChangeAspect="1" noMove="1" noResize="1" noEditPoints="1" noAdjustHandles="1" noChangeArrowheads="1" noChangeShapeType="1" noTextEdit="1"/>
              </p:cNvSpPr>
              <p:nvPr/>
            </p:nvSpPr>
            <p:spPr bwMode="auto">
              <a:xfrm>
                <a:off x="304800" y="762000"/>
                <a:ext cx="8763000" cy="4724400"/>
              </a:xfrm>
              <a:prstGeom prst="rect">
                <a:avLst/>
              </a:prstGeom>
              <a:blipFill>
                <a:blip r:embed="rId5"/>
                <a:stretch>
                  <a:fillRect l="-724" t="-1340" b="-15013"/>
                </a:stretch>
              </a:blip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26826057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76200" y="147638"/>
            <a:ext cx="8991600" cy="538162"/>
          </a:xfrm>
          <a:ln/>
        </p:spPr>
        <p:txBody>
          <a:bodyPr tIns="54863">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0000FF"/>
                </a:solidFill>
                <a:latin typeface="Times New Roman" panose="02020603050405020304" pitchFamily="18" charset="0"/>
                <a:cs typeface="Times New Roman" panose="02020603050405020304" pitchFamily="18" charset="0"/>
              </a:rPr>
              <a:t>AM consequence on relative covariance</a:t>
            </a:r>
            <a:endParaRPr lang="en-US" baseline="-25000" dirty="0">
              <a:solidFill>
                <a:srgbClr val="0000FF"/>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 Box 2"/>
              <p:cNvSpPr txBox="1">
                <a:spLocks noChangeArrowheads="1"/>
              </p:cNvSpPr>
              <p:nvPr/>
            </p:nvSpPr>
            <p:spPr bwMode="auto">
              <a:xfrm>
                <a:off x="304800" y="762000"/>
                <a:ext cx="8839200" cy="6096000"/>
              </a:xfrm>
              <a:prstGeom prst="rect">
                <a:avLst/>
              </a:prstGeom>
              <a:noFill/>
              <a:ln>
                <a:noFill/>
              </a:ln>
              <a:effectLst/>
              <a:extLst>
                <a:ext uri="{909E8E84-426E-40dd-AFC4-6F175D3DCCD1}">
                  <a14:hiddenFill xmlns="">
                    <a:solidFill>
                      <a:srgbClr val="FFFFFF"/>
                    </a:solidFill>
                  </a14:hiddenFill>
                </a:ext>
                <a:ext uri="{91240B29-F687-4f45-9708-019B960494DF}">
                  <a14:hiddenLine xmlns="" w="9525" cap="flat">
                    <a:solidFill>
                      <a:srgbClr val="808080"/>
                    </a:solidFill>
                    <a:round/>
                    <a:headEnd/>
                    <a:tailEnd/>
                  </a14:hiddenLine>
                </a:ext>
                <a:ext uri="{AF507438-7753-43e0-B8FC-AC1667EBCBE1}">
                  <a14:hiddenEffects xmlns="">
                    <a:effectLst>
                      <a:outerShdw blurRad="63500" dist="38099" dir="2700000" algn="ctr" rotWithShape="0">
                        <a:srgbClr val="000000">
                          <a:alpha val="74998"/>
                        </a:srgbClr>
                      </a:outerShdw>
                    </a:effectLst>
                  </a14:hiddenEffects>
                </a:ext>
              </a:extLst>
            </p:spPr>
            <p:txBody>
              <a:bodyPr lIns="90000" tIns="89388" rIns="90000" bIns="46800"/>
              <a:lstStyle>
                <a:lvl1pPr marL="271463" indent="-2714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eaLnBrk="1" hangingPunct="1">
                  <a:lnSpc>
                    <a:spcPct val="87000"/>
                  </a:lnSpc>
                  <a:spcBef>
                    <a:spcPts val="600"/>
                  </a:spcBef>
                  <a:buClr>
                    <a:srgbClr val="727CA3"/>
                  </a:buClr>
                  <a:buSzPct val="76000"/>
                  <a:buFont typeface="Wingdings 3" charset="0"/>
                  <a:buChar char=""/>
                </a:pPr>
                <a:r>
                  <a:rPr lang="en-US" sz="2600" dirty="0">
                    <a:latin typeface="Times New Roman" panose="02020603050405020304" pitchFamily="18" charset="0"/>
                    <a:cs typeface="Times New Roman" panose="02020603050405020304" pitchFamily="18" charset="0"/>
                  </a:rPr>
                  <a:t>AM increases genetic covariances and correlations between relatives (e.g., sibs, parents, cousins, </a:t>
                </a:r>
                <a:r>
                  <a:rPr lang="en-US" sz="2600" dirty="0" err="1">
                    <a:latin typeface="Times New Roman" panose="02020603050405020304" pitchFamily="18" charset="0"/>
                    <a:cs typeface="Times New Roman" panose="02020603050405020304" pitchFamily="18" charset="0"/>
                  </a:rPr>
                  <a:t>etc</a:t>
                </a:r>
                <a:r>
                  <a:rPr lang="en-US" sz="2600" dirty="0">
                    <a:latin typeface="Times New Roman" panose="02020603050405020304" pitchFamily="18" charset="0"/>
                    <a:cs typeface="Times New Roman" panose="02020603050405020304" pitchFamily="18" charset="0"/>
                  </a:rPr>
                  <a:t>). E.g.:</a:t>
                </a:r>
              </a:p>
              <a:p>
                <a:pPr marL="457200" lvl="1" indent="0" eaLnBrk="1" hangingPunct="1">
                  <a:lnSpc>
                    <a:spcPct val="87000"/>
                  </a:lnSpc>
                  <a:spcBef>
                    <a:spcPts val="600"/>
                  </a:spcBef>
                  <a:buClr>
                    <a:srgbClr val="727CA3"/>
                  </a:buClr>
                  <a:buSzPct val="76000"/>
                </a:pPr>
                <a:endParaRPr lang="en-US" sz="2600" dirty="0">
                  <a:latin typeface="Times New Roman" panose="02020603050405020304" pitchFamily="18" charset="0"/>
                  <a:cs typeface="Times New Roman" panose="02020603050405020304" pitchFamily="18" charset="0"/>
                </a:endParaRPr>
              </a:p>
              <a:p>
                <a:pPr marL="457200" lvl="1" indent="0" eaLnBrk="1" hangingPunct="1">
                  <a:lnSpc>
                    <a:spcPct val="87000"/>
                  </a:lnSpc>
                  <a:spcBef>
                    <a:spcPts val="600"/>
                  </a:spcBef>
                  <a:buClr>
                    <a:srgbClr val="727CA3"/>
                  </a:buClr>
                  <a:buSzPct val="76000"/>
                </a:pPr>
                <a:endParaRPr lang="en-US" sz="2600" dirty="0">
                  <a:latin typeface="Times New Roman" panose="02020603050405020304" pitchFamily="18" charset="0"/>
                  <a:cs typeface="Times New Roman" panose="02020603050405020304" pitchFamily="18" charset="0"/>
                </a:endParaRPr>
              </a:p>
              <a:p>
                <a:pPr eaLnBrk="1" hangingPunct="1">
                  <a:lnSpc>
                    <a:spcPct val="87000"/>
                  </a:lnSpc>
                  <a:spcBef>
                    <a:spcPts val="600"/>
                  </a:spcBef>
                  <a:buClr>
                    <a:srgbClr val="727CA3"/>
                  </a:buClr>
                  <a:buSzPct val="76000"/>
                  <a:buFont typeface="Wingdings 3" charset="0"/>
                  <a:buChar char=""/>
                </a:pPr>
                <a:r>
                  <a:rPr lang="en-US" sz="2600" dirty="0">
                    <a:latin typeface="Times New Roman" panose="02020603050405020304" pitchFamily="18" charset="0"/>
                    <a:cs typeface="Times New Roman" panose="02020603050405020304" pitchFamily="18" charset="0"/>
                  </a:rPr>
                  <a:t>Consider again being a ‘tall’ allele in a zygote. This time you are watching your co-twin’s zygote get formed. Regardless of whether you exist (are IBD) in your co-twin’s zygote, you can expect more tall alleles in your co-twin’s zygote.</a:t>
                </a:r>
              </a:p>
              <a:p>
                <a:pPr eaLnBrk="1" hangingPunct="1">
                  <a:lnSpc>
                    <a:spcPct val="87000"/>
                  </a:lnSpc>
                  <a:spcBef>
                    <a:spcPts val="600"/>
                  </a:spcBef>
                  <a:buClr>
                    <a:srgbClr val="727CA3"/>
                  </a:buClr>
                  <a:buSzPct val="76000"/>
                  <a:buFont typeface="Wingdings 3" charset="0"/>
                  <a:buChar char=""/>
                </a:pPr>
                <a:r>
                  <a:rPr lang="en-US" sz="2600" dirty="0">
                    <a:latin typeface="Times New Roman" panose="02020603050405020304" pitchFamily="18" charset="0"/>
                    <a:cs typeface="Times New Roman" panose="02020603050405020304" pitchFamily="18" charset="0"/>
                  </a:rPr>
                  <a:t>Thus, you can also expect to share more ‘tall’ alleles with your sibling(s) than expected under random mating.</a:t>
                </a:r>
              </a:p>
              <a:p>
                <a:pPr eaLnBrk="1" hangingPunct="1">
                  <a:lnSpc>
                    <a:spcPct val="87000"/>
                  </a:lnSpc>
                  <a:spcBef>
                    <a:spcPts val="600"/>
                  </a:spcBef>
                  <a:buClr>
                    <a:srgbClr val="727CA3"/>
                  </a:buClr>
                  <a:buSzPct val="76000"/>
                  <a:buFont typeface="Wingdings 3" charset="0"/>
                  <a:buChar char=""/>
                </a:pPr>
                <a:r>
                  <a:rPr lang="en-US" sz="2600" dirty="0">
                    <a:latin typeface="Times New Roman" panose="02020603050405020304" pitchFamily="18" charset="0"/>
                    <a:cs typeface="Times New Roman" panose="02020603050405020304" pitchFamily="18" charset="0"/>
                  </a:rPr>
                  <a:t>AM biases </a:t>
                </a:r>
                <a14:m>
                  <m:oMath xmlns:m="http://schemas.openxmlformats.org/officeDocument/2006/math">
                    <m:sSub>
                      <m:sSubPr>
                        <m:ctrlPr>
                          <a:rPr lang="en-US" sz="2600" i="1" smtClean="0">
                            <a:latin typeface="Cambria Math" panose="02040503050406030204" pitchFamily="18" charset="0"/>
                            <a:cs typeface="Times New Roman" panose="02020603050405020304" pitchFamily="18" charset="0"/>
                          </a:rPr>
                        </m:ctrlPr>
                      </m:sSubPr>
                      <m:e>
                        <m:acc>
                          <m:accPr>
                            <m:chr m:val="̂"/>
                            <m:ctrlPr>
                              <a:rPr lang="en-US" sz="2600" i="1" smtClean="0">
                                <a:latin typeface="Cambria Math" panose="02040503050406030204" pitchFamily="18" charset="0"/>
                                <a:cs typeface="Times New Roman" panose="02020603050405020304" pitchFamily="18" charset="0"/>
                              </a:rPr>
                            </m:ctrlPr>
                          </m:accPr>
                          <m:e>
                            <m:r>
                              <a:rPr lang="en-US" sz="2600" i="1">
                                <a:latin typeface="Cambria Math" panose="02040503050406030204" pitchFamily="18" charset="0"/>
                                <a:cs typeface="Times New Roman" panose="02020603050405020304" pitchFamily="18" charset="0"/>
                              </a:rPr>
                              <m:t>𝑉</m:t>
                            </m:r>
                          </m:e>
                        </m:acc>
                      </m:e>
                      <m:sub>
                        <m:r>
                          <a:rPr lang="en-US" sz="2600" b="0" i="1" smtClean="0">
                            <a:latin typeface="Cambria Math" panose="02040503050406030204" pitchFamily="18" charset="0"/>
                            <a:cs typeface="Times New Roman" panose="02020603050405020304" pitchFamily="18" charset="0"/>
                          </a:rPr>
                          <m:t>𝐶</m:t>
                        </m:r>
                      </m:sub>
                    </m:sSub>
                  </m:oMath>
                </a14:m>
                <a:r>
                  <a:rPr lang="en-US" sz="2600" dirty="0">
                    <a:latin typeface="Times New Roman" panose="02020603050405020304" pitchFamily="18" charset="0"/>
                    <a:cs typeface="Times New Roman" panose="02020603050405020304" pitchFamily="18" charset="0"/>
                  </a:rPr>
                  <a:t> upwards and  </a:t>
                </a:r>
                <a14:m>
                  <m:oMath xmlns:m="http://schemas.openxmlformats.org/officeDocument/2006/math">
                    <m:sSub>
                      <m:sSubPr>
                        <m:ctrlPr>
                          <a:rPr lang="en-US" sz="2600" i="1">
                            <a:latin typeface="Cambria Math" panose="02040503050406030204" pitchFamily="18" charset="0"/>
                            <a:cs typeface="Times New Roman" panose="02020603050405020304" pitchFamily="18" charset="0"/>
                          </a:rPr>
                        </m:ctrlPr>
                      </m:sSubPr>
                      <m:e>
                        <m:acc>
                          <m:accPr>
                            <m:chr m:val="̂"/>
                            <m:ctrlPr>
                              <a:rPr lang="en-US" sz="2600" i="1">
                                <a:latin typeface="Cambria Math" panose="02040503050406030204" pitchFamily="18" charset="0"/>
                                <a:cs typeface="Times New Roman" panose="02020603050405020304" pitchFamily="18" charset="0"/>
                              </a:rPr>
                            </m:ctrlPr>
                          </m:accPr>
                          <m:e>
                            <m:r>
                              <a:rPr lang="en-US" sz="2600" i="1">
                                <a:latin typeface="Cambria Math" panose="02040503050406030204" pitchFamily="18" charset="0"/>
                                <a:cs typeface="Times New Roman" panose="02020603050405020304" pitchFamily="18" charset="0"/>
                              </a:rPr>
                              <m:t>𝑉</m:t>
                            </m:r>
                          </m:e>
                        </m:acc>
                      </m:e>
                      <m:sub>
                        <m:r>
                          <a:rPr lang="en-US" sz="2600" b="0" i="1" smtClean="0">
                            <a:latin typeface="Cambria Math" panose="02040503050406030204" pitchFamily="18" charset="0"/>
                            <a:cs typeface="Times New Roman" panose="02020603050405020304" pitchFamily="18" charset="0"/>
                          </a:rPr>
                          <m:t>𝐴</m:t>
                        </m:r>
                      </m:sub>
                    </m:sSub>
                  </m:oMath>
                </a14:m>
                <a:r>
                  <a:rPr lang="en-US" sz="2600" dirty="0">
                    <a:latin typeface="Times New Roman" panose="02020603050405020304" pitchFamily="18" charset="0"/>
                    <a:cs typeface="Times New Roman" panose="02020603050405020304" pitchFamily="18" charset="0"/>
                  </a:rPr>
                  <a:t> (or </a:t>
                </a:r>
                <a14:m>
                  <m:oMath xmlns:m="http://schemas.openxmlformats.org/officeDocument/2006/math">
                    <m:sSub>
                      <m:sSubPr>
                        <m:ctrlPr>
                          <a:rPr lang="en-US" sz="2600" i="1">
                            <a:latin typeface="Cambria Math" panose="02040503050406030204" pitchFamily="18" charset="0"/>
                            <a:cs typeface="Times New Roman" panose="02020603050405020304" pitchFamily="18" charset="0"/>
                          </a:rPr>
                        </m:ctrlPr>
                      </m:sSubPr>
                      <m:e>
                        <m:acc>
                          <m:accPr>
                            <m:chr m:val="̂"/>
                            <m:ctrlPr>
                              <a:rPr lang="en-US" sz="2600" i="1">
                                <a:latin typeface="Cambria Math" panose="02040503050406030204" pitchFamily="18" charset="0"/>
                                <a:cs typeface="Times New Roman" panose="02020603050405020304" pitchFamily="18" charset="0"/>
                              </a:rPr>
                            </m:ctrlPr>
                          </m:accPr>
                          <m:e>
                            <m:r>
                              <a:rPr lang="en-US" sz="2600" i="1">
                                <a:latin typeface="Cambria Math" panose="02040503050406030204" pitchFamily="18" charset="0"/>
                                <a:cs typeface="Times New Roman" panose="02020603050405020304" pitchFamily="18" charset="0"/>
                              </a:rPr>
                              <m:t>𝑉</m:t>
                            </m:r>
                          </m:e>
                        </m:acc>
                      </m:e>
                      <m:sub>
                        <m:r>
                          <a:rPr lang="en-US" sz="2600" b="0" i="1" smtClean="0">
                            <a:latin typeface="Cambria Math" panose="02040503050406030204" pitchFamily="18" charset="0"/>
                            <a:cs typeface="Times New Roman" panose="02020603050405020304" pitchFamily="18" charset="0"/>
                          </a:rPr>
                          <m:t>𝐷</m:t>
                        </m:r>
                      </m:sub>
                    </m:sSub>
                  </m:oMath>
                </a14:m>
                <a:r>
                  <a:rPr lang="en-US" sz="2600" dirty="0">
                    <a:latin typeface="Times New Roman" panose="02020603050405020304" pitchFamily="18" charset="0"/>
                    <a:cs typeface="Times New Roman" panose="02020603050405020304" pitchFamily="18" charset="0"/>
                  </a:rPr>
                  <a:t>) downwards</a:t>
                </a:r>
              </a:p>
              <a:p>
                <a:pPr lvl="1" eaLnBrk="1" hangingPunct="1">
                  <a:lnSpc>
                    <a:spcPct val="87000"/>
                  </a:lnSpc>
                  <a:spcBef>
                    <a:spcPts val="600"/>
                  </a:spcBef>
                  <a:buClr>
                    <a:srgbClr val="727CA3"/>
                  </a:buClr>
                  <a:buSzPct val="76000"/>
                  <a:buFont typeface="Wingdings 3" charset="0"/>
                  <a:buChar char=""/>
                </a:pPr>
                <a14:m>
                  <m:oMath xmlns:m="http://schemas.openxmlformats.org/officeDocument/2006/math">
                    <m:sSub>
                      <m:sSubPr>
                        <m:ctrlPr>
                          <a:rPr lang="en-US" sz="2600" i="1">
                            <a:latin typeface="Cambria Math" panose="02040503050406030204" pitchFamily="18" charset="0"/>
                            <a:cs typeface="Times New Roman" panose="02020603050405020304" pitchFamily="18" charset="0"/>
                          </a:rPr>
                        </m:ctrlPr>
                      </m:sSubPr>
                      <m:e>
                        <m:r>
                          <a:rPr lang="en-US" sz="2600" i="1">
                            <a:latin typeface="Cambria Math" panose="02040503050406030204" pitchFamily="18" charset="0"/>
                            <a:cs typeface="Times New Roman" panose="02020603050405020304" pitchFamily="18" charset="0"/>
                          </a:rPr>
                          <m:t>𝑟</m:t>
                        </m:r>
                      </m:e>
                      <m:sub>
                        <m:r>
                          <a:rPr lang="en-US" sz="2600" i="1">
                            <a:latin typeface="Cambria Math" panose="02040503050406030204" pitchFamily="18" charset="0"/>
                            <a:cs typeface="Times New Roman" panose="02020603050405020304" pitchFamily="18" charset="0"/>
                          </a:rPr>
                          <m:t>𝑀𝑍</m:t>
                        </m:r>
                        <m:r>
                          <a:rPr lang="en-US" sz="2600" i="1">
                            <a:latin typeface="Cambria Math" panose="02040503050406030204" pitchFamily="18" charset="0"/>
                            <a:cs typeface="Times New Roman" panose="02020603050405020304" pitchFamily="18" charset="0"/>
                          </a:rPr>
                          <m:t>.</m:t>
                        </m:r>
                        <m:r>
                          <a:rPr lang="en-US" sz="2600" i="1">
                            <a:latin typeface="Cambria Math" panose="02040503050406030204" pitchFamily="18" charset="0"/>
                            <a:cs typeface="Times New Roman" panose="02020603050405020304" pitchFamily="18" charset="0"/>
                          </a:rPr>
                          <m:t>𝐴</m:t>
                        </m:r>
                        <m:r>
                          <a:rPr lang="en-US" sz="2600" i="1">
                            <a:latin typeface="Cambria Math" panose="02040503050406030204" pitchFamily="18" charset="0"/>
                            <a:cs typeface="Times New Roman" panose="02020603050405020304" pitchFamily="18" charset="0"/>
                          </a:rPr>
                          <m:t>1,</m:t>
                        </m:r>
                        <m:r>
                          <a:rPr lang="en-US" sz="2600" i="1">
                            <a:latin typeface="Cambria Math" panose="02040503050406030204" pitchFamily="18" charset="0"/>
                            <a:cs typeface="Times New Roman" panose="02020603050405020304" pitchFamily="18" charset="0"/>
                          </a:rPr>
                          <m:t>𝐴</m:t>
                        </m:r>
                        <m:r>
                          <a:rPr lang="en-US" sz="2600" i="1">
                            <a:latin typeface="Cambria Math" panose="02040503050406030204" pitchFamily="18" charset="0"/>
                            <a:cs typeface="Times New Roman" panose="02020603050405020304" pitchFamily="18" charset="0"/>
                          </a:rPr>
                          <m:t>2</m:t>
                        </m:r>
                      </m:sub>
                    </m:sSub>
                    <m:r>
                      <a:rPr lang="en-US" sz="2600" i="1">
                        <a:latin typeface="Cambria Math" panose="02040503050406030204" pitchFamily="18" charset="0"/>
                        <a:cs typeface="Times New Roman" panose="02020603050405020304" pitchFamily="18" charset="0"/>
                      </a:rPr>
                      <m:t> </m:t>
                    </m:r>
                  </m:oMath>
                </a14:m>
                <a:r>
                  <a:rPr lang="en-US" sz="2600" dirty="0">
                    <a:latin typeface="Times New Roman" panose="02020603050405020304" pitchFamily="18" charset="0"/>
                    <a:cs typeface="Times New Roman" panose="02020603050405020304" pitchFamily="18" charset="0"/>
                  </a:rPr>
                  <a:t>is already 1 so AM cannot increase it </a:t>
                </a:r>
              </a:p>
              <a:p>
                <a:pPr lvl="1" eaLnBrk="1" hangingPunct="1">
                  <a:lnSpc>
                    <a:spcPct val="87000"/>
                  </a:lnSpc>
                  <a:spcBef>
                    <a:spcPts val="600"/>
                  </a:spcBef>
                  <a:buClr>
                    <a:srgbClr val="727CA3"/>
                  </a:buClr>
                  <a:buSzPct val="76000"/>
                  <a:buFont typeface="Wingdings 3" charset="0"/>
                  <a:buChar char=""/>
                </a:pPr>
                <a:r>
                  <a:rPr lang="en-US" sz="2600" dirty="0">
                    <a:latin typeface="Times New Roman" panose="02020603050405020304" pitchFamily="18" charset="0"/>
                    <a:cs typeface="Times New Roman" panose="02020603050405020304" pitchFamily="18" charset="0"/>
                  </a:rPr>
                  <a:t>AM will increase </a:t>
                </a:r>
                <a14:m>
                  <m:oMath xmlns:m="http://schemas.openxmlformats.org/officeDocument/2006/math">
                    <m:sSub>
                      <m:sSubPr>
                        <m:ctrlPr>
                          <a:rPr lang="en-US" sz="2600" i="1">
                            <a:latin typeface="Cambria Math" panose="02040503050406030204" pitchFamily="18" charset="0"/>
                            <a:cs typeface="Times New Roman" panose="02020603050405020304" pitchFamily="18" charset="0"/>
                          </a:rPr>
                        </m:ctrlPr>
                      </m:sSubPr>
                      <m:e>
                        <m:r>
                          <a:rPr lang="en-US" sz="2600" i="1">
                            <a:latin typeface="Cambria Math" panose="02040503050406030204" pitchFamily="18" charset="0"/>
                            <a:cs typeface="Times New Roman" panose="02020603050405020304" pitchFamily="18" charset="0"/>
                          </a:rPr>
                          <m:t>𝑟</m:t>
                        </m:r>
                      </m:e>
                      <m:sub>
                        <m:r>
                          <a:rPr lang="en-US" sz="2600" i="1">
                            <a:latin typeface="Cambria Math" panose="02040503050406030204" pitchFamily="18" charset="0"/>
                            <a:cs typeface="Times New Roman" panose="02020603050405020304" pitchFamily="18" charset="0"/>
                          </a:rPr>
                          <m:t>𝐷𝑍</m:t>
                        </m:r>
                        <m:r>
                          <a:rPr lang="en-US" sz="2600" i="1">
                            <a:latin typeface="Cambria Math" panose="02040503050406030204" pitchFamily="18" charset="0"/>
                            <a:cs typeface="Times New Roman" panose="02020603050405020304" pitchFamily="18" charset="0"/>
                          </a:rPr>
                          <m:t>.</m:t>
                        </m:r>
                        <m:r>
                          <a:rPr lang="en-US" sz="2600" i="1">
                            <a:latin typeface="Cambria Math" panose="02040503050406030204" pitchFamily="18" charset="0"/>
                            <a:cs typeface="Times New Roman" panose="02020603050405020304" pitchFamily="18" charset="0"/>
                          </a:rPr>
                          <m:t>𝐴</m:t>
                        </m:r>
                        <m:r>
                          <a:rPr lang="en-US" sz="2600" i="1">
                            <a:latin typeface="Cambria Math" panose="02040503050406030204" pitchFamily="18" charset="0"/>
                            <a:cs typeface="Times New Roman" panose="02020603050405020304" pitchFamily="18" charset="0"/>
                          </a:rPr>
                          <m:t>1,</m:t>
                        </m:r>
                        <m:r>
                          <a:rPr lang="en-US" sz="2600" i="1">
                            <a:latin typeface="Cambria Math" panose="02040503050406030204" pitchFamily="18" charset="0"/>
                            <a:cs typeface="Times New Roman" panose="02020603050405020304" pitchFamily="18" charset="0"/>
                          </a:rPr>
                          <m:t>𝐴</m:t>
                        </m:r>
                        <m:r>
                          <a:rPr lang="en-US" sz="2600" i="1">
                            <a:latin typeface="Cambria Math" panose="02040503050406030204" pitchFamily="18" charset="0"/>
                            <a:cs typeface="Times New Roman" panose="02020603050405020304" pitchFamily="18" charset="0"/>
                          </a:rPr>
                          <m:t>2</m:t>
                        </m:r>
                      </m:sub>
                    </m:sSub>
                    <m:r>
                      <a:rPr lang="en-US" sz="2600" i="1">
                        <a:latin typeface="Cambria Math" panose="02040503050406030204" pitchFamily="18" charset="0"/>
                        <a:cs typeface="Times New Roman" panose="02020603050405020304" pitchFamily="18" charset="0"/>
                      </a:rPr>
                      <m:t> </m:t>
                    </m:r>
                  </m:oMath>
                </a14:m>
                <a:r>
                  <a:rPr lang="en-US" sz="2600" dirty="0">
                    <a:latin typeface="Times New Roman" panose="02020603050405020304" pitchFamily="18" charset="0"/>
                    <a:cs typeface="Times New Roman" panose="02020603050405020304" pitchFamily="18" charset="0"/>
                  </a:rPr>
                  <a:t>&gt; .50   </a:t>
                </a:r>
              </a:p>
              <a:p>
                <a:pPr eaLnBrk="1" hangingPunct="1">
                  <a:lnSpc>
                    <a:spcPct val="87000"/>
                  </a:lnSpc>
                  <a:spcBef>
                    <a:spcPts val="600"/>
                  </a:spcBef>
                  <a:buClr>
                    <a:srgbClr val="727CA3"/>
                  </a:buClr>
                  <a:buSzPct val="76000"/>
                  <a:buFont typeface="Wingdings 3" charset="0"/>
                  <a:buChar char=""/>
                </a:pPr>
                <a:endParaRPr lang="en-US" sz="2600" dirty="0">
                  <a:latin typeface="Times New Roman" panose="02020603050405020304" pitchFamily="18" charset="0"/>
                  <a:cs typeface="Times New Roman" panose="02020603050405020304" pitchFamily="18" charset="0"/>
                </a:endParaRPr>
              </a:p>
              <a:p>
                <a:pPr eaLnBrk="1" hangingPunct="1">
                  <a:lnSpc>
                    <a:spcPct val="87000"/>
                  </a:lnSpc>
                  <a:spcBef>
                    <a:spcPts val="600"/>
                  </a:spcBef>
                  <a:buClr>
                    <a:srgbClr val="727CA3"/>
                  </a:buClr>
                  <a:buSzPct val="76000"/>
                  <a:buFont typeface="Wingdings 3" charset="0"/>
                  <a:buChar char=""/>
                </a:pPr>
                <a:endParaRPr lang="en-US" sz="2600" dirty="0">
                  <a:latin typeface="Times New Roman" panose="02020603050405020304" pitchFamily="18" charset="0"/>
                  <a:cs typeface="Times New Roman" panose="02020603050405020304" pitchFamily="18" charset="0"/>
                </a:endParaRPr>
              </a:p>
              <a:p>
                <a:pPr marL="0" indent="0" eaLnBrk="1" hangingPunct="1">
                  <a:lnSpc>
                    <a:spcPct val="87000"/>
                  </a:lnSpc>
                  <a:spcBef>
                    <a:spcPts val="600"/>
                  </a:spcBef>
                  <a:buClr>
                    <a:srgbClr val="727CA3"/>
                  </a:buClr>
                  <a:buSzPct val="76000"/>
                </a:pPr>
                <a:r>
                  <a:rPr lang="en-US" sz="2600" dirty="0">
                    <a:latin typeface="Times New Roman" panose="02020603050405020304" pitchFamily="18" charset="0"/>
                    <a:cs typeface="Times New Roman" panose="02020603050405020304" pitchFamily="18" charset="0"/>
                  </a:rPr>
                  <a:t> </a:t>
                </a:r>
              </a:p>
            </p:txBody>
          </p:sp>
        </mc:Choice>
        <mc:Fallback xmlns="">
          <p:sp>
            <p:nvSpPr>
              <p:cNvPr id="4" name="Text Box 2"/>
              <p:cNvSpPr txBox="1">
                <a:spLocks noRot="1" noChangeAspect="1" noMove="1" noResize="1" noEditPoints="1" noAdjustHandles="1" noChangeArrowheads="1" noChangeShapeType="1" noTextEdit="1"/>
              </p:cNvSpPr>
              <p:nvPr/>
            </p:nvSpPr>
            <p:spPr bwMode="auto">
              <a:xfrm>
                <a:off x="304800" y="762000"/>
                <a:ext cx="8839200" cy="6096000"/>
              </a:xfrm>
              <a:prstGeom prst="rect">
                <a:avLst/>
              </a:prstGeom>
              <a:blipFill>
                <a:blip r:embed="rId3"/>
                <a:stretch>
                  <a:fillRect l="-718" t="-1042" r="-1006"/>
                </a:stretch>
              </a:blip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F920E55-031E-8F4E-B1EF-6D825F264E1C}"/>
                  </a:ext>
                </a:extLst>
              </p:cNvPr>
              <p:cNvSpPr txBox="1"/>
              <p:nvPr/>
            </p:nvSpPr>
            <p:spPr>
              <a:xfrm>
                <a:off x="2514600" y="1600200"/>
                <a:ext cx="3125407" cy="691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𝑟</m:t>
                          </m:r>
                        </m:e>
                        <m:sub>
                          <m:r>
                            <a:rPr lang="en-US" b="0" i="1" smtClean="0">
                              <a:solidFill>
                                <a:schemeClr val="tx1"/>
                              </a:solidFill>
                              <a:latin typeface="Cambria Math" panose="02040503050406030204" pitchFamily="18" charset="0"/>
                            </a:rPr>
                            <m:t>𝐴</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𝐷𝑍</m:t>
                          </m:r>
                        </m:sub>
                      </m:sSub>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1</m:t>
                          </m:r>
                        </m:num>
                        <m:den>
                          <m:r>
                            <a:rPr lang="en-US" b="0" i="1" smtClean="0">
                              <a:solidFill>
                                <a:schemeClr val="tx1"/>
                              </a:solidFill>
                              <a:latin typeface="Cambria Math" panose="02040503050406030204" pitchFamily="18" charset="0"/>
                            </a:rPr>
                            <m:t>2</m:t>
                          </m:r>
                        </m:den>
                      </m:f>
                      <m:r>
                        <a:rPr lang="en-US" b="0" i="1" smtClean="0">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rPr>
                        <m:t>𝑟</m:t>
                      </m:r>
                      <m:sSubSup>
                        <m:sSubSupPr>
                          <m:ctrlPr>
                            <a:rPr lang="en-US" b="0"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h</m:t>
                          </m:r>
                        </m:e>
                        <m:sub>
                          <m:r>
                            <a:rPr lang="en-US" b="0" i="1" smtClean="0">
                              <a:solidFill>
                                <a:schemeClr val="tx1"/>
                              </a:solidFill>
                              <a:latin typeface="Cambria Math" panose="02040503050406030204" pitchFamily="18" charset="0"/>
                            </a:rPr>
                            <m:t>𝑒𝑞𝑢𝑖𝑙</m:t>
                          </m:r>
                        </m:sub>
                        <m:sup>
                          <m:r>
                            <a:rPr lang="en-US" b="0" i="1" smtClean="0">
                              <a:solidFill>
                                <a:schemeClr val="tx1"/>
                              </a:solidFill>
                              <a:latin typeface="Cambria Math" panose="02040503050406030204" pitchFamily="18" charset="0"/>
                            </a:rPr>
                            <m:t>2</m:t>
                          </m:r>
                        </m:sup>
                      </m:sSubSup>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2" name="TextBox 1">
                <a:extLst>
                  <a:ext uri="{FF2B5EF4-FFF2-40B4-BE49-F238E27FC236}">
                    <a16:creationId xmlns:a16="http://schemas.microsoft.com/office/drawing/2014/main" id="{DF920E55-031E-8F4E-B1EF-6D825F264E1C}"/>
                  </a:ext>
                </a:extLst>
              </p:cNvPr>
              <p:cNvSpPr txBox="1">
                <a:spLocks noRot="1" noChangeAspect="1" noMove="1" noResize="1" noEditPoints="1" noAdjustHandles="1" noChangeArrowheads="1" noChangeShapeType="1" noTextEdit="1"/>
              </p:cNvSpPr>
              <p:nvPr/>
            </p:nvSpPr>
            <p:spPr>
              <a:xfrm>
                <a:off x="2514600" y="1600200"/>
                <a:ext cx="3125407" cy="691471"/>
              </a:xfrm>
              <a:prstGeom prst="rect">
                <a:avLst/>
              </a:prstGeom>
              <a:blipFill>
                <a:blip r:embed="rId4"/>
                <a:stretch>
                  <a:fillRect t="-1818" r="-810" b="-14545"/>
                </a:stretch>
              </a:blipFill>
            </p:spPr>
            <p:txBody>
              <a:bodyPr/>
              <a:lstStyle/>
              <a:p>
                <a:r>
                  <a:rPr lang="en-US">
                    <a:noFill/>
                  </a:rPr>
                  <a:t> </a:t>
                </a:r>
              </a:p>
            </p:txBody>
          </p:sp>
        </mc:Fallback>
      </mc:AlternateContent>
    </p:spTree>
    <p:extLst>
      <p:ext uri="{BB962C8B-B14F-4D97-AF65-F5344CB8AC3E}">
        <p14:creationId xmlns:p14="http://schemas.microsoft.com/office/powerpoint/2010/main" val="1671576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76200" y="147638"/>
            <a:ext cx="8991600" cy="538162"/>
          </a:xfrm>
          <a:ln/>
        </p:spPr>
        <p:txBody>
          <a:bodyPr tIns="54863">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dirty="0">
                <a:solidFill>
                  <a:srgbClr val="0000FF"/>
                </a:solidFill>
                <a:latin typeface="Times New Roman" panose="02020603050405020304" pitchFamily="18" charset="0"/>
                <a:cs typeface="Times New Roman" panose="02020603050405020304" pitchFamily="18" charset="0"/>
              </a:rPr>
              <a:t>Passive G-E Covariance (aka “genetic nurture”)</a:t>
            </a:r>
            <a:endParaRPr lang="en-US" sz="3600" baseline="-25000" dirty="0">
              <a:solidFill>
                <a:srgbClr val="0000FF"/>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 Box 2"/>
              <p:cNvSpPr txBox="1">
                <a:spLocks noChangeArrowheads="1"/>
              </p:cNvSpPr>
              <p:nvPr/>
            </p:nvSpPr>
            <p:spPr bwMode="auto">
              <a:xfrm>
                <a:off x="304800" y="838200"/>
                <a:ext cx="8763000" cy="4648200"/>
              </a:xfrm>
              <a:prstGeom prst="rect">
                <a:avLst/>
              </a:prstGeom>
              <a:noFill/>
              <a:ln>
                <a:noFill/>
              </a:ln>
              <a:effectLst/>
              <a:extLst>
                <a:ext uri="{909E8E84-426E-40dd-AFC4-6F175D3DCCD1}">
                  <a14:hiddenFill xmlns="">
                    <a:solidFill>
                      <a:srgbClr val="FFFFFF"/>
                    </a:solidFill>
                  </a14:hiddenFill>
                </a:ext>
                <a:ext uri="{91240B29-F687-4f45-9708-019B960494DF}">
                  <a14:hiddenLine xmlns="" w="9525" cap="flat">
                    <a:solidFill>
                      <a:srgbClr val="808080"/>
                    </a:solidFill>
                    <a:round/>
                    <a:headEnd/>
                    <a:tailEnd/>
                  </a14:hiddenLine>
                </a:ext>
                <a:ext uri="{AF507438-7753-43e0-B8FC-AC1667EBCBE1}">
                  <a14:hiddenEffects xmlns="">
                    <a:effectLst>
                      <a:outerShdw blurRad="63500" dist="38099" dir="2700000" algn="ctr" rotWithShape="0">
                        <a:srgbClr val="000000">
                          <a:alpha val="74998"/>
                        </a:srgbClr>
                      </a:outerShdw>
                    </a:effectLst>
                  </a14:hiddenEffects>
                </a:ext>
              </a:extLst>
            </p:spPr>
            <p:txBody>
              <a:bodyPr lIns="90000" tIns="89388" rIns="90000" bIns="46800"/>
              <a:lstStyle>
                <a:lvl1pPr marL="271463" indent="-2714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eaLnBrk="1" hangingPunct="1">
                  <a:lnSpc>
                    <a:spcPct val="87000"/>
                  </a:lnSpc>
                  <a:spcBef>
                    <a:spcPts val="600"/>
                  </a:spcBef>
                  <a:buClr>
                    <a:srgbClr val="727CA3"/>
                  </a:buClr>
                  <a:buSzPct val="76000"/>
                  <a:buFont typeface="Wingdings 3" charset="0"/>
                  <a:buChar char=""/>
                </a:pPr>
                <a:r>
                  <a:rPr lang="en-US" sz="2600" dirty="0">
                    <a:latin typeface="Times New Roman" panose="02020603050405020304" pitchFamily="18" charset="0"/>
                    <a:cs typeface="Times New Roman" panose="02020603050405020304" pitchFamily="18" charset="0"/>
                  </a:rPr>
                  <a:t>Covariance between the average genetic effect in a family and the “familial environment” that occurs when parental trait directly influences the offspring trait, leading to covariance between genes affective a trait and the offspring rearing environment </a:t>
                </a:r>
              </a:p>
              <a:p>
                <a:pPr eaLnBrk="1" hangingPunct="1">
                  <a:lnSpc>
                    <a:spcPct val="87000"/>
                  </a:lnSpc>
                  <a:spcBef>
                    <a:spcPts val="600"/>
                  </a:spcBef>
                  <a:buClr>
                    <a:srgbClr val="727CA3"/>
                  </a:buClr>
                  <a:buSzPct val="76000"/>
                  <a:buFont typeface="Wingdings 3" charset="0"/>
                  <a:buChar char=""/>
                </a:pPr>
                <a:r>
                  <a:rPr lang="en-US" sz="2600" dirty="0">
                    <a:latin typeface="Times New Roman" panose="02020603050405020304" pitchFamily="18" charset="0"/>
                    <a:cs typeface="Times New Roman" panose="02020603050405020304" pitchFamily="18" charset="0"/>
                  </a:rPr>
                  <a:t>E.g., educated parents pass on both genes and environments that predispose to higher education</a:t>
                </a:r>
              </a:p>
              <a:p>
                <a:pPr eaLnBrk="1" hangingPunct="1">
                  <a:lnSpc>
                    <a:spcPct val="87000"/>
                  </a:lnSpc>
                  <a:spcBef>
                    <a:spcPts val="600"/>
                  </a:spcBef>
                  <a:buClr>
                    <a:srgbClr val="727CA3"/>
                  </a:buClr>
                  <a:buSzPct val="76000"/>
                  <a:buFont typeface="Wingdings 3" charset="0"/>
                  <a:buChar char=""/>
                </a:pPr>
                <a:r>
                  <a:rPr lang="en-US" sz="2600" dirty="0">
                    <a:latin typeface="Times New Roman" panose="02020603050405020304" pitchFamily="18" charset="0"/>
                    <a:cs typeface="Times New Roman" panose="02020603050405020304" pitchFamily="18" charset="0"/>
                  </a:rPr>
                  <a:t>Because it is a covariance between the </a:t>
                </a:r>
                <a:r>
                  <a:rPr lang="en-US" sz="2600" i="1" dirty="0">
                    <a:latin typeface="Times New Roman" panose="02020603050405020304" pitchFamily="18" charset="0"/>
                    <a:cs typeface="Times New Roman" panose="02020603050405020304" pitchFamily="18" charset="0"/>
                  </a:rPr>
                  <a:t>average</a:t>
                </a:r>
                <a:r>
                  <a:rPr lang="en-US" sz="2600" dirty="0">
                    <a:latin typeface="Times New Roman" panose="02020603050405020304" pitchFamily="18" charset="0"/>
                    <a:cs typeface="Times New Roman" panose="02020603050405020304" pitchFamily="18" charset="0"/>
                  </a:rPr>
                  <a:t> genetic effect and the familial environment, it increases the covariance of all siblings by the same amount regardless of their relatedness (e.g., MZ vs. DZ). It therefore mimics, and leads to an overestimate, of </a:t>
                </a:r>
                <a14:m>
                  <m:oMath xmlns:m="http://schemas.openxmlformats.org/officeDocument/2006/math">
                    <m:sSub>
                      <m:sSubPr>
                        <m:ctrlPr>
                          <a:rPr lang="en-US" sz="2600" i="1" smtClean="0">
                            <a:latin typeface="Cambria Math" panose="02040503050406030204" pitchFamily="18" charset="0"/>
                            <a:cs typeface="Times New Roman" panose="02020603050405020304" pitchFamily="18" charset="0"/>
                          </a:rPr>
                        </m:ctrlPr>
                      </m:sSubPr>
                      <m:e>
                        <m:r>
                          <a:rPr lang="en-US" sz="2600" b="0" i="1" smtClean="0">
                            <a:latin typeface="Cambria Math" panose="02040503050406030204" pitchFamily="18" charset="0"/>
                            <a:cs typeface="Times New Roman" panose="02020603050405020304" pitchFamily="18" charset="0"/>
                          </a:rPr>
                          <m:t>𝑉</m:t>
                        </m:r>
                      </m:e>
                      <m:sub>
                        <m:r>
                          <a:rPr lang="en-US" sz="2600" b="0" i="1" smtClean="0">
                            <a:latin typeface="Cambria Math" panose="02040503050406030204" pitchFamily="18" charset="0"/>
                            <a:cs typeface="Times New Roman" panose="02020603050405020304" pitchFamily="18" charset="0"/>
                          </a:rPr>
                          <m:t>𝐶</m:t>
                        </m:r>
                      </m:sub>
                    </m:sSub>
                  </m:oMath>
                </a14:m>
                <a:r>
                  <a:rPr lang="en-US" sz="2600" dirty="0">
                    <a:latin typeface="Times New Roman" panose="02020603050405020304" pitchFamily="18" charset="0"/>
                    <a:cs typeface="Times New Roman" panose="02020603050405020304" pitchFamily="18" charset="0"/>
                  </a:rPr>
                  <a:t> in the CTD.</a:t>
                </a:r>
              </a:p>
            </p:txBody>
          </p:sp>
        </mc:Choice>
        <mc:Fallback xmlns="">
          <p:sp>
            <p:nvSpPr>
              <p:cNvPr id="4" name="Text Box 2"/>
              <p:cNvSpPr txBox="1">
                <a:spLocks noRot="1" noChangeAspect="1" noMove="1" noResize="1" noEditPoints="1" noAdjustHandles="1" noChangeArrowheads="1" noChangeShapeType="1" noTextEdit="1"/>
              </p:cNvSpPr>
              <p:nvPr/>
            </p:nvSpPr>
            <p:spPr bwMode="auto">
              <a:xfrm>
                <a:off x="304800" y="838200"/>
                <a:ext cx="8763000" cy="4648200"/>
              </a:xfrm>
              <a:prstGeom prst="rect">
                <a:avLst/>
              </a:prstGeom>
              <a:blipFill>
                <a:blip r:embed="rId3"/>
                <a:stretch>
                  <a:fillRect l="-724" t="-1635" r="-1158"/>
                </a:stretch>
              </a:blip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2125527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14" name="Rectangle 2"/>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15" name="Rectangle 3"/>
          <p:cNvSpPr>
            <a:spLocks noChangeArrowheads="1"/>
          </p:cNvSpPr>
          <p:nvPr/>
        </p:nvSpPr>
        <p:spPr bwMode="auto">
          <a:xfrm>
            <a:off x="203200" y="100013"/>
            <a:ext cx="8751888" cy="1143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400" dirty="0">
                <a:solidFill>
                  <a:srgbClr val="0C0EE4"/>
                </a:solidFill>
                <a:latin typeface="Times New Roman" panose="02020603050405020304" pitchFamily="18" charset="0"/>
                <a:cs typeface="Times New Roman" panose="02020603050405020304" pitchFamily="18" charset="0"/>
              </a:rPr>
              <a:t>Adding parents gets us around all these assumptions</a:t>
            </a:r>
          </a:p>
        </p:txBody>
      </p:sp>
      <mc:AlternateContent xmlns:mc="http://schemas.openxmlformats.org/markup-compatibility/2006" xmlns:a14="http://schemas.microsoft.com/office/drawing/2010/main">
        <mc:Choice Requires="a14">
          <p:sp>
            <p:nvSpPr>
              <p:cNvPr id="38916" name="Rectangle 4"/>
              <p:cNvSpPr>
                <a:spLocks noChangeArrowheads="1"/>
              </p:cNvSpPr>
              <p:nvPr/>
            </p:nvSpPr>
            <p:spPr bwMode="auto">
              <a:xfrm>
                <a:off x="0" y="1243013"/>
                <a:ext cx="8955088" cy="3633787"/>
              </a:xfrm>
              <a:prstGeom prst="rect">
                <a:avLst/>
              </a:prstGeom>
              <a:noFill/>
              <a:ln>
                <a:noFill/>
              </a:ln>
              <a:effectLst/>
              <a:extLst>
                <a:ext uri="{909E8E84-426E-40dd-AFC4-6F175D3DCCD1}">
                  <a14:hiddenFill xmlns="">
                    <a:solidFill>
                      <a:srgbClr val="FFFFFF"/>
                    </a:solidFill>
                  </a14:hiddenFill>
                </a:ext>
                <a:ext uri="{91240B29-F687-4f45-9708-019B960494DF}">
                  <a14:hiddenLine xmlns="" w="9525" cap="flat">
                    <a:solidFill>
                      <a:srgbClr val="000000"/>
                    </a:solidFill>
                    <a:round/>
                    <a:headEnd/>
                    <a:tailEnd/>
                  </a14:hiddenLine>
                </a:ext>
                <a:ext uri="{AF507438-7753-43e0-B8FC-AC1667EBCBE1}">
                  <a14:hiddenEffects xmlns="">
                    <a:effectLst>
                      <a:outerShdw blurRad="63500" dist="38099" dir="2700000" algn="ctr" rotWithShape="0">
                        <a:srgbClr val="000000">
                          <a:alpha val="74998"/>
                        </a:srgbClr>
                      </a:outerShdw>
                    </a:effectLst>
                  </a14:hiddenEffects>
                </a:ext>
              </a:extLst>
            </p:spPr>
            <p:txBody>
              <a:bodyPr lIns="90000" tIns="46800" rIns="90000" bIns="46800"/>
              <a:lstStyle/>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3200" u="sng" dirty="0">
                    <a:solidFill>
                      <a:srgbClr val="000000"/>
                    </a:solidFill>
                    <a:effectLst>
                      <a:outerShdw blurRad="38100" dist="38100" dir="2700000" algn="tl">
                        <a:srgbClr val="DDDDDD"/>
                      </a:outerShdw>
                    </a:effectLst>
                    <a:latin typeface="Times New Roman" charset="0"/>
                  </a:rPr>
                  <a:t>Assumption                biased up         biased down</a:t>
                </a:r>
              </a:p>
              <a:p>
                <a:pPr marL="1333500" lvl="1" indent="-608013" eaLnBrk="1" hangingPunct="1">
                  <a:spcBef>
                    <a:spcPts val="600"/>
                  </a:spcBef>
                  <a:buClrTx/>
                  <a:buSzPct val="75000"/>
                  <a:buFontTx/>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Either </a:t>
                </a:r>
                <a14:m>
                  <m:oMath xmlns:m="http://schemas.openxmlformats.org/officeDocument/2006/math">
                    <m:sSub>
                      <m:sSubPr>
                        <m:ctrlPr>
                          <a:rPr lang="en-US" i="1">
                            <a:solidFill>
                              <a:srgbClr val="000000"/>
                            </a:solidFill>
                            <a:effectLst>
                              <a:outerShdw blurRad="38100" dist="38100" dir="2700000" algn="tl">
                                <a:srgbClr val="DDDDDD"/>
                              </a:outerShdw>
                            </a:effectLst>
                            <a:latin typeface="Cambria Math" panose="02040503050406030204" pitchFamily="18" charset="0"/>
                          </a:rPr>
                        </m:ctrlPr>
                      </m:sSubPr>
                      <m:e>
                        <m:r>
                          <a:rPr lang="en-US" i="1">
                            <a:solidFill>
                              <a:srgbClr val="000000"/>
                            </a:solidFill>
                            <a:effectLst>
                              <a:outerShdw blurRad="38100" dist="38100" dir="2700000" algn="tl">
                                <a:srgbClr val="DDDDDD"/>
                              </a:outerShdw>
                            </a:effectLst>
                            <a:latin typeface="Cambria Math" panose="02040503050406030204" pitchFamily="18" charset="0"/>
                          </a:rPr>
                          <m:t>𝑉</m:t>
                        </m:r>
                      </m:e>
                      <m:sub>
                        <m:r>
                          <a:rPr lang="en-US" i="1">
                            <a:solidFill>
                              <a:srgbClr val="000000"/>
                            </a:solidFill>
                            <a:effectLst>
                              <a:outerShdw blurRad="38100" dist="38100" dir="2700000" algn="tl">
                                <a:srgbClr val="DDDDDD"/>
                              </a:outerShdw>
                            </a:effectLst>
                            <a:latin typeface="Cambria Math" panose="02040503050406030204" pitchFamily="18" charset="0"/>
                          </a:rPr>
                          <m:t>𝐷</m:t>
                        </m:r>
                      </m:sub>
                    </m:sSub>
                    <m:r>
                      <a:rPr lang="en-US" i="1">
                        <a:solidFill>
                          <a:srgbClr val="000000"/>
                        </a:solidFill>
                        <a:effectLst>
                          <a:outerShdw blurRad="38100" dist="38100" dir="2700000" algn="tl">
                            <a:srgbClr val="DDDDDD"/>
                          </a:outerShdw>
                        </a:effectLst>
                        <a:latin typeface="Cambria Math" panose="02040503050406030204" pitchFamily="18" charset="0"/>
                      </a:rPr>
                      <m:t> </m:t>
                    </m:r>
                  </m:oMath>
                </a14:m>
                <a:r>
                  <a:rPr lang="en-US" dirty="0">
                    <a:solidFill>
                      <a:srgbClr val="000000"/>
                    </a:solidFill>
                    <a:effectLst>
                      <a:outerShdw blurRad="38100" dist="38100" dir="2700000" algn="tl">
                        <a:srgbClr val="DDDDDD"/>
                      </a:outerShdw>
                    </a:effectLst>
                    <a:latin typeface="Times New Roman" charset="0"/>
                  </a:rPr>
                  <a:t>or </a:t>
                </a:r>
                <a14:m>
                  <m:oMath xmlns:m="http://schemas.openxmlformats.org/officeDocument/2006/math">
                    <m:sSub>
                      <m:sSubPr>
                        <m:ctrlPr>
                          <a:rPr lang="en-US" i="1">
                            <a:solidFill>
                              <a:srgbClr val="000000"/>
                            </a:solidFill>
                            <a:effectLst>
                              <a:outerShdw blurRad="38100" dist="38100" dir="2700000" algn="tl">
                                <a:srgbClr val="DDDDDD"/>
                              </a:outerShdw>
                            </a:effectLst>
                            <a:latin typeface="Cambria Math" panose="02040503050406030204" pitchFamily="18" charset="0"/>
                          </a:rPr>
                        </m:ctrlPr>
                      </m:sSubPr>
                      <m:e>
                        <m:r>
                          <a:rPr lang="en-US" i="1">
                            <a:solidFill>
                              <a:srgbClr val="000000"/>
                            </a:solidFill>
                            <a:effectLst>
                              <a:outerShdw blurRad="38100" dist="38100" dir="2700000" algn="tl">
                                <a:srgbClr val="DDDDDD"/>
                              </a:outerShdw>
                            </a:effectLst>
                            <a:latin typeface="Cambria Math" panose="02040503050406030204" pitchFamily="18" charset="0"/>
                          </a:rPr>
                          <m:t>𝑉</m:t>
                        </m:r>
                      </m:e>
                      <m:sub>
                        <m:r>
                          <a:rPr lang="en-US" i="1">
                            <a:solidFill>
                              <a:srgbClr val="000000"/>
                            </a:solidFill>
                            <a:effectLst>
                              <a:outerShdw blurRad="38100" dist="38100" dir="2700000" algn="tl">
                                <a:srgbClr val="DDDDDD"/>
                              </a:outerShdw>
                            </a:effectLst>
                            <a:latin typeface="Cambria Math" panose="02040503050406030204" pitchFamily="18" charset="0"/>
                          </a:rPr>
                          <m:t>𝐶</m:t>
                        </m:r>
                      </m:sub>
                    </m:sSub>
                  </m:oMath>
                </a14:m>
                <a:r>
                  <a:rPr lang="en-US" dirty="0">
                    <a:solidFill>
                      <a:srgbClr val="000000"/>
                    </a:solidFill>
                    <a:effectLst>
                      <a:outerShdw blurRad="38100" dist="38100" dir="2700000" algn="tl">
                        <a:srgbClr val="DDDDDD"/>
                      </a:outerShdw>
                    </a:effectLst>
                    <a:latin typeface="Times New Roman" charset="0"/>
                  </a:rPr>
                  <a:t> is zero </a:t>
                </a:r>
              </a:p>
              <a:p>
                <a:pPr marL="1333500" lvl="1" indent="-608013" eaLnBrk="1" hangingPunct="1">
                  <a:spcBef>
                    <a:spcPts val="600"/>
                  </a:spcBef>
                  <a:buClrTx/>
                  <a:buSzPct val="75000"/>
                  <a:buFontTx/>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No assortative mating</a:t>
                </a:r>
              </a:p>
              <a:p>
                <a:pPr marL="1333500" lvl="1" indent="-608013" eaLnBrk="1" hangingPunct="1">
                  <a:spcBef>
                    <a:spcPts val="600"/>
                  </a:spcBef>
                  <a:buClrTx/>
                  <a:buSzPct val="75000"/>
                  <a:buFontTx/>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No A-C covariance</a:t>
                </a:r>
              </a:p>
              <a:p>
                <a:pPr marL="608013" indent="-608013">
                  <a:spcBef>
                    <a:spcPts val="600"/>
                  </a:spcBef>
                  <a:buSzPct val="75000"/>
                  <a:buFont typeface="Wingdings" charset="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dirty="0">
                  <a:solidFill>
                    <a:srgbClr val="000000"/>
                  </a:solidFill>
                  <a:effectLst>
                    <a:outerShdw blurRad="38100" dist="38100" dir="2700000" algn="tl">
                      <a:srgbClr val="DDDDDD"/>
                    </a:outerShdw>
                  </a:effectLst>
                  <a:latin typeface="Times New Roman" charset="0"/>
                </a:endParaRPr>
              </a:p>
            </p:txBody>
          </p:sp>
        </mc:Choice>
        <mc:Fallback xmlns="">
          <p:sp>
            <p:nvSpPr>
              <p:cNvPr id="38916" name="Rectangle 4"/>
              <p:cNvSpPr>
                <a:spLocks noRot="1" noChangeAspect="1" noMove="1" noResize="1" noEditPoints="1" noAdjustHandles="1" noChangeArrowheads="1" noChangeShapeType="1" noTextEdit="1"/>
              </p:cNvSpPr>
              <p:nvPr/>
            </p:nvSpPr>
            <p:spPr bwMode="auto">
              <a:xfrm>
                <a:off x="0" y="1243013"/>
                <a:ext cx="8955088" cy="3633787"/>
              </a:xfrm>
              <a:prstGeom prst="rect">
                <a:avLst/>
              </a:prstGeom>
              <a:blipFill>
                <a:blip r:embed="rId3"/>
                <a:stretch>
                  <a:fillRect l="-1133" t="-2091" r="-1416"/>
                </a:stretch>
              </a:blip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a:noFill/>
                  </a:rPr>
                  <a:t> </a:t>
                </a:r>
              </a:p>
            </p:txBody>
          </p:sp>
        </mc:Fallback>
      </mc:AlternateContent>
      <p:grpSp>
        <p:nvGrpSpPr>
          <p:cNvPr id="63493" name="Group 5"/>
          <p:cNvGrpSpPr>
            <a:grpSpLocks/>
          </p:cNvGrpSpPr>
          <p:nvPr/>
        </p:nvGrpSpPr>
        <p:grpSpPr bwMode="auto">
          <a:xfrm>
            <a:off x="4179888" y="2765425"/>
            <a:ext cx="4189412" cy="3862388"/>
            <a:chOff x="2633" y="1742"/>
            <a:chExt cx="2639" cy="2433"/>
          </a:xfrm>
        </p:grpSpPr>
        <p:sp>
          <p:nvSpPr>
            <p:cNvPr id="38918" name="Rectangle 6"/>
            <p:cNvSpPr>
              <a:spLocks noChangeArrowheads="1"/>
            </p:cNvSpPr>
            <p:nvPr/>
          </p:nvSpPr>
          <p:spPr bwMode="auto">
            <a:xfrm flipH="1">
              <a:off x="4398" y="2433"/>
              <a:ext cx="171" cy="191"/>
            </a:xfrm>
            <a:prstGeom prst="rect">
              <a:avLst/>
            </a:prstGeom>
            <a:solidFill>
              <a:srgbClr val="C2C2C2"/>
            </a:solidFill>
            <a:ln w="19080" cap="flat">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19" name="Rectangle 7"/>
            <p:cNvSpPr>
              <a:spLocks noChangeArrowheads="1"/>
            </p:cNvSpPr>
            <p:nvPr/>
          </p:nvSpPr>
          <p:spPr bwMode="auto">
            <a:xfrm flipH="1">
              <a:off x="4406" y="2444"/>
              <a:ext cx="174" cy="13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Ma</a:t>
              </a:r>
            </a:p>
          </p:txBody>
        </p:sp>
        <p:sp>
          <p:nvSpPr>
            <p:cNvPr id="38920" name="Freeform 8"/>
            <p:cNvSpPr>
              <a:spLocks noChangeArrowheads="1"/>
            </p:cNvSpPr>
            <p:nvPr/>
          </p:nvSpPr>
          <p:spPr bwMode="auto">
            <a:xfrm flipH="1">
              <a:off x="4827" y="2015"/>
              <a:ext cx="171" cy="19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009999"/>
            </a:solidFill>
            <a:ln w="19080"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21" name="Rectangle 9"/>
            <p:cNvSpPr>
              <a:spLocks noChangeArrowheads="1"/>
            </p:cNvSpPr>
            <p:nvPr/>
          </p:nvSpPr>
          <p:spPr bwMode="auto">
            <a:xfrm flipH="1">
              <a:off x="4883" y="2040"/>
              <a:ext cx="80" cy="13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C</a:t>
              </a:r>
            </a:p>
          </p:txBody>
        </p:sp>
        <p:sp>
          <p:nvSpPr>
            <p:cNvPr id="38922" name="Line 10"/>
            <p:cNvSpPr>
              <a:spLocks noChangeShapeType="1"/>
            </p:cNvSpPr>
            <p:nvPr/>
          </p:nvSpPr>
          <p:spPr bwMode="auto">
            <a:xfrm flipH="1">
              <a:off x="4563" y="2184"/>
              <a:ext cx="271" cy="224"/>
            </a:xfrm>
            <a:prstGeom prst="line">
              <a:avLst/>
            </a:prstGeom>
            <a:noFill/>
            <a:ln w="9360" cap="flat">
              <a:solidFill>
                <a:srgbClr val="000000"/>
              </a:solidFill>
              <a:miter lim="800000"/>
              <a:headEnd/>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23" name="Line 11"/>
            <p:cNvSpPr>
              <a:spLocks noChangeShapeType="1"/>
            </p:cNvSpPr>
            <p:nvPr/>
          </p:nvSpPr>
          <p:spPr bwMode="auto">
            <a:xfrm flipH="1">
              <a:off x="4506" y="2071"/>
              <a:ext cx="150" cy="337"/>
            </a:xfrm>
            <a:prstGeom prst="line">
              <a:avLst/>
            </a:prstGeom>
            <a:noFill/>
            <a:ln w="9360" cap="flat">
              <a:solidFill>
                <a:srgbClr val="000000"/>
              </a:solidFill>
              <a:miter lim="800000"/>
              <a:headEnd/>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24" name="Rectangle 12"/>
            <p:cNvSpPr>
              <a:spLocks noChangeArrowheads="1"/>
            </p:cNvSpPr>
            <p:nvPr/>
          </p:nvSpPr>
          <p:spPr bwMode="auto">
            <a:xfrm flipH="1">
              <a:off x="4542" y="2135"/>
              <a:ext cx="53" cy="114"/>
            </a:xfrm>
            <a:prstGeom prst="rect">
              <a:avLst/>
            </a:prstGeom>
            <a:solidFill>
              <a:srgbClr val="FFFFFF"/>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38925" name="Freeform 13"/>
            <p:cNvSpPr>
              <a:spLocks noChangeArrowheads="1"/>
            </p:cNvSpPr>
            <p:nvPr/>
          </p:nvSpPr>
          <p:spPr bwMode="auto">
            <a:xfrm flipH="1">
              <a:off x="4960" y="2233"/>
              <a:ext cx="172" cy="189"/>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26" name="Rectangle 14"/>
            <p:cNvSpPr>
              <a:spLocks noChangeArrowheads="1"/>
            </p:cNvSpPr>
            <p:nvPr/>
          </p:nvSpPr>
          <p:spPr bwMode="auto">
            <a:xfrm flipH="1">
              <a:off x="5008" y="2252"/>
              <a:ext cx="80" cy="13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38927" name="Line 15"/>
            <p:cNvSpPr>
              <a:spLocks noChangeShapeType="1"/>
            </p:cNvSpPr>
            <p:nvPr/>
          </p:nvSpPr>
          <p:spPr bwMode="auto">
            <a:xfrm flipH="1">
              <a:off x="4576" y="2351"/>
              <a:ext cx="382" cy="134"/>
            </a:xfrm>
            <a:prstGeom prst="line">
              <a:avLst/>
            </a:prstGeom>
            <a:noFill/>
            <a:ln w="9360" cap="flat">
              <a:solidFill>
                <a:srgbClr val="000000"/>
              </a:solidFill>
              <a:miter lim="800000"/>
              <a:headEnd/>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28" name="Rectangle 16"/>
            <p:cNvSpPr>
              <a:spLocks noChangeArrowheads="1"/>
            </p:cNvSpPr>
            <p:nvPr/>
          </p:nvSpPr>
          <p:spPr bwMode="auto">
            <a:xfrm flipH="1">
              <a:off x="4792" y="2321"/>
              <a:ext cx="53" cy="114"/>
            </a:xfrm>
            <a:prstGeom prst="rect">
              <a:avLst/>
            </a:prstGeom>
            <a:solidFill>
              <a:srgbClr val="FFFFFF"/>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38929" name="Freeform 17"/>
            <p:cNvSpPr>
              <a:spLocks noChangeArrowheads="1"/>
            </p:cNvSpPr>
            <p:nvPr/>
          </p:nvSpPr>
          <p:spPr bwMode="auto">
            <a:xfrm flipH="1">
              <a:off x="4077" y="2051"/>
              <a:ext cx="170" cy="19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30" name="Rectangle 18"/>
            <p:cNvSpPr>
              <a:spLocks noChangeArrowheads="1"/>
            </p:cNvSpPr>
            <p:nvPr/>
          </p:nvSpPr>
          <p:spPr bwMode="auto">
            <a:xfrm flipH="1">
              <a:off x="4127" y="2084"/>
              <a:ext cx="74" cy="13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38931" name="Line 19"/>
            <p:cNvSpPr>
              <a:spLocks noChangeShapeType="1"/>
            </p:cNvSpPr>
            <p:nvPr/>
          </p:nvSpPr>
          <p:spPr bwMode="auto">
            <a:xfrm>
              <a:off x="4228" y="2210"/>
              <a:ext cx="151" cy="202"/>
            </a:xfrm>
            <a:prstGeom prst="line">
              <a:avLst/>
            </a:prstGeom>
            <a:noFill/>
            <a:ln w="9360" cap="flat">
              <a:solidFill>
                <a:srgbClr val="000000"/>
              </a:solidFill>
              <a:miter lim="800000"/>
              <a:headEnd/>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32" name="Rectangle 20"/>
            <p:cNvSpPr>
              <a:spLocks noChangeArrowheads="1"/>
            </p:cNvSpPr>
            <p:nvPr/>
          </p:nvSpPr>
          <p:spPr bwMode="auto">
            <a:xfrm flipH="1">
              <a:off x="4252" y="2216"/>
              <a:ext cx="53" cy="114"/>
            </a:xfrm>
            <a:prstGeom prst="rect">
              <a:avLst/>
            </a:prstGeom>
            <a:solidFill>
              <a:srgbClr val="FFFFFF"/>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38933" name="Rectangle 21"/>
            <p:cNvSpPr>
              <a:spLocks noChangeArrowheads="1"/>
            </p:cNvSpPr>
            <p:nvPr/>
          </p:nvSpPr>
          <p:spPr bwMode="auto">
            <a:xfrm flipH="1">
              <a:off x="4709" y="2191"/>
              <a:ext cx="48" cy="114"/>
            </a:xfrm>
            <a:prstGeom prst="rect">
              <a:avLst/>
            </a:prstGeom>
            <a:solidFill>
              <a:srgbClr val="FFFFFF"/>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c</a:t>
              </a:r>
            </a:p>
          </p:txBody>
        </p:sp>
        <p:sp>
          <p:nvSpPr>
            <p:cNvPr id="38934" name="Freeform 22"/>
            <p:cNvSpPr>
              <a:spLocks noChangeArrowheads="1"/>
            </p:cNvSpPr>
            <p:nvPr/>
          </p:nvSpPr>
          <p:spPr bwMode="auto">
            <a:xfrm flipH="1">
              <a:off x="4593" y="1880"/>
              <a:ext cx="170" cy="190"/>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35" name="Rectangle 23"/>
            <p:cNvSpPr>
              <a:spLocks noChangeArrowheads="1"/>
            </p:cNvSpPr>
            <p:nvPr/>
          </p:nvSpPr>
          <p:spPr bwMode="auto">
            <a:xfrm flipH="1">
              <a:off x="4650" y="1901"/>
              <a:ext cx="71" cy="13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38936" name="Freeform 24"/>
            <p:cNvSpPr>
              <a:spLocks/>
            </p:cNvSpPr>
            <p:nvPr/>
          </p:nvSpPr>
          <p:spPr bwMode="auto">
            <a:xfrm rot="1920000" flipH="1">
              <a:off x="4717" y="1803"/>
              <a:ext cx="81" cy="91"/>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37" name="Rectangle 25"/>
            <p:cNvSpPr>
              <a:spLocks noChangeArrowheads="1"/>
            </p:cNvSpPr>
            <p:nvPr/>
          </p:nvSpPr>
          <p:spPr bwMode="auto">
            <a:xfrm flipH="1">
              <a:off x="4753" y="1742"/>
              <a:ext cx="63" cy="114"/>
            </a:xfrm>
            <a:prstGeom prst="rect">
              <a:avLst/>
            </a:prstGeom>
            <a:solidFill>
              <a:srgbClr val="FFFFFF"/>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38938" name="Freeform 26"/>
            <p:cNvSpPr>
              <a:spLocks/>
            </p:cNvSpPr>
            <p:nvPr/>
          </p:nvSpPr>
          <p:spPr bwMode="auto">
            <a:xfrm rot="1320000" flipH="1">
              <a:off x="4755" y="1895"/>
              <a:ext cx="278" cy="96"/>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39" name="Rectangle 27"/>
            <p:cNvSpPr>
              <a:spLocks noChangeArrowheads="1"/>
            </p:cNvSpPr>
            <p:nvPr/>
          </p:nvSpPr>
          <p:spPr bwMode="auto">
            <a:xfrm flipH="1">
              <a:off x="4916" y="1834"/>
              <a:ext cx="51" cy="114"/>
            </a:xfrm>
            <a:prstGeom prst="rect">
              <a:avLst/>
            </a:prstGeom>
            <a:solidFill>
              <a:srgbClr val="FFFFFF"/>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38940" name="Rectangle 28"/>
            <p:cNvSpPr>
              <a:spLocks noChangeArrowheads="1"/>
            </p:cNvSpPr>
            <p:nvPr/>
          </p:nvSpPr>
          <p:spPr bwMode="auto">
            <a:xfrm>
              <a:off x="3344" y="2426"/>
              <a:ext cx="171" cy="191"/>
            </a:xfrm>
            <a:prstGeom prst="rect">
              <a:avLst/>
            </a:prstGeom>
            <a:solidFill>
              <a:srgbClr val="C0C0C0"/>
            </a:solidFill>
            <a:ln w="19080" cap="flat">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41" name="Rectangle 29"/>
            <p:cNvSpPr>
              <a:spLocks noChangeArrowheads="1"/>
            </p:cNvSpPr>
            <p:nvPr/>
          </p:nvSpPr>
          <p:spPr bwMode="auto">
            <a:xfrm>
              <a:off x="3355" y="2444"/>
              <a:ext cx="174" cy="13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Fa</a:t>
              </a:r>
            </a:p>
          </p:txBody>
        </p:sp>
        <p:sp>
          <p:nvSpPr>
            <p:cNvPr id="38942" name="Freeform 30"/>
            <p:cNvSpPr>
              <a:spLocks noChangeArrowheads="1"/>
            </p:cNvSpPr>
            <p:nvPr/>
          </p:nvSpPr>
          <p:spPr bwMode="auto">
            <a:xfrm>
              <a:off x="2910" y="2015"/>
              <a:ext cx="171" cy="19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009999"/>
            </a:solidFill>
            <a:ln w="19080"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43" name="Rectangle 31"/>
            <p:cNvSpPr>
              <a:spLocks noChangeArrowheads="1"/>
            </p:cNvSpPr>
            <p:nvPr/>
          </p:nvSpPr>
          <p:spPr bwMode="auto">
            <a:xfrm>
              <a:off x="2961" y="2040"/>
              <a:ext cx="80" cy="13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C</a:t>
              </a:r>
            </a:p>
          </p:txBody>
        </p:sp>
        <p:sp>
          <p:nvSpPr>
            <p:cNvPr id="38944" name="Line 32"/>
            <p:cNvSpPr>
              <a:spLocks noChangeShapeType="1"/>
            </p:cNvSpPr>
            <p:nvPr/>
          </p:nvSpPr>
          <p:spPr bwMode="auto">
            <a:xfrm>
              <a:off x="3079" y="2184"/>
              <a:ext cx="269" cy="224"/>
            </a:xfrm>
            <a:prstGeom prst="line">
              <a:avLst/>
            </a:prstGeom>
            <a:noFill/>
            <a:ln w="9360" cap="flat">
              <a:solidFill>
                <a:srgbClr val="000000"/>
              </a:solidFill>
              <a:miter lim="800000"/>
              <a:headEnd/>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45" name="Line 33"/>
            <p:cNvSpPr>
              <a:spLocks noChangeShapeType="1"/>
            </p:cNvSpPr>
            <p:nvPr/>
          </p:nvSpPr>
          <p:spPr bwMode="auto">
            <a:xfrm>
              <a:off x="3258" y="2071"/>
              <a:ext cx="149" cy="337"/>
            </a:xfrm>
            <a:prstGeom prst="line">
              <a:avLst/>
            </a:prstGeom>
            <a:noFill/>
            <a:ln w="9360" cap="flat">
              <a:solidFill>
                <a:srgbClr val="000000"/>
              </a:solidFill>
              <a:miter lim="800000"/>
              <a:headEnd/>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46" name="Rectangle 34"/>
            <p:cNvSpPr>
              <a:spLocks noChangeArrowheads="1"/>
            </p:cNvSpPr>
            <p:nvPr/>
          </p:nvSpPr>
          <p:spPr bwMode="auto">
            <a:xfrm>
              <a:off x="3315" y="2135"/>
              <a:ext cx="53" cy="114"/>
            </a:xfrm>
            <a:prstGeom prst="rect">
              <a:avLst/>
            </a:prstGeom>
            <a:solidFill>
              <a:srgbClr val="FFFFFF"/>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38947" name="Freeform 35"/>
            <p:cNvSpPr>
              <a:spLocks noChangeArrowheads="1"/>
            </p:cNvSpPr>
            <p:nvPr/>
          </p:nvSpPr>
          <p:spPr bwMode="auto">
            <a:xfrm>
              <a:off x="2777" y="2233"/>
              <a:ext cx="172" cy="189"/>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48" name="Rectangle 36"/>
            <p:cNvSpPr>
              <a:spLocks noChangeArrowheads="1"/>
            </p:cNvSpPr>
            <p:nvPr/>
          </p:nvSpPr>
          <p:spPr bwMode="auto">
            <a:xfrm>
              <a:off x="2827" y="2252"/>
              <a:ext cx="80" cy="133"/>
            </a:xfrm>
            <a:prstGeom prst="rect">
              <a:avLst/>
            </a:prstGeom>
            <a:solidFill>
              <a:srgbClr val="3366FF"/>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38949" name="Line 37"/>
            <p:cNvSpPr>
              <a:spLocks noChangeShapeType="1"/>
            </p:cNvSpPr>
            <p:nvPr/>
          </p:nvSpPr>
          <p:spPr bwMode="auto">
            <a:xfrm>
              <a:off x="2956" y="2351"/>
              <a:ext cx="380" cy="134"/>
            </a:xfrm>
            <a:prstGeom prst="line">
              <a:avLst/>
            </a:prstGeom>
            <a:noFill/>
            <a:ln w="9360" cap="flat">
              <a:solidFill>
                <a:srgbClr val="000000"/>
              </a:solidFill>
              <a:miter lim="800000"/>
              <a:headEnd/>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50" name="Rectangle 38"/>
            <p:cNvSpPr>
              <a:spLocks noChangeArrowheads="1"/>
            </p:cNvSpPr>
            <p:nvPr/>
          </p:nvSpPr>
          <p:spPr bwMode="auto">
            <a:xfrm>
              <a:off x="3065" y="2321"/>
              <a:ext cx="53" cy="114"/>
            </a:xfrm>
            <a:prstGeom prst="rect">
              <a:avLst/>
            </a:prstGeom>
            <a:solidFill>
              <a:srgbClr val="FFFFFF"/>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38951" name="Freeform 39"/>
            <p:cNvSpPr>
              <a:spLocks noChangeArrowheads="1"/>
            </p:cNvSpPr>
            <p:nvPr/>
          </p:nvSpPr>
          <p:spPr bwMode="auto">
            <a:xfrm>
              <a:off x="3661" y="2051"/>
              <a:ext cx="170" cy="19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52" name="Rectangle 40"/>
            <p:cNvSpPr>
              <a:spLocks noChangeArrowheads="1"/>
            </p:cNvSpPr>
            <p:nvPr/>
          </p:nvSpPr>
          <p:spPr bwMode="auto">
            <a:xfrm>
              <a:off x="3713" y="2084"/>
              <a:ext cx="74" cy="13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38953" name="Line 41"/>
            <p:cNvSpPr>
              <a:spLocks noChangeShapeType="1"/>
            </p:cNvSpPr>
            <p:nvPr/>
          </p:nvSpPr>
          <p:spPr bwMode="auto">
            <a:xfrm flipH="1">
              <a:off x="3532" y="2210"/>
              <a:ext cx="153" cy="202"/>
            </a:xfrm>
            <a:prstGeom prst="line">
              <a:avLst/>
            </a:prstGeom>
            <a:noFill/>
            <a:ln w="9360" cap="flat">
              <a:solidFill>
                <a:srgbClr val="000000"/>
              </a:solidFill>
              <a:miter lim="800000"/>
              <a:headEnd/>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54" name="Rectangle 42"/>
            <p:cNvSpPr>
              <a:spLocks noChangeArrowheads="1"/>
            </p:cNvSpPr>
            <p:nvPr/>
          </p:nvSpPr>
          <p:spPr bwMode="auto">
            <a:xfrm>
              <a:off x="3608" y="2216"/>
              <a:ext cx="53" cy="114"/>
            </a:xfrm>
            <a:prstGeom prst="rect">
              <a:avLst/>
            </a:prstGeom>
            <a:solidFill>
              <a:srgbClr val="FFFFFF"/>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38955" name="Rectangle 43"/>
            <p:cNvSpPr>
              <a:spLocks noChangeArrowheads="1"/>
            </p:cNvSpPr>
            <p:nvPr/>
          </p:nvSpPr>
          <p:spPr bwMode="auto">
            <a:xfrm>
              <a:off x="3155" y="2191"/>
              <a:ext cx="48" cy="114"/>
            </a:xfrm>
            <a:prstGeom prst="rect">
              <a:avLst/>
            </a:prstGeom>
            <a:solidFill>
              <a:srgbClr val="FFFFFF"/>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c</a:t>
              </a:r>
            </a:p>
          </p:txBody>
        </p:sp>
        <p:sp>
          <p:nvSpPr>
            <p:cNvPr id="38956" name="Freeform 44"/>
            <p:cNvSpPr>
              <a:spLocks noChangeArrowheads="1"/>
            </p:cNvSpPr>
            <p:nvPr/>
          </p:nvSpPr>
          <p:spPr bwMode="auto">
            <a:xfrm>
              <a:off x="3145" y="1880"/>
              <a:ext cx="170" cy="190"/>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57" name="Rectangle 45"/>
            <p:cNvSpPr>
              <a:spLocks noChangeArrowheads="1"/>
            </p:cNvSpPr>
            <p:nvPr/>
          </p:nvSpPr>
          <p:spPr bwMode="auto">
            <a:xfrm>
              <a:off x="3194" y="1901"/>
              <a:ext cx="70" cy="13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38958" name="Freeform 46"/>
            <p:cNvSpPr>
              <a:spLocks/>
            </p:cNvSpPr>
            <p:nvPr/>
          </p:nvSpPr>
          <p:spPr bwMode="auto">
            <a:xfrm rot="19680000">
              <a:off x="3111" y="1803"/>
              <a:ext cx="81" cy="91"/>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59" name="Rectangle 47"/>
            <p:cNvSpPr>
              <a:spLocks noChangeArrowheads="1"/>
            </p:cNvSpPr>
            <p:nvPr/>
          </p:nvSpPr>
          <p:spPr bwMode="auto">
            <a:xfrm>
              <a:off x="3094" y="1742"/>
              <a:ext cx="61" cy="114"/>
            </a:xfrm>
            <a:prstGeom prst="rect">
              <a:avLst/>
            </a:prstGeom>
            <a:solidFill>
              <a:srgbClr val="FFFFFF"/>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38960" name="Freeform 48"/>
            <p:cNvSpPr>
              <a:spLocks/>
            </p:cNvSpPr>
            <p:nvPr/>
          </p:nvSpPr>
          <p:spPr bwMode="auto">
            <a:xfrm rot="20700000">
              <a:off x="2908" y="1866"/>
              <a:ext cx="224" cy="113"/>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61" name="Rectangle 49"/>
            <p:cNvSpPr>
              <a:spLocks noChangeArrowheads="1"/>
            </p:cNvSpPr>
            <p:nvPr/>
          </p:nvSpPr>
          <p:spPr bwMode="auto">
            <a:xfrm>
              <a:off x="2961" y="1781"/>
              <a:ext cx="51" cy="114"/>
            </a:xfrm>
            <a:prstGeom prst="rect">
              <a:avLst/>
            </a:prstGeom>
            <a:solidFill>
              <a:srgbClr val="FFFFFF"/>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38962" name="Line 50"/>
            <p:cNvSpPr>
              <a:spLocks noChangeShapeType="1"/>
            </p:cNvSpPr>
            <p:nvPr/>
          </p:nvSpPr>
          <p:spPr bwMode="auto">
            <a:xfrm>
              <a:off x="3301" y="2042"/>
              <a:ext cx="1295" cy="1427"/>
            </a:xfrm>
            <a:prstGeom prst="line">
              <a:avLst/>
            </a:prstGeom>
            <a:noFill/>
            <a:ln w="12600" cap="flat">
              <a:solidFill>
                <a:srgbClr val="000000"/>
              </a:solidFill>
              <a:prstDash val="dash"/>
              <a:miter lim="800000"/>
              <a:headEnd/>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63" name="Line 51"/>
            <p:cNvSpPr>
              <a:spLocks noChangeShapeType="1"/>
            </p:cNvSpPr>
            <p:nvPr/>
          </p:nvSpPr>
          <p:spPr bwMode="auto">
            <a:xfrm>
              <a:off x="3510" y="2618"/>
              <a:ext cx="849" cy="954"/>
            </a:xfrm>
            <a:prstGeom prst="line">
              <a:avLst/>
            </a:prstGeom>
            <a:noFill/>
            <a:ln w="9360" cap="flat">
              <a:solidFill>
                <a:srgbClr val="000000"/>
              </a:solidFill>
              <a:miter lim="800000"/>
              <a:headEnd/>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64" name="Line 52"/>
            <p:cNvSpPr>
              <a:spLocks noChangeShapeType="1"/>
            </p:cNvSpPr>
            <p:nvPr/>
          </p:nvSpPr>
          <p:spPr bwMode="auto">
            <a:xfrm>
              <a:off x="3429" y="2609"/>
              <a:ext cx="21" cy="939"/>
            </a:xfrm>
            <a:prstGeom prst="line">
              <a:avLst/>
            </a:prstGeom>
            <a:noFill/>
            <a:ln w="9360" cap="flat">
              <a:solidFill>
                <a:srgbClr val="000000"/>
              </a:solidFill>
              <a:miter lim="800000"/>
              <a:headEnd/>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65" name="Rectangle 53"/>
            <p:cNvSpPr>
              <a:spLocks noChangeArrowheads="1"/>
            </p:cNvSpPr>
            <p:nvPr/>
          </p:nvSpPr>
          <p:spPr bwMode="auto">
            <a:xfrm>
              <a:off x="3386" y="2756"/>
              <a:ext cx="79" cy="114"/>
            </a:xfrm>
            <a:prstGeom prst="rect">
              <a:avLst/>
            </a:prstGeom>
            <a:solidFill>
              <a:srgbClr val="FFFFFF"/>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38966" name="Rectangle 54"/>
            <p:cNvSpPr>
              <a:spLocks noChangeArrowheads="1"/>
            </p:cNvSpPr>
            <p:nvPr/>
          </p:nvSpPr>
          <p:spPr bwMode="auto">
            <a:xfrm flipH="1">
              <a:off x="3555" y="2621"/>
              <a:ext cx="112" cy="114"/>
            </a:xfrm>
            <a:prstGeom prst="rect">
              <a:avLst/>
            </a:prstGeom>
            <a:solidFill>
              <a:srgbClr val="FFFFFF"/>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38967" name="Line 55"/>
            <p:cNvSpPr>
              <a:spLocks noChangeShapeType="1"/>
            </p:cNvSpPr>
            <p:nvPr/>
          </p:nvSpPr>
          <p:spPr bwMode="auto">
            <a:xfrm>
              <a:off x="3237" y="2081"/>
              <a:ext cx="2" cy="1350"/>
            </a:xfrm>
            <a:prstGeom prst="line">
              <a:avLst/>
            </a:prstGeom>
            <a:noFill/>
            <a:ln w="12600" cap="flat">
              <a:solidFill>
                <a:srgbClr val="000000"/>
              </a:solidFill>
              <a:prstDash val="dash"/>
              <a:miter lim="800000"/>
              <a:headEnd/>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68" name="Rectangle 56"/>
            <p:cNvSpPr>
              <a:spLocks noChangeArrowheads="1"/>
            </p:cNvSpPr>
            <p:nvPr/>
          </p:nvSpPr>
          <p:spPr bwMode="auto">
            <a:xfrm flipH="1">
              <a:off x="2946" y="3984"/>
              <a:ext cx="171" cy="191"/>
            </a:xfrm>
            <a:prstGeom prst="rect">
              <a:avLst/>
            </a:prstGeom>
            <a:solidFill>
              <a:srgbClr val="C0C0C0"/>
            </a:solidFill>
            <a:ln w="19080" cap="flat">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69" name="Rectangle 57"/>
            <p:cNvSpPr>
              <a:spLocks noChangeArrowheads="1"/>
            </p:cNvSpPr>
            <p:nvPr/>
          </p:nvSpPr>
          <p:spPr bwMode="auto">
            <a:xfrm flipH="1">
              <a:off x="2958" y="4018"/>
              <a:ext cx="175" cy="13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T1</a:t>
              </a:r>
            </a:p>
          </p:txBody>
        </p:sp>
        <p:sp>
          <p:nvSpPr>
            <p:cNvPr id="38970" name="Freeform 58"/>
            <p:cNvSpPr>
              <a:spLocks noChangeArrowheads="1"/>
            </p:cNvSpPr>
            <p:nvPr/>
          </p:nvSpPr>
          <p:spPr bwMode="auto">
            <a:xfrm flipH="1">
              <a:off x="3383" y="3573"/>
              <a:ext cx="171" cy="19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009999"/>
            </a:solidFill>
            <a:ln w="19080"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71" name="Rectangle 59"/>
            <p:cNvSpPr>
              <a:spLocks noChangeArrowheads="1"/>
            </p:cNvSpPr>
            <p:nvPr/>
          </p:nvSpPr>
          <p:spPr bwMode="auto">
            <a:xfrm flipH="1">
              <a:off x="3431" y="3598"/>
              <a:ext cx="80" cy="13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C</a:t>
              </a:r>
            </a:p>
          </p:txBody>
        </p:sp>
        <p:sp>
          <p:nvSpPr>
            <p:cNvPr id="38972" name="Line 60"/>
            <p:cNvSpPr>
              <a:spLocks noChangeShapeType="1"/>
            </p:cNvSpPr>
            <p:nvPr/>
          </p:nvSpPr>
          <p:spPr bwMode="auto">
            <a:xfrm flipH="1">
              <a:off x="3115" y="3742"/>
              <a:ext cx="271" cy="224"/>
            </a:xfrm>
            <a:prstGeom prst="line">
              <a:avLst/>
            </a:prstGeom>
            <a:noFill/>
            <a:ln w="9360" cap="flat">
              <a:solidFill>
                <a:srgbClr val="000000"/>
              </a:solidFill>
              <a:miter lim="800000"/>
              <a:headEnd/>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73" name="Line 61"/>
            <p:cNvSpPr>
              <a:spLocks noChangeShapeType="1"/>
            </p:cNvSpPr>
            <p:nvPr/>
          </p:nvSpPr>
          <p:spPr bwMode="auto">
            <a:xfrm flipH="1">
              <a:off x="3057" y="3629"/>
              <a:ext cx="151" cy="337"/>
            </a:xfrm>
            <a:prstGeom prst="line">
              <a:avLst/>
            </a:prstGeom>
            <a:noFill/>
            <a:ln w="9360" cap="flat">
              <a:solidFill>
                <a:srgbClr val="000000"/>
              </a:solidFill>
              <a:miter lim="800000"/>
              <a:headEnd/>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74" name="Rectangle 62"/>
            <p:cNvSpPr>
              <a:spLocks noChangeArrowheads="1"/>
            </p:cNvSpPr>
            <p:nvPr/>
          </p:nvSpPr>
          <p:spPr bwMode="auto">
            <a:xfrm flipH="1">
              <a:off x="3092" y="3694"/>
              <a:ext cx="53" cy="114"/>
            </a:xfrm>
            <a:prstGeom prst="rect">
              <a:avLst/>
            </a:prstGeom>
            <a:solidFill>
              <a:srgbClr val="FFFFFF"/>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38975" name="Freeform 63"/>
            <p:cNvSpPr>
              <a:spLocks noChangeArrowheads="1"/>
            </p:cNvSpPr>
            <p:nvPr/>
          </p:nvSpPr>
          <p:spPr bwMode="auto">
            <a:xfrm flipH="1">
              <a:off x="3511" y="3791"/>
              <a:ext cx="172" cy="189"/>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76" name="Rectangle 64"/>
            <p:cNvSpPr>
              <a:spLocks noChangeArrowheads="1"/>
            </p:cNvSpPr>
            <p:nvPr/>
          </p:nvSpPr>
          <p:spPr bwMode="auto">
            <a:xfrm flipH="1">
              <a:off x="3559" y="3808"/>
              <a:ext cx="80" cy="13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38977" name="Line 65"/>
            <p:cNvSpPr>
              <a:spLocks noChangeShapeType="1"/>
            </p:cNvSpPr>
            <p:nvPr/>
          </p:nvSpPr>
          <p:spPr bwMode="auto">
            <a:xfrm flipH="1">
              <a:off x="3128" y="3909"/>
              <a:ext cx="382" cy="134"/>
            </a:xfrm>
            <a:prstGeom prst="line">
              <a:avLst/>
            </a:prstGeom>
            <a:noFill/>
            <a:ln w="9360" cap="flat">
              <a:solidFill>
                <a:srgbClr val="000000"/>
              </a:solidFill>
              <a:miter lim="800000"/>
              <a:headEnd/>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78" name="Rectangle 66"/>
            <p:cNvSpPr>
              <a:spLocks noChangeArrowheads="1"/>
            </p:cNvSpPr>
            <p:nvPr/>
          </p:nvSpPr>
          <p:spPr bwMode="auto">
            <a:xfrm flipH="1">
              <a:off x="3343" y="3878"/>
              <a:ext cx="53" cy="114"/>
            </a:xfrm>
            <a:prstGeom prst="rect">
              <a:avLst/>
            </a:prstGeom>
            <a:solidFill>
              <a:srgbClr val="FFFFFF"/>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38979" name="Freeform 67"/>
            <p:cNvSpPr>
              <a:spLocks noChangeArrowheads="1"/>
            </p:cNvSpPr>
            <p:nvPr/>
          </p:nvSpPr>
          <p:spPr bwMode="auto">
            <a:xfrm flipH="1">
              <a:off x="2633" y="3609"/>
              <a:ext cx="170" cy="19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80" name="Rectangle 68"/>
            <p:cNvSpPr>
              <a:spLocks noChangeArrowheads="1"/>
            </p:cNvSpPr>
            <p:nvPr/>
          </p:nvSpPr>
          <p:spPr bwMode="auto">
            <a:xfrm flipH="1">
              <a:off x="2679" y="3641"/>
              <a:ext cx="74" cy="13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38981" name="Line 69"/>
            <p:cNvSpPr>
              <a:spLocks noChangeShapeType="1"/>
            </p:cNvSpPr>
            <p:nvPr/>
          </p:nvSpPr>
          <p:spPr bwMode="auto">
            <a:xfrm>
              <a:off x="2780" y="3768"/>
              <a:ext cx="151" cy="202"/>
            </a:xfrm>
            <a:prstGeom prst="line">
              <a:avLst/>
            </a:prstGeom>
            <a:noFill/>
            <a:ln w="9360" cap="flat">
              <a:solidFill>
                <a:srgbClr val="000000"/>
              </a:solidFill>
              <a:miter lim="800000"/>
              <a:headEnd/>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82" name="Rectangle 70"/>
            <p:cNvSpPr>
              <a:spLocks noChangeArrowheads="1"/>
            </p:cNvSpPr>
            <p:nvPr/>
          </p:nvSpPr>
          <p:spPr bwMode="auto">
            <a:xfrm flipH="1">
              <a:off x="2809" y="3785"/>
              <a:ext cx="53" cy="114"/>
            </a:xfrm>
            <a:prstGeom prst="rect">
              <a:avLst/>
            </a:prstGeom>
            <a:solidFill>
              <a:srgbClr val="FFFFFF"/>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38983" name="Rectangle 71"/>
            <p:cNvSpPr>
              <a:spLocks noChangeArrowheads="1"/>
            </p:cNvSpPr>
            <p:nvPr/>
          </p:nvSpPr>
          <p:spPr bwMode="auto">
            <a:xfrm flipH="1">
              <a:off x="3261" y="3749"/>
              <a:ext cx="48" cy="114"/>
            </a:xfrm>
            <a:prstGeom prst="rect">
              <a:avLst/>
            </a:prstGeom>
            <a:solidFill>
              <a:srgbClr val="FFFFFF"/>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c</a:t>
              </a:r>
            </a:p>
          </p:txBody>
        </p:sp>
        <p:sp>
          <p:nvSpPr>
            <p:cNvPr id="38984" name="Freeform 72"/>
            <p:cNvSpPr>
              <a:spLocks noChangeArrowheads="1"/>
            </p:cNvSpPr>
            <p:nvPr/>
          </p:nvSpPr>
          <p:spPr bwMode="auto">
            <a:xfrm flipH="1">
              <a:off x="3149" y="3438"/>
              <a:ext cx="170" cy="189"/>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85" name="Rectangle 73"/>
            <p:cNvSpPr>
              <a:spLocks noChangeArrowheads="1"/>
            </p:cNvSpPr>
            <p:nvPr/>
          </p:nvSpPr>
          <p:spPr bwMode="auto">
            <a:xfrm flipH="1">
              <a:off x="3200" y="3459"/>
              <a:ext cx="69" cy="13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38986" name="Rectangle 74"/>
            <p:cNvSpPr>
              <a:spLocks noChangeArrowheads="1"/>
            </p:cNvSpPr>
            <p:nvPr/>
          </p:nvSpPr>
          <p:spPr bwMode="auto">
            <a:xfrm>
              <a:off x="4784" y="3984"/>
              <a:ext cx="171" cy="191"/>
            </a:xfrm>
            <a:prstGeom prst="rect">
              <a:avLst/>
            </a:prstGeom>
            <a:solidFill>
              <a:srgbClr val="C0C0C0"/>
            </a:solidFill>
            <a:ln w="19080" cap="flat">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87" name="Rectangle 75"/>
            <p:cNvSpPr>
              <a:spLocks noChangeArrowheads="1"/>
            </p:cNvSpPr>
            <p:nvPr/>
          </p:nvSpPr>
          <p:spPr bwMode="auto">
            <a:xfrm>
              <a:off x="4795" y="4001"/>
              <a:ext cx="174" cy="13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T2</a:t>
              </a:r>
            </a:p>
          </p:txBody>
        </p:sp>
        <p:sp>
          <p:nvSpPr>
            <p:cNvPr id="38988" name="Freeform 76"/>
            <p:cNvSpPr>
              <a:spLocks noChangeArrowheads="1"/>
            </p:cNvSpPr>
            <p:nvPr/>
          </p:nvSpPr>
          <p:spPr bwMode="auto">
            <a:xfrm>
              <a:off x="4351" y="3573"/>
              <a:ext cx="171" cy="19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009999"/>
            </a:solidFill>
            <a:ln w="19080"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89" name="Rectangle 77"/>
            <p:cNvSpPr>
              <a:spLocks noChangeArrowheads="1"/>
            </p:cNvSpPr>
            <p:nvPr/>
          </p:nvSpPr>
          <p:spPr bwMode="auto">
            <a:xfrm>
              <a:off x="4400" y="3598"/>
              <a:ext cx="80" cy="13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C</a:t>
              </a:r>
            </a:p>
          </p:txBody>
        </p:sp>
        <p:sp>
          <p:nvSpPr>
            <p:cNvPr id="38990" name="Line 78"/>
            <p:cNvSpPr>
              <a:spLocks noChangeShapeType="1"/>
            </p:cNvSpPr>
            <p:nvPr/>
          </p:nvSpPr>
          <p:spPr bwMode="auto">
            <a:xfrm>
              <a:off x="4520" y="3742"/>
              <a:ext cx="269" cy="224"/>
            </a:xfrm>
            <a:prstGeom prst="line">
              <a:avLst/>
            </a:prstGeom>
            <a:noFill/>
            <a:ln w="9360" cap="flat">
              <a:solidFill>
                <a:srgbClr val="000000"/>
              </a:solidFill>
              <a:miter lim="800000"/>
              <a:headEnd/>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91" name="Line 79"/>
            <p:cNvSpPr>
              <a:spLocks noChangeShapeType="1"/>
            </p:cNvSpPr>
            <p:nvPr/>
          </p:nvSpPr>
          <p:spPr bwMode="auto">
            <a:xfrm>
              <a:off x="4698" y="3629"/>
              <a:ext cx="149" cy="337"/>
            </a:xfrm>
            <a:prstGeom prst="line">
              <a:avLst/>
            </a:prstGeom>
            <a:noFill/>
            <a:ln w="9360" cap="flat">
              <a:solidFill>
                <a:srgbClr val="000000"/>
              </a:solidFill>
              <a:miter lim="800000"/>
              <a:headEnd/>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92" name="Rectangle 80"/>
            <p:cNvSpPr>
              <a:spLocks noChangeArrowheads="1"/>
            </p:cNvSpPr>
            <p:nvPr/>
          </p:nvSpPr>
          <p:spPr bwMode="auto">
            <a:xfrm>
              <a:off x="4756" y="3694"/>
              <a:ext cx="53" cy="114"/>
            </a:xfrm>
            <a:prstGeom prst="rect">
              <a:avLst/>
            </a:prstGeom>
            <a:solidFill>
              <a:srgbClr val="FFFFFF"/>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38993" name="Freeform 81"/>
            <p:cNvSpPr>
              <a:spLocks noChangeArrowheads="1"/>
            </p:cNvSpPr>
            <p:nvPr/>
          </p:nvSpPr>
          <p:spPr bwMode="auto">
            <a:xfrm>
              <a:off x="4217" y="3791"/>
              <a:ext cx="172" cy="189"/>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94" name="Rectangle 82"/>
            <p:cNvSpPr>
              <a:spLocks noChangeArrowheads="1"/>
            </p:cNvSpPr>
            <p:nvPr/>
          </p:nvSpPr>
          <p:spPr bwMode="auto">
            <a:xfrm>
              <a:off x="4268" y="3808"/>
              <a:ext cx="80" cy="13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38995" name="Line 83"/>
            <p:cNvSpPr>
              <a:spLocks noChangeShapeType="1"/>
            </p:cNvSpPr>
            <p:nvPr/>
          </p:nvSpPr>
          <p:spPr bwMode="auto">
            <a:xfrm>
              <a:off x="4396" y="3909"/>
              <a:ext cx="380" cy="134"/>
            </a:xfrm>
            <a:prstGeom prst="line">
              <a:avLst/>
            </a:prstGeom>
            <a:noFill/>
            <a:ln w="9360" cap="flat">
              <a:solidFill>
                <a:srgbClr val="000000"/>
              </a:solidFill>
              <a:miter lim="800000"/>
              <a:headEnd/>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96" name="Rectangle 84"/>
            <p:cNvSpPr>
              <a:spLocks noChangeArrowheads="1"/>
            </p:cNvSpPr>
            <p:nvPr/>
          </p:nvSpPr>
          <p:spPr bwMode="auto">
            <a:xfrm>
              <a:off x="4506" y="3878"/>
              <a:ext cx="53" cy="114"/>
            </a:xfrm>
            <a:prstGeom prst="rect">
              <a:avLst/>
            </a:prstGeom>
            <a:solidFill>
              <a:srgbClr val="FFFFFF"/>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38997" name="Freeform 85"/>
            <p:cNvSpPr>
              <a:spLocks noChangeArrowheads="1"/>
            </p:cNvSpPr>
            <p:nvPr/>
          </p:nvSpPr>
          <p:spPr bwMode="auto">
            <a:xfrm>
              <a:off x="5101" y="3609"/>
              <a:ext cx="170" cy="19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98" name="Rectangle 86"/>
            <p:cNvSpPr>
              <a:spLocks noChangeArrowheads="1"/>
            </p:cNvSpPr>
            <p:nvPr/>
          </p:nvSpPr>
          <p:spPr bwMode="auto">
            <a:xfrm>
              <a:off x="5153" y="3641"/>
              <a:ext cx="74" cy="13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38999" name="Line 87"/>
            <p:cNvSpPr>
              <a:spLocks noChangeShapeType="1"/>
            </p:cNvSpPr>
            <p:nvPr/>
          </p:nvSpPr>
          <p:spPr bwMode="auto">
            <a:xfrm flipH="1">
              <a:off x="4973" y="3768"/>
              <a:ext cx="153" cy="202"/>
            </a:xfrm>
            <a:prstGeom prst="line">
              <a:avLst/>
            </a:prstGeom>
            <a:noFill/>
            <a:ln w="9360" cap="flat">
              <a:solidFill>
                <a:srgbClr val="000000"/>
              </a:solidFill>
              <a:miter lim="800000"/>
              <a:headEnd/>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000" name="Rectangle 88"/>
            <p:cNvSpPr>
              <a:spLocks noChangeArrowheads="1"/>
            </p:cNvSpPr>
            <p:nvPr/>
          </p:nvSpPr>
          <p:spPr bwMode="auto">
            <a:xfrm>
              <a:off x="5035" y="3771"/>
              <a:ext cx="53" cy="114"/>
            </a:xfrm>
            <a:prstGeom prst="rect">
              <a:avLst/>
            </a:prstGeom>
            <a:solidFill>
              <a:srgbClr val="FFFFFF"/>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39001" name="Rectangle 89"/>
            <p:cNvSpPr>
              <a:spLocks noChangeArrowheads="1"/>
            </p:cNvSpPr>
            <p:nvPr/>
          </p:nvSpPr>
          <p:spPr bwMode="auto">
            <a:xfrm>
              <a:off x="4596" y="3749"/>
              <a:ext cx="48" cy="114"/>
            </a:xfrm>
            <a:prstGeom prst="rect">
              <a:avLst/>
            </a:prstGeom>
            <a:solidFill>
              <a:srgbClr val="FFFFFF"/>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c</a:t>
              </a:r>
            </a:p>
          </p:txBody>
        </p:sp>
        <p:sp>
          <p:nvSpPr>
            <p:cNvPr id="39002" name="Freeform 90"/>
            <p:cNvSpPr>
              <a:spLocks noChangeArrowheads="1"/>
            </p:cNvSpPr>
            <p:nvPr/>
          </p:nvSpPr>
          <p:spPr bwMode="auto">
            <a:xfrm>
              <a:off x="4585" y="3438"/>
              <a:ext cx="170" cy="189"/>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003" name="Rectangle 91"/>
            <p:cNvSpPr>
              <a:spLocks noChangeArrowheads="1"/>
            </p:cNvSpPr>
            <p:nvPr/>
          </p:nvSpPr>
          <p:spPr bwMode="auto">
            <a:xfrm>
              <a:off x="4633" y="3460"/>
              <a:ext cx="71" cy="133"/>
            </a:xfrm>
            <a:prstGeom prst="rect">
              <a:avLst/>
            </a:prstGeom>
            <a:solidFill>
              <a:srgbClr val="FF0000"/>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39004" name="Freeform 92"/>
            <p:cNvSpPr>
              <a:spLocks/>
            </p:cNvSpPr>
            <p:nvPr/>
          </p:nvSpPr>
          <p:spPr bwMode="auto">
            <a:xfrm rot="5820000">
              <a:off x="4729" y="3508"/>
              <a:ext cx="106" cy="79"/>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005" name="Freeform 93"/>
            <p:cNvSpPr>
              <a:spLocks/>
            </p:cNvSpPr>
            <p:nvPr/>
          </p:nvSpPr>
          <p:spPr bwMode="auto">
            <a:xfrm rot="15780000" flipH="1">
              <a:off x="3061" y="3509"/>
              <a:ext cx="106" cy="79"/>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006" name="Line 94"/>
            <p:cNvSpPr>
              <a:spLocks noChangeShapeType="1"/>
            </p:cNvSpPr>
            <p:nvPr/>
          </p:nvSpPr>
          <p:spPr bwMode="auto">
            <a:xfrm flipH="1">
              <a:off x="3316" y="2046"/>
              <a:ext cx="1297" cy="1427"/>
            </a:xfrm>
            <a:prstGeom prst="line">
              <a:avLst/>
            </a:prstGeom>
            <a:noFill/>
            <a:ln w="12600" cap="flat">
              <a:solidFill>
                <a:srgbClr val="000000"/>
              </a:solidFill>
              <a:prstDash val="dash"/>
              <a:miter lim="800000"/>
              <a:headEnd/>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007" name="Line 95"/>
            <p:cNvSpPr>
              <a:spLocks noChangeShapeType="1"/>
            </p:cNvSpPr>
            <p:nvPr/>
          </p:nvSpPr>
          <p:spPr bwMode="auto">
            <a:xfrm flipH="1">
              <a:off x="3555" y="2622"/>
              <a:ext cx="849" cy="977"/>
            </a:xfrm>
            <a:prstGeom prst="line">
              <a:avLst/>
            </a:prstGeom>
            <a:noFill/>
            <a:ln w="9360" cap="flat">
              <a:solidFill>
                <a:srgbClr val="000000"/>
              </a:solidFill>
              <a:miter lim="800000"/>
              <a:headEnd/>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008" name="Line 96"/>
            <p:cNvSpPr>
              <a:spLocks noChangeShapeType="1"/>
            </p:cNvSpPr>
            <p:nvPr/>
          </p:nvSpPr>
          <p:spPr bwMode="auto">
            <a:xfrm flipH="1">
              <a:off x="4408" y="2613"/>
              <a:ext cx="77" cy="959"/>
            </a:xfrm>
            <a:prstGeom prst="line">
              <a:avLst/>
            </a:prstGeom>
            <a:noFill/>
            <a:ln w="9360" cap="flat">
              <a:solidFill>
                <a:srgbClr val="000000"/>
              </a:solidFill>
              <a:miter lim="800000"/>
              <a:headEnd/>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009" name="Rectangle 97"/>
            <p:cNvSpPr>
              <a:spLocks noChangeArrowheads="1"/>
            </p:cNvSpPr>
            <p:nvPr/>
          </p:nvSpPr>
          <p:spPr bwMode="auto">
            <a:xfrm flipH="1">
              <a:off x="4439" y="2743"/>
              <a:ext cx="79" cy="114"/>
            </a:xfrm>
            <a:prstGeom prst="rect">
              <a:avLst/>
            </a:prstGeom>
            <a:solidFill>
              <a:srgbClr val="FFFFFF"/>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39010" name="Rectangle 98"/>
            <p:cNvSpPr>
              <a:spLocks noChangeArrowheads="1"/>
            </p:cNvSpPr>
            <p:nvPr/>
          </p:nvSpPr>
          <p:spPr bwMode="auto">
            <a:xfrm>
              <a:off x="4246" y="2621"/>
              <a:ext cx="111" cy="114"/>
            </a:xfrm>
            <a:prstGeom prst="rect">
              <a:avLst/>
            </a:prstGeom>
            <a:solidFill>
              <a:srgbClr val="FFFFFF"/>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39011" name="Line 99"/>
            <p:cNvSpPr>
              <a:spLocks noChangeShapeType="1"/>
            </p:cNvSpPr>
            <p:nvPr/>
          </p:nvSpPr>
          <p:spPr bwMode="auto">
            <a:xfrm flipH="1">
              <a:off x="4672" y="2084"/>
              <a:ext cx="4" cy="1351"/>
            </a:xfrm>
            <a:prstGeom prst="line">
              <a:avLst/>
            </a:prstGeom>
            <a:noFill/>
            <a:ln w="12600" cap="flat">
              <a:solidFill>
                <a:srgbClr val="000000"/>
              </a:solidFill>
              <a:prstDash val="dash"/>
              <a:miter lim="800000"/>
              <a:headEnd/>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012" name="Freeform 100"/>
            <p:cNvSpPr>
              <a:spLocks/>
            </p:cNvSpPr>
            <p:nvPr/>
          </p:nvSpPr>
          <p:spPr bwMode="auto">
            <a:xfrm>
              <a:off x="3586" y="3604"/>
              <a:ext cx="659" cy="160"/>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013" name="Rectangle 101"/>
            <p:cNvSpPr>
              <a:spLocks noChangeArrowheads="1"/>
            </p:cNvSpPr>
            <p:nvPr/>
          </p:nvSpPr>
          <p:spPr bwMode="auto">
            <a:xfrm flipH="1">
              <a:off x="3759" y="3548"/>
              <a:ext cx="316" cy="114"/>
            </a:xfrm>
            <a:prstGeom prst="rect">
              <a:avLst/>
            </a:prstGeom>
            <a:solidFill>
              <a:srgbClr val="FFFFFF"/>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1/.25</a:t>
              </a:r>
            </a:p>
          </p:txBody>
        </p:sp>
        <p:sp>
          <p:nvSpPr>
            <p:cNvPr id="39014" name="Line 102"/>
            <p:cNvSpPr>
              <a:spLocks noChangeShapeType="1"/>
            </p:cNvSpPr>
            <p:nvPr/>
          </p:nvSpPr>
          <p:spPr bwMode="auto">
            <a:xfrm flipH="1">
              <a:off x="3508" y="2505"/>
              <a:ext cx="888" cy="18"/>
            </a:xfrm>
            <a:prstGeom prst="line">
              <a:avLst/>
            </a:prstGeom>
            <a:noFill/>
            <a:ln w="19080" cap="flat">
              <a:solidFill>
                <a:srgbClr val="FF00FF"/>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015" name="Rectangle 103"/>
            <p:cNvSpPr>
              <a:spLocks noChangeArrowheads="1"/>
            </p:cNvSpPr>
            <p:nvPr/>
          </p:nvSpPr>
          <p:spPr bwMode="auto">
            <a:xfrm flipH="1">
              <a:off x="3927" y="2444"/>
              <a:ext cx="53" cy="114"/>
            </a:xfrm>
            <a:prstGeom prst="rect">
              <a:avLst/>
            </a:prstGeom>
            <a:solidFill>
              <a:srgbClr val="FFFFFF"/>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µ</a:t>
              </a:r>
            </a:p>
          </p:txBody>
        </p:sp>
      </p:grpSp>
      <p:sp>
        <p:nvSpPr>
          <p:cNvPr id="39016" name="AutoShape 104"/>
          <p:cNvSpPr>
            <a:spLocks/>
          </p:cNvSpPr>
          <p:nvPr/>
        </p:nvSpPr>
        <p:spPr bwMode="auto">
          <a:xfrm>
            <a:off x="4179888" y="1946275"/>
            <a:ext cx="746125" cy="1101725"/>
          </a:xfrm>
          <a:prstGeom prst="rightBrace">
            <a:avLst>
              <a:gd name="adj1" fmla="val 12305"/>
              <a:gd name="adj2" fmla="val 50000"/>
            </a:avLst>
          </a:prstGeom>
          <a:noFill/>
          <a:ln w="9360" cap="flat">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017" name="Text Box 105"/>
          <p:cNvSpPr txBox="1">
            <a:spLocks noChangeArrowheads="1"/>
          </p:cNvSpPr>
          <p:nvPr/>
        </p:nvSpPr>
        <p:spPr bwMode="auto">
          <a:xfrm>
            <a:off x="10118725" y="1123950"/>
            <a:ext cx="184150" cy="381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018" name="Text Box 106"/>
          <p:cNvSpPr txBox="1">
            <a:spLocks noChangeArrowheads="1"/>
          </p:cNvSpPr>
          <p:nvPr/>
        </p:nvSpPr>
        <p:spPr bwMode="auto">
          <a:xfrm>
            <a:off x="4953000" y="2133600"/>
            <a:ext cx="1828800" cy="71006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1750"/>
              </a:spcBef>
              <a:buClrTx/>
              <a:buFontTx/>
              <a:buNone/>
              <a:defRPr/>
            </a:pPr>
            <a:r>
              <a:rPr lang="en-US" sz="2000" dirty="0">
                <a:latin typeface="Times New Roman" panose="02020603050405020304" pitchFamily="18" charset="0"/>
                <a:cs typeface="Times New Roman" panose="02020603050405020304" pitchFamily="18" charset="0"/>
              </a:rPr>
              <a:t>We don’t have to make these</a:t>
            </a:r>
          </a:p>
        </p:txBody>
      </p:sp>
      <p:sp>
        <p:nvSpPr>
          <p:cNvPr id="39019" name="Freeform 107"/>
          <p:cNvSpPr>
            <a:spLocks/>
          </p:cNvSpPr>
          <p:nvPr/>
        </p:nvSpPr>
        <p:spPr bwMode="auto">
          <a:xfrm rot="15780000" flipH="1">
            <a:off x="4414838" y="3197225"/>
            <a:ext cx="161925" cy="174625"/>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020" name="Rectangle 108"/>
          <p:cNvSpPr>
            <a:spLocks noChangeArrowheads="1"/>
          </p:cNvSpPr>
          <p:nvPr/>
        </p:nvSpPr>
        <p:spPr bwMode="auto">
          <a:xfrm flipH="1">
            <a:off x="4267200" y="3200400"/>
            <a:ext cx="74613" cy="182563"/>
          </a:xfrm>
          <a:prstGeom prst="rect">
            <a:avLst/>
          </a:prstGeom>
          <a:solidFill>
            <a:srgbClr val="FFFFFF"/>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39021" name="Freeform 109"/>
          <p:cNvSpPr>
            <a:spLocks/>
          </p:cNvSpPr>
          <p:nvPr/>
        </p:nvSpPr>
        <p:spPr bwMode="auto">
          <a:xfrm rot="4080000">
            <a:off x="7921625" y="3182938"/>
            <a:ext cx="188913" cy="255587"/>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022" name="Rectangle 110"/>
          <p:cNvSpPr>
            <a:spLocks noChangeArrowheads="1"/>
          </p:cNvSpPr>
          <p:nvPr/>
        </p:nvSpPr>
        <p:spPr bwMode="auto">
          <a:xfrm flipH="1">
            <a:off x="8175625" y="3127375"/>
            <a:ext cx="74613" cy="182563"/>
          </a:xfrm>
          <a:prstGeom prst="rect">
            <a:avLst/>
          </a:prstGeom>
          <a:solidFill>
            <a:srgbClr val="FFFFFF"/>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2" name="TextBox 1">
            <a:extLst>
              <a:ext uri="{FF2B5EF4-FFF2-40B4-BE49-F238E27FC236}">
                <a16:creationId xmlns:a16="http://schemas.microsoft.com/office/drawing/2014/main" id="{02CB5042-6FC6-5542-BF1E-6C09FE3E3F29}"/>
              </a:ext>
            </a:extLst>
          </p:cNvPr>
          <p:cNvSpPr txBox="1"/>
          <p:nvPr/>
        </p:nvSpPr>
        <p:spPr>
          <a:xfrm>
            <a:off x="1371600" y="4267200"/>
            <a:ext cx="2362200" cy="830997"/>
          </a:xfrm>
          <a:prstGeom prst="rect">
            <a:avLst/>
          </a:prstGeom>
          <a:noFill/>
        </p:spPr>
        <p:txBody>
          <a:bodyPr wrap="square" rtlCol="0">
            <a:spAutoFit/>
          </a:bodyPr>
          <a:lstStyle/>
          <a:p>
            <a:r>
              <a:rPr lang="en-US" dirty="0">
                <a:solidFill>
                  <a:schemeClr val="tx1"/>
                </a:solidFill>
                <a:latin typeface="Times New Roman" panose="02020603050405020304" pitchFamily="18" charset="0"/>
                <a:cs typeface="Times New Roman" panose="02020603050405020304" pitchFamily="18" charset="0"/>
              </a:rPr>
              <a:t>Nuclear Twin Family Design</a:t>
            </a:r>
          </a:p>
        </p:txBody>
      </p:sp>
      <p:cxnSp>
        <p:nvCxnSpPr>
          <p:cNvPr id="4" name="Straight Arrow Connector 3">
            <a:extLst>
              <a:ext uri="{FF2B5EF4-FFF2-40B4-BE49-F238E27FC236}">
                <a16:creationId xmlns:a16="http://schemas.microsoft.com/office/drawing/2014/main" id="{29C15969-D54F-3A4C-8599-19E4B216D177}"/>
              </a:ext>
            </a:extLst>
          </p:cNvPr>
          <p:cNvCxnSpPr/>
          <p:nvPr/>
        </p:nvCxnSpPr>
        <p:spPr>
          <a:xfrm flipV="1">
            <a:off x="3429000" y="4572000"/>
            <a:ext cx="1295400" cy="76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33332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38" name="Rectangle 2"/>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mc:AlternateContent xmlns:mc="http://schemas.openxmlformats.org/markup-compatibility/2006" xmlns:a14="http://schemas.microsoft.com/office/drawing/2010/main">
        <mc:Choice Requires="a14">
          <p:sp>
            <p:nvSpPr>
              <p:cNvPr id="39939" name="Text Box 3"/>
              <p:cNvSpPr txBox="1">
                <a:spLocks noChangeArrowheads="1"/>
              </p:cNvSpPr>
              <p:nvPr/>
            </p:nvSpPr>
            <p:spPr bwMode="auto">
              <a:xfrm>
                <a:off x="2667000" y="1447800"/>
                <a:ext cx="6400800" cy="2111028"/>
              </a:xfrm>
              <a:prstGeom prst="rect">
                <a:avLst/>
              </a:prstGeom>
              <a:noFill/>
              <a:ln>
                <a:noFill/>
              </a:ln>
              <a:effectLst/>
              <a:extLst>
                <a:ext uri="{909E8E84-426E-40dd-AFC4-6F175D3DCCD1}">
                  <a14:hiddenFill xmlns="">
                    <a:solidFill>
                      <a:srgbClr val="FFFFFF"/>
                    </a:solidFill>
                  </a14:hiddenFill>
                </a:ext>
                <a:ext uri="{91240B29-F687-4f45-9708-019B960494DF}">
                  <a14:hiddenLine xmlns="" w="9525" cap="flat">
                    <a:solidFill>
                      <a:srgbClr val="000000"/>
                    </a:solidFill>
                    <a:round/>
                    <a:headEnd/>
                    <a:tailEnd/>
                  </a14:hiddenLine>
                </a:ext>
                <a:ext uri="{AF507438-7753-43e0-B8FC-AC1667EBCBE1}">
                  <a14:hiddenEffects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1750"/>
                  </a:spcBef>
                  <a:buClrTx/>
                  <a:buFontTx/>
                  <a:buNone/>
                  <a:defRPr/>
                </a:pPr>
                <a:r>
                  <a:rPr lang="en-US" sz="2000" dirty="0"/>
                  <a:t>With parents, we can break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𝐶</m:t>
                        </m:r>
                      </m:sub>
                    </m:sSub>
                  </m:oMath>
                </a14:m>
                <a:r>
                  <a:rPr lang="en-US" sz="2000" dirty="0"/>
                  <a:t> up into:</a:t>
                </a:r>
              </a:p>
              <a:p>
                <a:pPr>
                  <a:spcBef>
                    <a:spcPts val="1500"/>
                  </a:spcBef>
                  <a:buClrTx/>
                  <a:buFontTx/>
                  <a:buNone/>
                  <a:defRPr/>
                </a:pPr>
                <a:r>
                  <a:rPr lang="en-US" sz="1800" dirty="0"/>
                  <a:t>S = </a:t>
                </a:r>
                <a:r>
                  <a:rPr lang="en-US" sz="1800" dirty="0" err="1"/>
                  <a:t>env</a:t>
                </a:r>
                <a:r>
                  <a:rPr lang="en-US" sz="1800" dirty="0"/>
                  <a:t>. factors shared only between </a:t>
                </a:r>
                <a:r>
                  <a:rPr lang="en-US" sz="1800" b="1" dirty="0"/>
                  <a:t>sibs</a:t>
                </a:r>
              </a:p>
              <a:p>
                <a:pPr>
                  <a:spcBef>
                    <a:spcPts val="1500"/>
                  </a:spcBef>
                  <a:buClrTx/>
                  <a:buFontTx/>
                  <a:buNone/>
                  <a:defRPr/>
                </a:pPr>
                <a:r>
                  <a:rPr lang="en-US" sz="1800" dirty="0"/>
                  <a:t>F = </a:t>
                </a:r>
                <a:r>
                  <a:rPr lang="en-US" sz="1800" b="1" dirty="0"/>
                  <a:t>familial</a:t>
                </a:r>
                <a:r>
                  <a:rPr lang="en-US" sz="1800" dirty="0"/>
                  <a:t> </a:t>
                </a:r>
                <a:r>
                  <a:rPr lang="en-US" sz="1800" dirty="0" err="1"/>
                  <a:t>env</a:t>
                </a:r>
                <a:r>
                  <a:rPr lang="en-US" sz="1800" dirty="0"/>
                  <a:t> factors passed from parents to offspring</a:t>
                </a:r>
              </a:p>
              <a:p>
                <a:pPr>
                  <a:spcBef>
                    <a:spcPts val="1500"/>
                  </a:spcBef>
                  <a:buClrTx/>
                  <a:buFontTx/>
                  <a:buNone/>
                  <a:defRPr/>
                </a:pPr>
                <a:r>
                  <a:rPr lang="en-US" sz="1800" dirty="0"/>
                  <a:t>But we can only estimate one of these (or more technically, three of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b="0" i="1" smtClean="0">
                            <a:latin typeface="Cambria Math" panose="02040503050406030204" pitchFamily="18" charset="0"/>
                          </a:rPr>
                          <m:t>𝐴</m:t>
                        </m:r>
                      </m:sub>
                    </m:sSub>
                  </m:oMath>
                </a14:m>
                <a:r>
                  <a:rPr lang="en-US" sz="1800"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b="0" i="1" smtClean="0">
                            <a:latin typeface="Cambria Math" panose="02040503050406030204" pitchFamily="18" charset="0"/>
                          </a:rPr>
                          <m:t>𝑆</m:t>
                        </m:r>
                      </m:sub>
                    </m:sSub>
                  </m:oMath>
                </a14:m>
                <a:r>
                  <a:rPr lang="en-US" sz="1800"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b="0" i="1" smtClean="0">
                            <a:latin typeface="Cambria Math" panose="02040503050406030204" pitchFamily="18" charset="0"/>
                          </a:rPr>
                          <m:t>𝐹</m:t>
                        </m:r>
                      </m:sub>
                    </m:sSub>
                  </m:oMath>
                </a14:m>
                <a:r>
                  <a:rPr lang="en-US" sz="1800" dirty="0"/>
                  <a:t>, &amp;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b="0" i="1" smtClean="0">
                            <a:latin typeface="Cambria Math" panose="02040503050406030204" pitchFamily="18" charset="0"/>
                          </a:rPr>
                          <m:t>𝐷</m:t>
                        </m:r>
                      </m:sub>
                    </m:sSub>
                  </m:oMath>
                </a14:m>
                <a:r>
                  <a:rPr lang="en-US" sz="1800" dirty="0"/>
                  <a:t>)</a:t>
                </a:r>
              </a:p>
            </p:txBody>
          </p:sp>
        </mc:Choice>
        <mc:Fallback xmlns="">
          <p:sp>
            <p:nvSpPr>
              <p:cNvPr id="39939" name="Text Box 3"/>
              <p:cNvSpPr txBox="1">
                <a:spLocks noRot="1" noChangeAspect="1" noMove="1" noResize="1" noEditPoints="1" noAdjustHandles="1" noChangeArrowheads="1" noChangeShapeType="1" noTextEdit="1"/>
              </p:cNvSpPr>
              <p:nvPr/>
            </p:nvSpPr>
            <p:spPr bwMode="auto">
              <a:xfrm>
                <a:off x="2667000" y="1447800"/>
                <a:ext cx="6400800" cy="2111028"/>
              </a:xfrm>
              <a:prstGeom prst="rect">
                <a:avLst/>
              </a:prstGeom>
              <a:blipFill>
                <a:blip r:embed="rId3"/>
                <a:stretch>
                  <a:fillRect l="-1188" t="-1796" b="-2395"/>
                </a:stretch>
              </a:blip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a:noFill/>
                  </a:rPr>
                  <a:t> </a:t>
                </a:r>
              </a:p>
            </p:txBody>
          </p:sp>
        </mc:Fallback>
      </mc:AlternateContent>
      <p:sp>
        <p:nvSpPr>
          <p:cNvPr id="39940" name="Freeform 4"/>
          <p:cNvSpPr>
            <a:spLocks noChangeArrowheads="1"/>
          </p:cNvSpPr>
          <p:nvPr/>
        </p:nvSpPr>
        <p:spPr bwMode="auto">
          <a:xfrm>
            <a:off x="2236788" y="2454275"/>
            <a:ext cx="269875" cy="28892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41" name="Rectangle 5"/>
          <p:cNvSpPr>
            <a:spLocks noChangeArrowheads="1"/>
          </p:cNvSpPr>
          <p:nvPr/>
        </p:nvSpPr>
        <p:spPr bwMode="auto">
          <a:xfrm>
            <a:off x="2308225" y="2482850"/>
            <a:ext cx="109538"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39942" name="Freeform 6"/>
          <p:cNvSpPr>
            <a:spLocks noChangeArrowheads="1"/>
          </p:cNvSpPr>
          <p:nvPr/>
        </p:nvSpPr>
        <p:spPr bwMode="auto">
          <a:xfrm flipH="1">
            <a:off x="2236788" y="2073275"/>
            <a:ext cx="269875" cy="290513"/>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43" name="Rectangle 7"/>
          <p:cNvSpPr>
            <a:spLocks noChangeArrowheads="1"/>
          </p:cNvSpPr>
          <p:nvPr/>
        </p:nvSpPr>
        <p:spPr bwMode="auto">
          <a:xfrm flipH="1">
            <a:off x="2309813" y="2109788"/>
            <a:ext cx="119062"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39944" name="Freeform 8"/>
          <p:cNvSpPr>
            <a:spLocks noChangeArrowheads="1"/>
          </p:cNvSpPr>
          <p:nvPr/>
        </p:nvSpPr>
        <p:spPr bwMode="auto">
          <a:xfrm flipH="1">
            <a:off x="1441450" y="2225675"/>
            <a:ext cx="269875" cy="290513"/>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009999"/>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45" name="Rectangle 9"/>
          <p:cNvSpPr>
            <a:spLocks noChangeArrowheads="1"/>
          </p:cNvSpPr>
          <p:nvPr/>
        </p:nvSpPr>
        <p:spPr bwMode="auto">
          <a:xfrm flipH="1">
            <a:off x="1522413" y="2270125"/>
            <a:ext cx="128587"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C</a:t>
            </a:r>
          </a:p>
        </p:txBody>
      </p:sp>
      <p:sp>
        <p:nvSpPr>
          <p:cNvPr id="39946" name="Line 10"/>
          <p:cNvSpPr>
            <a:spLocks noChangeShapeType="1"/>
          </p:cNvSpPr>
          <p:nvPr/>
        </p:nvSpPr>
        <p:spPr bwMode="auto">
          <a:xfrm flipV="1">
            <a:off x="1743075" y="2224088"/>
            <a:ext cx="446088" cy="100012"/>
          </a:xfrm>
          <a:prstGeom prst="line">
            <a:avLst/>
          </a:prstGeom>
          <a:noFill/>
          <a:ln w="9360" cap="flat">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947" name="Line 11"/>
          <p:cNvSpPr>
            <a:spLocks noChangeShapeType="1"/>
          </p:cNvSpPr>
          <p:nvPr/>
        </p:nvSpPr>
        <p:spPr bwMode="auto">
          <a:xfrm>
            <a:off x="1736725" y="2425700"/>
            <a:ext cx="446088" cy="90488"/>
          </a:xfrm>
          <a:prstGeom prst="line">
            <a:avLst/>
          </a:prstGeom>
          <a:noFill/>
          <a:ln w="9360" cap="flat">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grpSp>
        <p:nvGrpSpPr>
          <p:cNvPr id="65548" name="Group 12"/>
          <p:cNvGrpSpPr>
            <a:grpSpLocks/>
          </p:cNvGrpSpPr>
          <p:nvPr/>
        </p:nvGrpSpPr>
        <p:grpSpPr bwMode="auto">
          <a:xfrm>
            <a:off x="5389563" y="3697288"/>
            <a:ext cx="3209925" cy="1444625"/>
            <a:chOff x="3395" y="2329"/>
            <a:chExt cx="2022" cy="910"/>
          </a:xfrm>
        </p:grpSpPr>
        <p:sp>
          <p:nvSpPr>
            <p:cNvPr id="39949" name="Rectangle 13"/>
            <p:cNvSpPr>
              <a:spLocks noChangeArrowheads="1"/>
            </p:cNvSpPr>
            <p:nvPr/>
          </p:nvSpPr>
          <p:spPr bwMode="auto">
            <a:xfrm flipH="1">
              <a:off x="3638" y="3084"/>
              <a:ext cx="131" cy="141"/>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50" name="Rectangle 14"/>
            <p:cNvSpPr>
              <a:spLocks noChangeArrowheads="1"/>
            </p:cNvSpPr>
            <p:nvPr/>
          </p:nvSpPr>
          <p:spPr bwMode="auto">
            <a:xfrm flipH="1">
              <a:off x="3648" y="3109"/>
              <a:ext cx="134" cy="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T1</a:t>
              </a:r>
            </a:p>
          </p:txBody>
        </p:sp>
        <p:sp>
          <p:nvSpPr>
            <p:cNvPr id="39951" name="Freeform 15"/>
            <p:cNvSpPr>
              <a:spLocks noChangeArrowheads="1"/>
            </p:cNvSpPr>
            <p:nvPr/>
          </p:nvSpPr>
          <p:spPr bwMode="auto">
            <a:xfrm flipH="1">
              <a:off x="3966" y="2778"/>
              <a:ext cx="131" cy="14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52" name="Rectangle 16"/>
            <p:cNvSpPr>
              <a:spLocks noChangeArrowheads="1"/>
            </p:cNvSpPr>
            <p:nvPr/>
          </p:nvSpPr>
          <p:spPr bwMode="auto">
            <a:xfrm flipH="1">
              <a:off x="4006" y="2797"/>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39953" name="Line 17"/>
            <p:cNvSpPr>
              <a:spLocks noChangeShapeType="1"/>
            </p:cNvSpPr>
            <p:nvPr/>
          </p:nvSpPr>
          <p:spPr bwMode="auto">
            <a:xfrm flipH="1">
              <a:off x="3764" y="2904"/>
              <a:ext cx="208" cy="16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954" name="Line 18"/>
            <p:cNvSpPr>
              <a:spLocks noChangeShapeType="1"/>
            </p:cNvSpPr>
            <p:nvPr/>
          </p:nvSpPr>
          <p:spPr bwMode="auto">
            <a:xfrm flipH="1">
              <a:off x="3719" y="2819"/>
              <a:ext cx="116" cy="2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955" name="Rectangle 19"/>
            <p:cNvSpPr>
              <a:spLocks noChangeArrowheads="1"/>
            </p:cNvSpPr>
            <p:nvPr/>
          </p:nvSpPr>
          <p:spPr bwMode="auto">
            <a:xfrm flipH="1">
              <a:off x="3746" y="2866"/>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39956" name="Line 20"/>
            <p:cNvSpPr>
              <a:spLocks noChangeShapeType="1"/>
            </p:cNvSpPr>
            <p:nvPr/>
          </p:nvSpPr>
          <p:spPr bwMode="auto">
            <a:xfrm>
              <a:off x="3646" y="2824"/>
              <a:ext cx="40" cy="24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957" name="Freeform 21"/>
            <p:cNvSpPr>
              <a:spLocks noChangeArrowheads="1"/>
            </p:cNvSpPr>
            <p:nvPr/>
          </p:nvSpPr>
          <p:spPr bwMode="auto">
            <a:xfrm flipH="1">
              <a:off x="4071" y="2940"/>
              <a:ext cx="131" cy="14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58" name="Rectangle 22"/>
            <p:cNvSpPr>
              <a:spLocks noChangeArrowheads="1"/>
            </p:cNvSpPr>
            <p:nvPr/>
          </p:nvSpPr>
          <p:spPr bwMode="auto">
            <a:xfrm flipH="1">
              <a:off x="4104" y="2953"/>
              <a:ext cx="8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39959" name="Line 23"/>
            <p:cNvSpPr>
              <a:spLocks noChangeShapeType="1"/>
            </p:cNvSpPr>
            <p:nvPr/>
          </p:nvSpPr>
          <p:spPr bwMode="auto">
            <a:xfrm flipH="1">
              <a:off x="3774" y="3028"/>
              <a:ext cx="293" cy="99"/>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960" name="Rectangle 24"/>
            <p:cNvSpPr>
              <a:spLocks noChangeArrowheads="1"/>
            </p:cNvSpPr>
            <p:nvPr/>
          </p:nvSpPr>
          <p:spPr bwMode="auto">
            <a:xfrm flipH="1">
              <a:off x="3939" y="3007"/>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39961" name="Freeform 25"/>
            <p:cNvSpPr>
              <a:spLocks noChangeArrowheads="1"/>
            </p:cNvSpPr>
            <p:nvPr/>
          </p:nvSpPr>
          <p:spPr bwMode="auto">
            <a:xfrm flipH="1">
              <a:off x="3395" y="2805"/>
              <a:ext cx="130" cy="14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62" name="Rectangle 26"/>
            <p:cNvSpPr>
              <a:spLocks noChangeArrowheads="1"/>
            </p:cNvSpPr>
            <p:nvPr/>
          </p:nvSpPr>
          <p:spPr bwMode="auto">
            <a:xfrm flipH="1">
              <a:off x="3430" y="2828"/>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39963" name="Line 27"/>
            <p:cNvSpPr>
              <a:spLocks noChangeShapeType="1"/>
            </p:cNvSpPr>
            <p:nvPr/>
          </p:nvSpPr>
          <p:spPr bwMode="auto">
            <a:xfrm>
              <a:off x="3507" y="2923"/>
              <a:ext cx="115" cy="1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964" name="Rectangle 28"/>
            <p:cNvSpPr>
              <a:spLocks noChangeArrowheads="1"/>
            </p:cNvSpPr>
            <p:nvPr/>
          </p:nvSpPr>
          <p:spPr bwMode="auto">
            <a:xfrm flipH="1">
              <a:off x="3529" y="2937"/>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39965" name="Rectangle 29"/>
            <p:cNvSpPr>
              <a:spLocks noChangeArrowheads="1"/>
            </p:cNvSpPr>
            <p:nvPr/>
          </p:nvSpPr>
          <p:spPr bwMode="auto">
            <a:xfrm flipH="1">
              <a:off x="3878" y="2909"/>
              <a:ext cx="48"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39966" name="Freeform 30"/>
            <p:cNvSpPr>
              <a:spLocks noChangeArrowheads="1"/>
            </p:cNvSpPr>
            <p:nvPr/>
          </p:nvSpPr>
          <p:spPr bwMode="auto">
            <a:xfrm flipH="1">
              <a:off x="3790" y="2678"/>
              <a:ext cx="130" cy="14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67" name="Rectangle 31"/>
            <p:cNvSpPr>
              <a:spLocks noChangeArrowheads="1"/>
            </p:cNvSpPr>
            <p:nvPr/>
          </p:nvSpPr>
          <p:spPr bwMode="auto">
            <a:xfrm flipH="1">
              <a:off x="3830" y="2694"/>
              <a:ext cx="53"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39968" name="Freeform 32"/>
            <p:cNvSpPr>
              <a:spLocks noChangeArrowheads="1"/>
            </p:cNvSpPr>
            <p:nvPr/>
          </p:nvSpPr>
          <p:spPr bwMode="auto">
            <a:xfrm flipH="1">
              <a:off x="3568" y="2682"/>
              <a:ext cx="131" cy="14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69" name="Rectangle 33"/>
            <p:cNvSpPr>
              <a:spLocks noChangeArrowheads="1"/>
            </p:cNvSpPr>
            <p:nvPr/>
          </p:nvSpPr>
          <p:spPr bwMode="auto">
            <a:xfrm flipH="1">
              <a:off x="3642" y="2866"/>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39970" name="Rectangle 34"/>
            <p:cNvSpPr>
              <a:spLocks noChangeArrowheads="1"/>
            </p:cNvSpPr>
            <p:nvPr/>
          </p:nvSpPr>
          <p:spPr bwMode="auto">
            <a:xfrm flipH="1">
              <a:off x="3613" y="2696"/>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39971" name="Rectangle 35"/>
            <p:cNvSpPr>
              <a:spLocks noChangeArrowheads="1"/>
            </p:cNvSpPr>
            <p:nvPr/>
          </p:nvSpPr>
          <p:spPr bwMode="auto">
            <a:xfrm>
              <a:off x="5043" y="3084"/>
              <a:ext cx="131" cy="141"/>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72" name="Rectangle 36"/>
            <p:cNvSpPr>
              <a:spLocks noChangeArrowheads="1"/>
            </p:cNvSpPr>
            <p:nvPr/>
          </p:nvSpPr>
          <p:spPr bwMode="auto">
            <a:xfrm>
              <a:off x="5052" y="3097"/>
              <a:ext cx="133" cy="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T2</a:t>
              </a:r>
            </a:p>
          </p:txBody>
        </p:sp>
        <p:sp>
          <p:nvSpPr>
            <p:cNvPr id="39973" name="Freeform 37"/>
            <p:cNvSpPr>
              <a:spLocks noChangeArrowheads="1"/>
            </p:cNvSpPr>
            <p:nvPr/>
          </p:nvSpPr>
          <p:spPr bwMode="auto">
            <a:xfrm>
              <a:off x="4711" y="2778"/>
              <a:ext cx="131" cy="14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74" name="Rectangle 38"/>
            <p:cNvSpPr>
              <a:spLocks noChangeArrowheads="1"/>
            </p:cNvSpPr>
            <p:nvPr/>
          </p:nvSpPr>
          <p:spPr bwMode="auto">
            <a:xfrm>
              <a:off x="4749" y="2797"/>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39975" name="Line 39"/>
            <p:cNvSpPr>
              <a:spLocks noChangeShapeType="1"/>
            </p:cNvSpPr>
            <p:nvPr/>
          </p:nvSpPr>
          <p:spPr bwMode="auto">
            <a:xfrm>
              <a:off x="4841" y="2904"/>
              <a:ext cx="206" cy="16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976" name="Line 40"/>
            <p:cNvSpPr>
              <a:spLocks noChangeShapeType="1"/>
            </p:cNvSpPr>
            <p:nvPr/>
          </p:nvSpPr>
          <p:spPr bwMode="auto">
            <a:xfrm>
              <a:off x="4977" y="2819"/>
              <a:ext cx="114" cy="2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977" name="Rectangle 41"/>
            <p:cNvSpPr>
              <a:spLocks noChangeArrowheads="1"/>
            </p:cNvSpPr>
            <p:nvPr/>
          </p:nvSpPr>
          <p:spPr bwMode="auto">
            <a:xfrm>
              <a:off x="5021" y="2866"/>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39978" name="Line 42"/>
            <p:cNvSpPr>
              <a:spLocks noChangeShapeType="1"/>
            </p:cNvSpPr>
            <p:nvPr/>
          </p:nvSpPr>
          <p:spPr bwMode="auto">
            <a:xfrm flipH="1">
              <a:off x="5125" y="2824"/>
              <a:ext cx="42" cy="24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979" name="Freeform 43"/>
            <p:cNvSpPr>
              <a:spLocks noChangeArrowheads="1"/>
            </p:cNvSpPr>
            <p:nvPr/>
          </p:nvSpPr>
          <p:spPr bwMode="auto">
            <a:xfrm>
              <a:off x="4609" y="2940"/>
              <a:ext cx="131" cy="14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80" name="Rectangle 44"/>
            <p:cNvSpPr>
              <a:spLocks noChangeArrowheads="1"/>
            </p:cNvSpPr>
            <p:nvPr/>
          </p:nvSpPr>
          <p:spPr bwMode="auto">
            <a:xfrm>
              <a:off x="4647" y="2953"/>
              <a:ext cx="8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39981" name="Line 45"/>
            <p:cNvSpPr>
              <a:spLocks noChangeShapeType="1"/>
            </p:cNvSpPr>
            <p:nvPr/>
          </p:nvSpPr>
          <p:spPr bwMode="auto">
            <a:xfrm>
              <a:off x="4746" y="3028"/>
              <a:ext cx="291" cy="99"/>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982" name="Rectangle 46"/>
            <p:cNvSpPr>
              <a:spLocks noChangeArrowheads="1"/>
            </p:cNvSpPr>
            <p:nvPr/>
          </p:nvSpPr>
          <p:spPr bwMode="auto">
            <a:xfrm>
              <a:off x="4830" y="3006"/>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39983" name="Freeform 47"/>
            <p:cNvSpPr>
              <a:spLocks noChangeArrowheads="1"/>
            </p:cNvSpPr>
            <p:nvPr/>
          </p:nvSpPr>
          <p:spPr bwMode="auto">
            <a:xfrm>
              <a:off x="5287" y="2805"/>
              <a:ext cx="130" cy="14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84" name="Rectangle 48"/>
            <p:cNvSpPr>
              <a:spLocks noChangeArrowheads="1"/>
            </p:cNvSpPr>
            <p:nvPr/>
          </p:nvSpPr>
          <p:spPr bwMode="auto">
            <a:xfrm>
              <a:off x="5326" y="2828"/>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39985" name="Line 49"/>
            <p:cNvSpPr>
              <a:spLocks noChangeShapeType="1"/>
            </p:cNvSpPr>
            <p:nvPr/>
          </p:nvSpPr>
          <p:spPr bwMode="auto">
            <a:xfrm flipH="1">
              <a:off x="5188" y="2923"/>
              <a:ext cx="117" cy="1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986" name="Rectangle 50"/>
            <p:cNvSpPr>
              <a:spLocks noChangeArrowheads="1"/>
            </p:cNvSpPr>
            <p:nvPr/>
          </p:nvSpPr>
          <p:spPr bwMode="auto">
            <a:xfrm>
              <a:off x="5235" y="2925"/>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39987" name="Rectangle 51"/>
            <p:cNvSpPr>
              <a:spLocks noChangeArrowheads="1"/>
            </p:cNvSpPr>
            <p:nvPr/>
          </p:nvSpPr>
          <p:spPr bwMode="auto">
            <a:xfrm>
              <a:off x="4900" y="2909"/>
              <a:ext cx="48"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39988" name="Freeform 52"/>
            <p:cNvSpPr>
              <a:spLocks noChangeArrowheads="1"/>
            </p:cNvSpPr>
            <p:nvPr/>
          </p:nvSpPr>
          <p:spPr bwMode="auto">
            <a:xfrm>
              <a:off x="4891" y="2678"/>
              <a:ext cx="130" cy="14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89" name="Rectangle 53"/>
            <p:cNvSpPr>
              <a:spLocks noChangeArrowheads="1"/>
            </p:cNvSpPr>
            <p:nvPr/>
          </p:nvSpPr>
          <p:spPr bwMode="auto">
            <a:xfrm>
              <a:off x="4929" y="2694"/>
              <a:ext cx="52" cy="133"/>
            </a:xfrm>
            <a:prstGeom prst="rect">
              <a:avLst/>
            </a:prstGeom>
            <a:solidFill>
              <a:srgbClr val="FF0000"/>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39990" name="Freeform 54"/>
            <p:cNvSpPr>
              <a:spLocks noChangeArrowheads="1"/>
            </p:cNvSpPr>
            <p:nvPr/>
          </p:nvSpPr>
          <p:spPr bwMode="auto">
            <a:xfrm>
              <a:off x="5108" y="2682"/>
              <a:ext cx="131" cy="14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91" name="Freeform 55"/>
            <p:cNvSpPr>
              <a:spLocks/>
            </p:cNvSpPr>
            <p:nvPr/>
          </p:nvSpPr>
          <p:spPr bwMode="auto">
            <a:xfrm rot="5820000">
              <a:off x="5003" y="2729"/>
              <a:ext cx="78" cy="60"/>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92" name="Rectangle 56"/>
            <p:cNvSpPr>
              <a:spLocks noChangeArrowheads="1"/>
            </p:cNvSpPr>
            <p:nvPr/>
          </p:nvSpPr>
          <p:spPr bwMode="auto">
            <a:xfrm>
              <a:off x="5135" y="2871"/>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39993" name="Rectangle 57"/>
            <p:cNvSpPr>
              <a:spLocks noChangeArrowheads="1"/>
            </p:cNvSpPr>
            <p:nvPr/>
          </p:nvSpPr>
          <p:spPr bwMode="auto">
            <a:xfrm>
              <a:off x="5143" y="2697"/>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39994" name="Freeform 58"/>
            <p:cNvSpPr>
              <a:spLocks/>
            </p:cNvSpPr>
            <p:nvPr/>
          </p:nvSpPr>
          <p:spPr bwMode="auto">
            <a:xfrm>
              <a:off x="4109" y="2819"/>
              <a:ext cx="537" cy="126"/>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95" name="Rectangle 59"/>
            <p:cNvSpPr>
              <a:spLocks noChangeArrowheads="1"/>
            </p:cNvSpPr>
            <p:nvPr/>
          </p:nvSpPr>
          <p:spPr bwMode="auto">
            <a:xfrm flipH="1">
              <a:off x="4253" y="2763"/>
              <a:ext cx="259"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1/.25</a:t>
              </a:r>
            </a:p>
          </p:txBody>
        </p:sp>
        <p:grpSp>
          <p:nvGrpSpPr>
            <p:cNvPr id="65640" name="Group 60"/>
            <p:cNvGrpSpPr>
              <a:grpSpLocks/>
            </p:cNvGrpSpPr>
            <p:nvPr/>
          </p:nvGrpSpPr>
          <p:grpSpPr bwMode="auto">
            <a:xfrm>
              <a:off x="4039" y="2569"/>
              <a:ext cx="687" cy="196"/>
              <a:chOff x="4039" y="2569"/>
              <a:chExt cx="687" cy="196"/>
            </a:xfrm>
          </p:grpSpPr>
          <p:sp>
            <p:nvSpPr>
              <p:cNvPr id="39997" name="Freeform 61"/>
              <p:cNvSpPr>
                <a:spLocks/>
              </p:cNvSpPr>
              <p:nvPr/>
            </p:nvSpPr>
            <p:spPr bwMode="auto">
              <a:xfrm>
                <a:off x="4039" y="2606"/>
                <a:ext cx="687" cy="159"/>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98" name="Rectangle 62"/>
              <p:cNvSpPr>
                <a:spLocks noChangeArrowheads="1"/>
              </p:cNvSpPr>
              <p:nvPr/>
            </p:nvSpPr>
            <p:spPr bwMode="auto">
              <a:xfrm flipH="1">
                <a:off x="4341" y="2569"/>
                <a:ext cx="87"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a:t>
                </a:r>
              </a:p>
            </p:txBody>
          </p:sp>
        </p:grpSp>
        <p:sp>
          <p:nvSpPr>
            <p:cNvPr id="39999" name="Line 63"/>
            <p:cNvSpPr>
              <a:spLocks noChangeShapeType="1"/>
            </p:cNvSpPr>
            <p:nvPr/>
          </p:nvSpPr>
          <p:spPr bwMode="auto">
            <a:xfrm>
              <a:off x="4606" y="2404"/>
              <a:ext cx="508" cy="30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000" name="Line 64"/>
            <p:cNvSpPr>
              <a:spLocks noChangeShapeType="1"/>
            </p:cNvSpPr>
            <p:nvPr/>
          </p:nvSpPr>
          <p:spPr bwMode="auto">
            <a:xfrm flipH="1">
              <a:off x="3663" y="2329"/>
              <a:ext cx="213" cy="35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001" name="Line 65"/>
            <p:cNvSpPr>
              <a:spLocks noChangeShapeType="1"/>
            </p:cNvSpPr>
            <p:nvPr/>
          </p:nvSpPr>
          <p:spPr bwMode="auto">
            <a:xfrm flipH="1">
              <a:off x="3703" y="2329"/>
              <a:ext cx="554" cy="38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002" name="Line 66"/>
            <p:cNvSpPr>
              <a:spLocks noChangeShapeType="1"/>
            </p:cNvSpPr>
            <p:nvPr/>
          </p:nvSpPr>
          <p:spPr bwMode="auto">
            <a:xfrm>
              <a:off x="4977" y="2329"/>
              <a:ext cx="177" cy="36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grpSp>
      <mc:AlternateContent xmlns:mc="http://schemas.openxmlformats.org/markup-compatibility/2006" xmlns:a14="http://schemas.microsoft.com/office/drawing/2010/main">
        <mc:Choice Requires="a14">
          <p:sp>
            <p:nvSpPr>
              <p:cNvPr id="40003" name="Rectangle 67"/>
              <p:cNvSpPr>
                <a:spLocks noChangeArrowheads="1"/>
              </p:cNvSpPr>
              <p:nvPr/>
            </p:nvSpPr>
            <p:spPr bwMode="auto">
              <a:xfrm>
                <a:off x="0" y="76200"/>
                <a:ext cx="9144000" cy="1143000"/>
              </a:xfrm>
              <a:prstGeom prst="rect">
                <a:avLst/>
              </a:prstGeom>
              <a:noFill/>
              <a:ln>
                <a:noFill/>
              </a:ln>
              <a:effectLst/>
              <a:extLst>
                <a:ext uri="{909E8E84-426E-40dd-AFC4-6F175D3DCCD1}">
                  <a14:hiddenFill xmlns="">
                    <a:solidFill>
                      <a:srgbClr val="FFFFFF"/>
                    </a:solidFill>
                  </a14:hiddenFill>
                </a:ext>
                <a:ext uri="{91240B29-F687-4f45-9708-019B960494DF}">
                  <a14:hiddenLine xmlns="" w="9525" cap="flat">
                    <a:solidFill>
                      <a:srgbClr val="000000"/>
                    </a:solidFill>
                    <a:round/>
                    <a:headEnd/>
                    <a:tailEnd/>
                  </a14:hiddenLine>
                </a:ext>
                <a:ext uri="{AF507438-7753-43e0-B8FC-AC1667EBCBE1}">
                  <a14:hiddenEffects xmlns="">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600" dirty="0">
                    <a:solidFill>
                      <a:srgbClr val="0C0EE4"/>
                    </a:solidFill>
                  </a:rPr>
                  <a:t>We can model </a:t>
                </a:r>
                <a14:m>
                  <m:oMath xmlns:m="http://schemas.openxmlformats.org/officeDocument/2006/math">
                    <m:sSub>
                      <m:sSubPr>
                        <m:ctrlPr>
                          <a:rPr lang="en-US" sz="3600" i="1" smtClean="0">
                            <a:solidFill>
                              <a:srgbClr val="0C0EE4"/>
                            </a:solidFill>
                            <a:latin typeface="Cambria Math" panose="02040503050406030204" pitchFamily="18" charset="0"/>
                          </a:rPr>
                        </m:ctrlPr>
                      </m:sSubPr>
                      <m:e>
                        <m:r>
                          <a:rPr lang="en-US" sz="3600" b="0" i="1" smtClean="0">
                            <a:solidFill>
                              <a:srgbClr val="0C0EE4"/>
                            </a:solidFill>
                            <a:latin typeface="Cambria Math" panose="02040503050406030204" pitchFamily="18" charset="0"/>
                          </a:rPr>
                          <m:t>𝑉</m:t>
                        </m:r>
                      </m:e>
                      <m:sub>
                        <m:r>
                          <a:rPr lang="en-US" sz="3600" b="0" i="1" smtClean="0">
                            <a:solidFill>
                              <a:srgbClr val="0C0EE4"/>
                            </a:solidFill>
                            <a:latin typeface="Cambria Math" panose="02040503050406030204" pitchFamily="18" charset="0"/>
                          </a:rPr>
                          <m:t>𝐶</m:t>
                        </m:r>
                      </m:sub>
                    </m:sSub>
                  </m:oMath>
                </a14:m>
                <a:r>
                  <a:rPr lang="en-US" sz="3600" dirty="0">
                    <a:solidFill>
                      <a:srgbClr val="0C0EE4"/>
                    </a:solidFill>
                  </a:rPr>
                  <a:t> as either </a:t>
                </a:r>
                <a14:m>
                  <m:oMath xmlns:m="http://schemas.openxmlformats.org/officeDocument/2006/math">
                    <m:sSub>
                      <m:sSubPr>
                        <m:ctrlPr>
                          <a:rPr lang="en-US" sz="3600" i="1">
                            <a:solidFill>
                              <a:srgbClr val="0C0EE4"/>
                            </a:solidFill>
                            <a:latin typeface="Cambria Math" panose="02040503050406030204" pitchFamily="18" charset="0"/>
                          </a:rPr>
                        </m:ctrlPr>
                      </m:sSubPr>
                      <m:e>
                        <m:r>
                          <a:rPr lang="en-US" sz="3600" i="1">
                            <a:solidFill>
                              <a:srgbClr val="0C0EE4"/>
                            </a:solidFill>
                            <a:latin typeface="Cambria Math" panose="02040503050406030204" pitchFamily="18" charset="0"/>
                          </a:rPr>
                          <m:t>𝑉</m:t>
                        </m:r>
                      </m:e>
                      <m:sub>
                        <m:r>
                          <a:rPr lang="en-US" sz="3600" b="0" i="1" smtClean="0">
                            <a:solidFill>
                              <a:srgbClr val="0C0EE4"/>
                            </a:solidFill>
                            <a:latin typeface="Cambria Math" panose="02040503050406030204" pitchFamily="18" charset="0"/>
                          </a:rPr>
                          <m:t>𝑆</m:t>
                        </m:r>
                      </m:sub>
                    </m:sSub>
                  </m:oMath>
                </a14:m>
                <a:r>
                  <a:rPr lang="en-US" sz="3600" dirty="0">
                    <a:solidFill>
                      <a:srgbClr val="0C0EE4"/>
                    </a:solidFill>
                  </a:rPr>
                  <a:t> or </a:t>
                </a:r>
                <a14:m>
                  <m:oMath xmlns:m="http://schemas.openxmlformats.org/officeDocument/2006/math">
                    <m:sSub>
                      <m:sSubPr>
                        <m:ctrlPr>
                          <a:rPr lang="en-US" sz="3600" i="1">
                            <a:solidFill>
                              <a:srgbClr val="0C0EE4"/>
                            </a:solidFill>
                            <a:latin typeface="Cambria Math" panose="02040503050406030204" pitchFamily="18" charset="0"/>
                          </a:rPr>
                        </m:ctrlPr>
                      </m:sSubPr>
                      <m:e>
                        <m:r>
                          <a:rPr lang="en-US" sz="3600" i="1">
                            <a:solidFill>
                              <a:srgbClr val="0C0EE4"/>
                            </a:solidFill>
                            <a:latin typeface="Cambria Math" panose="02040503050406030204" pitchFamily="18" charset="0"/>
                          </a:rPr>
                          <m:t>𝑉</m:t>
                        </m:r>
                      </m:e>
                      <m:sub>
                        <m:r>
                          <a:rPr lang="en-US" sz="3600" b="0" i="1" smtClean="0">
                            <a:solidFill>
                              <a:srgbClr val="0C0EE4"/>
                            </a:solidFill>
                            <a:latin typeface="Cambria Math" panose="02040503050406030204" pitchFamily="18" charset="0"/>
                          </a:rPr>
                          <m:t>𝐹</m:t>
                        </m:r>
                      </m:sub>
                    </m:sSub>
                  </m:oMath>
                </a14:m>
                <a:r>
                  <a:rPr lang="en-US" sz="3600" dirty="0">
                    <a:solidFill>
                      <a:srgbClr val="0C0EE4"/>
                    </a:solidFill>
                  </a:rPr>
                  <a:t> </a:t>
                </a:r>
              </a:p>
            </p:txBody>
          </p:sp>
        </mc:Choice>
        <mc:Fallback xmlns="">
          <p:sp>
            <p:nvSpPr>
              <p:cNvPr id="40003" name="Rectangle 67"/>
              <p:cNvSpPr>
                <a:spLocks noRot="1" noChangeAspect="1" noMove="1" noResize="1" noEditPoints="1" noAdjustHandles="1" noChangeArrowheads="1" noChangeShapeType="1" noTextEdit="1"/>
              </p:cNvSpPr>
              <p:nvPr/>
            </p:nvSpPr>
            <p:spPr bwMode="auto">
              <a:xfrm>
                <a:off x="0" y="76200"/>
                <a:ext cx="9144000" cy="1143000"/>
              </a:xfrm>
              <a:prstGeom prst="rect">
                <a:avLst/>
              </a:prstGeom>
              <a:blipFill>
                <a:blip r:embed="rId4"/>
                <a:stretch>
                  <a:fillRect/>
                </a:stretch>
              </a:blip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a:noFill/>
                  </a:rPr>
                  <a:t> </a:t>
                </a:r>
              </a:p>
            </p:txBody>
          </p:sp>
        </mc:Fallback>
      </mc:AlternateContent>
      <p:grpSp>
        <p:nvGrpSpPr>
          <p:cNvPr id="65550" name="Group 68"/>
          <p:cNvGrpSpPr>
            <a:grpSpLocks/>
          </p:cNvGrpSpPr>
          <p:nvPr/>
        </p:nvGrpSpPr>
        <p:grpSpPr bwMode="auto">
          <a:xfrm>
            <a:off x="306388" y="4032250"/>
            <a:ext cx="3648075" cy="1085850"/>
            <a:chOff x="193" y="2540"/>
            <a:chExt cx="2298" cy="684"/>
          </a:xfrm>
        </p:grpSpPr>
        <p:sp>
          <p:nvSpPr>
            <p:cNvPr id="40005" name="Rectangle 69"/>
            <p:cNvSpPr>
              <a:spLocks noChangeArrowheads="1"/>
            </p:cNvSpPr>
            <p:nvPr/>
          </p:nvSpPr>
          <p:spPr bwMode="auto">
            <a:xfrm flipH="1">
              <a:off x="472" y="3067"/>
              <a:ext cx="149" cy="148"/>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06" name="Rectangle 70"/>
            <p:cNvSpPr>
              <a:spLocks noChangeArrowheads="1"/>
            </p:cNvSpPr>
            <p:nvPr/>
          </p:nvSpPr>
          <p:spPr bwMode="auto">
            <a:xfrm flipH="1">
              <a:off x="479" y="3094"/>
              <a:ext cx="151" cy="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T1</a:t>
              </a:r>
            </a:p>
          </p:txBody>
        </p:sp>
        <p:sp>
          <p:nvSpPr>
            <p:cNvPr id="40007" name="Freeform 71"/>
            <p:cNvSpPr>
              <a:spLocks noChangeArrowheads="1"/>
            </p:cNvSpPr>
            <p:nvPr/>
          </p:nvSpPr>
          <p:spPr bwMode="auto">
            <a:xfrm flipH="1">
              <a:off x="849" y="2745"/>
              <a:ext cx="149" cy="148"/>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009999"/>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08" name="Rectangle 72"/>
            <p:cNvSpPr>
              <a:spLocks noChangeArrowheads="1"/>
            </p:cNvSpPr>
            <p:nvPr/>
          </p:nvSpPr>
          <p:spPr bwMode="auto">
            <a:xfrm flipH="1">
              <a:off x="890" y="2768"/>
              <a:ext cx="8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C</a:t>
              </a:r>
            </a:p>
          </p:txBody>
        </p:sp>
        <p:sp>
          <p:nvSpPr>
            <p:cNvPr id="40009" name="Line 73"/>
            <p:cNvSpPr>
              <a:spLocks noChangeShapeType="1"/>
            </p:cNvSpPr>
            <p:nvPr/>
          </p:nvSpPr>
          <p:spPr bwMode="auto">
            <a:xfrm flipH="1">
              <a:off x="616" y="2880"/>
              <a:ext cx="236" cy="17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010" name="Line 74"/>
            <p:cNvSpPr>
              <a:spLocks noChangeShapeType="1"/>
            </p:cNvSpPr>
            <p:nvPr/>
          </p:nvSpPr>
          <p:spPr bwMode="auto">
            <a:xfrm flipH="1">
              <a:off x="565" y="2792"/>
              <a:ext cx="131" cy="261"/>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011" name="Rectangle 75"/>
            <p:cNvSpPr>
              <a:spLocks noChangeArrowheads="1"/>
            </p:cNvSpPr>
            <p:nvPr/>
          </p:nvSpPr>
          <p:spPr bwMode="auto">
            <a:xfrm flipH="1">
              <a:off x="595" y="2841"/>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0012" name="Freeform 76"/>
            <p:cNvSpPr>
              <a:spLocks noChangeArrowheads="1"/>
            </p:cNvSpPr>
            <p:nvPr/>
          </p:nvSpPr>
          <p:spPr bwMode="auto">
            <a:xfrm flipH="1">
              <a:off x="960" y="2918"/>
              <a:ext cx="149" cy="146"/>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13" name="Rectangle 77"/>
            <p:cNvSpPr>
              <a:spLocks noChangeArrowheads="1"/>
            </p:cNvSpPr>
            <p:nvPr/>
          </p:nvSpPr>
          <p:spPr bwMode="auto">
            <a:xfrm flipH="1">
              <a:off x="1001" y="2931"/>
              <a:ext cx="8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0014" name="Line 78"/>
            <p:cNvSpPr>
              <a:spLocks noChangeShapeType="1"/>
            </p:cNvSpPr>
            <p:nvPr/>
          </p:nvSpPr>
          <p:spPr bwMode="auto">
            <a:xfrm flipH="1">
              <a:off x="627" y="3009"/>
              <a:ext cx="332" cy="10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015" name="Rectangle 79"/>
            <p:cNvSpPr>
              <a:spLocks noChangeArrowheads="1"/>
            </p:cNvSpPr>
            <p:nvPr/>
          </p:nvSpPr>
          <p:spPr bwMode="auto">
            <a:xfrm flipH="1">
              <a:off x="813" y="2986"/>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0016" name="Freeform 80"/>
            <p:cNvSpPr>
              <a:spLocks noChangeArrowheads="1"/>
            </p:cNvSpPr>
            <p:nvPr/>
          </p:nvSpPr>
          <p:spPr bwMode="auto">
            <a:xfrm flipH="1">
              <a:off x="193" y="2776"/>
              <a:ext cx="148" cy="14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17" name="Rectangle 81"/>
            <p:cNvSpPr>
              <a:spLocks noChangeArrowheads="1"/>
            </p:cNvSpPr>
            <p:nvPr/>
          </p:nvSpPr>
          <p:spPr bwMode="auto">
            <a:xfrm flipH="1">
              <a:off x="234" y="2802"/>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0018" name="Line 82"/>
            <p:cNvSpPr>
              <a:spLocks noChangeShapeType="1"/>
            </p:cNvSpPr>
            <p:nvPr/>
          </p:nvSpPr>
          <p:spPr bwMode="auto">
            <a:xfrm>
              <a:off x="325" y="2900"/>
              <a:ext cx="131" cy="15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019" name="Rectangle 83"/>
            <p:cNvSpPr>
              <a:spLocks noChangeArrowheads="1"/>
            </p:cNvSpPr>
            <p:nvPr/>
          </p:nvSpPr>
          <p:spPr bwMode="auto">
            <a:xfrm flipH="1">
              <a:off x="349" y="2913"/>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0020" name="Rectangle 84"/>
            <p:cNvSpPr>
              <a:spLocks noChangeArrowheads="1"/>
            </p:cNvSpPr>
            <p:nvPr/>
          </p:nvSpPr>
          <p:spPr bwMode="auto">
            <a:xfrm flipH="1">
              <a:off x="742" y="2885"/>
              <a:ext cx="48"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c</a:t>
              </a:r>
            </a:p>
          </p:txBody>
        </p:sp>
        <p:sp>
          <p:nvSpPr>
            <p:cNvPr id="40021" name="Freeform 85"/>
            <p:cNvSpPr>
              <a:spLocks noChangeArrowheads="1"/>
            </p:cNvSpPr>
            <p:nvPr/>
          </p:nvSpPr>
          <p:spPr bwMode="auto">
            <a:xfrm flipH="1">
              <a:off x="642" y="2644"/>
              <a:ext cx="148" cy="147"/>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22" name="Rectangle 86"/>
            <p:cNvSpPr>
              <a:spLocks noChangeArrowheads="1"/>
            </p:cNvSpPr>
            <p:nvPr/>
          </p:nvSpPr>
          <p:spPr bwMode="auto">
            <a:xfrm flipH="1">
              <a:off x="687" y="2660"/>
              <a:ext cx="61"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0023" name="Rectangle 87"/>
            <p:cNvSpPr>
              <a:spLocks noChangeArrowheads="1"/>
            </p:cNvSpPr>
            <p:nvPr/>
          </p:nvSpPr>
          <p:spPr bwMode="auto">
            <a:xfrm>
              <a:off x="2067" y="3067"/>
              <a:ext cx="149" cy="148"/>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24" name="Rectangle 88"/>
            <p:cNvSpPr>
              <a:spLocks noChangeArrowheads="1"/>
            </p:cNvSpPr>
            <p:nvPr/>
          </p:nvSpPr>
          <p:spPr bwMode="auto">
            <a:xfrm>
              <a:off x="2077" y="3081"/>
              <a:ext cx="151" cy="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T2</a:t>
              </a:r>
            </a:p>
          </p:txBody>
        </p:sp>
        <p:sp>
          <p:nvSpPr>
            <p:cNvPr id="40025" name="Freeform 89"/>
            <p:cNvSpPr>
              <a:spLocks noChangeArrowheads="1"/>
            </p:cNvSpPr>
            <p:nvPr/>
          </p:nvSpPr>
          <p:spPr bwMode="auto">
            <a:xfrm>
              <a:off x="1690" y="2749"/>
              <a:ext cx="149" cy="148"/>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009999"/>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26" name="Rectangle 90"/>
            <p:cNvSpPr>
              <a:spLocks noChangeArrowheads="1"/>
            </p:cNvSpPr>
            <p:nvPr/>
          </p:nvSpPr>
          <p:spPr bwMode="auto">
            <a:xfrm>
              <a:off x="1733" y="2768"/>
              <a:ext cx="8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C</a:t>
              </a:r>
            </a:p>
          </p:txBody>
        </p:sp>
        <p:sp>
          <p:nvSpPr>
            <p:cNvPr id="40027" name="Line 91"/>
            <p:cNvSpPr>
              <a:spLocks noChangeShapeType="1"/>
            </p:cNvSpPr>
            <p:nvPr/>
          </p:nvSpPr>
          <p:spPr bwMode="auto">
            <a:xfrm>
              <a:off x="1837" y="2880"/>
              <a:ext cx="234" cy="17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028" name="Line 92"/>
            <p:cNvSpPr>
              <a:spLocks noChangeShapeType="1"/>
            </p:cNvSpPr>
            <p:nvPr/>
          </p:nvSpPr>
          <p:spPr bwMode="auto">
            <a:xfrm>
              <a:off x="1992" y="2792"/>
              <a:ext cx="129" cy="261"/>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029" name="Rectangle 93"/>
            <p:cNvSpPr>
              <a:spLocks noChangeArrowheads="1"/>
            </p:cNvSpPr>
            <p:nvPr/>
          </p:nvSpPr>
          <p:spPr bwMode="auto">
            <a:xfrm>
              <a:off x="2042" y="2841"/>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0030" name="Freeform 94"/>
            <p:cNvSpPr>
              <a:spLocks noChangeArrowheads="1"/>
            </p:cNvSpPr>
            <p:nvPr/>
          </p:nvSpPr>
          <p:spPr bwMode="auto">
            <a:xfrm>
              <a:off x="1574" y="2918"/>
              <a:ext cx="149" cy="146"/>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31" name="Rectangle 95"/>
            <p:cNvSpPr>
              <a:spLocks noChangeArrowheads="1"/>
            </p:cNvSpPr>
            <p:nvPr/>
          </p:nvSpPr>
          <p:spPr bwMode="auto">
            <a:xfrm>
              <a:off x="1618" y="2931"/>
              <a:ext cx="8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0032" name="Line 96"/>
            <p:cNvSpPr>
              <a:spLocks noChangeShapeType="1"/>
            </p:cNvSpPr>
            <p:nvPr/>
          </p:nvSpPr>
          <p:spPr bwMode="auto">
            <a:xfrm>
              <a:off x="1730" y="3009"/>
              <a:ext cx="330" cy="10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033" name="Rectangle 97"/>
            <p:cNvSpPr>
              <a:spLocks noChangeArrowheads="1"/>
            </p:cNvSpPr>
            <p:nvPr/>
          </p:nvSpPr>
          <p:spPr bwMode="auto">
            <a:xfrm>
              <a:off x="1825" y="2986"/>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0034" name="Freeform 98"/>
            <p:cNvSpPr>
              <a:spLocks noChangeArrowheads="1"/>
            </p:cNvSpPr>
            <p:nvPr/>
          </p:nvSpPr>
          <p:spPr bwMode="auto">
            <a:xfrm>
              <a:off x="2343" y="2776"/>
              <a:ext cx="148" cy="14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35" name="Rectangle 99"/>
            <p:cNvSpPr>
              <a:spLocks noChangeArrowheads="1"/>
            </p:cNvSpPr>
            <p:nvPr/>
          </p:nvSpPr>
          <p:spPr bwMode="auto">
            <a:xfrm>
              <a:off x="2388" y="2802"/>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0036" name="Line 100"/>
            <p:cNvSpPr>
              <a:spLocks noChangeShapeType="1"/>
            </p:cNvSpPr>
            <p:nvPr/>
          </p:nvSpPr>
          <p:spPr bwMode="auto">
            <a:xfrm flipH="1">
              <a:off x="2231" y="2900"/>
              <a:ext cx="133" cy="15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037" name="Rectangle 101"/>
            <p:cNvSpPr>
              <a:spLocks noChangeArrowheads="1"/>
            </p:cNvSpPr>
            <p:nvPr/>
          </p:nvSpPr>
          <p:spPr bwMode="auto">
            <a:xfrm>
              <a:off x="2285" y="2902"/>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0038" name="Rectangle 102"/>
            <p:cNvSpPr>
              <a:spLocks noChangeArrowheads="1"/>
            </p:cNvSpPr>
            <p:nvPr/>
          </p:nvSpPr>
          <p:spPr bwMode="auto">
            <a:xfrm>
              <a:off x="1904" y="2885"/>
              <a:ext cx="48"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c</a:t>
              </a:r>
            </a:p>
          </p:txBody>
        </p:sp>
        <p:sp>
          <p:nvSpPr>
            <p:cNvPr id="40039" name="Freeform 103"/>
            <p:cNvSpPr>
              <a:spLocks noChangeArrowheads="1"/>
            </p:cNvSpPr>
            <p:nvPr/>
          </p:nvSpPr>
          <p:spPr bwMode="auto">
            <a:xfrm>
              <a:off x="1894" y="2644"/>
              <a:ext cx="148" cy="147"/>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40" name="Rectangle 104"/>
            <p:cNvSpPr>
              <a:spLocks noChangeArrowheads="1"/>
            </p:cNvSpPr>
            <p:nvPr/>
          </p:nvSpPr>
          <p:spPr bwMode="auto">
            <a:xfrm>
              <a:off x="1936" y="2660"/>
              <a:ext cx="61" cy="133"/>
            </a:xfrm>
            <a:prstGeom prst="rect">
              <a:avLst/>
            </a:prstGeom>
            <a:solidFill>
              <a:srgbClr val="FF0000"/>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0041" name="Freeform 105"/>
            <p:cNvSpPr>
              <a:spLocks/>
            </p:cNvSpPr>
            <p:nvPr/>
          </p:nvSpPr>
          <p:spPr bwMode="auto">
            <a:xfrm rot="5820000">
              <a:off x="2025" y="2695"/>
              <a:ext cx="82" cy="6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42" name="Freeform 106"/>
            <p:cNvSpPr>
              <a:spLocks/>
            </p:cNvSpPr>
            <p:nvPr/>
          </p:nvSpPr>
          <p:spPr bwMode="auto">
            <a:xfrm>
              <a:off x="1026" y="2778"/>
              <a:ext cx="591" cy="131"/>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43" name="Freeform 107"/>
            <p:cNvSpPr>
              <a:spLocks/>
            </p:cNvSpPr>
            <p:nvPr/>
          </p:nvSpPr>
          <p:spPr bwMode="auto">
            <a:xfrm>
              <a:off x="927" y="2578"/>
              <a:ext cx="779" cy="165"/>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44" name="Rectangle 108"/>
            <p:cNvSpPr>
              <a:spLocks noChangeArrowheads="1"/>
            </p:cNvSpPr>
            <p:nvPr/>
          </p:nvSpPr>
          <p:spPr bwMode="auto">
            <a:xfrm flipH="1">
              <a:off x="1172" y="2729"/>
              <a:ext cx="275"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1/.25</a:t>
              </a:r>
            </a:p>
          </p:txBody>
        </p:sp>
        <p:sp>
          <p:nvSpPr>
            <p:cNvPr id="40045" name="Rectangle 109"/>
            <p:cNvSpPr>
              <a:spLocks noChangeArrowheads="1"/>
            </p:cNvSpPr>
            <p:nvPr/>
          </p:nvSpPr>
          <p:spPr bwMode="auto">
            <a:xfrm flipH="1">
              <a:off x="1265" y="2540"/>
              <a:ext cx="99"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a:t>
              </a:r>
            </a:p>
          </p:txBody>
        </p:sp>
      </p:grpSp>
      <p:sp>
        <p:nvSpPr>
          <p:cNvPr id="40046" name="AutoShape 110"/>
          <p:cNvSpPr>
            <a:spLocks noChangeArrowheads="1"/>
          </p:cNvSpPr>
          <p:nvPr/>
        </p:nvSpPr>
        <p:spPr bwMode="auto">
          <a:xfrm>
            <a:off x="4300538" y="4572000"/>
            <a:ext cx="652462" cy="571500"/>
          </a:xfrm>
          <a:prstGeom prst="rightArrow">
            <a:avLst>
              <a:gd name="adj1" fmla="val 50000"/>
              <a:gd name="adj2" fmla="val 28542"/>
            </a:avLst>
          </a:prstGeom>
          <a:solidFill>
            <a:srgbClr val="FF0000"/>
          </a:solidFill>
          <a:ln w="936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flipH="1">
            <a:off x="4976813" y="1774825"/>
            <a:ext cx="1587" cy="274638"/>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62" name="Rectangle 2"/>
          <p:cNvSpPr>
            <a:spLocks noChangeArrowheads="1"/>
          </p:cNvSpPr>
          <p:nvPr/>
        </p:nvSpPr>
        <p:spPr bwMode="auto">
          <a:xfrm>
            <a:off x="5640388" y="1227138"/>
            <a:ext cx="1587" cy="274637"/>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63" name="Rectangle 3"/>
          <p:cNvSpPr>
            <a:spLocks noChangeArrowheads="1"/>
          </p:cNvSpPr>
          <p:nvPr/>
        </p:nvSpPr>
        <p:spPr bwMode="auto">
          <a:xfrm>
            <a:off x="-255588" y="-111125"/>
            <a:ext cx="9144001"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a:solidFill>
                  <a:srgbClr val="0C0EE4"/>
                </a:solidFill>
              </a:rPr>
              <a:t>Nuclear Twin Family Design (NTFD)</a:t>
            </a:r>
          </a:p>
        </p:txBody>
      </p:sp>
      <p:sp>
        <p:nvSpPr>
          <p:cNvPr id="40964" name="Rectangle 4"/>
          <p:cNvSpPr>
            <a:spLocks noChangeArrowheads="1"/>
          </p:cNvSpPr>
          <p:nvPr/>
        </p:nvSpPr>
        <p:spPr bwMode="auto">
          <a:xfrm>
            <a:off x="0" y="4884738"/>
            <a:ext cx="9144000" cy="17446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p>
            <a:pPr marL="608013" indent="-608013">
              <a:spcBef>
                <a:spcPts val="700"/>
              </a:spcBef>
              <a:buSzPct val="75000"/>
              <a:buFont typeface="Wingdings" charset="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sz="2000">
              <a:solidFill>
                <a:srgbClr val="000000"/>
              </a:solidFill>
              <a:effectLst>
                <a:outerShdw blurRad="38100" dist="38100" dir="2700000" algn="tl">
                  <a:srgbClr val="DDDDDD"/>
                </a:outerShdw>
              </a:effectLst>
              <a:latin typeface="Times New Roman" charset="0"/>
            </a:endParaRPr>
          </a:p>
          <a:p>
            <a:pPr marL="608013" indent="-608013">
              <a:spcBef>
                <a:spcPts val="500"/>
              </a:spcBef>
              <a:buSzPct val="75000"/>
              <a:buFont typeface="Wingdings" charset="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sz="2000">
              <a:solidFill>
                <a:srgbClr val="000000"/>
              </a:solidFill>
              <a:effectLst>
                <a:outerShdw blurRad="38100" dist="38100" dir="2700000" algn="tl">
                  <a:srgbClr val="DDDDDD"/>
                </a:outerShdw>
              </a:effectLst>
              <a:latin typeface="Times New Roman" charset="0"/>
            </a:endParaRPr>
          </a:p>
        </p:txBody>
      </p:sp>
      <p:sp>
        <p:nvSpPr>
          <p:cNvPr id="40965" name="Text Box 5"/>
          <p:cNvSpPr txBox="1">
            <a:spLocks noChangeArrowheads="1"/>
          </p:cNvSpPr>
          <p:nvPr/>
        </p:nvSpPr>
        <p:spPr bwMode="auto">
          <a:xfrm>
            <a:off x="6643688" y="2525713"/>
            <a:ext cx="2286000" cy="9477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1750"/>
              </a:spcBef>
              <a:buClrTx/>
              <a:buFontTx/>
              <a:buNone/>
              <a:defRPr/>
            </a:pPr>
            <a:r>
              <a:rPr lang="en-US" sz="2800" baseline="30000"/>
              <a:t>Note: m estimated and f fixed to 1</a:t>
            </a:r>
          </a:p>
        </p:txBody>
      </p:sp>
      <p:grpSp>
        <p:nvGrpSpPr>
          <p:cNvPr id="67590" name="Group 6"/>
          <p:cNvGrpSpPr>
            <a:grpSpLocks/>
          </p:cNvGrpSpPr>
          <p:nvPr/>
        </p:nvGrpSpPr>
        <p:grpSpPr bwMode="auto">
          <a:xfrm>
            <a:off x="2497138" y="928688"/>
            <a:ext cx="4144962" cy="3767137"/>
            <a:chOff x="1573" y="585"/>
            <a:chExt cx="2611" cy="2373"/>
          </a:xfrm>
        </p:grpSpPr>
        <p:sp>
          <p:nvSpPr>
            <p:cNvPr id="40967" name="Rectangle 7"/>
            <p:cNvSpPr>
              <a:spLocks noChangeArrowheads="1"/>
            </p:cNvSpPr>
            <p:nvPr/>
          </p:nvSpPr>
          <p:spPr bwMode="auto">
            <a:xfrm flipH="1">
              <a:off x="3317" y="1296"/>
              <a:ext cx="169" cy="182"/>
            </a:xfrm>
            <a:prstGeom prst="rect">
              <a:avLst/>
            </a:prstGeom>
            <a:solidFill>
              <a:srgbClr val="C2C2C2"/>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68" name="Rectangle 8"/>
            <p:cNvSpPr>
              <a:spLocks noChangeArrowheads="1"/>
            </p:cNvSpPr>
            <p:nvPr/>
          </p:nvSpPr>
          <p:spPr bwMode="auto">
            <a:xfrm flipH="1">
              <a:off x="3327" y="1306"/>
              <a:ext cx="172" cy="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Ma</a:t>
              </a:r>
            </a:p>
          </p:txBody>
        </p:sp>
        <p:sp>
          <p:nvSpPr>
            <p:cNvPr id="40969" name="Freeform 9"/>
            <p:cNvSpPr>
              <a:spLocks noChangeArrowheads="1"/>
            </p:cNvSpPr>
            <p:nvPr/>
          </p:nvSpPr>
          <p:spPr bwMode="auto">
            <a:xfrm flipH="1">
              <a:off x="3749" y="897"/>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70" name="Rectangle 10"/>
            <p:cNvSpPr>
              <a:spLocks noChangeArrowheads="1"/>
            </p:cNvSpPr>
            <p:nvPr/>
          </p:nvSpPr>
          <p:spPr bwMode="auto">
            <a:xfrm flipH="1">
              <a:off x="3795" y="920"/>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0971" name="Line 11"/>
            <p:cNvSpPr>
              <a:spLocks noChangeShapeType="1"/>
            </p:cNvSpPr>
            <p:nvPr/>
          </p:nvSpPr>
          <p:spPr bwMode="auto">
            <a:xfrm flipH="1">
              <a:off x="3484" y="1058"/>
              <a:ext cx="268"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972" name="Line 12"/>
            <p:cNvSpPr>
              <a:spLocks noChangeShapeType="1"/>
            </p:cNvSpPr>
            <p:nvPr/>
          </p:nvSpPr>
          <p:spPr bwMode="auto">
            <a:xfrm flipH="1">
              <a:off x="3427" y="950"/>
              <a:ext cx="149"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973" name="Rectangle 13"/>
            <p:cNvSpPr>
              <a:spLocks noChangeArrowheads="1"/>
            </p:cNvSpPr>
            <p:nvPr/>
          </p:nvSpPr>
          <p:spPr bwMode="auto">
            <a:xfrm flipH="1">
              <a:off x="3460" y="1011"/>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0974" name="Line 14"/>
            <p:cNvSpPr>
              <a:spLocks noChangeShapeType="1"/>
            </p:cNvSpPr>
            <p:nvPr/>
          </p:nvSpPr>
          <p:spPr bwMode="auto">
            <a:xfrm>
              <a:off x="3332" y="956"/>
              <a:ext cx="52"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975" name="Freeform 15"/>
            <p:cNvSpPr>
              <a:spLocks noChangeArrowheads="1"/>
            </p:cNvSpPr>
            <p:nvPr/>
          </p:nvSpPr>
          <p:spPr bwMode="auto">
            <a:xfrm flipH="1">
              <a:off x="3880" y="1105"/>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76" name="Rectangle 16"/>
            <p:cNvSpPr>
              <a:spLocks noChangeArrowheads="1"/>
            </p:cNvSpPr>
            <p:nvPr/>
          </p:nvSpPr>
          <p:spPr bwMode="auto">
            <a:xfrm flipH="1">
              <a:off x="3920" y="1122"/>
              <a:ext cx="8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0977" name="Line 17"/>
            <p:cNvSpPr>
              <a:spLocks noChangeShapeType="1"/>
            </p:cNvSpPr>
            <p:nvPr/>
          </p:nvSpPr>
          <p:spPr bwMode="auto">
            <a:xfrm flipH="1">
              <a:off x="3497" y="1217"/>
              <a:ext cx="377"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978" name="Rectangle 18"/>
            <p:cNvSpPr>
              <a:spLocks noChangeArrowheads="1"/>
            </p:cNvSpPr>
            <p:nvPr/>
          </p:nvSpPr>
          <p:spPr bwMode="auto">
            <a:xfrm flipH="1">
              <a:off x="3708" y="1189"/>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0979" name="Freeform 19"/>
            <p:cNvSpPr>
              <a:spLocks noChangeArrowheads="1"/>
            </p:cNvSpPr>
            <p:nvPr/>
          </p:nvSpPr>
          <p:spPr bwMode="auto">
            <a:xfrm flipH="1">
              <a:off x="3008" y="931"/>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80" name="Rectangle 20"/>
            <p:cNvSpPr>
              <a:spLocks noChangeArrowheads="1"/>
            </p:cNvSpPr>
            <p:nvPr/>
          </p:nvSpPr>
          <p:spPr bwMode="auto">
            <a:xfrm flipH="1">
              <a:off x="3051" y="962"/>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0981" name="Line 21"/>
            <p:cNvSpPr>
              <a:spLocks noChangeShapeType="1"/>
            </p:cNvSpPr>
            <p:nvPr/>
          </p:nvSpPr>
          <p:spPr bwMode="auto">
            <a:xfrm>
              <a:off x="3153" y="1083"/>
              <a:ext cx="149"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982" name="Rectangle 22"/>
            <p:cNvSpPr>
              <a:spLocks noChangeArrowheads="1"/>
            </p:cNvSpPr>
            <p:nvPr/>
          </p:nvSpPr>
          <p:spPr bwMode="auto">
            <a:xfrm flipH="1">
              <a:off x="3172" y="1088"/>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0983" name="Rectangle 23"/>
            <p:cNvSpPr>
              <a:spLocks noChangeArrowheads="1"/>
            </p:cNvSpPr>
            <p:nvPr/>
          </p:nvSpPr>
          <p:spPr bwMode="auto">
            <a:xfrm flipH="1">
              <a:off x="3628" y="1065"/>
              <a:ext cx="48"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0984" name="Freeform 24"/>
            <p:cNvSpPr>
              <a:spLocks noChangeArrowheads="1"/>
            </p:cNvSpPr>
            <p:nvPr/>
          </p:nvSpPr>
          <p:spPr bwMode="auto">
            <a:xfrm flipH="1">
              <a:off x="3518" y="768"/>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85" name="Rectangle 25"/>
            <p:cNvSpPr>
              <a:spLocks noChangeArrowheads="1"/>
            </p:cNvSpPr>
            <p:nvPr/>
          </p:nvSpPr>
          <p:spPr bwMode="auto">
            <a:xfrm flipH="1">
              <a:off x="3565" y="788"/>
              <a:ext cx="7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0986" name="Freeform 26"/>
            <p:cNvSpPr>
              <a:spLocks noChangeArrowheads="1"/>
            </p:cNvSpPr>
            <p:nvPr/>
          </p:nvSpPr>
          <p:spPr bwMode="auto">
            <a:xfrm flipH="1">
              <a:off x="3237" y="774"/>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87" name="Freeform 27"/>
            <p:cNvSpPr>
              <a:spLocks/>
            </p:cNvSpPr>
            <p:nvPr/>
          </p:nvSpPr>
          <p:spPr bwMode="auto">
            <a:xfrm rot="1920000" flipH="1">
              <a:off x="3640" y="695"/>
              <a:ext cx="80" cy="87"/>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88" name="Rectangle 28"/>
            <p:cNvSpPr>
              <a:spLocks noChangeArrowheads="1"/>
            </p:cNvSpPr>
            <p:nvPr/>
          </p:nvSpPr>
          <p:spPr bwMode="auto">
            <a:xfrm flipH="1">
              <a:off x="3676" y="636"/>
              <a:ext cx="61"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40989" name="Freeform 29"/>
            <p:cNvSpPr>
              <a:spLocks/>
            </p:cNvSpPr>
            <p:nvPr/>
          </p:nvSpPr>
          <p:spPr bwMode="auto">
            <a:xfrm rot="15780000" flipH="1">
              <a:off x="3171" y="848"/>
              <a:ext cx="101" cy="76"/>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90" name="Rectangle 30"/>
            <p:cNvSpPr>
              <a:spLocks noChangeArrowheads="1"/>
            </p:cNvSpPr>
            <p:nvPr/>
          </p:nvSpPr>
          <p:spPr bwMode="auto">
            <a:xfrm flipH="1">
              <a:off x="3152" y="835"/>
              <a:ext cx="4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40991" name="Freeform 31"/>
            <p:cNvSpPr>
              <a:spLocks/>
            </p:cNvSpPr>
            <p:nvPr/>
          </p:nvSpPr>
          <p:spPr bwMode="auto">
            <a:xfrm flipH="1">
              <a:off x="3316" y="670"/>
              <a:ext cx="275" cy="91"/>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92" name="Rectangle 32"/>
            <p:cNvSpPr>
              <a:spLocks noChangeArrowheads="1"/>
            </p:cNvSpPr>
            <p:nvPr/>
          </p:nvSpPr>
          <p:spPr bwMode="auto">
            <a:xfrm flipH="1">
              <a:off x="3424" y="585"/>
              <a:ext cx="52"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40993" name="Rectangle 33"/>
            <p:cNvSpPr>
              <a:spLocks noChangeArrowheads="1"/>
            </p:cNvSpPr>
            <p:nvPr/>
          </p:nvSpPr>
          <p:spPr bwMode="auto">
            <a:xfrm flipH="1">
              <a:off x="3328" y="965"/>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0994" name="Rectangle 34"/>
            <p:cNvSpPr>
              <a:spLocks noChangeArrowheads="1"/>
            </p:cNvSpPr>
            <p:nvPr/>
          </p:nvSpPr>
          <p:spPr bwMode="auto">
            <a:xfrm flipH="1">
              <a:off x="3290" y="792"/>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0995" name="Rectangle 35"/>
            <p:cNvSpPr>
              <a:spLocks noChangeArrowheads="1"/>
            </p:cNvSpPr>
            <p:nvPr/>
          </p:nvSpPr>
          <p:spPr bwMode="auto">
            <a:xfrm>
              <a:off x="2279" y="1289"/>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96" name="Rectangle 36"/>
            <p:cNvSpPr>
              <a:spLocks noChangeArrowheads="1"/>
            </p:cNvSpPr>
            <p:nvPr/>
          </p:nvSpPr>
          <p:spPr bwMode="auto">
            <a:xfrm>
              <a:off x="2290" y="1306"/>
              <a:ext cx="172" cy="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Fa</a:t>
              </a:r>
            </a:p>
          </p:txBody>
        </p:sp>
        <p:sp>
          <p:nvSpPr>
            <p:cNvPr id="40997" name="Freeform 37"/>
            <p:cNvSpPr>
              <a:spLocks noChangeArrowheads="1"/>
            </p:cNvSpPr>
            <p:nvPr/>
          </p:nvSpPr>
          <p:spPr bwMode="auto">
            <a:xfrm>
              <a:off x="1851" y="897"/>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98" name="Rectangle 38"/>
            <p:cNvSpPr>
              <a:spLocks noChangeArrowheads="1"/>
            </p:cNvSpPr>
            <p:nvPr/>
          </p:nvSpPr>
          <p:spPr bwMode="auto">
            <a:xfrm>
              <a:off x="1900" y="920"/>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0999" name="Line 39"/>
            <p:cNvSpPr>
              <a:spLocks noChangeShapeType="1"/>
            </p:cNvSpPr>
            <p:nvPr/>
          </p:nvSpPr>
          <p:spPr bwMode="auto">
            <a:xfrm>
              <a:off x="2018" y="1058"/>
              <a:ext cx="266"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00" name="Line 40"/>
            <p:cNvSpPr>
              <a:spLocks noChangeShapeType="1"/>
            </p:cNvSpPr>
            <p:nvPr/>
          </p:nvSpPr>
          <p:spPr bwMode="auto">
            <a:xfrm>
              <a:off x="2194" y="950"/>
              <a:ext cx="147"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01" name="Rectangle 41"/>
            <p:cNvSpPr>
              <a:spLocks noChangeArrowheads="1"/>
            </p:cNvSpPr>
            <p:nvPr/>
          </p:nvSpPr>
          <p:spPr bwMode="auto">
            <a:xfrm>
              <a:off x="2251" y="1011"/>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1002" name="Line 42"/>
            <p:cNvSpPr>
              <a:spLocks noChangeShapeType="1"/>
            </p:cNvSpPr>
            <p:nvPr/>
          </p:nvSpPr>
          <p:spPr bwMode="auto">
            <a:xfrm flipH="1">
              <a:off x="2384" y="956"/>
              <a:ext cx="54"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03" name="Freeform 43"/>
            <p:cNvSpPr>
              <a:spLocks noChangeArrowheads="1"/>
            </p:cNvSpPr>
            <p:nvPr/>
          </p:nvSpPr>
          <p:spPr bwMode="auto">
            <a:xfrm>
              <a:off x="1719" y="1105"/>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04" name="Rectangle 44"/>
            <p:cNvSpPr>
              <a:spLocks noChangeArrowheads="1"/>
            </p:cNvSpPr>
            <p:nvPr/>
          </p:nvSpPr>
          <p:spPr bwMode="auto">
            <a:xfrm>
              <a:off x="1769" y="1122"/>
              <a:ext cx="80" cy="133"/>
            </a:xfrm>
            <a:prstGeom prst="rect">
              <a:avLst/>
            </a:prstGeom>
            <a:solidFill>
              <a:srgbClr val="3366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1005" name="Line 45"/>
            <p:cNvSpPr>
              <a:spLocks noChangeShapeType="1"/>
            </p:cNvSpPr>
            <p:nvPr/>
          </p:nvSpPr>
          <p:spPr bwMode="auto">
            <a:xfrm>
              <a:off x="1896" y="1217"/>
              <a:ext cx="375"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06" name="Rectangle 46"/>
            <p:cNvSpPr>
              <a:spLocks noChangeArrowheads="1"/>
            </p:cNvSpPr>
            <p:nvPr/>
          </p:nvSpPr>
          <p:spPr bwMode="auto">
            <a:xfrm>
              <a:off x="2004" y="1189"/>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1007" name="Freeform 47"/>
            <p:cNvSpPr>
              <a:spLocks noChangeArrowheads="1"/>
            </p:cNvSpPr>
            <p:nvPr/>
          </p:nvSpPr>
          <p:spPr bwMode="auto">
            <a:xfrm>
              <a:off x="2593" y="931"/>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08" name="Rectangle 48"/>
            <p:cNvSpPr>
              <a:spLocks noChangeArrowheads="1"/>
            </p:cNvSpPr>
            <p:nvPr/>
          </p:nvSpPr>
          <p:spPr bwMode="auto">
            <a:xfrm>
              <a:off x="2644" y="962"/>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1009" name="Line 49"/>
            <p:cNvSpPr>
              <a:spLocks noChangeShapeType="1"/>
            </p:cNvSpPr>
            <p:nvPr/>
          </p:nvSpPr>
          <p:spPr bwMode="auto">
            <a:xfrm flipH="1">
              <a:off x="2466" y="1083"/>
              <a:ext cx="151"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10" name="Rectangle 50"/>
            <p:cNvSpPr>
              <a:spLocks noChangeArrowheads="1"/>
            </p:cNvSpPr>
            <p:nvPr/>
          </p:nvSpPr>
          <p:spPr bwMode="auto">
            <a:xfrm>
              <a:off x="2541" y="1088"/>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1011" name="Rectangle 51"/>
            <p:cNvSpPr>
              <a:spLocks noChangeArrowheads="1"/>
            </p:cNvSpPr>
            <p:nvPr/>
          </p:nvSpPr>
          <p:spPr bwMode="auto">
            <a:xfrm>
              <a:off x="2094" y="1065"/>
              <a:ext cx="48"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1012" name="Freeform 52"/>
            <p:cNvSpPr>
              <a:spLocks noChangeArrowheads="1"/>
            </p:cNvSpPr>
            <p:nvPr/>
          </p:nvSpPr>
          <p:spPr bwMode="auto">
            <a:xfrm>
              <a:off x="2083" y="768"/>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13" name="Rectangle 53"/>
            <p:cNvSpPr>
              <a:spLocks noChangeArrowheads="1"/>
            </p:cNvSpPr>
            <p:nvPr/>
          </p:nvSpPr>
          <p:spPr bwMode="auto">
            <a:xfrm>
              <a:off x="2130" y="788"/>
              <a:ext cx="7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1014" name="Freeform 54"/>
            <p:cNvSpPr>
              <a:spLocks noChangeArrowheads="1"/>
            </p:cNvSpPr>
            <p:nvPr/>
          </p:nvSpPr>
          <p:spPr bwMode="auto">
            <a:xfrm>
              <a:off x="2363" y="774"/>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15" name="Freeform 55"/>
            <p:cNvSpPr>
              <a:spLocks/>
            </p:cNvSpPr>
            <p:nvPr/>
          </p:nvSpPr>
          <p:spPr bwMode="auto">
            <a:xfrm rot="19680000">
              <a:off x="2049" y="695"/>
              <a:ext cx="80" cy="87"/>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16" name="Rectangle 56"/>
            <p:cNvSpPr>
              <a:spLocks noChangeArrowheads="1"/>
            </p:cNvSpPr>
            <p:nvPr/>
          </p:nvSpPr>
          <p:spPr bwMode="auto">
            <a:xfrm>
              <a:off x="2032" y="636"/>
              <a:ext cx="61"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41017" name="Freeform 57"/>
            <p:cNvSpPr>
              <a:spLocks/>
            </p:cNvSpPr>
            <p:nvPr/>
          </p:nvSpPr>
          <p:spPr bwMode="auto">
            <a:xfrm rot="5820000">
              <a:off x="2500" y="846"/>
              <a:ext cx="101" cy="7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18" name="Rectangle 58"/>
            <p:cNvSpPr>
              <a:spLocks noChangeArrowheads="1"/>
            </p:cNvSpPr>
            <p:nvPr/>
          </p:nvSpPr>
          <p:spPr bwMode="auto">
            <a:xfrm>
              <a:off x="2567" y="835"/>
              <a:ext cx="4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41019" name="Freeform 59"/>
            <p:cNvSpPr>
              <a:spLocks/>
            </p:cNvSpPr>
            <p:nvPr/>
          </p:nvSpPr>
          <p:spPr bwMode="auto">
            <a:xfrm>
              <a:off x="2174" y="670"/>
              <a:ext cx="275" cy="91"/>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20" name="Rectangle 60"/>
            <p:cNvSpPr>
              <a:spLocks noChangeArrowheads="1"/>
            </p:cNvSpPr>
            <p:nvPr/>
          </p:nvSpPr>
          <p:spPr bwMode="auto">
            <a:xfrm>
              <a:off x="2289" y="585"/>
              <a:ext cx="52"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41021" name="Rectangle 61"/>
            <p:cNvSpPr>
              <a:spLocks noChangeArrowheads="1"/>
            </p:cNvSpPr>
            <p:nvPr/>
          </p:nvSpPr>
          <p:spPr bwMode="auto">
            <a:xfrm>
              <a:off x="2412" y="968"/>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1022" name="Rectangle 62"/>
            <p:cNvSpPr>
              <a:spLocks noChangeArrowheads="1"/>
            </p:cNvSpPr>
            <p:nvPr/>
          </p:nvSpPr>
          <p:spPr bwMode="auto">
            <a:xfrm>
              <a:off x="2408" y="792"/>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1023" name="Line 63"/>
            <p:cNvSpPr>
              <a:spLocks noChangeShapeType="1"/>
            </p:cNvSpPr>
            <p:nvPr/>
          </p:nvSpPr>
          <p:spPr bwMode="auto">
            <a:xfrm>
              <a:off x="2237" y="922"/>
              <a:ext cx="1280" cy="1362"/>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24" name="Line 64"/>
            <p:cNvSpPr>
              <a:spLocks noChangeShapeType="1"/>
            </p:cNvSpPr>
            <p:nvPr/>
          </p:nvSpPr>
          <p:spPr bwMode="auto">
            <a:xfrm>
              <a:off x="2443" y="1472"/>
              <a:ext cx="1351" cy="81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25" name="Line 65"/>
            <p:cNvSpPr>
              <a:spLocks noChangeShapeType="1"/>
            </p:cNvSpPr>
            <p:nvPr/>
          </p:nvSpPr>
          <p:spPr bwMode="auto">
            <a:xfrm flipH="1">
              <a:off x="1922" y="1463"/>
              <a:ext cx="441" cy="791"/>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26" name="Rectangle 66"/>
            <p:cNvSpPr>
              <a:spLocks noChangeArrowheads="1"/>
            </p:cNvSpPr>
            <p:nvPr/>
          </p:nvSpPr>
          <p:spPr bwMode="auto">
            <a:xfrm>
              <a:off x="2238" y="1543"/>
              <a:ext cx="79"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1027" name="Rectangle 67"/>
            <p:cNvSpPr>
              <a:spLocks noChangeArrowheads="1"/>
            </p:cNvSpPr>
            <p:nvPr/>
          </p:nvSpPr>
          <p:spPr bwMode="auto">
            <a:xfrm flipH="1">
              <a:off x="2487" y="1476"/>
              <a:ext cx="111"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1028" name="Line 68"/>
            <p:cNvSpPr>
              <a:spLocks noChangeShapeType="1"/>
            </p:cNvSpPr>
            <p:nvPr/>
          </p:nvSpPr>
          <p:spPr bwMode="auto">
            <a:xfrm>
              <a:off x="2174" y="959"/>
              <a:ext cx="2" cy="1289"/>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29" name="Rectangle 69"/>
            <p:cNvSpPr>
              <a:spLocks noChangeArrowheads="1"/>
            </p:cNvSpPr>
            <p:nvPr/>
          </p:nvSpPr>
          <p:spPr bwMode="auto">
            <a:xfrm flipH="1">
              <a:off x="1890" y="2776"/>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30" name="Rectangle 70"/>
            <p:cNvSpPr>
              <a:spLocks noChangeArrowheads="1"/>
            </p:cNvSpPr>
            <p:nvPr/>
          </p:nvSpPr>
          <p:spPr bwMode="auto">
            <a:xfrm flipH="1">
              <a:off x="1898" y="2809"/>
              <a:ext cx="172" cy="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T1</a:t>
              </a:r>
            </a:p>
          </p:txBody>
        </p:sp>
        <p:sp>
          <p:nvSpPr>
            <p:cNvPr id="41031" name="Freeform 71"/>
            <p:cNvSpPr>
              <a:spLocks noChangeArrowheads="1"/>
            </p:cNvSpPr>
            <p:nvPr/>
          </p:nvSpPr>
          <p:spPr bwMode="auto">
            <a:xfrm flipH="1">
              <a:off x="2314" y="2384"/>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32" name="Rectangle 72"/>
            <p:cNvSpPr>
              <a:spLocks noChangeArrowheads="1"/>
            </p:cNvSpPr>
            <p:nvPr/>
          </p:nvSpPr>
          <p:spPr bwMode="auto">
            <a:xfrm flipH="1">
              <a:off x="2364" y="2407"/>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1033" name="Line 73"/>
            <p:cNvSpPr>
              <a:spLocks noChangeShapeType="1"/>
            </p:cNvSpPr>
            <p:nvPr/>
          </p:nvSpPr>
          <p:spPr bwMode="auto">
            <a:xfrm flipH="1">
              <a:off x="2053" y="2545"/>
              <a:ext cx="268"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34" name="Line 74"/>
            <p:cNvSpPr>
              <a:spLocks noChangeShapeType="1"/>
            </p:cNvSpPr>
            <p:nvPr/>
          </p:nvSpPr>
          <p:spPr bwMode="auto">
            <a:xfrm flipH="1">
              <a:off x="1996" y="2437"/>
              <a:ext cx="149"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35" name="Rectangle 75"/>
            <p:cNvSpPr>
              <a:spLocks noChangeArrowheads="1"/>
            </p:cNvSpPr>
            <p:nvPr/>
          </p:nvSpPr>
          <p:spPr bwMode="auto">
            <a:xfrm flipH="1">
              <a:off x="2030" y="2498"/>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1036" name="Line 76"/>
            <p:cNvSpPr>
              <a:spLocks noChangeShapeType="1"/>
            </p:cNvSpPr>
            <p:nvPr/>
          </p:nvSpPr>
          <p:spPr bwMode="auto">
            <a:xfrm>
              <a:off x="1901" y="2443"/>
              <a:ext cx="52"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37" name="Freeform 77"/>
            <p:cNvSpPr>
              <a:spLocks noChangeArrowheads="1"/>
            </p:cNvSpPr>
            <p:nvPr/>
          </p:nvSpPr>
          <p:spPr bwMode="auto">
            <a:xfrm flipH="1">
              <a:off x="2449" y="2592"/>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38" name="Rectangle 78"/>
            <p:cNvSpPr>
              <a:spLocks noChangeArrowheads="1"/>
            </p:cNvSpPr>
            <p:nvPr/>
          </p:nvSpPr>
          <p:spPr bwMode="auto">
            <a:xfrm flipH="1">
              <a:off x="2489" y="2609"/>
              <a:ext cx="8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1039" name="Line 79"/>
            <p:cNvSpPr>
              <a:spLocks noChangeShapeType="1"/>
            </p:cNvSpPr>
            <p:nvPr/>
          </p:nvSpPr>
          <p:spPr bwMode="auto">
            <a:xfrm flipH="1">
              <a:off x="2066" y="2704"/>
              <a:ext cx="377"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40" name="Rectangle 80"/>
            <p:cNvSpPr>
              <a:spLocks noChangeArrowheads="1"/>
            </p:cNvSpPr>
            <p:nvPr/>
          </p:nvSpPr>
          <p:spPr bwMode="auto">
            <a:xfrm flipH="1">
              <a:off x="2276" y="2676"/>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1041" name="Freeform 81"/>
            <p:cNvSpPr>
              <a:spLocks noChangeArrowheads="1"/>
            </p:cNvSpPr>
            <p:nvPr/>
          </p:nvSpPr>
          <p:spPr bwMode="auto">
            <a:xfrm flipH="1">
              <a:off x="1573" y="2418"/>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42" name="Rectangle 82"/>
            <p:cNvSpPr>
              <a:spLocks noChangeArrowheads="1"/>
            </p:cNvSpPr>
            <p:nvPr/>
          </p:nvSpPr>
          <p:spPr bwMode="auto">
            <a:xfrm flipH="1">
              <a:off x="1620" y="2449"/>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1043" name="Line 83"/>
            <p:cNvSpPr>
              <a:spLocks noChangeShapeType="1"/>
            </p:cNvSpPr>
            <p:nvPr/>
          </p:nvSpPr>
          <p:spPr bwMode="auto">
            <a:xfrm>
              <a:off x="1722" y="2570"/>
              <a:ext cx="149"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44" name="Rectangle 84"/>
            <p:cNvSpPr>
              <a:spLocks noChangeArrowheads="1"/>
            </p:cNvSpPr>
            <p:nvPr/>
          </p:nvSpPr>
          <p:spPr bwMode="auto">
            <a:xfrm flipH="1">
              <a:off x="1749" y="2586"/>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1045" name="Rectangle 85"/>
            <p:cNvSpPr>
              <a:spLocks noChangeArrowheads="1"/>
            </p:cNvSpPr>
            <p:nvPr/>
          </p:nvSpPr>
          <p:spPr bwMode="auto">
            <a:xfrm flipH="1">
              <a:off x="2197" y="2552"/>
              <a:ext cx="48"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1046" name="Freeform 86"/>
            <p:cNvSpPr>
              <a:spLocks noChangeArrowheads="1"/>
            </p:cNvSpPr>
            <p:nvPr/>
          </p:nvSpPr>
          <p:spPr bwMode="auto">
            <a:xfrm flipH="1">
              <a:off x="2083" y="2255"/>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47" name="Rectangle 87"/>
            <p:cNvSpPr>
              <a:spLocks noChangeArrowheads="1"/>
            </p:cNvSpPr>
            <p:nvPr/>
          </p:nvSpPr>
          <p:spPr bwMode="auto">
            <a:xfrm flipH="1">
              <a:off x="2134" y="2275"/>
              <a:ext cx="7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1048" name="Freeform 88"/>
            <p:cNvSpPr>
              <a:spLocks noChangeArrowheads="1"/>
            </p:cNvSpPr>
            <p:nvPr/>
          </p:nvSpPr>
          <p:spPr bwMode="auto">
            <a:xfrm flipH="1">
              <a:off x="1806" y="2261"/>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49" name="Rectangle 89"/>
            <p:cNvSpPr>
              <a:spLocks noChangeArrowheads="1"/>
            </p:cNvSpPr>
            <p:nvPr/>
          </p:nvSpPr>
          <p:spPr bwMode="auto">
            <a:xfrm flipH="1">
              <a:off x="1895" y="2498"/>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1050" name="Rectangle 90"/>
            <p:cNvSpPr>
              <a:spLocks noChangeArrowheads="1"/>
            </p:cNvSpPr>
            <p:nvPr/>
          </p:nvSpPr>
          <p:spPr bwMode="auto">
            <a:xfrm flipH="1">
              <a:off x="1859" y="2279"/>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1051" name="Rectangle 91"/>
            <p:cNvSpPr>
              <a:spLocks noChangeArrowheads="1"/>
            </p:cNvSpPr>
            <p:nvPr/>
          </p:nvSpPr>
          <p:spPr bwMode="auto">
            <a:xfrm>
              <a:off x="3702" y="2776"/>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52" name="Rectangle 92"/>
            <p:cNvSpPr>
              <a:spLocks noChangeArrowheads="1"/>
            </p:cNvSpPr>
            <p:nvPr/>
          </p:nvSpPr>
          <p:spPr bwMode="auto">
            <a:xfrm>
              <a:off x="3713" y="2793"/>
              <a:ext cx="172" cy="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T2</a:t>
              </a:r>
            </a:p>
          </p:txBody>
        </p:sp>
        <p:sp>
          <p:nvSpPr>
            <p:cNvPr id="41053" name="Freeform 93"/>
            <p:cNvSpPr>
              <a:spLocks noChangeArrowheads="1"/>
            </p:cNvSpPr>
            <p:nvPr/>
          </p:nvSpPr>
          <p:spPr bwMode="auto">
            <a:xfrm>
              <a:off x="3274" y="2384"/>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54" name="Rectangle 94"/>
            <p:cNvSpPr>
              <a:spLocks noChangeArrowheads="1"/>
            </p:cNvSpPr>
            <p:nvPr/>
          </p:nvSpPr>
          <p:spPr bwMode="auto">
            <a:xfrm>
              <a:off x="3323" y="2407"/>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1055" name="Line 95"/>
            <p:cNvSpPr>
              <a:spLocks noChangeShapeType="1"/>
            </p:cNvSpPr>
            <p:nvPr/>
          </p:nvSpPr>
          <p:spPr bwMode="auto">
            <a:xfrm>
              <a:off x="3441" y="2545"/>
              <a:ext cx="266"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56" name="Line 96"/>
            <p:cNvSpPr>
              <a:spLocks noChangeShapeType="1"/>
            </p:cNvSpPr>
            <p:nvPr/>
          </p:nvSpPr>
          <p:spPr bwMode="auto">
            <a:xfrm>
              <a:off x="3617" y="2437"/>
              <a:ext cx="147"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57" name="Rectangle 97"/>
            <p:cNvSpPr>
              <a:spLocks noChangeArrowheads="1"/>
            </p:cNvSpPr>
            <p:nvPr/>
          </p:nvSpPr>
          <p:spPr bwMode="auto">
            <a:xfrm>
              <a:off x="3674" y="2498"/>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1058" name="Line 98"/>
            <p:cNvSpPr>
              <a:spLocks noChangeShapeType="1"/>
            </p:cNvSpPr>
            <p:nvPr/>
          </p:nvSpPr>
          <p:spPr bwMode="auto">
            <a:xfrm flipH="1">
              <a:off x="3807" y="2443"/>
              <a:ext cx="54"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59" name="Freeform 99"/>
            <p:cNvSpPr>
              <a:spLocks noChangeArrowheads="1"/>
            </p:cNvSpPr>
            <p:nvPr/>
          </p:nvSpPr>
          <p:spPr bwMode="auto">
            <a:xfrm>
              <a:off x="3142" y="2592"/>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60" name="Rectangle 100"/>
            <p:cNvSpPr>
              <a:spLocks noChangeArrowheads="1"/>
            </p:cNvSpPr>
            <p:nvPr/>
          </p:nvSpPr>
          <p:spPr bwMode="auto">
            <a:xfrm>
              <a:off x="3192" y="2609"/>
              <a:ext cx="8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1061" name="Line 101"/>
            <p:cNvSpPr>
              <a:spLocks noChangeShapeType="1"/>
            </p:cNvSpPr>
            <p:nvPr/>
          </p:nvSpPr>
          <p:spPr bwMode="auto">
            <a:xfrm>
              <a:off x="3319" y="2704"/>
              <a:ext cx="375"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62" name="Rectangle 102"/>
            <p:cNvSpPr>
              <a:spLocks noChangeArrowheads="1"/>
            </p:cNvSpPr>
            <p:nvPr/>
          </p:nvSpPr>
          <p:spPr bwMode="auto">
            <a:xfrm>
              <a:off x="3427" y="2676"/>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1063" name="Freeform 103"/>
            <p:cNvSpPr>
              <a:spLocks noChangeArrowheads="1"/>
            </p:cNvSpPr>
            <p:nvPr/>
          </p:nvSpPr>
          <p:spPr bwMode="auto">
            <a:xfrm>
              <a:off x="4016" y="2418"/>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64" name="Rectangle 104"/>
            <p:cNvSpPr>
              <a:spLocks noChangeArrowheads="1"/>
            </p:cNvSpPr>
            <p:nvPr/>
          </p:nvSpPr>
          <p:spPr bwMode="auto">
            <a:xfrm>
              <a:off x="4067" y="2449"/>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1065" name="Line 105"/>
            <p:cNvSpPr>
              <a:spLocks noChangeShapeType="1"/>
            </p:cNvSpPr>
            <p:nvPr/>
          </p:nvSpPr>
          <p:spPr bwMode="auto">
            <a:xfrm flipH="1">
              <a:off x="3889" y="2570"/>
              <a:ext cx="151"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66" name="Rectangle 106"/>
            <p:cNvSpPr>
              <a:spLocks noChangeArrowheads="1"/>
            </p:cNvSpPr>
            <p:nvPr/>
          </p:nvSpPr>
          <p:spPr bwMode="auto">
            <a:xfrm>
              <a:off x="3951" y="2573"/>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1067" name="Rectangle 107"/>
            <p:cNvSpPr>
              <a:spLocks noChangeArrowheads="1"/>
            </p:cNvSpPr>
            <p:nvPr/>
          </p:nvSpPr>
          <p:spPr bwMode="auto">
            <a:xfrm>
              <a:off x="3517" y="2552"/>
              <a:ext cx="48"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1068" name="Freeform 108"/>
            <p:cNvSpPr>
              <a:spLocks noChangeArrowheads="1"/>
            </p:cNvSpPr>
            <p:nvPr/>
          </p:nvSpPr>
          <p:spPr bwMode="auto">
            <a:xfrm>
              <a:off x="3506" y="2255"/>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69" name="Rectangle 109"/>
            <p:cNvSpPr>
              <a:spLocks noChangeArrowheads="1"/>
            </p:cNvSpPr>
            <p:nvPr/>
          </p:nvSpPr>
          <p:spPr bwMode="auto">
            <a:xfrm>
              <a:off x="3553" y="2275"/>
              <a:ext cx="70" cy="133"/>
            </a:xfrm>
            <a:prstGeom prst="rect">
              <a:avLst/>
            </a:prstGeom>
            <a:solidFill>
              <a:srgbClr val="FF0000"/>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1070" name="Freeform 110"/>
            <p:cNvSpPr>
              <a:spLocks noChangeArrowheads="1"/>
            </p:cNvSpPr>
            <p:nvPr/>
          </p:nvSpPr>
          <p:spPr bwMode="auto">
            <a:xfrm>
              <a:off x="3786" y="2261"/>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71" name="Freeform 111"/>
            <p:cNvSpPr>
              <a:spLocks/>
            </p:cNvSpPr>
            <p:nvPr/>
          </p:nvSpPr>
          <p:spPr bwMode="auto">
            <a:xfrm rot="5820000">
              <a:off x="3651" y="2321"/>
              <a:ext cx="101" cy="7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72" name="Rectangle 112"/>
            <p:cNvSpPr>
              <a:spLocks noChangeArrowheads="1"/>
            </p:cNvSpPr>
            <p:nvPr/>
          </p:nvSpPr>
          <p:spPr bwMode="auto">
            <a:xfrm>
              <a:off x="3820" y="2503"/>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1073" name="Rectangle 113"/>
            <p:cNvSpPr>
              <a:spLocks noChangeArrowheads="1"/>
            </p:cNvSpPr>
            <p:nvPr/>
          </p:nvSpPr>
          <p:spPr bwMode="auto">
            <a:xfrm>
              <a:off x="3831" y="2279"/>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1074" name="Freeform 114"/>
            <p:cNvSpPr>
              <a:spLocks/>
            </p:cNvSpPr>
            <p:nvPr/>
          </p:nvSpPr>
          <p:spPr bwMode="auto">
            <a:xfrm rot="15780000" flipH="1">
              <a:off x="2005" y="2323"/>
              <a:ext cx="101" cy="76"/>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75" name="Line 115"/>
            <p:cNvSpPr>
              <a:spLocks noChangeShapeType="1"/>
            </p:cNvSpPr>
            <p:nvPr/>
          </p:nvSpPr>
          <p:spPr bwMode="auto">
            <a:xfrm flipH="1">
              <a:off x="2251" y="926"/>
              <a:ext cx="1282" cy="1362"/>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76" name="Line 116"/>
            <p:cNvSpPr>
              <a:spLocks noChangeShapeType="1"/>
            </p:cNvSpPr>
            <p:nvPr/>
          </p:nvSpPr>
          <p:spPr bwMode="auto">
            <a:xfrm flipH="1">
              <a:off x="1974" y="1476"/>
              <a:ext cx="1353" cy="81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77" name="Line 117"/>
            <p:cNvSpPr>
              <a:spLocks noChangeShapeType="1"/>
            </p:cNvSpPr>
            <p:nvPr/>
          </p:nvSpPr>
          <p:spPr bwMode="auto">
            <a:xfrm>
              <a:off x="3407" y="1467"/>
              <a:ext cx="439" cy="791"/>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78" name="Rectangle 118"/>
            <p:cNvSpPr>
              <a:spLocks noChangeArrowheads="1"/>
            </p:cNvSpPr>
            <p:nvPr/>
          </p:nvSpPr>
          <p:spPr bwMode="auto">
            <a:xfrm flipH="1">
              <a:off x="3450" y="1547"/>
              <a:ext cx="79"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1079" name="Rectangle 119"/>
            <p:cNvSpPr>
              <a:spLocks noChangeArrowheads="1"/>
            </p:cNvSpPr>
            <p:nvPr/>
          </p:nvSpPr>
          <p:spPr bwMode="auto">
            <a:xfrm>
              <a:off x="3171" y="1476"/>
              <a:ext cx="111"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1080" name="Line 120"/>
            <p:cNvSpPr>
              <a:spLocks noChangeShapeType="1"/>
            </p:cNvSpPr>
            <p:nvPr/>
          </p:nvSpPr>
          <p:spPr bwMode="auto">
            <a:xfrm flipH="1">
              <a:off x="3592" y="963"/>
              <a:ext cx="4" cy="1289"/>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81" name="Freeform 121"/>
            <p:cNvSpPr>
              <a:spLocks/>
            </p:cNvSpPr>
            <p:nvPr/>
          </p:nvSpPr>
          <p:spPr bwMode="auto">
            <a:xfrm>
              <a:off x="2519" y="2420"/>
              <a:ext cx="693" cy="162"/>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82" name="Rectangle 122"/>
            <p:cNvSpPr>
              <a:spLocks noChangeArrowheads="1"/>
            </p:cNvSpPr>
            <p:nvPr/>
          </p:nvSpPr>
          <p:spPr bwMode="auto">
            <a:xfrm flipH="1">
              <a:off x="2824" y="2366"/>
              <a:ext cx="111" cy="130"/>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z</a:t>
              </a:r>
              <a:r>
                <a:rPr lang="en-US" sz="1200" baseline="-25000">
                  <a:solidFill>
                    <a:srgbClr val="333399"/>
                  </a:solidFill>
                </a:rPr>
                <a:t>d</a:t>
              </a:r>
            </a:p>
          </p:txBody>
        </p:sp>
        <p:grpSp>
          <p:nvGrpSpPr>
            <p:cNvPr id="67709" name="Group 123"/>
            <p:cNvGrpSpPr>
              <a:grpSpLocks/>
            </p:cNvGrpSpPr>
            <p:nvPr/>
          </p:nvGrpSpPr>
          <p:grpSpPr bwMode="auto">
            <a:xfrm>
              <a:off x="2425" y="2100"/>
              <a:ext cx="886" cy="251"/>
              <a:chOff x="2425" y="2100"/>
              <a:chExt cx="886" cy="251"/>
            </a:xfrm>
          </p:grpSpPr>
          <p:sp>
            <p:nvSpPr>
              <p:cNvPr id="41084" name="Freeform 124"/>
              <p:cNvSpPr>
                <a:spLocks/>
              </p:cNvSpPr>
              <p:nvPr/>
            </p:nvSpPr>
            <p:spPr bwMode="auto">
              <a:xfrm>
                <a:off x="2425" y="2147"/>
                <a:ext cx="886" cy="204"/>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85" name="Rectangle 125"/>
              <p:cNvSpPr>
                <a:spLocks noChangeArrowheads="1"/>
              </p:cNvSpPr>
              <p:nvPr/>
            </p:nvSpPr>
            <p:spPr bwMode="auto">
              <a:xfrm flipH="1">
                <a:off x="2809" y="2100"/>
                <a:ext cx="113" cy="130"/>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z</a:t>
                </a:r>
                <a:r>
                  <a:rPr lang="en-US" sz="1200" baseline="-25000">
                    <a:solidFill>
                      <a:srgbClr val="333399"/>
                    </a:solidFill>
                  </a:rPr>
                  <a:t>s</a:t>
                </a:r>
              </a:p>
            </p:txBody>
          </p:sp>
        </p:grpSp>
      </p:grpSp>
      <p:sp>
        <p:nvSpPr>
          <p:cNvPr id="41086" name="Line 126"/>
          <p:cNvSpPr>
            <a:spLocks noChangeShapeType="1"/>
          </p:cNvSpPr>
          <p:nvPr/>
        </p:nvSpPr>
        <p:spPr bwMode="auto">
          <a:xfrm flipH="1">
            <a:off x="3876675" y="2195513"/>
            <a:ext cx="1393825" cy="28575"/>
          </a:xfrm>
          <a:prstGeom prst="line">
            <a:avLst/>
          </a:prstGeom>
          <a:noFill/>
          <a:ln w="19080" cap="flat">
            <a:solidFill>
              <a:srgbClr val="FF00FF"/>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87" name="Rectangle 127"/>
          <p:cNvSpPr>
            <a:spLocks noChangeArrowheads="1"/>
          </p:cNvSpPr>
          <p:nvPr/>
        </p:nvSpPr>
        <p:spPr bwMode="auto">
          <a:xfrm flipH="1">
            <a:off x="4530725" y="2103438"/>
            <a:ext cx="82550"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µ</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ookman Old Style"/>
        <a:ea typeface="ＭＳ Ｐゴシック"/>
        <a:cs typeface="ＭＳ Ｐゴシック"/>
      </a:majorFont>
      <a:minorFont>
        <a:latin typeface="Gill Sans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ookman Old Style"/>
        <a:ea typeface="ＭＳ Ｐゴシック"/>
        <a:cs typeface="ＭＳ Ｐゴシック"/>
      </a:majorFont>
      <a:minorFont>
        <a:latin typeface="Gill Sans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ookman Old Style"/>
        <a:ea typeface="ＭＳ Ｐゴシック"/>
        <a:cs typeface="ＭＳ Ｐゴシック"/>
      </a:majorFont>
      <a:minorFont>
        <a:latin typeface="Gill Sans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ookman Old Style"/>
        <a:ea typeface="ＭＳ Ｐゴシック"/>
        <a:cs typeface="ＭＳ Ｐゴシック"/>
      </a:majorFont>
      <a:minorFont>
        <a:latin typeface="Gill Sans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ookman Old Style"/>
        <a:ea typeface="ＭＳ Ｐゴシック"/>
        <a:cs typeface="ＭＳ Ｐゴシック"/>
      </a:majorFont>
      <a:minorFont>
        <a:latin typeface="Gill Sans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ookman Old Style"/>
        <a:ea typeface="ＭＳ Ｐゴシック"/>
        <a:cs typeface="ＭＳ Ｐゴシック"/>
      </a:majorFont>
      <a:minorFont>
        <a:latin typeface="Gill Sans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ookman Old Style"/>
        <a:ea typeface="ＭＳ Ｐゴシック"/>
        <a:cs typeface="ＭＳ Ｐゴシック"/>
      </a:majorFont>
      <a:minorFont>
        <a:latin typeface="Gill Sans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ookman Old Style"/>
        <a:ea typeface="ＭＳ Ｐゴシック"/>
        <a:cs typeface="ＭＳ Ｐゴシック"/>
      </a:majorFont>
      <a:minorFont>
        <a:latin typeface="Gill Sans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ookman Old Style"/>
        <a:ea typeface="ＭＳ Ｐゴシック"/>
        <a:cs typeface="ＭＳ Ｐゴシック"/>
      </a:majorFont>
      <a:minorFont>
        <a:latin typeface="Gill Sans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15997</TotalTime>
  <Words>2169</Words>
  <Application>Microsoft Macintosh PowerPoint</Application>
  <PresentationFormat>On-screen Show (4:3)</PresentationFormat>
  <Paragraphs>748</Paragraphs>
  <Slides>28</Slides>
  <Notes>28</Notes>
  <HiddenSlides>0</HiddenSlides>
  <MMClips>0</MMClips>
  <ScaleCrop>false</ScaleCrop>
  <HeadingPairs>
    <vt:vector size="6" baseType="variant">
      <vt:variant>
        <vt:lpstr>Fonts Used</vt:lpstr>
      </vt:variant>
      <vt:variant>
        <vt:i4>9</vt:i4>
      </vt:variant>
      <vt:variant>
        <vt:lpstr>Theme</vt:lpstr>
      </vt:variant>
      <vt:variant>
        <vt:i4>10</vt:i4>
      </vt:variant>
      <vt:variant>
        <vt:lpstr>Slide Titles</vt:lpstr>
      </vt:variant>
      <vt:variant>
        <vt:i4>28</vt:i4>
      </vt:variant>
    </vt:vector>
  </HeadingPairs>
  <TitlesOfParts>
    <vt:vector size="47" baseType="lpstr">
      <vt:lpstr>Arial</vt:lpstr>
      <vt:lpstr>Bookman Old Style</vt:lpstr>
      <vt:lpstr>Calibri</vt:lpstr>
      <vt:lpstr>Cambria Math</vt:lpstr>
      <vt:lpstr>Courier New</vt:lpstr>
      <vt:lpstr>Gill Sans MT</vt:lpstr>
      <vt:lpstr>Times New Roman</vt:lpstr>
      <vt:lpstr>Wingdings</vt:lpstr>
      <vt:lpstr>Wingdings 3</vt:lpstr>
      <vt:lpstr>Office Theme</vt:lpstr>
      <vt:lpstr>1_Office Theme</vt:lpstr>
      <vt:lpstr>3_Office Theme</vt:lpstr>
      <vt:lpstr>4_Office Theme</vt:lpstr>
      <vt:lpstr>5_Office Theme</vt:lpstr>
      <vt:lpstr>6_Office Theme</vt:lpstr>
      <vt:lpstr>7_Office Theme</vt:lpstr>
      <vt:lpstr>8_Office Theme</vt:lpstr>
      <vt:lpstr>9_Office Theme</vt:lpstr>
      <vt:lpstr>2_Office Theme</vt:lpstr>
      <vt:lpstr>Extended Twin Family Designs:  The Motivation for Using Them</vt:lpstr>
      <vt:lpstr>PowerPoint Presentation</vt:lpstr>
      <vt:lpstr>PowerPoint Presentation</vt:lpstr>
      <vt:lpstr>Assortative mating consequence on V_A</vt:lpstr>
      <vt:lpstr>AM consequence on relative covariance</vt:lpstr>
      <vt:lpstr>Passive G-E Covariance (aka “genetic nurture”)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Hermine Maes</dc:creator>
  <cp:lastModifiedBy>Matthew C Keller</cp:lastModifiedBy>
  <cp:revision>218</cp:revision>
  <cp:lastPrinted>1601-01-01T00:00:00Z</cp:lastPrinted>
  <dcterms:created xsi:type="dcterms:W3CDTF">2010-03-02T15:43:11Z</dcterms:created>
  <dcterms:modified xsi:type="dcterms:W3CDTF">2022-05-19T22:43:30Z</dcterms:modified>
</cp:coreProperties>
</file>