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3" r:id="rId3"/>
    <p:sldMasterId id="2147483654" r:id="rId4"/>
    <p:sldMasterId id="2147483655" r:id="rId5"/>
    <p:sldMasterId id="2147483656" r:id="rId6"/>
    <p:sldMasterId id="2147483657" r:id="rId7"/>
    <p:sldMasterId id="2147483658" r:id="rId8"/>
    <p:sldMasterId id="2147483659" r:id="rId9"/>
    <p:sldMasterId id="2147483906" r:id="rId10"/>
  </p:sldMasterIdLst>
  <p:notesMasterIdLst>
    <p:notesMasterId r:id="rId37"/>
  </p:notesMasterIdLst>
  <p:sldIdLst>
    <p:sldId id="256" r:id="rId11"/>
    <p:sldId id="318" r:id="rId12"/>
    <p:sldId id="319" r:id="rId13"/>
    <p:sldId id="260" r:id="rId14"/>
    <p:sldId id="320" r:id="rId15"/>
    <p:sldId id="262" r:id="rId16"/>
    <p:sldId id="266" r:id="rId17"/>
    <p:sldId id="328" r:id="rId18"/>
    <p:sldId id="310" r:id="rId19"/>
    <p:sldId id="311" r:id="rId20"/>
    <p:sldId id="321" r:id="rId21"/>
    <p:sldId id="312" r:id="rId22"/>
    <p:sldId id="313" r:id="rId23"/>
    <p:sldId id="322" r:id="rId24"/>
    <p:sldId id="261" r:id="rId25"/>
    <p:sldId id="263" r:id="rId26"/>
    <p:sldId id="314" r:id="rId27"/>
    <p:sldId id="274" r:id="rId28"/>
    <p:sldId id="275" r:id="rId29"/>
    <p:sldId id="276" r:id="rId30"/>
    <p:sldId id="273" r:id="rId31"/>
    <p:sldId id="304" r:id="rId32"/>
    <p:sldId id="271" r:id="rId33"/>
    <p:sldId id="272" r:id="rId34"/>
    <p:sldId id="301" r:id="rId35"/>
    <p:sldId id="303" r:id="rId36"/>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F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12"/>
    <p:restoredTop sz="88317" autoAdjust="0"/>
  </p:normalViewPr>
  <p:slideViewPr>
    <p:cSldViewPr>
      <p:cViewPr varScale="1">
        <p:scale>
          <a:sx n="145" d="100"/>
          <a:sy n="145" d="100"/>
        </p:scale>
        <p:origin x="1608"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4"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5" name="Text Box 3"/>
          <p:cNvSpPr txBox="1">
            <a:spLocks noChangeArrowheads="1"/>
          </p:cNvSpPr>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6"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1331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a:p>
        </p:txBody>
      </p:sp>
      <p:sp>
        <p:nvSpPr>
          <p:cNvPr id="13318" name="Text Box 6"/>
          <p:cNvSpPr txBox="1">
            <a:spLocks noChangeArrowheads="1"/>
          </p:cNvSpPr>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a:lnSpc>
                <a:spcPct val="93000"/>
              </a:lnSpc>
              <a:buClrTx/>
              <a:buFontTx/>
              <a:buNone/>
              <a:tabLst>
                <a:tab pos="723900" algn="l"/>
                <a:tab pos="1447800" algn="l"/>
                <a:tab pos="2171700" algn="l"/>
                <a:tab pos="2895600" algn="l"/>
              </a:tabLst>
              <a:defRPr sz="1200" smtClean="0">
                <a:solidFill>
                  <a:srgbClr val="000000"/>
                </a:solidFill>
                <a:latin typeface="Times New Roman" charset="0"/>
                <a:cs typeface="Arial Unicode MS" charset="0"/>
              </a:defRPr>
            </a:lvl1pPr>
          </a:lstStyle>
          <a:p>
            <a:pPr>
              <a:defRPr/>
            </a:pPr>
            <a:fld id="{1F5EEC3A-76C1-B54F-BEFC-D07441CA4E29}" type="slidenum">
              <a:rPr lang="en-US"/>
              <a:pPr>
                <a:defRPr/>
              </a:pPr>
              <a:t>‹#›</a:t>
            </a:fld>
            <a:endParaRPr lang="en-US"/>
          </a:p>
        </p:txBody>
      </p:sp>
    </p:spTree>
    <p:extLst>
      <p:ext uri="{BB962C8B-B14F-4D97-AF65-F5344CB8AC3E}">
        <p14:creationId xmlns:p14="http://schemas.microsoft.com/office/powerpoint/2010/main" val="1664601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7194019-1C8D-CF45-AFE0-4C9CFA3B1180}" type="slidenum">
              <a:rPr lang="en-US"/>
              <a:pPr>
                <a:defRPr/>
              </a:pPr>
              <a:t>1</a:t>
            </a:fld>
            <a:endParaRPr lang="en-US"/>
          </a:p>
        </p:txBody>
      </p:sp>
      <p:sp>
        <p:nvSpPr>
          <p:cNvPr id="6348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a:xfrm>
            <a:off x="914400" y="4343400"/>
            <a:ext cx="5029200" cy="41148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10</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11</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162183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12</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a:cs typeface="+mn-cs"/>
              </a:rPr>
              <a:t>Model misspecification just means you get an assumption wrong. Perhaps you don’t have an arrow going from one variable to another (e.g., implicitly assuming that pathway is 0) or do not include a variable (thereby assuming it has no influence on the other parameters)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13</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14</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75578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BF8C9B63-763C-974A-AE8C-BEB9C80E3FD4}" type="slidenum">
              <a:rPr lang="en-US"/>
              <a:pPr>
                <a:defRPr/>
              </a:pPr>
              <a:t>15</a:t>
            </a:fld>
            <a:endParaRPr lang="en-US"/>
          </a:p>
        </p:txBody>
      </p:sp>
      <p:sp>
        <p:nvSpPr>
          <p:cNvPr id="6860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55310A8-D5B1-4343-B440-F61B5A36005A}" type="slidenum">
              <a:rPr lang="en-US"/>
              <a:pPr>
                <a:defRPr/>
              </a:pPr>
              <a:t>16</a:t>
            </a:fld>
            <a:endParaRPr lang="en-US"/>
          </a:p>
        </p:txBody>
      </p:sp>
      <p:sp>
        <p:nvSpPr>
          <p:cNvPr id="7065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D72FF7D7-3F83-5147-905D-9BFF7D143B67}" type="slidenum">
              <a:rPr lang="en-US" sz="1200" smtClean="0"/>
              <a:pPr algn="r">
                <a:buClrTx/>
                <a:buFontTx/>
                <a:buNone/>
                <a:defRPr/>
              </a:pPr>
              <a:t>16</a:t>
            </a:fld>
            <a:endParaRPr lang="en-US" sz="1200"/>
          </a:p>
        </p:txBody>
      </p:sp>
      <p:sp>
        <p:nvSpPr>
          <p:cNvPr id="7065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065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17</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17</a:t>
            </a:fld>
            <a:endParaRPr lang="en-US" sz="120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60B9A878-7A0B-6B4F-A9DF-F3E5AC4A425D}" type="slidenum">
              <a:rPr lang="en-US"/>
              <a:pPr>
                <a:defRPr/>
              </a:pPr>
              <a:t>18</a:t>
            </a:fld>
            <a:endParaRPr lang="en-US"/>
          </a:p>
        </p:txBody>
      </p:sp>
      <p:sp>
        <p:nvSpPr>
          <p:cNvPr id="8192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D64D2B1-2313-204E-A747-61519C2FA440}" type="slidenum">
              <a:rPr lang="en-US"/>
              <a:pPr>
                <a:defRPr/>
              </a:pPr>
              <a:t>19</a:t>
            </a:fld>
            <a:endParaRPr lang="en-US"/>
          </a:p>
        </p:txBody>
      </p:sp>
      <p:sp>
        <p:nvSpPr>
          <p:cNvPr id="8294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8C82185-A436-B74C-B7E4-A65402482771}" type="slidenum">
              <a:rPr lang="en-US"/>
              <a:pPr>
                <a:defRPr/>
              </a:pPr>
              <a:t>2</a:t>
            </a:fld>
            <a:endParaRPr lang="en-US"/>
          </a:p>
        </p:txBody>
      </p:sp>
      <p:sp>
        <p:nvSpPr>
          <p:cNvPr id="66561"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93738" y="4379913"/>
            <a:ext cx="5546725" cy="414972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a:cs typeface="+mn-cs"/>
              </a:rPr>
              <a:t>EXAMPLES: </a:t>
            </a:r>
          </a:p>
          <a:p>
            <a:pPr>
              <a:defRPr/>
            </a:pPr>
            <a:r>
              <a:rPr lang="en-US" dirty="0">
                <a:cs typeface="+mn-cs"/>
              </a:rPr>
              <a:t>climate models that simulate interactions of drivers of climate</a:t>
            </a:r>
          </a:p>
          <a:p>
            <a:pPr>
              <a:defRPr/>
            </a:pPr>
            <a:r>
              <a:rPr lang="en-US" dirty="0">
                <a:cs typeface="+mn-cs"/>
              </a:rPr>
              <a:t>economic models that represent economic process by a set of economic variables and their inter-relationships</a:t>
            </a:r>
          </a:p>
          <a:p>
            <a:pPr>
              <a:defRPr/>
            </a:pPr>
            <a:r>
              <a:rPr lang="en-US" dirty="0">
                <a:cs typeface="+mn-cs"/>
              </a:rPr>
              <a:t>cellular modeling the represent the many cellular subsystems and their cause-effect and sometimes recursive relationships</a:t>
            </a:r>
          </a:p>
          <a:p>
            <a:pPr>
              <a:defRPr/>
            </a:pPr>
            <a:endParaRPr lang="en-US" dirty="0">
              <a:cs typeface="+mn-cs"/>
            </a:endParaRPr>
          </a:p>
          <a:p>
            <a:pPr>
              <a:defRPr/>
            </a:pPr>
            <a:r>
              <a:rPr lang="en-US" dirty="0">
                <a:cs typeface="+mn-cs"/>
              </a:rPr>
              <a:t>MODELS are not theories themselves, but they are born from theory and aid in testing of hypotheses stemming from those theories</a:t>
            </a:r>
          </a:p>
        </p:txBody>
      </p:sp>
    </p:spTree>
    <p:extLst>
      <p:ext uri="{BB962C8B-B14F-4D97-AF65-F5344CB8AC3E}">
        <p14:creationId xmlns:p14="http://schemas.microsoft.com/office/powerpoint/2010/main" val="1391904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907DCDF-6515-5B48-ACB4-8DD485B9E3DA}" type="slidenum">
              <a:rPr lang="en-US"/>
              <a:pPr>
                <a:defRPr/>
              </a:pPr>
              <a:t>20</a:t>
            </a:fld>
            <a:endParaRPr lang="en-US"/>
          </a:p>
        </p:txBody>
      </p:sp>
      <p:sp>
        <p:nvSpPr>
          <p:cNvPr id="8396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4F3ABAB-4864-1646-A576-1B1DCB24E4EC}" type="slidenum">
              <a:rPr lang="en-US"/>
              <a:pPr>
                <a:defRPr/>
              </a:pPr>
              <a:t>21</a:t>
            </a:fld>
            <a:endParaRPr lang="en-US"/>
          </a:p>
        </p:txBody>
      </p:sp>
      <p:sp>
        <p:nvSpPr>
          <p:cNvPr id="8089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6D903FD-E65F-EA48-9812-5D4E1E0CAE8D}" type="slidenum">
              <a:rPr lang="en-US" sz="1200" smtClean="0"/>
              <a:pPr algn="r">
                <a:buClrTx/>
                <a:buFontTx/>
                <a:buNone/>
                <a:defRPr/>
              </a:pPr>
              <a:t>21</a:t>
            </a:fld>
            <a:endParaRPr lang="en-US" sz="1200"/>
          </a:p>
        </p:txBody>
      </p:sp>
      <p:sp>
        <p:nvSpPr>
          <p:cNvPr id="8089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089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E177269-9CB6-8F45-96D3-1D8F502D9752}" type="slidenum">
              <a:rPr lang="en-US"/>
              <a:pPr>
                <a:defRPr/>
              </a:pPr>
              <a:t>22</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513604EF-B146-6F46-9FC6-F1791CC907A7}" type="slidenum">
              <a:rPr lang="en-US" sz="1200" smtClean="0"/>
              <a:pPr algn="r">
                <a:buClrTx/>
                <a:buFontTx/>
                <a:buNone/>
                <a:defRPr/>
              </a:pPr>
              <a:t>22</a:t>
            </a:fld>
            <a:endParaRPr lang="en-US" sz="120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8ECF77D-A4C4-FC4B-AD3F-0912618198F3}" type="slidenum">
              <a:rPr lang="en-US"/>
              <a:pPr>
                <a:defRPr/>
              </a:pPr>
              <a:t>23</a:t>
            </a:fld>
            <a:endParaRPr lang="en-US"/>
          </a:p>
        </p:txBody>
      </p:sp>
      <p:sp>
        <p:nvSpPr>
          <p:cNvPr id="7884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1FD3A8-7284-A84F-9F5E-7ACA6888B563}" type="slidenum">
              <a:rPr lang="en-US"/>
              <a:pPr>
                <a:defRPr/>
              </a:pPr>
              <a:t>24</a:t>
            </a:fld>
            <a:endParaRPr lang="en-US"/>
          </a:p>
        </p:txBody>
      </p:sp>
      <p:sp>
        <p:nvSpPr>
          <p:cNvPr id="7987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25</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B3FDFBC-9BA9-F74E-8477-FE18E0267E11}" type="slidenum">
              <a:rPr lang="en-US"/>
              <a:pPr>
                <a:defRPr/>
              </a:pPr>
              <a:t>26</a:t>
            </a:fld>
            <a:endParaRPr lang="en-US"/>
          </a:p>
        </p:txBody>
      </p:sp>
      <p:sp>
        <p:nvSpPr>
          <p:cNvPr id="1116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8C82185-A436-B74C-B7E4-A65402482771}" type="slidenum">
              <a:rPr lang="en-US"/>
              <a:pPr>
                <a:defRPr/>
              </a:pPr>
              <a:t>3</a:t>
            </a:fld>
            <a:endParaRPr lang="en-US"/>
          </a:p>
        </p:txBody>
      </p:sp>
      <p:sp>
        <p:nvSpPr>
          <p:cNvPr id="66561"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93738" y="4379913"/>
            <a:ext cx="5546725" cy="414972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a:cs typeface="+mn-cs"/>
              </a:rPr>
              <a:t>They are rough characterizations of the importance of the genetic and environmental factors on trait variation that gloss over a lot of detail and nuance</a:t>
            </a:r>
          </a:p>
        </p:txBody>
      </p:sp>
    </p:spTree>
    <p:extLst>
      <p:ext uri="{BB962C8B-B14F-4D97-AF65-F5344CB8AC3E}">
        <p14:creationId xmlns:p14="http://schemas.microsoft.com/office/powerpoint/2010/main" val="214879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4</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5</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366412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952C170-74D2-894F-A6C3-AB51D42A4B29}" type="slidenum">
              <a:rPr lang="en-US"/>
              <a:pPr>
                <a:defRPr/>
              </a:pPr>
              <a:t>6</a:t>
            </a:fld>
            <a:endParaRPr lang="en-US"/>
          </a:p>
        </p:txBody>
      </p:sp>
      <p:sp>
        <p:nvSpPr>
          <p:cNvPr id="6963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0A9F2AF1-535C-3148-94C4-D80971E23DFB}" type="slidenum">
              <a:rPr lang="en-US" sz="1200" smtClean="0"/>
              <a:pPr algn="r">
                <a:buClrTx/>
                <a:buFontTx/>
                <a:buNone/>
                <a:defRPr/>
              </a:pPr>
              <a:t>6</a:t>
            </a:fld>
            <a:endParaRPr lang="en-US" sz="1200"/>
          </a:p>
        </p:txBody>
      </p:sp>
      <p:sp>
        <p:nvSpPr>
          <p:cNvPr id="6963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963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DF03FC3-CE76-A743-BB18-64D5C283E831}" type="slidenum">
              <a:rPr lang="en-US"/>
              <a:pPr>
                <a:defRPr/>
              </a:pPr>
              <a:t>7</a:t>
            </a:fld>
            <a:endParaRPr lang="en-US"/>
          </a:p>
        </p:txBody>
      </p:sp>
      <p:sp>
        <p:nvSpPr>
          <p:cNvPr id="7372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3B2C216-8815-B948-9D3D-41CCC2F4C7F7}" type="slidenum">
              <a:rPr lang="en-US" sz="1200" smtClean="0"/>
              <a:pPr algn="r">
                <a:buClrTx/>
                <a:buFontTx/>
                <a:buNone/>
                <a:defRPr/>
              </a:pPr>
              <a:t>7</a:t>
            </a:fld>
            <a:endParaRPr lang="en-US" sz="1200"/>
          </a:p>
        </p:txBody>
      </p:sp>
      <p:sp>
        <p:nvSpPr>
          <p:cNvPr id="73730"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3731"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DF03FC3-CE76-A743-BB18-64D5C283E831}" type="slidenum">
              <a:rPr lang="en-US"/>
              <a:pPr>
                <a:defRPr/>
              </a:pPr>
              <a:t>8</a:t>
            </a:fld>
            <a:endParaRPr lang="en-US"/>
          </a:p>
        </p:txBody>
      </p:sp>
      <p:sp>
        <p:nvSpPr>
          <p:cNvPr id="7372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3B2C216-8815-B948-9D3D-41CCC2F4C7F7}" type="slidenum">
              <a:rPr lang="en-US" sz="1200" smtClean="0"/>
              <a:pPr algn="r">
                <a:buClrTx/>
                <a:buFontTx/>
                <a:buNone/>
                <a:defRPr/>
              </a:pPr>
              <a:t>8</a:t>
            </a:fld>
            <a:endParaRPr lang="en-US" sz="1200"/>
          </a:p>
        </p:txBody>
      </p:sp>
      <p:sp>
        <p:nvSpPr>
          <p:cNvPr id="73730"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3731"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extLst>
      <p:ext uri="{BB962C8B-B14F-4D97-AF65-F5344CB8AC3E}">
        <p14:creationId xmlns:p14="http://schemas.microsoft.com/office/powerpoint/2010/main" val="323992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9</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83F83F82-BEDE-444F-B801-4ABD779BA82E}" type="slidenum">
              <a:rPr lang="en-US"/>
              <a:pPr>
                <a:defRPr/>
              </a:pPr>
              <a:t>‹#›</a:t>
            </a:fld>
            <a:endParaRPr lang="en-US"/>
          </a:p>
        </p:txBody>
      </p:sp>
    </p:spTree>
    <p:extLst>
      <p:ext uri="{BB962C8B-B14F-4D97-AF65-F5344CB8AC3E}">
        <p14:creationId xmlns:p14="http://schemas.microsoft.com/office/powerpoint/2010/main" val="3134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3EE5AD4B-D6B5-D14B-B6B0-53550AA36632}" type="slidenum">
              <a:rPr lang="en-US"/>
              <a:pPr>
                <a:defRPr/>
              </a:pPr>
              <a:t>‹#›</a:t>
            </a:fld>
            <a:endParaRPr lang="en-US"/>
          </a:p>
        </p:txBody>
      </p:sp>
    </p:spTree>
    <p:extLst>
      <p:ext uri="{BB962C8B-B14F-4D97-AF65-F5344CB8AC3E}">
        <p14:creationId xmlns:p14="http://schemas.microsoft.com/office/powerpoint/2010/main" val="2951015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99B3C-3C47-8947-B881-D15EEE94E57D}"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5BCF3E4-7E4D-0349-A16D-CDB3172609E3}" type="slidenum">
              <a:rPr lang="en-US" smtClean="0"/>
              <a:pPr>
                <a:defRPr/>
              </a:pPr>
              <a:t>‹#›</a:t>
            </a:fld>
            <a:endParaRPr lang="en-US"/>
          </a:p>
        </p:txBody>
      </p:sp>
    </p:spTree>
    <p:extLst>
      <p:ext uri="{BB962C8B-B14F-4D97-AF65-F5344CB8AC3E}">
        <p14:creationId xmlns:p14="http://schemas.microsoft.com/office/powerpoint/2010/main" val="28629722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3E6797B-3E85-7A46-978D-3D7DB11FC592}" type="slidenum">
              <a:rPr lang="en-US" smtClean="0"/>
              <a:pPr>
                <a:defRPr/>
              </a:pPr>
              <a:t>‹#›</a:t>
            </a:fld>
            <a:endParaRPr lang="en-US"/>
          </a:p>
        </p:txBody>
      </p:sp>
    </p:spTree>
    <p:extLst>
      <p:ext uri="{BB962C8B-B14F-4D97-AF65-F5344CB8AC3E}">
        <p14:creationId xmlns:p14="http://schemas.microsoft.com/office/powerpoint/2010/main" val="34506418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99B3C-3C47-8947-B881-D15EEE94E57D}"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8F765FE-5AAE-E749-806C-B3B458DF45E8}" type="slidenum">
              <a:rPr lang="en-US" smtClean="0"/>
              <a:pPr>
                <a:defRPr/>
              </a:pPr>
              <a:t>‹#›</a:t>
            </a:fld>
            <a:endParaRPr lang="en-US"/>
          </a:p>
        </p:txBody>
      </p:sp>
    </p:spTree>
    <p:extLst>
      <p:ext uri="{BB962C8B-B14F-4D97-AF65-F5344CB8AC3E}">
        <p14:creationId xmlns:p14="http://schemas.microsoft.com/office/powerpoint/2010/main" val="2716661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99B3C-3C47-8947-B881-D15EEE94E57D}"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23B006-A525-9047-AA90-C6A137444070}" type="slidenum">
              <a:rPr lang="en-US" smtClean="0"/>
              <a:pPr>
                <a:defRPr/>
              </a:pPr>
              <a:t>‹#›</a:t>
            </a:fld>
            <a:endParaRPr lang="en-US"/>
          </a:p>
        </p:txBody>
      </p:sp>
    </p:spTree>
    <p:extLst>
      <p:ext uri="{BB962C8B-B14F-4D97-AF65-F5344CB8AC3E}">
        <p14:creationId xmlns:p14="http://schemas.microsoft.com/office/powerpoint/2010/main" val="385448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E99B3C-3C47-8947-B881-D15EEE94E57D}" type="datetimeFigureOut">
              <a:rPr lang="en-US" smtClean="0"/>
              <a:t>5/17/22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32BC4902-1C66-6A44-BF4B-44A304A36140}" type="slidenum">
              <a:rPr lang="en-US" smtClean="0"/>
              <a:pPr>
                <a:defRPr/>
              </a:pPr>
              <a:t>‹#›</a:t>
            </a:fld>
            <a:endParaRPr lang="en-US"/>
          </a:p>
        </p:txBody>
      </p:sp>
    </p:spTree>
    <p:extLst>
      <p:ext uri="{BB962C8B-B14F-4D97-AF65-F5344CB8AC3E}">
        <p14:creationId xmlns:p14="http://schemas.microsoft.com/office/powerpoint/2010/main" val="3726807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E99B3C-3C47-8947-B881-D15EEE94E57D}" type="datetimeFigureOut">
              <a:rPr lang="en-US" smtClean="0"/>
              <a:t>5/17/22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F27AF4F-4316-DE4A-84BE-1648C1249EC7}" type="slidenum">
              <a:rPr lang="en-US" smtClean="0"/>
              <a:pPr>
                <a:defRPr/>
              </a:pPr>
              <a:t>‹#›</a:t>
            </a:fld>
            <a:endParaRPr lang="en-US"/>
          </a:p>
        </p:txBody>
      </p:sp>
    </p:spTree>
    <p:extLst>
      <p:ext uri="{BB962C8B-B14F-4D97-AF65-F5344CB8AC3E}">
        <p14:creationId xmlns:p14="http://schemas.microsoft.com/office/powerpoint/2010/main" val="3840879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99B3C-3C47-8947-B881-D15EEE94E57D}" type="datetimeFigureOut">
              <a:rPr lang="en-US" smtClean="0"/>
              <a:t>5/17/22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7146416-C507-2344-BDDA-1AEB7AB451FE}" type="slidenum">
              <a:rPr lang="en-US" smtClean="0"/>
              <a:pPr>
                <a:defRPr/>
              </a:pPr>
              <a:t>‹#›</a:t>
            </a:fld>
            <a:endParaRPr lang="en-US"/>
          </a:p>
        </p:txBody>
      </p:sp>
    </p:spTree>
    <p:extLst>
      <p:ext uri="{BB962C8B-B14F-4D97-AF65-F5344CB8AC3E}">
        <p14:creationId xmlns:p14="http://schemas.microsoft.com/office/powerpoint/2010/main" val="3617989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DAA2EE-DC80-B543-87DD-D54AA33B430E}" type="slidenum">
              <a:rPr lang="en-US" smtClean="0"/>
              <a:pPr>
                <a:defRPr/>
              </a:pPr>
              <a:t>‹#›</a:t>
            </a:fld>
            <a:endParaRPr lang="en-US"/>
          </a:p>
        </p:txBody>
      </p:sp>
    </p:spTree>
    <p:extLst>
      <p:ext uri="{BB962C8B-B14F-4D97-AF65-F5344CB8AC3E}">
        <p14:creationId xmlns:p14="http://schemas.microsoft.com/office/powerpoint/2010/main" val="4047882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301D4CE-3B59-7442-AC05-CDA4E37DDBC0}" type="slidenum">
              <a:rPr lang="en-US" smtClean="0"/>
              <a:pPr>
                <a:defRPr/>
              </a:pPr>
              <a:t>‹#›</a:t>
            </a:fld>
            <a:endParaRPr lang="en-US"/>
          </a:p>
        </p:txBody>
      </p:sp>
    </p:spTree>
    <p:extLst>
      <p:ext uri="{BB962C8B-B14F-4D97-AF65-F5344CB8AC3E}">
        <p14:creationId xmlns:p14="http://schemas.microsoft.com/office/powerpoint/2010/main" val="556390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8F47614-16A3-F244-AC50-05E86930EDAC}" type="slidenum">
              <a:rPr lang="en-US" smtClean="0"/>
              <a:pPr>
                <a:defRPr/>
              </a:pPr>
              <a:t>‹#›</a:t>
            </a:fld>
            <a:endParaRPr lang="en-US"/>
          </a:p>
        </p:txBody>
      </p:sp>
    </p:spTree>
    <p:extLst>
      <p:ext uri="{BB962C8B-B14F-4D97-AF65-F5344CB8AC3E}">
        <p14:creationId xmlns:p14="http://schemas.microsoft.com/office/powerpoint/2010/main" val="299753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AE64D135-2D8C-5D47-9907-5C31B599D372}" type="slidenum">
              <a:rPr lang="en-US"/>
              <a:pPr>
                <a:defRPr/>
              </a:pPr>
              <a:t>‹#›</a:t>
            </a:fld>
            <a:endParaRPr lang="en-US"/>
          </a:p>
        </p:txBody>
      </p:sp>
    </p:spTree>
    <p:extLst>
      <p:ext uri="{BB962C8B-B14F-4D97-AF65-F5344CB8AC3E}">
        <p14:creationId xmlns:p14="http://schemas.microsoft.com/office/powerpoint/2010/main" val="3676613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7392C64-FC2D-A247-8081-0348C281C04C}" type="slidenum">
              <a:rPr lang="en-US" smtClean="0"/>
              <a:pPr>
                <a:defRPr/>
              </a:pPr>
              <a:t>‹#›</a:t>
            </a:fld>
            <a:endParaRPr lang="en-US"/>
          </a:p>
        </p:txBody>
      </p:sp>
    </p:spTree>
    <p:extLst>
      <p:ext uri="{BB962C8B-B14F-4D97-AF65-F5344CB8AC3E}">
        <p14:creationId xmlns:p14="http://schemas.microsoft.com/office/powerpoint/2010/main" val="3188943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013" cy="989013"/>
          </a:xfrm>
        </p:spPr>
        <p:txBody>
          <a:bodyPr/>
          <a:lstStyle/>
          <a:p>
            <a:r>
              <a:rPr lang="en-US"/>
              <a:t>Click to edit Master title style</a:t>
            </a:r>
          </a:p>
        </p:txBody>
      </p:sp>
      <p:sp>
        <p:nvSpPr>
          <p:cNvPr id="3" name="Slide Number Placeholder 2"/>
          <p:cNvSpPr>
            <a:spLocks noGrp="1"/>
          </p:cNvSpPr>
          <p:nvPr>
            <p:ph type="sldNum" idx="10"/>
          </p:nvPr>
        </p:nvSpPr>
        <p:spPr>
          <a:xfrm>
            <a:off x="1216025" y="6354763"/>
            <a:ext cx="1217613" cy="365125"/>
          </a:xfrm>
        </p:spPr>
        <p:txBody>
          <a:bodyPr/>
          <a:lstStyle>
            <a:lvl1pPr>
              <a:defRPr smtClean="0"/>
            </a:lvl1pPr>
          </a:lstStyle>
          <a:p>
            <a:pPr>
              <a:defRPr/>
            </a:pPr>
            <a:fld id="{A3E69CE9-5B0A-8E43-A920-A667CD2F9B8E}" type="slidenum">
              <a:rPr lang="en-US"/>
              <a:pPr>
                <a:defRPr/>
              </a:pPr>
              <a:t>‹#›</a:t>
            </a:fld>
            <a:endParaRPr lang="en-US"/>
          </a:p>
        </p:txBody>
      </p:sp>
    </p:spTree>
    <p:extLst>
      <p:ext uri="{BB962C8B-B14F-4D97-AF65-F5344CB8AC3E}">
        <p14:creationId xmlns:p14="http://schemas.microsoft.com/office/powerpoint/2010/main" val="349330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idx="10"/>
          </p:nvPr>
        </p:nvSpPr>
        <p:spPr>
          <a:ln/>
        </p:spPr>
        <p:txBody>
          <a:bodyPr/>
          <a:lstStyle>
            <a:lvl1pPr>
              <a:defRPr/>
            </a:lvl1pPr>
          </a:lstStyle>
          <a:p>
            <a:pPr>
              <a:defRPr/>
            </a:pPr>
            <a:fld id="{378DE49B-4A5E-5D43-BFD7-56BE2510B702}" type="slidenum">
              <a:rPr lang="en-US"/>
              <a:pPr>
                <a:defRPr/>
              </a:pPr>
              <a:t>‹#›</a:t>
            </a:fld>
            <a:endParaRPr lang="en-US"/>
          </a:p>
        </p:txBody>
      </p:sp>
    </p:spTree>
    <p:extLst>
      <p:ext uri="{BB962C8B-B14F-4D97-AF65-F5344CB8AC3E}">
        <p14:creationId xmlns:p14="http://schemas.microsoft.com/office/powerpoint/2010/main" val="297815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25CC1265-195E-F143-8ADB-4EF4A9F7F4BA}" type="slidenum">
              <a:rPr lang="en-US"/>
              <a:pPr>
                <a:defRPr/>
              </a:pPr>
              <a:t>‹#›</a:t>
            </a:fld>
            <a:endParaRPr lang="en-US"/>
          </a:p>
        </p:txBody>
      </p:sp>
    </p:spTree>
    <p:extLst>
      <p:ext uri="{BB962C8B-B14F-4D97-AF65-F5344CB8AC3E}">
        <p14:creationId xmlns:p14="http://schemas.microsoft.com/office/powerpoint/2010/main" val="2473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DE7388CC-D310-964F-A2F5-914B754556D4}" type="slidenum">
              <a:rPr lang="en-US"/>
              <a:pPr>
                <a:defRPr/>
              </a:pPr>
              <a:t>‹#›</a:t>
            </a:fld>
            <a:endParaRPr lang="en-US"/>
          </a:p>
        </p:txBody>
      </p:sp>
    </p:spTree>
    <p:extLst>
      <p:ext uri="{BB962C8B-B14F-4D97-AF65-F5344CB8AC3E}">
        <p14:creationId xmlns:p14="http://schemas.microsoft.com/office/powerpoint/2010/main" val="179676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idx="10"/>
          </p:nvPr>
        </p:nvSpPr>
        <p:spPr>
          <a:ln/>
        </p:spPr>
        <p:txBody>
          <a:bodyPr/>
          <a:lstStyle>
            <a:lvl1pPr>
              <a:defRPr/>
            </a:lvl1pPr>
          </a:lstStyle>
          <a:p>
            <a:pPr>
              <a:defRPr/>
            </a:pPr>
            <a:fld id="{83569A84-374E-6349-8BA1-FBED24B536C9}" type="slidenum">
              <a:rPr lang="en-US"/>
              <a:pPr>
                <a:defRPr/>
              </a:pPr>
              <a:t>‹#›</a:t>
            </a:fld>
            <a:endParaRPr lang="en-US"/>
          </a:p>
        </p:txBody>
      </p:sp>
    </p:spTree>
    <p:extLst>
      <p:ext uri="{BB962C8B-B14F-4D97-AF65-F5344CB8AC3E}">
        <p14:creationId xmlns:p14="http://schemas.microsoft.com/office/powerpoint/2010/main" val="233600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idx="10"/>
          </p:nvPr>
        </p:nvSpPr>
        <p:spPr>
          <a:ln/>
        </p:spPr>
        <p:txBody>
          <a:bodyPr/>
          <a:lstStyle>
            <a:lvl1pPr>
              <a:defRPr/>
            </a:lvl1pPr>
          </a:lstStyle>
          <a:p>
            <a:pPr>
              <a:defRPr/>
            </a:pPr>
            <a:fld id="{86ABDCF1-F2C2-EC4C-8A98-3322FCF7DF85}" type="slidenum">
              <a:rPr lang="en-US"/>
              <a:pPr>
                <a:defRPr/>
              </a:pPr>
              <a:t>‹#›</a:t>
            </a:fld>
            <a:endParaRPr lang="en-US"/>
          </a:p>
        </p:txBody>
      </p:sp>
    </p:spTree>
    <p:extLst>
      <p:ext uri="{BB962C8B-B14F-4D97-AF65-F5344CB8AC3E}">
        <p14:creationId xmlns:p14="http://schemas.microsoft.com/office/powerpoint/2010/main" val="319653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idx="10"/>
          </p:nvPr>
        </p:nvSpPr>
        <p:spPr>
          <a:ln/>
        </p:spPr>
        <p:txBody>
          <a:bodyPr/>
          <a:lstStyle>
            <a:lvl1pPr>
              <a:defRPr/>
            </a:lvl1pPr>
          </a:lstStyle>
          <a:p>
            <a:pPr>
              <a:defRPr/>
            </a:pPr>
            <a:fld id="{FA56DC92-3FF4-0D4F-A02A-F785B4E26FCD}" type="slidenum">
              <a:rPr lang="en-US"/>
              <a:pPr>
                <a:defRPr/>
              </a:pPr>
              <a:t>‹#›</a:t>
            </a:fld>
            <a:endParaRPr lang="en-US"/>
          </a:p>
        </p:txBody>
      </p:sp>
    </p:spTree>
    <p:extLst>
      <p:ext uri="{BB962C8B-B14F-4D97-AF65-F5344CB8AC3E}">
        <p14:creationId xmlns:p14="http://schemas.microsoft.com/office/powerpoint/2010/main" val="28581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3FDACA94-0949-A04F-BEE2-787299599E5C}" type="slidenum">
              <a:rPr lang="en-US"/>
              <a:pPr>
                <a:defRPr/>
              </a:pPr>
              <a:t>‹#›</a:t>
            </a:fld>
            <a:endParaRPr lang="en-US"/>
          </a:p>
        </p:txBody>
      </p:sp>
    </p:spTree>
    <p:extLst>
      <p:ext uri="{BB962C8B-B14F-4D97-AF65-F5344CB8AC3E}">
        <p14:creationId xmlns:p14="http://schemas.microsoft.com/office/powerpoint/2010/main" val="418974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5718B48-D916-8C40-AE87-0B5C8E487A2E}" type="slidenum">
              <a:rPr lang="en-US"/>
              <a:pPr>
                <a:defRPr/>
              </a:pPr>
              <a:t>‹#›</a:t>
            </a:fld>
            <a:endParaRPr lang="en-US"/>
          </a:p>
        </p:txBody>
      </p:sp>
    </p:spTree>
    <p:extLst>
      <p:ext uri="{BB962C8B-B14F-4D97-AF65-F5344CB8AC3E}">
        <p14:creationId xmlns:p14="http://schemas.microsoft.com/office/powerpoint/2010/main" val="22471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69FFCCFA-403D-8740-9F92-3F8EB51179D8}" type="slidenum">
              <a:rPr lang="en-US"/>
              <a:pPr>
                <a:defRPr/>
              </a:pPr>
              <a:t>‹#›</a:t>
            </a:fld>
            <a:endParaRPr lang="en-US"/>
          </a:p>
        </p:txBody>
      </p:sp>
    </p:spTree>
    <p:extLst>
      <p:ext uri="{BB962C8B-B14F-4D97-AF65-F5344CB8AC3E}">
        <p14:creationId xmlns:p14="http://schemas.microsoft.com/office/powerpoint/2010/main" val="233978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490FD6B-1E3B-544B-BFC6-7330BAF41402}" type="slidenum">
              <a:rPr lang="en-US"/>
              <a:pPr>
                <a:defRPr/>
              </a:pPr>
              <a:t>‹#›</a:t>
            </a:fld>
            <a:endParaRPr lang="en-US"/>
          </a:p>
        </p:txBody>
      </p:sp>
    </p:spTree>
    <p:extLst>
      <p:ext uri="{BB962C8B-B14F-4D97-AF65-F5344CB8AC3E}">
        <p14:creationId xmlns:p14="http://schemas.microsoft.com/office/powerpoint/2010/main" val="4545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5E959BE7-EE58-884B-99EC-D823D63B8E59}" type="slidenum">
              <a:rPr lang="en-US"/>
              <a:pPr>
                <a:defRPr/>
              </a:pPr>
              <a:t>‹#›</a:t>
            </a:fld>
            <a:endParaRPr lang="en-US"/>
          </a:p>
        </p:txBody>
      </p:sp>
    </p:spTree>
    <p:extLst>
      <p:ext uri="{BB962C8B-B14F-4D97-AF65-F5344CB8AC3E}">
        <p14:creationId xmlns:p14="http://schemas.microsoft.com/office/powerpoint/2010/main" val="159831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092DC3A3-281E-6E48-8070-89B836B7BBF1}" type="slidenum">
              <a:rPr lang="en-US"/>
              <a:pPr>
                <a:defRPr/>
              </a:pPr>
              <a:t>‹#›</a:t>
            </a:fld>
            <a:endParaRPr lang="en-US"/>
          </a:p>
        </p:txBody>
      </p:sp>
    </p:spTree>
    <p:extLst>
      <p:ext uri="{BB962C8B-B14F-4D97-AF65-F5344CB8AC3E}">
        <p14:creationId xmlns:p14="http://schemas.microsoft.com/office/powerpoint/2010/main" val="425829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952EF34A-1ECC-3E44-B603-E8A1CCF80664}" type="slidenum">
              <a:rPr lang="en-US"/>
              <a:pPr>
                <a:defRPr/>
              </a:pPr>
              <a:t>‹#›</a:t>
            </a:fld>
            <a:endParaRPr lang="en-US"/>
          </a:p>
        </p:txBody>
      </p:sp>
    </p:spTree>
    <p:extLst>
      <p:ext uri="{BB962C8B-B14F-4D97-AF65-F5344CB8AC3E}">
        <p14:creationId xmlns:p14="http://schemas.microsoft.com/office/powerpoint/2010/main" val="949846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2C287E07-2BB2-6049-9E40-D4CCE6242B2D}" type="slidenum">
              <a:rPr lang="en-US"/>
              <a:pPr>
                <a:defRPr/>
              </a:pPr>
              <a:t>‹#›</a:t>
            </a:fld>
            <a:endParaRPr lang="en-US"/>
          </a:p>
        </p:txBody>
      </p:sp>
    </p:spTree>
    <p:extLst>
      <p:ext uri="{BB962C8B-B14F-4D97-AF65-F5344CB8AC3E}">
        <p14:creationId xmlns:p14="http://schemas.microsoft.com/office/powerpoint/2010/main" val="340115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A679D9E-36F7-B744-BB97-BEC4E34B405D}" type="slidenum">
              <a:rPr lang="en-US"/>
              <a:pPr>
                <a:defRPr/>
              </a:pPr>
              <a:t>‹#›</a:t>
            </a:fld>
            <a:endParaRPr lang="en-US"/>
          </a:p>
        </p:txBody>
      </p:sp>
    </p:spTree>
    <p:extLst>
      <p:ext uri="{BB962C8B-B14F-4D97-AF65-F5344CB8AC3E}">
        <p14:creationId xmlns:p14="http://schemas.microsoft.com/office/powerpoint/2010/main" val="291072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17F352DA-D0E1-7C4A-BFE9-F7F6F8836551}" type="slidenum">
              <a:rPr lang="en-US"/>
              <a:pPr>
                <a:defRPr/>
              </a:pPr>
              <a:t>‹#›</a:t>
            </a:fld>
            <a:endParaRPr lang="en-US"/>
          </a:p>
        </p:txBody>
      </p:sp>
    </p:spTree>
    <p:extLst>
      <p:ext uri="{BB962C8B-B14F-4D97-AF65-F5344CB8AC3E}">
        <p14:creationId xmlns:p14="http://schemas.microsoft.com/office/powerpoint/2010/main" val="470870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D2E8D9A7-8F9D-9A4E-9304-F1247B8F38AC}" type="slidenum">
              <a:rPr lang="en-US"/>
              <a:pPr>
                <a:defRPr/>
              </a:pPr>
              <a:t>‹#›</a:t>
            </a:fld>
            <a:endParaRPr lang="en-US"/>
          </a:p>
        </p:txBody>
      </p:sp>
    </p:spTree>
    <p:extLst>
      <p:ext uri="{BB962C8B-B14F-4D97-AF65-F5344CB8AC3E}">
        <p14:creationId xmlns:p14="http://schemas.microsoft.com/office/powerpoint/2010/main" val="417410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DBCAEC7F-091B-AF43-849A-77A9EE39CFA7}" type="slidenum">
              <a:rPr lang="en-US"/>
              <a:pPr>
                <a:defRPr/>
              </a:pPr>
              <a:t>‹#›</a:t>
            </a:fld>
            <a:endParaRPr lang="en-US"/>
          </a:p>
        </p:txBody>
      </p:sp>
    </p:spTree>
    <p:extLst>
      <p:ext uri="{BB962C8B-B14F-4D97-AF65-F5344CB8AC3E}">
        <p14:creationId xmlns:p14="http://schemas.microsoft.com/office/powerpoint/2010/main" val="297892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4A2BF48-3630-824C-BD1B-F8FA76E9F437}" type="slidenum">
              <a:rPr lang="en-US"/>
              <a:pPr>
                <a:defRPr/>
              </a:pPr>
              <a:t>‹#›</a:t>
            </a:fld>
            <a:endParaRPr lang="en-US"/>
          </a:p>
        </p:txBody>
      </p:sp>
    </p:spTree>
    <p:extLst>
      <p:ext uri="{BB962C8B-B14F-4D97-AF65-F5344CB8AC3E}">
        <p14:creationId xmlns:p14="http://schemas.microsoft.com/office/powerpoint/2010/main" val="292988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5FB04139-ADCA-C34D-AAD7-E5291518F3FA}" type="slidenum">
              <a:rPr lang="en-US"/>
              <a:pPr>
                <a:defRPr/>
              </a:pPr>
              <a:t>‹#›</a:t>
            </a:fld>
            <a:endParaRPr lang="en-US"/>
          </a:p>
        </p:txBody>
      </p:sp>
    </p:spTree>
    <p:extLst>
      <p:ext uri="{BB962C8B-B14F-4D97-AF65-F5344CB8AC3E}">
        <p14:creationId xmlns:p14="http://schemas.microsoft.com/office/powerpoint/2010/main" val="2816311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C59ED05E-201F-814A-A226-151DB86721B3}" type="slidenum">
              <a:rPr lang="en-US"/>
              <a:pPr>
                <a:defRPr/>
              </a:pPr>
              <a:t>‹#›</a:t>
            </a:fld>
            <a:endParaRPr lang="en-US"/>
          </a:p>
        </p:txBody>
      </p:sp>
    </p:spTree>
    <p:extLst>
      <p:ext uri="{BB962C8B-B14F-4D97-AF65-F5344CB8AC3E}">
        <p14:creationId xmlns:p14="http://schemas.microsoft.com/office/powerpoint/2010/main" val="2761093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5C47604-CBD1-2B40-B392-70F353D3B510}" type="slidenum">
              <a:rPr lang="en-US"/>
              <a:pPr>
                <a:defRPr/>
              </a:pPr>
              <a:t>‹#›</a:t>
            </a:fld>
            <a:endParaRPr lang="en-US"/>
          </a:p>
        </p:txBody>
      </p:sp>
    </p:spTree>
    <p:extLst>
      <p:ext uri="{BB962C8B-B14F-4D97-AF65-F5344CB8AC3E}">
        <p14:creationId xmlns:p14="http://schemas.microsoft.com/office/powerpoint/2010/main" val="2726733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138C1AA1-3194-E84F-86CF-35187CB62EEC}" type="slidenum">
              <a:rPr lang="en-US"/>
              <a:pPr>
                <a:defRPr/>
              </a:pPr>
              <a:t>‹#›</a:t>
            </a:fld>
            <a:endParaRPr lang="en-US"/>
          </a:p>
        </p:txBody>
      </p:sp>
    </p:spTree>
    <p:extLst>
      <p:ext uri="{BB962C8B-B14F-4D97-AF65-F5344CB8AC3E}">
        <p14:creationId xmlns:p14="http://schemas.microsoft.com/office/powerpoint/2010/main" val="218383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F10F5D6C-982B-9448-B6CE-B47140173A01}" type="slidenum">
              <a:rPr lang="en-US"/>
              <a:pPr>
                <a:defRPr/>
              </a:pPr>
              <a:t>‹#›</a:t>
            </a:fld>
            <a:endParaRPr lang="en-US"/>
          </a:p>
        </p:txBody>
      </p:sp>
    </p:spTree>
    <p:extLst>
      <p:ext uri="{BB962C8B-B14F-4D97-AF65-F5344CB8AC3E}">
        <p14:creationId xmlns:p14="http://schemas.microsoft.com/office/powerpoint/2010/main" val="319327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2D220C67-E480-C24A-94A3-AE99484CF92D}" type="slidenum">
              <a:rPr lang="en-US"/>
              <a:pPr>
                <a:defRPr/>
              </a:pPr>
              <a:t>‹#›</a:t>
            </a:fld>
            <a:endParaRPr lang="en-US"/>
          </a:p>
        </p:txBody>
      </p:sp>
    </p:spTree>
    <p:extLst>
      <p:ext uri="{BB962C8B-B14F-4D97-AF65-F5344CB8AC3E}">
        <p14:creationId xmlns:p14="http://schemas.microsoft.com/office/powerpoint/2010/main" val="1388493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C6213082-F0B6-9942-8089-72E2F71325DB}" type="slidenum">
              <a:rPr lang="en-US"/>
              <a:pPr>
                <a:defRPr/>
              </a:pPr>
              <a:t>‹#›</a:t>
            </a:fld>
            <a:endParaRPr lang="en-US"/>
          </a:p>
        </p:txBody>
      </p:sp>
    </p:spTree>
    <p:extLst>
      <p:ext uri="{BB962C8B-B14F-4D97-AF65-F5344CB8AC3E}">
        <p14:creationId xmlns:p14="http://schemas.microsoft.com/office/powerpoint/2010/main" val="2321034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3787541-2A8B-9F44-97C7-BF5B51126665}" type="slidenum">
              <a:rPr lang="en-US"/>
              <a:pPr>
                <a:defRPr/>
              </a:pPr>
              <a:t>‹#›</a:t>
            </a:fld>
            <a:endParaRPr lang="en-US"/>
          </a:p>
        </p:txBody>
      </p:sp>
    </p:spTree>
    <p:extLst>
      <p:ext uri="{BB962C8B-B14F-4D97-AF65-F5344CB8AC3E}">
        <p14:creationId xmlns:p14="http://schemas.microsoft.com/office/powerpoint/2010/main" val="370330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83945BB8-5EA7-1440-9441-A71D8B0B96DC}" type="slidenum">
              <a:rPr lang="en-US"/>
              <a:pPr>
                <a:defRPr/>
              </a:pPr>
              <a:t>‹#›</a:t>
            </a:fld>
            <a:endParaRPr lang="en-US"/>
          </a:p>
        </p:txBody>
      </p:sp>
    </p:spTree>
    <p:extLst>
      <p:ext uri="{BB962C8B-B14F-4D97-AF65-F5344CB8AC3E}">
        <p14:creationId xmlns:p14="http://schemas.microsoft.com/office/powerpoint/2010/main" val="732002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436DD66E-875F-9D48-83FE-7BCB3F6030F7}" type="slidenum">
              <a:rPr lang="en-US"/>
              <a:pPr>
                <a:defRPr/>
              </a:pPr>
              <a:t>‹#›</a:t>
            </a:fld>
            <a:endParaRPr lang="en-US"/>
          </a:p>
        </p:txBody>
      </p:sp>
    </p:spTree>
    <p:extLst>
      <p:ext uri="{BB962C8B-B14F-4D97-AF65-F5344CB8AC3E}">
        <p14:creationId xmlns:p14="http://schemas.microsoft.com/office/powerpoint/2010/main" val="3216197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CB59F018-965C-4345-BE25-09D31AB95EBD}" type="slidenum">
              <a:rPr lang="en-US"/>
              <a:pPr>
                <a:defRPr/>
              </a:pPr>
              <a:t>‹#›</a:t>
            </a:fld>
            <a:endParaRPr lang="en-US"/>
          </a:p>
        </p:txBody>
      </p:sp>
    </p:spTree>
    <p:extLst>
      <p:ext uri="{BB962C8B-B14F-4D97-AF65-F5344CB8AC3E}">
        <p14:creationId xmlns:p14="http://schemas.microsoft.com/office/powerpoint/2010/main" val="21731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6CA93D6E-C54D-C44F-81B5-0D3B0F8E163F}" type="slidenum">
              <a:rPr lang="en-US"/>
              <a:pPr>
                <a:defRPr/>
              </a:pPr>
              <a:t>‹#›</a:t>
            </a:fld>
            <a:endParaRPr lang="en-US"/>
          </a:p>
        </p:txBody>
      </p:sp>
    </p:spTree>
    <p:extLst>
      <p:ext uri="{BB962C8B-B14F-4D97-AF65-F5344CB8AC3E}">
        <p14:creationId xmlns:p14="http://schemas.microsoft.com/office/powerpoint/2010/main" val="715047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09C10F5-E8D1-464D-96AB-21E019347296}" type="slidenum">
              <a:rPr lang="en-US"/>
              <a:pPr>
                <a:defRPr/>
              </a:pPr>
              <a:t>‹#›</a:t>
            </a:fld>
            <a:endParaRPr lang="en-US"/>
          </a:p>
        </p:txBody>
      </p:sp>
    </p:spTree>
    <p:extLst>
      <p:ext uri="{BB962C8B-B14F-4D97-AF65-F5344CB8AC3E}">
        <p14:creationId xmlns:p14="http://schemas.microsoft.com/office/powerpoint/2010/main" val="1837105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EE059C23-F37F-CB42-9CF6-F8948B449371}" type="slidenum">
              <a:rPr lang="en-US"/>
              <a:pPr>
                <a:defRPr/>
              </a:pPr>
              <a:t>‹#›</a:t>
            </a:fld>
            <a:endParaRPr lang="en-US"/>
          </a:p>
        </p:txBody>
      </p:sp>
    </p:spTree>
    <p:extLst>
      <p:ext uri="{BB962C8B-B14F-4D97-AF65-F5344CB8AC3E}">
        <p14:creationId xmlns:p14="http://schemas.microsoft.com/office/powerpoint/2010/main" val="1315946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F814A343-2E2C-3F42-A119-0E53DFE56A40}" type="slidenum">
              <a:rPr lang="en-US"/>
              <a:pPr>
                <a:defRPr/>
              </a:pPr>
              <a:t>‹#›</a:t>
            </a:fld>
            <a:endParaRPr lang="en-US"/>
          </a:p>
        </p:txBody>
      </p:sp>
    </p:spTree>
    <p:extLst>
      <p:ext uri="{BB962C8B-B14F-4D97-AF65-F5344CB8AC3E}">
        <p14:creationId xmlns:p14="http://schemas.microsoft.com/office/powerpoint/2010/main" val="114222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E960765A-B104-4C41-B555-EA3614CE80FB}" type="slidenum">
              <a:rPr lang="en-US"/>
              <a:pPr>
                <a:defRPr/>
              </a:pPr>
              <a:t>‹#›</a:t>
            </a:fld>
            <a:endParaRPr lang="en-US"/>
          </a:p>
        </p:txBody>
      </p:sp>
    </p:spTree>
    <p:extLst>
      <p:ext uri="{BB962C8B-B14F-4D97-AF65-F5344CB8AC3E}">
        <p14:creationId xmlns:p14="http://schemas.microsoft.com/office/powerpoint/2010/main" val="800590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A6DAFCC4-B1B8-204A-AC69-57AB0B2E0425}" type="slidenum">
              <a:rPr lang="en-US"/>
              <a:pPr>
                <a:defRPr/>
              </a:pPr>
              <a:t>‹#›</a:t>
            </a:fld>
            <a:endParaRPr lang="en-US"/>
          </a:p>
        </p:txBody>
      </p:sp>
    </p:spTree>
    <p:extLst>
      <p:ext uri="{BB962C8B-B14F-4D97-AF65-F5344CB8AC3E}">
        <p14:creationId xmlns:p14="http://schemas.microsoft.com/office/powerpoint/2010/main" val="2297123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25D2FFF3-4775-B24C-8D96-7A89F1756AE0}" type="slidenum">
              <a:rPr lang="en-US"/>
              <a:pPr>
                <a:defRPr/>
              </a:pPr>
              <a:t>‹#›</a:t>
            </a:fld>
            <a:endParaRPr lang="en-US"/>
          </a:p>
        </p:txBody>
      </p:sp>
    </p:spTree>
    <p:extLst>
      <p:ext uri="{BB962C8B-B14F-4D97-AF65-F5344CB8AC3E}">
        <p14:creationId xmlns:p14="http://schemas.microsoft.com/office/powerpoint/2010/main" val="331547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D889E023-9594-D243-A318-45426128DD27}" type="slidenum">
              <a:rPr lang="en-US"/>
              <a:pPr>
                <a:defRPr/>
              </a:pPr>
              <a:t>‹#›</a:t>
            </a:fld>
            <a:endParaRPr lang="en-US"/>
          </a:p>
        </p:txBody>
      </p:sp>
    </p:spTree>
    <p:extLst>
      <p:ext uri="{BB962C8B-B14F-4D97-AF65-F5344CB8AC3E}">
        <p14:creationId xmlns:p14="http://schemas.microsoft.com/office/powerpoint/2010/main" val="705058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9F5F84E2-E6FF-1C4E-A273-27BE758FA940}" type="slidenum">
              <a:rPr lang="en-US"/>
              <a:pPr>
                <a:defRPr/>
              </a:pPr>
              <a:t>‹#›</a:t>
            </a:fld>
            <a:endParaRPr lang="en-US"/>
          </a:p>
        </p:txBody>
      </p:sp>
    </p:spTree>
    <p:extLst>
      <p:ext uri="{BB962C8B-B14F-4D97-AF65-F5344CB8AC3E}">
        <p14:creationId xmlns:p14="http://schemas.microsoft.com/office/powerpoint/2010/main" val="2988039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4A4A4823-E659-8045-AE2F-3347E07E0528}" type="slidenum">
              <a:rPr lang="en-US"/>
              <a:pPr>
                <a:defRPr/>
              </a:pPr>
              <a:t>‹#›</a:t>
            </a:fld>
            <a:endParaRPr lang="en-US"/>
          </a:p>
        </p:txBody>
      </p:sp>
    </p:spTree>
    <p:extLst>
      <p:ext uri="{BB962C8B-B14F-4D97-AF65-F5344CB8AC3E}">
        <p14:creationId xmlns:p14="http://schemas.microsoft.com/office/powerpoint/2010/main" val="1855674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E18AC36F-0B60-424B-9A26-B957BB3C0BE4}" type="slidenum">
              <a:rPr lang="en-US"/>
              <a:pPr>
                <a:defRPr/>
              </a:pPr>
              <a:t>‹#›</a:t>
            </a:fld>
            <a:endParaRPr lang="en-US"/>
          </a:p>
        </p:txBody>
      </p:sp>
    </p:spTree>
    <p:extLst>
      <p:ext uri="{BB962C8B-B14F-4D97-AF65-F5344CB8AC3E}">
        <p14:creationId xmlns:p14="http://schemas.microsoft.com/office/powerpoint/2010/main" val="267770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DA425110-F9AC-7947-BA63-888218931310}" type="slidenum">
              <a:rPr lang="en-US"/>
              <a:pPr>
                <a:defRPr/>
              </a:pPr>
              <a:t>‹#›</a:t>
            </a:fld>
            <a:endParaRPr lang="en-US"/>
          </a:p>
        </p:txBody>
      </p:sp>
    </p:spTree>
    <p:extLst>
      <p:ext uri="{BB962C8B-B14F-4D97-AF65-F5344CB8AC3E}">
        <p14:creationId xmlns:p14="http://schemas.microsoft.com/office/powerpoint/2010/main" val="1916103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9E7F7C28-F5D4-D149-9E45-5C13A8DE1923}" type="slidenum">
              <a:rPr lang="en-US"/>
              <a:pPr>
                <a:defRPr/>
              </a:pPr>
              <a:t>‹#›</a:t>
            </a:fld>
            <a:endParaRPr lang="en-US"/>
          </a:p>
        </p:txBody>
      </p:sp>
    </p:spTree>
    <p:extLst>
      <p:ext uri="{BB962C8B-B14F-4D97-AF65-F5344CB8AC3E}">
        <p14:creationId xmlns:p14="http://schemas.microsoft.com/office/powerpoint/2010/main" val="3045766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4B5540C0-D062-2A44-B2CD-76942C2D2513}" type="slidenum">
              <a:rPr lang="en-US"/>
              <a:pPr>
                <a:defRPr/>
              </a:pPr>
              <a:t>‹#›</a:t>
            </a:fld>
            <a:endParaRPr lang="en-US"/>
          </a:p>
        </p:txBody>
      </p:sp>
    </p:spTree>
    <p:extLst>
      <p:ext uri="{BB962C8B-B14F-4D97-AF65-F5344CB8AC3E}">
        <p14:creationId xmlns:p14="http://schemas.microsoft.com/office/powerpoint/2010/main" val="76799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7BC9AD-A9CD-F24B-8DBD-A50E6EEA2059}" type="slidenum">
              <a:rPr lang="en-US"/>
              <a:pPr>
                <a:defRPr/>
              </a:pPr>
              <a:t>‹#›</a:t>
            </a:fld>
            <a:endParaRPr lang="en-US"/>
          </a:p>
        </p:txBody>
      </p:sp>
    </p:spTree>
    <p:extLst>
      <p:ext uri="{BB962C8B-B14F-4D97-AF65-F5344CB8AC3E}">
        <p14:creationId xmlns:p14="http://schemas.microsoft.com/office/powerpoint/2010/main" val="4060796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613022-55DD-0245-86FC-1D670AF9FFCF}" type="slidenum">
              <a:rPr lang="en-US"/>
              <a:pPr>
                <a:defRPr/>
              </a:pPr>
              <a:t>‹#›</a:t>
            </a:fld>
            <a:endParaRPr lang="en-US"/>
          </a:p>
        </p:txBody>
      </p:sp>
    </p:spTree>
    <p:extLst>
      <p:ext uri="{BB962C8B-B14F-4D97-AF65-F5344CB8AC3E}">
        <p14:creationId xmlns:p14="http://schemas.microsoft.com/office/powerpoint/2010/main" val="2996840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EC6F9D3-3918-6A40-AC17-2E49A58A8C12}" type="slidenum">
              <a:rPr lang="en-US"/>
              <a:pPr>
                <a:defRPr/>
              </a:pPr>
              <a:t>‹#›</a:t>
            </a:fld>
            <a:endParaRPr lang="en-US"/>
          </a:p>
        </p:txBody>
      </p:sp>
    </p:spTree>
    <p:extLst>
      <p:ext uri="{BB962C8B-B14F-4D97-AF65-F5344CB8AC3E}">
        <p14:creationId xmlns:p14="http://schemas.microsoft.com/office/powerpoint/2010/main" val="1027925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0F590D0-1BF3-0742-9B86-500938EC46E5}" type="slidenum">
              <a:rPr lang="en-US"/>
              <a:pPr>
                <a:defRPr/>
              </a:pPr>
              <a:t>‹#›</a:t>
            </a:fld>
            <a:endParaRPr lang="en-US"/>
          </a:p>
        </p:txBody>
      </p:sp>
    </p:spTree>
    <p:extLst>
      <p:ext uri="{BB962C8B-B14F-4D97-AF65-F5344CB8AC3E}">
        <p14:creationId xmlns:p14="http://schemas.microsoft.com/office/powerpoint/2010/main" val="2747434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03D6A207-4595-D94E-A19E-B11CB3764A81}" type="slidenum">
              <a:rPr lang="en-US"/>
              <a:pPr>
                <a:defRPr/>
              </a:pPr>
              <a:t>‹#›</a:t>
            </a:fld>
            <a:endParaRPr lang="en-US"/>
          </a:p>
        </p:txBody>
      </p:sp>
    </p:spTree>
    <p:extLst>
      <p:ext uri="{BB962C8B-B14F-4D97-AF65-F5344CB8AC3E}">
        <p14:creationId xmlns:p14="http://schemas.microsoft.com/office/powerpoint/2010/main" val="3423598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1E6E401-03C0-9344-A970-4DC5F1608EEC}" type="slidenum">
              <a:rPr lang="en-US"/>
              <a:pPr>
                <a:defRPr/>
              </a:pPr>
              <a:t>‹#›</a:t>
            </a:fld>
            <a:endParaRPr lang="en-US"/>
          </a:p>
        </p:txBody>
      </p:sp>
    </p:spTree>
    <p:extLst>
      <p:ext uri="{BB962C8B-B14F-4D97-AF65-F5344CB8AC3E}">
        <p14:creationId xmlns:p14="http://schemas.microsoft.com/office/powerpoint/2010/main" val="2861302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48BC3AE-7F99-D341-A762-231BD8489252}" type="slidenum">
              <a:rPr lang="en-US"/>
              <a:pPr>
                <a:defRPr/>
              </a:pPr>
              <a:t>‹#›</a:t>
            </a:fld>
            <a:endParaRPr lang="en-US"/>
          </a:p>
        </p:txBody>
      </p:sp>
    </p:spTree>
    <p:extLst>
      <p:ext uri="{BB962C8B-B14F-4D97-AF65-F5344CB8AC3E}">
        <p14:creationId xmlns:p14="http://schemas.microsoft.com/office/powerpoint/2010/main" val="2169823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C39C9BD1-74CE-6F4F-8589-5CAE1A01B8B2}" type="slidenum">
              <a:rPr lang="en-US"/>
              <a:pPr>
                <a:defRPr/>
              </a:pPr>
              <a:t>‹#›</a:t>
            </a:fld>
            <a:endParaRPr lang="en-US"/>
          </a:p>
        </p:txBody>
      </p:sp>
    </p:spTree>
    <p:extLst>
      <p:ext uri="{BB962C8B-B14F-4D97-AF65-F5344CB8AC3E}">
        <p14:creationId xmlns:p14="http://schemas.microsoft.com/office/powerpoint/2010/main" val="150301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8D2F0B33-FDB5-5A4D-B2A4-015E1E7B52B9}" type="slidenum">
              <a:rPr lang="en-US"/>
              <a:pPr>
                <a:defRPr/>
              </a:pPr>
              <a:t>‹#›</a:t>
            </a:fld>
            <a:endParaRPr lang="en-US"/>
          </a:p>
        </p:txBody>
      </p:sp>
    </p:spTree>
    <p:extLst>
      <p:ext uri="{BB962C8B-B14F-4D97-AF65-F5344CB8AC3E}">
        <p14:creationId xmlns:p14="http://schemas.microsoft.com/office/powerpoint/2010/main" val="724655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55A92186-0CBF-324A-ABDD-0FF542B97E5D}" type="slidenum">
              <a:rPr lang="en-US"/>
              <a:pPr>
                <a:defRPr/>
              </a:pPr>
              <a:t>‹#›</a:t>
            </a:fld>
            <a:endParaRPr lang="en-US"/>
          </a:p>
        </p:txBody>
      </p:sp>
    </p:spTree>
    <p:extLst>
      <p:ext uri="{BB962C8B-B14F-4D97-AF65-F5344CB8AC3E}">
        <p14:creationId xmlns:p14="http://schemas.microsoft.com/office/powerpoint/2010/main" val="2916380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F62D815A-8268-294F-A967-3FC9FB8132FB}" type="slidenum">
              <a:rPr lang="en-US"/>
              <a:pPr>
                <a:defRPr/>
              </a:pPr>
              <a:t>‹#›</a:t>
            </a:fld>
            <a:endParaRPr lang="en-US"/>
          </a:p>
        </p:txBody>
      </p:sp>
    </p:spTree>
    <p:extLst>
      <p:ext uri="{BB962C8B-B14F-4D97-AF65-F5344CB8AC3E}">
        <p14:creationId xmlns:p14="http://schemas.microsoft.com/office/powerpoint/2010/main" val="692062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3B1BD7-A9AB-7340-9A41-EE00330DFD3D}" type="slidenum">
              <a:rPr lang="en-US"/>
              <a:pPr>
                <a:defRPr/>
              </a:pPr>
              <a:t>‹#›</a:t>
            </a:fld>
            <a:endParaRPr lang="en-US"/>
          </a:p>
        </p:txBody>
      </p:sp>
    </p:spTree>
    <p:extLst>
      <p:ext uri="{BB962C8B-B14F-4D97-AF65-F5344CB8AC3E}">
        <p14:creationId xmlns:p14="http://schemas.microsoft.com/office/powerpoint/2010/main" val="487775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6FD42F26-3F01-5E46-9CB1-10777CA6BE89}" type="slidenum">
              <a:rPr lang="en-US"/>
              <a:pPr>
                <a:defRPr/>
              </a:pPr>
              <a:t>‹#›</a:t>
            </a:fld>
            <a:endParaRPr lang="en-US"/>
          </a:p>
        </p:txBody>
      </p:sp>
    </p:spTree>
    <p:extLst>
      <p:ext uri="{BB962C8B-B14F-4D97-AF65-F5344CB8AC3E}">
        <p14:creationId xmlns:p14="http://schemas.microsoft.com/office/powerpoint/2010/main" val="1848035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387FF3A9-3EA7-014D-9BE4-B2D53DA313F3}" type="slidenum">
              <a:rPr lang="en-US"/>
              <a:pPr>
                <a:defRPr/>
              </a:pPr>
              <a:t>‹#›</a:t>
            </a:fld>
            <a:endParaRPr lang="en-US"/>
          </a:p>
        </p:txBody>
      </p:sp>
    </p:spTree>
    <p:extLst>
      <p:ext uri="{BB962C8B-B14F-4D97-AF65-F5344CB8AC3E}">
        <p14:creationId xmlns:p14="http://schemas.microsoft.com/office/powerpoint/2010/main" val="4098709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4DB4FC27-FC9D-5047-91F5-D723BA3780C3}" type="slidenum">
              <a:rPr lang="en-US"/>
              <a:pPr>
                <a:defRPr/>
              </a:pPr>
              <a:t>‹#›</a:t>
            </a:fld>
            <a:endParaRPr lang="en-US"/>
          </a:p>
        </p:txBody>
      </p:sp>
    </p:spTree>
    <p:extLst>
      <p:ext uri="{BB962C8B-B14F-4D97-AF65-F5344CB8AC3E}">
        <p14:creationId xmlns:p14="http://schemas.microsoft.com/office/powerpoint/2010/main" val="3591972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344BBE7D-8DD1-0E48-B144-D7B9F3D88411}" type="slidenum">
              <a:rPr lang="en-US"/>
              <a:pPr>
                <a:defRPr/>
              </a:pPr>
              <a:t>‹#›</a:t>
            </a:fld>
            <a:endParaRPr lang="en-US"/>
          </a:p>
        </p:txBody>
      </p:sp>
    </p:spTree>
    <p:extLst>
      <p:ext uri="{BB962C8B-B14F-4D97-AF65-F5344CB8AC3E}">
        <p14:creationId xmlns:p14="http://schemas.microsoft.com/office/powerpoint/2010/main" val="3669814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32529CDF-399C-2048-9077-3B666B5D86BC}" type="slidenum">
              <a:rPr lang="en-US"/>
              <a:pPr>
                <a:defRPr/>
              </a:pPr>
              <a:t>‹#›</a:t>
            </a:fld>
            <a:endParaRPr lang="en-US"/>
          </a:p>
        </p:txBody>
      </p:sp>
    </p:spTree>
    <p:extLst>
      <p:ext uri="{BB962C8B-B14F-4D97-AF65-F5344CB8AC3E}">
        <p14:creationId xmlns:p14="http://schemas.microsoft.com/office/powerpoint/2010/main" val="763723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698A0022-A90F-154B-8DA2-4009D0329F6F}" type="slidenum">
              <a:rPr lang="en-US"/>
              <a:pPr>
                <a:defRPr/>
              </a:pPr>
              <a:t>‹#›</a:t>
            </a:fld>
            <a:endParaRPr lang="en-US"/>
          </a:p>
        </p:txBody>
      </p:sp>
    </p:spTree>
    <p:extLst>
      <p:ext uri="{BB962C8B-B14F-4D97-AF65-F5344CB8AC3E}">
        <p14:creationId xmlns:p14="http://schemas.microsoft.com/office/powerpoint/2010/main" val="4672142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835EBF5B-F9DB-E643-B3FD-A27CFAFA7597}" type="slidenum">
              <a:rPr lang="en-US"/>
              <a:pPr>
                <a:defRPr/>
              </a:pPr>
              <a:t>‹#›</a:t>
            </a:fld>
            <a:endParaRPr lang="en-US"/>
          </a:p>
        </p:txBody>
      </p:sp>
    </p:spTree>
    <p:extLst>
      <p:ext uri="{BB962C8B-B14F-4D97-AF65-F5344CB8AC3E}">
        <p14:creationId xmlns:p14="http://schemas.microsoft.com/office/powerpoint/2010/main" val="13383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81DC0907-09C8-7541-9785-1EB76A64FDC6}" type="slidenum">
              <a:rPr lang="en-US"/>
              <a:pPr>
                <a:defRPr/>
              </a:pPr>
              <a:t>‹#›</a:t>
            </a:fld>
            <a:endParaRPr lang="en-US"/>
          </a:p>
        </p:txBody>
      </p:sp>
    </p:spTree>
    <p:extLst>
      <p:ext uri="{BB962C8B-B14F-4D97-AF65-F5344CB8AC3E}">
        <p14:creationId xmlns:p14="http://schemas.microsoft.com/office/powerpoint/2010/main" val="2995956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2F2850E9-7B21-B348-BB98-4553CEEDE426}" type="slidenum">
              <a:rPr lang="en-US"/>
              <a:pPr>
                <a:defRPr/>
              </a:pPr>
              <a:t>‹#›</a:t>
            </a:fld>
            <a:endParaRPr lang="en-US"/>
          </a:p>
        </p:txBody>
      </p:sp>
    </p:spTree>
    <p:extLst>
      <p:ext uri="{BB962C8B-B14F-4D97-AF65-F5344CB8AC3E}">
        <p14:creationId xmlns:p14="http://schemas.microsoft.com/office/powerpoint/2010/main" val="844127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73B9C18D-ABB8-E34E-BC36-D56034593D03}" type="slidenum">
              <a:rPr lang="en-US"/>
              <a:pPr>
                <a:defRPr/>
              </a:pPr>
              <a:t>‹#›</a:t>
            </a:fld>
            <a:endParaRPr lang="en-US"/>
          </a:p>
        </p:txBody>
      </p:sp>
    </p:spTree>
    <p:extLst>
      <p:ext uri="{BB962C8B-B14F-4D97-AF65-F5344CB8AC3E}">
        <p14:creationId xmlns:p14="http://schemas.microsoft.com/office/powerpoint/2010/main" val="2911806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3096E872-9A6C-E34A-9418-20716E40888A}" type="slidenum">
              <a:rPr lang="en-US"/>
              <a:pPr>
                <a:defRPr/>
              </a:pPr>
              <a:t>‹#›</a:t>
            </a:fld>
            <a:endParaRPr lang="en-US"/>
          </a:p>
        </p:txBody>
      </p:sp>
    </p:spTree>
    <p:extLst>
      <p:ext uri="{BB962C8B-B14F-4D97-AF65-F5344CB8AC3E}">
        <p14:creationId xmlns:p14="http://schemas.microsoft.com/office/powerpoint/2010/main" val="145571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1DE23510-D20C-264D-A576-CA5A19E1BB97}" type="slidenum">
              <a:rPr lang="en-US"/>
              <a:pPr>
                <a:defRPr/>
              </a:pPr>
              <a:t>‹#›</a:t>
            </a:fld>
            <a:endParaRPr lang="en-US"/>
          </a:p>
        </p:txBody>
      </p:sp>
    </p:spTree>
    <p:extLst>
      <p:ext uri="{BB962C8B-B14F-4D97-AF65-F5344CB8AC3E}">
        <p14:creationId xmlns:p14="http://schemas.microsoft.com/office/powerpoint/2010/main" val="4029244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82B9853-2DCA-AA4D-B355-28547C9FA0A4}" type="slidenum">
              <a:rPr lang="en-US"/>
              <a:pPr>
                <a:defRPr/>
              </a:pPr>
              <a:t>‹#›</a:t>
            </a:fld>
            <a:endParaRPr lang="en-US"/>
          </a:p>
        </p:txBody>
      </p:sp>
    </p:spTree>
    <p:extLst>
      <p:ext uri="{BB962C8B-B14F-4D97-AF65-F5344CB8AC3E}">
        <p14:creationId xmlns:p14="http://schemas.microsoft.com/office/powerpoint/2010/main" val="210654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0CCDA7E8-A7E6-CE49-A4D8-E7EBB3BBC6B1}" type="slidenum">
              <a:rPr lang="en-US"/>
              <a:pPr>
                <a:defRPr/>
              </a:pPr>
              <a:t>‹#›</a:t>
            </a:fld>
            <a:endParaRPr lang="en-US"/>
          </a:p>
        </p:txBody>
      </p:sp>
    </p:spTree>
    <p:extLst>
      <p:ext uri="{BB962C8B-B14F-4D97-AF65-F5344CB8AC3E}">
        <p14:creationId xmlns:p14="http://schemas.microsoft.com/office/powerpoint/2010/main" val="2896147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562023C6-33A6-A042-9B62-DA20012E4F98}" type="slidenum">
              <a:rPr lang="en-US"/>
              <a:pPr>
                <a:defRPr/>
              </a:pPr>
              <a:t>‹#›</a:t>
            </a:fld>
            <a:endParaRPr lang="en-US"/>
          </a:p>
        </p:txBody>
      </p:sp>
    </p:spTree>
    <p:extLst>
      <p:ext uri="{BB962C8B-B14F-4D97-AF65-F5344CB8AC3E}">
        <p14:creationId xmlns:p14="http://schemas.microsoft.com/office/powerpoint/2010/main" val="1066613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F70CF6D0-1236-8940-85ED-46EF20E1D262}" type="slidenum">
              <a:rPr lang="en-US"/>
              <a:pPr>
                <a:defRPr/>
              </a:pPr>
              <a:t>‹#›</a:t>
            </a:fld>
            <a:endParaRPr lang="en-US"/>
          </a:p>
        </p:txBody>
      </p:sp>
    </p:spTree>
    <p:extLst>
      <p:ext uri="{BB962C8B-B14F-4D97-AF65-F5344CB8AC3E}">
        <p14:creationId xmlns:p14="http://schemas.microsoft.com/office/powerpoint/2010/main" val="1132507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39FC8F8B-7674-D341-83B2-4F128094CD69}" type="slidenum">
              <a:rPr lang="en-US"/>
              <a:pPr>
                <a:defRPr/>
              </a:pPr>
              <a:t>‹#›</a:t>
            </a:fld>
            <a:endParaRPr lang="en-US"/>
          </a:p>
        </p:txBody>
      </p:sp>
    </p:spTree>
    <p:extLst>
      <p:ext uri="{BB962C8B-B14F-4D97-AF65-F5344CB8AC3E}">
        <p14:creationId xmlns:p14="http://schemas.microsoft.com/office/powerpoint/2010/main" val="4108185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586A28B4-7F36-284A-8FAF-E59981AA677A}" type="slidenum">
              <a:rPr lang="en-US"/>
              <a:pPr>
                <a:defRPr/>
              </a:pPr>
              <a:t>‹#›</a:t>
            </a:fld>
            <a:endParaRPr lang="en-US"/>
          </a:p>
        </p:txBody>
      </p:sp>
    </p:spTree>
    <p:extLst>
      <p:ext uri="{BB962C8B-B14F-4D97-AF65-F5344CB8AC3E}">
        <p14:creationId xmlns:p14="http://schemas.microsoft.com/office/powerpoint/2010/main" val="99528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42014861-C54C-574D-A029-95752EE79B36}" type="slidenum">
              <a:rPr lang="en-US"/>
              <a:pPr>
                <a:defRPr/>
              </a:pPr>
              <a:t>‹#›</a:t>
            </a:fld>
            <a:endParaRPr lang="en-US"/>
          </a:p>
        </p:txBody>
      </p:sp>
    </p:spTree>
    <p:extLst>
      <p:ext uri="{BB962C8B-B14F-4D97-AF65-F5344CB8AC3E}">
        <p14:creationId xmlns:p14="http://schemas.microsoft.com/office/powerpoint/2010/main" val="1990184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43212E46-769D-0B4A-9A3E-971F73104A8A}" type="slidenum">
              <a:rPr lang="en-US"/>
              <a:pPr>
                <a:defRPr/>
              </a:pPr>
              <a:t>‹#›</a:t>
            </a:fld>
            <a:endParaRPr lang="en-US"/>
          </a:p>
        </p:txBody>
      </p:sp>
    </p:spTree>
    <p:extLst>
      <p:ext uri="{BB962C8B-B14F-4D97-AF65-F5344CB8AC3E}">
        <p14:creationId xmlns:p14="http://schemas.microsoft.com/office/powerpoint/2010/main" val="3009156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A9D1F4E-B94A-9F46-8BDF-E41C1326BF7D}" type="slidenum">
              <a:rPr lang="en-US"/>
              <a:pPr>
                <a:defRPr/>
              </a:pPr>
              <a:t>‹#›</a:t>
            </a:fld>
            <a:endParaRPr lang="en-US"/>
          </a:p>
        </p:txBody>
      </p:sp>
    </p:spTree>
    <p:extLst>
      <p:ext uri="{BB962C8B-B14F-4D97-AF65-F5344CB8AC3E}">
        <p14:creationId xmlns:p14="http://schemas.microsoft.com/office/powerpoint/2010/main" val="2840729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B457FF80-8473-E94D-9519-D2415593AE10}" type="slidenum">
              <a:rPr lang="en-US"/>
              <a:pPr>
                <a:defRPr/>
              </a:pPr>
              <a:t>‹#›</a:t>
            </a:fld>
            <a:endParaRPr lang="en-US"/>
          </a:p>
        </p:txBody>
      </p:sp>
    </p:spTree>
    <p:extLst>
      <p:ext uri="{BB962C8B-B14F-4D97-AF65-F5344CB8AC3E}">
        <p14:creationId xmlns:p14="http://schemas.microsoft.com/office/powerpoint/2010/main" val="3199170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5825FC8C-75FF-5A4E-89B1-AA2F723D72CF}" type="slidenum">
              <a:rPr lang="en-US"/>
              <a:pPr>
                <a:defRPr/>
              </a:pPr>
              <a:t>‹#›</a:t>
            </a:fld>
            <a:endParaRPr lang="en-US"/>
          </a:p>
        </p:txBody>
      </p:sp>
    </p:spTree>
    <p:extLst>
      <p:ext uri="{BB962C8B-B14F-4D97-AF65-F5344CB8AC3E}">
        <p14:creationId xmlns:p14="http://schemas.microsoft.com/office/powerpoint/2010/main" val="2998460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09ACBE-96CC-DF49-9E56-8F92E0186DF8}" type="slidenum">
              <a:rPr lang="en-US"/>
              <a:pPr>
                <a:defRPr/>
              </a:pPr>
              <a:t>‹#›</a:t>
            </a:fld>
            <a:endParaRPr lang="en-US"/>
          </a:p>
        </p:txBody>
      </p:sp>
    </p:spTree>
    <p:extLst>
      <p:ext uri="{BB962C8B-B14F-4D97-AF65-F5344CB8AC3E}">
        <p14:creationId xmlns:p14="http://schemas.microsoft.com/office/powerpoint/2010/main" val="2373691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2BF16222-1395-D342-AB81-24DF63D3C938}" type="slidenum">
              <a:rPr lang="en-US"/>
              <a:pPr>
                <a:defRPr/>
              </a:pPr>
              <a:t>‹#›</a:t>
            </a:fld>
            <a:endParaRPr lang="en-US"/>
          </a:p>
        </p:txBody>
      </p:sp>
    </p:spTree>
    <p:extLst>
      <p:ext uri="{BB962C8B-B14F-4D97-AF65-F5344CB8AC3E}">
        <p14:creationId xmlns:p14="http://schemas.microsoft.com/office/powerpoint/2010/main" val="1079247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E54BEE88-D7E1-F74D-A04D-FF9D3C7E8C19}" type="slidenum">
              <a:rPr lang="en-US"/>
              <a:pPr>
                <a:defRPr/>
              </a:pPr>
              <a:t>‹#›</a:t>
            </a:fld>
            <a:endParaRPr lang="en-US"/>
          </a:p>
        </p:txBody>
      </p:sp>
    </p:spTree>
    <p:extLst>
      <p:ext uri="{BB962C8B-B14F-4D97-AF65-F5344CB8AC3E}">
        <p14:creationId xmlns:p14="http://schemas.microsoft.com/office/powerpoint/2010/main" val="482658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0EA658D4-689E-1648-BA97-1F5FD419BC92}" type="slidenum">
              <a:rPr lang="en-US"/>
              <a:pPr>
                <a:defRPr/>
              </a:pPr>
              <a:t>‹#›</a:t>
            </a:fld>
            <a:endParaRPr lang="en-US"/>
          </a:p>
        </p:txBody>
      </p:sp>
    </p:spTree>
    <p:extLst>
      <p:ext uri="{BB962C8B-B14F-4D97-AF65-F5344CB8AC3E}">
        <p14:creationId xmlns:p14="http://schemas.microsoft.com/office/powerpoint/2010/main" val="2149500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5E09AE9-6CA3-5046-B23E-5125AB1A88B2}" type="slidenum">
              <a:rPr lang="en-US"/>
              <a:pPr>
                <a:defRPr/>
              </a:pPr>
              <a:t>‹#›</a:t>
            </a:fld>
            <a:endParaRPr lang="en-US"/>
          </a:p>
        </p:txBody>
      </p:sp>
    </p:spTree>
    <p:extLst>
      <p:ext uri="{BB962C8B-B14F-4D97-AF65-F5344CB8AC3E}">
        <p14:creationId xmlns:p14="http://schemas.microsoft.com/office/powerpoint/2010/main" val="3208767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E45D0280-6E30-AD4C-A1A3-C4B23E573EB0}" type="slidenum">
              <a:rPr lang="en-US"/>
              <a:pPr>
                <a:defRPr/>
              </a:pPr>
              <a:t>‹#›</a:t>
            </a:fld>
            <a:endParaRPr lang="en-US"/>
          </a:p>
        </p:txBody>
      </p:sp>
    </p:spTree>
    <p:extLst>
      <p:ext uri="{BB962C8B-B14F-4D97-AF65-F5344CB8AC3E}">
        <p14:creationId xmlns:p14="http://schemas.microsoft.com/office/powerpoint/2010/main" val="22052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24AE04-E1DB-CE4B-8D2E-F4B847A26719}" type="slidenum">
              <a:rPr lang="en-US"/>
              <a:pPr>
                <a:defRPr/>
              </a:pPr>
              <a:t>‹#›</a:t>
            </a:fld>
            <a:endParaRPr lang="en-US"/>
          </a:p>
        </p:txBody>
      </p:sp>
    </p:spTree>
    <p:extLst>
      <p:ext uri="{BB962C8B-B14F-4D97-AF65-F5344CB8AC3E}">
        <p14:creationId xmlns:p14="http://schemas.microsoft.com/office/powerpoint/2010/main" val="1342810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A50252E0-CEC3-F849-95A8-F5C2255861AC}" type="slidenum">
              <a:rPr lang="en-US"/>
              <a:pPr>
                <a:defRPr/>
              </a:pPr>
              <a:t>‹#›</a:t>
            </a:fld>
            <a:endParaRPr lang="en-US"/>
          </a:p>
        </p:txBody>
      </p:sp>
    </p:spTree>
    <p:extLst>
      <p:ext uri="{BB962C8B-B14F-4D97-AF65-F5344CB8AC3E}">
        <p14:creationId xmlns:p14="http://schemas.microsoft.com/office/powerpoint/2010/main" val="2638515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FB7CEDD7-EA7E-CC4E-9934-2950B03ACC24}" type="slidenum">
              <a:rPr lang="en-US"/>
              <a:pPr>
                <a:defRPr/>
              </a:pPr>
              <a:t>‹#›</a:t>
            </a:fld>
            <a:endParaRPr lang="en-US"/>
          </a:p>
        </p:txBody>
      </p:sp>
    </p:spTree>
    <p:extLst>
      <p:ext uri="{BB962C8B-B14F-4D97-AF65-F5344CB8AC3E}">
        <p14:creationId xmlns:p14="http://schemas.microsoft.com/office/powerpoint/2010/main" val="134385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DE2DE64-1BD6-0649-91D4-779E7FA64F31}" type="slidenum">
              <a:rPr lang="en-US"/>
              <a:pPr>
                <a:defRPr/>
              </a:pPr>
              <a:t>‹#›</a:t>
            </a:fld>
            <a:endParaRPr lang="en-US"/>
          </a:p>
        </p:txBody>
      </p:sp>
    </p:spTree>
    <p:extLst>
      <p:ext uri="{BB962C8B-B14F-4D97-AF65-F5344CB8AC3E}">
        <p14:creationId xmlns:p14="http://schemas.microsoft.com/office/powerpoint/2010/main" val="2102286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BD8F02A2-772C-DB43-8A54-ACF90FD7AA99}" type="slidenum">
              <a:rPr lang="en-US"/>
              <a:pPr>
                <a:defRPr/>
              </a:pPr>
              <a:t>‹#›</a:t>
            </a:fld>
            <a:endParaRPr lang="en-US"/>
          </a:p>
        </p:txBody>
      </p:sp>
    </p:spTree>
    <p:extLst>
      <p:ext uri="{BB962C8B-B14F-4D97-AF65-F5344CB8AC3E}">
        <p14:creationId xmlns:p14="http://schemas.microsoft.com/office/powerpoint/2010/main" val="2976176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A1E15776-F32F-2B4F-9961-C0953122526B}" type="slidenum">
              <a:rPr lang="en-US"/>
              <a:pPr>
                <a:defRPr/>
              </a:pPr>
              <a:t>‹#›</a:t>
            </a:fld>
            <a:endParaRPr lang="en-US"/>
          </a:p>
        </p:txBody>
      </p:sp>
    </p:spTree>
    <p:extLst>
      <p:ext uri="{BB962C8B-B14F-4D97-AF65-F5344CB8AC3E}">
        <p14:creationId xmlns:p14="http://schemas.microsoft.com/office/powerpoint/2010/main" val="3472277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C043E11C-BD67-BB47-8018-64DE8EB81234}" type="slidenum">
              <a:rPr lang="en-US"/>
              <a:pPr>
                <a:defRPr/>
              </a:pPr>
              <a:t>‹#›</a:t>
            </a:fld>
            <a:endParaRPr lang="en-US"/>
          </a:p>
        </p:txBody>
      </p:sp>
    </p:spTree>
    <p:extLst>
      <p:ext uri="{BB962C8B-B14F-4D97-AF65-F5344CB8AC3E}">
        <p14:creationId xmlns:p14="http://schemas.microsoft.com/office/powerpoint/2010/main" val="39815304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0E8E501-EDB5-5E4A-A331-8F30775B0312}" type="slidenum">
              <a:rPr lang="en-US"/>
              <a:pPr>
                <a:defRPr/>
              </a:pPr>
              <a:t>‹#›</a:t>
            </a:fld>
            <a:endParaRPr lang="en-US"/>
          </a:p>
        </p:txBody>
      </p:sp>
    </p:spTree>
    <p:extLst>
      <p:ext uri="{BB962C8B-B14F-4D97-AF65-F5344CB8AC3E}">
        <p14:creationId xmlns:p14="http://schemas.microsoft.com/office/powerpoint/2010/main" val="77268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C5359B7-DC6B-A847-B149-DC937B77AF62}" type="slidenum">
              <a:rPr lang="en-US"/>
              <a:pPr>
                <a:defRPr/>
              </a:pPr>
              <a:t>‹#›</a:t>
            </a:fld>
            <a:endParaRPr lang="en-US"/>
          </a:p>
        </p:txBody>
      </p:sp>
    </p:spTree>
    <p:extLst>
      <p:ext uri="{BB962C8B-B14F-4D97-AF65-F5344CB8AC3E}">
        <p14:creationId xmlns:p14="http://schemas.microsoft.com/office/powerpoint/2010/main" val="3717918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14E67E8-3622-964A-AA37-773B7126C210}" type="slidenum">
              <a:rPr lang="en-US"/>
              <a:pPr>
                <a:defRPr/>
              </a:pPr>
              <a:t>‹#›</a:t>
            </a:fld>
            <a:endParaRPr lang="en-US"/>
          </a:p>
        </p:txBody>
      </p:sp>
    </p:spTree>
    <p:extLst>
      <p:ext uri="{BB962C8B-B14F-4D97-AF65-F5344CB8AC3E}">
        <p14:creationId xmlns:p14="http://schemas.microsoft.com/office/powerpoint/2010/main" val="3601318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0C51CDA0-7D9F-5048-887F-3DE3010B228D}" type="slidenum">
              <a:rPr lang="en-US"/>
              <a:pPr>
                <a:defRPr/>
              </a:pPr>
              <a:t>‹#›</a:t>
            </a:fld>
            <a:endParaRPr lang="en-US"/>
          </a:p>
        </p:txBody>
      </p:sp>
    </p:spTree>
    <p:extLst>
      <p:ext uri="{BB962C8B-B14F-4D97-AF65-F5344CB8AC3E}">
        <p14:creationId xmlns:p14="http://schemas.microsoft.com/office/powerpoint/2010/main" val="11347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14400" y="2819400"/>
            <a:ext cx="7315200" cy="1279525"/>
          </a:xfrm>
          <a:prstGeom prst="rect">
            <a:avLst/>
          </a:prstGeom>
          <a:noFill/>
          <a:ln w="6480" cap="flat">
            <a:solidFill>
              <a:srgbClr val="727CA3"/>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ChangeArrowheads="1"/>
          </p:cNvSpPr>
          <p:nvPr/>
        </p:nvSpPr>
        <p:spPr bwMode="auto">
          <a:xfrm>
            <a:off x="914400" y="2819400"/>
            <a:ext cx="228600" cy="1279525"/>
          </a:xfrm>
          <a:prstGeom prst="rect">
            <a:avLst/>
          </a:prstGeom>
          <a:solidFill>
            <a:srgbClr val="727CA3"/>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5" name="Rectangle 3"/>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5"/>
          <p:cNvSpPr txBox="1">
            <a:spLocks noChangeArrowheads="1"/>
          </p:cNvSpPr>
          <p:nvPr/>
        </p:nvSpPr>
        <p:spPr bwMode="auto">
          <a:xfrm>
            <a:off x="6400800" y="6354763"/>
            <a:ext cx="22860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8" name="Text Box 6"/>
          <p:cNvSpPr txBox="1">
            <a:spLocks noChangeArrowheads="1"/>
          </p:cNvSpPr>
          <p:nvPr/>
        </p:nvSpPr>
        <p:spPr bwMode="auto">
          <a:xfrm>
            <a:off x="2898775" y="6354763"/>
            <a:ext cx="34750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9" name="Rectangle 7"/>
          <p:cNvSpPr>
            <a:spLocks noGrp="1" noChangeArrowheads="1"/>
          </p:cNvSpPr>
          <p:nvPr>
            <p:ph type="sldNum"/>
          </p:nvPr>
        </p:nvSpPr>
        <p:spPr bwMode="auto">
          <a:xfrm>
            <a:off x="1069975" y="6354763"/>
            <a:ext cx="1519238"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A53E0AF8-D5B6-FC42-977F-1B921837E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99B3C-3C47-8947-B881-D15EEE94E57D}" type="datetimeFigureOut">
              <a:rPr lang="en-US" smtClean="0"/>
              <a:t>5/17/22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3E0AF8-D5B6-FC42-977F-1B921837E25D}" type="slidenum">
              <a:rPr lang="en-US" smtClean="0"/>
              <a:pPr>
                <a:defRPr/>
              </a:pPr>
              <a:t>‹#›</a:t>
            </a:fld>
            <a:endParaRPr lang="en-US"/>
          </a:p>
        </p:txBody>
      </p:sp>
    </p:spTree>
    <p:extLst>
      <p:ext uri="{BB962C8B-B14F-4D97-AF65-F5344CB8AC3E}">
        <p14:creationId xmlns:p14="http://schemas.microsoft.com/office/powerpoint/2010/main" val="270564140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 name="AutoShape 4"/>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 name="Rectangle 5"/>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4102" name="Rectangle 6"/>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3" name="Text Box 7"/>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 name="Text Box 8"/>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 name="Rectangle 9"/>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BC339E8-E076-7B46-959F-313CC35D50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6" name="Line 2"/>
          <p:cNvSpPr>
            <a:spLocks noChangeShapeType="1"/>
          </p:cNvSpPr>
          <p:nvPr/>
        </p:nvSpPr>
        <p:spPr bwMode="auto">
          <a:xfrm>
            <a:off x="6178550" y="306388"/>
            <a:ext cx="1588" cy="6035675"/>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4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0"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1"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2"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6A3D58A6-0E8F-EF4B-BC14-D65D593898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70"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1" name="Rectangle 3"/>
          <p:cNvSpPr>
            <a:spLocks noChangeArrowheads="1"/>
          </p:cNvSpPr>
          <p:nvPr/>
        </p:nvSpPr>
        <p:spPr bwMode="auto">
          <a:xfrm>
            <a:off x="457200" y="500063"/>
            <a:ext cx="182563" cy="685800"/>
          </a:xfrm>
          <a:prstGeom prst="rect">
            <a:avLst/>
          </a:prstGeom>
          <a:solidFill>
            <a:srgbClr val="727CA3"/>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17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4"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5"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6"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850B2388-0701-954D-8EB5-46795A6D4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4"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5" name="Line 3"/>
          <p:cNvSpPr>
            <a:spLocks noChangeShapeType="1"/>
          </p:cNvSpPr>
          <p:nvPr/>
        </p:nvSpPr>
        <p:spPr bwMode="auto">
          <a:xfrm>
            <a:off x="6556375" y="276225"/>
            <a:ext cx="1588" cy="5851525"/>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6"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197"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8"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F90A1AF6-4ACD-9541-A4A3-0D8F055AB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0"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221"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22"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3"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8B20E0E-04B4-B54F-ACEE-8C3357B19763}" type="slidenum">
              <a:rPr lang="en-US"/>
              <a:pPr>
                <a:defRPr/>
              </a:pPr>
              <a:t>‹#›</a:t>
            </a:fld>
            <a:endParaRPr lang="en-US"/>
          </a:p>
        </p:txBody>
      </p:sp>
      <p:sp>
        <p:nvSpPr>
          <p:cNvPr id="9224"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4"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5"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6"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7"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79F79A3-882F-7F45-AE98-91C3921063C5}" type="slidenum">
              <a:rPr lang="en-US"/>
              <a:pPr>
                <a:defRPr/>
              </a:pPr>
              <a:t>‹#›</a:t>
            </a:fld>
            <a:endParaRPr lang="en-US"/>
          </a:p>
        </p:txBody>
      </p:sp>
      <p:sp>
        <p:nvSpPr>
          <p:cNvPr id="10248"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6"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126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1270"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1"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5EF3F6FF-E48F-DD4D-8C4B-25CF7E205CA3}" type="slidenum">
              <a:rPr lang="en-US"/>
              <a:pPr>
                <a:defRPr/>
              </a:pPr>
              <a:t>‹#›</a:t>
            </a:fld>
            <a:endParaRPr lang="en-US"/>
          </a:p>
        </p:txBody>
      </p:sp>
      <p:sp>
        <p:nvSpPr>
          <p:cNvPr id="11272"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0"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1"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229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294"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5"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4E82EA5-F28B-B34C-8D33-DB695A9EE62B}" type="slidenum">
              <a:rPr lang="en-US"/>
              <a:pPr>
                <a:defRPr/>
              </a:pPr>
              <a:t>‹#›</a:t>
            </a:fld>
            <a:endParaRPr lang="en-US"/>
          </a:p>
        </p:txBody>
      </p:sp>
      <p:sp>
        <p:nvSpPr>
          <p:cNvPr id="12296"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7.xml"/><Relationship Id="rId1" Type="http://schemas.openxmlformats.org/officeDocument/2006/relationships/slideLayout" Target="../slideLayouts/slideLayout10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0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4.xml"/><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0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8.xml"/><Relationship Id="rId1" Type="http://schemas.openxmlformats.org/officeDocument/2006/relationships/slideLayout" Target="../slideLayouts/slideLayout10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52488"/>
            <a:ext cx="8842375" cy="1527175"/>
          </a:xfrm>
        </p:spPr>
        <p:txBody>
          <a:bodyPr tIns="58896" anchor="t">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dirty="0">
                <a:solidFill>
                  <a:srgbClr val="0000FF"/>
                </a:solidFill>
                <a:latin typeface="Times New Roman" panose="02020603050405020304" pitchFamily="18" charset="0"/>
                <a:cs typeface="Times New Roman" panose="02020603050405020304" pitchFamily="18" charset="0"/>
              </a:rPr>
              <a:t>Assumptions of the Classical Twin Design and Biases when Violated</a:t>
            </a:r>
          </a:p>
        </p:txBody>
      </p:sp>
      <p:sp>
        <p:nvSpPr>
          <p:cNvPr id="14338" name="Text Box 2"/>
          <p:cNvSpPr txBox="1">
            <a:spLocks noChangeArrowheads="1"/>
          </p:cNvSpPr>
          <p:nvPr/>
        </p:nvSpPr>
        <p:spPr bwMode="auto">
          <a:xfrm>
            <a:off x="1219200" y="5105400"/>
            <a:ext cx="68580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5184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lnSpc>
                <a:spcPct val="98000"/>
              </a:lnSpc>
              <a:spcBef>
                <a:spcPts val="600"/>
              </a:spcBef>
              <a:buClrTx/>
              <a:buSzPct val="76000"/>
              <a:buFontTx/>
              <a:buNone/>
              <a:defRPr/>
            </a:pPr>
            <a:r>
              <a:rPr lang="en-US" sz="2000" dirty="0">
                <a:solidFill>
                  <a:srgbClr val="464653"/>
                </a:solidFill>
                <a:latin typeface="Bookman Old Style" charset="0"/>
              </a:rPr>
              <a:t>International Statistical Genetics Workshop 2022</a:t>
            </a:r>
          </a:p>
        </p:txBody>
      </p:sp>
      <p:sp>
        <p:nvSpPr>
          <p:cNvPr id="14339" name="Text Box 3"/>
          <p:cNvSpPr txBox="1">
            <a:spLocks noChangeArrowheads="1"/>
          </p:cNvSpPr>
          <p:nvPr/>
        </p:nvSpPr>
        <p:spPr bwMode="auto">
          <a:xfrm>
            <a:off x="5943600" y="3429000"/>
            <a:ext cx="2362200" cy="4638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dirty="0">
                <a:latin typeface="Times New Roman" panose="02020603050405020304" pitchFamily="18" charset="0"/>
                <a:cs typeface="Times New Roman" panose="02020603050405020304" pitchFamily="18" charset="0"/>
              </a:rPr>
              <a:t>Matthew Keller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Pen &amp; Paper Practice 1:</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Algebraic expectations of ADE model</a:t>
            </a:r>
          </a:p>
        </p:txBody>
      </p:sp>
      <mc:AlternateContent xmlns:mc="http://schemas.openxmlformats.org/markup-compatibility/2006" xmlns:a14="http://schemas.microsoft.com/office/drawing/2010/main">
        <mc:Choice Requires="a14">
          <p:sp>
            <p:nvSpPr>
              <p:cNvPr id="18434" name="Rectangle 2"/>
              <p:cNvSpPr>
                <a:spLocks noGrp="1" noChangeArrowheads="1"/>
              </p:cNvSpPr>
              <p:nvPr>
                <p:ph idx="1"/>
              </p:nvPr>
            </p:nvSpPr>
            <p:spPr>
              <a:xfrm>
                <a:off x="0" y="1295400"/>
                <a:ext cx="9144000" cy="55626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Use what we just learned to derive algebraic expectations of the estimates of V</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V</a:t>
                </a:r>
                <a:r>
                  <a:rPr lang="en-US" sz="2400" baseline="-25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in an ADE model (where we assume V</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=0). As a hint, in this situation, we assume V</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=0 and therefore:</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¼V</a:t>
                </a:r>
                <a:r>
                  <a:rPr lang="en-US" baseline="-25000" dirty="0">
                    <a:latin typeface="Times New Roman" panose="02020603050405020304" pitchFamily="18" charset="0"/>
                    <a:cs typeface="Times New Roman" panose="02020603050405020304" pitchFamily="18" charset="0"/>
                  </a:rPr>
                  <a:t>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800"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To get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r>
                      <a:rPr lang="en-US" b="0" i="0" smtClean="0">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think of possible contrasts of linear transformations of these equations that cancel out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and isolate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.(and vice-versa for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QUESTION1.1: </a:t>
                </a:r>
                <a:r>
                  <a:rPr lang="en-US" sz="2400" dirty="0">
                    <a:latin typeface="Times New Roman" panose="02020603050405020304" pitchFamily="18" charset="0"/>
                    <a:cs typeface="Times New Roman" panose="02020603050405020304" pitchFamily="18" charset="0"/>
                  </a:rPr>
                  <a:t>What is your estimator of V</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in an ADE model?</a:t>
                </a:r>
                <a:endParaRPr lang="en-US" sz="2400"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QUESTION1.2: </a:t>
                </a:r>
                <a:r>
                  <a:rPr lang="en-US" dirty="0">
                    <a:latin typeface="Times New Roman" panose="02020603050405020304" pitchFamily="18" charset="0"/>
                    <a:cs typeface="Times New Roman" panose="02020603050405020304" pitchFamily="18" charset="0"/>
                  </a:rPr>
                  <a:t>What is your estimator of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r>
                      <a:rPr lang="en-US" b="0" i="1" smtClean="0">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in an ADE model?</a:t>
                </a:r>
                <a:endParaRPr lang="en-US" sz="2400" i="1" dirty="0">
                  <a:latin typeface="Times New Roman" panose="02020603050405020304" pitchFamily="18" charset="0"/>
                  <a:cs typeface="Times New Roman" panose="02020603050405020304" pitchFamily="18" charset="0"/>
                </a:endParaRPr>
              </a:p>
            </p:txBody>
          </p:sp>
        </mc:Choice>
        <mc:Fallback xmlns="">
          <p:sp>
            <p:nvSpPr>
              <p:cNvPr id="18434" name="Rectangle 2"/>
              <p:cNvSpPr>
                <a:spLocks noGrp="1" noRot="1" noChangeAspect="1" noMove="1" noResize="1" noEditPoints="1" noAdjustHandles="1" noChangeArrowheads="1" noChangeShapeType="1" noTextEdit="1"/>
              </p:cNvSpPr>
              <p:nvPr>
                <p:ph idx="1"/>
              </p:nvPr>
            </p:nvSpPr>
            <p:spPr>
              <a:xfrm>
                <a:off x="0" y="1295400"/>
                <a:ext cx="9144000" cy="5562600"/>
              </a:xfrm>
              <a:blipFill>
                <a:blip r:embed="rId3"/>
                <a:stretch>
                  <a:fillRect l="-1111" t="-1142" r="-1389"/>
                </a:stretch>
              </a:blipFill>
            </p:spPr>
            <p:txBody>
              <a:bodyPr/>
              <a:lstStyle/>
              <a:p>
                <a:r>
                  <a:rPr lang="en-US">
                    <a:noFill/>
                  </a:rPr>
                  <a:t> </a:t>
                </a:r>
              </a:p>
            </p:txBody>
          </p:sp>
        </mc:Fallback>
      </mc:AlternateContent>
    </p:spTree>
    <p:extLst>
      <p:ext uri="{BB962C8B-B14F-4D97-AF65-F5344CB8AC3E}">
        <p14:creationId xmlns:p14="http://schemas.microsoft.com/office/powerpoint/2010/main" val="1108956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Pen &amp; Paper Practice 1:</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Algebraic expectations of ADE model</a:t>
            </a:r>
          </a:p>
        </p:txBody>
      </p:sp>
      <mc:AlternateContent xmlns:mc="http://schemas.openxmlformats.org/markup-compatibility/2006" xmlns:a14="http://schemas.microsoft.com/office/drawing/2010/main">
        <mc:Choice Requires="a14">
          <p:sp>
            <p:nvSpPr>
              <p:cNvPr id="18434" name="Rectangle 2"/>
              <p:cNvSpPr>
                <a:spLocks noGrp="1" noChangeArrowheads="1"/>
              </p:cNvSpPr>
              <p:nvPr>
                <p:ph idx="1"/>
              </p:nvPr>
            </p:nvSpPr>
            <p:spPr>
              <a:xfrm>
                <a:off x="9728" y="1143000"/>
                <a:ext cx="9144000" cy="5562600"/>
              </a:xfrm>
            </p:spPr>
            <p:txBody>
              <a:bodyPr>
                <a:noAutofit/>
              </a:bodyPr>
              <a:lstStyle/>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latin typeface="Times New Roman" panose="02020603050405020304" pitchFamily="18" charset="0"/>
                    <a:cs typeface="Times New Roman" panose="02020603050405020304" pitchFamily="18" charset="0"/>
                  </a:rPr>
                  <a:t>QUESTION1.1: </a:t>
                </a:r>
                <a:r>
                  <a:rPr lang="en-US" sz="2400" dirty="0">
                    <a:latin typeface="Times New Roman" panose="02020603050405020304" pitchFamily="18" charset="0"/>
                    <a:cs typeface="Times New Roman" panose="02020603050405020304" pitchFamily="18" charset="0"/>
                  </a:rPr>
                  <a:t>What is your estimator of V</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in an ADE model?</a:t>
                </a:r>
                <a:endParaRPr lang="en-US" sz="2400"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solidFill>
                    <a:srgbClr val="FF0000"/>
                  </a:solidFill>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solidFill>
                    <a:srgbClr val="FF0000"/>
                  </a:solidFill>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solidFill>
                    <a:srgbClr val="FF0000"/>
                  </a:solidFill>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solidFill>
                    <a:srgbClr val="FF0000"/>
                  </a:solidFill>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latin typeface="Times New Roman" panose="02020603050405020304" pitchFamily="18" charset="0"/>
                    <a:cs typeface="Times New Roman" panose="02020603050405020304" pitchFamily="18" charset="0"/>
                  </a:rPr>
                  <a:t>QUESTION1.2: </a:t>
                </a:r>
                <a:r>
                  <a:rPr lang="en-US" dirty="0">
                    <a:latin typeface="Times New Roman" panose="02020603050405020304" pitchFamily="18" charset="0"/>
                    <a:cs typeface="Times New Roman" panose="02020603050405020304" pitchFamily="18" charset="0"/>
                  </a:rPr>
                  <a:t>What is your estimator of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r>
                      <a:rPr lang="en-US" b="0" i="1" smtClean="0">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in an ADE model?</a:t>
                </a:r>
                <a:endParaRPr lang="en-US" sz="2400" i="1" dirty="0">
                  <a:latin typeface="Times New Roman" panose="02020603050405020304" pitchFamily="18" charset="0"/>
                  <a:cs typeface="Times New Roman" panose="02020603050405020304" pitchFamily="18" charset="0"/>
                </a:endParaRPr>
              </a:p>
            </p:txBody>
          </p:sp>
        </mc:Choice>
        <mc:Fallback xmlns="">
          <p:sp>
            <p:nvSpPr>
              <p:cNvPr id="18434" name="Rectangle 2"/>
              <p:cNvSpPr>
                <a:spLocks noGrp="1" noRot="1" noChangeAspect="1" noMove="1" noResize="1" noEditPoints="1" noAdjustHandles="1" noChangeArrowheads="1" noChangeShapeType="1" noTextEdit="1"/>
              </p:cNvSpPr>
              <p:nvPr>
                <p:ph idx="1"/>
              </p:nvPr>
            </p:nvSpPr>
            <p:spPr>
              <a:xfrm>
                <a:off x="9728" y="1143000"/>
                <a:ext cx="9144000" cy="5562600"/>
              </a:xfrm>
              <a:blipFill>
                <a:blip r:embed="rId3"/>
                <a:stretch>
                  <a:fillRect l="-971" t="-913"/>
                </a:stretch>
              </a:blipFill>
            </p:spPr>
            <p:txBody>
              <a:bodyPr/>
              <a:lstStyle/>
              <a:p>
                <a:r>
                  <a:rPr lang="en-US">
                    <a:noFill/>
                  </a:rPr>
                  <a:t> </a:t>
                </a:r>
              </a:p>
            </p:txBody>
          </p:sp>
        </mc:Fallback>
      </mc:AlternateContent>
    </p:spTree>
    <p:extLst>
      <p:ext uri="{BB962C8B-B14F-4D97-AF65-F5344CB8AC3E}">
        <p14:creationId xmlns:p14="http://schemas.microsoft.com/office/powerpoint/2010/main" val="2512057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874712"/>
          </a:xfrm>
        </p:spPr>
        <p:txBody>
          <a:bodyPr tIns="54863">
            <a:no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000FF"/>
                </a:solidFill>
                <a:latin typeface="Times New Roman" panose="02020603050405020304" pitchFamily="18" charset="0"/>
                <a:cs typeface="Times New Roman" panose="02020603050405020304" pitchFamily="18" charset="0"/>
              </a:rPr>
              <a:t>How to derive algebraic expectations of bias in estimates due to misspecification</a:t>
            </a:r>
          </a:p>
        </p:txBody>
      </p:sp>
      <mc:AlternateContent xmlns:mc="http://schemas.openxmlformats.org/markup-compatibility/2006" xmlns:a14="http://schemas.microsoft.com/office/drawing/2010/main">
        <mc:Choice Requires="a14">
          <p:sp>
            <p:nvSpPr>
              <p:cNvPr id="18434" name="Rectangle 2"/>
              <p:cNvSpPr>
                <a:spLocks noGrp="1" noChangeArrowheads="1"/>
              </p:cNvSpPr>
              <p:nvPr>
                <p:ph idx="1"/>
              </p:nvPr>
            </p:nvSpPr>
            <p:spPr>
              <a:xfrm>
                <a:off x="0" y="914400"/>
                <a:ext cx="9144000" cy="6019800"/>
              </a:xfrm>
            </p:spPr>
            <p:txBody>
              <a:bodyPr>
                <a:noAutofit/>
              </a:bodyPr>
              <a:lstStyle/>
              <a:p>
                <a:pPr marL="42863"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1) We want to know what happens when we “</a:t>
                </a:r>
                <a:r>
                  <a:rPr lang="en-US" sz="2400" dirty="0" err="1">
                    <a:latin typeface="Times New Roman" panose="02020603050405020304" pitchFamily="18" charset="0"/>
                    <a:cs typeface="Times New Roman" panose="02020603050405020304" pitchFamily="18" charset="0"/>
                  </a:rPr>
                  <a:t>misspecify</a:t>
                </a:r>
                <a:r>
                  <a:rPr lang="en-US" sz="2400" dirty="0">
                    <a:latin typeface="Times New Roman" panose="02020603050405020304" pitchFamily="18" charset="0"/>
                    <a:cs typeface="Times New Roman" panose="02020603050405020304" pitchFamily="18" charset="0"/>
                  </a:rPr>
                  <a:t>” the model (here, when a parameter assumed to be 0 in the model is not 0). To do this, first write out one of your estimators. E.g., in an ACE model:</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2(</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2) Consider the true compositions of parameters used in the estimators (i.e., if you got an assumption wrong). If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is actually non-zero, then:</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¼V</a:t>
                </a:r>
                <a:r>
                  <a:rPr lang="en-US" baseline="-25000" dirty="0">
                    <a:latin typeface="Times New Roman" panose="02020603050405020304" pitchFamily="18" charset="0"/>
                    <a:cs typeface="Times New Roman" panose="02020603050405020304" pitchFamily="18" charset="0"/>
                  </a:rPr>
                  <a:t>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3) Finally, just substitute the true compositions of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r>
                  <a:rPr lang="en-US" dirty="0">
                    <a:latin typeface="Times New Roman" panose="02020603050405020304" pitchFamily="18" charset="0"/>
                    <a:cs typeface="Times New Roman" panose="02020603050405020304" pitchFamily="18" charset="0"/>
                  </a:rPr>
                  <a:t> into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used in the estimator. Thus, for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in an ACE:</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2*(V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¼V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In word: when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0 but one fits an ACE model, </a:t>
                </a:r>
                <a14:m>
                  <m:oMath xmlns:m="http://schemas.openxmlformats.org/officeDocument/2006/math">
                    <m:sSub>
                      <m:sSubPr>
                        <m:ctrlPr>
                          <a:rPr lang="en-US" b="1" i="1">
                            <a:latin typeface="Cambria Math" panose="02040503050406030204" pitchFamily="18" charset="0"/>
                            <a:cs typeface="Arial"/>
                          </a:rPr>
                        </m:ctrlPr>
                      </m:sSubPr>
                      <m:e>
                        <m:acc>
                          <m:accPr>
                            <m:chr m:val="̂"/>
                            <m:ctrlPr>
                              <a:rPr lang="en-US" b="1" i="1">
                                <a:latin typeface="Cambria Math" panose="02040503050406030204" pitchFamily="18" charset="0"/>
                                <a:cs typeface="Arial"/>
                              </a:rPr>
                            </m:ctrlPr>
                          </m:accPr>
                          <m:e>
                            <m:r>
                              <a:rPr lang="en-US" b="1" i="1">
                                <a:latin typeface="Cambria Math" panose="02040503050406030204" pitchFamily="18" charset="0"/>
                                <a:cs typeface="Arial"/>
                              </a:rPr>
                              <m:t>𝑽</m:t>
                            </m:r>
                          </m:e>
                        </m:acc>
                      </m:e>
                      <m:sub>
                        <m:r>
                          <a:rPr lang="en-US" b="1" i="1">
                            <a:latin typeface="Cambria Math" panose="02040503050406030204" pitchFamily="18" charset="0"/>
                            <a:cs typeface="Arial"/>
                          </a:rPr>
                          <m:t>𝑨</m:t>
                        </m:r>
                      </m:sub>
                    </m:sSub>
                    <m:r>
                      <a:rPr lang="en-US" b="1" i="1">
                        <a:latin typeface="Cambria Math" panose="02040503050406030204" pitchFamily="18" charset="0"/>
                        <a:cs typeface="Arial"/>
                      </a:rPr>
                      <m:t> </m:t>
                    </m:r>
                  </m:oMath>
                </a14:m>
                <a:r>
                  <a:rPr lang="en-US" b="1" dirty="0">
                    <a:latin typeface="Times New Roman" panose="02020603050405020304" pitchFamily="18" charset="0"/>
                    <a:cs typeface="Times New Roman" panose="02020603050405020304" pitchFamily="18" charset="0"/>
                  </a:rPr>
                  <a:t>is biased upwards by 1.5 of whatever V</a:t>
                </a:r>
                <a:r>
                  <a:rPr lang="en-US" b="1" baseline="-25000" dirty="0">
                    <a:latin typeface="Times New Roman" panose="02020603050405020304" pitchFamily="18" charset="0"/>
                    <a:cs typeface="Times New Roman" panose="02020603050405020304" pitchFamily="18" charset="0"/>
                  </a:rPr>
                  <a:t>D</a:t>
                </a:r>
                <a:r>
                  <a:rPr lang="en-US" b="1" dirty="0">
                    <a:latin typeface="Times New Roman" panose="02020603050405020304" pitchFamily="18" charset="0"/>
                    <a:cs typeface="Times New Roman" panose="02020603050405020304" pitchFamily="18" charset="0"/>
                  </a:rPr>
                  <a:t> truly is.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4) Similarly,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𝐶</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b="1" i="1">
                            <a:latin typeface="Cambria Math" panose="02040503050406030204" pitchFamily="18" charset="0"/>
                            <a:cs typeface="Arial"/>
                          </a:rPr>
                        </m:ctrlPr>
                      </m:sSubPr>
                      <m:e>
                        <m:acc>
                          <m:accPr>
                            <m:chr m:val="̂"/>
                            <m:ctrlPr>
                              <a:rPr lang="en-US" b="1" i="1">
                                <a:latin typeface="Cambria Math" panose="02040503050406030204" pitchFamily="18" charset="0"/>
                                <a:cs typeface="Arial"/>
                              </a:rPr>
                            </m:ctrlPr>
                          </m:accPr>
                          <m:e>
                            <m:r>
                              <a:rPr lang="en-US" b="1" i="1">
                                <a:latin typeface="Cambria Math" panose="02040503050406030204" pitchFamily="18" charset="0"/>
                                <a:cs typeface="Arial"/>
                              </a:rPr>
                              <m:t>𝑽</m:t>
                            </m:r>
                          </m:e>
                        </m:acc>
                      </m:e>
                      <m:sub>
                        <m:r>
                          <a:rPr lang="en-US" b="1" i="1" smtClean="0">
                            <a:latin typeface="Cambria Math" panose="02040503050406030204" pitchFamily="18" charset="0"/>
                            <a:cs typeface="Arial"/>
                          </a:rPr>
                          <m:t>𝑪</m:t>
                        </m:r>
                      </m:sub>
                    </m:sSub>
                  </m:oMath>
                </a14:m>
                <a:r>
                  <a:rPr lang="en-US" b="1" dirty="0">
                    <a:latin typeface="Times New Roman" panose="02020603050405020304" pitchFamily="18" charset="0"/>
                    <a:cs typeface="Times New Roman" panose="02020603050405020304" pitchFamily="18" charset="0"/>
                  </a:rPr>
                  <a:t> is biased down by ½ of what V</a:t>
                </a:r>
                <a:r>
                  <a:rPr lang="en-US" b="1" baseline="-25000" dirty="0">
                    <a:latin typeface="Times New Roman" panose="02020603050405020304" pitchFamily="18" charset="0"/>
                    <a:cs typeface="Times New Roman" panose="02020603050405020304" pitchFamily="18" charset="0"/>
                  </a:rPr>
                  <a:t>D</a:t>
                </a:r>
                <a:r>
                  <a:rPr lang="en-US" b="1" dirty="0">
                    <a:latin typeface="Times New Roman" panose="02020603050405020304" pitchFamily="18" charset="0"/>
                    <a:cs typeface="Times New Roman" panose="02020603050405020304" pitchFamily="18" charset="0"/>
                  </a:rPr>
                  <a:t> is.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latin typeface="Times New Roman" panose="02020603050405020304" pitchFamily="18" charset="0"/>
                  <a:cs typeface="Times New Roman" panose="02020603050405020304" pitchFamily="18" charset="0"/>
                </a:endParaRPr>
              </a:p>
            </p:txBody>
          </p:sp>
        </mc:Choice>
        <mc:Fallback xmlns="">
          <p:sp>
            <p:nvSpPr>
              <p:cNvPr id="18434" name="Rectangle 2"/>
              <p:cNvSpPr>
                <a:spLocks noGrp="1" noRot="1" noChangeAspect="1" noMove="1" noResize="1" noEditPoints="1" noAdjustHandles="1" noChangeArrowheads="1" noChangeShapeType="1" noTextEdit="1"/>
              </p:cNvSpPr>
              <p:nvPr>
                <p:ph idx="1"/>
              </p:nvPr>
            </p:nvSpPr>
            <p:spPr>
              <a:xfrm>
                <a:off x="0" y="914400"/>
                <a:ext cx="9144000" cy="6019800"/>
              </a:xfrm>
              <a:blipFill>
                <a:blip r:embed="rId3"/>
                <a:stretch>
                  <a:fillRect l="-1111" t="-842"/>
                </a:stretch>
              </a:blipFill>
            </p:spPr>
            <p:txBody>
              <a:bodyPr/>
              <a:lstStyle/>
              <a:p>
                <a:r>
                  <a:rPr lang="en-US">
                    <a:noFill/>
                  </a:rPr>
                  <a:t> </a:t>
                </a:r>
              </a:p>
            </p:txBody>
          </p:sp>
        </mc:Fallback>
      </mc:AlternateContent>
    </p:spTree>
    <p:extLst>
      <p:ext uri="{BB962C8B-B14F-4D97-AF65-F5344CB8AC3E}">
        <p14:creationId xmlns:p14="http://schemas.microsoft.com/office/powerpoint/2010/main" val="6228672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Pen &amp; Paper Practice 2:</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Deriving biases of ADE</a:t>
            </a:r>
          </a:p>
        </p:txBody>
      </p:sp>
      <mc:AlternateContent xmlns:mc="http://schemas.openxmlformats.org/markup-compatibility/2006" xmlns:a14="http://schemas.microsoft.com/office/drawing/2010/main">
        <mc:Choice Requires="a14">
          <p:sp>
            <p:nvSpPr>
              <p:cNvPr id="18434" name="Rectangle 2"/>
              <p:cNvSpPr>
                <a:spLocks noGrp="1" noChangeArrowheads="1"/>
              </p:cNvSpPr>
              <p:nvPr>
                <p:ph idx="1"/>
              </p:nvPr>
            </p:nvSpPr>
            <p:spPr>
              <a:xfrm>
                <a:off x="0" y="990600"/>
                <a:ext cx="9144000" cy="5562600"/>
              </a:xfrm>
            </p:spPr>
            <p:txBody>
              <a:bodyPr>
                <a:noAutofit/>
              </a:bodyPr>
              <a:lstStyle/>
              <a:p>
                <a:pPr marL="42863"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1) Use what we just learned to derive the bias in </a:t>
                </a: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i="1">
                            <a:latin typeface="Cambria Math" panose="02040503050406030204" pitchFamily="18" charset="0"/>
                            <a:cs typeface="Arial"/>
                          </a:rPr>
                          <m:t>𝐴</m:t>
                        </m:r>
                      </m:sub>
                    </m:sSub>
                    <m:r>
                      <a:rPr lang="en-US" sz="2800" i="1">
                        <a:latin typeface="Cambria Math" panose="02040503050406030204" pitchFamily="18" charset="0"/>
                        <a:cs typeface="Arial"/>
                      </a:rPr>
                      <m:t> </m:t>
                    </m:r>
                  </m:oMath>
                </a14:m>
                <a:r>
                  <a:rPr lang="en-US" sz="28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b="0" i="1" smtClean="0">
                            <a:latin typeface="Cambria Math" panose="02040503050406030204" pitchFamily="18" charset="0"/>
                            <a:cs typeface="Arial"/>
                          </a:rPr>
                          <m:t>𝐷</m:t>
                        </m:r>
                      </m:sub>
                    </m:sSub>
                    <m:r>
                      <a:rPr lang="en-US" sz="2800" i="1">
                        <a:latin typeface="Cambria Math" panose="02040503050406030204" pitchFamily="18" charset="0"/>
                        <a:cs typeface="Arial"/>
                      </a:rPr>
                      <m:t> </m:t>
                    </m:r>
                  </m:oMath>
                </a14:m>
                <a:r>
                  <a:rPr lang="en-US" sz="2800" dirty="0">
                    <a:latin typeface="Times New Roman" panose="02020603050405020304" pitchFamily="18" charset="0"/>
                    <a:cs typeface="Times New Roman" panose="02020603050405020304" pitchFamily="18" charset="0"/>
                  </a:rPr>
                  <a:t>in an ADE model (where we assume V</a:t>
                </a:r>
                <a:r>
                  <a:rPr lang="en-US" sz="2800" baseline="-25000"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=0). Recall:</a:t>
                </a:r>
                <a:endParaRPr lang="en-US" sz="2400" dirty="0">
                  <a:latin typeface="Times New Roman" panose="02020603050405020304" pitchFamily="18" charset="0"/>
                  <a:cs typeface="Times New Roman" panose="02020603050405020304" pitchFamily="18" charset="0"/>
                </a:endParaRP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4</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2</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4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endParaRPr lang="en-US" dirty="0">
                  <a:latin typeface="Times New Roman" panose="02020603050405020304" pitchFamily="18" charset="0"/>
                  <a:cs typeface="Times New Roman" panose="02020603050405020304" pitchFamily="18" charset="0"/>
                </a:endParaRP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¼V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2) Now just substitute the true compositions of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into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used in the estimator to see how our estimates are biased.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QUESTION2.1: </a:t>
                </a:r>
                <a:r>
                  <a:rPr lang="en-US" sz="2400" dirty="0">
                    <a:latin typeface="Times New Roman" panose="02020603050405020304" pitchFamily="18" charset="0"/>
                    <a:cs typeface="Times New Roman" panose="02020603050405020304" pitchFamily="18" charset="0"/>
                  </a:rPr>
                  <a:t>How is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is biased in an ADE model when V</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(contrary to our assumption) is actually non-zero?</a:t>
                </a: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QUESTION2.2: </a:t>
                </a:r>
                <a:r>
                  <a:rPr lang="en-US" dirty="0">
                    <a:latin typeface="Times New Roman" panose="02020603050405020304" pitchFamily="18" charset="0"/>
                    <a:cs typeface="Times New Roman" panose="02020603050405020304" pitchFamily="18" charset="0"/>
                  </a:rPr>
                  <a:t>How is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biased in an ADE model when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(contrary to our assumption) is actually non-zero?</a:t>
                </a:r>
                <a:endParaRPr lang="en-US" sz="2400" i="1" dirty="0">
                  <a:latin typeface="Times New Roman" panose="02020603050405020304" pitchFamily="18" charset="0"/>
                  <a:cs typeface="Times New Roman" panose="02020603050405020304" pitchFamily="18" charset="0"/>
                </a:endParaRPr>
              </a:p>
            </p:txBody>
          </p:sp>
        </mc:Choice>
        <mc:Fallback xmlns="">
          <p:sp>
            <p:nvSpPr>
              <p:cNvPr id="18434" name="Rectangle 2"/>
              <p:cNvSpPr>
                <a:spLocks noGrp="1" noRot="1" noChangeAspect="1" noMove="1" noResize="1" noEditPoints="1" noAdjustHandles="1" noChangeArrowheads="1" noChangeShapeType="1" noTextEdit="1"/>
              </p:cNvSpPr>
              <p:nvPr>
                <p:ph idx="1"/>
              </p:nvPr>
            </p:nvSpPr>
            <p:spPr>
              <a:xfrm>
                <a:off x="0" y="990600"/>
                <a:ext cx="9144000" cy="5562600"/>
              </a:xfrm>
              <a:blipFill>
                <a:blip r:embed="rId3"/>
                <a:stretch>
                  <a:fillRect l="-1111" t="-1142" b="-2740"/>
                </a:stretch>
              </a:blipFill>
            </p:spPr>
            <p:txBody>
              <a:bodyPr/>
              <a:lstStyle/>
              <a:p>
                <a:r>
                  <a:rPr lang="en-US">
                    <a:noFill/>
                  </a:rPr>
                  <a:t> </a:t>
                </a:r>
              </a:p>
            </p:txBody>
          </p:sp>
        </mc:Fallback>
      </mc:AlternateContent>
    </p:spTree>
    <p:extLst>
      <p:ext uri="{BB962C8B-B14F-4D97-AF65-F5344CB8AC3E}">
        <p14:creationId xmlns:p14="http://schemas.microsoft.com/office/powerpoint/2010/main" val="3299775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Pen &amp; Paper Practice:</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Deriving biases of ADE</a:t>
            </a:r>
          </a:p>
        </p:txBody>
      </p:sp>
      <mc:AlternateContent xmlns:mc="http://schemas.openxmlformats.org/markup-compatibility/2006" xmlns:a14="http://schemas.microsoft.com/office/drawing/2010/main">
        <mc:Choice Requires="a14">
          <p:sp>
            <p:nvSpPr>
              <p:cNvPr id="18434" name="Rectangle 2"/>
              <p:cNvSpPr>
                <a:spLocks noGrp="1" noChangeArrowheads="1"/>
              </p:cNvSpPr>
              <p:nvPr>
                <p:ph idx="1"/>
              </p:nvPr>
            </p:nvSpPr>
            <p:spPr>
              <a:xfrm>
                <a:off x="0" y="1143000"/>
                <a:ext cx="9144000" cy="5410200"/>
              </a:xfrm>
            </p:spPr>
            <p:txBody>
              <a:bodyPr>
                <a:noAutofit/>
              </a:bodyPr>
              <a:lstStyle/>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latin typeface="Times New Roman" panose="02020603050405020304" pitchFamily="18" charset="0"/>
                    <a:cs typeface="Times New Roman" panose="02020603050405020304" pitchFamily="18" charset="0"/>
                  </a:rPr>
                  <a:t>QUESTION2.1: </a:t>
                </a:r>
                <a:r>
                  <a:rPr lang="en-US" sz="2400" dirty="0">
                    <a:latin typeface="Times New Roman" panose="02020603050405020304" pitchFamily="18" charset="0"/>
                    <a:cs typeface="Times New Roman" panose="02020603050405020304" pitchFamily="18" charset="0"/>
                  </a:rPr>
                  <a:t>How is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biased in an ADE model when V</a:t>
                </a:r>
                <a:r>
                  <a:rPr lang="en-US" sz="2400" baseline="-25000" dirty="0">
                    <a:latin typeface="Times New Roman" panose="02020603050405020304" pitchFamily="18" charset="0"/>
                    <a:cs typeface="Times New Roman" panose="02020603050405020304" pitchFamily="18" charset="0"/>
                  </a:rPr>
                  <a:t>C</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m:t>
                    </m:r>
                  </m:oMath>
                </a14:m>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0?</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i="1" dirty="0">
                  <a:latin typeface="Times New Roman" panose="02020603050405020304" pitchFamily="18" charset="0"/>
                  <a:cs typeface="Times New Roman" panose="02020603050405020304" pitchFamily="18" charset="0"/>
                </a:endParaRP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latin typeface="Times New Roman" panose="02020603050405020304" pitchFamily="18" charset="0"/>
                    <a:cs typeface="Times New Roman" panose="02020603050405020304" pitchFamily="18" charset="0"/>
                  </a:rPr>
                  <a:t>QUESTION2.2: </a:t>
                </a:r>
                <a:r>
                  <a:rPr lang="en-US" dirty="0">
                    <a:latin typeface="Times New Roman" panose="02020603050405020304" pitchFamily="18" charset="0"/>
                    <a:cs typeface="Times New Roman" panose="02020603050405020304" pitchFamily="18" charset="0"/>
                  </a:rPr>
                  <a:t>How is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biased in an ADE model when V</a:t>
                </a:r>
                <a:r>
                  <a:rPr lang="en-US" baseline="-25000" dirty="0">
                    <a:latin typeface="Times New Roman" panose="02020603050405020304" pitchFamily="18" charset="0"/>
                    <a:cs typeface="Times New Roman" panose="02020603050405020304" pitchFamily="18" charset="0"/>
                  </a:rPr>
                  <a:t>C</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0?</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i="1" dirty="0">
                  <a:latin typeface="Times New Roman" panose="02020603050405020304" pitchFamily="18" charset="0"/>
                  <a:cs typeface="Times New Roman" panose="02020603050405020304" pitchFamily="18" charset="0"/>
                </a:endParaRPr>
              </a:p>
            </p:txBody>
          </p:sp>
        </mc:Choice>
        <mc:Fallback xmlns="">
          <p:sp>
            <p:nvSpPr>
              <p:cNvPr id="18434" name="Rectangle 2"/>
              <p:cNvSpPr>
                <a:spLocks noGrp="1" noRot="1" noChangeAspect="1" noMove="1" noResize="1" noEditPoints="1" noAdjustHandles="1" noChangeArrowheads="1" noChangeShapeType="1" noTextEdit="1"/>
              </p:cNvSpPr>
              <p:nvPr>
                <p:ph idx="1"/>
              </p:nvPr>
            </p:nvSpPr>
            <p:spPr>
              <a:xfrm>
                <a:off x="0" y="1143000"/>
                <a:ext cx="9144000" cy="5410200"/>
              </a:xfrm>
              <a:blipFill>
                <a:blip r:embed="rId3"/>
                <a:stretch>
                  <a:fillRect l="-1111" t="-939"/>
                </a:stretch>
              </a:blipFill>
            </p:spPr>
            <p:txBody>
              <a:bodyPr/>
              <a:lstStyle/>
              <a:p>
                <a:r>
                  <a:rPr lang="en-US">
                    <a:noFill/>
                  </a:rPr>
                  <a:t> </a:t>
                </a:r>
              </a:p>
            </p:txBody>
          </p:sp>
        </mc:Fallback>
      </mc:AlternateContent>
    </p:spTree>
    <p:extLst>
      <p:ext uri="{BB962C8B-B14F-4D97-AF65-F5344CB8AC3E}">
        <p14:creationId xmlns:p14="http://schemas.microsoft.com/office/powerpoint/2010/main" val="3922728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147638"/>
            <a:ext cx="8229600" cy="614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Quiz Question 1</a:t>
            </a:r>
          </a:p>
        </p:txBody>
      </p:sp>
      <mc:AlternateContent xmlns:mc="http://schemas.openxmlformats.org/markup-compatibility/2006" xmlns:a14="http://schemas.microsoft.com/office/drawing/2010/main">
        <mc:Choice Requires="a14">
          <p:sp>
            <p:nvSpPr>
              <p:cNvPr id="19458" name="Rectangle 2"/>
              <p:cNvSpPr>
                <a:spLocks noGrp="1" noChangeArrowheads="1"/>
              </p:cNvSpPr>
              <p:nvPr>
                <p:ph idx="1"/>
              </p:nvPr>
            </p:nvSpPr>
            <p:spPr>
              <a:xfrm>
                <a:off x="304800" y="1066800"/>
                <a:ext cx="8839200" cy="5486400"/>
              </a:xfrm>
            </p:spPr>
            <p:txBody>
              <a:bodyPr>
                <a:noAutofit/>
              </a:bodyPr>
              <a:lstStyle/>
              <a:p>
                <a:pPr marL="0"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1) We must fix to zero (and not estimate) either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b="0" i="1" smtClean="0">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b="0" i="1" smtClean="0">
                            <a:latin typeface="Cambria Math" panose="02040503050406030204" pitchFamily="18" charset="0"/>
                            <a:cs typeface="Arial"/>
                          </a:rPr>
                          <m:t>𝐷</m:t>
                        </m:r>
                      </m:sub>
                    </m:sSub>
                  </m:oMath>
                </a14:m>
                <a:r>
                  <a:rPr lang="en-US" sz="2400" dirty="0">
                    <a:latin typeface="Times New Roman" panose="02020603050405020304" pitchFamily="18" charset="0"/>
                    <a:cs typeface="Times New Roman" panose="02020603050405020304" pitchFamily="18" charset="0"/>
                  </a:rPr>
                  <a:t> in an identified CTD model because: [choose all that are correct]</a:t>
                </a:r>
              </a:p>
              <a:p>
                <a:pPr marL="411163" indent="-411163"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a) these estimates are too highly correlated (</a:t>
                </a:r>
                <a:r>
                  <a:rPr lang="en-US" sz="2400" dirty="0" err="1">
                    <a:latin typeface="Times New Roman" panose="02020603050405020304" pitchFamily="18" charset="0"/>
                    <a:cs typeface="Times New Roman" panose="02020603050405020304" pitchFamily="18" charset="0"/>
                  </a:rPr>
                  <a:t>multicolinearity</a:t>
                </a:r>
                <a:r>
                  <a:rPr lang="en-US" sz="2400" dirty="0">
                    <a:latin typeface="Times New Roman" panose="02020603050405020304" pitchFamily="18" charset="0"/>
                    <a:cs typeface="Times New Roman" panose="02020603050405020304" pitchFamily="18" charset="0"/>
                  </a:rPr>
                  <a:t> problems)</a:t>
                </a:r>
              </a:p>
              <a:p>
                <a:pPr marL="411163" indent="-4111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b) you </a:t>
                </a:r>
                <a:r>
                  <a:rPr lang="en-US" sz="2400" b="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estimate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i="1">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i="1">
                            <a:latin typeface="Cambria Math" panose="02040503050406030204" pitchFamily="18" charset="0"/>
                            <a:cs typeface="Arial"/>
                          </a:rPr>
                          <m:t>𝐷</m:t>
                        </m:r>
                      </m:sub>
                    </m:sSub>
                  </m:oMath>
                </a14:m>
                <a:r>
                  <a:rPr lang="en-US" sz="2400" dirty="0">
                    <a:latin typeface="Times New Roman" panose="02020603050405020304" pitchFamily="18" charset="0"/>
                    <a:cs typeface="Times New Roman" panose="02020603050405020304" pitchFamily="18" charset="0"/>
                  </a:rPr>
                  <a:t> simultaneously - you just have to fix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b="0" i="1" smtClean="0">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to some specific value (e.g., to 0)</a:t>
                </a:r>
              </a:p>
              <a:p>
                <a:pPr marL="411163" indent="-4111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c) you </a:t>
                </a:r>
                <a:r>
                  <a:rPr lang="en-US" sz="2400" b="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estimate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i="1">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i="1">
                            <a:latin typeface="Cambria Math" panose="02040503050406030204" pitchFamily="18" charset="0"/>
                            <a:cs typeface="Arial"/>
                          </a:rPr>
                          <m:t>𝐷</m:t>
                        </m:r>
                      </m:sub>
                    </m:sSub>
                  </m:oMath>
                </a14:m>
                <a:r>
                  <a:rPr lang="en-US" sz="2400" dirty="0">
                    <a:latin typeface="Times New Roman" panose="02020603050405020304" pitchFamily="18" charset="0"/>
                    <a:cs typeface="Times New Roman" panose="02020603050405020304" pitchFamily="18" charset="0"/>
                  </a:rPr>
                  <a:t> simultaneously - you just have to allow them to go negative (not use path coefficient approach)</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d) there are fewer informative statistics regarding within-family similarity (2) than parameters to be estimated (3), thus the “ADCE” model is unidentified.</a:t>
                </a:r>
              </a:p>
            </p:txBody>
          </p:sp>
        </mc:Choice>
        <mc:Fallback xmlns="">
          <p:sp>
            <p:nvSpPr>
              <p:cNvPr id="19458" name="Rectangle 2"/>
              <p:cNvSpPr>
                <a:spLocks noGrp="1" noRot="1" noChangeAspect="1" noMove="1" noResize="1" noEditPoints="1" noAdjustHandles="1" noChangeArrowheads="1" noChangeShapeType="1" noTextEdit="1"/>
              </p:cNvSpPr>
              <p:nvPr>
                <p:ph idx="1"/>
              </p:nvPr>
            </p:nvSpPr>
            <p:spPr>
              <a:xfrm>
                <a:off x="304800" y="1066800"/>
                <a:ext cx="8839200" cy="5486400"/>
              </a:xfrm>
              <a:blipFill>
                <a:blip r:embed="rId3"/>
                <a:stretch>
                  <a:fillRect l="-1149" t="-926" r="-2011"/>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5" name="Text Box 1"/>
              <p:cNvSpPr txBox="1">
                <a:spLocks noChangeArrowheads="1"/>
              </p:cNvSpPr>
              <p:nvPr/>
            </p:nvSpPr>
            <p:spPr bwMode="auto">
              <a:xfrm>
                <a:off x="228600" y="1447800"/>
                <a:ext cx="8715375" cy="5311775"/>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Solve the following two equations for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𝐴</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𝐶</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a:t>
                </a:r>
              </a:p>
              <a:p>
                <a:pPr marL="842963" lvl="2" indent="0">
                  <a:buClr>
                    <a:srgbClr val="727CA3"/>
                  </a:buClr>
                  <a:buSzPct val="76000"/>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p>
              <a:p>
                <a:pPr marL="842963" lvl="2" indent="0">
                  <a:buClr>
                    <a:srgbClr val="727CA3"/>
                  </a:buClr>
                  <a:buSzPct val="76000"/>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¼V</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p>
              <a:p>
                <a:pPr marL="273050" eaLnBrk="1" hangingPunct="1">
                  <a:lnSpc>
                    <a:spcPct val="97000"/>
                  </a:lnSpc>
                  <a:spcBef>
                    <a:spcPts val="600"/>
                  </a:spcBef>
                  <a:buClrTx/>
                  <a:buSzPct val="76000"/>
                  <a:buFontTx/>
                  <a:buNone/>
                  <a:defRPr/>
                </a:pPr>
                <a:r>
                  <a:rPr lang="en-US" dirty="0">
                    <a:latin typeface="Times New Roman" panose="02020603050405020304" pitchFamily="18" charset="0"/>
                    <a:cs typeface="Times New Roman" panose="02020603050405020304" pitchFamily="18" charset="0"/>
                  </a:rPr>
                  <a:t>  </a:t>
                </a:r>
              </a:p>
              <a:p>
                <a:pPr eaLnBrk="1" hangingPunct="1">
                  <a:lnSpc>
                    <a:spcPct val="9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3 unknowns, 2 informative equations. It can't be done. There are no </a:t>
                </a:r>
                <a:r>
                  <a:rPr lang="en-US" u="sng" dirty="0">
                    <a:latin typeface="Times New Roman" panose="02020603050405020304" pitchFamily="18" charset="0"/>
                    <a:cs typeface="Times New Roman" panose="02020603050405020304" pitchFamily="18" charset="0"/>
                  </a:rPr>
                  <a:t>unique</a:t>
                </a:r>
                <a:r>
                  <a:rPr lang="en-US" dirty="0">
                    <a:latin typeface="Times New Roman" panose="02020603050405020304" pitchFamily="18" charset="0"/>
                    <a:cs typeface="Times New Roman" panose="02020603050405020304" pitchFamily="18" charset="0"/>
                  </a:rPr>
                  <a:t> solutions. The model is “unidentified”. </a:t>
                </a:r>
              </a:p>
              <a:p>
                <a:pPr eaLnBrk="1" hangingPunct="1">
                  <a:lnSpc>
                    <a:spcPct val="97000"/>
                  </a:lnSpc>
                  <a:spcBef>
                    <a:spcPts val="600"/>
                  </a:spcBef>
                  <a:buClr>
                    <a:srgbClr val="727CA3"/>
                  </a:buClr>
                  <a:buSzPct val="76000"/>
                  <a:buFont typeface="Wingdings 3" charset="0"/>
                  <a:buNone/>
                  <a:defRPr/>
                </a:pPr>
                <a:endParaRPr lang="en-US" dirty="0">
                  <a:latin typeface="Times New Roman" panose="02020603050405020304" pitchFamily="18" charset="0"/>
                  <a:cs typeface="Times New Roman" panose="02020603050405020304" pitchFamily="18" charset="0"/>
                </a:endParaRPr>
              </a:p>
              <a:p>
                <a:pPr eaLnBrk="1" hangingPunct="1">
                  <a:lnSpc>
                    <a:spcPct val="9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Here, it’s obvious, but sometimes non-identification is challenging to see. You can empirically detect non-identification by noting that (a) model estimates depend on starting values AND (b) all final models have identical likelihoods</a:t>
                </a:r>
              </a:p>
              <a:p>
                <a:pPr eaLnBrk="1" hangingPunct="1">
                  <a:lnSpc>
                    <a:spcPct val="97000"/>
                  </a:lnSpc>
                  <a:spcBef>
                    <a:spcPts val="600"/>
                  </a:spcBef>
                  <a:buClr>
                    <a:srgbClr val="727CA3"/>
                  </a:buClr>
                  <a:buSzPct val="76000"/>
                  <a:buFont typeface="Wingdings 3" charset="0"/>
                  <a:buChar char=""/>
                  <a:defRPr/>
                </a:pPr>
                <a:endParaRPr lang="en-US" dirty="0">
                  <a:latin typeface="Times New Roman" panose="02020603050405020304" pitchFamily="18" charset="0"/>
                  <a:cs typeface="Times New Roman" panose="02020603050405020304" pitchFamily="18" charset="0"/>
                </a:endParaRPr>
              </a:p>
              <a:p>
                <a:pPr eaLnBrk="1" hangingPunct="1">
                  <a:lnSpc>
                    <a:spcPct val="9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Alternatively, in </a:t>
                </a:r>
                <a:r>
                  <a:rPr lang="en-US" dirty="0" err="1">
                    <a:latin typeface="Times New Roman" panose="02020603050405020304" pitchFamily="18" charset="0"/>
                    <a:cs typeface="Times New Roman" panose="02020603050405020304" pitchFamily="18" charset="0"/>
                  </a:rPr>
                  <a:t>OpenMx</a:t>
                </a:r>
                <a:r>
                  <a:rPr lang="en-US" dirty="0">
                    <a:latin typeface="Times New Roman" panose="02020603050405020304" pitchFamily="18" charset="0"/>
                    <a:cs typeface="Times New Roman" panose="02020603050405020304" pitchFamily="18" charset="0"/>
                  </a:rPr>
                  <a:t>, use </a:t>
                </a:r>
                <a:r>
                  <a:rPr lang="en-US" dirty="0" err="1">
                    <a:latin typeface="Times New Roman" panose="02020603050405020304" pitchFamily="18" charset="0"/>
                    <a:cs typeface="Times New Roman" panose="02020603050405020304" pitchFamily="18" charset="0"/>
                  </a:rPr>
                  <a:t>mxCheckIdentification</a:t>
                </a:r>
                <a:r>
                  <a:rPr lang="en-US" dirty="0">
                    <a:latin typeface="Times New Roman" panose="02020603050405020304" pitchFamily="18" charset="0"/>
                    <a:cs typeface="Times New Roman" panose="02020603050405020304" pitchFamily="18" charset="0"/>
                  </a:rPr>
                  <a:t>(model)</a:t>
                </a:r>
              </a:p>
              <a:p>
                <a:pPr eaLnBrk="1" hangingPunct="1">
                  <a:lnSpc>
                    <a:spcPct val="97000"/>
                  </a:lnSpc>
                  <a:spcBef>
                    <a:spcPts val="600"/>
                  </a:spcBef>
                  <a:buClr>
                    <a:srgbClr val="727CA3"/>
                  </a:buClr>
                  <a:buSzPct val="76000"/>
                  <a:buFont typeface="Wingdings 3" charset="0"/>
                  <a:buNone/>
                  <a:defRPr/>
                </a:pPr>
                <a:endParaRPr lang="en-US" sz="2600" dirty="0">
                  <a:latin typeface="Times New Roman" panose="02020603050405020304" pitchFamily="18" charset="0"/>
                  <a:cs typeface="Times New Roman" panose="02020603050405020304" pitchFamily="18" charset="0"/>
                </a:endParaRPr>
              </a:p>
              <a:p>
                <a:pPr eaLnBrk="1" hangingPunct="1">
                  <a:lnSpc>
                    <a:spcPct val="97000"/>
                  </a:lnSpc>
                  <a:spcBef>
                    <a:spcPts val="600"/>
                  </a:spcBef>
                  <a:buClr>
                    <a:srgbClr val="727CA3"/>
                  </a:buClr>
                  <a:buSzPct val="76000"/>
                  <a:buFont typeface="Wingdings 3" charset="0"/>
                  <a:buNone/>
                  <a:defRPr/>
                </a:pPr>
                <a:endParaRPr lang="en-US" sz="2600" dirty="0">
                  <a:latin typeface="Times New Roman" panose="02020603050405020304" pitchFamily="18" charset="0"/>
                  <a:cs typeface="Times New Roman" panose="02020603050405020304" pitchFamily="18" charset="0"/>
                </a:endParaRPr>
              </a:p>
            </p:txBody>
          </p:sp>
        </mc:Choice>
        <mc:Fallback xmlns="">
          <p:sp>
            <p:nvSpPr>
              <p:cNvPr id="21505" name="Text Box 1"/>
              <p:cNvSpPr txBox="1">
                <a:spLocks noRot="1" noChangeAspect="1" noMove="1" noResize="1" noEditPoints="1" noAdjustHandles="1" noChangeArrowheads="1" noChangeShapeType="1" noTextEdit="1"/>
              </p:cNvSpPr>
              <p:nvPr/>
            </p:nvSpPr>
            <p:spPr bwMode="auto">
              <a:xfrm>
                <a:off x="228600" y="1447800"/>
                <a:ext cx="8715375" cy="5311775"/>
              </a:xfrm>
              <a:prstGeom prst="rect">
                <a:avLst/>
              </a:prstGeom>
              <a:blipFill>
                <a:blip r:embed="rId3"/>
                <a:stretch>
                  <a:fillRect l="-582" t="-955" r="-1456" b="-716"/>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06" name="Text Box 2"/>
              <p:cNvSpPr txBox="1">
                <a:spLocks noChangeArrowheads="1"/>
              </p:cNvSpPr>
              <p:nvPr/>
            </p:nvSpPr>
            <p:spPr bwMode="auto">
              <a:xfrm>
                <a:off x="279400" y="184150"/>
                <a:ext cx="8729663" cy="104775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Why  can’t we estimate </a:t>
                </a:r>
                <a14:m>
                  <m:oMath xmlns:m="http://schemas.openxmlformats.org/officeDocument/2006/math">
                    <m:sSub>
                      <m:sSubPr>
                        <m:ctrlPr>
                          <a:rPr lang="en-US" sz="3200" i="1" smtClean="0">
                            <a:solidFill>
                              <a:srgbClr val="0000FF"/>
                            </a:solidFill>
                            <a:latin typeface="Cambria Math" panose="02040503050406030204" pitchFamily="18" charset="0"/>
                          </a:rPr>
                        </m:ctrlPr>
                      </m:sSubPr>
                      <m:e>
                        <m:acc>
                          <m:accPr>
                            <m:chr m:val="̂"/>
                            <m:ctrlPr>
                              <a:rPr lang="en-US" sz="3200" i="1" smtClean="0">
                                <a:solidFill>
                                  <a:srgbClr val="0000FF"/>
                                </a:solidFill>
                                <a:latin typeface="Cambria Math" panose="02040503050406030204" pitchFamily="18" charset="0"/>
                              </a:rPr>
                            </m:ctrlPr>
                          </m:accPr>
                          <m:e>
                            <m:r>
                              <a:rPr lang="en-US" sz="3200" i="1">
                                <a:solidFill>
                                  <a:srgbClr val="0000FF"/>
                                </a:solidFill>
                                <a:latin typeface="Cambria Math" panose="02040503050406030204" pitchFamily="18" charset="0"/>
                              </a:rPr>
                              <m:t>𝑉</m:t>
                            </m:r>
                          </m:e>
                        </m:acc>
                      </m:e>
                      <m:sub>
                        <m:r>
                          <a:rPr lang="en-US" sz="3200" b="0" i="1" smtClean="0">
                            <a:solidFill>
                              <a:srgbClr val="0000FF"/>
                            </a:solidFill>
                            <a:latin typeface="Cambria Math" panose="02040503050406030204" pitchFamily="18" charset="0"/>
                          </a:rPr>
                          <m:t>𝐶</m:t>
                        </m:r>
                      </m:sub>
                    </m:sSub>
                  </m:oMath>
                </a14:m>
                <a:r>
                  <a:rPr lang="en-US" sz="3200" dirty="0">
                    <a:solidFill>
                      <a:srgbClr val="0000FF"/>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3200" i="1">
                            <a:solidFill>
                              <a:srgbClr val="0000FF"/>
                            </a:solidFill>
                            <a:latin typeface="Cambria Math" panose="02040503050406030204" pitchFamily="18" charset="0"/>
                          </a:rPr>
                        </m:ctrlPr>
                      </m:sSubPr>
                      <m:e>
                        <m:acc>
                          <m:accPr>
                            <m:chr m:val="̂"/>
                            <m:ctrlPr>
                              <a:rPr lang="en-US" sz="3200" i="1">
                                <a:solidFill>
                                  <a:srgbClr val="0000FF"/>
                                </a:solidFill>
                                <a:latin typeface="Cambria Math" panose="02040503050406030204" pitchFamily="18" charset="0"/>
                              </a:rPr>
                            </m:ctrlPr>
                          </m:accPr>
                          <m:e>
                            <m:r>
                              <a:rPr lang="en-US" sz="3200" i="1">
                                <a:solidFill>
                                  <a:srgbClr val="0000FF"/>
                                </a:solidFill>
                                <a:latin typeface="Cambria Math" panose="02040503050406030204" pitchFamily="18" charset="0"/>
                              </a:rPr>
                              <m:t>𝑉</m:t>
                            </m:r>
                          </m:e>
                        </m:acc>
                      </m:e>
                      <m:sub>
                        <m:r>
                          <a:rPr lang="en-US" sz="3200" b="0" i="1" smtClean="0">
                            <a:solidFill>
                              <a:srgbClr val="0000FF"/>
                            </a:solidFill>
                            <a:latin typeface="Cambria Math" panose="02040503050406030204" pitchFamily="18" charset="0"/>
                          </a:rPr>
                          <m:t>𝐷</m:t>
                        </m:r>
                      </m:sub>
                    </m:sSub>
                  </m:oMath>
                </a14:m>
                <a:r>
                  <a:rPr lang="en-US" sz="3200" dirty="0">
                    <a:solidFill>
                      <a:srgbClr val="0000FF"/>
                    </a:solidFill>
                    <a:latin typeface="Times New Roman" panose="02020603050405020304" pitchFamily="18" charset="0"/>
                    <a:cs typeface="Times New Roman" panose="02020603050405020304" pitchFamily="18" charset="0"/>
                  </a:rPr>
                  <a:t> at same time using twins only?</a:t>
                </a:r>
              </a:p>
            </p:txBody>
          </p:sp>
        </mc:Choice>
        <mc:Fallback xmlns="">
          <p:sp>
            <p:nvSpPr>
              <p:cNvPr id="21506" name="Text Box 2"/>
              <p:cNvSpPr txBox="1">
                <a:spLocks noRot="1" noChangeAspect="1" noMove="1" noResize="1" noEditPoints="1" noAdjustHandles="1" noChangeArrowheads="1" noChangeShapeType="1" noTextEdit="1"/>
              </p:cNvSpPr>
              <p:nvPr/>
            </p:nvSpPr>
            <p:spPr bwMode="auto">
              <a:xfrm>
                <a:off x="279400" y="184150"/>
                <a:ext cx="8729663" cy="1047750"/>
              </a:xfrm>
              <a:prstGeom prst="rect">
                <a:avLst/>
              </a:prstGeom>
              <a:blipFill>
                <a:blip r:embed="rId4"/>
                <a:stretch>
                  <a:fillRect l="-1744" t="-8434" b="-19277"/>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3" name="Text Box 1"/>
              <p:cNvSpPr txBox="1">
                <a:spLocks noChangeArrowheads="1"/>
              </p:cNvSpPr>
              <p:nvPr/>
            </p:nvSpPr>
            <p:spPr bwMode="auto">
              <a:xfrm>
                <a:off x="0" y="0"/>
                <a:ext cx="9144000" cy="9906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000" dirty="0">
                    <a:solidFill>
                      <a:srgbClr val="0000FF"/>
                    </a:solidFill>
                    <a:latin typeface="Times New Roman" panose="02020603050405020304" pitchFamily="18" charset="0"/>
                    <a:cs typeface="Times New Roman" panose="02020603050405020304" pitchFamily="18" charset="0"/>
                  </a:rPr>
                  <a:t>Just because we cannot fit </a:t>
                </a:r>
                <a14:m>
                  <m:oMath xmlns:m="http://schemas.openxmlformats.org/officeDocument/2006/math">
                    <m:sSub>
                      <m:sSubPr>
                        <m:ctrlPr>
                          <a:rPr lang="en-US" sz="3000" i="1">
                            <a:solidFill>
                              <a:srgbClr val="0000FF"/>
                            </a:solidFill>
                            <a:latin typeface="Cambria Math" panose="02040503050406030204" pitchFamily="18" charset="0"/>
                          </a:rPr>
                        </m:ctrlPr>
                      </m:sSubPr>
                      <m:e>
                        <m:acc>
                          <m:accPr>
                            <m:chr m:val="̂"/>
                            <m:ctrlPr>
                              <a:rPr lang="en-US" sz="3000" i="1">
                                <a:solidFill>
                                  <a:srgbClr val="0000FF"/>
                                </a:solidFill>
                                <a:latin typeface="Cambria Math" panose="02040503050406030204" pitchFamily="18" charset="0"/>
                              </a:rPr>
                            </m:ctrlPr>
                          </m:accPr>
                          <m:e>
                            <m:r>
                              <a:rPr lang="en-US" sz="3000" i="1">
                                <a:solidFill>
                                  <a:srgbClr val="0000FF"/>
                                </a:solidFill>
                                <a:latin typeface="Cambria Math" panose="02040503050406030204" pitchFamily="18" charset="0"/>
                              </a:rPr>
                              <m:t>𝑉</m:t>
                            </m:r>
                          </m:e>
                        </m:acc>
                      </m:e>
                      <m:sub>
                        <m:r>
                          <a:rPr lang="en-US" sz="3000" i="1">
                            <a:solidFill>
                              <a:srgbClr val="0000FF"/>
                            </a:solidFill>
                            <a:latin typeface="Cambria Math" panose="02040503050406030204" pitchFamily="18" charset="0"/>
                          </a:rPr>
                          <m:t>𝐶</m:t>
                        </m:r>
                      </m:sub>
                    </m:sSub>
                  </m:oMath>
                </a14:m>
                <a:r>
                  <a:rPr lang="en-US" sz="3000" dirty="0">
                    <a:solidFill>
                      <a:srgbClr val="0000FF"/>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3000" i="1">
                            <a:solidFill>
                              <a:srgbClr val="0000FF"/>
                            </a:solidFill>
                            <a:latin typeface="Cambria Math" panose="02040503050406030204" pitchFamily="18" charset="0"/>
                          </a:rPr>
                        </m:ctrlPr>
                      </m:sSubPr>
                      <m:e>
                        <m:acc>
                          <m:accPr>
                            <m:chr m:val="̂"/>
                            <m:ctrlPr>
                              <a:rPr lang="en-US" sz="3000" i="1">
                                <a:solidFill>
                                  <a:srgbClr val="0000FF"/>
                                </a:solidFill>
                                <a:latin typeface="Cambria Math" panose="02040503050406030204" pitchFamily="18" charset="0"/>
                              </a:rPr>
                            </m:ctrlPr>
                          </m:accPr>
                          <m:e>
                            <m:r>
                              <a:rPr lang="en-US" sz="3000" i="1">
                                <a:solidFill>
                                  <a:srgbClr val="0000FF"/>
                                </a:solidFill>
                                <a:latin typeface="Cambria Math" panose="02040503050406030204" pitchFamily="18" charset="0"/>
                              </a:rPr>
                              <m:t>𝑉</m:t>
                            </m:r>
                          </m:e>
                        </m:acc>
                      </m:e>
                      <m:sub>
                        <m:r>
                          <a:rPr lang="en-US" sz="3000" i="1">
                            <a:solidFill>
                              <a:srgbClr val="0000FF"/>
                            </a:solidFill>
                            <a:latin typeface="Cambria Math" panose="02040503050406030204" pitchFamily="18" charset="0"/>
                          </a:rPr>
                          <m:t>𝐷</m:t>
                        </m:r>
                      </m:sub>
                    </m:sSub>
                  </m:oMath>
                </a14:m>
                <a:r>
                  <a:rPr lang="en-US" sz="3000" dirty="0">
                    <a:solidFill>
                      <a:srgbClr val="0000FF"/>
                    </a:solidFill>
                    <a:latin typeface="Times New Roman" panose="02020603050405020304" pitchFamily="18" charset="0"/>
                    <a:cs typeface="Times New Roman" panose="02020603050405020304" pitchFamily="18" charset="0"/>
                  </a:rPr>
                  <a:t> simultaneously in CTD doesn’t mean one or the other’s true value is 0!</a:t>
                </a:r>
              </a:p>
            </p:txBody>
          </p:sp>
        </mc:Choice>
        <mc:Fallback xmlns="">
          <p:sp>
            <p:nvSpPr>
              <p:cNvPr id="23553" name="Text Box 1"/>
              <p:cNvSpPr txBox="1">
                <a:spLocks noRot="1" noChangeAspect="1" noMove="1" noResize="1" noEditPoints="1" noAdjustHandles="1" noChangeArrowheads="1" noChangeShapeType="1" noTextEdit="1"/>
              </p:cNvSpPr>
              <p:nvPr/>
            </p:nvSpPr>
            <p:spPr bwMode="auto">
              <a:xfrm>
                <a:off x="0" y="0"/>
                <a:ext cx="9144000" cy="990600"/>
              </a:xfrm>
              <a:prstGeom prst="rect">
                <a:avLst/>
              </a:prstGeom>
              <a:blipFill>
                <a:blip r:embed="rId3"/>
                <a:stretch>
                  <a:fillRect l="-1667" t="-8861" b="-17722"/>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04800" y="1219200"/>
                <a:ext cx="8839200" cy="3992118"/>
              </a:xfrm>
              <a:prstGeom prst="rect">
                <a:avLst/>
              </a:prstGeom>
              <a:noFill/>
            </p:spPr>
            <p:txBody>
              <a:bodyPr wrap="square" rtlCol="0">
                <a:spAutoFit/>
              </a:bodyPr>
              <a:lstStyle/>
              <a:p>
                <a:pPr eaLnBrk="1" hangingPunct="1">
                  <a:lnSpc>
                    <a:spcPct val="97000"/>
                  </a:lnSpc>
                  <a:spcBef>
                    <a:spcPts val="600"/>
                  </a:spcBef>
                  <a:buClr>
                    <a:srgbClr val="727CA3"/>
                  </a:buClr>
                  <a:buSzPct val="76000"/>
                  <a:buFont typeface="Wingdings 3" charset="0"/>
                  <a:buChar char=""/>
                  <a:defRPr/>
                </a:pPr>
                <a:r>
                  <a:rPr lang="en-US" dirty="0">
                    <a:solidFill>
                      <a:srgbClr val="000000"/>
                    </a:solidFill>
                    <a:latin typeface="Times New Roman" panose="02020603050405020304" pitchFamily="18" charset="0"/>
                    <a:cs typeface="Times New Roman" panose="02020603050405020304" pitchFamily="18" charset="0"/>
                  </a:rPr>
                  <a:t> However, when we </a:t>
                </a:r>
                <a:r>
                  <a:rPr lang="en-US" i="1" dirty="0">
                    <a:solidFill>
                      <a:srgbClr val="000000"/>
                    </a:solidFill>
                    <a:latin typeface="Times New Roman" panose="02020603050405020304" pitchFamily="18" charset="0"/>
                    <a:cs typeface="Times New Roman" panose="02020603050405020304" pitchFamily="18" charset="0"/>
                  </a:rPr>
                  <a:t>try</a:t>
                </a:r>
                <a:r>
                  <a:rPr lang="en-US" dirty="0">
                    <a:solidFill>
                      <a:srgbClr val="000000"/>
                    </a:solidFill>
                    <a:latin typeface="Times New Roman" panose="02020603050405020304" pitchFamily="18" charset="0"/>
                    <a:cs typeface="Times New Roman" panose="02020603050405020304" pitchFamily="18" charset="0"/>
                  </a:rPr>
                  <a:t> to fit an ADCE model with just twins, there are an infinite number of combinations of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i="1">
                            <a:solidFill>
                              <a:schemeClr val="tx1"/>
                            </a:solidFill>
                            <a:latin typeface="Cambria Math" panose="02040503050406030204" pitchFamily="18" charset="0"/>
                            <a:cs typeface="Arial"/>
                          </a:rPr>
                          <m:t>𝐴</m:t>
                        </m:r>
                      </m:sub>
                    </m:sSub>
                  </m:oMath>
                </a14:m>
                <a:r>
                  <a:rPr lang="en-US"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i="1">
                            <a:solidFill>
                              <a:schemeClr val="tx1"/>
                            </a:solidFill>
                            <a:latin typeface="Cambria Math" panose="02040503050406030204" pitchFamily="18" charset="0"/>
                            <a:cs typeface="Arial"/>
                          </a:rPr>
                          <m:t>𝐶</m:t>
                        </m:r>
                      </m:sub>
                    </m:sSub>
                  </m:oMath>
                </a14:m>
                <a:r>
                  <a:rPr lang="en-US"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i="1">
                            <a:solidFill>
                              <a:schemeClr val="tx1"/>
                            </a:solidFill>
                            <a:latin typeface="Cambria Math" panose="02040503050406030204" pitchFamily="18" charset="0"/>
                            <a:cs typeface="Arial"/>
                          </a:rPr>
                          <m:t>𝐷</m:t>
                        </m:r>
                      </m:sub>
                    </m:sSub>
                  </m:oMath>
                </a14:m>
                <a:r>
                  <a:rPr lang="en-US" dirty="0">
                    <a:solidFill>
                      <a:schemeClr val="tx1"/>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that fit the data equally well. This is called “parameter indeterminacy” and is a necessary consequence of model non-identification.</a:t>
                </a:r>
              </a:p>
              <a:p>
                <a:pPr eaLnBrk="1" hangingPunct="1">
                  <a:lnSpc>
                    <a:spcPct val="97000"/>
                  </a:lnSpc>
                  <a:spcBef>
                    <a:spcPts val="600"/>
                  </a:spcBef>
                  <a:buClr>
                    <a:srgbClr val="727CA3"/>
                  </a:buClr>
                  <a:buSzPct val="76000"/>
                  <a:defRPr/>
                </a:pPr>
                <a:endParaRPr lang="en-US" dirty="0">
                  <a:solidFill>
                    <a:srgbClr val="000000"/>
                  </a:solidFill>
                  <a:latin typeface="Times New Roman" panose="02020603050405020304" pitchFamily="18" charset="0"/>
                  <a:cs typeface="Times New Roman" panose="02020603050405020304" pitchFamily="18" charset="0"/>
                </a:endParaRPr>
              </a:p>
              <a:p>
                <a:pPr eaLnBrk="1" hangingPunct="1">
                  <a:lnSpc>
                    <a:spcPct val="97000"/>
                  </a:lnSpc>
                  <a:spcBef>
                    <a:spcPts val="600"/>
                  </a:spcBef>
                  <a:buClr>
                    <a:srgbClr val="727CA3"/>
                  </a:buClr>
                  <a:buSzPct val="76000"/>
                  <a:buFont typeface="Wingdings 3" charset="0"/>
                  <a:buChar char=""/>
                  <a:defRPr/>
                </a:pPr>
                <a:r>
                  <a:rPr lang="en-US" dirty="0">
                    <a:solidFill>
                      <a:srgbClr val="000000"/>
                    </a:solidFill>
                    <a:latin typeface="Times New Roman" panose="02020603050405020304" pitchFamily="18" charset="0"/>
                    <a:cs typeface="Times New Roman" panose="02020603050405020304" pitchFamily="18" charset="0"/>
                  </a:rPr>
                  <a:t>Thus, we just have to fit either an ADE (assuming </a:t>
                </a:r>
                <a14:m>
                  <m:oMath xmlns:m="http://schemas.openxmlformats.org/officeDocument/2006/math">
                    <m:sSub>
                      <m:sSubPr>
                        <m:ctrlPr>
                          <a:rPr lang="en-US" b="0" i="1" smtClean="0">
                            <a:solidFill>
                              <a:schemeClr val="tx1"/>
                            </a:solidFill>
                            <a:latin typeface="Cambria Math" panose="02040503050406030204" pitchFamily="18" charset="0"/>
                            <a:cs typeface="Arial"/>
                          </a:rPr>
                        </m:ctrlPr>
                      </m:sSubPr>
                      <m:e>
                        <m:r>
                          <a:rPr lang="en-US" b="0" i="1" smtClean="0">
                            <a:solidFill>
                              <a:schemeClr val="tx1"/>
                            </a:solidFill>
                            <a:latin typeface="Cambria Math" panose="02040503050406030204" pitchFamily="18" charset="0"/>
                            <a:cs typeface="Arial"/>
                          </a:rPr>
                          <m:t>𝑉</m:t>
                        </m:r>
                      </m:e>
                      <m:sub>
                        <m:r>
                          <a:rPr lang="en-US" b="0" i="1" smtClean="0">
                            <a:solidFill>
                              <a:schemeClr val="tx1"/>
                            </a:solidFill>
                            <a:latin typeface="Cambria Math" panose="02040503050406030204" pitchFamily="18" charset="0"/>
                            <a:cs typeface="Arial"/>
                          </a:rPr>
                          <m:t>𝐶</m:t>
                        </m:r>
                      </m:sub>
                    </m:sSub>
                    <m:r>
                      <a:rPr lang="en-US" b="0" i="0" smtClean="0">
                        <a:solidFill>
                          <a:schemeClr val="tx1"/>
                        </a:solidFill>
                        <a:latin typeface="Cambria Math" panose="02040503050406030204" pitchFamily="18" charset="0"/>
                        <a:cs typeface="Arial"/>
                      </a:rPr>
                      <m:t>=0) </m:t>
                    </m:r>
                  </m:oMath>
                </a14:m>
                <a:r>
                  <a:rPr lang="en-US" dirty="0">
                    <a:solidFill>
                      <a:srgbClr val="000000"/>
                    </a:solidFill>
                    <a:latin typeface="Times New Roman" panose="02020603050405020304" pitchFamily="18" charset="0"/>
                    <a:cs typeface="Times New Roman" panose="02020603050405020304" pitchFamily="18" charset="0"/>
                  </a:rPr>
                  <a:t>or ACE model (assuming </a:t>
                </a:r>
                <a14:m>
                  <m:oMath xmlns:m="http://schemas.openxmlformats.org/officeDocument/2006/math">
                    <m:sSub>
                      <m:sSubPr>
                        <m:ctrlPr>
                          <a:rPr lang="en-US" i="1">
                            <a:solidFill>
                              <a:schemeClr val="tx1"/>
                            </a:solidFill>
                            <a:latin typeface="Cambria Math" panose="02040503050406030204" pitchFamily="18" charset="0"/>
                            <a:cs typeface="Arial"/>
                          </a:rPr>
                        </m:ctrlPr>
                      </m:sSubPr>
                      <m:e>
                        <m:r>
                          <a:rPr lang="en-US" i="1">
                            <a:solidFill>
                              <a:schemeClr val="tx1"/>
                            </a:solidFill>
                            <a:latin typeface="Cambria Math" panose="02040503050406030204" pitchFamily="18" charset="0"/>
                            <a:cs typeface="Arial"/>
                          </a:rPr>
                          <m:t>𝑉</m:t>
                        </m:r>
                      </m:e>
                      <m:sub>
                        <m:r>
                          <a:rPr lang="en-US" b="0" i="1" smtClean="0">
                            <a:solidFill>
                              <a:schemeClr val="tx1"/>
                            </a:solidFill>
                            <a:latin typeface="Cambria Math" panose="02040503050406030204" pitchFamily="18" charset="0"/>
                            <a:cs typeface="Arial"/>
                          </a:rPr>
                          <m:t>𝐷</m:t>
                        </m:r>
                      </m:sub>
                    </m:sSub>
                    <m:r>
                      <a:rPr lang="en-US">
                        <a:solidFill>
                          <a:schemeClr val="tx1"/>
                        </a:solidFill>
                        <a:latin typeface="Cambria Math" panose="02040503050406030204" pitchFamily="18" charset="0"/>
                        <a:cs typeface="Arial"/>
                      </a:rPr>
                      <m:t>=0) </m:t>
                    </m:r>
                  </m:oMath>
                </a14:m>
                <a:r>
                  <a:rPr lang="en-US" dirty="0">
                    <a:solidFill>
                      <a:srgbClr val="000000"/>
                    </a:solidFill>
                    <a:latin typeface="Times New Roman" panose="02020603050405020304" pitchFamily="18" charset="0"/>
                    <a:cs typeface="Times New Roman" panose="02020603050405020304" pitchFamily="18" charset="0"/>
                  </a:rPr>
                  <a:t>and live with potentially biased estimates.</a:t>
                </a:r>
              </a:p>
              <a:p>
                <a:pPr eaLnBrk="1" hangingPunct="1">
                  <a:lnSpc>
                    <a:spcPct val="97000"/>
                  </a:lnSpc>
                  <a:spcBef>
                    <a:spcPts val="600"/>
                  </a:spcBef>
                  <a:buClr>
                    <a:srgbClr val="727CA3"/>
                  </a:buClr>
                  <a:buSzPct val="76000"/>
                  <a:defRPr/>
                </a:pPr>
                <a:endParaRPr lang="en-US" dirty="0">
                  <a:solidFill>
                    <a:srgbClr val="000000"/>
                  </a:solidFill>
                  <a:latin typeface="Times New Roman" panose="02020603050405020304" pitchFamily="18" charset="0"/>
                  <a:cs typeface="Times New Roman" panose="02020603050405020304" pitchFamily="18" charset="0"/>
                </a:endParaRPr>
              </a:p>
              <a:p>
                <a:pPr eaLnBrk="1" hangingPunct="1">
                  <a:lnSpc>
                    <a:spcPct val="97000"/>
                  </a:lnSpc>
                  <a:spcBef>
                    <a:spcPts val="600"/>
                  </a:spcBef>
                  <a:buClr>
                    <a:srgbClr val="727CA3"/>
                  </a:buClr>
                  <a:buSzPct val="76000"/>
                  <a:buFont typeface="Wingdings 3" charset="0"/>
                  <a:buChar char=""/>
                  <a:defRPr/>
                </a:pPr>
                <a:r>
                  <a:rPr lang="en-US" dirty="0">
                    <a:solidFill>
                      <a:srgbClr val="000000"/>
                    </a:solidFill>
                    <a:latin typeface="Times New Roman" panose="02020603050405020304" pitchFamily="18" charset="0"/>
                    <a:cs typeface="Times New Roman" panose="02020603050405020304" pitchFamily="18" charset="0"/>
                  </a:rPr>
                  <a:t>But it’s good to quantify this bias to help in interpreting those estimates.</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1219200"/>
                <a:ext cx="8839200" cy="3992118"/>
              </a:xfrm>
              <a:prstGeom prst="rect">
                <a:avLst/>
              </a:prstGeom>
              <a:blipFill>
                <a:blip r:embed="rId4"/>
                <a:stretch>
                  <a:fillRect l="-1149" t="-1587" b="-2540"/>
                </a:stretch>
              </a:blipFill>
            </p:spPr>
            <p:txBody>
              <a:bodyPr/>
              <a:lstStyle/>
              <a:p>
                <a:r>
                  <a:rPr lang="en-US">
                    <a:noFill/>
                  </a:rPr>
                  <a:t> </a:t>
                </a:r>
              </a:p>
            </p:txBody>
          </p:sp>
        </mc:Fallback>
      </mc:AlternateContent>
    </p:spTree>
    <p:extLst>
      <p:ext uri="{BB962C8B-B14F-4D97-AF65-F5344CB8AC3E}">
        <p14:creationId xmlns:p14="http://schemas.microsoft.com/office/powerpoint/2010/main" val="3666830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47638"/>
            <a:ext cx="8229600" cy="995362"/>
          </a:xfrm>
        </p:spPr>
        <p:txBody>
          <a:bodyPr tIns="54863">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a:solidFill>
                  <a:srgbClr val="0000FF"/>
                </a:solidFill>
                <a:latin typeface="Times New Roman" panose="02020603050405020304" pitchFamily="18" charset="0"/>
                <a:cs typeface="Times New Roman" panose="02020603050405020304" pitchFamily="18" charset="0"/>
              </a:rPr>
              <a:t>Quiz Question 2</a:t>
            </a:r>
          </a:p>
        </p:txBody>
      </p:sp>
      <mc:AlternateContent xmlns:mc="http://schemas.openxmlformats.org/markup-compatibility/2006" xmlns:a14="http://schemas.microsoft.com/office/drawing/2010/main">
        <mc:Choice Requires="a14">
          <p:sp>
            <p:nvSpPr>
              <p:cNvPr id="32770" name="Rectangle 2"/>
              <p:cNvSpPr>
                <a:spLocks noGrp="1" noChangeArrowheads="1"/>
              </p:cNvSpPr>
              <p:nvPr>
                <p:ph idx="1"/>
              </p:nvPr>
            </p:nvSpPr>
            <p:spPr>
              <a:xfrm>
                <a:off x="457200" y="1258888"/>
                <a:ext cx="8534400" cy="4989512"/>
              </a:xfrm>
            </p:spPr>
            <p:txBody>
              <a:bodyPr>
                <a:normAutofit/>
              </a:bodyPr>
              <a:lstStyle/>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2) If the assumptions of the CTD model that either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i="1">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b="0" i="1" smtClean="0">
                            <a:latin typeface="Cambria Math" panose="02040503050406030204" pitchFamily="18" charset="0"/>
                            <a:cs typeface="Arial"/>
                          </a:rPr>
                          <m:t>𝐷</m:t>
                        </m:r>
                      </m:sub>
                    </m:sSub>
                  </m:oMath>
                </a14:m>
                <a:r>
                  <a:rPr lang="en-US" sz="2400" dirty="0">
                    <a:latin typeface="Times New Roman" panose="02020603050405020304" pitchFamily="18" charset="0"/>
                    <a:cs typeface="Times New Roman" panose="02020603050405020304" pitchFamily="18" charset="0"/>
                  </a:rPr>
                  <a:t> is zero is violated (i.e., A, C, and D simultaneously influence phenotypic variation)... [choose all that apply]</a:t>
                </a: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a) the interpretation of the estimated parameters should be altered; e.g.,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b="0" i="1" smtClean="0">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should be considered an amalgam of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b="0" i="1" smtClean="0">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b="0" i="1" smtClean="0">
                            <a:latin typeface="Cambria Math" panose="02040503050406030204" pitchFamily="18" charset="0"/>
                            <a:cs typeface="Arial"/>
                          </a:rPr>
                          <m:t>𝐷</m:t>
                        </m:r>
                      </m:sub>
                    </m:sSub>
                  </m:oMath>
                </a14:m>
                <a:r>
                  <a:rPr lang="en-US" sz="2400" dirty="0">
                    <a:latin typeface="Times New Roman" panose="02020603050405020304" pitchFamily="18" charset="0"/>
                    <a:cs typeface="Times New Roman" panose="02020603050405020304" pitchFamily="18" charset="0"/>
                  </a:rPr>
                  <a:t> (in ACE model) or of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b="0" i="1" smtClean="0">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i="1">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(in ADE model)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b) there is no point in doing the analysis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c) the estimated parameter values will be biased</a:t>
                </a:r>
              </a:p>
            </p:txBody>
          </p:sp>
        </mc:Choice>
        <mc:Fallback xmlns="">
          <p:sp>
            <p:nvSpPr>
              <p:cNvPr id="32770" name="Rectangle 2"/>
              <p:cNvSpPr>
                <a:spLocks noGrp="1" noRot="1" noChangeAspect="1" noMove="1" noResize="1" noEditPoints="1" noAdjustHandles="1" noChangeArrowheads="1" noChangeShapeType="1" noTextEdit="1"/>
              </p:cNvSpPr>
              <p:nvPr>
                <p:ph idx="1"/>
              </p:nvPr>
            </p:nvSpPr>
            <p:spPr>
              <a:xfrm>
                <a:off x="457200" y="1258888"/>
                <a:ext cx="8534400" cy="4989512"/>
              </a:xfrm>
              <a:blipFill>
                <a:blip r:embed="rId3"/>
                <a:stretch>
                  <a:fillRect l="-1190" t="-1015" r="-744"/>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Quiz Question 3</a:t>
            </a:r>
          </a:p>
        </p:txBody>
      </p:sp>
      <mc:AlternateContent xmlns:mc="http://schemas.openxmlformats.org/markup-compatibility/2006" xmlns:a14="http://schemas.microsoft.com/office/drawing/2010/main">
        <mc:Choice Requires="a14">
          <p:sp>
            <p:nvSpPr>
              <p:cNvPr id="33794" name="Rectangle 2"/>
              <p:cNvSpPr>
                <a:spLocks noGrp="1" noChangeArrowheads="1"/>
              </p:cNvSpPr>
              <p:nvPr>
                <p:ph idx="1"/>
              </p:nvPr>
            </p:nvSpPr>
            <p:spPr>
              <a:xfrm>
                <a:off x="304800" y="1219200"/>
                <a:ext cx="8534400" cy="4913312"/>
              </a:xfrm>
            </p:spPr>
            <p:txBody>
              <a:bodyPr>
                <a:normAutofit/>
              </a:bodyPr>
              <a:lstStyle/>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3) An ADE model finds that </a:t>
                </a: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i="1">
                            <a:latin typeface="Cambria Math" panose="02040503050406030204" pitchFamily="18" charset="0"/>
                            <a:cs typeface="Arial"/>
                          </a:rPr>
                          <m:t>𝐴</m:t>
                        </m:r>
                      </m:sub>
                    </m:sSub>
                  </m:oMath>
                </a14:m>
                <a:r>
                  <a:rPr lang="en-US" sz="2800" dirty="0">
                    <a:latin typeface="Times New Roman" panose="02020603050405020304" pitchFamily="18" charset="0"/>
                    <a:cs typeface="Times New Roman" panose="02020603050405020304" pitchFamily="18" charset="0"/>
                  </a:rPr>
                  <a:t> = .30 and </a:t>
                </a: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b="0" i="1" smtClean="0">
                            <a:latin typeface="Cambria Math" panose="02040503050406030204" pitchFamily="18" charset="0"/>
                            <a:cs typeface="Arial"/>
                          </a:rPr>
                          <m:t>𝐷</m:t>
                        </m:r>
                      </m:sub>
                    </m:sSub>
                  </m:oMath>
                </a14:m>
                <a:r>
                  <a:rPr lang="en-US" sz="2800" dirty="0">
                    <a:latin typeface="Times New Roman" panose="02020603050405020304" pitchFamily="18" charset="0"/>
                    <a:cs typeface="Times New Roman" panose="02020603050405020304" pitchFamily="18" charset="0"/>
                  </a:rPr>
                  <a:t> = .10.  This implies that shared environmental factors do not influence the trait in question.</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latin typeface="Times New Roman" panose="02020603050405020304" pitchFamily="18" charset="0"/>
                  <a:cs typeface="Times New Roman" panose="02020603050405020304" pitchFamily="18" charset="0"/>
                </a:endParaRP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a) TRUE</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b) FALSE</a:t>
                </a:r>
              </a:p>
            </p:txBody>
          </p:sp>
        </mc:Choice>
        <mc:Fallback xmlns="">
          <p:sp>
            <p:nvSpPr>
              <p:cNvPr id="33794" name="Rectangle 2"/>
              <p:cNvSpPr>
                <a:spLocks noGrp="1" noRot="1" noChangeAspect="1" noMove="1" noResize="1" noEditPoints="1" noAdjustHandles="1" noChangeArrowheads="1" noChangeShapeType="1" noTextEdit="1"/>
              </p:cNvSpPr>
              <p:nvPr>
                <p:ph idx="1"/>
              </p:nvPr>
            </p:nvSpPr>
            <p:spPr>
              <a:xfrm>
                <a:off x="304800" y="1219200"/>
                <a:ext cx="8534400" cy="4913312"/>
              </a:xfrm>
              <a:blipFill>
                <a:blip r:embed="rId3"/>
                <a:stretch>
                  <a:fillRect l="-1637" t="-1292"/>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953000" y="381000"/>
            <a:ext cx="3754752" cy="13255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1440" tIns="45720" rIns="91440" bIns="45720" rtlCol="0" anchor="ctr">
            <a:normAutofit/>
          </a:bodyPr>
          <a:lstStyle/>
          <a:p>
            <a:pPr defTabSz="914400" eaLnBrk="1" hangingPunct="1">
              <a:lnSpc>
                <a:spcPct val="90000"/>
              </a:lnSpc>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1"/>
                </a:solidFill>
                <a:latin typeface="+mj-lt"/>
                <a:ea typeface="+mj-ea"/>
                <a:cs typeface="+mj-cs"/>
              </a:rPr>
              <a:t>Models in science</a:t>
            </a:r>
          </a:p>
        </p:txBody>
      </p:sp>
      <p:sp>
        <p:nvSpPr>
          <p:cNvPr id="72" name="Freeform: Shape 7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with his hand on his chin&#10;&#10;Description automatically generated with low confidence">
            <a:extLst>
              <a:ext uri="{FF2B5EF4-FFF2-40B4-BE49-F238E27FC236}">
                <a16:creationId xmlns:a16="http://schemas.microsoft.com/office/drawing/2014/main" id="{10EC112B-D38C-0E40-AD12-AF284CE7C368}"/>
              </a:ext>
            </a:extLst>
          </p:cNvPr>
          <p:cNvPicPr>
            <a:picLocks noChangeAspect="1"/>
          </p:cNvPicPr>
          <p:nvPr/>
        </p:nvPicPr>
        <p:blipFill rotWithShape="1">
          <a:blip r:embed="rId3"/>
          <a:srcRect l="15868" r="22368"/>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7410" name="Rectangle 2"/>
          <p:cNvSpPr>
            <a:spLocks noChangeArrowheads="1"/>
          </p:cNvSpPr>
          <p:nvPr/>
        </p:nvSpPr>
        <p:spPr bwMode="auto">
          <a:xfrm>
            <a:off x="4038600" y="2286000"/>
            <a:ext cx="5105400" cy="3429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1440" tIns="45720" rIns="91440" bIns="45720" rtlCol="0" anchor="t">
            <a:normAutofit/>
          </a:bodyPr>
          <a:lstStyle/>
          <a:p>
            <a:pPr marL="608013" indent="-228600" defTabSz="914400" eaLnBrk="1" hangingPunct="1">
              <a:lnSpc>
                <a:spcPct val="90000"/>
              </a:lnSpc>
              <a:spcBef>
                <a:spcPts val="800"/>
              </a:spcBef>
              <a:buSzPct val="75000"/>
              <a:buFont typeface="Arial" panose="020B0604020202020204" pitchFamily="34"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chemeClr val="tx1"/>
                </a:solidFill>
                <a:effectLst>
                  <a:outerShdw blurRad="38100" dist="38100" dir="2700000" algn="tl">
                    <a:srgbClr val="DDDDDD"/>
                  </a:outerShdw>
                </a:effectLst>
                <a:latin typeface="+mn-lt"/>
                <a:ea typeface="+mn-ea"/>
                <a:cs typeface="+mn-cs"/>
              </a:rPr>
              <a:t>Scientific models represent natural phenomena in a logical and simplified way, allowing for better understanding and/or prediction of the phenomena</a:t>
            </a:r>
          </a:p>
          <a:p>
            <a:pPr marL="608013" indent="-228600" defTabSz="914400" eaLnBrk="1" hangingPunct="1">
              <a:lnSpc>
                <a:spcPct val="90000"/>
              </a:lnSpc>
              <a:spcBef>
                <a:spcPts val="800"/>
              </a:spcBef>
              <a:buSzPct val="75000"/>
              <a:buFont typeface="Arial" panose="020B0604020202020204" pitchFamily="34"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chemeClr val="tx1"/>
                </a:solidFill>
                <a:effectLst>
                  <a:outerShdw blurRad="38100" dist="38100" dir="2700000" algn="tl">
                    <a:srgbClr val="DDDDDD"/>
                  </a:outerShdw>
                </a:effectLst>
                <a:latin typeface="+mn-lt"/>
                <a:ea typeface="+mn-ea"/>
                <a:cs typeface="+mn-cs"/>
              </a:rPr>
              <a:t>Models must make multiple simplifying assumptions.</a:t>
            </a:r>
          </a:p>
          <a:p>
            <a:pPr marL="608013" indent="-228600" defTabSz="914400" eaLnBrk="1" hangingPunct="1">
              <a:lnSpc>
                <a:spcPct val="90000"/>
              </a:lnSpc>
              <a:spcBef>
                <a:spcPts val="800"/>
              </a:spcBef>
              <a:buSzPct val="75000"/>
              <a:buFont typeface="Arial" panose="020B0604020202020204" pitchFamily="34"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chemeClr val="tx1"/>
                </a:solidFill>
                <a:effectLst>
                  <a:outerShdw blurRad="38100" dist="38100" dir="2700000" algn="tl">
                    <a:srgbClr val="DDDDDD"/>
                  </a:outerShdw>
                </a:effectLst>
                <a:latin typeface="+mn-lt"/>
                <a:ea typeface="+mn-ea"/>
                <a:cs typeface="+mn-cs"/>
              </a:rPr>
              <a:t>To the degree that these assumptions are unmet (do not reflect the true complexity in the real world), biases result</a:t>
            </a:r>
          </a:p>
        </p:txBody>
      </p:sp>
      <p:sp>
        <p:nvSpPr>
          <p:cNvPr id="4" name="TextBox 3">
            <a:extLst>
              <a:ext uri="{FF2B5EF4-FFF2-40B4-BE49-F238E27FC236}">
                <a16:creationId xmlns:a16="http://schemas.microsoft.com/office/drawing/2014/main" id="{B584B2D7-3B28-6544-BB17-FCA99F8354A6}"/>
              </a:ext>
            </a:extLst>
          </p:cNvPr>
          <p:cNvSpPr txBox="1"/>
          <p:nvPr/>
        </p:nvSpPr>
        <p:spPr>
          <a:xfrm>
            <a:off x="3124200" y="5636594"/>
            <a:ext cx="4495800" cy="1200329"/>
          </a:xfrm>
          <a:prstGeom prst="rect">
            <a:avLst/>
          </a:prstGeom>
          <a:noFill/>
        </p:spPr>
        <p:txBody>
          <a:bodyPr wrap="square" rtlCol="0">
            <a:spAutoFit/>
          </a:bodyPr>
          <a:lstStyle/>
          <a:p>
            <a:r>
              <a:rPr lang="en-US" dirty="0">
                <a:solidFill>
                  <a:schemeClr val="tx1"/>
                </a:solidFill>
                <a:effectLst>
                  <a:outerShdw blurRad="38100" dist="38100" dir="2700000" algn="tl">
                    <a:srgbClr val="DDDDDD"/>
                  </a:outerShdw>
                </a:effectLst>
              </a:rPr>
              <a:t>”All models are wrong, some are useful.” - George Box</a:t>
            </a:r>
          </a:p>
          <a:p>
            <a:endParaRPr lang="en-US" dirty="0"/>
          </a:p>
        </p:txBody>
      </p:sp>
    </p:spTree>
    <p:extLst>
      <p:ext uri="{BB962C8B-B14F-4D97-AF65-F5344CB8AC3E}">
        <p14:creationId xmlns:p14="http://schemas.microsoft.com/office/powerpoint/2010/main" val="2323816293"/>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147638"/>
            <a:ext cx="8229600" cy="614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a:solidFill>
                  <a:srgbClr val="0000FF"/>
                </a:solidFill>
                <a:latin typeface="Times New Roman" panose="02020603050405020304" pitchFamily="18" charset="0"/>
                <a:cs typeface="Times New Roman" panose="02020603050405020304" pitchFamily="18" charset="0"/>
              </a:rPr>
              <a:t>Quiz Question 4</a:t>
            </a:r>
          </a:p>
        </p:txBody>
      </p:sp>
      <mc:AlternateContent xmlns:mc="http://schemas.openxmlformats.org/markup-compatibility/2006">
        <mc:Choice xmlns:a14="http://schemas.microsoft.com/office/drawing/2010/main" Requires="a14">
          <p:sp>
            <p:nvSpPr>
              <p:cNvPr id="34818" name="Rectangle 2"/>
              <p:cNvSpPr>
                <a:spLocks noGrp="1" noChangeArrowheads="1"/>
              </p:cNvSpPr>
              <p:nvPr>
                <p:ph idx="1"/>
              </p:nvPr>
            </p:nvSpPr>
            <p:spPr>
              <a:xfrm>
                <a:off x="457200" y="1143000"/>
                <a:ext cx="8229600" cy="4913312"/>
              </a:xfrm>
            </p:spPr>
            <p:txBody>
              <a:bodyPr>
                <a:normAutofit fontScale="85000" lnSpcReduction="10000"/>
              </a:bodyPr>
              <a:lstStyle/>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4) We run an ADE model and find that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dirty="0">
                    <a:latin typeface="Times New Roman" panose="02020603050405020304" pitchFamily="18" charset="0"/>
                    <a:cs typeface="Times New Roman" panose="02020603050405020304" pitchFamily="18" charset="0"/>
                  </a:rPr>
                  <a:t> = .69 and that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 .05.  If in truth,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𝐶</m:t>
                        </m:r>
                      </m:sub>
                    </m:sSub>
                  </m:oMath>
                </a14:m>
                <a:r>
                  <a:rPr lang="en-US" dirty="0">
                    <a:latin typeface="Times New Roman" panose="02020603050405020304" pitchFamily="18" charset="0"/>
                    <a:cs typeface="Times New Roman" panose="02020603050405020304" pitchFamily="18" charset="0"/>
                  </a:rPr>
                  <a:t> = .10, what will the effect on the estimated parameters be? [choose all that apply]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a)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dirty="0">
                    <a:latin typeface="Times New Roman" panose="02020603050405020304" pitchFamily="18" charset="0"/>
                    <a:cs typeface="Times New Roman" panose="02020603050405020304" pitchFamily="18" charset="0"/>
                  </a:rPr>
                  <a:t> will be biased (too low) </a:t>
                </a: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b)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oMath>
                </a14:m>
                <a:r>
                  <a:rPr lang="en-US" dirty="0">
                    <a:latin typeface="Times New Roman" panose="02020603050405020304" pitchFamily="18" charset="0"/>
                    <a:cs typeface="Times New Roman" panose="02020603050405020304" pitchFamily="18" charset="0"/>
                  </a:rPr>
                  <a:t> will be biased (too high)</a:t>
                </a: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c)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will be biased (too low)</a:t>
                </a: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d)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will be biased (too high)</a:t>
                </a: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e) there is no effect on the estimated parameters; however, by not estimating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𝐶</m:t>
                        </m:r>
                      </m:sub>
                    </m:sSub>
                  </m:oMath>
                </a14:m>
                <a:r>
                  <a:rPr lang="en-US" dirty="0">
                    <a:latin typeface="Times New Roman" panose="02020603050405020304" pitchFamily="18" charset="0"/>
                    <a:cs typeface="Times New Roman" panose="02020603050405020304" pitchFamily="18" charset="0"/>
                  </a:rPr>
                  <a:t> (aka, fixing it to zero), we underestimated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𝐶</m:t>
                        </m:r>
                      </m:sub>
                    </m:sSub>
                  </m:oMath>
                </a14:m>
                <a:r>
                  <a:rPr lang="en-US" dirty="0">
                    <a:latin typeface="Times New Roman" panose="02020603050405020304" pitchFamily="18" charset="0"/>
                    <a:cs typeface="Times New Roman" panose="02020603050405020304" pitchFamily="18" charset="0"/>
                  </a:rPr>
                  <a:t> </a:t>
                </a:r>
              </a:p>
            </p:txBody>
          </p:sp>
        </mc:Choice>
        <mc:Fallback>
          <p:sp>
            <p:nvSpPr>
              <p:cNvPr id="34818" name="Rectangle 2"/>
              <p:cNvSpPr>
                <a:spLocks noGrp="1" noRot="1" noChangeAspect="1" noMove="1" noResize="1" noEditPoints="1" noAdjustHandles="1" noChangeArrowheads="1" noChangeShapeType="1" noTextEdit="1"/>
              </p:cNvSpPr>
              <p:nvPr>
                <p:ph idx="1"/>
              </p:nvPr>
            </p:nvSpPr>
            <p:spPr>
              <a:xfrm>
                <a:off x="457200" y="1143000"/>
                <a:ext cx="8229600" cy="4913312"/>
              </a:xfrm>
              <a:blipFill>
                <a:blip r:embed="rId3"/>
                <a:stretch>
                  <a:fillRect l="-1543" t="-1809" r="-1852"/>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5" name="Text Box 1"/>
              <p:cNvSpPr txBox="1">
                <a:spLocks noChangeArrowheads="1"/>
              </p:cNvSpPr>
              <p:nvPr/>
            </p:nvSpPr>
            <p:spPr bwMode="auto">
              <a:xfrm>
                <a:off x="228600" y="228600"/>
                <a:ext cx="8382000" cy="97155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Bias in parameter estimates for violation of assumption that either </a:t>
                </a:r>
                <a14:m>
                  <m:oMath xmlns:m="http://schemas.openxmlformats.org/officeDocument/2006/math">
                    <m:sSub>
                      <m:sSubPr>
                        <m:ctrlPr>
                          <a:rPr lang="en-US" sz="3200" i="1" smtClean="0">
                            <a:solidFill>
                              <a:srgbClr val="0000FF"/>
                            </a:solidFill>
                            <a:latin typeface="Cambria Math" panose="02040503050406030204" pitchFamily="18" charset="0"/>
                            <a:cs typeface="Times New Roman" panose="02020603050405020304" pitchFamily="18" charset="0"/>
                          </a:rPr>
                        </m:ctrlPr>
                      </m:sSubPr>
                      <m:e>
                        <m:r>
                          <a:rPr lang="en-US" sz="3200" b="0" i="1" smtClean="0">
                            <a:solidFill>
                              <a:srgbClr val="0000FF"/>
                            </a:solidFill>
                            <a:latin typeface="Cambria Math" panose="02040503050406030204" pitchFamily="18" charset="0"/>
                            <a:cs typeface="Times New Roman" panose="02020603050405020304" pitchFamily="18" charset="0"/>
                          </a:rPr>
                          <m:t>𝑉</m:t>
                        </m:r>
                      </m:e>
                      <m:sub>
                        <m:r>
                          <a:rPr lang="en-US" sz="3200" b="0" i="1" smtClean="0">
                            <a:solidFill>
                              <a:srgbClr val="0000FF"/>
                            </a:solidFill>
                            <a:latin typeface="Cambria Math" panose="02040503050406030204" pitchFamily="18" charset="0"/>
                            <a:cs typeface="Times New Roman" panose="02020603050405020304" pitchFamily="18" charset="0"/>
                          </a:rPr>
                          <m:t>𝐷</m:t>
                        </m:r>
                      </m:sub>
                    </m:sSub>
                  </m:oMath>
                </a14:m>
                <a:r>
                  <a:rPr lang="en-US" sz="3200" dirty="0">
                    <a:solidFill>
                      <a:srgbClr val="0000FF"/>
                    </a:solidFill>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3200" i="1">
                            <a:solidFill>
                              <a:srgbClr val="0000FF"/>
                            </a:solidFill>
                            <a:latin typeface="Cambria Math" panose="02040503050406030204" pitchFamily="18" charset="0"/>
                            <a:cs typeface="Times New Roman" panose="02020603050405020304" pitchFamily="18" charset="0"/>
                          </a:rPr>
                        </m:ctrlPr>
                      </m:sSubPr>
                      <m:e>
                        <m:r>
                          <a:rPr lang="en-US" sz="3200" i="1">
                            <a:solidFill>
                              <a:srgbClr val="0000FF"/>
                            </a:solidFill>
                            <a:latin typeface="Cambria Math" panose="02040503050406030204" pitchFamily="18" charset="0"/>
                            <a:cs typeface="Times New Roman" panose="02020603050405020304" pitchFamily="18" charset="0"/>
                          </a:rPr>
                          <m:t>𝑉</m:t>
                        </m:r>
                      </m:e>
                      <m:sub>
                        <m:r>
                          <a:rPr lang="en-US" sz="3200" b="0" i="1" smtClean="0">
                            <a:solidFill>
                              <a:srgbClr val="0000FF"/>
                            </a:solidFill>
                            <a:latin typeface="Cambria Math" panose="02040503050406030204" pitchFamily="18" charset="0"/>
                            <a:cs typeface="Times New Roman" panose="02020603050405020304" pitchFamily="18" charset="0"/>
                          </a:rPr>
                          <m:t>𝐶</m:t>
                        </m:r>
                      </m:sub>
                    </m:sSub>
                  </m:oMath>
                </a14:m>
                <a:r>
                  <a:rPr lang="en-US" sz="3200" dirty="0">
                    <a:solidFill>
                      <a:srgbClr val="0000FF"/>
                    </a:solidFill>
                    <a:latin typeface="Times New Roman" panose="02020603050405020304" pitchFamily="18" charset="0"/>
                    <a:cs typeface="Times New Roman" panose="02020603050405020304" pitchFamily="18" charset="0"/>
                  </a:rPr>
                  <a:t> is 0</a:t>
                </a:r>
              </a:p>
            </p:txBody>
          </p:sp>
        </mc:Choice>
        <mc:Fallback xmlns="">
          <p:sp>
            <p:nvSpPr>
              <p:cNvPr id="31745" name="Text Box 1"/>
              <p:cNvSpPr txBox="1">
                <a:spLocks noRot="1" noChangeAspect="1" noMove="1" noResize="1" noEditPoints="1" noAdjustHandles="1" noChangeArrowheads="1" noChangeShapeType="1" noTextEdit="1"/>
              </p:cNvSpPr>
              <p:nvPr/>
            </p:nvSpPr>
            <p:spPr bwMode="auto">
              <a:xfrm>
                <a:off x="228600" y="228600"/>
                <a:ext cx="8382000" cy="971550"/>
              </a:xfrm>
              <a:prstGeom prst="rect">
                <a:avLst/>
              </a:prstGeom>
              <a:blipFill>
                <a:blip r:embed="rId3"/>
                <a:stretch>
                  <a:fillRect l="-1967" t="-18182" b="-19481"/>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46" name="Text Box 2"/>
              <p:cNvSpPr txBox="1">
                <a:spLocks noChangeArrowheads="1"/>
              </p:cNvSpPr>
              <p:nvPr/>
            </p:nvSpPr>
            <p:spPr bwMode="auto">
              <a:xfrm>
                <a:off x="304800" y="1371600"/>
                <a:ext cx="8839200" cy="54102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800" dirty="0">
                    <a:latin typeface="Times New Roman" panose="02020603050405020304" pitchFamily="18" charset="0"/>
                    <a:cs typeface="Times New Roman" panose="02020603050405020304" pitchFamily="18" charset="0"/>
                  </a:rPr>
                  <a:t>In ACE Models (bias induced in setting </a:t>
                </a: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b="0" i="1" smtClean="0">
                            <a:latin typeface="Cambria Math" panose="02040503050406030204" pitchFamily="18" charset="0"/>
                            <a:cs typeface="Arial"/>
                          </a:rPr>
                          <m:t>𝐷</m:t>
                        </m:r>
                      </m:sub>
                    </m:sSub>
                    <m:r>
                      <a:rPr lang="en-US" sz="2800" i="1">
                        <a:latin typeface="Cambria Math" panose="02040503050406030204" pitchFamily="18" charset="0"/>
                        <a:cs typeface="Arial"/>
                      </a:rPr>
                      <m:t>= </m:t>
                    </m:r>
                  </m:oMath>
                </a14:m>
                <a:r>
                  <a:rPr lang="en-US" sz="2800" dirty="0">
                    <a:latin typeface="Times New Roman" panose="02020603050405020304" pitchFamily="18" charset="0"/>
                    <a:cs typeface="Times New Roman" panose="02020603050405020304" pitchFamily="18" charset="0"/>
                  </a:rPr>
                  <a:t>0):</a:t>
                </a:r>
              </a:p>
              <a:p>
                <a:pPr eaLnBrk="1" hangingPunct="1">
                  <a:lnSpc>
                    <a:spcPct val="87000"/>
                  </a:lnSpc>
                  <a:spcBef>
                    <a:spcPts val="600"/>
                  </a:spcBef>
                  <a:buClr>
                    <a:srgbClr val="727CA3"/>
                  </a:buClr>
                  <a:buSzPct val="76000"/>
                  <a:buFont typeface="Wingdings 3" charset="0"/>
                  <a:buNone/>
                  <a:defRPr/>
                </a:pP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i="1">
                            <a:latin typeface="Cambria Math" panose="02040503050406030204" pitchFamily="18" charset="0"/>
                            <a:cs typeface="Arial"/>
                          </a:rPr>
                          <m:t>𝐴</m:t>
                        </m:r>
                      </m:sub>
                    </m:sSub>
                    <m:r>
                      <a:rPr lang="en-US" sz="2800" b="0" i="1" smtClean="0">
                        <a:latin typeface="Cambria Math" panose="02040503050406030204" pitchFamily="18" charset="0"/>
                        <a:cs typeface="Arial"/>
                      </a:rPr>
                      <m:t>=</m:t>
                    </m:r>
                    <m:sSub>
                      <m:sSubPr>
                        <m:ctrlPr>
                          <a:rPr lang="en-US" sz="2800" b="0" i="1" smtClean="0">
                            <a:latin typeface="Cambria Math" panose="02040503050406030204" pitchFamily="18" charset="0"/>
                            <a:cs typeface="Arial"/>
                          </a:rPr>
                        </m:ctrlPr>
                      </m:sSubPr>
                      <m:e>
                        <m:r>
                          <a:rPr lang="en-US" sz="2800" b="0" i="1" smtClean="0">
                            <a:latin typeface="Cambria Math" panose="02040503050406030204" pitchFamily="18" charset="0"/>
                            <a:cs typeface="Arial"/>
                          </a:rPr>
                          <m:t>𝑉</m:t>
                        </m:r>
                      </m:e>
                      <m:sub>
                        <m:r>
                          <a:rPr lang="en-US" sz="2800" b="0" i="1" smtClean="0">
                            <a:latin typeface="Cambria Math" panose="02040503050406030204" pitchFamily="18" charset="0"/>
                            <a:cs typeface="Arial"/>
                          </a:rPr>
                          <m:t>𝐴</m:t>
                        </m:r>
                      </m:sub>
                    </m:sSub>
                    <m:r>
                      <a:rPr lang="en-US" sz="2800" b="0" i="1" smtClean="0">
                        <a:latin typeface="Cambria Math" panose="02040503050406030204" pitchFamily="18" charset="0"/>
                        <a:cs typeface="Arial"/>
                      </a:rPr>
                      <m:t>+</m:t>
                    </m:r>
                    <m:f>
                      <m:fPr>
                        <m:type m:val="skw"/>
                        <m:ctrlPr>
                          <a:rPr lang="en-US" sz="2800" b="0" i="1" smtClean="0">
                            <a:latin typeface="Cambria Math" panose="02040503050406030204" pitchFamily="18" charset="0"/>
                            <a:cs typeface="Arial"/>
                          </a:rPr>
                        </m:ctrlPr>
                      </m:fPr>
                      <m:num>
                        <m:r>
                          <a:rPr lang="en-US" sz="2800" b="0" i="1" smtClean="0">
                            <a:latin typeface="Cambria Math" panose="02040503050406030204" pitchFamily="18" charset="0"/>
                            <a:cs typeface="Arial"/>
                          </a:rPr>
                          <m:t>3</m:t>
                        </m:r>
                      </m:num>
                      <m:den>
                        <m:r>
                          <a:rPr lang="en-US" sz="2800" b="0" i="1" smtClean="0">
                            <a:latin typeface="Cambria Math" panose="02040503050406030204" pitchFamily="18" charset="0"/>
                            <a:cs typeface="Arial"/>
                          </a:rPr>
                          <m:t>2</m:t>
                        </m:r>
                      </m:den>
                    </m:f>
                    <m:sSub>
                      <m:sSubPr>
                        <m:ctrlPr>
                          <a:rPr lang="en-US" sz="2800" b="0" i="1" smtClean="0">
                            <a:latin typeface="Cambria Math" panose="02040503050406030204" pitchFamily="18" charset="0"/>
                            <a:cs typeface="Arial"/>
                          </a:rPr>
                        </m:ctrlPr>
                      </m:sSubPr>
                      <m:e>
                        <m:r>
                          <a:rPr lang="en-US" sz="2800" b="0" i="1" smtClean="0">
                            <a:latin typeface="Cambria Math" panose="02040503050406030204" pitchFamily="18" charset="0"/>
                            <a:cs typeface="Arial"/>
                          </a:rPr>
                          <m:t>𝑉</m:t>
                        </m:r>
                      </m:e>
                      <m:sub>
                        <m:r>
                          <a:rPr lang="en-US" sz="2800" b="0" i="1" smtClean="0">
                            <a:latin typeface="Cambria Math" panose="02040503050406030204" pitchFamily="18" charset="0"/>
                            <a:cs typeface="Arial"/>
                          </a:rPr>
                          <m:t>𝐷</m:t>
                        </m:r>
                      </m:sub>
                    </m:sSub>
                  </m:oMath>
                </a14:m>
                <a:r>
                  <a:rPr lang="en-US" sz="2800" dirty="0">
                    <a:latin typeface="Times New Roman" panose="02020603050405020304" pitchFamily="18" charset="0"/>
                    <a:cs typeface="Times New Roman" panose="02020603050405020304" pitchFamily="18" charset="0"/>
                  </a:rPr>
                  <a:t> </a:t>
                </a:r>
              </a:p>
              <a:p>
                <a:pPr eaLnBrk="1" hangingPunct="1">
                  <a:lnSpc>
                    <a:spcPct val="87000"/>
                  </a:lnSpc>
                  <a:spcBef>
                    <a:spcPts val="600"/>
                  </a:spcBef>
                  <a:buClr>
                    <a:srgbClr val="727CA3"/>
                  </a:buClr>
                  <a:buSzPct val="76000"/>
                  <a:defRPr/>
                </a:pP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b="0" i="1" smtClean="0">
                            <a:latin typeface="Cambria Math" panose="02040503050406030204" pitchFamily="18" charset="0"/>
                            <a:cs typeface="Arial"/>
                          </a:rPr>
                          <m:t>𝐶</m:t>
                        </m:r>
                      </m:sub>
                    </m:sSub>
                    <m:r>
                      <a:rPr lang="en-US" sz="2800" i="1">
                        <a:latin typeface="Cambria Math" panose="02040503050406030204" pitchFamily="18" charset="0"/>
                        <a:cs typeface="Arial"/>
                      </a:rPr>
                      <m:t>=</m:t>
                    </m:r>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𝐶</m:t>
                        </m:r>
                      </m:sub>
                    </m:sSub>
                    <m:r>
                      <a:rPr lang="en-US" sz="2800" b="0" i="1" smtClean="0">
                        <a:latin typeface="Cambria Math" panose="02040503050406030204" pitchFamily="18" charset="0"/>
                        <a:cs typeface="Arial"/>
                      </a:rPr>
                      <m:t>−</m:t>
                    </m:r>
                    <m:f>
                      <m:fPr>
                        <m:type m:val="skw"/>
                        <m:ctrlPr>
                          <a:rPr lang="en-US" sz="2800" i="1">
                            <a:latin typeface="Cambria Math" panose="02040503050406030204" pitchFamily="18" charset="0"/>
                            <a:cs typeface="Arial"/>
                          </a:rPr>
                        </m:ctrlPr>
                      </m:fPr>
                      <m:num>
                        <m:r>
                          <a:rPr lang="en-US" sz="2800" b="0" i="1" smtClean="0">
                            <a:latin typeface="Cambria Math" panose="02040503050406030204" pitchFamily="18" charset="0"/>
                            <a:cs typeface="Arial"/>
                          </a:rPr>
                          <m:t>1</m:t>
                        </m:r>
                      </m:num>
                      <m:den>
                        <m:r>
                          <a:rPr lang="en-US" sz="2800" i="1">
                            <a:latin typeface="Cambria Math" panose="02040503050406030204" pitchFamily="18" charset="0"/>
                            <a:cs typeface="Arial"/>
                          </a:rPr>
                          <m:t>2</m:t>
                        </m:r>
                      </m:den>
                    </m:f>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i="1">
                            <a:latin typeface="Cambria Math" panose="02040503050406030204" pitchFamily="18" charset="0"/>
                            <a:cs typeface="Arial"/>
                          </a:rPr>
                          <m:t>𝐷</m:t>
                        </m:r>
                      </m:sub>
                    </m:sSub>
                  </m:oMath>
                </a14:m>
                <a:r>
                  <a:rPr lang="en-US" sz="2800" dirty="0">
                    <a:latin typeface="Times New Roman" panose="02020603050405020304" pitchFamily="18" charset="0"/>
                    <a:cs typeface="Times New Roman" panose="02020603050405020304" pitchFamily="18" charset="0"/>
                  </a:rPr>
                  <a:t> </a:t>
                </a:r>
              </a:p>
              <a:p>
                <a:pPr eaLnBrk="1" hangingPunct="1">
                  <a:lnSpc>
                    <a:spcPct val="97000"/>
                  </a:lnSpc>
                  <a:spcBef>
                    <a:spcPts val="600"/>
                  </a:spcBef>
                  <a:buClr>
                    <a:srgbClr val="727CA3"/>
                  </a:buClr>
                  <a:buSzPct val="76000"/>
                  <a:buFont typeface="Wingdings 3" charset="0"/>
                  <a:buChar char=""/>
                  <a:defRPr/>
                </a:pPr>
                <a:r>
                  <a:rPr lang="en-US" sz="2800" dirty="0">
                    <a:latin typeface="Times New Roman" panose="02020603050405020304" pitchFamily="18" charset="0"/>
                    <a:cs typeface="Times New Roman" panose="02020603050405020304" pitchFamily="18" charset="0"/>
                  </a:rPr>
                  <a:t>In ADE Models (bias induced in setting </a:t>
                </a: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b="0" i="1" smtClean="0">
                            <a:latin typeface="Cambria Math" panose="02040503050406030204" pitchFamily="18" charset="0"/>
                            <a:cs typeface="Arial"/>
                          </a:rPr>
                          <m:t>𝐶</m:t>
                        </m:r>
                      </m:sub>
                    </m:sSub>
                    <m:r>
                      <a:rPr lang="en-US" sz="2800" i="1">
                        <a:latin typeface="Cambria Math" panose="02040503050406030204" pitchFamily="18" charset="0"/>
                        <a:cs typeface="Arial"/>
                      </a:rPr>
                      <m:t>= </m:t>
                    </m:r>
                  </m:oMath>
                </a14:m>
                <a:r>
                  <a:rPr lang="en-US" sz="2800" dirty="0">
                    <a:latin typeface="Times New Roman" panose="02020603050405020304" pitchFamily="18" charset="0"/>
                    <a:cs typeface="Times New Roman" panose="02020603050405020304" pitchFamily="18" charset="0"/>
                  </a:rPr>
                  <a:t>0):</a:t>
                </a:r>
              </a:p>
              <a:p>
                <a:pPr eaLnBrk="1" hangingPunct="1">
                  <a:lnSpc>
                    <a:spcPct val="87000"/>
                  </a:lnSpc>
                  <a:spcBef>
                    <a:spcPts val="600"/>
                  </a:spcBef>
                  <a:buClr>
                    <a:srgbClr val="727CA3"/>
                  </a:buClr>
                  <a:buSzPct val="76000"/>
                  <a:buFont typeface="Wingdings 3" charset="0"/>
                  <a:buNone/>
                  <a:defRPr/>
                </a:pP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i="1">
                            <a:latin typeface="Cambria Math" panose="02040503050406030204" pitchFamily="18" charset="0"/>
                            <a:cs typeface="Arial"/>
                          </a:rPr>
                          <m:t>𝐴</m:t>
                        </m:r>
                      </m:sub>
                    </m:sSub>
                    <m:r>
                      <a:rPr lang="en-US" sz="2800" i="1">
                        <a:latin typeface="Cambria Math" panose="02040503050406030204" pitchFamily="18" charset="0"/>
                        <a:cs typeface="Arial"/>
                      </a:rPr>
                      <m:t>=</m:t>
                    </m:r>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i="1">
                            <a:latin typeface="Cambria Math" panose="02040503050406030204" pitchFamily="18" charset="0"/>
                            <a:cs typeface="Arial"/>
                          </a:rPr>
                          <m:t>𝐴</m:t>
                        </m:r>
                      </m:sub>
                    </m:sSub>
                    <m:r>
                      <a:rPr lang="en-US" sz="2800" i="1">
                        <a:latin typeface="Cambria Math" panose="02040503050406030204" pitchFamily="18" charset="0"/>
                        <a:cs typeface="Arial"/>
                      </a:rPr>
                      <m:t>+</m:t>
                    </m:r>
                    <m:r>
                      <a:rPr lang="en-US" sz="2800" b="0" i="1" smtClean="0">
                        <a:latin typeface="Cambria Math" panose="02040503050406030204" pitchFamily="18" charset="0"/>
                        <a:cs typeface="Arial"/>
                      </a:rPr>
                      <m:t>3</m:t>
                    </m:r>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𝐶</m:t>
                        </m:r>
                      </m:sub>
                    </m:sSub>
                  </m:oMath>
                </a14:m>
                <a:r>
                  <a:rPr lang="en-US" sz="2800" dirty="0">
                    <a:latin typeface="Times New Roman" panose="02020603050405020304" pitchFamily="18" charset="0"/>
                    <a:cs typeface="Times New Roman" panose="02020603050405020304" pitchFamily="18" charset="0"/>
                  </a:rPr>
                  <a:t> </a:t>
                </a:r>
              </a:p>
              <a:p>
                <a:pPr eaLnBrk="1" hangingPunct="1">
                  <a:lnSpc>
                    <a:spcPct val="87000"/>
                  </a:lnSpc>
                  <a:spcBef>
                    <a:spcPts val="600"/>
                  </a:spcBef>
                  <a:buClr>
                    <a:srgbClr val="727CA3"/>
                  </a:buClr>
                  <a:buSzPct val="76000"/>
                  <a:defRPr/>
                </a:pPr>
                <a14:m>
                  <m:oMath xmlns:m="http://schemas.openxmlformats.org/officeDocument/2006/math">
                    <m:sSub>
                      <m:sSubPr>
                        <m:ctrlPr>
                          <a:rPr lang="en-US" sz="2800" i="1">
                            <a:latin typeface="Cambria Math" panose="02040503050406030204" pitchFamily="18" charset="0"/>
                            <a:cs typeface="Arial"/>
                          </a:rPr>
                        </m:ctrlPr>
                      </m:sSubPr>
                      <m:e>
                        <m:acc>
                          <m:accPr>
                            <m:chr m:val="̂"/>
                            <m:ctrlPr>
                              <a:rPr lang="en-US" sz="2800" i="1">
                                <a:latin typeface="Cambria Math" panose="02040503050406030204" pitchFamily="18" charset="0"/>
                                <a:cs typeface="Arial"/>
                              </a:rPr>
                            </m:ctrlPr>
                          </m:accPr>
                          <m:e>
                            <m:r>
                              <a:rPr lang="en-US" sz="2800" i="1">
                                <a:latin typeface="Cambria Math" panose="02040503050406030204" pitchFamily="18" charset="0"/>
                                <a:cs typeface="Arial"/>
                              </a:rPr>
                              <m:t>𝑉</m:t>
                            </m:r>
                          </m:e>
                        </m:acc>
                      </m:e>
                      <m:sub>
                        <m:r>
                          <a:rPr lang="en-US" sz="2800" b="0" i="1" smtClean="0">
                            <a:latin typeface="Cambria Math" panose="02040503050406030204" pitchFamily="18" charset="0"/>
                            <a:cs typeface="Arial"/>
                          </a:rPr>
                          <m:t>𝐷</m:t>
                        </m:r>
                      </m:sub>
                    </m:sSub>
                    <m:r>
                      <a:rPr lang="en-US" sz="2800" i="1">
                        <a:latin typeface="Cambria Math" panose="02040503050406030204" pitchFamily="18" charset="0"/>
                        <a:cs typeface="Arial"/>
                      </a:rPr>
                      <m:t>=</m:t>
                    </m:r>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𝐷</m:t>
                        </m:r>
                      </m:sub>
                    </m:sSub>
                    <m:r>
                      <a:rPr lang="en-US" sz="2800" i="1">
                        <a:latin typeface="Cambria Math" panose="02040503050406030204" pitchFamily="18" charset="0"/>
                        <a:cs typeface="Arial"/>
                      </a:rPr>
                      <m:t>−</m:t>
                    </m:r>
                    <m:r>
                      <a:rPr lang="en-US" sz="2800" b="0" i="1" smtClean="0">
                        <a:latin typeface="Cambria Math" panose="02040503050406030204" pitchFamily="18" charset="0"/>
                        <a:cs typeface="Arial"/>
                      </a:rPr>
                      <m:t>2</m:t>
                    </m:r>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𝐶</m:t>
                        </m:r>
                      </m:sub>
                    </m:sSub>
                  </m:oMath>
                </a14:m>
                <a:r>
                  <a:rPr lang="en-US" sz="2800" dirty="0">
                    <a:latin typeface="Times New Roman" panose="02020603050405020304" pitchFamily="18" charset="0"/>
                    <a:cs typeface="Times New Roman" panose="02020603050405020304" pitchFamily="18" charset="0"/>
                  </a:rPr>
                  <a:t> </a:t>
                </a:r>
              </a:p>
              <a:p>
                <a:pPr eaLnBrk="1" hangingPunct="1">
                  <a:lnSpc>
                    <a:spcPct val="97000"/>
                  </a:lnSpc>
                  <a:spcBef>
                    <a:spcPts val="600"/>
                  </a:spcBef>
                  <a:buClr>
                    <a:srgbClr val="727CA3"/>
                  </a:buClr>
                  <a:buSzPct val="76000"/>
                  <a:buFont typeface="Wingdings 3" charset="0"/>
                  <a:buChar char=""/>
                  <a:defRPr/>
                </a:pPr>
                <a:r>
                  <a:rPr lang="en-US" sz="2800" dirty="0">
                    <a:latin typeface="Times New Roman" panose="02020603050405020304" pitchFamily="18" charset="0"/>
                    <a:cs typeface="Times New Roman" panose="02020603050405020304" pitchFamily="18" charset="0"/>
                  </a:rPr>
                  <a:t>Thus, </a:t>
                </a:r>
                <a14:m>
                  <m:oMath xmlns:m="http://schemas.openxmlformats.org/officeDocument/2006/math">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i="1">
                            <a:latin typeface="Cambria Math" panose="02040503050406030204" pitchFamily="18" charset="0"/>
                            <a:cs typeface="Arial"/>
                          </a:rPr>
                          <m:t>𝐴</m:t>
                        </m:r>
                      </m:sub>
                    </m:sSub>
                  </m:oMath>
                </a14:m>
                <a:r>
                  <a:rPr lang="en-US" sz="2800" dirty="0">
                    <a:latin typeface="Times New Roman" panose="02020603050405020304" pitchFamily="18" charset="0"/>
                    <a:cs typeface="Times New Roman" panose="02020603050405020304" pitchFamily="18" charset="0"/>
                  </a:rPr>
                  <a:t> is typically over-estimated and </a:t>
                </a:r>
                <a14:m>
                  <m:oMath xmlns:m="http://schemas.openxmlformats.org/officeDocument/2006/math">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𝐶</m:t>
                        </m:r>
                      </m:sub>
                    </m:sSub>
                  </m:oMath>
                </a14:m>
                <a:r>
                  <a:rPr lang="en-US" sz="2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𝐷</m:t>
                        </m:r>
                      </m:sub>
                    </m:sSub>
                  </m:oMath>
                </a14:m>
                <a:r>
                  <a:rPr lang="en-US" sz="2800" dirty="0">
                    <a:latin typeface="Times New Roman" panose="02020603050405020304" pitchFamily="18" charset="0"/>
                    <a:cs typeface="Times New Roman" panose="02020603050405020304" pitchFamily="18" charset="0"/>
                  </a:rPr>
                  <a:t> under-estimated.</a:t>
                </a:r>
              </a:p>
              <a:p>
                <a:pPr eaLnBrk="1" hangingPunct="1">
                  <a:lnSpc>
                    <a:spcPct val="97000"/>
                  </a:lnSpc>
                  <a:spcBef>
                    <a:spcPts val="600"/>
                  </a:spcBef>
                  <a:buClr>
                    <a:srgbClr val="727CA3"/>
                  </a:buClr>
                  <a:buSzPct val="76000"/>
                  <a:buFont typeface="Wingdings 3" charset="0"/>
                  <a:buChar char=""/>
                  <a:defRPr/>
                </a:pPr>
                <a:r>
                  <a:rPr lang="en-US" sz="2800" dirty="0">
                    <a:latin typeface="Times New Roman" panose="02020603050405020304" pitchFamily="18" charset="0"/>
                    <a:cs typeface="Times New Roman" panose="02020603050405020304" pitchFamily="18" charset="0"/>
                  </a:rPr>
                  <a:t>However, things are more complicated when one considers the possibility of epistasis, assortative mating, etc.</a:t>
                </a:r>
              </a:p>
              <a:p>
                <a:pPr eaLnBrk="1" hangingPunct="1">
                  <a:lnSpc>
                    <a:spcPct val="87000"/>
                  </a:lnSpc>
                  <a:spcBef>
                    <a:spcPts val="600"/>
                  </a:spcBef>
                  <a:buClr>
                    <a:srgbClr val="727CA3"/>
                  </a:buClr>
                  <a:buSzPct val="76000"/>
                  <a:buFont typeface="Wingdings 3" charset="0"/>
                  <a:buNone/>
                  <a:defRPr/>
                </a:pPr>
                <a:endParaRPr lang="en-US" sz="2800" dirty="0">
                  <a:latin typeface="Times New Roman" panose="02020603050405020304" pitchFamily="18" charset="0"/>
                  <a:cs typeface="Times New Roman" panose="02020603050405020304" pitchFamily="18" charset="0"/>
                </a:endParaRPr>
              </a:p>
            </p:txBody>
          </p:sp>
        </mc:Choice>
        <mc:Fallback xmlns="">
          <p:sp>
            <p:nvSpPr>
              <p:cNvPr id="31746" name="Text Box 2"/>
              <p:cNvSpPr txBox="1">
                <a:spLocks noRot="1" noChangeAspect="1" noMove="1" noResize="1" noEditPoints="1" noAdjustHandles="1" noChangeArrowheads="1" noChangeShapeType="1" noTextEdit="1"/>
              </p:cNvSpPr>
              <p:nvPr/>
            </p:nvSpPr>
            <p:spPr bwMode="auto">
              <a:xfrm>
                <a:off x="304800" y="1371600"/>
                <a:ext cx="8839200" cy="5410200"/>
              </a:xfrm>
              <a:prstGeom prst="rect">
                <a:avLst/>
              </a:prstGeom>
              <a:blipFill>
                <a:blip r:embed="rId4"/>
                <a:stretch>
                  <a:fillRect l="-862" t="-3981"/>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609600" y="7938"/>
            <a:ext cx="8534400" cy="754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Effects of epistasis on these biases</a:t>
            </a:r>
          </a:p>
        </p:txBody>
      </p:sp>
      <mc:AlternateContent xmlns:mc="http://schemas.openxmlformats.org/markup-compatibility/2006" xmlns:a14="http://schemas.microsoft.com/office/drawing/2010/main">
        <mc:Choice Requires="a14">
          <p:sp>
            <p:nvSpPr>
              <p:cNvPr id="35842" name="Text Box 2"/>
              <p:cNvSpPr txBox="1">
                <a:spLocks noChangeArrowheads="1"/>
              </p:cNvSpPr>
              <p:nvPr/>
            </p:nvSpPr>
            <p:spPr bwMode="auto">
              <a:xfrm>
                <a:off x="304800" y="1295400"/>
                <a:ext cx="8712200" cy="508635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Epistasis (across loci interactions) can increase the degree of the biases because it can reduce the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cs typeface="Arial"/>
                      </a:rPr>
                      <m:t>:</m:t>
                    </m:r>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ratio even further than the expected 1:4 ratio under dominance.</a:t>
                </a:r>
              </a:p>
              <a:p>
                <a:pPr eaLnBrk="1" hangingPunct="1">
                  <a:lnSpc>
                    <a:spcPct val="8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However, the degree of bias rests on how strong higher-level epistatic influences are. This is an active area of debate. </a:t>
                </a:r>
              </a:p>
              <a:p>
                <a:pPr eaLnBrk="1" hangingPunct="1">
                  <a:lnSpc>
                    <a:spcPct val="87000"/>
                  </a:lnSpc>
                  <a:spcBef>
                    <a:spcPts val="600"/>
                  </a:spcBef>
                  <a:buClr>
                    <a:srgbClr val="727CA3"/>
                  </a:buClr>
                  <a:buSzPct val="76000"/>
                  <a:buFont typeface="Wingdings 3" charset="0"/>
                  <a:buChar char=""/>
                  <a:defRPr/>
                </a:pPr>
                <a:r>
                  <a:rPr lang="en-US" dirty="0" err="1">
                    <a:latin typeface="Times New Roman" panose="02020603050405020304" pitchFamily="18" charset="0"/>
                    <a:cs typeface="Times New Roman" panose="02020603050405020304" pitchFamily="18" charset="0"/>
                  </a:rPr>
                  <a:t>Epistatic</a:t>
                </a:r>
                <a:r>
                  <a:rPr lang="en-US" dirty="0">
                    <a:latin typeface="Times New Roman" panose="02020603050405020304" pitchFamily="18" charset="0"/>
                    <a:cs typeface="Times New Roman" panose="02020603050405020304" pitchFamily="18" charset="0"/>
                  </a:rPr>
                  <a:t> effects will generally come out in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Thus, interpret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𝐷</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broadly, as a rough estimate of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b="0" i="1" smtClean="0">
                            <a:latin typeface="Cambria Math" panose="02040503050406030204" pitchFamily="18" charset="0"/>
                            <a:cs typeface="Arial"/>
                          </a:rPr>
                          <m:t>𝑁𝐴</m:t>
                        </m:r>
                      </m:sub>
                    </m:sSub>
                  </m:oMath>
                </a14:m>
                <a:r>
                  <a:rPr lang="en-US" dirty="0">
                    <a:latin typeface="Times New Roman" panose="02020603050405020304" pitchFamily="18" charset="0"/>
                    <a:cs typeface="Times New Roman" panose="02020603050405020304" pitchFamily="18" charset="0"/>
                  </a:rPr>
                  <a:t> (a weighted amalgam of all the epistatic effects: </a:t>
                </a:r>
                <a14:m>
                  <m:oMath xmlns:m="http://schemas.openxmlformats.org/officeDocument/2006/math">
                    <m:r>
                      <a:rPr lang="en-US" b="0" i="1" smtClean="0">
                        <a:latin typeface="Cambria Math" panose="02040503050406030204" pitchFamily="18" charset="0"/>
                        <a:cs typeface="Times New Roman" panose="02020603050405020304" pitchFamily="18" charset="0"/>
                      </a:rPr>
                      <m:t>𝐴</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𝐴</m:t>
                    </m:r>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𝐴</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𝐷</m:t>
                    </m:r>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anose="02020603050405020304" pitchFamily="18" charset="0"/>
                      </a:rPr>
                      <m:t>𝐷</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𝐷</m:t>
                    </m:r>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𝐴</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𝐴</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𝐴</m:t>
                    </m:r>
                  </m:oMath>
                </a14:m>
                <a:r>
                  <a:rPr lang="en-US" dirty="0">
                    <a:latin typeface="Times New Roman" panose="02020603050405020304" pitchFamily="18" charset="0"/>
                    <a:cs typeface="Times New Roman" panose="02020603050405020304" pitchFamily="18" charset="0"/>
                  </a:rPr>
                  <a:t>, etc.)</a:t>
                </a:r>
              </a:p>
              <a:p>
                <a:pPr eaLnBrk="1" hangingPunct="1">
                  <a:lnSpc>
                    <a:spcPct val="87000"/>
                  </a:lnSpc>
                  <a:spcBef>
                    <a:spcPts val="600"/>
                  </a:spcBef>
                  <a:buClr>
                    <a:srgbClr val="727CA3"/>
                  </a:buClr>
                  <a:buSzPct val="76000"/>
                  <a:buFont typeface="Wingdings 3" charset="0"/>
                  <a:buChar char=""/>
                  <a:defRPr/>
                </a:pPr>
                <a:r>
                  <a:rPr lang="en-US" dirty="0">
                    <a:latin typeface="Times New Roman" panose="02020603050405020304" pitchFamily="18" charset="0"/>
                    <a:cs typeface="Times New Roman" panose="02020603050405020304" pitchFamily="18" charset="0"/>
                  </a:rPr>
                  <a:t>My take: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b="0" i="1" smtClean="0">
                            <a:latin typeface="Cambria Math" panose="02040503050406030204" pitchFamily="18" charset="0"/>
                            <a:cs typeface="Arial"/>
                          </a:rPr>
                          <m:t>𝐴</m:t>
                        </m:r>
                      </m:sub>
                    </m:sSub>
                  </m:oMath>
                </a14:m>
                <a:r>
                  <a:rPr lang="en-US" dirty="0">
                    <a:latin typeface="Times New Roman" panose="02020603050405020304" pitchFamily="18" charset="0"/>
                    <a:cs typeface="Times New Roman" panose="02020603050405020304" pitchFamily="18" charset="0"/>
                  </a:rPr>
                  <a:t> is almost certainly greater than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b="0" i="1" smtClean="0">
                            <a:latin typeface="Cambria Math" panose="02040503050406030204" pitchFamily="18" charset="0"/>
                            <a:cs typeface="Arial"/>
                          </a:rPr>
                          <m:t>𝑁𝐴</m:t>
                        </m:r>
                      </m:sub>
                    </m:sSub>
                  </m:oMath>
                </a14:m>
                <a:r>
                  <a:rPr lang="en-US" dirty="0">
                    <a:latin typeface="Times New Roman" panose="02020603050405020304" pitchFamily="18" charset="0"/>
                    <a:cs typeface="Times New Roman" panose="02020603050405020304" pitchFamily="18" charset="0"/>
                  </a:rPr>
                  <a:t>, and evidence for much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b="0" i="1" smtClean="0">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per se is scant. But some traits may show high enough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𝑁𝐴</m:t>
                        </m:r>
                      </m:sub>
                    </m:sSub>
                  </m:oMath>
                </a14:m>
                <a:r>
                  <a:rPr lang="en-US" dirty="0">
                    <a:latin typeface="Times New Roman" panose="02020603050405020304" pitchFamily="18" charset="0"/>
                    <a:cs typeface="Times New Roman" panose="02020603050405020304" pitchFamily="18" charset="0"/>
                  </a:rPr>
                  <a:t> to bias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𝐶</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cs typeface="Arial"/>
                      </a:rPr>
                      <m:t>~ </m:t>
                    </m:r>
                    <m:r>
                      <m:rPr>
                        <m:sty m:val="p"/>
                      </m:rPr>
                      <a:rPr lang="en-US" b="0" i="0" smtClean="0">
                        <a:latin typeface="Cambria Math" panose="02040503050406030204" pitchFamily="18" charset="0"/>
                        <a:cs typeface="Arial"/>
                      </a:rPr>
                      <m:t>estimate</m:t>
                    </m:r>
                    <m:r>
                      <a:rPr lang="en-US" b="0" i="0" smtClean="0">
                        <a:latin typeface="Cambria Math" panose="02040503050406030204" pitchFamily="18" charset="0"/>
                        <a:cs typeface="Arial"/>
                      </a:rPr>
                      <m:t> </m:t>
                    </m:r>
                    <m:r>
                      <m:rPr>
                        <m:sty m:val="p"/>
                      </m:rPr>
                      <a:rPr lang="en-US" b="0" i="0" smtClean="0">
                        <a:latin typeface="Cambria Math" panose="02040503050406030204" pitchFamily="18" charset="0"/>
                        <a:cs typeface="Arial"/>
                      </a:rPr>
                      <m:t>of</m:t>
                    </m:r>
                    <m:r>
                      <a:rPr lang="en-US" b="0" i="0" smtClean="0">
                        <a:latin typeface="Cambria Math" panose="02040503050406030204" pitchFamily="18" charset="0"/>
                        <a:cs typeface="Arial"/>
                      </a:rPr>
                      <m:t> </m:t>
                    </m:r>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𝑁𝐴</m:t>
                        </m:r>
                      </m:sub>
                    </m:sSub>
                  </m:oMath>
                </a14:m>
                <a:r>
                  <a:rPr lang="en-US" dirty="0">
                    <a:latin typeface="Times New Roman" panose="02020603050405020304" pitchFamily="18" charset="0"/>
                    <a:cs typeface="Times New Roman" panose="02020603050405020304" pitchFamily="18" charset="0"/>
                  </a:rPr>
                  <a:t>) down and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𝐴</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up considerably from twin studies. </a:t>
                </a:r>
              </a:p>
              <a:p>
                <a:pPr eaLnBrk="1" hangingPunct="1">
                  <a:lnSpc>
                    <a:spcPct val="97000"/>
                  </a:lnSpc>
                  <a:spcBef>
                    <a:spcPts val="600"/>
                  </a:spcBef>
                  <a:buClr>
                    <a:srgbClr val="727CA3"/>
                  </a:buClr>
                  <a:buSzPct val="76000"/>
                  <a:buFont typeface="Wingdings 3" charset="0"/>
                  <a:buNone/>
                  <a:defRPr/>
                </a:pPr>
                <a:endParaRPr lang="en-US" sz="2600" dirty="0">
                  <a:latin typeface="Times New Roman" panose="02020603050405020304" pitchFamily="18" charset="0"/>
                  <a:cs typeface="Times New Roman" panose="02020603050405020304" pitchFamily="18" charset="0"/>
                </a:endParaRPr>
              </a:p>
              <a:p>
                <a:pPr eaLnBrk="1" hangingPunct="1">
                  <a:lnSpc>
                    <a:spcPct val="97000"/>
                  </a:lnSpc>
                  <a:spcBef>
                    <a:spcPts val="600"/>
                  </a:spcBef>
                  <a:buClr>
                    <a:srgbClr val="727CA3"/>
                  </a:buClr>
                  <a:buSzPct val="76000"/>
                  <a:buFont typeface="Wingdings 3" charset="0"/>
                  <a:buNone/>
                  <a:defRPr/>
                </a:pPr>
                <a:endParaRPr lang="en-US" sz="2600" dirty="0">
                  <a:latin typeface="Times New Roman" panose="02020603050405020304" pitchFamily="18" charset="0"/>
                  <a:cs typeface="Times New Roman" panose="02020603050405020304" pitchFamily="18" charset="0"/>
                </a:endParaRPr>
              </a:p>
              <a:p>
                <a:pPr eaLnBrk="1" hangingPunct="1">
                  <a:lnSpc>
                    <a:spcPct val="87000"/>
                  </a:lnSpc>
                  <a:spcBef>
                    <a:spcPts val="600"/>
                  </a:spcBef>
                  <a:buClr>
                    <a:srgbClr val="727CA3"/>
                  </a:buClr>
                  <a:buSzPct val="76000"/>
                  <a:buFont typeface="Wingdings 3" charset="0"/>
                  <a:buNone/>
                  <a:defRPr/>
                </a:pPr>
                <a:endParaRPr lang="en-US" dirty="0">
                  <a:latin typeface="Times New Roman" panose="02020603050405020304" pitchFamily="18" charset="0"/>
                  <a:cs typeface="Times New Roman" panose="02020603050405020304" pitchFamily="18" charset="0"/>
                </a:endParaRPr>
              </a:p>
            </p:txBody>
          </p:sp>
        </mc:Choice>
        <mc:Fallback xmlns="">
          <p:sp>
            <p:nvSpPr>
              <p:cNvPr id="35842" name="Text Box 2"/>
              <p:cNvSpPr txBox="1">
                <a:spLocks noRot="1" noChangeAspect="1" noMove="1" noResize="1" noEditPoints="1" noAdjustHandles="1" noChangeArrowheads="1" noChangeShapeType="1" noTextEdit="1"/>
              </p:cNvSpPr>
              <p:nvPr/>
            </p:nvSpPr>
            <p:spPr bwMode="auto">
              <a:xfrm>
                <a:off x="304800" y="1295400"/>
                <a:ext cx="8712200" cy="5086350"/>
              </a:xfrm>
              <a:prstGeom prst="rect">
                <a:avLst/>
              </a:prstGeom>
              <a:blipFill>
                <a:blip r:embed="rId3"/>
                <a:stretch>
                  <a:fillRect l="-583" t="-1247" r="-146"/>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Quiz Question 5</a:t>
            </a:r>
          </a:p>
        </p:txBody>
      </p:sp>
      <mc:AlternateContent xmlns:mc="http://schemas.openxmlformats.org/markup-compatibility/2006" xmlns:a14="http://schemas.microsoft.com/office/drawing/2010/main">
        <mc:Choice Requires="a14">
          <p:sp>
            <p:nvSpPr>
              <p:cNvPr id="29698" name="Rectangle 2"/>
              <p:cNvSpPr>
                <a:spLocks noGrp="1" noChangeArrowheads="1"/>
              </p:cNvSpPr>
              <p:nvPr>
                <p:ph idx="1"/>
              </p:nvPr>
            </p:nvSpPr>
            <p:spPr>
              <a:xfrm>
                <a:off x="228600" y="1258888"/>
                <a:ext cx="8915400" cy="5141912"/>
              </a:xfrm>
            </p:spPr>
            <p:txBody>
              <a:bodyPr>
                <a:normAutofit/>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5) What are the </a:t>
                </a:r>
                <a:r>
                  <a:rPr lang="en-US" sz="2400" i="1" dirty="0">
                    <a:latin typeface="Times New Roman" panose="02020603050405020304" pitchFamily="18" charset="0"/>
                    <a:cs typeface="Times New Roman" panose="02020603050405020304" pitchFamily="18" charset="0"/>
                  </a:rPr>
                  <a:t>typical</a:t>
                </a:r>
                <a:r>
                  <a:rPr lang="en-US" sz="2400" dirty="0">
                    <a:latin typeface="Times New Roman" panose="02020603050405020304" pitchFamily="18" charset="0"/>
                    <a:cs typeface="Times New Roman" panose="02020603050405020304" pitchFamily="18" charset="0"/>
                  </a:rPr>
                  <a:t> assumptions of a classical twin model?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a) only genetic factors cause MZ twins to be more correlated than DZ twins</a:t>
                </a:r>
              </a:p>
              <a:p>
                <a:pPr marL="271463" indent="-2714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b) either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b="0" i="1" smtClean="0">
                            <a:latin typeface="Cambria Math" panose="02040503050406030204" pitchFamily="18" charset="0"/>
                            <a:cs typeface="Arial"/>
                          </a:rPr>
                          <m:t>𝐷</m:t>
                        </m:r>
                      </m:sub>
                    </m:sSub>
                  </m:oMath>
                </a14:m>
                <a:r>
                  <a:rPr lang="en-US" sz="24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𝑉</m:t>
                        </m:r>
                      </m:e>
                      <m:sub>
                        <m:r>
                          <a:rPr lang="en-US" sz="2400" b="0" i="1" smtClean="0">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is zero</a:t>
                </a:r>
              </a:p>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c) no epistasis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d) no assortative mating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e) no gene-environment interactions or correlations</a:t>
                </a:r>
              </a:p>
            </p:txBody>
          </p:sp>
        </mc:Choice>
        <mc:Fallback xmlns="">
          <p:sp>
            <p:nvSpPr>
              <p:cNvPr id="29698" name="Rectangle 2"/>
              <p:cNvSpPr>
                <a:spLocks noGrp="1" noRot="1" noChangeAspect="1" noMove="1" noResize="1" noEditPoints="1" noAdjustHandles="1" noChangeArrowheads="1" noChangeShapeType="1" noTextEdit="1"/>
              </p:cNvSpPr>
              <p:nvPr>
                <p:ph idx="1"/>
              </p:nvPr>
            </p:nvSpPr>
            <p:spPr>
              <a:xfrm>
                <a:off x="228600" y="1258888"/>
                <a:ext cx="8915400" cy="5141912"/>
              </a:xfrm>
              <a:blipFill>
                <a:blip r:embed="rId3"/>
                <a:stretch>
                  <a:fillRect l="-1140" t="-985" r="-855"/>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76200" y="304800"/>
            <a:ext cx="9220200" cy="627062"/>
          </a:xfrm>
        </p:spPr>
        <p:txBody>
          <a:bodyPr tIns="54863">
            <a:no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000FF"/>
                </a:solidFill>
                <a:latin typeface="Times New Roman" panose="02020603050405020304" pitchFamily="18" charset="0"/>
                <a:cs typeface="Times New Roman" panose="02020603050405020304" pitchFamily="18" charset="0"/>
              </a:rPr>
              <a:t>What are the typical effects of violations of assumptions in the CTD?</a:t>
            </a:r>
          </a:p>
        </p:txBody>
      </p:sp>
      <mc:AlternateContent xmlns:mc="http://schemas.openxmlformats.org/markup-compatibility/2006" xmlns:a14="http://schemas.microsoft.com/office/drawing/2010/main">
        <mc:Choice Requires="a14">
          <p:sp>
            <p:nvSpPr>
              <p:cNvPr id="30722" name="Text Box 2"/>
              <p:cNvSpPr txBox="1">
                <a:spLocks noChangeArrowheads="1"/>
              </p:cNvSpPr>
              <p:nvPr/>
            </p:nvSpPr>
            <p:spPr bwMode="auto">
              <a:xfrm>
                <a:off x="609600" y="1219200"/>
                <a:ext cx="8534400" cy="55626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271463" indent="-271463">
                  <a:buClr>
                    <a:srgbClr val="727CA3"/>
                  </a:buClr>
                  <a:buSzPct val="76000"/>
                  <a:buFont typeface="Wingdings 3" charset="0"/>
                  <a:buNone/>
                  <a:defRPr/>
                </a:pPr>
                <a:r>
                  <a:rPr lang="en-US" dirty="0">
                    <a:latin typeface="Times New Roman" panose="02020603050405020304" pitchFamily="18" charset="0"/>
                    <a:cs typeface="Times New Roman" panose="02020603050405020304" pitchFamily="18" charset="0"/>
                  </a:rPr>
                  <a:t>a) Only genetic factors cause MZ twins to be more correlated than DZ twins: </a:t>
                </a:r>
                <a:br>
                  <a:rPr lang="en-US"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𝐴</m:t>
                        </m:r>
                      </m:sub>
                    </m:sSub>
                  </m:oMath>
                </a14:m>
                <a:r>
                  <a:rPr lang="en-US" dirty="0">
                    <a:solidFill>
                      <a:srgbClr val="6B2394"/>
                    </a:solidFill>
                    <a:latin typeface="Times New Roman" panose="02020603050405020304" pitchFamily="18" charset="0"/>
                    <a:cs typeface="Times New Roman" panose="02020603050405020304" pitchFamily="18" charset="0"/>
                  </a:rPr>
                  <a:t> &amp;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𝐷</m:t>
                        </m:r>
                      </m:sub>
                    </m:sSub>
                  </m:oMath>
                </a14:m>
                <a:r>
                  <a:rPr lang="en-US" dirty="0">
                    <a:solidFill>
                      <a:srgbClr val="6B2394"/>
                    </a:solidFill>
                    <a:latin typeface="Times New Roman" panose="02020603050405020304" pitchFamily="18" charset="0"/>
                    <a:cs typeface="Times New Roman" panose="02020603050405020304" pitchFamily="18" charset="0"/>
                  </a:rPr>
                  <a:t> overestimated and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𝐶</m:t>
                        </m:r>
                      </m:sub>
                    </m:sSub>
                  </m:oMath>
                </a14:m>
                <a:r>
                  <a:rPr lang="en-US" dirty="0">
                    <a:solidFill>
                      <a:srgbClr val="6B2394"/>
                    </a:solidFill>
                    <a:latin typeface="Times New Roman" panose="02020603050405020304" pitchFamily="18" charset="0"/>
                    <a:cs typeface="Times New Roman" panose="02020603050405020304" pitchFamily="18" charset="0"/>
                  </a:rPr>
                  <a:t> underestimated</a:t>
                </a:r>
              </a:p>
              <a:p>
                <a:pPr marL="271463" indent="-271463">
                  <a:buClr>
                    <a:srgbClr val="727CA3"/>
                  </a:buClr>
                  <a:buSzPct val="76000"/>
                  <a:defRPr/>
                </a:pPr>
                <a:r>
                  <a:rPr lang="en-US" dirty="0">
                    <a:latin typeface="Times New Roman" panose="02020603050405020304" pitchFamily="18" charset="0"/>
                    <a:cs typeface="Times New Roman" panose="02020603050405020304" pitchFamily="18" charset="0"/>
                  </a:rPr>
                  <a:t>b) Either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𝐷</m:t>
                        </m:r>
                      </m:sub>
                    </m:sSub>
                  </m:oMath>
                </a14:m>
                <a:r>
                  <a:rPr lang="en-US"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𝐶</m:t>
                        </m:r>
                      </m:sub>
                    </m:sSub>
                  </m:oMath>
                </a14:m>
                <a:r>
                  <a:rPr lang="en-US" dirty="0">
                    <a:latin typeface="Times New Roman" panose="02020603050405020304" pitchFamily="18" charset="0"/>
                    <a:cs typeface="Times New Roman" panose="02020603050405020304" pitchFamily="18" charset="0"/>
                  </a:rPr>
                  <a:t> is zero: </a:t>
                </a:r>
                <a:br>
                  <a:rPr lang="en-US"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𝐴</m:t>
                        </m:r>
                      </m:sub>
                    </m:sSub>
                  </m:oMath>
                </a14:m>
                <a:r>
                  <a:rPr lang="en-US" dirty="0">
                    <a:solidFill>
                      <a:srgbClr val="6B2394"/>
                    </a:solidFill>
                    <a:latin typeface="Times New Roman" panose="02020603050405020304" pitchFamily="18" charset="0"/>
                    <a:cs typeface="Times New Roman" panose="02020603050405020304" pitchFamily="18" charset="0"/>
                  </a:rPr>
                  <a:t> overestimated and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𝐷</m:t>
                        </m:r>
                      </m:sub>
                    </m:sSub>
                    <m:r>
                      <a:rPr lang="en-US">
                        <a:solidFill>
                          <a:srgbClr val="6B2394"/>
                        </a:solidFill>
                        <a:latin typeface="Cambria Math" panose="02040503050406030204" pitchFamily="18" charset="0"/>
                        <a:cs typeface="Times New Roman" panose="02020603050405020304" pitchFamily="18" charset="0"/>
                      </a:rPr>
                      <m:t> </m:t>
                    </m:r>
                  </m:oMath>
                </a14:m>
                <a:r>
                  <a:rPr lang="en-US" dirty="0">
                    <a:solidFill>
                      <a:srgbClr val="6B2394"/>
                    </a:solidFill>
                    <a:latin typeface="Times New Roman" panose="02020603050405020304" pitchFamily="18" charset="0"/>
                    <a:cs typeface="Times New Roman" panose="02020603050405020304" pitchFamily="18" charset="0"/>
                  </a:rPr>
                  <a:t>&amp;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𝐶</m:t>
                        </m:r>
                      </m:sub>
                    </m:sSub>
                    <m:r>
                      <a:rPr lang="en-US">
                        <a:solidFill>
                          <a:srgbClr val="6B2394"/>
                        </a:solidFill>
                        <a:latin typeface="Cambria Math" panose="02040503050406030204" pitchFamily="18" charset="0"/>
                        <a:cs typeface="Times New Roman" panose="02020603050405020304" pitchFamily="18" charset="0"/>
                      </a:rPr>
                      <m:t> </m:t>
                    </m:r>
                  </m:oMath>
                </a14:m>
                <a:r>
                  <a:rPr lang="en-US" dirty="0">
                    <a:solidFill>
                      <a:srgbClr val="6B2394"/>
                    </a:solidFill>
                    <a:latin typeface="Times New Roman" panose="02020603050405020304" pitchFamily="18" charset="0"/>
                    <a:cs typeface="Times New Roman" panose="02020603050405020304" pitchFamily="18" charset="0"/>
                  </a:rPr>
                  <a:t>underestimated</a:t>
                </a:r>
              </a:p>
              <a:p>
                <a:pPr marL="271463" indent="-271463">
                  <a:buClr>
                    <a:srgbClr val="727CA3"/>
                  </a:buClr>
                  <a:buSzPct val="76000"/>
                  <a:buFont typeface="Times New Roman" charset="0"/>
                  <a:buNone/>
                  <a:defRPr/>
                </a:pPr>
                <a:r>
                  <a:rPr lang="en-US" dirty="0">
                    <a:latin typeface="Times New Roman" panose="02020603050405020304" pitchFamily="18" charset="0"/>
                    <a:cs typeface="Times New Roman" panose="02020603050405020304" pitchFamily="18" charset="0"/>
                  </a:rPr>
                  <a:t>c) No epistasis: </a:t>
                </a:r>
                <a:br>
                  <a:rPr lang="en-US"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𝐷</m:t>
                        </m:r>
                      </m:sub>
                    </m:sSub>
                  </m:oMath>
                </a14:m>
                <a:r>
                  <a:rPr lang="en-US" dirty="0">
                    <a:solidFill>
                      <a:srgbClr val="6B2394"/>
                    </a:solidFill>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𝐴</m:t>
                        </m:r>
                      </m:sub>
                    </m:sSub>
                  </m:oMath>
                </a14:m>
                <a:r>
                  <a:rPr lang="en-US" dirty="0">
                    <a:solidFill>
                      <a:srgbClr val="6B2394"/>
                    </a:solidFill>
                    <a:latin typeface="Times New Roman" panose="02020603050405020304" pitchFamily="18" charset="0"/>
                    <a:cs typeface="Times New Roman" panose="02020603050405020304" pitchFamily="18" charset="0"/>
                  </a:rPr>
                  <a:t> overestimated and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𝐶</m:t>
                        </m:r>
                      </m:sub>
                    </m:sSub>
                  </m:oMath>
                </a14:m>
                <a:r>
                  <a:rPr lang="en-US" dirty="0">
                    <a:solidFill>
                      <a:srgbClr val="6B2394"/>
                    </a:solidFill>
                    <a:latin typeface="Times New Roman" panose="02020603050405020304" pitchFamily="18" charset="0"/>
                    <a:cs typeface="Times New Roman" panose="02020603050405020304" pitchFamily="18" charset="0"/>
                  </a:rPr>
                  <a:t> underestimated</a:t>
                </a:r>
              </a:p>
              <a:p>
                <a:pPr marL="271463" indent="-271463">
                  <a:buClr>
                    <a:srgbClr val="727CA3"/>
                  </a:buClr>
                  <a:buSzPct val="76000"/>
                  <a:defRPr/>
                </a:pPr>
                <a:r>
                  <a:rPr lang="en-US" dirty="0">
                    <a:latin typeface="Times New Roman" panose="02020603050405020304" pitchFamily="18" charset="0"/>
                    <a:cs typeface="Times New Roman" panose="02020603050405020304" pitchFamily="18" charset="0"/>
                  </a:rPr>
                  <a:t>d) No assortative mating</a:t>
                </a:r>
                <a:r>
                  <a:rPr lang="en-US" dirty="0">
                    <a:solidFill>
                      <a:srgbClr val="6B2394"/>
                    </a:solidFill>
                    <a:latin typeface="Times New Roman" panose="02020603050405020304" pitchFamily="18" charset="0"/>
                    <a:cs typeface="Times New Roman" panose="02020603050405020304" pitchFamily="18" charset="0"/>
                  </a:rPr>
                  <a:t>: </a:t>
                </a:r>
                <a:br>
                  <a:rPr lang="en-US" dirty="0">
                    <a:solidFill>
                      <a:srgbClr val="6B2394"/>
                    </a:solidFill>
                    <a:latin typeface="Times New Roman" panose="02020603050405020304" pitchFamily="18" charset="0"/>
                    <a:cs typeface="Times New Roman" panose="02020603050405020304" pitchFamily="18" charset="0"/>
                  </a:rPr>
                </a:b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𝐴</m:t>
                        </m:r>
                      </m:sub>
                    </m:sSub>
                  </m:oMath>
                </a14:m>
                <a:r>
                  <a:rPr lang="en-US" dirty="0">
                    <a:solidFill>
                      <a:srgbClr val="6B2394"/>
                    </a:solidFill>
                    <a:latin typeface="Times New Roman" panose="02020603050405020304" pitchFamily="18" charset="0"/>
                    <a:cs typeface="Times New Roman" panose="02020603050405020304" pitchFamily="18" charset="0"/>
                  </a:rPr>
                  <a:t> and/or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𝐷</m:t>
                        </m:r>
                      </m:sub>
                    </m:sSub>
                  </m:oMath>
                </a14:m>
                <a:r>
                  <a:rPr lang="en-US" dirty="0">
                    <a:solidFill>
                      <a:srgbClr val="6B2394"/>
                    </a:solidFill>
                    <a:latin typeface="Times New Roman" panose="02020603050405020304" pitchFamily="18" charset="0"/>
                    <a:cs typeface="Times New Roman" panose="02020603050405020304" pitchFamily="18" charset="0"/>
                  </a:rPr>
                  <a:t> underestimated and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𝐶</m:t>
                        </m:r>
                      </m:sub>
                    </m:sSub>
                  </m:oMath>
                </a14:m>
                <a:r>
                  <a:rPr lang="en-US" dirty="0">
                    <a:solidFill>
                      <a:srgbClr val="6B2394"/>
                    </a:solidFill>
                    <a:latin typeface="Times New Roman" panose="02020603050405020304" pitchFamily="18" charset="0"/>
                    <a:cs typeface="Times New Roman" panose="02020603050405020304" pitchFamily="18" charset="0"/>
                  </a:rPr>
                  <a:t> overestimated </a:t>
                </a:r>
              </a:p>
              <a:p>
                <a:pPr marL="271463" indent="-271463">
                  <a:buClr>
                    <a:srgbClr val="727CA3"/>
                  </a:buClr>
                  <a:buSzPct val="76000"/>
                  <a:buFont typeface="Wingdings 3" charset="0"/>
                  <a:buNone/>
                  <a:defRPr/>
                </a:pPr>
                <a:r>
                  <a:rPr lang="en-US" dirty="0">
                    <a:latin typeface="Times New Roman" panose="02020603050405020304" pitchFamily="18" charset="0"/>
                    <a:cs typeface="Times New Roman" panose="02020603050405020304" pitchFamily="18" charset="0"/>
                  </a:rPr>
                  <a:t>e) No gene-environment interactions or correlations:  </a:t>
                </a:r>
                <a:br>
                  <a:rPr lang="en-US" dirty="0">
                    <a:latin typeface="Times New Roman" panose="02020603050405020304" pitchFamily="18" charset="0"/>
                    <a:cs typeface="Times New Roman" panose="02020603050405020304" pitchFamily="18" charset="0"/>
                  </a:rPr>
                </a:br>
                <a:r>
                  <a:rPr lang="en-US" dirty="0" err="1">
                    <a:solidFill>
                      <a:srgbClr val="6B2394"/>
                    </a:solidFill>
                    <a:latin typeface="Times New Roman" panose="02020603050405020304" pitchFamily="18" charset="0"/>
                    <a:cs typeface="Times New Roman" panose="02020603050405020304" pitchFamily="18" charset="0"/>
                  </a:rPr>
                  <a:t>AxC</a:t>
                </a:r>
                <a:r>
                  <a:rPr lang="en-US" dirty="0">
                    <a:solidFill>
                      <a:srgbClr val="6B2394"/>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𝐴</m:t>
                        </m:r>
                      </m:sub>
                    </m:sSub>
                  </m:oMath>
                </a14:m>
                <a:r>
                  <a:rPr lang="en-US" dirty="0">
                    <a:solidFill>
                      <a:srgbClr val="6B2394"/>
                    </a:solidFill>
                    <a:latin typeface="Times New Roman" panose="02020603050405020304" pitchFamily="18" charset="0"/>
                    <a:cs typeface="Times New Roman" panose="02020603050405020304" pitchFamily="18" charset="0"/>
                  </a:rPr>
                  <a:t> overestimated  </a:t>
                </a:r>
                <a:br>
                  <a:rPr lang="en-US" dirty="0">
                    <a:solidFill>
                      <a:srgbClr val="6B2394"/>
                    </a:solidFill>
                    <a:latin typeface="Times New Roman" panose="02020603050405020304" pitchFamily="18" charset="0"/>
                    <a:cs typeface="Times New Roman" panose="02020603050405020304" pitchFamily="18" charset="0"/>
                  </a:rPr>
                </a:br>
                <a:r>
                  <a:rPr lang="en-US" dirty="0" err="1">
                    <a:solidFill>
                      <a:srgbClr val="6B2394"/>
                    </a:solidFill>
                    <a:latin typeface="Times New Roman" panose="02020603050405020304" pitchFamily="18" charset="0"/>
                    <a:cs typeface="Times New Roman" panose="02020603050405020304" pitchFamily="18" charset="0"/>
                  </a:rPr>
                  <a:t>AxE</a:t>
                </a:r>
                <a:r>
                  <a:rPr lang="en-US" dirty="0">
                    <a:solidFill>
                      <a:srgbClr val="6B2394"/>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𝐸</m:t>
                        </m:r>
                      </m:sub>
                    </m:sSub>
                  </m:oMath>
                </a14:m>
                <a:r>
                  <a:rPr lang="en-US" dirty="0">
                    <a:solidFill>
                      <a:srgbClr val="6B2394"/>
                    </a:solidFill>
                    <a:latin typeface="Times New Roman" panose="02020603050405020304" pitchFamily="18" charset="0"/>
                    <a:cs typeface="Times New Roman" panose="02020603050405020304" pitchFamily="18" charset="0"/>
                  </a:rPr>
                  <a:t> overestimated </a:t>
                </a:r>
                <a:br>
                  <a:rPr lang="en-US" dirty="0">
                    <a:solidFill>
                      <a:srgbClr val="6B2394"/>
                    </a:solidFill>
                    <a:latin typeface="Times New Roman" panose="02020603050405020304" pitchFamily="18" charset="0"/>
                    <a:cs typeface="Times New Roman" panose="02020603050405020304" pitchFamily="18" charset="0"/>
                  </a:rPr>
                </a:br>
                <a:r>
                  <a:rPr lang="en-US" dirty="0">
                    <a:solidFill>
                      <a:srgbClr val="6B2394"/>
                    </a:solidFill>
                    <a:latin typeface="Times New Roman" panose="02020603050405020304" pitchFamily="18" charset="0"/>
                    <a:cs typeface="Times New Roman" panose="02020603050405020304" pitchFamily="18" charset="0"/>
                  </a:rPr>
                  <a:t>passive </a:t>
                </a:r>
                <a:r>
                  <a:rPr lang="en-US" dirty="0" err="1">
                    <a:solidFill>
                      <a:srgbClr val="6B2394"/>
                    </a:solidFill>
                    <a:latin typeface="Times New Roman" panose="02020603050405020304" pitchFamily="18" charset="0"/>
                    <a:cs typeface="Times New Roman" panose="02020603050405020304" pitchFamily="18" charset="0"/>
                  </a:rPr>
                  <a:t>Cov</a:t>
                </a:r>
                <a:r>
                  <a:rPr lang="en-US" dirty="0">
                    <a:solidFill>
                      <a:srgbClr val="6B2394"/>
                    </a:solidFill>
                    <a:latin typeface="Times New Roman" panose="02020603050405020304" pitchFamily="18" charset="0"/>
                    <a:cs typeface="Times New Roman" panose="02020603050405020304" pitchFamily="18" charset="0"/>
                  </a:rPr>
                  <a:t>(A,C): </a:t>
                </a:r>
                <a14:m>
                  <m:oMath xmlns:m="http://schemas.openxmlformats.org/officeDocument/2006/math">
                    <m:sSub>
                      <m:sSubPr>
                        <m:ctrlPr>
                          <a:rPr lang="en-US" i="1">
                            <a:solidFill>
                              <a:srgbClr val="6B2394"/>
                            </a:solidFill>
                            <a:latin typeface="Cambria Math" panose="02040503050406030204" pitchFamily="18" charset="0"/>
                            <a:cs typeface="Times New Roman" panose="02020603050405020304" pitchFamily="18" charset="0"/>
                          </a:rPr>
                        </m:ctrlPr>
                      </m:sSubPr>
                      <m:e>
                        <m:acc>
                          <m:accPr>
                            <m:chr m:val="̂"/>
                            <m:ctrlPr>
                              <a:rPr lang="en-US" i="1">
                                <a:solidFill>
                                  <a:srgbClr val="6B2394"/>
                                </a:solidFill>
                                <a:latin typeface="Cambria Math" panose="02040503050406030204" pitchFamily="18" charset="0"/>
                                <a:cs typeface="Times New Roman" panose="02020603050405020304" pitchFamily="18" charset="0"/>
                              </a:rPr>
                            </m:ctrlPr>
                          </m:accPr>
                          <m:e>
                            <m:r>
                              <a:rPr lang="en-US">
                                <a:solidFill>
                                  <a:srgbClr val="6B2394"/>
                                </a:solidFill>
                                <a:latin typeface="Cambria Math" panose="02040503050406030204" pitchFamily="18" charset="0"/>
                                <a:cs typeface="Times New Roman" panose="02020603050405020304" pitchFamily="18" charset="0"/>
                              </a:rPr>
                              <m:t>𝑉</m:t>
                            </m:r>
                          </m:e>
                        </m:acc>
                      </m:e>
                      <m:sub>
                        <m:r>
                          <a:rPr lang="en-US">
                            <a:solidFill>
                              <a:srgbClr val="6B2394"/>
                            </a:solidFill>
                            <a:latin typeface="Cambria Math" panose="02040503050406030204" pitchFamily="18" charset="0"/>
                            <a:cs typeface="Times New Roman" panose="02020603050405020304" pitchFamily="18" charset="0"/>
                          </a:rPr>
                          <m:t>𝐶</m:t>
                        </m:r>
                      </m:sub>
                    </m:sSub>
                  </m:oMath>
                </a14:m>
                <a:r>
                  <a:rPr lang="en-US" dirty="0">
                    <a:solidFill>
                      <a:srgbClr val="6B2394"/>
                    </a:solidFill>
                    <a:latin typeface="Times New Roman" panose="02020603050405020304" pitchFamily="18" charset="0"/>
                    <a:cs typeface="Times New Roman" panose="02020603050405020304" pitchFamily="18" charset="0"/>
                  </a:rPr>
                  <a:t> overestimated</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mc:Choice>
        <mc:Fallback xmlns="">
          <p:sp>
            <p:nvSpPr>
              <p:cNvPr id="30722" name="Text Box 2"/>
              <p:cNvSpPr txBox="1">
                <a:spLocks noRot="1" noChangeAspect="1" noMove="1" noResize="1" noEditPoints="1" noAdjustHandles="1" noChangeArrowheads="1" noChangeShapeType="1" noTextEdit="1"/>
              </p:cNvSpPr>
              <p:nvPr/>
            </p:nvSpPr>
            <p:spPr bwMode="auto">
              <a:xfrm>
                <a:off x="609600" y="1219200"/>
                <a:ext cx="8534400" cy="5562600"/>
              </a:xfrm>
              <a:prstGeom prst="rect">
                <a:avLst/>
              </a:prstGeom>
              <a:blipFill>
                <a:blip r:embed="rId3"/>
                <a:stretch>
                  <a:fillRect l="-1190" t="-911"/>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mc:AlternateContent xmlns:mc="http://schemas.openxmlformats.org/markup-compatibility/2006" xmlns:a14="http://schemas.microsoft.com/office/drawing/2010/main">
        <mc:Choice Requires="a14">
          <p:sp>
            <p:nvSpPr>
              <p:cNvPr id="60418" name="Rectangle 2"/>
              <p:cNvSpPr>
                <a:spLocks noChangeArrowheads="1"/>
              </p:cNvSpPr>
              <p:nvPr/>
            </p:nvSpPr>
            <p:spPr bwMode="auto">
              <a:xfrm>
                <a:off x="-4263" y="838200"/>
                <a:ext cx="9144000" cy="5299075"/>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All models require assumptions. Generally, the more these assumptions are violated, the more estimates are biased</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Understanding biases allows you to understand how to interpret estimates with the proper nuance</a:t>
                </a:r>
              </a:p>
              <a:p>
                <a:pPr marL="588963"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In all models, including the CTD, be cautious of reifying parameter estimates</a:t>
                </a:r>
                <a:r>
                  <a:rPr lang="en-US" sz="2800" dirty="0">
                    <a:solidFill>
                      <a:schemeClr val="tx1"/>
                    </a:solidFill>
                    <a:effectLst>
                      <a:outerShdw blurRad="38100" dist="38100" dir="2700000" algn="tl">
                        <a:srgbClr val="DDDDDD"/>
                      </a:outerShdw>
                    </a:effectLst>
                    <a:latin typeface="Times New Roman" charset="0"/>
                  </a:rPr>
                  <a:t>!</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𝐴</m:t>
                        </m:r>
                      </m:sub>
                    </m:sSub>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a:solidFill>
                      <a:srgbClr val="000000"/>
                    </a:solidFill>
                    <a:effectLst>
                      <a:outerShdw blurRad="38100" dist="38100" dir="2700000" algn="tl">
                        <a:srgbClr val="DDDDDD"/>
                      </a:outerShdw>
                    </a:effectLst>
                    <a:latin typeface="Times New Roman" charset="0"/>
                  </a:rPr>
                  <a:t>is amalgam of mostly </a:t>
                </a:r>
                <a14:m>
                  <m:oMath xmlns:m="http://schemas.openxmlformats.org/officeDocument/2006/math">
                    <m:sSub>
                      <m:sSubPr>
                        <m:ctrlPr>
                          <a:rPr lang="en-US" sz="2800" i="1" dirty="0" smtClean="0">
                            <a:solidFill>
                              <a:srgbClr val="000000"/>
                            </a:solidFill>
                            <a:effectLst>
                              <a:outerShdw blurRad="38100" dist="38100" dir="2700000" algn="tl">
                                <a:srgbClr val="DDDDDD"/>
                              </a:outerShdw>
                            </a:effectLst>
                            <a:latin typeface="Cambria Math" panose="02040503050406030204" pitchFamily="18" charset="0"/>
                          </a:rPr>
                        </m:ctrlPr>
                      </m:sSubPr>
                      <m:e>
                        <m:r>
                          <a:rPr lang="en-US" sz="2800" b="0" i="1" dirty="0" smtClean="0">
                            <a:solidFill>
                              <a:srgbClr val="000000"/>
                            </a:solidFill>
                            <a:effectLst>
                              <a:outerShdw blurRad="38100" dist="38100" dir="2700000" algn="tl">
                                <a:srgbClr val="DDDDDD"/>
                              </a:outerShdw>
                            </a:effectLst>
                            <a:latin typeface="Cambria Math" panose="02040503050406030204" pitchFamily="18" charset="0"/>
                          </a:rPr>
                          <m:t>𝑉</m:t>
                        </m:r>
                      </m:e>
                      <m:sub>
                        <m:r>
                          <a:rPr lang="en-US" sz="2800" b="0" i="1" dirty="0" smtClean="0">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sz="2800" dirty="0">
                    <a:solidFill>
                      <a:srgbClr val="000000"/>
                    </a:solidFill>
                    <a:effectLst>
                      <a:outerShdw blurRad="38100" dist="38100" dir="2700000" algn="tl">
                        <a:srgbClr val="DDDDDD"/>
                      </a:outerShdw>
                    </a:effectLst>
                    <a:latin typeface="Times New Roman" charset="0"/>
                  </a:rPr>
                  <a:t> but also </a:t>
                </a:r>
                <a14:m>
                  <m:oMath xmlns:m="http://schemas.openxmlformats.org/officeDocument/2006/math">
                    <m:sSub>
                      <m:sSubPr>
                        <m:ctrlPr>
                          <a:rPr lang="en-US" sz="2800" i="1" dirty="0">
                            <a:solidFill>
                              <a:srgbClr val="000000"/>
                            </a:solidFill>
                            <a:effectLst>
                              <a:outerShdw blurRad="38100" dist="38100" dir="2700000" algn="tl">
                                <a:srgbClr val="DDDDDD"/>
                              </a:outerShdw>
                            </a:effectLst>
                            <a:latin typeface="Cambria Math" panose="02040503050406030204" pitchFamily="18" charset="0"/>
                          </a:rPr>
                        </m:ctrlPr>
                      </m:sSubPr>
                      <m:e>
                        <m:r>
                          <a:rPr lang="en-US" sz="2800" i="1" dirty="0">
                            <a:solidFill>
                              <a:srgbClr val="000000"/>
                            </a:solidFill>
                            <a:effectLst>
                              <a:outerShdw blurRad="38100" dist="38100" dir="2700000" algn="tl">
                                <a:srgbClr val="DDDDDD"/>
                              </a:outerShdw>
                            </a:effectLst>
                            <a:latin typeface="Cambria Math" panose="02040503050406030204" pitchFamily="18" charset="0"/>
                          </a:rPr>
                          <m:t>𝑉</m:t>
                        </m:r>
                      </m:e>
                      <m:sub>
                        <m:r>
                          <a:rPr lang="en-US" sz="2800" b="0" i="1" dirty="0"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sz="2800" dirty="0">
                    <a:solidFill>
                      <a:srgbClr val="000000"/>
                    </a:solidFill>
                    <a:effectLst>
                      <a:outerShdw blurRad="38100" dist="38100" dir="2700000" algn="tl">
                        <a:srgbClr val="DDDDDD"/>
                      </a:outerShdw>
                    </a:effectLst>
                    <a:latin typeface="Times New Roman" charset="0"/>
                  </a:rPr>
                  <a:t> &amp; </a:t>
                </a:r>
                <a14:m>
                  <m:oMath xmlns:m="http://schemas.openxmlformats.org/officeDocument/2006/math">
                    <m:sSub>
                      <m:sSubPr>
                        <m:ctrlPr>
                          <a:rPr lang="en-US" sz="2800" i="1" dirty="0">
                            <a:solidFill>
                              <a:srgbClr val="000000"/>
                            </a:solidFill>
                            <a:effectLst>
                              <a:outerShdw blurRad="38100" dist="38100" dir="2700000" algn="tl">
                                <a:srgbClr val="DDDDDD"/>
                              </a:outerShdw>
                            </a:effectLst>
                            <a:latin typeface="Cambria Math" panose="02040503050406030204" pitchFamily="18" charset="0"/>
                          </a:rPr>
                        </m:ctrlPr>
                      </m:sSubPr>
                      <m:e>
                        <m:r>
                          <a:rPr lang="en-US" sz="2800" i="1" dirty="0">
                            <a:solidFill>
                              <a:srgbClr val="000000"/>
                            </a:solidFill>
                            <a:effectLst>
                              <a:outerShdw blurRad="38100" dist="38100" dir="2700000" algn="tl">
                                <a:srgbClr val="DDDDDD"/>
                              </a:outerShdw>
                            </a:effectLst>
                            <a:latin typeface="Cambria Math" panose="02040503050406030204" pitchFamily="18" charset="0"/>
                          </a:rPr>
                          <m:t>𝑉</m:t>
                        </m:r>
                      </m:e>
                      <m:sub>
                        <m:r>
                          <a:rPr lang="en-US" sz="2800" b="0" i="1" dirty="0" smtClean="0">
                            <a:solidFill>
                              <a:srgbClr val="000000"/>
                            </a:solidFill>
                            <a:effectLst>
                              <a:outerShdw blurRad="38100" dist="38100" dir="2700000" algn="tl">
                                <a:srgbClr val="DDDDDD"/>
                              </a:outerShdw>
                            </a:effectLst>
                            <a:latin typeface="Cambria Math" panose="02040503050406030204" pitchFamily="18" charset="0"/>
                          </a:rPr>
                          <m:t>𝐶</m:t>
                        </m:r>
                      </m:sub>
                    </m:sSub>
                  </m:oMath>
                </a14:m>
                <a:r>
                  <a:rPr lang="en-US" sz="2800" dirty="0">
                    <a:solidFill>
                      <a:srgbClr val="000000"/>
                    </a:solidFill>
                    <a:effectLst>
                      <a:outerShdw blurRad="38100" dist="38100" dir="2700000" algn="tl">
                        <a:srgbClr val="DDDDDD"/>
                      </a:outerShdw>
                    </a:effectLst>
                    <a:latin typeface="Times New Roman" charset="0"/>
                  </a:rPr>
                  <a:t>.</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𝐶</m:t>
                        </m:r>
                      </m:sub>
                    </m:sSub>
                    <m:r>
                      <a:rPr lang="en-US" sz="2800">
                        <a:solidFill>
                          <a:schemeClr val="tx1"/>
                        </a:solidFill>
                        <a:latin typeface="Cambria Math" panose="02040503050406030204" pitchFamily="18" charset="0"/>
                        <a:cs typeface="Arial"/>
                      </a:rPr>
                      <m:t> &amp; </m:t>
                    </m:r>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𝐷</m:t>
                        </m:r>
                      </m:sub>
                    </m:sSub>
                    <m:r>
                      <a:rPr lang="en-US" sz="2800" i="1">
                        <a:solidFill>
                          <a:schemeClr val="tx1"/>
                        </a:solidFill>
                        <a:latin typeface="Cambria Math" panose="02040503050406030204" pitchFamily="18" charset="0"/>
                        <a:cs typeface="Arial"/>
                      </a:rPr>
                      <m:t> </m:t>
                    </m:r>
                  </m:oMath>
                </a14:m>
                <a:r>
                  <a:rPr lang="en-US" sz="2800" dirty="0">
                    <a:solidFill>
                      <a:srgbClr val="000000"/>
                    </a:solidFill>
                    <a:effectLst>
                      <a:outerShdw blurRad="38100" dist="38100" dir="2700000" algn="tl">
                        <a:srgbClr val="DDDDDD"/>
                      </a:outerShdw>
                    </a:effectLst>
                    <a:latin typeface="Times New Roman" charset="0"/>
                  </a:rPr>
                  <a:t>may often be underestimates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Interpret </a:t>
                </a: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𝐷</m:t>
                        </m:r>
                      </m:sub>
                    </m:sSub>
                    <m:r>
                      <a:rPr lang="en-US" sz="2800" i="1">
                        <a:solidFill>
                          <a:schemeClr val="tx1"/>
                        </a:solidFill>
                        <a:latin typeface="Cambria Math" panose="02040503050406030204" pitchFamily="18" charset="0"/>
                        <a:cs typeface="Arial"/>
                      </a:rPr>
                      <m:t> </m:t>
                    </m:r>
                  </m:oMath>
                </a14:m>
                <a:r>
                  <a:rPr lang="en-US" sz="2800" dirty="0">
                    <a:solidFill>
                      <a:srgbClr val="000000"/>
                    </a:solidFill>
                    <a:effectLst>
                      <a:outerShdw blurRad="38100" dist="38100" dir="2700000" algn="tl">
                        <a:srgbClr val="DDDDDD"/>
                      </a:outerShdw>
                    </a:effectLst>
                    <a:latin typeface="Times New Roman" charset="0"/>
                  </a:rPr>
                  <a:t>as a (potentially downwardly biased) estimate of </a:t>
                </a:r>
                <a14:m>
                  <m:oMath xmlns:m="http://schemas.openxmlformats.org/officeDocument/2006/math">
                    <m:sSub>
                      <m:sSubPr>
                        <m:ctrlPr>
                          <a:rPr lang="en-US" sz="2800" i="1" dirty="0">
                            <a:solidFill>
                              <a:srgbClr val="000000"/>
                            </a:solidFill>
                            <a:effectLst>
                              <a:outerShdw blurRad="38100" dist="38100" dir="2700000" algn="tl">
                                <a:srgbClr val="DDDDDD"/>
                              </a:outerShdw>
                            </a:effectLst>
                            <a:latin typeface="Cambria Math" panose="02040503050406030204" pitchFamily="18" charset="0"/>
                          </a:rPr>
                        </m:ctrlPr>
                      </m:sSubPr>
                      <m:e>
                        <m:r>
                          <a:rPr lang="en-US" sz="2800" i="1" dirty="0">
                            <a:solidFill>
                              <a:srgbClr val="000000"/>
                            </a:solidFill>
                            <a:effectLst>
                              <a:outerShdw blurRad="38100" dist="38100" dir="2700000" algn="tl">
                                <a:srgbClr val="DDDDDD"/>
                              </a:outerShdw>
                            </a:effectLst>
                            <a:latin typeface="Cambria Math" panose="02040503050406030204" pitchFamily="18" charset="0"/>
                          </a:rPr>
                          <m:t>𝑉</m:t>
                        </m:r>
                      </m:e>
                      <m:sub>
                        <m:r>
                          <a:rPr lang="en-US" sz="2800" b="0" i="1" dirty="0" smtClean="0">
                            <a:solidFill>
                              <a:srgbClr val="000000"/>
                            </a:solidFill>
                            <a:effectLst>
                              <a:outerShdw blurRad="38100" dist="38100" dir="2700000" algn="tl">
                                <a:srgbClr val="DDDDDD"/>
                              </a:outerShdw>
                            </a:effectLst>
                            <a:latin typeface="Cambria Math" panose="02040503050406030204" pitchFamily="18" charset="0"/>
                          </a:rPr>
                          <m:t>𝑁</m:t>
                        </m:r>
                        <m:r>
                          <a:rPr lang="en-US" sz="2800" i="1" dirty="0">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sz="2800" dirty="0">
                    <a:solidFill>
                      <a:srgbClr val="000000"/>
                    </a:solidFill>
                    <a:effectLst>
                      <a:outerShdw blurRad="38100" dist="38100" dir="2700000" algn="tl">
                        <a:srgbClr val="DDDDDD"/>
                      </a:outerShdw>
                    </a:effectLst>
                    <a:latin typeface="Times New Roman" charset="0"/>
                  </a:rPr>
                  <a:t> </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𝐴</m:t>
                        </m:r>
                      </m:sub>
                    </m:sSub>
                  </m:oMath>
                </a14:m>
                <a:r>
                  <a:rPr lang="en-US"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b="0" i="1" smtClean="0">
                            <a:solidFill>
                              <a:schemeClr val="tx1"/>
                            </a:solidFill>
                            <a:latin typeface="Cambria Math" panose="02040503050406030204" pitchFamily="18" charset="0"/>
                            <a:cs typeface="Arial"/>
                          </a:rPr>
                          <m:t>𝑃</m:t>
                        </m:r>
                      </m:sub>
                    </m:sSub>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a:solidFill>
                      <a:srgbClr val="000000"/>
                    </a:solidFill>
                    <a:effectLst>
                      <a:outerShdw blurRad="38100" dist="38100" dir="2700000" algn="tl">
                        <a:srgbClr val="DDDDDD"/>
                      </a:outerShdw>
                    </a:effectLst>
                    <a:latin typeface="Times New Roman" charset="0"/>
                  </a:rPr>
                  <a:t>(in ACE) or (</a:t>
                </a: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𝐴</m:t>
                        </m:r>
                      </m:sub>
                    </m:sSub>
                  </m:oMath>
                </a14:m>
                <a:r>
                  <a:rPr lang="en-US"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b="0" i="1" smtClean="0">
                            <a:solidFill>
                              <a:schemeClr val="tx1"/>
                            </a:solidFill>
                            <a:latin typeface="Cambria Math" panose="02040503050406030204" pitchFamily="18" charset="0"/>
                            <a:cs typeface="Arial"/>
                          </a:rPr>
                          <m:t>𝐷</m:t>
                        </m:r>
                      </m:sub>
                    </m:sSub>
                  </m:oMath>
                </a14:m>
                <a:r>
                  <a:rPr lang="en-US"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Arial"/>
                          </a:rPr>
                        </m:ctrlPr>
                      </m:sSubPr>
                      <m:e>
                        <m:acc>
                          <m:accPr>
                            <m:chr m:val="̂"/>
                            <m:ctrlPr>
                              <a:rPr lang="en-US" sz="2800" i="1">
                                <a:solidFill>
                                  <a:schemeClr val="tx1"/>
                                </a:solidFill>
                                <a:latin typeface="Cambria Math" panose="02040503050406030204" pitchFamily="18" charset="0"/>
                                <a:cs typeface="Arial"/>
                              </a:rPr>
                            </m:ctrlPr>
                          </m:accPr>
                          <m:e>
                            <m:r>
                              <a:rPr lang="en-US" sz="2800" i="1">
                                <a:solidFill>
                                  <a:schemeClr val="tx1"/>
                                </a:solidFill>
                                <a:latin typeface="Cambria Math" panose="02040503050406030204" pitchFamily="18" charset="0"/>
                                <a:cs typeface="Arial"/>
                              </a:rPr>
                              <m:t>𝑉</m:t>
                            </m:r>
                          </m:e>
                        </m:acc>
                      </m:e>
                      <m:sub>
                        <m:r>
                          <a:rPr lang="en-US" sz="2800" i="1">
                            <a:solidFill>
                              <a:schemeClr val="tx1"/>
                            </a:solidFill>
                            <a:latin typeface="Cambria Math" panose="02040503050406030204" pitchFamily="18" charset="0"/>
                            <a:cs typeface="Arial"/>
                          </a:rPr>
                          <m:t>𝑃</m:t>
                        </m:r>
                      </m:sub>
                    </m:sSub>
                  </m:oMath>
                </a14:m>
                <a:r>
                  <a:rPr lang="en-US" sz="2800" dirty="0">
                    <a:solidFill>
                      <a:srgbClr val="000000"/>
                    </a:solidFill>
                    <a:effectLst>
                      <a:outerShdw blurRad="38100" dist="38100" dir="2700000" algn="tl">
                        <a:srgbClr val="DDDDDD"/>
                      </a:outerShdw>
                    </a:effectLst>
                    <a:latin typeface="Times New Roman" charset="0"/>
                  </a:rPr>
                  <a:t> (in ADE) are decent estimates of </a:t>
                </a:r>
                <a:r>
                  <a:rPr lang="en-US" sz="2800" u="sng" dirty="0">
                    <a:solidFill>
                      <a:srgbClr val="000000"/>
                    </a:solidFill>
                    <a:effectLst>
                      <a:outerShdw blurRad="38100" dist="38100" dir="2700000" algn="tl">
                        <a:srgbClr val="DDDDDD"/>
                      </a:outerShdw>
                    </a:effectLst>
                    <a:latin typeface="Times New Roman" charset="0"/>
                  </a:rPr>
                  <a:t>broad sense</a:t>
                </a:r>
                <a:r>
                  <a:rPr lang="en-US" sz="2800" i="1" u="sng" dirty="0">
                    <a:solidFill>
                      <a:srgbClr val="000000"/>
                    </a:solidFill>
                    <a:effectLst>
                      <a:outerShdw blurRad="38100" dist="38100" dir="2700000" algn="tl">
                        <a:srgbClr val="DDDDDD"/>
                      </a:outerShdw>
                    </a:effectLst>
                    <a:latin typeface="Times New Roman" charset="0"/>
                  </a:rPr>
                  <a:t> h</a:t>
                </a:r>
                <a:r>
                  <a:rPr lang="en-US" sz="2800" i="1" u="sng" baseline="30000" dirty="0">
                    <a:solidFill>
                      <a:srgbClr val="000000"/>
                    </a:solidFill>
                    <a:effectLst>
                      <a:outerShdw blurRad="38100" dist="38100" dir="2700000" algn="tl">
                        <a:srgbClr val="DDDDDD"/>
                      </a:outerShdw>
                    </a:effectLst>
                    <a:latin typeface="Times New Roman" charset="0"/>
                  </a:rPr>
                  <a:t>2</a:t>
                </a:r>
                <a:r>
                  <a:rPr lang="en-US" sz="2800" dirty="0">
                    <a:solidFill>
                      <a:srgbClr val="000000"/>
                    </a:solidFill>
                    <a:effectLst>
                      <a:outerShdw blurRad="38100" dist="38100" dir="2700000" algn="tl">
                        <a:srgbClr val="DDDDDD"/>
                      </a:outerShdw>
                    </a:effectLst>
                    <a:latin typeface="Times New Roman" charset="0"/>
                  </a:rPr>
                  <a:t>.</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p:txBody>
          </p:sp>
        </mc:Choice>
        <mc:Fallback xmlns="">
          <p:sp>
            <p:nvSpPr>
              <p:cNvPr id="60418" name="Rectangle 2"/>
              <p:cNvSpPr>
                <a:spLocks noRot="1" noChangeAspect="1" noMove="1" noResize="1" noEditPoints="1" noAdjustHandles="1" noChangeArrowheads="1" noChangeShapeType="1" noTextEdit="1"/>
              </p:cNvSpPr>
              <p:nvPr/>
            </p:nvSpPr>
            <p:spPr bwMode="auto">
              <a:xfrm>
                <a:off x="-4263" y="838200"/>
                <a:ext cx="9144000" cy="5299075"/>
              </a:xfrm>
              <a:prstGeom prst="rect">
                <a:avLst/>
              </a:prstGeom>
              <a:blipFill>
                <a:blip r:embed="rId3"/>
                <a:stretch>
                  <a:fillRect l="-693" t="-1435" r="-2358" b="-1459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60419" name="Rectangle 3"/>
          <p:cNvSpPr>
            <a:spLocks noChangeArrowheads="1"/>
          </p:cNvSpPr>
          <p:nvPr/>
        </p:nvSpPr>
        <p:spPr bwMode="auto">
          <a:xfrm>
            <a:off x="203200" y="100013"/>
            <a:ext cx="8751888" cy="585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latin typeface="Times New Roman" panose="02020603050405020304" pitchFamily="18" charset="0"/>
                <a:cs typeface="Times New Roman" panose="02020603050405020304" pitchFamily="18" charset="0"/>
              </a:rPr>
              <a:t>Conclusions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77838" y="458788"/>
            <a:ext cx="8229600"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Readings related to this lecture</a:t>
            </a:r>
          </a:p>
        </p:txBody>
      </p:sp>
      <p:sp>
        <p:nvSpPr>
          <p:cNvPr id="62466" name="Text Box 2"/>
          <p:cNvSpPr txBox="1">
            <a:spLocks noChangeArrowheads="1"/>
          </p:cNvSpPr>
          <p:nvPr/>
        </p:nvSpPr>
        <p:spPr bwMode="auto">
          <a:xfrm>
            <a:off x="385763" y="1311275"/>
            <a:ext cx="8229600" cy="3489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8964"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77000"/>
              </a:lnSpc>
              <a:spcBef>
                <a:spcPts val="600"/>
              </a:spcBef>
              <a:buClr>
                <a:srgbClr val="727CA3"/>
              </a:buClr>
              <a:buSzPct val="76000"/>
              <a:buFont typeface="Wingdings 3" charset="0"/>
              <a:buChar char=""/>
              <a:defRPr/>
            </a:pPr>
            <a:r>
              <a:rPr lang="en-US" sz="1800" dirty="0">
                <a:latin typeface="Times New Roman" panose="02020603050405020304" pitchFamily="18" charset="0"/>
                <a:cs typeface="Times New Roman" panose="02020603050405020304" pitchFamily="18" charset="0"/>
              </a:rPr>
              <a:t>Eaves LJ, Last KA, Young PA, Martin NG (1978) Model-fitting approaches to the analysis of human </a:t>
            </a:r>
            <a:r>
              <a:rPr lang="en-US" sz="1800" dirty="0" err="1">
                <a:latin typeface="Times New Roman" panose="02020603050405020304" pitchFamily="18" charset="0"/>
                <a:cs typeface="Times New Roman" panose="02020603050405020304" pitchFamily="18" charset="0"/>
              </a:rPr>
              <a:t>behaviour</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Heredity</a:t>
            </a:r>
            <a:r>
              <a:rPr lang="en-US" sz="1800" dirty="0">
                <a:latin typeface="Times New Roman" panose="02020603050405020304" pitchFamily="18" charset="0"/>
                <a:cs typeface="Times New Roman" panose="02020603050405020304" pitchFamily="18" charset="0"/>
              </a:rPr>
              <a:t> 41:249-320</a:t>
            </a:r>
          </a:p>
          <a:p>
            <a:pPr eaLnBrk="1" hangingPunct="1">
              <a:lnSpc>
                <a:spcPct val="77000"/>
              </a:lnSpc>
              <a:spcBef>
                <a:spcPts val="600"/>
              </a:spcBef>
              <a:buClr>
                <a:srgbClr val="727CA3"/>
              </a:buClr>
              <a:buSzPct val="76000"/>
              <a:buFont typeface="Wingdings 3" charset="0"/>
              <a:buChar char=""/>
              <a:defRPr/>
            </a:pPr>
            <a:r>
              <a:rPr lang="en-US" sz="1800" dirty="0" err="1">
                <a:latin typeface="Times New Roman" panose="02020603050405020304" pitchFamily="18" charset="0"/>
                <a:cs typeface="Times New Roman" panose="02020603050405020304" pitchFamily="18" charset="0"/>
              </a:rPr>
              <a:t>Fulker</a:t>
            </a:r>
            <a:r>
              <a:rPr lang="en-US" sz="1800" dirty="0">
                <a:latin typeface="Times New Roman" panose="02020603050405020304" pitchFamily="18" charset="0"/>
                <a:cs typeface="Times New Roman" panose="02020603050405020304" pitchFamily="18" charset="0"/>
              </a:rPr>
              <a:t> DW (1982) Extensions of the classical twin method.  Human Genetics. Part A: The Unfolding Genome (Progress in Clinical and Biological Research Vol 103A). p. 395-406</a:t>
            </a:r>
          </a:p>
          <a:p>
            <a:pPr eaLnBrk="1" hangingPunct="1">
              <a:lnSpc>
                <a:spcPct val="77000"/>
              </a:lnSpc>
              <a:spcBef>
                <a:spcPts val="600"/>
              </a:spcBef>
              <a:buClr>
                <a:srgbClr val="727CA3"/>
              </a:buClr>
              <a:buSzPct val="76000"/>
              <a:buFont typeface="Wingdings 3" charset="0"/>
              <a:buChar char=""/>
              <a:defRPr/>
            </a:pPr>
            <a:r>
              <a:rPr lang="en-US" sz="1800" dirty="0">
                <a:latin typeface="Times New Roman" panose="02020603050405020304" pitchFamily="18" charset="0"/>
                <a:cs typeface="Times New Roman" panose="02020603050405020304" pitchFamily="18" charset="0"/>
              </a:rPr>
              <a:t>Keller MC &amp; Coventry WL (2005). Quantifying and addressing parameter indeterminacy in the classical twin design. </a:t>
            </a:r>
            <a:r>
              <a:rPr lang="en-US" sz="1800" i="1" dirty="0">
                <a:latin typeface="Times New Roman" panose="02020603050405020304" pitchFamily="18" charset="0"/>
                <a:cs typeface="Times New Roman" panose="02020603050405020304" pitchFamily="18" charset="0"/>
              </a:rPr>
              <a:t>Twin Research and Human Genetics,</a:t>
            </a:r>
            <a:r>
              <a:rPr lang="en-US" sz="1800" dirty="0">
                <a:latin typeface="Times New Roman" panose="02020603050405020304" pitchFamily="18" charset="0"/>
                <a:cs typeface="Times New Roman" panose="02020603050405020304" pitchFamily="18" charset="0"/>
              </a:rPr>
              <a:t> 8, 201-213</a:t>
            </a:r>
          </a:p>
          <a:p>
            <a:pPr eaLnBrk="1" hangingPunct="1">
              <a:lnSpc>
                <a:spcPct val="77000"/>
              </a:lnSpc>
              <a:spcBef>
                <a:spcPts val="600"/>
              </a:spcBef>
              <a:buClr>
                <a:srgbClr val="727CA3"/>
              </a:buClr>
              <a:buSzPct val="76000"/>
              <a:buFont typeface="Wingdings 3" charset="0"/>
              <a:buChar char=""/>
              <a:defRPr/>
            </a:pPr>
            <a:r>
              <a:rPr lang="en-US" sz="1800" dirty="0">
                <a:latin typeface="Times New Roman" panose="02020603050405020304" pitchFamily="18" charset="0"/>
                <a:cs typeface="Times New Roman" panose="02020603050405020304" pitchFamily="18" charset="0"/>
              </a:rPr>
              <a:t>Keller MC, </a:t>
            </a:r>
            <a:r>
              <a:rPr lang="en-US" sz="1800" dirty="0" err="1">
                <a:latin typeface="Times New Roman" panose="02020603050405020304" pitchFamily="18" charset="0"/>
                <a:cs typeface="Times New Roman" panose="02020603050405020304" pitchFamily="18" charset="0"/>
              </a:rPr>
              <a:t>Medland</a:t>
            </a:r>
            <a:r>
              <a:rPr lang="en-US" sz="1800" dirty="0">
                <a:latin typeface="Times New Roman" panose="02020603050405020304" pitchFamily="18" charset="0"/>
                <a:cs typeface="Times New Roman" panose="02020603050405020304" pitchFamily="18" charset="0"/>
              </a:rPr>
              <a:t> SE, &amp; Duncan LE (2010). Are extended twin family designs worth the trouble? A comparison of the bias, precision, and accuracy of parameters estimated in four twin family models. </a:t>
            </a:r>
            <a:r>
              <a:rPr lang="en-US" sz="1800" i="1" dirty="0">
                <a:latin typeface="Times New Roman" panose="02020603050405020304" pitchFamily="18" charset="0"/>
                <a:cs typeface="Times New Roman" panose="02020603050405020304" pitchFamily="18" charset="0"/>
              </a:rPr>
              <a:t>Behavior Genetics</a:t>
            </a:r>
            <a:r>
              <a:rPr lang="en-US" sz="1800" dirty="0">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p:sp>
        <p:nvSpPr>
          <p:cNvPr id="17410" name="Rectangle 2"/>
          <p:cNvSpPr>
            <a:spLocks noChangeArrowheads="1"/>
          </p:cNvSpPr>
          <p:nvPr/>
        </p:nvSpPr>
        <p:spPr bwMode="auto">
          <a:xfrm>
            <a:off x="0" y="762000"/>
            <a:ext cx="9144000" cy="594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We must learn to interpret model estimates in context of their biases. That biases exist DOES NOT invalidate the utility of the model.</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Because the Classical Twin Design (CTD) is the most basic and common design in behavioral genetics, it is crucial that you understand biases in CTD estimates. This enables you to properly interpret CTD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As a generalization, the use of the CTD leads to upwardly biased estimates of V</a:t>
            </a:r>
            <a:r>
              <a:rPr lang="en-US" baseline="-25000" dirty="0">
                <a:solidFill>
                  <a:srgbClr val="000000"/>
                </a:solidFill>
                <a:effectLst>
                  <a:outerShdw blurRad="38100" dist="38100" dir="2700000" algn="tl">
                    <a:srgbClr val="DDDDDD"/>
                  </a:outerShdw>
                </a:effectLst>
                <a:latin typeface="Times New Roman" charset="0"/>
              </a:rPr>
              <a:t>A</a:t>
            </a:r>
            <a:r>
              <a:rPr lang="en-US" dirty="0">
                <a:solidFill>
                  <a:srgbClr val="000000"/>
                </a:solidFill>
                <a:effectLst>
                  <a:outerShdw blurRad="38100" dist="38100" dir="2700000" algn="tl">
                    <a:srgbClr val="DDDDDD"/>
                  </a:outerShdw>
                </a:effectLst>
                <a:latin typeface="Times New Roman" charset="0"/>
              </a:rPr>
              <a:t> and downwardly biased estimates of V</a:t>
            </a:r>
            <a:r>
              <a:rPr lang="en-US" baseline="-25000" dirty="0">
                <a:solidFill>
                  <a:srgbClr val="000000"/>
                </a:solidFill>
                <a:effectLst>
                  <a:outerShdw blurRad="38100" dist="38100" dir="2700000" algn="tl">
                    <a:srgbClr val="DDDDDD"/>
                  </a:outerShdw>
                </a:effectLst>
                <a:latin typeface="Times New Roman" charset="0"/>
              </a:rPr>
              <a:t>D</a:t>
            </a:r>
            <a:r>
              <a:rPr lang="en-US" dirty="0">
                <a:solidFill>
                  <a:srgbClr val="000000"/>
                </a:solidFill>
                <a:effectLst>
                  <a:outerShdw blurRad="38100" dist="38100" dir="2700000" algn="tl">
                    <a:srgbClr val="DDDDDD"/>
                  </a:outerShdw>
                </a:effectLst>
                <a:latin typeface="Times New Roman" charset="0"/>
              </a:rPr>
              <a:t> &amp; V</a:t>
            </a:r>
            <a:r>
              <a:rPr lang="en-US" baseline="-25000" dirty="0">
                <a:solidFill>
                  <a:srgbClr val="000000"/>
                </a:solidFill>
                <a:effectLst>
                  <a:outerShdw blurRad="38100" dist="38100" dir="2700000" algn="tl">
                    <a:srgbClr val="DDDDDD"/>
                  </a:outerShdw>
                </a:effectLst>
                <a:latin typeface="Times New Roman" charset="0"/>
              </a:rPr>
              <a:t>C</a:t>
            </a:r>
            <a:r>
              <a:rPr lang="en-US" dirty="0">
                <a:solidFill>
                  <a:srgbClr val="000000"/>
                </a:solidFill>
                <a:effectLst>
                  <a:outerShdw blurRad="38100" dist="38100" dir="2700000" algn="tl">
                    <a:srgbClr val="DDDDDD"/>
                  </a:outerShdw>
                </a:effectLst>
                <a:latin typeface="Times New Roman" charset="0"/>
              </a:rPr>
              <a:t>. </a:t>
            </a:r>
          </a:p>
          <a:p>
            <a:pPr marL="1350963" lvl="1"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1800" dirty="0">
                <a:solidFill>
                  <a:srgbClr val="000000"/>
                </a:solidFill>
                <a:effectLst>
                  <a:outerShdw blurRad="38100" dist="38100" dir="2700000" algn="tl">
                    <a:srgbClr val="DDDDDD"/>
                  </a:outerShdw>
                </a:effectLst>
                <a:latin typeface="Times New Roman" charset="0"/>
              </a:rPr>
              <a:t>CTD provides decent broad-sense h</a:t>
            </a:r>
            <a:r>
              <a:rPr lang="en-US" sz="1800" baseline="30000" dirty="0">
                <a:solidFill>
                  <a:srgbClr val="000000"/>
                </a:solidFill>
                <a:effectLst>
                  <a:outerShdw blurRad="38100" dist="38100" dir="2700000" algn="tl">
                    <a:srgbClr val="DDDDDD"/>
                  </a:outerShdw>
                </a:effectLst>
                <a:latin typeface="Times New Roman" charset="0"/>
              </a:rPr>
              <a:t>2</a:t>
            </a:r>
            <a:r>
              <a:rPr lang="en-US" sz="1800" dirty="0">
                <a:solidFill>
                  <a:srgbClr val="000000"/>
                </a:solidFill>
                <a:effectLst>
                  <a:outerShdw blurRad="38100" dist="38100" dir="2700000" algn="tl">
                    <a:srgbClr val="DDDDDD"/>
                  </a:outerShdw>
                </a:effectLst>
                <a:latin typeface="Times New Roman" charset="0"/>
              </a:rPr>
              <a:t>, but are poor at differentiating V</a:t>
            </a:r>
            <a:r>
              <a:rPr lang="en-US" sz="1800" baseline="-25000" dirty="0">
                <a:solidFill>
                  <a:srgbClr val="000000"/>
                </a:solidFill>
                <a:effectLst>
                  <a:outerShdw blurRad="38100" dist="38100" dir="2700000" algn="tl">
                    <a:srgbClr val="DDDDDD"/>
                  </a:outerShdw>
                </a:effectLst>
                <a:latin typeface="Times New Roman" charset="0"/>
              </a:rPr>
              <a:t>A</a:t>
            </a:r>
            <a:r>
              <a:rPr lang="en-US" sz="1800" dirty="0">
                <a:solidFill>
                  <a:srgbClr val="000000"/>
                </a:solidFill>
                <a:effectLst>
                  <a:outerShdw blurRad="38100" dist="38100" dir="2700000" algn="tl">
                    <a:srgbClr val="DDDDDD"/>
                  </a:outerShdw>
                </a:effectLst>
                <a:latin typeface="Times New Roman" charset="0"/>
              </a:rPr>
              <a:t> from V</a:t>
            </a:r>
            <a:r>
              <a:rPr lang="en-US" sz="1800" baseline="-25000" dirty="0">
                <a:solidFill>
                  <a:srgbClr val="000000"/>
                </a:solidFill>
                <a:effectLst>
                  <a:outerShdw blurRad="38100" dist="38100" dir="2700000" algn="tl">
                    <a:srgbClr val="DDDDDD"/>
                  </a:outerShdw>
                </a:effectLst>
                <a:latin typeface="Times New Roman" charset="0"/>
              </a:rPr>
              <a:t>D</a:t>
            </a:r>
            <a:r>
              <a:rPr lang="en-US" sz="1800" dirty="0">
                <a:solidFill>
                  <a:srgbClr val="000000"/>
                </a:solidFill>
                <a:effectLst>
                  <a:outerShdw blurRad="38100" dist="38100" dir="2700000" algn="tl">
                    <a:srgbClr val="DDDDDD"/>
                  </a:outerShdw>
                </a:effectLst>
                <a:latin typeface="Times New Roman" charset="0"/>
              </a:rPr>
              <a:t> (or V</a:t>
            </a:r>
            <a:r>
              <a:rPr lang="en-US" sz="1800" baseline="-25000" dirty="0">
                <a:solidFill>
                  <a:srgbClr val="000000"/>
                </a:solidFill>
                <a:effectLst>
                  <a:outerShdw blurRad="38100" dist="38100" dir="2700000" algn="tl">
                    <a:srgbClr val="DDDDDD"/>
                  </a:outerShdw>
                </a:effectLst>
                <a:latin typeface="Times New Roman" charset="0"/>
              </a:rPr>
              <a:t>NA</a:t>
            </a:r>
            <a:r>
              <a:rPr lang="en-US" sz="1800" dirty="0">
                <a:solidFill>
                  <a:srgbClr val="000000"/>
                </a:solidFill>
                <a:effectLst>
                  <a:outerShdw blurRad="38100" dist="38100" dir="2700000" algn="tl">
                    <a:srgbClr val="DDDDDD"/>
                  </a:outerShdw>
                </a:effectLst>
                <a:latin typeface="Times New Roman" charset="0"/>
              </a:rPr>
              <a:t>), or at estimating V</a:t>
            </a:r>
            <a:r>
              <a:rPr lang="en-US" sz="1800" baseline="-25000" dirty="0">
                <a:solidFill>
                  <a:srgbClr val="000000"/>
                </a:solidFill>
                <a:effectLst>
                  <a:outerShdw blurRad="38100" dist="38100" dir="2700000" algn="tl">
                    <a:srgbClr val="DDDDDD"/>
                  </a:outerShdw>
                </a:effectLst>
                <a:latin typeface="Times New Roman" charset="0"/>
              </a:rPr>
              <a:t>C</a:t>
            </a:r>
          </a:p>
          <a:p>
            <a:pPr marL="1350963" lvl="1"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1800" dirty="0">
                <a:solidFill>
                  <a:srgbClr val="000000"/>
                </a:solidFill>
                <a:effectLst>
                  <a:outerShdw blurRad="38100" dist="38100" dir="2700000" algn="tl">
                    <a:srgbClr val="DDDDDD"/>
                  </a:outerShdw>
                </a:effectLst>
                <a:latin typeface="Times New Roman" charset="0"/>
              </a:rPr>
              <a:t>The extent of bias depends on a quantity that is often unknown: </a:t>
            </a:r>
            <a:r>
              <a:rPr lang="en-US" sz="1800" i="1" dirty="0">
                <a:solidFill>
                  <a:srgbClr val="000000"/>
                </a:solidFill>
                <a:effectLst>
                  <a:outerShdw blurRad="38100" dist="38100" dir="2700000" algn="tl">
                    <a:srgbClr val="DDDDDD"/>
                  </a:outerShdw>
                </a:effectLst>
                <a:latin typeface="Times New Roman" charset="0"/>
              </a:rPr>
              <a:t>how</a:t>
            </a:r>
            <a:r>
              <a:rPr lang="en-US" sz="1800" dirty="0">
                <a:solidFill>
                  <a:srgbClr val="000000"/>
                </a:solidFill>
                <a:effectLst>
                  <a:outerShdw blurRad="38100" dist="38100" dir="2700000" algn="tl">
                    <a:srgbClr val="DDDDDD"/>
                  </a:outerShdw>
                </a:effectLst>
                <a:latin typeface="Times New Roman" charset="0"/>
              </a:rPr>
              <a:t> violated its assumptions are. Even if unknown, we can guess at this or use alternative designs with different assumptions to triangulate.</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Ala Box, the CTD is undoubtedly useful, but that doesn’t imply that its estimates should be taken too literally</a:t>
            </a:r>
            <a:br>
              <a:rPr lang="en-US" dirty="0">
                <a:solidFill>
                  <a:srgbClr val="000000"/>
                </a:solidFill>
                <a:effectLst>
                  <a:outerShdw blurRad="38100" dist="38100" dir="2700000" algn="tl">
                    <a:srgbClr val="DDDDDD"/>
                  </a:outerShdw>
                </a:effectLst>
                <a:latin typeface="Times New Roman" charset="0"/>
              </a:rPr>
            </a:br>
            <a:endParaRPr lang="en-US" dirty="0">
              <a:solidFill>
                <a:srgbClr val="000000"/>
              </a:solidFill>
              <a:effectLst>
                <a:outerShdw blurRad="38100" dist="38100" dir="2700000" algn="tl">
                  <a:srgbClr val="DDDDDD"/>
                </a:outerShdw>
              </a:effectLst>
              <a:latin typeface="Times New Roman" charset="0"/>
            </a:endParaRP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
        <p:nvSpPr>
          <p:cNvPr id="17411" name="Rectangle 3"/>
          <p:cNvSpPr>
            <a:spLocks noChangeArrowheads="1"/>
          </p:cNvSpPr>
          <p:nvPr/>
        </p:nvSpPr>
        <p:spPr bwMode="auto">
          <a:xfrm>
            <a:off x="152400" y="0"/>
            <a:ext cx="8751888" cy="738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a:solidFill>
                  <a:srgbClr val="0C0EE4"/>
                </a:solidFill>
                <a:latin typeface="Times New Roman" panose="02020603050405020304" pitchFamily="18" charset="0"/>
                <a:cs typeface="Times New Roman" panose="02020603050405020304" pitchFamily="18" charset="0"/>
              </a:rPr>
              <a:t>The point of this lecture</a:t>
            </a:r>
          </a:p>
        </p:txBody>
      </p:sp>
    </p:spTree>
    <p:extLst>
      <p:ext uri="{BB962C8B-B14F-4D97-AF65-F5344CB8AC3E}">
        <p14:creationId xmlns:p14="http://schemas.microsoft.com/office/powerpoint/2010/main" val="1291504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56991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True vs. Estimated parameters</a:t>
            </a:r>
          </a:p>
        </p:txBody>
      </p:sp>
      <p:sp>
        <p:nvSpPr>
          <p:cNvPr id="18434" name="Rectangle 2"/>
          <p:cNvSpPr>
            <a:spLocks noGrp="1" noChangeArrowheads="1"/>
          </p:cNvSpPr>
          <p:nvPr>
            <p:ph idx="1"/>
          </p:nvPr>
        </p:nvSpPr>
        <p:spPr>
          <a:xfrm>
            <a:off x="0" y="914400"/>
            <a:ext cx="9144000" cy="1219200"/>
          </a:xfrm>
        </p:spPr>
        <p:txBody>
          <a:bodyPr>
            <a:normAutofit/>
          </a:bodyPr>
          <a:lstStyle/>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000" dirty="0">
                <a:latin typeface="Times New Roman" panose="02020603050405020304" pitchFamily="18" charset="0"/>
                <a:cs typeface="Times New Roman" panose="02020603050405020304" pitchFamily="18" charset="0"/>
              </a:rPr>
              <a:t>V</a:t>
            </a:r>
            <a:r>
              <a:rPr lang="en-US" sz="3000" baseline="-25000"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V</a:t>
            </a:r>
            <a:r>
              <a:rPr lang="en-US" sz="3000" baseline="-25000" dirty="0">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 V</a:t>
            </a:r>
            <a:r>
              <a:rPr lang="en-US" sz="3000" baseline="-25000" dirty="0">
                <a:latin typeface="Times New Roman" panose="02020603050405020304" pitchFamily="18" charset="0"/>
                <a:cs typeface="Times New Roman" panose="02020603050405020304" pitchFamily="18" charset="0"/>
              </a:rPr>
              <a:t>D</a:t>
            </a:r>
            <a:r>
              <a:rPr lang="en-US" sz="3000" dirty="0">
                <a:latin typeface="Times New Roman" panose="02020603050405020304" pitchFamily="18" charset="0"/>
                <a:cs typeface="Times New Roman" panose="02020603050405020304" pitchFamily="18" charset="0"/>
              </a:rPr>
              <a:t>, V</a:t>
            </a:r>
            <a:r>
              <a:rPr lang="en-US" sz="3000" baseline="-25000" dirty="0">
                <a:latin typeface="Times New Roman" panose="02020603050405020304" pitchFamily="18" charset="0"/>
                <a:cs typeface="Times New Roman" panose="02020603050405020304" pitchFamily="18" charset="0"/>
              </a:rPr>
              <a:t>E</a:t>
            </a:r>
            <a:r>
              <a:rPr lang="en-US" sz="3000" dirty="0">
                <a:latin typeface="Times New Roman" panose="02020603050405020304" pitchFamily="18" charset="0"/>
                <a:cs typeface="Times New Roman" panose="02020603050405020304" pitchFamily="18" charset="0"/>
              </a:rPr>
              <a:t>:  population parameters. The </a:t>
            </a:r>
            <a:r>
              <a:rPr lang="en-US" sz="3000" b="1" dirty="0">
                <a:latin typeface="Times New Roman" panose="02020603050405020304" pitchFamily="18" charset="0"/>
                <a:cs typeface="Times New Roman" panose="02020603050405020304" pitchFamily="18" charset="0"/>
              </a:rPr>
              <a:t>true values </a:t>
            </a:r>
            <a:r>
              <a:rPr lang="en-US" sz="3000" dirty="0">
                <a:latin typeface="Times New Roman" panose="02020603050405020304" pitchFamily="18" charset="0"/>
                <a:cs typeface="Times New Roman" panose="02020603050405020304" pitchFamily="18" charset="0"/>
              </a:rPr>
              <a:t>(typically unknowable) in the population</a:t>
            </a:r>
          </a:p>
        </p:txBody>
      </p:sp>
      <mc:AlternateContent xmlns:mc="http://schemas.openxmlformats.org/markup-compatibility/2006" xmlns:a14="http://schemas.microsoft.com/office/drawing/2010/main">
        <mc:Choice Requires="a14">
          <p:sp>
            <p:nvSpPr>
              <p:cNvPr id="18439" name="Text Box 7"/>
              <p:cNvSpPr txBox="1">
                <a:spLocks noChangeArrowheads="1"/>
              </p:cNvSpPr>
              <p:nvPr/>
            </p:nvSpPr>
            <p:spPr bwMode="auto">
              <a:xfrm>
                <a:off x="0" y="2024062"/>
                <a:ext cx="8991600" cy="1023938"/>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marL="457200" indent="-457200" eaLnBrk="1" hangingPunct="1">
                  <a:lnSpc>
                    <a:spcPct val="97000"/>
                  </a:lnSpc>
                  <a:spcBef>
                    <a:spcPts val="600"/>
                  </a:spcBef>
                  <a:buClr>
                    <a:srgbClr val="727CA3"/>
                  </a:buClr>
                  <a:buSzPct val="76000"/>
                  <a:buFont typeface="Arial"/>
                  <a:buChar char="•"/>
                  <a:defRPr/>
                </a:pPr>
                <a14:m>
                  <m:oMath xmlns:m="http://schemas.openxmlformats.org/officeDocument/2006/math">
                    <m:sSub>
                      <m:sSubPr>
                        <m:ctrlPr>
                          <a:rPr lang="en-US" sz="3000" i="1" smtClean="0">
                            <a:latin typeface="Cambria Math" panose="02040503050406030204" pitchFamily="18" charset="0"/>
                            <a:cs typeface="Arial"/>
                          </a:rPr>
                        </m:ctrlPr>
                      </m:sSubPr>
                      <m:e>
                        <m:acc>
                          <m:accPr>
                            <m:chr m:val="̂"/>
                            <m:ctrlPr>
                              <a:rPr lang="en-US" sz="3000" i="1">
                                <a:latin typeface="Cambria Math" panose="02040503050406030204" pitchFamily="18" charset="0"/>
                                <a:cs typeface="Arial"/>
                              </a:rPr>
                            </m:ctrlPr>
                          </m:accPr>
                          <m:e>
                            <m:r>
                              <a:rPr lang="en-US" sz="3000" i="1">
                                <a:latin typeface="Cambria Math" panose="02040503050406030204" pitchFamily="18" charset="0"/>
                                <a:cs typeface="Arial"/>
                              </a:rPr>
                              <m:t>𝑉</m:t>
                            </m:r>
                          </m:e>
                        </m:acc>
                      </m:e>
                      <m:sub>
                        <m:r>
                          <a:rPr lang="en-US" sz="3000" i="1">
                            <a:latin typeface="Cambria Math" panose="02040503050406030204" pitchFamily="18" charset="0"/>
                            <a:cs typeface="Arial"/>
                          </a:rPr>
                          <m:t>𝐴</m:t>
                        </m:r>
                      </m:sub>
                    </m:sSub>
                    <m:r>
                      <a:rPr lang="en-US" sz="3000" i="1">
                        <a:latin typeface="Cambria Math" panose="02040503050406030204" pitchFamily="18" charset="0"/>
                        <a:cs typeface="Arial"/>
                      </a:rPr>
                      <m:t> </m:t>
                    </m:r>
                  </m:oMath>
                </a14:m>
                <a:r>
                  <a:rPr lang="en-US" sz="3000" i="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latin typeface="Cambria Math" panose="02040503050406030204" pitchFamily="18" charset="0"/>
                            <a:cs typeface="Arial"/>
                          </a:rPr>
                        </m:ctrlPr>
                      </m:sSubPr>
                      <m:e>
                        <m:acc>
                          <m:accPr>
                            <m:chr m:val="̂"/>
                            <m:ctrlPr>
                              <a:rPr lang="en-US" sz="3000" i="1">
                                <a:latin typeface="Cambria Math" panose="02040503050406030204" pitchFamily="18" charset="0"/>
                                <a:cs typeface="Arial"/>
                              </a:rPr>
                            </m:ctrlPr>
                          </m:accPr>
                          <m:e>
                            <m:r>
                              <a:rPr lang="en-US" sz="3000" i="1">
                                <a:latin typeface="Cambria Math" panose="02040503050406030204" pitchFamily="18" charset="0"/>
                                <a:cs typeface="Arial"/>
                              </a:rPr>
                              <m:t>𝑉</m:t>
                            </m:r>
                          </m:e>
                        </m:acc>
                      </m:e>
                      <m:sub>
                        <m:r>
                          <a:rPr lang="en-US" sz="3000" b="0" i="1" smtClean="0">
                            <a:latin typeface="Cambria Math" panose="02040503050406030204" pitchFamily="18" charset="0"/>
                            <a:cs typeface="Arial"/>
                          </a:rPr>
                          <m:t>𝐶</m:t>
                        </m:r>
                      </m:sub>
                    </m:sSub>
                    <m:r>
                      <a:rPr lang="en-US" sz="3000" i="1">
                        <a:latin typeface="Cambria Math" panose="02040503050406030204" pitchFamily="18" charset="0"/>
                        <a:cs typeface="Arial"/>
                      </a:rPr>
                      <m:t> </m:t>
                    </m:r>
                  </m:oMath>
                </a14:m>
                <a:r>
                  <a:rPr lang="en-US" sz="3000" i="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latin typeface="Cambria Math" panose="02040503050406030204" pitchFamily="18" charset="0"/>
                            <a:cs typeface="Arial"/>
                          </a:rPr>
                        </m:ctrlPr>
                      </m:sSubPr>
                      <m:e>
                        <m:acc>
                          <m:accPr>
                            <m:chr m:val="̂"/>
                            <m:ctrlPr>
                              <a:rPr lang="en-US" sz="3000" i="1">
                                <a:latin typeface="Cambria Math" panose="02040503050406030204" pitchFamily="18" charset="0"/>
                                <a:cs typeface="Arial"/>
                              </a:rPr>
                            </m:ctrlPr>
                          </m:accPr>
                          <m:e>
                            <m:r>
                              <a:rPr lang="en-US" sz="3000" i="1">
                                <a:latin typeface="Cambria Math" panose="02040503050406030204" pitchFamily="18" charset="0"/>
                                <a:cs typeface="Arial"/>
                              </a:rPr>
                              <m:t>𝑉</m:t>
                            </m:r>
                          </m:e>
                        </m:acc>
                      </m:e>
                      <m:sub>
                        <m:r>
                          <a:rPr lang="en-US" sz="3000" b="0" i="1" smtClean="0">
                            <a:latin typeface="Cambria Math" panose="02040503050406030204" pitchFamily="18" charset="0"/>
                            <a:cs typeface="Arial"/>
                          </a:rPr>
                          <m:t>𝐷</m:t>
                        </m:r>
                      </m:sub>
                    </m:sSub>
                    <m:r>
                      <a:rPr lang="en-US" sz="3000" i="1">
                        <a:latin typeface="Cambria Math" panose="02040503050406030204" pitchFamily="18" charset="0"/>
                        <a:cs typeface="Arial"/>
                      </a:rPr>
                      <m:t> </m:t>
                    </m:r>
                  </m:oMath>
                </a14:m>
                <a:r>
                  <a:rPr lang="en-US" sz="3000" i="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latin typeface="Cambria Math" panose="02040503050406030204" pitchFamily="18" charset="0"/>
                            <a:cs typeface="Arial"/>
                          </a:rPr>
                        </m:ctrlPr>
                      </m:sSubPr>
                      <m:e>
                        <m:acc>
                          <m:accPr>
                            <m:chr m:val="̂"/>
                            <m:ctrlPr>
                              <a:rPr lang="en-US" sz="3000" i="1">
                                <a:latin typeface="Cambria Math" panose="02040503050406030204" pitchFamily="18" charset="0"/>
                                <a:cs typeface="Arial"/>
                              </a:rPr>
                            </m:ctrlPr>
                          </m:accPr>
                          <m:e>
                            <m:r>
                              <a:rPr lang="en-US" sz="3000" i="1">
                                <a:latin typeface="Cambria Math" panose="02040503050406030204" pitchFamily="18" charset="0"/>
                                <a:cs typeface="Arial"/>
                              </a:rPr>
                              <m:t>𝑉</m:t>
                            </m:r>
                          </m:e>
                        </m:acc>
                      </m:e>
                      <m:sub>
                        <m:r>
                          <a:rPr lang="en-US" sz="3000" b="0" i="1" smtClean="0">
                            <a:latin typeface="Cambria Math" panose="02040503050406030204" pitchFamily="18" charset="0"/>
                            <a:cs typeface="Arial"/>
                          </a:rPr>
                          <m:t>𝐸</m:t>
                        </m:r>
                      </m:sub>
                    </m:sSub>
                    <m:r>
                      <a:rPr lang="en-US" sz="3000" b="0" i="1" smtClean="0">
                        <a:latin typeface="Cambria Math" panose="02040503050406030204" pitchFamily="18" charset="0"/>
                        <a:cs typeface="Arial"/>
                      </a:rPr>
                      <m:t>: </m:t>
                    </m:r>
                  </m:oMath>
                </a14:m>
                <a:r>
                  <a:rPr lang="en-US" sz="3000" b="1" dirty="0">
                    <a:latin typeface="Times New Roman" panose="02020603050405020304" pitchFamily="18" charset="0"/>
                    <a:cs typeface="Times New Roman" panose="02020603050405020304" pitchFamily="18" charset="0"/>
                  </a:rPr>
                  <a:t>estimated values</a:t>
                </a:r>
                <a:r>
                  <a:rPr lang="en-US" sz="3000" dirty="0">
                    <a:latin typeface="Times New Roman" panose="02020603050405020304" pitchFamily="18" charset="0"/>
                    <a:cs typeface="Times New Roman" panose="02020603050405020304" pitchFamily="18" charset="0"/>
                  </a:rPr>
                  <a:t> of V</a:t>
                </a:r>
                <a:r>
                  <a:rPr lang="en-US" sz="3000" baseline="-25000"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V</a:t>
                </a:r>
                <a:r>
                  <a:rPr lang="en-US" sz="3000" baseline="-25000" dirty="0">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 V</a:t>
                </a:r>
                <a:r>
                  <a:rPr lang="en-US" sz="3000" baseline="-25000" dirty="0">
                    <a:latin typeface="Times New Roman" panose="02020603050405020304" pitchFamily="18" charset="0"/>
                    <a:cs typeface="Times New Roman" panose="02020603050405020304" pitchFamily="18" charset="0"/>
                  </a:rPr>
                  <a:t>D</a:t>
                </a:r>
                <a:r>
                  <a:rPr lang="en-US" sz="3000" dirty="0">
                    <a:latin typeface="Times New Roman" panose="02020603050405020304" pitchFamily="18" charset="0"/>
                    <a:cs typeface="Times New Roman" panose="02020603050405020304" pitchFamily="18" charset="0"/>
                  </a:rPr>
                  <a:t>, and V</a:t>
                </a:r>
                <a:r>
                  <a:rPr lang="en-US" sz="3000" baseline="-25000" dirty="0">
                    <a:latin typeface="Times New Roman" panose="02020603050405020304" pitchFamily="18" charset="0"/>
                    <a:cs typeface="Times New Roman" panose="02020603050405020304" pitchFamily="18" charset="0"/>
                  </a:rPr>
                  <a:t>E</a:t>
                </a:r>
                <a:endParaRPr lang="en-US" sz="3000" dirty="0">
                  <a:latin typeface="Times New Roman" panose="02020603050405020304" pitchFamily="18" charset="0"/>
                  <a:cs typeface="Times New Roman" panose="02020603050405020304" pitchFamily="18" charset="0"/>
                </a:endParaRPr>
              </a:p>
            </p:txBody>
          </p:sp>
        </mc:Choice>
        <mc:Fallback xmlns="">
          <p:sp>
            <p:nvSpPr>
              <p:cNvPr id="18439" name="Text Box 7"/>
              <p:cNvSpPr txBox="1">
                <a:spLocks noRot="1" noChangeAspect="1" noMove="1" noResize="1" noEditPoints="1" noAdjustHandles="1" noChangeArrowheads="1" noChangeShapeType="1" noTextEdit="1"/>
              </p:cNvSpPr>
              <p:nvPr/>
            </p:nvSpPr>
            <p:spPr bwMode="auto">
              <a:xfrm>
                <a:off x="0" y="2024062"/>
                <a:ext cx="8991600" cy="1023938"/>
              </a:xfrm>
              <a:prstGeom prst="rect">
                <a:avLst/>
              </a:prstGeom>
              <a:blipFill>
                <a:blip r:embed="rId3"/>
                <a:stretch>
                  <a:fillRect l="-847" t="-6098" r="-565" b="-14634"/>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44" name="Text Box 12"/>
              <p:cNvSpPr txBox="1">
                <a:spLocks noChangeArrowheads="1"/>
              </p:cNvSpPr>
              <p:nvPr/>
            </p:nvSpPr>
            <p:spPr bwMode="auto">
              <a:xfrm>
                <a:off x="0" y="3048000"/>
                <a:ext cx="9144000" cy="16764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457200" indent="-457200">
                  <a:buFont typeface="Arial"/>
                  <a:buChar char="•"/>
                  <a:defRPr/>
                </a:pPr>
                <a14:m>
                  <m:oMath xmlns:m="http://schemas.openxmlformats.org/officeDocument/2006/math">
                    <m:acc>
                      <m:accPr>
                        <m:chr m:val="̂"/>
                        <m:ctrlPr>
                          <a:rPr lang="en-US" sz="3000" i="1" smtClean="0">
                            <a:solidFill>
                              <a:schemeClr val="tx1"/>
                            </a:solidFill>
                            <a:latin typeface="Cambria Math" panose="02040503050406030204" pitchFamily="18" charset="0"/>
                          </a:rPr>
                        </m:ctrlPr>
                      </m:accPr>
                      <m:e>
                        <m:r>
                          <a:rPr lang="en-US" sz="3000" i="1">
                            <a:solidFill>
                              <a:schemeClr val="tx1"/>
                            </a:solidFill>
                            <a:latin typeface="Cambria Math" panose="02040503050406030204" pitchFamily="18" charset="0"/>
                            <a:ea typeface="Cambria Math" panose="02040503050406030204" pitchFamily="18" charset="0"/>
                          </a:rPr>
                          <m:t>𝜃</m:t>
                        </m:r>
                      </m:e>
                    </m:acc>
                  </m:oMath>
                </a14:m>
                <a:r>
                  <a:rPr lang="en-US" sz="3000" dirty="0">
                    <a:solidFill>
                      <a:schemeClr val="tx1"/>
                    </a:solidFill>
                    <a:latin typeface="Times New Roman" panose="02020603050405020304" pitchFamily="18" charset="0"/>
                    <a:cs typeface="Times New Roman" panose="02020603050405020304" pitchFamily="18" charset="0"/>
                  </a:rPr>
                  <a:t> differs from </a:t>
                </a:r>
                <a:r>
                  <a:rPr lang="en-US" sz="3000" i="1" dirty="0" err="1">
                    <a:solidFill>
                      <a:schemeClr val="tx1"/>
                    </a:solidFill>
                    <a:latin typeface="Times New Roman" panose="02020603050405020304" pitchFamily="18" charset="0"/>
                    <a:cs typeface="Times New Roman" panose="02020603050405020304" pitchFamily="18" charset="0"/>
                  </a:rPr>
                  <a:t>θ</a:t>
                </a:r>
                <a:r>
                  <a:rPr lang="en-US" sz="3000" dirty="0">
                    <a:solidFill>
                      <a:schemeClr val="tx1"/>
                    </a:solidFill>
                    <a:latin typeface="Times New Roman" panose="02020603050405020304" pitchFamily="18" charset="0"/>
                    <a:cs typeface="Times New Roman" panose="02020603050405020304" pitchFamily="18" charset="0"/>
                  </a:rPr>
                  <a:t> due </a:t>
                </a:r>
                <a:r>
                  <a:rPr lang="en-US" sz="3000" dirty="0">
                    <a:latin typeface="Times New Roman" panose="02020603050405020304" pitchFamily="18" charset="0"/>
                    <a:cs typeface="Times New Roman" panose="02020603050405020304" pitchFamily="18" charset="0"/>
                  </a:rPr>
                  <a:t>to:</a:t>
                </a:r>
              </a:p>
              <a:p>
                <a:pPr>
                  <a:defRPr/>
                </a:pPr>
                <a:r>
                  <a:rPr lang="en-US" sz="3000" dirty="0">
                    <a:latin typeface="Times New Roman" panose="02020603050405020304" pitchFamily="18" charset="0"/>
                    <a:cs typeface="Times New Roman" panose="02020603050405020304" pitchFamily="18" charset="0"/>
                  </a:rPr>
                  <a:t>		1) sampling variability</a:t>
                </a:r>
              </a:p>
              <a:p>
                <a:pPr>
                  <a:defRPr/>
                </a:pPr>
                <a:r>
                  <a:rPr lang="en-US" sz="3000" dirty="0">
                    <a:latin typeface="Times New Roman" panose="02020603050405020304" pitchFamily="18" charset="0"/>
                    <a:cs typeface="Times New Roman" panose="02020603050405020304" pitchFamily="18" charset="0"/>
                  </a:rPr>
                  <a:t>		2) </a:t>
                </a:r>
                <a:r>
                  <a:rPr lang="en-US" sz="3000" dirty="0">
                    <a:solidFill>
                      <a:srgbClr val="00B050"/>
                    </a:solidFill>
                    <a:latin typeface="Times New Roman" panose="02020603050405020304" pitchFamily="18" charset="0"/>
                    <a:cs typeface="Times New Roman" panose="02020603050405020304" pitchFamily="18" charset="0"/>
                  </a:rPr>
                  <a:t>bias (= E[</a:t>
                </a:r>
                <a14:m>
                  <m:oMath xmlns:m="http://schemas.openxmlformats.org/officeDocument/2006/math">
                    <m:acc>
                      <m:accPr>
                        <m:chr m:val="̂"/>
                        <m:ctrlPr>
                          <a:rPr lang="en-US" sz="3000" i="1" smtClean="0">
                            <a:solidFill>
                              <a:srgbClr val="00B050"/>
                            </a:solidFill>
                            <a:latin typeface="Cambria Math" panose="02040503050406030204" pitchFamily="18" charset="0"/>
                          </a:rPr>
                        </m:ctrlPr>
                      </m:accPr>
                      <m:e>
                        <m:r>
                          <a:rPr lang="en-US" sz="3000" i="1">
                            <a:solidFill>
                              <a:srgbClr val="00B050"/>
                            </a:solidFill>
                            <a:latin typeface="Cambria Math" panose="02040503050406030204" pitchFamily="18" charset="0"/>
                            <a:ea typeface="Cambria Math" panose="02040503050406030204" pitchFamily="18" charset="0"/>
                          </a:rPr>
                          <m:t>𝜃</m:t>
                        </m:r>
                      </m:e>
                    </m:acc>
                  </m:oMath>
                </a14:m>
                <a:r>
                  <a:rPr lang="en-US" sz="3000" dirty="0">
                    <a:solidFill>
                      <a:srgbClr val="00B050"/>
                    </a:solidFill>
                    <a:latin typeface="Times New Roman" panose="02020603050405020304" pitchFamily="18" charset="0"/>
                    <a:cs typeface="Times New Roman" panose="02020603050405020304" pitchFamily="18" charset="0"/>
                  </a:rPr>
                  <a:t>] - </a:t>
                </a:r>
                <a:r>
                  <a:rPr lang="en-US" sz="3000" i="1" dirty="0" err="1">
                    <a:solidFill>
                      <a:srgbClr val="00B050"/>
                    </a:solidFill>
                    <a:latin typeface="Times New Roman" panose="02020603050405020304" pitchFamily="18" charset="0"/>
                    <a:cs typeface="Times New Roman" panose="02020603050405020304" pitchFamily="18" charset="0"/>
                  </a:rPr>
                  <a:t>θ</a:t>
                </a:r>
                <a:r>
                  <a:rPr lang="en-US" sz="3000" dirty="0">
                    <a:solidFill>
                      <a:srgbClr val="00B050"/>
                    </a:solidFill>
                    <a:latin typeface="Times New Roman" panose="02020603050405020304" pitchFamily="18" charset="0"/>
                    <a:cs typeface="Times New Roman" panose="02020603050405020304" pitchFamily="18" charset="0"/>
                  </a:rPr>
                  <a:t>)</a:t>
                </a:r>
                <a:endParaRPr lang="en-US" sz="3000" dirty="0">
                  <a:solidFill>
                    <a:srgbClr val="008000"/>
                  </a:solidFill>
                  <a:latin typeface="Times New Roman" panose="02020603050405020304" pitchFamily="18" charset="0"/>
                  <a:cs typeface="Times New Roman" panose="02020603050405020304" pitchFamily="18" charset="0"/>
                </a:endParaRPr>
              </a:p>
            </p:txBody>
          </p:sp>
        </mc:Choice>
        <mc:Fallback xmlns="">
          <p:sp>
            <p:nvSpPr>
              <p:cNvPr id="18444" name="Text Box 12"/>
              <p:cNvSpPr txBox="1">
                <a:spLocks noRot="1" noChangeAspect="1" noMove="1" noResize="1" noEditPoints="1" noAdjustHandles="1" noChangeArrowheads="1" noChangeShapeType="1" noTextEdit="1"/>
              </p:cNvSpPr>
              <p:nvPr/>
            </p:nvSpPr>
            <p:spPr bwMode="auto">
              <a:xfrm>
                <a:off x="0" y="3048000"/>
                <a:ext cx="9144000" cy="1676400"/>
              </a:xfrm>
              <a:prstGeom prst="rect">
                <a:avLst/>
              </a:prstGeom>
              <a:blipFill>
                <a:blip r:embed="rId4"/>
                <a:stretch>
                  <a:fillRect l="-1528" t="-3030" b="-758"/>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7" name="Text Box 12"/>
          <p:cNvSpPr txBox="1">
            <a:spLocks noChangeArrowheads="1"/>
          </p:cNvSpPr>
          <p:nvPr/>
        </p:nvSpPr>
        <p:spPr bwMode="auto">
          <a:xfrm>
            <a:off x="0" y="4572000"/>
            <a:ext cx="9144000" cy="1981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457200" indent="-457200">
              <a:buFont typeface="Arial"/>
              <a:buChar char="•"/>
              <a:defRPr/>
            </a:pPr>
            <a:r>
              <a:rPr lang="en-US" sz="3000" dirty="0">
                <a:latin typeface="Times New Roman" panose="02020603050405020304" pitchFamily="18" charset="0"/>
                <a:cs typeface="Times New Roman" panose="02020603050405020304" pitchFamily="18" charset="0"/>
              </a:rPr>
              <a:t>In this session, we will discuss assumptions of the CTD, derive some of the </a:t>
            </a:r>
            <a:r>
              <a:rPr lang="en-US" sz="3000" dirty="0">
                <a:solidFill>
                  <a:srgbClr val="008000"/>
                </a:solidFill>
                <a:latin typeface="Times New Roman" panose="02020603050405020304" pitchFamily="18" charset="0"/>
                <a:cs typeface="Times New Roman" panose="02020603050405020304" pitchFamily="18" charset="0"/>
              </a:rPr>
              <a:t>biases</a:t>
            </a:r>
            <a:r>
              <a:rPr lang="en-US" sz="3000" dirty="0">
                <a:latin typeface="Times New Roman" panose="02020603050405020304" pitchFamily="18" charset="0"/>
                <a:cs typeface="Times New Roman" panose="02020603050405020304" pitchFamily="18" charset="0"/>
              </a:rPr>
              <a:t> in CTD estimates when assumptions are violated, and learn how to interpret them in light of these biases. </a:t>
            </a:r>
          </a:p>
          <a:p>
            <a:pPr>
              <a:defRPr/>
            </a:pP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56991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ACE and ADE models in the CTD</a:t>
            </a:r>
          </a:p>
        </p:txBody>
      </p:sp>
      <p:sp>
        <p:nvSpPr>
          <p:cNvPr id="18434" name="Rectangle 2"/>
          <p:cNvSpPr>
            <a:spLocks noGrp="1" noChangeArrowheads="1"/>
          </p:cNvSpPr>
          <p:nvPr>
            <p:ph idx="1"/>
          </p:nvPr>
        </p:nvSpPr>
        <p:spPr>
          <a:xfrm>
            <a:off x="0" y="1219200"/>
            <a:ext cx="9144000" cy="5638800"/>
          </a:xfrm>
        </p:spPr>
        <p:txBody>
          <a:bodyPr>
            <a:normAutofit/>
          </a:bodyPr>
          <a:lstStyle/>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”ACE” CTD models estimate V</a:t>
            </a:r>
            <a:r>
              <a:rPr lang="en-US" sz="2800" baseline="-250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V</a:t>
            </a:r>
            <a:r>
              <a:rPr lang="en-US" sz="2800" baseline="-25000"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and V</a:t>
            </a:r>
            <a:r>
              <a:rPr lang="en-US" sz="2800" baseline="-25000"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a:t>
            </a:r>
          </a:p>
          <a:p>
            <a:pPr lvl="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It is important to recognize that this implicitly assumes V</a:t>
            </a:r>
            <a:r>
              <a:rPr lang="en-US" sz="2400" baseline="-25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=0. </a:t>
            </a:r>
          </a:p>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“ADE” CTD models estimate V</a:t>
            </a:r>
            <a:r>
              <a:rPr lang="en-US" sz="2800" baseline="-250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V</a:t>
            </a:r>
            <a:r>
              <a:rPr lang="en-US" sz="2800" baseline="-25000"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and V</a:t>
            </a:r>
            <a:r>
              <a:rPr lang="en-US" sz="2800" baseline="-25000"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a:t>
            </a:r>
          </a:p>
          <a:p>
            <a:pPr lvl="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latin typeface="Times New Roman" panose="02020603050405020304" pitchFamily="18" charset="0"/>
                <a:cs typeface="Times New Roman" panose="02020603050405020304" pitchFamily="18" charset="0"/>
              </a:rPr>
              <a:t>This implicitly assumes V</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=0. </a:t>
            </a:r>
          </a:p>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There are several other assumptions (i.e., simplifications) all CTDs make. We’ll get to these later and focus now just on these two.</a:t>
            </a:r>
          </a:p>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942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3400" y="152400"/>
            <a:ext cx="8153400"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The Classical Twin Design</a:t>
            </a:r>
          </a:p>
        </p:txBody>
      </p:sp>
      <p:sp>
        <p:nvSpPr>
          <p:cNvPr id="20482" name="AutoShape 2"/>
          <p:cNvSpPr>
            <a:spLocks noChangeArrowheads="1"/>
          </p:cNvSpPr>
          <p:nvPr/>
        </p:nvSpPr>
        <p:spPr bwMode="auto">
          <a:xfrm>
            <a:off x="2127250" y="38004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Tw1</a:t>
            </a:r>
          </a:p>
        </p:txBody>
      </p:sp>
      <p:sp>
        <p:nvSpPr>
          <p:cNvPr id="20483" name="AutoShape 3"/>
          <p:cNvSpPr>
            <a:spLocks noChangeArrowheads="1"/>
          </p:cNvSpPr>
          <p:nvPr/>
        </p:nvSpPr>
        <p:spPr bwMode="auto">
          <a:xfrm>
            <a:off x="6648450" y="38004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0484" name="Line 4"/>
          <p:cNvSpPr>
            <a:spLocks noChangeShapeType="1"/>
          </p:cNvSpPr>
          <p:nvPr/>
        </p:nvSpPr>
        <p:spPr bwMode="auto">
          <a:xfrm flipH="1">
            <a:off x="2741613" y="2743200"/>
            <a:ext cx="688975" cy="9144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5" name="Line 5"/>
          <p:cNvSpPr>
            <a:spLocks noChangeShapeType="1"/>
          </p:cNvSpPr>
          <p:nvPr/>
        </p:nvSpPr>
        <p:spPr bwMode="auto">
          <a:xfrm flipH="1">
            <a:off x="2513013" y="2743200"/>
            <a:ext cx="52387" cy="9144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6" name="Line 6"/>
          <p:cNvSpPr>
            <a:spLocks noChangeShapeType="1"/>
          </p:cNvSpPr>
          <p:nvPr/>
        </p:nvSpPr>
        <p:spPr bwMode="auto">
          <a:xfrm>
            <a:off x="1692275" y="2762250"/>
            <a:ext cx="593725" cy="89535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7" name="Line 7"/>
          <p:cNvSpPr>
            <a:spLocks noChangeShapeType="1"/>
          </p:cNvSpPr>
          <p:nvPr/>
        </p:nvSpPr>
        <p:spPr bwMode="auto">
          <a:xfrm>
            <a:off x="831850" y="2732088"/>
            <a:ext cx="1225550" cy="925512"/>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8" name="Line 8"/>
          <p:cNvSpPr>
            <a:spLocks noChangeShapeType="1"/>
          </p:cNvSpPr>
          <p:nvPr/>
        </p:nvSpPr>
        <p:spPr bwMode="auto">
          <a:xfrm>
            <a:off x="5637213" y="2752725"/>
            <a:ext cx="1065212" cy="938213"/>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9" name="Line 9"/>
          <p:cNvSpPr>
            <a:spLocks noChangeShapeType="1"/>
          </p:cNvSpPr>
          <p:nvPr/>
        </p:nvSpPr>
        <p:spPr bwMode="auto">
          <a:xfrm>
            <a:off x="6516688" y="2752725"/>
            <a:ext cx="390525" cy="928688"/>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0" name="Line 10"/>
          <p:cNvSpPr>
            <a:spLocks noChangeShapeType="1"/>
          </p:cNvSpPr>
          <p:nvPr/>
        </p:nvSpPr>
        <p:spPr bwMode="auto">
          <a:xfrm flipH="1">
            <a:off x="7102475" y="2733675"/>
            <a:ext cx="346075" cy="95885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1" name="Line 11"/>
          <p:cNvSpPr>
            <a:spLocks noChangeShapeType="1"/>
          </p:cNvSpPr>
          <p:nvPr/>
        </p:nvSpPr>
        <p:spPr bwMode="auto">
          <a:xfrm flipH="1">
            <a:off x="7337425" y="2752725"/>
            <a:ext cx="1041400" cy="95885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0" name="Oval 20"/>
          <p:cNvSpPr>
            <a:spLocks noChangeArrowheads="1"/>
          </p:cNvSpPr>
          <p:nvPr/>
        </p:nvSpPr>
        <p:spPr bwMode="auto">
          <a:xfrm>
            <a:off x="457200" y="20574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1" name="Oval 21"/>
          <p:cNvSpPr>
            <a:spLocks noChangeArrowheads="1"/>
          </p:cNvSpPr>
          <p:nvPr/>
        </p:nvSpPr>
        <p:spPr bwMode="auto">
          <a:xfrm>
            <a:off x="1301750" y="20574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2" name="Oval 22"/>
          <p:cNvSpPr>
            <a:spLocks noChangeArrowheads="1"/>
          </p:cNvSpPr>
          <p:nvPr/>
        </p:nvSpPr>
        <p:spPr bwMode="auto">
          <a:xfrm>
            <a:off x="2216150" y="20574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3" name="Oval 23"/>
          <p:cNvSpPr>
            <a:spLocks noChangeArrowheads="1"/>
          </p:cNvSpPr>
          <p:nvPr/>
        </p:nvSpPr>
        <p:spPr bwMode="auto">
          <a:xfrm>
            <a:off x="3130550" y="20574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4" name="Oval 24"/>
          <p:cNvSpPr>
            <a:spLocks noChangeArrowheads="1"/>
          </p:cNvSpPr>
          <p:nvPr/>
        </p:nvSpPr>
        <p:spPr bwMode="auto">
          <a:xfrm>
            <a:off x="8001000" y="20574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5" name="Oval 25"/>
          <p:cNvSpPr>
            <a:spLocks noChangeArrowheads="1"/>
          </p:cNvSpPr>
          <p:nvPr/>
        </p:nvSpPr>
        <p:spPr bwMode="auto">
          <a:xfrm>
            <a:off x="7086600" y="20574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6" name="Oval 26"/>
          <p:cNvSpPr>
            <a:spLocks noChangeArrowheads="1"/>
          </p:cNvSpPr>
          <p:nvPr/>
        </p:nvSpPr>
        <p:spPr bwMode="auto">
          <a:xfrm>
            <a:off x="6172200" y="20574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7" name="Oval 27"/>
          <p:cNvSpPr>
            <a:spLocks noChangeArrowheads="1"/>
          </p:cNvSpPr>
          <p:nvPr/>
        </p:nvSpPr>
        <p:spPr bwMode="auto">
          <a:xfrm>
            <a:off x="5257800" y="20574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8" name="Freeform 28"/>
          <p:cNvSpPr>
            <a:spLocks/>
          </p:cNvSpPr>
          <p:nvPr/>
        </p:nvSpPr>
        <p:spPr bwMode="auto">
          <a:xfrm>
            <a:off x="212725" y="19256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9" name="Freeform 29"/>
          <p:cNvSpPr>
            <a:spLocks/>
          </p:cNvSpPr>
          <p:nvPr/>
        </p:nvSpPr>
        <p:spPr bwMode="auto">
          <a:xfrm>
            <a:off x="1077913" y="19256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0" name="Freeform 30"/>
          <p:cNvSpPr>
            <a:spLocks/>
          </p:cNvSpPr>
          <p:nvPr/>
        </p:nvSpPr>
        <p:spPr bwMode="auto">
          <a:xfrm>
            <a:off x="1978025" y="19256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1" name="Freeform 31"/>
          <p:cNvSpPr>
            <a:spLocks/>
          </p:cNvSpPr>
          <p:nvPr/>
        </p:nvSpPr>
        <p:spPr bwMode="auto">
          <a:xfrm>
            <a:off x="2913063" y="19256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2" name="Freeform 32"/>
          <p:cNvSpPr>
            <a:spLocks/>
          </p:cNvSpPr>
          <p:nvPr/>
        </p:nvSpPr>
        <p:spPr bwMode="auto">
          <a:xfrm>
            <a:off x="5721350"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3" name="Freeform 33"/>
          <p:cNvSpPr>
            <a:spLocks/>
          </p:cNvSpPr>
          <p:nvPr/>
        </p:nvSpPr>
        <p:spPr bwMode="auto">
          <a:xfrm>
            <a:off x="6657975"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4" name="Freeform 34"/>
          <p:cNvSpPr>
            <a:spLocks/>
          </p:cNvSpPr>
          <p:nvPr/>
        </p:nvSpPr>
        <p:spPr bwMode="auto">
          <a:xfrm>
            <a:off x="7594600"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5" name="Freeform 35"/>
          <p:cNvSpPr>
            <a:spLocks/>
          </p:cNvSpPr>
          <p:nvPr/>
        </p:nvSpPr>
        <p:spPr bwMode="auto">
          <a:xfrm>
            <a:off x="8494713"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6" name="Freeform 36"/>
          <p:cNvSpPr>
            <a:spLocks/>
          </p:cNvSpPr>
          <p:nvPr/>
        </p:nvSpPr>
        <p:spPr bwMode="auto">
          <a:xfrm>
            <a:off x="3668713" y="18907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7" name="Freeform 37"/>
          <p:cNvSpPr>
            <a:spLocks/>
          </p:cNvSpPr>
          <p:nvPr/>
        </p:nvSpPr>
        <p:spPr bwMode="auto">
          <a:xfrm>
            <a:off x="2671763" y="13636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8" name="Freeform 38"/>
          <p:cNvSpPr>
            <a:spLocks/>
          </p:cNvSpPr>
          <p:nvPr/>
        </p:nvSpPr>
        <p:spPr bwMode="auto">
          <a:xfrm>
            <a:off x="1712913" y="8334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9" name="Text Box 39"/>
          <p:cNvSpPr txBox="1">
            <a:spLocks noChangeArrowheads="1"/>
          </p:cNvSpPr>
          <p:nvPr/>
        </p:nvSpPr>
        <p:spPr bwMode="auto">
          <a:xfrm>
            <a:off x="4090988" y="1970088"/>
            <a:ext cx="1203325" cy="411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FF0000"/>
                </a:solidFill>
              </a:rPr>
              <a:t>V</a:t>
            </a:r>
            <a:r>
              <a:rPr lang="en-US" sz="1800" baseline="-25000" dirty="0">
                <a:solidFill>
                  <a:srgbClr val="FF0000"/>
                </a:solidFill>
              </a:rPr>
              <a:t>A</a:t>
            </a:r>
            <a:r>
              <a:rPr lang="en-US" sz="1800" dirty="0">
                <a:solidFill>
                  <a:srgbClr val="FF0000"/>
                </a:solidFill>
              </a:rPr>
              <a:t> / ½V</a:t>
            </a:r>
            <a:r>
              <a:rPr lang="en-US" sz="1800" baseline="-25000" dirty="0">
                <a:solidFill>
                  <a:srgbClr val="FF0000"/>
                </a:solidFill>
              </a:rPr>
              <a:t>A</a:t>
            </a:r>
          </a:p>
        </p:txBody>
      </p:sp>
      <p:sp>
        <p:nvSpPr>
          <p:cNvPr id="20520" name="Text Box 40"/>
          <p:cNvSpPr txBox="1">
            <a:spLocks noChangeArrowheads="1"/>
          </p:cNvSpPr>
          <p:nvPr/>
        </p:nvSpPr>
        <p:spPr bwMode="auto">
          <a:xfrm>
            <a:off x="3897312" y="1443038"/>
            <a:ext cx="1436688"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CC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0000FF"/>
                </a:solidFill>
              </a:rPr>
              <a:t>V</a:t>
            </a:r>
            <a:r>
              <a:rPr lang="en-US" sz="1800" baseline="-25000" dirty="0">
                <a:solidFill>
                  <a:srgbClr val="0000FF"/>
                </a:solidFill>
              </a:rPr>
              <a:t>D</a:t>
            </a:r>
            <a:r>
              <a:rPr lang="en-US" sz="1800" dirty="0">
                <a:solidFill>
                  <a:srgbClr val="0000FF"/>
                </a:solidFill>
              </a:rPr>
              <a:t> / ¼V</a:t>
            </a:r>
            <a:r>
              <a:rPr lang="en-US" sz="1800" baseline="-25000" dirty="0">
                <a:solidFill>
                  <a:srgbClr val="0000FF"/>
                </a:solidFill>
              </a:rPr>
              <a:t>D</a:t>
            </a:r>
          </a:p>
        </p:txBody>
      </p:sp>
      <p:sp>
        <p:nvSpPr>
          <p:cNvPr id="20521" name="Text Box 41"/>
          <p:cNvSpPr txBox="1">
            <a:spLocks noChangeArrowheads="1"/>
          </p:cNvSpPr>
          <p:nvPr/>
        </p:nvSpPr>
        <p:spPr bwMode="auto">
          <a:xfrm>
            <a:off x="4343400" y="777875"/>
            <a:ext cx="511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33A3A3"/>
                </a:solidFill>
              </a:rPr>
              <a:t>V</a:t>
            </a:r>
            <a:r>
              <a:rPr lang="en-US" sz="1800" baseline="-25000" dirty="0">
                <a:solidFill>
                  <a:srgbClr val="33A3A3"/>
                </a:solidFill>
              </a:rPr>
              <a: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33400" y="152400"/>
            <a:ext cx="81534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ACE Model</a:t>
            </a:r>
          </a:p>
        </p:txBody>
      </p:sp>
      <p:sp>
        <p:nvSpPr>
          <p:cNvPr id="24578"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4579" name="AutoShape 3"/>
          <p:cNvSpPr>
            <a:spLocks noChangeArrowheads="1"/>
          </p:cNvSpPr>
          <p:nvPr/>
        </p:nvSpPr>
        <p:spPr bwMode="auto">
          <a:xfrm>
            <a:off x="6648450" y="4257675"/>
            <a:ext cx="8191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4580"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1"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2" name="Line 6"/>
          <p:cNvSpPr>
            <a:spLocks noChangeShapeType="1"/>
          </p:cNvSpPr>
          <p:nvPr/>
        </p:nvSpPr>
        <p:spPr bwMode="auto">
          <a:xfrm>
            <a:off x="1692275" y="3219450"/>
            <a:ext cx="593725" cy="895350"/>
          </a:xfrm>
          <a:prstGeom prst="line">
            <a:avLst/>
          </a:prstGeom>
          <a:noFill/>
          <a:ln w="12700" cap="flat" cmpd="sng">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3"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4"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5"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6" name="Line 10"/>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7"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mc:AlternateContent xmlns:mc="http://schemas.openxmlformats.org/markup-compatibility/2006" xmlns:a14="http://schemas.microsoft.com/office/drawing/2010/main">
        <mc:Choice Requires="a14">
          <p:sp>
            <p:nvSpPr>
              <p:cNvPr id="24603" name="Text Box 27"/>
              <p:cNvSpPr txBox="1">
                <a:spLocks noChangeArrowheads="1"/>
              </p:cNvSpPr>
              <p:nvPr/>
            </p:nvSpPr>
            <p:spPr bwMode="auto">
              <a:xfrm>
                <a:off x="3048000" y="4267200"/>
                <a:ext cx="3429000" cy="822325"/>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dirty="0">
                    <a:latin typeface="Times New Roman" panose="02020603050405020304" pitchFamily="18" charset="0"/>
                    <a:cs typeface="Times New Roman" panose="02020603050405020304" pitchFamily="18" charset="0"/>
                  </a:rPr>
                  <a:t>By convention, fit when</a:t>
                </a:r>
                <a:br>
                  <a:rPr lang="en-US" dirty="0">
                    <a:solidFill>
                      <a:srgbClr val="DC2300"/>
                    </a:solidFill>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b="0" i="1" smtClean="0">
                          <a:solidFill>
                            <a:srgbClr val="DC2300"/>
                          </a:solidFill>
                          <a:latin typeface="Cambria Math" panose="02040503050406030204" pitchFamily="18" charset="0"/>
                          <a:cs typeface="Times New Roman" panose="02020603050405020304" pitchFamily="18" charset="0"/>
                        </a:rPr>
                        <m:t>2</m:t>
                      </m:r>
                      <m:sSub>
                        <m:sSubPr>
                          <m:ctrlPr>
                            <a:rPr lang="en-US" i="1">
                              <a:solidFill>
                                <a:srgbClr val="DC2300"/>
                              </a:solidFill>
                              <a:latin typeface="Cambria Math" panose="02040503050406030204" pitchFamily="18" charset="0"/>
                              <a:cs typeface="Times New Roman" panose="02020603050405020304" pitchFamily="18" charset="0"/>
                            </a:rPr>
                          </m:ctrlPr>
                        </m:sSubPr>
                        <m:e>
                          <m:acc>
                            <m:accPr>
                              <m:chr m:val="̂"/>
                              <m:ctrlPr>
                                <a:rPr lang="en-US" i="1">
                                  <a:solidFill>
                                    <a:srgbClr val="DC2300"/>
                                  </a:solidFill>
                                  <a:latin typeface="Cambria Math" panose="02040503050406030204" pitchFamily="18" charset="0"/>
                                  <a:cs typeface="Times New Roman" panose="02020603050405020304" pitchFamily="18" charset="0"/>
                                </a:rPr>
                              </m:ctrlPr>
                            </m:accPr>
                            <m:e>
                              <m:r>
                                <a:rPr lang="en-US" i="1">
                                  <a:solidFill>
                                    <a:srgbClr val="DC2300"/>
                                  </a:solidFill>
                                  <a:latin typeface="Cambria Math" panose="02040503050406030204" pitchFamily="18" charset="0"/>
                                  <a:cs typeface="Times New Roman" panose="02020603050405020304" pitchFamily="18" charset="0"/>
                                </a:rPr>
                                <m:t>𝐶𝑉</m:t>
                              </m:r>
                            </m:e>
                          </m:acc>
                        </m:e>
                        <m:sub>
                          <m:r>
                            <a:rPr lang="en-US" b="0" i="1" smtClean="0">
                              <a:solidFill>
                                <a:srgbClr val="DC2300"/>
                              </a:solidFill>
                              <a:latin typeface="Cambria Math" panose="02040503050406030204" pitchFamily="18" charset="0"/>
                              <a:cs typeface="Times New Roman" panose="02020603050405020304" pitchFamily="18" charset="0"/>
                            </a:rPr>
                            <m:t>𝐷</m:t>
                          </m:r>
                          <m:r>
                            <a:rPr lang="en-US" i="1">
                              <a:solidFill>
                                <a:srgbClr val="DC2300"/>
                              </a:solidFill>
                              <a:latin typeface="Cambria Math" panose="02040503050406030204" pitchFamily="18" charset="0"/>
                              <a:cs typeface="Times New Roman" panose="02020603050405020304" pitchFamily="18" charset="0"/>
                            </a:rPr>
                            <m:t>𝑍</m:t>
                          </m:r>
                        </m:sub>
                      </m:sSub>
                      <m:sSub>
                        <m:sSubPr>
                          <m:ctrlPr>
                            <a:rPr lang="en-US" i="1">
                              <a:solidFill>
                                <a:srgbClr val="DC2300"/>
                              </a:solidFill>
                              <a:latin typeface="Cambria Math" panose="02040503050406030204" pitchFamily="18" charset="0"/>
                              <a:cs typeface="Times New Roman" panose="02020603050405020304" pitchFamily="18" charset="0"/>
                            </a:rPr>
                          </m:ctrlPr>
                        </m:sSubPr>
                        <m:e>
                          <m:r>
                            <a:rPr lang="en-US" b="0" i="1" smtClean="0">
                              <a:solidFill>
                                <a:srgbClr val="DC2300"/>
                              </a:solidFill>
                              <a:latin typeface="Cambria Math" panose="02040503050406030204" pitchFamily="18" charset="0"/>
                              <a:cs typeface="Times New Roman" panose="02020603050405020304" pitchFamily="18" charset="0"/>
                            </a:rPr>
                            <m:t>&gt;</m:t>
                          </m:r>
                          <m:acc>
                            <m:accPr>
                              <m:chr m:val="̂"/>
                              <m:ctrlPr>
                                <a:rPr lang="en-US" i="1">
                                  <a:solidFill>
                                    <a:srgbClr val="DC2300"/>
                                  </a:solidFill>
                                  <a:latin typeface="Cambria Math" panose="02040503050406030204" pitchFamily="18" charset="0"/>
                                  <a:cs typeface="Times New Roman" panose="02020603050405020304" pitchFamily="18" charset="0"/>
                                </a:rPr>
                              </m:ctrlPr>
                            </m:accPr>
                            <m:e>
                              <m:r>
                                <a:rPr lang="en-US" i="1">
                                  <a:solidFill>
                                    <a:srgbClr val="DC2300"/>
                                  </a:solidFill>
                                  <a:latin typeface="Cambria Math" panose="02040503050406030204" pitchFamily="18" charset="0"/>
                                  <a:cs typeface="Times New Roman" panose="02020603050405020304" pitchFamily="18" charset="0"/>
                                </a:rPr>
                                <m:t>𝐶𝑉</m:t>
                              </m:r>
                            </m:e>
                          </m:acc>
                        </m:e>
                        <m:sub>
                          <m:r>
                            <a:rPr lang="en-US" i="1">
                              <a:solidFill>
                                <a:srgbClr val="DC2300"/>
                              </a:solidFill>
                              <a:latin typeface="Cambria Math" panose="02040503050406030204" pitchFamily="18" charset="0"/>
                              <a:cs typeface="Times New Roman" panose="02020603050405020304" pitchFamily="18" charset="0"/>
                            </a:rPr>
                            <m:t>𝑀𝑍</m:t>
                          </m:r>
                        </m:sub>
                      </m:sSub>
                    </m:oMath>
                  </m:oMathPara>
                </a14:m>
                <a:endParaRPr lang="en-US" dirty="0">
                  <a:solidFill>
                    <a:srgbClr val="DC2300"/>
                  </a:solidFill>
                  <a:latin typeface="Times New Roman" panose="02020603050405020304" pitchFamily="18" charset="0"/>
                  <a:cs typeface="Times New Roman" panose="02020603050405020304" pitchFamily="18" charset="0"/>
                </a:endParaRPr>
              </a:p>
            </p:txBody>
          </p:sp>
        </mc:Choice>
        <mc:Fallback xmlns="">
          <p:sp>
            <p:nvSpPr>
              <p:cNvPr id="24603" name="Text Box 27"/>
              <p:cNvSpPr txBox="1">
                <a:spLocks noRot="1" noChangeAspect="1" noMove="1" noResize="1" noEditPoints="1" noAdjustHandles="1" noChangeArrowheads="1" noChangeShapeType="1" noTextEdit="1"/>
              </p:cNvSpPr>
              <p:nvPr/>
            </p:nvSpPr>
            <p:spPr bwMode="auto">
              <a:xfrm>
                <a:off x="3048000" y="4267200"/>
                <a:ext cx="3429000" cy="822325"/>
              </a:xfrm>
              <a:prstGeom prst="rect">
                <a:avLst/>
              </a:prstGeom>
              <a:blipFill>
                <a:blip r:embed="rId3"/>
                <a:stretch>
                  <a:fillRect t="-6154" b="-461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24604" name="Oval 2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5" name="Oval 2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06" name="Oval 3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07" name="Oval 3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08" name="Oval 3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9" name="Oval 3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10" name="Oval 3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11" name="Oval 3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12" name="Freeform 3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3" name="Freeform 3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4" name="Freeform 3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5" name="Freeform 3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6" name="Freeform 4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7" name="Freeform 4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8" name="Freeform 4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9" name="Freeform 4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0" name="Freeform 4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1" name="Freeform 4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2" name="Freeform 4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 name="TextBox 1"/>
          <p:cNvSpPr txBox="1"/>
          <p:nvPr/>
        </p:nvSpPr>
        <p:spPr>
          <a:xfrm>
            <a:off x="2590800" y="3276600"/>
            <a:ext cx="457200" cy="461665"/>
          </a:xfrm>
          <a:prstGeom prst="rect">
            <a:avLst/>
          </a:prstGeom>
          <a:noFill/>
        </p:spPr>
        <p:txBody>
          <a:bodyPr wrap="square" rtlCol="0">
            <a:spAutoFit/>
          </a:bodyPr>
          <a:lstStyle/>
          <a:p>
            <a:r>
              <a:rPr lang="en-US" dirty="0">
                <a:solidFill>
                  <a:schemeClr val="tx1"/>
                </a:solidFill>
              </a:rPr>
              <a:t>0</a:t>
            </a:r>
          </a:p>
        </p:txBody>
      </p:sp>
      <p:sp>
        <p:nvSpPr>
          <p:cNvPr id="60" name="TextBox 59"/>
          <p:cNvSpPr txBox="1"/>
          <p:nvPr/>
        </p:nvSpPr>
        <p:spPr>
          <a:xfrm>
            <a:off x="6629400" y="3276600"/>
            <a:ext cx="457200" cy="461665"/>
          </a:xfrm>
          <a:prstGeom prst="rect">
            <a:avLst/>
          </a:prstGeom>
          <a:noFill/>
        </p:spPr>
        <p:txBody>
          <a:bodyPr wrap="square" rtlCol="0">
            <a:spAutoFit/>
          </a:bodyPr>
          <a:lstStyle/>
          <a:p>
            <a:r>
              <a:rPr lang="en-US" dirty="0">
                <a:solidFill>
                  <a:schemeClr val="tx1"/>
                </a:solidFill>
              </a:rPr>
              <a:t>0</a:t>
            </a:r>
          </a:p>
        </p:txBody>
      </p:sp>
      <p:sp>
        <p:nvSpPr>
          <p:cNvPr id="56" name="Text Box 39">
            <a:extLst>
              <a:ext uri="{FF2B5EF4-FFF2-40B4-BE49-F238E27FC236}">
                <a16:creationId xmlns:a16="http://schemas.microsoft.com/office/drawing/2014/main" id="{C65B0F66-7641-AC44-AF09-E213CB0577CD}"/>
              </a:ext>
            </a:extLst>
          </p:cNvPr>
          <p:cNvSpPr txBox="1">
            <a:spLocks noChangeArrowheads="1"/>
          </p:cNvSpPr>
          <p:nvPr/>
        </p:nvSpPr>
        <p:spPr bwMode="auto">
          <a:xfrm>
            <a:off x="4114800" y="1981200"/>
            <a:ext cx="1203325" cy="411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FF0000"/>
                </a:solidFill>
              </a:rPr>
              <a:t>V</a:t>
            </a:r>
            <a:r>
              <a:rPr lang="en-US" sz="1800" baseline="-25000" dirty="0">
                <a:solidFill>
                  <a:srgbClr val="FF0000"/>
                </a:solidFill>
              </a:rPr>
              <a:t>A </a:t>
            </a:r>
            <a:r>
              <a:rPr lang="en-US" sz="1800" dirty="0">
                <a:solidFill>
                  <a:srgbClr val="FF0000"/>
                </a:solidFill>
              </a:rPr>
              <a:t>/ ½V</a:t>
            </a:r>
            <a:r>
              <a:rPr lang="en-US" sz="1800" baseline="-25000" dirty="0">
                <a:solidFill>
                  <a:srgbClr val="FF0000"/>
                </a:solidFill>
              </a:rPr>
              <a:t>A</a:t>
            </a:r>
          </a:p>
        </p:txBody>
      </p:sp>
      <p:sp>
        <p:nvSpPr>
          <p:cNvPr id="57" name="Text Box 40">
            <a:extLst>
              <a:ext uri="{FF2B5EF4-FFF2-40B4-BE49-F238E27FC236}">
                <a16:creationId xmlns:a16="http://schemas.microsoft.com/office/drawing/2014/main" id="{A70AEE9E-14CB-4D4A-BF30-022F7856D284}"/>
              </a:ext>
            </a:extLst>
          </p:cNvPr>
          <p:cNvSpPr txBox="1">
            <a:spLocks noChangeArrowheads="1"/>
          </p:cNvSpPr>
          <p:nvPr/>
        </p:nvSpPr>
        <p:spPr bwMode="auto">
          <a:xfrm>
            <a:off x="4114800" y="1447800"/>
            <a:ext cx="1436688"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CC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0000FF"/>
                </a:solidFill>
              </a:rPr>
              <a:t>V</a:t>
            </a:r>
            <a:r>
              <a:rPr lang="en-US" sz="1800" baseline="-25000" dirty="0">
                <a:solidFill>
                  <a:srgbClr val="0000FF"/>
                </a:solidFill>
              </a:rPr>
              <a:t>D </a:t>
            </a:r>
            <a:r>
              <a:rPr lang="en-US" sz="1800" dirty="0">
                <a:solidFill>
                  <a:srgbClr val="0000FF"/>
                </a:solidFill>
              </a:rPr>
              <a:t>/ ¼V</a:t>
            </a:r>
            <a:r>
              <a:rPr lang="en-US" sz="1800" baseline="-25000" dirty="0">
                <a:solidFill>
                  <a:srgbClr val="0000FF"/>
                </a:solidFill>
              </a:rPr>
              <a:t>D</a:t>
            </a:r>
          </a:p>
        </p:txBody>
      </p:sp>
      <p:sp>
        <p:nvSpPr>
          <p:cNvPr id="58" name="Text Box 41">
            <a:extLst>
              <a:ext uri="{FF2B5EF4-FFF2-40B4-BE49-F238E27FC236}">
                <a16:creationId xmlns:a16="http://schemas.microsoft.com/office/drawing/2014/main" id="{B132A802-6D42-C94A-8ED5-263B31C02EF3}"/>
              </a:ext>
            </a:extLst>
          </p:cNvPr>
          <p:cNvSpPr txBox="1">
            <a:spLocks noChangeArrowheads="1"/>
          </p:cNvSpPr>
          <p:nvPr/>
        </p:nvSpPr>
        <p:spPr bwMode="auto">
          <a:xfrm>
            <a:off x="4441825" y="914400"/>
            <a:ext cx="511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33A3A3"/>
                </a:solidFill>
              </a:rPr>
              <a:t>V</a:t>
            </a:r>
            <a:r>
              <a:rPr lang="en-US" sz="1800" baseline="-25000" dirty="0">
                <a:solidFill>
                  <a:srgbClr val="33A3A3"/>
                </a:solidFill>
              </a:rPr>
              <a:t>C</a:t>
            </a:r>
          </a:p>
        </p:txBody>
      </p:sp>
      <p:grpSp>
        <p:nvGrpSpPr>
          <p:cNvPr id="52" name="Group 20">
            <a:extLst>
              <a:ext uri="{FF2B5EF4-FFF2-40B4-BE49-F238E27FC236}">
                <a16:creationId xmlns:a16="http://schemas.microsoft.com/office/drawing/2014/main" id="{23A88D14-0983-6F46-B5D5-66B69C86DB8A}"/>
              </a:ext>
            </a:extLst>
          </p:cNvPr>
          <p:cNvGrpSpPr>
            <a:grpSpLocks/>
          </p:cNvGrpSpPr>
          <p:nvPr/>
        </p:nvGrpSpPr>
        <p:grpSpPr bwMode="auto">
          <a:xfrm>
            <a:off x="2328863" y="5087938"/>
            <a:ext cx="1798637" cy="1408112"/>
            <a:chOff x="1467" y="3205"/>
            <a:chExt cx="1133" cy="887"/>
          </a:xfrm>
        </p:grpSpPr>
        <p:sp>
          <p:nvSpPr>
            <p:cNvPr id="53" name="AutoShape 21">
              <a:extLst>
                <a:ext uri="{FF2B5EF4-FFF2-40B4-BE49-F238E27FC236}">
                  <a16:creationId xmlns:a16="http://schemas.microsoft.com/office/drawing/2014/main" id="{425A68AB-49E2-3A46-A296-45A3E595E5D9}"/>
                </a:ext>
              </a:extLst>
            </p:cNvPr>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Line 22">
              <a:extLst>
                <a:ext uri="{FF2B5EF4-FFF2-40B4-BE49-F238E27FC236}">
                  <a16:creationId xmlns:a16="http://schemas.microsoft.com/office/drawing/2014/main" id="{ADD575F2-4375-8A44-B0EE-0B1F8981AF4A}"/>
                </a:ext>
              </a:extLst>
            </p:cNvPr>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 name="Line 23">
              <a:extLst>
                <a:ext uri="{FF2B5EF4-FFF2-40B4-BE49-F238E27FC236}">
                  <a16:creationId xmlns:a16="http://schemas.microsoft.com/office/drawing/2014/main" id="{89102CA8-D451-B949-A3FB-9451C2B35E79}"/>
                </a:ext>
              </a:extLst>
            </p:cNvPr>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mc:AlternateContent xmlns:mc="http://schemas.openxmlformats.org/markup-compatibility/2006" xmlns:a14="http://schemas.microsoft.com/office/drawing/2010/main">
        <mc:Choice Requires="a14">
          <p:sp>
            <p:nvSpPr>
              <p:cNvPr id="62" name="Text Box 24">
                <a:extLst>
                  <a:ext uri="{FF2B5EF4-FFF2-40B4-BE49-F238E27FC236}">
                    <a16:creationId xmlns:a16="http://schemas.microsoft.com/office/drawing/2014/main" id="{90326375-AE3D-564D-B45E-5BD3B97788E2}"/>
                  </a:ext>
                </a:extLst>
              </p:cNvPr>
              <p:cNvSpPr txBox="1">
                <a:spLocks noChangeArrowheads="1"/>
              </p:cNvSpPr>
              <p:nvPr/>
            </p:nvSpPr>
            <p:spPr bwMode="auto">
              <a:xfrm>
                <a:off x="2524125" y="5214938"/>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2" name="Text Box 24">
                <a:extLst>
                  <a:ext uri="{FF2B5EF4-FFF2-40B4-BE49-F238E27FC236}">
                    <a16:creationId xmlns:a16="http://schemas.microsoft.com/office/drawing/2014/main" id="{90326375-AE3D-564D-B45E-5BD3B97788E2}"/>
                  </a:ext>
                </a:extLst>
              </p:cNvPr>
              <p:cNvSpPr txBox="1">
                <a:spLocks noRot="1" noChangeAspect="1" noMove="1" noResize="1" noEditPoints="1" noAdjustHandles="1" noChangeArrowheads="1" noChangeShapeType="1" noTextEdit="1"/>
              </p:cNvSpPr>
              <p:nvPr/>
            </p:nvSpPr>
            <p:spPr bwMode="auto">
              <a:xfrm>
                <a:off x="2524125" y="5214938"/>
                <a:ext cx="581025" cy="455612"/>
              </a:xfrm>
              <a:prstGeom prst="rect">
                <a:avLst/>
              </a:prstGeom>
              <a:blipFill>
                <a:blip r:embed="rId4"/>
                <a:stretch>
                  <a:fillRect t="-8108" b="-540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grpSp>
        <p:nvGrpSpPr>
          <p:cNvPr id="63" name="Group 27">
            <a:extLst>
              <a:ext uri="{FF2B5EF4-FFF2-40B4-BE49-F238E27FC236}">
                <a16:creationId xmlns:a16="http://schemas.microsoft.com/office/drawing/2014/main" id="{71898B07-979A-2F4E-9AF1-22367D48CB69}"/>
              </a:ext>
            </a:extLst>
          </p:cNvPr>
          <p:cNvGrpSpPr>
            <a:grpSpLocks/>
          </p:cNvGrpSpPr>
          <p:nvPr/>
        </p:nvGrpSpPr>
        <p:grpSpPr bwMode="auto">
          <a:xfrm>
            <a:off x="5243513" y="5118100"/>
            <a:ext cx="1798637" cy="1408113"/>
            <a:chOff x="3303" y="3224"/>
            <a:chExt cx="1133" cy="887"/>
          </a:xfrm>
        </p:grpSpPr>
        <p:sp>
          <p:nvSpPr>
            <p:cNvPr id="64" name="AutoShape 28">
              <a:extLst>
                <a:ext uri="{FF2B5EF4-FFF2-40B4-BE49-F238E27FC236}">
                  <a16:creationId xmlns:a16="http://schemas.microsoft.com/office/drawing/2014/main" id="{B66E28F8-42FD-2441-BAA8-60796B1B32D5}"/>
                </a:ext>
              </a:extLst>
            </p:cNvPr>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Line 29">
              <a:extLst>
                <a:ext uri="{FF2B5EF4-FFF2-40B4-BE49-F238E27FC236}">
                  <a16:creationId xmlns:a16="http://schemas.microsoft.com/office/drawing/2014/main" id="{575A3829-F1EE-2740-8769-5331DA153815}"/>
                </a:ext>
              </a:extLst>
            </p:cNvPr>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 name="Line 30">
              <a:extLst>
                <a:ext uri="{FF2B5EF4-FFF2-40B4-BE49-F238E27FC236}">
                  <a16:creationId xmlns:a16="http://schemas.microsoft.com/office/drawing/2014/main" id="{605B1E6F-9B87-7F4D-A632-FF5516ADCC82}"/>
                </a:ext>
              </a:extLst>
            </p:cNvPr>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mc:AlternateContent xmlns:mc="http://schemas.openxmlformats.org/markup-compatibility/2006" xmlns:a14="http://schemas.microsoft.com/office/drawing/2010/main">
        <mc:Choice Requires="a14">
          <p:sp>
            <p:nvSpPr>
              <p:cNvPr id="67" name="Text Box 24">
                <a:extLst>
                  <a:ext uri="{FF2B5EF4-FFF2-40B4-BE49-F238E27FC236}">
                    <a16:creationId xmlns:a16="http://schemas.microsoft.com/office/drawing/2014/main" id="{F20120D0-5EFF-434B-B369-E778B32D3DDE}"/>
                  </a:ext>
                </a:extLst>
              </p:cNvPr>
              <p:cNvSpPr txBox="1">
                <a:spLocks noChangeArrowheads="1"/>
              </p:cNvSpPr>
              <p:nvPr/>
            </p:nvSpPr>
            <p:spPr bwMode="auto">
              <a:xfrm>
                <a:off x="3429000" y="5867400"/>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7" name="Text Box 24">
                <a:extLst>
                  <a:ext uri="{FF2B5EF4-FFF2-40B4-BE49-F238E27FC236}">
                    <a16:creationId xmlns:a16="http://schemas.microsoft.com/office/drawing/2014/main" id="{F20120D0-5EFF-434B-B369-E778B32D3DDE}"/>
                  </a:ext>
                </a:extLst>
              </p:cNvPr>
              <p:cNvSpPr txBox="1">
                <a:spLocks noRot="1" noChangeAspect="1" noMove="1" noResize="1" noEditPoints="1" noAdjustHandles="1" noChangeArrowheads="1" noChangeShapeType="1" noTextEdit="1"/>
              </p:cNvSpPr>
              <p:nvPr/>
            </p:nvSpPr>
            <p:spPr bwMode="auto">
              <a:xfrm>
                <a:off x="3429000" y="5867400"/>
                <a:ext cx="581025" cy="455612"/>
              </a:xfrm>
              <a:prstGeom prst="rect">
                <a:avLst/>
              </a:prstGeom>
              <a:blipFill>
                <a:blip r:embed="rId5"/>
                <a:stretch>
                  <a:fillRect t="-11111"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 Box 24">
                <a:extLst>
                  <a:ext uri="{FF2B5EF4-FFF2-40B4-BE49-F238E27FC236}">
                    <a16:creationId xmlns:a16="http://schemas.microsoft.com/office/drawing/2014/main" id="{82733278-449D-EF4D-8573-AEE07654C728}"/>
                  </a:ext>
                </a:extLst>
              </p:cNvPr>
              <p:cNvSpPr txBox="1">
                <a:spLocks noChangeArrowheads="1"/>
              </p:cNvSpPr>
              <p:nvPr/>
            </p:nvSpPr>
            <p:spPr bwMode="auto">
              <a:xfrm>
                <a:off x="5410200" y="5257800"/>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8" name="Text Box 24">
                <a:extLst>
                  <a:ext uri="{FF2B5EF4-FFF2-40B4-BE49-F238E27FC236}">
                    <a16:creationId xmlns:a16="http://schemas.microsoft.com/office/drawing/2014/main" id="{82733278-449D-EF4D-8573-AEE07654C728}"/>
                  </a:ext>
                </a:extLst>
              </p:cNvPr>
              <p:cNvSpPr txBox="1">
                <a:spLocks noRot="1" noChangeAspect="1" noMove="1" noResize="1" noEditPoints="1" noAdjustHandles="1" noChangeArrowheads="1" noChangeShapeType="1" noTextEdit="1"/>
              </p:cNvSpPr>
              <p:nvPr/>
            </p:nvSpPr>
            <p:spPr bwMode="auto">
              <a:xfrm>
                <a:off x="5410200" y="5257800"/>
                <a:ext cx="581025" cy="455612"/>
              </a:xfrm>
              <a:prstGeom prst="rect">
                <a:avLst/>
              </a:prstGeom>
              <a:blipFill>
                <a:blip r:embed="rId5"/>
                <a:stretch>
                  <a:fillRect t="-11111"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 Box 24">
                <a:extLst>
                  <a:ext uri="{FF2B5EF4-FFF2-40B4-BE49-F238E27FC236}">
                    <a16:creationId xmlns:a16="http://schemas.microsoft.com/office/drawing/2014/main" id="{7477DC55-87E1-AB4C-A9BB-3B57F200A4BE}"/>
                  </a:ext>
                </a:extLst>
              </p:cNvPr>
              <p:cNvSpPr txBox="1">
                <a:spLocks noChangeArrowheads="1"/>
              </p:cNvSpPr>
              <p:nvPr/>
            </p:nvSpPr>
            <p:spPr bwMode="auto">
              <a:xfrm>
                <a:off x="6324600" y="5943600"/>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9" name="Text Box 24">
                <a:extLst>
                  <a:ext uri="{FF2B5EF4-FFF2-40B4-BE49-F238E27FC236}">
                    <a16:creationId xmlns:a16="http://schemas.microsoft.com/office/drawing/2014/main" id="{7477DC55-87E1-AB4C-A9BB-3B57F200A4BE}"/>
                  </a:ext>
                </a:extLst>
              </p:cNvPr>
              <p:cNvSpPr txBox="1">
                <a:spLocks noRot="1" noChangeAspect="1" noMove="1" noResize="1" noEditPoints="1" noAdjustHandles="1" noChangeArrowheads="1" noChangeShapeType="1" noTextEdit="1"/>
              </p:cNvSpPr>
              <p:nvPr/>
            </p:nvSpPr>
            <p:spPr bwMode="auto">
              <a:xfrm>
                <a:off x="6324600" y="5943600"/>
                <a:ext cx="581025" cy="455612"/>
              </a:xfrm>
              <a:prstGeom prst="rect">
                <a:avLst/>
              </a:prstGeom>
              <a:blipFill>
                <a:blip r:embed="rId5"/>
                <a:stretch>
                  <a:fillRect t="-10811" b="-540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 Box 24">
                <a:extLst>
                  <a:ext uri="{FF2B5EF4-FFF2-40B4-BE49-F238E27FC236}">
                    <a16:creationId xmlns:a16="http://schemas.microsoft.com/office/drawing/2014/main" id="{CE84A448-669B-684C-9051-0C12720E9F86}"/>
                  </a:ext>
                </a:extLst>
              </p:cNvPr>
              <p:cNvSpPr txBox="1">
                <a:spLocks noChangeArrowheads="1"/>
              </p:cNvSpPr>
              <p:nvPr/>
            </p:nvSpPr>
            <p:spPr bwMode="auto">
              <a:xfrm>
                <a:off x="2362200" y="5867400"/>
                <a:ext cx="762000"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acc>
                            <m:accPr>
                              <m:chr m:val="̂"/>
                              <m:ctrlPr>
                                <a:rPr lang="en-US"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𝑉</m:t>
                              </m:r>
                            </m:e>
                          </m:acc>
                        </m:e>
                        <m:sub>
                          <m:r>
                            <a:rPr lang="en-US" b="0" i="1" smtClean="0">
                              <a:solidFill>
                                <a:srgbClr val="FF0000"/>
                              </a:solidFill>
                              <a:latin typeface="Cambria Math" panose="02040503050406030204" pitchFamily="18" charset="0"/>
                            </a:rPr>
                            <m:t>𝑀𝑍</m:t>
                          </m:r>
                        </m:sub>
                      </m:sSub>
                    </m:oMath>
                  </m:oMathPara>
                </a14:m>
                <a:endParaRPr lang="en-US" dirty="0">
                  <a:solidFill>
                    <a:srgbClr val="FF0000"/>
                  </a:solidFill>
                </a:endParaRPr>
              </a:p>
            </p:txBody>
          </p:sp>
        </mc:Choice>
        <mc:Fallback xmlns="">
          <p:sp>
            <p:nvSpPr>
              <p:cNvPr id="70" name="Text Box 24">
                <a:extLst>
                  <a:ext uri="{FF2B5EF4-FFF2-40B4-BE49-F238E27FC236}">
                    <a16:creationId xmlns:a16="http://schemas.microsoft.com/office/drawing/2014/main" id="{CE84A448-669B-684C-9051-0C12720E9F86}"/>
                  </a:ext>
                </a:extLst>
              </p:cNvPr>
              <p:cNvSpPr txBox="1">
                <a:spLocks noRot="1" noChangeAspect="1" noMove="1" noResize="1" noEditPoints="1" noAdjustHandles="1" noChangeArrowheads="1" noChangeShapeType="1" noTextEdit="1"/>
              </p:cNvSpPr>
              <p:nvPr/>
            </p:nvSpPr>
            <p:spPr bwMode="auto">
              <a:xfrm>
                <a:off x="2362200" y="5867400"/>
                <a:ext cx="762000" cy="455612"/>
              </a:xfrm>
              <a:prstGeom prst="rect">
                <a:avLst/>
              </a:prstGeom>
              <a:blipFill>
                <a:blip r:embed="rId6"/>
                <a:stretch>
                  <a:fillRect l="-3279" t="-11111" r="-8197"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 Box 24">
                <a:extLst>
                  <a:ext uri="{FF2B5EF4-FFF2-40B4-BE49-F238E27FC236}">
                    <a16:creationId xmlns:a16="http://schemas.microsoft.com/office/drawing/2014/main" id="{116ECE45-BACF-594C-880D-BE1ECA7C3CF8}"/>
                  </a:ext>
                </a:extLst>
              </p:cNvPr>
              <p:cNvSpPr txBox="1">
                <a:spLocks noChangeArrowheads="1"/>
              </p:cNvSpPr>
              <p:nvPr/>
            </p:nvSpPr>
            <p:spPr bwMode="auto">
              <a:xfrm>
                <a:off x="5334000" y="5867400"/>
                <a:ext cx="762000"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acc>
                            <m:accPr>
                              <m:chr m:val="̂"/>
                              <m:ctrlPr>
                                <a:rPr lang="en-US"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𝑉</m:t>
                              </m:r>
                            </m:e>
                          </m:acc>
                        </m:e>
                        <m:sub>
                          <m:r>
                            <a:rPr lang="en-US" b="0" i="1" smtClean="0">
                              <a:solidFill>
                                <a:srgbClr val="FF0000"/>
                              </a:solidFill>
                              <a:latin typeface="Cambria Math" panose="02040503050406030204" pitchFamily="18" charset="0"/>
                            </a:rPr>
                            <m:t>𝐷𝑍</m:t>
                          </m:r>
                        </m:sub>
                      </m:sSub>
                    </m:oMath>
                  </m:oMathPara>
                </a14:m>
                <a:endParaRPr lang="en-US" dirty="0">
                  <a:solidFill>
                    <a:srgbClr val="FF0000"/>
                  </a:solidFill>
                </a:endParaRPr>
              </a:p>
            </p:txBody>
          </p:sp>
        </mc:Choice>
        <mc:Fallback xmlns="">
          <p:sp>
            <p:nvSpPr>
              <p:cNvPr id="71" name="Text Box 24">
                <a:extLst>
                  <a:ext uri="{FF2B5EF4-FFF2-40B4-BE49-F238E27FC236}">
                    <a16:creationId xmlns:a16="http://schemas.microsoft.com/office/drawing/2014/main" id="{116ECE45-BACF-594C-880D-BE1ECA7C3CF8}"/>
                  </a:ext>
                </a:extLst>
              </p:cNvPr>
              <p:cNvSpPr txBox="1">
                <a:spLocks noRot="1" noChangeAspect="1" noMove="1" noResize="1" noEditPoints="1" noAdjustHandles="1" noChangeArrowheads="1" noChangeShapeType="1" noTextEdit="1"/>
              </p:cNvSpPr>
              <p:nvPr/>
            </p:nvSpPr>
            <p:spPr bwMode="auto">
              <a:xfrm>
                <a:off x="5334000" y="5867400"/>
                <a:ext cx="762000" cy="455612"/>
              </a:xfrm>
              <a:prstGeom prst="rect">
                <a:avLst/>
              </a:prstGeom>
              <a:blipFill>
                <a:blip r:embed="rId7"/>
                <a:stretch>
                  <a:fillRect l="-1639" t="-11111" r="-3279"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33400" y="152400"/>
            <a:ext cx="81534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Times New Roman" panose="02020603050405020304" pitchFamily="18" charset="0"/>
                <a:cs typeface="Times New Roman" panose="02020603050405020304" pitchFamily="18" charset="0"/>
              </a:rPr>
              <a:t>ADE Model</a:t>
            </a:r>
          </a:p>
        </p:txBody>
      </p:sp>
      <p:sp>
        <p:nvSpPr>
          <p:cNvPr id="24578"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4579" name="AutoShape 3"/>
          <p:cNvSpPr>
            <a:spLocks noChangeArrowheads="1"/>
          </p:cNvSpPr>
          <p:nvPr/>
        </p:nvSpPr>
        <p:spPr bwMode="auto">
          <a:xfrm>
            <a:off x="6648450" y="4257675"/>
            <a:ext cx="8191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4580"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1"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2" name="Line 6"/>
          <p:cNvSpPr>
            <a:spLocks noChangeShapeType="1"/>
          </p:cNvSpPr>
          <p:nvPr/>
        </p:nvSpPr>
        <p:spPr bwMode="auto">
          <a:xfrm>
            <a:off x="1692275" y="3219450"/>
            <a:ext cx="593725" cy="895350"/>
          </a:xfrm>
          <a:prstGeom prst="line">
            <a:avLst/>
          </a:prstGeom>
          <a:noFill/>
          <a:ln w="12700" cap="flat" cmpd="sng">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3"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4"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5"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6" name="Line 10"/>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7"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mc:AlternateContent xmlns:mc="http://schemas.openxmlformats.org/markup-compatibility/2006" xmlns:a14="http://schemas.microsoft.com/office/drawing/2010/main">
        <mc:Choice Requires="a14">
          <p:sp>
            <p:nvSpPr>
              <p:cNvPr id="24603" name="Text Box 27"/>
              <p:cNvSpPr txBox="1">
                <a:spLocks noChangeArrowheads="1"/>
              </p:cNvSpPr>
              <p:nvPr/>
            </p:nvSpPr>
            <p:spPr bwMode="auto">
              <a:xfrm>
                <a:off x="3048000" y="4267200"/>
                <a:ext cx="3429000" cy="822325"/>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dirty="0">
                    <a:latin typeface="Times New Roman" panose="02020603050405020304" pitchFamily="18" charset="0"/>
                    <a:cs typeface="Times New Roman" panose="02020603050405020304" pitchFamily="18" charset="0"/>
                  </a:rPr>
                  <a:t>By convention, fit when</a:t>
                </a:r>
                <a:br>
                  <a:rPr lang="en-US" dirty="0">
                    <a:solidFill>
                      <a:srgbClr val="DC2300"/>
                    </a:solidFill>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en-US" i="1">
                              <a:solidFill>
                                <a:srgbClr val="DC2300"/>
                              </a:solidFill>
                              <a:latin typeface="Cambria Math" panose="02040503050406030204" pitchFamily="18" charset="0"/>
                              <a:cs typeface="Times New Roman" panose="02020603050405020304" pitchFamily="18" charset="0"/>
                            </a:rPr>
                          </m:ctrlPr>
                        </m:sSubPr>
                        <m:e>
                          <m:acc>
                            <m:accPr>
                              <m:chr m:val="̂"/>
                              <m:ctrlPr>
                                <a:rPr lang="en-US" i="1">
                                  <a:solidFill>
                                    <a:srgbClr val="DC2300"/>
                                  </a:solidFill>
                                  <a:latin typeface="Cambria Math" panose="02040503050406030204" pitchFamily="18" charset="0"/>
                                  <a:cs typeface="Times New Roman" panose="02020603050405020304" pitchFamily="18" charset="0"/>
                                </a:rPr>
                              </m:ctrlPr>
                            </m:accPr>
                            <m:e>
                              <m:r>
                                <a:rPr lang="en-US" i="1">
                                  <a:solidFill>
                                    <a:srgbClr val="DC2300"/>
                                  </a:solidFill>
                                  <a:latin typeface="Cambria Math" panose="02040503050406030204" pitchFamily="18" charset="0"/>
                                  <a:cs typeface="Times New Roman" panose="02020603050405020304" pitchFamily="18" charset="0"/>
                                </a:rPr>
                                <m:t>𝐶𝑉</m:t>
                              </m:r>
                            </m:e>
                          </m:acc>
                        </m:e>
                        <m:sub>
                          <m:r>
                            <a:rPr lang="en-US" i="1">
                              <a:solidFill>
                                <a:srgbClr val="DC2300"/>
                              </a:solidFill>
                              <a:latin typeface="Cambria Math" panose="02040503050406030204" pitchFamily="18" charset="0"/>
                              <a:cs typeface="Times New Roman" panose="02020603050405020304" pitchFamily="18" charset="0"/>
                            </a:rPr>
                            <m:t>𝑀𝑍</m:t>
                          </m:r>
                        </m:sub>
                      </m:sSub>
                      <m:r>
                        <a:rPr lang="en-US" b="0" i="1" smtClean="0">
                          <a:solidFill>
                            <a:srgbClr val="DC2300"/>
                          </a:solidFill>
                          <a:latin typeface="Cambria Math" panose="02040503050406030204" pitchFamily="18" charset="0"/>
                          <a:cs typeface="Times New Roman" panose="02020603050405020304" pitchFamily="18" charset="0"/>
                        </a:rPr>
                        <m:t>&gt;</m:t>
                      </m:r>
                      <m:r>
                        <a:rPr lang="en-US" i="1">
                          <a:solidFill>
                            <a:srgbClr val="DC2300"/>
                          </a:solidFill>
                          <a:latin typeface="Cambria Math" panose="02040503050406030204" pitchFamily="18" charset="0"/>
                          <a:cs typeface="Times New Roman" panose="02020603050405020304" pitchFamily="18" charset="0"/>
                        </a:rPr>
                        <m:t>2</m:t>
                      </m:r>
                      <m:sSub>
                        <m:sSubPr>
                          <m:ctrlPr>
                            <a:rPr lang="en-US" i="1">
                              <a:solidFill>
                                <a:srgbClr val="DC2300"/>
                              </a:solidFill>
                              <a:latin typeface="Cambria Math" panose="02040503050406030204" pitchFamily="18" charset="0"/>
                              <a:cs typeface="Times New Roman" panose="02020603050405020304" pitchFamily="18" charset="0"/>
                            </a:rPr>
                          </m:ctrlPr>
                        </m:sSubPr>
                        <m:e>
                          <m:acc>
                            <m:accPr>
                              <m:chr m:val="̂"/>
                              <m:ctrlPr>
                                <a:rPr lang="en-US" i="1">
                                  <a:solidFill>
                                    <a:srgbClr val="DC2300"/>
                                  </a:solidFill>
                                  <a:latin typeface="Cambria Math" panose="02040503050406030204" pitchFamily="18" charset="0"/>
                                  <a:cs typeface="Times New Roman" panose="02020603050405020304" pitchFamily="18" charset="0"/>
                                </a:rPr>
                              </m:ctrlPr>
                            </m:accPr>
                            <m:e>
                              <m:r>
                                <a:rPr lang="en-US" i="1">
                                  <a:solidFill>
                                    <a:srgbClr val="DC2300"/>
                                  </a:solidFill>
                                  <a:latin typeface="Cambria Math" panose="02040503050406030204" pitchFamily="18" charset="0"/>
                                  <a:cs typeface="Times New Roman" panose="02020603050405020304" pitchFamily="18" charset="0"/>
                                </a:rPr>
                                <m:t>𝐶𝑉</m:t>
                              </m:r>
                            </m:e>
                          </m:acc>
                        </m:e>
                        <m:sub>
                          <m:r>
                            <a:rPr lang="en-US" i="1">
                              <a:solidFill>
                                <a:srgbClr val="DC2300"/>
                              </a:solidFill>
                              <a:latin typeface="Cambria Math" panose="02040503050406030204" pitchFamily="18" charset="0"/>
                              <a:cs typeface="Times New Roman" panose="02020603050405020304" pitchFamily="18" charset="0"/>
                            </a:rPr>
                            <m:t>𝐷𝑍</m:t>
                          </m:r>
                        </m:sub>
                      </m:sSub>
                    </m:oMath>
                  </m:oMathPara>
                </a14:m>
                <a:endParaRPr lang="en-US" dirty="0">
                  <a:solidFill>
                    <a:srgbClr val="DC2300"/>
                  </a:solidFill>
                  <a:latin typeface="Times New Roman" panose="02020603050405020304" pitchFamily="18" charset="0"/>
                  <a:cs typeface="Times New Roman" panose="02020603050405020304" pitchFamily="18" charset="0"/>
                </a:endParaRPr>
              </a:p>
            </p:txBody>
          </p:sp>
        </mc:Choice>
        <mc:Fallback xmlns="">
          <p:sp>
            <p:nvSpPr>
              <p:cNvPr id="24603" name="Text Box 27"/>
              <p:cNvSpPr txBox="1">
                <a:spLocks noRot="1" noChangeAspect="1" noMove="1" noResize="1" noEditPoints="1" noAdjustHandles="1" noChangeArrowheads="1" noChangeShapeType="1" noTextEdit="1"/>
              </p:cNvSpPr>
              <p:nvPr/>
            </p:nvSpPr>
            <p:spPr bwMode="auto">
              <a:xfrm>
                <a:off x="3048000" y="4267200"/>
                <a:ext cx="3429000" cy="822325"/>
              </a:xfrm>
              <a:prstGeom prst="rect">
                <a:avLst/>
              </a:prstGeom>
              <a:blipFill>
                <a:blip r:embed="rId3"/>
                <a:stretch>
                  <a:fillRect t="-6154" b="-461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24604" name="Oval 2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5" name="Oval 2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06" name="Oval 3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07" name="Oval 3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08" name="Oval 3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9" name="Oval 3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10" name="Oval 3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11" name="Oval 3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12" name="Freeform 3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3" name="Freeform 3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4" name="Freeform 3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5" name="Freeform 3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6" name="Freeform 4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7" name="Freeform 4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8" name="Freeform 4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9" name="Freeform 4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0" name="Freeform 4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1" name="Freeform 4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2" name="Freeform 4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 name="TextBox 1"/>
          <p:cNvSpPr txBox="1"/>
          <p:nvPr/>
        </p:nvSpPr>
        <p:spPr>
          <a:xfrm>
            <a:off x="2590800" y="3276600"/>
            <a:ext cx="457200" cy="461665"/>
          </a:xfrm>
          <a:prstGeom prst="rect">
            <a:avLst/>
          </a:prstGeom>
          <a:noFill/>
        </p:spPr>
        <p:txBody>
          <a:bodyPr wrap="square" rtlCol="0">
            <a:spAutoFit/>
          </a:bodyPr>
          <a:lstStyle/>
          <a:p>
            <a:r>
              <a:rPr lang="en-US" dirty="0">
                <a:solidFill>
                  <a:schemeClr val="tx1"/>
                </a:solidFill>
              </a:rPr>
              <a:t>0</a:t>
            </a:r>
          </a:p>
        </p:txBody>
      </p:sp>
      <p:sp>
        <p:nvSpPr>
          <p:cNvPr id="60" name="TextBox 59"/>
          <p:cNvSpPr txBox="1"/>
          <p:nvPr/>
        </p:nvSpPr>
        <p:spPr>
          <a:xfrm>
            <a:off x="6629400" y="3276600"/>
            <a:ext cx="457200" cy="461665"/>
          </a:xfrm>
          <a:prstGeom prst="rect">
            <a:avLst/>
          </a:prstGeom>
          <a:noFill/>
        </p:spPr>
        <p:txBody>
          <a:bodyPr wrap="square" rtlCol="0">
            <a:spAutoFit/>
          </a:bodyPr>
          <a:lstStyle/>
          <a:p>
            <a:r>
              <a:rPr lang="en-US" dirty="0">
                <a:solidFill>
                  <a:schemeClr val="tx1"/>
                </a:solidFill>
              </a:rPr>
              <a:t>0</a:t>
            </a:r>
          </a:p>
        </p:txBody>
      </p:sp>
      <p:sp>
        <p:nvSpPr>
          <p:cNvPr id="56" name="Text Box 39">
            <a:extLst>
              <a:ext uri="{FF2B5EF4-FFF2-40B4-BE49-F238E27FC236}">
                <a16:creationId xmlns:a16="http://schemas.microsoft.com/office/drawing/2014/main" id="{3973AA87-6443-854A-86F7-6F0FD950661B}"/>
              </a:ext>
            </a:extLst>
          </p:cNvPr>
          <p:cNvSpPr txBox="1">
            <a:spLocks noChangeArrowheads="1"/>
          </p:cNvSpPr>
          <p:nvPr/>
        </p:nvSpPr>
        <p:spPr bwMode="auto">
          <a:xfrm>
            <a:off x="4114800" y="1981200"/>
            <a:ext cx="1203325" cy="411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FF0000"/>
                </a:solidFill>
              </a:rPr>
              <a:t>V</a:t>
            </a:r>
            <a:r>
              <a:rPr lang="en-US" sz="1800" baseline="-25000" dirty="0">
                <a:solidFill>
                  <a:srgbClr val="FF0000"/>
                </a:solidFill>
              </a:rPr>
              <a:t>A </a:t>
            </a:r>
            <a:r>
              <a:rPr lang="en-US" sz="1800" dirty="0">
                <a:solidFill>
                  <a:srgbClr val="FF0000"/>
                </a:solidFill>
              </a:rPr>
              <a:t>/ ½V</a:t>
            </a:r>
            <a:r>
              <a:rPr lang="en-US" sz="1800" baseline="-25000" dirty="0">
                <a:solidFill>
                  <a:srgbClr val="FF0000"/>
                </a:solidFill>
              </a:rPr>
              <a:t>A</a:t>
            </a:r>
          </a:p>
        </p:txBody>
      </p:sp>
      <p:sp>
        <p:nvSpPr>
          <p:cNvPr id="57" name="Text Box 40">
            <a:extLst>
              <a:ext uri="{FF2B5EF4-FFF2-40B4-BE49-F238E27FC236}">
                <a16:creationId xmlns:a16="http://schemas.microsoft.com/office/drawing/2014/main" id="{E29D06B7-22E4-1A44-A5CD-837A50ED8355}"/>
              </a:ext>
            </a:extLst>
          </p:cNvPr>
          <p:cNvSpPr txBox="1">
            <a:spLocks noChangeArrowheads="1"/>
          </p:cNvSpPr>
          <p:nvPr/>
        </p:nvSpPr>
        <p:spPr bwMode="auto">
          <a:xfrm>
            <a:off x="4114800" y="1447800"/>
            <a:ext cx="1436688"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CC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0000FF"/>
                </a:solidFill>
              </a:rPr>
              <a:t>V</a:t>
            </a:r>
            <a:r>
              <a:rPr lang="en-US" sz="1800" baseline="-25000" dirty="0">
                <a:solidFill>
                  <a:srgbClr val="0000FF"/>
                </a:solidFill>
              </a:rPr>
              <a:t>D </a:t>
            </a:r>
            <a:r>
              <a:rPr lang="en-US" sz="1800" dirty="0">
                <a:solidFill>
                  <a:srgbClr val="0000FF"/>
                </a:solidFill>
              </a:rPr>
              <a:t>/ ¼V</a:t>
            </a:r>
            <a:r>
              <a:rPr lang="en-US" sz="1800" baseline="-25000" dirty="0">
                <a:solidFill>
                  <a:srgbClr val="0000FF"/>
                </a:solidFill>
              </a:rPr>
              <a:t>D</a:t>
            </a:r>
          </a:p>
        </p:txBody>
      </p:sp>
      <p:sp>
        <p:nvSpPr>
          <p:cNvPr id="58" name="Text Box 41">
            <a:extLst>
              <a:ext uri="{FF2B5EF4-FFF2-40B4-BE49-F238E27FC236}">
                <a16:creationId xmlns:a16="http://schemas.microsoft.com/office/drawing/2014/main" id="{CC8C85A4-7D2C-0842-B735-18F7B78CAF06}"/>
              </a:ext>
            </a:extLst>
          </p:cNvPr>
          <p:cNvSpPr txBox="1">
            <a:spLocks noChangeArrowheads="1"/>
          </p:cNvSpPr>
          <p:nvPr/>
        </p:nvSpPr>
        <p:spPr bwMode="auto">
          <a:xfrm>
            <a:off x="4441825" y="914400"/>
            <a:ext cx="5111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33A3A3"/>
                </a:solidFill>
              </a:rPr>
              <a:t>V</a:t>
            </a:r>
            <a:r>
              <a:rPr lang="en-US" sz="1800" baseline="-25000" dirty="0">
                <a:solidFill>
                  <a:srgbClr val="33A3A3"/>
                </a:solidFill>
              </a:rPr>
              <a:t>C</a:t>
            </a:r>
          </a:p>
        </p:txBody>
      </p:sp>
      <p:grpSp>
        <p:nvGrpSpPr>
          <p:cNvPr id="52" name="Group 20">
            <a:extLst>
              <a:ext uri="{FF2B5EF4-FFF2-40B4-BE49-F238E27FC236}">
                <a16:creationId xmlns:a16="http://schemas.microsoft.com/office/drawing/2014/main" id="{FE020D96-7748-2949-B326-3733319B94AD}"/>
              </a:ext>
            </a:extLst>
          </p:cNvPr>
          <p:cNvGrpSpPr>
            <a:grpSpLocks/>
          </p:cNvGrpSpPr>
          <p:nvPr/>
        </p:nvGrpSpPr>
        <p:grpSpPr bwMode="auto">
          <a:xfrm>
            <a:off x="2328863" y="5087938"/>
            <a:ext cx="1798637" cy="1408112"/>
            <a:chOff x="1467" y="3205"/>
            <a:chExt cx="1133" cy="887"/>
          </a:xfrm>
        </p:grpSpPr>
        <p:sp>
          <p:nvSpPr>
            <p:cNvPr id="53" name="AutoShape 21">
              <a:extLst>
                <a:ext uri="{FF2B5EF4-FFF2-40B4-BE49-F238E27FC236}">
                  <a16:creationId xmlns:a16="http://schemas.microsoft.com/office/drawing/2014/main" id="{6A05F188-F9A9-4647-ABF5-5FD635D29C48}"/>
                </a:ext>
              </a:extLst>
            </p:cNvPr>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Line 22">
              <a:extLst>
                <a:ext uri="{FF2B5EF4-FFF2-40B4-BE49-F238E27FC236}">
                  <a16:creationId xmlns:a16="http://schemas.microsoft.com/office/drawing/2014/main" id="{85ACE5B4-7BA6-7940-ACCD-11A7ADFAE5CF}"/>
                </a:ext>
              </a:extLst>
            </p:cNvPr>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 name="Line 23">
              <a:extLst>
                <a:ext uri="{FF2B5EF4-FFF2-40B4-BE49-F238E27FC236}">
                  <a16:creationId xmlns:a16="http://schemas.microsoft.com/office/drawing/2014/main" id="{237AB68D-C224-D545-96FC-E4FB7CA9385E}"/>
                </a:ext>
              </a:extLst>
            </p:cNvPr>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mc:AlternateContent xmlns:mc="http://schemas.openxmlformats.org/markup-compatibility/2006" xmlns:a14="http://schemas.microsoft.com/office/drawing/2010/main">
        <mc:Choice Requires="a14">
          <p:sp>
            <p:nvSpPr>
              <p:cNvPr id="62" name="Text Box 24">
                <a:extLst>
                  <a:ext uri="{FF2B5EF4-FFF2-40B4-BE49-F238E27FC236}">
                    <a16:creationId xmlns:a16="http://schemas.microsoft.com/office/drawing/2014/main" id="{5333F4D2-3966-4A49-B86E-78A73341A320}"/>
                  </a:ext>
                </a:extLst>
              </p:cNvPr>
              <p:cNvSpPr txBox="1">
                <a:spLocks noChangeArrowheads="1"/>
              </p:cNvSpPr>
              <p:nvPr/>
            </p:nvSpPr>
            <p:spPr bwMode="auto">
              <a:xfrm>
                <a:off x="2524125" y="5214938"/>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2" name="Text Box 24">
                <a:extLst>
                  <a:ext uri="{FF2B5EF4-FFF2-40B4-BE49-F238E27FC236}">
                    <a16:creationId xmlns:a16="http://schemas.microsoft.com/office/drawing/2014/main" id="{5333F4D2-3966-4A49-B86E-78A73341A320}"/>
                  </a:ext>
                </a:extLst>
              </p:cNvPr>
              <p:cNvSpPr txBox="1">
                <a:spLocks noRot="1" noChangeAspect="1" noMove="1" noResize="1" noEditPoints="1" noAdjustHandles="1" noChangeArrowheads="1" noChangeShapeType="1" noTextEdit="1"/>
              </p:cNvSpPr>
              <p:nvPr/>
            </p:nvSpPr>
            <p:spPr bwMode="auto">
              <a:xfrm>
                <a:off x="2524125" y="5214938"/>
                <a:ext cx="581025" cy="455612"/>
              </a:xfrm>
              <a:prstGeom prst="rect">
                <a:avLst/>
              </a:prstGeom>
              <a:blipFill>
                <a:blip r:embed="rId4"/>
                <a:stretch>
                  <a:fillRect t="-8108" b="-540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grpSp>
        <p:nvGrpSpPr>
          <p:cNvPr id="63" name="Group 27">
            <a:extLst>
              <a:ext uri="{FF2B5EF4-FFF2-40B4-BE49-F238E27FC236}">
                <a16:creationId xmlns:a16="http://schemas.microsoft.com/office/drawing/2014/main" id="{3EC747AB-CEBB-3743-A0DC-DF7C2C5ADD48}"/>
              </a:ext>
            </a:extLst>
          </p:cNvPr>
          <p:cNvGrpSpPr>
            <a:grpSpLocks/>
          </p:cNvGrpSpPr>
          <p:nvPr/>
        </p:nvGrpSpPr>
        <p:grpSpPr bwMode="auto">
          <a:xfrm>
            <a:off x="5243513" y="5118100"/>
            <a:ext cx="1798637" cy="1408113"/>
            <a:chOff x="3303" y="3224"/>
            <a:chExt cx="1133" cy="887"/>
          </a:xfrm>
        </p:grpSpPr>
        <p:sp>
          <p:nvSpPr>
            <p:cNvPr id="64" name="AutoShape 28">
              <a:extLst>
                <a:ext uri="{FF2B5EF4-FFF2-40B4-BE49-F238E27FC236}">
                  <a16:creationId xmlns:a16="http://schemas.microsoft.com/office/drawing/2014/main" id="{C58AF233-F849-514D-BD61-01BDCACBFA9A}"/>
                </a:ext>
              </a:extLst>
            </p:cNvPr>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Line 29">
              <a:extLst>
                <a:ext uri="{FF2B5EF4-FFF2-40B4-BE49-F238E27FC236}">
                  <a16:creationId xmlns:a16="http://schemas.microsoft.com/office/drawing/2014/main" id="{D58F9AE8-91A8-F540-B9FD-7AC00C0B7194}"/>
                </a:ext>
              </a:extLst>
            </p:cNvPr>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 name="Line 30">
              <a:extLst>
                <a:ext uri="{FF2B5EF4-FFF2-40B4-BE49-F238E27FC236}">
                  <a16:creationId xmlns:a16="http://schemas.microsoft.com/office/drawing/2014/main" id="{6D989C19-19EE-5A49-8C40-3D0DF6A59244}"/>
                </a:ext>
              </a:extLst>
            </p:cNvPr>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mc:AlternateContent xmlns:mc="http://schemas.openxmlformats.org/markup-compatibility/2006" xmlns:a14="http://schemas.microsoft.com/office/drawing/2010/main">
        <mc:Choice Requires="a14">
          <p:sp>
            <p:nvSpPr>
              <p:cNvPr id="67" name="Text Box 24">
                <a:extLst>
                  <a:ext uri="{FF2B5EF4-FFF2-40B4-BE49-F238E27FC236}">
                    <a16:creationId xmlns:a16="http://schemas.microsoft.com/office/drawing/2014/main" id="{1D858F4F-C921-AA43-B0CE-EE58D952D333}"/>
                  </a:ext>
                </a:extLst>
              </p:cNvPr>
              <p:cNvSpPr txBox="1">
                <a:spLocks noChangeArrowheads="1"/>
              </p:cNvSpPr>
              <p:nvPr/>
            </p:nvSpPr>
            <p:spPr bwMode="auto">
              <a:xfrm>
                <a:off x="3429000" y="5867400"/>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7" name="Text Box 24">
                <a:extLst>
                  <a:ext uri="{FF2B5EF4-FFF2-40B4-BE49-F238E27FC236}">
                    <a16:creationId xmlns:a16="http://schemas.microsoft.com/office/drawing/2014/main" id="{1D858F4F-C921-AA43-B0CE-EE58D952D333}"/>
                  </a:ext>
                </a:extLst>
              </p:cNvPr>
              <p:cNvSpPr txBox="1">
                <a:spLocks noRot="1" noChangeAspect="1" noMove="1" noResize="1" noEditPoints="1" noAdjustHandles="1" noChangeArrowheads="1" noChangeShapeType="1" noTextEdit="1"/>
              </p:cNvSpPr>
              <p:nvPr/>
            </p:nvSpPr>
            <p:spPr bwMode="auto">
              <a:xfrm>
                <a:off x="3429000" y="5867400"/>
                <a:ext cx="581025" cy="455612"/>
              </a:xfrm>
              <a:prstGeom prst="rect">
                <a:avLst/>
              </a:prstGeom>
              <a:blipFill>
                <a:blip r:embed="rId3"/>
                <a:stretch>
                  <a:fillRect t="-11111"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 Box 24">
                <a:extLst>
                  <a:ext uri="{FF2B5EF4-FFF2-40B4-BE49-F238E27FC236}">
                    <a16:creationId xmlns:a16="http://schemas.microsoft.com/office/drawing/2014/main" id="{818E7446-BB80-714C-9683-5135C883404D}"/>
                  </a:ext>
                </a:extLst>
              </p:cNvPr>
              <p:cNvSpPr txBox="1">
                <a:spLocks noChangeArrowheads="1"/>
              </p:cNvSpPr>
              <p:nvPr/>
            </p:nvSpPr>
            <p:spPr bwMode="auto">
              <a:xfrm>
                <a:off x="5410200" y="5257800"/>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8" name="Text Box 24">
                <a:extLst>
                  <a:ext uri="{FF2B5EF4-FFF2-40B4-BE49-F238E27FC236}">
                    <a16:creationId xmlns:a16="http://schemas.microsoft.com/office/drawing/2014/main" id="{818E7446-BB80-714C-9683-5135C883404D}"/>
                  </a:ext>
                </a:extLst>
              </p:cNvPr>
              <p:cNvSpPr txBox="1">
                <a:spLocks noRot="1" noChangeAspect="1" noMove="1" noResize="1" noEditPoints="1" noAdjustHandles="1" noChangeArrowheads="1" noChangeShapeType="1" noTextEdit="1"/>
              </p:cNvSpPr>
              <p:nvPr/>
            </p:nvSpPr>
            <p:spPr bwMode="auto">
              <a:xfrm>
                <a:off x="5410200" y="5257800"/>
                <a:ext cx="581025" cy="455612"/>
              </a:xfrm>
              <a:prstGeom prst="rect">
                <a:avLst/>
              </a:prstGeom>
              <a:blipFill>
                <a:blip r:embed="rId3"/>
                <a:stretch>
                  <a:fillRect t="-11111"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 Box 24">
                <a:extLst>
                  <a:ext uri="{FF2B5EF4-FFF2-40B4-BE49-F238E27FC236}">
                    <a16:creationId xmlns:a16="http://schemas.microsoft.com/office/drawing/2014/main" id="{017BDA9B-5F9E-8B48-BA4A-FF616BB6D613}"/>
                  </a:ext>
                </a:extLst>
              </p:cNvPr>
              <p:cNvSpPr txBox="1">
                <a:spLocks noChangeArrowheads="1"/>
              </p:cNvSpPr>
              <p:nvPr/>
            </p:nvSpPr>
            <p:spPr bwMode="auto">
              <a:xfrm>
                <a:off x="6324600" y="5943600"/>
                <a:ext cx="581025"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𝑉</m:t>
                              </m:r>
                            </m:e>
                          </m:acc>
                        </m:e>
                        <m:sub>
                          <m:r>
                            <a:rPr lang="en-US" b="0" i="1" smtClean="0">
                              <a:latin typeface="Cambria Math" panose="02040503050406030204" pitchFamily="18" charset="0"/>
                            </a:rPr>
                            <m:t>𝑃</m:t>
                          </m:r>
                        </m:sub>
                      </m:sSub>
                    </m:oMath>
                  </m:oMathPara>
                </a14:m>
                <a:endParaRPr lang="en-US" dirty="0"/>
              </a:p>
            </p:txBody>
          </p:sp>
        </mc:Choice>
        <mc:Fallback xmlns="">
          <p:sp>
            <p:nvSpPr>
              <p:cNvPr id="69" name="Text Box 24">
                <a:extLst>
                  <a:ext uri="{FF2B5EF4-FFF2-40B4-BE49-F238E27FC236}">
                    <a16:creationId xmlns:a16="http://schemas.microsoft.com/office/drawing/2014/main" id="{017BDA9B-5F9E-8B48-BA4A-FF616BB6D613}"/>
                  </a:ext>
                </a:extLst>
              </p:cNvPr>
              <p:cNvSpPr txBox="1">
                <a:spLocks noRot="1" noChangeAspect="1" noMove="1" noResize="1" noEditPoints="1" noAdjustHandles="1" noChangeArrowheads="1" noChangeShapeType="1" noTextEdit="1"/>
              </p:cNvSpPr>
              <p:nvPr/>
            </p:nvSpPr>
            <p:spPr bwMode="auto">
              <a:xfrm>
                <a:off x="6324600" y="5943600"/>
                <a:ext cx="581025" cy="455612"/>
              </a:xfrm>
              <a:prstGeom prst="rect">
                <a:avLst/>
              </a:prstGeom>
              <a:blipFill>
                <a:blip r:embed="rId3"/>
                <a:stretch>
                  <a:fillRect t="-10811" b="-540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 Box 24">
                <a:extLst>
                  <a:ext uri="{FF2B5EF4-FFF2-40B4-BE49-F238E27FC236}">
                    <a16:creationId xmlns:a16="http://schemas.microsoft.com/office/drawing/2014/main" id="{B81CD6D8-A83E-B048-BBA0-25DF66BC61A9}"/>
                  </a:ext>
                </a:extLst>
              </p:cNvPr>
              <p:cNvSpPr txBox="1">
                <a:spLocks noChangeArrowheads="1"/>
              </p:cNvSpPr>
              <p:nvPr/>
            </p:nvSpPr>
            <p:spPr bwMode="auto">
              <a:xfrm>
                <a:off x="2362200" y="5867400"/>
                <a:ext cx="762000"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acc>
                            <m:accPr>
                              <m:chr m:val="̂"/>
                              <m:ctrlPr>
                                <a:rPr lang="en-US"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𝑉</m:t>
                              </m:r>
                            </m:e>
                          </m:acc>
                        </m:e>
                        <m:sub>
                          <m:r>
                            <a:rPr lang="en-US" b="0" i="1" smtClean="0">
                              <a:solidFill>
                                <a:srgbClr val="FF0000"/>
                              </a:solidFill>
                              <a:latin typeface="Cambria Math" panose="02040503050406030204" pitchFamily="18" charset="0"/>
                            </a:rPr>
                            <m:t>𝑀𝑍</m:t>
                          </m:r>
                        </m:sub>
                      </m:sSub>
                    </m:oMath>
                  </m:oMathPara>
                </a14:m>
                <a:endParaRPr lang="en-US" dirty="0">
                  <a:solidFill>
                    <a:srgbClr val="FF0000"/>
                  </a:solidFill>
                </a:endParaRPr>
              </a:p>
            </p:txBody>
          </p:sp>
        </mc:Choice>
        <mc:Fallback xmlns="">
          <p:sp>
            <p:nvSpPr>
              <p:cNvPr id="70" name="Text Box 24">
                <a:extLst>
                  <a:ext uri="{FF2B5EF4-FFF2-40B4-BE49-F238E27FC236}">
                    <a16:creationId xmlns:a16="http://schemas.microsoft.com/office/drawing/2014/main" id="{B81CD6D8-A83E-B048-BBA0-25DF66BC61A9}"/>
                  </a:ext>
                </a:extLst>
              </p:cNvPr>
              <p:cNvSpPr txBox="1">
                <a:spLocks noRot="1" noChangeAspect="1" noMove="1" noResize="1" noEditPoints="1" noAdjustHandles="1" noChangeArrowheads="1" noChangeShapeType="1" noTextEdit="1"/>
              </p:cNvSpPr>
              <p:nvPr/>
            </p:nvSpPr>
            <p:spPr bwMode="auto">
              <a:xfrm>
                <a:off x="2362200" y="5867400"/>
                <a:ext cx="762000" cy="455612"/>
              </a:xfrm>
              <a:prstGeom prst="rect">
                <a:avLst/>
              </a:prstGeom>
              <a:blipFill>
                <a:blip r:embed="rId5"/>
                <a:stretch>
                  <a:fillRect l="-3279" t="-11111" r="-8197"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 Box 24">
                <a:extLst>
                  <a:ext uri="{FF2B5EF4-FFF2-40B4-BE49-F238E27FC236}">
                    <a16:creationId xmlns:a16="http://schemas.microsoft.com/office/drawing/2014/main" id="{1D52DA61-1B03-9D44-A05B-90A32E49ED4D}"/>
                  </a:ext>
                </a:extLst>
              </p:cNvPr>
              <p:cNvSpPr txBox="1">
                <a:spLocks noChangeArrowheads="1"/>
              </p:cNvSpPr>
              <p:nvPr/>
            </p:nvSpPr>
            <p:spPr bwMode="auto">
              <a:xfrm>
                <a:off x="5334000" y="5867400"/>
                <a:ext cx="762000" cy="455612"/>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acc>
                            <m:accPr>
                              <m:chr m:val="̂"/>
                              <m:ctrlPr>
                                <a:rPr lang="en-US"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𝑉</m:t>
                              </m:r>
                            </m:e>
                          </m:acc>
                        </m:e>
                        <m:sub>
                          <m:r>
                            <a:rPr lang="en-US" b="0" i="1" smtClean="0">
                              <a:solidFill>
                                <a:srgbClr val="FF0000"/>
                              </a:solidFill>
                              <a:latin typeface="Cambria Math" panose="02040503050406030204" pitchFamily="18" charset="0"/>
                            </a:rPr>
                            <m:t>𝐷𝑍</m:t>
                          </m:r>
                        </m:sub>
                      </m:sSub>
                    </m:oMath>
                  </m:oMathPara>
                </a14:m>
                <a:endParaRPr lang="en-US" dirty="0">
                  <a:solidFill>
                    <a:srgbClr val="FF0000"/>
                  </a:solidFill>
                </a:endParaRPr>
              </a:p>
            </p:txBody>
          </p:sp>
        </mc:Choice>
        <mc:Fallback xmlns="">
          <p:sp>
            <p:nvSpPr>
              <p:cNvPr id="71" name="Text Box 24">
                <a:extLst>
                  <a:ext uri="{FF2B5EF4-FFF2-40B4-BE49-F238E27FC236}">
                    <a16:creationId xmlns:a16="http://schemas.microsoft.com/office/drawing/2014/main" id="{1D52DA61-1B03-9D44-A05B-90A32E49ED4D}"/>
                  </a:ext>
                </a:extLst>
              </p:cNvPr>
              <p:cNvSpPr txBox="1">
                <a:spLocks noRot="1" noChangeAspect="1" noMove="1" noResize="1" noEditPoints="1" noAdjustHandles="1" noChangeArrowheads="1" noChangeShapeType="1" noTextEdit="1"/>
              </p:cNvSpPr>
              <p:nvPr/>
            </p:nvSpPr>
            <p:spPr bwMode="auto">
              <a:xfrm>
                <a:off x="5334000" y="5867400"/>
                <a:ext cx="762000" cy="455612"/>
              </a:xfrm>
              <a:prstGeom prst="rect">
                <a:avLst/>
              </a:prstGeom>
              <a:blipFill>
                <a:blip r:embed="rId6"/>
                <a:stretch>
                  <a:fillRect l="-1639" t="-11111" r="-3279" b="-83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40012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latin typeface="Times New Roman" panose="02020603050405020304" pitchFamily="18" charset="0"/>
                <a:cs typeface="Times New Roman" panose="02020603050405020304" pitchFamily="18" charset="0"/>
              </a:rPr>
              <a:t>Deriving algebraic expectations of variance component estimates </a:t>
            </a:r>
          </a:p>
        </p:txBody>
      </p:sp>
      <mc:AlternateContent xmlns:mc="http://schemas.openxmlformats.org/markup-compatibility/2006" xmlns:a14="http://schemas.microsoft.com/office/drawing/2010/main">
        <mc:Choice Requires="a14">
          <p:sp>
            <p:nvSpPr>
              <p:cNvPr id="18434" name="Rectangle 2"/>
              <p:cNvSpPr>
                <a:spLocks noGrp="1" noChangeArrowheads="1"/>
              </p:cNvSpPr>
              <p:nvPr>
                <p:ph idx="1"/>
              </p:nvPr>
            </p:nvSpPr>
            <p:spPr>
              <a:xfrm>
                <a:off x="0" y="1143000"/>
                <a:ext cx="9144000" cy="5638800"/>
              </a:xfrm>
            </p:spPr>
            <p:txBody>
              <a:bodyPr>
                <a:noAutofit/>
              </a:bodyPr>
              <a:lstStyle/>
              <a:p>
                <a:pPr marL="42863"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In an ACE model, we assume V</a:t>
                </a:r>
                <a:r>
                  <a:rPr lang="en-US" sz="2400" baseline="-25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=0. To get algebraic expectations of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i="1">
                            <a:latin typeface="Cambria Math" panose="02040503050406030204" pitchFamily="18" charset="0"/>
                            <a:cs typeface="Arial"/>
                          </a:rPr>
                          <m:t>𝐴</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Arial"/>
                          </a:rPr>
                        </m:ctrlPr>
                      </m:sSubPr>
                      <m:e>
                        <m:acc>
                          <m:accPr>
                            <m:chr m:val="̂"/>
                            <m:ctrlPr>
                              <a:rPr lang="en-US" sz="2400" i="1">
                                <a:latin typeface="Cambria Math" panose="02040503050406030204" pitchFamily="18" charset="0"/>
                                <a:cs typeface="Arial"/>
                              </a:rPr>
                            </m:ctrlPr>
                          </m:accPr>
                          <m:e>
                            <m:r>
                              <a:rPr lang="en-US" sz="2400" i="1">
                                <a:latin typeface="Cambria Math" panose="02040503050406030204" pitchFamily="18" charset="0"/>
                                <a:cs typeface="Arial"/>
                              </a:rPr>
                              <m:t>𝑉</m:t>
                            </m:r>
                          </m:e>
                        </m:acc>
                      </m:e>
                      <m:sub>
                        <m:r>
                          <a:rPr lang="en-US" sz="2400" i="1">
                            <a:latin typeface="Cambria Math" panose="02040503050406030204" pitchFamily="18" charset="0"/>
                            <a:cs typeface="Arial"/>
                          </a:rPr>
                          <m:t>𝐶</m:t>
                        </m:r>
                      </m:sub>
                    </m:sSub>
                  </m:oMath>
                </a14:m>
                <a:r>
                  <a:rPr lang="en-US" sz="2400" dirty="0">
                    <a:latin typeface="Times New Roman" panose="02020603050405020304" pitchFamily="18" charset="0"/>
                    <a:cs typeface="Times New Roman" panose="02020603050405020304" pitchFamily="18" charset="0"/>
                  </a:rPr>
                  <a:t> in an ACE model, write down what </a:t>
                </a:r>
                <a14:m>
                  <m:oMath xmlns:m="http://schemas.openxmlformats.org/officeDocument/2006/math">
                    <m:sSub>
                      <m:sSubPr>
                        <m:ctrlPr>
                          <a:rPr lang="en-US" sz="2400" i="1">
                            <a:latin typeface="Cambria Math" panose="02040503050406030204" pitchFamily="18" charset="0"/>
                            <a:cs typeface="Arial"/>
                          </a:rPr>
                        </m:ctrlPr>
                      </m:sSubPr>
                      <m:e>
                        <m:r>
                          <a:rPr lang="en-US" sz="2400" b="0" i="1" smtClean="0">
                            <a:latin typeface="Cambria Math" panose="02040503050406030204" pitchFamily="18" charset="0"/>
                            <a:cs typeface="Arial"/>
                          </a:rPr>
                          <m:t>𝐶𝑉</m:t>
                        </m:r>
                      </m:e>
                      <m:sub>
                        <m:r>
                          <a:rPr lang="en-US" sz="2400" b="0" i="1" smtClean="0">
                            <a:latin typeface="Cambria Math" panose="02040503050406030204" pitchFamily="18" charset="0"/>
                            <a:cs typeface="Arial"/>
                          </a:rPr>
                          <m:t>𝑀𝑍</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Arial"/>
                          </a:rPr>
                        </m:ctrlPr>
                      </m:sSubPr>
                      <m:e>
                        <m:r>
                          <a:rPr lang="en-US" sz="2400" i="1">
                            <a:latin typeface="Cambria Math" panose="02040503050406030204" pitchFamily="18" charset="0"/>
                            <a:cs typeface="Arial"/>
                          </a:rPr>
                          <m:t>𝐶𝑉</m:t>
                        </m:r>
                      </m:e>
                      <m:sub>
                        <m:r>
                          <a:rPr lang="en-US" sz="2400" b="0" i="1" smtClean="0">
                            <a:latin typeface="Cambria Math" panose="02040503050406030204" pitchFamily="18" charset="0"/>
                            <a:cs typeface="Arial"/>
                          </a:rPr>
                          <m:t>𝐷</m:t>
                        </m:r>
                        <m:r>
                          <a:rPr lang="en-US" sz="2400" i="1">
                            <a:latin typeface="Cambria Math" panose="02040503050406030204" pitchFamily="18" charset="0"/>
                            <a:cs typeface="Arial"/>
                          </a:rPr>
                          <m:t>𝑍</m:t>
                        </m:r>
                      </m:sub>
                    </m:sSub>
                  </m:oMath>
                </a14:m>
                <a:r>
                  <a:rPr lang="en-US" sz="2400" dirty="0">
                    <a:latin typeface="Times New Roman" panose="02020603050405020304" pitchFamily="18" charset="0"/>
                    <a:cs typeface="Times New Roman" panose="02020603050405020304" pitchFamily="18" charset="0"/>
                  </a:rPr>
                  <a:t> are assumed to be composed of:</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V</a:t>
                </a:r>
                <a:r>
                  <a:rPr lang="en-US" baseline="-25000" dirty="0">
                    <a:latin typeface="Times New Roman" panose="02020603050405020304" pitchFamily="18" charset="0"/>
                    <a:cs typeface="Times New Roman" panose="02020603050405020304" pitchFamily="18" charset="0"/>
                  </a:rPr>
                  <a:t>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2) To get an estimate of one term (e.g.,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find a contrast of linear transformations of these two equations that cancel out one parameter (e.g.,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isolate the other (e.g.,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E.g.:</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b="0" i="1" smtClean="0">
                            <a:latin typeface="Cambria Math" panose="02040503050406030204" pitchFamily="18" charset="0"/>
                            <a:cs typeface="Arial"/>
                          </a:rPr>
                          <m:t>𝐷</m:t>
                        </m:r>
                        <m:r>
                          <a:rPr lang="en-US" i="1">
                            <a:latin typeface="Cambria Math" panose="02040503050406030204" pitchFamily="18" charset="0"/>
                            <a:cs typeface="Arial"/>
                          </a:rPr>
                          <m:t>𝑍</m:t>
                        </m:r>
                      </m:sub>
                    </m:sSub>
                  </m:oMath>
                </a14:m>
                <a:r>
                  <a:rPr lang="en-US" dirty="0">
                    <a:latin typeface="Times New Roman" panose="02020603050405020304" pitchFamily="18" charset="0"/>
                    <a:cs typeface="Times New Roman" panose="02020603050405020304" pitchFamily="18" charset="0"/>
                  </a:rPr>
                  <a:t>  = ½V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Thus 2(</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𝐶𝑉</m:t>
                        </m:r>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    Thus, an estimator of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i="1">
                            <a:latin typeface="Cambria Math" panose="02040503050406030204" pitchFamily="18" charset="0"/>
                            <a:cs typeface="Arial"/>
                          </a:rPr>
                          <m:t>𝐴</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2(</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smtClean="0">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𝑀𝑍</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smtClean="0">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panose="02020603050405020304" pitchFamily="18" charset="0"/>
                    <a:cs typeface="Times New Roman" panose="02020603050405020304" pitchFamily="18" charset="0"/>
                  </a:rPr>
                  <a:t>3) Similarly, to cancel out 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and isolate V</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𝑉</m:t>
                            </m:r>
                          </m:e>
                        </m:acc>
                      </m:e>
                      <m:sub>
                        <m:r>
                          <a:rPr lang="en-US" b="0" i="1" smtClean="0">
                            <a:latin typeface="Cambria Math" panose="02040503050406030204" pitchFamily="18" charset="0"/>
                            <a:cs typeface="Arial"/>
                          </a:rPr>
                          <m:t>𝐶</m:t>
                        </m:r>
                      </m:sub>
                    </m:sSub>
                    <m:r>
                      <a:rPr lang="en-US" i="1">
                        <a:latin typeface="Cambria Math" panose="02040503050406030204" pitchFamily="18" charset="0"/>
                        <a:cs typeface="Arial"/>
                      </a:rPr>
                      <m:t> </m:t>
                    </m:r>
                  </m:oMath>
                </a14:m>
                <a:r>
                  <a:rPr lang="en-US" dirty="0">
                    <a:latin typeface="Times New Roman" panose="02020603050405020304" pitchFamily="18" charset="0"/>
                    <a:cs typeface="Times New Roman" panose="02020603050405020304" pitchFamily="18" charset="0"/>
                  </a:rPr>
                  <a:t>= 2</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smtClean="0">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i="1">
                            <a:latin typeface="Cambria Math" panose="02040503050406030204" pitchFamily="18" charset="0"/>
                            <a:cs typeface="Arial"/>
                          </a:rPr>
                          <m:t>𝐷𝑍</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cs typeface="Arial"/>
                          </a:rPr>
                        </m:ctrlPr>
                      </m:sSubPr>
                      <m:e>
                        <m:acc>
                          <m:accPr>
                            <m:chr m:val="̂"/>
                            <m:ctrlPr>
                              <a:rPr lang="en-US" i="1">
                                <a:latin typeface="Cambria Math" panose="02040503050406030204" pitchFamily="18" charset="0"/>
                                <a:cs typeface="Arial"/>
                              </a:rPr>
                            </m:ctrlPr>
                          </m:accPr>
                          <m:e>
                            <m:r>
                              <a:rPr lang="en-US" i="1">
                                <a:latin typeface="Cambria Math" panose="02040503050406030204" pitchFamily="18" charset="0"/>
                                <a:cs typeface="Arial"/>
                              </a:rPr>
                              <m:t>𝐶𝑉</m:t>
                            </m:r>
                          </m:e>
                        </m:acc>
                      </m:e>
                      <m:sub>
                        <m:r>
                          <a:rPr lang="en-US" b="0" i="1" smtClean="0">
                            <a:latin typeface="Cambria Math" panose="02040503050406030204" pitchFamily="18" charset="0"/>
                            <a:cs typeface="Arial"/>
                          </a:rPr>
                          <m:t>𝑀</m:t>
                        </m:r>
                        <m:r>
                          <a:rPr lang="en-US" i="1">
                            <a:latin typeface="Cambria Math" panose="02040503050406030204" pitchFamily="18" charset="0"/>
                            <a:cs typeface="Arial"/>
                          </a:rPr>
                          <m:t>𝑍</m:t>
                        </m:r>
                      </m:sub>
                    </m:sSub>
                  </m:oMath>
                </a14:m>
                <a:endParaRPr lang="en-US" sz="2000" dirty="0">
                  <a:latin typeface="Times New Roman" panose="02020603050405020304" pitchFamily="18" charset="0"/>
                  <a:cs typeface="Times New Roman" panose="02020603050405020304" pitchFamily="18" charset="0"/>
                </a:endParaRPr>
              </a:p>
              <a:p>
                <a:pPr marL="957263" lvl="1" indent="-514350">
                  <a:buClr>
                    <a:srgbClr val="727CA3"/>
                  </a:buClr>
                  <a:buSzPct val="7600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18434" name="Rectangle 2"/>
              <p:cNvSpPr>
                <a:spLocks noGrp="1" noRot="1" noChangeAspect="1" noMove="1" noResize="1" noEditPoints="1" noAdjustHandles="1" noChangeArrowheads="1" noChangeShapeType="1" noTextEdit="1"/>
              </p:cNvSpPr>
              <p:nvPr>
                <p:ph idx="1"/>
              </p:nvPr>
            </p:nvSpPr>
            <p:spPr>
              <a:xfrm>
                <a:off x="0" y="1143000"/>
                <a:ext cx="9144000" cy="5638800"/>
              </a:xfrm>
              <a:blipFill>
                <a:blip r:embed="rId3"/>
                <a:stretch>
                  <a:fillRect l="-1111" t="-1348" r="-417" b="-674"/>
                </a:stretch>
              </a:blipFill>
            </p:spPr>
            <p:txBody>
              <a:bodyPr/>
              <a:lstStyle/>
              <a:p>
                <a:r>
                  <a:rPr lang="en-US">
                    <a:noFill/>
                  </a:rPr>
                  <a:t> </a:t>
                </a:r>
              </a:p>
            </p:txBody>
          </p:sp>
        </mc:Fallback>
      </mc:AlternateContent>
    </p:spTree>
    <p:extLst>
      <p:ext uri="{BB962C8B-B14F-4D97-AF65-F5344CB8AC3E}">
        <p14:creationId xmlns:p14="http://schemas.microsoft.com/office/powerpoint/2010/main" val="2452017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15118</TotalTime>
  <Words>2768</Words>
  <Application>Microsoft Macintosh PowerPoint</Application>
  <PresentationFormat>On-screen Show (4:3)</PresentationFormat>
  <Paragraphs>262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26</vt:i4>
      </vt:variant>
    </vt:vector>
  </HeadingPairs>
  <TitlesOfParts>
    <vt:vector size="44" baseType="lpstr">
      <vt:lpstr>Arial</vt:lpstr>
      <vt:lpstr>Bookman Old Style</vt:lpstr>
      <vt:lpstr>Calibri</vt:lpstr>
      <vt:lpstr>Cambria Math</vt:lpstr>
      <vt:lpstr>Gill Sans MT</vt:lpstr>
      <vt:lpstr>Times New Roman</vt:lpstr>
      <vt:lpstr>Wingdings</vt:lpstr>
      <vt:lpstr>Wingdings 3</vt:lpstr>
      <vt:lpstr>Office Theme</vt:lpstr>
      <vt:lpstr>1_Office Theme</vt:lpstr>
      <vt:lpstr>3_Office Theme</vt:lpstr>
      <vt:lpstr>4_Office Theme</vt:lpstr>
      <vt:lpstr>5_Office Theme</vt:lpstr>
      <vt:lpstr>6_Office Theme</vt:lpstr>
      <vt:lpstr>7_Office Theme</vt:lpstr>
      <vt:lpstr>8_Office Theme</vt:lpstr>
      <vt:lpstr>9_Office Theme</vt:lpstr>
      <vt:lpstr>2_Office Theme</vt:lpstr>
      <vt:lpstr>Assumptions of the Classical Twin Design and Biases when Violated</vt:lpstr>
      <vt:lpstr>PowerPoint Presentation</vt:lpstr>
      <vt:lpstr>PowerPoint Presentation</vt:lpstr>
      <vt:lpstr>True vs. Estimated parameters</vt:lpstr>
      <vt:lpstr>ACE and ADE models in the CTD</vt:lpstr>
      <vt:lpstr>PowerPoint Presentation</vt:lpstr>
      <vt:lpstr>PowerPoint Presentation</vt:lpstr>
      <vt:lpstr>PowerPoint Presentation</vt:lpstr>
      <vt:lpstr>Deriving algebraic expectations of variance component estimates </vt:lpstr>
      <vt:lpstr>Pen &amp; Paper Practice 1: Algebraic expectations of ADE model</vt:lpstr>
      <vt:lpstr>Pen &amp; Paper Practice 1: Algebraic expectations of ADE model</vt:lpstr>
      <vt:lpstr>How to derive algebraic expectations of bias in estimates due to misspecification</vt:lpstr>
      <vt:lpstr>Pen &amp; Paper Practice 2: Deriving biases of ADE</vt:lpstr>
      <vt:lpstr>Pen &amp; Paper Practice: Deriving biases of ADE</vt:lpstr>
      <vt:lpstr>Quiz Question 1</vt:lpstr>
      <vt:lpstr>PowerPoint Presentation</vt:lpstr>
      <vt:lpstr>PowerPoint Presentation</vt:lpstr>
      <vt:lpstr>Quiz Question 2</vt:lpstr>
      <vt:lpstr>Quiz Question 3</vt:lpstr>
      <vt:lpstr>Quiz Question 4</vt:lpstr>
      <vt:lpstr>PowerPoint Presentation</vt:lpstr>
      <vt:lpstr>PowerPoint Presentation</vt:lpstr>
      <vt:lpstr>Quiz Question 5</vt:lpstr>
      <vt:lpstr>What are the typical effects of violations of assumptions in the CTD?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Hermine Maes</dc:creator>
  <cp:lastModifiedBy>Matthew C Keller</cp:lastModifiedBy>
  <cp:revision>230</cp:revision>
  <cp:lastPrinted>1601-01-01T00:00:00Z</cp:lastPrinted>
  <dcterms:created xsi:type="dcterms:W3CDTF">2010-03-02T15:43:11Z</dcterms:created>
  <dcterms:modified xsi:type="dcterms:W3CDTF">2022-05-17T19:25:04Z</dcterms:modified>
</cp:coreProperties>
</file>