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9" r:id="rId3"/>
    <p:sldId id="257" r:id="rId4"/>
    <p:sldId id="360" r:id="rId5"/>
    <p:sldId id="361" r:id="rId6"/>
    <p:sldId id="3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4019" autoAdjust="0"/>
  </p:normalViewPr>
  <p:slideViewPr>
    <p:cSldViewPr snapToGrid="0">
      <p:cViewPr varScale="1">
        <p:scale>
          <a:sx n="96" d="100"/>
          <a:sy n="96" d="100"/>
        </p:scale>
        <p:origin x="10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B52FB7-5925-410B-9577-DB4D5AC44646}" type="datetimeFigureOut">
              <a:rPr lang="en-AU" smtClean="0"/>
              <a:t>9/06/2021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DF8E27-419B-4C09-B5B9-914E3C62636E}" type="slidenum">
              <a:rPr lang="en-AU" smtClean="0"/>
              <a:t>‹#›</a:t>
            </a:fld>
            <a:endParaRPr lang="en-AU"/>
          </a:p>
        </p:txBody>
      </p:sp>
    </p:spTree>
    <p:extLst>
      <p:ext uri="{BB962C8B-B14F-4D97-AF65-F5344CB8AC3E}">
        <p14:creationId xmlns:p14="http://schemas.microsoft.com/office/powerpoint/2010/main" val="2917683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FDF8E27-419B-4C09-B5B9-914E3C62636E}" type="slidenum">
              <a:rPr lang="en-AU" smtClean="0"/>
              <a:t>3</a:t>
            </a:fld>
            <a:endParaRPr lang="en-AU"/>
          </a:p>
        </p:txBody>
      </p:sp>
    </p:spTree>
    <p:extLst>
      <p:ext uri="{BB962C8B-B14F-4D97-AF65-F5344CB8AC3E}">
        <p14:creationId xmlns:p14="http://schemas.microsoft.com/office/powerpoint/2010/main" val="775516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6C71EE-AB38-8B4F-A2D5-4945978CB9CD}" type="slidenum">
              <a:rPr lang="en-US" smtClean="0"/>
              <a:t>5</a:t>
            </a:fld>
            <a:endParaRPr lang="en-US"/>
          </a:p>
        </p:txBody>
      </p:sp>
    </p:spTree>
    <p:extLst>
      <p:ext uri="{BB962C8B-B14F-4D97-AF65-F5344CB8AC3E}">
        <p14:creationId xmlns:p14="http://schemas.microsoft.com/office/powerpoint/2010/main" val="997317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CCCFE-59D2-4465-8FF0-EA25ACDEC8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7300F5F8-8495-485C-B6C9-0D13CD82DE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BC2B8DA5-8DD0-4371-8505-36E6B2BD8A11}"/>
              </a:ext>
            </a:extLst>
          </p:cNvPr>
          <p:cNvSpPr>
            <a:spLocks noGrp="1"/>
          </p:cNvSpPr>
          <p:nvPr>
            <p:ph type="dt" sz="half" idx="10"/>
          </p:nvPr>
        </p:nvSpPr>
        <p:spPr/>
        <p:txBody>
          <a:bodyPr/>
          <a:lstStyle/>
          <a:p>
            <a:fld id="{42C41DC1-CF73-4879-83DA-EDE749926626}" type="datetimeFigureOut">
              <a:rPr lang="en-AU" smtClean="0"/>
              <a:t>9/06/2021</a:t>
            </a:fld>
            <a:endParaRPr lang="en-AU"/>
          </a:p>
        </p:txBody>
      </p:sp>
      <p:sp>
        <p:nvSpPr>
          <p:cNvPr id="5" name="Footer Placeholder 4">
            <a:extLst>
              <a:ext uri="{FF2B5EF4-FFF2-40B4-BE49-F238E27FC236}">
                <a16:creationId xmlns:a16="http://schemas.microsoft.com/office/drawing/2014/main" id="{DF787B4A-6FEF-46B0-A530-96C2C6B8AE5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BE5FD0A-CB1D-48F0-BB57-B3996E35F570}"/>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2193566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B1EC-A9EA-4CBE-ADDA-D1B7651EEA05}"/>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CDC72E6-DB77-422A-9979-91F66BFD65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E43FB48-2D1C-49F3-88A8-7D9E61A6D981}"/>
              </a:ext>
            </a:extLst>
          </p:cNvPr>
          <p:cNvSpPr>
            <a:spLocks noGrp="1"/>
          </p:cNvSpPr>
          <p:nvPr>
            <p:ph type="dt" sz="half" idx="10"/>
          </p:nvPr>
        </p:nvSpPr>
        <p:spPr/>
        <p:txBody>
          <a:bodyPr/>
          <a:lstStyle/>
          <a:p>
            <a:fld id="{42C41DC1-CF73-4879-83DA-EDE749926626}" type="datetimeFigureOut">
              <a:rPr lang="en-AU" smtClean="0"/>
              <a:t>9/06/2021</a:t>
            </a:fld>
            <a:endParaRPr lang="en-AU"/>
          </a:p>
        </p:txBody>
      </p:sp>
      <p:sp>
        <p:nvSpPr>
          <p:cNvPr id="5" name="Footer Placeholder 4">
            <a:extLst>
              <a:ext uri="{FF2B5EF4-FFF2-40B4-BE49-F238E27FC236}">
                <a16:creationId xmlns:a16="http://schemas.microsoft.com/office/drawing/2014/main" id="{1B707661-3EFE-4ED3-80F1-FD4C05C2C91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6DE8E00-18CB-4E9A-B9DA-531B54B8E8F6}"/>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2167842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F2E924-2322-4731-A7BC-2A18687F24B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EC43EA4-8183-491C-A278-6BD064B6C8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AD677D4-C17E-4E5B-87F9-A628162176A3}"/>
              </a:ext>
            </a:extLst>
          </p:cNvPr>
          <p:cNvSpPr>
            <a:spLocks noGrp="1"/>
          </p:cNvSpPr>
          <p:nvPr>
            <p:ph type="dt" sz="half" idx="10"/>
          </p:nvPr>
        </p:nvSpPr>
        <p:spPr/>
        <p:txBody>
          <a:bodyPr/>
          <a:lstStyle/>
          <a:p>
            <a:fld id="{42C41DC1-CF73-4879-83DA-EDE749926626}" type="datetimeFigureOut">
              <a:rPr lang="en-AU" smtClean="0"/>
              <a:t>9/06/2021</a:t>
            </a:fld>
            <a:endParaRPr lang="en-AU"/>
          </a:p>
        </p:txBody>
      </p:sp>
      <p:sp>
        <p:nvSpPr>
          <p:cNvPr id="5" name="Footer Placeholder 4">
            <a:extLst>
              <a:ext uri="{FF2B5EF4-FFF2-40B4-BE49-F238E27FC236}">
                <a16:creationId xmlns:a16="http://schemas.microsoft.com/office/drawing/2014/main" id="{916EB663-FA1F-4203-B988-E31AAF131EA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6BF969C-13B8-45CA-B577-5B2DC93654CD}"/>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342562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6B56-E0FA-43B9-A69A-5CD7D16786D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1420354-F4B1-4222-81D3-E172607100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9E1AA3B-56C3-4169-8A24-8CD815223F16}"/>
              </a:ext>
            </a:extLst>
          </p:cNvPr>
          <p:cNvSpPr>
            <a:spLocks noGrp="1"/>
          </p:cNvSpPr>
          <p:nvPr>
            <p:ph type="dt" sz="half" idx="10"/>
          </p:nvPr>
        </p:nvSpPr>
        <p:spPr/>
        <p:txBody>
          <a:bodyPr/>
          <a:lstStyle/>
          <a:p>
            <a:fld id="{42C41DC1-CF73-4879-83DA-EDE749926626}" type="datetimeFigureOut">
              <a:rPr lang="en-AU" smtClean="0"/>
              <a:t>9/06/2021</a:t>
            </a:fld>
            <a:endParaRPr lang="en-AU"/>
          </a:p>
        </p:txBody>
      </p:sp>
      <p:sp>
        <p:nvSpPr>
          <p:cNvPr id="5" name="Footer Placeholder 4">
            <a:extLst>
              <a:ext uri="{FF2B5EF4-FFF2-40B4-BE49-F238E27FC236}">
                <a16:creationId xmlns:a16="http://schemas.microsoft.com/office/drawing/2014/main" id="{C9E1B99D-E906-410E-B7B4-87F89C53F93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FBE301A-8EE1-4F67-8432-989F8579649B}"/>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3885230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1B513-930D-4C88-98C8-B03FD7BAE3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3A140C60-916B-49E1-8691-A7DA32C2E9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A840A3-4478-45A2-B4D4-1F5FD973F9DA}"/>
              </a:ext>
            </a:extLst>
          </p:cNvPr>
          <p:cNvSpPr>
            <a:spLocks noGrp="1"/>
          </p:cNvSpPr>
          <p:nvPr>
            <p:ph type="dt" sz="half" idx="10"/>
          </p:nvPr>
        </p:nvSpPr>
        <p:spPr/>
        <p:txBody>
          <a:bodyPr/>
          <a:lstStyle/>
          <a:p>
            <a:fld id="{42C41DC1-CF73-4879-83DA-EDE749926626}" type="datetimeFigureOut">
              <a:rPr lang="en-AU" smtClean="0"/>
              <a:t>9/06/2021</a:t>
            </a:fld>
            <a:endParaRPr lang="en-AU"/>
          </a:p>
        </p:txBody>
      </p:sp>
      <p:sp>
        <p:nvSpPr>
          <p:cNvPr id="5" name="Footer Placeholder 4">
            <a:extLst>
              <a:ext uri="{FF2B5EF4-FFF2-40B4-BE49-F238E27FC236}">
                <a16:creationId xmlns:a16="http://schemas.microsoft.com/office/drawing/2014/main" id="{C379AA6D-AB93-4725-8D91-F125702D7F2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2E9DE31-05B2-4DA4-BCB8-C7B77FBC72E4}"/>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138011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2AE4D-F2F4-4F2D-A940-AA2BBEE3870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2EBB2C1-CE34-4490-B4E7-7BA962A58D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76F34CDB-82D7-44EB-8CC3-744D9AF2F0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A93E9D6-327D-451A-A41E-538FD41BFBF3}"/>
              </a:ext>
            </a:extLst>
          </p:cNvPr>
          <p:cNvSpPr>
            <a:spLocks noGrp="1"/>
          </p:cNvSpPr>
          <p:nvPr>
            <p:ph type="dt" sz="half" idx="10"/>
          </p:nvPr>
        </p:nvSpPr>
        <p:spPr/>
        <p:txBody>
          <a:bodyPr/>
          <a:lstStyle/>
          <a:p>
            <a:fld id="{42C41DC1-CF73-4879-83DA-EDE749926626}" type="datetimeFigureOut">
              <a:rPr lang="en-AU" smtClean="0"/>
              <a:t>9/06/2021</a:t>
            </a:fld>
            <a:endParaRPr lang="en-AU"/>
          </a:p>
        </p:txBody>
      </p:sp>
      <p:sp>
        <p:nvSpPr>
          <p:cNvPr id="6" name="Footer Placeholder 5">
            <a:extLst>
              <a:ext uri="{FF2B5EF4-FFF2-40B4-BE49-F238E27FC236}">
                <a16:creationId xmlns:a16="http://schemas.microsoft.com/office/drawing/2014/main" id="{E770DF15-E2F6-4988-9766-5CC33814DDA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18ED953-5242-42FF-8442-FDA90CDF7FBC}"/>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2494065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A9411-96C5-4490-9F9A-5EF608AD5712}"/>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AA11E3E-A0EB-40C6-8221-BF767C5546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6326F5-FEC5-426E-B0F4-5FDA04527B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E319A5B0-79B9-4BE5-9ED4-71795B0835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E72662-7642-46C5-95E6-C0D1DB24E3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97DDC8AC-19B4-4E38-9FC7-A1F2B756F432}"/>
              </a:ext>
            </a:extLst>
          </p:cNvPr>
          <p:cNvSpPr>
            <a:spLocks noGrp="1"/>
          </p:cNvSpPr>
          <p:nvPr>
            <p:ph type="dt" sz="half" idx="10"/>
          </p:nvPr>
        </p:nvSpPr>
        <p:spPr/>
        <p:txBody>
          <a:bodyPr/>
          <a:lstStyle/>
          <a:p>
            <a:fld id="{42C41DC1-CF73-4879-83DA-EDE749926626}" type="datetimeFigureOut">
              <a:rPr lang="en-AU" smtClean="0"/>
              <a:t>9/06/2021</a:t>
            </a:fld>
            <a:endParaRPr lang="en-AU"/>
          </a:p>
        </p:txBody>
      </p:sp>
      <p:sp>
        <p:nvSpPr>
          <p:cNvPr id="8" name="Footer Placeholder 7">
            <a:extLst>
              <a:ext uri="{FF2B5EF4-FFF2-40B4-BE49-F238E27FC236}">
                <a16:creationId xmlns:a16="http://schemas.microsoft.com/office/drawing/2014/main" id="{12576B05-EB8D-448A-BBF5-9DDA0F053E3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4E073318-5888-4A7A-AD84-3EB1BBF97D60}"/>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1573777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77DED-08F9-41B4-8B86-39DFF867C27B}"/>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E3E4B247-AF55-4315-9735-0E1B12CCC35D}"/>
              </a:ext>
            </a:extLst>
          </p:cNvPr>
          <p:cNvSpPr>
            <a:spLocks noGrp="1"/>
          </p:cNvSpPr>
          <p:nvPr>
            <p:ph type="dt" sz="half" idx="10"/>
          </p:nvPr>
        </p:nvSpPr>
        <p:spPr/>
        <p:txBody>
          <a:bodyPr/>
          <a:lstStyle/>
          <a:p>
            <a:fld id="{42C41DC1-CF73-4879-83DA-EDE749926626}" type="datetimeFigureOut">
              <a:rPr lang="en-AU" smtClean="0"/>
              <a:t>9/06/2021</a:t>
            </a:fld>
            <a:endParaRPr lang="en-AU"/>
          </a:p>
        </p:txBody>
      </p:sp>
      <p:sp>
        <p:nvSpPr>
          <p:cNvPr id="4" name="Footer Placeholder 3">
            <a:extLst>
              <a:ext uri="{FF2B5EF4-FFF2-40B4-BE49-F238E27FC236}">
                <a16:creationId xmlns:a16="http://schemas.microsoft.com/office/drawing/2014/main" id="{5B63D717-7DCF-4B2A-95F4-362D0C013E25}"/>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5E1E264-35EE-4291-AB07-6A9C56CC9EB4}"/>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3156909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2D35B5-0300-4BF7-B343-202CC3BB9A5A}"/>
              </a:ext>
            </a:extLst>
          </p:cNvPr>
          <p:cNvSpPr>
            <a:spLocks noGrp="1"/>
          </p:cNvSpPr>
          <p:nvPr>
            <p:ph type="dt" sz="half" idx="10"/>
          </p:nvPr>
        </p:nvSpPr>
        <p:spPr/>
        <p:txBody>
          <a:bodyPr/>
          <a:lstStyle/>
          <a:p>
            <a:fld id="{42C41DC1-CF73-4879-83DA-EDE749926626}" type="datetimeFigureOut">
              <a:rPr lang="en-AU" smtClean="0"/>
              <a:t>9/06/2021</a:t>
            </a:fld>
            <a:endParaRPr lang="en-AU"/>
          </a:p>
        </p:txBody>
      </p:sp>
      <p:sp>
        <p:nvSpPr>
          <p:cNvPr id="3" name="Footer Placeholder 2">
            <a:extLst>
              <a:ext uri="{FF2B5EF4-FFF2-40B4-BE49-F238E27FC236}">
                <a16:creationId xmlns:a16="http://schemas.microsoft.com/office/drawing/2014/main" id="{332B6F0A-6DBC-4F4D-893C-B29131D922B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42A53EE-EAE5-4C9D-A4E3-95DE1E789783}"/>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4209445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C11A1-8D83-4662-AA80-1AC482554B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3F74B273-BA86-4621-B648-2B4ACDFC76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B88D249C-F63C-4D7E-92B8-CA3896D9C1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5F9373-B49A-43A0-A6A4-AF0A972E48B3}"/>
              </a:ext>
            </a:extLst>
          </p:cNvPr>
          <p:cNvSpPr>
            <a:spLocks noGrp="1"/>
          </p:cNvSpPr>
          <p:nvPr>
            <p:ph type="dt" sz="half" idx="10"/>
          </p:nvPr>
        </p:nvSpPr>
        <p:spPr/>
        <p:txBody>
          <a:bodyPr/>
          <a:lstStyle/>
          <a:p>
            <a:fld id="{42C41DC1-CF73-4879-83DA-EDE749926626}" type="datetimeFigureOut">
              <a:rPr lang="en-AU" smtClean="0"/>
              <a:t>9/06/2021</a:t>
            </a:fld>
            <a:endParaRPr lang="en-AU"/>
          </a:p>
        </p:txBody>
      </p:sp>
      <p:sp>
        <p:nvSpPr>
          <p:cNvPr id="6" name="Footer Placeholder 5">
            <a:extLst>
              <a:ext uri="{FF2B5EF4-FFF2-40B4-BE49-F238E27FC236}">
                <a16:creationId xmlns:a16="http://schemas.microsoft.com/office/drawing/2014/main" id="{C3FE9658-4779-4AF2-894B-948FCDF5FC0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BE5A906-89E5-4061-A2C6-1BA7F0D28BE0}"/>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391183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70398-17AB-4BA9-8B75-482C9E3D0D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FDCA5F2A-FDA5-4D17-BB40-BCA2D00C6B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EBCF83D-5DA0-40B5-B644-499A8FF6E5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C90089-9A73-4D88-82EC-DD32C9B8E40F}"/>
              </a:ext>
            </a:extLst>
          </p:cNvPr>
          <p:cNvSpPr>
            <a:spLocks noGrp="1"/>
          </p:cNvSpPr>
          <p:nvPr>
            <p:ph type="dt" sz="half" idx="10"/>
          </p:nvPr>
        </p:nvSpPr>
        <p:spPr/>
        <p:txBody>
          <a:bodyPr/>
          <a:lstStyle/>
          <a:p>
            <a:fld id="{42C41DC1-CF73-4879-83DA-EDE749926626}" type="datetimeFigureOut">
              <a:rPr lang="en-AU" smtClean="0"/>
              <a:t>9/06/2021</a:t>
            </a:fld>
            <a:endParaRPr lang="en-AU"/>
          </a:p>
        </p:txBody>
      </p:sp>
      <p:sp>
        <p:nvSpPr>
          <p:cNvPr id="6" name="Footer Placeholder 5">
            <a:extLst>
              <a:ext uri="{FF2B5EF4-FFF2-40B4-BE49-F238E27FC236}">
                <a16:creationId xmlns:a16="http://schemas.microsoft.com/office/drawing/2014/main" id="{839CF714-9F65-4B07-836C-9FA8A2CC6C4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3A2C8B8-27A0-4382-BD99-7204E2FF990A}"/>
              </a:ext>
            </a:extLst>
          </p:cNvPr>
          <p:cNvSpPr>
            <a:spLocks noGrp="1"/>
          </p:cNvSpPr>
          <p:nvPr>
            <p:ph type="sldNum" sz="quarter" idx="12"/>
          </p:nvPr>
        </p:nvSpPr>
        <p:spPr/>
        <p:txBody>
          <a:bodyPr/>
          <a:lstStyle/>
          <a:p>
            <a:fld id="{652B2A8D-B4F0-4F59-9EF7-9E937C1D8258}" type="slidenum">
              <a:rPr lang="en-AU" smtClean="0"/>
              <a:t>‹#›</a:t>
            </a:fld>
            <a:endParaRPr lang="en-AU"/>
          </a:p>
        </p:txBody>
      </p:sp>
    </p:spTree>
    <p:extLst>
      <p:ext uri="{BB962C8B-B14F-4D97-AF65-F5344CB8AC3E}">
        <p14:creationId xmlns:p14="http://schemas.microsoft.com/office/powerpoint/2010/main" val="3348568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140CC2-B970-4A9D-97D4-65651DCC92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4578068-EDFC-486F-B607-D7D0BD8495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78750F6-61E5-4F75-B8AE-D6B695AA55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41DC1-CF73-4879-83DA-EDE749926626}" type="datetimeFigureOut">
              <a:rPr lang="en-AU" smtClean="0"/>
              <a:t>9/06/2021</a:t>
            </a:fld>
            <a:endParaRPr lang="en-AU"/>
          </a:p>
        </p:txBody>
      </p:sp>
      <p:sp>
        <p:nvSpPr>
          <p:cNvPr id="5" name="Footer Placeholder 4">
            <a:extLst>
              <a:ext uri="{FF2B5EF4-FFF2-40B4-BE49-F238E27FC236}">
                <a16:creationId xmlns:a16="http://schemas.microsoft.com/office/drawing/2014/main" id="{B6785990-2CE4-43B6-80C8-73B6FCA53F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7CFC8E6B-E478-4E38-BC8A-C4B609E501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B2A8D-B4F0-4F59-9EF7-9E937C1D8258}" type="slidenum">
              <a:rPr lang="en-AU" smtClean="0"/>
              <a:t>‹#›</a:t>
            </a:fld>
            <a:endParaRPr lang="en-AU"/>
          </a:p>
        </p:txBody>
      </p:sp>
    </p:spTree>
    <p:extLst>
      <p:ext uri="{BB962C8B-B14F-4D97-AF65-F5344CB8AC3E}">
        <p14:creationId xmlns:p14="http://schemas.microsoft.com/office/powerpoint/2010/main" val="1142587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8E5AF18-4809-443C-B80B-9584EB632091}"/>
              </a:ext>
            </a:extLst>
          </p:cNvPr>
          <p:cNvSpPr txBox="1">
            <a:spLocks/>
          </p:cNvSpPr>
          <p:nvPr/>
        </p:nvSpPr>
        <p:spPr>
          <a:xfrm>
            <a:off x="838200" y="28738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dirty="0"/>
              <a:t>Mendelian randomization: Practical 2</a:t>
            </a:r>
          </a:p>
        </p:txBody>
      </p:sp>
      <p:sp>
        <p:nvSpPr>
          <p:cNvPr id="6" name="Title 1">
            <a:extLst>
              <a:ext uri="{FF2B5EF4-FFF2-40B4-BE49-F238E27FC236}">
                <a16:creationId xmlns:a16="http://schemas.microsoft.com/office/drawing/2014/main" id="{8E2C62F0-8731-435C-A17D-B3165C87333C}"/>
              </a:ext>
            </a:extLst>
          </p:cNvPr>
          <p:cNvSpPr txBox="1">
            <a:spLocks/>
          </p:cNvSpPr>
          <p:nvPr/>
        </p:nvSpPr>
        <p:spPr>
          <a:xfrm>
            <a:off x="1010478" y="1141419"/>
            <a:ext cx="10515600" cy="47152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sz="2000" dirty="0"/>
              <a:t>Does BMI causally affect Coronary Heart Disease?</a:t>
            </a:r>
          </a:p>
        </p:txBody>
      </p:sp>
      <p:sp>
        <p:nvSpPr>
          <p:cNvPr id="7" name="Content Placeholder 2">
            <a:extLst>
              <a:ext uri="{FF2B5EF4-FFF2-40B4-BE49-F238E27FC236}">
                <a16:creationId xmlns:a16="http://schemas.microsoft.com/office/drawing/2014/main" id="{391E3023-8BD7-4592-9854-144E9E309C55}"/>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t>Web utilities and software packages exist to carry out two sample MR analyses quickly and efficiently</a:t>
            </a:r>
          </a:p>
          <a:p>
            <a:endParaRPr lang="en-AU" dirty="0"/>
          </a:p>
          <a:p>
            <a:r>
              <a:rPr lang="en-AU" dirty="0"/>
              <a:t>This practical is not meant to illustrate the most efficient way to perform an MR study!</a:t>
            </a:r>
          </a:p>
          <a:p>
            <a:endParaRPr lang="en-AU" dirty="0"/>
          </a:p>
          <a:p>
            <a:r>
              <a:rPr lang="en-AU" dirty="0"/>
              <a:t>This practical is designed to show you what goes on “under the hood” of these black boxes and to get you familiar with some of the data cleaning and interpretation issues when performing two sample Mendelian randomization. We will also get you to run some of the MR sensitivity analyses too.</a:t>
            </a:r>
          </a:p>
          <a:p>
            <a:endParaRPr lang="en-AU" dirty="0"/>
          </a:p>
        </p:txBody>
      </p:sp>
    </p:spTree>
    <p:extLst>
      <p:ext uri="{BB962C8B-B14F-4D97-AF65-F5344CB8AC3E}">
        <p14:creationId xmlns:p14="http://schemas.microsoft.com/office/powerpoint/2010/main" val="136343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91E3023-8BD7-4592-9854-144E9E309C55}"/>
              </a:ext>
            </a:extLst>
          </p:cNvPr>
          <p:cNvSpPr txBox="1">
            <a:spLocks/>
          </p:cNvSpPr>
          <p:nvPr/>
        </p:nvSpPr>
        <p:spPr>
          <a:xfrm>
            <a:off x="838200" y="106155"/>
            <a:ext cx="10515600" cy="315387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t>We have limited time!!!</a:t>
            </a:r>
          </a:p>
          <a:p>
            <a:endParaRPr lang="en-AU" dirty="0"/>
          </a:p>
          <a:p>
            <a:r>
              <a:rPr lang="en-AU" dirty="0"/>
              <a:t>DO NOT FOCUS ON THE SYNTAX!!! (just accept that the code does what it says on the tin- go back later and check/run through)</a:t>
            </a:r>
          </a:p>
          <a:p>
            <a:endParaRPr lang="en-AU" dirty="0"/>
          </a:p>
          <a:p>
            <a:r>
              <a:rPr lang="en-AU" dirty="0"/>
              <a:t>Remember to set your working directory at the beginning of the </a:t>
            </a:r>
            <a:r>
              <a:rPr lang="en-AU" dirty="0" err="1"/>
              <a:t>prac</a:t>
            </a:r>
            <a:r>
              <a:rPr lang="en-AU" dirty="0"/>
              <a:t> in R studio e.g.</a:t>
            </a:r>
          </a:p>
          <a:p>
            <a:pPr lvl="1"/>
            <a:r>
              <a:rPr lang="en-AU" sz="1800" dirty="0">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 </a:t>
            </a:r>
            <a:r>
              <a:rPr lang="en-AU" sz="1800" dirty="0" err="1">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setwd</a:t>
            </a:r>
            <a:r>
              <a:rPr lang="en-AU" sz="1800" dirty="0">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("/home/</a:t>
            </a:r>
            <a:r>
              <a:rPr lang="en-AU" sz="1800" b="1" dirty="0">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**YOURNAMEHERE**</a:t>
            </a:r>
            <a:r>
              <a:rPr lang="en-AU" sz="1800" dirty="0">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/MR/PRACTICAL2/")</a:t>
            </a:r>
            <a:endParaRPr lang="en-AU" sz="1800" dirty="0">
              <a:effectLst/>
              <a:latin typeface="Cambria" panose="02040503050406030204" pitchFamily="18" charset="0"/>
              <a:ea typeface="MS Mincho" panose="02020609040205080304" pitchFamily="49" charset="-128"/>
              <a:cs typeface="Times New Roman" panose="02020603050405020304" pitchFamily="18" charset="0"/>
            </a:endParaRPr>
          </a:p>
          <a:p>
            <a:pPr lvl="1"/>
            <a:endParaRPr lang="en-AU" dirty="0"/>
          </a:p>
          <a:p>
            <a:r>
              <a:rPr lang="en-AU" dirty="0"/>
              <a:t>Run the code in 5 blocks (labelled PART ONE through PART 5) </a:t>
            </a:r>
          </a:p>
        </p:txBody>
      </p:sp>
      <p:sp>
        <p:nvSpPr>
          <p:cNvPr id="2" name="TextBox 1">
            <a:extLst>
              <a:ext uri="{FF2B5EF4-FFF2-40B4-BE49-F238E27FC236}">
                <a16:creationId xmlns:a16="http://schemas.microsoft.com/office/drawing/2014/main" id="{9CEC7FBC-EA7E-458B-909D-549C7D5A51F2}"/>
              </a:ext>
            </a:extLst>
          </p:cNvPr>
          <p:cNvSpPr txBox="1"/>
          <p:nvPr/>
        </p:nvSpPr>
        <p:spPr>
          <a:xfrm>
            <a:off x="838200" y="4899991"/>
            <a:ext cx="3211328" cy="1754326"/>
          </a:xfrm>
          <a:prstGeom prst="rect">
            <a:avLst/>
          </a:prstGeom>
          <a:noFill/>
        </p:spPr>
        <p:txBody>
          <a:bodyPr wrap="none" rtlCol="0">
            <a:spAutoFit/>
          </a:bodyPr>
          <a:lstStyle/>
          <a:p>
            <a:r>
              <a:rPr lang="en-AU" dirty="0"/>
              <a:t>00-10 Minutes PART ONE</a:t>
            </a:r>
          </a:p>
          <a:p>
            <a:r>
              <a:rPr lang="en-AU" dirty="0"/>
              <a:t>10-20 minutes PART TWO</a:t>
            </a:r>
          </a:p>
          <a:p>
            <a:r>
              <a:rPr lang="en-AU" dirty="0"/>
              <a:t>20-30 minutes PART THREE</a:t>
            </a:r>
          </a:p>
          <a:p>
            <a:r>
              <a:rPr lang="en-AU" dirty="0"/>
              <a:t>30-40 minutes PART FOUR</a:t>
            </a:r>
          </a:p>
          <a:p>
            <a:r>
              <a:rPr lang="en-AU" dirty="0"/>
              <a:t>40-50 minutes PART FIVE</a:t>
            </a:r>
          </a:p>
          <a:p>
            <a:r>
              <a:rPr lang="en-AU" dirty="0"/>
              <a:t>50-60 minutes Group Discussion</a:t>
            </a:r>
          </a:p>
        </p:txBody>
      </p:sp>
      <p:sp>
        <p:nvSpPr>
          <p:cNvPr id="3" name="TextBox 2">
            <a:extLst>
              <a:ext uri="{FF2B5EF4-FFF2-40B4-BE49-F238E27FC236}">
                <a16:creationId xmlns:a16="http://schemas.microsoft.com/office/drawing/2014/main" id="{D78993CF-BB54-48ED-ACA8-F7C7B88F6DDC}"/>
              </a:ext>
            </a:extLst>
          </p:cNvPr>
          <p:cNvSpPr txBox="1"/>
          <p:nvPr/>
        </p:nvSpPr>
        <p:spPr>
          <a:xfrm>
            <a:off x="838200" y="4530659"/>
            <a:ext cx="1123193" cy="369332"/>
          </a:xfrm>
          <a:prstGeom prst="rect">
            <a:avLst/>
          </a:prstGeom>
          <a:noFill/>
        </p:spPr>
        <p:txBody>
          <a:bodyPr wrap="none" rtlCol="0">
            <a:spAutoFit/>
          </a:bodyPr>
          <a:lstStyle/>
          <a:p>
            <a:r>
              <a:rPr lang="en-AU" u="sng" dirty="0"/>
              <a:t>Timetable</a:t>
            </a:r>
          </a:p>
        </p:txBody>
      </p:sp>
    </p:spTree>
    <p:extLst>
      <p:ext uri="{BB962C8B-B14F-4D97-AF65-F5344CB8AC3E}">
        <p14:creationId xmlns:p14="http://schemas.microsoft.com/office/powerpoint/2010/main" val="40360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C4324-2A98-4A45-ABE0-2BA4409E61C4}"/>
              </a:ext>
            </a:extLst>
          </p:cNvPr>
          <p:cNvSpPr>
            <a:spLocks noGrp="1"/>
          </p:cNvSpPr>
          <p:nvPr>
            <p:ph type="title"/>
          </p:nvPr>
        </p:nvSpPr>
        <p:spPr>
          <a:xfrm>
            <a:off x="838200" y="0"/>
            <a:ext cx="10515600" cy="1325563"/>
          </a:xfrm>
        </p:spPr>
        <p:txBody>
          <a:bodyPr/>
          <a:lstStyle/>
          <a:p>
            <a:pPr algn="ctr"/>
            <a:r>
              <a:rPr lang="en-AU" dirty="0"/>
              <a:t>Mendelian randomization: Practical 2</a:t>
            </a:r>
          </a:p>
        </p:txBody>
      </p:sp>
      <p:sp>
        <p:nvSpPr>
          <p:cNvPr id="3" name="TextBox 2">
            <a:extLst>
              <a:ext uri="{FF2B5EF4-FFF2-40B4-BE49-F238E27FC236}">
                <a16:creationId xmlns:a16="http://schemas.microsoft.com/office/drawing/2014/main" id="{E182A2AF-EC47-4EB7-B0D6-D17170385FDD}"/>
              </a:ext>
            </a:extLst>
          </p:cNvPr>
          <p:cNvSpPr txBox="1"/>
          <p:nvPr/>
        </p:nvSpPr>
        <p:spPr>
          <a:xfrm>
            <a:off x="218198" y="1102860"/>
            <a:ext cx="11658116" cy="5078313"/>
          </a:xfrm>
          <a:prstGeom prst="rect">
            <a:avLst/>
          </a:prstGeom>
          <a:noFill/>
        </p:spPr>
        <p:txBody>
          <a:bodyPr wrap="square" rtlCol="0">
            <a:spAutoFit/>
          </a:bodyPr>
          <a:lstStyle/>
          <a:p>
            <a:r>
              <a:rPr lang="en-AU" sz="1600" dirty="0">
                <a:effectLst/>
                <a:latin typeface="Cambria" panose="02040503050406030204" pitchFamily="18" charset="0"/>
                <a:ea typeface="MS Mincho" panose="02020609040205080304" pitchFamily="49" charset="-128"/>
                <a:cs typeface="Times New Roman" panose="02020603050405020304" pitchFamily="18" charset="0"/>
              </a:rPr>
              <a:t># Use your web browser to navigate to: https://workshop.colorado.edu/rstudio/ </a:t>
            </a:r>
          </a:p>
          <a:p>
            <a:endParaRPr lang="en-AU"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#Login with your username and password</a:t>
            </a: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 </a:t>
            </a: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#Click on the “terminal” tab. This will take you to a UNIX like environment where you can copy the files over for this session’s #practical exercise</a:t>
            </a: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 </a:t>
            </a: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 Now go to your home directory, and move to the directory “MR” you previously created:</a:t>
            </a:r>
          </a:p>
          <a:p>
            <a:r>
              <a:rPr lang="en-AU" sz="1600" dirty="0">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 cd</a:t>
            </a:r>
            <a:endParaRPr lang="en-AU"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AU" sz="1600" dirty="0">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 cd MR</a:t>
            </a:r>
            <a:endParaRPr lang="en-AU"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 </a:t>
            </a: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 Copy the PRACTICAL2 directory from David Evans’ Faculty drive into this directory</a:t>
            </a:r>
          </a:p>
          <a:p>
            <a:r>
              <a:rPr lang="en-AU" sz="1600" dirty="0">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 cp -r /faculty/</a:t>
            </a:r>
            <a:r>
              <a:rPr lang="en-AU" sz="1600" dirty="0" err="1">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davide</a:t>
            </a:r>
            <a:r>
              <a:rPr lang="en-AU" sz="1600" dirty="0">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/BOULDER2021/PRACTICAL2 .</a:t>
            </a:r>
            <a:endParaRPr lang="en-AU"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 </a:t>
            </a: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#Move into your newly created PRACTICAL2 directory and print the working directory here</a:t>
            </a:r>
          </a:p>
          <a:p>
            <a:r>
              <a:rPr lang="en-AU" sz="1600" dirty="0">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 cd PRACTICAL2</a:t>
            </a:r>
            <a:endParaRPr lang="en-AU"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AU" sz="1600" dirty="0">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 </a:t>
            </a:r>
            <a:r>
              <a:rPr lang="en-AU" sz="1600" dirty="0" err="1">
                <a:solidFill>
                  <a:srgbClr val="595959"/>
                </a:solidFill>
                <a:effectLst/>
                <a:latin typeface="Verdana" panose="020B0604030504040204" pitchFamily="34" charset="0"/>
                <a:ea typeface="MS Mincho" panose="02020609040205080304" pitchFamily="49" charset="-128"/>
                <a:cs typeface="Times New Roman" panose="02020603050405020304" pitchFamily="18" charset="0"/>
              </a:rPr>
              <a:t>pwd</a:t>
            </a:r>
            <a:endParaRPr lang="en-AU" sz="1600" dirty="0">
              <a:solidFill>
                <a:srgbClr val="595959"/>
              </a:solidFill>
              <a:effectLst/>
              <a:latin typeface="Verdana" panose="020B0604030504040204" pitchFamily="34" charset="0"/>
              <a:ea typeface="MS Mincho" panose="02020609040205080304" pitchFamily="49" charset="-128"/>
              <a:cs typeface="Times New Roman" panose="02020603050405020304" pitchFamily="18" charset="0"/>
            </a:endParaRPr>
          </a:p>
          <a:p>
            <a:endParaRPr lang="en-AU"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AU" sz="1600" dirty="0">
                <a:effectLst/>
                <a:latin typeface="Cambria" panose="02040503050406030204" pitchFamily="18" charset="0"/>
                <a:ea typeface="MS Mincho" panose="02020609040205080304" pitchFamily="49" charset="-128"/>
                <a:cs typeface="Times New Roman" panose="02020603050405020304" pitchFamily="18" charset="0"/>
              </a:rPr>
              <a:t>#Instructions, commands and questions for this practical are located in the file Practical2.R</a:t>
            </a:r>
            <a:r>
              <a:rPr lang="en-AU" sz="1600" dirty="0">
                <a:latin typeface="Cambria" panose="02040503050406030204" pitchFamily="18" charset="0"/>
                <a:ea typeface="MS Mincho" panose="02020609040205080304" pitchFamily="49" charset="-128"/>
                <a:cs typeface="Times New Roman" panose="02020603050405020304" pitchFamily="18" charset="0"/>
              </a:rPr>
              <a:t> </a:t>
            </a:r>
            <a:endParaRPr lang="en-AU" sz="1600"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AU" sz="1800" dirty="0">
              <a:solidFill>
                <a:srgbClr val="595959"/>
              </a:solidFill>
              <a:effectLst/>
              <a:latin typeface="Verdana" panose="020B060403050404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971325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DD4C221-8C35-0846-89C0-D8683F493DDC}"/>
              </a:ext>
            </a:extLst>
          </p:cNvPr>
          <p:cNvPicPr>
            <a:picLocks noChangeAspect="1"/>
          </p:cNvPicPr>
          <p:nvPr/>
        </p:nvPicPr>
        <p:blipFill>
          <a:blip r:embed="rId2"/>
          <a:stretch>
            <a:fillRect/>
          </a:stretch>
        </p:blipFill>
        <p:spPr>
          <a:xfrm>
            <a:off x="2238375" y="2219533"/>
            <a:ext cx="7715250" cy="3571875"/>
          </a:xfrm>
          <a:prstGeom prst="rect">
            <a:avLst/>
          </a:prstGeom>
        </p:spPr>
      </p:pic>
      <p:sp>
        <p:nvSpPr>
          <p:cNvPr id="3" name="Title 2">
            <a:extLst>
              <a:ext uri="{FF2B5EF4-FFF2-40B4-BE49-F238E27FC236}">
                <a16:creationId xmlns:a16="http://schemas.microsoft.com/office/drawing/2014/main" id="{745A7400-CC6D-374D-B44B-2F0E3EBC9072}"/>
              </a:ext>
            </a:extLst>
          </p:cNvPr>
          <p:cNvSpPr>
            <a:spLocks noGrp="1"/>
          </p:cNvSpPr>
          <p:nvPr>
            <p:ph type="title"/>
          </p:nvPr>
        </p:nvSpPr>
        <p:spPr/>
        <p:txBody>
          <a:bodyPr>
            <a:normAutofit/>
          </a:bodyPr>
          <a:lstStyle/>
          <a:p>
            <a:r>
              <a:rPr lang="en-US" dirty="0" err="1"/>
              <a:t>Harmonise</a:t>
            </a:r>
            <a:r>
              <a:rPr lang="en-US" dirty="0"/>
              <a:t> exposure and outcome effects</a:t>
            </a:r>
          </a:p>
        </p:txBody>
      </p:sp>
    </p:spTree>
    <p:extLst>
      <p:ext uri="{BB962C8B-B14F-4D97-AF65-F5344CB8AC3E}">
        <p14:creationId xmlns:p14="http://schemas.microsoft.com/office/powerpoint/2010/main" val="3776626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667000" y="1209675"/>
            <a:ext cx="6858000" cy="4432434"/>
          </a:xfrm>
          <a:prstGeom prst="rect">
            <a:avLst/>
          </a:prstGeom>
        </p:spPr>
      </p:pic>
      <p:sp>
        <p:nvSpPr>
          <p:cNvPr id="3" name="TextBox 2"/>
          <p:cNvSpPr txBox="1"/>
          <p:nvPr/>
        </p:nvSpPr>
        <p:spPr>
          <a:xfrm>
            <a:off x="7941298" y="5723751"/>
            <a:ext cx="1474121" cy="300082"/>
          </a:xfrm>
          <a:prstGeom prst="rect">
            <a:avLst/>
          </a:prstGeom>
          <a:noFill/>
        </p:spPr>
        <p:txBody>
          <a:bodyPr wrap="none" rtlCol="0">
            <a:spAutoFit/>
          </a:bodyPr>
          <a:lstStyle/>
          <a:p>
            <a:r>
              <a:rPr lang="en-US" sz="1350" dirty="0" err="1"/>
              <a:t>Hartwig</a:t>
            </a:r>
            <a:r>
              <a:rPr lang="en-US" sz="1350" dirty="0"/>
              <a:t> et al 2017</a:t>
            </a:r>
          </a:p>
        </p:txBody>
      </p:sp>
      <p:sp>
        <p:nvSpPr>
          <p:cNvPr id="4" name="Title 1"/>
          <p:cNvSpPr txBox="1">
            <a:spLocks/>
          </p:cNvSpPr>
          <p:nvPr/>
        </p:nvSpPr>
        <p:spPr>
          <a:xfrm>
            <a:off x="1981200" y="253390"/>
            <a:ext cx="8229600" cy="874643"/>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dirty="0"/>
              <a:t>The Issue of Strand</a:t>
            </a:r>
          </a:p>
        </p:txBody>
      </p:sp>
    </p:spTree>
    <p:extLst>
      <p:ext uri="{BB962C8B-B14F-4D97-AF65-F5344CB8AC3E}">
        <p14:creationId xmlns:p14="http://schemas.microsoft.com/office/powerpoint/2010/main" val="1835863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016EF-9099-453A-A89E-B3CC60F132E8}"/>
              </a:ext>
            </a:extLst>
          </p:cNvPr>
          <p:cNvSpPr>
            <a:spLocks noGrp="1"/>
          </p:cNvSpPr>
          <p:nvPr>
            <p:ph type="title"/>
          </p:nvPr>
        </p:nvSpPr>
        <p:spPr/>
        <p:txBody>
          <a:bodyPr/>
          <a:lstStyle/>
          <a:p>
            <a:pPr algn="ctr"/>
            <a:r>
              <a:rPr lang="en-AU" dirty="0"/>
              <a:t>Sensitivity Analyses- BMI and CHD</a:t>
            </a:r>
          </a:p>
        </p:txBody>
      </p:sp>
      <p:sp>
        <p:nvSpPr>
          <p:cNvPr id="3" name="TextBox 2">
            <a:extLst>
              <a:ext uri="{FF2B5EF4-FFF2-40B4-BE49-F238E27FC236}">
                <a16:creationId xmlns:a16="http://schemas.microsoft.com/office/drawing/2014/main" id="{56464A43-2FE0-4610-B2EE-AC20B328133F}"/>
              </a:ext>
            </a:extLst>
          </p:cNvPr>
          <p:cNvSpPr txBox="1"/>
          <p:nvPr/>
        </p:nvSpPr>
        <p:spPr>
          <a:xfrm>
            <a:off x="1453333" y="1540565"/>
            <a:ext cx="9900467" cy="2031325"/>
          </a:xfrm>
          <a:prstGeom prst="rect">
            <a:avLst/>
          </a:prstGeom>
          <a:noFill/>
        </p:spPr>
        <p:txBody>
          <a:bodyPr wrap="none" rtlCol="0">
            <a:spAutoFit/>
          </a:bodyPr>
          <a:lstStyle/>
          <a:p>
            <a:endParaRPr lang="en-AU" dirty="0"/>
          </a:p>
          <a:p>
            <a:r>
              <a:rPr lang="en-AU" dirty="0"/>
              <a:t>		           </a:t>
            </a:r>
            <a:r>
              <a:rPr lang="en-AU" b="1" dirty="0"/>
              <a:t>parameter   estimate       se                       </a:t>
            </a:r>
            <a:r>
              <a:rPr lang="en-AU" b="1" dirty="0" err="1"/>
              <a:t>lower_CI</a:t>
            </a:r>
            <a:r>
              <a:rPr lang="en-AU" b="1" dirty="0"/>
              <a:t>      </a:t>
            </a:r>
            <a:r>
              <a:rPr lang="en-AU" b="1" dirty="0" err="1"/>
              <a:t>upper_CI</a:t>
            </a:r>
            <a:r>
              <a:rPr lang="en-AU" b="1" dirty="0"/>
              <a:t>     </a:t>
            </a:r>
            <a:r>
              <a:rPr lang="en-AU" b="1" dirty="0" err="1"/>
              <a:t>p_value</a:t>
            </a:r>
            <a:endParaRPr lang="en-AU" b="1" dirty="0"/>
          </a:p>
          <a:p>
            <a:r>
              <a:rPr lang="en-AU" b="1" dirty="0"/>
              <a:t>1 IVW</a:t>
            </a:r>
            <a:r>
              <a:rPr lang="en-AU" dirty="0"/>
              <a:t>			beta  0.287658553 0.086237732  0.11590122 0.459415882 0.001318512</a:t>
            </a:r>
          </a:p>
          <a:p>
            <a:r>
              <a:rPr lang="en-AU" b="1" dirty="0"/>
              <a:t>2 MR-Egger</a:t>
            </a:r>
            <a:r>
              <a:rPr lang="en-AU" dirty="0"/>
              <a:t>		beta  0.375935570 0.209803912 -0.04201525 0.793886395 0.077191677</a:t>
            </a:r>
          </a:p>
          <a:p>
            <a:r>
              <a:rPr lang="en-AU" b="1" dirty="0"/>
              <a:t>3 MR-Egger</a:t>
            </a:r>
            <a:r>
              <a:rPr lang="en-AU" dirty="0"/>
              <a:t>		alpha -0.002791481 0.006041587 -0.01482694 0.009243978 0.645387108</a:t>
            </a:r>
          </a:p>
          <a:p>
            <a:r>
              <a:rPr lang="en-AU" b="1" dirty="0"/>
              <a:t>4 </a:t>
            </a:r>
            <a:r>
              <a:rPr lang="en-AU" b="1" dirty="0" err="1"/>
              <a:t>Weighted_median</a:t>
            </a:r>
            <a:r>
              <a:rPr lang="en-AU" dirty="0"/>
              <a:t>	beta  0.379652982 0.117839188  0.08299413 0.554455224 0.005920437</a:t>
            </a:r>
          </a:p>
          <a:p>
            <a:r>
              <a:rPr lang="en-AU" b="1" dirty="0"/>
              <a:t>5 </a:t>
            </a:r>
            <a:r>
              <a:rPr lang="en-AU" b="1" dirty="0" err="1"/>
              <a:t>Weighted_mode</a:t>
            </a:r>
            <a:r>
              <a:rPr lang="en-AU" b="1" dirty="0"/>
              <a:t>	</a:t>
            </a:r>
            <a:r>
              <a:rPr lang="en-AU" dirty="0"/>
              <a:t>	beta  0.311258179 0.129426222  0.05758745 0.564928912 0.018610428</a:t>
            </a:r>
          </a:p>
        </p:txBody>
      </p:sp>
      <p:sp>
        <p:nvSpPr>
          <p:cNvPr id="4" name="Content Placeholder 2">
            <a:extLst>
              <a:ext uri="{FF2B5EF4-FFF2-40B4-BE49-F238E27FC236}">
                <a16:creationId xmlns:a16="http://schemas.microsoft.com/office/drawing/2014/main" id="{BC09F2E5-F2B2-4139-BBB3-7806FF6E5CA1}"/>
              </a:ext>
            </a:extLst>
          </p:cNvPr>
          <p:cNvSpPr txBox="1">
            <a:spLocks/>
          </p:cNvSpPr>
          <p:nvPr/>
        </p:nvSpPr>
        <p:spPr>
          <a:xfrm>
            <a:off x="957470" y="4370042"/>
            <a:ext cx="10515600" cy="14841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t>Results look very consistent!</a:t>
            </a:r>
          </a:p>
          <a:p>
            <a:r>
              <a:rPr lang="en-AU" dirty="0"/>
              <a:t>MR Egger lacks power- so look at coefficient rather than p value!</a:t>
            </a:r>
          </a:p>
          <a:p>
            <a:r>
              <a:rPr lang="en-AU" dirty="0"/>
              <a:t>MR Egger intercept is a test for </a:t>
            </a:r>
            <a:r>
              <a:rPr lang="en-AU" u="sng" dirty="0"/>
              <a:t>directional</a:t>
            </a:r>
            <a:r>
              <a:rPr lang="en-AU" dirty="0"/>
              <a:t> horizontal pleiotropy</a:t>
            </a:r>
          </a:p>
        </p:txBody>
      </p:sp>
    </p:spTree>
    <p:extLst>
      <p:ext uri="{BB962C8B-B14F-4D97-AF65-F5344CB8AC3E}">
        <p14:creationId xmlns:p14="http://schemas.microsoft.com/office/powerpoint/2010/main" val="2644796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TotalTime>
  <Words>478</Words>
  <Application>Microsoft Office PowerPoint</Application>
  <PresentationFormat>Widescreen</PresentationFormat>
  <Paragraphs>57</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Cambria</vt:lpstr>
      <vt:lpstr>Verdana</vt:lpstr>
      <vt:lpstr>Office Theme</vt:lpstr>
      <vt:lpstr>PowerPoint Presentation</vt:lpstr>
      <vt:lpstr>PowerPoint Presentation</vt:lpstr>
      <vt:lpstr>Mendelian randomization: Practical 2</vt:lpstr>
      <vt:lpstr>Harmonise exposure and outcome effects</vt:lpstr>
      <vt:lpstr>PowerPoint Presentation</vt:lpstr>
      <vt:lpstr>Sensitivity Analyses- BMI and CHD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Evans</dc:creator>
  <cp:lastModifiedBy>David Evans</cp:lastModifiedBy>
  <cp:revision>15</cp:revision>
  <dcterms:created xsi:type="dcterms:W3CDTF">2021-05-19T02:46:13Z</dcterms:created>
  <dcterms:modified xsi:type="dcterms:W3CDTF">2021-06-09T03:12:00Z</dcterms:modified>
</cp:coreProperties>
</file>