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9" r:id="rId3"/>
    <p:sldId id="637" r:id="rId4"/>
    <p:sldId id="638" r:id="rId5"/>
    <p:sldId id="256" r:id="rId6"/>
    <p:sldId id="257" r:id="rId7"/>
    <p:sldId id="260" r:id="rId8"/>
    <p:sldId id="6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69" autoAdjust="0"/>
  </p:normalViewPr>
  <p:slideViewPr>
    <p:cSldViewPr snapToGrid="0">
      <p:cViewPr varScale="1">
        <p:scale>
          <a:sx n="93" d="100"/>
          <a:sy n="93" d="100"/>
        </p:scale>
        <p:origin x="12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2FB7-5925-410B-9577-DB4D5AC4464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8E27-419B-4C09-B5B9-914E3C6263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6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3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8E27-419B-4C09-B5B9-914E3C62636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51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F8E27-419B-4C09-B5B9-914E3C62636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3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CFE-59D2-4465-8FF0-EA25ACDEC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0F5F8-8495-485C-B6C9-0D13CD82D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B8DA5-8DD0-4371-8505-36E6B2BD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87B4A-6FEF-46B0-A530-96C2C6B8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FD0A-CB1D-48F0-BB57-B3996E3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56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B1EC-A9EA-4CBE-ADDA-D1B7651E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C72E6-DB77-422A-9979-91F66BFD6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FB48-2D1C-49F3-88A8-7D9E61A6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07661-3EFE-4ED3-80F1-FD4C05C2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E8E00-18CB-4E9A-B9DA-531B54B8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84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2E924-2322-4731-A7BC-2A18687F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43EA4-8183-491C-A278-6BD064B6C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77D4-C17E-4E5B-87F9-A6281621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B663-FA1F-4203-B988-E31AAF1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969C-13B8-45CA-B577-5B2DC93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62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6B56-E0FA-43B9-A69A-5CD7D167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0354-F4B1-4222-81D3-E1726071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AA3B-56C3-4169-8A24-8CD81522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B99D-E906-410E-B7B4-87F89C53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E301A-8EE1-4F67-8432-989F857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23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B513-930D-4C88-98C8-B03FD7BA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40C60-916B-49E1-8691-A7DA32C2E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40A3-4478-45A2-B4D4-1F5FD973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AA6D-AB93-4725-8D91-F125702D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DE31-05B2-4DA4-BCB8-C7B77FBC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AE4D-F2F4-4F2D-A940-AA2BBEE3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B2C1-CE34-4490-B4E7-7BA962A5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34CDB-82D7-44EB-8CC3-744D9AF2F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3E9D6-327D-451A-A41E-538FD41B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0DF15-E2F6-4988-9766-5CC33814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ED953-5242-42FF-8442-FDA90CDF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06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9411-96C5-4490-9F9A-5EF608AD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11E3E-A0EB-40C6-8221-BF767C55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326F5-FEC5-426E-B0F4-5FDA0452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9A5B0-79B9-4BE5-9ED4-71795B083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72662-7642-46C5-95E6-C0D1DB24E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DC8AC-19B4-4E38-9FC7-A1F2B756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76B05-EB8D-448A-BBF5-9DDA0F05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73318-5888-4A7A-AD84-3EB1BBF9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7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7DED-08F9-41B4-8B86-39DFF867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4B247-AF55-4315-9735-0E1B12CC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3D717-7DCF-4B2A-95F4-362D0C01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1E264-35EE-4291-AB07-6A9C56CC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90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D35B5-0300-4BF7-B343-202CC3BB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B6F0A-6DBC-4F4D-893C-B29131D9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A53EE-EAE5-4C9D-A4E3-95DE1E78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4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11A1-8D83-4662-AA80-1AC48255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B273-BA86-4621-B648-2B4ACDFC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249C-F63C-4D7E-92B8-CA3896D9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9373-B49A-43A0-A6A4-AF0A972E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E9658-4779-4AF2-894B-948FCDF5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A906-89E5-4061-A2C6-1BA7F0D2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8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0398-17AB-4BA9-8B75-482C9E3D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A5F2A-FDA5-4D17-BB40-BCA2D00C6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CF83D-5DA0-40B5-B644-499A8FF6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0089-9A73-4D88-82EC-DD32C9B8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CF714-9F65-4B07-836C-9FA8A2CC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C8B8-27A0-4382-BD99-7204E2FF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5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40CC2-B970-4A9D-97D4-65651DCC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78068-EDFC-486F-B607-D7D0BD84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0F6-61E5-4F75-B8AE-D6B695AA5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1DC1-CF73-4879-83DA-EDE749926626}" type="datetimeFigureOut">
              <a:rPr lang="en-AU" smtClean="0"/>
              <a:t>11/06/2021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85990-2CE4-43B6-80C8-73B6FCA5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C8E6B-E478-4E38-BC8A-C4B609E50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2A8D-B4F0-4F59-9EF7-9E937C1D82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58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8A1654-72F2-4EDD-BA3F-C35E7F2A0170}"/>
              </a:ext>
            </a:extLst>
          </p:cNvPr>
          <p:cNvSpPr txBox="1">
            <a:spLocks/>
          </p:cNvSpPr>
          <p:nvPr/>
        </p:nvSpPr>
        <p:spPr>
          <a:xfrm>
            <a:off x="838200" y="2873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Mendelian randomization: Practical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C04DA4-2C51-4EEF-8888-9325A6C0DCE9}"/>
              </a:ext>
            </a:extLst>
          </p:cNvPr>
          <p:cNvSpPr txBox="1">
            <a:spLocks/>
          </p:cNvSpPr>
          <p:nvPr/>
        </p:nvSpPr>
        <p:spPr>
          <a:xfrm>
            <a:off x="1038497" y="1022050"/>
            <a:ext cx="10515600" cy="471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/>
              <a:t>Does C-Reactive Protein causally affect Blood Pressure?</a:t>
            </a:r>
          </a:p>
        </p:txBody>
      </p:sp>
      <p:pic>
        <p:nvPicPr>
          <p:cNvPr id="7" name="Picture 6" descr="A grassy field with trees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382855-4D9A-45F2-BC6E-B07370F6E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1" y="3031435"/>
            <a:ext cx="4922105" cy="3371642"/>
          </a:xfrm>
          <a:prstGeom prst="rect">
            <a:avLst/>
          </a:prstGeom>
        </p:spPr>
      </p:pic>
      <p:pic>
        <p:nvPicPr>
          <p:cNvPr id="9" name="Picture 8" descr="A picture containing text, ground, outdoor, street&#10;&#10;Description automatically generated">
            <a:extLst>
              <a:ext uri="{FF2B5EF4-FFF2-40B4-BE49-F238E27FC236}">
                <a16:creationId xmlns:a16="http://schemas.microsoft.com/office/drawing/2014/main" id="{DA09A220-2161-4A93-BA76-5A8C6137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86" y="1646654"/>
            <a:ext cx="4957226" cy="1964754"/>
          </a:xfrm>
          <a:prstGeom prst="rect">
            <a:avLst/>
          </a:prstGeom>
        </p:spPr>
      </p:pic>
      <p:pic>
        <p:nvPicPr>
          <p:cNvPr id="11" name="Picture 10" descr="A picture containing outdoor, tree, dog&#10;&#10;Description automatically generated">
            <a:extLst>
              <a:ext uri="{FF2B5EF4-FFF2-40B4-BE49-F238E27FC236}">
                <a16:creationId xmlns:a16="http://schemas.microsoft.com/office/drawing/2014/main" id="{865913DC-C460-448F-8E03-6930A141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28" y="3892863"/>
            <a:ext cx="2510214" cy="2510214"/>
          </a:xfrm>
          <a:prstGeom prst="rect">
            <a:avLst/>
          </a:prstGeom>
        </p:spPr>
      </p:pic>
      <p:pic>
        <p:nvPicPr>
          <p:cNvPr id="13" name="Picture 12" descr="A picture containing outdoor, sky, grass, building&#10;&#10;Description automatically generated">
            <a:extLst>
              <a:ext uri="{FF2B5EF4-FFF2-40B4-BE49-F238E27FC236}">
                <a16:creationId xmlns:a16="http://schemas.microsoft.com/office/drawing/2014/main" id="{F31A8A2D-2569-4477-8575-663C3837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1" y="4080628"/>
            <a:ext cx="3202025" cy="21346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1D0671-714C-46FE-9CAC-F24EF2E4862A}"/>
              </a:ext>
            </a:extLst>
          </p:cNvPr>
          <p:cNvSpPr txBox="1"/>
          <p:nvPr/>
        </p:nvSpPr>
        <p:spPr>
          <a:xfrm>
            <a:off x="2015309" y="6463563"/>
            <a:ext cx="990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The Flatirons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31717-EB8B-4BF0-B2D2-FE165A76C87D}"/>
              </a:ext>
            </a:extLst>
          </p:cNvPr>
          <p:cNvSpPr txBox="1"/>
          <p:nvPr/>
        </p:nvSpPr>
        <p:spPr>
          <a:xfrm>
            <a:off x="5956854" y="6463563"/>
            <a:ext cx="1853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“Ajax”- A Boulder Resident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6093B-10C8-4F0B-AABC-85F6ADF46D74}"/>
              </a:ext>
            </a:extLst>
          </p:cNvPr>
          <p:cNvSpPr txBox="1"/>
          <p:nvPr/>
        </p:nvSpPr>
        <p:spPr>
          <a:xfrm>
            <a:off x="9765127" y="6293618"/>
            <a:ext cx="1074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Hotel St Julien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ADE38-C511-4A01-8D51-8CDA5A288578}"/>
              </a:ext>
            </a:extLst>
          </p:cNvPr>
          <p:cNvSpPr txBox="1"/>
          <p:nvPr/>
        </p:nvSpPr>
        <p:spPr>
          <a:xfrm>
            <a:off x="9075405" y="3685565"/>
            <a:ext cx="968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Pearl St Mall</a:t>
            </a:r>
          </a:p>
        </p:txBody>
      </p:sp>
    </p:spTree>
    <p:extLst>
      <p:ext uri="{BB962C8B-B14F-4D97-AF65-F5344CB8AC3E}">
        <p14:creationId xmlns:p14="http://schemas.microsoft.com/office/powerpoint/2010/main" val="140448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4106-38A3-4C47-A576-AB37B957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Tutors</a:t>
            </a:r>
          </a:p>
        </p:txBody>
      </p:sp>
      <p:pic>
        <p:nvPicPr>
          <p:cNvPr id="4" name="Picture 3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D5C99B01-58ED-40FF-9C4B-91FA5CCC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1" y="2489964"/>
            <a:ext cx="1319591" cy="1325563"/>
          </a:xfrm>
          <a:prstGeom prst="rect">
            <a:avLst/>
          </a:prstGeom>
        </p:spPr>
      </p:pic>
      <p:pic>
        <p:nvPicPr>
          <p:cNvPr id="6" name="Picture 5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4E6B47C6-0BB9-4EB1-BC81-95D46C216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79" y="581588"/>
            <a:ext cx="1150891" cy="1720383"/>
          </a:xfrm>
          <a:prstGeom prst="rect">
            <a:avLst/>
          </a:prstGeom>
        </p:spPr>
      </p:pic>
      <p:pic>
        <p:nvPicPr>
          <p:cNvPr id="8" name="Picture 7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E9199E20-60F8-4F3F-92F0-9AE169E60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4" y="622615"/>
            <a:ext cx="1328160" cy="1051710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E8A89D7-B106-403C-A90B-D0AE94EED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3" y="4681170"/>
            <a:ext cx="1457325" cy="1457325"/>
          </a:xfrm>
          <a:prstGeom prst="rect">
            <a:avLst/>
          </a:prstGeom>
        </p:spPr>
      </p:pic>
      <p:pic>
        <p:nvPicPr>
          <p:cNvPr id="12" name="Picture 11" descr="A picture containing clothing, posing&#10;&#10;Description automatically generated">
            <a:extLst>
              <a:ext uri="{FF2B5EF4-FFF2-40B4-BE49-F238E27FC236}">
                <a16:creationId xmlns:a16="http://schemas.microsoft.com/office/drawing/2014/main" id="{E2956BD9-E02B-4A92-BAB2-CC5F6857E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83" y="3136362"/>
            <a:ext cx="1078992" cy="1438656"/>
          </a:xfrm>
          <a:prstGeom prst="rect">
            <a:avLst/>
          </a:prstGeom>
        </p:spPr>
      </p:pic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201ADFB-2402-4759-B487-AB1584097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81" y="932578"/>
            <a:ext cx="1219200" cy="1619250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817C08A-009B-47AF-B9E2-1AF9A4F5E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14" y="2168636"/>
            <a:ext cx="1318118" cy="1318118"/>
          </a:xfrm>
          <a:prstGeom prst="rect">
            <a:avLst/>
          </a:prstGeom>
        </p:spPr>
      </p:pic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9FD167E-72C0-4A90-82D0-AD52F7DB5F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57" y="3152745"/>
            <a:ext cx="1262167" cy="1325563"/>
          </a:xfrm>
          <a:prstGeom prst="rect">
            <a:avLst/>
          </a:prstGeom>
        </p:spPr>
      </p:pic>
      <p:pic>
        <p:nvPicPr>
          <p:cNvPr id="20" name="Picture 1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BFEDCCE-AFA9-4252-8069-0C2D9F8BC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42" y="4920919"/>
            <a:ext cx="1402829" cy="14028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661661-2D7C-4D59-81AD-2BEAF66F31AE}"/>
              </a:ext>
            </a:extLst>
          </p:cNvPr>
          <p:cNvSpPr txBox="1"/>
          <p:nvPr/>
        </p:nvSpPr>
        <p:spPr>
          <a:xfrm>
            <a:off x="3345855" y="5622334"/>
            <a:ext cx="185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Gunn-Helen Moen</a:t>
            </a:r>
          </a:p>
          <a:p>
            <a:pPr algn="ctr"/>
            <a:r>
              <a:rPr lang="en-AU" sz="1200" dirty="0"/>
              <a:t>(University of Oslo)</a:t>
            </a:r>
          </a:p>
          <a:p>
            <a:pPr algn="ctr"/>
            <a:r>
              <a:rPr lang="en-AU" sz="1200" dirty="0"/>
              <a:t>(University of Queensland)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05342-184A-4BF3-BEDD-783099AEFE02}"/>
              </a:ext>
            </a:extLst>
          </p:cNvPr>
          <p:cNvSpPr txBox="1"/>
          <p:nvPr/>
        </p:nvSpPr>
        <p:spPr>
          <a:xfrm>
            <a:off x="466815" y="6138495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Jodie Painter</a:t>
            </a:r>
          </a:p>
          <a:p>
            <a:pPr algn="ctr"/>
            <a:r>
              <a:rPr lang="en-AU" sz="1200" dirty="0"/>
              <a:t>(QIMR Berghofer</a:t>
            </a:r>
          </a:p>
          <a:p>
            <a:pPr algn="ctr"/>
            <a:r>
              <a:rPr lang="en-AU" sz="1200" dirty="0"/>
              <a:t>Medical Research Institute)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2E4C45-74BB-40C5-A6B1-41E3436DAF08}"/>
              </a:ext>
            </a:extLst>
          </p:cNvPr>
          <p:cNvSpPr txBox="1"/>
          <p:nvPr/>
        </p:nvSpPr>
        <p:spPr>
          <a:xfrm>
            <a:off x="363062" y="3907860"/>
            <a:ext cx="185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Daniel Hwang</a:t>
            </a:r>
          </a:p>
          <a:p>
            <a:pPr algn="ctr"/>
            <a:r>
              <a:rPr lang="en-AU" sz="1200" dirty="0"/>
              <a:t>(University of Queensland)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4455A0-21F5-4484-B3AC-5CEDCFB4D494}"/>
              </a:ext>
            </a:extLst>
          </p:cNvPr>
          <p:cNvSpPr txBox="1"/>
          <p:nvPr/>
        </p:nvSpPr>
        <p:spPr>
          <a:xfrm>
            <a:off x="760638" y="1659592"/>
            <a:ext cx="185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End Byrne</a:t>
            </a:r>
          </a:p>
          <a:p>
            <a:pPr algn="ctr"/>
            <a:r>
              <a:rPr lang="en-AU" sz="1200" dirty="0"/>
              <a:t>(University of Queensland)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01FDEE-FA28-4F92-A89A-013EF564C877}"/>
              </a:ext>
            </a:extLst>
          </p:cNvPr>
          <p:cNvSpPr txBox="1"/>
          <p:nvPr/>
        </p:nvSpPr>
        <p:spPr>
          <a:xfrm>
            <a:off x="2608527" y="3461316"/>
            <a:ext cx="185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Nicole Warrington</a:t>
            </a:r>
          </a:p>
          <a:p>
            <a:pPr algn="ctr"/>
            <a:r>
              <a:rPr lang="en-AU" sz="1200" dirty="0"/>
              <a:t>(University of Queensland)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41001-352F-4B3C-BA82-1EDDC9D855C4}"/>
              </a:ext>
            </a:extLst>
          </p:cNvPr>
          <p:cNvSpPr txBox="1"/>
          <p:nvPr/>
        </p:nvSpPr>
        <p:spPr>
          <a:xfrm>
            <a:off x="8255108" y="2320995"/>
            <a:ext cx="149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Emma Anderson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3812A-DD09-4282-894E-A877F1C20ACF}"/>
              </a:ext>
            </a:extLst>
          </p:cNvPr>
          <p:cNvSpPr txBox="1"/>
          <p:nvPr/>
        </p:nvSpPr>
        <p:spPr>
          <a:xfrm>
            <a:off x="7687762" y="4557850"/>
            <a:ext cx="149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Kaitlin Wade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56CD0E-7AB5-4012-977F-24C7F8238B6C}"/>
              </a:ext>
            </a:extLst>
          </p:cNvPr>
          <p:cNvSpPr txBox="1"/>
          <p:nvPr/>
        </p:nvSpPr>
        <p:spPr>
          <a:xfrm>
            <a:off x="9907323" y="4369525"/>
            <a:ext cx="149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Rebecca Richmond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EA1C8-6C8D-47F3-BA57-0FFEA4E731B9}"/>
              </a:ext>
            </a:extLst>
          </p:cNvPr>
          <p:cNvSpPr txBox="1"/>
          <p:nvPr/>
        </p:nvSpPr>
        <p:spPr>
          <a:xfrm>
            <a:off x="9307498" y="6320556"/>
            <a:ext cx="149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Tom Bond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4A6C6-41BA-49B7-AFD5-F9A40BDB5ADD}"/>
              </a:ext>
            </a:extLst>
          </p:cNvPr>
          <p:cNvSpPr txBox="1"/>
          <p:nvPr/>
        </p:nvSpPr>
        <p:spPr>
          <a:xfrm>
            <a:off x="10419264" y="2621454"/>
            <a:ext cx="149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Laurence Howe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pic>
        <p:nvPicPr>
          <p:cNvPr id="34" name="Picture 33" descr="A person smiling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28E0A203-92B6-4740-8BA2-B17FC3E0BA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83" y="2600857"/>
            <a:ext cx="1078992" cy="161894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08C4F3-D57F-44E7-AD34-D3A67119F339}"/>
              </a:ext>
            </a:extLst>
          </p:cNvPr>
          <p:cNvSpPr txBox="1"/>
          <p:nvPr/>
        </p:nvSpPr>
        <p:spPr>
          <a:xfrm>
            <a:off x="5247471" y="4266223"/>
            <a:ext cx="185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Dave Evans</a:t>
            </a:r>
          </a:p>
          <a:p>
            <a:pPr algn="ctr"/>
            <a:r>
              <a:rPr lang="en-AU" sz="1200" dirty="0"/>
              <a:t>(University of Queensland)</a:t>
            </a:r>
          </a:p>
          <a:p>
            <a:pPr algn="ctr"/>
            <a:r>
              <a:rPr lang="en-AU" sz="1200" dirty="0"/>
              <a:t>(University of Bristol)</a:t>
            </a: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32FF795-A273-4104-98FA-E1784CB2D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95" y="4466628"/>
            <a:ext cx="1323011" cy="11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304800"/>
            <a:ext cx="8206680" cy="1143000"/>
          </a:xfrm>
        </p:spPr>
        <p:txBody>
          <a:bodyPr/>
          <a:lstStyle/>
          <a:p>
            <a:r>
              <a:rPr lang="en-GB" sz="2800" dirty="0" err="1">
                <a:solidFill>
                  <a:srgbClr val="0070C0"/>
                </a:solidFill>
              </a:rPr>
              <a:t>Mendelian</a:t>
            </a:r>
            <a:r>
              <a:rPr lang="en-GB" sz="2800" dirty="0">
                <a:solidFill>
                  <a:srgbClr val="0070C0"/>
                </a:solidFill>
              </a:rPr>
              <a:t> randomization: Smoking and Lung Cancer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6743700" y="2556609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7273636" y="1447801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2286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2286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RANDOMIZATION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1600200" y="2579036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7543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1600200" y="3466214"/>
            <a:ext cx="16002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Heavy Smokers: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C/C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67437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EXPOSED: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SMOKERS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3886200" y="3466214"/>
            <a:ext cx="14859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Light/Non Smokers: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C/T or T/T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88011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CONTROL: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NON SMOKERS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00200" y="5959550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LUNG CANCER COMPARED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293918" y="2160182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8458200" y="2171396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3429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2971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8001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8572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6400800" y="5959550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LUNG CANCER COMPARED </a:t>
            </a:r>
          </a:p>
          <a:p>
            <a:pPr algn="ctr" eaLnBrk="0" hangingPunct="0"/>
            <a:r>
              <a:rPr lang="en-US" sz="1600" dirty="0">
                <a:latin typeface="Comic Sans MS" pitchFamily="66" charset="0"/>
              </a:rPr>
              <a:t>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1943100" y="4416057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5143500" y="4416057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6972300" y="4416057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10172700" y="4416057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429001" y="2271968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+ independent assortment</a:t>
            </a:r>
          </a:p>
        </p:txBody>
      </p:sp>
    </p:spTree>
    <p:extLst>
      <p:ext uri="{BB962C8B-B14F-4D97-AF65-F5344CB8AC3E}">
        <p14:creationId xmlns:p14="http://schemas.microsoft.com/office/powerpoint/2010/main" val="121833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Mendelian</a:t>
            </a:r>
            <a:r>
              <a:rPr lang="en-US" dirty="0">
                <a:solidFill>
                  <a:srgbClr val="0070C0"/>
                </a:solidFill>
              </a:rPr>
              <a:t> Randomization: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3 Core Assumptions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682954"/>
            <a:ext cx="99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SNP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17754" y="3682953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Exposure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30122" y="3682954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Outcome</a:t>
            </a:r>
            <a:endParaRPr lang="en-AU" sz="32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3197782" y="3975341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72064" y="3970986"/>
            <a:ext cx="1242034" cy="1"/>
          </a:xfrm>
          <a:prstGeom prst="straightConnector1">
            <a:avLst/>
          </a:prstGeom>
          <a:ln>
            <a:solidFill>
              <a:srgbClr val="4A7E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8008" y="1988841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Confounders</a:t>
            </a:r>
            <a:endParaRPr lang="en-A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07968" y="2755560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14098" y="2755560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02676" y="5507940"/>
            <a:ext cx="384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(1) SNP is associated with the exposure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1625" y="5867980"/>
            <a:ext cx="51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(2) SNP is NOT associated with confounding variables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1625" y="6228020"/>
            <a:ext cx="59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(3) SNP ONLY associated with outcome through the exposure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09256" y="2319157"/>
            <a:ext cx="3161553" cy="1373768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3832" y="27555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7809" y="255561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46C0A"/>
                </a:solidFill>
              </a:rPr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3713" y="393305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(1)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7286" y="495765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7969" y="5202371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7933C"/>
                </a:solidFill>
              </a:rPr>
              <a:t>(3)</a:t>
            </a:r>
          </a:p>
        </p:txBody>
      </p:sp>
      <p:cxnSp>
        <p:nvCxnSpPr>
          <p:cNvPr id="21" name="Elbow Connector 20"/>
          <p:cNvCxnSpPr>
            <a:stCxn id="3" idx="2"/>
          </p:cNvCxnSpPr>
          <p:nvPr/>
        </p:nvCxnSpPr>
        <p:spPr>
          <a:xfrm rot="16200000" flipH="1">
            <a:off x="5536666" y="1433737"/>
            <a:ext cx="898756" cy="6566739"/>
          </a:xfrm>
          <a:prstGeom prst="bentConnector2">
            <a:avLst/>
          </a:prstGeom>
          <a:ln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269414" y="4267728"/>
            <a:ext cx="0" cy="898757"/>
          </a:xfrm>
          <a:prstGeom prst="straightConnector1">
            <a:avLst/>
          </a:prstGeom>
          <a:ln>
            <a:solidFill>
              <a:srgbClr val="4A7EB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6E1591-9A41-4999-954D-B31F1D6DEA4A}"/>
              </a:ext>
            </a:extLst>
          </p:cNvPr>
          <p:cNvSpPr txBox="1"/>
          <p:nvPr/>
        </p:nvSpPr>
        <p:spPr>
          <a:xfrm>
            <a:off x="1419752" y="4787153"/>
            <a:ext cx="172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rs3091244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05038-C9DF-4C55-961B-52B6B131E3FA}"/>
              </a:ext>
            </a:extLst>
          </p:cNvPr>
          <p:cNvSpPr txBox="1"/>
          <p:nvPr/>
        </p:nvSpPr>
        <p:spPr>
          <a:xfrm>
            <a:off x="6508885" y="478715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CRP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AEEE5-253A-46D7-A33E-166B16F937AE}"/>
              </a:ext>
            </a:extLst>
          </p:cNvPr>
          <p:cNvSpPr txBox="1"/>
          <p:nvPr/>
        </p:nvSpPr>
        <p:spPr>
          <a:xfrm>
            <a:off x="10586625" y="4787153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SBP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CC7B4-7B75-4655-B877-9385D68E8A8C}"/>
              </a:ext>
            </a:extLst>
          </p:cNvPr>
          <p:cNvSpPr txBox="1"/>
          <p:nvPr/>
        </p:nvSpPr>
        <p:spPr>
          <a:xfrm>
            <a:off x="7671867" y="1560306"/>
            <a:ext cx="2290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/>
              <a:t>Confounders</a:t>
            </a:r>
          </a:p>
          <a:p>
            <a:pPr algn="ctr"/>
            <a:r>
              <a:rPr lang="en-AU" sz="2800" b="1" dirty="0"/>
              <a:t>(Income, HDL)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B34189-0E98-4D82-959E-240D4E224D4D}"/>
              </a:ext>
            </a:extLst>
          </p:cNvPr>
          <p:cNvCxnSpPr>
            <a:cxnSpLocks/>
          </p:cNvCxnSpPr>
          <p:nvPr/>
        </p:nvCxnSpPr>
        <p:spPr>
          <a:xfrm>
            <a:off x="3248061" y="5048763"/>
            <a:ext cx="30482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CC32E8-3623-4DC0-BEE0-AD51DFB01678}"/>
              </a:ext>
            </a:extLst>
          </p:cNvPr>
          <p:cNvCxnSpPr>
            <a:cxnSpLocks/>
          </p:cNvCxnSpPr>
          <p:nvPr/>
        </p:nvCxnSpPr>
        <p:spPr>
          <a:xfrm>
            <a:off x="7410758" y="5048763"/>
            <a:ext cx="30482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5074F-C63F-44DA-82A4-FED4CEC5AF12}"/>
              </a:ext>
            </a:extLst>
          </p:cNvPr>
          <p:cNvCxnSpPr>
            <a:endCxn id="5" idx="0"/>
          </p:cNvCxnSpPr>
          <p:nvPr/>
        </p:nvCxnSpPr>
        <p:spPr>
          <a:xfrm flipH="1">
            <a:off x="6892965" y="2612571"/>
            <a:ext cx="1610955" cy="21745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D51326-64A5-4642-808E-F494B154F896}"/>
              </a:ext>
            </a:extLst>
          </p:cNvPr>
          <p:cNvCxnSpPr>
            <a:cxnSpLocks/>
          </p:cNvCxnSpPr>
          <p:nvPr/>
        </p:nvCxnSpPr>
        <p:spPr>
          <a:xfrm>
            <a:off x="9026434" y="2612571"/>
            <a:ext cx="1541421" cy="20247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C0EB4B-2079-4441-AC2C-94ED0EF7F76A}"/>
              </a:ext>
            </a:extLst>
          </p:cNvPr>
          <p:cNvSpPr txBox="1"/>
          <p:nvPr/>
        </p:nvSpPr>
        <p:spPr>
          <a:xfrm>
            <a:off x="563813" y="1845828"/>
            <a:ext cx="2573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/>
              <a:t>Observational</a:t>
            </a:r>
            <a:r>
              <a:rPr lang="en-AU" sz="1600" dirty="0"/>
              <a:t> </a:t>
            </a:r>
            <a:r>
              <a:rPr lang="el-GR" sz="1600" dirty="0"/>
              <a:t>β</a:t>
            </a:r>
            <a:r>
              <a:rPr lang="en-AU" sz="1600" baseline="-25000" dirty="0"/>
              <a:t>CRP-SBP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BCFB6E-0B24-4ADF-BEAC-1CD5B67BC3B0}"/>
              </a:ext>
            </a:extLst>
          </p:cNvPr>
          <p:cNvSpPr txBox="1"/>
          <p:nvPr/>
        </p:nvSpPr>
        <p:spPr>
          <a:xfrm>
            <a:off x="5929707" y="6259670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SNP-SBP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D80CA1-EEB8-4E41-B092-DC7F8A981CFD}"/>
              </a:ext>
            </a:extLst>
          </p:cNvPr>
          <p:cNvSpPr txBox="1"/>
          <p:nvPr/>
        </p:nvSpPr>
        <p:spPr>
          <a:xfrm rot="20029114">
            <a:off x="3813049" y="2730553"/>
            <a:ext cx="150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SNP-INCOME</a:t>
            </a:r>
            <a:r>
              <a:rPr lang="en-AU" sz="1600" dirty="0"/>
              <a:t> = ???</a:t>
            </a:r>
            <a:endParaRPr lang="en-AU" sz="1600" baseline="30000" dirty="0"/>
          </a:p>
          <a:p>
            <a:r>
              <a:rPr lang="el-GR" sz="1600" dirty="0"/>
              <a:t>β</a:t>
            </a:r>
            <a:r>
              <a:rPr lang="en-AU" sz="1600" baseline="-25000" dirty="0"/>
              <a:t>SNP-HDL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F42A9-0545-48A4-AD51-F61ADCF97867}"/>
              </a:ext>
            </a:extLst>
          </p:cNvPr>
          <p:cNvSpPr txBox="1"/>
          <p:nvPr/>
        </p:nvSpPr>
        <p:spPr>
          <a:xfrm>
            <a:off x="8176497" y="5228290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CRP-SBP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958F49-13A9-4977-A3A6-57810CEA1D72}"/>
              </a:ext>
            </a:extLst>
          </p:cNvPr>
          <p:cNvSpPr txBox="1"/>
          <p:nvPr/>
        </p:nvSpPr>
        <p:spPr>
          <a:xfrm>
            <a:off x="3614650" y="5254910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SNP-CRP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9B7D8D-E8D7-43DB-A3BE-C119D26FFAC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281655" y="2060290"/>
            <a:ext cx="5366314" cy="272686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D9EB257-C38F-4027-B98D-884724B960FF}"/>
              </a:ext>
            </a:extLst>
          </p:cNvPr>
          <p:cNvSpPr txBox="1"/>
          <p:nvPr/>
        </p:nvSpPr>
        <p:spPr>
          <a:xfrm>
            <a:off x="5004001" y="2941908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00E248-1908-4F67-9BC1-A9626D7757B6}"/>
              </a:ext>
            </a:extLst>
          </p:cNvPr>
          <p:cNvSpPr txBox="1"/>
          <p:nvPr/>
        </p:nvSpPr>
        <p:spPr>
          <a:xfrm rot="18447003">
            <a:off x="6374510" y="3227591"/>
            <a:ext cx="1497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CRP-INCOME</a:t>
            </a:r>
            <a:r>
              <a:rPr lang="en-AU" sz="1600" dirty="0"/>
              <a:t> = ???</a:t>
            </a:r>
            <a:endParaRPr lang="en-AU" sz="1600" baseline="30000" dirty="0"/>
          </a:p>
          <a:p>
            <a:r>
              <a:rPr lang="el-GR" sz="1600" dirty="0"/>
              <a:t>β</a:t>
            </a:r>
            <a:r>
              <a:rPr lang="en-AU" sz="1600" baseline="-25000" dirty="0"/>
              <a:t>CRP-HDL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6FCA4D-8409-4261-8AF0-E898AC4A87D8}"/>
              </a:ext>
            </a:extLst>
          </p:cNvPr>
          <p:cNvSpPr txBox="1"/>
          <p:nvPr/>
        </p:nvSpPr>
        <p:spPr>
          <a:xfrm rot="3196461">
            <a:off x="9742863" y="3332554"/>
            <a:ext cx="148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INCOME-SBP</a:t>
            </a:r>
            <a:r>
              <a:rPr lang="en-AU" sz="1600" dirty="0"/>
              <a:t> = ???</a:t>
            </a:r>
            <a:endParaRPr lang="en-AU" sz="1600" baseline="30000" dirty="0"/>
          </a:p>
          <a:p>
            <a:r>
              <a:rPr lang="el-GR" sz="1600" dirty="0"/>
              <a:t>β</a:t>
            </a:r>
            <a:r>
              <a:rPr lang="en-AU" sz="1600" baseline="-25000" dirty="0"/>
              <a:t>HDL-SBP</a:t>
            </a:r>
            <a:r>
              <a:rPr lang="en-AU" sz="1600" dirty="0"/>
              <a:t> = ???</a:t>
            </a:r>
            <a:endParaRPr lang="en-AU" sz="1600" baseline="300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C08FA3-1847-4303-A882-AD196480EF85}"/>
              </a:ext>
            </a:extLst>
          </p:cNvPr>
          <p:cNvCxnSpPr/>
          <p:nvPr/>
        </p:nvCxnSpPr>
        <p:spPr>
          <a:xfrm flipV="1">
            <a:off x="2281654" y="6001178"/>
            <a:ext cx="8678631" cy="6004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7000E2-CF52-4379-B96D-EAEB59738F25}"/>
              </a:ext>
            </a:extLst>
          </p:cNvPr>
          <p:cNvCxnSpPr/>
          <p:nvPr/>
        </p:nvCxnSpPr>
        <p:spPr>
          <a:xfrm flipV="1">
            <a:off x="2281654" y="5689577"/>
            <a:ext cx="0" cy="3685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14D989-61EA-434E-8242-DC3E6059E4B1}"/>
              </a:ext>
            </a:extLst>
          </p:cNvPr>
          <p:cNvCxnSpPr/>
          <p:nvPr/>
        </p:nvCxnSpPr>
        <p:spPr>
          <a:xfrm flipV="1">
            <a:off x="10951585" y="5632653"/>
            <a:ext cx="0" cy="3685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6867B15B-EDFE-4FDD-8B05-503E0C8106C2}"/>
              </a:ext>
            </a:extLst>
          </p:cNvPr>
          <p:cNvSpPr txBox="1">
            <a:spLocks/>
          </p:cNvSpPr>
          <p:nvPr/>
        </p:nvSpPr>
        <p:spPr>
          <a:xfrm>
            <a:off x="838200" y="2873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Mendelian randomization: Practical 1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278A778-AA44-46FF-A90C-3803A644FC23}"/>
              </a:ext>
            </a:extLst>
          </p:cNvPr>
          <p:cNvSpPr txBox="1">
            <a:spLocks/>
          </p:cNvSpPr>
          <p:nvPr/>
        </p:nvSpPr>
        <p:spPr>
          <a:xfrm>
            <a:off x="1038497" y="1022050"/>
            <a:ext cx="10515600" cy="471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/>
              <a:t>Does C-Reactive Protein causally affect Blood Pressure?</a:t>
            </a:r>
          </a:p>
        </p:txBody>
      </p:sp>
    </p:spTree>
    <p:extLst>
      <p:ext uri="{BB962C8B-B14F-4D97-AF65-F5344CB8AC3E}">
        <p14:creationId xmlns:p14="http://schemas.microsoft.com/office/powerpoint/2010/main" val="189219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4324-2A98-4A45-ABE0-2BA4409E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AU" dirty="0"/>
              <a:t>Mendelian randomization: Practical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2A2AF-EC47-4EB7-B0D6-D17170385FDD}"/>
              </a:ext>
            </a:extLst>
          </p:cNvPr>
          <p:cNvSpPr txBox="1"/>
          <p:nvPr/>
        </p:nvSpPr>
        <p:spPr>
          <a:xfrm>
            <a:off x="218198" y="1102860"/>
            <a:ext cx="116581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 Use your web browser to navigate to: https://workshop.colorado.edu/rstudio/ </a:t>
            </a:r>
          </a:p>
          <a:p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#Login with your username and password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#Click on the “terminal” tab. This will take you to a UNIX like environment where you can copy the files over for this session’s #practical exercise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 Now go to your home directory, create a new working directory called “MR”, and move to it</a:t>
            </a: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cd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mkdir</a:t>
            </a:r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MR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cd MR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 Copy the PRACTICAL1 directory from David Evans’ Faculty drive into this directory</a:t>
            </a: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cp -r /faculty/</a:t>
            </a:r>
            <a:r>
              <a:rPr lang="en-AU" sz="160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davide</a:t>
            </a:r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/BOULDER2021/PRACTICAL1 .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#Move into your newly created PRACTICAL1 directory and print the working directory here</a:t>
            </a: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cd PRACTICAL1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pwd</a:t>
            </a:r>
            <a:endParaRPr lang="en-AU" sz="1600" dirty="0">
              <a:solidFill>
                <a:srgbClr val="595959"/>
              </a:solidFill>
              <a:effectLst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AU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AU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#You should be able to navigate to your hom</a:t>
            </a:r>
            <a:r>
              <a:rPr lang="en-AU" sz="16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 directory using the point and click windows style directory in the lower right hand half #of the R studio server (under the files tab). Download the file Mendelian_Randomization_Practical_Exercise_QUESTIONS.doc onto your local machine. #This file contains all the instructions for the practical. Open the file and complete the practical. </a:t>
            </a:r>
            <a:endParaRPr lang="en-AU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AU" sz="1800" dirty="0">
              <a:solidFill>
                <a:srgbClr val="595959"/>
              </a:solidFill>
              <a:effectLst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2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6E1591-9A41-4999-954D-B31F1D6DEA4A}"/>
              </a:ext>
            </a:extLst>
          </p:cNvPr>
          <p:cNvSpPr txBox="1"/>
          <p:nvPr/>
        </p:nvSpPr>
        <p:spPr>
          <a:xfrm>
            <a:off x="1419752" y="4787153"/>
            <a:ext cx="172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rs3091244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05038-C9DF-4C55-961B-52B6B131E3FA}"/>
              </a:ext>
            </a:extLst>
          </p:cNvPr>
          <p:cNvSpPr txBox="1"/>
          <p:nvPr/>
        </p:nvSpPr>
        <p:spPr>
          <a:xfrm>
            <a:off x="6508885" y="478715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CRP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AEEE5-253A-46D7-A33E-166B16F937AE}"/>
              </a:ext>
            </a:extLst>
          </p:cNvPr>
          <p:cNvSpPr txBox="1"/>
          <p:nvPr/>
        </p:nvSpPr>
        <p:spPr>
          <a:xfrm>
            <a:off x="10586625" y="4787153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SBP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CC7B4-7B75-4655-B877-9385D68E8A8C}"/>
              </a:ext>
            </a:extLst>
          </p:cNvPr>
          <p:cNvSpPr txBox="1"/>
          <p:nvPr/>
        </p:nvSpPr>
        <p:spPr>
          <a:xfrm>
            <a:off x="7671867" y="1560306"/>
            <a:ext cx="2290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/>
              <a:t>Confounders</a:t>
            </a:r>
          </a:p>
          <a:p>
            <a:pPr algn="ctr"/>
            <a:r>
              <a:rPr lang="en-AU" sz="2800" b="1" dirty="0"/>
              <a:t>(Income, HDL)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B34189-0E98-4D82-959E-240D4E224D4D}"/>
              </a:ext>
            </a:extLst>
          </p:cNvPr>
          <p:cNvCxnSpPr>
            <a:cxnSpLocks/>
          </p:cNvCxnSpPr>
          <p:nvPr/>
        </p:nvCxnSpPr>
        <p:spPr>
          <a:xfrm>
            <a:off x="3248061" y="5048763"/>
            <a:ext cx="30482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CC32E8-3623-4DC0-BEE0-AD51DFB01678}"/>
              </a:ext>
            </a:extLst>
          </p:cNvPr>
          <p:cNvCxnSpPr>
            <a:cxnSpLocks/>
          </p:cNvCxnSpPr>
          <p:nvPr/>
        </p:nvCxnSpPr>
        <p:spPr>
          <a:xfrm>
            <a:off x="7410758" y="5048763"/>
            <a:ext cx="30482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5074F-C63F-44DA-82A4-FED4CEC5AF12}"/>
              </a:ext>
            </a:extLst>
          </p:cNvPr>
          <p:cNvCxnSpPr>
            <a:endCxn id="5" idx="0"/>
          </p:cNvCxnSpPr>
          <p:nvPr/>
        </p:nvCxnSpPr>
        <p:spPr>
          <a:xfrm flipH="1">
            <a:off x="6892965" y="2612571"/>
            <a:ext cx="1610955" cy="21745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D51326-64A5-4642-808E-F494B154F896}"/>
              </a:ext>
            </a:extLst>
          </p:cNvPr>
          <p:cNvCxnSpPr>
            <a:cxnSpLocks/>
          </p:cNvCxnSpPr>
          <p:nvPr/>
        </p:nvCxnSpPr>
        <p:spPr>
          <a:xfrm>
            <a:off x="9026434" y="2612571"/>
            <a:ext cx="1541421" cy="20247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C0EB4B-2079-4441-AC2C-94ED0EF7F76A}"/>
              </a:ext>
            </a:extLst>
          </p:cNvPr>
          <p:cNvSpPr txBox="1"/>
          <p:nvPr/>
        </p:nvSpPr>
        <p:spPr>
          <a:xfrm>
            <a:off x="581251" y="527582"/>
            <a:ext cx="495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/>
              <a:t>Observational</a:t>
            </a:r>
            <a:r>
              <a:rPr lang="en-AU" sz="1600" dirty="0"/>
              <a:t> </a:t>
            </a:r>
            <a:r>
              <a:rPr lang="el-GR" sz="1600" dirty="0"/>
              <a:t>β</a:t>
            </a:r>
            <a:r>
              <a:rPr lang="en-AU" sz="1600" baseline="-25000" dirty="0"/>
              <a:t>CRP-SBP</a:t>
            </a:r>
            <a:r>
              <a:rPr lang="en-AU" sz="1600" dirty="0"/>
              <a:t> = 19.1 mmHg/CRP Unit; P &lt; 2x10</a:t>
            </a:r>
            <a:r>
              <a:rPr lang="en-AU" sz="1600" baseline="30000" dirty="0"/>
              <a:t>-16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BCFB6E-0B24-4ADF-BEAC-1CD5B67BC3B0}"/>
              </a:ext>
            </a:extLst>
          </p:cNvPr>
          <p:cNvSpPr txBox="1"/>
          <p:nvPr/>
        </p:nvSpPr>
        <p:spPr>
          <a:xfrm>
            <a:off x="5929707" y="6259670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SNP-SBP</a:t>
            </a:r>
            <a:r>
              <a:rPr lang="en-AU" sz="1600" dirty="0"/>
              <a:t> = -0.10; P = 0.47</a:t>
            </a:r>
            <a:endParaRPr lang="en-AU" sz="16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D80CA1-EEB8-4E41-B092-DC7F8A981CFD}"/>
              </a:ext>
            </a:extLst>
          </p:cNvPr>
          <p:cNvSpPr txBox="1"/>
          <p:nvPr/>
        </p:nvSpPr>
        <p:spPr>
          <a:xfrm rot="20029114">
            <a:off x="3337759" y="2730553"/>
            <a:ext cx="245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SNP-INCOME</a:t>
            </a:r>
            <a:r>
              <a:rPr lang="en-AU" sz="1600" dirty="0"/>
              <a:t> = 0.0014; P = 0.9</a:t>
            </a:r>
            <a:endParaRPr lang="en-AU" sz="1600" baseline="30000" dirty="0"/>
          </a:p>
          <a:p>
            <a:r>
              <a:rPr lang="el-GR" sz="1600" dirty="0"/>
              <a:t>β</a:t>
            </a:r>
            <a:r>
              <a:rPr lang="en-AU" sz="1600" baseline="-25000" dirty="0"/>
              <a:t>SNP-HDL</a:t>
            </a:r>
            <a:r>
              <a:rPr lang="en-AU" sz="1600" dirty="0"/>
              <a:t> = 0.0025; P = 0.07</a:t>
            </a:r>
            <a:endParaRPr lang="en-AU" sz="16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F42A9-0545-48A4-AD51-F61ADCF97867}"/>
              </a:ext>
            </a:extLst>
          </p:cNvPr>
          <p:cNvSpPr txBox="1"/>
          <p:nvPr/>
        </p:nvSpPr>
        <p:spPr>
          <a:xfrm>
            <a:off x="7274070" y="5254910"/>
            <a:ext cx="3349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CRP-SBP</a:t>
            </a:r>
            <a:r>
              <a:rPr lang="en-AU" sz="1600" dirty="0"/>
              <a:t> = -2.4 mmHg/CRP Unit; P = 0.5</a:t>
            </a:r>
            <a:endParaRPr lang="en-AU" sz="1600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958F49-13A9-4977-A3A6-57810CEA1D72}"/>
              </a:ext>
            </a:extLst>
          </p:cNvPr>
          <p:cNvSpPr txBox="1"/>
          <p:nvPr/>
        </p:nvSpPr>
        <p:spPr>
          <a:xfrm>
            <a:off x="3614650" y="5254910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SNP-CRP</a:t>
            </a:r>
            <a:r>
              <a:rPr lang="en-AU" sz="1600" dirty="0"/>
              <a:t> = 0.04; P &lt; 2x10</a:t>
            </a:r>
            <a:r>
              <a:rPr lang="en-AU" sz="1600" baseline="30000" dirty="0"/>
              <a:t>-16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9B7D8D-E8D7-43DB-A3BE-C119D26FFAC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281655" y="2060290"/>
            <a:ext cx="5366314" cy="272686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D9EB257-C38F-4027-B98D-884724B960FF}"/>
              </a:ext>
            </a:extLst>
          </p:cNvPr>
          <p:cNvSpPr txBox="1"/>
          <p:nvPr/>
        </p:nvSpPr>
        <p:spPr>
          <a:xfrm>
            <a:off x="5004001" y="2941908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00E248-1908-4F67-9BC1-A9626D7757B6}"/>
              </a:ext>
            </a:extLst>
          </p:cNvPr>
          <p:cNvSpPr txBox="1"/>
          <p:nvPr/>
        </p:nvSpPr>
        <p:spPr>
          <a:xfrm rot="18447003">
            <a:off x="5766171" y="3227591"/>
            <a:ext cx="271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CRP-INCOME</a:t>
            </a:r>
            <a:r>
              <a:rPr lang="en-AU" sz="1600" dirty="0"/>
              <a:t> = -0.06; P &lt; 2x10</a:t>
            </a:r>
            <a:r>
              <a:rPr lang="en-AU" sz="1600" baseline="30000" dirty="0"/>
              <a:t>-16</a:t>
            </a:r>
          </a:p>
          <a:p>
            <a:r>
              <a:rPr lang="el-GR" sz="1600" dirty="0"/>
              <a:t>β</a:t>
            </a:r>
            <a:r>
              <a:rPr lang="en-AU" sz="1600" baseline="-25000" dirty="0"/>
              <a:t>CRP-HDL</a:t>
            </a:r>
            <a:r>
              <a:rPr lang="en-AU" sz="1600" dirty="0"/>
              <a:t> = -0.57; P &lt; 2x10</a:t>
            </a:r>
            <a:r>
              <a:rPr lang="en-AU" sz="1600" baseline="30000" dirty="0"/>
              <a:t>-16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6FCA4D-8409-4261-8AF0-E898AC4A87D8}"/>
              </a:ext>
            </a:extLst>
          </p:cNvPr>
          <p:cNvSpPr txBox="1"/>
          <p:nvPr/>
        </p:nvSpPr>
        <p:spPr>
          <a:xfrm rot="3196461">
            <a:off x="9180209" y="3332554"/>
            <a:ext cx="2613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AU" sz="1600" baseline="-25000" dirty="0"/>
              <a:t>INCOME-SBP</a:t>
            </a:r>
            <a:r>
              <a:rPr lang="en-AU" sz="1600" dirty="0"/>
              <a:t> = -0.93; P &lt; 2x10</a:t>
            </a:r>
            <a:r>
              <a:rPr lang="en-AU" sz="1600" baseline="30000" dirty="0"/>
              <a:t>-16</a:t>
            </a:r>
          </a:p>
          <a:p>
            <a:r>
              <a:rPr lang="el-GR" sz="1600" dirty="0"/>
              <a:t>β</a:t>
            </a:r>
            <a:r>
              <a:rPr lang="en-AU" sz="1600" baseline="-25000" dirty="0"/>
              <a:t>HDL-SBP</a:t>
            </a:r>
            <a:r>
              <a:rPr lang="en-AU" sz="1600" dirty="0"/>
              <a:t> = -28.4; P &lt; 2x10</a:t>
            </a:r>
            <a:r>
              <a:rPr lang="en-AU" sz="1600" baseline="30000" dirty="0"/>
              <a:t>-16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C08FA3-1847-4303-A882-AD196480EF85}"/>
              </a:ext>
            </a:extLst>
          </p:cNvPr>
          <p:cNvCxnSpPr/>
          <p:nvPr/>
        </p:nvCxnSpPr>
        <p:spPr>
          <a:xfrm flipV="1">
            <a:off x="2281654" y="6001178"/>
            <a:ext cx="8678631" cy="6004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7000E2-CF52-4379-B96D-EAEB59738F25}"/>
              </a:ext>
            </a:extLst>
          </p:cNvPr>
          <p:cNvCxnSpPr/>
          <p:nvPr/>
        </p:nvCxnSpPr>
        <p:spPr>
          <a:xfrm flipV="1">
            <a:off x="2281654" y="5689577"/>
            <a:ext cx="0" cy="3685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14D989-61EA-434E-8242-DC3E6059E4B1}"/>
              </a:ext>
            </a:extLst>
          </p:cNvPr>
          <p:cNvCxnSpPr/>
          <p:nvPr/>
        </p:nvCxnSpPr>
        <p:spPr>
          <a:xfrm flipV="1">
            <a:off x="10951585" y="5632653"/>
            <a:ext cx="0" cy="3685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6631-0AE7-4EAE-9F8C-EA43F83E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Responsible Conduct of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20B8-8ED0-45BB-BE2A-D978AA8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should PRS’s be used for? Clinical risk prediction; lifestyle choices; preventative medical intervention; insurance assessment; how about educational attainment prediction and assignment to school programs; prenatal testing and embryo selection; partner choice? Discuss!</a:t>
            </a:r>
          </a:p>
        </p:txBody>
      </p:sp>
    </p:spTree>
    <p:extLst>
      <p:ext uri="{BB962C8B-B14F-4D97-AF65-F5344CB8AC3E}">
        <p14:creationId xmlns:p14="http://schemas.microsoft.com/office/powerpoint/2010/main" val="260830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669</Words>
  <Application>Microsoft Office PowerPoint</Application>
  <PresentationFormat>Widescreen</PresentationFormat>
  <Paragraphs>125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Comic Sans MS</vt:lpstr>
      <vt:lpstr>Verdana</vt:lpstr>
      <vt:lpstr>Office Theme</vt:lpstr>
      <vt:lpstr>PowerPoint Presentation</vt:lpstr>
      <vt:lpstr>Tutors</vt:lpstr>
      <vt:lpstr>Mendelian randomization: Smoking and Lung Cancer</vt:lpstr>
      <vt:lpstr>Mendelian Randomization:  3 Core Assumptions</vt:lpstr>
      <vt:lpstr>PowerPoint Presentation</vt:lpstr>
      <vt:lpstr>Mendelian randomization: Practical 1</vt:lpstr>
      <vt:lpstr>PowerPoint Presentation</vt:lpstr>
      <vt:lpstr>Responsible Conduct of Research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19</cp:revision>
  <dcterms:created xsi:type="dcterms:W3CDTF">2021-05-19T02:46:13Z</dcterms:created>
  <dcterms:modified xsi:type="dcterms:W3CDTF">2021-06-11T04:06:22Z</dcterms:modified>
</cp:coreProperties>
</file>