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BD9F5-60B4-447C-BC70-54ABE5A23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12D05-DCC5-4633-B938-15AA7E771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F187D-8659-4BED-9F43-C9B0F150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27C88-3210-4142-8CD3-42D79FEC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88BAA-188B-4664-980D-E2D49987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661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3CF11-BD7D-43AC-B18D-4F20E07A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59A21-B78B-49FA-83E0-067666D06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44531-C1B7-40DE-84DC-B2560274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FAEAB-7B62-45E8-B8C7-6F859B9A0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E88F3-B7D4-4B67-A37F-B27E05C7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555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CD33A2-FA8C-4C2E-B21B-51B876751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0956C-7F34-4F3E-83CB-5415A13B6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0E-EAB0-46EC-8F27-8883CB39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1E8B4-766D-4F45-9BCF-20594DE5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E008F-E33C-4AAF-8FCA-83EA782C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532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F157B-D0F6-406F-9934-CFCFEE5C8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89CB1-85DB-49FC-97F3-44A8D381C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A9DBB-7912-41A6-B636-10814D8B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412E5-AF8D-4145-9075-B823F2D9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169A-052C-4B50-8C71-7852D043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430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AC7EB-D744-4615-B90E-F71AA11F2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5F4E1-C46A-432F-8B70-DEA16A57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83B15-A82D-4BA5-8C2E-43CEEB0BD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F2CA8-BDF3-467E-88F0-B671021C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45AF5-6B42-44C4-B7F6-FA349C33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524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A9DC-C0F7-41A5-8984-5ED68DEE3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B52F8-7309-4920-883A-B1A7B7157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6878-595A-4367-9135-7E440E108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A5581-14EB-47A7-A8A0-C1E1076B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51630-E201-4527-8A71-90D2B06B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FAD4B-3846-4377-B286-0A1A9600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343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2DC8-2438-4946-B3EB-4A75454FC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C2410-71BB-4735-8821-674EB172B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A57C0-E270-42E7-930D-B6E2F3787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3F3B3-E32C-4FC4-A863-DFE62952D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37CA92-A492-43C6-8A30-AAAC996FC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5746D-9C0D-4664-96E7-EEF87812B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1A911-DA44-46AC-85D8-E0B93AEE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B7C702-93EB-499C-8C21-305DC4D8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164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1C4B-2D3C-40FD-8B85-EC10A11B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266FE-00F9-4500-B244-5AA45CAB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5EFB7-AC94-4761-BA9D-423E981F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64B2B4-A44C-4997-9448-357E2464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083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EABBCD-0323-42E2-BE91-BBDB2A756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B1649F-8CAA-45A0-AC8C-70CF0B1A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AA39A-0B16-4C90-ADB4-4F334D5D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091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6E85-1300-4A77-8D61-0B9F77C9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D05E3-0264-4896-A278-F6148E8F9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CE178-337B-48F9-B271-91EF4BE59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1CF7D-B7B0-45D7-B31E-D8740F67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7A663-DBFA-4872-978A-07DA4016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50F60-4891-4900-B890-450589DB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988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D604F-C3AD-4C69-BA2F-85CD70526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C6279-B910-466F-BBA8-07216A267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0DE8E-A3F5-4450-B5B5-90D0AE9FD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12C76-91C0-4791-AA5B-27038E369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4CD0A-FE6E-42BD-A4C5-E073DB0A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0CED9-97B0-4C87-97D6-0BDE2AE6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976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8FA604-1B9F-4949-A60E-AFA8A4975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15567-FFF2-4E3C-BF1E-F8EF82698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47EFC-A3BE-4494-9F94-8DCB6CA85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A4A57-0F02-445F-AB03-DCF206D9455D}" type="datetimeFigureOut">
              <a:rPr lang="en-AU" smtClean="0"/>
              <a:t>8/06/2021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DD75D-ADAF-4DB2-A8FC-83A5851D9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39D0D-5CB4-4277-B21C-E79D7AB53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72F0-A798-4770-B746-6D37DF69E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793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6E1591-9A41-4999-954D-B31F1D6DEA4A}"/>
              </a:ext>
            </a:extLst>
          </p:cNvPr>
          <p:cNvSpPr txBox="1"/>
          <p:nvPr/>
        </p:nvSpPr>
        <p:spPr>
          <a:xfrm>
            <a:off x="1419752" y="4787153"/>
            <a:ext cx="172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rs3091244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05038-C9DF-4C55-961B-52B6B131E3FA}"/>
              </a:ext>
            </a:extLst>
          </p:cNvPr>
          <p:cNvSpPr txBox="1"/>
          <p:nvPr/>
        </p:nvSpPr>
        <p:spPr>
          <a:xfrm>
            <a:off x="6508885" y="4787153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CRP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CAEEE5-253A-46D7-A33E-166B16F937AE}"/>
              </a:ext>
            </a:extLst>
          </p:cNvPr>
          <p:cNvSpPr txBox="1"/>
          <p:nvPr/>
        </p:nvSpPr>
        <p:spPr>
          <a:xfrm>
            <a:off x="10586625" y="4787153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SBP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CC7B4-7B75-4655-B877-9385D68E8A8C}"/>
              </a:ext>
            </a:extLst>
          </p:cNvPr>
          <p:cNvSpPr txBox="1"/>
          <p:nvPr/>
        </p:nvSpPr>
        <p:spPr>
          <a:xfrm>
            <a:off x="7671867" y="1560306"/>
            <a:ext cx="2290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Confounders</a:t>
            </a:r>
          </a:p>
          <a:p>
            <a:pPr algn="ctr"/>
            <a:r>
              <a:rPr lang="en-AU" sz="2800" b="1" dirty="0"/>
              <a:t>(Income, HDL)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B34189-0E98-4D82-959E-240D4E224D4D}"/>
              </a:ext>
            </a:extLst>
          </p:cNvPr>
          <p:cNvCxnSpPr>
            <a:cxnSpLocks/>
          </p:cNvCxnSpPr>
          <p:nvPr/>
        </p:nvCxnSpPr>
        <p:spPr>
          <a:xfrm>
            <a:off x="3248061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CC32E8-3623-4DC0-BEE0-AD51DFB01678}"/>
              </a:ext>
            </a:extLst>
          </p:cNvPr>
          <p:cNvCxnSpPr>
            <a:cxnSpLocks/>
          </p:cNvCxnSpPr>
          <p:nvPr/>
        </p:nvCxnSpPr>
        <p:spPr>
          <a:xfrm>
            <a:off x="7410758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85074F-C63F-44DA-82A4-FED4CEC5AF12}"/>
              </a:ext>
            </a:extLst>
          </p:cNvPr>
          <p:cNvCxnSpPr>
            <a:endCxn id="5" idx="0"/>
          </p:cNvCxnSpPr>
          <p:nvPr/>
        </p:nvCxnSpPr>
        <p:spPr>
          <a:xfrm flipH="1">
            <a:off x="6892965" y="2612571"/>
            <a:ext cx="1610955" cy="21745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D51326-64A5-4642-808E-F494B154F896}"/>
              </a:ext>
            </a:extLst>
          </p:cNvPr>
          <p:cNvCxnSpPr>
            <a:cxnSpLocks/>
          </p:cNvCxnSpPr>
          <p:nvPr/>
        </p:nvCxnSpPr>
        <p:spPr>
          <a:xfrm>
            <a:off x="9026434" y="2612571"/>
            <a:ext cx="1541421" cy="2024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9C0EB4B-2079-4441-AC2C-94ED0EF7F76A}"/>
              </a:ext>
            </a:extLst>
          </p:cNvPr>
          <p:cNvSpPr txBox="1"/>
          <p:nvPr/>
        </p:nvSpPr>
        <p:spPr>
          <a:xfrm>
            <a:off x="581251" y="527582"/>
            <a:ext cx="2573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Observational</a:t>
            </a:r>
            <a:r>
              <a:rPr lang="en-AU" sz="1600" dirty="0"/>
              <a:t> </a:t>
            </a:r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BCFB6E-0B24-4ADF-BEAC-1CD5B67BC3B0}"/>
              </a:ext>
            </a:extLst>
          </p:cNvPr>
          <p:cNvSpPr txBox="1"/>
          <p:nvPr/>
        </p:nvSpPr>
        <p:spPr>
          <a:xfrm>
            <a:off x="5929707" y="6259670"/>
            <a:ext cx="1242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D80CA1-EEB8-4E41-B092-DC7F8A981CFD}"/>
              </a:ext>
            </a:extLst>
          </p:cNvPr>
          <p:cNvSpPr txBox="1"/>
          <p:nvPr/>
        </p:nvSpPr>
        <p:spPr>
          <a:xfrm rot="20029114">
            <a:off x="3813049" y="2730553"/>
            <a:ext cx="150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SNP-INCOME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SNP-HDL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9F42A9-0545-48A4-AD51-F61ADCF97867}"/>
              </a:ext>
            </a:extLst>
          </p:cNvPr>
          <p:cNvSpPr txBox="1"/>
          <p:nvPr/>
        </p:nvSpPr>
        <p:spPr>
          <a:xfrm>
            <a:off x="8176497" y="5228290"/>
            <a:ext cx="1237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958F49-13A9-4977-A3A6-57810CEA1D72}"/>
              </a:ext>
            </a:extLst>
          </p:cNvPr>
          <p:cNvSpPr txBox="1"/>
          <p:nvPr/>
        </p:nvSpPr>
        <p:spPr>
          <a:xfrm>
            <a:off x="3614650" y="5254910"/>
            <a:ext cx="1252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SNP-CRP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9B7D8D-E8D7-43DB-A3BE-C119D26FFAC2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281655" y="2060290"/>
            <a:ext cx="5366314" cy="2726863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D9EB257-C38F-4027-B98D-884724B960FF}"/>
              </a:ext>
            </a:extLst>
          </p:cNvPr>
          <p:cNvSpPr txBox="1"/>
          <p:nvPr/>
        </p:nvSpPr>
        <p:spPr>
          <a:xfrm>
            <a:off x="5004001" y="2941908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00E248-1908-4F67-9BC1-A9626D7757B6}"/>
              </a:ext>
            </a:extLst>
          </p:cNvPr>
          <p:cNvSpPr txBox="1"/>
          <p:nvPr/>
        </p:nvSpPr>
        <p:spPr>
          <a:xfrm rot="18447003">
            <a:off x="6374510" y="3227591"/>
            <a:ext cx="1497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CRP-INCOME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CRP-HDL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6FCA4D-8409-4261-8AF0-E898AC4A87D8}"/>
              </a:ext>
            </a:extLst>
          </p:cNvPr>
          <p:cNvSpPr txBox="1"/>
          <p:nvPr/>
        </p:nvSpPr>
        <p:spPr>
          <a:xfrm rot="3196461">
            <a:off x="9742863" y="3332554"/>
            <a:ext cx="1488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INCOME-SBP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HDL-SBP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CC08FA3-1847-4303-A882-AD196480EF85}"/>
              </a:ext>
            </a:extLst>
          </p:cNvPr>
          <p:cNvCxnSpPr/>
          <p:nvPr/>
        </p:nvCxnSpPr>
        <p:spPr>
          <a:xfrm flipV="1">
            <a:off x="2281654" y="6001178"/>
            <a:ext cx="8678631" cy="6004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7000E2-CF52-4379-B96D-EAEB59738F25}"/>
              </a:ext>
            </a:extLst>
          </p:cNvPr>
          <p:cNvCxnSpPr/>
          <p:nvPr/>
        </p:nvCxnSpPr>
        <p:spPr>
          <a:xfrm flipV="1">
            <a:off x="2281654" y="5689577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14D989-61EA-434E-8242-DC3E6059E4B1}"/>
              </a:ext>
            </a:extLst>
          </p:cNvPr>
          <p:cNvCxnSpPr/>
          <p:nvPr/>
        </p:nvCxnSpPr>
        <p:spPr>
          <a:xfrm flipV="1">
            <a:off x="10951585" y="5632653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19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6E1591-9A41-4999-954D-B31F1D6DEA4A}"/>
              </a:ext>
            </a:extLst>
          </p:cNvPr>
          <p:cNvSpPr txBox="1"/>
          <p:nvPr/>
        </p:nvSpPr>
        <p:spPr>
          <a:xfrm>
            <a:off x="1419752" y="4787153"/>
            <a:ext cx="172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rs3091244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05038-C9DF-4C55-961B-52B6B131E3FA}"/>
              </a:ext>
            </a:extLst>
          </p:cNvPr>
          <p:cNvSpPr txBox="1"/>
          <p:nvPr/>
        </p:nvSpPr>
        <p:spPr>
          <a:xfrm>
            <a:off x="6508885" y="4787153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CRP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CAEEE5-253A-46D7-A33E-166B16F937AE}"/>
              </a:ext>
            </a:extLst>
          </p:cNvPr>
          <p:cNvSpPr txBox="1"/>
          <p:nvPr/>
        </p:nvSpPr>
        <p:spPr>
          <a:xfrm>
            <a:off x="10586625" y="4787153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SBP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CC7B4-7B75-4655-B877-9385D68E8A8C}"/>
              </a:ext>
            </a:extLst>
          </p:cNvPr>
          <p:cNvSpPr txBox="1"/>
          <p:nvPr/>
        </p:nvSpPr>
        <p:spPr>
          <a:xfrm>
            <a:off x="7671867" y="1560306"/>
            <a:ext cx="2290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Confounders</a:t>
            </a:r>
          </a:p>
          <a:p>
            <a:pPr algn="ctr"/>
            <a:r>
              <a:rPr lang="en-AU" sz="2800" b="1" dirty="0"/>
              <a:t>(Income, HDL)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B34189-0E98-4D82-959E-240D4E224D4D}"/>
              </a:ext>
            </a:extLst>
          </p:cNvPr>
          <p:cNvCxnSpPr>
            <a:cxnSpLocks/>
          </p:cNvCxnSpPr>
          <p:nvPr/>
        </p:nvCxnSpPr>
        <p:spPr>
          <a:xfrm>
            <a:off x="3248061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CC32E8-3623-4DC0-BEE0-AD51DFB01678}"/>
              </a:ext>
            </a:extLst>
          </p:cNvPr>
          <p:cNvCxnSpPr>
            <a:cxnSpLocks/>
          </p:cNvCxnSpPr>
          <p:nvPr/>
        </p:nvCxnSpPr>
        <p:spPr>
          <a:xfrm>
            <a:off x="7410758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85074F-C63F-44DA-82A4-FED4CEC5AF12}"/>
              </a:ext>
            </a:extLst>
          </p:cNvPr>
          <p:cNvCxnSpPr>
            <a:endCxn id="5" idx="0"/>
          </p:cNvCxnSpPr>
          <p:nvPr/>
        </p:nvCxnSpPr>
        <p:spPr>
          <a:xfrm flipH="1">
            <a:off x="6892965" y="2612571"/>
            <a:ext cx="1610955" cy="21745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D51326-64A5-4642-808E-F494B154F896}"/>
              </a:ext>
            </a:extLst>
          </p:cNvPr>
          <p:cNvCxnSpPr>
            <a:cxnSpLocks/>
          </p:cNvCxnSpPr>
          <p:nvPr/>
        </p:nvCxnSpPr>
        <p:spPr>
          <a:xfrm>
            <a:off x="9026434" y="2612571"/>
            <a:ext cx="1541421" cy="2024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9C0EB4B-2079-4441-AC2C-94ED0EF7F76A}"/>
              </a:ext>
            </a:extLst>
          </p:cNvPr>
          <p:cNvSpPr txBox="1"/>
          <p:nvPr/>
        </p:nvSpPr>
        <p:spPr>
          <a:xfrm>
            <a:off x="581251" y="527582"/>
            <a:ext cx="5809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Observational</a:t>
            </a:r>
            <a:r>
              <a:rPr lang="en-AU" sz="1600" dirty="0"/>
              <a:t> </a:t>
            </a:r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19.1 mmHg/CRP Unit; SE = 0.45; P &lt; 2x10</a:t>
            </a:r>
            <a:r>
              <a:rPr lang="en-AU" sz="1600" baseline="30000" dirty="0"/>
              <a:t>-16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BCFB6E-0B24-4ADF-BEAC-1CD5B67BC3B0}"/>
              </a:ext>
            </a:extLst>
          </p:cNvPr>
          <p:cNvSpPr txBox="1"/>
          <p:nvPr/>
        </p:nvSpPr>
        <p:spPr>
          <a:xfrm>
            <a:off x="5929707" y="6259670"/>
            <a:ext cx="2151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SNP-SBP</a:t>
            </a:r>
            <a:r>
              <a:rPr lang="en-AU" sz="1600" dirty="0"/>
              <a:t> = -0.10; P = 0.47</a:t>
            </a:r>
            <a:endParaRPr lang="en-AU" sz="160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D80CA1-EEB8-4E41-B092-DC7F8A981CFD}"/>
              </a:ext>
            </a:extLst>
          </p:cNvPr>
          <p:cNvSpPr txBox="1"/>
          <p:nvPr/>
        </p:nvSpPr>
        <p:spPr>
          <a:xfrm rot="20029114">
            <a:off x="3337759" y="2730553"/>
            <a:ext cx="2453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SNP-INCOME</a:t>
            </a:r>
            <a:r>
              <a:rPr lang="en-AU" sz="1600" dirty="0"/>
              <a:t> = 0.0014; P = 0.9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SNP-HDL</a:t>
            </a:r>
            <a:r>
              <a:rPr lang="en-AU" sz="1600" dirty="0"/>
              <a:t> = 0.0025; P = 0.07</a:t>
            </a:r>
            <a:endParaRPr lang="en-AU" sz="1600" baseline="30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9F42A9-0545-48A4-AD51-F61ADCF97867}"/>
              </a:ext>
            </a:extLst>
          </p:cNvPr>
          <p:cNvSpPr txBox="1"/>
          <p:nvPr/>
        </p:nvSpPr>
        <p:spPr>
          <a:xfrm>
            <a:off x="7274070" y="5254910"/>
            <a:ext cx="4205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-2.4 mmHg/CRP Unit; SE </a:t>
            </a:r>
            <a:r>
              <a:rPr lang="en-AU" sz="1600"/>
              <a:t>= 3.4</a:t>
            </a:r>
            <a:r>
              <a:rPr lang="en-AU" sz="1600" dirty="0"/>
              <a:t>; P = 0.5</a:t>
            </a:r>
            <a:endParaRPr lang="en-AU" sz="16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958F49-13A9-4977-A3A6-57810CEA1D72}"/>
              </a:ext>
            </a:extLst>
          </p:cNvPr>
          <p:cNvSpPr txBox="1"/>
          <p:nvPr/>
        </p:nvSpPr>
        <p:spPr>
          <a:xfrm>
            <a:off x="3614650" y="5254910"/>
            <a:ext cx="2315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SNP-CRP</a:t>
            </a:r>
            <a:r>
              <a:rPr lang="en-AU" sz="1600" dirty="0"/>
              <a:t> = 0.04; P &lt; 2x10</a:t>
            </a:r>
            <a:r>
              <a:rPr lang="en-AU" sz="1600" baseline="30000" dirty="0"/>
              <a:t>-16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9B7D8D-E8D7-43DB-A3BE-C119D26FFAC2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281655" y="2060290"/>
            <a:ext cx="5366314" cy="2726863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D9EB257-C38F-4027-B98D-884724B960FF}"/>
              </a:ext>
            </a:extLst>
          </p:cNvPr>
          <p:cNvSpPr txBox="1"/>
          <p:nvPr/>
        </p:nvSpPr>
        <p:spPr>
          <a:xfrm>
            <a:off x="5004001" y="2941908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00E248-1908-4F67-9BC1-A9626D7757B6}"/>
              </a:ext>
            </a:extLst>
          </p:cNvPr>
          <p:cNvSpPr txBox="1"/>
          <p:nvPr/>
        </p:nvSpPr>
        <p:spPr>
          <a:xfrm rot="18447003">
            <a:off x="5766171" y="3227591"/>
            <a:ext cx="2714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CRP-INCOME</a:t>
            </a:r>
            <a:r>
              <a:rPr lang="en-AU" sz="1600" dirty="0"/>
              <a:t> = -0.06; P &lt; 2x10</a:t>
            </a:r>
            <a:r>
              <a:rPr lang="en-AU" sz="1600" baseline="30000" dirty="0"/>
              <a:t>-16</a:t>
            </a:r>
          </a:p>
          <a:p>
            <a:r>
              <a:rPr lang="el-GR" sz="1600" dirty="0"/>
              <a:t>β</a:t>
            </a:r>
            <a:r>
              <a:rPr lang="en-AU" sz="1600" baseline="-25000" dirty="0"/>
              <a:t>CRP-HDL</a:t>
            </a:r>
            <a:r>
              <a:rPr lang="en-AU" sz="1600" dirty="0"/>
              <a:t> = -0.57; P &lt; 2x10</a:t>
            </a:r>
            <a:r>
              <a:rPr lang="en-AU" sz="1600" baseline="30000" dirty="0"/>
              <a:t>-16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6FCA4D-8409-4261-8AF0-E898AC4A87D8}"/>
              </a:ext>
            </a:extLst>
          </p:cNvPr>
          <p:cNvSpPr txBox="1"/>
          <p:nvPr/>
        </p:nvSpPr>
        <p:spPr>
          <a:xfrm rot="3196461">
            <a:off x="9180209" y="3332554"/>
            <a:ext cx="261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INCOME-SBP</a:t>
            </a:r>
            <a:r>
              <a:rPr lang="en-AU" sz="1600" dirty="0"/>
              <a:t> = -0.93; P &lt; 2x10</a:t>
            </a:r>
            <a:r>
              <a:rPr lang="en-AU" sz="1600" baseline="30000" dirty="0"/>
              <a:t>-16</a:t>
            </a:r>
          </a:p>
          <a:p>
            <a:r>
              <a:rPr lang="el-GR" sz="1600" dirty="0"/>
              <a:t>β</a:t>
            </a:r>
            <a:r>
              <a:rPr lang="en-AU" sz="1600" baseline="-25000" dirty="0"/>
              <a:t>HDL-SBP</a:t>
            </a:r>
            <a:r>
              <a:rPr lang="en-AU" sz="1600" dirty="0"/>
              <a:t> = -28.4; P &lt; 2x10</a:t>
            </a:r>
            <a:r>
              <a:rPr lang="en-AU" sz="1600" baseline="30000" dirty="0"/>
              <a:t>-16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CC08FA3-1847-4303-A882-AD196480EF85}"/>
              </a:ext>
            </a:extLst>
          </p:cNvPr>
          <p:cNvCxnSpPr/>
          <p:nvPr/>
        </p:nvCxnSpPr>
        <p:spPr>
          <a:xfrm flipV="1">
            <a:off x="2281654" y="6001178"/>
            <a:ext cx="8678631" cy="6004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7000E2-CF52-4379-B96D-EAEB59738F25}"/>
              </a:ext>
            </a:extLst>
          </p:cNvPr>
          <p:cNvCxnSpPr/>
          <p:nvPr/>
        </p:nvCxnSpPr>
        <p:spPr>
          <a:xfrm flipV="1">
            <a:off x="2281654" y="5689577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14D989-61EA-434E-8242-DC3E6059E4B1}"/>
              </a:ext>
            </a:extLst>
          </p:cNvPr>
          <p:cNvCxnSpPr/>
          <p:nvPr/>
        </p:nvCxnSpPr>
        <p:spPr>
          <a:xfrm flipV="1">
            <a:off x="10951585" y="5632653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33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164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Evans</dc:creator>
  <cp:lastModifiedBy>David Evans</cp:lastModifiedBy>
  <cp:revision>8</cp:revision>
  <dcterms:created xsi:type="dcterms:W3CDTF">2021-06-07T23:46:14Z</dcterms:created>
  <dcterms:modified xsi:type="dcterms:W3CDTF">2021-06-08T04:23:36Z</dcterms:modified>
</cp:coreProperties>
</file>