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508" r:id="rId2"/>
    <p:sldId id="662" r:id="rId3"/>
    <p:sldId id="663" r:id="rId4"/>
    <p:sldId id="664" r:id="rId5"/>
    <p:sldId id="665" r:id="rId6"/>
    <p:sldId id="666" r:id="rId7"/>
    <p:sldId id="667" r:id="rId8"/>
    <p:sldId id="276" r:id="rId9"/>
    <p:sldId id="278" r:id="rId10"/>
    <p:sldId id="277" r:id="rId11"/>
    <p:sldId id="281" r:id="rId12"/>
    <p:sldId id="296" r:id="rId13"/>
    <p:sldId id="297" r:id="rId14"/>
    <p:sldId id="272" r:id="rId15"/>
    <p:sldId id="299" r:id="rId16"/>
    <p:sldId id="282" r:id="rId17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B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96" autoAdjust="0"/>
    <p:restoredTop sz="79321" autoAdjust="0"/>
  </p:normalViewPr>
  <p:slideViewPr>
    <p:cSldViewPr snapToGrid="0" showGuides="1">
      <p:cViewPr varScale="1">
        <p:scale>
          <a:sx n="87" d="100"/>
          <a:sy n="87" d="100"/>
        </p:scale>
        <p:origin x="101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BBE731E0-3774-45F5-A675-DE8FC61C8CE4}" type="datetimeFigureOut">
              <a:rPr lang="en-US" smtClean="0"/>
              <a:t>4/26/21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3A80AD4D-C8A6-4312-8080-F38D17B00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62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5F134-EB6E-4311-8BEA-7384EC536DED}" type="datetimeFigureOut">
              <a:rPr lang="en-US" smtClean="0"/>
              <a:t>4/26/21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2238" y="1152525"/>
            <a:ext cx="4149725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437063"/>
            <a:ext cx="5546725" cy="3630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35FE9-F455-4DCD-8CA3-B014F8C4A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32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2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160C-7092-441A-97D3-4D8011586EB4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F8BD-97D0-4CCB-82B1-D0A527DC28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873" y="1388517"/>
            <a:ext cx="9144000" cy="6038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670310"/>
            <a:ext cx="9144000" cy="6038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" y="1532291"/>
            <a:ext cx="9144000" cy="6038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5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160C-7092-441A-97D3-4D8011586EB4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F8BD-97D0-4CCB-82B1-D0A527DC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2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950" y="145470"/>
            <a:ext cx="8928000" cy="1080000"/>
          </a:xfrm>
          <a:prstGeom prst="rect">
            <a:avLst/>
          </a:prstGeom>
          <a:solidFill>
            <a:srgbClr val="0089CF">
              <a:alpha val="89804"/>
            </a:srgbClr>
          </a:solidFill>
          <a:ln>
            <a:noFill/>
          </a:ln>
          <a:effectLst>
            <a:outerShdw blurRad="50800" dist="38100" dir="5400000" algn="ctr" rotWithShape="0">
              <a:srgbClr val="A6A6A6">
                <a:alpha val="40000"/>
              </a:srgbClr>
            </a:outerShdw>
          </a:effectLst>
        </p:spPr>
        <p:txBody>
          <a:bodyPr lIns="612000" tIns="180000" rIns="360000" bIns="108000" anchor="ctr" anchorCtr="0">
            <a:noAutofit/>
          </a:bodyPr>
          <a:lstStyle>
            <a:lvl1pPr algn="l">
              <a:lnSpc>
                <a:spcPts val="3200"/>
              </a:lnSpc>
              <a:defRPr sz="3200" cap="all" baseline="0">
                <a:solidFill>
                  <a:schemeClr val="bg1"/>
                </a:solidFill>
                <a:latin typeface="Calibri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 hasCustomPrompt="1"/>
          </p:nvPr>
        </p:nvSpPr>
        <p:spPr>
          <a:xfrm>
            <a:off x="322907" y="1440000"/>
            <a:ext cx="8461093" cy="4968000"/>
          </a:xfrm>
        </p:spPr>
        <p:txBody>
          <a:bodyPr lIns="0" tIns="0" rIns="0" bIns="0">
            <a:noAutofit/>
          </a:bodyPr>
          <a:lstStyle>
            <a:lvl1pPr marL="270000" indent="0">
              <a:spcBef>
                <a:spcPts val="600"/>
              </a:spcBef>
              <a:buNone/>
              <a:defRPr sz="2600"/>
            </a:lvl1pPr>
            <a:lvl2pPr marL="270000" indent="-270000">
              <a:spcBef>
                <a:spcPts val="600"/>
              </a:spcBef>
              <a:buClr>
                <a:srgbClr val="0089CF"/>
              </a:buClr>
              <a:buSzPct val="80000"/>
              <a:buFont typeface="Wingdings" charset="2"/>
              <a:buChar char="§"/>
              <a:defRPr sz="2400"/>
            </a:lvl2pPr>
            <a:lvl3pPr marL="540000" indent="-270000">
              <a:spcBef>
                <a:spcPts val="600"/>
              </a:spcBef>
              <a:buClr>
                <a:srgbClr val="0089CF"/>
              </a:buClr>
              <a:buSzPct val="80000"/>
              <a:buFont typeface="Wingdings" charset="2"/>
              <a:buChar char="§"/>
              <a:defRPr sz="2000"/>
            </a:lvl3pPr>
            <a:lvl4pPr marL="809625" indent="-270000">
              <a:spcBef>
                <a:spcPts val="600"/>
              </a:spcBef>
              <a:buClr>
                <a:srgbClr val="0089CF"/>
              </a:buClr>
              <a:buSzPct val="80000"/>
              <a:buFont typeface="Wingdings" charset="2"/>
              <a:buChar char="§"/>
              <a:defRPr sz="2000" baseline="0"/>
            </a:lvl4pPr>
            <a:lvl5pPr marL="1080000" indent="-270000">
              <a:spcBef>
                <a:spcPts val="600"/>
              </a:spcBef>
              <a:buClr>
                <a:srgbClr val="0089CF"/>
              </a:buClr>
              <a:buSzPct val="80000"/>
              <a:buFont typeface="Wingdings" charset="2"/>
              <a:buChar char="§"/>
              <a:defRPr sz="2000"/>
            </a:lvl5pPr>
          </a:lstStyle>
          <a:p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787400" y="6356350"/>
            <a:ext cx="523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/>
              <a:t>GWAS of non-cognitive skills using GSEM – Perline Demange</a:t>
            </a:r>
            <a:endParaRPr lang="nl-NL" dirty="0"/>
          </a:p>
        </p:txBody>
      </p:sp>
      <p:sp>
        <p:nvSpPr>
          <p:cNvPr id="12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41300" y="6356350"/>
            <a:ext cx="1047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  <a:latin typeface="Calibri"/>
              </a:defRPr>
            </a:lvl1pPr>
          </a:lstStyle>
          <a:p>
            <a:fld id="{16CC70A2-6B8C-4FE8-A4AE-E466C9B2130C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631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160C-7092-441A-97D3-4D8011586EB4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F8BD-97D0-4CCB-82B1-D0A527DC28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873" y="1388517"/>
            <a:ext cx="9144000" cy="60385"/>
          </a:xfrm>
          <a:prstGeom prst="rect">
            <a:avLst/>
          </a:prstGeom>
          <a:solidFill>
            <a:srgbClr val="D0B87D"/>
          </a:solidFill>
          <a:ln>
            <a:solidFill>
              <a:srgbClr val="D0B87D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670310"/>
            <a:ext cx="9144000" cy="60385"/>
          </a:xfrm>
          <a:prstGeom prst="rect">
            <a:avLst/>
          </a:prstGeom>
          <a:solidFill>
            <a:srgbClr val="D0B87D"/>
          </a:solidFill>
          <a:ln>
            <a:solidFill>
              <a:srgbClr val="D0B87D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" y="1532291"/>
            <a:ext cx="9144000" cy="603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9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160C-7092-441A-97D3-4D8011586EB4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F8BD-97D0-4CCB-82B1-D0A527DC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2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160C-7092-441A-97D3-4D8011586EB4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F8BD-97D0-4CCB-82B1-D0A527DC28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873" y="1388517"/>
            <a:ext cx="9144000" cy="6038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670310"/>
            <a:ext cx="9144000" cy="6038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" y="1532291"/>
            <a:ext cx="9144000" cy="6038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5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004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160C-7092-441A-97D3-4D8011586EB4}" type="datetimeFigureOut">
              <a:rPr lang="en-US" smtClean="0"/>
              <a:t>4/26/21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F8BD-97D0-4CCB-82B1-D0A527DC28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873" y="1388517"/>
            <a:ext cx="9144000" cy="60385"/>
          </a:xfrm>
          <a:prstGeom prst="rect">
            <a:avLst/>
          </a:prstGeom>
          <a:solidFill>
            <a:srgbClr val="D0B87D"/>
          </a:solidFill>
          <a:ln>
            <a:solidFill>
              <a:srgbClr val="D0B87D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670310"/>
            <a:ext cx="9144000" cy="60385"/>
          </a:xfrm>
          <a:prstGeom prst="rect">
            <a:avLst/>
          </a:prstGeom>
          <a:solidFill>
            <a:srgbClr val="D0B87D"/>
          </a:solidFill>
          <a:ln>
            <a:solidFill>
              <a:srgbClr val="D0B87D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3" y="1532291"/>
            <a:ext cx="9144000" cy="603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4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160C-7092-441A-97D3-4D8011586EB4}" type="datetimeFigureOut">
              <a:rPr lang="en-US" smtClean="0"/>
              <a:t>4/26/21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F8BD-97D0-4CCB-82B1-D0A527DC28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873" y="1388517"/>
            <a:ext cx="9144000" cy="6038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670310"/>
            <a:ext cx="9144000" cy="6038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" y="1532291"/>
            <a:ext cx="9144000" cy="6038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8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160C-7092-441A-97D3-4D8011586EB4}" type="datetimeFigureOut">
              <a:rPr lang="en-US" smtClean="0"/>
              <a:t>4/26/21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F8BD-97D0-4CCB-82B1-D0A527DC282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60385"/>
          </a:xfrm>
          <a:prstGeom prst="rect">
            <a:avLst/>
          </a:prstGeom>
          <a:solidFill>
            <a:srgbClr val="D0B87D"/>
          </a:solidFill>
          <a:ln>
            <a:solidFill>
              <a:srgbClr val="D0B87D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2873" y="281793"/>
            <a:ext cx="9144000" cy="60385"/>
          </a:xfrm>
          <a:prstGeom prst="rect">
            <a:avLst/>
          </a:prstGeom>
          <a:solidFill>
            <a:srgbClr val="D0B87D"/>
          </a:solidFill>
          <a:ln>
            <a:solidFill>
              <a:srgbClr val="D0B87D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2870" y="143774"/>
            <a:ext cx="9144000" cy="603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5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160C-7092-441A-97D3-4D8011586EB4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F8BD-97D0-4CCB-82B1-D0A527DC28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6038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2873" y="281793"/>
            <a:ext cx="9144000" cy="6038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2870" y="143774"/>
            <a:ext cx="9144000" cy="6038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9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160C-7092-441A-97D3-4D8011586EB4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F8BD-97D0-4CCB-82B1-D0A527DC28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038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2873" y="281793"/>
            <a:ext cx="9144000" cy="6038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2870" y="143774"/>
            <a:ext cx="9144000" cy="6038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1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87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160C-7092-441A-97D3-4D8011586EB4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9F8BD-97D0-4CCB-82B1-D0A527DC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9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25175-CDE3-7441-B37E-99871B250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8978" y="1878349"/>
            <a:ext cx="9418320" cy="21395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Short Primer on Structural Equation Modeling (SEM)                   in </a:t>
            </a:r>
            <a:r>
              <a:rPr lang="en-US" sz="3200" dirty="0" err="1"/>
              <a:t>Lavaan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Andrew </a:t>
            </a:r>
            <a:r>
              <a:rPr lang="en-US" sz="3200" dirty="0" err="1"/>
              <a:t>Grotzinger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IBG Workshop 2021</a:t>
            </a:r>
          </a:p>
        </p:txBody>
      </p:sp>
      <p:sp>
        <p:nvSpPr>
          <p:cNvPr id="3" name="TextBox 92">
            <a:extLst>
              <a:ext uri="{FF2B5EF4-FFF2-40B4-BE49-F238E27FC236}">
                <a16:creationId xmlns:a16="http://schemas.microsoft.com/office/drawing/2014/main" id="{65B3782B-0648-FB49-99F3-19D5ACA93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709" y="4720154"/>
            <a:ext cx="143154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dirty="0">
                <a:latin typeface="Arial" pitchFamily="34" charset="0"/>
                <a:cs typeface="Arial" pitchFamily="34" charset="0"/>
              </a:rPr>
              <a:t>IBG Workshop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33F503C-71A0-4944-9CA2-0293E931CBF1}"/>
              </a:ext>
            </a:extLst>
          </p:cNvPr>
          <p:cNvCxnSpPr>
            <a:cxnSpLocks/>
            <a:stCxn id="12" idx="3"/>
            <a:endCxn id="14" idx="1"/>
          </p:cNvCxnSpPr>
          <p:nvPr/>
        </p:nvCxnSpPr>
        <p:spPr bwMode="auto">
          <a:xfrm flipV="1">
            <a:off x="3780985" y="4881737"/>
            <a:ext cx="889197" cy="1006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reeform 4">
            <a:extLst>
              <a:ext uri="{FF2B5EF4-FFF2-40B4-BE49-F238E27FC236}">
                <a16:creationId xmlns:a16="http://schemas.microsoft.com/office/drawing/2014/main" id="{246E2BF1-FFBD-694F-A324-C4CF86F88A6A}"/>
              </a:ext>
            </a:extLst>
          </p:cNvPr>
          <p:cNvSpPr/>
          <p:nvPr/>
        </p:nvSpPr>
        <p:spPr bwMode="auto">
          <a:xfrm rot="16200000">
            <a:off x="2141650" y="4769645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8">
            <a:extLst>
              <a:ext uri="{FF2B5EF4-FFF2-40B4-BE49-F238E27FC236}">
                <a16:creationId xmlns:a16="http://schemas.microsoft.com/office/drawing/2014/main" id="{0FC4CC21-CF44-FB44-AF0E-BD38B9A14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473" y="4556479"/>
            <a:ext cx="27283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7" name="TextBox 59">
            <a:extLst>
              <a:ext uri="{FF2B5EF4-FFF2-40B4-BE49-F238E27FC236}">
                <a16:creationId xmlns:a16="http://schemas.microsoft.com/office/drawing/2014/main" id="{068B74C9-F012-CF40-8827-FFBF54466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814" y="4699735"/>
            <a:ext cx="169407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3BB56ED-14F5-D148-8F32-DDCDF29676DE}"/>
              </a:ext>
            </a:extLst>
          </p:cNvPr>
          <p:cNvSpPr/>
          <p:nvPr/>
        </p:nvSpPr>
        <p:spPr bwMode="auto">
          <a:xfrm>
            <a:off x="6947179" y="4656536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6DF42BF0-25CD-7A4C-B1D6-6A54E8724C82}"/>
              </a:ext>
            </a:extLst>
          </p:cNvPr>
          <p:cNvSpPr/>
          <p:nvPr/>
        </p:nvSpPr>
        <p:spPr bwMode="auto">
          <a:xfrm rot="5400000">
            <a:off x="7348419" y="4769646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84">
            <a:extLst>
              <a:ext uri="{FF2B5EF4-FFF2-40B4-BE49-F238E27FC236}">
                <a16:creationId xmlns:a16="http://schemas.microsoft.com/office/drawing/2014/main" id="{7E8F3855-DA3E-7041-9D64-E24410FB3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9077" y="4718598"/>
            <a:ext cx="327334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 err="1"/>
              <a:t>u</a:t>
            </a:r>
            <a:r>
              <a:rPr lang="en-US" sz="1350" baseline="-25000" dirty="0" err="1"/>
              <a:t>y</a:t>
            </a:r>
            <a:endParaRPr lang="en-US" sz="135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FAE0636-07B2-C042-8086-B2285C434D39}"/>
              </a:ext>
            </a:extLst>
          </p:cNvPr>
          <p:cNvCxnSpPr>
            <a:cxnSpLocks/>
          </p:cNvCxnSpPr>
          <p:nvPr/>
        </p:nvCxnSpPr>
        <p:spPr bwMode="auto">
          <a:xfrm>
            <a:off x="6429486" y="4891796"/>
            <a:ext cx="491289" cy="11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6D870EC-E8FA-E94E-9964-95D07865D3E8}"/>
              </a:ext>
            </a:extLst>
          </p:cNvPr>
          <p:cNvSpPr/>
          <p:nvPr/>
        </p:nvSpPr>
        <p:spPr bwMode="auto">
          <a:xfrm>
            <a:off x="2317541" y="4533167"/>
            <a:ext cx="1463444" cy="717260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92">
            <a:extLst>
              <a:ext uri="{FF2B5EF4-FFF2-40B4-BE49-F238E27FC236}">
                <a16:creationId xmlns:a16="http://schemas.microsoft.com/office/drawing/2014/main" id="{45864848-4389-D442-9DA5-D00934C5C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392" y="4730214"/>
            <a:ext cx="15440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dirty="0">
                <a:latin typeface="Arial" pitchFamily="34" charset="0"/>
                <a:cs typeface="Arial" pitchFamily="34" charset="0"/>
              </a:rPr>
              <a:t>Life Satisfaction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249BC2-3EE4-6E43-8864-383267C3E31A}"/>
              </a:ext>
            </a:extLst>
          </p:cNvPr>
          <p:cNvSpPr/>
          <p:nvPr/>
        </p:nvSpPr>
        <p:spPr bwMode="auto">
          <a:xfrm>
            <a:off x="4670182" y="4603726"/>
            <a:ext cx="1752802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58">
            <a:extLst>
              <a:ext uri="{FF2B5EF4-FFF2-40B4-BE49-F238E27FC236}">
                <a16:creationId xmlns:a16="http://schemas.microsoft.com/office/drawing/2014/main" id="{4B3DC9D4-B294-A845-9279-DCF350E04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3299" y="4684220"/>
            <a:ext cx="27283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0</a:t>
            </a:r>
          </a:p>
        </p:txBody>
      </p:sp>
      <p:sp>
        <p:nvSpPr>
          <p:cNvPr id="16" name="TextBox 58">
            <a:extLst>
              <a:ext uri="{FF2B5EF4-FFF2-40B4-BE49-F238E27FC236}">
                <a16:creationId xmlns:a16="http://schemas.microsoft.com/office/drawing/2014/main" id="{89059B18-27B9-7849-9BA9-C27498B0C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6202" y="4572777"/>
            <a:ext cx="263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38909F7-5880-ED44-B933-B3EC10B03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300" y="-8080"/>
            <a:ext cx="53467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579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2"/>
          <p:cNvSpPr txBox="1">
            <a:spLocks noChangeArrowheads="1"/>
          </p:cNvSpPr>
          <p:nvPr/>
        </p:nvSpPr>
        <p:spPr bwMode="auto">
          <a:xfrm>
            <a:off x="913642" y="2213484"/>
            <a:ext cx="28084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x</a:t>
            </a:r>
          </a:p>
        </p:txBody>
      </p:sp>
      <p:cxnSp>
        <p:nvCxnSpPr>
          <p:cNvPr id="5" name="Straight Arrow Connector 4"/>
          <p:cNvCxnSpPr>
            <a:stCxn id="19" idx="3"/>
            <a:endCxn id="25" idx="1"/>
          </p:cNvCxnSpPr>
          <p:nvPr/>
        </p:nvCxnSpPr>
        <p:spPr bwMode="auto">
          <a:xfrm>
            <a:off x="1374297" y="2363525"/>
            <a:ext cx="97379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 bwMode="auto">
          <a:xfrm rot="16200000">
            <a:off x="545796" y="2261443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58"/>
          <p:cNvSpPr txBox="1">
            <a:spLocks noChangeArrowheads="1"/>
          </p:cNvSpPr>
          <p:nvPr/>
        </p:nvSpPr>
        <p:spPr bwMode="auto">
          <a:xfrm>
            <a:off x="1607634" y="2120828"/>
            <a:ext cx="40427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.40</a:t>
            </a:r>
          </a:p>
        </p:txBody>
      </p:sp>
      <p:sp>
        <p:nvSpPr>
          <p:cNvPr id="14" name="TextBox 59"/>
          <p:cNvSpPr txBox="1">
            <a:spLocks noChangeArrowheads="1"/>
          </p:cNvSpPr>
          <p:nvPr/>
        </p:nvSpPr>
        <p:spPr bwMode="auto">
          <a:xfrm>
            <a:off x="212839" y="2199282"/>
            <a:ext cx="27283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320251" y="2162355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 rot="5400000">
            <a:off x="3721491" y="2275465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84"/>
          <p:cNvSpPr txBox="1">
            <a:spLocks noChangeArrowheads="1"/>
          </p:cNvSpPr>
          <p:nvPr/>
        </p:nvSpPr>
        <p:spPr bwMode="auto">
          <a:xfrm>
            <a:off x="3352149" y="2224417"/>
            <a:ext cx="327334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 err="1"/>
              <a:t>u</a:t>
            </a:r>
            <a:r>
              <a:rPr lang="en-US" sz="1350" baseline="-25000" dirty="0" err="1"/>
              <a:t>y</a:t>
            </a:r>
            <a:endParaRPr lang="en-US" sz="1350" dirty="0"/>
          </a:p>
        </p:txBody>
      </p:sp>
      <p:cxnSp>
        <p:nvCxnSpPr>
          <p:cNvPr id="18" name="Straight Arrow Connector 17"/>
          <p:cNvCxnSpPr>
            <a:stCxn id="15" idx="2"/>
            <a:endCxn id="25" idx="3"/>
          </p:cNvCxnSpPr>
          <p:nvPr/>
        </p:nvCxnSpPr>
        <p:spPr bwMode="auto">
          <a:xfrm flipH="1">
            <a:off x="2989843" y="2362381"/>
            <a:ext cx="330408" cy="11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732550" y="2085514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92"/>
          <p:cNvSpPr txBox="1">
            <a:spLocks noChangeArrowheads="1"/>
          </p:cNvSpPr>
          <p:nvPr/>
        </p:nvSpPr>
        <p:spPr bwMode="auto">
          <a:xfrm>
            <a:off x="2527904" y="2213484"/>
            <a:ext cx="28084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348096" y="2085514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58"/>
          <p:cNvSpPr txBox="1">
            <a:spLocks noChangeArrowheads="1"/>
          </p:cNvSpPr>
          <p:nvPr/>
        </p:nvSpPr>
        <p:spPr bwMode="auto">
          <a:xfrm>
            <a:off x="3870648" y="2190039"/>
            <a:ext cx="40427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.84</a:t>
            </a:r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-72702" y="380667"/>
            <a:ext cx="7886700" cy="1036796"/>
          </a:xfrm>
        </p:spPr>
        <p:txBody>
          <a:bodyPr>
            <a:normAutofit fontScale="90000"/>
          </a:bodyPr>
          <a:lstStyle/>
          <a:p>
            <a:r>
              <a:rPr lang="en-US" dirty="0"/>
              <a:t>Imagine we knew the generating causal process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9483" y="4331970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dirty="0"/>
              <a:t> = .40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 err="1"/>
              <a:t>u</a:t>
            </a:r>
            <a:r>
              <a:rPr lang="en-US" baseline="-25000" dirty="0" err="1"/>
              <a:t>y</a:t>
            </a:r>
            <a:endParaRPr lang="en-US" i="1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2442495" y="4331969"/>
            <a:ext cx="21707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dirty="0"/>
              <a:t> ~ (0,1)  , </a:t>
            </a:r>
            <a:r>
              <a:rPr lang="en-US" i="1" dirty="0" err="1"/>
              <a:t>u</a:t>
            </a:r>
            <a:r>
              <a:rPr lang="en-US" i="1" baseline="-25000" dirty="0" err="1"/>
              <a:t>y</a:t>
            </a:r>
            <a:r>
              <a:rPr lang="en-US" dirty="0"/>
              <a:t> ~ (0,.84)</a:t>
            </a:r>
            <a:endParaRPr lang="en-US" baseline="-25000" dirty="0"/>
          </a:p>
          <a:p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469484" y="4878432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dirty="0"/>
              <a:t> = .60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 err="1"/>
              <a:t>u</a:t>
            </a:r>
            <a:r>
              <a:rPr lang="en-US" baseline="-25000" dirty="0" err="1"/>
              <a:t>z</a:t>
            </a:r>
            <a:endParaRPr lang="en-US" i="1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2442494" y="4878432"/>
            <a:ext cx="124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u</a:t>
            </a:r>
            <a:r>
              <a:rPr lang="en-US" i="1" baseline="-25000" dirty="0" err="1"/>
              <a:t>z</a:t>
            </a:r>
            <a:r>
              <a:rPr lang="en-US" dirty="0"/>
              <a:t> ~ (0,.64) </a:t>
            </a:r>
            <a:endParaRPr lang="en-US" baseline="-2500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3315698" y="3368361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22"/>
          <p:cNvCxnSpPr>
            <a:stCxn id="25" idx="2"/>
            <a:endCxn id="22" idx="0"/>
          </p:cNvCxnSpPr>
          <p:nvPr/>
        </p:nvCxnSpPr>
        <p:spPr bwMode="auto">
          <a:xfrm>
            <a:off x="2668970" y="2641537"/>
            <a:ext cx="967602" cy="7268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92"/>
          <p:cNvSpPr txBox="1">
            <a:spLocks noChangeArrowheads="1"/>
          </p:cNvSpPr>
          <p:nvPr/>
        </p:nvSpPr>
        <p:spPr bwMode="auto">
          <a:xfrm>
            <a:off x="3496147" y="3478039"/>
            <a:ext cx="28084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z</a:t>
            </a:r>
          </a:p>
        </p:txBody>
      </p:sp>
      <p:cxnSp>
        <p:nvCxnSpPr>
          <p:cNvPr id="30" name="Straight Arrow Connector 29"/>
          <p:cNvCxnSpPr>
            <a:stCxn id="39" idx="2"/>
            <a:endCxn id="22" idx="3"/>
          </p:cNvCxnSpPr>
          <p:nvPr/>
        </p:nvCxnSpPr>
        <p:spPr bwMode="auto">
          <a:xfrm flipH="1" flipV="1">
            <a:off x="3957445" y="3646372"/>
            <a:ext cx="319313" cy="4008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58"/>
          <p:cNvSpPr txBox="1">
            <a:spLocks noChangeArrowheads="1"/>
          </p:cNvSpPr>
          <p:nvPr/>
        </p:nvSpPr>
        <p:spPr bwMode="auto">
          <a:xfrm>
            <a:off x="3073958" y="2781605"/>
            <a:ext cx="40427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.60</a:t>
            </a:r>
          </a:p>
        </p:txBody>
      </p:sp>
      <p:sp>
        <p:nvSpPr>
          <p:cNvPr id="39" name="Oval 38"/>
          <p:cNvSpPr/>
          <p:nvPr/>
        </p:nvSpPr>
        <p:spPr bwMode="auto">
          <a:xfrm>
            <a:off x="4276757" y="3450355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 rot="5400000">
            <a:off x="4677998" y="3563465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84"/>
          <p:cNvSpPr txBox="1">
            <a:spLocks noChangeArrowheads="1"/>
          </p:cNvSpPr>
          <p:nvPr/>
        </p:nvSpPr>
        <p:spPr bwMode="auto">
          <a:xfrm>
            <a:off x="4312664" y="3512417"/>
            <a:ext cx="31931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 err="1"/>
              <a:t>u</a:t>
            </a:r>
            <a:r>
              <a:rPr lang="en-US" sz="1350" baseline="-25000" dirty="0" err="1"/>
              <a:t>z</a:t>
            </a:r>
            <a:endParaRPr lang="en-US" sz="1350" dirty="0"/>
          </a:p>
        </p:txBody>
      </p:sp>
      <p:sp>
        <p:nvSpPr>
          <p:cNvPr id="44" name="TextBox 58"/>
          <p:cNvSpPr txBox="1">
            <a:spLocks noChangeArrowheads="1"/>
          </p:cNvSpPr>
          <p:nvPr/>
        </p:nvSpPr>
        <p:spPr bwMode="auto">
          <a:xfrm>
            <a:off x="4827155" y="3478039"/>
            <a:ext cx="40427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.64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989919" y="2362381"/>
          <a:ext cx="1969395" cy="15639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465">
                  <a:extLst>
                    <a:ext uri="{9D8B030D-6E8A-4147-A177-3AD203B41FA5}">
                      <a16:colId xmlns:a16="http://schemas.microsoft.com/office/drawing/2014/main" val="2014159328"/>
                    </a:ext>
                  </a:extLst>
                </a:gridCol>
                <a:gridCol w="656465">
                  <a:extLst>
                    <a:ext uri="{9D8B030D-6E8A-4147-A177-3AD203B41FA5}">
                      <a16:colId xmlns:a16="http://schemas.microsoft.com/office/drawing/2014/main" val="2593189372"/>
                    </a:ext>
                  </a:extLst>
                </a:gridCol>
                <a:gridCol w="656465">
                  <a:extLst>
                    <a:ext uri="{9D8B030D-6E8A-4147-A177-3AD203B41FA5}">
                      <a16:colId xmlns:a16="http://schemas.microsoft.com/office/drawing/2014/main" val="632694181"/>
                    </a:ext>
                  </a:extLst>
                </a:gridCol>
              </a:tblGrid>
              <a:tr h="52131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1.00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/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233704"/>
                  </a:ext>
                </a:extLst>
              </a:tr>
              <a:tr h="52131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.40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1.00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684621"/>
                  </a:ext>
                </a:extLst>
              </a:tr>
              <a:tr h="52131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.24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.60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1.00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1833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87436" y="2885480"/>
            <a:ext cx="1465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cov</a:t>
            </a:r>
            <a:r>
              <a:rPr lang="en-US" dirty="0"/>
              <a:t>(</a:t>
            </a:r>
            <a:r>
              <a:rPr lang="en-US" dirty="0" err="1"/>
              <a:t>x,y,z</a:t>
            </a:r>
            <a:r>
              <a:rPr lang="en-US" dirty="0"/>
              <a:t>)</a:t>
            </a:r>
            <a:r>
              <a:rPr lang="en-US" baseline="-25000" dirty="0"/>
              <a:t>pop</a:t>
            </a:r>
            <a:r>
              <a:rPr lang="en-US" sz="1500" dirty="0"/>
              <a:t>  =</a:t>
            </a:r>
          </a:p>
        </p:txBody>
      </p:sp>
      <p:sp>
        <p:nvSpPr>
          <p:cNvPr id="50" name="TextBox 58"/>
          <p:cNvSpPr txBox="1">
            <a:spLocks noChangeArrowheads="1"/>
          </p:cNvSpPr>
          <p:nvPr/>
        </p:nvSpPr>
        <p:spPr bwMode="auto">
          <a:xfrm>
            <a:off x="4015342" y="3420370"/>
            <a:ext cx="263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35" name="TextBox 58"/>
          <p:cNvSpPr txBox="1">
            <a:spLocks noChangeArrowheads="1"/>
          </p:cNvSpPr>
          <p:nvPr/>
        </p:nvSpPr>
        <p:spPr bwMode="auto">
          <a:xfrm>
            <a:off x="3054128" y="2120829"/>
            <a:ext cx="263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37645" y="1717973"/>
            <a:ext cx="2606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Implied covariance matrix</a:t>
            </a:r>
          </a:p>
          <a:p>
            <a:pPr algn="ctr"/>
            <a:r>
              <a:rPr lang="en-US" i="1" dirty="0">
                <a:solidFill>
                  <a:srgbClr val="FF0000"/>
                </a:solidFill>
              </a:rPr>
              <a:t>in the population</a:t>
            </a:r>
          </a:p>
        </p:txBody>
      </p:sp>
    </p:spTree>
    <p:extLst>
      <p:ext uri="{BB962C8B-B14F-4D97-AF65-F5344CB8AC3E}">
        <p14:creationId xmlns:p14="http://schemas.microsoft.com/office/powerpoint/2010/main" val="2366950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-70836" y="752290"/>
            <a:ext cx="7886700" cy="1609548"/>
          </a:xfrm>
        </p:spPr>
        <p:txBody>
          <a:bodyPr>
            <a:noAutofit/>
          </a:bodyPr>
          <a:lstStyle/>
          <a:p>
            <a:r>
              <a:rPr lang="en-US" sz="3200" dirty="0"/>
              <a:t>In practice, we only observe the sample data,</a:t>
            </a:r>
            <a:br>
              <a:rPr lang="en-US" sz="3200" dirty="0"/>
            </a:br>
            <a:r>
              <a:rPr lang="en-US" sz="3200" dirty="0"/>
              <a:t>and we propose a model</a:t>
            </a: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19329" y="2719462"/>
          <a:ext cx="1969395" cy="15639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465">
                  <a:extLst>
                    <a:ext uri="{9D8B030D-6E8A-4147-A177-3AD203B41FA5}">
                      <a16:colId xmlns:a16="http://schemas.microsoft.com/office/drawing/2014/main" val="2014159328"/>
                    </a:ext>
                  </a:extLst>
                </a:gridCol>
                <a:gridCol w="656465">
                  <a:extLst>
                    <a:ext uri="{9D8B030D-6E8A-4147-A177-3AD203B41FA5}">
                      <a16:colId xmlns:a16="http://schemas.microsoft.com/office/drawing/2014/main" val="2593189372"/>
                    </a:ext>
                  </a:extLst>
                </a:gridCol>
                <a:gridCol w="656465">
                  <a:extLst>
                    <a:ext uri="{9D8B030D-6E8A-4147-A177-3AD203B41FA5}">
                      <a16:colId xmlns:a16="http://schemas.microsoft.com/office/drawing/2014/main" val="632694181"/>
                    </a:ext>
                  </a:extLst>
                </a:gridCol>
              </a:tblGrid>
              <a:tr h="52131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.94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/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233704"/>
                  </a:ext>
                </a:extLst>
              </a:tr>
              <a:tr h="52131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.33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1.02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684621"/>
                  </a:ext>
                </a:extLst>
              </a:tr>
              <a:tr h="52131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.27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.62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1.02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183305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375477" y="2042016"/>
            <a:ext cx="3057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observed covariance matrix</a:t>
            </a:r>
          </a:p>
          <a:p>
            <a:pPr algn="ctr"/>
            <a:r>
              <a:rPr lang="en-US" sz="2000" i="1" dirty="0">
                <a:solidFill>
                  <a:srgbClr val="FF0000"/>
                </a:solidFill>
              </a:rPr>
              <a:t>in a sample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91961" y="2719462"/>
          <a:ext cx="1969395" cy="15639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465">
                  <a:extLst>
                    <a:ext uri="{9D8B030D-6E8A-4147-A177-3AD203B41FA5}">
                      <a16:colId xmlns:a16="http://schemas.microsoft.com/office/drawing/2014/main" val="2014159328"/>
                    </a:ext>
                  </a:extLst>
                </a:gridCol>
                <a:gridCol w="656465">
                  <a:extLst>
                    <a:ext uri="{9D8B030D-6E8A-4147-A177-3AD203B41FA5}">
                      <a16:colId xmlns:a16="http://schemas.microsoft.com/office/drawing/2014/main" val="2593189372"/>
                    </a:ext>
                  </a:extLst>
                </a:gridCol>
                <a:gridCol w="656465">
                  <a:extLst>
                    <a:ext uri="{9D8B030D-6E8A-4147-A177-3AD203B41FA5}">
                      <a16:colId xmlns:a16="http://schemas.microsoft.com/office/drawing/2014/main" val="632694181"/>
                    </a:ext>
                  </a:extLst>
                </a:gridCol>
              </a:tblGrid>
              <a:tr h="52131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1.00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/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233704"/>
                  </a:ext>
                </a:extLst>
              </a:tr>
              <a:tr h="52131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.40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1.00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684621"/>
                  </a:ext>
                </a:extLst>
              </a:tr>
              <a:tr h="52131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.24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.60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1.00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1833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13084" y="2038673"/>
            <a:ext cx="2034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covariance matrix</a:t>
            </a:r>
          </a:p>
          <a:p>
            <a:pPr algn="ctr"/>
            <a:r>
              <a:rPr lang="en-US" sz="2000" i="1" dirty="0">
                <a:solidFill>
                  <a:srgbClr val="FF0000"/>
                </a:solidFill>
              </a:rPr>
              <a:t>in population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84584" y="3116781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≈</a:t>
            </a:r>
          </a:p>
        </p:txBody>
      </p:sp>
    </p:spTree>
    <p:extLst>
      <p:ext uri="{BB962C8B-B14F-4D97-AF65-F5344CB8AC3E}">
        <p14:creationId xmlns:p14="http://schemas.microsoft.com/office/powerpoint/2010/main" val="3115312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847054" y="-170862"/>
            <a:ext cx="7886700" cy="1834309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For the proposed model,</a:t>
            </a:r>
            <a:br>
              <a:rPr lang="en-US" sz="3200" dirty="0"/>
            </a:br>
            <a:r>
              <a:rPr lang="en-US" sz="3200" dirty="0"/>
              <a:t>estimate parameters from the data,</a:t>
            </a:r>
            <a:br>
              <a:rPr lang="en-US" sz="3200" dirty="0"/>
            </a:br>
            <a:r>
              <a:rPr lang="en-US" sz="3200" dirty="0"/>
              <a:t>and evaluate model fit to the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9814" y="2805896"/>
            <a:ext cx="167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cov</a:t>
            </a:r>
            <a:r>
              <a:rPr lang="en-US" dirty="0"/>
              <a:t>(</a:t>
            </a:r>
            <a:r>
              <a:rPr lang="en-US" dirty="0" err="1"/>
              <a:t>x,y,z</a:t>
            </a:r>
            <a:r>
              <a:rPr lang="en-US" dirty="0"/>
              <a:t>)</a:t>
            </a:r>
            <a:r>
              <a:rPr lang="en-US" baseline="-25000" dirty="0"/>
              <a:t>sample</a:t>
            </a:r>
            <a:r>
              <a:rPr lang="en-US" sz="1500" dirty="0"/>
              <a:t>  =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7091707" y="2246919"/>
          <a:ext cx="1969395" cy="15639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465">
                  <a:extLst>
                    <a:ext uri="{9D8B030D-6E8A-4147-A177-3AD203B41FA5}">
                      <a16:colId xmlns:a16="http://schemas.microsoft.com/office/drawing/2014/main" val="2014159328"/>
                    </a:ext>
                  </a:extLst>
                </a:gridCol>
                <a:gridCol w="656465">
                  <a:extLst>
                    <a:ext uri="{9D8B030D-6E8A-4147-A177-3AD203B41FA5}">
                      <a16:colId xmlns:a16="http://schemas.microsoft.com/office/drawing/2014/main" val="2593189372"/>
                    </a:ext>
                  </a:extLst>
                </a:gridCol>
                <a:gridCol w="656465">
                  <a:extLst>
                    <a:ext uri="{9D8B030D-6E8A-4147-A177-3AD203B41FA5}">
                      <a16:colId xmlns:a16="http://schemas.microsoft.com/office/drawing/2014/main" val="632694181"/>
                    </a:ext>
                  </a:extLst>
                </a:gridCol>
              </a:tblGrid>
              <a:tr h="52131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.94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/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233704"/>
                  </a:ext>
                </a:extLst>
              </a:tr>
              <a:tr h="52131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.33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1.02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684621"/>
                  </a:ext>
                </a:extLst>
              </a:tr>
              <a:tr h="52131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.27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.62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1.02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183305"/>
                  </a:ext>
                </a:extLst>
              </a:tr>
            </a:tbl>
          </a:graphicData>
        </a:graphic>
      </p:graphicFrame>
      <p:sp>
        <p:nvSpPr>
          <p:cNvPr id="37" name="TextBox 92"/>
          <p:cNvSpPr txBox="1">
            <a:spLocks noChangeArrowheads="1"/>
          </p:cNvSpPr>
          <p:nvPr/>
        </p:nvSpPr>
        <p:spPr bwMode="auto">
          <a:xfrm>
            <a:off x="1245992" y="3189429"/>
            <a:ext cx="28084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x</a:t>
            </a:r>
          </a:p>
        </p:txBody>
      </p:sp>
      <p:cxnSp>
        <p:nvCxnSpPr>
          <p:cNvPr id="39" name="Straight Arrow Connector 38"/>
          <p:cNvCxnSpPr>
            <a:stCxn id="46" idx="3"/>
            <a:endCxn id="48" idx="1"/>
          </p:cNvCxnSpPr>
          <p:nvPr/>
        </p:nvCxnSpPr>
        <p:spPr bwMode="auto">
          <a:xfrm>
            <a:off x="1706647" y="3339471"/>
            <a:ext cx="97379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 bwMode="auto">
          <a:xfrm rot="16200000">
            <a:off x="878146" y="3237389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59"/>
          <p:cNvSpPr txBox="1">
            <a:spLocks noChangeArrowheads="1"/>
          </p:cNvSpPr>
          <p:nvPr/>
        </p:nvSpPr>
        <p:spPr bwMode="auto">
          <a:xfrm>
            <a:off x="489884" y="3175228"/>
            <a:ext cx="383439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x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3652601" y="3138301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 rot="5400000">
            <a:off x="4053841" y="3251411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84"/>
          <p:cNvSpPr txBox="1">
            <a:spLocks noChangeArrowheads="1"/>
          </p:cNvSpPr>
          <p:nvPr/>
        </p:nvSpPr>
        <p:spPr bwMode="auto">
          <a:xfrm>
            <a:off x="3684498" y="3200363"/>
            <a:ext cx="327334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 err="1"/>
              <a:t>u</a:t>
            </a:r>
            <a:r>
              <a:rPr lang="en-US" sz="1350" baseline="-25000" dirty="0" err="1"/>
              <a:t>y</a:t>
            </a:r>
            <a:endParaRPr lang="en-US" sz="1350" dirty="0"/>
          </a:p>
        </p:txBody>
      </p:sp>
      <p:cxnSp>
        <p:nvCxnSpPr>
          <p:cNvPr id="45" name="Straight Arrow Connector 44"/>
          <p:cNvCxnSpPr>
            <a:stCxn id="42" idx="2"/>
            <a:endCxn id="48" idx="3"/>
          </p:cNvCxnSpPr>
          <p:nvPr/>
        </p:nvCxnSpPr>
        <p:spPr bwMode="auto">
          <a:xfrm flipH="1">
            <a:off x="3322193" y="3338326"/>
            <a:ext cx="330408" cy="11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 bwMode="auto">
          <a:xfrm>
            <a:off x="1064900" y="3061460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92"/>
          <p:cNvSpPr txBox="1">
            <a:spLocks noChangeArrowheads="1"/>
          </p:cNvSpPr>
          <p:nvPr/>
        </p:nvSpPr>
        <p:spPr bwMode="auto">
          <a:xfrm>
            <a:off x="2860254" y="3189430"/>
            <a:ext cx="28084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80446" y="3061460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648048" y="4344307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Straight Arrow Connector 49"/>
          <p:cNvCxnSpPr>
            <a:stCxn id="48" idx="2"/>
            <a:endCxn id="49" idx="0"/>
          </p:cNvCxnSpPr>
          <p:nvPr/>
        </p:nvCxnSpPr>
        <p:spPr bwMode="auto">
          <a:xfrm>
            <a:off x="3001319" y="3617482"/>
            <a:ext cx="967602" cy="7268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92"/>
          <p:cNvSpPr txBox="1">
            <a:spLocks noChangeArrowheads="1"/>
          </p:cNvSpPr>
          <p:nvPr/>
        </p:nvSpPr>
        <p:spPr bwMode="auto">
          <a:xfrm>
            <a:off x="3828497" y="4453985"/>
            <a:ext cx="28084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z</a:t>
            </a:r>
          </a:p>
        </p:txBody>
      </p:sp>
      <p:cxnSp>
        <p:nvCxnSpPr>
          <p:cNvPr id="52" name="Straight Arrow Connector 51"/>
          <p:cNvCxnSpPr>
            <a:stCxn id="54" idx="2"/>
            <a:endCxn id="49" idx="3"/>
          </p:cNvCxnSpPr>
          <p:nvPr/>
        </p:nvCxnSpPr>
        <p:spPr bwMode="auto">
          <a:xfrm flipH="1" flipV="1">
            <a:off x="4289794" y="4622318"/>
            <a:ext cx="319313" cy="4008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8"/>
          <p:cNvSpPr txBox="1">
            <a:spLocks noChangeArrowheads="1"/>
          </p:cNvSpPr>
          <p:nvPr/>
        </p:nvSpPr>
        <p:spPr bwMode="auto">
          <a:xfrm>
            <a:off x="3422434" y="3757551"/>
            <a:ext cx="37202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 err="1"/>
              <a:t>b</a:t>
            </a:r>
            <a:r>
              <a:rPr lang="en-US" sz="1350" baseline="-25000" dirty="0" err="1"/>
              <a:t>yz</a:t>
            </a:r>
            <a:endParaRPr lang="en-US" sz="1350" baseline="-25000" dirty="0"/>
          </a:p>
        </p:txBody>
      </p:sp>
      <p:sp>
        <p:nvSpPr>
          <p:cNvPr id="54" name="Oval 53"/>
          <p:cNvSpPr/>
          <p:nvPr/>
        </p:nvSpPr>
        <p:spPr bwMode="auto">
          <a:xfrm>
            <a:off x="4609107" y="4426301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Freeform 54"/>
          <p:cNvSpPr/>
          <p:nvPr/>
        </p:nvSpPr>
        <p:spPr bwMode="auto">
          <a:xfrm rot="5400000">
            <a:off x="5010347" y="4539411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84"/>
          <p:cNvSpPr txBox="1">
            <a:spLocks noChangeArrowheads="1"/>
          </p:cNvSpPr>
          <p:nvPr/>
        </p:nvSpPr>
        <p:spPr bwMode="auto">
          <a:xfrm>
            <a:off x="4645013" y="4488363"/>
            <a:ext cx="31931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 err="1"/>
              <a:t>u</a:t>
            </a:r>
            <a:r>
              <a:rPr lang="en-US" sz="1350" baseline="-25000" dirty="0" err="1"/>
              <a:t>z</a:t>
            </a:r>
            <a:endParaRPr lang="en-US" sz="1350" dirty="0"/>
          </a:p>
        </p:txBody>
      </p:sp>
      <p:sp>
        <p:nvSpPr>
          <p:cNvPr id="57" name="TextBox 58"/>
          <p:cNvSpPr txBox="1">
            <a:spLocks noChangeArrowheads="1"/>
          </p:cNvSpPr>
          <p:nvPr/>
        </p:nvSpPr>
        <p:spPr bwMode="auto">
          <a:xfrm>
            <a:off x="4347692" y="4396316"/>
            <a:ext cx="263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58" name="TextBox 58"/>
          <p:cNvSpPr txBox="1">
            <a:spLocks noChangeArrowheads="1"/>
          </p:cNvSpPr>
          <p:nvPr/>
        </p:nvSpPr>
        <p:spPr bwMode="auto">
          <a:xfrm>
            <a:off x="3386478" y="3096775"/>
            <a:ext cx="263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59" name="TextBox 59"/>
          <p:cNvSpPr txBox="1">
            <a:spLocks noChangeArrowheads="1"/>
          </p:cNvSpPr>
          <p:nvPr/>
        </p:nvSpPr>
        <p:spPr bwMode="auto">
          <a:xfrm>
            <a:off x="4194286" y="3127397"/>
            <a:ext cx="44755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uy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108698" y="4402101"/>
            <a:ext cx="439544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uz</a:t>
            </a:r>
          </a:p>
        </p:txBody>
      </p:sp>
      <p:sp>
        <p:nvSpPr>
          <p:cNvPr id="61" name="TextBox 58"/>
          <p:cNvSpPr txBox="1">
            <a:spLocks noChangeArrowheads="1"/>
          </p:cNvSpPr>
          <p:nvPr/>
        </p:nvSpPr>
        <p:spPr bwMode="auto">
          <a:xfrm>
            <a:off x="1954519" y="3053328"/>
            <a:ext cx="375167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 err="1"/>
              <a:t>b</a:t>
            </a:r>
            <a:r>
              <a:rPr lang="en-US" sz="1350" baseline="-25000" dirty="0" err="1"/>
              <a:t>xy</a:t>
            </a:r>
            <a:endParaRPr lang="en-US" sz="1350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5589128"/>
            <a:ext cx="7589193" cy="13285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450"/>
              </a:spcBef>
            </a:pPr>
            <a:r>
              <a:rPr lang="en-US" sz="2400" dirty="0"/>
              <a:t> 6 unique elements in the covariance matrix being modeled</a:t>
            </a:r>
          </a:p>
          <a:p>
            <a:pPr>
              <a:spcBef>
                <a:spcPts val="450"/>
              </a:spcBef>
            </a:pPr>
            <a:r>
              <a:rPr lang="en-US" sz="2400" dirty="0"/>
              <a:t> 5 free model parameters</a:t>
            </a:r>
          </a:p>
          <a:p>
            <a:pPr>
              <a:spcBef>
                <a:spcPts val="450"/>
              </a:spcBef>
            </a:pPr>
            <a:r>
              <a:rPr lang="en-US" sz="2400" dirty="0"/>
              <a:t>1 degree of freedom (</a:t>
            </a:r>
            <a:r>
              <a:rPr lang="en-US" sz="2400" dirty="0" err="1"/>
              <a:t>df</a:t>
            </a:r>
            <a:r>
              <a:rPr lang="en-US" sz="2400" dirty="0"/>
              <a:t>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40F8CC-5363-6748-8CBE-BE0C48E1DA52}"/>
              </a:ext>
            </a:extLst>
          </p:cNvPr>
          <p:cNvSpPr/>
          <p:nvPr/>
        </p:nvSpPr>
        <p:spPr>
          <a:xfrm>
            <a:off x="1718191" y="2805896"/>
            <a:ext cx="967602" cy="951655"/>
          </a:xfrm>
          <a:prstGeom prst="rect">
            <a:avLst/>
          </a:prstGeom>
          <a:solidFill>
            <a:schemeClr val="accent1">
              <a:lumMod val="20000"/>
              <a:lumOff val="80000"/>
              <a:alpha val="59045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4F11A68-F1F4-3E41-A4D0-D6DE04C0E9D2}"/>
              </a:ext>
            </a:extLst>
          </p:cNvPr>
          <p:cNvSpPr/>
          <p:nvPr/>
        </p:nvSpPr>
        <p:spPr>
          <a:xfrm rot="3036312">
            <a:off x="2999614" y="3602071"/>
            <a:ext cx="1065014" cy="797370"/>
          </a:xfrm>
          <a:prstGeom prst="rect">
            <a:avLst/>
          </a:prstGeom>
          <a:solidFill>
            <a:srgbClr val="7030A0">
              <a:alpha val="5904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6C8115B-3E90-784E-BE9D-7805BE515525}"/>
              </a:ext>
            </a:extLst>
          </p:cNvPr>
          <p:cNvSpPr txBox="1"/>
          <p:nvPr/>
        </p:nvSpPr>
        <p:spPr>
          <a:xfrm>
            <a:off x="5963200" y="4203278"/>
            <a:ext cx="29268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 </a:t>
            </a:r>
            <a:r>
              <a:rPr lang="en-US" sz="2800" dirty="0" err="1"/>
              <a:t>lavaan</a:t>
            </a:r>
            <a:r>
              <a:rPr lang="en-US" sz="2800" dirty="0"/>
              <a:t> syntax:</a:t>
            </a:r>
          </a:p>
          <a:p>
            <a:pPr algn="ctr"/>
            <a:r>
              <a:rPr lang="en-US" sz="2800" dirty="0" err="1">
                <a:solidFill>
                  <a:schemeClr val="accent1"/>
                </a:solidFill>
              </a:rPr>
              <a:t>y~x</a:t>
            </a:r>
            <a:endParaRPr lang="en-US" sz="2800" dirty="0">
              <a:solidFill>
                <a:schemeClr val="accent1"/>
              </a:solidFill>
            </a:endParaRPr>
          </a:p>
          <a:p>
            <a:pPr algn="ctr"/>
            <a:r>
              <a:rPr lang="en-US" sz="2800" dirty="0" err="1">
                <a:solidFill>
                  <a:srgbClr val="7030A0"/>
                </a:solidFill>
              </a:rPr>
              <a:t>z~y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49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681604" y="-189672"/>
            <a:ext cx="7886700" cy="1834309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For the proposed model,</a:t>
            </a:r>
            <a:br>
              <a:rPr lang="en-US" sz="3200" dirty="0"/>
            </a:br>
            <a:r>
              <a:rPr lang="en-US" sz="3200" dirty="0"/>
              <a:t>estimate parameters from the data,</a:t>
            </a:r>
            <a:br>
              <a:rPr lang="en-US" sz="3200" dirty="0"/>
            </a:br>
            <a:r>
              <a:rPr lang="en-US" sz="3200" dirty="0"/>
              <a:t>and evaluate model fit to the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9814" y="2805896"/>
            <a:ext cx="167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cov</a:t>
            </a:r>
            <a:r>
              <a:rPr lang="en-US" dirty="0"/>
              <a:t>(</a:t>
            </a:r>
            <a:r>
              <a:rPr lang="en-US" dirty="0" err="1"/>
              <a:t>x,y,z</a:t>
            </a:r>
            <a:r>
              <a:rPr lang="en-US" dirty="0"/>
              <a:t>)</a:t>
            </a:r>
            <a:r>
              <a:rPr lang="en-US" baseline="-25000" dirty="0"/>
              <a:t>sample</a:t>
            </a:r>
            <a:r>
              <a:rPr lang="en-US" sz="1500" dirty="0"/>
              <a:t>  =</a:t>
            </a:r>
          </a:p>
        </p:txBody>
      </p:sp>
      <p:sp>
        <p:nvSpPr>
          <p:cNvPr id="7" name="TextBox 92"/>
          <p:cNvSpPr txBox="1">
            <a:spLocks noChangeArrowheads="1"/>
          </p:cNvSpPr>
          <p:nvPr/>
        </p:nvSpPr>
        <p:spPr bwMode="auto">
          <a:xfrm>
            <a:off x="1245992" y="3189429"/>
            <a:ext cx="28084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x</a:t>
            </a:r>
          </a:p>
        </p:txBody>
      </p:sp>
      <p:cxnSp>
        <p:nvCxnSpPr>
          <p:cNvPr id="8" name="Straight Arrow Connector 7"/>
          <p:cNvCxnSpPr>
            <a:stCxn id="16" idx="3"/>
            <a:endCxn id="18" idx="1"/>
          </p:cNvCxnSpPr>
          <p:nvPr/>
        </p:nvCxnSpPr>
        <p:spPr bwMode="auto">
          <a:xfrm>
            <a:off x="1706647" y="3339471"/>
            <a:ext cx="97379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 bwMode="auto">
          <a:xfrm rot="16200000">
            <a:off x="878146" y="3237389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59"/>
          <p:cNvSpPr txBox="1">
            <a:spLocks noChangeArrowheads="1"/>
          </p:cNvSpPr>
          <p:nvPr/>
        </p:nvSpPr>
        <p:spPr bwMode="auto">
          <a:xfrm>
            <a:off x="479465" y="3175228"/>
            <a:ext cx="40427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.94</a:t>
            </a:r>
            <a:endParaRPr lang="en-US" sz="1350" baseline="-25000" dirty="0"/>
          </a:p>
        </p:txBody>
      </p:sp>
      <p:sp>
        <p:nvSpPr>
          <p:cNvPr id="12" name="Oval 11"/>
          <p:cNvSpPr/>
          <p:nvPr/>
        </p:nvSpPr>
        <p:spPr bwMode="auto">
          <a:xfrm>
            <a:off x="3652601" y="3138301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 rot="5400000">
            <a:off x="4053841" y="3251411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84"/>
          <p:cNvSpPr txBox="1">
            <a:spLocks noChangeArrowheads="1"/>
          </p:cNvSpPr>
          <p:nvPr/>
        </p:nvSpPr>
        <p:spPr bwMode="auto">
          <a:xfrm>
            <a:off x="3684498" y="3200363"/>
            <a:ext cx="327334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 err="1"/>
              <a:t>u</a:t>
            </a:r>
            <a:r>
              <a:rPr lang="en-US" sz="1350" baseline="-25000" dirty="0" err="1"/>
              <a:t>y</a:t>
            </a:r>
            <a:endParaRPr lang="en-US" sz="1350" dirty="0"/>
          </a:p>
        </p:txBody>
      </p:sp>
      <p:cxnSp>
        <p:nvCxnSpPr>
          <p:cNvPr id="15" name="Straight Arrow Connector 14"/>
          <p:cNvCxnSpPr>
            <a:stCxn id="12" idx="2"/>
            <a:endCxn id="18" idx="3"/>
          </p:cNvCxnSpPr>
          <p:nvPr/>
        </p:nvCxnSpPr>
        <p:spPr bwMode="auto">
          <a:xfrm flipH="1">
            <a:off x="3322193" y="3338326"/>
            <a:ext cx="330408" cy="11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auto">
          <a:xfrm>
            <a:off x="1064900" y="3061460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92"/>
          <p:cNvSpPr txBox="1">
            <a:spLocks noChangeArrowheads="1"/>
          </p:cNvSpPr>
          <p:nvPr/>
        </p:nvSpPr>
        <p:spPr bwMode="auto">
          <a:xfrm>
            <a:off x="2860254" y="3189430"/>
            <a:ext cx="28084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680446" y="3061460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648048" y="4344307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Arrow Connector 20"/>
          <p:cNvCxnSpPr>
            <a:stCxn id="18" idx="2"/>
            <a:endCxn id="20" idx="0"/>
          </p:cNvCxnSpPr>
          <p:nvPr/>
        </p:nvCxnSpPr>
        <p:spPr bwMode="auto">
          <a:xfrm>
            <a:off x="3001319" y="3617482"/>
            <a:ext cx="967602" cy="7268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92"/>
          <p:cNvSpPr txBox="1">
            <a:spLocks noChangeArrowheads="1"/>
          </p:cNvSpPr>
          <p:nvPr/>
        </p:nvSpPr>
        <p:spPr bwMode="auto">
          <a:xfrm>
            <a:off x="3828497" y="4453985"/>
            <a:ext cx="28084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z</a:t>
            </a:r>
          </a:p>
        </p:txBody>
      </p:sp>
      <p:cxnSp>
        <p:nvCxnSpPr>
          <p:cNvPr id="23" name="Straight Arrow Connector 22"/>
          <p:cNvCxnSpPr>
            <a:stCxn id="25" idx="2"/>
            <a:endCxn id="20" idx="3"/>
          </p:cNvCxnSpPr>
          <p:nvPr/>
        </p:nvCxnSpPr>
        <p:spPr bwMode="auto">
          <a:xfrm flipH="1" flipV="1">
            <a:off x="4289794" y="4622318"/>
            <a:ext cx="319313" cy="4008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58"/>
          <p:cNvSpPr txBox="1">
            <a:spLocks noChangeArrowheads="1"/>
          </p:cNvSpPr>
          <p:nvPr/>
        </p:nvSpPr>
        <p:spPr bwMode="auto">
          <a:xfrm>
            <a:off x="3406308" y="3757551"/>
            <a:ext cx="40427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.61</a:t>
            </a:r>
            <a:endParaRPr lang="en-US" sz="1350" baseline="-25000" dirty="0"/>
          </a:p>
        </p:txBody>
      </p:sp>
      <p:sp>
        <p:nvSpPr>
          <p:cNvPr id="25" name="Oval 24"/>
          <p:cNvSpPr/>
          <p:nvPr/>
        </p:nvSpPr>
        <p:spPr bwMode="auto">
          <a:xfrm>
            <a:off x="4609107" y="4426301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 rot="5400000">
            <a:off x="5010347" y="4539411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84"/>
          <p:cNvSpPr txBox="1">
            <a:spLocks noChangeArrowheads="1"/>
          </p:cNvSpPr>
          <p:nvPr/>
        </p:nvSpPr>
        <p:spPr bwMode="auto">
          <a:xfrm>
            <a:off x="4645013" y="4488363"/>
            <a:ext cx="31931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 err="1"/>
              <a:t>u</a:t>
            </a:r>
            <a:r>
              <a:rPr lang="en-US" sz="1350" baseline="-25000" dirty="0" err="1"/>
              <a:t>z</a:t>
            </a:r>
            <a:endParaRPr lang="en-US" sz="1350" dirty="0"/>
          </a:p>
        </p:txBody>
      </p:sp>
      <p:sp>
        <p:nvSpPr>
          <p:cNvPr id="29" name="TextBox 58"/>
          <p:cNvSpPr txBox="1">
            <a:spLocks noChangeArrowheads="1"/>
          </p:cNvSpPr>
          <p:nvPr/>
        </p:nvSpPr>
        <p:spPr bwMode="auto">
          <a:xfrm>
            <a:off x="4347692" y="4396316"/>
            <a:ext cx="263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30" name="TextBox 58"/>
          <p:cNvSpPr txBox="1">
            <a:spLocks noChangeArrowheads="1"/>
          </p:cNvSpPr>
          <p:nvPr/>
        </p:nvSpPr>
        <p:spPr bwMode="auto">
          <a:xfrm>
            <a:off x="3386478" y="3096775"/>
            <a:ext cx="263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31" name="TextBox 59"/>
          <p:cNvSpPr txBox="1">
            <a:spLocks noChangeArrowheads="1"/>
          </p:cNvSpPr>
          <p:nvPr/>
        </p:nvSpPr>
        <p:spPr bwMode="auto">
          <a:xfrm>
            <a:off x="4215927" y="3127397"/>
            <a:ext cx="40427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.90</a:t>
            </a:r>
            <a:endParaRPr lang="en-US" sz="1350" baseline="-25000" dirty="0"/>
          </a:p>
        </p:txBody>
      </p:sp>
      <p:sp>
        <p:nvSpPr>
          <p:cNvPr id="32" name="TextBox 59"/>
          <p:cNvSpPr txBox="1">
            <a:spLocks noChangeArrowheads="1"/>
          </p:cNvSpPr>
          <p:nvPr/>
        </p:nvSpPr>
        <p:spPr bwMode="auto">
          <a:xfrm>
            <a:off x="5126331" y="4402101"/>
            <a:ext cx="40427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.63</a:t>
            </a:r>
            <a:endParaRPr lang="en-US" sz="1350" baseline="-25000" dirty="0"/>
          </a:p>
        </p:txBody>
      </p:sp>
      <p:sp>
        <p:nvSpPr>
          <p:cNvPr id="34" name="TextBox 58"/>
          <p:cNvSpPr txBox="1">
            <a:spLocks noChangeArrowheads="1"/>
          </p:cNvSpPr>
          <p:nvPr/>
        </p:nvSpPr>
        <p:spPr bwMode="auto">
          <a:xfrm>
            <a:off x="1939963" y="3053328"/>
            <a:ext cx="40427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.35</a:t>
            </a:r>
            <a:endParaRPr lang="en-US" sz="1350" baseline="-25000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7091707" y="2246919"/>
          <a:ext cx="1969395" cy="15639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465">
                  <a:extLst>
                    <a:ext uri="{9D8B030D-6E8A-4147-A177-3AD203B41FA5}">
                      <a16:colId xmlns:a16="http://schemas.microsoft.com/office/drawing/2014/main" val="2014159328"/>
                    </a:ext>
                  </a:extLst>
                </a:gridCol>
                <a:gridCol w="656465">
                  <a:extLst>
                    <a:ext uri="{9D8B030D-6E8A-4147-A177-3AD203B41FA5}">
                      <a16:colId xmlns:a16="http://schemas.microsoft.com/office/drawing/2014/main" val="2593189372"/>
                    </a:ext>
                  </a:extLst>
                </a:gridCol>
                <a:gridCol w="656465">
                  <a:extLst>
                    <a:ext uri="{9D8B030D-6E8A-4147-A177-3AD203B41FA5}">
                      <a16:colId xmlns:a16="http://schemas.microsoft.com/office/drawing/2014/main" val="632694181"/>
                    </a:ext>
                  </a:extLst>
                </a:gridCol>
              </a:tblGrid>
              <a:tr h="52131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.94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/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233704"/>
                  </a:ext>
                </a:extLst>
              </a:tr>
              <a:tr h="52131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.33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1.02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684621"/>
                  </a:ext>
                </a:extLst>
              </a:tr>
              <a:tr h="52131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.27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.62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1.02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183305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359814" y="4782024"/>
            <a:ext cx="1689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cov</a:t>
            </a:r>
            <a:r>
              <a:rPr lang="en-US" dirty="0"/>
              <a:t>(</a:t>
            </a:r>
            <a:r>
              <a:rPr lang="en-US" dirty="0" err="1"/>
              <a:t>x,y,z</a:t>
            </a:r>
            <a:r>
              <a:rPr lang="en-US" dirty="0"/>
              <a:t>)</a:t>
            </a:r>
            <a:r>
              <a:rPr lang="en-US" baseline="-25000" dirty="0"/>
              <a:t>implied</a:t>
            </a:r>
            <a:r>
              <a:rPr lang="en-US" sz="1500" dirty="0"/>
              <a:t>  =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7091707" y="4173175"/>
          <a:ext cx="1969395" cy="15639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465">
                  <a:extLst>
                    <a:ext uri="{9D8B030D-6E8A-4147-A177-3AD203B41FA5}">
                      <a16:colId xmlns:a16="http://schemas.microsoft.com/office/drawing/2014/main" val="2014159328"/>
                    </a:ext>
                  </a:extLst>
                </a:gridCol>
                <a:gridCol w="656465">
                  <a:extLst>
                    <a:ext uri="{9D8B030D-6E8A-4147-A177-3AD203B41FA5}">
                      <a16:colId xmlns:a16="http://schemas.microsoft.com/office/drawing/2014/main" val="2593189372"/>
                    </a:ext>
                  </a:extLst>
                </a:gridCol>
                <a:gridCol w="656465">
                  <a:extLst>
                    <a:ext uri="{9D8B030D-6E8A-4147-A177-3AD203B41FA5}">
                      <a16:colId xmlns:a16="http://schemas.microsoft.com/office/drawing/2014/main" val="632694181"/>
                    </a:ext>
                  </a:extLst>
                </a:gridCol>
              </a:tblGrid>
              <a:tr h="52131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.94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/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233704"/>
                  </a:ext>
                </a:extLst>
              </a:tr>
              <a:tr h="52131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.33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1.03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684621"/>
                  </a:ext>
                </a:extLst>
              </a:tr>
              <a:tr h="521317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.20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.63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1.00</a:t>
                      </a:r>
                    </a:p>
                  </a:txBody>
                  <a:tcPr marL="58612" marR="58612" marT="29306" marB="29306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183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20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028" y="449025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The model that we fit may include some variables for which we do not observe data</a:t>
            </a:r>
          </a:p>
        </p:txBody>
      </p:sp>
      <p:sp>
        <p:nvSpPr>
          <p:cNvPr id="4" name="TextBox 92"/>
          <p:cNvSpPr txBox="1">
            <a:spLocks noChangeArrowheads="1"/>
          </p:cNvSpPr>
          <p:nvPr/>
        </p:nvSpPr>
        <p:spPr bwMode="auto">
          <a:xfrm>
            <a:off x="391649" y="4320633"/>
            <a:ext cx="35137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1500" i="1" baseline="-25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363501" y="4981348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 rot="10800000">
            <a:off x="477801" y="5381398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>
            <a:stCxn id="9" idx="0"/>
            <a:endCxn id="13" idx="2"/>
          </p:cNvCxnSpPr>
          <p:nvPr/>
        </p:nvCxnSpPr>
        <p:spPr bwMode="auto">
          <a:xfrm flipV="1">
            <a:off x="563526" y="4748686"/>
            <a:ext cx="3170" cy="23266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 bwMode="auto">
          <a:xfrm>
            <a:off x="245822" y="4192664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84"/>
          <p:cNvSpPr txBox="1">
            <a:spLocks noChangeArrowheads="1"/>
          </p:cNvSpPr>
          <p:nvPr/>
        </p:nvSpPr>
        <p:spPr bwMode="auto">
          <a:xfrm>
            <a:off x="391049" y="5018058"/>
            <a:ext cx="38504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/>
              <a:t>u</a:t>
            </a:r>
            <a:r>
              <a:rPr lang="en-US" sz="1350" baseline="-25000" dirty="0"/>
              <a:t>y1</a:t>
            </a:r>
            <a:endParaRPr lang="en-US" sz="1350" dirty="0"/>
          </a:p>
        </p:txBody>
      </p:sp>
      <p:sp>
        <p:nvSpPr>
          <p:cNvPr id="27" name="TextBox 92"/>
          <p:cNvSpPr txBox="1">
            <a:spLocks noChangeArrowheads="1"/>
          </p:cNvSpPr>
          <p:nvPr/>
        </p:nvSpPr>
        <p:spPr bwMode="auto">
          <a:xfrm>
            <a:off x="1241077" y="4320633"/>
            <a:ext cx="35137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1500" i="1" baseline="-25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8" name="Oval 27"/>
          <p:cNvSpPr/>
          <p:nvPr/>
        </p:nvSpPr>
        <p:spPr bwMode="auto">
          <a:xfrm>
            <a:off x="1212929" y="4981348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 rot="10800000">
            <a:off x="1327229" y="5381398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Arrow Connector 29"/>
          <p:cNvCxnSpPr>
            <a:stCxn id="28" idx="0"/>
            <a:endCxn id="31" idx="2"/>
          </p:cNvCxnSpPr>
          <p:nvPr/>
        </p:nvCxnSpPr>
        <p:spPr bwMode="auto">
          <a:xfrm flipV="1">
            <a:off x="1412953" y="4748686"/>
            <a:ext cx="3170" cy="23266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 bwMode="auto">
          <a:xfrm>
            <a:off x="1095250" y="4192664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84"/>
          <p:cNvSpPr txBox="1">
            <a:spLocks noChangeArrowheads="1"/>
          </p:cNvSpPr>
          <p:nvPr/>
        </p:nvSpPr>
        <p:spPr bwMode="auto">
          <a:xfrm>
            <a:off x="1240476" y="5018058"/>
            <a:ext cx="38504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/>
              <a:t>u</a:t>
            </a:r>
            <a:r>
              <a:rPr lang="en-US" sz="1350" baseline="-25000" dirty="0"/>
              <a:t>y2</a:t>
            </a:r>
            <a:endParaRPr lang="en-US" sz="1350" dirty="0"/>
          </a:p>
        </p:txBody>
      </p:sp>
      <p:sp>
        <p:nvSpPr>
          <p:cNvPr id="33" name="TextBox 92"/>
          <p:cNvSpPr txBox="1">
            <a:spLocks noChangeArrowheads="1"/>
          </p:cNvSpPr>
          <p:nvPr/>
        </p:nvSpPr>
        <p:spPr bwMode="auto">
          <a:xfrm>
            <a:off x="2094845" y="4320633"/>
            <a:ext cx="35137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1500" i="1" baseline="-250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2066697" y="4981348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Freeform 34"/>
          <p:cNvSpPr/>
          <p:nvPr/>
        </p:nvSpPr>
        <p:spPr bwMode="auto">
          <a:xfrm rot="10800000">
            <a:off x="2180997" y="5381398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Arrow Connector 35"/>
          <p:cNvCxnSpPr>
            <a:stCxn id="34" idx="0"/>
            <a:endCxn id="37" idx="2"/>
          </p:cNvCxnSpPr>
          <p:nvPr/>
        </p:nvCxnSpPr>
        <p:spPr bwMode="auto">
          <a:xfrm flipV="1">
            <a:off x="2266722" y="4748686"/>
            <a:ext cx="3170" cy="23266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 bwMode="auto">
          <a:xfrm>
            <a:off x="1949018" y="4192664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84"/>
          <p:cNvSpPr txBox="1">
            <a:spLocks noChangeArrowheads="1"/>
          </p:cNvSpPr>
          <p:nvPr/>
        </p:nvSpPr>
        <p:spPr bwMode="auto">
          <a:xfrm>
            <a:off x="2094245" y="5018058"/>
            <a:ext cx="38504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/>
              <a:t>u</a:t>
            </a:r>
            <a:r>
              <a:rPr lang="en-US" sz="1350" baseline="-25000" dirty="0"/>
              <a:t>y3</a:t>
            </a:r>
            <a:endParaRPr lang="en-US" sz="1350" dirty="0"/>
          </a:p>
        </p:txBody>
      </p:sp>
      <p:sp>
        <p:nvSpPr>
          <p:cNvPr id="39" name="TextBox 92"/>
          <p:cNvSpPr txBox="1">
            <a:spLocks noChangeArrowheads="1"/>
          </p:cNvSpPr>
          <p:nvPr/>
        </p:nvSpPr>
        <p:spPr bwMode="auto">
          <a:xfrm>
            <a:off x="2939971" y="4320633"/>
            <a:ext cx="35137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1500" i="1" baseline="-250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40" name="Oval 39"/>
          <p:cNvSpPr/>
          <p:nvPr/>
        </p:nvSpPr>
        <p:spPr bwMode="auto">
          <a:xfrm>
            <a:off x="2911823" y="4981348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 rot="10800000">
            <a:off x="3026123" y="5381398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Arrow Connector 41"/>
          <p:cNvCxnSpPr>
            <a:stCxn id="40" idx="0"/>
            <a:endCxn id="43" idx="2"/>
          </p:cNvCxnSpPr>
          <p:nvPr/>
        </p:nvCxnSpPr>
        <p:spPr bwMode="auto">
          <a:xfrm flipV="1">
            <a:off x="3111847" y="4748686"/>
            <a:ext cx="3170" cy="23266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 bwMode="auto">
          <a:xfrm>
            <a:off x="2794144" y="4192664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84"/>
          <p:cNvSpPr txBox="1">
            <a:spLocks noChangeArrowheads="1"/>
          </p:cNvSpPr>
          <p:nvPr/>
        </p:nvSpPr>
        <p:spPr bwMode="auto">
          <a:xfrm>
            <a:off x="2939370" y="5018058"/>
            <a:ext cx="38504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/>
              <a:t>u</a:t>
            </a:r>
            <a:r>
              <a:rPr lang="en-US" sz="1350" baseline="-25000" dirty="0"/>
              <a:t>y4</a:t>
            </a:r>
            <a:endParaRPr lang="en-US" sz="1350" dirty="0"/>
          </a:p>
        </p:txBody>
      </p:sp>
      <p:sp>
        <p:nvSpPr>
          <p:cNvPr id="45" name="TextBox 92"/>
          <p:cNvSpPr txBox="1">
            <a:spLocks noChangeArrowheads="1"/>
          </p:cNvSpPr>
          <p:nvPr/>
        </p:nvSpPr>
        <p:spPr bwMode="auto">
          <a:xfrm>
            <a:off x="3785882" y="4320633"/>
            <a:ext cx="35137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1500" i="1" baseline="-250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6" name="Oval 45"/>
          <p:cNvSpPr/>
          <p:nvPr/>
        </p:nvSpPr>
        <p:spPr bwMode="auto">
          <a:xfrm>
            <a:off x="3757734" y="4981348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 rot="10800000">
            <a:off x="3872034" y="5381398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Straight Arrow Connector 47"/>
          <p:cNvCxnSpPr>
            <a:stCxn id="46" idx="0"/>
            <a:endCxn id="49" idx="2"/>
          </p:cNvCxnSpPr>
          <p:nvPr/>
        </p:nvCxnSpPr>
        <p:spPr bwMode="auto">
          <a:xfrm flipV="1">
            <a:off x="3957759" y="4748686"/>
            <a:ext cx="3170" cy="23266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 bwMode="auto">
          <a:xfrm>
            <a:off x="3640055" y="4192664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84"/>
          <p:cNvSpPr txBox="1">
            <a:spLocks noChangeArrowheads="1"/>
          </p:cNvSpPr>
          <p:nvPr/>
        </p:nvSpPr>
        <p:spPr bwMode="auto">
          <a:xfrm>
            <a:off x="3785282" y="5018058"/>
            <a:ext cx="38504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/>
              <a:t>u</a:t>
            </a:r>
            <a:r>
              <a:rPr lang="en-US" sz="1350" baseline="-25000" dirty="0"/>
              <a:t>y5</a:t>
            </a:r>
            <a:endParaRPr lang="en-US" sz="1350" dirty="0"/>
          </a:p>
        </p:txBody>
      </p:sp>
      <p:sp>
        <p:nvSpPr>
          <p:cNvPr id="51" name="Oval 50"/>
          <p:cNvSpPr/>
          <p:nvPr/>
        </p:nvSpPr>
        <p:spPr bwMode="auto">
          <a:xfrm>
            <a:off x="1948232" y="2427186"/>
            <a:ext cx="642533" cy="642533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Freeform 51"/>
          <p:cNvSpPr/>
          <p:nvPr/>
        </p:nvSpPr>
        <p:spPr bwMode="auto">
          <a:xfrm>
            <a:off x="2187689" y="2253228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Arrow Connector 52"/>
          <p:cNvCxnSpPr>
            <a:stCxn id="51" idx="4"/>
            <a:endCxn id="13" idx="0"/>
          </p:cNvCxnSpPr>
          <p:nvPr/>
        </p:nvCxnSpPr>
        <p:spPr bwMode="auto">
          <a:xfrm flipH="1">
            <a:off x="566696" y="3069719"/>
            <a:ext cx="1702803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84"/>
          <p:cNvSpPr txBox="1">
            <a:spLocks noChangeArrowheads="1"/>
          </p:cNvSpPr>
          <p:nvPr/>
        </p:nvSpPr>
        <p:spPr bwMode="auto">
          <a:xfrm>
            <a:off x="2110671" y="2534031"/>
            <a:ext cx="30809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100" i="1" dirty="0"/>
              <a:t>F</a:t>
            </a:r>
            <a:endParaRPr lang="en-US" sz="2100" dirty="0"/>
          </a:p>
        </p:txBody>
      </p:sp>
      <p:cxnSp>
        <p:nvCxnSpPr>
          <p:cNvPr id="60" name="Straight Arrow Connector 59"/>
          <p:cNvCxnSpPr>
            <a:stCxn id="51" idx="4"/>
            <a:endCxn id="31" idx="0"/>
          </p:cNvCxnSpPr>
          <p:nvPr/>
        </p:nvCxnSpPr>
        <p:spPr bwMode="auto">
          <a:xfrm flipH="1">
            <a:off x="1416123" y="3069719"/>
            <a:ext cx="853376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1" idx="4"/>
            <a:endCxn id="37" idx="0"/>
          </p:cNvCxnSpPr>
          <p:nvPr/>
        </p:nvCxnSpPr>
        <p:spPr bwMode="auto">
          <a:xfrm>
            <a:off x="2269499" y="3069719"/>
            <a:ext cx="393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1" idx="4"/>
            <a:endCxn id="43" idx="0"/>
          </p:cNvCxnSpPr>
          <p:nvPr/>
        </p:nvCxnSpPr>
        <p:spPr bwMode="auto">
          <a:xfrm>
            <a:off x="2269498" y="3069719"/>
            <a:ext cx="845519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1" idx="4"/>
            <a:endCxn id="49" idx="0"/>
          </p:cNvCxnSpPr>
          <p:nvPr/>
        </p:nvCxnSpPr>
        <p:spPr bwMode="auto">
          <a:xfrm>
            <a:off x="2269499" y="3069719"/>
            <a:ext cx="1691430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59"/>
          <p:cNvSpPr txBox="1">
            <a:spLocks noChangeArrowheads="1"/>
          </p:cNvSpPr>
          <p:nvPr/>
        </p:nvSpPr>
        <p:spPr bwMode="auto">
          <a:xfrm>
            <a:off x="1488356" y="1976165"/>
            <a:ext cx="174156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600" dirty="0"/>
              <a:t>σ</a:t>
            </a:r>
            <a:r>
              <a:rPr lang="en-US" sz="1600" baseline="30000" dirty="0"/>
              <a:t>2</a:t>
            </a:r>
            <a:r>
              <a:rPr lang="en-US" sz="1600" baseline="-25000" dirty="0"/>
              <a:t>F</a:t>
            </a:r>
            <a:r>
              <a:rPr lang="en-US" sz="1600" dirty="0"/>
              <a:t> (= 1 for scaling)</a:t>
            </a:r>
          </a:p>
        </p:txBody>
      </p:sp>
      <p:sp>
        <p:nvSpPr>
          <p:cNvPr id="73" name="TextBox 59"/>
          <p:cNvSpPr txBox="1">
            <a:spLocks noChangeArrowheads="1"/>
          </p:cNvSpPr>
          <p:nvPr/>
        </p:nvSpPr>
        <p:spPr bwMode="auto">
          <a:xfrm>
            <a:off x="251616" y="5441836"/>
            <a:ext cx="45236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u1</a:t>
            </a:r>
          </a:p>
        </p:txBody>
      </p:sp>
      <p:sp>
        <p:nvSpPr>
          <p:cNvPr id="74" name="TextBox 59"/>
          <p:cNvSpPr txBox="1">
            <a:spLocks noChangeArrowheads="1"/>
          </p:cNvSpPr>
          <p:nvPr/>
        </p:nvSpPr>
        <p:spPr bwMode="auto">
          <a:xfrm>
            <a:off x="1114787" y="5467738"/>
            <a:ext cx="45236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u2</a:t>
            </a:r>
          </a:p>
        </p:txBody>
      </p:sp>
      <p:sp>
        <p:nvSpPr>
          <p:cNvPr id="75" name="TextBox 59"/>
          <p:cNvSpPr txBox="1">
            <a:spLocks noChangeArrowheads="1"/>
          </p:cNvSpPr>
          <p:nvPr/>
        </p:nvSpPr>
        <p:spPr bwMode="auto">
          <a:xfrm>
            <a:off x="1946169" y="5441836"/>
            <a:ext cx="45236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u3</a:t>
            </a:r>
          </a:p>
        </p:txBody>
      </p:sp>
      <p:sp>
        <p:nvSpPr>
          <p:cNvPr id="76" name="TextBox 59"/>
          <p:cNvSpPr txBox="1">
            <a:spLocks noChangeArrowheads="1"/>
          </p:cNvSpPr>
          <p:nvPr/>
        </p:nvSpPr>
        <p:spPr bwMode="auto">
          <a:xfrm>
            <a:off x="2808582" y="5441836"/>
            <a:ext cx="45236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u4</a:t>
            </a:r>
          </a:p>
        </p:txBody>
      </p:sp>
      <p:sp>
        <p:nvSpPr>
          <p:cNvPr id="77" name="TextBox 59"/>
          <p:cNvSpPr txBox="1">
            <a:spLocks noChangeArrowheads="1"/>
          </p:cNvSpPr>
          <p:nvPr/>
        </p:nvSpPr>
        <p:spPr bwMode="auto">
          <a:xfrm>
            <a:off x="3670993" y="5465181"/>
            <a:ext cx="45236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u5</a:t>
            </a:r>
          </a:p>
        </p:txBody>
      </p:sp>
      <p:sp>
        <p:nvSpPr>
          <p:cNvPr id="78" name="Rectangle 77"/>
          <p:cNvSpPr/>
          <p:nvPr/>
        </p:nvSpPr>
        <p:spPr>
          <a:xfrm>
            <a:off x="816268" y="3635786"/>
            <a:ext cx="32252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λ</a:t>
            </a:r>
            <a:r>
              <a:rPr lang="en-US" sz="1350" baseline="-25000" dirty="0"/>
              <a:t>1</a:t>
            </a:r>
          </a:p>
        </p:txBody>
      </p:sp>
      <p:sp>
        <p:nvSpPr>
          <p:cNvPr id="79" name="Rectangle 78"/>
          <p:cNvSpPr/>
          <p:nvPr/>
        </p:nvSpPr>
        <p:spPr>
          <a:xfrm>
            <a:off x="1395816" y="3635786"/>
            <a:ext cx="32252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λ</a:t>
            </a:r>
            <a:r>
              <a:rPr lang="en-US" sz="1350" baseline="-25000" dirty="0"/>
              <a:t>2</a:t>
            </a:r>
          </a:p>
        </p:txBody>
      </p:sp>
      <p:sp>
        <p:nvSpPr>
          <p:cNvPr id="80" name="Rectangle 79"/>
          <p:cNvSpPr/>
          <p:nvPr/>
        </p:nvSpPr>
        <p:spPr>
          <a:xfrm>
            <a:off x="1986523" y="3635786"/>
            <a:ext cx="32252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λ</a:t>
            </a:r>
            <a:r>
              <a:rPr lang="en-US" sz="1350" baseline="-25000" dirty="0"/>
              <a:t>3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539629" y="3635786"/>
            <a:ext cx="32252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λ</a:t>
            </a:r>
            <a:r>
              <a:rPr lang="en-US" sz="1350" baseline="-25000" dirty="0"/>
              <a:t>4</a:t>
            </a:r>
          </a:p>
        </p:txBody>
      </p:sp>
      <p:sp>
        <p:nvSpPr>
          <p:cNvPr id="82" name="Rectangle 81"/>
          <p:cNvSpPr/>
          <p:nvPr/>
        </p:nvSpPr>
        <p:spPr>
          <a:xfrm>
            <a:off x="3384754" y="3635786"/>
            <a:ext cx="32252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λ</a:t>
            </a:r>
            <a:r>
              <a:rPr lang="en-US" sz="1350" baseline="-25000" dirty="0"/>
              <a:t>5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287993" y="2310265"/>
            <a:ext cx="49937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 is unobserved.</a:t>
            </a:r>
          </a:p>
          <a:p>
            <a:r>
              <a:rPr lang="en-US" sz="2400" dirty="0"/>
              <a:t>Parameters are estimated from,</a:t>
            </a:r>
          </a:p>
          <a:p>
            <a:r>
              <a:rPr lang="en-US" sz="2400" dirty="0"/>
              <a:t>and fit is evaluated relative to,</a:t>
            </a:r>
          </a:p>
          <a:p>
            <a:r>
              <a:rPr lang="en-US" sz="2400" dirty="0"/>
              <a:t>the sample covariance matrix for y</a:t>
            </a:r>
            <a:r>
              <a:rPr lang="en-US" sz="2400" baseline="-25000" dirty="0"/>
              <a:t>1</a:t>
            </a:r>
            <a:r>
              <a:rPr lang="en-US" sz="2400" dirty="0"/>
              <a:t>-y</a:t>
            </a:r>
            <a:r>
              <a:rPr lang="en-US" sz="2400" baseline="-25000" dirty="0"/>
              <a:t>k</a:t>
            </a:r>
            <a:r>
              <a:rPr lang="en-US" sz="2400" dirty="0"/>
              <a:t>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68E223C-957D-7443-99B6-B4EDA9F8A1BE}"/>
              </a:ext>
            </a:extLst>
          </p:cNvPr>
          <p:cNvSpPr txBox="1"/>
          <p:nvPr/>
        </p:nvSpPr>
        <p:spPr>
          <a:xfrm>
            <a:off x="5128544" y="4213992"/>
            <a:ext cx="37696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 </a:t>
            </a:r>
            <a:r>
              <a:rPr lang="en-US" sz="2800" dirty="0" err="1"/>
              <a:t>lavaan</a:t>
            </a:r>
            <a:r>
              <a:rPr lang="en-US" sz="2800" dirty="0"/>
              <a:t> syntax:</a:t>
            </a:r>
          </a:p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F=~NA*y1+y2+y3+y4+y5</a:t>
            </a:r>
          </a:p>
          <a:p>
            <a:pPr algn="ctr"/>
            <a:r>
              <a:rPr lang="en-US" sz="2800" dirty="0">
                <a:solidFill>
                  <a:srgbClr val="7030A0"/>
                </a:solidFill>
              </a:rPr>
              <a:t>F~~1</a:t>
            </a:r>
            <a:r>
              <a:rPr lang="en-US" sz="2800">
                <a:solidFill>
                  <a:srgbClr val="7030A0"/>
                </a:solidFill>
              </a:rPr>
              <a:t>*F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D7CA06A-CA26-9645-A2F9-5B9B79FAF664}"/>
              </a:ext>
            </a:extLst>
          </p:cNvPr>
          <p:cNvSpPr/>
          <p:nvPr/>
        </p:nvSpPr>
        <p:spPr>
          <a:xfrm>
            <a:off x="172460" y="3146111"/>
            <a:ext cx="4132528" cy="926363"/>
          </a:xfrm>
          <a:prstGeom prst="rect">
            <a:avLst/>
          </a:prstGeom>
          <a:solidFill>
            <a:schemeClr val="accent1">
              <a:lumMod val="20000"/>
              <a:lumOff val="80000"/>
              <a:alpha val="59045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6374AFA-14DD-B24E-8203-BD77AA44F67B}"/>
              </a:ext>
            </a:extLst>
          </p:cNvPr>
          <p:cNvSpPr/>
          <p:nvPr/>
        </p:nvSpPr>
        <p:spPr>
          <a:xfrm>
            <a:off x="1388878" y="1832026"/>
            <a:ext cx="1872072" cy="867176"/>
          </a:xfrm>
          <a:prstGeom prst="rect">
            <a:avLst/>
          </a:prstGeom>
          <a:solidFill>
            <a:srgbClr val="7030A0">
              <a:alpha val="5904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2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115" y="434215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The model that we fit may include some variables for which we do not observe data</a:t>
            </a:r>
          </a:p>
        </p:txBody>
      </p:sp>
      <p:sp>
        <p:nvSpPr>
          <p:cNvPr id="4" name="TextBox 92"/>
          <p:cNvSpPr txBox="1">
            <a:spLocks noChangeArrowheads="1"/>
          </p:cNvSpPr>
          <p:nvPr/>
        </p:nvSpPr>
        <p:spPr bwMode="auto">
          <a:xfrm>
            <a:off x="440184" y="4025665"/>
            <a:ext cx="35137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1500" i="1" baseline="-25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412036" y="4686380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 rot="10800000">
            <a:off x="526336" y="5086430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>
            <a:stCxn id="9" idx="0"/>
            <a:endCxn id="13" idx="2"/>
          </p:cNvCxnSpPr>
          <p:nvPr/>
        </p:nvCxnSpPr>
        <p:spPr bwMode="auto">
          <a:xfrm flipV="1">
            <a:off x="612061" y="4453718"/>
            <a:ext cx="3170" cy="23266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 bwMode="auto">
          <a:xfrm>
            <a:off x="294357" y="3897696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84"/>
          <p:cNvSpPr txBox="1">
            <a:spLocks noChangeArrowheads="1"/>
          </p:cNvSpPr>
          <p:nvPr/>
        </p:nvSpPr>
        <p:spPr bwMode="auto">
          <a:xfrm>
            <a:off x="439584" y="4723090"/>
            <a:ext cx="38504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/>
              <a:t>u</a:t>
            </a:r>
            <a:r>
              <a:rPr lang="en-US" sz="1350" baseline="-25000" dirty="0"/>
              <a:t>y1</a:t>
            </a:r>
            <a:endParaRPr lang="en-US" sz="1350" dirty="0"/>
          </a:p>
        </p:txBody>
      </p:sp>
      <p:sp>
        <p:nvSpPr>
          <p:cNvPr id="27" name="TextBox 92"/>
          <p:cNvSpPr txBox="1">
            <a:spLocks noChangeArrowheads="1"/>
          </p:cNvSpPr>
          <p:nvPr/>
        </p:nvSpPr>
        <p:spPr bwMode="auto">
          <a:xfrm>
            <a:off x="1289612" y="4025665"/>
            <a:ext cx="35137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1500" i="1" baseline="-25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8" name="Oval 27"/>
          <p:cNvSpPr/>
          <p:nvPr/>
        </p:nvSpPr>
        <p:spPr bwMode="auto">
          <a:xfrm>
            <a:off x="1261464" y="4686380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 rot="10800000">
            <a:off x="1375764" y="5086430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Arrow Connector 29"/>
          <p:cNvCxnSpPr>
            <a:stCxn id="28" idx="0"/>
            <a:endCxn id="31" idx="2"/>
          </p:cNvCxnSpPr>
          <p:nvPr/>
        </p:nvCxnSpPr>
        <p:spPr bwMode="auto">
          <a:xfrm flipV="1">
            <a:off x="1461488" y="4453718"/>
            <a:ext cx="3170" cy="23266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 bwMode="auto">
          <a:xfrm>
            <a:off x="1143785" y="3897696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84"/>
          <p:cNvSpPr txBox="1">
            <a:spLocks noChangeArrowheads="1"/>
          </p:cNvSpPr>
          <p:nvPr/>
        </p:nvSpPr>
        <p:spPr bwMode="auto">
          <a:xfrm>
            <a:off x="1289011" y="4723090"/>
            <a:ext cx="38504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/>
              <a:t>u</a:t>
            </a:r>
            <a:r>
              <a:rPr lang="en-US" sz="1350" baseline="-25000" dirty="0"/>
              <a:t>y2</a:t>
            </a:r>
            <a:endParaRPr lang="en-US" sz="1350" dirty="0"/>
          </a:p>
        </p:txBody>
      </p:sp>
      <p:sp>
        <p:nvSpPr>
          <p:cNvPr id="33" name="TextBox 92"/>
          <p:cNvSpPr txBox="1">
            <a:spLocks noChangeArrowheads="1"/>
          </p:cNvSpPr>
          <p:nvPr/>
        </p:nvSpPr>
        <p:spPr bwMode="auto">
          <a:xfrm>
            <a:off x="2143380" y="4025665"/>
            <a:ext cx="35137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1500" i="1" baseline="-250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2115232" y="4686380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Freeform 34"/>
          <p:cNvSpPr/>
          <p:nvPr/>
        </p:nvSpPr>
        <p:spPr bwMode="auto">
          <a:xfrm rot="10800000">
            <a:off x="2229532" y="5086430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Arrow Connector 35"/>
          <p:cNvCxnSpPr>
            <a:stCxn id="34" idx="0"/>
            <a:endCxn id="37" idx="2"/>
          </p:cNvCxnSpPr>
          <p:nvPr/>
        </p:nvCxnSpPr>
        <p:spPr bwMode="auto">
          <a:xfrm flipV="1">
            <a:off x="2315257" y="4453718"/>
            <a:ext cx="3170" cy="23266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 bwMode="auto">
          <a:xfrm>
            <a:off x="1997553" y="3897696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84"/>
          <p:cNvSpPr txBox="1">
            <a:spLocks noChangeArrowheads="1"/>
          </p:cNvSpPr>
          <p:nvPr/>
        </p:nvSpPr>
        <p:spPr bwMode="auto">
          <a:xfrm>
            <a:off x="2142780" y="4723090"/>
            <a:ext cx="38504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/>
              <a:t>u</a:t>
            </a:r>
            <a:r>
              <a:rPr lang="en-US" sz="1350" baseline="-25000" dirty="0"/>
              <a:t>y3</a:t>
            </a:r>
            <a:endParaRPr lang="en-US" sz="1350" dirty="0"/>
          </a:p>
        </p:txBody>
      </p:sp>
      <p:sp>
        <p:nvSpPr>
          <p:cNvPr id="39" name="TextBox 92"/>
          <p:cNvSpPr txBox="1">
            <a:spLocks noChangeArrowheads="1"/>
          </p:cNvSpPr>
          <p:nvPr/>
        </p:nvSpPr>
        <p:spPr bwMode="auto">
          <a:xfrm>
            <a:off x="2988506" y="4025665"/>
            <a:ext cx="35137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1500" i="1" baseline="-250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40" name="Oval 39"/>
          <p:cNvSpPr/>
          <p:nvPr/>
        </p:nvSpPr>
        <p:spPr bwMode="auto">
          <a:xfrm>
            <a:off x="2960358" y="4686380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 rot="10800000">
            <a:off x="3074658" y="5086430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Arrow Connector 41"/>
          <p:cNvCxnSpPr>
            <a:stCxn id="40" idx="0"/>
            <a:endCxn id="43" idx="2"/>
          </p:cNvCxnSpPr>
          <p:nvPr/>
        </p:nvCxnSpPr>
        <p:spPr bwMode="auto">
          <a:xfrm flipV="1">
            <a:off x="3160382" y="4453718"/>
            <a:ext cx="3170" cy="23266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 bwMode="auto">
          <a:xfrm>
            <a:off x="2842679" y="3897696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84"/>
          <p:cNvSpPr txBox="1">
            <a:spLocks noChangeArrowheads="1"/>
          </p:cNvSpPr>
          <p:nvPr/>
        </p:nvSpPr>
        <p:spPr bwMode="auto">
          <a:xfrm>
            <a:off x="2987905" y="4723090"/>
            <a:ext cx="38504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/>
              <a:t>u</a:t>
            </a:r>
            <a:r>
              <a:rPr lang="en-US" sz="1350" baseline="-25000" dirty="0"/>
              <a:t>y4</a:t>
            </a:r>
            <a:endParaRPr lang="en-US" sz="1350" dirty="0"/>
          </a:p>
        </p:txBody>
      </p:sp>
      <p:sp>
        <p:nvSpPr>
          <p:cNvPr id="45" name="TextBox 92"/>
          <p:cNvSpPr txBox="1">
            <a:spLocks noChangeArrowheads="1"/>
          </p:cNvSpPr>
          <p:nvPr/>
        </p:nvSpPr>
        <p:spPr bwMode="auto">
          <a:xfrm>
            <a:off x="3834417" y="4025665"/>
            <a:ext cx="35137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1500" i="1" baseline="-250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6" name="Oval 45"/>
          <p:cNvSpPr/>
          <p:nvPr/>
        </p:nvSpPr>
        <p:spPr bwMode="auto">
          <a:xfrm>
            <a:off x="3806269" y="4686380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 rot="10800000">
            <a:off x="3920569" y="5086430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Straight Arrow Connector 47"/>
          <p:cNvCxnSpPr>
            <a:stCxn id="46" idx="0"/>
            <a:endCxn id="49" idx="2"/>
          </p:cNvCxnSpPr>
          <p:nvPr/>
        </p:nvCxnSpPr>
        <p:spPr bwMode="auto">
          <a:xfrm flipV="1">
            <a:off x="4006294" y="4453718"/>
            <a:ext cx="3170" cy="23266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 bwMode="auto">
          <a:xfrm>
            <a:off x="3688590" y="3897696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84"/>
          <p:cNvSpPr txBox="1">
            <a:spLocks noChangeArrowheads="1"/>
          </p:cNvSpPr>
          <p:nvPr/>
        </p:nvSpPr>
        <p:spPr bwMode="auto">
          <a:xfrm>
            <a:off x="3833817" y="4723090"/>
            <a:ext cx="38504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/>
              <a:t>u</a:t>
            </a:r>
            <a:r>
              <a:rPr lang="en-US" sz="1350" baseline="-25000" dirty="0"/>
              <a:t>y5</a:t>
            </a:r>
            <a:endParaRPr lang="en-US" sz="1350" dirty="0"/>
          </a:p>
        </p:txBody>
      </p:sp>
      <p:sp>
        <p:nvSpPr>
          <p:cNvPr id="51" name="Oval 50"/>
          <p:cNvSpPr/>
          <p:nvPr/>
        </p:nvSpPr>
        <p:spPr bwMode="auto">
          <a:xfrm>
            <a:off x="1996767" y="2132218"/>
            <a:ext cx="642533" cy="642533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Freeform 51"/>
          <p:cNvSpPr/>
          <p:nvPr/>
        </p:nvSpPr>
        <p:spPr bwMode="auto">
          <a:xfrm>
            <a:off x="2236224" y="1958260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Arrow Connector 52"/>
          <p:cNvCxnSpPr>
            <a:stCxn id="51" idx="4"/>
            <a:endCxn id="13" idx="0"/>
          </p:cNvCxnSpPr>
          <p:nvPr/>
        </p:nvCxnSpPr>
        <p:spPr bwMode="auto">
          <a:xfrm flipH="1">
            <a:off x="615231" y="2774751"/>
            <a:ext cx="1702803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84"/>
          <p:cNvSpPr txBox="1">
            <a:spLocks noChangeArrowheads="1"/>
          </p:cNvSpPr>
          <p:nvPr/>
        </p:nvSpPr>
        <p:spPr bwMode="auto">
          <a:xfrm>
            <a:off x="2113522" y="2239063"/>
            <a:ext cx="39946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100" i="1" dirty="0"/>
              <a:t>F</a:t>
            </a:r>
            <a:r>
              <a:rPr lang="en-US" sz="2100" i="1" baseline="-25000" dirty="0"/>
              <a:t>1</a:t>
            </a:r>
            <a:endParaRPr lang="en-US" sz="2100" baseline="-25000" dirty="0"/>
          </a:p>
        </p:txBody>
      </p:sp>
      <p:cxnSp>
        <p:nvCxnSpPr>
          <p:cNvPr id="60" name="Straight Arrow Connector 59"/>
          <p:cNvCxnSpPr>
            <a:stCxn id="51" idx="4"/>
            <a:endCxn id="31" idx="0"/>
          </p:cNvCxnSpPr>
          <p:nvPr/>
        </p:nvCxnSpPr>
        <p:spPr bwMode="auto">
          <a:xfrm flipH="1">
            <a:off x="1464658" y="2774751"/>
            <a:ext cx="853376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1" idx="4"/>
            <a:endCxn id="37" idx="0"/>
          </p:cNvCxnSpPr>
          <p:nvPr/>
        </p:nvCxnSpPr>
        <p:spPr bwMode="auto">
          <a:xfrm>
            <a:off x="2318034" y="2774751"/>
            <a:ext cx="393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1" idx="4"/>
            <a:endCxn id="43" idx="0"/>
          </p:cNvCxnSpPr>
          <p:nvPr/>
        </p:nvCxnSpPr>
        <p:spPr bwMode="auto">
          <a:xfrm>
            <a:off x="2318033" y="2774751"/>
            <a:ext cx="845519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1" idx="4"/>
            <a:endCxn id="49" idx="0"/>
          </p:cNvCxnSpPr>
          <p:nvPr/>
        </p:nvCxnSpPr>
        <p:spPr bwMode="auto">
          <a:xfrm>
            <a:off x="2318034" y="2774751"/>
            <a:ext cx="1691430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59"/>
          <p:cNvSpPr txBox="1">
            <a:spLocks noChangeArrowheads="1"/>
          </p:cNvSpPr>
          <p:nvPr/>
        </p:nvSpPr>
        <p:spPr bwMode="auto">
          <a:xfrm>
            <a:off x="273703" y="5146868"/>
            <a:ext cx="505267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uy1</a:t>
            </a:r>
          </a:p>
        </p:txBody>
      </p:sp>
      <p:sp>
        <p:nvSpPr>
          <p:cNvPr id="74" name="TextBox 59"/>
          <p:cNvSpPr txBox="1">
            <a:spLocks noChangeArrowheads="1"/>
          </p:cNvSpPr>
          <p:nvPr/>
        </p:nvSpPr>
        <p:spPr bwMode="auto">
          <a:xfrm>
            <a:off x="1136874" y="5172770"/>
            <a:ext cx="505267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uy2</a:t>
            </a:r>
          </a:p>
        </p:txBody>
      </p:sp>
      <p:sp>
        <p:nvSpPr>
          <p:cNvPr id="75" name="TextBox 59"/>
          <p:cNvSpPr txBox="1">
            <a:spLocks noChangeArrowheads="1"/>
          </p:cNvSpPr>
          <p:nvPr/>
        </p:nvSpPr>
        <p:spPr bwMode="auto">
          <a:xfrm>
            <a:off x="1968255" y="5146868"/>
            <a:ext cx="505267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uy3</a:t>
            </a:r>
          </a:p>
        </p:txBody>
      </p:sp>
      <p:sp>
        <p:nvSpPr>
          <p:cNvPr id="76" name="TextBox 59"/>
          <p:cNvSpPr txBox="1">
            <a:spLocks noChangeArrowheads="1"/>
          </p:cNvSpPr>
          <p:nvPr/>
        </p:nvSpPr>
        <p:spPr bwMode="auto">
          <a:xfrm>
            <a:off x="2830668" y="5146868"/>
            <a:ext cx="505267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uy4</a:t>
            </a:r>
          </a:p>
        </p:txBody>
      </p:sp>
      <p:sp>
        <p:nvSpPr>
          <p:cNvPr id="77" name="TextBox 59"/>
          <p:cNvSpPr txBox="1">
            <a:spLocks noChangeArrowheads="1"/>
          </p:cNvSpPr>
          <p:nvPr/>
        </p:nvSpPr>
        <p:spPr bwMode="auto">
          <a:xfrm>
            <a:off x="3693080" y="5170213"/>
            <a:ext cx="505267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uy5</a:t>
            </a:r>
          </a:p>
        </p:txBody>
      </p:sp>
      <p:sp>
        <p:nvSpPr>
          <p:cNvPr id="78" name="Rectangle 77"/>
          <p:cNvSpPr/>
          <p:nvPr/>
        </p:nvSpPr>
        <p:spPr>
          <a:xfrm>
            <a:off x="835948" y="3340818"/>
            <a:ext cx="38023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λ</a:t>
            </a:r>
            <a:r>
              <a:rPr lang="en-US" sz="1350" baseline="-25000" dirty="0"/>
              <a:t>11</a:t>
            </a:r>
          </a:p>
        </p:txBody>
      </p:sp>
      <p:sp>
        <p:nvSpPr>
          <p:cNvPr id="79" name="Rectangle 78"/>
          <p:cNvSpPr/>
          <p:nvPr/>
        </p:nvSpPr>
        <p:spPr>
          <a:xfrm>
            <a:off x="1415496" y="3340818"/>
            <a:ext cx="38023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λ</a:t>
            </a:r>
            <a:r>
              <a:rPr lang="en-US" sz="1350" baseline="-25000" dirty="0"/>
              <a:t>12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006203" y="3340818"/>
            <a:ext cx="38023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λ</a:t>
            </a:r>
            <a:r>
              <a:rPr lang="en-US" sz="1350" baseline="-25000" dirty="0"/>
              <a:t>13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559309" y="3340818"/>
            <a:ext cx="38023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λ</a:t>
            </a:r>
            <a:r>
              <a:rPr lang="en-US" sz="1350" baseline="-25000" dirty="0"/>
              <a:t>14</a:t>
            </a:r>
          </a:p>
        </p:txBody>
      </p:sp>
      <p:sp>
        <p:nvSpPr>
          <p:cNvPr id="82" name="Rectangle 81"/>
          <p:cNvSpPr/>
          <p:nvPr/>
        </p:nvSpPr>
        <p:spPr>
          <a:xfrm>
            <a:off x="3404435" y="3340818"/>
            <a:ext cx="38023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λ</a:t>
            </a:r>
            <a:r>
              <a:rPr lang="en-US" sz="1350" baseline="-25000" dirty="0"/>
              <a:t>15</a:t>
            </a:r>
          </a:p>
        </p:txBody>
      </p:sp>
      <p:sp>
        <p:nvSpPr>
          <p:cNvPr id="55" name="TextBox 92"/>
          <p:cNvSpPr txBox="1">
            <a:spLocks noChangeArrowheads="1"/>
          </p:cNvSpPr>
          <p:nvPr/>
        </p:nvSpPr>
        <p:spPr bwMode="auto">
          <a:xfrm>
            <a:off x="4948117" y="4023108"/>
            <a:ext cx="35137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z</a:t>
            </a:r>
            <a:r>
              <a:rPr lang="en-US" sz="1500" i="1" baseline="-25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4919969" y="4683822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Freeform 56"/>
          <p:cNvSpPr/>
          <p:nvPr/>
        </p:nvSpPr>
        <p:spPr bwMode="auto">
          <a:xfrm rot="10800000">
            <a:off x="5034269" y="5083873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Straight Arrow Connector 57"/>
          <p:cNvCxnSpPr>
            <a:stCxn id="56" idx="0"/>
            <a:endCxn id="59" idx="2"/>
          </p:cNvCxnSpPr>
          <p:nvPr/>
        </p:nvCxnSpPr>
        <p:spPr bwMode="auto">
          <a:xfrm flipV="1">
            <a:off x="5119994" y="4451160"/>
            <a:ext cx="3170" cy="23266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 bwMode="auto">
          <a:xfrm>
            <a:off x="4802290" y="3895139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84"/>
          <p:cNvSpPr txBox="1">
            <a:spLocks noChangeArrowheads="1"/>
          </p:cNvSpPr>
          <p:nvPr/>
        </p:nvSpPr>
        <p:spPr bwMode="auto">
          <a:xfrm>
            <a:off x="4951523" y="4720532"/>
            <a:ext cx="377027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/>
              <a:t>u</a:t>
            </a:r>
            <a:r>
              <a:rPr lang="en-US" sz="1350" baseline="-25000" dirty="0"/>
              <a:t>z1</a:t>
            </a:r>
            <a:endParaRPr lang="en-US" sz="1350" dirty="0"/>
          </a:p>
        </p:txBody>
      </p:sp>
      <p:sp>
        <p:nvSpPr>
          <p:cNvPr id="62" name="TextBox 92"/>
          <p:cNvSpPr txBox="1">
            <a:spLocks noChangeArrowheads="1"/>
          </p:cNvSpPr>
          <p:nvPr/>
        </p:nvSpPr>
        <p:spPr bwMode="auto">
          <a:xfrm>
            <a:off x="5797545" y="4023108"/>
            <a:ext cx="35137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z</a:t>
            </a:r>
            <a:r>
              <a:rPr lang="en-US" sz="1500" i="1" baseline="-25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4" name="Oval 63"/>
          <p:cNvSpPr/>
          <p:nvPr/>
        </p:nvSpPr>
        <p:spPr bwMode="auto">
          <a:xfrm>
            <a:off x="5769396" y="4683822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10800000">
            <a:off x="5883696" y="5083873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Straight Arrow Connector 66"/>
          <p:cNvCxnSpPr>
            <a:stCxn id="64" idx="0"/>
            <a:endCxn id="68" idx="2"/>
          </p:cNvCxnSpPr>
          <p:nvPr/>
        </p:nvCxnSpPr>
        <p:spPr bwMode="auto">
          <a:xfrm flipV="1">
            <a:off x="5969421" y="4451160"/>
            <a:ext cx="3170" cy="23266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 bwMode="auto">
          <a:xfrm>
            <a:off x="5651717" y="3895139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84"/>
          <p:cNvSpPr txBox="1">
            <a:spLocks noChangeArrowheads="1"/>
          </p:cNvSpPr>
          <p:nvPr/>
        </p:nvSpPr>
        <p:spPr bwMode="auto">
          <a:xfrm>
            <a:off x="5800951" y="4720532"/>
            <a:ext cx="377027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/>
              <a:t>u</a:t>
            </a:r>
            <a:r>
              <a:rPr lang="en-US" sz="1350" baseline="-25000" dirty="0"/>
              <a:t>z2</a:t>
            </a:r>
            <a:endParaRPr lang="en-US" sz="1350" dirty="0"/>
          </a:p>
        </p:txBody>
      </p:sp>
      <p:sp>
        <p:nvSpPr>
          <p:cNvPr id="71" name="TextBox 92"/>
          <p:cNvSpPr txBox="1">
            <a:spLocks noChangeArrowheads="1"/>
          </p:cNvSpPr>
          <p:nvPr/>
        </p:nvSpPr>
        <p:spPr bwMode="auto">
          <a:xfrm>
            <a:off x="6651313" y="4023108"/>
            <a:ext cx="35137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z</a:t>
            </a:r>
            <a:r>
              <a:rPr lang="en-US" sz="1500" i="1" baseline="-250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4" name="Oval 83"/>
          <p:cNvSpPr/>
          <p:nvPr/>
        </p:nvSpPr>
        <p:spPr bwMode="auto">
          <a:xfrm>
            <a:off x="6623165" y="4683822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Freeform 84"/>
          <p:cNvSpPr/>
          <p:nvPr/>
        </p:nvSpPr>
        <p:spPr bwMode="auto">
          <a:xfrm rot="10800000">
            <a:off x="6737465" y="5083873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6" name="Straight Arrow Connector 85"/>
          <p:cNvCxnSpPr>
            <a:stCxn id="84" idx="0"/>
            <a:endCxn id="87" idx="2"/>
          </p:cNvCxnSpPr>
          <p:nvPr/>
        </p:nvCxnSpPr>
        <p:spPr bwMode="auto">
          <a:xfrm flipV="1">
            <a:off x="6823190" y="4451160"/>
            <a:ext cx="3170" cy="23266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 bwMode="auto">
          <a:xfrm>
            <a:off x="6505486" y="3895139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4"/>
          <p:cNvSpPr txBox="1">
            <a:spLocks noChangeArrowheads="1"/>
          </p:cNvSpPr>
          <p:nvPr/>
        </p:nvSpPr>
        <p:spPr bwMode="auto">
          <a:xfrm>
            <a:off x="6654719" y="4720532"/>
            <a:ext cx="377027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/>
              <a:t>u</a:t>
            </a:r>
            <a:r>
              <a:rPr lang="en-US" sz="1350" baseline="-25000" dirty="0"/>
              <a:t>z3</a:t>
            </a:r>
            <a:endParaRPr lang="en-US" sz="1350" dirty="0"/>
          </a:p>
        </p:txBody>
      </p:sp>
      <p:sp>
        <p:nvSpPr>
          <p:cNvPr id="89" name="TextBox 92"/>
          <p:cNvSpPr txBox="1">
            <a:spLocks noChangeArrowheads="1"/>
          </p:cNvSpPr>
          <p:nvPr/>
        </p:nvSpPr>
        <p:spPr bwMode="auto">
          <a:xfrm>
            <a:off x="7496439" y="4023108"/>
            <a:ext cx="35137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z</a:t>
            </a:r>
            <a:r>
              <a:rPr lang="en-US" sz="1500" i="1" baseline="-250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7468290" y="4683822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Freeform 90"/>
          <p:cNvSpPr/>
          <p:nvPr/>
        </p:nvSpPr>
        <p:spPr bwMode="auto">
          <a:xfrm rot="10800000">
            <a:off x="7582590" y="5083873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2" name="Straight Arrow Connector 91"/>
          <p:cNvCxnSpPr>
            <a:stCxn id="90" idx="0"/>
            <a:endCxn id="93" idx="2"/>
          </p:cNvCxnSpPr>
          <p:nvPr/>
        </p:nvCxnSpPr>
        <p:spPr bwMode="auto">
          <a:xfrm flipV="1">
            <a:off x="7668315" y="4451160"/>
            <a:ext cx="3170" cy="23266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 bwMode="auto">
          <a:xfrm>
            <a:off x="7350611" y="3895139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84"/>
          <p:cNvSpPr txBox="1">
            <a:spLocks noChangeArrowheads="1"/>
          </p:cNvSpPr>
          <p:nvPr/>
        </p:nvSpPr>
        <p:spPr bwMode="auto">
          <a:xfrm>
            <a:off x="7499845" y="4720532"/>
            <a:ext cx="377027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/>
              <a:t>u</a:t>
            </a:r>
            <a:r>
              <a:rPr lang="en-US" sz="1350" baseline="-25000" dirty="0"/>
              <a:t>z4</a:t>
            </a:r>
            <a:endParaRPr lang="en-US" sz="1350" dirty="0"/>
          </a:p>
        </p:txBody>
      </p:sp>
      <p:sp>
        <p:nvSpPr>
          <p:cNvPr id="95" name="TextBox 92"/>
          <p:cNvSpPr txBox="1">
            <a:spLocks noChangeArrowheads="1"/>
          </p:cNvSpPr>
          <p:nvPr/>
        </p:nvSpPr>
        <p:spPr bwMode="auto">
          <a:xfrm>
            <a:off x="8342350" y="4023108"/>
            <a:ext cx="35137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z</a:t>
            </a:r>
            <a:r>
              <a:rPr lang="en-US" sz="1500" i="1" baseline="-250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96" name="Oval 95"/>
          <p:cNvSpPr/>
          <p:nvPr/>
        </p:nvSpPr>
        <p:spPr bwMode="auto">
          <a:xfrm>
            <a:off x="8314202" y="4683822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Freeform 96"/>
          <p:cNvSpPr/>
          <p:nvPr/>
        </p:nvSpPr>
        <p:spPr bwMode="auto">
          <a:xfrm rot="10800000">
            <a:off x="8428502" y="5083873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8" name="Straight Arrow Connector 97"/>
          <p:cNvCxnSpPr>
            <a:stCxn id="96" idx="0"/>
            <a:endCxn id="99" idx="2"/>
          </p:cNvCxnSpPr>
          <p:nvPr/>
        </p:nvCxnSpPr>
        <p:spPr bwMode="auto">
          <a:xfrm flipV="1">
            <a:off x="8514227" y="4451160"/>
            <a:ext cx="3170" cy="23266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 bwMode="auto">
          <a:xfrm>
            <a:off x="8196523" y="3895139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84"/>
          <p:cNvSpPr txBox="1">
            <a:spLocks noChangeArrowheads="1"/>
          </p:cNvSpPr>
          <p:nvPr/>
        </p:nvSpPr>
        <p:spPr bwMode="auto">
          <a:xfrm>
            <a:off x="8345756" y="4720532"/>
            <a:ext cx="377027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/>
              <a:t>u</a:t>
            </a:r>
            <a:r>
              <a:rPr lang="en-US" sz="1350" baseline="-25000" dirty="0"/>
              <a:t>z5</a:t>
            </a:r>
            <a:endParaRPr lang="en-US" sz="1350" dirty="0"/>
          </a:p>
        </p:txBody>
      </p:sp>
      <p:sp>
        <p:nvSpPr>
          <p:cNvPr id="101" name="Oval 100"/>
          <p:cNvSpPr/>
          <p:nvPr/>
        </p:nvSpPr>
        <p:spPr bwMode="auto">
          <a:xfrm>
            <a:off x="6504700" y="2129660"/>
            <a:ext cx="642533" cy="642533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" name="Straight Arrow Connector 102"/>
          <p:cNvCxnSpPr>
            <a:stCxn id="101" idx="4"/>
            <a:endCxn id="59" idx="0"/>
          </p:cNvCxnSpPr>
          <p:nvPr/>
        </p:nvCxnSpPr>
        <p:spPr bwMode="auto">
          <a:xfrm flipH="1">
            <a:off x="5123163" y="2772193"/>
            <a:ext cx="1702803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TextBox 84"/>
          <p:cNvSpPr txBox="1">
            <a:spLocks noChangeArrowheads="1"/>
          </p:cNvSpPr>
          <p:nvPr/>
        </p:nvSpPr>
        <p:spPr bwMode="auto">
          <a:xfrm>
            <a:off x="6621455" y="2236505"/>
            <a:ext cx="39946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100" i="1" dirty="0"/>
              <a:t>F</a:t>
            </a:r>
            <a:r>
              <a:rPr lang="en-US" sz="2100" i="1" baseline="-25000" dirty="0"/>
              <a:t>2</a:t>
            </a:r>
            <a:endParaRPr lang="en-US" sz="2100" baseline="-25000" dirty="0"/>
          </a:p>
        </p:txBody>
      </p:sp>
      <p:cxnSp>
        <p:nvCxnSpPr>
          <p:cNvPr id="105" name="Straight Arrow Connector 104"/>
          <p:cNvCxnSpPr>
            <a:stCxn id="101" idx="4"/>
            <a:endCxn id="68" idx="0"/>
          </p:cNvCxnSpPr>
          <p:nvPr/>
        </p:nvCxnSpPr>
        <p:spPr bwMode="auto">
          <a:xfrm flipH="1">
            <a:off x="5972591" y="2772193"/>
            <a:ext cx="853376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01" idx="4"/>
            <a:endCxn id="87" idx="0"/>
          </p:cNvCxnSpPr>
          <p:nvPr/>
        </p:nvCxnSpPr>
        <p:spPr bwMode="auto">
          <a:xfrm>
            <a:off x="6825966" y="2772193"/>
            <a:ext cx="393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4"/>
            <a:endCxn id="93" idx="0"/>
          </p:cNvCxnSpPr>
          <p:nvPr/>
        </p:nvCxnSpPr>
        <p:spPr bwMode="auto">
          <a:xfrm>
            <a:off x="6825966" y="2772193"/>
            <a:ext cx="845519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101" idx="4"/>
            <a:endCxn id="99" idx="0"/>
          </p:cNvCxnSpPr>
          <p:nvPr/>
        </p:nvCxnSpPr>
        <p:spPr bwMode="auto">
          <a:xfrm>
            <a:off x="6825966" y="2772193"/>
            <a:ext cx="1691430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TextBox 59"/>
          <p:cNvSpPr txBox="1">
            <a:spLocks noChangeArrowheads="1"/>
          </p:cNvSpPr>
          <p:nvPr/>
        </p:nvSpPr>
        <p:spPr bwMode="auto">
          <a:xfrm>
            <a:off x="4785643" y="5144310"/>
            <a:ext cx="49725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uz1</a:t>
            </a:r>
          </a:p>
        </p:txBody>
      </p:sp>
      <p:sp>
        <p:nvSpPr>
          <p:cNvPr id="110" name="TextBox 59"/>
          <p:cNvSpPr txBox="1">
            <a:spLocks noChangeArrowheads="1"/>
          </p:cNvSpPr>
          <p:nvPr/>
        </p:nvSpPr>
        <p:spPr bwMode="auto">
          <a:xfrm>
            <a:off x="5648813" y="5170213"/>
            <a:ext cx="49725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uz2</a:t>
            </a:r>
          </a:p>
        </p:txBody>
      </p:sp>
      <p:sp>
        <p:nvSpPr>
          <p:cNvPr id="111" name="TextBox 59"/>
          <p:cNvSpPr txBox="1">
            <a:spLocks noChangeArrowheads="1"/>
          </p:cNvSpPr>
          <p:nvPr/>
        </p:nvSpPr>
        <p:spPr bwMode="auto">
          <a:xfrm>
            <a:off x="6480195" y="5144310"/>
            <a:ext cx="49725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uz3</a:t>
            </a:r>
          </a:p>
        </p:txBody>
      </p:sp>
      <p:sp>
        <p:nvSpPr>
          <p:cNvPr id="112" name="TextBox 59"/>
          <p:cNvSpPr txBox="1">
            <a:spLocks noChangeArrowheads="1"/>
          </p:cNvSpPr>
          <p:nvPr/>
        </p:nvSpPr>
        <p:spPr bwMode="auto">
          <a:xfrm>
            <a:off x="7342608" y="5144310"/>
            <a:ext cx="49725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uz4</a:t>
            </a:r>
          </a:p>
        </p:txBody>
      </p:sp>
      <p:sp>
        <p:nvSpPr>
          <p:cNvPr id="113" name="TextBox 59"/>
          <p:cNvSpPr txBox="1">
            <a:spLocks noChangeArrowheads="1"/>
          </p:cNvSpPr>
          <p:nvPr/>
        </p:nvSpPr>
        <p:spPr bwMode="auto">
          <a:xfrm>
            <a:off x="8205020" y="5167655"/>
            <a:ext cx="49725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uz5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5343881" y="3338261"/>
            <a:ext cx="38023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λ</a:t>
            </a:r>
            <a:r>
              <a:rPr lang="en-US" sz="1350" baseline="-25000" dirty="0"/>
              <a:t>21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5923429" y="3338261"/>
            <a:ext cx="38023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λ</a:t>
            </a:r>
            <a:r>
              <a:rPr lang="en-US" sz="1350" baseline="-25000" dirty="0"/>
              <a:t>22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6514136" y="3338261"/>
            <a:ext cx="38023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λ</a:t>
            </a:r>
            <a:r>
              <a:rPr lang="en-US" sz="1350" baseline="-25000" dirty="0"/>
              <a:t>23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7067242" y="3338261"/>
            <a:ext cx="38023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λ</a:t>
            </a:r>
            <a:r>
              <a:rPr lang="en-US" sz="1350" baseline="-25000" dirty="0"/>
              <a:t>24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7912368" y="3338261"/>
            <a:ext cx="38023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λ</a:t>
            </a:r>
            <a:r>
              <a:rPr lang="en-US" sz="1350" baseline="-25000" dirty="0"/>
              <a:t>25</a:t>
            </a:r>
          </a:p>
        </p:txBody>
      </p:sp>
      <p:cxnSp>
        <p:nvCxnSpPr>
          <p:cNvPr id="119" name="Straight Arrow Connector 118"/>
          <p:cNvCxnSpPr>
            <a:stCxn id="51" idx="6"/>
            <a:endCxn id="101" idx="2"/>
          </p:cNvCxnSpPr>
          <p:nvPr/>
        </p:nvCxnSpPr>
        <p:spPr bwMode="auto">
          <a:xfrm flipV="1">
            <a:off x="2639300" y="2450927"/>
            <a:ext cx="3865400" cy="2558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 bwMode="auto">
          <a:xfrm>
            <a:off x="7477641" y="2255091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Freeform 120"/>
          <p:cNvSpPr/>
          <p:nvPr/>
        </p:nvSpPr>
        <p:spPr bwMode="auto">
          <a:xfrm rot="5400000">
            <a:off x="7878881" y="2368201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TextBox 84"/>
          <p:cNvSpPr txBox="1">
            <a:spLocks noChangeArrowheads="1"/>
          </p:cNvSpPr>
          <p:nvPr/>
        </p:nvSpPr>
        <p:spPr bwMode="auto">
          <a:xfrm>
            <a:off x="7480684" y="2317153"/>
            <a:ext cx="38504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/>
              <a:t>u</a:t>
            </a:r>
            <a:r>
              <a:rPr lang="en-US" sz="1350" baseline="-25000" dirty="0"/>
              <a:t>F1</a:t>
            </a:r>
            <a:endParaRPr lang="en-US" sz="1350" dirty="0"/>
          </a:p>
        </p:txBody>
      </p:sp>
      <p:cxnSp>
        <p:nvCxnSpPr>
          <p:cNvPr id="123" name="Straight Arrow Connector 122"/>
          <p:cNvCxnSpPr>
            <a:stCxn id="120" idx="2"/>
          </p:cNvCxnSpPr>
          <p:nvPr/>
        </p:nvCxnSpPr>
        <p:spPr bwMode="auto">
          <a:xfrm flipH="1">
            <a:off x="7147233" y="2455116"/>
            <a:ext cx="330408" cy="11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TextBox 58"/>
          <p:cNvSpPr txBox="1">
            <a:spLocks noChangeArrowheads="1"/>
          </p:cNvSpPr>
          <p:nvPr/>
        </p:nvSpPr>
        <p:spPr bwMode="auto">
          <a:xfrm>
            <a:off x="7211518" y="2213564"/>
            <a:ext cx="263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125" name="TextBox 59"/>
          <p:cNvSpPr txBox="1">
            <a:spLocks noChangeArrowheads="1"/>
          </p:cNvSpPr>
          <p:nvPr/>
        </p:nvSpPr>
        <p:spPr bwMode="auto">
          <a:xfrm>
            <a:off x="7990473" y="2244187"/>
            <a:ext cx="505267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uF1</a:t>
            </a:r>
          </a:p>
        </p:txBody>
      </p:sp>
      <p:sp>
        <p:nvSpPr>
          <p:cNvPr id="126" name="TextBox 59"/>
          <p:cNvSpPr txBox="1">
            <a:spLocks noChangeArrowheads="1"/>
          </p:cNvSpPr>
          <p:nvPr/>
        </p:nvSpPr>
        <p:spPr bwMode="auto">
          <a:xfrm>
            <a:off x="2214307" y="1719366"/>
            <a:ext cx="44435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350" dirty="0"/>
              <a:t>σ</a:t>
            </a:r>
            <a:r>
              <a:rPr lang="en-US" sz="1350" baseline="30000" dirty="0"/>
              <a:t>2</a:t>
            </a:r>
            <a:r>
              <a:rPr lang="en-US" sz="1350" baseline="-25000" dirty="0"/>
              <a:t>F1</a:t>
            </a:r>
          </a:p>
        </p:txBody>
      </p:sp>
      <p:sp>
        <p:nvSpPr>
          <p:cNvPr id="127" name="TextBox 58"/>
          <p:cNvSpPr txBox="1">
            <a:spLocks noChangeArrowheads="1"/>
          </p:cNvSpPr>
          <p:nvPr/>
        </p:nvSpPr>
        <p:spPr bwMode="auto">
          <a:xfrm>
            <a:off x="4442263" y="2148725"/>
            <a:ext cx="391454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b</a:t>
            </a:r>
            <a:r>
              <a:rPr lang="en-US" sz="1350" baseline="-25000" dirty="0"/>
              <a:t>12</a:t>
            </a:r>
          </a:p>
        </p:txBody>
      </p:sp>
      <p:sp>
        <p:nvSpPr>
          <p:cNvPr id="3" name="Rectangle 2"/>
          <p:cNvSpPr/>
          <p:nvPr/>
        </p:nvSpPr>
        <p:spPr>
          <a:xfrm rot="19566410">
            <a:off x="865294" y="2969227"/>
            <a:ext cx="125842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(= 1 for scaling)</a:t>
            </a:r>
          </a:p>
        </p:txBody>
      </p:sp>
      <p:sp>
        <p:nvSpPr>
          <p:cNvPr id="128" name="Rectangle 127"/>
          <p:cNvSpPr/>
          <p:nvPr/>
        </p:nvSpPr>
        <p:spPr>
          <a:xfrm rot="19566410">
            <a:off x="5399835" y="2981679"/>
            <a:ext cx="125842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(= 1 for scaling)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4A4A0CAF-D36D-6143-89C9-12147B542F2D}"/>
              </a:ext>
            </a:extLst>
          </p:cNvPr>
          <p:cNvSpPr txBox="1"/>
          <p:nvPr/>
        </p:nvSpPr>
        <p:spPr>
          <a:xfrm>
            <a:off x="1120679" y="5376057"/>
            <a:ext cx="68642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 </a:t>
            </a:r>
            <a:r>
              <a:rPr lang="en-US" sz="2400" dirty="0" err="1"/>
              <a:t>lavaan</a:t>
            </a:r>
            <a:r>
              <a:rPr lang="en-US" sz="2400" dirty="0"/>
              <a:t> syntax:</a:t>
            </a:r>
          </a:p>
          <a:p>
            <a:pPr algn="ctr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F1=~y1+y2+y3+y4+y5</a:t>
            </a:r>
          </a:p>
          <a:p>
            <a:pPr algn="ctr"/>
            <a:r>
              <a:rPr lang="en-US" sz="2400" dirty="0">
                <a:solidFill>
                  <a:srgbClr val="92D050"/>
                </a:solidFill>
              </a:rPr>
              <a:t>F2=~z1+z2+z3+z4+z5</a:t>
            </a:r>
          </a:p>
          <a:p>
            <a:pPr algn="ctr"/>
            <a:r>
              <a:rPr lang="en-US" sz="2400" dirty="0">
                <a:solidFill>
                  <a:srgbClr val="7030A0"/>
                </a:solidFill>
              </a:rPr>
              <a:t>F2~F1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E48BCBC7-4791-A240-8BDD-90182CD4A900}"/>
              </a:ext>
            </a:extLst>
          </p:cNvPr>
          <p:cNvSpPr/>
          <p:nvPr/>
        </p:nvSpPr>
        <p:spPr>
          <a:xfrm>
            <a:off x="176801" y="2792106"/>
            <a:ext cx="4132528" cy="926363"/>
          </a:xfrm>
          <a:prstGeom prst="rect">
            <a:avLst/>
          </a:prstGeom>
          <a:solidFill>
            <a:schemeClr val="accent1">
              <a:lumMod val="20000"/>
              <a:lumOff val="80000"/>
              <a:alpha val="59045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EF93765E-9142-3843-84AF-C97E35B97776}"/>
              </a:ext>
            </a:extLst>
          </p:cNvPr>
          <p:cNvSpPr/>
          <p:nvPr/>
        </p:nvSpPr>
        <p:spPr>
          <a:xfrm>
            <a:off x="3594551" y="1772889"/>
            <a:ext cx="1872072" cy="867176"/>
          </a:xfrm>
          <a:prstGeom prst="rect">
            <a:avLst/>
          </a:prstGeom>
          <a:solidFill>
            <a:srgbClr val="7030A0">
              <a:alpha val="5904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FFFF210-EC0D-7640-B643-70E1DDFBEB89}"/>
              </a:ext>
            </a:extLst>
          </p:cNvPr>
          <p:cNvSpPr/>
          <p:nvPr/>
        </p:nvSpPr>
        <p:spPr>
          <a:xfrm>
            <a:off x="4705742" y="2855166"/>
            <a:ext cx="4132528" cy="926363"/>
          </a:xfrm>
          <a:prstGeom prst="rect">
            <a:avLst/>
          </a:prstGeom>
          <a:solidFill>
            <a:schemeClr val="accent6">
              <a:alpha val="59045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5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 animBg="1"/>
      <p:bldP spid="1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5268"/>
            <a:ext cx="9499674" cy="987777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Genomic SEM uses these principles to fit structural equation models to genetic covariance matrices derived from GWAS summary statistics using 2 Stage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Stage 1: Estimate Genetic Covariance Matrix and associated matrix of standard errors and their co-dependencies</a:t>
            </a:r>
          </a:p>
          <a:p>
            <a:pPr lvl="1"/>
            <a:r>
              <a:rPr lang="en-US" dirty="0"/>
              <a:t>We use LD Score Regression, but any method for estimating this matrix (e.g. GREML) and its sampling distribution can be used </a:t>
            </a:r>
          </a:p>
          <a:p>
            <a:pPr lvl="1"/>
            <a:endParaRPr lang="en-US" dirty="0"/>
          </a:p>
          <a:p>
            <a:r>
              <a:rPr lang="en-US" dirty="0"/>
              <a:t>Stage 2: Fit a Structural Equation Model to the Matrices from Stage 1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053841" y="260089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512520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4291-A38A-E14A-8CA8-206F2B8C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specify a model In </a:t>
            </a:r>
            <a:r>
              <a:rPr lang="en-US" dirty="0" err="1"/>
              <a:t>Lavaan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8203C-7916-B441-8E4E-676A1B1DB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9158817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Regression: </a:t>
            </a:r>
          </a:p>
          <a:p>
            <a:pPr marL="0" indent="0">
              <a:buNone/>
            </a:pPr>
            <a:r>
              <a:rPr lang="en-US" dirty="0"/>
              <a:t>			y ~ x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b="1" i="1" dirty="0"/>
              <a:t>                                  -or-</a:t>
            </a:r>
          </a:p>
          <a:p>
            <a:pPr marL="0" indent="0">
              <a:buNone/>
            </a:pPr>
            <a:r>
              <a:rPr lang="en-US" dirty="0"/>
              <a:t>A ~ B ; Dependent ~ Independent; Outcome ~ Predictor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191020-B1D6-5446-AFB2-DAFFF5130B10}"/>
              </a:ext>
            </a:extLst>
          </p:cNvPr>
          <p:cNvSpPr/>
          <p:nvPr/>
        </p:nvSpPr>
        <p:spPr bwMode="auto">
          <a:xfrm>
            <a:off x="2314707" y="4828132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28BA05-8F03-EB46-B583-921FAD2DF2B7}"/>
              </a:ext>
            </a:extLst>
          </p:cNvPr>
          <p:cNvSpPr/>
          <p:nvPr/>
        </p:nvSpPr>
        <p:spPr bwMode="auto">
          <a:xfrm>
            <a:off x="3930253" y="4828132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75BC52E-4DF6-2E43-9440-4D66AE65B14E}"/>
              </a:ext>
            </a:extLst>
          </p:cNvPr>
          <p:cNvCxnSpPr/>
          <p:nvPr/>
        </p:nvCxnSpPr>
        <p:spPr bwMode="auto">
          <a:xfrm>
            <a:off x="2956454" y="5061899"/>
            <a:ext cx="97379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07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4291-A38A-E14A-8CA8-206F2B8C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specify a model In </a:t>
            </a:r>
            <a:r>
              <a:rPr lang="en-US" dirty="0" err="1"/>
              <a:t>Lavaan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8203C-7916-B441-8E4E-676A1B1DB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9158817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Variance:</a:t>
            </a:r>
          </a:p>
          <a:p>
            <a:pPr marL="0" indent="0">
              <a:buNone/>
            </a:pPr>
            <a:r>
              <a:rPr lang="en-US" dirty="0"/>
              <a:t>			x ~~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Covariance:</a:t>
            </a:r>
          </a:p>
          <a:p>
            <a:pPr marL="0" indent="0">
              <a:buNone/>
            </a:pPr>
            <a:r>
              <a:rPr lang="en-US" dirty="0"/>
              <a:t>x ~~ 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127661-E662-D448-803A-310B9F4A488E}"/>
              </a:ext>
            </a:extLst>
          </p:cNvPr>
          <p:cNvSpPr/>
          <p:nvPr/>
        </p:nvSpPr>
        <p:spPr bwMode="auto">
          <a:xfrm>
            <a:off x="1267572" y="5359074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E14B30-CF13-774A-84DA-23D7DF971D3C}"/>
              </a:ext>
            </a:extLst>
          </p:cNvPr>
          <p:cNvSpPr/>
          <p:nvPr/>
        </p:nvSpPr>
        <p:spPr bwMode="auto">
          <a:xfrm>
            <a:off x="2883118" y="5359074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A367A9AB-3FF4-5947-A3B6-88A84BA19D92}"/>
              </a:ext>
            </a:extLst>
          </p:cNvPr>
          <p:cNvCxnSpPr>
            <a:cxnSpLocks/>
            <a:stCxn id="8" idx="0"/>
            <a:endCxn id="9" idx="0"/>
          </p:cNvCxnSpPr>
          <p:nvPr/>
        </p:nvCxnSpPr>
        <p:spPr>
          <a:xfrm rot="5400000" flipH="1" flipV="1">
            <a:off x="2396219" y="4551301"/>
            <a:ext cx="12700" cy="1615546"/>
          </a:xfrm>
          <a:prstGeom prst="curvedConnector3">
            <a:avLst>
              <a:gd name="adj1" fmla="val 3077425"/>
            </a:avLst>
          </a:prstGeom>
          <a:ln w="603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CE69463F-8A79-0B49-BC5D-29513227B4FA}"/>
              </a:ext>
            </a:extLst>
          </p:cNvPr>
          <p:cNvSpPr/>
          <p:nvPr/>
        </p:nvSpPr>
        <p:spPr bwMode="auto">
          <a:xfrm>
            <a:off x="2889895" y="3150989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cxnSp>
        <p:nvCxnSpPr>
          <p:cNvPr id="15" name="Curved Connector 14">
            <a:extLst>
              <a:ext uri="{FF2B5EF4-FFF2-40B4-BE49-F238E27FC236}">
                <a16:creationId xmlns:a16="http://schemas.microsoft.com/office/drawing/2014/main" id="{55402BCD-F0F8-B949-A048-1BB2D79739D7}"/>
              </a:ext>
            </a:extLst>
          </p:cNvPr>
          <p:cNvCxnSpPr>
            <a:cxnSpLocks/>
            <a:stCxn id="14" idx="1"/>
            <a:endCxn id="14" idx="0"/>
          </p:cNvCxnSpPr>
          <p:nvPr/>
        </p:nvCxnSpPr>
        <p:spPr>
          <a:xfrm rot="10800000" flipH="1">
            <a:off x="2889895" y="3150990"/>
            <a:ext cx="320874" cy="278011"/>
          </a:xfrm>
          <a:prstGeom prst="curvedConnector4">
            <a:avLst>
              <a:gd name="adj1" fmla="val -71243"/>
              <a:gd name="adj2" fmla="val 182227"/>
            </a:avLst>
          </a:prstGeom>
          <a:ln w="603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40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4291-A38A-E14A-8CA8-206F2B8C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specify a model In </a:t>
            </a:r>
            <a:r>
              <a:rPr lang="en-US" dirty="0" err="1"/>
              <a:t>Lavaan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8203C-7916-B441-8E4E-676A1B1DB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9158817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Factor Loadings:</a:t>
            </a:r>
          </a:p>
          <a:p>
            <a:pPr marL="0" indent="0">
              <a:buNone/>
            </a:pPr>
            <a:r>
              <a:rPr lang="en-US" dirty="0"/>
              <a:t>			F =~ A + B + C + D + E</a:t>
            </a:r>
          </a:p>
          <a:p>
            <a:pPr marL="0" indent="0">
              <a:buNone/>
            </a:pPr>
            <a:r>
              <a:rPr lang="en-US" dirty="0"/>
              <a:t>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CA1D40-9208-9443-85AE-336233409DD5}"/>
              </a:ext>
            </a:extLst>
          </p:cNvPr>
          <p:cNvSpPr/>
          <p:nvPr/>
        </p:nvSpPr>
        <p:spPr bwMode="auto">
          <a:xfrm>
            <a:off x="245822" y="4551945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C24BA5-4A30-254C-B146-AD72F05B39C5}"/>
              </a:ext>
            </a:extLst>
          </p:cNvPr>
          <p:cNvSpPr/>
          <p:nvPr/>
        </p:nvSpPr>
        <p:spPr bwMode="auto">
          <a:xfrm>
            <a:off x="1095250" y="4551945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0D68DF8-53F1-204F-8E91-C192D8A2A8AB}"/>
              </a:ext>
            </a:extLst>
          </p:cNvPr>
          <p:cNvSpPr/>
          <p:nvPr/>
        </p:nvSpPr>
        <p:spPr bwMode="auto">
          <a:xfrm>
            <a:off x="1949018" y="4551945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4A10D3F-6D0D-8346-954B-92EE5D2DD763}"/>
              </a:ext>
            </a:extLst>
          </p:cNvPr>
          <p:cNvSpPr/>
          <p:nvPr/>
        </p:nvSpPr>
        <p:spPr bwMode="auto">
          <a:xfrm>
            <a:off x="2794144" y="4551945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82E1BAA-4A8D-DB48-9DD9-0BB3C54A0526}"/>
              </a:ext>
            </a:extLst>
          </p:cNvPr>
          <p:cNvSpPr/>
          <p:nvPr/>
        </p:nvSpPr>
        <p:spPr bwMode="auto">
          <a:xfrm>
            <a:off x="3640055" y="4551945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4709DDA-5A25-4D42-A1BB-E39EA30D5674}"/>
              </a:ext>
            </a:extLst>
          </p:cNvPr>
          <p:cNvSpPr/>
          <p:nvPr/>
        </p:nvSpPr>
        <p:spPr bwMode="auto">
          <a:xfrm>
            <a:off x="1948232" y="2786467"/>
            <a:ext cx="642533" cy="642533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FD462E7-B4C0-C34F-9ACE-42FAE4F67169}"/>
              </a:ext>
            </a:extLst>
          </p:cNvPr>
          <p:cNvCxnSpPr>
            <a:stCxn id="34" idx="4"/>
            <a:endCxn id="8" idx="0"/>
          </p:cNvCxnSpPr>
          <p:nvPr/>
        </p:nvCxnSpPr>
        <p:spPr bwMode="auto">
          <a:xfrm flipH="1">
            <a:off x="566696" y="3429000"/>
            <a:ext cx="1702803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84">
            <a:extLst>
              <a:ext uri="{FF2B5EF4-FFF2-40B4-BE49-F238E27FC236}">
                <a16:creationId xmlns:a16="http://schemas.microsoft.com/office/drawing/2014/main" id="{F9E874D9-581A-4549-9986-B6F76162A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671" y="2893312"/>
            <a:ext cx="30809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100" i="1" dirty="0"/>
              <a:t>F</a:t>
            </a:r>
            <a:endParaRPr lang="en-US" sz="2100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B35D82E-EBFD-EA40-9EC1-DB3BAA9FDAA1}"/>
              </a:ext>
            </a:extLst>
          </p:cNvPr>
          <p:cNvCxnSpPr>
            <a:stCxn id="34" idx="4"/>
            <a:endCxn id="14" idx="0"/>
          </p:cNvCxnSpPr>
          <p:nvPr/>
        </p:nvCxnSpPr>
        <p:spPr bwMode="auto">
          <a:xfrm flipH="1">
            <a:off x="1416123" y="3429000"/>
            <a:ext cx="853376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9F8F250-878B-FF48-B607-10AAAD0CC23D}"/>
              </a:ext>
            </a:extLst>
          </p:cNvPr>
          <p:cNvCxnSpPr>
            <a:cxnSpLocks/>
            <a:stCxn id="34" idx="4"/>
            <a:endCxn id="20" idx="0"/>
          </p:cNvCxnSpPr>
          <p:nvPr/>
        </p:nvCxnSpPr>
        <p:spPr bwMode="auto">
          <a:xfrm>
            <a:off x="2269499" y="3429000"/>
            <a:ext cx="393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366F865-FDD2-E841-B117-39946A4F6878}"/>
              </a:ext>
            </a:extLst>
          </p:cNvPr>
          <p:cNvCxnSpPr>
            <a:stCxn id="34" idx="4"/>
            <a:endCxn id="26" idx="0"/>
          </p:cNvCxnSpPr>
          <p:nvPr/>
        </p:nvCxnSpPr>
        <p:spPr bwMode="auto">
          <a:xfrm>
            <a:off x="2269498" y="3429000"/>
            <a:ext cx="845519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B1E143E-8D5B-7D40-9797-1D68277C19AC}"/>
              </a:ext>
            </a:extLst>
          </p:cNvPr>
          <p:cNvCxnSpPr>
            <a:stCxn id="34" idx="4"/>
            <a:endCxn id="32" idx="0"/>
          </p:cNvCxnSpPr>
          <p:nvPr/>
        </p:nvCxnSpPr>
        <p:spPr bwMode="auto">
          <a:xfrm>
            <a:off x="2269499" y="3429000"/>
            <a:ext cx="1691430" cy="11229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03610F03-E6FB-7444-8874-56382FC404B2}"/>
              </a:ext>
            </a:extLst>
          </p:cNvPr>
          <p:cNvSpPr/>
          <p:nvPr/>
        </p:nvSpPr>
        <p:spPr>
          <a:xfrm rot="19566410">
            <a:off x="690486" y="3646905"/>
            <a:ext cx="125842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(= 1 for scaling)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CCAC4F1-7CAE-F441-9BD8-7BB570479BB2}"/>
              </a:ext>
            </a:extLst>
          </p:cNvPr>
          <p:cNvSpPr txBox="1"/>
          <p:nvPr/>
        </p:nvSpPr>
        <p:spPr>
          <a:xfrm>
            <a:off x="4711412" y="3321523"/>
            <a:ext cx="43261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Squares are used to depict </a:t>
            </a:r>
            <a:r>
              <a:rPr lang="en-US" sz="2400" i="1" dirty="0"/>
              <a:t>observed </a:t>
            </a:r>
            <a:r>
              <a:rPr lang="en-US" sz="2400" dirty="0"/>
              <a:t>variables. These are variables that are present in your dataset, such as A –E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Circles are used to depict unobserved, or latent, variables. This includes latent factors, like F</a:t>
            </a:r>
          </a:p>
        </p:txBody>
      </p:sp>
    </p:spTree>
    <p:extLst>
      <p:ext uri="{BB962C8B-B14F-4D97-AF65-F5344CB8AC3E}">
        <p14:creationId xmlns:p14="http://schemas.microsoft.com/office/powerpoint/2010/main" val="2910134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4291-A38A-E14A-8CA8-206F2B8C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specify a model In </a:t>
            </a:r>
            <a:r>
              <a:rPr lang="en-US" dirty="0" err="1"/>
              <a:t>Lavaan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8203C-7916-B441-8E4E-676A1B1DB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9158817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Fix a parameter:</a:t>
            </a:r>
          </a:p>
          <a:p>
            <a:pPr marL="0" indent="0">
              <a:buNone/>
            </a:pPr>
            <a:r>
              <a:rPr lang="en-US" dirty="0"/>
              <a:t>          x ~~ 1*y (the covariance between x and y is 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@1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5401EB-4E8D-E94E-8C03-BE2012A390D4}"/>
              </a:ext>
            </a:extLst>
          </p:cNvPr>
          <p:cNvSpPr/>
          <p:nvPr/>
        </p:nvSpPr>
        <p:spPr bwMode="auto">
          <a:xfrm>
            <a:off x="2956454" y="4149706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251EE9-19CC-AE41-8C30-0DE78E1F9D74}"/>
              </a:ext>
            </a:extLst>
          </p:cNvPr>
          <p:cNvSpPr/>
          <p:nvPr/>
        </p:nvSpPr>
        <p:spPr bwMode="auto">
          <a:xfrm>
            <a:off x="4572000" y="4149706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cxnSp>
        <p:nvCxnSpPr>
          <p:cNvPr id="6" name="Curved Connector 5">
            <a:extLst>
              <a:ext uri="{FF2B5EF4-FFF2-40B4-BE49-F238E27FC236}">
                <a16:creationId xmlns:a16="http://schemas.microsoft.com/office/drawing/2014/main" id="{5911E22B-BCFC-444E-9790-40F9287908FC}"/>
              </a:ext>
            </a:extLst>
          </p:cNvPr>
          <p:cNvCxnSpPr>
            <a:stCxn id="4" idx="0"/>
            <a:endCxn id="5" idx="0"/>
          </p:cNvCxnSpPr>
          <p:nvPr/>
        </p:nvCxnSpPr>
        <p:spPr>
          <a:xfrm rot="5400000" flipH="1" flipV="1">
            <a:off x="4085101" y="3341933"/>
            <a:ext cx="12700" cy="1615546"/>
          </a:xfrm>
          <a:prstGeom prst="curvedConnector3">
            <a:avLst>
              <a:gd name="adj1" fmla="val 3077425"/>
            </a:avLst>
          </a:prstGeom>
          <a:ln w="603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589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4291-A38A-E14A-8CA8-206F2B8C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specify a model In </a:t>
            </a:r>
            <a:r>
              <a:rPr lang="en-US" dirty="0" err="1"/>
              <a:t>Lavaan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8203C-7916-B441-8E4E-676A1B1DB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9158817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Name a parameter:</a:t>
            </a:r>
          </a:p>
          <a:p>
            <a:pPr marL="0" indent="0">
              <a:buNone/>
            </a:pPr>
            <a:r>
              <a:rPr lang="en-US" dirty="0"/>
              <a:t>          x ~~ a*y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(the covariance between x and y = parameter label a)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Allows you to use model constraints for this parameter:</a:t>
            </a:r>
          </a:p>
          <a:p>
            <a:pPr marL="0" indent="0">
              <a:buNone/>
            </a:pPr>
            <a:r>
              <a:rPr lang="en-US" b="1" dirty="0"/>
              <a:t>		</a:t>
            </a:r>
            <a:r>
              <a:rPr lang="en-US" dirty="0"/>
              <a:t>a &gt; .001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BB49B2-84D8-7041-8CD9-D33E790C459D}"/>
              </a:ext>
            </a:extLst>
          </p:cNvPr>
          <p:cNvSpPr/>
          <p:nvPr/>
        </p:nvSpPr>
        <p:spPr bwMode="auto">
          <a:xfrm>
            <a:off x="3974093" y="6214863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D9F6E9-63CF-B44B-B8A7-CA4C66972550}"/>
              </a:ext>
            </a:extLst>
          </p:cNvPr>
          <p:cNvSpPr/>
          <p:nvPr/>
        </p:nvSpPr>
        <p:spPr bwMode="auto">
          <a:xfrm>
            <a:off x="5589639" y="6214863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cxnSp>
        <p:nvCxnSpPr>
          <p:cNvPr id="6" name="Curved Connector 5">
            <a:extLst>
              <a:ext uri="{FF2B5EF4-FFF2-40B4-BE49-F238E27FC236}">
                <a16:creationId xmlns:a16="http://schemas.microsoft.com/office/drawing/2014/main" id="{52491B08-9618-E44D-B698-EF0B7FF51C5D}"/>
              </a:ext>
            </a:extLst>
          </p:cNvPr>
          <p:cNvCxnSpPr>
            <a:stCxn id="4" idx="0"/>
            <a:endCxn id="5" idx="0"/>
          </p:cNvCxnSpPr>
          <p:nvPr/>
        </p:nvCxnSpPr>
        <p:spPr>
          <a:xfrm rot="5400000" flipH="1" flipV="1">
            <a:off x="5102740" y="5407090"/>
            <a:ext cx="12700" cy="1615546"/>
          </a:xfrm>
          <a:prstGeom prst="curvedConnector3">
            <a:avLst>
              <a:gd name="adj1" fmla="val 3077425"/>
            </a:avLst>
          </a:prstGeom>
          <a:ln w="603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471FFA2-A960-DC4E-B56C-689388140AB7}"/>
              </a:ext>
            </a:extLst>
          </p:cNvPr>
          <p:cNvSpPr txBox="1"/>
          <p:nvPr/>
        </p:nvSpPr>
        <p:spPr>
          <a:xfrm>
            <a:off x="4721838" y="5366459"/>
            <a:ext cx="119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&gt; .001</a:t>
            </a:r>
          </a:p>
        </p:txBody>
      </p:sp>
    </p:spTree>
    <p:extLst>
      <p:ext uri="{BB962C8B-B14F-4D97-AF65-F5344CB8AC3E}">
        <p14:creationId xmlns:p14="http://schemas.microsoft.com/office/powerpoint/2010/main" val="2459594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4291-A38A-E14A-8CA8-206F2B8C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specify a model In </a:t>
            </a:r>
            <a:r>
              <a:rPr lang="en-US" dirty="0" err="1"/>
              <a:t>Lavaan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8203C-7916-B441-8E4E-676A1B1DB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9158817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Name a parameter </a:t>
            </a:r>
            <a:r>
              <a:rPr lang="en-US" b="1" dirty="0">
                <a:solidFill>
                  <a:srgbClr val="FF0000"/>
                </a:solidFill>
              </a:rPr>
              <a:t>(a cautionary note)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dirty="0"/>
              <a:t>          x ~~ a*y</a:t>
            </a:r>
          </a:p>
          <a:p>
            <a:pPr marL="0" indent="0">
              <a:buNone/>
            </a:pPr>
            <a:r>
              <a:rPr lang="en-US" dirty="0"/>
              <a:t>          y ~~ a*z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(the covariance between x and y and the covariance between y and z are the same)</a:t>
            </a:r>
          </a:p>
          <a:p>
            <a:pPr marL="0" indent="0">
              <a:buNone/>
            </a:pPr>
            <a:r>
              <a:rPr lang="en-US" b="1" dirty="0"/>
              <a:t>		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BB49B2-84D8-7041-8CD9-D33E790C459D}"/>
              </a:ext>
            </a:extLst>
          </p:cNvPr>
          <p:cNvSpPr/>
          <p:nvPr/>
        </p:nvSpPr>
        <p:spPr bwMode="auto">
          <a:xfrm>
            <a:off x="1479884" y="5366459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D9F6E9-63CF-B44B-B8A7-CA4C66972550}"/>
              </a:ext>
            </a:extLst>
          </p:cNvPr>
          <p:cNvSpPr/>
          <p:nvPr/>
        </p:nvSpPr>
        <p:spPr bwMode="auto">
          <a:xfrm>
            <a:off x="3095430" y="5366459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cxnSp>
        <p:nvCxnSpPr>
          <p:cNvPr id="6" name="Curved Connector 5">
            <a:extLst>
              <a:ext uri="{FF2B5EF4-FFF2-40B4-BE49-F238E27FC236}">
                <a16:creationId xmlns:a16="http://schemas.microsoft.com/office/drawing/2014/main" id="{52491B08-9618-E44D-B698-EF0B7FF51C5D}"/>
              </a:ext>
            </a:extLst>
          </p:cNvPr>
          <p:cNvCxnSpPr>
            <a:stCxn id="4" idx="0"/>
            <a:endCxn id="5" idx="0"/>
          </p:cNvCxnSpPr>
          <p:nvPr/>
        </p:nvCxnSpPr>
        <p:spPr>
          <a:xfrm rot="5400000" flipH="1" flipV="1">
            <a:off x="2608531" y="4558686"/>
            <a:ext cx="12700" cy="1615546"/>
          </a:xfrm>
          <a:prstGeom prst="curvedConnector3">
            <a:avLst>
              <a:gd name="adj1" fmla="val 3077425"/>
            </a:avLst>
          </a:prstGeom>
          <a:ln w="603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483BCD0-016B-8746-9174-BFC163177745}"/>
              </a:ext>
            </a:extLst>
          </p:cNvPr>
          <p:cNvSpPr/>
          <p:nvPr/>
        </p:nvSpPr>
        <p:spPr bwMode="auto">
          <a:xfrm>
            <a:off x="4668839" y="5372809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</a:t>
            </a:r>
          </a:p>
        </p:txBody>
      </p:sp>
      <p:cxnSp>
        <p:nvCxnSpPr>
          <p:cNvPr id="9" name="Curved Connector 8">
            <a:extLst>
              <a:ext uri="{FF2B5EF4-FFF2-40B4-BE49-F238E27FC236}">
                <a16:creationId xmlns:a16="http://schemas.microsoft.com/office/drawing/2014/main" id="{7D70F277-1DAC-924F-AE4C-1DE9DC795A31}"/>
              </a:ext>
            </a:extLst>
          </p:cNvPr>
          <p:cNvCxnSpPr/>
          <p:nvPr/>
        </p:nvCxnSpPr>
        <p:spPr>
          <a:xfrm rot="5400000" flipH="1" flipV="1">
            <a:off x="4173858" y="4536461"/>
            <a:ext cx="12700" cy="1615546"/>
          </a:xfrm>
          <a:prstGeom prst="curvedConnector3">
            <a:avLst>
              <a:gd name="adj1" fmla="val 3077425"/>
            </a:avLst>
          </a:prstGeom>
          <a:ln w="603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39B0808-9676-F747-8F77-E20894BB8FF1}"/>
              </a:ext>
            </a:extLst>
          </p:cNvPr>
          <p:cNvSpPr txBox="1"/>
          <p:nvPr/>
        </p:nvSpPr>
        <p:spPr>
          <a:xfrm>
            <a:off x="2431754" y="4596275"/>
            <a:ext cx="61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ABE620-8EA3-864E-B178-FB4DDC457F79}"/>
              </a:ext>
            </a:extLst>
          </p:cNvPr>
          <p:cNvSpPr txBox="1"/>
          <p:nvPr/>
        </p:nvSpPr>
        <p:spPr>
          <a:xfrm>
            <a:off x="4165460" y="4581526"/>
            <a:ext cx="61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230024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2"/>
          <p:cNvSpPr txBox="1">
            <a:spLocks noChangeArrowheads="1"/>
          </p:cNvSpPr>
          <p:nvPr/>
        </p:nvSpPr>
        <p:spPr bwMode="auto">
          <a:xfrm>
            <a:off x="872360" y="2625860"/>
            <a:ext cx="28084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x</a:t>
            </a:r>
          </a:p>
        </p:txBody>
      </p:sp>
      <p:cxnSp>
        <p:nvCxnSpPr>
          <p:cNvPr id="5" name="Straight Arrow Connector 4"/>
          <p:cNvCxnSpPr>
            <a:stCxn id="19" idx="3"/>
            <a:endCxn id="25" idx="1"/>
          </p:cNvCxnSpPr>
          <p:nvPr/>
        </p:nvCxnSpPr>
        <p:spPr bwMode="auto">
          <a:xfrm>
            <a:off x="1333015" y="2775901"/>
            <a:ext cx="97379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 bwMode="auto">
          <a:xfrm rot="16200000">
            <a:off x="504514" y="2673819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58"/>
          <p:cNvSpPr txBox="1">
            <a:spLocks noChangeArrowheads="1"/>
          </p:cNvSpPr>
          <p:nvPr/>
        </p:nvSpPr>
        <p:spPr bwMode="auto">
          <a:xfrm>
            <a:off x="1566352" y="2533204"/>
            <a:ext cx="40427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.40</a:t>
            </a:r>
          </a:p>
        </p:txBody>
      </p:sp>
      <p:sp>
        <p:nvSpPr>
          <p:cNvPr id="14" name="TextBox 59"/>
          <p:cNvSpPr txBox="1">
            <a:spLocks noChangeArrowheads="1"/>
          </p:cNvSpPr>
          <p:nvPr/>
        </p:nvSpPr>
        <p:spPr bwMode="auto">
          <a:xfrm>
            <a:off x="171557" y="2611658"/>
            <a:ext cx="27283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278969" y="2574731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 rot="5400000">
            <a:off x="3680209" y="2687841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84"/>
          <p:cNvSpPr txBox="1">
            <a:spLocks noChangeArrowheads="1"/>
          </p:cNvSpPr>
          <p:nvPr/>
        </p:nvSpPr>
        <p:spPr bwMode="auto">
          <a:xfrm>
            <a:off x="3310867" y="2636793"/>
            <a:ext cx="327334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 err="1"/>
              <a:t>u</a:t>
            </a:r>
            <a:r>
              <a:rPr lang="en-US" sz="1350" baseline="-25000" dirty="0" err="1"/>
              <a:t>y</a:t>
            </a:r>
            <a:endParaRPr lang="en-US" sz="1350" dirty="0"/>
          </a:p>
        </p:txBody>
      </p:sp>
      <p:cxnSp>
        <p:nvCxnSpPr>
          <p:cNvPr id="18" name="Straight Arrow Connector 17"/>
          <p:cNvCxnSpPr>
            <a:stCxn id="15" idx="2"/>
            <a:endCxn id="25" idx="3"/>
          </p:cNvCxnSpPr>
          <p:nvPr/>
        </p:nvCxnSpPr>
        <p:spPr bwMode="auto">
          <a:xfrm flipH="1">
            <a:off x="2948561" y="2774757"/>
            <a:ext cx="330408" cy="11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691268" y="2497890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92"/>
          <p:cNvSpPr txBox="1">
            <a:spLocks noChangeArrowheads="1"/>
          </p:cNvSpPr>
          <p:nvPr/>
        </p:nvSpPr>
        <p:spPr bwMode="auto">
          <a:xfrm>
            <a:off x="2486622" y="2625860"/>
            <a:ext cx="28084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306814" y="2497890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58"/>
          <p:cNvSpPr txBox="1">
            <a:spLocks noChangeArrowheads="1"/>
          </p:cNvSpPr>
          <p:nvPr/>
        </p:nvSpPr>
        <p:spPr bwMode="auto">
          <a:xfrm>
            <a:off x="3829366" y="2602415"/>
            <a:ext cx="40427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.84</a:t>
            </a:r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0" y="334781"/>
            <a:ext cx="7886700" cy="1036796"/>
          </a:xfrm>
        </p:spPr>
        <p:txBody>
          <a:bodyPr>
            <a:normAutofit fontScale="90000"/>
          </a:bodyPr>
          <a:lstStyle/>
          <a:p>
            <a:r>
              <a:rPr lang="en-US" dirty="0"/>
              <a:t>Imagine we knew the generating causal process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35436" y="3300456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dirty="0"/>
              <a:t> = .40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 err="1"/>
              <a:t>u</a:t>
            </a:r>
            <a:r>
              <a:rPr lang="en-US" baseline="-25000" dirty="0" err="1"/>
              <a:t>y</a:t>
            </a:r>
            <a:endParaRPr lang="en-US" i="1" baseline="-25000" dirty="0"/>
          </a:p>
        </p:txBody>
      </p:sp>
      <p:sp>
        <p:nvSpPr>
          <p:cNvPr id="35" name="TextBox 58"/>
          <p:cNvSpPr txBox="1">
            <a:spLocks noChangeArrowheads="1"/>
          </p:cNvSpPr>
          <p:nvPr/>
        </p:nvSpPr>
        <p:spPr bwMode="auto">
          <a:xfrm>
            <a:off x="3012846" y="2533205"/>
            <a:ext cx="263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33852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2"/>
          <p:cNvSpPr txBox="1">
            <a:spLocks noChangeArrowheads="1"/>
          </p:cNvSpPr>
          <p:nvPr/>
        </p:nvSpPr>
        <p:spPr bwMode="auto">
          <a:xfrm>
            <a:off x="913642" y="2213484"/>
            <a:ext cx="28084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x</a:t>
            </a:r>
          </a:p>
        </p:txBody>
      </p:sp>
      <p:cxnSp>
        <p:nvCxnSpPr>
          <p:cNvPr id="5" name="Straight Arrow Connector 4"/>
          <p:cNvCxnSpPr>
            <a:stCxn id="19" idx="3"/>
            <a:endCxn id="25" idx="1"/>
          </p:cNvCxnSpPr>
          <p:nvPr/>
        </p:nvCxnSpPr>
        <p:spPr bwMode="auto">
          <a:xfrm>
            <a:off x="1374297" y="2363525"/>
            <a:ext cx="97379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 bwMode="auto">
          <a:xfrm rot="16200000">
            <a:off x="545796" y="2261443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58"/>
          <p:cNvSpPr txBox="1">
            <a:spLocks noChangeArrowheads="1"/>
          </p:cNvSpPr>
          <p:nvPr/>
        </p:nvSpPr>
        <p:spPr bwMode="auto">
          <a:xfrm>
            <a:off x="1607634" y="2120828"/>
            <a:ext cx="40427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.40</a:t>
            </a:r>
          </a:p>
        </p:txBody>
      </p:sp>
      <p:sp>
        <p:nvSpPr>
          <p:cNvPr id="14" name="TextBox 59"/>
          <p:cNvSpPr txBox="1">
            <a:spLocks noChangeArrowheads="1"/>
          </p:cNvSpPr>
          <p:nvPr/>
        </p:nvSpPr>
        <p:spPr bwMode="auto">
          <a:xfrm>
            <a:off x="212839" y="2199282"/>
            <a:ext cx="27283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320251" y="2162355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 rot="5400000">
            <a:off x="3721491" y="2275465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84"/>
          <p:cNvSpPr txBox="1">
            <a:spLocks noChangeArrowheads="1"/>
          </p:cNvSpPr>
          <p:nvPr/>
        </p:nvSpPr>
        <p:spPr bwMode="auto">
          <a:xfrm>
            <a:off x="3352149" y="2224417"/>
            <a:ext cx="327334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 err="1"/>
              <a:t>u</a:t>
            </a:r>
            <a:r>
              <a:rPr lang="en-US" sz="1350" baseline="-25000" dirty="0" err="1"/>
              <a:t>y</a:t>
            </a:r>
            <a:endParaRPr lang="en-US" sz="1350" dirty="0"/>
          </a:p>
        </p:txBody>
      </p:sp>
      <p:cxnSp>
        <p:nvCxnSpPr>
          <p:cNvPr id="18" name="Straight Arrow Connector 17"/>
          <p:cNvCxnSpPr>
            <a:stCxn id="15" idx="2"/>
            <a:endCxn id="25" idx="3"/>
          </p:cNvCxnSpPr>
          <p:nvPr/>
        </p:nvCxnSpPr>
        <p:spPr bwMode="auto">
          <a:xfrm flipH="1">
            <a:off x="2989843" y="2362381"/>
            <a:ext cx="330408" cy="1145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732550" y="2085514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92"/>
          <p:cNvSpPr txBox="1">
            <a:spLocks noChangeArrowheads="1"/>
          </p:cNvSpPr>
          <p:nvPr/>
        </p:nvSpPr>
        <p:spPr bwMode="auto">
          <a:xfrm>
            <a:off x="2527904" y="2213484"/>
            <a:ext cx="28084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348096" y="2085514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58"/>
          <p:cNvSpPr txBox="1">
            <a:spLocks noChangeArrowheads="1"/>
          </p:cNvSpPr>
          <p:nvPr/>
        </p:nvSpPr>
        <p:spPr bwMode="auto">
          <a:xfrm>
            <a:off x="3870648" y="2190039"/>
            <a:ext cx="40427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.84</a:t>
            </a:r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-49218" y="326531"/>
            <a:ext cx="7886700" cy="1036796"/>
          </a:xfrm>
        </p:spPr>
        <p:txBody>
          <a:bodyPr>
            <a:normAutofit fontScale="90000"/>
          </a:bodyPr>
          <a:lstStyle/>
          <a:p>
            <a:r>
              <a:rPr lang="en-US" dirty="0"/>
              <a:t>Imagine we knew the generating causal process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315698" y="3368361"/>
            <a:ext cx="641747" cy="556022"/>
          </a:xfrm>
          <a:prstGeom prst="rect">
            <a:avLst/>
          </a:prstGeom>
          <a:noFill/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22"/>
          <p:cNvCxnSpPr>
            <a:stCxn id="25" idx="2"/>
            <a:endCxn id="22" idx="0"/>
          </p:cNvCxnSpPr>
          <p:nvPr/>
        </p:nvCxnSpPr>
        <p:spPr bwMode="auto">
          <a:xfrm>
            <a:off x="2668970" y="2641537"/>
            <a:ext cx="967602" cy="7268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92"/>
          <p:cNvSpPr txBox="1">
            <a:spLocks noChangeArrowheads="1"/>
          </p:cNvSpPr>
          <p:nvPr/>
        </p:nvSpPr>
        <p:spPr bwMode="auto">
          <a:xfrm>
            <a:off x="3496147" y="3478039"/>
            <a:ext cx="28084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i="1" dirty="0">
                <a:latin typeface="Arial" pitchFamily="34" charset="0"/>
                <a:cs typeface="Arial" pitchFamily="34" charset="0"/>
              </a:rPr>
              <a:t>z</a:t>
            </a:r>
          </a:p>
        </p:txBody>
      </p:sp>
      <p:cxnSp>
        <p:nvCxnSpPr>
          <p:cNvPr id="30" name="Straight Arrow Connector 29"/>
          <p:cNvCxnSpPr>
            <a:stCxn id="39" idx="2"/>
            <a:endCxn id="22" idx="3"/>
          </p:cNvCxnSpPr>
          <p:nvPr/>
        </p:nvCxnSpPr>
        <p:spPr bwMode="auto">
          <a:xfrm flipH="1" flipV="1">
            <a:off x="3957445" y="3646372"/>
            <a:ext cx="319313" cy="4008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58"/>
          <p:cNvSpPr txBox="1">
            <a:spLocks noChangeArrowheads="1"/>
          </p:cNvSpPr>
          <p:nvPr/>
        </p:nvSpPr>
        <p:spPr bwMode="auto">
          <a:xfrm>
            <a:off x="3073958" y="2781605"/>
            <a:ext cx="40427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.60</a:t>
            </a:r>
          </a:p>
        </p:txBody>
      </p:sp>
      <p:sp>
        <p:nvSpPr>
          <p:cNvPr id="39" name="Oval 38"/>
          <p:cNvSpPr/>
          <p:nvPr/>
        </p:nvSpPr>
        <p:spPr bwMode="auto">
          <a:xfrm>
            <a:off x="4276757" y="3450355"/>
            <a:ext cx="400050" cy="40005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 rot="5400000">
            <a:off x="4677998" y="3563465"/>
            <a:ext cx="171450" cy="173831"/>
          </a:xfrm>
          <a:custGeom>
            <a:avLst/>
            <a:gdLst>
              <a:gd name="connsiteX0" fmla="*/ 0 w 905256"/>
              <a:gd name="connsiteY0" fmla="*/ 906780 h 915924"/>
              <a:gd name="connsiteX1" fmla="*/ 448056 w 905256"/>
              <a:gd name="connsiteY1" fmla="*/ 1524 h 915924"/>
              <a:gd name="connsiteX2" fmla="*/ 905256 w 905256"/>
              <a:gd name="connsiteY2" fmla="*/ 915924 h 91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256" h="915924">
                <a:moveTo>
                  <a:pt x="0" y="906780"/>
                </a:moveTo>
                <a:cubicBezTo>
                  <a:pt x="148590" y="453390"/>
                  <a:pt x="297180" y="0"/>
                  <a:pt x="448056" y="1524"/>
                </a:cubicBezTo>
                <a:cubicBezTo>
                  <a:pt x="598932" y="3048"/>
                  <a:pt x="752094" y="459486"/>
                  <a:pt x="905256" y="915924"/>
                </a:cubicBezTo>
              </a:path>
            </a:pathLst>
          </a:cu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84"/>
          <p:cNvSpPr txBox="1">
            <a:spLocks noChangeArrowheads="1"/>
          </p:cNvSpPr>
          <p:nvPr/>
        </p:nvSpPr>
        <p:spPr bwMode="auto">
          <a:xfrm>
            <a:off x="4312664" y="3512417"/>
            <a:ext cx="31931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i="1" dirty="0" err="1"/>
              <a:t>u</a:t>
            </a:r>
            <a:r>
              <a:rPr lang="en-US" sz="1350" baseline="-25000" dirty="0" err="1"/>
              <a:t>z</a:t>
            </a:r>
            <a:endParaRPr lang="en-US" sz="1350" dirty="0"/>
          </a:p>
        </p:txBody>
      </p:sp>
      <p:sp>
        <p:nvSpPr>
          <p:cNvPr id="44" name="TextBox 58"/>
          <p:cNvSpPr txBox="1">
            <a:spLocks noChangeArrowheads="1"/>
          </p:cNvSpPr>
          <p:nvPr/>
        </p:nvSpPr>
        <p:spPr bwMode="auto">
          <a:xfrm>
            <a:off x="4827155" y="3478039"/>
            <a:ext cx="40427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dirty="0"/>
              <a:t>.64</a:t>
            </a:r>
          </a:p>
        </p:txBody>
      </p:sp>
      <p:sp>
        <p:nvSpPr>
          <p:cNvPr id="50" name="TextBox 58"/>
          <p:cNvSpPr txBox="1">
            <a:spLocks noChangeArrowheads="1"/>
          </p:cNvSpPr>
          <p:nvPr/>
        </p:nvSpPr>
        <p:spPr bwMode="auto">
          <a:xfrm>
            <a:off x="4015342" y="3420370"/>
            <a:ext cx="263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35" name="TextBox 58"/>
          <p:cNvSpPr txBox="1">
            <a:spLocks noChangeArrowheads="1"/>
          </p:cNvSpPr>
          <p:nvPr/>
        </p:nvSpPr>
        <p:spPr bwMode="auto">
          <a:xfrm>
            <a:off x="3054128" y="2120829"/>
            <a:ext cx="263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9483" y="4331970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</a:t>
            </a:r>
            <a:r>
              <a:rPr lang="en-US" dirty="0"/>
              <a:t> = .40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 err="1"/>
              <a:t>u</a:t>
            </a:r>
            <a:r>
              <a:rPr lang="en-US" baseline="-25000" dirty="0" err="1"/>
              <a:t>y</a:t>
            </a:r>
            <a:endParaRPr lang="en-US" i="1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2442495" y="4331969"/>
            <a:ext cx="21707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x</a:t>
            </a:r>
            <a:r>
              <a:rPr lang="en-US" dirty="0"/>
              <a:t> ~ (0,1)  , </a:t>
            </a:r>
            <a:r>
              <a:rPr lang="en-US" i="1" dirty="0" err="1"/>
              <a:t>u</a:t>
            </a:r>
            <a:r>
              <a:rPr lang="en-US" i="1" baseline="-25000" dirty="0" err="1"/>
              <a:t>y</a:t>
            </a:r>
            <a:r>
              <a:rPr lang="en-US" dirty="0"/>
              <a:t> ~ (0,.84)</a:t>
            </a:r>
            <a:endParaRPr lang="en-US" baseline="-25000" dirty="0"/>
          </a:p>
          <a:p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469484" y="4878432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  <a:r>
              <a:rPr lang="en-US" dirty="0"/>
              <a:t> = .60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 err="1"/>
              <a:t>u</a:t>
            </a:r>
            <a:r>
              <a:rPr lang="en-US" baseline="-25000" dirty="0" err="1"/>
              <a:t>z</a:t>
            </a:r>
            <a:endParaRPr lang="en-US" i="1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2442494" y="4878432"/>
            <a:ext cx="124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u</a:t>
            </a:r>
            <a:r>
              <a:rPr lang="en-US" i="1" baseline="-25000" dirty="0" err="1"/>
              <a:t>z</a:t>
            </a:r>
            <a:r>
              <a:rPr lang="en-US" dirty="0"/>
              <a:t> ~ (0,.64) 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55023701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" id="{A5E1F82A-DE7D-44B8-B88A-914CD451DFC3}" vid="{EF7C6F5E-AB55-4A4F-A4E5-14BC91CE67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12074</TotalTime>
  <Words>976</Words>
  <Application>Microsoft Macintosh PowerPoint</Application>
  <PresentationFormat>On-screen Show (4:3)</PresentationFormat>
  <Paragraphs>286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default</vt:lpstr>
      <vt:lpstr>Short Primer on Structural Equation Modeling (SEM)                   in Lavaan  Andrew Grotzinger  IBG Workshop 2021</vt:lpstr>
      <vt:lpstr>How to specify a model In Lavaan</vt:lpstr>
      <vt:lpstr>How to specify a model In Lavaan</vt:lpstr>
      <vt:lpstr>How to specify a model In Lavaan</vt:lpstr>
      <vt:lpstr>How to specify a model In Lavaan</vt:lpstr>
      <vt:lpstr>How to specify a model In Lavaan</vt:lpstr>
      <vt:lpstr>How to specify a model In Lavaan</vt:lpstr>
      <vt:lpstr>Imagine we knew the generating causal process</vt:lpstr>
      <vt:lpstr>Imagine we knew the generating causal process</vt:lpstr>
      <vt:lpstr>Imagine we knew the generating causal process</vt:lpstr>
      <vt:lpstr>In practice, we only observe the sample data, and we propose a model   </vt:lpstr>
      <vt:lpstr>For the proposed model, estimate parameters from the data, and evaluate model fit to the data</vt:lpstr>
      <vt:lpstr>For the proposed model, estimate parameters from the data, and evaluate model fit to the data</vt:lpstr>
      <vt:lpstr>The model that we fit may include some variables for which we do not observe data</vt:lpstr>
      <vt:lpstr>The model that we fit may include some variables for which we do not observe data</vt:lpstr>
      <vt:lpstr>Genomic SEM uses these principles to fit structural equation models to genetic covariance matrices derived from GWAS summary statistics using 2 Stage Estimation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Ware</dc:creator>
  <cp:lastModifiedBy>Grotzinger, Andrew David</cp:lastModifiedBy>
  <cp:revision>297</cp:revision>
  <cp:lastPrinted>2017-05-09T12:26:32Z</cp:lastPrinted>
  <dcterms:created xsi:type="dcterms:W3CDTF">2017-05-03T14:30:22Z</dcterms:created>
  <dcterms:modified xsi:type="dcterms:W3CDTF">2021-04-26T21:09:56Z</dcterms:modified>
</cp:coreProperties>
</file>