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7867"/>
  </p:normalViewPr>
  <p:slideViewPr>
    <p:cSldViewPr snapToGrid="0" snapToObjects="1">
      <p:cViewPr varScale="1">
        <p:scale>
          <a:sx n="107" d="100"/>
          <a:sy n="107" d="100"/>
        </p:scale>
        <p:origin x="200" y="2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2C45-46B7-0A45-B06F-114A4A65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DACF4-F8AA-CE43-A25A-9DE62F069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FFF58-D830-5E4E-BD3D-D18828B4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4017-A037-A545-B955-9BA5778F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4D9D-D60D-2D4C-9E92-7B947DAE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0B54-4BE7-5144-B02B-9D98EB3B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2C9A5-9E85-6046-80B6-FB63DB45B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00F9-303B-5849-9CAC-8932A376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DE85-D057-DE41-87B2-D0B6B2DB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58008-A3A4-9D4C-8835-2EA18400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AE99E-8D49-1340-9ADB-6D024B1C4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624CD-09EF-A64E-9A1F-2477A53ED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CC540-CBB5-FB44-9EFD-605781AA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C2D1-346F-B143-A6FA-E00E3129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4279-FEBE-BE4E-9CE0-721702E7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CEB3-2F12-734D-904E-568D1AA3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3486A-4CF8-9E42-A486-B0EB40A5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87BD-E37D-9844-8760-D33D06A4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C0661-7105-E645-A25A-197B8A0B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C8CE-380B-0E44-8065-A5617C92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833C-A8DD-BB45-BE6B-DD97DF7A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E28E-4189-1743-B0DE-17DBF07F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AF1C-9FD7-314F-8E82-22C5E3C1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B671-D957-2B49-8120-5AA5A0C5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3851-C08B-4D49-A0A4-D5094005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D54F-7F2E-C046-919B-1B83D397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C1578-9CC2-744B-A0DF-DEA90ED8F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086B1-33E0-D447-AE0F-D435D9ED7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32AD-1CE0-7645-841E-39A63FC6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3E22B-5A0E-184E-9235-498DC3D7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21484-FAB0-AC48-8685-AA9F47DF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8A41-FA2F-D748-AD02-B98708E9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A48CF-AEC6-F847-9C7E-FD12FDE41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227C-2AD4-E647-ABE9-6C9865D51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B2FC9-7CDF-894B-9F0F-210169E20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A726C-3ED6-E440-B16E-18A4EBF43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FD8AB-B5B2-614B-B7C8-B31B08D8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16FFB-73EE-0343-8278-BF225320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8F59B-2031-FE45-9F4B-D60C5FE4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3163-69FD-B749-9A23-EDCF2F92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E5835-84BC-1C40-A835-ACF3C2D9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F86D-C629-014E-B47A-3E4E6DA4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5BE7-5198-9949-BAA6-A8EEE17C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A041D-FC31-8149-9998-4F5D06EB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97FAD-8E1B-634F-9CC0-5599C829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58576-0113-E447-BCBC-920E801F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53CD-4C03-2745-9809-CEFBBBD2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C89F-DF44-464D-BA46-FF93B8F88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778AB-FE9C-EC4A-A380-1D4C4BBF8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9379B-1ADE-9C40-9C80-337FEA78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D5BBA-4016-FC43-9E1C-2E069684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3BD94-4EC3-3848-B50A-83D2E842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649F-CE70-8343-B982-8FECA670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BCE8B-5F30-C049-9F93-80D5A94E4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D9F69-9CFD-1246-A5DF-61337A3D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766CC-4C4D-CE4C-B8FA-CD03994A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42898-CFFB-D647-A047-30A4427D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F6D1-518F-2A44-8464-84597187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BE0E2-F449-264F-B8B7-265FFA7E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4A6A1-7508-FE46-ACBF-57B3EA70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DA54-E988-3343-A99F-F90B0A3E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D36-5D66-294B-8172-DA2F379E0DB7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3B833-CF50-6C47-A058-48430C337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C686-9BEC-1A4C-BBD6-278BC323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841F-E061-F349-9526-95845A59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pubs.com/MichelNivard/565885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bit.ly/3v2lSx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hyperlink" Target="https://rdcu.be/cddNY" TargetMode="External"/><Relationship Id="rId4" Type="http://schemas.openxmlformats.org/officeDocument/2006/relationships/image" Target="../media/image3.tiff"/><Relationship Id="rId9" Type="http://schemas.openxmlformats.org/officeDocument/2006/relationships/hyperlink" Target="https://github.com/PerlineDemange/non-cognitiv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4FD-8900-7E4C-A378-2DA2C35D3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GWAS-by-Subtraction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0C026-5F16-D641-BA33-E8FD4A1D7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 Nivard</a:t>
            </a:r>
          </a:p>
        </p:txBody>
      </p:sp>
    </p:spTree>
    <p:extLst>
      <p:ext uri="{BB962C8B-B14F-4D97-AF65-F5344CB8AC3E}">
        <p14:creationId xmlns:p14="http://schemas.microsoft.com/office/powerpoint/2010/main" val="242591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285FD-7261-004A-92D5-74C191458BA8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NonCog</a:t>
            </a:r>
            <a:r>
              <a:rPr lang="en-GB" dirty="0">
                <a:solidFill>
                  <a:srgbClr val="FF0000"/>
                </a:solidFill>
              </a:rPr>
              <a:t>:</a:t>
            </a:r>
            <a:endParaRPr lang="en-GB" dirty="0"/>
          </a:p>
          <a:p>
            <a:r>
              <a:rPr lang="en-GB" dirty="0"/>
              <a:t>effects </a:t>
            </a:r>
            <a:r>
              <a:rPr lang="en-GB" b="1" dirty="0"/>
              <a:t>unique</a:t>
            </a:r>
            <a:r>
              <a:rPr lang="en-GB" dirty="0"/>
              <a:t> to EA after accounting for Cog</a:t>
            </a:r>
          </a:p>
        </p:txBody>
      </p:sp>
    </p:spTree>
    <p:extLst>
      <p:ext uri="{BB962C8B-B14F-4D97-AF65-F5344CB8AC3E}">
        <p14:creationId xmlns:p14="http://schemas.microsoft.com/office/powerpoint/2010/main" val="398595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285FD-7261-004A-92D5-74C191458BA8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Constrain all other variance in EA and CP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1D26D1-E861-7F49-A3F0-C08DF24122C7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1512D0-5E9E-0E4A-BD03-BE880FE08262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517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285FD-7261-004A-92D5-74C191458BA8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Constrain all other variance in Cog and </a:t>
            </a:r>
            <a:r>
              <a:rPr lang="en-GB" dirty="0" err="1">
                <a:solidFill>
                  <a:srgbClr val="FF0000"/>
                </a:solidFill>
              </a:rPr>
              <a:t>NonCog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1D26D1-E861-7F49-A3F0-C08DF24122C7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1512D0-5E9E-0E4A-BD03-BE880FE08262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969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</a:t>
            </a:r>
            <a:r>
              <a:rPr lang="en-US" sz="1400" dirty="0">
                <a:solidFill>
                  <a:srgbClr val="FF0000"/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285FD-7261-004A-92D5-74C191458BA8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Constrain all other variance in Cog and </a:t>
            </a:r>
            <a:r>
              <a:rPr lang="en-GB" dirty="0" err="1">
                <a:solidFill>
                  <a:srgbClr val="FF0000"/>
                </a:solidFill>
              </a:rPr>
              <a:t>NonCog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1D26D1-E861-7F49-A3F0-C08DF24122C7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1512D0-5E9E-0E4A-BD03-BE880FE08262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6434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2" y="247062"/>
            <a:ext cx="10515600" cy="1325563"/>
          </a:xfrm>
        </p:spPr>
        <p:txBody>
          <a:bodyPr/>
          <a:lstStyle/>
          <a:p>
            <a:r>
              <a:rPr lang="en-US" dirty="0"/>
              <a:t>The Results: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E1584ED-41A8-4340-BF5B-10F4BCCD4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17" y="1517766"/>
            <a:ext cx="7817617" cy="48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2" y="247062"/>
            <a:ext cx="10515600" cy="1325563"/>
          </a:xfrm>
        </p:spPr>
        <p:txBody>
          <a:bodyPr/>
          <a:lstStyle/>
          <a:p>
            <a:r>
              <a:rPr lang="en-US" dirty="0"/>
              <a:t>Did it work?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38973C-6FB7-2245-ACC3-91ECB064B896}"/>
              </a:ext>
            </a:extLst>
          </p:cNvPr>
          <p:cNvGrpSpPr/>
          <p:nvPr/>
        </p:nvGrpSpPr>
        <p:grpSpPr>
          <a:xfrm>
            <a:off x="300443" y="5750374"/>
            <a:ext cx="3624158" cy="382367"/>
            <a:chOff x="1354917" y="6116743"/>
            <a:chExt cx="4632686" cy="4525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BECD9F-9597-4842-881E-2C1C3C41CC40}"/>
                </a:ext>
              </a:extLst>
            </p:cNvPr>
            <p:cNvGrpSpPr/>
            <p:nvPr/>
          </p:nvGrpSpPr>
          <p:grpSpPr>
            <a:xfrm>
              <a:off x="1354917" y="6178466"/>
              <a:ext cx="605481" cy="264869"/>
              <a:chOff x="1123683" y="6201327"/>
              <a:chExt cx="605481" cy="2648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5AE00E-F89E-4F4D-8A5F-9BCDDF549DB2}"/>
                  </a:ext>
                </a:extLst>
              </p:cNvPr>
              <p:cNvSpPr/>
              <p:nvPr/>
            </p:nvSpPr>
            <p:spPr>
              <a:xfrm>
                <a:off x="1123683" y="6310901"/>
                <a:ext cx="605481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D7D98C4-527A-7C42-8E40-D845C73594EB}"/>
                  </a:ext>
                </a:extLst>
              </p:cNvPr>
              <p:cNvSpPr/>
              <p:nvPr/>
            </p:nvSpPr>
            <p:spPr>
              <a:xfrm>
                <a:off x="1293990" y="6201327"/>
                <a:ext cx="264869" cy="26486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D15C2258-DD7F-2247-AE81-C179049257F5}"/>
                </a:ext>
              </a:extLst>
            </p:cNvPr>
            <p:cNvSpPr txBox="1"/>
            <p:nvPr/>
          </p:nvSpPr>
          <p:spPr>
            <a:xfrm>
              <a:off x="1899470" y="6132169"/>
              <a:ext cx="2203177" cy="437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Non-cognitive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9F91DC-3CA1-AE44-87E5-5C30B2C91727}"/>
                </a:ext>
              </a:extLst>
            </p:cNvPr>
            <p:cNvGrpSpPr/>
            <p:nvPr/>
          </p:nvGrpSpPr>
          <p:grpSpPr>
            <a:xfrm>
              <a:off x="4137091" y="6188410"/>
              <a:ext cx="605481" cy="264869"/>
              <a:chOff x="3922580" y="6205337"/>
              <a:chExt cx="605481" cy="2648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CFD935-2F8D-A240-B7CF-0AEAB90362D7}"/>
                  </a:ext>
                </a:extLst>
              </p:cNvPr>
              <p:cNvSpPr/>
              <p:nvPr/>
            </p:nvSpPr>
            <p:spPr>
              <a:xfrm>
                <a:off x="3922580" y="6314912"/>
                <a:ext cx="605481" cy="457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F8E481F-A97C-3947-A4E4-607D4FC5E1F0}"/>
                  </a:ext>
                </a:extLst>
              </p:cNvPr>
              <p:cNvSpPr/>
              <p:nvPr/>
            </p:nvSpPr>
            <p:spPr>
              <a:xfrm>
                <a:off x="4092888" y="6205337"/>
                <a:ext cx="264870" cy="2648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49EC136-41C5-8743-A194-3486BC5E5B56}"/>
                </a:ext>
              </a:extLst>
            </p:cNvPr>
            <p:cNvSpPr txBox="1"/>
            <p:nvPr/>
          </p:nvSpPr>
          <p:spPr>
            <a:xfrm>
              <a:off x="4777015" y="6116743"/>
              <a:ext cx="121058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Cognitive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340DB-79F3-F240-B260-C2877F52C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/>
          <a:stretch/>
        </p:blipFill>
        <p:spPr>
          <a:xfrm>
            <a:off x="7114145" y="3456575"/>
            <a:ext cx="3170390" cy="2940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1137BA-172B-4443-A060-235DA1E7A65E}"/>
              </a:ext>
            </a:extLst>
          </p:cNvPr>
          <p:cNvSpPr txBox="1"/>
          <p:nvPr/>
        </p:nvSpPr>
        <p:spPr>
          <a:xfrm>
            <a:off x="7678927" y="6047959"/>
            <a:ext cx="1296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AEF2D1-4FF7-0A48-A879-8EE6705FB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1"/>
          <a:stretch/>
        </p:blipFill>
        <p:spPr>
          <a:xfrm>
            <a:off x="6155519" y="2382454"/>
            <a:ext cx="4074505" cy="114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B210D0-D395-9043-935E-81126CE561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7"/>
          <a:stretch/>
        </p:blipFill>
        <p:spPr>
          <a:xfrm>
            <a:off x="6155518" y="1347769"/>
            <a:ext cx="4074505" cy="108000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711EBF47-3FAB-364C-A647-C48D36EDBFD6}"/>
              </a:ext>
            </a:extLst>
          </p:cNvPr>
          <p:cNvSpPr txBox="1"/>
          <p:nvPr/>
        </p:nvSpPr>
        <p:spPr>
          <a:xfrm>
            <a:off x="5930466" y="1600769"/>
            <a:ext cx="119048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IQ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8F2D4E6-F1FF-4941-9498-8FC6D2C1C35E}"/>
              </a:ext>
            </a:extLst>
          </p:cNvPr>
          <p:cNvSpPr txBox="1"/>
          <p:nvPr/>
        </p:nvSpPr>
        <p:spPr>
          <a:xfrm>
            <a:off x="5944763" y="2440715"/>
            <a:ext cx="1141203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Math 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33BF49AD-52BE-0241-B336-1B14FFD2221B}"/>
              </a:ext>
            </a:extLst>
          </p:cNvPr>
          <p:cNvSpPr txBox="1"/>
          <p:nvPr/>
        </p:nvSpPr>
        <p:spPr>
          <a:xfrm>
            <a:off x="6125729" y="3704033"/>
            <a:ext cx="983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IQ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0B504BD-2C46-4142-ABFF-7800AE96A919}"/>
              </a:ext>
            </a:extLst>
          </p:cNvPr>
          <p:cNvSpPr txBox="1"/>
          <p:nvPr/>
        </p:nvSpPr>
        <p:spPr>
          <a:xfrm>
            <a:off x="5854412" y="4453982"/>
            <a:ext cx="12733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Crystallized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41D037-3550-F242-9E51-9EC3DCC794DC}"/>
              </a:ext>
            </a:extLst>
          </p:cNvPr>
          <p:cNvSpPr txBox="1"/>
          <p:nvPr/>
        </p:nvSpPr>
        <p:spPr>
          <a:xfrm>
            <a:off x="5847607" y="5166936"/>
            <a:ext cx="12733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B6544E-CEE3-D241-BF51-C571BA6BEF06}"/>
              </a:ext>
            </a:extLst>
          </p:cNvPr>
          <p:cNvCxnSpPr/>
          <p:nvPr/>
        </p:nvCxnSpPr>
        <p:spPr>
          <a:xfrm flipV="1">
            <a:off x="7127756" y="3612368"/>
            <a:ext cx="0" cy="22277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7DF03E0-2928-8C4C-BE2C-80136F9027EA}"/>
              </a:ext>
            </a:extLst>
          </p:cNvPr>
          <p:cNvSpPr txBox="1">
            <a:spLocks/>
          </p:cNvSpPr>
          <p:nvPr/>
        </p:nvSpPr>
        <p:spPr>
          <a:xfrm>
            <a:off x="-862317" y="1399816"/>
            <a:ext cx="4705999" cy="4041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26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54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09625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08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Genetic correlations </a:t>
            </a:r>
            <a:endParaRPr lang="en-GB" sz="2000" dirty="0"/>
          </a:p>
          <a:p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FDA798D-4334-0344-90F8-10299ECE5BAB}"/>
              </a:ext>
            </a:extLst>
          </p:cNvPr>
          <p:cNvSpPr txBox="1">
            <a:spLocks/>
          </p:cNvSpPr>
          <p:nvPr/>
        </p:nvSpPr>
        <p:spPr>
          <a:xfrm>
            <a:off x="-869122" y="3315218"/>
            <a:ext cx="4705999" cy="4041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26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54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809625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080000" indent="-2700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Polygenic score predictions </a:t>
            </a:r>
          </a:p>
          <a:p>
            <a:pPr algn="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Meta-analysis across 4 cohorts: </a:t>
            </a:r>
          </a:p>
          <a:p>
            <a:pPr algn="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Dunedin,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ERisk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Texas Twins, NTR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8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271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Are we okay with assuming Cog and </a:t>
            </a:r>
            <a:r>
              <a:rPr lang="en-GB" b="1" dirty="0" err="1"/>
              <a:t>NonCog</a:t>
            </a:r>
            <a:r>
              <a:rPr lang="en-GB" b="1" dirty="0"/>
              <a:t> are uncorrelated?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5439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FB1835-1858-3742-89E2-D76FA134A41B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sz="1400" dirty="0">
                <a:solidFill>
                  <a:schemeClr val="tx1"/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Are we okay with assuming Cog and </a:t>
            </a:r>
            <a:r>
              <a:rPr lang="en-GB" dirty="0" err="1"/>
              <a:t>NonCog</a:t>
            </a:r>
            <a:r>
              <a:rPr lang="en-GB" dirty="0"/>
              <a:t> are uncorrelated?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1420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FB1835-1858-3742-89E2-D76FA134A41B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 ~~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0.3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sz="1400" dirty="0">
                <a:solidFill>
                  <a:schemeClr val="tx1"/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7231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Are we okay with assuming Cog and </a:t>
            </a:r>
            <a:r>
              <a:rPr lang="en-GB" dirty="0" err="1"/>
              <a:t>NonCog</a:t>
            </a:r>
            <a:r>
              <a:rPr lang="en-GB" dirty="0"/>
              <a:t> are uncorrelated?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110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A7C2-67A0-1C4B-AC6A-3260D02B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Cognitive &amp; Non-cognitive contributions to education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16D90-4066-2A4D-9F94-E1344425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26" y="5746814"/>
            <a:ext cx="3372958" cy="1003811"/>
          </a:xfrm>
          <a:prstGeom prst="rect">
            <a:avLst/>
          </a:prstGeom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B1A533B2-1E17-194E-B69F-2707D8DD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20" y="4569728"/>
            <a:ext cx="825500" cy="825500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8C61052F-1F62-CB43-B622-F9E042CB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073" y="4569728"/>
            <a:ext cx="828981" cy="828981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635ED4ED-BBE3-0049-96C0-FF55A842B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485" y="4569728"/>
            <a:ext cx="1242786" cy="825500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748499C2-A3FD-D54F-ABD3-085A29C19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686" y="4569728"/>
            <a:ext cx="836614" cy="836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37ACE-304C-8F41-98B3-F818E3AF4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66" y="2376039"/>
            <a:ext cx="5899140" cy="42230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D40D64A-AA95-7043-95A3-10BDF7638556}"/>
              </a:ext>
            </a:extLst>
          </p:cNvPr>
          <p:cNvSpPr/>
          <p:nvPr/>
        </p:nvSpPr>
        <p:spPr>
          <a:xfrm>
            <a:off x="992579" y="3968702"/>
            <a:ext cx="3104408" cy="33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22C262-FC2F-8D4A-86CF-0BF29EC7B4E3}"/>
              </a:ext>
            </a:extLst>
          </p:cNvPr>
          <p:cNvSpPr/>
          <p:nvPr/>
        </p:nvSpPr>
        <p:spPr>
          <a:xfrm>
            <a:off x="4239490" y="4819136"/>
            <a:ext cx="1917221" cy="33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9249EA-ABBD-FF42-9BFA-AE36D6DB8FAC}"/>
              </a:ext>
            </a:extLst>
          </p:cNvPr>
          <p:cNvSpPr/>
          <p:nvPr/>
        </p:nvSpPr>
        <p:spPr>
          <a:xfrm>
            <a:off x="838200" y="4984219"/>
            <a:ext cx="1511947" cy="33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430647" y="2907143"/>
            <a:ext cx="7231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0-0.3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Are we okay with assuming Cog and </a:t>
            </a:r>
            <a:r>
              <a:rPr lang="en-GB" dirty="0" err="1"/>
              <a:t>NonCog</a:t>
            </a:r>
            <a:r>
              <a:rPr lang="en-GB" dirty="0"/>
              <a:t> are uncorrelated?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24DA138-635D-4046-A38C-0E48F6795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731" y="2036320"/>
            <a:ext cx="5246714" cy="4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Can we deal with evidence that education improves cognitive performance?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834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Can we deal with evidence that education improves cognitive performance?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FB1ADC-2377-8245-AAF8-2C590FBBC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827" y="2418425"/>
            <a:ext cx="4673345" cy="4132221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C74FD376-2ECC-1643-A1E0-C8B880C59FDB}"/>
              </a:ext>
            </a:extLst>
          </p:cNvPr>
          <p:cNvSpPr/>
          <p:nvPr/>
        </p:nvSpPr>
        <p:spPr>
          <a:xfrm>
            <a:off x="7514688" y="5785269"/>
            <a:ext cx="2959349" cy="354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Can we deal with evidence that education improves cognitive performance?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FB1ADC-2377-8245-AAF8-2C590FBBC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827" y="2418425"/>
            <a:ext cx="4673345" cy="4132221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C74FD376-2ECC-1643-A1E0-C8B880C59FDB}"/>
              </a:ext>
            </a:extLst>
          </p:cNvPr>
          <p:cNvSpPr/>
          <p:nvPr/>
        </p:nvSpPr>
        <p:spPr>
          <a:xfrm>
            <a:off x="7514688" y="5785269"/>
            <a:ext cx="2959349" cy="354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CDB06B-8FD1-6345-990E-D8C94E2AFFD0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3403105" y="5864982"/>
            <a:ext cx="74746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1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Can we deal with evidence that education improves cognitive performance?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CDB06B-8FD1-6345-990E-D8C94E2AFFD0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3403105" y="5864982"/>
            <a:ext cx="74746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C9A1A9C-B685-B643-877F-6AE581528723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sz="1400" dirty="0">
                <a:solidFill>
                  <a:schemeClr val="tx1"/>
                </a:solidFill>
              </a:rPr>
              <a:t>SNP ~~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~ 0.2*EA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909D0-C5C4-E149-9D13-7848E6058D77}"/>
              </a:ext>
            </a:extLst>
          </p:cNvPr>
          <p:cNvSpPr txBox="1"/>
          <p:nvPr/>
        </p:nvSpPr>
        <p:spPr>
          <a:xfrm>
            <a:off x="3562569" y="54550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262347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CBD-181C-E940-A829-D91E11EB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assumptions we made?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FF5D5-9FE2-7B40-A22C-2DB78AF3771A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3486-E96E-AF4A-8EB9-731B1E744E92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9D46A-A978-394D-AD3F-EC9D77A3E346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Non-cog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624F3-B7D3-124F-978D-14D2166450FD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2E68D-3136-F74B-9E0F-8A79FFDEE943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SNP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0E3F8B-6E11-1441-AC8E-136B0611D1A3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90CFF6-6524-5243-932D-CFE8AE5F781B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B12FD-98C2-F240-8057-2751B7DDD3D1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6FEC27-733E-CF4D-9AF2-89D03ADE20CB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7319E-6F17-534E-9601-7884031EA183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9F061-59C3-3040-9909-F56988DBA102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1CC96-0BF4-544F-9EE4-49A16FFDBEC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β</a:t>
            </a:r>
            <a:r>
              <a:rPr lang="en-GB" sz="1100" dirty="0"/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C61C8-F841-E74F-A9A0-036DFC19E553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A2337-BBFD-A546-8CA9-F86897D8BD26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A223C1-1FEC-7A40-9A6D-92ABEA9FB6DE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A7CEA50-1ECB-5242-B811-955859E08C7A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FE54F0-3FD2-2C46-8651-2EC6456A0216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529732-B603-A340-9249-1DA5A782C571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C2266F-AAED-8A47-B903-860C96AE781D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F69B9C4-3F3F-1D4B-BA8B-80FD1248424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B7101AA-B93C-7E49-87C8-6D08A6B00A8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6FC280-A163-1E4B-ADAB-B5CAE1031672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DF281B-FA21-B242-AE16-DEAA7306E780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54211D5-CF32-8E4D-B316-904428675C8F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F6A7D3-1D64-DF4D-9AED-59BA30F9666B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FB0CAC-FB62-904E-B283-A305FF407E30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8A05A-279E-974C-B1B2-71ACE87AA3B6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C3310DA-0B04-C746-8487-F2ABD9709855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17C6B97-7CD3-084D-B877-F9CB0BEDC3CF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513E5-A372-1448-9B82-896E8ECCCE9B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891014-4262-A549-8F35-B466CD18F9E2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560C-885E-3D4C-AFBA-16A4DE88B11D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3731-A569-C94C-83AA-F9077697C2C1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5801B0-ADFB-594E-B58F-19AAB0FAB67F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63AE1E2-6A12-BE4F-ACD1-789CDD85FE20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779A21-487C-0D45-86B1-9CDA493A21A8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7F8957-699C-E44C-8622-9A1037A8CADF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019259-1D2A-0B45-A42A-E9544EDD8BEA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5392247-D0E9-594F-A042-7A562CB4FD4C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7C07212-45E1-0648-9754-263798A5B596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E9302E-6EFA-8C42-9718-93A2DA228853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D9EB08-FE80-534D-B330-24322AE94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A08FBF-25D3-DC42-95C4-6FB9E196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Non-cog–EA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7E0795F-00E9-AF41-BC13-DD45074E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063881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E51C590-CACE-6E4C-9F10-18F0F1EF5AF8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563361D-5020-534C-8CFC-CA173B44AC9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5249E3-F00E-8B47-97E2-923DDDD30760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778716E-C379-4F41-85D2-4D008E8B4CE8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2F79D5F-8230-984D-B2E7-8CA40D451BD4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8229-362C-1648-BBEF-328C42AA2C42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Can we deal with evidence that education improves cognitive performance?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E995E-E941-6A48-9897-E903F315991C}"/>
              </a:ext>
            </a:extLst>
          </p:cNvPr>
          <p:cNvSpPr txBox="1"/>
          <p:nvPr/>
        </p:nvSpPr>
        <p:spPr>
          <a:xfrm>
            <a:off x="4305752" y="6557296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9772EE-8E18-5248-AE98-D0D733F68360}"/>
              </a:ext>
            </a:extLst>
          </p:cNvPr>
          <p:cNvSpPr txBox="1"/>
          <p:nvPr/>
        </p:nvSpPr>
        <p:spPr>
          <a:xfrm>
            <a:off x="1262349" y="6276232"/>
            <a:ext cx="346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CDB06B-8FD1-6345-990E-D8C94E2AFFD0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3403105" y="5864982"/>
            <a:ext cx="74746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C9A1A9C-B685-B643-877F-6AE581528723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 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sz="1400" dirty="0">
                <a:solidFill>
                  <a:schemeClr val="tx1"/>
                </a:solidFill>
              </a:rPr>
              <a:t>SNP ~~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	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 ~ 0.2*EA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909D0-C5C4-E149-9D13-7848E6058D77}"/>
              </a:ext>
            </a:extLst>
          </p:cNvPr>
          <p:cNvSpPr txBox="1"/>
          <p:nvPr/>
        </p:nvSpPr>
        <p:spPr>
          <a:xfrm>
            <a:off x="3562569" y="54550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978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A7C2-67A0-1C4B-AC6A-3260D02B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Cognitive &amp; Non-cognitive contributions to education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16D90-4066-2A4D-9F94-E1344425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26" y="5746814"/>
            <a:ext cx="3372958" cy="1003811"/>
          </a:xfrm>
          <a:prstGeom prst="rect">
            <a:avLst/>
          </a:prstGeom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B1A533B2-1E17-194E-B69F-2707D8DD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20" y="4569728"/>
            <a:ext cx="825500" cy="825500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8C61052F-1F62-CB43-B622-F9E042CB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073" y="4569728"/>
            <a:ext cx="828981" cy="828981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635ED4ED-BBE3-0049-96C0-FF55A842B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485" y="4569728"/>
            <a:ext cx="1242786" cy="825500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748499C2-A3FD-D54F-ABD3-085A29C19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686" y="4569728"/>
            <a:ext cx="836614" cy="836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3F8F6-F42C-EC48-BA46-5062B7C53E09}"/>
              </a:ext>
            </a:extLst>
          </p:cNvPr>
          <p:cNvSpPr txBox="1"/>
          <p:nvPr/>
        </p:nvSpPr>
        <p:spPr>
          <a:xfrm>
            <a:off x="1068779" y="2006930"/>
            <a:ext cx="7173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resources for this paper: </a:t>
            </a:r>
          </a:p>
          <a:p>
            <a:r>
              <a:rPr lang="en-US" dirty="0"/>
              <a:t>FAQ/motivation: </a:t>
            </a:r>
            <a:r>
              <a:rPr lang="en-US" dirty="0">
                <a:hlinkClick r:id="rId7"/>
              </a:rPr>
              <a:t>https://bit.ly/3v2lSxY</a:t>
            </a:r>
            <a:r>
              <a:rPr lang="en-US" dirty="0"/>
              <a:t> </a:t>
            </a:r>
          </a:p>
          <a:p>
            <a:r>
              <a:rPr lang="en-US" dirty="0"/>
              <a:t>Technical tutorial: </a:t>
            </a:r>
            <a:r>
              <a:rPr lang="en-US" dirty="0">
                <a:hlinkClick r:id="rId8"/>
              </a:rPr>
              <a:t>https://rpubs.com/MichelNivard/565885</a:t>
            </a:r>
            <a:endParaRPr lang="en-US" dirty="0"/>
          </a:p>
          <a:p>
            <a:r>
              <a:rPr lang="en-US" dirty="0"/>
              <a:t>GitHub repo for paper: </a:t>
            </a:r>
            <a:r>
              <a:rPr lang="en-US" dirty="0">
                <a:hlinkClick r:id="rId9"/>
              </a:rPr>
              <a:t>https://github.com/PerlineDemange/non-cognitive</a:t>
            </a:r>
            <a:endParaRPr lang="en-US" dirty="0"/>
          </a:p>
          <a:p>
            <a:r>
              <a:rPr lang="en-US" dirty="0"/>
              <a:t>The Paper: </a:t>
            </a:r>
            <a:r>
              <a:rPr lang="en-US" dirty="0">
                <a:hlinkClick r:id="rId10"/>
              </a:rPr>
              <a:t>https://rdcu.be/cddNY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6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EED3-1572-DB4D-BE9F-85F7978C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this GWAS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E5E5ED-AE28-E44A-AF9C-6550576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GB" dirty="0"/>
              <a:t>What affects educational success? </a:t>
            </a:r>
          </a:p>
          <a:p>
            <a:pPr lvl="2" indent="0">
              <a:buNone/>
            </a:pPr>
            <a:r>
              <a:rPr lang="en-GB" b="1" dirty="0"/>
              <a:t>Cognitive skills</a:t>
            </a:r>
            <a:r>
              <a:rPr lang="en-GB" dirty="0"/>
              <a:t>: Intelligence, IQ</a:t>
            </a:r>
          </a:p>
          <a:p>
            <a:pPr lvl="2" indent="0">
              <a:buNone/>
            </a:pPr>
            <a:r>
              <a:rPr lang="en-GB" dirty="0"/>
              <a:t>	genetic correlation with EA:  0.70</a:t>
            </a:r>
          </a:p>
          <a:p>
            <a:pPr marL="0" indent="0">
              <a:buNone/>
            </a:pPr>
            <a:endParaRPr lang="en-GB" dirty="0"/>
          </a:p>
          <a:p>
            <a:pPr>
              <a:buClr>
                <a:schemeClr val="accent1"/>
              </a:buClr>
            </a:pPr>
            <a:r>
              <a:rPr lang="en-GB" dirty="0"/>
              <a:t>What else? </a:t>
            </a:r>
          </a:p>
          <a:p>
            <a:pPr lvl="2" indent="0">
              <a:buNone/>
            </a:pPr>
            <a:r>
              <a:rPr lang="en-GB" dirty="0"/>
              <a:t>motivation</a:t>
            </a:r>
          </a:p>
          <a:p>
            <a:pPr lvl="2" indent="0">
              <a:buNone/>
            </a:pPr>
            <a:r>
              <a:rPr lang="en-GB" dirty="0"/>
              <a:t>curiosity</a:t>
            </a:r>
          </a:p>
          <a:p>
            <a:pPr lvl="2" indent="0">
              <a:buNone/>
            </a:pPr>
            <a:r>
              <a:rPr lang="en-GB" dirty="0"/>
              <a:t>social skills</a:t>
            </a:r>
          </a:p>
          <a:p>
            <a:pPr lvl="2" indent="0">
              <a:buNone/>
            </a:pPr>
            <a:r>
              <a:rPr lang="en-GB" dirty="0"/>
              <a:t>etc. 	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AFE879B-B253-134B-8348-E6CB8ACE1A49}"/>
              </a:ext>
            </a:extLst>
          </p:cNvPr>
          <p:cNvSpPr/>
          <p:nvPr/>
        </p:nvSpPr>
        <p:spPr>
          <a:xfrm>
            <a:off x="3420112" y="3689669"/>
            <a:ext cx="376818" cy="1650838"/>
          </a:xfrm>
          <a:prstGeom prst="rightBrace">
            <a:avLst>
              <a:gd name="adj1" fmla="val 8333"/>
              <a:gd name="adj2" fmla="val 513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1656E-067C-2F42-961E-D4290E06E4BD}"/>
              </a:ext>
            </a:extLst>
          </p:cNvPr>
          <p:cNvSpPr txBox="1"/>
          <p:nvPr/>
        </p:nvSpPr>
        <p:spPr>
          <a:xfrm>
            <a:off x="3860471" y="4284255"/>
            <a:ext cx="277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Non-cognitive skills</a:t>
            </a:r>
          </a:p>
        </p:txBody>
      </p:sp>
    </p:spTree>
    <p:extLst>
      <p:ext uri="{BB962C8B-B14F-4D97-AF65-F5344CB8AC3E}">
        <p14:creationId xmlns:p14="http://schemas.microsoft.com/office/powerpoint/2010/main" val="56314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7019-A578-B141-95F1-3E348F93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Wouldn’t it be nice…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297B-56FE-2D42-A971-DC318CF1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GB" dirty="0"/>
              <a:t>… to have a GWAS of non-cognitive skills?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2400" dirty="0"/>
              <a:t>		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GB" dirty="0"/>
              <a:t>		Unravelling the biology of non-cognitive skills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GB" dirty="0"/>
              <a:t>		Investigating what are the important non-cognitive skills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GB" dirty="0"/>
              <a:t>		Identify mechanisms behind the correlation between EA 			and other behavioural and health traits.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5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128E-C196-D94F-8D31-00FB3DCC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C9B5-97CA-3E47-BA4E-520BA48F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GB" dirty="0"/>
              <a:t>What is our phenotype?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		Considerable heterogeneity in association with education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		Poor test-retest reliability of measures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		Low heritability 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>
              <a:buClr>
                <a:schemeClr val="accent1"/>
              </a:buClr>
            </a:pPr>
            <a:r>
              <a:rPr lang="en-GB" dirty="0"/>
              <a:t>Do we have enough power?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		Few consistent measures in large cohorts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8CC40-010B-C544-BC95-4A30D8751700}"/>
              </a:ext>
            </a:extLst>
          </p:cNvPr>
          <p:cNvSpPr txBox="1"/>
          <p:nvPr/>
        </p:nvSpPr>
        <p:spPr>
          <a:xfrm>
            <a:off x="9629604" y="5884575"/>
            <a:ext cx="288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Smithers et al., 2018</a:t>
            </a:r>
          </a:p>
          <a:p>
            <a:r>
              <a:rPr lang="en-GB" sz="1600" dirty="0"/>
              <a:t>Morris et al., 2018</a:t>
            </a:r>
          </a:p>
        </p:txBody>
      </p:sp>
    </p:spTree>
    <p:extLst>
      <p:ext uri="{BB962C8B-B14F-4D97-AF65-F5344CB8AC3E}">
        <p14:creationId xmlns:p14="http://schemas.microsoft.com/office/powerpoint/2010/main" val="103860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572802" y="2176078"/>
            <a:ext cx="4019974" cy="4650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EA3 Lee et al. 2018 summary statistics</a:t>
            </a:r>
          </a:p>
          <a:p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Cog–CP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908390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90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900375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Non-cog–EA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35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chemeClr val="tx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Cog–CP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908390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90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900375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Non-cog–EA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FCA307D-C67F-6844-B3B3-A285538955D9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sz="14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3320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C70C-266B-0E46-8191-F3DBF9C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&amp; Syntax in </a:t>
            </a:r>
            <a:r>
              <a:rPr lang="en-US" dirty="0" err="1"/>
              <a:t>GenomicSEM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E3924-1FD4-CB42-98B1-F6728526DDD8}"/>
              </a:ext>
            </a:extLst>
          </p:cNvPr>
          <p:cNvSpPr/>
          <p:nvPr/>
        </p:nvSpPr>
        <p:spPr>
          <a:xfrm>
            <a:off x="1964830" y="5336345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Cognitive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DAA01-3BC3-AD40-A9DA-2BC373958284}"/>
              </a:ext>
            </a:extLst>
          </p:cNvPr>
          <p:cNvSpPr/>
          <p:nvPr/>
        </p:nvSpPr>
        <p:spPr>
          <a:xfrm>
            <a:off x="4150571" y="5336344"/>
            <a:ext cx="1438275" cy="10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Educational Attainment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B52DD-AEF1-2D4B-91E8-AFE798BBE0E8}"/>
              </a:ext>
            </a:extLst>
          </p:cNvPr>
          <p:cNvSpPr/>
          <p:nvPr/>
        </p:nvSpPr>
        <p:spPr>
          <a:xfrm>
            <a:off x="4183513" y="3442560"/>
            <a:ext cx="1372393" cy="891873"/>
          </a:xfrm>
          <a:prstGeom prst="ellips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D8C2-24F1-9543-BD2F-25A843C667A3}"/>
              </a:ext>
            </a:extLst>
          </p:cNvPr>
          <p:cNvSpPr/>
          <p:nvPr/>
        </p:nvSpPr>
        <p:spPr>
          <a:xfrm>
            <a:off x="2018803" y="3439677"/>
            <a:ext cx="1355242" cy="8918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83415-02E9-FB4F-8BAD-77BE73692B2A}"/>
              </a:ext>
            </a:extLst>
          </p:cNvPr>
          <p:cNvSpPr/>
          <p:nvPr/>
        </p:nvSpPr>
        <p:spPr>
          <a:xfrm>
            <a:off x="3285929" y="1841172"/>
            <a:ext cx="1051718" cy="883114"/>
          </a:xfrm>
          <a:prstGeom prst="ellipse">
            <a:avLst/>
          </a:prstGeom>
          <a:solidFill>
            <a:schemeClr val="lt1">
              <a:alpha val="20000"/>
            </a:schemeClr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>
                    <a:alpha val="20000"/>
                  </a:schemeClr>
                </a:solidFill>
              </a:rPr>
              <a:t>SNP</a:t>
            </a:r>
            <a:r>
              <a:rPr lang="en-GB" dirty="0"/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88655-DF1D-A64A-8AAA-335180706E8E}"/>
              </a:ext>
            </a:extLst>
          </p:cNvPr>
          <p:cNvCxnSpPr>
            <a:stCxn id="7" idx="4"/>
            <a:endCxn id="4" idx="0"/>
          </p:cNvCxnSpPr>
          <p:nvPr/>
        </p:nvCxnSpPr>
        <p:spPr>
          <a:xfrm flipH="1">
            <a:off x="2683968" y="4331549"/>
            <a:ext cx="12456" cy="1004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3B19EB-0C05-BF4F-AD70-932638A1DC43}"/>
              </a:ext>
            </a:extLst>
          </p:cNvPr>
          <p:cNvCxnSpPr>
            <a:stCxn id="6" idx="4"/>
            <a:endCxn id="5" idx="0"/>
          </p:cNvCxnSpPr>
          <p:nvPr/>
        </p:nvCxnSpPr>
        <p:spPr>
          <a:xfrm flipH="1">
            <a:off x="4869709" y="4334433"/>
            <a:ext cx="1" cy="1001911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3B308-D2DE-854A-AA5C-9C36FB7BF13F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2696424" y="4331549"/>
            <a:ext cx="2173285" cy="1004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C1F058-CD93-D448-8BAA-B603A4AC56C8}"/>
              </a:ext>
            </a:extLst>
          </p:cNvPr>
          <p:cNvCxnSpPr>
            <a:stCxn id="8" idx="3"/>
            <a:endCxn id="7" idx="0"/>
          </p:cNvCxnSpPr>
          <p:nvPr/>
        </p:nvCxnSpPr>
        <p:spPr>
          <a:xfrm flipH="1">
            <a:off x="2696424" y="2594957"/>
            <a:ext cx="743526" cy="844720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235F4-15D8-A845-8FE1-4236D581B15E}"/>
              </a:ext>
            </a:extLst>
          </p:cNvPr>
          <p:cNvCxnSpPr>
            <a:stCxn id="8" idx="5"/>
            <a:endCxn id="6" idx="0"/>
          </p:cNvCxnSpPr>
          <p:nvPr/>
        </p:nvCxnSpPr>
        <p:spPr>
          <a:xfrm>
            <a:off x="4183626" y="2594957"/>
            <a:ext cx="686084" cy="847603"/>
          </a:xfrm>
          <a:prstGeom prst="straightConnector1">
            <a:avLst/>
          </a:prstGeom>
          <a:ln>
            <a:solidFill>
              <a:schemeClr val="dk1">
                <a:alpha val="2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B09548-9AC2-EA45-98EB-171575F84676}"/>
              </a:ext>
            </a:extLst>
          </p:cNvPr>
          <p:cNvSpPr txBox="1"/>
          <p:nvPr/>
        </p:nvSpPr>
        <p:spPr>
          <a:xfrm>
            <a:off x="4368901" y="2550687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Non-cog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1BEC-A851-1847-97F8-3B41310AAEAC}"/>
              </a:ext>
            </a:extLst>
          </p:cNvPr>
          <p:cNvSpPr txBox="1"/>
          <p:nvPr/>
        </p:nvSpPr>
        <p:spPr>
          <a:xfrm>
            <a:off x="2616103" y="261326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β</a:t>
            </a:r>
            <a:r>
              <a:rPr lang="en-GB" sz="1100" dirty="0">
                <a:solidFill>
                  <a:schemeClr val="tx1">
                    <a:alpha val="20000"/>
                  </a:schemeClr>
                </a:solidFill>
              </a:rPr>
              <a:t>Cog</a:t>
            </a:r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2B0E013-F64D-3B44-A1B0-DBE397AA6E7C}"/>
              </a:ext>
            </a:extLst>
          </p:cNvPr>
          <p:cNvSpPr txBox="1">
            <a:spLocks/>
          </p:cNvSpPr>
          <p:nvPr/>
        </p:nvSpPr>
        <p:spPr>
          <a:xfrm>
            <a:off x="6996111" y="2207835"/>
            <a:ext cx="4019974" cy="4650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 &lt;-   '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=~ NA*EA + start(0.4)*CP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NC =~ NA*EA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~ SNP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 SNP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NC ~~ 1*NC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1*C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  ~~ 0*NC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0*EA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CP ~~ 0*CP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EA ~~ 0*EA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SNP ~~ SNP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5593-8080-A943-A862-A2A1CACCCAE9}"/>
              </a:ext>
            </a:extLst>
          </p:cNvPr>
          <p:cNvSpPr txBox="1"/>
          <p:nvPr/>
        </p:nvSpPr>
        <p:spPr>
          <a:xfrm>
            <a:off x="3644191" y="2920019"/>
            <a:ext cx="36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9A3EC-A541-6547-91FB-7CD10FC6538A}"/>
              </a:ext>
            </a:extLst>
          </p:cNvPr>
          <p:cNvSpPr txBox="1"/>
          <p:nvPr/>
        </p:nvSpPr>
        <p:spPr>
          <a:xfrm>
            <a:off x="1454328" y="3157624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F9258-F8A5-4948-84D1-210A5F49AF6C}"/>
              </a:ext>
            </a:extLst>
          </p:cNvPr>
          <p:cNvGrpSpPr/>
          <p:nvPr/>
        </p:nvGrpSpPr>
        <p:grpSpPr>
          <a:xfrm>
            <a:off x="1606625" y="6150061"/>
            <a:ext cx="519810" cy="542665"/>
            <a:chOff x="514350" y="5654136"/>
            <a:chExt cx="507680" cy="574675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240346E-B588-EF49-A383-43607B12715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B62B5F-6F2C-3F49-AB7C-0246624868CF}"/>
                </a:ext>
              </a:extLst>
            </p:cNvPr>
            <p:cNvCxnSpPr>
              <a:stCxn id="2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95CBBF-43CD-1945-9947-AC029A869C77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2B547-9E41-CE4A-9A9F-0870CA66D4DF}"/>
              </a:ext>
            </a:extLst>
          </p:cNvPr>
          <p:cNvGrpSpPr/>
          <p:nvPr/>
        </p:nvGrpSpPr>
        <p:grpSpPr>
          <a:xfrm rot="15563102">
            <a:off x="5437919" y="6165190"/>
            <a:ext cx="519810" cy="542665"/>
            <a:chOff x="514350" y="5654136"/>
            <a:chExt cx="507680" cy="574675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5E05E5A-C4F5-8C4A-B698-8FFEFFE23954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40D1EC-4F18-6B41-B22A-54050AA99314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AFB975-3670-184C-94D4-7D4FE34800FD}"/>
                </a:ext>
              </a:extLst>
            </p:cNvPr>
            <p:cNvCxnSpPr>
              <a:stCxn id="24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9EA32-CE85-3F4A-9D51-FA977DE2A3DB}"/>
              </a:ext>
            </a:extLst>
          </p:cNvPr>
          <p:cNvGrpSpPr/>
          <p:nvPr/>
        </p:nvGrpSpPr>
        <p:grpSpPr>
          <a:xfrm rot="3932019">
            <a:off x="1617329" y="3380551"/>
            <a:ext cx="519810" cy="542665"/>
            <a:chOff x="514350" y="5654136"/>
            <a:chExt cx="507680" cy="574675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613CA74-4294-B341-BB66-5CCF515C1098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95F26C-2DE4-3941-89EE-DCC2E753C82C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CF3609-0BA9-E245-A8F2-D4FE8D194612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267633-113D-1F4B-9E7F-85517EB268FA}"/>
              </a:ext>
            </a:extLst>
          </p:cNvPr>
          <p:cNvGrpSpPr/>
          <p:nvPr/>
        </p:nvGrpSpPr>
        <p:grpSpPr>
          <a:xfrm rot="10800000">
            <a:off x="5362001" y="3255623"/>
            <a:ext cx="519810" cy="542665"/>
            <a:chOff x="514350" y="5654136"/>
            <a:chExt cx="507680" cy="574675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22718E6-F65A-9840-AEA1-8B6217270072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B99417E-CD1D-504A-BBB7-77293372A53B}"/>
                </a:ext>
              </a:extLst>
            </p:cNvPr>
            <p:cNvCxnSpPr>
              <a:stCxn id="32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8D60BB-0446-E549-8C10-0ED1C60557B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4828A7-C4FE-9640-B872-AA7770AD41D5}"/>
              </a:ext>
            </a:extLst>
          </p:cNvPr>
          <p:cNvSpPr txBox="1"/>
          <p:nvPr/>
        </p:nvSpPr>
        <p:spPr>
          <a:xfrm>
            <a:off x="5760147" y="307956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EC3AC-9AB7-A94C-8241-A4C22D87C59C}"/>
              </a:ext>
            </a:extLst>
          </p:cNvPr>
          <p:cNvSpPr txBox="1"/>
          <p:nvPr/>
        </p:nvSpPr>
        <p:spPr>
          <a:xfrm>
            <a:off x="331379" y="6034445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6CBC09-20A8-A643-91E2-9758A4989E9F}"/>
              </a:ext>
            </a:extLst>
          </p:cNvPr>
          <p:cNvSpPr txBox="1"/>
          <p:nvPr/>
        </p:nvSpPr>
        <p:spPr>
          <a:xfrm>
            <a:off x="5867199" y="6456912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alpha val="20000"/>
                  </a:schemeClr>
                </a:solidFill>
              </a:rPr>
              <a:t>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6FE45D-D152-4742-8A57-464E3F7919FE}"/>
              </a:ext>
            </a:extLst>
          </p:cNvPr>
          <p:cNvGrpSpPr/>
          <p:nvPr/>
        </p:nvGrpSpPr>
        <p:grpSpPr>
          <a:xfrm>
            <a:off x="3185322" y="6153142"/>
            <a:ext cx="1248124" cy="566760"/>
            <a:chOff x="2080917" y="5677607"/>
            <a:chExt cx="1248124" cy="56676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C10E2454-AB8F-2048-96D0-4F1FB2FEFB3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7D00EF-9613-3942-A474-0DFE58923B19}"/>
                </a:ext>
              </a:extLst>
            </p:cNvPr>
            <p:cNvCxnSpPr>
              <a:stCxn id="39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0BF5C4-9B48-4648-80C1-99CA0ADB9A02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4970A9-F0DE-2748-89E0-A25CAA941BFD}"/>
              </a:ext>
            </a:extLst>
          </p:cNvPr>
          <p:cNvGrpSpPr/>
          <p:nvPr/>
        </p:nvGrpSpPr>
        <p:grpSpPr>
          <a:xfrm rot="10800000">
            <a:off x="3152027" y="3228989"/>
            <a:ext cx="1248124" cy="566760"/>
            <a:chOff x="2080917" y="5677607"/>
            <a:chExt cx="1248124" cy="56676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F3D3F85-CA52-8F42-A283-2BD7AB60ED4B}"/>
                </a:ext>
              </a:extLst>
            </p:cNvPr>
            <p:cNvSpPr/>
            <p:nvPr/>
          </p:nvSpPr>
          <p:spPr>
            <a:xfrm>
              <a:off x="2080917" y="5677607"/>
              <a:ext cx="1248124" cy="566760"/>
            </a:xfrm>
            <a:prstGeom prst="arc">
              <a:avLst>
                <a:gd name="adj1" fmla="val 21587545"/>
                <a:gd name="adj2" fmla="val 10665288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6C5B00-7B92-A943-9623-2D749EF2471E}"/>
                </a:ext>
              </a:extLst>
            </p:cNvPr>
            <p:cNvCxnSpPr>
              <a:stCxn id="43" idx="2"/>
            </p:cNvCxnSpPr>
            <p:nvPr/>
          </p:nvCxnSpPr>
          <p:spPr>
            <a:xfrm flipH="1" flipV="1">
              <a:off x="2080917" y="5923725"/>
              <a:ext cx="2313" cy="61638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3C8A715-EA5B-7B45-9A1D-A93CC9197801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329021" y="5923725"/>
              <a:ext cx="20" cy="35001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/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Cog–CP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28DB615-C9E1-4246-A07B-E66DE975A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283" y="4621395"/>
                <a:ext cx="794576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/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Cog–EA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1235364-A9C9-634C-AC4D-0E416220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93" y="4405030"/>
                <a:ext cx="797782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/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>
                    <a:solidFill>
                      <a:schemeClr val="tx1">
                        <a:alpha val="20000"/>
                      </a:schemeClr>
                    </a:solidFill>
                  </a:rPr>
                  <a:t>Non-cog–EA</a:t>
                </a:r>
                <a:r>
                  <a:rPr lang="en-US" dirty="0">
                    <a:solidFill>
                      <a:schemeClr val="tx1">
                        <a:alpha val="20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3FD83A-2F2E-224D-A97E-2707ED1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2" y="4576054"/>
                <a:ext cx="1174489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AB8BC8-57FB-C443-A9D6-0283DE78C811}"/>
              </a:ext>
            </a:extLst>
          </p:cNvPr>
          <p:cNvGrpSpPr/>
          <p:nvPr/>
        </p:nvGrpSpPr>
        <p:grpSpPr>
          <a:xfrm rot="3188805">
            <a:off x="2835793" y="1830079"/>
            <a:ext cx="519810" cy="542665"/>
            <a:chOff x="514350" y="5654136"/>
            <a:chExt cx="507680" cy="574675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ADE2989-A0E5-1241-B9F4-E2B06C6E36A1}"/>
                </a:ext>
              </a:extLst>
            </p:cNvPr>
            <p:cNvSpPr/>
            <p:nvPr/>
          </p:nvSpPr>
          <p:spPr>
            <a:xfrm>
              <a:off x="514350" y="5654136"/>
              <a:ext cx="507680" cy="574675"/>
            </a:xfrm>
            <a:prstGeom prst="arc">
              <a:avLst>
                <a:gd name="adj1" fmla="val 124210"/>
                <a:gd name="adj2" fmla="val 16616390"/>
              </a:avLst>
            </a:prstGeom>
            <a:ln>
              <a:solidFill>
                <a:schemeClr val="dk1">
                  <a:alpha val="2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026D30-4A0B-824F-92A9-6D0F44473DD1}"/>
                </a:ext>
              </a:extLst>
            </p:cNvPr>
            <p:cNvCxnSpPr>
              <a:stCxn id="50" idx="2"/>
            </p:cNvCxnSpPr>
            <p:nvPr/>
          </p:nvCxnSpPr>
          <p:spPr>
            <a:xfrm flipV="1">
              <a:off x="802837" y="5654136"/>
              <a:ext cx="57588" cy="268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3E6A8F6-EDCD-1B4B-A815-1E1BC6DBED84}"/>
                </a:ext>
              </a:extLst>
            </p:cNvPr>
            <p:cNvCxnSpPr>
              <a:stCxn id="50" idx="0"/>
            </p:cNvCxnSpPr>
            <p:nvPr/>
          </p:nvCxnSpPr>
          <p:spPr>
            <a:xfrm flipV="1">
              <a:off x="1021901" y="5897695"/>
              <a:ext cx="129" cy="52949"/>
            </a:xfrm>
            <a:prstGeom prst="straightConnector1">
              <a:avLst/>
            </a:prstGeom>
            <a:ln>
              <a:solidFill>
                <a:schemeClr val="dk1">
                  <a:alpha val="2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6F86F-DE40-D541-BA62-43C022F99582}"/>
              </a:ext>
            </a:extLst>
          </p:cNvPr>
          <p:cNvSpPr txBox="1"/>
          <p:nvPr/>
        </p:nvSpPr>
        <p:spPr>
          <a:xfrm>
            <a:off x="2367118" y="1806747"/>
            <a:ext cx="6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alpha val="20000"/>
                  </a:schemeClr>
                </a:solidFill>
                <a:latin typeface="+mn-lt"/>
              </a:rPr>
              <a:t>2pq</a:t>
            </a:r>
            <a:r>
              <a:rPr lang="en-GB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285FD-7261-004A-92D5-74C191458BA8}"/>
              </a:ext>
            </a:extLst>
          </p:cNvPr>
          <p:cNvSpPr/>
          <p:nvPr/>
        </p:nvSpPr>
        <p:spPr>
          <a:xfrm>
            <a:off x="4927152" y="1693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Cog</a:t>
            </a:r>
            <a:r>
              <a:rPr lang="en-GB" dirty="0"/>
              <a:t>: </a:t>
            </a:r>
          </a:p>
          <a:p>
            <a:r>
              <a:rPr lang="en-GB" dirty="0"/>
              <a:t>effects </a:t>
            </a:r>
            <a:r>
              <a:rPr lang="en-GB" b="1" dirty="0"/>
              <a:t>shared</a:t>
            </a:r>
            <a:r>
              <a:rPr lang="en-GB" dirty="0"/>
              <a:t> between EA and CP </a:t>
            </a:r>
          </a:p>
        </p:txBody>
      </p:sp>
    </p:spTree>
    <p:extLst>
      <p:ext uri="{BB962C8B-B14F-4D97-AF65-F5344CB8AC3E}">
        <p14:creationId xmlns:p14="http://schemas.microsoft.com/office/powerpoint/2010/main" val="29717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1796</Words>
  <Application>Microsoft Macintosh PowerPoint</Application>
  <PresentationFormat>Widescreen</PresentationFormat>
  <Paragraphs>521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Consolas</vt:lpstr>
      <vt:lpstr>Verdana</vt:lpstr>
      <vt:lpstr>Office Theme</vt:lpstr>
      <vt:lpstr>GWAS-by-Subtraction </vt:lpstr>
      <vt:lpstr>Cognitive &amp; Non-cognitive contributions to education</vt:lpstr>
      <vt:lpstr>Cognitive &amp; Non-cognitive contributions to education</vt:lpstr>
      <vt:lpstr>The goal of this GWAS</vt:lpstr>
      <vt:lpstr>Wouldn’t it be nice…</vt:lpstr>
      <vt:lpstr>But…</vt:lpstr>
      <vt:lpstr>The Solution in GenomicSEM</vt:lpstr>
      <vt:lpstr>The Model &amp; Syntax in GenomicSEM</vt:lpstr>
      <vt:lpstr>The Model &amp; Syntax in GenomicSEM</vt:lpstr>
      <vt:lpstr>The Model &amp; Syntax in GenomicSEM</vt:lpstr>
      <vt:lpstr>The Model &amp; Syntax in GenomicSEM</vt:lpstr>
      <vt:lpstr>The Model &amp; Syntax in GenomicSEM</vt:lpstr>
      <vt:lpstr>The Model &amp; Syntax in GenomicSEM</vt:lpstr>
      <vt:lpstr>The Results:</vt:lpstr>
      <vt:lpstr>Did it work?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  <vt:lpstr>What about the assumptions we made?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GWAS-by-Subtraction </dc:title>
  <dc:creator>Michel Nivard</dc:creator>
  <cp:lastModifiedBy>Michel Nivard</cp:lastModifiedBy>
  <cp:revision>16</cp:revision>
  <dcterms:created xsi:type="dcterms:W3CDTF">2021-05-19T05:56:53Z</dcterms:created>
  <dcterms:modified xsi:type="dcterms:W3CDTF">2021-05-19T18:16:15Z</dcterms:modified>
</cp:coreProperties>
</file>