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424" r:id="rId2"/>
    <p:sldId id="345" r:id="rId3"/>
    <p:sldId id="653" r:id="rId4"/>
    <p:sldId id="306" r:id="rId5"/>
    <p:sldId id="321" r:id="rId6"/>
    <p:sldId id="322" r:id="rId7"/>
    <p:sldId id="338" r:id="rId8"/>
    <p:sldId id="661" r:id="rId9"/>
    <p:sldId id="662" r:id="rId10"/>
    <p:sldId id="339" r:id="rId11"/>
    <p:sldId id="341" r:id="rId12"/>
    <p:sldId id="346" r:id="rId13"/>
    <p:sldId id="663" r:id="rId14"/>
    <p:sldId id="664" r:id="rId15"/>
    <p:sldId id="665" r:id="rId16"/>
    <p:sldId id="348" r:id="rId17"/>
    <p:sldId id="342" r:id="rId18"/>
    <p:sldId id="666" r:id="rId19"/>
    <p:sldId id="667" r:id="rId20"/>
    <p:sldId id="349" r:id="rId21"/>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B8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84" autoAdjust="0"/>
    <p:restoredTop sz="79321" autoAdjust="0"/>
  </p:normalViewPr>
  <p:slideViewPr>
    <p:cSldViewPr snapToGrid="0" showGuides="1">
      <p:cViewPr varScale="1">
        <p:scale>
          <a:sx n="87" d="100"/>
          <a:sy n="87" d="100"/>
        </p:scale>
        <p:origin x="2216" y="2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2611"/>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sz="quarter" idx="1"/>
          </p:nvPr>
        </p:nvSpPr>
        <p:spPr>
          <a:xfrm>
            <a:off x="3927775" y="0"/>
            <a:ext cx="3004820" cy="462611"/>
          </a:xfrm>
          <a:prstGeom prst="rect">
            <a:avLst/>
          </a:prstGeom>
        </p:spPr>
        <p:txBody>
          <a:bodyPr vert="horz" lIns="92309" tIns="46154" rIns="92309" bIns="46154" rtlCol="0"/>
          <a:lstStyle>
            <a:lvl1pPr algn="r">
              <a:defRPr sz="1200"/>
            </a:lvl1pPr>
          </a:lstStyle>
          <a:p>
            <a:fld id="{BBE731E0-3774-45F5-A675-DE8FC61C8CE4}" type="datetimeFigureOut">
              <a:rPr lang="en-US" smtClean="0"/>
              <a:t>4/30/21</a:t>
            </a:fld>
            <a:endParaRPr lang="en-US"/>
          </a:p>
        </p:txBody>
      </p:sp>
      <p:sp>
        <p:nvSpPr>
          <p:cNvPr id="4" name="Footer Placeholder 3"/>
          <p:cNvSpPr>
            <a:spLocks noGrp="1"/>
          </p:cNvSpPr>
          <p:nvPr>
            <p:ph type="ftr" sz="quarter" idx="2"/>
          </p:nvPr>
        </p:nvSpPr>
        <p:spPr>
          <a:xfrm>
            <a:off x="0" y="8757590"/>
            <a:ext cx="3004820" cy="462610"/>
          </a:xfrm>
          <a:prstGeom prst="rect">
            <a:avLst/>
          </a:prstGeom>
        </p:spPr>
        <p:txBody>
          <a:bodyPr vert="horz" lIns="92309" tIns="46154" rIns="92309" bIns="46154" rtlCol="0" anchor="b"/>
          <a:lstStyle>
            <a:lvl1pPr algn="l">
              <a:defRPr sz="1200"/>
            </a:lvl1pPr>
          </a:lstStyle>
          <a:p>
            <a:endParaRPr lang="en-US"/>
          </a:p>
        </p:txBody>
      </p:sp>
      <p:sp>
        <p:nvSpPr>
          <p:cNvPr id="5" name="Slide Number Placeholder 4"/>
          <p:cNvSpPr>
            <a:spLocks noGrp="1"/>
          </p:cNvSpPr>
          <p:nvPr>
            <p:ph type="sldNum" sz="quarter" idx="3"/>
          </p:nvPr>
        </p:nvSpPr>
        <p:spPr>
          <a:xfrm>
            <a:off x="3927775" y="8757590"/>
            <a:ext cx="3004820" cy="462610"/>
          </a:xfrm>
          <a:prstGeom prst="rect">
            <a:avLst/>
          </a:prstGeom>
        </p:spPr>
        <p:txBody>
          <a:bodyPr vert="horz" lIns="92309" tIns="46154" rIns="92309" bIns="46154" rtlCol="0" anchor="b"/>
          <a:lstStyle>
            <a:lvl1pPr algn="r">
              <a:defRPr sz="1200"/>
            </a:lvl1pPr>
          </a:lstStyle>
          <a:p>
            <a:fld id="{3A80AD4D-C8A6-4312-8080-F38D17B0086E}" type="slidenum">
              <a:rPr lang="en-US" smtClean="0"/>
              <a:t>‹#›</a:t>
            </a:fld>
            <a:endParaRPr lang="en-US"/>
          </a:p>
        </p:txBody>
      </p:sp>
    </p:spTree>
    <p:extLst>
      <p:ext uri="{BB962C8B-B14F-4D97-AF65-F5344CB8AC3E}">
        <p14:creationId xmlns:p14="http://schemas.microsoft.com/office/powerpoint/2010/main" val="26831622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27475" y="0"/>
            <a:ext cx="3005138" cy="461963"/>
          </a:xfrm>
          <a:prstGeom prst="rect">
            <a:avLst/>
          </a:prstGeom>
        </p:spPr>
        <p:txBody>
          <a:bodyPr vert="horz" lIns="91440" tIns="45720" rIns="91440" bIns="45720" rtlCol="0"/>
          <a:lstStyle>
            <a:lvl1pPr algn="r">
              <a:defRPr sz="1200"/>
            </a:lvl1pPr>
          </a:lstStyle>
          <a:p>
            <a:fld id="{AF65F134-EB6E-4311-8BEA-7384EC536DED}" type="datetimeFigureOut">
              <a:rPr lang="en-US" smtClean="0"/>
              <a:t>4/30/21</a:t>
            </a:fld>
            <a:endParaRPr lang="en-US"/>
          </a:p>
        </p:txBody>
      </p:sp>
      <p:sp>
        <p:nvSpPr>
          <p:cNvPr id="4" name="Slide Image Placeholder 3"/>
          <p:cNvSpPr>
            <a:spLocks noGrp="1" noRot="1" noChangeAspect="1"/>
          </p:cNvSpPr>
          <p:nvPr>
            <p:ph type="sldImg" idx="2"/>
          </p:nvPr>
        </p:nvSpPr>
        <p:spPr>
          <a:xfrm>
            <a:off x="1392238" y="1152525"/>
            <a:ext cx="4149725" cy="3111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3738" y="4437063"/>
            <a:ext cx="5546725" cy="36306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8238"/>
            <a:ext cx="3005138" cy="46196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27475" y="8758238"/>
            <a:ext cx="3005138" cy="461962"/>
          </a:xfrm>
          <a:prstGeom prst="rect">
            <a:avLst/>
          </a:prstGeom>
        </p:spPr>
        <p:txBody>
          <a:bodyPr vert="horz" lIns="91440" tIns="45720" rIns="91440" bIns="45720" rtlCol="0" anchor="b"/>
          <a:lstStyle>
            <a:lvl1pPr algn="r">
              <a:defRPr sz="1200"/>
            </a:lvl1pPr>
          </a:lstStyle>
          <a:p>
            <a:fld id="{4E435FE9-F455-4DCD-8CA3-B014F8C4A671}" type="slidenum">
              <a:rPr lang="en-US" smtClean="0"/>
              <a:t>‹#›</a:t>
            </a:fld>
            <a:endParaRPr lang="en-US"/>
          </a:p>
        </p:txBody>
      </p:sp>
    </p:spTree>
    <p:extLst>
      <p:ext uri="{BB962C8B-B14F-4D97-AF65-F5344CB8AC3E}">
        <p14:creationId xmlns:p14="http://schemas.microsoft.com/office/powerpoint/2010/main" val="2451532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435FE9-F455-4DCD-8CA3-B014F8C4A671}" type="slidenum">
              <a:rPr lang="en-US" smtClean="0"/>
              <a:t>5</a:t>
            </a:fld>
            <a:endParaRPr lang="en-US"/>
          </a:p>
        </p:txBody>
      </p:sp>
    </p:spTree>
    <p:extLst>
      <p:ext uri="{BB962C8B-B14F-4D97-AF65-F5344CB8AC3E}">
        <p14:creationId xmlns:p14="http://schemas.microsoft.com/office/powerpoint/2010/main" val="595443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two ways we can think of how latent factors fit with GWAS. Just heard about GWAS of individual indicators. Another way to think about it is, what if we have done GWAS already, is it dead or is there something we can do with it. </a:t>
            </a:r>
          </a:p>
          <a:p>
            <a:r>
              <a:rPr lang="en-US" dirty="0"/>
              <a:t>Just delete the twin model slide. </a:t>
            </a:r>
          </a:p>
          <a:p>
            <a:endParaRPr lang="en-US" dirty="0"/>
          </a:p>
          <a:p>
            <a:r>
              <a:rPr lang="en-US" dirty="0"/>
              <a:t>Other applications we want to mention?</a:t>
            </a:r>
          </a:p>
          <a:p>
            <a:endParaRPr lang="en-US" dirty="0"/>
          </a:p>
        </p:txBody>
      </p:sp>
      <p:sp>
        <p:nvSpPr>
          <p:cNvPr id="4" name="Slide Number Placeholder 3"/>
          <p:cNvSpPr>
            <a:spLocks noGrp="1"/>
          </p:cNvSpPr>
          <p:nvPr>
            <p:ph type="sldNum" sz="quarter" idx="10"/>
          </p:nvPr>
        </p:nvSpPr>
        <p:spPr/>
        <p:txBody>
          <a:bodyPr/>
          <a:lstStyle/>
          <a:p>
            <a:fld id="{296B99DC-13BC-C64F-A8FE-768E30F2751A}" type="slidenum">
              <a:rPr lang="en-US" smtClean="0"/>
              <a:t>13</a:t>
            </a:fld>
            <a:endParaRPr lang="en-US"/>
          </a:p>
        </p:txBody>
      </p:sp>
    </p:spTree>
    <p:extLst>
      <p:ext uri="{BB962C8B-B14F-4D97-AF65-F5344CB8AC3E}">
        <p14:creationId xmlns:p14="http://schemas.microsoft.com/office/powerpoint/2010/main" val="1670010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What’s valuable about this is that it is a test of the homogeneity assumption that the genetic covariance structure applies across the genome, and obtain a </a:t>
            </a:r>
            <a:r>
              <a:rPr lang="en-US" dirty="0" err="1"/>
              <a:t>heterogenetiy</a:t>
            </a:r>
            <a:r>
              <a:rPr lang="en-US" dirty="0"/>
              <a:t> statistic for each SNP in the GWAS</a:t>
            </a:r>
          </a:p>
          <a:p>
            <a:r>
              <a:rPr lang="en-US" dirty="0"/>
              <a:t>What you can here in red are the effect of the SNP through the factor (SNP effects factor, which affects indicators). What the Q-stat indexes the extent to which the paths in black are also needed. Those paths allow for individual effects of the SNP directly on the disorders without being mediated by the factor. </a:t>
            </a:r>
          </a:p>
        </p:txBody>
      </p:sp>
      <p:sp>
        <p:nvSpPr>
          <p:cNvPr id="4" name="Slide Number Placeholder 3"/>
          <p:cNvSpPr>
            <a:spLocks noGrp="1"/>
          </p:cNvSpPr>
          <p:nvPr>
            <p:ph type="sldNum" sz="quarter" idx="10"/>
          </p:nvPr>
        </p:nvSpPr>
        <p:spPr/>
        <p:txBody>
          <a:bodyPr/>
          <a:lstStyle/>
          <a:p>
            <a:fld id="{296B99DC-13BC-C64F-A8FE-768E30F2751A}" type="slidenum">
              <a:rPr lang="en-US" smtClean="0"/>
              <a:t>16</a:t>
            </a:fld>
            <a:endParaRPr lang="en-US"/>
          </a:p>
        </p:txBody>
      </p:sp>
    </p:spTree>
    <p:extLst>
      <p:ext uri="{BB962C8B-B14F-4D97-AF65-F5344CB8AC3E}">
        <p14:creationId xmlns:p14="http://schemas.microsoft.com/office/powerpoint/2010/main" val="3579017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435FE9-F455-4DCD-8CA3-B014F8C4A671}" type="slidenum">
              <a:rPr lang="en-US" smtClean="0"/>
              <a:t>19</a:t>
            </a:fld>
            <a:endParaRPr lang="en-US"/>
          </a:p>
        </p:txBody>
      </p:sp>
    </p:spTree>
    <p:extLst>
      <p:ext uri="{BB962C8B-B14F-4D97-AF65-F5344CB8AC3E}">
        <p14:creationId xmlns:p14="http://schemas.microsoft.com/office/powerpoint/2010/main" val="495166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885328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DD160C-7092-441A-97D3-4D8011586EB4}" type="datetimeFigureOut">
              <a:rPr lang="en-US" smtClean="0"/>
              <a:t>4/30/21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9F8BD-97D0-4CCB-82B1-D0A527DC2822}" type="slidenum">
              <a:rPr lang="en-US" smtClean="0"/>
              <a:t>‹#›</a:t>
            </a:fld>
            <a:endParaRPr lang="en-US"/>
          </a:p>
        </p:txBody>
      </p:sp>
      <p:sp>
        <p:nvSpPr>
          <p:cNvPr id="7" name="Rectangle 6"/>
          <p:cNvSpPr/>
          <p:nvPr userDrawn="1"/>
        </p:nvSpPr>
        <p:spPr>
          <a:xfrm>
            <a:off x="2873" y="1388517"/>
            <a:ext cx="9144000" cy="60385"/>
          </a:xfrm>
          <a:prstGeom prst="rect">
            <a:avLst/>
          </a:prstGeom>
          <a:solidFill>
            <a:srgbClr val="00206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8" name="Rectangle 7"/>
          <p:cNvSpPr/>
          <p:nvPr userDrawn="1"/>
        </p:nvSpPr>
        <p:spPr>
          <a:xfrm>
            <a:off x="0" y="1670310"/>
            <a:ext cx="9144000" cy="60385"/>
          </a:xfrm>
          <a:prstGeom prst="rect">
            <a:avLst/>
          </a:prstGeom>
          <a:solidFill>
            <a:srgbClr val="00206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9" name="Rectangle 8"/>
          <p:cNvSpPr/>
          <p:nvPr userDrawn="1"/>
        </p:nvSpPr>
        <p:spPr>
          <a:xfrm>
            <a:off x="3" y="1532291"/>
            <a:ext cx="9144000" cy="6038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0657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DD160C-7092-441A-97D3-4D8011586EB4}" type="datetimeFigureOut">
              <a:rPr lang="en-US" smtClean="0"/>
              <a:t>4/30/21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9F8BD-97D0-4CCB-82B1-D0A527DC2822}" type="slidenum">
              <a:rPr lang="en-US" smtClean="0"/>
              <a:t>‹#›</a:t>
            </a:fld>
            <a:endParaRPr lang="en-US"/>
          </a:p>
        </p:txBody>
      </p:sp>
    </p:spTree>
    <p:extLst>
      <p:ext uri="{BB962C8B-B14F-4D97-AF65-F5344CB8AC3E}">
        <p14:creationId xmlns:p14="http://schemas.microsoft.com/office/powerpoint/2010/main" val="88382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ekstdia">
    <p:spTree>
      <p:nvGrpSpPr>
        <p:cNvPr id="1" name=""/>
        <p:cNvGrpSpPr/>
        <p:nvPr/>
      </p:nvGrpSpPr>
      <p:grpSpPr>
        <a:xfrm>
          <a:off x="0" y="0"/>
          <a:ext cx="0" cy="0"/>
          <a:chOff x="0" y="0"/>
          <a:chExt cx="0" cy="0"/>
        </a:xfrm>
      </p:grpSpPr>
      <p:sp>
        <p:nvSpPr>
          <p:cNvPr id="2" name="Titel 1"/>
          <p:cNvSpPr>
            <a:spLocks noGrp="1"/>
          </p:cNvSpPr>
          <p:nvPr>
            <p:ph type="ctrTitle"/>
          </p:nvPr>
        </p:nvSpPr>
        <p:spPr>
          <a:xfrm>
            <a:off x="107950" y="145470"/>
            <a:ext cx="8928000" cy="1080000"/>
          </a:xfrm>
          <a:prstGeom prst="rect">
            <a:avLst/>
          </a:prstGeom>
          <a:solidFill>
            <a:srgbClr val="0089CF">
              <a:alpha val="89804"/>
            </a:srgbClr>
          </a:solidFill>
          <a:ln>
            <a:noFill/>
          </a:ln>
          <a:effectLst>
            <a:outerShdw blurRad="50800" dist="38100" dir="5400000" algn="ctr" rotWithShape="0">
              <a:srgbClr val="A6A6A6">
                <a:alpha val="40000"/>
              </a:srgbClr>
            </a:outerShdw>
          </a:effectLst>
        </p:spPr>
        <p:txBody>
          <a:bodyPr lIns="612000" tIns="180000" rIns="360000" bIns="108000" anchor="ctr" anchorCtr="0">
            <a:noAutofit/>
          </a:bodyPr>
          <a:lstStyle>
            <a:lvl1pPr algn="l">
              <a:lnSpc>
                <a:spcPts val="3200"/>
              </a:lnSpc>
              <a:defRPr sz="3200" cap="all" baseline="0">
                <a:solidFill>
                  <a:schemeClr val="bg1"/>
                </a:solidFill>
                <a:latin typeface="Calibri"/>
              </a:defRPr>
            </a:lvl1pPr>
          </a:lstStyle>
          <a:p>
            <a:r>
              <a:rPr lang="en-US"/>
              <a:t>Click to edit Master title style</a:t>
            </a:r>
            <a:endParaRPr lang="nl-NL" dirty="0"/>
          </a:p>
        </p:txBody>
      </p:sp>
      <p:sp>
        <p:nvSpPr>
          <p:cNvPr id="14" name="Tijdelijke aanduiding voor tekst 13"/>
          <p:cNvSpPr>
            <a:spLocks noGrp="1"/>
          </p:cNvSpPr>
          <p:nvPr>
            <p:ph type="body" sz="quarter" idx="10" hasCustomPrompt="1"/>
          </p:nvPr>
        </p:nvSpPr>
        <p:spPr>
          <a:xfrm>
            <a:off x="322907" y="1440000"/>
            <a:ext cx="8461093" cy="4968000"/>
          </a:xfrm>
        </p:spPr>
        <p:txBody>
          <a:bodyPr lIns="0" tIns="0" rIns="0" bIns="0">
            <a:noAutofit/>
          </a:bodyPr>
          <a:lstStyle>
            <a:lvl1pPr marL="270000" indent="0">
              <a:spcBef>
                <a:spcPts val="600"/>
              </a:spcBef>
              <a:buNone/>
              <a:defRPr sz="2600"/>
            </a:lvl1pPr>
            <a:lvl2pPr marL="270000" indent="-270000">
              <a:spcBef>
                <a:spcPts val="600"/>
              </a:spcBef>
              <a:buClr>
                <a:srgbClr val="0089CF"/>
              </a:buClr>
              <a:buSzPct val="80000"/>
              <a:buFont typeface="Wingdings" charset="2"/>
              <a:buChar char="§"/>
              <a:defRPr sz="2400"/>
            </a:lvl2pPr>
            <a:lvl3pPr marL="540000" indent="-270000">
              <a:spcBef>
                <a:spcPts val="600"/>
              </a:spcBef>
              <a:buClr>
                <a:srgbClr val="0089CF"/>
              </a:buClr>
              <a:buSzPct val="80000"/>
              <a:buFont typeface="Wingdings" charset="2"/>
              <a:buChar char="§"/>
              <a:defRPr sz="2000"/>
            </a:lvl3pPr>
            <a:lvl4pPr marL="809625" indent="-270000">
              <a:spcBef>
                <a:spcPts val="600"/>
              </a:spcBef>
              <a:buClr>
                <a:srgbClr val="0089CF"/>
              </a:buClr>
              <a:buSzPct val="80000"/>
              <a:buFont typeface="Wingdings" charset="2"/>
              <a:buChar char="§"/>
              <a:defRPr sz="2000" baseline="0"/>
            </a:lvl4pPr>
            <a:lvl5pPr marL="1080000" indent="-270000">
              <a:spcBef>
                <a:spcPts val="600"/>
              </a:spcBef>
              <a:buClr>
                <a:srgbClr val="0089CF"/>
              </a:buClr>
              <a:buSzPct val="80000"/>
              <a:buFont typeface="Wingdings" charset="2"/>
              <a:buChar char="§"/>
              <a:defRPr sz="2000"/>
            </a:lvl5pPr>
          </a:lstStyle>
          <a:p>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11" name="Tijdelijke aanduiding voor voettekst 4"/>
          <p:cNvSpPr>
            <a:spLocks noGrp="1"/>
          </p:cNvSpPr>
          <p:nvPr>
            <p:ph type="ftr" sz="quarter" idx="3"/>
          </p:nvPr>
        </p:nvSpPr>
        <p:spPr>
          <a:xfrm>
            <a:off x="787400" y="6356350"/>
            <a:ext cx="5232400" cy="365125"/>
          </a:xfrm>
          <a:prstGeom prst="rect">
            <a:avLst/>
          </a:prstGeom>
        </p:spPr>
        <p:txBody>
          <a:bodyPr vert="horz" lIns="91440" tIns="45720" rIns="91440" bIns="45720" rtlCol="0" anchor="ctr"/>
          <a:lstStyle>
            <a:lvl1pPr algn="l">
              <a:defRPr sz="1000">
                <a:solidFill>
                  <a:srgbClr val="000000"/>
                </a:solidFill>
                <a:latin typeface="Calibri"/>
              </a:defRPr>
            </a:lvl1pPr>
          </a:lstStyle>
          <a:p>
            <a:r>
              <a:rPr lang="en-US"/>
              <a:t>GWAS of non-cognitive skills using GSEM – Perline Demange</a:t>
            </a:r>
            <a:endParaRPr lang="nl-NL" dirty="0"/>
          </a:p>
        </p:txBody>
      </p:sp>
      <p:sp>
        <p:nvSpPr>
          <p:cNvPr id="12" name="Tijdelijke aanduiding voor dianummer 5"/>
          <p:cNvSpPr>
            <a:spLocks noGrp="1"/>
          </p:cNvSpPr>
          <p:nvPr>
            <p:ph type="sldNum" sz="quarter" idx="4"/>
          </p:nvPr>
        </p:nvSpPr>
        <p:spPr>
          <a:xfrm>
            <a:off x="241300" y="6356350"/>
            <a:ext cx="1047750" cy="365125"/>
          </a:xfrm>
          <a:prstGeom prst="rect">
            <a:avLst/>
          </a:prstGeom>
        </p:spPr>
        <p:txBody>
          <a:bodyPr vert="horz" lIns="91440" tIns="45720" rIns="91440" bIns="45720" rtlCol="0" anchor="ctr"/>
          <a:lstStyle>
            <a:lvl1pPr algn="l">
              <a:defRPr sz="1200">
                <a:solidFill>
                  <a:srgbClr val="000000"/>
                </a:solidFill>
                <a:latin typeface="Calibri"/>
              </a:defRPr>
            </a:lvl1pPr>
          </a:lstStyle>
          <a:p>
            <a:fld id="{16CC70A2-6B8C-4FE8-A4AE-E466C9B2130C}" type="slidenum">
              <a:rPr lang="nl-NL" smtClean="0"/>
              <a:pPr/>
              <a:t>‹#›</a:t>
            </a:fld>
            <a:endParaRPr lang="nl-NL" dirty="0"/>
          </a:p>
        </p:txBody>
      </p:sp>
    </p:spTree>
    <p:extLst>
      <p:ext uri="{BB962C8B-B14F-4D97-AF65-F5344CB8AC3E}">
        <p14:creationId xmlns:p14="http://schemas.microsoft.com/office/powerpoint/2010/main" val="1416313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DD160C-7092-441A-97D3-4D8011586EB4}" type="datetimeFigureOut">
              <a:rPr lang="en-US" smtClean="0"/>
              <a:t>4/30/21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9F8BD-97D0-4CCB-82B1-D0A527DC2822}" type="slidenum">
              <a:rPr lang="en-US" smtClean="0"/>
              <a:t>‹#›</a:t>
            </a:fld>
            <a:endParaRPr lang="en-US"/>
          </a:p>
        </p:txBody>
      </p:sp>
      <p:sp>
        <p:nvSpPr>
          <p:cNvPr id="7" name="Rectangle 6"/>
          <p:cNvSpPr/>
          <p:nvPr userDrawn="1"/>
        </p:nvSpPr>
        <p:spPr>
          <a:xfrm>
            <a:off x="2873" y="1388517"/>
            <a:ext cx="9144000" cy="60385"/>
          </a:xfrm>
          <a:prstGeom prst="rect">
            <a:avLst/>
          </a:prstGeom>
          <a:solidFill>
            <a:srgbClr val="D0B87D"/>
          </a:solidFill>
          <a:ln>
            <a:solidFill>
              <a:srgbClr val="D0B87D"/>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8" name="Rectangle 7"/>
          <p:cNvSpPr/>
          <p:nvPr userDrawn="1"/>
        </p:nvSpPr>
        <p:spPr>
          <a:xfrm>
            <a:off x="0" y="1670310"/>
            <a:ext cx="9144000" cy="60385"/>
          </a:xfrm>
          <a:prstGeom prst="rect">
            <a:avLst/>
          </a:prstGeom>
          <a:solidFill>
            <a:srgbClr val="D0B87D"/>
          </a:solidFill>
          <a:ln>
            <a:solidFill>
              <a:srgbClr val="D0B87D"/>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9" name="Rectangle 8"/>
          <p:cNvSpPr/>
          <p:nvPr userDrawn="1"/>
        </p:nvSpPr>
        <p:spPr>
          <a:xfrm>
            <a:off x="3" y="1532291"/>
            <a:ext cx="9144000" cy="60385"/>
          </a:xfrm>
          <a:prstGeom prst="rect">
            <a:avLst/>
          </a:prstGeom>
          <a:solidFill>
            <a:schemeClr val="tx1"/>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0493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DD160C-7092-441A-97D3-4D8011586EB4}" type="datetimeFigureOut">
              <a:rPr lang="en-US" smtClean="0"/>
              <a:t>4/30/21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9F8BD-97D0-4CCB-82B1-D0A527DC2822}" type="slidenum">
              <a:rPr lang="en-US" smtClean="0"/>
              <a:t>‹#›</a:t>
            </a:fld>
            <a:endParaRPr lang="en-US"/>
          </a:p>
        </p:txBody>
      </p:sp>
    </p:spTree>
    <p:extLst>
      <p:ext uri="{BB962C8B-B14F-4D97-AF65-F5344CB8AC3E}">
        <p14:creationId xmlns:p14="http://schemas.microsoft.com/office/powerpoint/2010/main" val="3179721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D160C-7092-441A-97D3-4D8011586EB4}" type="datetimeFigureOut">
              <a:rPr lang="en-US" smtClean="0"/>
              <a:t>4/30/21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99F8BD-97D0-4CCB-82B1-D0A527DC2822}" type="slidenum">
              <a:rPr lang="en-US" smtClean="0"/>
              <a:t>‹#›</a:t>
            </a:fld>
            <a:endParaRPr lang="en-US"/>
          </a:p>
        </p:txBody>
      </p:sp>
      <p:sp>
        <p:nvSpPr>
          <p:cNvPr id="8" name="Rectangle 7"/>
          <p:cNvSpPr/>
          <p:nvPr userDrawn="1"/>
        </p:nvSpPr>
        <p:spPr>
          <a:xfrm>
            <a:off x="2873" y="1388517"/>
            <a:ext cx="9144000" cy="60385"/>
          </a:xfrm>
          <a:prstGeom prst="rect">
            <a:avLst/>
          </a:prstGeom>
          <a:solidFill>
            <a:srgbClr val="00206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9" name="Rectangle 8"/>
          <p:cNvSpPr/>
          <p:nvPr userDrawn="1"/>
        </p:nvSpPr>
        <p:spPr>
          <a:xfrm>
            <a:off x="0" y="1670310"/>
            <a:ext cx="9144000" cy="60385"/>
          </a:xfrm>
          <a:prstGeom prst="rect">
            <a:avLst/>
          </a:prstGeom>
          <a:solidFill>
            <a:srgbClr val="00206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0" name="Rectangle 9"/>
          <p:cNvSpPr/>
          <p:nvPr userDrawn="1"/>
        </p:nvSpPr>
        <p:spPr>
          <a:xfrm>
            <a:off x="3" y="1532291"/>
            <a:ext cx="9144000" cy="6038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4358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0004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DD160C-7092-441A-97D3-4D8011586EB4}" type="datetimeFigureOut">
              <a:rPr lang="en-US" smtClean="0"/>
              <a:t>4/30/21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99F8BD-97D0-4CCB-82B1-D0A527DC2822}" type="slidenum">
              <a:rPr lang="en-US" smtClean="0"/>
              <a:t>‹#›</a:t>
            </a:fld>
            <a:endParaRPr lang="en-US"/>
          </a:p>
        </p:txBody>
      </p:sp>
      <p:sp>
        <p:nvSpPr>
          <p:cNvPr id="10" name="Rectangle 9"/>
          <p:cNvSpPr/>
          <p:nvPr userDrawn="1"/>
        </p:nvSpPr>
        <p:spPr>
          <a:xfrm>
            <a:off x="2873" y="1388517"/>
            <a:ext cx="9144000" cy="60385"/>
          </a:xfrm>
          <a:prstGeom prst="rect">
            <a:avLst/>
          </a:prstGeom>
          <a:solidFill>
            <a:srgbClr val="D0B87D"/>
          </a:solidFill>
          <a:ln>
            <a:solidFill>
              <a:srgbClr val="D0B87D"/>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1" name="Rectangle 10"/>
          <p:cNvSpPr/>
          <p:nvPr userDrawn="1"/>
        </p:nvSpPr>
        <p:spPr>
          <a:xfrm>
            <a:off x="0" y="1670310"/>
            <a:ext cx="9144000" cy="60385"/>
          </a:xfrm>
          <a:prstGeom prst="rect">
            <a:avLst/>
          </a:prstGeom>
          <a:solidFill>
            <a:srgbClr val="D0B87D"/>
          </a:solidFill>
          <a:ln>
            <a:solidFill>
              <a:srgbClr val="D0B87D"/>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2" name="Rectangle 11"/>
          <p:cNvSpPr/>
          <p:nvPr userDrawn="1"/>
        </p:nvSpPr>
        <p:spPr>
          <a:xfrm>
            <a:off x="3" y="1532291"/>
            <a:ext cx="9144000" cy="60385"/>
          </a:xfrm>
          <a:prstGeom prst="rect">
            <a:avLst/>
          </a:prstGeom>
          <a:solidFill>
            <a:schemeClr val="tx1"/>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5244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BDD160C-7092-441A-97D3-4D8011586EB4}" type="datetimeFigureOut">
              <a:rPr lang="en-US" smtClean="0"/>
              <a:t>4/30/21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99F8BD-97D0-4CCB-82B1-D0A527DC2822}" type="slidenum">
              <a:rPr lang="en-US" smtClean="0"/>
              <a:t>‹#›</a:t>
            </a:fld>
            <a:endParaRPr lang="en-US"/>
          </a:p>
        </p:txBody>
      </p:sp>
      <p:sp>
        <p:nvSpPr>
          <p:cNvPr id="6" name="Rectangle 5"/>
          <p:cNvSpPr/>
          <p:nvPr userDrawn="1"/>
        </p:nvSpPr>
        <p:spPr>
          <a:xfrm>
            <a:off x="2873" y="1388517"/>
            <a:ext cx="9144000" cy="60385"/>
          </a:xfrm>
          <a:prstGeom prst="rect">
            <a:avLst/>
          </a:prstGeom>
          <a:solidFill>
            <a:srgbClr val="00206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7" name="Rectangle 6"/>
          <p:cNvSpPr/>
          <p:nvPr userDrawn="1"/>
        </p:nvSpPr>
        <p:spPr>
          <a:xfrm>
            <a:off x="0" y="1670310"/>
            <a:ext cx="9144000" cy="60385"/>
          </a:xfrm>
          <a:prstGeom prst="rect">
            <a:avLst/>
          </a:prstGeom>
          <a:solidFill>
            <a:srgbClr val="00206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8" name="Rectangle 7"/>
          <p:cNvSpPr/>
          <p:nvPr userDrawn="1"/>
        </p:nvSpPr>
        <p:spPr>
          <a:xfrm>
            <a:off x="3" y="1532291"/>
            <a:ext cx="9144000" cy="6038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8384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DD160C-7092-441A-97D3-4D8011586EB4}" type="datetimeFigureOut">
              <a:rPr lang="en-US" smtClean="0"/>
              <a:t>4/30/21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99F8BD-97D0-4CCB-82B1-D0A527DC2822}" type="slidenum">
              <a:rPr lang="en-US" smtClean="0"/>
              <a:t>‹#›</a:t>
            </a:fld>
            <a:endParaRPr lang="en-US"/>
          </a:p>
        </p:txBody>
      </p:sp>
      <p:sp>
        <p:nvSpPr>
          <p:cNvPr id="5" name="Rectangle 4"/>
          <p:cNvSpPr/>
          <p:nvPr userDrawn="1"/>
        </p:nvSpPr>
        <p:spPr>
          <a:xfrm>
            <a:off x="0" y="0"/>
            <a:ext cx="9144000" cy="60385"/>
          </a:xfrm>
          <a:prstGeom prst="rect">
            <a:avLst/>
          </a:prstGeom>
          <a:solidFill>
            <a:srgbClr val="D0B87D"/>
          </a:solidFill>
          <a:ln>
            <a:solidFill>
              <a:srgbClr val="D0B87D"/>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6" name="Rectangle 5"/>
          <p:cNvSpPr/>
          <p:nvPr userDrawn="1"/>
        </p:nvSpPr>
        <p:spPr>
          <a:xfrm>
            <a:off x="-2873" y="281793"/>
            <a:ext cx="9144000" cy="60385"/>
          </a:xfrm>
          <a:prstGeom prst="rect">
            <a:avLst/>
          </a:prstGeom>
          <a:solidFill>
            <a:srgbClr val="D0B87D"/>
          </a:solidFill>
          <a:ln>
            <a:solidFill>
              <a:srgbClr val="D0B87D"/>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7" name="Rectangle 6"/>
          <p:cNvSpPr/>
          <p:nvPr userDrawn="1"/>
        </p:nvSpPr>
        <p:spPr>
          <a:xfrm>
            <a:off x="-2870" y="143774"/>
            <a:ext cx="9144000" cy="60385"/>
          </a:xfrm>
          <a:prstGeom prst="rect">
            <a:avLst/>
          </a:prstGeom>
          <a:solidFill>
            <a:schemeClr val="tx1"/>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7359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BDD160C-7092-441A-97D3-4D8011586EB4}" type="datetimeFigureOut">
              <a:rPr lang="en-US" smtClean="0"/>
              <a:t>4/30/21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99F8BD-97D0-4CCB-82B1-D0A527DC2822}" type="slidenum">
              <a:rPr lang="en-US" smtClean="0"/>
              <a:t>‹#›</a:t>
            </a:fld>
            <a:endParaRPr lang="en-US"/>
          </a:p>
        </p:txBody>
      </p:sp>
      <p:sp>
        <p:nvSpPr>
          <p:cNvPr id="11" name="Rectangle 10"/>
          <p:cNvSpPr/>
          <p:nvPr userDrawn="1"/>
        </p:nvSpPr>
        <p:spPr>
          <a:xfrm>
            <a:off x="0" y="0"/>
            <a:ext cx="9144000" cy="60385"/>
          </a:xfrm>
          <a:prstGeom prst="rect">
            <a:avLst/>
          </a:prstGeom>
          <a:solidFill>
            <a:srgbClr val="00206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2" name="Rectangle 11"/>
          <p:cNvSpPr/>
          <p:nvPr userDrawn="1"/>
        </p:nvSpPr>
        <p:spPr>
          <a:xfrm>
            <a:off x="-2873" y="281793"/>
            <a:ext cx="9144000" cy="60385"/>
          </a:xfrm>
          <a:prstGeom prst="rect">
            <a:avLst/>
          </a:prstGeom>
          <a:solidFill>
            <a:srgbClr val="00206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3" name="Rectangle 12"/>
          <p:cNvSpPr/>
          <p:nvPr userDrawn="1"/>
        </p:nvSpPr>
        <p:spPr>
          <a:xfrm>
            <a:off x="-2870" y="143774"/>
            <a:ext cx="9144000" cy="6038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9197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BDD160C-7092-441A-97D3-4D8011586EB4}" type="datetimeFigureOut">
              <a:rPr lang="en-US" smtClean="0"/>
              <a:t>4/30/21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99F8BD-97D0-4CCB-82B1-D0A527DC2822}" type="slidenum">
              <a:rPr lang="en-US" smtClean="0"/>
              <a:t>‹#›</a:t>
            </a:fld>
            <a:endParaRPr lang="en-US"/>
          </a:p>
        </p:txBody>
      </p:sp>
      <p:sp>
        <p:nvSpPr>
          <p:cNvPr id="8" name="Rectangle 7"/>
          <p:cNvSpPr/>
          <p:nvPr userDrawn="1"/>
        </p:nvSpPr>
        <p:spPr>
          <a:xfrm>
            <a:off x="0" y="0"/>
            <a:ext cx="9144000" cy="60385"/>
          </a:xfrm>
          <a:prstGeom prst="rect">
            <a:avLst/>
          </a:prstGeom>
          <a:solidFill>
            <a:srgbClr val="00206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9" name="Rectangle 8"/>
          <p:cNvSpPr/>
          <p:nvPr userDrawn="1"/>
        </p:nvSpPr>
        <p:spPr>
          <a:xfrm>
            <a:off x="-2873" y="281793"/>
            <a:ext cx="9144000" cy="60385"/>
          </a:xfrm>
          <a:prstGeom prst="rect">
            <a:avLst/>
          </a:prstGeom>
          <a:solidFill>
            <a:srgbClr val="00206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0" name="Rectangle 9"/>
          <p:cNvSpPr/>
          <p:nvPr userDrawn="1"/>
        </p:nvSpPr>
        <p:spPr>
          <a:xfrm>
            <a:off x="-2870" y="143774"/>
            <a:ext cx="9144000" cy="6038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7118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9877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DD160C-7092-441A-97D3-4D8011586EB4}" type="datetimeFigureOut">
              <a:rPr lang="en-US" smtClean="0"/>
              <a:t>4/30/21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99F8BD-97D0-4CCB-82B1-D0A527DC2822}" type="slidenum">
              <a:rPr lang="en-US" smtClean="0"/>
              <a:t>‹#›</a:t>
            </a:fld>
            <a:endParaRPr lang="en-US"/>
          </a:p>
        </p:txBody>
      </p:sp>
    </p:spTree>
    <p:extLst>
      <p:ext uri="{BB962C8B-B14F-4D97-AF65-F5344CB8AC3E}">
        <p14:creationId xmlns:p14="http://schemas.microsoft.com/office/powerpoint/2010/main" val="23773970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file:////var/folders/p7/jz18yq797fg_7n8tng1_nxzmry7w53/T/com.microsoft.Powerpoint/converted_emf.emf"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410.png"/><Relationship Id="rId13" Type="http://schemas.openxmlformats.org/officeDocument/2006/relationships/image" Target="../media/image460.png"/><Relationship Id="rId18" Type="http://schemas.openxmlformats.org/officeDocument/2006/relationships/image" Target="../media/image510.png"/><Relationship Id="rId3" Type="http://schemas.openxmlformats.org/officeDocument/2006/relationships/image" Target="../media/image360.png"/><Relationship Id="rId21" Type="http://schemas.openxmlformats.org/officeDocument/2006/relationships/image" Target="../media/image61.png"/><Relationship Id="rId7" Type="http://schemas.openxmlformats.org/officeDocument/2006/relationships/image" Target="../media/image400.png"/><Relationship Id="rId12" Type="http://schemas.openxmlformats.org/officeDocument/2006/relationships/image" Target="../media/image450.png"/><Relationship Id="rId17" Type="http://schemas.openxmlformats.org/officeDocument/2006/relationships/image" Target="../media/image500.png"/><Relationship Id="rId2" Type="http://schemas.openxmlformats.org/officeDocument/2006/relationships/notesSlide" Target="../notesSlides/notesSlide3.xml"/><Relationship Id="rId16" Type="http://schemas.openxmlformats.org/officeDocument/2006/relationships/image" Target="../media/image490.png"/><Relationship Id="rId20" Type="http://schemas.openxmlformats.org/officeDocument/2006/relationships/image" Target="../media/image530.png"/><Relationship Id="rId1" Type="http://schemas.openxmlformats.org/officeDocument/2006/relationships/slideLayout" Target="../slideLayouts/slideLayout4.xml"/><Relationship Id="rId6" Type="http://schemas.openxmlformats.org/officeDocument/2006/relationships/image" Target="../media/image390.png"/><Relationship Id="rId11" Type="http://schemas.openxmlformats.org/officeDocument/2006/relationships/image" Target="../media/image440.png"/><Relationship Id="rId5" Type="http://schemas.openxmlformats.org/officeDocument/2006/relationships/image" Target="../media/image380.png"/><Relationship Id="rId15" Type="http://schemas.openxmlformats.org/officeDocument/2006/relationships/image" Target="../media/image480.png"/><Relationship Id="rId10" Type="http://schemas.openxmlformats.org/officeDocument/2006/relationships/image" Target="../media/image430.png"/><Relationship Id="rId19" Type="http://schemas.openxmlformats.org/officeDocument/2006/relationships/image" Target="../media/image520.png"/><Relationship Id="rId4" Type="http://schemas.openxmlformats.org/officeDocument/2006/relationships/image" Target="../media/image370.png"/><Relationship Id="rId9" Type="http://schemas.openxmlformats.org/officeDocument/2006/relationships/image" Target="../media/image420.png"/><Relationship Id="rId14" Type="http://schemas.openxmlformats.org/officeDocument/2006/relationships/image" Target="../media/image47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372405" y="3892649"/>
            <a:ext cx="8113439" cy="146915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Presented by:</a:t>
            </a:r>
          </a:p>
          <a:p>
            <a:r>
              <a:rPr lang="en-US" dirty="0"/>
              <a:t>Andrew D. </a:t>
            </a:r>
            <a:r>
              <a:rPr lang="en-US" dirty="0" err="1"/>
              <a:t>Grotzinger</a:t>
            </a:r>
            <a:endParaRPr lang="en-US" dirty="0"/>
          </a:p>
        </p:txBody>
      </p:sp>
      <p:pic>
        <p:nvPicPr>
          <p:cNvPr id="6" name="Picture 5">
            <a:extLst>
              <a:ext uri="{FF2B5EF4-FFF2-40B4-BE49-F238E27FC236}">
                <a16:creationId xmlns:a16="http://schemas.microsoft.com/office/drawing/2014/main" id="{FBBDE6E3-25A4-0B40-BE10-7A8BF818F1A9}"/>
              </a:ext>
            </a:extLst>
          </p:cNvPr>
          <p:cNvPicPr>
            <a:picLocks noChangeAspect="1"/>
          </p:cNvPicPr>
          <p:nvPr/>
        </p:nvPicPr>
        <p:blipFill>
          <a:blip r:link="rId2"/>
          <a:stretch>
            <a:fillRect/>
          </a:stretch>
        </p:blipFill>
        <p:spPr>
          <a:xfrm>
            <a:off x="764242" y="1446680"/>
            <a:ext cx="47625" cy="57150"/>
          </a:xfrm>
          <a:prstGeom prst="rect">
            <a:avLst/>
          </a:prstGeom>
        </p:spPr>
      </p:pic>
      <p:pic>
        <p:nvPicPr>
          <p:cNvPr id="7" name="Picture 6">
            <a:extLst>
              <a:ext uri="{FF2B5EF4-FFF2-40B4-BE49-F238E27FC236}">
                <a16:creationId xmlns:a16="http://schemas.microsoft.com/office/drawing/2014/main" id="{4D5263A6-5C6C-C24B-A613-838E086B5A16}"/>
              </a:ext>
            </a:extLst>
          </p:cNvPr>
          <p:cNvPicPr>
            <a:picLocks noChangeAspect="1"/>
          </p:cNvPicPr>
          <p:nvPr/>
        </p:nvPicPr>
        <p:blipFill>
          <a:blip r:link="rId2"/>
          <a:stretch>
            <a:fillRect/>
          </a:stretch>
        </p:blipFill>
        <p:spPr>
          <a:xfrm>
            <a:off x="764242" y="1446680"/>
            <a:ext cx="47625" cy="57150"/>
          </a:xfrm>
          <a:prstGeom prst="rect">
            <a:avLst/>
          </a:prstGeom>
        </p:spPr>
      </p:pic>
      <p:pic>
        <p:nvPicPr>
          <p:cNvPr id="5" name="Picture 4">
            <a:extLst>
              <a:ext uri="{FF2B5EF4-FFF2-40B4-BE49-F238E27FC236}">
                <a16:creationId xmlns:a16="http://schemas.microsoft.com/office/drawing/2014/main" id="{61001C3C-2955-4945-9BF6-19DAFDA648C7}"/>
              </a:ext>
            </a:extLst>
          </p:cNvPr>
          <p:cNvPicPr>
            <a:picLocks noChangeAspect="1"/>
          </p:cNvPicPr>
          <p:nvPr/>
        </p:nvPicPr>
        <p:blipFill>
          <a:blip r:link="rId2"/>
          <a:stretch>
            <a:fillRect/>
          </a:stretch>
        </p:blipFill>
        <p:spPr>
          <a:xfrm>
            <a:off x="952500" y="1809750"/>
            <a:ext cx="47625" cy="57150"/>
          </a:xfrm>
          <a:prstGeom prst="rect">
            <a:avLst/>
          </a:prstGeom>
        </p:spPr>
      </p:pic>
      <p:pic>
        <p:nvPicPr>
          <p:cNvPr id="8" name="Picture 7">
            <a:extLst>
              <a:ext uri="{FF2B5EF4-FFF2-40B4-BE49-F238E27FC236}">
                <a16:creationId xmlns:a16="http://schemas.microsoft.com/office/drawing/2014/main" id="{60ED5DD4-D9F8-DC41-A922-5DC14F84F869}"/>
              </a:ext>
            </a:extLst>
          </p:cNvPr>
          <p:cNvPicPr>
            <a:picLocks noChangeAspect="1"/>
          </p:cNvPicPr>
          <p:nvPr/>
        </p:nvPicPr>
        <p:blipFill>
          <a:blip r:link="rId2"/>
          <a:stretch>
            <a:fillRect/>
          </a:stretch>
        </p:blipFill>
        <p:spPr>
          <a:xfrm>
            <a:off x="1270000" y="1270000"/>
            <a:ext cx="63500" cy="76200"/>
          </a:xfrm>
          <a:prstGeom prst="rect">
            <a:avLst/>
          </a:prstGeom>
        </p:spPr>
      </p:pic>
      <p:pic>
        <p:nvPicPr>
          <p:cNvPr id="14" name="Picture 13">
            <a:extLst>
              <a:ext uri="{FF2B5EF4-FFF2-40B4-BE49-F238E27FC236}">
                <a16:creationId xmlns:a16="http://schemas.microsoft.com/office/drawing/2014/main" id="{B21A560B-4C33-7C4F-9331-6ACC75B0AD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7300" y="-8080"/>
            <a:ext cx="5346700" cy="1282700"/>
          </a:xfrm>
          <a:prstGeom prst="rect">
            <a:avLst/>
          </a:prstGeom>
        </p:spPr>
      </p:pic>
      <p:sp>
        <p:nvSpPr>
          <p:cNvPr id="18" name="Title 1">
            <a:extLst>
              <a:ext uri="{FF2B5EF4-FFF2-40B4-BE49-F238E27FC236}">
                <a16:creationId xmlns:a16="http://schemas.microsoft.com/office/drawing/2014/main" id="{1D25C260-F22A-A94E-B772-22A8B41AF92B}"/>
              </a:ext>
            </a:extLst>
          </p:cNvPr>
          <p:cNvSpPr txBox="1">
            <a:spLocks/>
          </p:cNvSpPr>
          <p:nvPr/>
        </p:nvSpPr>
        <p:spPr>
          <a:xfrm>
            <a:off x="227277" y="608443"/>
            <a:ext cx="8689445" cy="28527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50"/>
              <a:t>Multivariate GWAS in Genomic SEM</a:t>
            </a:r>
            <a:endParaRPr lang="en-US" sz="4050" dirty="0"/>
          </a:p>
        </p:txBody>
      </p:sp>
      <p:pic>
        <p:nvPicPr>
          <p:cNvPr id="19" name="Picture 18">
            <a:extLst>
              <a:ext uri="{FF2B5EF4-FFF2-40B4-BE49-F238E27FC236}">
                <a16:creationId xmlns:a16="http://schemas.microsoft.com/office/drawing/2014/main" id="{0BC92FF0-E274-B24A-AD96-236DB66679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542"/>
            <a:ext cx="2078817" cy="1693125"/>
          </a:xfrm>
          <a:prstGeom prst="rect">
            <a:avLst/>
          </a:prstGeom>
        </p:spPr>
      </p:pic>
    </p:spTree>
    <p:extLst>
      <p:ext uri="{BB962C8B-B14F-4D97-AF65-F5344CB8AC3E}">
        <p14:creationId xmlns:p14="http://schemas.microsoft.com/office/powerpoint/2010/main" val="2576112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2350"/>
            <a:ext cx="7886700" cy="987777"/>
          </a:xfrm>
        </p:spPr>
        <p:txBody>
          <a:bodyPr>
            <a:noAutofit/>
          </a:bodyPr>
          <a:lstStyle/>
          <a:p>
            <a:r>
              <a:rPr lang="en-US" sz="4000" dirty="0"/>
              <a:t>Example </a:t>
            </a:r>
            <a:r>
              <a:rPr lang="en-US" sz="4000" i="1" dirty="0" err="1"/>
              <a:t>sumstats</a:t>
            </a:r>
            <a:r>
              <a:rPr lang="en-US" sz="4000" dirty="0"/>
              <a:t> .log file</a:t>
            </a:r>
          </a:p>
        </p:txBody>
      </p:sp>
      <p:pic>
        <p:nvPicPr>
          <p:cNvPr id="4" name="Picture 3">
            <a:extLst>
              <a:ext uri="{FF2B5EF4-FFF2-40B4-BE49-F238E27FC236}">
                <a16:creationId xmlns:a16="http://schemas.microsoft.com/office/drawing/2014/main" id="{47CDDA75-A93B-CD45-9339-776096389F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02336"/>
            <a:ext cx="9144000" cy="4314895"/>
          </a:xfrm>
          <a:prstGeom prst="rect">
            <a:avLst/>
          </a:prstGeom>
        </p:spPr>
      </p:pic>
    </p:spTree>
    <p:extLst>
      <p:ext uri="{BB962C8B-B14F-4D97-AF65-F5344CB8AC3E}">
        <p14:creationId xmlns:p14="http://schemas.microsoft.com/office/powerpoint/2010/main" val="957260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36843"/>
            <a:ext cx="7886700" cy="987777"/>
          </a:xfrm>
        </p:spPr>
        <p:txBody>
          <a:bodyPr>
            <a:normAutofit/>
          </a:bodyPr>
          <a:lstStyle/>
          <a:p>
            <a:r>
              <a:rPr lang="en-US" dirty="0"/>
              <a:t>Step 4a: </a:t>
            </a:r>
            <a:r>
              <a:rPr lang="en-US" i="1" dirty="0" err="1"/>
              <a:t>commonfactorGWAS</a:t>
            </a:r>
            <a:endParaRPr lang="en-US" dirty="0"/>
          </a:p>
        </p:txBody>
      </p:sp>
      <p:sp>
        <p:nvSpPr>
          <p:cNvPr id="5" name="Content Placeholder 4">
            <a:extLst>
              <a:ext uri="{FF2B5EF4-FFF2-40B4-BE49-F238E27FC236}">
                <a16:creationId xmlns:a16="http://schemas.microsoft.com/office/drawing/2014/main" id="{85C7E049-1E02-D14E-A4E2-239591B9F8E4}"/>
              </a:ext>
            </a:extLst>
          </p:cNvPr>
          <p:cNvSpPr>
            <a:spLocks noGrp="1"/>
          </p:cNvSpPr>
          <p:nvPr>
            <p:ph idx="1"/>
          </p:nvPr>
        </p:nvSpPr>
        <p:spPr>
          <a:xfrm>
            <a:off x="628650" y="2400812"/>
            <a:ext cx="7886700" cy="1028188"/>
          </a:xfrm>
        </p:spPr>
        <p:txBody>
          <a:bodyPr>
            <a:noAutofit/>
          </a:bodyPr>
          <a:lstStyle/>
          <a:p>
            <a:pPr marL="0" indent="0" algn="ctr">
              <a:buNone/>
            </a:pPr>
            <a:r>
              <a:rPr lang="en-US" sz="4800" dirty="0"/>
              <a:t>Automatically specifies a common factor model where the SNP predicts the common factor</a:t>
            </a:r>
          </a:p>
        </p:txBody>
      </p:sp>
    </p:spTree>
    <p:extLst>
      <p:ext uri="{BB962C8B-B14F-4D97-AF65-F5344CB8AC3E}">
        <p14:creationId xmlns:p14="http://schemas.microsoft.com/office/powerpoint/2010/main" val="647940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CB3E5F6-B81E-4142-80E1-AEF29D628A65}"/>
              </a:ext>
            </a:extLst>
          </p:cNvPr>
          <p:cNvSpPr txBox="1"/>
          <p:nvPr/>
        </p:nvSpPr>
        <p:spPr>
          <a:xfrm>
            <a:off x="5747595" y="3607426"/>
            <a:ext cx="3396405" cy="830997"/>
          </a:xfrm>
          <a:prstGeom prst="rect">
            <a:avLst/>
          </a:prstGeom>
          <a:solidFill>
            <a:schemeClr val="bg1"/>
          </a:solidFill>
        </p:spPr>
        <p:txBody>
          <a:bodyPr wrap="square" rtlCol="0">
            <a:spAutoFit/>
          </a:bodyPr>
          <a:lstStyle/>
          <a:p>
            <a:pPr algn="ctr"/>
            <a:r>
              <a:rPr lang="en-US" sz="2400" b="1" dirty="0">
                <a:latin typeface="Lucida Console" panose="020B0609040504020204" pitchFamily="49" charset="0"/>
              </a:rPr>
              <a:t>GWAS functions combine the two</a:t>
            </a:r>
          </a:p>
        </p:txBody>
      </p:sp>
      <p:sp>
        <p:nvSpPr>
          <p:cNvPr id="18" name="Content Placeholder 2"/>
          <p:cNvSpPr>
            <a:spLocks noGrp="1"/>
          </p:cNvSpPr>
          <p:nvPr>
            <p:ph idx="1"/>
          </p:nvPr>
        </p:nvSpPr>
        <p:spPr>
          <a:xfrm>
            <a:off x="539263" y="1914507"/>
            <a:ext cx="8422697" cy="1805276"/>
          </a:xfrm>
        </p:spPr>
        <p:txBody>
          <a:bodyPr>
            <a:normAutofit/>
          </a:bodyPr>
          <a:lstStyle/>
          <a:p>
            <a:pPr marL="214313" indent="-214313">
              <a:lnSpc>
                <a:spcPct val="100000"/>
              </a:lnSpc>
              <a:spcBef>
                <a:spcPts val="0"/>
              </a:spcBef>
            </a:pPr>
            <a:r>
              <a:rPr lang="en-US" dirty="0" err="1"/>
              <a:t>GenomicSEM</a:t>
            </a:r>
            <a:r>
              <a:rPr lang="en-US" dirty="0"/>
              <a:t> GWAS functions automatically combine output from Steps 2 and 3</a:t>
            </a:r>
          </a:p>
          <a:p>
            <a:pPr marL="214313" indent="-214313">
              <a:lnSpc>
                <a:spcPct val="100000"/>
              </a:lnSpc>
              <a:spcBef>
                <a:spcPts val="0"/>
              </a:spcBef>
            </a:pPr>
            <a:r>
              <a:rPr lang="en-US" dirty="0"/>
              <a:t>Creates as many covariance matrices as there are SNPs across traits</a:t>
            </a:r>
          </a:p>
        </p:txBody>
      </p:sp>
      <p:sp>
        <p:nvSpPr>
          <p:cNvPr id="17" name="Title 1"/>
          <p:cNvSpPr>
            <a:spLocks noGrp="1"/>
          </p:cNvSpPr>
          <p:nvPr>
            <p:ph type="title"/>
          </p:nvPr>
        </p:nvSpPr>
        <p:spPr>
          <a:xfrm>
            <a:off x="119786" y="321935"/>
            <a:ext cx="9024213" cy="994172"/>
          </a:xfrm>
        </p:spPr>
        <p:txBody>
          <a:bodyPr>
            <a:normAutofit/>
          </a:bodyPr>
          <a:lstStyle/>
          <a:p>
            <a:pPr algn="ctr"/>
            <a:r>
              <a:rPr lang="en-US" dirty="0"/>
              <a:t>Behind the scenes</a:t>
            </a:r>
          </a:p>
        </p:txBody>
      </p:sp>
      <p:pic>
        <p:nvPicPr>
          <p:cNvPr id="7" name="Picture 6">
            <a:extLst>
              <a:ext uri="{FF2B5EF4-FFF2-40B4-BE49-F238E27FC236}">
                <a16:creationId xmlns:a16="http://schemas.microsoft.com/office/drawing/2014/main" id="{05685EFB-87B8-2E4C-A3A7-F3145B0E23D4}"/>
              </a:ext>
            </a:extLst>
          </p:cNvPr>
          <p:cNvPicPr>
            <a:picLocks noChangeAspect="1"/>
          </p:cNvPicPr>
          <p:nvPr/>
        </p:nvPicPr>
        <p:blipFill rotWithShape="1">
          <a:blip r:embed="rId2">
            <a:extLst>
              <a:ext uri="{28A0092B-C50C-407E-A947-70E740481C1C}">
                <a14:useLocalDpi xmlns:a14="http://schemas.microsoft.com/office/drawing/2010/main" val="0"/>
              </a:ext>
            </a:extLst>
          </a:blip>
          <a:srcRect r="2795" b="33859"/>
          <a:stretch/>
        </p:blipFill>
        <p:spPr>
          <a:xfrm>
            <a:off x="3965730" y="4212799"/>
            <a:ext cx="941955" cy="1873502"/>
          </a:xfrm>
          <a:prstGeom prst="rect">
            <a:avLst/>
          </a:prstGeom>
        </p:spPr>
      </p:pic>
      <p:sp>
        <p:nvSpPr>
          <p:cNvPr id="3" name="TextBox 2">
            <a:extLst>
              <a:ext uri="{FF2B5EF4-FFF2-40B4-BE49-F238E27FC236}">
                <a16:creationId xmlns:a16="http://schemas.microsoft.com/office/drawing/2014/main" id="{3D7DCB61-533E-544D-ADBE-C58819D906AE}"/>
              </a:ext>
            </a:extLst>
          </p:cNvPr>
          <p:cNvSpPr txBox="1"/>
          <p:nvPr/>
        </p:nvSpPr>
        <p:spPr>
          <a:xfrm>
            <a:off x="119787" y="3965398"/>
            <a:ext cx="2741561" cy="523220"/>
          </a:xfrm>
          <a:prstGeom prst="rect">
            <a:avLst/>
          </a:prstGeom>
          <a:solidFill>
            <a:schemeClr val="bg1"/>
          </a:solidFill>
        </p:spPr>
        <p:txBody>
          <a:bodyPr wrap="square" rtlCol="0">
            <a:spAutoFit/>
          </a:bodyPr>
          <a:lstStyle/>
          <a:p>
            <a:pPr algn="ctr"/>
            <a:r>
              <a:rPr lang="en-US" sz="2800" b="1" dirty="0"/>
              <a:t>Step 2</a:t>
            </a:r>
            <a:r>
              <a:rPr lang="en-US" sz="2800" dirty="0"/>
              <a:t>: Run </a:t>
            </a:r>
            <a:r>
              <a:rPr lang="en-US" sz="2400" b="1" dirty="0" err="1">
                <a:latin typeface="Lucida Console" panose="020B0609040504020204" pitchFamily="49" charset="0"/>
              </a:rPr>
              <a:t>ldsc</a:t>
            </a:r>
            <a:endParaRPr lang="en-US" sz="2400" dirty="0">
              <a:latin typeface="Lucida Console" panose="020B0609040504020204" pitchFamily="49" charset="0"/>
            </a:endParaRPr>
          </a:p>
        </p:txBody>
      </p:sp>
      <p:sp>
        <p:nvSpPr>
          <p:cNvPr id="8" name="TextBox 7">
            <a:extLst>
              <a:ext uri="{FF2B5EF4-FFF2-40B4-BE49-F238E27FC236}">
                <a16:creationId xmlns:a16="http://schemas.microsoft.com/office/drawing/2014/main" id="{1BDD3EB5-5BF9-6141-8B57-9F69FAD32977}"/>
              </a:ext>
            </a:extLst>
          </p:cNvPr>
          <p:cNvSpPr txBox="1"/>
          <p:nvPr/>
        </p:nvSpPr>
        <p:spPr>
          <a:xfrm>
            <a:off x="2625631" y="3550640"/>
            <a:ext cx="3542477" cy="523220"/>
          </a:xfrm>
          <a:prstGeom prst="rect">
            <a:avLst/>
          </a:prstGeom>
          <a:solidFill>
            <a:schemeClr val="bg1"/>
          </a:solidFill>
        </p:spPr>
        <p:txBody>
          <a:bodyPr wrap="square" rtlCol="0">
            <a:spAutoFit/>
          </a:bodyPr>
          <a:lstStyle/>
          <a:p>
            <a:pPr algn="ctr"/>
            <a:r>
              <a:rPr lang="en-US" sz="2800" b="1" dirty="0"/>
              <a:t>Step 3</a:t>
            </a:r>
            <a:r>
              <a:rPr lang="en-US" sz="2800" dirty="0"/>
              <a:t>: Run </a:t>
            </a:r>
            <a:r>
              <a:rPr lang="en-US" sz="2400" b="1" dirty="0" err="1">
                <a:latin typeface="Lucida Console" panose="020B0609040504020204" pitchFamily="49" charset="0"/>
              </a:rPr>
              <a:t>sumstats</a:t>
            </a:r>
            <a:endParaRPr lang="en-US" sz="2400" dirty="0">
              <a:latin typeface="Lucida Console" panose="020B0609040504020204" pitchFamily="49" charset="0"/>
            </a:endParaRPr>
          </a:p>
        </p:txBody>
      </p:sp>
      <p:sp>
        <p:nvSpPr>
          <p:cNvPr id="11" name="TextBox 10">
            <a:extLst>
              <a:ext uri="{FF2B5EF4-FFF2-40B4-BE49-F238E27FC236}">
                <a16:creationId xmlns:a16="http://schemas.microsoft.com/office/drawing/2014/main" id="{FD1F095F-46E2-114D-8F5C-C0EB6B33BCA1}"/>
              </a:ext>
            </a:extLst>
          </p:cNvPr>
          <p:cNvSpPr txBox="1"/>
          <p:nvPr/>
        </p:nvSpPr>
        <p:spPr>
          <a:xfrm>
            <a:off x="2941079" y="4891878"/>
            <a:ext cx="673769" cy="1107996"/>
          </a:xfrm>
          <a:prstGeom prst="rect">
            <a:avLst/>
          </a:prstGeom>
          <a:noFill/>
        </p:spPr>
        <p:txBody>
          <a:bodyPr wrap="square" rtlCol="0">
            <a:spAutoFit/>
          </a:bodyPr>
          <a:lstStyle/>
          <a:p>
            <a:pPr algn="ctr"/>
            <a:r>
              <a:rPr lang="en-US" sz="6600" dirty="0"/>
              <a:t>+</a:t>
            </a:r>
          </a:p>
        </p:txBody>
      </p:sp>
      <p:sp>
        <p:nvSpPr>
          <p:cNvPr id="15" name="TextBox 14">
            <a:extLst>
              <a:ext uri="{FF2B5EF4-FFF2-40B4-BE49-F238E27FC236}">
                <a16:creationId xmlns:a16="http://schemas.microsoft.com/office/drawing/2014/main" id="{DE214B23-D62B-8F47-A658-D9C29B50CB83}"/>
              </a:ext>
            </a:extLst>
          </p:cNvPr>
          <p:cNvSpPr txBox="1"/>
          <p:nvPr/>
        </p:nvSpPr>
        <p:spPr>
          <a:xfrm>
            <a:off x="5252231" y="4891878"/>
            <a:ext cx="673769" cy="1107996"/>
          </a:xfrm>
          <a:prstGeom prst="rect">
            <a:avLst/>
          </a:prstGeom>
          <a:noFill/>
        </p:spPr>
        <p:txBody>
          <a:bodyPr wrap="square" rtlCol="0">
            <a:spAutoFit/>
          </a:bodyPr>
          <a:lstStyle/>
          <a:p>
            <a:pPr algn="ctr"/>
            <a:r>
              <a:rPr lang="en-US" sz="6600" dirty="0"/>
              <a:t>=</a:t>
            </a:r>
          </a:p>
        </p:txBody>
      </p:sp>
      <p:pic>
        <p:nvPicPr>
          <p:cNvPr id="12" name="Picture 11">
            <a:extLst>
              <a:ext uri="{FF2B5EF4-FFF2-40B4-BE49-F238E27FC236}">
                <a16:creationId xmlns:a16="http://schemas.microsoft.com/office/drawing/2014/main" id="{BF088EDB-EC43-4445-AC7A-8F992028215E}"/>
              </a:ext>
            </a:extLst>
          </p:cNvPr>
          <p:cNvPicPr>
            <a:picLocks noChangeAspect="1"/>
          </p:cNvPicPr>
          <p:nvPr/>
        </p:nvPicPr>
        <p:blipFill rotWithShape="1">
          <a:blip r:embed="rId3"/>
          <a:srcRect t="16989" r="71487" b="10707"/>
          <a:stretch/>
        </p:blipFill>
        <p:spPr>
          <a:xfrm>
            <a:off x="4087373" y="4073860"/>
            <a:ext cx="979206" cy="2794302"/>
          </a:xfrm>
          <a:prstGeom prst="rect">
            <a:avLst/>
          </a:prstGeom>
        </p:spPr>
      </p:pic>
      <p:pic>
        <p:nvPicPr>
          <p:cNvPr id="13" name="Picture 12">
            <a:extLst>
              <a:ext uri="{FF2B5EF4-FFF2-40B4-BE49-F238E27FC236}">
                <a16:creationId xmlns:a16="http://schemas.microsoft.com/office/drawing/2014/main" id="{2A95A9A8-ECFA-EB43-8492-5F121A735789}"/>
              </a:ext>
            </a:extLst>
          </p:cNvPr>
          <p:cNvPicPr>
            <a:picLocks noChangeAspect="1"/>
          </p:cNvPicPr>
          <p:nvPr/>
        </p:nvPicPr>
        <p:blipFill rotWithShape="1">
          <a:blip r:embed="rId4"/>
          <a:srcRect t="20404"/>
          <a:stretch/>
        </p:blipFill>
        <p:spPr>
          <a:xfrm>
            <a:off x="149508" y="4464672"/>
            <a:ext cx="2590197" cy="2393328"/>
          </a:xfrm>
          <a:prstGeom prst="rect">
            <a:avLst/>
          </a:prstGeom>
        </p:spPr>
      </p:pic>
      <p:pic>
        <p:nvPicPr>
          <p:cNvPr id="14" name="Picture 13">
            <a:extLst>
              <a:ext uri="{FF2B5EF4-FFF2-40B4-BE49-F238E27FC236}">
                <a16:creationId xmlns:a16="http://schemas.microsoft.com/office/drawing/2014/main" id="{335EC920-ED28-704C-9856-594374AE999A}"/>
              </a:ext>
            </a:extLst>
          </p:cNvPr>
          <p:cNvPicPr>
            <a:picLocks noChangeAspect="1"/>
          </p:cNvPicPr>
          <p:nvPr/>
        </p:nvPicPr>
        <p:blipFill rotWithShape="1">
          <a:blip r:embed="rId3"/>
          <a:srcRect t="15938"/>
          <a:stretch/>
        </p:blipFill>
        <p:spPr>
          <a:xfrm>
            <a:off x="6133184" y="4327371"/>
            <a:ext cx="2679063" cy="2534319"/>
          </a:xfrm>
          <a:prstGeom prst="rect">
            <a:avLst/>
          </a:prstGeom>
        </p:spPr>
      </p:pic>
    </p:spTree>
    <p:extLst>
      <p:ext uri="{BB962C8B-B14F-4D97-AF65-F5344CB8AC3E}">
        <p14:creationId xmlns:p14="http://schemas.microsoft.com/office/powerpoint/2010/main" val="4084569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E102C32-58E6-1645-BF19-7A61518E63CD}"/>
              </a:ext>
            </a:extLst>
          </p:cNvPr>
          <p:cNvPicPr>
            <a:picLocks noChangeAspect="1"/>
          </p:cNvPicPr>
          <p:nvPr/>
        </p:nvPicPr>
        <p:blipFill>
          <a:blip r:embed="rId3"/>
          <a:stretch>
            <a:fillRect/>
          </a:stretch>
        </p:blipFill>
        <p:spPr>
          <a:xfrm>
            <a:off x="-18435" y="2338030"/>
            <a:ext cx="3643313" cy="4099916"/>
          </a:xfrm>
          <a:prstGeom prst="rect">
            <a:avLst/>
          </a:prstGeom>
        </p:spPr>
      </p:pic>
      <p:sp>
        <p:nvSpPr>
          <p:cNvPr id="11" name="Title 8">
            <a:extLst>
              <a:ext uri="{FF2B5EF4-FFF2-40B4-BE49-F238E27FC236}">
                <a16:creationId xmlns:a16="http://schemas.microsoft.com/office/drawing/2014/main" id="{19B2C401-D007-DE4C-B012-B95C81090AA5}"/>
              </a:ext>
            </a:extLst>
          </p:cNvPr>
          <p:cNvSpPr>
            <a:spLocks noGrp="1"/>
          </p:cNvSpPr>
          <p:nvPr>
            <p:ph type="title"/>
          </p:nvPr>
        </p:nvSpPr>
        <p:spPr>
          <a:xfrm>
            <a:off x="0" y="630002"/>
            <a:ext cx="7886700" cy="994172"/>
          </a:xfrm>
        </p:spPr>
        <p:txBody>
          <a:bodyPr/>
          <a:lstStyle/>
          <a:p>
            <a:r>
              <a:rPr lang="en-US" dirty="0"/>
              <a:t>Expanded S Matrix</a:t>
            </a:r>
          </a:p>
        </p:txBody>
      </p:sp>
      <p:sp>
        <p:nvSpPr>
          <p:cNvPr id="104" name="Oval 103">
            <a:extLst>
              <a:ext uri="{FF2B5EF4-FFF2-40B4-BE49-F238E27FC236}">
                <a16:creationId xmlns:a16="http://schemas.microsoft.com/office/drawing/2014/main" id="{88CDA78E-F51A-5842-98A9-67B5B6C19913}"/>
              </a:ext>
            </a:extLst>
          </p:cNvPr>
          <p:cNvSpPr/>
          <p:nvPr/>
        </p:nvSpPr>
        <p:spPr>
          <a:xfrm>
            <a:off x="5932047" y="2595594"/>
            <a:ext cx="617380" cy="617380"/>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tx1"/>
                </a:solidFill>
                <a:latin typeface="Times New Roman" charset="0"/>
                <a:ea typeface="Times New Roman" charset="0"/>
                <a:cs typeface="Times New Roman" charset="0"/>
              </a:rPr>
              <a:t>p</a:t>
            </a:r>
            <a:r>
              <a:rPr lang="en-US" i="1" baseline="-25000" dirty="0">
                <a:solidFill>
                  <a:schemeClr val="tx1"/>
                </a:solidFill>
                <a:latin typeface="Times New Roman" charset="0"/>
                <a:ea typeface="Times New Roman" charset="0"/>
                <a:cs typeface="Times New Roman" charset="0"/>
              </a:rPr>
              <a:t>G</a:t>
            </a:r>
            <a:endParaRPr lang="en-US" i="1" dirty="0">
              <a:solidFill>
                <a:schemeClr val="tx1"/>
              </a:solidFill>
              <a:latin typeface="Times New Roman" charset="0"/>
              <a:ea typeface="Times New Roman" charset="0"/>
              <a:cs typeface="Times New Roman" charset="0"/>
            </a:endParaRPr>
          </a:p>
        </p:txBody>
      </p:sp>
      <p:cxnSp>
        <p:nvCxnSpPr>
          <p:cNvPr id="107" name="Straight Arrow Connector 106">
            <a:extLst>
              <a:ext uri="{FF2B5EF4-FFF2-40B4-BE49-F238E27FC236}">
                <a16:creationId xmlns:a16="http://schemas.microsoft.com/office/drawing/2014/main" id="{750816A3-74F8-454F-90E8-C4E7EED6ADEA}"/>
              </a:ext>
            </a:extLst>
          </p:cNvPr>
          <p:cNvCxnSpPr>
            <a:cxnSpLocks/>
            <a:endCxn id="142" idx="0"/>
          </p:cNvCxnSpPr>
          <p:nvPr/>
        </p:nvCxnSpPr>
        <p:spPr>
          <a:xfrm flipH="1">
            <a:off x="4097347" y="3032427"/>
            <a:ext cx="1856328" cy="1282321"/>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08" name="Oval 107">
            <a:extLst>
              <a:ext uri="{FF2B5EF4-FFF2-40B4-BE49-F238E27FC236}">
                <a16:creationId xmlns:a16="http://schemas.microsoft.com/office/drawing/2014/main" id="{3ED94632-E382-C544-AFD2-CEE5216CC1D4}"/>
              </a:ext>
            </a:extLst>
          </p:cNvPr>
          <p:cNvSpPr/>
          <p:nvPr/>
        </p:nvSpPr>
        <p:spPr>
          <a:xfrm>
            <a:off x="3851434" y="5258196"/>
            <a:ext cx="438746" cy="37442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Times New Roman" charset="0"/>
              <a:ea typeface="Times New Roman" charset="0"/>
              <a:cs typeface="Times New Roman" charset="0"/>
            </a:endParaRPr>
          </a:p>
        </p:txBody>
      </p:sp>
      <p:cxnSp>
        <p:nvCxnSpPr>
          <p:cNvPr id="109" name="Straight Arrow Connector 108">
            <a:extLst>
              <a:ext uri="{FF2B5EF4-FFF2-40B4-BE49-F238E27FC236}">
                <a16:creationId xmlns:a16="http://schemas.microsoft.com/office/drawing/2014/main" id="{126A7A44-7167-DD42-8252-17AC17BD5A69}"/>
              </a:ext>
            </a:extLst>
          </p:cNvPr>
          <p:cNvCxnSpPr/>
          <p:nvPr/>
        </p:nvCxnSpPr>
        <p:spPr>
          <a:xfrm flipV="1">
            <a:off x="4059449" y="4925371"/>
            <a:ext cx="0" cy="332825"/>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0" name="Curved Connector 109">
            <a:extLst>
              <a:ext uri="{FF2B5EF4-FFF2-40B4-BE49-F238E27FC236}">
                <a16:creationId xmlns:a16="http://schemas.microsoft.com/office/drawing/2014/main" id="{72E6F3B9-D338-544E-A289-94AD1876B275}"/>
              </a:ext>
            </a:extLst>
          </p:cNvPr>
          <p:cNvCxnSpPr/>
          <p:nvPr/>
        </p:nvCxnSpPr>
        <p:spPr>
          <a:xfrm rot="5400000">
            <a:off x="4059449" y="5430701"/>
            <a:ext cx="6934" cy="294179"/>
          </a:xfrm>
          <a:prstGeom prst="curvedConnector3">
            <a:avLst>
              <a:gd name="adj1" fmla="val 2590811"/>
            </a:avLst>
          </a:prstGeom>
          <a:ln w="6350">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7399FC87-996B-1A4A-A113-49EEB48D36AE}"/>
              </a:ext>
            </a:extLst>
          </p:cNvPr>
          <p:cNvSpPr txBox="1"/>
          <p:nvPr/>
        </p:nvSpPr>
        <p:spPr>
          <a:xfrm>
            <a:off x="3907208" y="5050182"/>
            <a:ext cx="355540" cy="219291"/>
          </a:xfrm>
          <a:prstGeom prst="rect">
            <a:avLst/>
          </a:prstGeom>
          <a:noFill/>
        </p:spPr>
        <p:txBody>
          <a:bodyPr wrap="square" rtlCol="0">
            <a:spAutoFit/>
          </a:bodyPr>
          <a:lstStyle/>
          <a:p>
            <a:r>
              <a:rPr lang="en-US" sz="825" b="1">
                <a:latin typeface="Times New Roman" charset="0"/>
                <a:ea typeface="Times New Roman" charset="0"/>
                <a:cs typeface="Times New Roman" charset="0"/>
              </a:rPr>
              <a:t>1</a:t>
            </a:r>
          </a:p>
        </p:txBody>
      </p:sp>
      <p:cxnSp>
        <p:nvCxnSpPr>
          <p:cNvPr id="112" name="Straight Arrow Connector 111">
            <a:extLst>
              <a:ext uri="{FF2B5EF4-FFF2-40B4-BE49-F238E27FC236}">
                <a16:creationId xmlns:a16="http://schemas.microsoft.com/office/drawing/2014/main" id="{C86D5197-733F-4C47-B66D-BA164B462954}"/>
              </a:ext>
            </a:extLst>
          </p:cNvPr>
          <p:cNvCxnSpPr>
            <a:cxnSpLocks/>
            <a:endCxn id="144" idx="0"/>
          </p:cNvCxnSpPr>
          <p:nvPr/>
        </p:nvCxnSpPr>
        <p:spPr>
          <a:xfrm flipH="1">
            <a:off x="4978352" y="3122560"/>
            <a:ext cx="1044108" cy="1181262"/>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13" name="Oval 112">
            <a:extLst>
              <a:ext uri="{FF2B5EF4-FFF2-40B4-BE49-F238E27FC236}">
                <a16:creationId xmlns:a16="http://schemas.microsoft.com/office/drawing/2014/main" id="{B91DB380-36CA-704F-B81A-5D9BE6F977C6}"/>
              </a:ext>
            </a:extLst>
          </p:cNvPr>
          <p:cNvSpPr/>
          <p:nvPr/>
        </p:nvSpPr>
        <p:spPr>
          <a:xfrm>
            <a:off x="4767158" y="5258196"/>
            <a:ext cx="416032" cy="37442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Times New Roman" charset="0"/>
              <a:ea typeface="Times New Roman" charset="0"/>
              <a:cs typeface="Times New Roman" charset="0"/>
            </a:endParaRPr>
          </a:p>
        </p:txBody>
      </p:sp>
      <p:cxnSp>
        <p:nvCxnSpPr>
          <p:cNvPr id="114" name="Straight Arrow Connector 113">
            <a:extLst>
              <a:ext uri="{FF2B5EF4-FFF2-40B4-BE49-F238E27FC236}">
                <a16:creationId xmlns:a16="http://schemas.microsoft.com/office/drawing/2014/main" id="{EF37DFCB-27B5-3D43-89E5-515D389FAC2B}"/>
              </a:ext>
            </a:extLst>
          </p:cNvPr>
          <p:cNvCxnSpPr/>
          <p:nvPr/>
        </p:nvCxnSpPr>
        <p:spPr>
          <a:xfrm flipV="1">
            <a:off x="4975174" y="4925371"/>
            <a:ext cx="0" cy="332825"/>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5" name="Curved Connector 114">
            <a:extLst>
              <a:ext uri="{FF2B5EF4-FFF2-40B4-BE49-F238E27FC236}">
                <a16:creationId xmlns:a16="http://schemas.microsoft.com/office/drawing/2014/main" id="{B7CD76D6-B316-144A-B99E-3959624024D9}"/>
              </a:ext>
            </a:extLst>
          </p:cNvPr>
          <p:cNvCxnSpPr/>
          <p:nvPr/>
        </p:nvCxnSpPr>
        <p:spPr>
          <a:xfrm rot="5400000">
            <a:off x="4975174" y="5430701"/>
            <a:ext cx="6934" cy="294179"/>
          </a:xfrm>
          <a:prstGeom prst="curvedConnector3">
            <a:avLst>
              <a:gd name="adj1" fmla="val 2590811"/>
            </a:avLst>
          </a:prstGeom>
          <a:ln w="6350">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2CCF5D7D-F862-E34D-93FB-7DF8BD081682}"/>
              </a:ext>
            </a:extLst>
          </p:cNvPr>
          <p:cNvSpPr txBox="1"/>
          <p:nvPr/>
        </p:nvSpPr>
        <p:spPr>
          <a:xfrm>
            <a:off x="4809217" y="5050182"/>
            <a:ext cx="355540" cy="219291"/>
          </a:xfrm>
          <a:prstGeom prst="rect">
            <a:avLst/>
          </a:prstGeom>
          <a:noFill/>
        </p:spPr>
        <p:txBody>
          <a:bodyPr wrap="square" rtlCol="0">
            <a:spAutoFit/>
          </a:bodyPr>
          <a:lstStyle/>
          <a:p>
            <a:r>
              <a:rPr lang="en-US" sz="825" b="1">
                <a:latin typeface="Times New Roman" charset="0"/>
                <a:ea typeface="Times New Roman" charset="0"/>
                <a:cs typeface="Times New Roman" charset="0"/>
              </a:rPr>
              <a:t>1</a:t>
            </a:r>
          </a:p>
        </p:txBody>
      </p:sp>
      <p:cxnSp>
        <p:nvCxnSpPr>
          <p:cNvPr id="117" name="Straight Arrow Connector 116">
            <a:extLst>
              <a:ext uri="{FF2B5EF4-FFF2-40B4-BE49-F238E27FC236}">
                <a16:creationId xmlns:a16="http://schemas.microsoft.com/office/drawing/2014/main" id="{B6A4E5B4-A866-9B43-9843-E5FFCFED3699}"/>
              </a:ext>
            </a:extLst>
          </p:cNvPr>
          <p:cNvCxnSpPr>
            <a:cxnSpLocks/>
            <a:endCxn id="146" idx="0"/>
          </p:cNvCxnSpPr>
          <p:nvPr/>
        </p:nvCxnSpPr>
        <p:spPr>
          <a:xfrm flipH="1">
            <a:off x="6217157" y="3212973"/>
            <a:ext cx="23580" cy="1109489"/>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18" name="Oval 117">
            <a:extLst>
              <a:ext uri="{FF2B5EF4-FFF2-40B4-BE49-F238E27FC236}">
                <a16:creationId xmlns:a16="http://schemas.microsoft.com/office/drawing/2014/main" id="{B4C6CFBE-E6BA-FE43-B582-B89AF527F7F4}"/>
              </a:ext>
            </a:extLst>
          </p:cNvPr>
          <p:cNvSpPr/>
          <p:nvPr/>
        </p:nvSpPr>
        <p:spPr>
          <a:xfrm>
            <a:off x="5973650" y="5258196"/>
            <a:ext cx="457635" cy="37442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Times New Roman" charset="0"/>
              <a:ea typeface="Times New Roman" charset="0"/>
              <a:cs typeface="Times New Roman" charset="0"/>
            </a:endParaRPr>
          </a:p>
        </p:txBody>
      </p:sp>
      <p:cxnSp>
        <p:nvCxnSpPr>
          <p:cNvPr id="119" name="Straight Arrow Connector 118">
            <a:extLst>
              <a:ext uri="{FF2B5EF4-FFF2-40B4-BE49-F238E27FC236}">
                <a16:creationId xmlns:a16="http://schemas.microsoft.com/office/drawing/2014/main" id="{9740033A-A942-8447-B1B6-E62404AD6651}"/>
              </a:ext>
            </a:extLst>
          </p:cNvPr>
          <p:cNvCxnSpPr/>
          <p:nvPr/>
        </p:nvCxnSpPr>
        <p:spPr>
          <a:xfrm flipV="1">
            <a:off x="6181665" y="4925371"/>
            <a:ext cx="0" cy="332825"/>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20" name="Curved Connector 119">
            <a:extLst>
              <a:ext uri="{FF2B5EF4-FFF2-40B4-BE49-F238E27FC236}">
                <a16:creationId xmlns:a16="http://schemas.microsoft.com/office/drawing/2014/main" id="{8FD1E451-7888-5943-9110-FB6E4C82C800}"/>
              </a:ext>
            </a:extLst>
          </p:cNvPr>
          <p:cNvCxnSpPr/>
          <p:nvPr/>
        </p:nvCxnSpPr>
        <p:spPr>
          <a:xfrm rot="5400000">
            <a:off x="6200478" y="5447399"/>
            <a:ext cx="6934" cy="294179"/>
          </a:xfrm>
          <a:prstGeom prst="curvedConnector3">
            <a:avLst>
              <a:gd name="adj1" fmla="val 2590811"/>
            </a:avLst>
          </a:prstGeom>
          <a:ln w="6350">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121" name="TextBox 120">
            <a:extLst>
              <a:ext uri="{FF2B5EF4-FFF2-40B4-BE49-F238E27FC236}">
                <a16:creationId xmlns:a16="http://schemas.microsoft.com/office/drawing/2014/main" id="{AEA4FD84-16E4-9A44-819A-FB1552F1C7C1}"/>
              </a:ext>
            </a:extLst>
          </p:cNvPr>
          <p:cNvSpPr txBox="1"/>
          <p:nvPr/>
        </p:nvSpPr>
        <p:spPr>
          <a:xfrm>
            <a:off x="6029424" y="5050182"/>
            <a:ext cx="355540" cy="219291"/>
          </a:xfrm>
          <a:prstGeom prst="rect">
            <a:avLst/>
          </a:prstGeom>
          <a:noFill/>
        </p:spPr>
        <p:txBody>
          <a:bodyPr wrap="square" rtlCol="0">
            <a:spAutoFit/>
          </a:bodyPr>
          <a:lstStyle/>
          <a:p>
            <a:r>
              <a:rPr lang="en-US" sz="825" b="1">
                <a:latin typeface="Times New Roman" charset="0"/>
                <a:ea typeface="Times New Roman" charset="0"/>
                <a:cs typeface="Times New Roman" charset="0"/>
              </a:rPr>
              <a:t>1</a:t>
            </a:r>
          </a:p>
        </p:txBody>
      </p:sp>
      <p:cxnSp>
        <p:nvCxnSpPr>
          <p:cNvPr id="122" name="Straight Arrow Connector 121">
            <a:extLst>
              <a:ext uri="{FF2B5EF4-FFF2-40B4-BE49-F238E27FC236}">
                <a16:creationId xmlns:a16="http://schemas.microsoft.com/office/drawing/2014/main" id="{4940B2AA-7D0C-D54C-9E1A-2A4FD72D7450}"/>
              </a:ext>
            </a:extLst>
          </p:cNvPr>
          <p:cNvCxnSpPr>
            <a:cxnSpLocks/>
            <a:endCxn id="148" idx="0"/>
          </p:cNvCxnSpPr>
          <p:nvPr/>
        </p:nvCxnSpPr>
        <p:spPr>
          <a:xfrm>
            <a:off x="6389681" y="3178038"/>
            <a:ext cx="1040079" cy="1122026"/>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23" name="Oval 122">
            <a:extLst>
              <a:ext uri="{FF2B5EF4-FFF2-40B4-BE49-F238E27FC236}">
                <a16:creationId xmlns:a16="http://schemas.microsoft.com/office/drawing/2014/main" id="{526C1AD4-BB5D-4545-B89A-3ADF51D4D47B}"/>
              </a:ext>
            </a:extLst>
          </p:cNvPr>
          <p:cNvSpPr/>
          <p:nvPr/>
        </p:nvSpPr>
        <p:spPr>
          <a:xfrm>
            <a:off x="7221744" y="5258196"/>
            <a:ext cx="416032" cy="37442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Times New Roman" charset="0"/>
              <a:ea typeface="Times New Roman" charset="0"/>
              <a:cs typeface="Times New Roman" charset="0"/>
            </a:endParaRPr>
          </a:p>
        </p:txBody>
      </p:sp>
      <p:cxnSp>
        <p:nvCxnSpPr>
          <p:cNvPr id="124" name="Straight Arrow Connector 123">
            <a:extLst>
              <a:ext uri="{FF2B5EF4-FFF2-40B4-BE49-F238E27FC236}">
                <a16:creationId xmlns:a16="http://schemas.microsoft.com/office/drawing/2014/main" id="{C9200D53-1735-A14C-A90B-300E725BBDEE}"/>
              </a:ext>
            </a:extLst>
          </p:cNvPr>
          <p:cNvCxnSpPr/>
          <p:nvPr/>
        </p:nvCxnSpPr>
        <p:spPr>
          <a:xfrm flipV="1">
            <a:off x="7429760" y="4925371"/>
            <a:ext cx="0" cy="332825"/>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25" name="Curved Connector 124">
            <a:extLst>
              <a:ext uri="{FF2B5EF4-FFF2-40B4-BE49-F238E27FC236}">
                <a16:creationId xmlns:a16="http://schemas.microsoft.com/office/drawing/2014/main" id="{39F48F17-C214-E140-84DF-F3D4F769CF52}"/>
              </a:ext>
            </a:extLst>
          </p:cNvPr>
          <p:cNvCxnSpPr/>
          <p:nvPr/>
        </p:nvCxnSpPr>
        <p:spPr>
          <a:xfrm rot="5400000">
            <a:off x="7429761" y="5430701"/>
            <a:ext cx="6934" cy="294179"/>
          </a:xfrm>
          <a:prstGeom prst="curvedConnector3">
            <a:avLst>
              <a:gd name="adj1" fmla="val 2590811"/>
            </a:avLst>
          </a:prstGeom>
          <a:ln w="6350">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126" name="TextBox 125">
            <a:extLst>
              <a:ext uri="{FF2B5EF4-FFF2-40B4-BE49-F238E27FC236}">
                <a16:creationId xmlns:a16="http://schemas.microsoft.com/office/drawing/2014/main" id="{C002BA22-5C43-3344-86B1-69700D4CA42A}"/>
              </a:ext>
            </a:extLst>
          </p:cNvPr>
          <p:cNvSpPr txBox="1"/>
          <p:nvPr/>
        </p:nvSpPr>
        <p:spPr>
          <a:xfrm>
            <a:off x="7263802" y="5050182"/>
            <a:ext cx="355540" cy="219291"/>
          </a:xfrm>
          <a:prstGeom prst="rect">
            <a:avLst/>
          </a:prstGeom>
          <a:noFill/>
        </p:spPr>
        <p:txBody>
          <a:bodyPr wrap="square" rtlCol="0">
            <a:spAutoFit/>
          </a:bodyPr>
          <a:lstStyle/>
          <a:p>
            <a:r>
              <a:rPr lang="en-US" sz="825" b="1">
                <a:latin typeface="Times New Roman" charset="0"/>
                <a:ea typeface="Times New Roman" charset="0"/>
                <a:cs typeface="Times New Roman" charset="0"/>
              </a:rPr>
              <a:t>1</a:t>
            </a:r>
          </a:p>
        </p:txBody>
      </p:sp>
      <p:cxnSp>
        <p:nvCxnSpPr>
          <p:cNvPr id="127" name="Straight Arrow Connector 126">
            <a:extLst>
              <a:ext uri="{FF2B5EF4-FFF2-40B4-BE49-F238E27FC236}">
                <a16:creationId xmlns:a16="http://schemas.microsoft.com/office/drawing/2014/main" id="{72064371-053B-6148-9792-B8D11C4D0E18}"/>
              </a:ext>
            </a:extLst>
          </p:cNvPr>
          <p:cNvCxnSpPr>
            <a:cxnSpLocks/>
            <a:endCxn id="150" idx="0"/>
          </p:cNvCxnSpPr>
          <p:nvPr/>
        </p:nvCxnSpPr>
        <p:spPr>
          <a:xfrm>
            <a:off x="6540280" y="3019945"/>
            <a:ext cx="1992662" cy="1261047"/>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28" name="Oval 127">
            <a:extLst>
              <a:ext uri="{FF2B5EF4-FFF2-40B4-BE49-F238E27FC236}">
                <a16:creationId xmlns:a16="http://schemas.microsoft.com/office/drawing/2014/main" id="{2ADD3124-0F1B-6B48-883A-E91B7255DE55}"/>
              </a:ext>
            </a:extLst>
          </p:cNvPr>
          <p:cNvSpPr/>
          <p:nvPr/>
        </p:nvSpPr>
        <p:spPr>
          <a:xfrm>
            <a:off x="8303426" y="5258196"/>
            <a:ext cx="457635" cy="37442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Times New Roman" charset="0"/>
              <a:ea typeface="Times New Roman" charset="0"/>
              <a:cs typeface="Times New Roman" charset="0"/>
            </a:endParaRPr>
          </a:p>
        </p:txBody>
      </p:sp>
      <p:cxnSp>
        <p:nvCxnSpPr>
          <p:cNvPr id="129" name="Straight Arrow Connector 128">
            <a:extLst>
              <a:ext uri="{FF2B5EF4-FFF2-40B4-BE49-F238E27FC236}">
                <a16:creationId xmlns:a16="http://schemas.microsoft.com/office/drawing/2014/main" id="{761A54BF-88DE-3F4D-A5D2-B14838D49AF7}"/>
              </a:ext>
            </a:extLst>
          </p:cNvPr>
          <p:cNvCxnSpPr/>
          <p:nvPr/>
        </p:nvCxnSpPr>
        <p:spPr>
          <a:xfrm flipV="1">
            <a:off x="8511443" y="4925371"/>
            <a:ext cx="0" cy="332825"/>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0" name="Curved Connector 129">
            <a:extLst>
              <a:ext uri="{FF2B5EF4-FFF2-40B4-BE49-F238E27FC236}">
                <a16:creationId xmlns:a16="http://schemas.microsoft.com/office/drawing/2014/main" id="{21744D2D-B626-A54A-A527-848248266D9E}"/>
              </a:ext>
            </a:extLst>
          </p:cNvPr>
          <p:cNvCxnSpPr/>
          <p:nvPr/>
        </p:nvCxnSpPr>
        <p:spPr>
          <a:xfrm rot="5400000">
            <a:off x="8525159" y="5430701"/>
            <a:ext cx="6934" cy="294179"/>
          </a:xfrm>
          <a:prstGeom prst="curvedConnector3">
            <a:avLst>
              <a:gd name="adj1" fmla="val 2590811"/>
            </a:avLst>
          </a:prstGeom>
          <a:ln w="6350">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131" name="TextBox 130">
            <a:extLst>
              <a:ext uri="{FF2B5EF4-FFF2-40B4-BE49-F238E27FC236}">
                <a16:creationId xmlns:a16="http://schemas.microsoft.com/office/drawing/2014/main" id="{FE6ECCDC-6C5A-5F4C-8030-FF78F1CDBE92}"/>
              </a:ext>
            </a:extLst>
          </p:cNvPr>
          <p:cNvSpPr txBox="1"/>
          <p:nvPr/>
        </p:nvSpPr>
        <p:spPr>
          <a:xfrm>
            <a:off x="8345485" y="5050182"/>
            <a:ext cx="355540" cy="219291"/>
          </a:xfrm>
          <a:prstGeom prst="rect">
            <a:avLst/>
          </a:prstGeom>
          <a:noFill/>
        </p:spPr>
        <p:txBody>
          <a:bodyPr wrap="square" rtlCol="0">
            <a:spAutoFit/>
          </a:bodyPr>
          <a:lstStyle/>
          <a:p>
            <a:r>
              <a:rPr lang="en-US" sz="825" b="1">
                <a:latin typeface="Times New Roman" charset="0"/>
                <a:ea typeface="Times New Roman" charset="0"/>
                <a:cs typeface="Times New Roman" charset="0"/>
              </a:rPr>
              <a:t>1</a:t>
            </a:r>
          </a:p>
        </p:txBody>
      </p:sp>
      <p:sp>
        <p:nvSpPr>
          <p:cNvPr id="132" name="TextBox 131">
            <a:extLst>
              <a:ext uri="{FF2B5EF4-FFF2-40B4-BE49-F238E27FC236}">
                <a16:creationId xmlns:a16="http://schemas.microsoft.com/office/drawing/2014/main" id="{0DAB52AC-DF42-6543-A3A7-4BD5171F1D84}"/>
              </a:ext>
            </a:extLst>
          </p:cNvPr>
          <p:cNvSpPr txBox="1"/>
          <p:nvPr/>
        </p:nvSpPr>
        <p:spPr>
          <a:xfrm>
            <a:off x="4921220" y="3289635"/>
            <a:ext cx="776175" cy="300082"/>
          </a:xfrm>
          <a:prstGeom prst="rect">
            <a:avLst/>
          </a:prstGeom>
          <a:solidFill>
            <a:schemeClr val="bg1"/>
          </a:solidFill>
        </p:spPr>
        <p:txBody>
          <a:bodyPr wrap="none" rtlCol="0">
            <a:spAutoFit/>
          </a:bodyPr>
          <a:lstStyle/>
          <a:p>
            <a:r>
              <a:rPr lang="en-US" sz="1350" dirty="0">
                <a:latin typeface="Times New Roman" charset="0"/>
                <a:ea typeface="Times New Roman" charset="0"/>
                <a:cs typeface="Times New Roman" charset="0"/>
              </a:rPr>
              <a:t>.86 (.06)</a:t>
            </a:r>
          </a:p>
        </p:txBody>
      </p:sp>
      <p:sp>
        <p:nvSpPr>
          <p:cNvPr id="133" name="TextBox 132">
            <a:extLst>
              <a:ext uri="{FF2B5EF4-FFF2-40B4-BE49-F238E27FC236}">
                <a16:creationId xmlns:a16="http://schemas.microsoft.com/office/drawing/2014/main" id="{36728841-1BAB-194A-8BD6-DF5D8C84F92D}"/>
              </a:ext>
            </a:extLst>
          </p:cNvPr>
          <p:cNvSpPr txBox="1"/>
          <p:nvPr/>
        </p:nvSpPr>
        <p:spPr>
          <a:xfrm>
            <a:off x="5114610" y="3677730"/>
            <a:ext cx="776175" cy="300082"/>
          </a:xfrm>
          <a:prstGeom prst="rect">
            <a:avLst/>
          </a:prstGeom>
          <a:solidFill>
            <a:schemeClr val="bg1"/>
          </a:solidFill>
        </p:spPr>
        <p:txBody>
          <a:bodyPr wrap="none" rtlCol="0">
            <a:spAutoFit/>
          </a:bodyPr>
          <a:lstStyle/>
          <a:p>
            <a:r>
              <a:rPr lang="en-US" sz="1350" dirty="0">
                <a:latin typeface="Times New Roman" charset="0"/>
                <a:ea typeface="Times New Roman" charset="0"/>
                <a:cs typeface="Times New Roman" charset="0"/>
              </a:rPr>
              <a:t>.81 (.06)</a:t>
            </a:r>
          </a:p>
        </p:txBody>
      </p:sp>
      <p:sp>
        <p:nvSpPr>
          <p:cNvPr id="134" name="TextBox 133">
            <a:extLst>
              <a:ext uri="{FF2B5EF4-FFF2-40B4-BE49-F238E27FC236}">
                <a16:creationId xmlns:a16="http://schemas.microsoft.com/office/drawing/2014/main" id="{425D296E-6C49-FA47-B2DC-E8957C28B89C}"/>
              </a:ext>
            </a:extLst>
          </p:cNvPr>
          <p:cNvSpPr txBox="1"/>
          <p:nvPr/>
        </p:nvSpPr>
        <p:spPr>
          <a:xfrm>
            <a:off x="5847581" y="3843614"/>
            <a:ext cx="776175" cy="300082"/>
          </a:xfrm>
          <a:prstGeom prst="rect">
            <a:avLst/>
          </a:prstGeom>
          <a:solidFill>
            <a:schemeClr val="bg1"/>
          </a:solidFill>
        </p:spPr>
        <p:txBody>
          <a:bodyPr wrap="none" rtlCol="0">
            <a:spAutoFit/>
          </a:bodyPr>
          <a:lstStyle/>
          <a:p>
            <a:r>
              <a:rPr lang="en-US" sz="1350" dirty="0">
                <a:latin typeface="Times New Roman" charset="0"/>
                <a:ea typeface="Times New Roman" charset="0"/>
                <a:cs typeface="Times New Roman" charset="0"/>
              </a:rPr>
              <a:t>.46 (.04)</a:t>
            </a:r>
          </a:p>
        </p:txBody>
      </p:sp>
      <p:sp>
        <p:nvSpPr>
          <p:cNvPr id="135" name="TextBox 134">
            <a:extLst>
              <a:ext uri="{FF2B5EF4-FFF2-40B4-BE49-F238E27FC236}">
                <a16:creationId xmlns:a16="http://schemas.microsoft.com/office/drawing/2014/main" id="{252E4299-8C5C-BA41-B94B-C238215D2AEC}"/>
              </a:ext>
            </a:extLst>
          </p:cNvPr>
          <p:cNvSpPr txBox="1"/>
          <p:nvPr/>
        </p:nvSpPr>
        <p:spPr>
          <a:xfrm>
            <a:off x="6639301" y="3649844"/>
            <a:ext cx="776175" cy="300082"/>
          </a:xfrm>
          <a:prstGeom prst="rect">
            <a:avLst/>
          </a:prstGeom>
          <a:solidFill>
            <a:schemeClr val="bg1"/>
          </a:solidFill>
        </p:spPr>
        <p:txBody>
          <a:bodyPr wrap="none" rtlCol="0">
            <a:spAutoFit/>
          </a:bodyPr>
          <a:lstStyle/>
          <a:p>
            <a:r>
              <a:rPr lang="en-US" sz="1350" dirty="0">
                <a:latin typeface="Times New Roman" charset="0"/>
                <a:ea typeface="Times New Roman" charset="0"/>
                <a:cs typeface="Times New Roman" charset="0"/>
              </a:rPr>
              <a:t>.29 (.09)</a:t>
            </a:r>
          </a:p>
        </p:txBody>
      </p:sp>
      <p:sp>
        <p:nvSpPr>
          <p:cNvPr id="136" name="TextBox 135">
            <a:extLst>
              <a:ext uri="{FF2B5EF4-FFF2-40B4-BE49-F238E27FC236}">
                <a16:creationId xmlns:a16="http://schemas.microsoft.com/office/drawing/2014/main" id="{AD7008F9-C889-B040-AE61-29C2333A8C74}"/>
              </a:ext>
            </a:extLst>
          </p:cNvPr>
          <p:cNvSpPr txBox="1"/>
          <p:nvPr/>
        </p:nvSpPr>
        <p:spPr>
          <a:xfrm>
            <a:off x="6888919" y="3261244"/>
            <a:ext cx="776175" cy="300082"/>
          </a:xfrm>
          <a:prstGeom prst="rect">
            <a:avLst/>
          </a:prstGeom>
          <a:solidFill>
            <a:schemeClr val="bg1"/>
          </a:solidFill>
        </p:spPr>
        <p:txBody>
          <a:bodyPr wrap="none" rtlCol="0">
            <a:spAutoFit/>
          </a:bodyPr>
          <a:lstStyle/>
          <a:p>
            <a:r>
              <a:rPr lang="en-US" sz="1350" dirty="0">
                <a:latin typeface="Times New Roman" charset="0"/>
                <a:ea typeface="Times New Roman" charset="0"/>
                <a:cs typeface="Times New Roman" charset="0"/>
              </a:rPr>
              <a:t>.53 (.08)</a:t>
            </a:r>
          </a:p>
        </p:txBody>
      </p:sp>
      <p:sp>
        <p:nvSpPr>
          <p:cNvPr id="137" name="TextBox 136">
            <a:extLst>
              <a:ext uri="{FF2B5EF4-FFF2-40B4-BE49-F238E27FC236}">
                <a16:creationId xmlns:a16="http://schemas.microsoft.com/office/drawing/2014/main" id="{A41713A5-78FE-EB4E-8E2A-A564A6A9F8B4}"/>
              </a:ext>
            </a:extLst>
          </p:cNvPr>
          <p:cNvSpPr txBox="1"/>
          <p:nvPr/>
        </p:nvSpPr>
        <p:spPr>
          <a:xfrm>
            <a:off x="3768227" y="5799037"/>
            <a:ext cx="704745" cy="276999"/>
          </a:xfrm>
          <a:prstGeom prst="rect">
            <a:avLst/>
          </a:prstGeom>
          <a:solidFill>
            <a:schemeClr val="bg1"/>
          </a:solidFill>
        </p:spPr>
        <p:txBody>
          <a:bodyPr wrap="none" rtlCol="0">
            <a:spAutoFit/>
          </a:bodyPr>
          <a:lstStyle/>
          <a:p>
            <a:r>
              <a:rPr lang="en-US" sz="1200" dirty="0">
                <a:latin typeface="Times New Roman" charset="0"/>
                <a:ea typeface="Times New Roman" charset="0"/>
                <a:cs typeface="Times New Roman" charset="0"/>
              </a:rPr>
              <a:t>.26 (.11)</a:t>
            </a:r>
          </a:p>
        </p:txBody>
      </p:sp>
      <p:sp>
        <p:nvSpPr>
          <p:cNvPr id="138" name="TextBox 137">
            <a:extLst>
              <a:ext uri="{FF2B5EF4-FFF2-40B4-BE49-F238E27FC236}">
                <a16:creationId xmlns:a16="http://schemas.microsoft.com/office/drawing/2014/main" id="{D49B20ED-7300-494C-B631-DC38E78B7F9D}"/>
              </a:ext>
            </a:extLst>
          </p:cNvPr>
          <p:cNvSpPr txBox="1"/>
          <p:nvPr/>
        </p:nvSpPr>
        <p:spPr>
          <a:xfrm>
            <a:off x="4683951" y="5799037"/>
            <a:ext cx="704745" cy="276999"/>
          </a:xfrm>
          <a:prstGeom prst="rect">
            <a:avLst/>
          </a:prstGeom>
          <a:solidFill>
            <a:schemeClr val="bg1"/>
          </a:solidFill>
        </p:spPr>
        <p:txBody>
          <a:bodyPr wrap="none" rtlCol="0">
            <a:spAutoFit/>
          </a:bodyPr>
          <a:lstStyle/>
          <a:p>
            <a:r>
              <a:rPr lang="en-US" sz="1200">
                <a:latin typeface="Times New Roman" charset="0"/>
                <a:ea typeface="Times New Roman" charset="0"/>
                <a:cs typeface="Times New Roman" charset="0"/>
              </a:rPr>
              <a:t>.35 (.11)</a:t>
            </a:r>
          </a:p>
        </p:txBody>
      </p:sp>
      <p:sp>
        <p:nvSpPr>
          <p:cNvPr id="139" name="TextBox 138">
            <a:extLst>
              <a:ext uri="{FF2B5EF4-FFF2-40B4-BE49-F238E27FC236}">
                <a16:creationId xmlns:a16="http://schemas.microsoft.com/office/drawing/2014/main" id="{CAA94CC3-84E8-C44B-9987-A7D5DAF80D69}"/>
              </a:ext>
            </a:extLst>
          </p:cNvPr>
          <p:cNvSpPr txBox="1"/>
          <p:nvPr/>
        </p:nvSpPr>
        <p:spPr>
          <a:xfrm>
            <a:off x="5890444" y="5799037"/>
            <a:ext cx="710451" cy="276999"/>
          </a:xfrm>
          <a:prstGeom prst="rect">
            <a:avLst/>
          </a:prstGeom>
          <a:solidFill>
            <a:schemeClr val="bg1"/>
          </a:solidFill>
        </p:spPr>
        <p:txBody>
          <a:bodyPr wrap="none" rtlCol="0">
            <a:spAutoFit/>
          </a:bodyPr>
          <a:lstStyle/>
          <a:p>
            <a:r>
              <a:rPr lang="en-US" sz="1200">
                <a:latin typeface="Times New Roman" charset="0"/>
                <a:ea typeface="Times New Roman" charset="0"/>
                <a:cs typeface="Times New Roman" charset="0"/>
              </a:rPr>
              <a:t>.79 (.07)</a:t>
            </a:r>
          </a:p>
        </p:txBody>
      </p:sp>
      <p:sp>
        <p:nvSpPr>
          <p:cNvPr id="140" name="TextBox 139">
            <a:extLst>
              <a:ext uri="{FF2B5EF4-FFF2-40B4-BE49-F238E27FC236}">
                <a16:creationId xmlns:a16="http://schemas.microsoft.com/office/drawing/2014/main" id="{2E701022-8CA3-7244-8311-045FF948CE52}"/>
              </a:ext>
            </a:extLst>
          </p:cNvPr>
          <p:cNvSpPr txBox="1"/>
          <p:nvPr/>
        </p:nvSpPr>
        <p:spPr>
          <a:xfrm>
            <a:off x="7117737" y="5799037"/>
            <a:ext cx="710451" cy="276999"/>
          </a:xfrm>
          <a:prstGeom prst="rect">
            <a:avLst/>
          </a:prstGeom>
          <a:solidFill>
            <a:schemeClr val="bg1"/>
          </a:solidFill>
        </p:spPr>
        <p:txBody>
          <a:bodyPr wrap="none" rtlCol="0">
            <a:spAutoFit/>
          </a:bodyPr>
          <a:lstStyle/>
          <a:p>
            <a:r>
              <a:rPr lang="en-US" sz="1200">
                <a:latin typeface="Times New Roman" charset="0"/>
                <a:ea typeface="Times New Roman" charset="0"/>
                <a:cs typeface="Times New Roman" charset="0"/>
              </a:rPr>
              <a:t>.91 (.44)</a:t>
            </a:r>
          </a:p>
        </p:txBody>
      </p:sp>
      <p:sp>
        <p:nvSpPr>
          <p:cNvPr id="141" name="TextBox 140">
            <a:extLst>
              <a:ext uri="{FF2B5EF4-FFF2-40B4-BE49-F238E27FC236}">
                <a16:creationId xmlns:a16="http://schemas.microsoft.com/office/drawing/2014/main" id="{C20FC01C-6C44-974A-92D2-61470FB1E908}"/>
              </a:ext>
            </a:extLst>
          </p:cNvPr>
          <p:cNvSpPr txBox="1"/>
          <p:nvPr/>
        </p:nvSpPr>
        <p:spPr>
          <a:xfrm>
            <a:off x="8261824" y="5799037"/>
            <a:ext cx="710451" cy="276999"/>
          </a:xfrm>
          <a:prstGeom prst="rect">
            <a:avLst/>
          </a:prstGeom>
          <a:solidFill>
            <a:schemeClr val="bg1"/>
          </a:solidFill>
        </p:spPr>
        <p:txBody>
          <a:bodyPr wrap="none" rtlCol="0">
            <a:spAutoFit/>
          </a:bodyPr>
          <a:lstStyle/>
          <a:p>
            <a:r>
              <a:rPr lang="en-US" sz="1200">
                <a:latin typeface="Times New Roman" charset="0"/>
                <a:ea typeface="Times New Roman" charset="0"/>
                <a:cs typeface="Times New Roman" charset="0"/>
              </a:rPr>
              <a:t>.71 (.36)</a:t>
            </a:r>
          </a:p>
        </p:txBody>
      </p:sp>
      <p:sp>
        <p:nvSpPr>
          <p:cNvPr id="142" name="Oval 141">
            <a:extLst>
              <a:ext uri="{FF2B5EF4-FFF2-40B4-BE49-F238E27FC236}">
                <a16:creationId xmlns:a16="http://schemas.microsoft.com/office/drawing/2014/main" id="{7E48D233-70EA-BC41-97D1-D20D09A8EF24}"/>
              </a:ext>
            </a:extLst>
          </p:cNvPr>
          <p:cNvSpPr/>
          <p:nvPr/>
        </p:nvSpPr>
        <p:spPr>
          <a:xfrm>
            <a:off x="3781162" y="4314747"/>
            <a:ext cx="632369" cy="62310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Times New Roman" charset="0"/>
              <a:ea typeface="Times New Roman" charset="0"/>
              <a:cs typeface="Times New Roman" charset="0"/>
            </a:endParaRPr>
          </a:p>
        </p:txBody>
      </p:sp>
      <p:sp>
        <p:nvSpPr>
          <p:cNvPr id="143" name="TextBox 142">
            <a:extLst>
              <a:ext uri="{FF2B5EF4-FFF2-40B4-BE49-F238E27FC236}">
                <a16:creationId xmlns:a16="http://schemas.microsoft.com/office/drawing/2014/main" id="{5E39C1F1-3064-4646-A835-10439DB34A00}"/>
              </a:ext>
            </a:extLst>
          </p:cNvPr>
          <p:cNvSpPr txBox="1"/>
          <p:nvPr/>
        </p:nvSpPr>
        <p:spPr>
          <a:xfrm>
            <a:off x="3795724" y="4481959"/>
            <a:ext cx="603246" cy="300082"/>
          </a:xfrm>
          <a:prstGeom prst="rect">
            <a:avLst/>
          </a:prstGeom>
          <a:noFill/>
        </p:spPr>
        <p:txBody>
          <a:bodyPr wrap="square" rtlCol="0">
            <a:spAutoFit/>
          </a:bodyPr>
          <a:lstStyle/>
          <a:p>
            <a:pPr algn="ctr"/>
            <a:r>
              <a:rPr lang="en-US" sz="1350" dirty="0" err="1">
                <a:latin typeface="Times New Roman" charset="0"/>
                <a:ea typeface="Times New Roman" charset="0"/>
                <a:cs typeface="Times New Roman" charset="0"/>
              </a:rPr>
              <a:t>SCZ</a:t>
            </a:r>
            <a:r>
              <a:rPr lang="en-US" sz="1350" baseline="-25000" dirty="0" err="1">
                <a:latin typeface="Times New Roman" charset="0"/>
                <a:ea typeface="Times New Roman" charset="0"/>
                <a:cs typeface="Times New Roman" charset="0"/>
              </a:rPr>
              <a:t>g</a:t>
            </a:r>
            <a:endParaRPr lang="en-US" sz="1350" dirty="0">
              <a:latin typeface="Times New Roman" charset="0"/>
              <a:ea typeface="Times New Roman" charset="0"/>
              <a:cs typeface="Times New Roman" charset="0"/>
            </a:endParaRPr>
          </a:p>
        </p:txBody>
      </p:sp>
      <p:sp>
        <p:nvSpPr>
          <p:cNvPr id="144" name="Oval 143">
            <a:extLst>
              <a:ext uri="{FF2B5EF4-FFF2-40B4-BE49-F238E27FC236}">
                <a16:creationId xmlns:a16="http://schemas.microsoft.com/office/drawing/2014/main" id="{F48E8F34-4FAD-4C4A-A422-B0A2444E583E}"/>
              </a:ext>
            </a:extLst>
          </p:cNvPr>
          <p:cNvSpPr/>
          <p:nvPr/>
        </p:nvSpPr>
        <p:spPr>
          <a:xfrm>
            <a:off x="4662168" y="4303822"/>
            <a:ext cx="632369" cy="62310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Times New Roman" charset="0"/>
              <a:ea typeface="Times New Roman" charset="0"/>
              <a:cs typeface="Times New Roman" charset="0"/>
            </a:endParaRPr>
          </a:p>
        </p:txBody>
      </p:sp>
      <p:sp>
        <p:nvSpPr>
          <p:cNvPr id="145" name="TextBox 144">
            <a:extLst>
              <a:ext uri="{FF2B5EF4-FFF2-40B4-BE49-F238E27FC236}">
                <a16:creationId xmlns:a16="http://schemas.microsoft.com/office/drawing/2014/main" id="{F2F7C574-694A-8C4C-9ECF-4B610ADFF548}"/>
              </a:ext>
            </a:extLst>
          </p:cNvPr>
          <p:cNvSpPr txBox="1"/>
          <p:nvPr/>
        </p:nvSpPr>
        <p:spPr>
          <a:xfrm>
            <a:off x="4676729" y="4471034"/>
            <a:ext cx="603246" cy="300082"/>
          </a:xfrm>
          <a:prstGeom prst="rect">
            <a:avLst/>
          </a:prstGeom>
          <a:noFill/>
        </p:spPr>
        <p:txBody>
          <a:bodyPr wrap="square" rtlCol="0">
            <a:spAutoFit/>
          </a:bodyPr>
          <a:lstStyle/>
          <a:p>
            <a:pPr algn="ctr"/>
            <a:r>
              <a:rPr lang="en-US" sz="1350" dirty="0" err="1">
                <a:latin typeface="Times New Roman" charset="0"/>
                <a:ea typeface="Times New Roman" charset="0"/>
                <a:cs typeface="Times New Roman" charset="0"/>
              </a:rPr>
              <a:t>BIP</a:t>
            </a:r>
            <a:r>
              <a:rPr lang="en-US" sz="1350" baseline="-25000" dirty="0" err="1">
                <a:latin typeface="Times New Roman" charset="0"/>
                <a:ea typeface="Times New Roman" charset="0"/>
                <a:cs typeface="Times New Roman" charset="0"/>
              </a:rPr>
              <a:t>g</a:t>
            </a:r>
            <a:endParaRPr lang="en-US" sz="1350" dirty="0">
              <a:latin typeface="Times New Roman" charset="0"/>
              <a:ea typeface="Times New Roman" charset="0"/>
              <a:cs typeface="Times New Roman" charset="0"/>
            </a:endParaRPr>
          </a:p>
        </p:txBody>
      </p:sp>
      <p:sp>
        <p:nvSpPr>
          <p:cNvPr id="146" name="Oval 145">
            <a:extLst>
              <a:ext uri="{FF2B5EF4-FFF2-40B4-BE49-F238E27FC236}">
                <a16:creationId xmlns:a16="http://schemas.microsoft.com/office/drawing/2014/main" id="{8DAF97B8-892D-C24F-AF89-F39D6CBAF4D9}"/>
              </a:ext>
            </a:extLst>
          </p:cNvPr>
          <p:cNvSpPr/>
          <p:nvPr/>
        </p:nvSpPr>
        <p:spPr>
          <a:xfrm>
            <a:off x="5900973" y="4322462"/>
            <a:ext cx="632369" cy="62310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Times New Roman" charset="0"/>
              <a:ea typeface="Times New Roman" charset="0"/>
              <a:cs typeface="Times New Roman" charset="0"/>
            </a:endParaRPr>
          </a:p>
        </p:txBody>
      </p:sp>
      <p:sp>
        <p:nvSpPr>
          <p:cNvPr id="147" name="TextBox 146">
            <a:extLst>
              <a:ext uri="{FF2B5EF4-FFF2-40B4-BE49-F238E27FC236}">
                <a16:creationId xmlns:a16="http://schemas.microsoft.com/office/drawing/2014/main" id="{778D3E95-695A-0D4A-8297-48734DAC5D54}"/>
              </a:ext>
            </a:extLst>
          </p:cNvPr>
          <p:cNvSpPr txBox="1"/>
          <p:nvPr/>
        </p:nvSpPr>
        <p:spPr>
          <a:xfrm>
            <a:off x="5915534" y="4489674"/>
            <a:ext cx="603246" cy="507831"/>
          </a:xfrm>
          <a:prstGeom prst="rect">
            <a:avLst/>
          </a:prstGeom>
          <a:noFill/>
        </p:spPr>
        <p:txBody>
          <a:bodyPr wrap="square" rtlCol="0">
            <a:spAutoFit/>
          </a:bodyPr>
          <a:lstStyle/>
          <a:p>
            <a:pPr algn="ctr"/>
            <a:r>
              <a:rPr lang="en-US" sz="1350" dirty="0" err="1">
                <a:latin typeface="Times New Roman" charset="0"/>
                <a:ea typeface="Times New Roman" charset="0"/>
                <a:cs typeface="Times New Roman" charset="0"/>
              </a:rPr>
              <a:t>MDD</a:t>
            </a:r>
            <a:r>
              <a:rPr lang="en-US" sz="1350" baseline="-25000" dirty="0" err="1">
                <a:latin typeface="Times New Roman" charset="0"/>
                <a:ea typeface="Times New Roman" charset="0"/>
                <a:cs typeface="Times New Roman" charset="0"/>
              </a:rPr>
              <a:t>g</a:t>
            </a:r>
            <a:endParaRPr lang="en-US" sz="1350" dirty="0">
              <a:latin typeface="Times New Roman" charset="0"/>
              <a:ea typeface="Times New Roman" charset="0"/>
              <a:cs typeface="Times New Roman" charset="0"/>
            </a:endParaRPr>
          </a:p>
        </p:txBody>
      </p:sp>
      <p:sp>
        <p:nvSpPr>
          <p:cNvPr id="148" name="Oval 147">
            <a:extLst>
              <a:ext uri="{FF2B5EF4-FFF2-40B4-BE49-F238E27FC236}">
                <a16:creationId xmlns:a16="http://schemas.microsoft.com/office/drawing/2014/main" id="{2C1319A5-2A60-C140-A905-84479C4DEED5}"/>
              </a:ext>
            </a:extLst>
          </p:cNvPr>
          <p:cNvSpPr/>
          <p:nvPr/>
        </p:nvSpPr>
        <p:spPr>
          <a:xfrm>
            <a:off x="7113576" y="4300064"/>
            <a:ext cx="632369" cy="62310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Times New Roman" charset="0"/>
              <a:ea typeface="Times New Roman" charset="0"/>
              <a:cs typeface="Times New Roman" charset="0"/>
            </a:endParaRPr>
          </a:p>
        </p:txBody>
      </p:sp>
      <p:sp>
        <p:nvSpPr>
          <p:cNvPr id="149" name="TextBox 148">
            <a:extLst>
              <a:ext uri="{FF2B5EF4-FFF2-40B4-BE49-F238E27FC236}">
                <a16:creationId xmlns:a16="http://schemas.microsoft.com/office/drawing/2014/main" id="{B2048892-CFC1-3D43-BBF0-F014888A0271}"/>
              </a:ext>
            </a:extLst>
          </p:cNvPr>
          <p:cNvSpPr txBox="1"/>
          <p:nvPr/>
        </p:nvSpPr>
        <p:spPr>
          <a:xfrm>
            <a:off x="7059557" y="4467276"/>
            <a:ext cx="742617" cy="300082"/>
          </a:xfrm>
          <a:prstGeom prst="rect">
            <a:avLst/>
          </a:prstGeom>
          <a:noFill/>
        </p:spPr>
        <p:txBody>
          <a:bodyPr wrap="square" rtlCol="0">
            <a:spAutoFit/>
          </a:bodyPr>
          <a:lstStyle/>
          <a:p>
            <a:pPr algn="ctr"/>
            <a:r>
              <a:rPr lang="en-US" sz="1350" dirty="0" err="1">
                <a:latin typeface="Times New Roman" charset="0"/>
                <a:ea typeface="Times New Roman" charset="0"/>
                <a:cs typeface="Times New Roman" charset="0"/>
              </a:rPr>
              <a:t>PTSD</a:t>
            </a:r>
            <a:r>
              <a:rPr lang="en-US" sz="1350" baseline="-25000" dirty="0" err="1">
                <a:latin typeface="Times New Roman" charset="0"/>
                <a:ea typeface="Times New Roman" charset="0"/>
                <a:cs typeface="Times New Roman" charset="0"/>
              </a:rPr>
              <a:t>g</a:t>
            </a:r>
            <a:endParaRPr lang="en-US" sz="1350" dirty="0">
              <a:latin typeface="Times New Roman" charset="0"/>
              <a:ea typeface="Times New Roman" charset="0"/>
              <a:cs typeface="Times New Roman" charset="0"/>
            </a:endParaRPr>
          </a:p>
        </p:txBody>
      </p:sp>
      <p:sp>
        <p:nvSpPr>
          <p:cNvPr id="150" name="Oval 149">
            <a:extLst>
              <a:ext uri="{FF2B5EF4-FFF2-40B4-BE49-F238E27FC236}">
                <a16:creationId xmlns:a16="http://schemas.microsoft.com/office/drawing/2014/main" id="{3F3E3946-F05D-0042-A775-F8133B2BD205}"/>
              </a:ext>
            </a:extLst>
          </p:cNvPr>
          <p:cNvSpPr/>
          <p:nvPr/>
        </p:nvSpPr>
        <p:spPr>
          <a:xfrm>
            <a:off x="8216757" y="4280992"/>
            <a:ext cx="632369" cy="62310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Times New Roman" charset="0"/>
              <a:ea typeface="Times New Roman" charset="0"/>
              <a:cs typeface="Times New Roman" charset="0"/>
            </a:endParaRPr>
          </a:p>
        </p:txBody>
      </p:sp>
      <p:sp>
        <p:nvSpPr>
          <p:cNvPr id="151" name="TextBox 150">
            <a:extLst>
              <a:ext uri="{FF2B5EF4-FFF2-40B4-BE49-F238E27FC236}">
                <a16:creationId xmlns:a16="http://schemas.microsoft.com/office/drawing/2014/main" id="{72E649ED-E162-2545-96C5-B0D6D88602FF}"/>
              </a:ext>
            </a:extLst>
          </p:cNvPr>
          <p:cNvSpPr txBox="1"/>
          <p:nvPr/>
        </p:nvSpPr>
        <p:spPr>
          <a:xfrm>
            <a:off x="8162738" y="4448204"/>
            <a:ext cx="742617" cy="300082"/>
          </a:xfrm>
          <a:prstGeom prst="rect">
            <a:avLst/>
          </a:prstGeom>
          <a:noFill/>
        </p:spPr>
        <p:txBody>
          <a:bodyPr wrap="square" rtlCol="0">
            <a:spAutoFit/>
          </a:bodyPr>
          <a:lstStyle/>
          <a:p>
            <a:pPr algn="ctr"/>
            <a:r>
              <a:rPr lang="en-US" sz="1350" dirty="0" err="1">
                <a:latin typeface="Times New Roman" charset="0"/>
                <a:ea typeface="Times New Roman" charset="0"/>
                <a:cs typeface="Times New Roman" charset="0"/>
              </a:rPr>
              <a:t>ANX</a:t>
            </a:r>
            <a:r>
              <a:rPr lang="en-US" sz="1350" baseline="-25000" dirty="0" err="1">
                <a:latin typeface="Times New Roman" charset="0"/>
                <a:ea typeface="Times New Roman" charset="0"/>
                <a:cs typeface="Times New Roman" charset="0"/>
              </a:rPr>
              <a:t>g</a:t>
            </a:r>
            <a:endParaRPr lang="en-US" sz="1350" dirty="0">
              <a:latin typeface="Times New Roman" charset="0"/>
              <a:ea typeface="Times New Roman" charset="0"/>
              <a:cs typeface="Times New Roman" charset="0"/>
            </a:endParaRPr>
          </a:p>
        </p:txBody>
      </p:sp>
      <p:sp>
        <p:nvSpPr>
          <p:cNvPr id="152" name="TextBox 151">
            <a:extLst>
              <a:ext uri="{FF2B5EF4-FFF2-40B4-BE49-F238E27FC236}">
                <a16:creationId xmlns:a16="http://schemas.microsoft.com/office/drawing/2014/main" id="{782A46D5-2224-4947-960B-7DC7B5183286}"/>
              </a:ext>
            </a:extLst>
          </p:cNvPr>
          <p:cNvSpPr txBox="1"/>
          <p:nvPr/>
        </p:nvSpPr>
        <p:spPr>
          <a:xfrm>
            <a:off x="3835140" y="5275652"/>
            <a:ext cx="448617" cy="507831"/>
          </a:xfrm>
          <a:prstGeom prst="rect">
            <a:avLst/>
          </a:prstGeom>
          <a:noFill/>
        </p:spPr>
        <p:txBody>
          <a:bodyPr wrap="square" rtlCol="0">
            <a:spAutoFit/>
          </a:bodyPr>
          <a:lstStyle/>
          <a:p>
            <a:r>
              <a:rPr lang="en-US" sz="1350" dirty="0" err="1">
                <a:latin typeface="Times New Roman" panose="02020603050405020304" pitchFamily="18" charset="0"/>
                <a:cs typeface="Times New Roman" panose="02020603050405020304" pitchFamily="18" charset="0"/>
              </a:rPr>
              <a:t>u</a:t>
            </a:r>
            <a:r>
              <a:rPr lang="en-US" sz="1350" baseline="-25000" dirty="0" err="1">
                <a:latin typeface="Times New Roman" panose="02020603050405020304" pitchFamily="18" charset="0"/>
                <a:cs typeface="Times New Roman" panose="02020603050405020304" pitchFamily="18" charset="0"/>
              </a:rPr>
              <a:t>SCZ</a:t>
            </a:r>
            <a:endParaRPr lang="en-US" sz="1350" dirty="0">
              <a:latin typeface="Times New Roman" panose="02020603050405020304" pitchFamily="18" charset="0"/>
              <a:cs typeface="Times New Roman" panose="02020603050405020304" pitchFamily="18" charset="0"/>
            </a:endParaRPr>
          </a:p>
        </p:txBody>
      </p:sp>
      <p:sp>
        <p:nvSpPr>
          <p:cNvPr id="153" name="TextBox 152">
            <a:extLst>
              <a:ext uri="{FF2B5EF4-FFF2-40B4-BE49-F238E27FC236}">
                <a16:creationId xmlns:a16="http://schemas.microsoft.com/office/drawing/2014/main" id="{A82B70DA-B06E-4349-87A4-C44617694397}"/>
              </a:ext>
            </a:extLst>
          </p:cNvPr>
          <p:cNvSpPr txBox="1"/>
          <p:nvPr/>
        </p:nvSpPr>
        <p:spPr>
          <a:xfrm>
            <a:off x="4762678" y="5276912"/>
            <a:ext cx="448617" cy="300082"/>
          </a:xfrm>
          <a:prstGeom prst="rect">
            <a:avLst/>
          </a:prstGeom>
          <a:noFill/>
        </p:spPr>
        <p:txBody>
          <a:bodyPr wrap="square" rtlCol="0">
            <a:spAutoFit/>
          </a:bodyPr>
          <a:lstStyle/>
          <a:p>
            <a:r>
              <a:rPr lang="en-US" sz="1350" dirty="0" err="1">
                <a:latin typeface="Times New Roman" panose="02020603050405020304" pitchFamily="18" charset="0"/>
                <a:cs typeface="Times New Roman" panose="02020603050405020304" pitchFamily="18" charset="0"/>
              </a:rPr>
              <a:t>u</a:t>
            </a:r>
            <a:r>
              <a:rPr lang="en-US" sz="1350" baseline="-25000" dirty="0" err="1">
                <a:latin typeface="Times New Roman" panose="02020603050405020304" pitchFamily="18" charset="0"/>
                <a:cs typeface="Times New Roman" panose="02020603050405020304" pitchFamily="18" charset="0"/>
              </a:rPr>
              <a:t>BIP</a:t>
            </a:r>
            <a:endParaRPr lang="en-US" sz="1350" dirty="0">
              <a:latin typeface="Times New Roman" panose="02020603050405020304" pitchFamily="18" charset="0"/>
              <a:cs typeface="Times New Roman" panose="02020603050405020304" pitchFamily="18" charset="0"/>
            </a:endParaRPr>
          </a:p>
        </p:txBody>
      </p:sp>
      <p:sp>
        <p:nvSpPr>
          <p:cNvPr id="154" name="TextBox 153">
            <a:extLst>
              <a:ext uri="{FF2B5EF4-FFF2-40B4-BE49-F238E27FC236}">
                <a16:creationId xmlns:a16="http://schemas.microsoft.com/office/drawing/2014/main" id="{8289586D-EFE6-0946-A439-717F60D2DEB1}"/>
              </a:ext>
            </a:extLst>
          </p:cNvPr>
          <p:cNvSpPr txBox="1"/>
          <p:nvPr/>
        </p:nvSpPr>
        <p:spPr>
          <a:xfrm>
            <a:off x="5989092" y="5278162"/>
            <a:ext cx="637546" cy="300082"/>
          </a:xfrm>
          <a:prstGeom prst="rect">
            <a:avLst/>
          </a:prstGeom>
          <a:noFill/>
        </p:spPr>
        <p:txBody>
          <a:bodyPr wrap="square" rtlCol="0">
            <a:spAutoFit/>
          </a:bodyPr>
          <a:lstStyle/>
          <a:p>
            <a:r>
              <a:rPr lang="en-US" sz="1350" dirty="0" err="1">
                <a:latin typeface="Times New Roman" panose="02020603050405020304" pitchFamily="18" charset="0"/>
                <a:cs typeface="Times New Roman" panose="02020603050405020304" pitchFamily="18" charset="0"/>
              </a:rPr>
              <a:t>u</a:t>
            </a:r>
            <a:r>
              <a:rPr lang="en-US" sz="1350" baseline="-25000" dirty="0" err="1">
                <a:latin typeface="Times New Roman" panose="02020603050405020304" pitchFamily="18" charset="0"/>
                <a:cs typeface="Times New Roman" panose="02020603050405020304" pitchFamily="18" charset="0"/>
              </a:rPr>
              <a:t>MDD</a:t>
            </a:r>
            <a:endParaRPr lang="en-US" sz="1350" dirty="0">
              <a:latin typeface="Times New Roman" panose="02020603050405020304" pitchFamily="18" charset="0"/>
              <a:cs typeface="Times New Roman" panose="02020603050405020304" pitchFamily="18" charset="0"/>
            </a:endParaRPr>
          </a:p>
        </p:txBody>
      </p:sp>
      <p:sp>
        <p:nvSpPr>
          <p:cNvPr id="155" name="TextBox 154">
            <a:extLst>
              <a:ext uri="{FF2B5EF4-FFF2-40B4-BE49-F238E27FC236}">
                <a16:creationId xmlns:a16="http://schemas.microsoft.com/office/drawing/2014/main" id="{7EA05DB3-89E2-7241-8E38-ED437CAC21E8}"/>
              </a:ext>
            </a:extLst>
          </p:cNvPr>
          <p:cNvSpPr txBox="1"/>
          <p:nvPr/>
        </p:nvSpPr>
        <p:spPr>
          <a:xfrm>
            <a:off x="7193640" y="5296843"/>
            <a:ext cx="637546" cy="300082"/>
          </a:xfrm>
          <a:prstGeom prst="rect">
            <a:avLst/>
          </a:prstGeom>
          <a:noFill/>
        </p:spPr>
        <p:txBody>
          <a:bodyPr wrap="square" rtlCol="0">
            <a:spAutoFit/>
          </a:bodyPr>
          <a:lstStyle/>
          <a:p>
            <a:r>
              <a:rPr lang="en-US" sz="1350" dirty="0" err="1">
                <a:latin typeface="Times New Roman" panose="02020603050405020304" pitchFamily="18" charset="0"/>
                <a:cs typeface="Times New Roman" panose="02020603050405020304" pitchFamily="18" charset="0"/>
              </a:rPr>
              <a:t>u</a:t>
            </a:r>
            <a:r>
              <a:rPr lang="en-US" sz="1350" baseline="-25000" dirty="0" err="1">
                <a:latin typeface="Times New Roman" panose="02020603050405020304" pitchFamily="18" charset="0"/>
                <a:cs typeface="Times New Roman" panose="02020603050405020304" pitchFamily="18" charset="0"/>
              </a:rPr>
              <a:t>PTSD</a:t>
            </a:r>
            <a:endParaRPr lang="en-US" sz="1350" dirty="0">
              <a:latin typeface="Times New Roman" panose="02020603050405020304" pitchFamily="18" charset="0"/>
              <a:cs typeface="Times New Roman" panose="02020603050405020304" pitchFamily="18" charset="0"/>
            </a:endParaRPr>
          </a:p>
        </p:txBody>
      </p:sp>
      <p:sp>
        <p:nvSpPr>
          <p:cNvPr id="156" name="TextBox 155">
            <a:extLst>
              <a:ext uri="{FF2B5EF4-FFF2-40B4-BE49-F238E27FC236}">
                <a16:creationId xmlns:a16="http://schemas.microsoft.com/office/drawing/2014/main" id="{D8E7C7AB-361E-AC48-AE66-23ADEE7091BE}"/>
              </a:ext>
            </a:extLst>
          </p:cNvPr>
          <p:cNvSpPr txBox="1"/>
          <p:nvPr/>
        </p:nvSpPr>
        <p:spPr>
          <a:xfrm>
            <a:off x="8290420" y="5274301"/>
            <a:ext cx="637546" cy="300082"/>
          </a:xfrm>
          <a:prstGeom prst="rect">
            <a:avLst/>
          </a:prstGeom>
          <a:noFill/>
        </p:spPr>
        <p:txBody>
          <a:bodyPr wrap="square" rtlCol="0">
            <a:spAutoFit/>
          </a:bodyPr>
          <a:lstStyle/>
          <a:p>
            <a:r>
              <a:rPr lang="en-US" sz="1350" dirty="0" err="1">
                <a:latin typeface="Times New Roman" panose="02020603050405020304" pitchFamily="18" charset="0"/>
                <a:cs typeface="Times New Roman" panose="02020603050405020304" pitchFamily="18" charset="0"/>
              </a:rPr>
              <a:t>u</a:t>
            </a:r>
            <a:r>
              <a:rPr lang="en-US" sz="1350" baseline="-25000" dirty="0" err="1">
                <a:latin typeface="Times New Roman" panose="02020603050405020304" pitchFamily="18" charset="0"/>
                <a:cs typeface="Times New Roman" panose="02020603050405020304" pitchFamily="18" charset="0"/>
              </a:rPr>
              <a:t>ANX</a:t>
            </a:r>
            <a:endParaRPr lang="en-US" sz="1350" dirty="0">
              <a:latin typeface="Times New Roman" panose="02020603050405020304" pitchFamily="18" charset="0"/>
              <a:cs typeface="Times New Roman" panose="02020603050405020304" pitchFamily="18" charset="0"/>
            </a:endParaRPr>
          </a:p>
        </p:txBody>
      </p:sp>
      <p:sp>
        <p:nvSpPr>
          <p:cNvPr id="164" name="TextBox 163">
            <a:extLst>
              <a:ext uri="{FF2B5EF4-FFF2-40B4-BE49-F238E27FC236}">
                <a16:creationId xmlns:a16="http://schemas.microsoft.com/office/drawing/2014/main" id="{0F1C680D-9015-1241-AC40-7F811A90D98A}"/>
              </a:ext>
            </a:extLst>
          </p:cNvPr>
          <p:cNvSpPr txBox="1"/>
          <p:nvPr/>
        </p:nvSpPr>
        <p:spPr>
          <a:xfrm>
            <a:off x="3768084" y="2622240"/>
            <a:ext cx="850080" cy="646331"/>
          </a:xfrm>
          <a:prstGeom prst="rect">
            <a:avLst/>
          </a:prstGeom>
          <a:noFill/>
          <a:ln>
            <a:solidFill>
              <a:schemeClr val="tx1"/>
            </a:solidFill>
          </a:ln>
        </p:spPr>
        <p:txBody>
          <a:bodyPr wrap="square" rtlCol="0">
            <a:spAutoFit/>
          </a:bodyPr>
          <a:lstStyle/>
          <a:p>
            <a:pPr algn="ctr"/>
            <a:endParaRPr lang="en-US" sz="1200" dirty="0">
              <a:latin typeface="Times New Roman" charset="0"/>
              <a:ea typeface="Times New Roman" charset="0"/>
              <a:cs typeface="Times New Roman" charset="0"/>
            </a:endParaRPr>
          </a:p>
          <a:p>
            <a:pPr algn="ctr"/>
            <a:r>
              <a:rPr lang="en-US" sz="1200" dirty="0">
                <a:latin typeface="Times New Roman" charset="0"/>
                <a:ea typeface="Times New Roman" charset="0"/>
                <a:cs typeface="Times New Roman" charset="0"/>
              </a:rPr>
              <a:t>r</a:t>
            </a:r>
            <a:r>
              <a:rPr lang="is-IS" sz="1200" dirty="0">
                <a:latin typeface="Times New Roman" charset="0"/>
                <a:ea typeface="Times New Roman" charset="0"/>
                <a:cs typeface="Times New Roman" charset="0"/>
              </a:rPr>
              <a:t>s4552973</a:t>
            </a:r>
          </a:p>
          <a:p>
            <a:pPr algn="ctr"/>
            <a:endParaRPr lang="en-US" sz="1200" dirty="0">
              <a:latin typeface="Times New Roman" charset="0"/>
              <a:ea typeface="Times New Roman" charset="0"/>
              <a:cs typeface="Times New Roman" charset="0"/>
            </a:endParaRPr>
          </a:p>
        </p:txBody>
      </p:sp>
      <p:cxnSp>
        <p:nvCxnSpPr>
          <p:cNvPr id="165" name="Straight Arrow Connector 164">
            <a:extLst>
              <a:ext uri="{FF2B5EF4-FFF2-40B4-BE49-F238E27FC236}">
                <a16:creationId xmlns:a16="http://schemas.microsoft.com/office/drawing/2014/main" id="{CB2EBF3A-98E8-2849-8FDB-573CC3373B07}"/>
              </a:ext>
            </a:extLst>
          </p:cNvPr>
          <p:cNvCxnSpPr>
            <a:stCxn id="164" idx="3"/>
          </p:cNvCxnSpPr>
          <p:nvPr/>
        </p:nvCxnSpPr>
        <p:spPr>
          <a:xfrm>
            <a:off x="4618164" y="2945406"/>
            <a:ext cx="1338249" cy="235"/>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66" name="TextBox 165">
            <a:extLst>
              <a:ext uri="{FF2B5EF4-FFF2-40B4-BE49-F238E27FC236}">
                <a16:creationId xmlns:a16="http://schemas.microsoft.com/office/drawing/2014/main" id="{9BA97842-B95C-AD4E-A49E-1866F3C86278}"/>
              </a:ext>
            </a:extLst>
          </p:cNvPr>
          <p:cNvSpPr txBox="1"/>
          <p:nvPr/>
        </p:nvSpPr>
        <p:spPr>
          <a:xfrm>
            <a:off x="4770362" y="2611223"/>
            <a:ext cx="1098378" cy="323165"/>
          </a:xfrm>
          <a:prstGeom prst="rect">
            <a:avLst/>
          </a:prstGeom>
          <a:solidFill>
            <a:schemeClr val="bg1"/>
          </a:solidFill>
        </p:spPr>
        <p:txBody>
          <a:bodyPr wrap="none" rtlCol="0">
            <a:spAutoFit/>
          </a:bodyPr>
          <a:lstStyle/>
          <a:p>
            <a:r>
              <a:rPr lang="en-US" sz="1500">
                <a:latin typeface="Times New Roman" charset="0"/>
                <a:ea typeface="Times New Roman" charset="0"/>
                <a:cs typeface="Times New Roman" charset="0"/>
              </a:rPr>
              <a:t>-.045 (.008)</a:t>
            </a:r>
          </a:p>
        </p:txBody>
      </p:sp>
      <p:cxnSp>
        <p:nvCxnSpPr>
          <p:cNvPr id="167" name="Curved Connector 166">
            <a:extLst>
              <a:ext uri="{FF2B5EF4-FFF2-40B4-BE49-F238E27FC236}">
                <a16:creationId xmlns:a16="http://schemas.microsoft.com/office/drawing/2014/main" id="{87EF7671-C425-B44F-B90D-3DB8845AF678}"/>
              </a:ext>
            </a:extLst>
          </p:cNvPr>
          <p:cNvCxnSpPr/>
          <p:nvPr/>
        </p:nvCxnSpPr>
        <p:spPr>
          <a:xfrm rot="5400000" flipH="1">
            <a:off x="3566803" y="2911510"/>
            <a:ext cx="363701" cy="9525"/>
          </a:xfrm>
          <a:prstGeom prst="curvedConnector5">
            <a:avLst>
              <a:gd name="adj1" fmla="val -16444"/>
              <a:gd name="adj2" fmla="val 3739929"/>
              <a:gd name="adj3" fmla="val 112059"/>
            </a:avLst>
          </a:prstGeom>
          <a:ln w="6350">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168" name="Oval 167">
            <a:extLst>
              <a:ext uri="{FF2B5EF4-FFF2-40B4-BE49-F238E27FC236}">
                <a16:creationId xmlns:a16="http://schemas.microsoft.com/office/drawing/2014/main" id="{0FEDA9D5-49DC-FD47-9012-8663F7814F44}"/>
              </a:ext>
            </a:extLst>
          </p:cNvPr>
          <p:cNvSpPr/>
          <p:nvPr/>
        </p:nvSpPr>
        <p:spPr>
          <a:xfrm>
            <a:off x="7044325" y="2001145"/>
            <a:ext cx="662940" cy="61722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a:solidFill>
                  <a:schemeClr val="tx1"/>
                </a:solidFill>
                <a:latin typeface="Times New Roman" charset="0"/>
                <a:ea typeface="Times New Roman" charset="0"/>
                <a:cs typeface="Times New Roman" charset="0"/>
              </a:rPr>
              <a:t>u</a:t>
            </a:r>
            <a:r>
              <a:rPr lang="en-US" sz="1500" i="1" baseline="-25000">
                <a:solidFill>
                  <a:schemeClr val="tx1"/>
                </a:solidFill>
                <a:latin typeface="Times New Roman" charset="0"/>
                <a:ea typeface="Times New Roman" charset="0"/>
                <a:cs typeface="Times New Roman" charset="0"/>
              </a:rPr>
              <a:t>p</a:t>
            </a:r>
            <a:endParaRPr lang="en-US" sz="1500">
              <a:solidFill>
                <a:schemeClr val="tx1"/>
              </a:solidFill>
              <a:latin typeface="Times New Roman" charset="0"/>
              <a:ea typeface="Times New Roman" charset="0"/>
              <a:cs typeface="Times New Roman" charset="0"/>
            </a:endParaRPr>
          </a:p>
        </p:txBody>
      </p:sp>
      <p:cxnSp>
        <p:nvCxnSpPr>
          <p:cNvPr id="169" name="Straight Arrow Connector 168">
            <a:extLst>
              <a:ext uri="{FF2B5EF4-FFF2-40B4-BE49-F238E27FC236}">
                <a16:creationId xmlns:a16="http://schemas.microsoft.com/office/drawing/2014/main" id="{CF59B9C1-AF26-8142-9E0C-9B5F98484897}"/>
              </a:ext>
            </a:extLst>
          </p:cNvPr>
          <p:cNvCxnSpPr/>
          <p:nvPr/>
        </p:nvCxnSpPr>
        <p:spPr>
          <a:xfrm flipH="1">
            <a:off x="6430906" y="2395480"/>
            <a:ext cx="590559" cy="249930"/>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70" name="TextBox 169">
            <a:extLst>
              <a:ext uri="{FF2B5EF4-FFF2-40B4-BE49-F238E27FC236}">
                <a16:creationId xmlns:a16="http://schemas.microsoft.com/office/drawing/2014/main" id="{80366A73-82AF-D243-93DB-1BE7F7CF2269}"/>
              </a:ext>
            </a:extLst>
          </p:cNvPr>
          <p:cNvSpPr txBox="1"/>
          <p:nvPr/>
        </p:nvSpPr>
        <p:spPr>
          <a:xfrm>
            <a:off x="6649990" y="2252606"/>
            <a:ext cx="365760" cy="253916"/>
          </a:xfrm>
          <a:prstGeom prst="rect">
            <a:avLst/>
          </a:prstGeom>
          <a:noFill/>
        </p:spPr>
        <p:txBody>
          <a:bodyPr wrap="square" rtlCol="0">
            <a:spAutoFit/>
          </a:bodyPr>
          <a:lstStyle/>
          <a:p>
            <a:r>
              <a:rPr lang="en-US" sz="1050" b="1">
                <a:latin typeface="Times New Roman" charset="0"/>
                <a:ea typeface="Times New Roman" charset="0"/>
                <a:cs typeface="Times New Roman" charset="0"/>
              </a:rPr>
              <a:t>1</a:t>
            </a:r>
          </a:p>
        </p:txBody>
      </p:sp>
      <p:cxnSp>
        <p:nvCxnSpPr>
          <p:cNvPr id="171" name="Curved Connector 170">
            <a:extLst>
              <a:ext uri="{FF2B5EF4-FFF2-40B4-BE49-F238E27FC236}">
                <a16:creationId xmlns:a16="http://schemas.microsoft.com/office/drawing/2014/main" id="{4D3EE2E0-61A6-8547-9192-7050C62C36A9}"/>
              </a:ext>
            </a:extLst>
          </p:cNvPr>
          <p:cNvCxnSpPr/>
          <p:nvPr/>
        </p:nvCxnSpPr>
        <p:spPr>
          <a:xfrm rot="16200000" flipH="1">
            <a:off x="7391960" y="2309755"/>
            <a:ext cx="436440" cy="9525"/>
          </a:xfrm>
          <a:prstGeom prst="curvedConnector5">
            <a:avLst>
              <a:gd name="adj1" fmla="val -1"/>
              <a:gd name="adj2" fmla="val 3240732"/>
              <a:gd name="adj3" fmla="val 100000"/>
            </a:avLst>
          </a:prstGeom>
          <a:ln w="6350">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172" name="TextBox 171">
            <a:extLst>
              <a:ext uri="{FF2B5EF4-FFF2-40B4-BE49-F238E27FC236}">
                <a16:creationId xmlns:a16="http://schemas.microsoft.com/office/drawing/2014/main" id="{5E19CD7F-13A7-FC4C-8DB9-B590C1C86CEA}"/>
              </a:ext>
            </a:extLst>
          </p:cNvPr>
          <p:cNvSpPr txBox="1"/>
          <p:nvPr/>
        </p:nvSpPr>
        <p:spPr>
          <a:xfrm>
            <a:off x="7945587" y="2123182"/>
            <a:ext cx="1034257" cy="323165"/>
          </a:xfrm>
          <a:prstGeom prst="rect">
            <a:avLst/>
          </a:prstGeom>
          <a:solidFill>
            <a:schemeClr val="bg1"/>
          </a:solidFill>
        </p:spPr>
        <p:txBody>
          <a:bodyPr wrap="none" rtlCol="0">
            <a:spAutoFit/>
          </a:bodyPr>
          <a:lstStyle/>
          <a:p>
            <a:r>
              <a:rPr lang="en-US" sz="1500">
                <a:latin typeface="Times New Roman" charset="0"/>
                <a:ea typeface="Times New Roman" charset="0"/>
                <a:cs typeface="Times New Roman" charset="0"/>
              </a:rPr>
              <a:t>.998 (.049)</a:t>
            </a:r>
          </a:p>
        </p:txBody>
      </p:sp>
      <p:sp>
        <p:nvSpPr>
          <p:cNvPr id="173" name="Oval 172">
            <a:extLst>
              <a:ext uri="{FF2B5EF4-FFF2-40B4-BE49-F238E27FC236}">
                <a16:creationId xmlns:a16="http://schemas.microsoft.com/office/drawing/2014/main" id="{B743EAA7-50F2-DE47-A0A2-39F059A73A98}"/>
              </a:ext>
            </a:extLst>
          </p:cNvPr>
          <p:cNvSpPr/>
          <p:nvPr/>
        </p:nvSpPr>
        <p:spPr>
          <a:xfrm rot="10800000">
            <a:off x="519011" y="3092018"/>
            <a:ext cx="547237" cy="3056881"/>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4" name="TextBox 173">
            <a:extLst>
              <a:ext uri="{FF2B5EF4-FFF2-40B4-BE49-F238E27FC236}">
                <a16:creationId xmlns:a16="http://schemas.microsoft.com/office/drawing/2014/main" id="{51913895-FDE6-B84D-BF31-0ADE4CC1D876}"/>
              </a:ext>
            </a:extLst>
          </p:cNvPr>
          <p:cNvSpPr txBox="1"/>
          <p:nvPr/>
        </p:nvSpPr>
        <p:spPr>
          <a:xfrm>
            <a:off x="3212826" y="2807776"/>
            <a:ext cx="365760" cy="253916"/>
          </a:xfrm>
          <a:prstGeom prst="rect">
            <a:avLst/>
          </a:prstGeom>
          <a:noFill/>
        </p:spPr>
        <p:txBody>
          <a:bodyPr wrap="square" rtlCol="0">
            <a:spAutoFit/>
          </a:bodyPr>
          <a:lstStyle/>
          <a:p>
            <a:r>
              <a:rPr lang="en-US" sz="1050" b="1">
                <a:latin typeface="Times New Roman" charset="0"/>
                <a:ea typeface="Times New Roman" charset="0"/>
                <a:cs typeface="Times New Roman" charset="0"/>
              </a:rPr>
              <a:t>1</a:t>
            </a:r>
          </a:p>
        </p:txBody>
      </p:sp>
      <p:sp>
        <p:nvSpPr>
          <p:cNvPr id="7" name="Oval 6">
            <a:extLst>
              <a:ext uri="{FF2B5EF4-FFF2-40B4-BE49-F238E27FC236}">
                <a16:creationId xmlns:a16="http://schemas.microsoft.com/office/drawing/2014/main" id="{369D2C55-0AE5-B447-B7BC-A55A213F0F2C}"/>
              </a:ext>
            </a:extLst>
          </p:cNvPr>
          <p:cNvSpPr/>
          <p:nvPr/>
        </p:nvSpPr>
        <p:spPr>
          <a:xfrm rot="5400000">
            <a:off x="3991070" y="1372789"/>
            <a:ext cx="895106" cy="2986847"/>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85339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A09D0-C1DE-2C44-B40D-AF384C739768}"/>
              </a:ext>
            </a:extLst>
          </p:cNvPr>
          <p:cNvSpPr>
            <a:spLocks noGrp="1"/>
          </p:cNvSpPr>
          <p:nvPr>
            <p:ph type="title"/>
          </p:nvPr>
        </p:nvSpPr>
        <p:spPr/>
        <p:txBody>
          <a:bodyPr/>
          <a:lstStyle/>
          <a:p>
            <a:r>
              <a:rPr lang="en-US" i="1" dirty="0" err="1"/>
              <a:t>commonfactorGWAS</a:t>
            </a:r>
            <a:r>
              <a:rPr lang="en-US" dirty="0"/>
              <a:t> </a:t>
            </a:r>
            <a:r>
              <a:rPr lang="en-US" dirty="0" err="1"/>
              <a:t>arugments</a:t>
            </a:r>
            <a:endParaRPr lang="en-US" dirty="0"/>
          </a:p>
        </p:txBody>
      </p:sp>
      <p:sp>
        <p:nvSpPr>
          <p:cNvPr id="3" name="Content Placeholder 2">
            <a:extLst>
              <a:ext uri="{FF2B5EF4-FFF2-40B4-BE49-F238E27FC236}">
                <a16:creationId xmlns:a16="http://schemas.microsoft.com/office/drawing/2014/main" id="{B6C8FC39-ECB9-174C-9029-B04A836DB098}"/>
              </a:ext>
            </a:extLst>
          </p:cNvPr>
          <p:cNvSpPr>
            <a:spLocks noGrp="1"/>
          </p:cNvSpPr>
          <p:nvPr>
            <p:ph idx="1"/>
          </p:nvPr>
        </p:nvSpPr>
        <p:spPr>
          <a:xfrm>
            <a:off x="628650" y="1825625"/>
            <a:ext cx="7886700" cy="5150362"/>
          </a:xfrm>
        </p:spPr>
        <p:txBody>
          <a:bodyPr>
            <a:normAutofit fontScale="85000" lnSpcReduction="20000"/>
          </a:bodyPr>
          <a:lstStyle/>
          <a:p>
            <a:r>
              <a:rPr lang="en-US" b="1" dirty="0" err="1"/>
              <a:t>covstruc</a:t>
            </a:r>
            <a:r>
              <a:rPr lang="en-US" dirty="0"/>
              <a:t>: The output from LDSC.</a:t>
            </a:r>
          </a:p>
          <a:p>
            <a:endParaRPr lang="en-US" dirty="0"/>
          </a:p>
          <a:p>
            <a:r>
              <a:rPr lang="en-US" b="1" dirty="0"/>
              <a:t>SNPs</a:t>
            </a:r>
            <a:r>
              <a:rPr lang="en-US" dirty="0"/>
              <a:t>: The output from </a:t>
            </a:r>
            <a:r>
              <a:rPr lang="en-US" dirty="0" err="1"/>
              <a:t>sumstats</a:t>
            </a:r>
            <a:r>
              <a:rPr lang="en-US" dirty="0"/>
              <a:t>.</a:t>
            </a:r>
          </a:p>
          <a:p>
            <a:endParaRPr lang="en-US" dirty="0"/>
          </a:p>
          <a:p>
            <a:r>
              <a:rPr lang="en-US" b="1" dirty="0"/>
              <a:t>estimation</a:t>
            </a:r>
            <a:r>
              <a:rPr lang="en-US" dirty="0"/>
              <a:t>: Whether the models should be estimated using "DWLS" or "ML" estimation. The package default is "DWLS".</a:t>
            </a:r>
          </a:p>
          <a:p>
            <a:endParaRPr lang="en-US" dirty="0"/>
          </a:p>
          <a:p>
            <a:r>
              <a:rPr lang="en-US" b="1" dirty="0"/>
              <a:t>cores</a:t>
            </a:r>
            <a:r>
              <a:rPr lang="en-US" dirty="0"/>
              <a:t>: How many computer cores to use in parallel processing. The default is to use 1 less core than is available in the local environment.</a:t>
            </a:r>
          </a:p>
          <a:p>
            <a:endParaRPr lang="en-US" dirty="0"/>
          </a:p>
          <a:p>
            <a:r>
              <a:rPr lang="en-US" b="1" dirty="0" err="1"/>
              <a:t>toler</a:t>
            </a:r>
            <a:r>
              <a:rPr lang="en-US" dirty="0"/>
              <a:t>: What tolerance level to use for matrix inversions. This is only something that needs to be of concern if warning/error messages are produced to the effect of "matrix could not be inverted".</a:t>
            </a:r>
          </a:p>
          <a:p>
            <a:pPr marL="0" indent="0">
              <a:buNone/>
            </a:pPr>
            <a:endParaRPr lang="en-US" dirty="0"/>
          </a:p>
        </p:txBody>
      </p:sp>
    </p:spTree>
    <p:extLst>
      <p:ext uri="{BB962C8B-B14F-4D97-AF65-F5344CB8AC3E}">
        <p14:creationId xmlns:p14="http://schemas.microsoft.com/office/powerpoint/2010/main" val="1522809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A09D0-C1DE-2C44-B40D-AF384C739768}"/>
              </a:ext>
            </a:extLst>
          </p:cNvPr>
          <p:cNvSpPr>
            <a:spLocks noGrp="1"/>
          </p:cNvSpPr>
          <p:nvPr>
            <p:ph type="title"/>
          </p:nvPr>
        </p:nvSpPr>
        <p:spPr/>
        <p:txBody>
          <a:bodyPr/>
          <a:lstStyle/>
          <a:p>
            <a:r>
              <a:rPr lang="en-US" i="1" dirty="0" err="1"/>
              <a:t>commonfactorGWAS</a:t>
            </a:r>
            <a:r>
              <a:rPr lang="en-US" dirty="0"/>
              <a:t> </a:t>
            </a:r>
            <a:r>
              <a:rPr lang="en-US" dirty="0" err="1"/>
              <a:t>arugments</a:t>
            </a:r>
            <a:endParaRPr lang="en-US" dirty="0"/>
          </a:p>
        </p:txBody>
      </p:sp>
      <p:sp>
        <p:nvSpPr>
          <p:cNvPr id="3" name="Content Placeholder 2">
            <a:extLst>
              <a:ext uri="{FF2B5EF4-FFF2-40B4-BE49-F238E27FC236}">
                <a16:creationId xmlns:a16="http://schemas.microsoft.com/office/drawing/2014/main" id="{B6C8FC39-ECB9-174C-9029-B04A836DB098}"/>
              </a:ext>
            </a:extLst>
          </p:cNvPr>
          <p:cNvSpPr>
            <a:spLocks noGrp="1"/>
          </p:cNvSpPr>
          <p:nvPr>
            <p:ph idx="1"/>
          </p:nvPr>
        </p:nvSpPr>
        <p:spPr>
          <a:xfrm>
            <a:off x="628650" y="1825625"/>
            <a:ext cx="7886700" cy="5150362"/>
          </a:xfrm>
        </p:spPr>
        <p:txBody>
          <a:bodyPr>
            <a:normAutofit lnSpcReduction="10000"/>
          </a:bodyPr>
          <a:lstStyle/>
          <a:p>
            <a:r>
              <a:rPr lang="en-US" b="1" dirty="0"/>
              <a:t>parallel</a:t>
            </a:r>
            <a:r>
              <a:rPr lang="en-US" dirty="0"/>
              <a:t>: An optional argument specifying whether you want the function to be run in parallel, or to be run serially. </a:t>
            </a:r>
          </a:p>
          <a:p>
            <a:endParaRPr lang="en-US" dirty="0"/>
          </a:p>
          <a:p>
            <a:r>
              <a:rPr lang="en-US" b="1" dirty="0"/>
              <a:t>GC</a:t>
            </a:r>
            <a:r>
              <a:rPr lang="en-US" dirty="0"/>
              <a:t>: Level of Genomic Control (GC) you want the function to use. The default is 'standard' which adjusts the univariate GWAS standard errors by multiplying them by the square root of the univariate LDSC intercept. </a:t>
            </a:r>
          </a:p>
          <a:p>
            <a:endParaRPr lang="en-US" dirty="0"/>
          </a:p>
          <a:p>
            <a:r>
              <a:rPr lang="en-US" b="1" dirty="0"/>
              <a:t>MPI</a:t>
            </a:r>
            <a:r>
              <a:rPr lang="en-US" dirty="0"/>
              <a:t>: Whether the function should use multi-node processing (i.e., MPI). </a:t>
            </a:r>
          </a:p>
        </p:txBody>
      </p:sp>
    </p:spTree>
    <p:extLst>
      <p:ext uri="{BB962C8B-B14F-4D97-AF65-F5344CB8AC3E}">
        <p14:creationId xmlns:p14="http://schemas.microsoft.com/office/powerpoint/2010/main" val="439614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Oval 70">
            <a:extLst>
              <a:ext uri="{FF2B5EF4-FFF2-40B4-BE49-F238E27FC236}">
                <a16:creationId xmlns:a16="http://schemas.microsoft.com/office/drawing/2014/main" id="{5C359106-6375-F147-9017-C21AFE27394F}"/>
              </a:ext>
            </a:extLst>
          </p:cNvPr>
          <p:cNvSpPr/>
          <p:nvPr/>
        </p:nvSpPr>
        <p:spPr>
          <a:xfrm>
            <a:off x="2387885" y="3789289"/>
            <a:ext cx="412871" cy="412871"/>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25" i="1" dirty="0">
                <a:solidFill>
                  <a:schemeClr val="tx1"/>
                </a:solidFill>
                <a:latin typeface="Times New Roman" charset="0"/>
                <a:ea typeface="Times New Roman" charset="0"/>
                <a:cs typeface="Times New Roman" charset="0"/>
              </a:rPr>
              <a:t>F</a:t>
            </a:r>
            <a:r>
              <a:rPr lang="en-US" sz="825" i="1" baseline="-25000" dirty="0">
                <a:solidFill>
                  <a:schemeClr val="tx1"/>
                </a:solidFill>
                <a:latin typeface="Times New Roman" charset="0"/>
                <a:ea typeface="Times New Roman" charset="0"/>
                <a:cs typeface="Times New Roman" charset="0"/>
              </a:rPr>
              <a:t>G</a:t>
            </a:r>
            <a:endParaRPr lang="en-US" sz="825" i="1" dirty="0">
              <a:solidFill>
                <a:schemeClr val="tx1"/>
              </a:solidFill>
              <a:latin typeface="Times New Roman" charset="0"/>
              <a:ea typeface="Times New Roman" charset="0"/>
              <a:cs typeface="Times New Roman" charset="0"/>
            </a:endParaRPr>
          </a:p>
        </p:txBody>
      </p:sp>
      <p:cxnSp>
        <p:nvCxnSpPr>
          <p:cNvPr id="72" name="Straight Arrow Connector 71">
            <a:extLst>
              <a:ext uri="{FF2B5EF4-FFF2-40B4-BE49-F238E27FC236}">
                <a16:creationId xmlns:a16="http://schemas.microsoft.com/office/drawing/2014/main" id="{00030B31-178F-074B-80FE-4CE99D9924BC}"/>
              </a:ext>
            </a:extLst>
          </p:cNvPr>
          <p:cNvCxnSpPr/>
          <p:nvPr/>
        </p:nvCxnSpPr>
        <p:spPr>
          <a:xfrm flipH="1">
            <a:off x="1124765" y="4098113"/>
            <a:ext cx="1277583" cy="923691"/>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73" name="Oval 72">
            <a:extLst>
              <a:ext uri="{FF2B5EF4-FFF2-40B4-BE49-F238E27FC236}">
                <a16:creationId xmlns:a16="http://schemas.microsoft.com/office/drawing/2014/main" id="{9E5373DA-E629-FE40-AADC-C472F770CEE5}"/>
              </a:ext>
            </a:extLst>
          </p:cNvPr>
          <p:cNvSpPr/>
          <p:nvPr/>
        </p:nvSpPr>
        <p:spPr>
          <a:xfrm>
            <a:off x="968963" y="5569898"/>
            <a:ext cx="278220" cy="25039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schemeClr val="tx1"/>
              </a:solidFill>
              <a:latin typeface="Times New Roman" charset="0"/>
              <a:ea typeface="Times New Roman" charset="0"/>
              <a:cs typeface="Times New Roman" charset="0"/>
            </a:endParaRPr>
          </a:p>
        </p:txBody>
      </p:sp>
      <p:cxnSp>
        <p:nvCxnSpPr>
          <p:cNvPr id="74" name="Straight Arrow Connector 73">
            <a:extLst>
              <a:ext uri="{FF2B5EF4-FFF2-40B4-BE49-F238E27FC236}">
                <a16:creationId xmlns:a16="http://schemas.microsoft.com/office/drawing/2014/main" id="{B227CE0F-E465-A143-8F10-6606F2A7459F}"/>
              </a:ext>
            </a:extLst>
          </p:cNvPr>
          <p:cNvCxnSpPr/>
          <p:nvPr/>
        </p:nvCxnSpPr>
        <p:spPr>
          <a:xfrm flipV="1">
            <a:off x="1108073" y="5347322"/>
            <a:ext cx="0" cy="222576"/>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5" name="Curved Connector 74">
            <a:extLst>
              <a:ext uri="{FF2B5EF4-FFF2-40B4-BE49-F238E27FC236}">
                <a16:creationId xmlns:a16="http://schemas.microsoft.com/office/drawing/2014/main" id="{AEFE6F34-02CD-4040-ADAD-16A5F5A15AD3}"/>
              </a:ext>
            </a:extLst>
          </p:cNvPr>
          <p:cNvCxnSpPr/>
          <p:nvPr/>
        </p:nvCxnSpPr>
        <p:spPr>
          <a:xfrm rot="5400000">
            <a:off x="1108073" y="5685261"/>
            <a:ext cx="4637" cy="196732"/>
          </a:xfrm>
          <a:prstGeom prst="curvedConnector3">
            <a:avLst>
              <a:gd name="adj1" fmla="val 2590811"/>
            </a:avLst>
          </a:prstGeom>
          <a:ln w="6350">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18912C62-765C-0143-A9F9-70D4D81D8579}"/>
              </a:ext>
            </a:extLst>
          </p:cNvPr>
          <p:cNvSpPr txBox="1"/>
          <p:nvPr/>
        </p:nvSpPr>
        <p:spPr>
          <a:xfrm>
            <a:off x="1024606" y="5430789"/>
            <a:ext cx="237767" cy="219291"/>
          </a:xfrm>
          <a:prstGeom prst="rect">
            <a:avLst/>
          </a:prstGeom>
          <a:noFill/>
        </p:spPr>
        <p:txBody>
          <a:bodyPr wrap="square" rtlCol="0">
            <a:spAutoFit/>
          </a:bodyPr>
          <a:lstStyle/>
          <a:p>
            <a:r>
              <a:rPr lang="en-US" sz="825" b="1" dirty="0">
                <a:latin typeface="Times New Roman" charset="0"/>
                <a:ea typeface="Times New Roman" charset="0"/>
                <a:cs typeface="Times New Roman" charset="0"/>
              </a:rPr>
              <a:t>1</a:t>
            </a:r>
          </a:p>
        </p:txBody>
      </p:sp>
      <p:cxnSp>
        <p:nvCxnSpPr>
          <p:cNvPr id="77" name="Straight Arrow Connector 76">
            <a:extLst>
              <a:ext uri="{FF2B5EF4-FFF2-40B4-BE49-F238E27FC236}">
                <a16:creationId xmlns:a16="http://schemas.microsoft.com/office/drawing/2014/main" id="{55D8C1F5-662B-7447-B503-C1FC2CF80511}"/>
              </a:ext>
            </a:extLst>
          </p:cNvPr>
          <p:cNvCxnSpPr/>
          <p:nvPr/>
        </p:nvCxnSpPr>
        <p:spPr>
          <a:xfrm flipH="1">
            <a:off x="1764672" y="4158390"/>
            <a:ext cx="683677" cy="852286"/>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78" name="Oval 77">
            <a:extLst>
              <a:ext uri="{FF2B5EF4-FFF2-40B4-BE49-F238E27FC236}">
                <a16:creationId xmlns:a16="http://schemas.microsoft.com/office/drawing/2014/main" id="{C03681E4-6352-D44A-8EEF-A00FA9A1D2CE}"/>
              </a:ext>
            </a:extLst>
          </p:cNvPr>
          <p:cNvSpPr/>
          <p:nvPr/>
        </p:nvSpPr>
        <p:spPr>
          <a:xfrm>
            <a:off x="1608869" y="5569898"/>
            <a:ext cx="278220" cy="25039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schemeClr val="tx1"/>
              </a:solidFill>
              <a:latin typeface="Times New Roman" charset="0"/>
              <a:ea typeface="Times New Roman" charset="0"/>
              <a:cs typeface="Times New Roman" charset="0"/>
            </a:endParaRPr>
          </a:p>
        </p:txBody>
      </p:sp>
      <p:cxnSp>
        <p:nvCxnSpPr>
          <p:cNvPr id="79" name="Straight Arrow Connector 78">
            <a:extLst>
              <a:ext uri="{FF2B5EF4-FFF2-40B4-BE49-F238E27FC236}">
                <a16:creationId xmlns:a16="http://schemas.microsoft.com/office/drawing/2014/main" id="{D6603CB0-F712-6E4B-BD98-D987F11C95B3}"/>
              </a:ext>
            </a:extLst>
          </p:cNvPr>
          <p:cNvCxnSpPr/>
          <p:nvPr/>
        </p:nvCxnSpPr>
        <p:spPr>
          <a:xfrm flipV="1">
            <a:off x="1747979" y="5347322"/>
            <a:ext cx="0" cy="222576"/>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0" name="Curved Connector 79">
            <a:extLst>
              <a:ext uri="{FF2B5EF4-FFF2-40B4-BE49-F238E27FC236}">
                <a16:creationId xmlns:a16="http://schemas.microsoft.com/office/drawing/2014/main" id="{C056CCE7-FF75-244A-A1B6-4B6093DED376}"/>
              </a:ext>
            </a:extLst>
          </p:cNvPr>
          <p:cNvCxnSpPr/>
          <p:nvPr/>
        </p:nvCxnSpPr>
        <p:spPr>
          <a:xfrm rot="5400000">
            <a:off x="1747979" y="5685261"/>
            <a:ext cx="4637" cy="196732"/>
          </a:xfrm>
          <a:prstGeom prst="curvedConnector3">
            <a:avLst>
              <a:gd name="adj1" fmla="val 2590811"/>
            </a:avLst>
          </a:prstGeom>
          <a:ln w="6350">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0342B7B3-84CD-744D-885D-F4C82E7F7321}"/>
              </a:ext>
            </a:extLst>
          </p:cNvPr>
          <p:cNvCxnSpPr/>
          <p:nvPr/>
        </p:nvCxnSpPr>
        <p:spPr>
          <a:xfrm flipH="1">
            <a:off x="2568729" y="4218854"/>
            <a:ext cx="25592" cy="814079"/>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83" name="Oval 82">
            <a:extLst>
              <a:ext uri="{FF2B5EF4-FFF2-40B4-BE49-F238E27FC236}">
                <a16:creationId xmlns:a16="http://schemas.microsoft.com/office/drawing/2014/main" id="{5568DE5E-6248-7145-9BB7-C921652E48CE}"/>
              </a:ext>
            </a:extLst>
          </p:cNvPr>
          <p:cNvSpPr/>
          <p:nvPr/>
        </p:nvSpPr>
        <p:spPr>
          <a:xfrm>
            <a:off x="2415707" y="5569898"/>
            <a:ext cx="289349" cy="25039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schemeClr val="tx1"/>
              </a:solidFill>
              <a:latin typeface="Times New Roman" charset="0"/>
              <a:ea typeface="Times New Roman" charset="0"/>
              <a:cs typeface="Times New Roman" charset="0"/>
            </a:endParaRPr>
          </a:p>
        </p:txBody>
      </p:sp>
      <p:cxnSp>
        <p:nvCxnSpPr>
          <p:cNvPr id="84" name="Straight Arrow Connector 83">
            <a:extLst>
              <a:ext uri="{FF2B5EF4-FFF2-40B4-BE49-F238E27FC236}">
                <a16:creationId xmlns:a16="http://schemas.microsoft.com/office/drawing/2014/main" id="{C14DF30E-EE9F-EB43-8D4E-B4405857587C}"/>
              </a:ext>
            </a:extLst>
          </p:cNvPr>
          <p:cNvCxnSpPr/>
          <p:nvPr/>
        </p:nvCxnSpPr>
        <p:spPr>
          <a:xfrm flipV="1">
            <a:off x="2554817" y="5347322"/>
            <a:ext cx="0" cy="222576"/>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5" name="Curved Connector 84">
            <a:extLst>
              <a:ext uri="{FF2B5EF4-FFF2-40B4-BE49-F238E27FC236}">
                <a16:creationId xmlns:a16="http://schemas.microsoft.com/office/drawing/2014/main" id="{DB707744-3441-3A4B-B7BF-8ABE94FC723C}"/>
              </a:ext>
            </a:extLst>
          </p:cNvPr>
          <p:cNvCxnSpPr/>
          <p:nvPr/>
        </p:nvCxnSpPr>
        <p:spPr>
          <a:xfrm rot="5400000">
            <a:off x="2558344" y="5671760"/>
            <a:ext cx="4637" cy="196732"/>
          </a:xfrm>
          <a:prstGeom prst="curvedConnector3">
            <a:avLst>
              <a:gd name="adj1" fmla="val 2590811"/>
            </a:avLst>
          </a:prstGeom>
          <a:ln w="6350">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25ABA61F-DCD6-7140-8F7C-2D4B5D24C70E}"/>
              </a:ext>
            </a:extLst>
          </p:cNvPr>
          <p:cNvCxnSpPr/>
          <p:nvPr/>
        </p:nvCxnSpPr>
        <p:spPr>
          <a:xfrm>
            <a:off x="2693928" y="4178797"/>
            <a:ext cx="706679" cy="834661"/>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88" name="Oval 87">
            <a:extLst>
              <a:ext uri="{FF2B5EF4-FFF2-40B4-BE49-F238E27FC236}">
                <a16:creationId xmlns:a16="http://schemas.microsoft.com/office/drawing/2014/main" id="{FD9A9F26-F33D-0642-A4AF-23C5A958B679}"/>
              </a:ext>
            </a:extLst>
          </p:cNvPr>
          <p:cNvSpPr/>
          <p:nvPr/>
        </p:nvSpPr>
        <p:spPr>
          <a:xfrm>
            <a:off x="3250723" y="5569898"/>
            <a:ext cx="287897" cy="25039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schemeClr val="tx1"/>
              </a:solidFill>
              <a:latin typeface="Times New Roman" charset="0"/>
              <a:ea typeface="Times New Roman" charset="0"/>
              <a:cs typeface="Times New Roman" charset="0"/>
            </a:endParaRPr>
          </a:p>
        </p:txBody>
      </p:sp>
      <p:cxnSp>
        <p:nvCxnSpPr>
          <p:cNvPr id="89" name="Straight Arrow Connector 88">
            <a:extLst>
              <a:ext uri="{FF2B5EF4-FFF2-40B4-BE49-F238E27FC236}">
                <a16:creationId xmlns:a16="http://schemas.microsoft.com/office/drawing/2014/main" id="{D36FD748-B304-994A-A9E3-62241A4CE2C9}"/>
              </a:ext>
            </a:extLst>
          </p:cNvPr>
          <p:cNvCxnSpPr/>
          <p:nvPr/>
        </p:nvCxnSpPr>
        <p:spPr>
          <a:xfrm flipV="1">
            <a:off x="3389477" y="5347322"/>
            <a:ext cx="0" cy="222576"/>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0" name="Curved Connector 89">
            <a:extLst>
              <a:ext uri="{FF2B5EF4-FFF2-40B4-BE49-F238E27FC236}">
                <a16:creationId xmlns:a16="http://schemas.microsoft.com/office/drawing/2014/main" id="{D7A17469-23EF-6A43-AE75-7FBF54BC4A4C}"/>
              </a:ext>
            </a:extLst>
          </p:cNvPr>
          <p:cNvCxnSpPr/>
          <p:nvPr/>
        </p:nvCxnSpPr>
        <p:spPr>
          <a:xfrm rot="5400000">
            <a:off x="3389478" y="5685261"/>
            <a:ext cx="4637" cy="196732"/>
          </a:xfrm>
          <a:prstGeom prst="curvedConnector3">
            <a:avLst>
              <a:gd name="adj1" fmla="val 2590811"/>
            </a:avLst>
          </a:prstGeom>
          <a:ln w="6350">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075C205F-C513-2545-ADE5-51D5B8759E69}"/>
              </a:ext>
            </a:extLst>
          </p:cNvPr>
          <p:cNvCxnSpPr/>
          <p:nvPr/>
        </p:nvCxnSpPr>
        <p:spPr>
          <a:xfrm>
            <a:off x="2794639" y="4073073"/>
            <a:ext cx="1327949" cy="940385"/>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6DA466A6-B3B6-D147-96DA-2410B0CA06C1}"/>
              </a:ext>
            </a:extLst>
          </p:cNvPr>
          <p:cNvSpPr/>
          <p:nvPr/>
        </p:nvSpPr>
        <p:spPr>
          <a:xfrm>
            <a:off x="3989505" y="5569898"/>
            <a:ext cx="299260" cy="25039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schemeClr val="tx1"/>
              </a:solidFill>
              <a:latin typeface="Times New Roman" charset="0"/>
              <a:ea typeface="Times New Roman" charset="0"/>
              <a:cs typeface="Times New Roman" charset="0"/>
            </a:endParaRPr>
          </a:p>
        </p:txBody>
      </p:sp>
      <p:cxnSp>
        <p:nvCxnSpPr>
          <p:cNvPr id="94" name="Curved Connector 93">
            <a:extLst>
              <a:ext uri="{FF2B5EF4-FFF2-40B4-BE49-F238E27FC236}">
                <a16:creationId xmlns:a16="http://schemas.microsoft.com/office/drawing/2014/main" id="{19AAC867-F161-FF48-89A9-6B8A045960F3}"/>
              </a:ext>
            </a:extLst>
          </p:cNvPr>
          <p:cNvCxnSpPr/>
          <p:nvPr/>
        </p:nvCxnSpPr>
        <p:spPr>
          <a:xfrm rot="5400000">
            <a:off x="4129543" y="5677842"/>
            <a:ext cx="4637" cy="196732"/>
          </a:xfrm>
          <a:prstGeom prst="curvedConnector3">
            <a:avLst>
              <a:gd name="adj1" fmla="val 2590811"/>
            </a:avLst>
          </a:prstGeom>
          <a:ln w="6350">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95" name="TextBox 94">
            <a:extLst>
              <a:ext uri="{FF2B5EF4-FFF2-40B4-BE49-F238E27FC236}">
                <a16:creationId xmlns:a16="http://schemas.microsoft.com/office/drawing/2014/main" id="{0144EEFC-8481-1F47-B0B9-E7F42AD1DC08}"/>
              </a:ext>
            </a:extLst>
          </p:cNvPr>
          <p:cNvSpPr txBox="1"/>
          <p:nvPr/>
        </p:nvSpPr>
        <p:spPr>
          <a:xfrm>
            <a:off x="3945919" y="5964971"/>
            <a:ext cx="184731" cy="219291"/>
          </a:xfrm>
          <a:prstGeom prst="rect">
            <a:avLst/>
          </a:prstGeom>
          <a:solidFill>
            <a:schemeClr val="bg1"/>
          </a:solidFill>
        </p:spPr>
        <p:txBody>
          <a:bodyPr wrap="none" rtlCol="0">
            <a:spAutoFit/>
          </a:bodyPr>
          <a:lstStyle/>
          <a:p>
            <a:endParaRPr lang="en-US" sz="825" dirty="0">
              <a:latin typeface="Times New Roman" charset="0"/>
              <a:ea typeface="Times New Roman" charset="0"/>
              <a:cs typeface="Times New Roman" charset="0"/>
            </a:endParaRPr>
          </a:p>
        </p:txBody>
      </p:sp>
      <p:sp>
        <p:nvSpPr>
          <p:cNvPr id="96" name="Oval 95">
            <a:extLst>
              <a:ext uri="{FF2B5EF4-FFF2-40B4-BE49-F238E27FC236}">
                <a16:creationId xmlns:a16="http://schemas.microsoft.com/office/drawing/2014/main" id="{6FFB9948-9E43-664F-AA1D-0B53B480EA9C}"/>
              </a:ext>
            </a:extLst>
          </p:cNvPr>
          <p:cNvSpPr/>
          <p:nvPr/>
        </p:nvSpPr>
        <p:spPr>
          <a:xfrm>
            <a:off x="949486" y="5005111"/>
            <a:ext cx="350558" cy="35055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25" dirty="0">
              <a:solidFill>
                <a:schemeClr val="tx1"/>
              </a:solidFill>
              <a:latin typeface="Times New Roman" charset="0"/>
              <a:ea typeface="Times New Roman" charset="0"/>
              <a:cs typeface="Times New Roman" charset="0"/>
            </a:endParaRPr>
          </a:p>
        </p:txBody>
      </p:sp>
      <p:sp>
        <p:nvSpPr>
          <p:cNvPr id="97" name="Oval 96">
            <a:extLst>
              <a:ext uri="{FF2B5EF4-FFF2-40B4-BE49-F238E27FC236}">
                <a16:creationId xmlns:a16="http://schemas.microsoft.com/office/drawing/2014/main" id="{83D49DAA-B8FB-E746-BFC7-F24BD23237D5}"/>
              </a:ext>
            </a:extLst>
          </p:cNvPr>
          <p:cNvSpPr/>
          <p:nvPr/>
        </p:nvSpPr>
        <p:spPr>
          <a:xfrm>
            <a:off x="1589393" y="4993982"/>
            <a:ext cx="350558" cy="35055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25" dirty="0">
              <a:solidFill>
                <a:schemeClr val="tx1"/>
              </a:solidFill>
              <a:latin typeface="Times New Roman" charset="0"/>
              <a:ea typeface="Times New Roman" charset="0"/>
              <a:cs typeface="Times New Roman" charset="0"/>
            </a:endParaRPr>
          </a:p>
        </p:txBody>
      </p:sp>
      <p:sp>
        <p:nvSpPr>
          <p:cNvPr id="98" name="Oval 97">
            <a:extLst>
              <a:ext uri="{FF2B5EF4-FFF2-40B4-BE49-F238E27FC236}">
                <a16:creationId xmlns:a16="http://schemas.microsoft.com/office/drawing/2014/main" id="{D8E6FD60-EF04-6A4C-95A5-75E36BAB5358}"/>
              </a:ext>
            </a:extLst>
          </p:cNvPr>
          <p:cNvSpPr/>
          <p:nvPr/>
        </p:nvSpPr>
        <p:spPr>
          <a:xfrm>
            <a:off x="2393449" y="5016239"/>
            <a:ext cx="350558" cy="35055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25" dirty="0">
              <a:solidFill>
                <a:schemeClr val="tx1"/>
              </a:solidFill>
              <a:latin typeface="Times New Roman" charset="0"/>
              <a:ea typeface="Times New Roman" charset="0"/>
              <a:cs typeface="Times New Roman" charset="0"/>
            </a:endParaRPr>
          </a:p>
        </p:txBody>
      </p:sp>
      <p:sp>
        <p:nvSpPr>
          <p:cNvPr id="99" name="Oval 98">
            <a:extLst>
              <a:ext uri="{FF2B5EF4-FFF2-40B4-BE49-F238E27FC236}">
                <a16:creationId xmlns:a16="http://schemas.microsoft.com/office/drawing/2014/main" id="{608938DB-0F0E-8B47-A4AB-B32ACF40DED4}"/>
              </a:ext>
            </a:extLst>
          </p:cNvPr>
          <p:cNvSpPr/>
          <p:nvPr/>
        </p:nvSpPr>
        <p:spPr>
          <a:xfrm>
            <a:off x="3189160" y="5013457"/>
            <a:ext cx="379439" cy="35055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25" dirty="0">
              <a:solidFill>
                <a:schemeClr val="tx1"/>
              </a:solidFill>
              <a:latin typeface="Times New Roman" charset="0"/>
              <a:ea typeface="Times New Roman" charset="0"/>
              <a:cs typeface="Times New Roman" charset="0"/>
            </a:endParaRPr>
          </a:p>
        </p:txBody>
      </p:sp>
      <p:sp>
        <p:nvSpPr>
          <p:cNvPr id="100" name="Oval 99">
            <a:extLst>
              <a:ext uri="{FF2B5EF4-FFF2-40B4-BE49-F238E27FC236}">
                <a16:creationId xmlns:a16="http://schemas.microsoft.com/office/drawing/2014/main" id="{86DAD487-3171-DF45-A3FE-7E44D8C92047}"/>
              </a:ext>
            </a:extLst>
          </p:cNvPr>
          <p:cNvSpPr/>
          <p:nvPr/>
        </p:nvSpPr>
        <p:spPr>
          <a:xfrm>
            <a:off x="3940353" y="5013457"/>
            <a:ext cx="364469" cy="35055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25" dirty="0">
              <a:solidFill>
                <a:schemeClr val="tx1"/>
              </a:solidFill>
              <a:latin typeface="Times New Roman" charset="0"/>
              <a:ea typeface="Times New Roman" charset="0"/>
              <a:cs typeface="Times New Roman" charset="0"/>
            </a:endParaRPr>
          </a:p>
        </p:txBody>
      </p:sp>
      <p:sp>
        <p:nvSpPr>
          <p:cNvPr id="101" name="Rectangle 100">
            <a:extLst>
              <a:ext uri="{FF2B5EF4-FFF2-40B4-BE49-F238E27FC236}">
                <a16:creationId xmlns:a16="http://schemas.microsoft.com/office/drawing/2014/main" id="{1860EBC4-4F52-0B4A-A777-09F800265F28}"/>
              </a:ext>
            </a:extLst>
          </p:cNvPr>
          <p:cNvSpPr/>
          <p:nvPr/>
        </p:nvSpPr>
        <p:spPr>
          <a:xfrm>
            <a:off x="832634" y="3836587"/>
            <a:ext cx="434024" cy="3589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825" dirty="0" err="1">
                <a:solidFill>
                  <a:schemeClr val="tx1"/>
                </a:solidFill>
                <a:latin typeface="Times New Roman" charset="0"/>
                <a:ea typeface="Times New Roman" charset="0"/>
                <a:cs typeface="Times New Roman" charset="0"/>
              </a:rPr>
              <a:t>SNP</a:t>
            </a:r>
            <a:r>
              <a:rPr lang="en-US" sz="825" baseline="-25000" dirty="0" err="1">
                <a:solidFill>
                  <a:schemeClr val="tx1"/>
                </a:solidFill>
                <a:latin typeface="Times New Roman" charset="0"/>
                <a:ea typeface="Times New Roman" charset="0"/>
                <a:cs typeface="Times New Roman" charset="0"/>
              </a:rPr>
              <a:t>m</a:t>
            </a:r>
            <a:endParaRPr lang="en-US" sz="825" dirty="0">
              <a:solidFill>
                <a:schemeClr val="tx1"/>
              </a:solidFill>
              <a:latin typeface="Times New Roman" charset="0"/>
              <a:ea typeface="Times New Roman" charset="0"/>
              <a:cs typeface="Times New Roman" charset="0"/>
            </a:endParaRPr>
          </a:p>
        </p:txBody>
      </p:sp>
      <p:cxnSp>
        <p:nvCxnSpPr>
          <p:cNvPr id="102" name="Straight Arrow Connector 101">
            <a:extLst>
              <a:ext uri="{FF2B5EF4-FFF2-40B4-BE49-F238E27FC236}">
                <a16:creationId xmlns:a16="http://schemas.microsoft.com/office/drawing/2014/main" id="{B5A4574F-A187-D040-9F95-70C654D274EB}"/>
              </a:ext>
            </a:extLst>
          </p:cNvPr>
          <p:cNvCxnSpPr/>
          <p:nvPr/>
        </p:nvCxnSpPr>
        <p:spPr>
          <a:xfrm flipV="1">
            <a:off x="1266658" y="4012418"/>
            <a:ext cx="1121227" cy="20314"/>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3" name="Curved Connector 102">
            <a:extLst>
              <a:ext uri="{FF2B5EF4-FFF2-40B4-BE49-F238E27FC236}">
                <a16:creationId xmlns:a16="http://schemas.microsoft.com/office/drawing/2014/main" id="{8FBC6FE9-F7F1-614C-963F-D50AAC51ACA7}"/>
              </a:ext>
            </a:extLst>
          </p:cNvPr>
          <p:cNvCxnSpPr/>
          <p:nvPr/>
        </p:nvCxnSpPr>
        <p:spPr>
          <a:xfrm rot="5400000" flipH="1">
            <a:off x="737552" y="4009083"/>
            <a:ext cx="177059" cy="4637"/>
          </a:xfrm>
          <a:prstGeom prst="curvedConnector5">
            <a:avLst>
              <a:gd name="adj1" fmla="val -9428"/>
              <a:gd name="adj2" fmla="val 4401323"/>
              <a:gd name="adj3" fmla="val 114142"/>
            </a:avLst>
          </a:prstGeom>
          <a:ln w="6350">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4" name="TextBox 103">
                <a:extLst>
                  <a:ext uri="{FF2B5EF4-FFF2-40B4-BE49-F238E27FC236}">
                    <a16:creationId xmlns:a16="http://schemas.microsoft.com/office/drawing/2014/main" id="{70D9D645-8CEA-8D4A-8DD9-B9DDD62BDC36}"/>
                  </a:ext>
                </a:extLst>
              </p:cNvPr>
              <p:cNvSpPr txBox="1"/>
              <p:nvPr/>
            </p:nvSpPr>
            <p:spPr>
              <a:xfrm>
                <a:off x="288900" y="3920943"/>
                <a:ext cx="448033" cy="12695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sz="825" i="1">
                              <a:latin typeface="Cambria Math" panose="02040503050406030204" pitchFamily="18" charset="0"/>
                              <a:ea typeface="Times New Roman" charset="0"/>
                              <a:cs typeface="Times New Roman" charset="0"/>
                            </a:rPr>
                          </m:ctrlPr>
                        </m:sSubSupPr>
                        <m:e>
                          <m:r>
                            <a:rPr lang="en-US" sz="825" i="1">
                              <a:latin typeface="Cambria Math" charset="0"/>
                              <a:ea typeface="Times New Roman" charset="0"/>
                              <a:cs typeface="Times New Roman" charset="0"/>
                            </a:rPr>
                            <m:t>𝜎</m:t>
                          </m:r>
                          <m:r>
                            <m:rPr>
                              <m:nor/>
                            </m:rPr>
                            <a:rPr lang="en-US" sz="825" baseline="-25000" dirty="0">
                              <a:latin typeface="Times New Roman" charset="0"/>
                              <a:ea typeface="Times New Roman" charset="0"/>
                              <a:cs typeface="Times New Roman" charset="0"/>
                            </a:rPr>
                            <m:t>SNP</m:t>
                          </m:r>
                        </m:e>
                        <m:sub>
                          <m:r>
                            <a:rPr lang="en-US" sz="825" i="1">
                              <a:latin typeface="Cambria Math" charset="0"/>
                              <a:ea typeface="Times New Roman" charset="0"/>
                              <a:cs typeface="Times New Roman" charset="0"/>
                            </a:rPr>
                            <m:t> </m:t>
                          </m:r>
                        </m:sub>
                        <m:sup>
                          <m:r>
                            <a:rPr lang="en-US" sz="825" i="1">
                              <a:latin typeface="Cambria Math" charset="0"/>
                              <a:ea typeface="Times New Roman" charset="0"/>
                              <a:cs typeface="Times New Roman" charset="0"/>
                            </a:rPr>
                            <m:t>2</m:t>
                          </m:r>
                        </m:sup>
                      </m:sSubSup>
                    </m:oMath>
                  </m:oMathPara>
                </a14:m>
                <a:endParaRPr lang="en-US" sz="825" dirty="0"/>
              </a:p>
            </p:txBody>
          </p:sp>
        </mc:Choice>
        <mc:Fallback xmlns="">
          <p:sp>
            <p:nvSpPr>
              <p:cNvPr id="104" name="TextBox 103">
                <a:extLst>
                  <a:ext uri="{FF2B5EF4-FFF2-40B4-BE49-F238E27FC236}">
                    <a16:creationId xmlns:a16="http://schemas.microsoft.com/office/drawing/2014/main" id="{70D9D645-8CEA-8D4A-8DD9-B9DDD62BDC36}"/>
                  </a:ext>
                </a:extLst>
              </p:cNvPr>
              <p:cNvSpPr txBox="1">
                <a:spLocks noRot="1" noChangeAspect="1" noMove="1" noResize="1" noEditPoints="1" noAdjustHandles="1" noChangeArrowheads="1" noChangeShapeType="1" noTextEdit="1"/>
              </p:cNvSpPr>
              <p:nvPr/>
            </p:nvSpPr>
            <p:spPr>
              <a:xfrm>
                <a:off x="288900" y="3920943"/>
                <a:ext cx="448033" cy="126958"/>
              </a:xfrm>
              <a:prstGeom prst="rect">
                <a:avLst/>
              </a:prstGeom>
              <a:blipFill>
                <a:blip r:embed="rId3"/>
                <a:stretch>
                  <a:fillRect b="-1428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5" name="TextBox 104">
                <a:extLst>
                  <a:ext uri="{FF2B5EF4-FFF2-40B4-BE49-F238E27FC236}">
                    <a16:creationId xmlns:a16="http://schemas.microsoft.com/office/drawing/2014/main" id="{B2464158-2809-AB44-9884-FF3935C48921}"/>
                  </a:ext>
                </a:extLst>
              </p:cNvPr>
              <p:cNvSpPr txBox="1"/>
              <p:nvPr/>
            </p:nvSpPr>
            <p:spPr>
              <a:xfrm>
                <a:off x="1667847" y="3806107"/>
                <a:ext cx="692866" cy="260777"/>
              </a:xfrm>
              <a:prstGeom prst="rect">
                <a:avLst/>
              </a:prstGeom>
              <a:noFill/>
              <a:ln>
                <a:noFill/>
              </a:ln>
            </p:spPr>
            <p:txBody>
              <a:bodyPr wrap="square" lIns="0" tIns="0" rIns="0" bIns="0" rtlCol="0">
                <a:spAutoFit/>
              </a:bodyPr>
              <a:lstStyle/>
              <a:p>
                <a14:m>
                  <m:oMath xmlns:m="http://schemas.openxmlformats.org/officeDocument/2006/math">
                    <m:acc>
                      <m:accPr>
                        <m:chr m:val="̂"/>
                        <m:ctrlPr>
                          <a:rPr lang="en-US" sz="825" i="1">
                            <a:latin typeface="Cambria Math" panose="02040503050406030204" pitchFamily="18" charset="0"/>
                            <a:ea typeface="Arial Unicode MS" charset="0"/>
                            <a:cs typeface="Arial Unicode MS" charset="0"/>
                          </a:rPr>
                        </m:ctrlPr>
                      </m:accPr>
                      <m:e>
                        <m:r>
                          <a:rPr lang="en-US" sz="825" i="1">
                            <a:latin typeface="Cambria Math" charset="0"/>
                            <a:ea typeface="Arial Unicode MS" charset="0"/>
                            <a:cs typeface="Arial Unicode MS" charset="0"/>
                          </a:rPr>
                          <m:t>𝑏</m:t>
                        </m:r>
                      </m:e>
                    </m:acc>
                  </m:oMath>
                </a14:m>
                <a:r>
                  <a:rPr lang="en-US" sz="825" i="1" baseline="-25000" dirty="0" err="1">
                    <a:latin typeface="Times New Roman" charset="0"/>
                    <a:ea typeface="Times New Roman" charset="0"/>
                    <a:cs typeface="Times New Roman" charset="0"/>
                  </a:rPr>
                  <a:t>SNPm,F</a:t>
                </a:r>
                <a:endParaRPr lang="en-US" sz="825" i="1" dirty="0">
                  <a:latin typeface="Times New Roman" charset="0"/>
                  <a:ea typeface="Times New Roman" charset="0"/>
                  <a:cs typeface="Times New Roman" charset="0"/>
                </a:endParaRPr>
              </a:p>
              <a:p>
                <a:endParaRPr lang="en-US" sz="825" dirty="0"/>
              </a:p>
            </p:txBody>
          </p:sp>
        </mc:Choice>
        <mc:Fallback xmlns="">
          <p:sp>
            <p:nvSpPr>
              <p:cNvPr id="105" name="TextBox 104">
                <a:extLst>
                  <a:ext uri="{FF2B5EF4-FFF2-40B4-BE49-F238E27FC236}">
                    <a16:creationId xmlns:a16="http://schemas.microsoft.com/office/drawing/2014/main" id="{B2464158-2809-AB44-9884-FF3935C48921}"/>
                  </a:ext>
                </a:extLst>
              </p:cNvPr>
              <p:cNvSpPr txBox="1">
                <a:spLocks noRot="1" noChangeAspect="1" noMove="1" noResize="1" noEditPoints="1" noAdjustHandles="1" noChangeArrowheads="1" noChangeShapeType="1" noTextEdit="1"/>
              </p:cNvSpPr>
              <p:nvPr/>
            </p:nvSpPr>
            <p:spPr>
              <a:xfrm>
                <a:off x="1667847" y="3806107"/>
                <a:ext cx="692866" cy="260777"/>
              </a:xfrm>
              <a:prstGeom prst="rect">
                <a:avLst/>
              </a:prstGeom>
              <a:blipFill>
                <a:blip r:embed="rId4"/>
                <a:stretch>
                  <a:fillRect l="-6195" t="-13953"/>
                </a:stretch>
              </a:blipFill>
              <a:ln>
                <a:noFill/>
              </a:ln>
            </p:spPr>
            <p:txBody>
              <a:bodyPr/>
              <a:lstStyle/>
              <a:p>
                <a:r>
                  <a:rPr lang="en-US">
                    <a:noFill/>
                  </a:rPr>
                  <a:t> </a:t>
                </a:r>
              </a:p>
            </p:txBody>
          </p:sp>
        </mc:Fallback>
      </mc:AlternateContent>
      <p:sp>
        <p:nvSpPr>
          <p:cNvPr id="106" name="TextBox 105">
            <a:extLst>
              <a:ext uri="{FF2B5EF4-FFF2-40B4-BE49-F238E27FC236}">
                <a16:creationId xmlns:a16="http://schemas.microsoft.com/office/drawing/2014/main" id="{0E65871B-D982-A344-A5B2-0F3E4A0E2BAA}"/>
              </a:ext>
            </a:extLst>
          </p:cNvPr>
          <p:cNvSpPr txBox="1"/>
          <p:nvPr/>
        </p:nvSpPr>
        <p:spPr>
          <a:xfrm>
            <a:off x="3963260" y="5438771"/>
            <a:ext cx="178061" cy="219291"/>
          </a:xfrm>
          <a:prstGeom prst="rect">
            <a:avLst/>
          </a:prstGeom>
          <a:noFill/>
        </p:spPr>
        <p:txBody>
          <a:bodyPr wrap="square" rtlCol="0">
            <a:spAutoFit/>
          </a:bodyPr>
          <a:lstStyle/>
          <a:p>
            <a:r>
              <a:rPr lang="en-US" sz="825" b="1" dirty="0">
                <a:latin typeface="Times New Roman" charset="0"/>
                <a:ea typeface="Times New Roman" charset="0"/>
                <a:cs typeface="Times New Roman" charset="0"/>
              </a:rPr>
              <a:t>1</a:t>
            </a:r>
          </a:p>
        </p:txBody>
      </p:sp>
      <p:cxnSp>
        <p:nvCxnSpPr>
          <p:cNvPr id="107" name="Straight Arrow Connector 106">
            <a:extLst>
              <a:ext uri="{FF2B5EF4-FFF2-40B4-BE49-F238E27FC236}">
                <a16:creationId xmlns:a16="http://schemas.microsoft.com/office/drawing/2014/main" id="{27A3B890-71FD-B24F-8119-00B7008B141A}"/>
              </a:ext>
            </a:extLst>
          </p:cNvPr>
          <p:cNvCxnSpPr/>
          <p:nvPr/>
        </p:nvCxnSpPr>
        <p:spPr>
          <a:xfrm flipV="1">
            <a:off x="4129543" y="5355668"/>
            <a:ext cx="0" cy="222576"/>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08" name="Oval 107">
            <a:extLst>
              <a:ext uri="{FF2B5EF4-FFF2-40B4-BE49-F238E27FC236}">
                <a16:creationId xmlns:a16="http://schemas.microsoft.com/office/drawing/2014/main" id="{539B2DD4-7118-044C-B881-322474906F1F}"/>
              </a:ext>
            </a:extLst>
          </p:cNvPr>
          <p:cNvSpPr/>
          <p:nvPr/>
        </p:nvSpPr>
        <p:spPr>
          <a:xfrm>
            <a:off x="3038920" y="3536109"/>
            <a:ext cx="322736" cy="30047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88" dirty="0" err="1">
                <a:solidFill>
                  <a:schemeClr val="tx1"/>
                </a:solidFill>
                <a:latin typeface="Times New Roman" charset="0"/>
                <a:ea typeface="Times New Roman" charset="0"/>
                <a:cs typeface="Times New Roman" charset="0"/>
              </a:rPr>
              <a:t>u</a:t>
            </a:r>
            <a:r>
              <a:rPr lang="en-US" sz="788" i="1" baseline="-25000" dirty="0" err="1">
                <a:solidFill>
                  <a:schemeClr val="tx1"/>
                </a:solidFill>
                <a:latin typeface="Times New Roman" charset="0"/>
                <a:ea typeface="Times New Roman" charset="0"/>
                <a:cs typeface="Times New Roman" charset="0"/>
              </a:rPr>
              <a:t>F</a:t>
            </a:r>
            <a:endParaRPr lang="en-US" sz="788" dirty="0">
              <a:solidFill>
                <a:schemeClr val="tx1"/>
              </a:solidFill>
              <a:latin typeface="Times New Roman" charset="0"/>
              <a:ea typeface="Times New Roman" charset="0"/>
              <a:cs typeface="Times New Roman" charset="0"/>
            </a:endParaRPr>
          </a:p>
        </p:txBody>
      </p:sp>
      <p:cxnSp>
        <p:nvCxnSpPr>
          <p:cNvPr id="109" name="Straight Arrow Connector 108">
            <a:extLst>
              <a:ext uri="{FF2B5EF4-FFF2-40B4-BE49-F238E27FC236}">
                <a16:creationId xmlns:a16="http://schemas.microsoft.com/office/drawing/2014/main" id="{3669F0A6-12C3-6243-98AF-96557A0D8BFC}"/>
              </a:ext>
            </a:extLst>
          </p:cNvPr>
          <p:cNvCxnSpPr>
            <a:cxnSpLocks/>
            <a:endCxn id="126" idx="7"/>
          </p:cNvCxnSpPr>
          <p:nvPr/>
        </p:nvCxnSpPr>
        <p:spPr>
          <a:xfrm flipH="1">
            <a:off x="2740293" y="3728080"/>
            <a:ext cx="287498" cy="121672"/>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5423E464-3FC1-1A46-B2DF-826A9A2651D4}"/>
              </a:ext>
            </a:extLst>
          </p:cNvPr>
          <p:cNvSpPr txBox="1"/>
          <p:nvPr/>
        </p:nvSpPr>
        <p:spPr>
          <a:xfrm>
            <a:off x="2829364" y="3588188"/>
            <a:ext cx="178061" cy="219291"/>
          </a:xfrm>
          <a:prstGeom prst="rect">
            <a:avLst/>
          </a:prstGeom>
          <a:noFill/>
        </p:spPr>
        <p:txBody>
          <a:bodyPr wrap="square" rtlCol="0">
            <a:spAutoFit/>
          </a:bodyPr>
          <a:lstStyle/>
          <a:p>
            <a:r>
              <a:rPr lang="en-US" sz="825" b="1" dirty="0">
                <a:latin typeface="Times New Roman" charset="0"/>
                <a:ea typeface="Times New Roman" charset="0"/>
                <a:cs typeface="Times New Roman" charset="0"/>
              </a:rPr>
              <a:t>1</a:t>
            </a:r>
          </a:p>
        </p:txBody>
      </p:sp>
      <p:cxnSp>
        <p:nvCxnSpPr>
          <p:cNvPr id="111" name="Curved Connector 110">
            <a:extLst>
              <a:ext uri="{FF2B5EF4-FFF2-40B4-BE49-F238E27FC236}">
                <a16:creationId xmlns:a16="http://schemas.microsoft.com/office/drawing/2014/main" id="{96C3B9E8-DFC2-2141-8C46-A6D08049D2F5}"/>
              </a:ext>
            </a:extLst>
          </p:cNvPr>
          <p:cNvCxnSpPr/>
          <p:nvPr/>
        </p:nvCxnSpPr>
        <p:spPr>
          <a:xfrm rot="16200000" flipH="1">
            <a:off x="3208158" y="3686348"/>
            <a:ext cx="212470" cy="4637"/>
          </a:xfrm>
          <a:prstGeom prst="curvedConnector5">
            <a:avLst>
              <a:gd name="adj1" fmla="val -1"/>
              <a:gd name="adj2" fmla="val 3240732"/>
              <a:gd name="adj3" fmla="val 100000"/>
            </a:avLst>
          </a:prstGeom>
          <a:ln w="6350">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2" name="TextBox 111">
                <a:extLst>
                  <a:ext uri="{FF2B5EF4-FFF2-40B4-BE49-F238E27FC236}">
                    <a16:creationId xmlns:a16="http://schemas.microsoft.com/office/drawing/2014/main" id="{F959A2B5-A913-754E-B3F0-1BBED68DAA1F}"/>
                  </a:ext>
                </a:extLst>
              </p:cNvPr>
              <p:cNvSpPr txBox="1"/>
              <p:nvPr/>
            </p:nvSpPr>
            <p:spPr>
              <a:xfrm>
                <a:off x="3495103" y="3600099"/>
                <a:ext cx="267190" cy="253916"/>
              </a:xfrm>
              <a:prstGeom prst="rect">
                <a:avLst/>
              </a:prstGeom>
              <a:noFill/>
              <a:ln>
                <a:noFill/>
              </a:ln>
            </p:spPr>
            <p:txBody>
              <a:bodyPr wrap="square" lIns="0" tIns="0" rIns="0" bIns="0" rtlCol="0">
                <a:spAutoFit/>
              </a:bodyPr>
              <a:lstStyle/>
              <a:p>
                <a14:m>
                  <m:oMath xmlns:m="http://schemas.openxmlformats.org/officeDocument/2006/math">
                    <m:sSubSup>
                      <m:sSubSupPr>
                        <m:ctrlPr>
                          <a:rPr lang="en-US" sz="825" i="1">
                            <a:latin typeface="Cambria Math" panose="02040503050406030204" pitchFamily="18" charset="0"/>
                            <a:ea typeface="Times New Roman" charset="0"/>
                            <a:cs typeface="Times New Roman" charset="0"/>
                          </a:rPr>
                        </m:ctrlPr>
                      </m:sSubSupPr>
                      <m:e>
                        <m:r>
                          <a:rPr lang="en-US" sz="825" i="1">
                            <a:latin typeface="Cambria Math" charset="0"/>
                            <a:ea typeface="Times New Roman" charset="0"/>
                            <a:cs typeface="Times New Roman" charset="0"/>
                          </a:rPr>
                          <m:t>𝑒</m:t>
                        </m:r>
                      </m:e>
                      <m:sub>
                        <m:r>
                          <a:rPr lang="en-US" sz="825" i="1" baseline="-25000" dirty="0">
                            <a:latin typeface="Cambria Math" panose="02040503050406030204" pitchFamily="18" charset="0"/>
                            <a:ea typeface="Times New Roman" charset="0"/>
                            <a:cs typeface="Times New Roman" charset="0"/>
                          </a:rPr>
                          <m:t>𝐹</m:t>
                        </m:r>
                        <m:r>
                          <a:rPr lang="en-US" sz="825" i="1">
                            <a:latin typeface="Cambria Math" charset="0"/>
                            <a:ea typeface="Times New Roman" charset="0"/>
                            <a:cs typeface="Times New Roman" charset="0"/>
                          </a:rPr>
                          <m:t> </m:t>
                        </m:r>
                      </m:sub>
                      <m:sup>
                        <m:r>
                          <a:rPr lang="en-US" sz="825" i="1">
                            <a:latin typeface="Cambria Math" charset="0"/>
                            <a:ea typeface="Times New Roman" charset="0"/>
                            <a:cs typeface="Times New Roman" charset="0"/>
                          </a:rPr>
                          <m:t>2</m:t>
                        </m:r>
                      </m:sup>
                    </m:sSubSup>
                  </m:oMath>
                </a14:m>
                <a:r>
                  <a:rPr lang="en-US" sz="825" dirty="0">
                    <a:latin typeface="Times New Roman" charset="0"/>
                    <a:ea typeface="Times New Roman" charset="0"/>
                    <a:cs typeface="Times New Roman" charset="0"/>
                  </a:rPr>
                  <a:t> </a:t>
                </a:r>
              </a:p>
              <a:p>
                <a:endParaRPr lang="en-US" sz="825" dirty="0"/>
              </a:p>
            </p:txBody>
          </p:sp>
        </mc:Choice>
        <mc:Fallback xmlns="">
          <p:sp>
            <p:nvSpPr>
              <p:cNvPr id="112" name="TextBox 111">
                <a:extLst>
                  <a:ext uri="{FF2B5EF4-FFF2-40B4-BE49-F238E27FC236}">
                    <a16:creationId xmlns:a16="http://schemas.microsoft.com/office/drawing/2014/main" id="{F959A2B5-A913-754E-B3F0-1BBED68DAA1F}"/>
                  </a:ext>
                </a:extLst>
              </p:cNvPr>
              <p:cNvSpPr txBox="1">
                <a:spLocks noRot="1" noChangeAspect="1" noMove="1" noResize="1" noEditPoints="1" noAdjustHandles="1" noChangeArrowheads="1" noChangeShapeType="1" noTextEdit="1"/>
              </p:cNvSpPr>
              <p:nvPr/>
            </p:nvSpPr>
            <p:spPr>
              <a:xfrm>
                <a:off x="3495103" y="3600099"/>
                <a:ext cx="267190" cy="253916"/>
              </a:xfrm>
              <a:prstGeom prst="rect">
                <a:avLst/>
              </a:prstGeom>
              <a:blipFill>
                <a:blip r:embed="rId5"/>
                <a:stretch>
                  <a:fillRect l="-9091"/>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3" name="TextBox 112">
                <a:extLst>
                  <a:ext uri="{FF2B5EF4-FFF2-40B4-BE49-F238E27FC236}">
                    <a16:creationId xmlns:a16="http://schemas.microsoft.com/office/drawing/2014/main" id="{5473606D-86EF-5141-9DAD-BD83BBAD42FD}"/>
                  </a:ext>
                </a:extLst>
              </p:cNvPr>
              <p:cNvSpPr txBox="1"/>
              <p:nvPr/>
            </p:nvSpPr>
            <p:spPr>
              <a:xfrm>
                <a:off x="979993" y="5892634"/>
                <a:ext cx="267190" cy="12695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sz="825" i="1">
                              <a:latin typeface="Cambria Math" panose="02040503050406030204" pitchFamily="18" charset="0"/>
                              <a:ea typeface="Times New Roman" charset="0"/>
                              <a:cs typeface="Times New Roman" charset="0"/>
                            </a:rPr>
                          </m:ctrlPr>
                        </m:sSubSupPr>
                        <m:e>
                          <m:r>
                            <a:rPr lang="en-US" sz="825" i="1">
                              <a:latin typeface="Cambria Math" charset="0"/>
                              <a:ea typeface="Times New Roman" charset="0"/>
                              <a:cs typeface="Times New Roman" charset="0"/>
                            </a:rPr>
                            <m:t>𝑒</m:t>
                          </m:r>
                          <m:r>
                            <m:rPr>
                              <m:sty m:val="p"/>
                            </m:rPr>
                            <a:rPr lang="en-US" sz="825" baseline="-25000" dirty="0">
                              <a:latin typeface="Cambria Math" charset="0"/>
                              <a:ea typeface="Times New Roman" charset="0"/>
                              <a:cs typeface="Times New Roman" charset="0"/>
                            </a:rPr>
                            <m:t>V</m:t>
                          </m:r>
                          <m:r>
                            <a:rPr lang="en-US" sz="825" i="1" baseline="-25000" dirty="0">
                              <a:latin typeface="Cambria Math" charset="0"/>
                              <a:ea typeface="Times New Roman" charset="0"/>
                              <a:cs typeface="Times New Roman" charset="0"/>
                            </a:rPr>
                            <m:t>1</m:t>
                          </m:r>
                        </m:e>
                        <m:sub>
                          <m:r>
                            <a:rPr lang="en-US" sz="825" i="1">
                              <a:latin typeface="Cambria Math" charset="0"/>
                              <a:ea typeface="Times New Roman" charset="0"/>
                              <a:cs typeface="Times New Roman" charset="0"/>
                            </a:rPr>
                            <m:t> </m:t>
                          </m:r>
                        </m:sub>
                        <m:sup>
                          <m:r>
                            <a:rPr lang="en-US" sz="825" i="1">
                              <a:latin typeface="Cambria Math" charset="0"/>
                              <a:ea typeface="Times New Roman" charset="0"/>
                              <a:cs typeface="Times New Roman" charset="0"/>
                            </a:rPr>
                            <m:t>2</m:t>
                          </m:r>
                        </m:sup>
                      </m:sSubSup>
                    </m:oMath>
                  </m:oMathPara>
                </a14:m>
                <a:endParaRPr lang="en-US" sz="825" dirty="0"/>
              </a:p>
            </p:txBody>
          </p:sp>
        </mc:Choice>
        <mc:Fallback xmlns="">
          <p:sp>
            <p:nvSpPr>
              <p:cNvPr id="113" name="TextBox 112">
                <a:extLst>
                  <a:ext uri="{FF2B5EF4-FFF2-40B4-BE49-F238E27FC236}">
                    <a16:creationId xmlns:a16="http://schemas.microsoft.com/office/drawing/2014/main" id="{5473606D-86EF-5141-9DAD-BD83BBAD42FD}"/>
                  </a:ext>
                </a:extLst>
              </p:cNvPr>
              <p:cNvSpPr txBox="1">
                <a:spLocks noRot="1" noChangeAspect="1" noMove="1" noResize="1" noEditPoints="1" noAdjustHandles="1" noChangeArrowheads="1" noChangeShapeType="1" noTextEdit="1"/>
              </p:cNvSpPr>
              <p:nvPr/>
            </p:nvSpPr>
            <p:spPr>
              <a:xfrm>
                <a:off x="979993" y="5892634"/>
                <a:ext cx="267190" cy="126958"/>
              </a:xfrm>
              <a:prstGeom prst="rect">
                <a:avLst/>
              </a:prstGeom>
              <a:blipFill>
                <a:blip r:embed="rId6"/>
                <a:stretch>
                  <a:fillRect t="-5000" b="-15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4" name="TextBox 113">
                <a:extLst>
                  <a:ext uri="{FF2B5EF4-FFF2-40B4-BE49-F238E27FC236}">
                    <a16:creationId xmlns:a16="http://schemas.microsoft.com/office/drawing/2014/main" id="{65DED3F1-774C-AC49-93EC-6261A061A53B}"/>
                  </a:ext>
                </a:extLst>
              </p:cNvPr>
              <p:cNvSpPr txBox="1"/>
              <p:nvPr/>
            </p:nvSpPr>
            <p:spPr>
              <a:xfrm>
                <a:off x="1631028" y="5909327"/>
                <a:ext cx="267190" cy="12695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sz="825" i="1">
                              <a:latin typeface="Cambria Math" panose="02040503050406030204" pitchFamily="18" charset="0"/>
                              <a:ea typeface="Times New Roman" charset="0"/>
                              <a:cs typeface="Times New Roman" charset="0"/>
                            </a:rPr>
                          </m:ctrlPr>
                        </m:sSubSupPr>
                        <m:e>
                          <m:r>
                            <a:rPr lang="en-US" sz="825" i="1">
                              <a:latin typeface="Cambria Math" charset="0"/>
                              <a:ea typeface="Times New Roman" charset="0"/>
                              <a:cs typeface="Times New Roman" charset="0"/>
                            </a:rPr>
                            <m:t>𝑒</m:t>
                          </m:r>
                          <m:r>
                            <m:rPr>
                              <m:sty m:val="p"/>
                            </m:rPr>
                            <a:rPr lang="en-US" sz="825" baseline="-25000" dirty="0">
                              <a:latin typeface="Cambria Math" charset="0"/>
                              <a:ea typeface="Times New Roman" charset="0"/>
                              <a:cs typeface="Times New Roman" charset="0"/>
                            </a:rPr>
                            <m:t>V</m:t>
                          </m:r>
                          <m:r>
                            <a:rPr lang="en-US" sz="825" baseline="-25000" dirty="0">
                              <a:latin typeface="Cambria Math" charset="0"/>
                              <a:ea typeface="Times New Roman" charset="0"/>
                              <a:cs typeface="Times New Roman" charset="0"/>
                            </a:rPr>
                            <m:t>2</m:t>
                          </m:r>
                        </m:e>
                        <m:sub>
                          <m:r>
                            <a:rPr lang="en-US" sz="825" i="1">
                              <a:latin typeface="Cambria Math" charset="0"/>
                              <a:ea typeface="Times New Roman" charset="0"/>
                              <a:cs typeface="Times New Roman" charset="0"/>
                            </a:rPr>
                            <m:t> </m:t>
                          </m:r>
                        </m:sub>
                        <m:sup>
                          <m:r>
                            <a:rPr lang="en-US" sz="825" i="1">
                              <a:latin typeface="Cambria Math" charset="0"/>
                              <a:ea typeface="Times New Roman" charset="0"/>
                              <a:cs typeface="Times New Roman" charset="0"/>
                            </a:rPr>
                            <m:t>2</m:t>
                          </m:r>
                        </m:sup>
                      </m:sSubSup>
                    </m:oMath>
                  </m:oMathPara>
                </a14:m>
                <a:endParaRPr lang="en-US" sz="825" dirty="0"/>
              </a:p>
            </p:txBody>
          </p:sp>
        </mc:Choice>
        <mc:Fallback xmlns="">
          <p:sp>
            <p:nvSpPr>
              <p:cNvPr id="114" name="TextBox 113">
                <a:extLst>
                  <a:ext uri="{FF2B5EF4-FFF2-40B4-BE49-F238E27FC236}">
                    <a16:creationId xmlns:a16="http://schemas.microsoft.com/office/drawing/2014/main" id="{65DED3F1-774C-AC49-93EC-6261A061A53B}"/>
                  </a:ext>
                </a:extLst>
              </p:cNvPr>
              <p:cNvSpPr txBox="1">
                <a:spLocks noRot="1" noChangeAspect="1" noMove="1" noResize="1" noEditPoints="1" noAdjustHandles="1" noChangeArrowheads="1" noChangeShapeType="1" noTextEdit="1"/>
              </p:cNvSpPr>
              <p:nvPr/>
            </p:nvSpPr>
            <p:spPr>
              <a:xfrm>
                <a:off x="1631028" y="5909327"/>
                <a:ext cx="267190" cy="126958"/>
              </a:xfrm>
              <a:prstGeom prst="rect">
                <a:avLst/>
              </a:prstGeom>
              <a:blipFill>
                <a:blip r:embed="rId7"/>
                <a:stretch>
                  <a:fillRect b="-952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5" name="TextBox 114">
                <a:extLst>
                  <a:ext uri="{FF2B5EF4-FFF2-40B4-BE49-F238E27FC236}">
                    <a16:creationId xmlns:a16="http://schemas.microsoft.com/office/drawing/2014/main" id="{CCCA0F6F-E07D-DB49-A4FA-4981B61670FF}"/>
                  </a:ext>
                </a:extLst>
              </p:cNvPr>
              <p:cNvSpPr txBox="1"/>
              <p:nvPr/>
            </p:nvSpPr>
            <p:spPr>
              <a:xfrm>
                <a:off x="2439522" y="5898430"/>
                <a:ext cx="267190" cy="12695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sz="825" i="1">
                              <a:latin typeface="Cambria Math" panose="02040503050406030204" pitchFamily="18" charset="0"/>
                              <a:ea typeface="Times New Roman" charset="0"/>
                              <a:cs typeface="Times New Roman" charset="0"/>
                            </a:rPr>
                          </m:ctrlPr>
                        </m:sSubSupPr>
                        <m:e>
                          <m:r>
                            <a:rPr lang="en-US" sz="825" i="1">
                              <a:latin typeface="Cambria Math" charset="0"/>
                              <a:ea typeface="Times New Roman" charset="0"/>
                              <a:cs typeface="Times New Roman" charset="0"/>
                            </a:rPr>
                            <m:t>𝑒</m:t>
                          </m:r>
                          <m:r>
                            <m:rPr>
                              <m:sty m:val="p"/>
                            </m:rPr>
                            <a:rPr lang="en-US" sz="825" baseline="-25000" dirty="0">
                              <a:latin typeface="Cambria Math" charset="0"/>
                              <a:ea typeface="Times New Roman" charset="0"/>
                              <a:cs typeface="Times New Roman" charset="0"/>
                            </a:rPr>
                            <m:t>V</m:t>
                          </m:r>
                          <m:r>
                            <a:rPr lang="en-US" sz="825" baseline="-25000" dirty="0">
                              <a:latin typeface="Cambria Math" charset="0"/>
                              <a:ea typeface="Times New Roman" charset="0"/>
                              <a:cs typeface="Times New Roman" charset="0"/>
                            </a:rPr>
                            <m:t>3</m:t>
                          </m:r>
                        </m:e>
                        <m:sub>
                          <m:r>
                            <a:rPr lang="en-US" sz="825" i="1">
                              <a:latin typeface="Cambria Math" charset="0"/>
                              <a:ea typeface="Times New Roman" charset="0"/>
                              <a:cs typeface="Times New Roman" charset="0"/>
                            </a:rPr>
                            <m:t> </m:t>
                          </m:r>
                        </m:sub>
                        <m:sup>
                          <m:r>
                            <a:rPr lang="en-US" sz="825" i="1">
                              <a:latin typeface="Cambria Math" charset="0"/>
                              <a:ea typeface="Times New Roman" charset="0"/>
                              <a:cs typeface="Times New Roman" charset="0"/>
                            </a:rPr>
                            <m:t>2</m:t>
                          </m:r>
                        </m:sup>
                      </m:sSubSup>
                    </m:oMath>
                  </m:oMathPara>
                </a14:m>
                <a:endParaRPr lang="en-US" sz="825" dirty="0"/>
              </a:p>
            </p:txBody>
          </p:sp>
        </mc:Choice>
        <mc:Fallback xmlns="">
          <p:sp>
            <p:nvSpPr>
              <p:cNvPr id="115" name="TextBox 114">
                <a:extLst>
                  <a:ext uri="{FF2B5EF4-FFF2-40B4-BE49-F238E27FC236}">
                    <a16:creationId xmlns:a16="http://schemas.microsoft.com/office/drawing/2014/main" id="{CCCA0F6F-E07D-DB49-A4FA-4981B61670FF}"/>
                  </a:ext>
                </a:extLst>
              </p:cNvPr>
              <p:cNvSpPr txBox="1">
                <a:spLocks noRot="1" noChangeAspect="1" noMove="1" noResize="1" noEditPoints="1" noAdjustHandles="1" noChangeArrowheads="1" noChangeShapeType="1" noTextEdit="1"/>
              </p:cNvSpPr>
              <p:nvPr/>
            </p:nvSpPr>
            <p:spPr>
              <a:xfrm>
                <a:off x="2439522" y="5898430"/>
                <a:ext cx="267190" cy="126958"/>
              </a:xfrm>
              <a:prstGeom prst="rect">
                <a:avLst/>
              </a:prstGeom>
              <a:blipFill>
                <a:blip r:embed="rId8"/>
                <a:stretch>
                  <a:fillRect t="-5000" b="-15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6" name="TextBox 115">
                <a:extLst>
                  <a:ext uri="{FF2B5EF4-FFF2-40B4-BE49-F238E27FC236}">
                    <a16:creationId xmlns:a16="http://schemas.microsoft.com/office/drawing/2014/main" id="{26040E80-E195-074C-B1F7-78F6E646DF6F}"/>
                  </a:ext>
                </a:extLst>
              </p:cNvPr>
              <p:cNvSpPr txBox="1"/>
              <p:nvPr/>
            </p:nvSpPr>
            <p:spPr>
              <a:xfrm>
                <a:off x="3278091" y="5895416"/>
                <a:ext cx="267190" cy="12695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sz="825" i="1">
                              <a:latin typeface="Cambria Math" panose="02040503050406030204" pitchFamily="18" charset="0"/>
                              <a:ea typeface="Times New Roman" charset="0"/>
                              <a:cs typeface="Times New Roman" charset="0"/>
                            </a:rPr>
                          </m:ctrlPr>
                        </m:sSubSupPr>
                        <m:e>
                          <m:r>
                            <a:rPr lang="en-US" sz="825" i="1">
                              <a:latin typeface="Cambria Math" charset="0"/>
                              <a:ea typeface="Times New Roman" charset="0"/>
                              <a:cs typeface="Times New Roman" charset="0"/>
                            </a:rPr>
                            <m:t>𝑒</m:t>
                          </m:r>
                          <m:r>
                            <m:rPr>
                              <m:sty m:val="p"/>
                            </m:rPr>
                            <a:rPr lang="en-US" sz="825" baseline="-25000" dirty="0">
                              <a:latin typeface="Cambria Math" charset="0"/>
                              <a:ea typeface="Times New Roman" charset="0"/>
                              <a:cs typeface="Times New Roman" charset="0"/>
                            </a:rPr>
                            <m:t>V</m:t>
                          </m:r>
                          <m:r>
                            <a:rPr lang="en-US" sz="825" baseline="-25000" dirty="0">
                              <a:latin typeface="Cambria Math" charset="0"/>
                              <a:ea typeface="Times New Roman" charset="0"/>
                              <a:cs typeface="Times New Roman" charset="0"/>
                            </a:rPr>
                            <m:t>4</m:t>
                          </m:r>
                        </m:e>
                        <m:sub>
                          <m:r>
                            <a:rPr lang="en-US" sz="825" i="1">
                              <a:latin typeface="Cambria Math" charset="0"/>
                              <a:ea typeface="Times New Roman" charset="0"/>
                              <a:cs typeface="Times New Roman" charset="0"/>
                            </a:rPr>
                            <m:t> </m:t>
                          </m:r>
                        </m:sub>
                        <m:sup>
                          <m:r>
                            <a:rPr lang="en-US" sz="825" i="1">
                              <a:latin typeface="Cambria Math" charset="0"/>
                              <a:ea typeface="Times New Roman" charset="0"/>
                              <a:cs typeface="Times New Roman" charset="0"/>
                            </a:rPr>
                            <m:t>2</m:t>
                          </m:r>
                        </m:sup>
                      </m:sSubSup>
                    </m:oMath>
                  </m:oMathPara>
                </a14:m>
                <a:endParaRPr lang="en-US" sz="825" dirty="0"/>
              </a:p>
            </p:txBody>
          </p:sp>
        </mc:Choice>
        <mc:Fallback xmlns="">
          <p:sp>
            <p:nvSpPr>
              <p:cNvPr id="116" name="TextBox 115">
                <a:extLst>
                  <a:ext uri="{FF2B5EF4-FFF2-40B4-BE49-F238E27FC236}">
                    <a16:creationId xmlns:a16="http://schemas.microsoft.com/office/drawing/2014/main" id="{26040E80-E195-074C-B1F7-78F6E646DF6F}"/>
                  </a:ext>
                </a:extLst>
              </p:cNvPr>
              <p:cNvSpPr txBox="1">
                <a:spLocks noRot="1" noChangeAspect="1" noMove="1" noResize="1" noEditPoints="1" noAdjustHandles="1" noChangeArrowheads="1" noChangeShapeType="1" noTextEdit="1"/>
              </p:cNvSpPr>
              <p:nvPr/>
            </p:nvSpPr>
            <p:spPr>
              <a:xfrm>
                <a:off x="3278091" y="5895416"/>
                <a:ext cx="267190" cy="126958"/>
              </a:xfrm>
              <a:prstGeom prst="rect">
                <a:avLst/>
              </a:prstGeom>
              <a:blipFill>
                <a:blip r:embed="rId9"/>
                <a:stretch>
                  <a:fillRect b="-952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7" name="TextBox 116">
                <a:extLst>
                  <a:ext uri="{FF2B5EF4-FFF2-40B4-BE49-F238E27FC236}">
                    <a16:creationId xmlns:a16="http://schemas.microsoft.com/office/drawing/2014/main" id="{B670EDE3-5E42-B945-A3B7-FF84B2817E6E}"/>
                  </a:ext>
                </a:extLst>
              </p:cNvPr>
              <p:cNvSpPr txBox="1"/>
              <p:nvPr/>
            </p:nvSpPr>
            <p:spPr>
              <a:xfrm>
                <a:off x="4020939" y="5887534"/>
                <a:ext cx="267190" cy="12695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sz="825" i="1">
                              <a:latin typeface="Cambria Math" panose="02040503050406030204" pitchFamily="18" charset="0"/>
                              <a:ea typeface="Times New Roman" charset="0"/>
                              <a:cs typeface="Times New Roman" charset="0"/>
                            </a:rPr>
                          </m:ctrlPr>
                        </m:sSubSupPr>
                        <m:e>
                          <m:r>
                            <a:rPr lang="en-US" sz="825" i="1">
                              <a:latin typeface="Cambria Math" charset="0"/>
                              <a:ea typeface="Times New Roman" charset="0"/>
                              <a:cs typeface="Times New Roman" charset="0"/>
                            </a:rPr>
                            <m:t>𝑒</m:t>
                          </m:r>
                          <m:r>
                            <m:rPr>
                              <m:sty m:val="p"/>
                            </m:rPr>
                            <a:rPr lang="en-US" sz="825" baseline="-25000" dirty="0">
                              <a:latin typeface="Cambria Math" charset="0"/>
                              <a:ea typeface="Times New Roman" charset="0"/>
                              <a:cs typeface="Times New Roman" charset="0"/>
                            </a:rPr>
                            <m:t>V</m:t>
                          </m:r>
                          <m:r>
                            <a:rPr lang="en-US" sz="825" baseline="-25000" dirty="0">
                              <a:latin typeface="Cambria Math" charset="0"/>
                              <a:ea typeface="Times New Roman" charset="0"/>
                              <a:cs typeface="Times New Roman" charset="0"/>
                            </a:rPr>
                            <m:t>5</m:t>
                          </m:r>
                        </m:e>
                        <m:sub>
                          <m:r>
                            <a:rPr lang="en-US" sz="825" i="1">
                              <a:latin typeface="Cambria Math" charset="0"/>
                              <a:ea typeface="Times New Roman" charset="0"/>
                              <a:cs typeface="Times New Roman" charset="0"/>
                            </a:rPr>
                            <m:t> </m:t>
                          </m:r>
                        </m:sub>
                        <m:sup>
                          <m:r>
                            <a:rPr lang="en-US" sz="825" i="1">
                              <a:latin typeface="Cambria Math" charset="0"/>
                              <a:ea typeface="Times New Roman" charset="0"/>
                              <a:cs typeface="Times New Roman" charset="0"/>
                            </a:rPr>
                            <m:t>2</m:t>
                          </m:r>
                        </m:sup>
                      </m:sSubSup>
                    </m:oMath>
                  </m:oMathPara>
                </a14:m>
                <a:endParaRPr lang="en-US" sz="825" dirty="0"/>
              </a:p>
            </p:txBody>
          </p:sp>
        </mc:Choice>
        <mc:Fallback xmlns="">
          <p:sp>
            <p:nvSpPr>
              <p:cNvPr id="117" name="TextBox 116">
                <a:extLst>
                  <a:ext uri="{FF2B5EF4-FFF2-40B4-BE49-F238E27FC236}">
                    <a16:creationId xmlns:a16="http://schemas.microsoft.com/office/drawing/2014/main" id="{B670EDE3-5E42-B945-A3B7-FF84B2817E6E}"/>
                  </a:ext>
                </a:extLst>
              </p:cNvPr>
              <p:cNvSpPr txBox="1">
                <a:spLocks noRot="1" noChangeAspect="1" noMove="1" noResize="1" noEditPoints="1" noAdjustHandles="1" noChangeArrowheads="1" noChangeShapeType="1" noTextEdit="1"/>
              </p:cNvSpPr>
              <p:nvPr/>
            </p:nvSpPr>
            <p:spPr>
              <a:xfrm>
                <a:off x="4020939" y="5887534"/>
                <a:ext cx="267190" cy="126958"/>
              </a:xfrm>
              <a:prstGeom prst="rect">
                <a:avLst/>
              </a:prstGeom>
              <a:blipFill>
                <a:blip r:embed="rId10"/>
                <a:stretch>
                  <a:fillRect t="-4762" b="-9524"/>
                </a:stretch>
              </a:blipFill>
            </p:spPr>
            <p:txBody>
              <a:bodyPr/>
              <a:lstStyle/>
              <a:p>
                <a:r>
                  <a:rPr lang="en-US">
                    <a:noFill/>
                  </a:rPr>
                  <a:t> </a:t>
                </a:r>
              </a:p>
            </p:txBody>
          </p:sp>
        </mc:Fallback>
      </mc:AlternateContent>
      <p:sp>
        <p:nvSpPr>
          <p:cNvPr id="123" name="TextBox 122">
            <a:extLst>
              <a:ext uri="{FF2B5EF4-FFF2-40B4-BE49-F238E27FC236}">
                <a16:creationId xmlns:a16="http://schemas.microsoft.com/office/drawing/2014/main" id="{E1B8EC44-D55A-8E43-99DE-09DC90B7BD16}"/>
              </a:ext>
            </a:extLst>
          </p:cNvPr>
          <p:cNvSpPr txBox="1"/>
          <p:nvPr/>
        </p:nvSpPr>
        <p:spPr>
          <a:xfrm>
            <a:off x="1976119" y="4078638"/>
            <a:ext cx="417330" cy="219291"/>
          </a:xfrm>
          <a:prstGeom prst="rect">
            <a:avLst/>
          </a:prstGeom>
          <a:solidFill>
            <a:schemeClr val="bg1"/>
          </a:solidFill>
          <a:ln>
            <a:noFill/>
          </a:ln>
        </p:spPr>
        <p:txBody>
          <a:bodyPr wrap="square" rtlCol="0">
            <a:spAutoFit/>
          </a:bodyPr>
          <a:lstStyle/>
          <a:p>
            <a:r>
              <a:rPr lang="el-GR" sz="825" dirty="0">
                <a:latin typeface="Times New Roman" charset="0"/>
                <a:ea typeface="Times New Roman" charset="0"/>
                <a:cs typeface="Times New Roman" charset="0"/>
              </a:rPr>
              <a:t> λ</a:t>
            </a:r>
            <a:r>
              <a:rPr lang="en-US" sz="825" baseline="-25000" dirty="0">
                <a:latin typeface="Times New Roman" charset="0"/>
                <a:ea typeface="Times New Roman" charset="0"/>
                <a:cs typeface="Times New Roman" charset="0"/>
              </a:rPr>
              <a:t>V1</a:t>
            </a:r>
            <a:r>
              <a:rPr lang="el-GR" sz="825" dirty="0">
                <a:latin typeface="Times New Roman" charset="0"/>
                <a:ea typeface="Times New Roman" charset="0"/>
                <a:cs typeface="Times New Roman" charset="0"/>
              </a:rPr>
              <a:t> </a:t>
            </a:r>
            <a:endParaRPr lang="en-US" sz="825" dirty="0">
              <a:latin typeface="Times New Roman" charset="0"/>
              <a:ea typeface="Times New Roman" charset="0"/>
              <a:cs typeface="Times New Roman" charset="0"/>
            </a:endParaRPr>
          </a:p>
        </p:txBody>
      </p:sp>
      <p:sp>
        <p:nvSpPr>
          <p:cNvPr id="124" name="TextBox 123">
            <a:extLst>
              <a:ext uri="{FF2B5EF4-FFF2-40B4-BE49-F238E27FC236}">
                <a16:creationId xmlns:a16="http://schemas.microsoft.com/office/drawing/2014/main" id="{E122C51C-33C7-6B43-BE7B-DAEE73BDF300}"/>
              </a:ext>
            </a:extLst>
          </p:cNvPr>
          <p:cNvSpPr txBox="1"/>
          <p:nvPr/>
        </p:nvSpPr>
        <p:spPr>
          <a:xfrm>
            <a:off x="2173655" y="4267828"/>
            <a:ext cx="390060" cy="219291"/>
          </a:xfrm>
          <a:prstGeom prst="rect">
            <a:avLst/>
          </a:prstGeom>
          <a:solidFill>
            <a:schemeClr val="bg1"/>
          </a:solidFill>
          <a:ln>
            <a:noFill/>
          </a:ln>
        </p:spPr>
        <p:txBody>
          <a:bodyPr wrap="square" rtlCol="0">
            <a:spAutoFit/>
          </a:bodyPr>
          <a:lstStyle/>
          <a:p>
            <a:r>
              <a:rPr lang="el-GR" sz="825" dirty="0">
                <a:latin typeface="Times New Roman" charset="0"/>
                <a:ea typeface="Times New Roman" charset="0"/>
                <a:cs typeface="Times New Roman" charset="0"/>
              </a:rPr>
              <a:t> λ</a:t>
            </a:r>
            <a:r>
              <a:rPr lang="en-US" sz="825" baseline="-25000" dirty="0">
                <a:latin typeface="Times New Roman" charset="0"/>
                <a:ea typeface="Times New Roman" charset="0"/>
                <a:cs typeface="Times New Roman" charset="0"/>
              </a:rPr>
              <a:t>V2</a:t>
            </a:r>
            <a:r>
              <a:rPr lang="el-GR" sz="825" dirty="0">
                <a:latin typeface="Times New Roman" charset="0"/>
                <a:ea typeface="Times New Roman" charset="0"/>
                <a:cs typeface="Times New Roman" charset="0"/>
              </a:rPr>
              <a:t> </a:t>
            </a:r>
            <a:endParaRPr lang="en-US" sz="825" dirty="0">
              <a:latin typeface="Times New Roman" charset="0"/>
              <a:ea typeface="Times New Roman" charset="0"/>
              <a:cs typeface="Times New Roman" charset="0"/>
            </a:endParaRPr>
          </a:p>
        </p:txBody>
      </p:sp>
      <p:sp>
        <p:nvSpPr>
          <p:cNvPr id="125" name="TextBox 124">
            <a:extLst>
              <a:ext uri="{FF2B5EF4-FFF2-40B4-BE49-F238E27FC236}">
                <a16:creationId xmlns:a16="http://schemas.microsoft.com/office/drawing/2014/main" id="{CF29B700-C2F2-7C4D-BD61-394CC2C1FFDB}"/>
              </a:ext>
            </a:extLst>
          </p:cNvPr>
          <p:cNvSpPr txBox="1"/>
          <p:nvPr/>
        </p:nvSpPr>
        <p:spPr>
          <a:xfrm>
            <a:off x="2479698" y="4290085"/>
            <a:ext cx="403972" cy="219291"/>
          </a:xfrm>
          <a:prstGeom prst="rect">
            <a:avLst/>
          </a:prstGeom>
          <a:solidFill>
            <a:schemeClr val="bg1"/>
          </a:solidFill>
          <a:ln>
            <a:noFill/>
          </a:ln>
        </p:spPr>
        <p:txBody>
          <a:bodyPr wrap="square" rtlCol="0">
            <a:spAutoFit/>
          </a:bodyPr>
          <a:lstStyle/>
          <a:p>
            <a:r>
              <a:rPr lang="el-GR" sz="825" dirty="0">
                <a:latin typeface="Times New Roman" charset="0"/>
                <a:ea typeface="Times New Roman" charset="0"/>
                <a:cs typeface="Times New Roman" charset="0"/>
              </a:rPr>
              <a:t> λ</a:t>
            </a:r>
            <a:r>
              <a:rPr lang="en-US" sz="825" baseline="-25000" dirty="0">
                <a:latin typeface="Times New Roman" charset="0"/>
                <a:ea typeface="Times New Roman" charset="0"/>
                <a:cs typeface="Times New Roman" charset="0"/>
              </a:rPr>
              <a:t>V3</a:t>
            </a:r>
            <a:r>
              <a:rPr lang="el-GR" sz="825" dirty="0">
                <a:latin typeface="Times New Roman" charset="0"/>
                <a:ea typeface="Times New Roman" charset="0"/>
                <a:cs typeface="Times New Roman" charset="0"/>
              </a:rPr>
              <a:t> </a:t>
            </a:r>
            <a:endParaRPr lang="en-US" sz="825" dirty="0">
              <a:latin typeface="Times New Roman" charset="0"/>
              <a:ea typeface="Times New Roman" charset="0"/>
              <a:cs typeface="Times New Roman" charset="0"/>
            </a:endParaRPr>
          </a:p>
        </p:txBody>
      </p:sp>
      <p:sp>
        <p:nvSpPr>
          <p:cNvPr id="126" name="TextBox 125">
            <a:extLst>
              <a:ext uri="{FF2B5EF4-FFF2-40B4-BE49-F238E27FC236}">
                <a16:creationId xmlns:a16="http://schemas.microsoft.com/office/drawing/2014/main" id="{27FCE9B0-CFE1-334D-B1B6-B1F145345878}"/>
              </a:ext>
            </a:extLst>
          </p:cNvPr>
          <p:cNvSpPr txBox="1"/>
          <p:nvPr/>
        </p:nvSpPr>
        <p:spPr>
          <a:xfrm>
            <a:off x="2785740" y="4295650"/>
            <a:ext cx="444220" cy="219291"/>
          </a:xfrm>
          <a:prstGeom prst="rect">
            <a:avLst/>
          </a:prstGeom>
          <a:solidFill>
            <a:schemeClr val="bg1"/>
          </a:solidFill>
          <a:ln>
            <a:noFill/>
          </a:ln>
        </p:spPr>
        <p:txBody>
          <a:bodyPr wrap="square" rtlCol="0">
            <a:spAutoFit/>
          </a:bodyPr>
          <a:lstStyle/>
          <a:p>
            <a:r>
              <a:rPr lang="el-GR" sz="825" dirty="0">
                <a:latin typeface="Times New Roman" charset="0"/>
                <a:ea typeface="Times New Roman" charset="0"/>
                <a:cs typeface="Times New Roman" charset="0"/>
              </a:rPr>
              <a:t> λ</a:t>
            </a:r>
            <a:r>
              <a:rPr lang="en-US" sz="825" baseline="-25000" dirty="0">
                <a:latin typeface="Times New Roman" charset="0"/>
                <a:ea typeface="Times New Roman" charset="0"/>
                <a:cs typeface="Times New Roman" charset="0"/>
              </a:rPr>
              <a:t>V4</a:t>
            </a:r>
            <a:r>
              <a:rPr lang="el-GR" sz="825" dirty="0">
                <a:latin typeface="Times New Roman" charset="0"/>
                <a:ea typeface="Times New Roman" charset="0"/>
                <a:cs typeface="Times New Roman" charset="0"/>
              </a:rPr>
              <a:t> </a:t>
            </a:r>
            <a:endParaRPr lang="en-US" sz="825" dirty="0">
              <a:latin typeface="Times New Roman" charset="0"/>
              <a:ea typeface="Times New Roman" charset="0"/>
              <a:cs typeface="Times New Roman" charset="0"/>
            </a:endParaRPr>
          </a:p>
        </p:txBody>
      </p:sp>
      <p:sp>
        <p:nvSpPr>
          <p:cNvPr id="127" name="TextBox 126">
            <a:extLst>
              <a:ext uri="{FF2B5EF4-FFF2-40B4-BE49-F238E27FC236}">
                <a16:creationId xmlns:a16="http://schemas.microsoft.com/office/drawing/2014/main" id="{08229AF4-A2AF-8247-A274-692E1018C6A8}"/>
              </a:ext>
            </a:extLst>
          </p:cNvPr>
          <p:cNvSpPr txBox="1"/>
          <p:nvPr/>
        </p:nvSpPr>
        <p:spPr>
          <a:xfrm>
            <a:off x="2966584" y="4150976"/>
            <a:ext cx="422894" cy="219291"/>
          </a:xfrm>
          <a:prstGeom prst="rect">
            <a:avLst/>
          </a:prstGeom>
          <a:solidFill>
            <a:schemeClr val="bg1"/>
          </a:solidFill>
          <a:ln>
            <a:noFill/>
          </a:ln>
        </p:spPr>
        <p:txBody>
          <a:bodyPr wrap="square" rtlCol="0">
            <a:spAutoFit/>
          </a:bodyPr>
          <a:lstStyle/>
          <a:p>
            <a:r>
              <a:rPr lang="el-GR" sz="825" dirty="0">
                <a:latin typeface="Times New Roman" charset="0"/>
                <a:ea typeface="Times New Roman" charset="0"/>
                <a:cs typeface="Times New Roman" charset="0"/>
              </a:rPr>
              <a:t> λ</a:t>
            </a:r>
            <a:r>
              <a:rPr lang="en-US" sz="825" baseline="-25000" dirty="0">
                <a:latin typeface="Times New Roman" charset="0"/>
                <a:ea typeface="Times New Roman" charset="0"/>
                <a:cs typeface="Times New Roman" charset="0"/>
              </a:rPr>
              <a:t>V5</a:t>
            </a:r>
            <a:r>
              <a:rPr lang="el-GR" sz="825" dirty="0">
                <a:latin typeface="Times New Roman" charset="0"/>
                <a:ea typeface="Times New Roman" charset="0"/>
                <a:cs typeface="Times New Roman" charset="0"/>
              </a:rPr>
              <a:t> </a:t>
            </a:r>
            <a:endParaRPr lang="en-US" sz="825" dirty="0">
              <a:latin typeface="Times New Roman" charset="0"/>
              <a:ea typeface="Times New Roman" charset="0"/>
              <a:cs typeface="Times New Roman" charset="0"/>
            </a:endParaRPr>
          </a:p>
        </p:txBody>
      </p:sp>
      <p:sp>
        <p:nvSpPr>
          <p:cNvPr id="133" name="Oval 132">
            <a:extLst>
              <a:ext uri="{FF2B5EF4-FFF2-40B4-BE49-F238E27FC236}">
                <a16:creationId xmlns:a16="http://schemas.microsoft.com/office/drawing/2014/main" id="{5C359106-6375-F147-9017-C21AFE27394F}"/>
              </a:ext>
            </a:extLst>
          </p:cNvPr>
          <p:cNvSpPr/>
          <p:nvPr/>
        </p:nvSpPr>
        <p:spPr>
          <a:xfrm>
            <a:off x="6598414" y="3663536"/>
            <a:ext cx="412871" cy="412871"/>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25" i="1" dirty="0">
                <a:solidFill>
                  <a:schemeClr val="tx1"/>
                </a:solidFill>
                <a:latin typeface="Times New Roman" charset="0"/>
                <a:ea typeface="Times New Roman" charset="0"/>
                <a:cs typeface="Times New Roman" charset="0"/>
              </a:rPr>
              <a:t>F</a:t>
            </a:r>
            <a:r>
              <a:rPr lang="en-US" sz="825" i="1" baseline="-25000" dirty="0">
                <a:solidFill>
                  <a:schemeClr val="tx1"/>
                </a:solidFill>
                <a:latin typeface="Times New Roman" charset="0"/>
                <a:ea typeface="Times New Roman" charset="0"/>
                <a:cs typeface="Times New Roman" charset="0"/>
              </a:rPr>
              <a:t>G</a:t>
            </a:r>
            <a:endParaRPr lang="en-US" sz="825" i="1" dirty="0">
              <a:solidFill>
                <a:schemeClr val="tx1"/>
              </a:solidFill>
              <a:latin typeface="Times New Roman" charset="0"/>
              <a:ea typeface="Times New Roman" charset="0"/>
              <a:cs typeface="Times New Roman" charset="0"/>
            </a:endParaRPr>
          </a:p>
        </p:txBody>
      </p:sp>
      <p:cxnSp>
        <p:nvCxnSpPr>
          <p:cNvPr id="134" name="Straight Arrow Connector 133">
            <a:extLst>
              <a:ext uri="{FF2B5EF4-FFF2-40B4-BE49-F238E27FC236}">
                <a16:creationId xmlns:a16="http://schemas.microsoft.com/office/drawing/2014/main" id="{00030B31-178F-074B-80FE-4CE99D9924BC}"/>
              </a:ext>
            </a:extLst>
          </p:cNvPr>
          <p:cNvCxnSpPr/>
          <p:nvPr/>
        </p:nvCxnSpPr>
        <p:spPr>
          <a:xfrm flipH="1">
            <a:off x="5335294" y="3972360"/>
            <a:ext cx="1277583" cy="923691"/>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35" name="Oval 134">
            <a:extLst>
              <a:ext uri="{FF2B5EF4-FFF2-40B4-BE49-F238E27FC236}">
                <a16:creationId xmlns:a16="http://schemas.microsoft.com/office/drawing/2014/main" id="{9E5373DA-E629-FE40-AADC-C472F770CEE5}"/>
              </a:ext>
            </a:extLst>
          </p:cNvPr>
          <p:cNvSpPr/>
          <p:nvPr/>
        </p:nvSpPr>
        <p:spPr>
          <a:xfrm>
            <a:off x="5179491" y="5444144"/>
            <a:ext cx="278220" cy="25039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25" dirty="0">
              <a:solidFill>
                <a:schemeClr val="tx1"/>
              </a:solidFill>
              <a:latin typeface="Times New Roman" charset="0"/>
              <a:ea typeface="Times New Roman" charset="0"/>
              <a:cs typeface="Times New Roman" charset="0"/>
            </a:endParaRPr>
          </a:p>
        </p:txBody>
      </p:sp>
      <p:cxnSp>
        <p:nvCxnSpPr>
          <p:cNvPr id="136" name="Straight Arrow Connector 135">
            <a:extLst>
              <a:ext uri="{FF2B5EF4-FFF2-40B4-BE49-F238E27FC236}">
                <a16:creationId xmlns:a16="http://schemas.microsoft.com/office/drawing/2014/main" id="{B227CE0F-E465-A143-8F10-6606F2A7459F}"/>
              </a:ext>
            </a:extLst>
          </p:cNvPr>
          <p:cNvCxnSpPr/>
          <p:nvPr/>
        </p:nvCxnSpPr>
        <p:spPr>
          <a:xfrm flipV="1">
            <a:off x="5318601" y="5221568"/>
            <a:ext cx="0" cy="222576"/>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7" name="Curved Connector 136">
            <a:extLst>
              <a:ext uri="{FF2B5EF4-FFF2-40B4-BE49-F238E27FC236}">
                <a16:creationId xmlns:a16="http://schemas.microsoft.com/office/drawing/2014/main" id="{AEFE6F34-02CD-4040-ADAD-16A5F5A15AD3}"/>
              </a:ext>
            </a:extLst>
          </p:cNvPr>
          <p:cNvCxnSpPr/>
          <p:nvPr/>
        </p:nvCxnSpPr>
        <p:spPr>
          <a:xfrm rot="5400000">
            <a:off x="5318602" y="5559507"/>
            <a:ext cx="4637" cy="196732"/>
          </a:xfrm>
          <a:prstGeom prst="curvedConnector3">
            <a:avLst>
              <a:gd name="adj1" fmla="val 2590811"/>
            </a:avLst>
          </a:prstGeom>
          <a:ln w="6350">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39" name="Straight Arrow Connector 138">
            <a:extLst>
              <a:ext uri="{FF2B5EF4-FFF2-40B4-BE49-F238E27FC236}">
                <a16:creationId xmlns:a16="http://schemas.microsoft.com/office/drawing/2014/main" id="{55D8C1F5-662B-7447-B503-C1FC2CF80511}"/>
              </a:ext>
            </a:extLst>
          </p:cNvPr>
          <p:cNvCxnSpPr/>
          <p:nvPr/>
        </p:nvCxnSpPr>
        <p:spPr>
          <a:xfrm flipH="1">
            <a:off x="5975201" y="4032637"/>
            <a:ext cx="683677" cy="852286"/>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40" name="Oval 139">
            <a:extLst>
              <a:ext uri="{FF2B5EF4-FFF2-40B4-BE49-F238E27FC236}">
                <a16:creationId xmlns:a16="http://schemas.microsoft.com/office/drawing/2014/main" id="{C03681E4-6352-D44A-8EEF-A00FA9A1D2CE}"/>
              </a:ext>
            </a:extLst>
          </p:cNvPr>
          <p:cNvSpPr/>
          <p:nvPr/>
        </p:nvSpPr>
        <p:spPr>
          <a:xfrm>
            <a:off x="5819397" y="5444144"/>
            <a:ext cx="278220" cy="25039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25" dirty="0">
              <a:solidFill>
                <a:schemeClr val="tx1"/>
              </a:solidFill>
              <a:latin typeface="Times New Roman" charset="0"/>
              <a:ea typeface="Times New Roman" charset="0"/>
              <a:cs typeface="Times New Roman" charset="0"/>
            </a:endParaRPr>
          </a:p>
        </p:txBody>
      </p:sp>
      <p:cxnSp>
        <p:nvCxnSpPr>
          <p:cNvPr id="141" name="Straight Arrow Connector 140">
            <a:extLst>
              <a:ext uri="{FF2B5EF4-FFF2-40B4-BE49-F238E27FC236}">
                <a16:creationId xmlns:a16="http://schemas.microsoft.com/office/drawing/2014/main" id="{D6603CB0-F712-6E4B-BD98-D987F11C95B3}"/>
              </a:ext>
            </a:extLst>
          </p:cNvPr>
          <p:cNvCxnSpPr/>
          <p:nvPr/>
        </p:nvCxnSpPr>
        <p:spPr>
          <a:xfrm flipV="1">
            <a:off x="5958507" y="5221568"/>
            <a:ext cx="0" cy="222576"/>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2" name="Curved Connector 141">
            <a:extLst>
              <a:ext uri="{FF2B5EF4-FFF2-40B4-BE49-F238E27FC236}">
                <a16:creationId xmlns:a16="http://schemas.microsoft.com/office/drawing/2014/main" id="{C056CCE7-FF75-244A-A1B6-4B6093DED376}"/>
              </a:ext>
            </a:extLst>
          </p:cNvPr>
          <p:cNvCxnSpPr/>
          <p:nvPr/>
        </p:nvCxnSpPr>
        <p:spPr>
          <a:xfrm rot="5400000">
            <a:off x="5958508" y="5559507"/>
            <a:ext cx="4637" cy="196732"/>
          </a:xfrm>
          <a:prstGeom prst="curvedConnector3">
            <a:avLst>
              <a:gd name="adj1" fmla="val 2590811"/>
            </a:avLst>
          </a:prstGeom>
          <a:ln w="6350">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44" name="Straight Arrow Connector 143">
            <a:extLst>
              <a:ext uri="{FF2B5EF4-FFF2-40B4-BE49-F238E27FC236}">
                <a16:creationId xmlns:a16="http://schemas.microsoft.com/office/drawing/2014/main" id="{0342B7B3-84CD-744D-885D-F4C82E7F7321}"/>
              </a:ext>
            </a:extLst>
          </p:cNvPr>
          <p:cNvCxnSpPr/>
          <p:nvPr/>
        </p:nvCxnSpPr>
        <p:spPr>
          <a:xfrm flipH="1">
            <a:off x="6779257" y="4093101"/>
            <a:ext cx="25592" cy="814079"/>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45" name="Oval 144">
            <a:extLst>
              <a:ext uri="{FF2B5EF4-FFF2-40B4-BE49-F238E27FC236}">
                <a16:creationId xmlns:a16="http://schemas.microsoft.com/office/drawing/2014/main" id="{5568DE5E-6248-7145-9BB7-C921652E48CE}"/>
              </a:ext>
            </a:extLst>
          </p:cNvPr>
          <p:cNvSpPr/>
          <p:nvPr/>
        </p:nvSpPr>
        <p:spPr>
          <a:xfrm>
            <a:off x="6626236" y="5444144"/>
            <a:ext cx="303416" cy="25039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25" dirty="0">
              <a:solidFill>
                <a:schemeClr val="tx1"/>
              </a:solidFill>
              <a:latin typeface="Times New Roman" charset="0"/>
              <a:ea typeface="Times New Roman" charset="0"/>
              <a:cs typeface="Times New Roman" charset="0"/>
            </a:endParaRPr>
          </a:p>
        </p:txBody>
      </p:sp>
      <p:cxnSp>
        <p:nvCxnSpPr>
          <p:cNvPr id="146" name="Straight Arrow Connector 145">
            <a:extLst>
              <a:ext uri="{FF2B5EF4-FFF2-40B4-BE49-F238E27FC236}">
                <a16:creationId xmlns:a16="http://schemas.microsoft.com/office/drawing/2014/main" id="{C14DF30E-EE9F-EB43-8D4E-B4405857587C}"/>
              </a:ext>
            </a:extLst>
          </p:cNvPr>
          <p:cNvCxnSpPr/>
          <p:nvPr/>
        </p:nvCxnSpPr>
        <p:spPr>
          <a:xfrm flipV="1">
            <a:off x="6765346" y="5221568"/>
            <a:ext cx="0" cy="222576"/>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7" name="Curved Connector 146">
            <a:extLst>
              <a:ext uri="{FF2B5EF4-FFF2-40B4-BE49-F238E27FC236}">
                <a16:creationId xmlns:a16="http://schemas.microsoft.com/office/drawing/2014/main" id="{DB707744-3441-3A4B-B7BF-8ABE94FC723C}"/>
              </a:ext>
            </a:extLst>
          </p:cNvPr>
          <p:cNvCxnSpPr/>
          <p:nvPr/>
        </p:nvCxnSpPr>
        <p:spPr>
          <a:xfrm rot="5400000">
            <a:off x="6777928" y="5570673"/>
            <a:ext cx="4637" cy="196732"/>
          </a:xfrm>
          <a:prstGeom prst="curvedConnector3">
            <a:avLst>
              <a:gd name="adj1" fmla="val 2590811"/>
            </a:avLst>
          </a:prstGeom>
          <a:ln w="6350">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49" name="Straight Arrow Connector 148">
            <a:extLst>
              <a:ext uri="{FF2B5EF4-FFF2-40B4-BE49-F238E27FC236}">
                <a16:creationId xmlns:a16="http://schemas.microsoft.com/office/drawing/2014/main" id="{25ABA61F-DCD6-7140-8F7C-2D4B5D24C70E}"/>
              </a:ext>
            </a:extLst>
          </p:cNvPr>
          <p:cNvCxnSpPr/>
          <p:nvPr/>
        </p:nvCxnSpPr>
        <p:spPr>
          <a:xfrm>
            <a:off x="6904456" y="4053044"/>
            <a:ext cx="706679" cy="834661"/>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50" name="Oval 149">
            <a:extLst>
              <a:ext uri="{FF2B5EF4-FFF2-40B4-BE49-F238E27FC236}">
                <a16:creationId xmlns:a16="http://schemas.microsoft.com/office/drawing/2014/main" id="{FD9A9F26-F33D-0642-A4AF-23C5A958B679}"/>
              </a:ext>
            </a:extLst>
          </p:cNvPr>
          <p:cNvSpPr/>
          <p:nvPr/>
        </p:nvSpPr>
        <p:spPr>
          <a:xfrm>
            <a:off x="7468696" y="5444144"/>
            <a:ext cx="270419" cy="25039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25" dirty="0">
              <a:solidFill>
                <a:schemeClr val="tx1"/>
              </a:solidFill>
              <a:latin typeface="Times New Roman" charset="0"/>
              <a:ea typeface="Times New Roman" charset="0"/>
              <a:cs typeface="Times New Roman" charset="0"/>
            </a:endParaRPr>
          </a:p>
        </p:txBody>
      </p:sp>
      <p:cxnSp>
        <p:nvCxnSpPr>
          <p:cNvPr id="151" name="Straight Arrow Connector 150">
            <a:extLst>
              <a:ext uri="{FF2B5EF4-FFF2-40B4-BE49-F238E27FC236}">
                <a16:creationId xmlns:a16="http://schemas.microsoft.com/office/drawing/2014/main" id="{D36FD748-B304-994A-A9E3-62241A4CE2C9}"/>
              </a:ext>
            </a:extLst>
          </p:cNvPr>
          <p:cNvCxnSpPr/>
          <p:nvPr/>
        </p:nvCxnSpPr>
        <p:spPr>
          <a:xfrm flipV="1">
            <a:off x="7600006" y="5221568"/>
            <a:ext cx="0" cy="222576"/>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52" name="Curved Connector 151">
            <a:extLst>
              <a:ext uri="{FF2B5EF4-FFF2-40B4-BE49-F238E27FC236}">
                <a16:creationId xmlns:a16="http://schemas.microsoft.com/office/drawing/2014/main" id="{D7A17469-23EF-6A43-AE75-7FBF54BC4A4C}"/>
              </a:ext>
            </a:extLst>
          </p:cNvPr>
          <p:cNvCxnSpPr/>
          <p:nvPr/>
        </p:nvCxnSpPr>
        <p:spPr>
          <a:xfrm rot="5400000">
            <a:off x="7600006" y="5559507"/>
            <a:ext cx="4637" cy="196732"/>
          </a:xfrm>
          <a:prstGeom prst="curvedConnector3">
            <a:avLst>
              <a:gd name="adj1" fmla="val 2590811"/>
            </a:avLst>
          </a:prstGeom>
          <a:ln w="6350">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54" name="Straight Arrow Connector 153">
            <a:extLst>
              <a:ext uri="{FF2B5EF4-FFF2-40B4-BE49-F238E27FC236}">
                <a16:creationId xmlns:a16="http://schemas.microsoft.com/office/drawing/2014/main" id="{075C205F-C513-2545-ADE5-51D5B8759E69}"/>
              </a:ext>
            </a:extLst>
          </p:cNvPr>
          <p:cNvCxnSpPr/>
          <p:nvPr/>
        </p:nvCxnSpPr>
        <p:spPr>
          <a:xfrm>
            <a:off x="7005167" y="3947320"/>
            <a:ext cx="1327949" cy="940385"/>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55" name="Oval 154">
            <a:extLst>
              <a:ext uri="{FF2B5EF4-FFF2-40B4-BE49-F238E27FC236}">
                <a16:creationId xmlns:a16="http://schemas.microsoft.com/office/drawing/2014/main" id="{6DA466A6-B3B6-D147-96DA-2410B0CA06C1}"/>
              </a:ext>
            </a:extLst>
          </p:cNvPr>
          <p:cNvSpPr/>
          <p:nvPr/>
        </p:nvSpPr>
        <p:spPr>
          <a:xfrm>
            <a:off x="8184268" y="5444144"/>
            <a:ext cx="306042" cy="25039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25" dirty="0">
              <a:solidFill>
                <a:schemeClr val="tx1"/>
              </a:solidFill>
              <a:latin typeface="Times New Roman" charset="0"/>
              <a:ea typeface="Times New Roman" charset="0"/>
              <a:cs typeface="Times New Roman" charset="0"/>
            </a:endParaRPr>
          </a:p>
        </p:txBody>
      </p:sp>
      <p:cxnSp>
        <p:nvCxnSpPr>
          <p:cNvPr id="156" name="Curved Connector 155">
            <a:extLst>
              <a:ext uri="{FF2B5EF4-FFF2-40B4-BE49-F238E27FC236}">
                <a16:creationId xmlns:a16="http://schemas.microsoft.com/office/drawing/2014/main" id="{19AAC867-F161-FF48-89A9-6B8A045960F3}"/>
              </a:ext>
            </a:extLst>
          </p:cNvPr>
          <p:cNvCxnSpPr/>
          <p:nvPr/>
        </p:nvCxnSpPr>
        <p:spPr>
          <a:xfrm rot="5400000">
            <a:off x="8340072" y="5567854"/>
            <a:ext cx="4637" cy="196732"/>
          </a:xfrm>
          <a:prstGeom prst="curvedConnector3">
            <a:avLst>
              <a:gd name="adj1" fmla="val 2590811"/>
            </a:avLst>
          </a:prstGeom>
          <a:ln w="6350">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157" name="TextBox 156">
            <a:extLst>
              <a:ext uri="{FF2B5EF4-FFF2-40B4-BE49-F238E27FC236}">
                <a16:creationId xmlns:a16="http://schemas.microsoft.com/office/drawing/2014/main" id="{0144EEFC-8481-1F47-B0B9-E7F42AD1DC08}"/>
              </a:ext>
            </a:extLst>
          </p:cNvPr>
          <p:cNvSpPr txBox="1"/>
          <p:nvPr/>
        </p:nvSpPr>
        <p:spPr>
          <a:xfrm>
            <a:off x="8156447" y="5839218"/>
            <a:ext cx="184731" cy="219291"/>
          </a:xfrm>
          <a:prstGeom prst="rect">
            <a:avLst/>
          </a:prstGeom>
          <a:solidFill>
            <a:schemeClr val="bg1"/>
          </a:solidFill>
        </p:spPr>
        <p:txBody>
          <a:bodyPr wrap="none" rtlCol="0">
            <a:spAutoFit/>
          </a:bodyPr>
          <a:lstStyle/>
          <a:p>
            <a:endParaRPr lang="en-US" sz="825" dirty="0">
              <a:latin typeface="Times New Roman" charset="0"/>
              <a:ea typeface="Times New Roman" charset="0"/>
              <a:cs typeface="Times New Roman" charset="0"/>
            </a:endParaRPr>
          </a:p>
        </p:txBody>
      </p:sp>
      <p:sp>
        <p:nvSpPr>
          <p:cNvPr id="158" name="Oval 157">
            <a:extLst>
              <a:ext uri="{FF2B5EF4-FFF2-40B4-BE49-F238E27FC236}">
                <a16:creationId xmlns:a16="http://schemas.microsoft.com/office/drawing/2014/main" id="{6FFB9948-9E43-664F-AA1D-0B53B480EA9C}"/>
              </a:ext>
            </a:extLst>
          </p:cNvPr>
          <p:cNvSpPr/>
          <p:nvPr/>
        </p:nvSpPr>
        <p:spPr>
          <a:xfrm>
            <a:off x="5160015" y="4879357"/>
            <a:ext cx="350558" cy="35055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25" dirty="0">
              <a:solidFill>
                <a:schemeClr val="tx1"/>
              </a:solidFill>
              <a:latin typeface="Times New Roman" charset="0"/>
              <a:ea typeface="Times New Roman" charset="0"/>
              <a:cs typeface="Times New Roman" charset="0"/>
            </a:endParaRPr>
          </a:p>
        </p:txBody>
      </p:sp>
      <p:sp>
        <p:nvSpPr>
          <p:cNvPr id="159" name="Oval 158">
            <a:extLst>
              <a:ext uri="{FF2B5EF4-FFF2-40B4-BE49-F238E27FC236}">
                <a16:creationId xmlns:a16="http://schemas.microsoft.com/office/drawing/2014/main" id="{83D49DAA-B8FB-E746-BFC7-F24BD23237D5}"/>
              </a:ext>
            </a:extLst>
          </p:cNvPr>
          <p:cNvSpPr/>
          <p:nvPr/>
        </p:nvSpPr>
        <p:spPr>
          <a:xfrm>
            <a:off x="5799922" y="4868229"/>
            <a:ext cx="350558" cy="35055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25" dirty="0">
              <a:solidFill>
                <a:schemeClr val="tx1"/>
              </a:solidFill>
              <a:latin typeface="Times New Roman" charset="0"/>
              <a:ea typeface="Times New Roman" charset="0"/>
              <a:cs typeface="Times New Roman" charset="0"/>
            </a:endParaRPr>
          </a:p>
        </p:txBody>
      </p:sp>
      <p:sp>
        <p:nvSpPr>
          <p:cNvPr id="160" name="Oval 159">
            <a:extLst>
              <a:ext uri="{FF2B5EF4-FFF2-40B4-BE49-F238E27FC236}">
                <a16:creationId xmlns:a16="http://schemas.microsoft.com/office/drawing/2014/main" id="{D8E6FD60-EF04-6A4C-95A5-75E36BAB5358}"/>
              </a:ext>
            </a:extLst>
          </p:cNvPr>
          <p:cNvSpPr/>
          <p:nvPr/>
        </p:nvSpPr>
        <p:spPr>
          <a:xfrm>
            <a:off x="6603978" y="4890486"/>
            <a:ext cx="350558" cy="35055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25" dirty="0">
              <a:solidFill>
                <a:schemeClr val="tx1"/>
              </a:solidFill>
              <a:latin typeface="Times New Roman" charset="0"/>
              <a:ea typeface="Times New Roman" charset="0"/>
              <a:cs typeface="Times New Roman" charset="0"/>
            </a:endParaRPr>
          </a:p>
        </p:txBody>
      </p:sp>
      <p:sp>
        <p:nvSpPr>
          <p:cNvPr id="161" name="Oval 160">
            <a:extLst>
              <a:ext uri="{FF2B5EF4-FFF2-40B4-BE49-F238E27FC236}">
                <a16:creationId xmlns:a16="http://schemas.microsoft.com/office/drawing/2014/main" id="{608938DB-0F0E-8B47-A4AB-B32ACF40DED4}"/>
              </a:ext>
            </a:extLst>
          </p:cNvPr>
          <p:cNvSpPr/>
          <p:nvPr/>
        </p:nvSpPr>
        <p:spPr>
          <a:xfrm>
            <a:off x="7399688" y="4887704"/>
            <a:ext cx="370033" cy="35055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25" dirty="0">
              <a:solidFill>
                <a:schemeClr val="tx1"/>
              </a:solidFill>
              <a:latin typeface="Times New Roman" charset="0"/>
              <a:ea typeface="Times New Roman" charset="0"/>
              <a:cs typeface="Times New Roman" charset="0"/>
            </a:endParaRPr>
          </a:p>
        </p:txBody>
      </p:sp>
      <p:sp>
        <p:nvSpPr>
          <p:cNvPr id="162" name="Oval 161">
            <a:extLst>
              <a:ext uri="{FF2B5EF4-FFF2-40B4-BE49-F238E27FC236}">
                <a16:creationId xmlns:a16="http://schemas.microsoft.com/office/drawing/2014/main" id="{86DAD487-3171-DF45-A3FE-7E44D8C92047}"/>
              </a:ext>
            </a:extLst>
          </p:cNvPr>
          <p:cNvSpPr/>
          <p:nvPr/>
        </p:nvSpPr>
        <p:spPr>
          <a:xfrm>
            <a:off x="8150881" y="4887704"/>
            <a:ext cx="364469" cy="35055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25" dirty="0">
              <a:solidFill>
                <a:schemeClr val="tx1"/>
              </a:solidFill>
              <a:latin typeface="Times New Roman" charset="0"/>
              <a:ea typeface="Times New Roman" charset="0"/>
              <a:cs typeface="Times New Roman" charset="0"/>
            </a:endParaRPr>
          </a:p>
        </p:txBody>
      </p:sp>
      <p:sp>
        <p:nvSpPr>
          <p:cNvPr id="163" name="Rectangle 162">
            <a:extLst>
              <a:ext uri="{FF2B5EF4-FFF2-40B4-BE49-F238E27FC236}">
                <a16:creationId xmlns:a16="http://schemas.microsoft.com/office/drawing/2014/main" id="{1860EBC4-4F52-0B4A-A777-09F800265F28}"/>
              </a:ext>
            </a:extLst>
          </p:cNvPr>
          <p:cNvSpPr/>
          <p:nvPr/>
        </p:nvSpPr>
        <p:spPr>
          <a:xfrm>
            <a:off x="5043163" y="3710833"/>
            <a:ext cx="434024" cy="3589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825" dirty="0" err="1">
                <a:solidFill>
                  <a:schemeClr val="tx1"/>
                </a:solidFill>
                <a:latin typeface="Times New Roman" charset="0"/>
                <a:ea typeface="Times New Roman" charset="0"/>
                <a:cs typeface="Times New Roman" charset="0"/>
              </a:rPr>
              <a:t>SNP</a:t>
            </a:r>
            <a:r>
              <a:rPr lang="en-US" sz="825" baseline="-25000" dirty="0" err="1">
                <a:solidFill>
                  <a:schemeClr val="tx1"/>
                </a:solidFill>
                <a:latin typeface="Times New Roman" charset="0"/>
                <a:ea typeface="Times New Roman" charset="0"/>
                <a:cs typeface="Times New Roman" charset="0"/>
              </a:rPr>
              <a:t>m</a:t>
            </a:r>
            <a:endParaRPr lang="en-US" sz="825" dirty="0">
              <a:solidFill>
                <a:schemeClr val="tx1"/>
              </a:solidFill>
              <a:latin typeface="Times New Roman" charset="0"/>
              <a:ea typeface="Times New Roman" charset="0"/>
              <a:cs typeface="Times New Roman" charset="0"/>
            </a:endParaRPr>
          </a:p>
        </p:txBody>
      </p:sp>
      <p:cxnSp>
        <p:nvCxnSpPr>
          <p:cNvPr id="165" name="Curved Connector 164">
            <a:extLst>
              <a:ext uri="{FF2B5EF4-FFF2-40B4-BE49-F238E27FC236}">
                <a16:creationId xmlns:a16="http://schemas.microsoft.com/office/drawing/2014/main" id="{8FBC6FE9-F7F1-614C-963F-D50AAC51ACA7}"/>
              </a:ext>
            </a:extLst>
          </p:cNvPr>
          <p:cNvCxnSpPr/>
          <p:nvPr/>
        </p:nvCxnSpPr>
        <p:spPr>
          <a:xfrm rot="5400000" flipH="1">
            <a:off x="4948081" y="3883330"/>
            <a:ext cx="177059" cy="4637"/>
          </a:xfrm>
          <a:prstGeom prst="curvedConnector5">
            <a:avLst>
              <a:gd name="adj1" fmla="val -9428"/>
              <a:gd name="adj2" fmla="val 4401323"/>
              <a:gd name="adj3" fmla="val 114142"/>
            </a:avLst>
          </a:prstGeom>
          <a:ln w="6350">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6" name="TextBox 165">
                <a:extLst>
                  <a:ext uri="{FF2B5EF4-FFF2-40B4-BE49-F238E27FC236}">
                    <a16:creationId xmlns:a16="http://schemas.microsoft.com/office/drawing/2014/main" id="{70D9D645-8CEA-8D4A-8DD9-B9DDD62BDC36}"/>
                  </a:ext>
                </a:extLst>
              </p:cNvPr>
              <p:cNvSpPr txBox="1"/>
              <p:nvPr/>
            </p:nvSpPr>
            <p:spPr>
              <a:xfrm>
                <a:off x="4516201" y="3793934"/>
                <a:ext cx="336614" cy="12695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sz="825" i="1">
                              <a:latin typeface="Cambria Math" panose="02040503050406030204" pitchFamily="18" charset="0"/>
                              <a:ea typeface="Times New Roman" charset="0"/>
                              <a:cs typeface="Times New Roman" charset="0"/>
                            </a:rPr>
                          </m:ctrlPr>
                        </m:sSubSupPr>
                        <m:e>
                          <m:r>
                            <a:rPr lang="en-US" sz="825" i="1">
                              <a:latin typeface="Cambria Math" charset="0"/>
                              <a:ea typeface="Times New Roman" charset="0"/>
                              <a:cs typeface="Times New Roman" charset="0"/>
                            </a:rPr>
                            <m:t>𝜎</m:t>
                          </m:r>
                          <m:r>
                            <m:rPr>
                              <m:nor/>
                            </m:rPr>
                            <a:rPr lang="en-US" sz="825" baseline="-25000" dirty="0">
                              <a:latin typeface="Times New Roman" charset="0"/>
                              <a:ea typeface="Times New Roman" charset="0"/>
                              <a:cs typeface="Times New Roman" charset="0"/>
                            </a:rPr>
                            <m:t>SNP</m:t>
                          </m:r>
                        </m:e>
                        <m:sub>
                          <m:r>
                            <a:rPr lang="en-US" sz="825" i="1">
                              <a:latin typeface="Cambria Math" charset="0"/>
                              <a:ea typeface="Times New Roman" charset="0"/>
                              <a:cs typeface="Times New Roman" charset="0"/>
                            </a:rPr>
                            <m:t> </m:t>
                          </m:r>
                        </m:sub>
                        <m:sup>
                          <m:r>
                            <a:rPr lang="en-US" sz="825" i="1">
                              <a:latin typeface="Cambria Math" charset="0"/>
                              <a:ea typeface="Times New Roman" charset="0"/>
                              <a:cs typeface="Times New Roman" charset="0"/>
                            </a:rPr>
                            <m:t>2</m:t>
                          </m:r>
                        </m:sup>
                      </m:sSubSup>
                    </m:oMath>
                  </m:oMathPara>
                </a14:m>
                <a:endParaRPr lang="en-US" sz="825" dirty="0"/>
              </a:p>
            </p:txBody>
          </p:sp>
        </mc:Choice>
        <mc:Fallback xmlns="">
          <p:sp>
            <p:nvSpPr>
              <p:cNvPr id="166" name="TextBox 165">
                <a:extLst>
                  <a:ext uri="{FF2B5EF4-FFF2-40B4-BE49-F238E27FC236}">
                    <a16:creationId xmlns:a16="http://schemas.microsoft.com/office/drawing/2014/main" id="{70D9D645-8CEA-8D4A-8DD9-B9DDD62BDC36}"/>
                  </a:ext>
                </a:extLst>
              </p:cNvPr>
              <p:cNvSpPr txBox="1">
                <a:spLocks noRot="1" noChangeAspect="1" noMove="1" noResize="1" noEditPoints="1" noAdjustHandles="1" noChangeArrowheads="1" noChangeShapeType="1" noTextEdit="1"/>
              </p:cNvSpPr>
              <p:nvPr/>
            </p:nvSpPr>
            <p:spPr>
              <a:xfrm>
                <a:off x="4516201" y="3793934"/>
                <a:ext cx="336614" cy="126958"/>
              </a:xfrm>
              <a:prstGeom prst="rect">
                <a:avLst/>
              </a:prstGeom>
              <a:blipFill>
                <a:blip r:embed="rId11"/>
                <a:stretch>
                  <a:fillRect b="-14286"/>
                </a:stretch>
              </a:blipFill>
            </p:spPr>
            <p:txBody>
              <a:bodyPr/>
              <a:lstStyle/>
              <a:p>
                <a:r>
                  <a:rPr lang="en-US">
                    <a:noFill/>
                  </a:rPr>
                  <a:t> </a:t>
                </a:r>
              </a:p>
            </p:txBody>
          </p:sp>
        </mc:Fallback>
      </mc:AlternateContent>
      <p:cxnSp>
        <p:nvCxnSpPr>
          <p:cNvPr id="169" name="Straight Arrow Connector 168">
            <a:extLst>
              <a:ext uri="{FF2B5EF4-FFF2-40B4-BE49-F238E27FC236}">
                <a16:creationId xmlns:a16="http://schemas.microsoft.com/office/drawing/2014/main" id="{27A3B890-71FD-B24F-8119-00B7008B141A}"/>
              </a:ext>
            </a:extLst>
          </p:cNvPr>
          <p:cNvCxnSpPr/>
          <p:nvPr/>
        </p:nvCxnSpPr>
        <p:spPr>
          <a:xfrm flipV="1">
            <a:off x="8340071" y="5229915"/>
            <a:ext cx="0" cy="222576"/>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72" name="TextBox 171">
            <a:extLst>
              <a:ext uri="{FF2B5EF4-FFF2-40B4-BE49-F238E27FC236}">
                <a16:creationId xmlns:a16="http://schemas.microsoft.com/office/drawing/2014/main" id="{5423E464-3FC1-1A46-B2DF-826A9A2651D4}"/>
              </a:ext>
            </a:extLst>
          </p:cNvPr>
          <p:cNvSpPr txBox="1"/>
          <p:nvPr/>
        </p:nvSpPr>
        <p:spPr>
          <a:xfrm>
            <a:off x="7057477" y="3532773"/>
            <a:ext cx="178061" cy="219291"/>
          </a:xfrm>
          <a:prstGeom prst="rect">
            <a:avLst/>
          </a:prstGeom>
          <a:noFill/>
        </p:spPr>
        <p:txBody>
          <a:bodyPr wrap="square" rtlCol="0">
            <a:spAutoFit/>
          </a:bodyPr>
          <a:lstStyle/>
          <a:p>
            <a:r>
              <a:rPr lang="en-US" sz="825" b="1" dirty="0">
                <a:latin typeface="Times New Roman" charset="0"/>
                <a:ea typeface="Times New Roman" charset="0"/>
                <a:cs typeface="Times New Roman" charset="0"/>
              </a:rPr>
              <a:t>1</a:t>
            </a:r>
          </a:p>
        </p:txBody>
      </p:sp>
      <mc:AlternateContent xmlns:mc="http://schemas.openxmlformats.org/markup-compatibility/2006" xmlns:a14="http://schemas.microsoft.com/office/drawing/2010/main">
        <mc:Choice Requires="a14">
          <p:sp>
            <p:nvSpPr>
              <p:cNvPr id="175" name="TextBox 174">
                <a:extLst>
                  <a:ext uri="{FF2B5EF4-FFF2-40B4-BE49-F238E27FC236}">
                    <a16:creationId xmlns:a16="http://schemas.microsoft.com/office/drawing/2014/main" id="{5473606D-86EF-5141-9DAD-BD83BBAD42FD}"/>
                  </a:ext>
                </a:extLst>
              </p:cNvPr>
              <p:cNvSpPr txBox="1"/>
              <p:nvPr/>
            </p:nvSpPr>
            <p:spPr>
              <a:xfrm>
                <a:off x="5190522" y="5766880"/>
                <a:ext cx="267190" cy="12695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sz="825" i="1">
                              <a:latin typeface="Cambria Math" panose="02040503050406030204" pitchFamily="18" charset="0"/>
                              <a:ea typeface="Times New Roman" charset="0"/>
                              <a:cs typeface="Times New Roman" charset="0"/>
                            </a:rPr>
                          </m:ctrlPr>
                        </m:sSubSupPr>
                        <m:e>
                          <m:r>
                            <a:rPr lang="en-US" sz="825" i="1">
                              <a:latin typeface="Cambria Math" charset="0"/>
                              <a:ea typeface="Times New Roman" charset="0"/>
                              <a:cs typeface="Times New Roman" charset="0"/>
                            </a:rPr>
                            <m:t>𝑒</m:t>
                          </m:r>
                          <m:r>
                            <m:rPr>
                              <m:sty m:val="p"/>
                            </m:rPr>
                            <a:rPr lang="en-US" sz="825" baseline="-25000" dirty="0">
                              <a:latin typeface="Cambria Math" charset="0"/>
                              <a:ea typeface="Times New Roman" charset="0"/>
                              <a:cs typeface="Times New Roman" charset="0"/>
                            </a:rPr>
                            <m:t>V</m:t>
                          </m:r>
                          <m:r>
                            <a:rPr lang="en-US" sz="825" i="1" baseline="-25000" dirty="0">
                              <a:latin typeface="Cambria Math" charset="0"/>
                              <a:ea typeface="Times New Roman" charset="0"/>
                              <a:cs typeface="Times New Roman" charset="0"/>
                            </a:rPr>
                            <m:t>1</m:t>
                          </m:r>
                        </m:e>
                        <m:sub>
                          <m:r>
                            <a:rPr lang="en-US" sz="825" i="1">
                              <a:latin typeface="Cambria Math" charset="0"/>
                              <a:ea typeface="Times New Roman" charset="0"/>
                              <a:cs typeface="Times New Roman" charset="0"/>
                            </a:rPr>
                            <m:t> </m:t>
                          </m:r>
                        </m:sub>
                        <m:sup>
                          <m:r>
                            <a:rPr lang="en-US" sz="825" i="1">
                              <a:latin typeface="Cambria Math" charset="0"/>
                              <a:ea typeface="Times New Roman" charset="0"/>
                              <a:cs typeface="Times New Roman" charset="0"/>
                            </a:rPr>
                            <m:t>2</m:t>
                          </m:r>
                        </m:sup>
                      </m:sSubSup>
                    </m:oMath>
                  </m:oMathPara>
                </a14:m>
                <a:endParaRPr lang="en-US" sz="825" dirty="0"/>
              </a:p>
            </p:txBody>
          </p:sp>
        </mc:Choice>
        <mc:Fallback xmlns="">
          <p:sp>
            <p:nvSpPr>
              <p:cNvPr id="175" name="TextBox 174">
                <a:extLst>
                  <a:ext uri="{FF2B5EF4-FFF2-40B4-BE49-F238E27FC236}">
                    <a16:creationId xmlns:a16="http://schemas.microsoft.com/office/drawing/2014/main" id="{5473606D-86EF-5141-9DAD-BD83BBAD42FD}"/>
                  </a:ext>
                </a:extLst>
              </p:cNvPr>
              <p:cNvSpPr txBox="1">
                <a:spLocks noRot="1" noChangeAspect="1" noMove="1" noResize="1" noEditPoints="1" noAdjustHandles="1" noChangeArrowheads="1" noChangeShapeType="1" noTextEdit="1"/>
              </p:cNvSpPr>
              <p:nvPr/>
            </p:nvSpPr>
            <p:spPr>
              <a:xfrm>
                <a:off x="5190522" y="5766880"/>
                <a:ext cx="267190" cy="126958"/>
              </a:xfrm>
              <a:prstGeom prst="rect">
                <a:avLst/>
              </a:prstGeom>
              <a:blipFill>
                <a:blip r:embed="rId12"/>
                <a:stretch>
                  <a:fillRect b="-952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6" name="TextBox 175">
                <a:extLst>
                  <a:ext uri="{FF2B5EF4-FFF2-40B4-BE49-F238E27FC236}">
                    <a16:creationId xmlns:a16="http://schemas.microsoft.com/office/drawing/2014/main" id="{65DED3F1-774C-AC49-93EC-6261A061A53B}"/>
                  </a:ext>
                </a:extLst>
              </p:cNvPr>
              <p:cNvSpPr txBox="1"/>
              <p:nvPr/>
            </p:nvSpPr>
            <p:spPr>
              <a:xfrm>
                <a:off x="5841557" y="5783574"/>
                <a:ext cx="267190" cy="12695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sz="825" i="1">
                              <a:latin typeface="Cambria Math" panose="02040503050406030204" pitchFamily="18" charset="0"/>
                              <a:ea typeface="Times New Roman" charset="0"/>
                              <a:cs typeface="Times New Roman" charset="0"/>
                            </a:rPr>
                          </m:ctrlPr>
                        </m:sSubSupPr>
                        <m:e>
                          <m:r>
                            <a:rPr lang="en-US" sz="825" i="1">
                              <a:latin typeface="Cambria Math" charset="0"/>
                              <a:ea typeface="Times New Roman" charset="0"/>
                              <a:cs typeface="Times New Roman" charset="0"/>
                            </a:rPr>
                            <m:t>𝑒</m:t>
                          </m:r>
                          <m:r>
                            <m:rPr>
                              <m:sty m:val="p"/>
                            </m:rPr>
                            <a:rPr lang="en-US" sz="825" baseline="-25000" dirty="0">
                              <a:latin typeface="Cambria Math" charset="0"/>
                              <a:ea typeface="Times New Roman" charset="0"/>
                              <a:cs typeface="Times New Roman" charset="0"/>
                            </a:rPr>
                            <m:t>V</m:t>
                          </m:r>
                          <m:r>
                            <a:rPr lang="en-US" sz="825" baseline="-25000" dirty="0">
                              <a:latin typeface="Cambria Math" charset="0"/>
                              <a:ea typeface="Times New Roman" charset="0"/>
                              <a:cs typeface="Times New Roman" charset="0"/>
                            </a:rPr>
                            <m:t>2</m:t>
                          </m:r>
                        </m:e>
                        <m:sub>
                          <m:r>
                            <a:rPr lang="en-US" sz="825" i="1">
                              <a:latin typeface="Cambria Math" charset="0"/>
                              <a:ea typeface="Times New Roman" charset="0"/>
                              <a:cs typeface="Times New Roman" charset="0"/>
                            </a:rPr>
                            <m:t> </m:t>
                          </m:r>
                        </m:sub>
                        <m:sup>
                          <m:r>
                            <a:rPr lang="en-US" sz="825" i="1">
                              <a:latin typeface="Cambria Math" charset="0"/>
                              <a:ea typeface="Times New Roman" charset="0"/>
                              <a:cs typeface="Times New Roman" charset="0"/>
                            </a:rPr>
                            <m:t>2</m:t>
                          </m:r>
                        </m:sup>
                      </m:sSubSup>
                    </m:oMath>
                  </m:oMathPara>
                </a14:m>
                <a:endParaRPr lang="en-US" sz="825" dirty="0"/>
              </a:p>
            </p:txBody>
          </p:sp>
        </mc:Choice>
        <mc:Fallback xmlns="">
          <p:sp>
            <p:nvSpPr>
              <p:cNvPr id="176" name="TextBox 175">
                <a:extLst>
                  <a:ext uri="{FF2B5EF4-FFF2-40B4-BE49-F238E27FC236}">
                    <a16:creationId xmlns:a16="http://schemas.microsoft.com/office/drawing/2014/main" id="{65DED3F1-774C-AC49-93EC-6261A061A53B}"/>
                  </a:ext>
                </a:extLst>
              </p:cNvPr>
              <p:cNvSpPr txBox="1">
                <a:spLocks noRot="1" noChangeAspect="1" noMove="1" noResize="1" noEditPoints="1" noAdjustHandles="1" noChangeArrowheads="1" noChangeShapeType="1" noTextEdit="1"/>
              </p:cNvSpPr>
              <p:nvPr/>
            </p:nvSpPr>
            <p:spPr>
              <a:xfrm>
                <a:off x="5841557" y="5783574"/>
                <a:ext cx="267190" cy="126958"/>
              </a:xfrm>
              <a:prstGeom prst="rect">
                <a:avLst/>
              </a:prstGeom>
              <a:blipFill>
                <a:blip r:embed="rId13"/>
                <a:stretch>
                  <a:fillRect t="-4762" b="-952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7" name="TextBox 176">
                <a:extLst>
                  <a:ext uri="{FF2B5EF4-FFF2-40B4-BE49-F238E27FC236}">
                    <a16:creationId xmlns:a16="http://schemas.microsoft.com/office/drawing/2014/main" id="{CCCA0F6F-E07D-DB49-A4FA-4981B61670FF}"/>
                  </a:ext>
                </a:extLst>
              </p:cNvPr>
              <p:cNvSpPr txBox="1"/>
              <p:nvPr/>
            </p:nvSpPr>
            <p:spPr>
              <a:xfrm>
                <a:off x="6673435" y="5780791"/>
                <a:ext cx="267190" cy="12695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sz="825" i="1">
                              <a:latin typeface="Cambria Math" panose="02040503050406030204" pitchFamily="18" charset="0"/>
                              <a:ea typeface="Times New Roman" charset="0"/>
                              <a:cs typeface="Times New Roman" charset="0"/>
                            </a:rPr>
                          </m:ctrlPr>
                        </m:sSubSupPr>
                        <m:e>
                          <m:r>
                            <a:rPr lang="en-US" sz="825" i="1">
                              <a:latin typeface="Cambria Math" charset="0"/>
                              <a:ea typeface="Times New Roman" charset="0"/>
                              <a:cs typeface="Times New Roman" charset="0"/>
                            </a:rPr>
                            <m:t>𝑒</m:t>
                          </m:r>
                          <m:r>
                            <m:rPr>
                              <m:sty m:val="p"/>
                            </m:rPr>
                            <a:rPr lang="en-US" sz="825" baseline="-25000" dirty="0">
                              <a:latin typeface="Cambria Math" charset="0"/>
                              <a:ea typeface="Times New Roman" charset="0"/>
                              <a:cs typeface="Times New Roman" charset="0"/>
                            </a:rPr>
                            <m:t>V</m:t>
                          </m:r>
                          <m:r>
                            <a:rPr lang="en-US" sz="825" baseline="-25000" dirty="0">
                              <a:latin typeface="Cambria Math" charset="0"/>
                              <a:ea typeface="Times New Roman" charset="0"/>
                              <a:cs typeface="Times New Roman" charset="0"/>
                            </a:rPr>
                            <m:t>3</m:t>
                          </m:r>
                        </m:e>
                        <m:sub>
                          <m:r>
                            <a:rPr lang="en-US" sz="825" i="1">
                              <a:latin typeface="Cambria Math" charset="0"/>
                              <a:ea typeface="Times New Roman" charset="0"/>
                              <a:cs typeface="Times New Roman" charset="0"/>
                            </a:rPr>
                            <m:t> </m:t>
                          </m:r>
                        </m:sub>
                        <m:sup>
                          <m:r>
                            <a:rPr lang="en-US" sz="825" i="1">
                              <a:latin typeface="Cambria Math" charset="0"/>
                              <a:ea typeface="Times New Roman" charset="0"/>
                              <a:cs typeface="Times New Roman" charset="0"/>
                            </a:rPr>
                            <m:t>2</m:t>
                          </m:r>
                        </m:sup>
                      </m:sSubSup>
                    </m:oMath>
                  </m:oMathPara>
                </a14:m>
                <a:endParaRPr lang="en-US" sz="825" dirty="0"/>
              </a:p>
            </p:txBody>
          </p:sp>
        </mc:Choice>
        <mc:Fallback xmlns="">
          <p:sp>
            <p:nvSpPr>
              <p:cNvPr id="177" name="TextBox 176">
                <a:extLst>
                  <a:ext uri="{FF2B5EF4-FFF2-40B4-BE49-F238E27FC236}">
                    <a16:creationId xmlns:a16="http://schemas.microsoft.com/office/drawing/2014/main" id="{CCCA0F6F-E07D-DB49-A4FA-4981B61670FF}"/>
                  </a:ext>
                </a:extLst>
              </p:cNvPr>
              <p:cNvSpPr txBox="1">
                <a:spLocks noRot="1" noChangeAspect="1" noMove="1" noResize="1" noEditPoints="1" noAdjustHandles="1" noChangeArrowheads="1" noChangeShapeType="1" noTextEdit="1"/>
              </p:cNvSpPr>
              <p:nvPr/>
            </p:nvSpPr>
            <p:spPr>
              <a:xfrm>
                <a:off x="6673435" y="5780791"/>
                <a:ext cx="267190" cy="126958"/>
              </a:xfrm>
              <a:prstGeom prst="rect">
                <a:avLst/>
              </a:prstGeom>
              <a:blipFill>
                <a:blip r:embed="rId14"/>
                <a:stretch>
                  <a:fillRect b="-952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8" name="TextBox 177">
                <a:extLst>
                  <a:ext uri="{FF2B5EF4-FFF2-40B4-BE49-F238E27FC236}">
                    <a16:creationId xmlns:a16="http://schemas.microsoft.com/office/drawing/2014/main" id="{26040E80-E195-074C-B1F7-78F6E646DF6F}"/>
                  </a:ext>
                </a:extLst>
              </p:cNvPr>
              <p:cNvSpPr txBox="1"/>
              <p:nvPr/>
            </p:nvSpPr>
            <p:spPr>
              <a:xfrm>
                <a:off x="7488620" y="5769663"/>
                <a:ext cx="267190" cy="12695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sz="825" i="1">
                              <a:latin typeface="Cambria Math" panose="02040503050406030204" pitchFamily="18" charset="0"/>
                              <a:ea typeface="Times New Roman" charset="0"/>
                              <a:cs typeface="Times New Roman" charset="0"/>
                            </a:rPr>
                          </m:ctrlPr>
                        </m:sSubSupPr>
                        <m:e>
                          <m:r>
                            <a:rPr lang="en-US" sz="825" i="1">
                              <a:latin typeface="Cambria Math" charset="0"/>
                              <a:ea typeface="Times New Roman" charset="0"/>
                              <a:cs typeface="Times New Roman" charset="0"/>
                            </a:rPr>
                            <m:t>𝑒</m:t>
                          </m:r>
                          <m:r>
                            <m:rPr>
                              <m:sty m:val="p"/>
                            </m:rPr>
                            <a:rPr lang="en-US" sz="825" baseline="-25000" dirty="0">
                              <a:latin typeface="Cambria Math" charset="0"/>
                              <a:ea typeface="Times New Roman" charset="0"/>
                              <a:cs typeface="Times New Roman" charset="0"/>
                            </a:rPr>
                            <m:t>V</m:t>
                          </m:r>
                          <m:r>
                            <a:rPr lang="en-US" sz="825" baseline="-25000" dirty="0">
                              <a:latin typeface="Cambria Math" charset="0"/>
                              <a:ea typeface="Times New Roman" charset="0"/>
                              <a:cs typeface="Times New Roman" charset="0"/>
                            </a:rPr>
                            <m:t>4</m:t>
                          </m:r>
                        </m:e>
                        <m:sub>
                          <m:r>
                            <a:rPr lang="en-US" sz="825" i="1">
                              <a:latin typeface="Cambria Math" charset="0"/>
                              <a:ea typeface="Times New Roman" charset="0"/>
                              <a:cs typeface="Times New Roman" charset="0"/>
                            </a:rPr>
                            <m:t> </m:t>
                          </m:r>
                        </m:sub>
                        <m:sup>
                          <m:r>
                            <a:rPr lang="en-US" sz="825" i="1">
                              <a:latin typeface="Cambria Math" charset="0"/>
                              <a:ea typeface="Times New Roman" charset="0"/>
                              <a:cs typeface="Times New Roman" charset="0"/>
                            </a:rPr>
                            <m:t>2</m:t>
                          </m:r>
                        </m:sup>
                      </m:sSubSup>
                    </m:oMath>
                  </m:oMathPara>
                </a14:m>
                <a:endParaRPr lang="en-US" sz="825" dirty="0"/>
              </a:p>
            </p:txBody>
          </p:sp>
        </mc:Choice>
        <mc:Fallback xmlns="">
          <p:sp>
            <p:nvSpPr>
              <p:cNvPr id="178" name="TextBox 177">
                <a:extLst>
                  <a:ext uri="{FF2B5EF4-FFF2-40B4-BE49-F238E27FC236}">
                    <a16:creationId xmlns:a16="http://schemas.microsoft.com/office/drawing/2014/main" id="{26040E80-E195-074C-B1F7-78F6E646DF6F}"/>
                  </a:ext>
                </a:extLst>
              </p:cNvPr>
              <p:cNvSpPr txBox="1">
                <a:spLocks noRot="1" noChangeAspect="1" noMove="1" noResize="1" noEditPoints="1" noAdjustHandles="1" noChangeArrowheads="1" noChangeShapeType="1" noTextEdit="1"/>
              </p:cNvSpPr>
              <p:nvPr/>
            </p:nvSpPr>
            <p:spPr>
              <a:xfrm>
                <a:off x="7488620" y="5769663"/>
                <a:ext cx="267190" cy="126958"/>
              </a:xfrm>
              <a:prstGeom prst="rect">
                <a:avLst/>
              </a:prstGeom>
              <a:blipFill>
                <a:blip r:embed="rId9"/>
                <a:stretch>
                  <a:fillRect b="-952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9" name="TextBox 178">
                <a:extLst>
                  <a:ext uri="{FF2B5EF4-FFF2-40B4-BE49-F238E27FC236}">
                    <a16:creationId xmlns:a16="http://schemas.microsoft.com/office/drawing/2014/main" id="{B670EDE3-5E42-B945-A3B7-FF84B2817E6E}"/>
                  </a:ext>
                </a:extLst>
              </p:cNvPr>
              <p:cNvSpPr txBox="1"/>
              <p:nvPr/>
            </p:nvSpPr>
            <p:spPr>
              <a:xfrm>
                <a:off x="8231468" y="5769663"/>
                <a:ext cx="267190" cy="12695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sz="825" i="1">
                              <a:latin typeface="Cambria Math" panose="02040503050406030204" pitchFamily="18" charset="0"/>
                              <a:ea typeface="Times New Roman" charset="0"/>
                              <a:cs typeface="Times New Roman" charset="0"/>
                            </a:rPr>
                          </m:ctrlPr>
                        </m:sSubSupPr>
                        <m:e>
                          <m:r>
                            <a:rPr lang="en-US" sz="825" i="1">
                              <a:latin typeface="Cambria Math" charset="0"/>
                              <a:ea typeface="Times New Roman" charset="0"/>
                              <a:cs typeface="Times New Roman" charset="0"/>
                            </a:rPr>
                            <m:t>𝑒</m:t>
                          </m:r>
                          <m:r>
                            <m:rPr>
                              <m:sty m:val="p"/>
                            </m:rPr>
                            <a:rPr lang="en-US" sz="825" baseline="-25000" dirty="0">
                              <a:latin typeface="Cambria Math" charset="0"/>
                              <a:ea typeface="Times New Roman" charset="0"/>
                              <a:cs typeface="Times New Roman" charset="0"/>
                            </a:rPr>
                            <m:t>V</m:t>
                          </m:r>
                          <m:r>
                            <a:rPr lang="en-US" sz="825" baseline="-25000" dirty="0">
                              <a:latin typeface="Cambria Math" charset="0"/>
                              <a:ea typeface="Times New Roman" charset="0"/>
                              <a:cs typeface="Times New Roman" charset="0"/>
                            </a:rPr>
                            <m:t>5</m:t>
                          </m:r>
                        </m:e>
                        <m:sub>
                          <m:r>
                            <a:rPr lang="en-US" sz="825" i="1">
                              <a:latin typeface="Cambria Math" charset="0"/>
                              <a:ea typeface="Times New Roman" charset="0"/>
                              <a:cs typeface="Times New Roman" charset="0"/>
                            </a:rPr>
                            <m:t> </m:t>
                          </m:r>
                        </m:sub>
                        <m:sup>
                          <m:r>
                            <a:rPr lang="en-US" sz="825" i="1">
                              <a:latin typeface="Cambria Math" charset="0"/>
                              <a:ea typeface="Times New Roman" charset="0"/>
                              <a:cs typeface="Times New Roman" charset="0"/>
                            </a:rPr>
                            <m:t>2</m:t>
                          </m:r>
                        </m:sup>
                      </m:sSubSup>
                    </m:oMath>
                  </m:oMathPara>
                </a14:m>
                <a:endParaRPr lang="en-US" sz="825" dirty="0"/>
              </a:p>
            </p:txBody>
          </p:sp>
        </mc:Choice>
        <mc:Fallback xmlns="">
          <p:sp>
            <p:nvSpPr>
              <p:cNvPr id="179" name="TextBox 178">
                <a:extLst>
                  <a:ext uri="{FF2B5EF4-FFF2-40B4-BE49-F238E27FC236}">
                    <a16:creationId xmlns:a16="http://schemas.microsoft.com/office/drawing/2014/main" id="{B670EDE3-5E42-B945-A3B7-FF84B2817E6E}"/>
                  </a:ext>
                </a:extLst>
              </p:cNvPr>
              <p:cNvSpPr txBox="1">
                <a:spLocks noRot="1" noChangeAspect="1" noMove="1" noResize="1" noEditPoints="1" noAdjustHandles="1" noChangeArrowheads="1" noChangeShapeType="1" noTextEdit="1"/>
              </p:cNvSpPr>
              <p:nvPr/>
            </p:nvSpPr>
            <p:spPr>
              <a:xfrm>
                <a:off x="8231468" y="5769663"/>
                <a:ext cx="267190" cy="126958"/>
              </a:xfrm>
              <a:prstGeom prst="rect">
                <a:avLst/>
              </a:prstGeom>
              <a:blipFill>
                <a:blip r:embed="rId15"/>
                <a:stretch>
                  <a:fillRect b="-9524"/>
                </a:stretch>
              </a:blipFill>
            </p:spPr>
            <p:txBody>
              <a:bodyPr/>
              <a:lstStyle/>
              <a:p>
                <a:r>
                  <a:rPr lang="en-US">
                    <a:noFill/>
                  </a:rPr>
                  <a:t> </a:t>
                </a:r>
              </a:p>
            </p:txBody>
          </p:sp>
        </mc:Fallback>
      </mc:AlternateContent>
      <p:cxnSp>
        <p:nvCxnSpPr>
          <p:cNvPr id="180" name="Straight Arrow Connector 179">
            <a:extLst>
              <a:ext uri="{FF2B5EF4-FFF2-40B4-BE49-F238E27FC236}">
                <a16:creationId xmlns:a16="http://schemas.microsoft.com/office/drawing/2014/main" id="{8F75E182-1216-264A-B74D-2F4602DB3D28}"/>
              </a:ext>
            </a:extLst>
          </p:cNvPr>
          <p:cNvCxnSpPr/>
          <p:nvPr/>
        </p:nvCxnSpPr>
        <p:spPr>
          <a:xfrm>
            <a:off x="5493880" y="3936191"/>
            <a:ext cx="2839237" cy="951513"/>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1" name="Straight Arrow Connector 180">
            <a:extLst>
              <a:ext uri="{FF2B5EF4-FFF2-40B4-BE49-F238E27FC236}">
                <a16:creationId xmlns:a16="http://schemas.microsoft.com/office/drawing/2014/main" id="{7AFCC6A3-25FF-194B-BBF4-3F641DD15A99}"/>
              </a:ext>
            </a:extLst>
          </p:cNvPr>
          <p:cNvCxnSpPr/>
          <p:nvPr/>
        </p:nvCxnSpPr>
        <p:spPr>
          <a:xfrm>
            <a:off x="5485533" y="3977924"/>
            <a:ext cx="2125602" cy="909780"/>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2" name="Straight Arrow Connector 181">
            <a:extLst>
              <a:ext uri="{FF2B5EF4-FFF2-40B4-BE49-F238E27FC236}">
                <a16:creationId xmlns:a16="http://schemas.microsoft.com/office/drawing/2014/main" id="{D06AE111-F057-294A-9DF4-ADA5EDB4FD7B}"/>
              </a:ext>
            </a:extLst>
          </p:cNvPr>
          <p:cNvCxnSpPr/>
          <p:nvPr/>
        </p:nvCxnSpPr>
        <p:spPr>
          <a:xfrm>
            <a:off x="5485533" y="4044697"/>
            <a:ext cx="1293724" cy="845789"/>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3" name="Straight Arrow Connector 182">
            <a:extLst>
              <a:ext uri="{FF2B5EF4-FFF2-40B4-BE49-F238E27FC236}">
                <a16:creationId xmlns:a16="http://schemas.microsoft.com/office/drawing/2014/main" id="{E6EF9E6D-2E97-C349-A3E6-2274C3287AD5}"/>
              </a:ext>
            </a:extLst>
          </p:cNvPr>
          <p:cNvCxnSpPr/>
          <p:nvPr/>
        </p:nvCxnSpPr>
        <p:spPr>
          <a:xfrm>
            <a:off x="5301908" y="4061391"/>
            <a:ext cx="673293" cy="806839"/>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4" name="Straight Arrow Connector 183">
            <a:extLst>
              <a:ext uri="{FF2B5EF4-FFF2-40B4-BE49-F238E27FC236}">
                <a16:creationId xmlns:a16="http://schemas.microsoft.com/office/drawing/2014/main" id="{99CE5DA7-ED97-FF4F-8AA9-DA485EA2B569}"/>
              </a:ext>
            </a:extLst>
          </p:cNvPr>
          <p:cNvCxnSpPr>
            <a:stCxn id="139" idx="2"/>
          </p:cNvCxnSpPr>
          <p:nvPr/>
        </p:nvCxnSpPr>
        <p:spPr>
          <a:xfrm>
            <a:off x="5260175" y="4069737"/>
            <a:ext cx="75119" cy="809621"/>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85" name="TextBox 184">
            <a:extLst>
              <a:ext uri="{FF2B5EF4-FFF2-40B4-BE49-F238E27FC236}">
                <a16:creationId xmlns:a16="http://schemas.microsoft.com/office/drawing/2014/main" id="{E1B8EC44-D55A-8E43-99DE-09DC90B7BD16}"/>
              </a:ext>
            </a:extLst>
          </p:cNvPr>
          <p:cNvSpPr txBox="1"/>
          <p:nvPr/>
        </p:nvSpPr>
        <p:spPr>
          <a:xfrm>
            <a:off x="6186647" y="3952885"/>
            <a:ext cx="417330" cy="219291"/>
          </a:xfrm>
          <a:prstGeom prst="rect">
            <a:avLst/>
          </a:prstGeom>
          <a:solidFill>
            <a:schemeClr val="bg1"/>
          </a:solidFill>
          <a:ln>
            <a:noFill/>
          </a:ln>
        </p:spPr>
        <p:txBody>
          <a:bodyPr wrap="square" rtlCol="0">
            <a:spAutoFit/>
          </a:bodyPr>
          <a:lstStyle/>
          <a:p>
            <a:r>
              <a:rPr lang="el-GR" sz="825" dirty="0">
                <a:latin typeface="Times New Roman" charset="0"/>
                <a:ea typeface="Times New Roman" charset="0"/>
                <a:cs typeface="Times New Roman" charset="0"/>
              </a:rPr>
              <a:t> λ</a:t>
            </a:r>
            <a:r>
              <a:rPr lang="en-US" sz="825" baseline="-25000" dirty="0">
                <a:latin typeface="Times New Roman" charset="0"/>
                <a:ea typeface="Times New Roman" charset="0"/>
                <a:cs typeface="Times New Roman" charset="0"/>
              </a:rPr>
              <a:t>V1</a:t>
            </a:r>
            <a:r>
              <a:rPr lang="el-GR" sz="825" dirty="0">
                <a:latin typeface="Times New Roman" charset="0"/>
                <a:ea typeface="Times New Roman" charset="0"/>
                <a:cs typeface="Times New Roman" charset="0"/>
              </a:rPr>
              <a:t> </a:t>
            </a:r>
            <a:endParaRPr lang="en-US" sz="825" dirty="0">
              <a:latin typeface="Times New Roman" charset="0"/>
              <a:ea typeface="Times New Roman" charset="0"/>
              <a:cs typeface="Times New Roman" charset="0"/>
            </a:endParaRPr>
          </a:p>
        </p:txBody>
      </p:sp>
      <p:sp>
        <p:nvSpPr>
          <p:cNvPr id="186" name="TextBox 185">
            <a:extLst>
              <a:ext uri="{FF2B5EF4-FFF2-40B4-BE49-F238E27FC236}">
                <a16:creationId xmlns:a16="http://schemas.microsoft.com/office/drawing/2014/main" id="{E122C51C-33C7-6B43-BE7B-DAEE73BDF300}"/>
              </a:ext>
            </a:extLst>
          </p:cNvPr>
          <p:cNvSpPr txBox="1"/>
          <p:nvPr/>
        </p:nvSpPr>
        <p:spPr>
          <a:xfrm>
            <a:off x="6384184" y="4142074"/>
            <a:ext cx="390060" cy="219291"/>
          </a:xfrm>
          <a:prstGeom prst="rect">
            <a:avLst/>
          </a:prstGeom>
          <a:solidFill>
            <a:schemeClr val="bg1"/>
          </a:solidFill>
          <a:ln>
            <a:noFill/>
          </a:ln>
        </p:spPr>
        <p:txBody>
          <a:bodyPr wrap="square" rtlCol="0">
            <a:spAutoFit/>
          </a:bodyPr>
          <a:lstStyle/>
          <a:p>
            <a:r>
              <a:rPr lang="el-GR" sz="825" dirty="0">
                <a:latin typeface="Times New Roman" charset="0"/>
                <a:ea typeface="Times New Roman" charset="0"/>
                <a:cs typeface="Times New Roman" charset="0"/>
              </a:rPr>
              <a:t> λ</a:t>
            </a:r>
            <a:r>
              <a:rPr lang="en-US" sz="825" baseline="-25000" dirty="0">
                <a:latin typeface="Times New Roman" charset="0"/>
                <a:ea typeface="Times New Roman" charset="0"/>
                <a:cs typeface="Times New Roman" charset="0"/>
              </a:rPr>
              <a:t>V2</a:t>
            </a:r>
            <a:r>
              <a:rPr lang="el-GR" sz="825" dirty="0">
                <a:latin typeface="Times New Roman" charset="0"/>
                <a:ea typeface="Times New Roman" charset="0"/>
                <a:cs typeface="Times New Roman" charset="0"/>
              </a:rPr>
              <a:t> </a:t>
            </a:r>
            <a:endParaRPr lang="en-US" sz="825" dirty="0">
              <a:latin typeface="Times New Roman" charset="0"/>
              <a:ea typeface="Times New Roman" charset="0"/>
              <a:cs typeface="Times New Roman" charset="0"/>
            </a:endParaRPr>
          </a:p>
        </p:txBody>
      </p:sp>
      <p:sp>
        <p:nvSpPr>
          <p:cNvPr id="187" name="TextBox 186">
            <a:extLst>
              <a:ext uri="{FF2B5EF4-FFF2-40B4-BE49-F238E27FC236}">
                <a16:creationId xmlns:a16="http://schemas.microsoft.com/office/drawing/2014/main" id="{CF29B700-C2F2-7C4D-BD61-394CC2C1FFDB}"/>
              </a:ext>
            </a:extLst>
          </p:cNvPr>
          <p:cNvSpPr txBox="1"/>
          <p:nvPr/>
        </p:nvSpPr>
        <p:spPr>
          <a:xfrm>
            <a:off x="6690226" y="4164332"/>
            <a:ext cx="403972" cy="219291"/>
          </a:xfrm>
          <a:prstGeom prst="rect">
            <a:avLst/>
          </a:prstGeom>
          <a:solidFill>
            <a:schemeClr val="bg1"/>
          </a:solidFill>
          <a:ln>
            <a:noFill/>
          </a:ln>
        </p:spPr>
        <p:txBody>
          <a:bodyPr wrap="square" rtlCol="0">
            <a:spAutoFit/>
          </a:bodyPr>
          <a:lstStyle/>
          <a:p>
            <a:r>
              <a:rPr lang="el-GR" sz="825" dirty="0">
                <a:latin typeface="Times New Roman" charset="0"/>
                <a:ea typeface="Times New Roman" charset="0"/>
                <a:cs typeface="Times New Roman" charset="0"/>
              </a:rPr>
              <a:t> λ</a:t>
            </a:r>
            <a:r>
              <a:rPr lang="en-US" sz="825" baseline="-25000" dirty="0">
                <a:latin typeface="Times New Roman" charset="0"/>
                <a:ea typeface="Times New Roman" charset="0"/>
                <a:cs typeface="Times New Roman" charset="0"/>
              </a:rPr>
              <a:t>V3</a:t>
            </a:r>
            <a:r>
              <a:rPr lang="el-GR" sz="825" dirty="0">
                <a:latin typeface="Times New Roman" charset="0"/>
                <a:ea typeface="Times New Roman" charset="0"/>
                <a:cs typeface="Times New Roman" charset="0"/>
              </a:rPr>
              <a:t> </a:t>
            </a:r>
            <a:endParaRPr lang="en-US" sz="825" dirty="0">
              <a:latin typeface="Times New Roman" charset="0"/>
              <a:ea typeface="Times New Roman" charset="0"/>
              <a:cs typeface="Times New Roman" charset="0"/>
            </a:endParaRPr>
          </a:p>
        </p:txBody>
      </p:sp>
      <p:sp>
        <p:nvSpPr>
          <p:cNvPr id="188" name="TextBox 187">
            <a:extLst>
              <a:ext uri="{FF2B5EF4-FFF2-40B4-BE49-F238E27FC236}">
                <a16:creationId xmlns:a16="http://schemas.microsoft.com/office/drawing/2014/main" id="{27FCE9B0-CFE1-334D-B1B6-B1F145345878}"/>
              </a:ext>
            </a:extLst>
          </p:cNvPr>
          <p:cNvSpPr txBox="1"/>
          <p:nvPr/>
        </p:nvSpPr>
        <p:spPr>
          <a:xfrm>
            <a:off x="6996268" y="4169896"/>
            <a:ext cx="444220" cy="219291"/>
          </a:xfrm>
          <a:prstGeom prst="rect">
            <a:avLst/>
          </a:prstGeom>
          <a:solidFill>
            <a:schemeClr val="bg1"/>
          </a:solidFill>
          <a:ln>
            <a:noFill/>
          </a:ln>
        </p:spPr>
        <p:txBody>
          <a:bodyPr wrap="square" rtlCol="0">
            <a:spAutoFit/>
          </a:bodyPr>
          <a:lstStyle/>
          <a:p>
            <a:r>
              <a:rPr lang="el-GR" sz="825" dirty="0">
                <a:latin typeface="Times New Roman" charset="0"/>
                <a:ea typeface="Times New Roman" charset="0"/>
                <a:cs typeface="Times New Roman" charset="0"/>
              </a:rPr>
              <a:t> λ</a:t>
            </a:r>
            <a:r>
              <a:rPr lang="en-US" sz="825" baseline="-25000" dirty="0">
                <a:latin typeface="Times New Roman" charset="0"/>
                <a:ea typeface="Times New Roman" charset="0"/>
                <a:cs typeface="Times New Roman" charset="0"/>
              </a:rPr>
              <a:t>V4</a:t>
            </a:r>
            <a:r>
              <a:rPr lang="el-GR" sz="825" dirty="0">
                <a:latin typeface="Times New Roman" charset="0"/>
                <a:ea typeface="Times New Roman" charset="0"/>
                <a:cs typeface="Times New Roman" charset="0"/>
              </a:rPr>
              <a:t> </a:t>
            </a:r>
            <a:endParaRPr lang="en-US" sz="825" dirty="0">
              <a:latin typeface="Times New Roman" charset="0"/>
              <a:ea typeface="Times New Roman" charset="0"/>
              <a:cs typeface="Times New Roman" charset="0"/>
            </a:endParaRPr>
          </a:p>
        </p:txBody>
      </p:sp>
      <p:sp>
        <p:nvSpPr>
          <p:cNvPr id="189" name="TextBox 188">
            <a:extLst>
              <a:ext uri="{FF2B5EF4-FFF2-40B4-BE49-F238E27FC236}">
                <a16:creationId xmlns:a16="http://schemas.microsoft.com/office/drawing/2014/main" id="{08229AF4-A2AF-8247-A274-692E1018C6A8}"/>
              </a:ext>
            </a:extLst>
          </p:cNvPr>
          <p:cNvSpPr txBox="1"/>
          <p:nvPr/>
        </p:nvSpPr>
        <p:spPr>
          <a:xfrm>
            <a:off x="7177112" y="4025223"/>
            <a:ext cx="422894" cy="219291"/>
          </a:xfrm>
          <a:prstGeom prst="rect">
            <a:avLst/>
          </a:prstGeom>
          <a:solidFill>
            <a:schemeClr val="bg1"/>
          </a:solidFill>
          <a:ln>
            <a:noFill/>
          </a:ln>
        </p:spPr>
        <p:txBody>
          <a:bodyPr wrap="square" rtlCol="0">
            <a:spAutoFit/>
          </a:bodyPr>
          <a:lstStyle/>
          <a:p>
            <a:r>
              <a:rPr lang="el-GR" sz="825" dirty="0">
                <a:latin typeface="Times New Roman" charset="0"/>
                <a:ea typeface="Times New Roman" charset="0"/>
                <a:cs typeface="Times New Roman" charset="0"/>
              </a:rPr>
              <a:t> λ</a:t>
            </a:r>
            <a:r>
              <a:rPr lang="en-US" sz="825" baseline="-25000" dirty="0">
                <a:latin typeface="Times New Roman" charset="0"/>
                <a:ea typeface="Times New Roman" charset="0"/>
                <a:cs typeface="Times New Roman" charset="0"/>
              </a:rPr>
              <a:t>V5</a:t>
            </a:r>
            <a:r>
              <a:rPr lang="el-GR" sz="825" dirty="0">
                <a:latin typeface="Times New Roman" charset="0"/>
                <a:ea typeface="Times New Roman" charset="0"/>
                <a:cs typeface="Times New Roman" charset="0"/>
              </a:rPr>
              <a:t> </a:t>
            </a:r>
            <a:endParaRPr lang="en-US" sz="825" dirty="0">
              <a:latin typeface="Times New Roman" charset="0"/>
              <a:ea typeface="Times New Roman" charset="0"/>
              <a:cs typeface="Times New Roman" charset="0"/>
            </a:endParaRPr>
          </a:p>
        </p:txBody>
      </p:sp>
      <mc:AlternateContent xmlns:mc="http://schemas.openxmlformats.org/markup-compatibility/2006" xmlns:a14="http://schemas.microsoft.com/office/drawing/2010/main">
        <mc:Choice Requires="a14">
          <p:sp>
            <p:nvSpPr>
              <p:cNvPr id="190" name="TextBox 189">
                <a:extLst>
                  <a:ext uri="{FF2B5EF4-FFF2-40B4-BE49-F238E27FC236}">
                    <a16:creationId xmlns:a16="http://schemas.microsoft.com/office/drawing/2014/main" id="{F3DAE978-A943-454E-BDAC-DEA35739C748}"/>
                  </a:ext>
                </a:extLst>
              </p:cNvPr>
              <p:cNvSpPr txBox="1"/>
              <p:nvPr/>
            </p:nvSpPr>
            <p:spPr>
              <a:xfrm>
                <a:off x="5057634" y="4221594"/>
                <a:ext cx="436246" cy="260777"/>
              </a:xfrm>
              <a:prstGeom prst="rect">
                <a:avLst/>
              </a:prstGeom>
              <a:solidFill>
                <a:schemeClr val="bg1"/>
              </a:solidFill>
              <a:ln>
                <a:noFill/>
              </a:ln>
            </p:spPr>
            <p:txBody>
              <a:bodyPr wrap="square" lIns="0" tIns="0" rIns="0" bIns="0" rtlCol="0">
                <a:spAutoFit/>
              </a:bodyPr>
              <a:lstStyle/>
              <a:p>
                <a14:m>
                  <m:oMath xmlns:m="http://schemas.openxmlformats.org/officeDocument/2006/math">
                    <m:acc>
                      <m:accPr>
                        <m:chr m:val="̂"/>
                        <m:ctrlPr>
                          <a:rPr lang="en-US" sz="825" i="1">
                            <a:latin typeface="Cambria Math" panose="02040503050406030204" pitchFamily="18" charset="0"/>
                            <a:ea typeface="Arial Unicode MS" charset="0"/>
                            <a:cs typeface="Arial Unicode MS" charset="0"/>
                          </a:rPr>
                        </m:ctrlPr>
                      </m:accPr>
                      <m:e>
                        <m:r>
                          <a:rPr lang="en-US" sz="825" i="1">
                            <a:latin typeface="Cambria Math" charset="0"/>
                            <a:ea typeface="Arial Unicode MS" charset="0"/>
                            <a:cs typeface="Arial Unicode MS" charset="0"/>
                          </a:rPr>
                          <m:t>𝑏</m:t>
                        </m:r>
                      </m:e>
                    </m:acc>
                  </m:oMath>
                </a14:m>
                <a:r>
                  <a:rPr lang="en-US" sz="825" i="1" baseline="-25000" dirty="0">
                    <a:latin typeface="Times New Roman" charset="0"/>
                    <a:ea typeface="Times New Roman" charset="0"/>
                    <a:cs typeface="Times New Roman" charset="0"/>
                  </a:rPr>
                  <a:t>SNPm,V1</a:t>
                </a:r>
                <a:endParaRPr lang="en-US" sz="825" i="1" dirty="0">
                  <a:latin typeface="Times New Roman" charset="0"/>
                  <a:ea typeface="Times New Roman" charset="0"/>
                  <a:cs typeface="Times New Roman" charset="0"/>
                </a:endParaRPr>
              </a:p>
              <a:p>
                <a:endParaRPr lang="en-US" sz="825" dirty="0"/>
              </a:p>
            </p:txBody>
          </p:sp>
        </mc:Choice>
        <mc:Fallback xmlns="">
          <p:sp>
            <p:nvSpPr>
              <p:cNvPr id="190" name="TextBox 189">
                <a:extLst>
                  <a:ext uri="{FF2B5EF4-FFF2-40B4-BE49-F238E27FC236}">
                    <a16:creationId xmlns:a16="http://schemas.microsoft.com/office/drawing/2014/main" id="{F3DAE978-A943-454E-BDAC-DEA35739C748}"/>
                  </a:ext>
                </a:extLst>
              </p:cNvPr>
              <p:cNvSpPr txBox="1">
                <a:spLocks noRot="1" noChangeAspect="1" noMove="1" noResize="1" noEditPoints="1" noAdjustHandles="1" noChangeArrowheads="1" noChangeShapeType="1" noTextEdit="1"/>
              </p:cNvSpPr>
              <p:nvPr/>
            </p:nvSpPr>
            <p:spPr>
              <a:xfrm>
                <a:off x="5057634" y="4221594"/>
                <a:ext cx="436246" cy="260777"/>
              </a:xfrm>
              <a:prstGeom prst="rect">
                <a:avLst/>
              </a:prstGeom>
              <a:blipFill>
                <a:blip r:embed="rId16"/>
                <a:stretch>
                  <a:fillRect l="-9859" t="-16667"/>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1" name="TextBox 190">
                <a:extLst>
                  <a:ext uri="{FF2B5EF4-FFF2-40B4-BE49-F238E27FC236}">
                    <a16:creationId xmlns:a16="http://schemas.microsoft.com/office/drawing/2014/main" id="{94FC8B03-0B59-FA49-8313-6D7B8AB28CA4}"/>
                  </a:ext>
                </a:extLst>
              </p:cNvPr>
              <p:cNvSpPr txBox="1"/>
              <p:nvPr/>
            </p:nvSpPr>
            <p:spPr>
              <a:xfrm>
                <a:off x="5429103" y="4443406"/>
                <a:ext cx="542120" cy="133819"/>
              </a:xfrm>
              <a:prstGeom prst="rect">
                <a:avLst/>
              </a:prstGeom>
              <a:solidFill>
                <a:schemeClr val="bg1"/>
              </a:solidFill>
              <a:ln>
                <a:noFill/>
              </a:ln>
            </p:spPr>
            <p:txBody>
              <a:bodyPr wrap="square" lIns="0" tIns="0" rIns="0" bIns="0" rtlCol="0">
                <a:spAutoFit/>
              </a:bodyPr>
              <a:lstStyle/>
              <a:p>
                <a14:m>
                  <m:oMath xmlns:m="http://schemas.openxmlformats.org/officeDocument/2006/math">
                    <m:acc>
                      <m:accPr>
                        <m:chr m:val="̂"/>
                        <m:ctrlPr>
                          <a:rPr lang="en-US" sz="825" i="1">
                            <a:latin typeface="Cambria Math" panose="02040503050406030204" pitchFamily="18" charset="0"/>
                            <a:ea typeface="Arial Unicode MS" charset="0"/>
                            <a:cs typeface="Arial Unicode MS" charset="0"/>
                          </a:rPr>
                        </m:ctrlPr>
                      </m:accPr>
                      <m:e>
                        <m:r>
                          <a:rPr lang="en-US" sz="825" i="1">
                            <a:latin typeface="Cambria Math" charset="0"/>
                            <a:ea typeface="Arial Unicode MS" charset="0"/>
                            <a:cs typeface="Arial Unicode MS" charset="0"/>
                          </a:rPr>
                          <m:t>𝑏</m:t>
                        </m:r>
                      </m:e>
                    </m:acc>
                  </m:oMath>
                </a14:m>
                <a:r>
                  <a:rPr lang="en-US" sz="825" i="1" baseline="-25000" dirty="0">
                    <a:latin typeface="Times New Roman" charset="0"/>
                    <a:ea typeface="Times New Roman" charset="0"/>
                    <a:cs typeface="Times New Roman" charset="0"/>
                  </a:rPr>
                  <a:t>SNPm,V2</a:t>
                </a:r>
                <a:endParaRPr lang="en-US" sz="825" i="1" dirty="0">
                  <a:latin typeface="Times New Roman" charset="0"/>
                  <a:ea typeface="Times New Roman" charset="0"/>
                  <a:cs typeface="Times New Roman" charset="0"/>
                </a:endParaRPr>
              </a:p>
            </p:txBody>
          </p:sp>
        </mc:Choice>
        <mc:Fallback xmlns="">
          <p:sp>
            <p:nvSpPr>
              <p:cNvPr id="191" name="TextBox 190">
                <a:extLst>
                  <a:ext uri="{FF2B5EF4-FFF2-40B4-BE49-F238E27FC236}">
                    <a16:creationId xmlns:a16="http://schemas.microsoft.com/office/drawing/2014/main" id="{94FC8B03-0B59-FA49-8313-6D7B8AB28CA4}"/>
                  </a:ext>
                </a:extLst>
              </p:cNvPr>
              <p:cNvSpPr txBox="1">
                <a:spLocks noRot="1" noChangeAspect="1" noMove="1" noResize="1" noEditPoints="1" noAdjustHandles="1" noChangeArrowheads="1" noChangeShapeType="1" noTextEdit="1"/>
              </p:cNvSpPr>
              <p:nvPr/>
            </p:nvSpPr>
            <p:spPr>
              <a:xfrm>
                <a:off x="5429103" y="4443406"/>
                <a:ext cx="542120" cy="133819"/>
              </a:xfrm>
              <a:prstGeom prst="rect">
                <a:avLst/>
              </a:prstGeom>
              <a:blipFill>
                <a:blip r:embed="rId17"/>
                <a:stretch>
                  <a:fillRect l="-7865" t="-31818" b="-36364"/>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2" name="TextBox 191">
                <a:extLst>
                  <a:ext uri="{FF2B5EF4-FFF2-40B4-BE49-F238E27FC236}">
                    <a16:creationId xmlns:a16="http://schemas.microsoft.com/office/drawing/2014/main" id="{6FC61972-D1F8-664A-90AC-E82699DD3FFA}"/>
                  </a:ext>
                </a:extLst>
              </p:cNvPr>
              <p:cNvSpPr txBox="1"/>
              <p:nvPr/>
            </p:nvSpPr>
            <p:spPr>
              <a:xfrm>
                <a:off x="6263079" y="4584445"/>
                <a:ext cx="464690" cy="260777"/>
              </a:xfrm>
              <a:prstGeom prst="rect">
                <a:avLst/>
              </a:prstGeom>
              <a:solidFill>
                <a:schemeClr val="bg1"/>
              </a:solidFill>
              <a:ln>
                <a:noFill/>
              </a:ln>
            </p:spPr>
            <p:txBody>
              <a:bodyPr wrap="square" lIns="0" tIns="0" rIns="0" bIns="0" rtlCol="0">
                <a:spAutoFit/>
              </a:bodyPr>
              <a:lstStyle/>
              <a:p>
                <a14:m>
                  <m:oMath xmlns:m="http://schemas.openxmlformats.org/officeDocument/2006/math">
                    <m:acc>
                      <m:accPr>
                        <m:chr m:val="̂"/>
                        <m:ctrlPr>
                          <a:rPr lang="en-US" sz="825" i="1">
                            <a:latin typeface="Cambria Math" panose="02040503050406030204" pitchFamily="18" charset="0"/>
                            <a:ea typeface="Arial Unicode MS" charset="0"/>
                            <a:cs typeface="Arial Unicode MS" charset="0"/>
                          </a:rPr>
                        </m:ctrlPr>
                      </m:accPr>
                      <m:e>
                        <m:r>
                          <a:rPr lang="en-US" sz="825" i="1">
                            <a:latin typeface="Cambria Math" charset="0"/>
                            <a:ea typeface="Arial Unicode MS" charset="0"/>
                            <a:cs typeface="Arial Unicode MS" charset="0"/>
                          </a:rPr>
                          <m:t>𝑏</m:t>
                        </m:r>
                      </m:e>
                    </m:acc>
                  </m:oMath>
                </a14:m>
                <a:r>
                  <a:rPr lang="en-US" sz="825" i="1" baseline="-25000" dirty="0">
                    <a:latin typeface="Times New Roman" charset="0"/>
                    <a:ea typeface="Times New Roman" charset="0"/>
                    <a:cs typeface="Times New Roman" charset="0"/>
                  </a:rPr>
                  <a:t>SNPm,V3</a:t>
                </a:r>
                <a:endParaRPr lang="en-US" sz="825" i="1" dirty="0">
                  <a:latin typeface="Times New Roman" charset="0"/>
                  <a:ea typeface="Times New Roman" charset="0"/>
                  <a:cs typeface="Times New Roman" charset="0"/>
                </a:endParaRPr>
              </a:p>
              <a:p>
                <a:endParaRPr lang="en-US" sz="825" dirty="0"/>
              </a:p>
            </p:txBody>
          </p:sp>
        </mc:Choice>
        <mc:Fallback xmlns="">
          <p:sp>
            <p:nvSpPr>
              <p:cNvPr id="192" name="TextBox 191">
                <a:extLst>
                  <a:ext uri="{FF2B5EF4-FFF2-40B4-BE49-F238E27FC236}">
                    <a16:creationId xmlns:a16="http://schemas.microsoft.com/office/drawing/2014/main" id="{6FC61972-D1F8-664A-90AC-E82699DD3FFA}"/>
                  </a:ext>
                </a:extLst>
              </p:cNvPr>
              <p:cNvSpPr txBox="1">
                <a:spLocks noRot="1" noChangeAspect="1" noMove="1" noResize="1" noEditPoints="1" noAdjustHandles="1" noChangeArrowheads="1" noChangeShapeType="1" noTextEdit="1"/>
              </p:cNvSpPr>
              <p:nvPr/>
            </p:nvSpPr>
            <p:spPr>
              <a:xfrm>
                <a:off x="6263079" y="4584445"/>
                <a:ext cx="464690" cy="260777"/>
              </a:xfrm>
              <a:prstGeom prst="rect">
                <a:avLst/>
              </a:prstGeom>
              <a:blipFill>
                <a:blip r:embed="rId18"/>
                <a:stretch>
                  <a:fillRect l="-7792" t="-13953"/>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3" name="TextBox 192">
                <a:extLst>
                  <a:ext uri="{FF2B5EF4-FFF2-40B4-BE49-F238E27FC236}">
                    <a16:creationId xmlns:a16="http://schemas.microsoft.com/office/drawing/2014/main" id="{C077F13A-133F-C04B-BAD7-ED89AE835580}"/>
                  </a:ext>
                </a:extLst>
              </p:cNvPr>
              <p:cNvSpPr txBox="1"/>
              <p:nvPr/>
            </p:nvSpPr>
            <p:spPr>
              <a:xfrm>
                <a:off x="6929652" y="4656782"/>
                <a:ext cx="542120" cy="260777"/>
              </a:xfrm>
              <a:prstGeom prst="rect">
                <a:avLst/>
              </a:prstGeom>
              <a:solidFill>
                <a:schemeClr val="bg1"/>
              </a:solidFill>
              <a:ln>
                <a:noFill/>
              </a:ln>
            </p:spPr>
            <p:txBody>
              <a:bodyPr wrap="square" lIns="0" tIns="0" rIns="0" bIns="0" rtlCol="0">
                <a:spAutoFit/>
              </a:bodyPr>
              <a:lstStyle/>
              <a:p>
                <a14:m>
                  <m:oMath xmlns:m="http://schemas.openxmlformats.org/officeDocument/2006/math">
                    <m:acc>
                      <m:accPr>
                        <m:chr m:val="̂"/>
                        <m:ctrlPr>
                          <a:rPr lang="en-US" sz="825" i="1">
                            <a:latin typeface="Cambria Math" panose="02040503050406030204" pitchFamily="18" charset="0"/>
                            <a:ea typeface="Arial Unicode MS" charset="0"/>
                            <a:cs typeface="Arial Unicode MS" charset="0"/>
                          </a:rPr>
                        </m:ctrlPr>
                      </m:accPr>
                      <m:e>
                        <m:r>
                          <a:rPr lang="en-US" sz="825" i="1">
                            <a:latin typeface="Cambria Math" charset="0"/>
                            <a:ea typeface="Arial Unicode MS" charset="0"/>
                            <a:cs typeface="Arial Unicode MS" charset="0"/>
                          </a:rPr>
                          <m:t>𝑏</m:t>
                        </m:r>
                      </m:e>
                    </m:acc>
                  </m:oMath>
                </a14:m>
                <a:r>
                  <a:rPr lang="en-US" sz="825" i="1" baseline="-25000" dirty="0">
                    <a:latin typeface="Times New Roman" charset="0"/>
                    <a:ea typeface="Times New Roman" charset="0"/>
                    <a:cs typeface="Times New Roman" charset="0"/>
                  </a:rPr>
                  <a:t>SNPm,V4</a:t>
                </a:r>
                <a:endParaRPr lang="en-US" sz="825" i="1" dirty="0">
                  <a:latin typeface="Times New Roman" charset="0"/>
                  <a:ea typeface="Times New Roman" charset="0"/>
                  <a:cs typeface="Times New Roman" charset="0"/>
                </a:endParaRPr>
              </a:p>
              <a:p>
                <a:endParaRPr lang="en-US" sz="825" dirty="0"/>
              </a:p>
            </p:txBody>
          </p:sp>
        </mc:Choice>
        <mc:Fallback xmlns="">
          <p:sp>
            <p:nvSpPr>
              <p:cNvPr id="193" name="TextBox 192">
                <a:extLst>
                  <a:ext uri="{FF2B5EF4-FFF2-40B4-BE49-F238E27FC236}">
                    <a16:creationId xmlns:a16="http://schemas.microsoft.com/office/drawing/2014/main" id="{C077F13A-133F-C04B-BAD7-ED89AE835580}"/>
                  </a:ext>
                </a:extLst>
              </p:cNvPr>
              <p:cNvSpPr txBox="1">
                <a:spLocks noRot="1" noChangeAspect="1" noMove="1" noResize="1" noEditPoints="1" noAdjustHandles="1" noChangeArrowheads="1" noChangeShapeType="1" noTextEdit="1"/>
              </p:cNvSpPr>
              <p:nvPr/>
            </p:nvSpPr>
            <p:spPr>
              <a:xfrm>
                <a:off x="6929652" y="4656782"/>
                <a:ext cx="542120" cy="260777"/>
              </a:xfrm>
              <a:prstGeom prst="rect">
                <a:avLst/>
              </a:prstGeom>
              <a:blipFill>
                <a:blip r:embed="rId19"/>
                <a:stretch>
                  <a:fillRect l="-7865" t="-16279"/>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4" name="TextBox 193">
                <a:extLst>
                  <a:ext uri="{FF2B5EF4-FFF2-40B4-BE49-F238E27FC236}">
                    <a16:creationId xmlns:a16="http://schemas.microsoft.com/office/drawing/2014/main" id="{01A27433-BC88-6F44-A274-B2301CA3EC60}"/>
                  </a:ext>
                </a:extLst>
              </p:cNvPr>
              <p:cNvSpPr txBox="1"/>
              <p:nvPr/>
            </p:nvSpPr>
            <p:spPr>
              <a:xfrm>
                <a:off x="7692087" y="4679040"/>
                <a:ext cx="400369" cy="260777"/>
              </a:xfrm>
              <a:prstGeom prst="rect">
                <a:avLst/>
              </a:prstGeom>
              <a:solidFill>
                <a:schemeClr val="bg1"/>
              </a:solidFill>
              <a:ln>
                <a:noFill/>
              </a:ln>
            </p:spPr>
            <p:txBody>
              <a:bodyPr wrap="square" lIns="0" tIns="0" rIns="0" bIns="0" rtlCol="0">
                <a:spAutoFit/>
              </a:bodyPr>
              <a:lstStyle/>
              <a:p>
                <a14:m>
                  <m:oMath xmlns:m="http://schemas.openxmlformats.org/officeDocument/2006/math">
                    <m:acc>
                      <m:accPr>
                        <m:chr m:val="̂"/>
                        <m:ctrlPr>
                          <a:rPr lang="en-US" sz="825" i="1">
                            <a:latin typeface="Cambria Math" panose="02040503050406030204" pitchFamily="18" charset="0"/>
                            <a:ea typeface="Arial Unicode MS" charset="0"/>
                            <a:cs typeface="Arial Unicode MS" charset="0"/>
                          </a:rPr>
                        </m:ctrlPr>
                      </m:accPr>
                      <m:e>
                        <m:r>
                          <a:rPr lang="en-US" sz="825" i="1">
                            <a:latin typeface="Cambria Math" charset="0"/>
                            <a:ea typeface="Arial Unicode MS" charset="0"/>
                            <a:cs typeface="Arial Unicode MS" charset="0"/>
                          </a:rPr>
                          <m:t>𝑏</m:t>
                        </m:r>
                      </m:e>
                    </m:acc>
                  </m:oMath>
                </a14:m>
                <a:r>
                  <a:rPr lang="en-US" sz="825" i="1" baseline="-25000" dirty="0">
                    <a:latin typeface="Times New Roman" charset="0"/>
                    <a:ea typeface="Times New Roman" charset="0"/>
                    <a:cs typeface="Times New Roman" charset="0"/>
                  </a:rPr>
                  <a:t>SNPm,V5</a:t>
                </a:r>
                <a:endParaRPr lang="en-US" sz="825" i="1" dirty="0">
                  <a:latin typeface="Times New Roman" charset="0"/>
                  <a:ea typeface="Times New Roman" charset="0"/>
                  <a:cs typeface="Times New Roman" charset="0"/>
                </a:endParaRPr>
              </a:p>
              <a:p>
                <a:endParaRPr lang="en-US" sz="825" dirty="0"/>
              </a:p>
            </p:txBody>
          </p:sp>
        </mc:Choice>
        <mc:Fallback xmlns="">
          <p:sp>
            <p:nvSpPr>
              <p:cNvPr id="194" name="TextBox 193">
                <a:extLst>
                  <a:ext uri="{FF2B5EF4-FFF2-40B4-BE49-F238E27FC236}">
                    <a16:creationId xmlns:a16="http://schemas.microsoft.com/office/drawing/2014/main" id="{01A27433-BC88-6F44-A274-B2301CA3EC60}"/>
                  </a:ext>
                </a:extLst>
              </p:cNvPr>
              <p:cNvSpPr txBox="1">
                <a:spLocks noRot="1" noChangeAspect="1" noMove="1" noResize="1" noEditPoints="1" noAdjustHandles="1" noChangeArrowheads="1" noChangeShapeType="1" noTextEdit="1"/>
              </p:cNvSpPr>
              <p:nvPr/>
            </p:nvSpPr>
            <p:spPr>
              <a:xfrm>
                <a:off x="7692087" y="4679040"/>
                <a:ext cx="400369" cy="260777"/>
              </a:xfrm>
              <a:prstGeom prst="rect">
                <a:avLst/>
              </a:prstGeom>
              <a:blipFill>
                <a:blip r:embed="rId20"/>
                <a:stretch>
                  <a:fillRect l="-10606" t="-16667"/>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5" name="Rectangle 194"/>
              <p:cNvSpPr/>
              <p:nvPr/>
            </p:nvSpPr>
            <p:spPr>
              <a:xfrm>
                <a:off x="518798" y="1973256"/>
                <a:ext cx="8377551" cy="1569660"/>
              </a:xfrm>
              <a:prstGeom prst="rect">
                <a:avLst/>
              </a:prstGeom>
            </p:spPr>
            <p:txBody>
              <a:bodyPr wrap="square">
                <a:spAutoFit/>
              </a:bodyPr>
              <a:lstStyle/>
              <a:p>
                <a:pPr marL="214313" indent="-214313">
                  <a:buFont typeface="Arial" charset="0"/>
                  <a:buChar char="•"/>
                </a:pPr>
                <a:r>
                  <a:rPr lang="en-US" sz="2400" dirty="0">
                    <a:latin typeface="Times New Roman" charset="0"/>
                    <a:ea typeface="Times New Roman" charset="0"/>
                    <a:cs typeface="Times New Roman" charset="0"/>
                  </a:rPr>
                  <a:t>Asks to what extent the effect of the SNP operates through the common factor</a:t>
                </a:r>
              </a:p>
              <a:p>
                <a:pPr marL="214313" indent="-214313">
                  <a:buFont typeface="Arial" charset="0"/>
                  <a:buChar char="•"/>
                </a:pPr>
                <a14:m>
                  <m:oMath xmlns:m="http://schemas.openxmlformats.org/officeDocument/2006/math">
                    <m:sSup>
                      <m:sSupPr>
                        <m:ctrlPr>
                          <a:rPr lang="en-US" sz="2400" i="1" smtClean="0">
                            <a:latin typeface="Cambria Math" panose="02040503050406030204" pitchFamily="18" charset="0"/>
                            <a:cs typeface="Times New Roman" charset="0"/>
                          </a:rPr>
                        </m:ctrlPr>
                      </m:sSupPr>
                      <m:e>
                        <m:r>
                          <a:rPr lang="en-US" sz="2400" i="1" smtClean="0">
                            <a:latin typeface="Cambria Math" panose="02040503050406030204" pitchFamily="18" charset="0"/>
                            <a:ea typeface="Cambria Math" panose="02040503050406030204" pitchFamily="18" charset="0"/>
                            <a:cs typeface="Times New Roman" charset="0"/>
                          </a:rPr>
                          <m:t>𝜒</m:t>
                        </m:r>
                      </m:e>
                      <m:sup>
                        <m:r>
                          <a:rPr lang="en-US" sz="2400" b="0" i="1" smtClean="0">
                            <a:latin typeface="Cambria Math" panose="02040503050406030204" pitchFamily="18" charset="0"/>
                            <a:cs typeface="Times New Roman" charset="0"/>
                          </a:rPr>
                          <m:t>2</m:t>
                        </m:r>
                      </m:sup>
                    </m:sSup>
                    <m:r>
                      <a:rPr lang="en-US" sz="2400" b="0" i="0" smtClean="0">
                        <a:latin typeface="Cambria Math" panose="02040503050406030204" pitchFamily="18" charset="0"/>
                        <a:cs typeface="Times New Roman" charset="0"/>
                      </a:rPr>
                      <m:t> </m:t>
                    </m:r>
                  </m:oMath>
                </a14:m>
                <a:r>
                  <a:rPr lang="en-US" sz="2400" dirty="0">
                    <a:latin typeface="Times New Roman" charset="0"/>
                    <a:ea typeface="Times New Roman" charset="0"/>
                    <a:cs typeface="Times New Roman" charset="0"/>
                  </a:rPr>
                  <a:t>distributed test statistic, indexing fit of the common pathways model against independent pathways model</a:t>
                </a:r>
              </a:p>
            </p:txBody>
          </p:sp>
        </mc:Choice>
        <mc:Fallback xmlns="">
          <p:sp>
            <p:nvSpPr>
              <p:cNvPr id="195" name="Rectangle 194"/>
              <p:cNvSpPr>
                <a:spLocks noRot="1" noChangeAspect="1" noMove="1" noResize="1" noEditPoints="1" noAdjustHandles="1" noChangeArrowheads="1" noChangeShapeType="1" noTextEdit="1"/>
              </p:cNvSpPr>
              <p:nvPr/>
            </p:nvSpPr>
            <p:spPr>
              <a:xfrm>
                <a:off x="518798" y="1973256"/>
                <a:ext cx="8377551" cy="1569660"/>
              </a:xfrm>
              <a:prstGeom prst="rect">
                <a:avLst/>
              </a:prstGeom>
              <a:blipFill>
                <a:blip r:embed="rId21"/>
                <a:stretch>
                  <a:fillRect l="-909" t="-2400" r="-1212" b="-8000"/>
                </a:stretch>
              </a:blipFill>
            </p:spPr>
            <p:txBody>
              <a:bodyPr/>
              <a:lstStyle/>
              <a:p>
                <a:r>
                  <a:rPr lang="en-US">
                    <a:noFill/>
                  </a:rPr>
                  <a:t> </a:t>
                </a:r>
              </a:p>
            </p:txBody>
          </p:sp>
        </mc:Fallback>
      </mc:AlternateContent>
      <p:sp>
        <p:nvSpPr>
          <p:cNvPr id="2" name="TextBox 1">
            <a:extLst>
              <a:ext uri="{FF2B5EF4-FFF2-40B4-BE49-F238E27FC236}">
                <a16:creationId xmlns:a16="http://schemas.microsoft.com/office/drawing/2014/main" id="{23BB39D1-40A6-5A48-B440-2DF18CFC1132}"/>
              </a:ext>
            </a:extLst>
          </p:cNvPr>
          <p:cNvSpPr txBox="1"/>
          <p:nvPr/>
        </p:nvSpPr>
        <p:spPr>
          <a:xfrm>
            <a:off x="966179" y="5578244"/>
            <a:ext cx="297696" cy="369332"/>
          </a:xfrm>
          <a:prstGeom prst="rect">
            <a:avLst/>
          </a:prstGeom>
          <a:noFill/>
        </p:spPr>
        <p:txBody>
          <a:bodyPr wrap="square" rtlCol="0">
            <a:spAutoFit/>
          </a:bodyPr>
          <a:lstStyle/>
          <a:p>
            <a:r>
              <a:rPr lang="en-US" sz="900" dirty="0">
                <a:latin typeface="Times New Roman" panose="02020603050405020304" pitchFamily="18" charset="0"/>
                <a:cs typeface="Times New Roman" panose="02020603050405020304" pitchFamily="18" charset="0"/>
              </a:rPr>
              <a:t>u</a:t>
            </a:r>
            <a:r>
              <a:rPr lang="en-US" sz="900" baseline="-25000" dirty="0">
                <a:latin typeface="Times New Roman" panose="02020603050405020304" pitchFamily="18" charset="0"/>
                <a:cs typeface="Times New Roman" panose="02020603050405020304" pitchFamily="18" charset="0"/>
              </a:rPr>
              <a:t>V1</a:t>
            </a:r>
            <a:endParaRPr lang="en-US" sz="900" dirty="0">
              <a:latin typeface="Times New Roman" panose="02020603050405020304" pitchFamily="18" charset="0"/>
              <a:cs typeface="Times New Roman" panose="02020603050405020304" pitchFamily="18" charset="0"/>
            </a:endParaRPr>
          </a:p>
        </p:txBody>
      </p:sp>
      <p:sp>
        <p:nvSpPr>
          <p:cNvPr id="122" name="TextBox 121">
            <a:extLst>
              <a:ext uri="{FF2B5EF4-FFF2-40B4-BE49-F238E27FC236}">
                <a16:creationId xmlns:a16="http://schemas.microsoft.com/office/drawing/2014/main" id="{A4A3F33E-1642-9F46-8B0B-9FD1AD1D2C24}"/>
              </a:ext>
            </a:extLst>
          </p:cNvPr>
          <p:cNvSpPr txBox="1"/>
          <p:nvPr/>
        </p:nvSpPr>
        <p:spPr>
          <a:xfrm>
            <a:off x="1600654" y="5574671"/>
            <a:ext cx="297696" cy="369332"/>
          </a:xfrm>
          <a:prstGeom prst="rect">
            <a:avLst/>
          </a:prstGeom>
          <a:noFill/>
        </p:spPr>
        <p:txBody>
          <a:bodyPr wrap="square" rtlCol="0">
            <a:spAutoFit/>
          </a:bodyPr>
          <a:lstStyle/>
          <a:p>
            <a:r>
              <a:rPr lang="en-US" sz="900" dirty="0">
                <a:latin typeface="Times New Roman" panose="02020603050405020304" pitchFamily="18" charset="0"/>
                <a:cs typeface="Times New Roman" panose="02020603050405020304" pitchFamily="18" charset="0"/>
              </a:rPr>
              <a:t>u</a:t>
            </a:r>
            <a:r>
              <a:rPr lang="en-US" sz="900" baseline="-25000" dirty="0">
                <a:latin typeface="Times New Roman" panose="02020603050405020304" pitchFamily="18" charset="0"/>
                <a:cs typeface="Times New Roman" panose="02020603050405020304" pitchFamily="18" charset="0"/>
              </a:rPr>
              <a:t>V2</a:t>
            </a:r>
            <a:endParaRPr lang="en-US" sz="900" dirty="0">
              <a:latin typeface="Times New Roman" panose="02020603050405020304" pitchFamily="18" charset="0"/>
              <a:cs typeface="Times New Roman" panose="02020603050405020304" pitchFamily="18" charset="0"/>
            </a:endParaRPr>
          </a:p>
        </p:txBody>
      </p:sp>
      <p:sp>
        <p:nvSpPr>
          <p:cNvPr id="164" name="TextBox 163">
            <a:extLst>
              <a:ext uri="{FF2B5EF4-FFF2-40B4-BE49-F238E27FC236}">
                <a16:creationId xmlns:a16="http://schemas.microsoft.com/office/drawing/2014/main" id="{0BC9AF25-3276-C046-8D5F-73868728CD20}"/>
              </a:ext>
            </a:extLst>
          </p:cNvPr>
          <p:cNvSpPr txBox="1"/>
          <p:nvPr/>
        </p:nvSpPr>
        <p:spPr>
          <a:xfrm>
            <a:off x="2417098" y="5569343"/>
            <a:ext cx="297696" cy="369332"/>
          </a:xfrm>
          <a:prstGeom prst="rect">
            <a:avLst/>
          </a:prstGeom>
          <a:noFill/>
        </p:spPr>
        <p:txBody>
          <a:bodyPr wrap="square" rtlCol="0">
            <a:spAutoFit/>
          </a:bodyPr>
          <a:lstStyle/>
          <a:p>
            <a:r>
              <a:rPr lang="en-US" sz="900" dirty="0">
                <a:latin typeface="Times New Roman" panose="02020603050405020304" pitchFamily="18" charset="0"/>
                <a:cs typeface="Times New Roman" panose="02020603050405020304" pitchFamily="18" charset="0"/>
              </a:rPr>
              <a:t>u</a:t>
            </a:r>
            <a:r>
              <a:rPr lang="en-US" sz="900" baseline="-25000" dirty="0">
                <a:latin typeface="Times New Roman" panose="02020603050405020304" pitchFamily="18" charset="0"/>
                <a:cs typeface="Times New Roman" panose="02020603050405020304" pitchFamily="18" charset="0"/>
              </a:rPr>
              <a:t>V3</a:t>
            </a:r>
            <a:endParaRPr lang="en-US" sz="900" dirty="0">
              <a:latin typeface="Times New Roman" panose="02020603050405020304" pitchFamily="18" charset="0"/>
              <a:cs typeface="Times New Roman" panose="02020603050405020304" pitchFamily="18" charset="0"/>
            </a:endParaRPr>
          </a:p>
        </p:txBody>
      </p:sp>
      <p:sp>
        <p:nvSpPr>
          <p:cNvPr id="167" name="TextBox 166">
            <a:extLst>
              <a:ext uri="{FF2B5EF4-FFF2-40B4-BE49-F238E27FC236}">
                <a16:creationId xmlns:a16="http://schemas.microsoft.com/office/drawing/2014/main" id="{CC4EB2E9-C7E3-5B41-A22F-5FF113913B79}"/>
              </a:ext>
            </a:extLst>
          </p:cNvPr>
          <p:cNvSpPr txBox="1"/>
          <p:nvPr/>
        </p:nvSpPr>
        <p:spPr>
          <a:xfrm>
            <a:off x="3251495" y="5580254"/>
            <a:ext cx="297696" cy="369332"/>
          </a:xfrm>
          <a:prstGeom prst="rect">
            <a:avLst/>
          </a:prstGeom>
          <a:noFill/>
        </p:spPr>
        <p:txBody>
          <a:bodyPr wrap="square" rtlCol="0">
            <a:spAutoFit/>
          </a:bodyPr>
          <a:lstStyle/>
          <a:p>
            <a:r>
              <a:rPr lang="en-US" sz="900" dirty="0">
                <a:latin typeface="Times New Roman" panose="02020603050405020304" pitchFamily="18" charset="0"/>
                <a:cs typeface="Times New Roman" panose="02020603050405020304" pitchFamily="18" charset="0"/>
              </a:rPr>
              <a:t>u</a:t>
            </a:r>
            <a:r>
              <a:rPr lang="en-US" sz="900" baseline="-25000" dirty="0">
                <a:latin typeface="Times New Roman" panose="02020603050405020304" pitchFamily="18" charset="0"/>
                <a:cs typeface="Times New Roman" panose="02020603050405020304" pitchFamily="18" charset="0"/>
              </a:rPr>
              <a:t>V4</a:t>
            </a:r>
            <a:endParaRPr lang="en-US" sz="900" dirty="0">
              <a:latin typeface="Times New Roman" panose="02020603050405020304" pitchFamily="18" charset="0"/>
              <a:cs typeface="Times New Roman" panose="02020603050405020304" pitchFamily="18" charset="0"/>
            </a:endParaRPr>
          </a:p>
        </p:txBody>
      </p:sp>
      <p:sp>
        <p:nvSpPr>
          <p:cNvPr id="196" name="TextBox 195">
            <a:extLst>
              <a:ext uri="{FF2B5EF4-FFF2-40B4-BE49-F238E27FC236}">
                <a16:creationId xmlns:a16="http://schemas.microsoft.com/office/drawing/2014/main" id="{040F752A-F2D0-0249-82A4-295123039B9B}"/>
              </a:ext>
            </a:extLst>
          </p:cNvPr>
          <p:cNvSpPr txBox="1"/>
          <p:nvPr/>
        </p:nvSpPr>
        <p:spPr>
          <a:xfrm>
            <a:off x="3981890" y="5592395"/>
            <a:ext cx="297696" cy="369332"/>
          </a:xfrm>
          <a:prstGeom prst="rect">
            <a:avLst/>
          </a:prstGeom>
          <a:noFill/>
        </p:spPr>
        <p:txBody>
          <a:bodyPr wrap="square" rtlCol="0">
            <a:spAutoFit/>
          </a:bodyPr>
          <a:lstStyle/>
          <a:p>
            <a:r>
              <a:rPr lang="en-US" sz="900" dirty="0">
                <a:latin typeface="Times New Roman" panose="02020603050405020304" pitchFamily="18" charset="0"/>
                <a:cs typeface="Times New Roman" panose="02020603050405020304" pitchFamily="18" charset="0"/>
              </a:rPr>
              <a:t>u</a:t>
            </a:r>
            <a:r>
              <a:rPr lang="en-US" sz="900" baseline="-25000" dirty="0">
                <a:latin typeface="Times New Roman" panose="02020603050405020304" pitchFamily="18" charset="0"/>
                <a:cs typeface="Times New Roman" panose="02020603050405020304" pitchFamily="18" charset="0"/>
              </a:rPr>
              <a:t>V5</a:t>
            </a:r>
            <a:endParaRPr lang="en-US" sz="900" dirty="0">
              <a:latin typeface="Times New Roman" panose="02020603050405020304" pitchFamily="18" charset="0"/>
              <a:cs typeface="Times New Roman" panose="02020603050405020304" pitchFamily="18" charset="0"/>
            </a:endParaRPr>
          </a:p>
        </p:txBody>
      </p:sp>
      <p:sp>
        <p:nvSpPr>
          <p:cNvPr id="197" name="TextBox 196">
            <a:extLst>
              <a:ext uri="{FF2B5EF4-FFF2-40B4-BE49-F238E27FC236}">
                <a16:creationId xmlns:a16="http://schemas.microsoft.com/office/drawing/2014/main" id="{97CA3FD1-3B72-244E-AD6B-F4BC75A2445B}"/>
              </a:ext>
            </a:extLst>
          </p:cNvPr>
          <p:cNvSpPr txBox="1"/>
          <p:nvPr/>
        </p:nvSpPr>
        <p:spPr>
          <a:xfrm>
            <a:off x="966180" y="5054636"/>
            <a:ext cx="345523" cy="415498"/>
          </a:xfrm>
          <a:prstGeom prst="rect">
            <a:avLst/>
          </a:prstGeom>
          <a:noFill/>
        </p:spPr>
        <p:txBody>
          <a:bodyPr wrap="square" rtlCol="0">
            <a:spAutoFit/>
          </a:bodyPr>
          <a:lstStyle/>
          <a:p>
            <a:r>
              <a:rPr lang="en-US" sz="1050" dirty="0">
                <a:latin typeface="Times New Roman" panose="02020603050405020304" pitchFamily="18" charset="0"/>
                <a:cs typeface="Times New Roman" panose="02020603050405020304" pitchFamily="18" charset="0"/>
              </a:rPr>
              <a:t>V</a:t>
            </a:r>
            <a:r>
              <a:rPr lang="en-US" sz="1050" baseline="-25000" dirty="0">
                <a:latin typeface="Times New Roman" panose="02020603050405020304" pitchFamily="18" charset="0"/>
                <a:cs typeface="Times New Roman" panose="02020603050405020304" pitchFamily="18" charset="0"/>
              </a:rPr>
              <a:t>1g</a:t>
            </a:r>
            <a:endParaRPr lang="en-US" sz="1050" dirty="0">
              <a:latin typeface="Times New Roman" panose="02020603050405020304" pitchFamily="18" charset="0"/>
              <a:cs typeface="Times New Roman" panose="02020603050405020304" pitchFamily="18" charset="0"/>
            </a:endParaRPr>
          </a:p>
        </p:txBody>
      </p:sp>
      <p:sp>
        <p:nvSpPr>
          <p:cNvPr id="198" name="TextBox 197">
            <a:extLst>
              <a:ext uri="{FF2B5EF4-FFF2-40B4-BE49-F238E27FC236}">
                <a16:creationId xmlns:a16="http://schemas.microsoft.com/office/drawing/2014/main" id="{23607AE9-64AF-2742-B934-80440FCC0B02}"/>
              </a:ext>
            </a:extLst>
          </p:cNvPr>
          <p:cNvSpPr txBox="1"/>
          <p:nvPr/>
        </p:nvSpPr>
        <p:spPr>
          <a:xfrm>
            <a:off x="3221091" y="5430607"/>
            <a:ext cx="178061" cy="219291"/>
          </a:xfrm>
          <a:prstGeom prst="rect">
            <a:avLst/>
          </a:prstGeom>
          <a:noFill/>
        </p:spPr>
        <p:txBody>
          <a:bodyPr wrap="square" rtlCol="0">
            <a:spAutoFit/>
          </a:bodyPr>
          <a:lstStyle/>
          <a:p>
            <a:r>
              <a:rPr lang="en-US" sz="825" b="1" dirty="0">
                <a:latin typeface="Times New Roman" charset="0"/>
                <a:ea typeface="Times New Roman" charset="0"/>
                <a:cs typeface="Times New Roman" charset="0"/>
              </a:rPr>
              <a:t>1</a:t>
            </a:r>
          </a:p>
        </p:txBody>
      </p:sp>
      <p:sp>
        <p:nvSpPr>
          <p:cNvPr id="200" name="TextBox 199">
            <a:extLst>
              <a:ext uri="{FF2B5EF4-FFF2-40B4-BE49-F238E27FC236}">
                <a16:creationId xmlns:a16="http://schemas.microsoft.com/office/drawing/2014/main" id="{D77C6167-361F-A942-9963-40806459FE4B}"/>
              </a:ext>
            </a:extLst>
          </p:cNvPr>
          <p:cNvSpPr txBox="1"/>
          <p:nvPr/>
        </p:nvSpPr>
        <p:spPr>
          <a:xfrm>
            <a:off x="2403795" y="5430592"/>
            <a:ext cx="178061" cy="219291"/>
          </a:xfrm>
          <a:prstGeom prst="rect">
            <a:avLst/>
          </a:prstGeom>
          <a:noFill/>
        </p:spPr>
        <p:txBody>
          <a:bodyPr wrap="square" rtlCol="0">
            <a:spAutoFit/>
          </a:bodyPr>
          <a:lstStyle/>
          <a:p>
            <a:r>
              <a:rPr lang="en-US" sz="825" b="1" dirty="0">
                <a:latin typeface="Times New Roman" charset="0"/>
                <a:ea typeface="Times New Roman" charset="0"/>
                <a:cs typeface="Times New Roman" charset="0"/>
              </a:rPr>
              <a:t>1</a:t>
            </a:r>
          </a:p>
        </p:txBody>
      </p:sp>
      <p:sp>
        <p:nvSpPr>
          <p:cNvPr id="201" name="TextBox 200">
            <a:extLst>
              <a:ext uri="{FF2B5EF4-FFF2-40B4-BE49-F238E27FC236}">
                <a16:creationId xmlns:a16="http://schemas.microsoft.com/office/drawing/2014/main" id="{E2301D94-4EF8-C84C-9F47-0A2DC785CA5E}"/>
              </a:ext>
            </a:extLst>
          </p:cNvPr>
          <p:cNvSpPr txBox="1"/>
          <p:nvPr/>
        </p:nvSpPr>
        <p:spPr>
          <a:xfrm>
            <a:off x="1596287" y="5430592"/>
            <a:ext cx="178061" cy="219291"/>
          </a:xfrm>
          <a:prstGeom prst="rect">
            <a:avLst/>
          </a:prstGeom>
          <a:noFill/>
        </p:spPr>
        <p:txBody>
          <a:bodyPr wrap="square" rtlCol="0">
            <a:spAutoFit/>
          </a:bodyPr>
          <a:lstStyle/>
          <a:p>
            <a:r>
              <a:rPr lang="en-US" sz="825" b="1" dirty="0">
                <a:latin typeface="Times New Roman" charset="0"/>
                <a:ea typeface="Times New Roman" charset="0"/>
                <a:cs typeface="Times New Roman" charset="0"/>
              </a:rPr>
              <a:t>1</a:t>
            </a:r>
          </a:p>
        </p:txBody>
      </p:sp>
      <p:sp>
        <p:nvSpPr>
          <p:cNvPr id="202" name="TextBox 201">
            <a:extLst>
              <a:ext uri="{FF2B5EF4-FFF2-40B4-BE49-F238E27FC236}">
                <a16:creationId xmlns:a16="http://schemas.microsoft.com/office/drawing/2014/main" id="{E3214234-136C-B049-B2F3-D2BD5BE3BF34}"/>
              </a:ext>
            </a:extLst>
          </p:cNvPr>
          <p:cNvSpPr txBox="1"/>
          <p:nvPr/>
        </p:nvSpPr>
        <p:spPr>
          <a:xfrm>
            <a:off x="934792" y="5430592"/>
            <a:ext cx="178061" cy="219291"/>
          </a:xfrm>
          <a:prstGeom prst="rect">
            <a:avLst/>
          </a:prstGeom>
          <a:noFill/>
        </p:spPr>
        <p:txBody>
          <a:bodyPr wrap="square" rtlCol="0">
            <a:spAutoFit/>
          </a:bodyPr>
          <a:lstStyle/>
          <a:p>
            <a:r>
              <a:rPr lang="en-US" sz="825" b="1" dirty="0">
                <a:latin typeface="Times New Roman" charset="0"/>
                <a:ea typeface="Times New Roman" charset="0"/>
                <a:cs typeface="Times New Roman" charset="0"/>
              </a:rPr>
              <a:t>1</a:t>
            </a:r>
          </a:p>
        </p:txBody>
      </p:sp>
      <p:sp>
        <p:nvSpPr>
          <p:cNvPr id="203" name="TextBox 202">
            <a:extLst>
              <a:ext uri="{FF2B5EF4-FFF2-40B4-BE49-F238E27FC236}">
                <a16:creationId xmlns:a16="http://schemas.microsoft.com/office/drawing/2014/main" id="{9A298D6A-9C4E-9742-995C-9C9D798A19F3}"/>
              </a:ext>
            </a:extLst>
          </p:cNvPr>
          <p:cNvSpPr txBox="1"/>
          <p:nvPr/>
        </p:nvSpPr>
        <p:spPr>
          <a:xfrm>
            <a:off x="1602591" y="5045225"/>
            <a:ext cx="345523" cy="415498"/>
          </a:xfrm>
          <a:prstGeom prst="rect">
            <a:avLst/>
          </a:prstGeom>
          <a:noFill/>
        </p:spPr>
        <p:txBody>
          <a:bodyPr wrap="square" rtlCol="0">
            <a:spAutoFit/>
          </a:bodyPr>
          <a:lstStyle/>
          <a:p>
            <a:r>
              <a:rPr lang="en-US" sz="1050" dirty="0">
                <a:latin typeface="Times New Roman" panose="02020603050405020304" pitchFamily="18" charset="0"/>
                <a:cs typeface="Times New Roman" panose="02020603050405020304" pitchFamily="18" charset="0"/>
              </a:rPr>
              <a:t>V</a:t>
            </a:r>
            <a:r>
              <a:rPr lang="en-US" sz="1050" baseline="-25000" dirty="0">
                <a:latin typeface="Times New Roman" panose="02020603050405020304" pitchFamily="18" charset="0"/>
                <a:cs typeface="Times New Roman" panose="02020603050405020304" pitchFamily="18" charset="0"/>
              </a:rPr>
              <a:t>2g</a:t>
            </a:r>
            <a:endParaRPr lang="en-US" sz="1050" dirty="0">
              <a:latin typeface="Times New Roman" panose="02020603050405020304" pitchFamily="18" charset="0"/>
              <a:cs typeface="Times New Roman" panose="02020603050405020304" pitchFamily="18" charset="0"/>
            </a:endParaRPr>
          </a:p>
        </p:txBody>
      </p:sp>
      <p:sp>
        <p:nvSpPr>
          <p:cNvPr id="204" name="TextBox 203">
            <a:extLst>
              <a:ext uri="{FF2B5EF4-FFF2-40B4-BE49-F238E27FC236}">
                <a16:creationId xmlns:a16="http://schemas.microsoft.com/office/drawing/2014/main" id="{729B83CE-A1A7-AA46-9B82-F4F761901155}"/>
              </a:ext>
            </a:extLst>
          </p:cNvPr>
          <p:cNvSpPr txBox="1"/>
          <p:nvPr/>
        </p:nvSpPr>
        <p:spPr>
          <a:xfrm>
            <a:off x="2394770" y="5054027"/>
            <a:ext cx="345523" cy="415498"/>
          </a:xfrm>
          <a:prstGeom prst="rect">
            <a:avLst/>
          </a:prstGeom>
          <a:noFill/>
        </p:spPr>
        <p:txBody>
          <a:bodyPr wrap="square" rtlCol="0">
            <a:spAutoFit/>
          </a:bodyPr>
          <a:lstStyle/>
          <a:p>
            <a:r>
              <a:rPr lang="en-US" sz="1050" dirty="0">
                <a:latin typeface="Times New Roman" panose="02020603050405020304" pitchFamily="18" charset="0"/>
                <a:cs typeface="Times New Roman" panose="02020603050405020304" pitchFamily="18" charset="0"/>
              </a:rPr>
              <a:t>V</a:t>
            </a:r>
            <a:r>
              <a:rPr lang="en-US" sz="1050" baseline="-25000" dirty="0">
                <a:latin typeface="Times New Roman" panose="02020603050405020304" pitchFamily="18" charset="0"/>
                <a:cs typeface="Times New Roman" panose="02020603050405020304" pitchFamily="18" charset="0"/>
              </a:rPr>
              <a:t>3g</a:t>
            </a:r>
            <a:endParaRPr lang="en-US" sz="1050" dirty="0">
              <a:latin typeface="Times New Roman" panose="02020603050405020304" pitchFamily="18" charset="0"/>
              <a:cs typeface="Times New Roman" panose="02020603050405020304" pitchFamily="18" charset="0"/>
            </a:endParaRPr>
          </a:p>
        </p:txBody>
      </p:sp>
      <p:sp>
        <p:nvSpPr>
          <p:cNvPr id="205" name="TextBox 204">
            <a:extLst>
              <a:ext uri="{FF2B5EF4-FFF2-40B4-BE49-F238E27FC236}">
                <a16:creationId xmlns:a16="http://schemas.microsoft.com/office/drawing/2014/main" id="{CDA30294-950A-AF40-A742-0C94DFD13C95}"/>
              </a:ext>
            </a:extLst>
          </p:cNvPr>
          <p:cNvSpPr txBox="1"/>
          <p:nvPr/>
        </p:nvSpPr>
        <p:spPr>
          <a:xfrm>
            <a:off x="3211151" y="5062191"/>
            <a:ext cx="345523" cy="415498"/>
          </a:xfrm>
          <a:prstGeom prst="rect">
            <a:avLst/>
          </a:prstGeom>
          <a:noFill/>
        </p:spPr>
        <p:txBody>
          <a:bodyPr wrap="square" rtlCol="0">
            <a:spAutoFit/>
          </a:bodyPr>
          <a:lstStyle/>
          <a:p>
            <a:r>
              <a:rPr lang="en-US" sz="1050" dirty="0">
                <a:latin typeface="Times New Roman" panose="02020603050405020304" pitchFamily="18" charset="0"/>
                <a:cs typeface="Times New Roman" panose="02020603050405020304" pitchFamily="18" charset="0"/>
              </a:rPr>
              <a:t>V</a:t>
            </a:r>
            <a:r>
              <a:rPr lang="en-US" sz="1050" baseline="-25000" dirty="0">
                <a:latin typeface="Times New Roman" panose="02020603050405020304" pitchFamily="18" charset="0"/>
                <a:cs typeface="Times New Roman" panose="02020603050405020304" pitchFamily="18" charset="0"/>
              </a:rPr>
              <a:t>4g</a:t>
            </a:r>
            <a:endParaRPr lang="en-US" sz="1050" dirty="0">
              <a:latin typeface="Times New Roman" panose="02020603050405020304" pitchFamily="18" charset="0"/>
              <a:cs typeface="Times New Roman" panose="02020603050405020304" pitchFamily="18" charset="0"/>
            </a:endParaRPr>
          </a:p>
        </p:txBody>
      </p:sp>
      <p:sp>
        <p:nvSpPr>
          <p:cNvPr id="206" name="TextBox 205">
            <a:extLst>
              <a:ext uri="{FF2B5EF4-FFF2-40B4-BE49-F238E27FC236}">
                <a16:creationId xmlns:a16="http://schemas.microsoft.com/office/drawing/2014/main" id="{5133BB6A-BBCE-A840-B736-9FA67E62C39A}"/>
              </a:ext>
            </a:extLst>
          </p:cNvPr>
          <p:cNvSpPr txBox="1"/>
          <p:nvPr/>
        </p:nvSpPr>
        <p:spPr>
          <a:xfrm>
            <a:off x="3962969" y="5062191"/>
            <a:ext cx="345523" cy="415498"/>
          </a:xfrm>
          <a:prstGeom prst="rect">
            <a:avLst/>
          </a:prstGeom>
          <a:noFill/>
        </p:spPr>
        <p:txBody>
          <a:bodyPr wrap="square" rtlCol="0">
            <a:spAutoFit/>
          </a:bodyPr>
          <a:lstStyle/>
          <a:p>
            <a:r>
              <a:rPr lang="en-US" sz="1050" dirty="0">
                <a:latin typeface="Times New Roman" panose="02020603050405020304" pitchFamily="18" charset="0"/>
                <a:cs typeface="Times New Roman" panose="02020603050405020304" pitchFamily="18" charset="0"/>
              </a:rPr>
              <a:t>V</a:t>
            </a:r>
            <a:r>
              <a:rPr lang="en-US" sz="1050" baseline="-25000" dirty="0">
                <a:latin typeface="Times New Roman" panose="02020603050405020304" pitchFamily="18" charset="0"/>
                <a:cs typeface="Times New Roman" panose="02020603050405020304" pitchFamily="18" charset="0"/>
              </a:rPr>
              <a:t>5g</a:t>
            </a:r>
            <a:endParaRPr lang="en-US" sz="1050" dirty="0">
              <a:latin typeface="Times New Roman" panose="02020603050405020304" pitchFamily="18" charset="0"/>
              <a:cs typeface="Times New Roman" panose="02020603050405020304" pitchFamily="18" charset="0"/>
            </a:endParaRPr>
          </a:p>
        </p:txBody>
      </p:sp>
      <p:sp>
        <p:nvSpPr>
          <p:cNvPr id="207" name="TextBox 206">
            <a:extLst>
              <a:ext uri="{FF2B5EF4-FFF2-40B4-BE49-F238E27FC236}">
                <a16:creationId xmlns:a16="http://schemas.microsoft.com/office/drawing/2014/main" id="{2A5283F2-2F6D-1940-8695-5454A5A409EC}"/>
              </a:ext>
            </a:extLst>
          </p:cNvPr>
          <p:cNvSpPr txBox="1"/>
          <p:nvPr/>
        </p:nvSpPr>
        <p:spPr>
          <a:xfrm>
            <a:off x="5188934" y="4932220"/>
            <a:ext cx="345523" cy="415498"/>
          </a:xfrm>
          <a:prstGeom prst="rect">
            <a:avLst/>
          </a:prstGeom>
          <a:noFill/>
        </p:spPr>
        <p:txBody>
          <a:bodyPr wrap="square" rtlCol="0">
            <a:spAutoFit/>
          </a:bodyPr>
          <a:lstStyle/>
          <a:p>
            <a:r>
              <a:rPr lang="en-US" sz="1050" dirty="0">
                <a:latin typeface="Times New Roman" panose="02020603050405020304" pitchFamily="18" charset="0"/>
                <a:cs typeface="Times New Roman" panose="02020603050405020304" pitchFamily="18" charset="0"/>
              </a:rPr>
              <a:t>V</a:t>
            </a:r>
            <a:r>
              <a:rPr lang="en-US" sz="1050" baseline="-25000" dirty="0">
                <a:latin typeface="Times New Roman" panose="02020603050405020304" pitchFamily="18" charset="0"/>
                <a:cs typeface="Times New Roman" panose="02020603050405020304" pitchFamily="18" charset="0"/>
              </a:rPr>
              <a:t>1g</a:t>
            </a:r>
            <a:endParaRPr lang="en-US" sz="1050" dirty="0">
              <a:latin typeface="Times New Roman" panose="02020603050405020304" pitchFamily="18" charset="0"/>
              <a:cs typeface="Times New Roman" panose="02020603050405020304" pitchFamily="18" charset="0"/>
            </a:endParaRPr>
          </a:p>
        </p:txBody>
      </p:sp>
      <p:sp>
        <p:nvSpPr>
          <p:cNvPr id="208" name="TextBox 207">
            <a:extLst>
              <a:ext uri="{FF2B5EF4-FFF2-40B4-BE49-F238E27FC236}">
                <a16:creationId xmlns:a16="http://schemas.microsoft.com/office/drawing/2014/main" id="{9AB4BB08-1212-8247-8EBC-D940A54E862C}"/>
              </a:ext>
            </a:extLst>
          </p:cNvPr>
          <p:cNvSpPr txBox="1"/>
          <p:nvPr/>
        </p:nvSpPr>
        <p:spPr>
          <a:xfrm>
            <a:off x="5799922" y="4914552"/>
            <a:ext cx="345523" cy="415498"/>
          </a:xfrm>
          <a:prstGeom prst="rect">
            <a:avLst/>
          </a:prstGeom>
          <a:noFill/>
        </p:spPr>
        <p:txBody>
          <a:bodyPr wrap="square" rtlCol="0">
            <a:spAutoFit/>
          </a:bodyPr>
          <a:lstStyle/>
          <a:p>
            <a:r>
              <a:rPr lang="en-US" sz="1050" dirty="0">
                <a:latin typeface="Times New Roman" panose="02020603050405020304" pitchFamily="18" charset="0"/>
                <a:cs typeface="Times New Roman" panose="02020603050405020304" pitchFamily="18" charset="0"/>
              </a:rPr>
              <a:t>V</a:t>
            </a:r>
            <a:r>
              <a:rPr lang="en-US" sz="1050" baseline="-25000" dirty="0">
                <a:latin typeface="Times New Roman" panose="02020603050405020304" pitchFamily="18" charset="0"/>
                <a:cs typeface="Times New Roman" panose="02020603050405020304" pitchFamily="18" charset="0"/>
              </a:rPr>
              <a:t>2g</a:t>
            </a:r>
            <a:endParaRPr lang="en-US" sz="1050" dirty="0">
              <a:latin typeface="Times New Roman" panose="02020603050405020304" pitchFamily="18" charset="0"/>
              <a:cs typeface="Times New Roman" panose="02020603050405020304" pitchFamily="18" charset="0"/>
            </a:endParaRPr>
          </a:p>
        </p:txBody>
      </p:sp>
      <p:sp>
        <p:nvSpPr>
          <p:cNvPr id="209" name="TextBox 208">
            <a:extLst>
              <a:ext uri="{FF2B5EF4-FFF2-40B4-BE49-F238E27FC236}">
                <a16:creationId xmlns:a16="http://schemas.microsoft.com/office/drawing/2014/main" id="{B0F96D5D-3922-314D-813E-96064C88B0CC}"/>
              </a:ext>
            </a:extLst>
          </p:cNvPr>
          <p:cNvSpPr txBox="1"/>
          <p:nvPr/>
        </p:nvSpPr>
        <p:spPr>
          <a:xfrm>
            <a:off x="6617903" y="4941119"/>
            <a:ext cx="345523" cy="415498"/>
          </a:xfrm>
          <a:prstGeom prst="rect">
            <a:avLst/>
          </a:prstGeom>
          <a:noFill/>
        </p:spPr>
        <p:txBody>
          <a:bodyPr wrap="square" rtlCol="0">
            <a:spAutoFit/>
          </a:bodyPr>
          <a:lstStyle/>
          <a:p>
            <a:r>
              <a:rPr lang="en-US" sz="1050" dirty="0">
                <a:latin typeface="Times New Roman" panose="02020603050405020304" pitchFamily="18" charset="0"/>
                <a:cs typeface="Times New Roman" panose="02020603050405020304" pitchFamily="18" charset="0"/>
              </a:rPr>
              <a:t>V</a:t>
            </a:r>
            <a:r>
              <a:rPr lang="en-US" sz="1050" baseline="-25000" dirty="0">
                <a:latin typeface="Times New Roman" panose="02020603050405020304" pitchFamily="18" charset="0"/>
                <a:cs typeface="Times New Roman" panose="02020603050405020304" pitchFamily="18" charset="0"/>
              </a:rPr>
              <a:t>3g</a:t>
            </a:r>
            <a:endParaRPr lang="en-US" sz="1050" dirty="0">
              <a:latin typeface="Times New Roman" panose="02020603050405020304" pitchFamily="18" charset="0"/>
              <a:cs typeface="Times New Roman" panose="02020603050405020304" pitchFamily="18" charset="0"/>
            </a:endParaRPr>
          </a:p>
        </p:txBody>
      </p:sp>
      <p:sp>
        <p:nvSpPr>
          <p:cNvPr id="210" name="TextBox 209">
            <a:extLst>
              <a:ext uri="{FF2B5EF4-FFF2-40B4-BE49-F238E27FC236}">
                <a16:creationId xmlns:a16="http://schemas.microsoft.com/office/drawing/2014/main" id="{A0625FED-BC51-1043-BBC6-0C7E12DDB8C4}"/>
              </a:ext>
            </a:extLst>
          </p:cNvPr>
          <p:cNvSpPr txBox="1"/>
          <p:nvPr/>
        </p:nvSpPr>
        <p:spPr>
          <a:xfrm>
            <a:off x="7408784" y="4942562"/>
            <a:ext cx="345523" cy="415498"/>
          </a:xfrm>
          <a:prstGeom prst="rect">
            <a:avLst/>
          </a:prstGeom>
          <a:noFill/>
        </p:spPr>
        <p:txBody>
          <a:bodyPr wrap="square" rtlCol="0">
            <a:spAutoFit/>
          </a:bodyPr>
          <a:lstStyle/>
          <a:p>
            <a:r>
              <a:rPr lang="en-US" sz="1050" dirty="0">
                <a:latin typeface="Times New Roman" panose="02020603050405020304" pitchFamily="18" charset="0"/>
                <a:cs typeface="Times New Roman" panose="02020603050405020304" pitchFamily="18" charset="0"/>
              </a:rPr>
              <a:t>V</a:t>
            </a:r>
            <a:r>
              <a:rPr lang="en-US" sz="1050" baseline="-25000" dirty="0">
                <a:latin typeface="Times New Roman" panose="02020603050405020304" pitchFamily="18" charset="0"/>
                <a:cs typeface="Times New Roman" panose="02020603050405020304" pitchFamily="18" charset="0"/>
              </a:rPr>
              <a:t>4g</a:t>
            </a:r>
            <a:endParaRPr lang="en-US" sz="1050" dirty="0">
              <a:latin typeface="Times New Roman" panose="02020603050405020304" pitchFamily="18" charset="0"/>
              <a:cs typeface="Times New Roman" panose="02020603050405020304" pitchFamily="18" charset="0"/>
            </a:endParaRPr>
          </a:p>
        </p:txBody>
      </p:sp>
      <p:sp>
        <p:nvSpPr>
          <p:cNvPr id="211" name="TextBox 210">
            <a:extLst>
              <a:ext uri="{FF2B5EF4-FFF2-40B4-BE49-F238E27FC236}">
                <a16:creationId xmlns:a16="http://schemas.microsoft.com/office/drawing/2014/main" id="{9764F843-CCBE-4F42-A7A5-D556CAD0CC7D}"/>
              </a:ext>
            </a:extLst>
          </p:cNvPr>
          <p:cNvSpPr txBox="1"/>
          <p:nvPr/>
        </p:nvSpPr>
        <p:spPr>
          <a:xfrm>
            <a:off x="8160354" y="4950348"/>
            <a:ext cx="345523" cy="415498"/>
          </a:xfrm>
          <a:prstGeom prst="rect">
            <a:avLst/>
          </a:prstGeom>
          <a:noFill/>
        </p:spPr>
        <p:txBody>
          <a:bodyPr wrap="square" rtlCol="0">
            <a:spAutoFit/>
          </a:bodyPr>
          <a:lstStyle/>
          <a:p>
            <a:r>
              <a:rPr lang="en-US" sz="1050" dirty="0">
                <a:latin typeface="Times New Roman" panose="02020603050405020304" pitchFamily="18" charset="0"/>
                <a:cs typeface="Times New Roman" panose="02020603050405020304" pitchFamily="18" charset="0"/>
              </a:rPr>
              <a:t>V</a:t>
            </a:r>
            <a:r>
              <a:rPr lang="en-US" sz="1050" baseline="-25000" dirty="0">
                <a:latin typeface="Times New Roman" panose="02020603050405020304" pitchFamily="18" charset="0"/>
                <a:cs typeface="Times New Roman" panose="02020603050405020304" pitchFamily="18" charset="0"/>
              </a:rPr>
              <a:t>5g</a:t>
            </a:r>
            <a:endParaRPr lang="en-US" sz="1050" dirty="0">
              <a:latin typeface="Times New Roman" panose="02020603050405020304" pitchFamily="18" charset="0"/>
              <a:cs typeface="Times New Roman" panose="02020603050405020304" pitchFamily="18" charset="0"/>
            </a:endParaRPr>
          </a:p>
        </p:txBody>
      </p:sp>
      <p:sp>
        <p:nvSpPr>
          <p:cNvPr id="212" name="TextBox 211">
            <a:extLst>
              <a:ext uri="{FF2B5EF4-FFF2-40B4-BE49-F238E27FC236}">
                <a16:creationId xmlns:a16="http://schemas.microsoft.com/office/drawing/2014/main" id="{DCCE07C2-5121-1E4A-82C0-64E88F321857}"/>
              </a:ext>
            </a:extLst>
          </p:cNvPr>
          <p:cNvSpPr txBox="1"/>
          <p:nvPr/>
        </p:nvSpPr>
        <p:spPr>
          <a:xfrm>
            <a:off x="8200597" y="5454467"/>
            <a:ext cx="297696" cy="369332"/>
          </a:xfrm>
          <a:prstGeom prst="rect">
            <a:avLst/>
          </a:prstGeom>
          <a:noFill/>
        </p:spPr>
        <p:txBody>
          <a:bodyPr wrap="square" rtlCol="0">
            <a:spAutoFit/>
          </a:bodyPr>
          <a:lstStyle/>
          <a:p>
            <a:r>
              <a:rPr lang="en-US" sz="900" dirty="0">
                <a:latin typeface="Times New Roman" panose="02020603050405020304" pitchFamily="18" charset="0"/>
                <a:cs typeface="Times New Roman" panose="02020603050405020304" pitchFamily="18" charset="0"/>
              </a:rPr>
              <a:t>u</a:t>
            </a:r>
            <a:r>
              <a:rPr lang="en-US" sz="900" baseline="-25000" dirty="0">
                <a:latin typeface="Times New Roman" panose="02020603050405020304" pitchFamily="18" charset="0"/>
                <a:cs typeface="Times New Roman" panose="02020603050405020304" pitchFamily="18" charset="0"/>
              </a:rPr>
              <a:t>V5</a:t>
            </a:r>
            <a:endParaRPr lang="en-US" sz="900" dirty="0">
              <a:latin typeface="Times New Roman" panose="02020603050405020304" pitchFamily="18" charset="0"/>
              <a:cs typeface="Times New Roman" panose="02020603050405020304" pitchFamily="18" charset="0"/>
            </a:endParaRPr>
          </a:p>
        </p:txBody>
      </p:sp>
      <p:sp>
        <p:nvSpPr>
          <p:cNvPr id="213" name="TextBox 212">
            <a:extLst>
              <a:ext uri="{FF2B5EF4-FFF2-40B4-BE49-F238E27FC236}">
                <a16:creationId xmlns:a16="http://schemas.microsoft.com/office/drawing/2014/main" id="{C800EF89-09E6-AA43-84E7-3A63C02C704A}"/>
              </a:ext>
            </a:extLst>
          </p:cNvPr>
          <p:cNvSpPr txBox="1"/>
          <p:nvPr/>
        </p:nvSpPr>
        <p:spPr>
          <a:xfrm>
            <a:off x="7462287" y="5449672"/>
            <a:ext cx="297696" cy="369332"/>
          </a:xfrm>
          <a:prstGeom prst="rect">
            <a:avLst/>
          </a:prstGeom>
          <a:noFill/>
        </p:spPr>
        <p:txBody>
          <a:bodyPr wrap="square" rtlCol="0">
            <a:spAutoFit/>
          </a:bodyPr>
          <a:lstStyle/>
          <a:p>
            <a:r>
              <a:rPr lang="en-US" sz="900" dirty="0">
                <a:latin typeface="Times New Roman" panose="02020603050405020304" pitchFamily="18" charset="0"/>
                <a:cs typeface="Times New Roman" panose="02020603050405020304" pitchFamily="18" charset="0"/>
              </a:rPr>
              <a:t>u</a:t>
            </a:r>
            <a:r>
              <a:rPr lang="en-US" sz="900" baseline="-25000" dirty="0">
                <a:latin typeface="Times New Roman" panose="02020603050405020304" pitchFamily="18" charset="0"/>
                <a:cs typeface="Times New Roman" panose="02020603050405020304" pitchFamily="18" charset="0"/>
              </a:rPr>
              <a:t>V4</a:t>
            </a:r>
            <a:endParaRPr lang="en-US" sz="900" dirty="0">
              <a:latin typeface="Times New Roman" panose="02020603050405020304" pitchFamily="18" charset="0"/>
              <a:cs typeface="Times New Roman" panose="02020603050405020304" pitchFamily="18" charset="0"/>
            </a:endParaRPr>
          </a:p>
        </p:txBody>
      </p:sp>
      <p:sp>
        <p:nvSpPr>
          <p:cNvPr id="214" name="TextBox 213">
            <a:extLst>
              <a:ext uri="{FF2B5EF4-FFF2-40B4-BE49-F238E27FC236}">
                <a16:creationId xmlns:a16="http://schemas.microsoft.com/office/drawing/2014/main" id="{B4B1A0FB-BC89-AA48-A62E-FA9B4F2C649D}"/>
              </a:ext>
            </a:extLst>
          </p:cNvPr>
          <p:cNvSpPr txBox="1"/>
          <p:nvPr/>
        </p:nvSpPr>
        <p:spPr>
          <a:xfrm>
            <a:off x="6644319" y="5456152"/>
            <a:ext cx="297696" cy="369332"/>
          </a:xfrm>
          <a:prstGeom prst="rect">
            <a:avLst/>
          </a:prstGeom>
          <a:noFill/>
        </p:spPr>
        <p:txBody>
          <a:bodyPr wrap="square" rtlCol="0">
            <a:spAutoFit/>
          </a:bodyPr>
          <a:lstStyle/>
          <a:p>
            <a:r>
              <a:rPr lang="en-US" sz="900" dirty="0">
                <a:latin typeface="Times New Roman" panose="02020603050405020304" pitchFamily="18" charset="0"/>
                <a:cs typeface="Times New Roman" panose="02020603050405020304" pitchFamily="18" charset="0"/>
              </a:rPr>
              <a:t>u</a:t>
            </a:r>
            <a:r>
              <a:rPr lang="en-US" sz="900" baseline="-25000" dirty="0">
                <a:latin typeface="Times New Roman" panose="02020603050405020304" pitchFamily="18" charset="0"/>
                <a:cs typeface="Times New Roman" panose="02020603050405020304" pitchFamily="18" charset="0"/>
              </a:rPr>
              <a:t>V3</a:t>
            </a:r>
            <a:endParaRPr lang="en-US" sz="900" dirty="0">
              <a:latin typeface="Times New Roman" panose="02020603050405020304" pitchFamily="18" charset="0"/>
              <a:cs typeface="Times New Roman" panose="02020603050405020304" pitchFamily="18" charset="0"/>
            </a:endParaRPr>
          </a:p>
        </p:txBody>
      </p:sp>
      <p:sp>
        <p:nvSpPr>
          <p:cNvPr id="215" name="TextBox 214">
            <a:extLst>
              <a:ext uri="{FF2B5EF4-FFF2-40B4-BE49-F238E27FC236}">
                <a16:creationId xmlns:a16="http://schemas.microsoft.com/office/drawing/2014/main" id="{1EAB837E-518F-404B-9BEB-7B69AEE0C95A}"/>
              </a:ext>
            </a:extLst>
          </p:cNvPr>
          <p:cNvSpPr txBox="1"/>
          <p:nvPr/>
        </p:nvSpPr>
        <p:spPr>
          <a:xfrm>
            <a:off x="5819553" y="5459647"/>
            <a:ext cx="297696" cy="369332"/>
          </a:xfrm>
          <a:prstGeom prst="rect">
            <a:avLst/>
          </a:prstGeom>
          <a:noFill/>
        </p:spPr>
        <p:txBody>
          <a:bodyPr wrap="square" rtlCol="0">
            <a:spAutoFit/>
          </a:bodyPr>
          <a:lstStyle/>
          <a:p>
            <a:r>
              <a:rPr lang="en-US" sz="900" dirty="0">
                <a:latin typeface="Times New Roman" panose="02020603050405020304" pitchFamily="18" charset="0"/>
                <a:cs typeface="Times New Roman" panose="02020603050405020304" pitchFamily="18" charset="0"/>
              </a:rPr>
              <a:t>u</a:t>
            </a:r>
            <a:r>
              <a:rPr lang="en-US" sz="900" baseline="-25000" dirty="0">
                <a:latin typeface="Times New Roman" panose="02020603050405020304" pitchFamily="18" charset="0"/>
                <a:cs typeface="Times New Roman" panose="02020603050405020304" pitchFamily="18" charset="0"/>
              </a:rPr>
              <a:t>V2</a:t>
            </a:r>
            <a:endParaRPr lang="en-US" sz="900" dirty="0">
              <a:latin typeface="Times New Roman" panose="02020603050405020304" pitchFamily="18" charset="0"/>
              <a:cs typeface="Times New Roman" panose="02020603050405020304" pitchFamily="18" charset="0"/>
            </a:endParaRPr>
          </a:p>
        </p:txBody>
      </p:sp>
      <p:sp>
        <p:nvSpPr>
          <p:cNvPr id="216" name="TextBox 215">
            <a:extLst>
              <a:ext uri="{FF2B5EF4-FFF2-40B4-BE49-F238E27FC236}">
                <a16:creationId xmlns:a16="http://schemas.microsoft.com/office/drawing/2014/main" id="{324668BA-4A20-3943-9814-FE4FF67F8F21}"/>
              </a:ext>
            </a:extLst>
          </p:cNvPr>
          <p:cNvSpPr txBox="1"/>
          <p:nvPr/>
        </p:nvSpPr>
        <p:spPr>
          <a:xfrm>
            <a:off x="5187086" y="5465468"/>
            <a:ext cx="297696" cy="369332"/>
          </a:xfrm>
          <a:prstGeom prst="rect">
            <a:avLst/>
          </a:prstGeom>
          <a:noFill/>
        </p:spPr>
        <p:txBody>
          <a:bodyPr wrap="square" rtlCol="0">
            <a:spAutoFit/>
          </a:bodyPr>
          <a:lstStyle/>
          <a:p>
            <a:r>
              <a:rPr lang="en-US" sz="900" dirty="0">
                <a:latin typeface="Times New Roman" panose="02020603050405020304" pitchFamily="18" charset="0"/>
                <a:cs typeface="Times New Roman" panose="02020603050405020304" pitchFamily="18" charset="0"/>
              </a:rPr>
              <a:t>u</a:t>
            </a:r>
            <a:r>
              <a:rPr lang="en-US" sz="900" baseline="-25000" dirty="0">
                <a:latin typeface="Times New Roman" panose="02020603050405020304" pitchFamily="18" charset="0"/>
                <a:cs typeface="Times New Roman" panose="02020603050405020304" pitchFamily="18" charset="0"/>
              </a:rPr>
              <a:t>V1</a:t>
            </a:r>
            <a:endParaRPr lang="en-US" sz="900" dirty="0">
              <a:latin typeface="Times New Roman" panose="02020603050405020304" pitchFamily="18" charset="0"/>
              <a:cs typeface="Times New Roman" panose="02020603050405020304" pitchFamily="18" charset="0"/>
            </a:endParaRPr>
          </a:p>
        </p:txBody>
      </p:sp>
      <p:sp>
        <p:nvSpPr>
          <p:cNvPr id="217" name="TextBox 216">
            <a:extLst>
              <a:ext uri="{FF2B5EF4-FFF2-40B4-BE49-F238E27FC236}">
                <a16:creationId xmlns:a16="http://schemas.microsoft.com/office/drawing/2014/main" id="{68F24FD8-6B5A-A142-949D-F35B21ED98AF}"/>
              </a:ext>
            </a:extLst>
          </p:cNvPr>
          <p:cNvSpPr txBox="1"/>
          <p:nvPr/>
        </p:nvSpPr>
        <p:spPr>
          <a:xfrm>
            <a:off x="5146806" y="5300296"/>
            <a:ext cx="178061" cy="219291"/>
          </a:xfrm>
          <a:prstGeom prst="rect">
            <a:avLst/>
          </a:prstGeom>
          <a:noFill/>
        </p:spPr>
        <p:txBody>
          <a:bodyPr wrap="square" rtlCol="0">
            <a:spAutoFit/>
          </a:bodyPr>
          <a:lstStyle/>
          <a:p>
            <a:r>
              <a:rPr lang="en-US" sz="825" b="1" dirty="0">
                <a:latin typeface="Times New Roman" charset="0"/>
                <a:ea typeface="Times New Roman" charset="0"/>
                <a:cs typeface="Times New Roman" charset="0"/>
              </a:rPr>
              <a:t>1</a:t>
            </a:r>
          </a:p>
        </p:txBody>
      </p:sp>
      <p:sp>
        <p:nvSpPr>
          <p:cNvPr id="218" name="TextBox 217">
            <a:extLst>
              <a:ext uri="{FF2B5EF4-FFF2-40B4-BE49-F238E27FC236}">
                <a16:creationId xmlns:a16="http://schemas.microsoft.com/office/drawing/2014/main" id="{F8A0F6B8-6D30-9F49-A7F8-C081DE4A9BD4}"/>
              </a:ext>
            </a:extLst>
          </p:cNvPr>
          <p:cNvSpPr txBox="1"/>
          <p:nvPr/>
        </p:nvSpPr>
        <p:spPr>
          <a:xfrm>
            <a:off x="5801242" y="5301853"/>
            <a:ext cx="178061" cy="219291"/>
          </a:xfrm>
          <a:prstGeom prst="rect">
            <a:avLst/>
          </a:prstGeom>
          <a:noFill/>
        </p:spPr>
        <p:txBody>
          <a:bodyPr wrap="square" rtlCol="0">
            <a:spAutoFit/>
          </a:bodyPr>
          <a:lstStyle/>
          <a:p>
            <a:r>
              <a:rPr lang="en-US" sz="825" b="1" dirty="0">
                <a:latin typeface="Times New Roman" charset="0"/>
                <a:ea typeface="Times New Roman" charset="0"/>
                <a:cs typeface="Times New Roman" charset="0"/>
              </a:rPr>
              <a:t>1</a:t>
            </a:r>
          </a:p>
        </p:txBody>
      </p:sp>
      <p:sp>
        <p:nvSpPr>
          <p:cNvPr id="219" name="TextBox 218">
            <a:extLst>
              <a:ext uri="{FF2B5EF4-FFF2-40B4-BE49-F238E27FC236}">
                <a16:creationId xmlns:a16="http://schemas.microsoft.com/office/drawing/2014/main" id="{46503C66-79A0-804D-B82D-68A1FE57AFFB}"/>
              </a:ext>
            </a:extLst>
          </p:cNvPr>
          <p:cNvSpPr txBox="1"/>
          <p:nvPr/>
        </p:nvSpPr>
        <p:spPr>
          <a:xfrm>
            <a:off x="6609211" y="5307790"/>
            <a:ext cx="178061" cy="219291"/>
          </a:xfrm>
          <a:prstGeom prst="rect">
            <a:avLst/>
          </a:prstGeom>
          <a:noFill/>
        </p:spPr>
        <p:txBody>
          <a:bodyPr wrap="square" rtlCol="0">
            <a:spAutoFit/>
          </a:bodyPr>
          <a:lstStyle/>
          <a:p>
            <a:r>
              <a:rPr lang="en-US" sz="825" b="1" dirty="0">
                <a:latin typeface="Times New Roman" charset="0"/>
                <a:ea typeface="Times New Roman" charset="0"/>
                <a:cs typeface="Times New Roman" charset="0"/>
              </a:rPr>
              <a:t>1</a:t>
            </a:r>
          </a:p>
        </p:txBody>
      </p:sp>
      <p:sp>
        <p:nvSpPr>
          <p:cNvPr id="220" name="TextBox 219">
            <a:extLst>
              <a:ext uri="{FF2B5EF4-FFF2-40B4-BE49-F238E27FC236}">
                <a16:creationId xmlns:a16="http://schemas.microsoft.com/office/drawing/2014/main" id="{926C5A56-57E9-2041-9BBD-111DC0FDA83E}"/>
              </a:ext>
            </a:extLst>
          </p:cNvPr>
          <p:cNvSpPr txBox="1"/>
          <p:nvPr/>
        </p:nvSpPr>
        <p:spPr>
          <a:xfrm>
            <a:off x="7444153" y="5309623"/>
            <a:ext cx="178061" cy="219291"/>
          </a:xfrm>
          <a:prstGeom prst="rect">
            <a:avLst/>
          </a:prstGeom>
          <a:noFill/>
        </p:spPr>
        <p:txBody>
          <a:bodyPr wrap="square" rtlCol="0">
            <a:spAutoFit/>
          </a:bodyPr>
          <a:lstStyle/>
          <a:p>
            <a:r>
              <a:rPr lang="en-US" sz="825" b="1" dirty="0">
                <a:latin typeface="Times New Roman" charset="0"/>
                <a:ea typeface="Times New Roman" charset="0"/>
                <a:cs typeface="Times New Roman" charset="0"/>
              </a:rPr>
              <a:t>1</a:t>
            </a:r>
          </a:p>
        </p:txBody>
      </p:sp>
      <p:sp>
        <p:nvSpPr>
          <p:cNvPr id="221" name="TextBox 220">
            <a:extLst>
              <a:ext uri="{FF2B5EF4-FFF2-40B4-BE49-F238E27FC236}">
                <a16:creationId xmlns:a16="http://schemas.microsoft.com/office/drawing/2014/main" id="{1712062B-B9CB-FB4B-9A8A-70C94BC22EB0}"/>
              </a:ext>
            </a:extLst>
          </p:cNvPr>
          <p:cNvSpPr txBox="1"/>
          <p:nvPr/>
        </p:nvSpPr>
        <p:spPr>
          <a:xfrm>
            <a:off x="8182535" y="5307870"/>
            <a:ext cx="178061" cy="219291"/>
          </a:xfrm>
          <a:prstGeom prst="rect">
            <a:avLst/>
          </a:prstGeom>
          <a:noFill/>
        </p:spPr>
        <p:txBody>
          <a:bodyPr wrap="square" rtlCol="0">
            <a:spAutoFit/>
          </a:bodyPr>
          <a:lstStyle/>
          <a:p>
            <a:r>
              <a:rPr lang="en-US" sz="825" b="1" dirty="0">
                <a:latin typeface="Times New Roman" charset="0"/>
                <a:ea typeface="Times New Roman" charset="0"/>
                <a:cs typeface="Times New Roman" charset="0"/>
              </a:rPr>
              <a:t>1</a:t>
            </a:r>
          </a:p>
        </p:txBody>
      </p:sp>
      <p:cxnSp>
        <p:nvCxnSpPr>
          <p:cNvPr id="222" name="Curved Connector 221">
            <a:extLst>
              <a:ext uri="{FF2B5EF4-FFF2-40B4-BE49-F238E27FC236}">
                <a16:creationId xmlns:a16="http://schemas.microsoft.com/office/drawing/2014/main" id="{C733BF19-FE3A-B54F-BB1A-9171B714B782}"/>
              </a:ext>
            </a:extLst>
          </p:cNvPr>
          <p:cNvCxnSpPr>
            <a:cxnSpLocks/>
            <a:stCxn id="133" idx="0"/>
            <a:endCxn id="133" idx="6"/>
          </p:cNvCxnSpPr>
          <p:nvPr/>
        </p:nvCxnSpPr>
        <p:spPr>
          <a:xfrm rot="16200000" flipH="1">
            <a:off x="6804848" y="3663537"/>
            <a:ext cx="206436" cy="206435"/>
          </a:xfrm>
          <a:prstGeom prst="curvedConnector4">
            <a:avLst>
              <a:gd name="adj1" fmla="val -31943"/>
              <a:gd name="adj2" fmla="val 140462"/>
            </a:avLst>
          </a:prstGeom>
          <a:ln w="6350">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115857" y="291979"/>
            <a:ext cx="9012206" cy="987777"/>
          </a:xfrm>
        </p:spPr>
        <p:txBody>
          <a:bodyPr>
            <a:normAutofit fontScale="90000"/>
          </a:bodyPr>
          <a:lstStyle/>
          <a:p>
            <a:pPr algn="ctr"/>
            <a:r>
              <a:rPr lang="en-US" b="1" dirty="0">
                <a:latin typeface="Times New Roman" charset="0"/>
                <a:ea typeface="Times New Roman" charset="0"/>
                <a:cs typeface="Times New Roman" charset="0"/>
              </a:rPr>
              <a:t>Estimates of SNP level heterogeneity (Q</a:t>
            </a:r>
            <a:r>
              <a:rPr lang="en-US" b="1" baseline="-25000" dirty="0">
                <a:latin typeface="Times New Roman" charset="0"/>
                <a:ea typeface="Times New Roman" charset="0"/>
                <a:cs typeface="Times New Roman" charset="0"/>
              </a:rPr>
              <a:t>SNP</a:t>
            </a:r>
            <a:r>
              <a:rPr lang="en-US" b="1" dirty="0">
                <a:latin typeface="Times New Roman" charset="0"/>
                <a:ea typeface="Times New Roman" charset="0"/>
                <a:cs typeface="Times New Roman" charset="0"/>
              </a:rPr>
              <a:t>)</a:t>
            </a:r>
            <a:endParaRPr lang="en-US" dirty="0"/>
          </a:p>
        </p:txBody>
      </p:sp>
    </p:spTree>
    <p:extLst>
      <p:ext uri="{BB962C8B-B14F-4D97-AF65-F5344CB8AC3E}">
        <p14:creationId xmlns:p14="http://schemas.microsoft.com/office/powerpoint/2010/main" val="2987367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2349"/>
            <a:ext cx="7886700" cy="987777"/>
          </a:xfrm>
        </p:spPr>
        <p:txBody>
          <a:bodyPr/>
          <a:lstStyle/>
          <a:p>
            <a:r>
              <a:rPr lang="en-US" dirty="0"/>
              <a:t>Step 4b: </a:t>
            </a:r>
            <a:r>
              <a:rPr lang="en-US" i="1" dirty="0" err="1"/>
              <a:t>userGWAS</a:t>
            </a:r>
            <a:endParaRPr lang="en-US" dirty="0"/>
          </a:p>
        </p:txBody>
      </p:sp>
      <p:sp>
        <p:nvSpPr>
          <p:cNvPr id="4" name="Content Placeholder 4">
            <a:extLst>
              <a:ext uri="{FF2B5EF4-FFF2-40B4-BE49-F238E27FC236}">
                <a16:creationId xmlns:a16="http://schemas.microsoft.com/office/drawing/2014/main" id="{9DAE1307-44C5-7D4A-BBC3-74E98605B9BA}"/>
              </a:ext>
            </a:extLst>
          </p:cNvPr>
          <p:cNvSpPr>
            <a:spLocks noGrp="1"/>
          </p:cNvSpPr>
          <p:nvPr>
            <p:ph idx="1"/>
          </p:nvPr>
        </p:nvSpPr>
        <p:spPr>
          <a:xfrm>
            <a:off x="628650" y="2400812"/>
            <a:ext cx="7886700" cy="1028188"/>
          </a:xfrm>
        </p:spPr>
        <p:txBody>
          <a:bodyPr>
            <a:noAutofit/>
          </a:bodyPr>
          <a:lstStyle/>
          <a:p>
            <a:pPr marL="0" indent="0" algn="ctr">
              <a:buNone/>
            </a:pPr>
            <a:r>
              <a:rPr lang="en-US" sz="4800" dirty="0"/>
              <a:t>Allows the user to specify any model including individual SNP effects (e.g., SNP predicting multiple, correlated factors)</a:t>
            </a:r>
          </a:p>
        </p:txBody>
      </p:sp>
    </p:spTree>
    <p:extLst>
      <p:ext uri="{BB962C8B-B14F-4D97-AF65-F5344CB8AC3E}">
        <p14:creationId xmlns:p14="http://schemas.microsoft.com/office/powerpoint/2010/main" val="1655549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A09D0-C1DE-2C44-B40D-AF384C739768}"/>
              </a:ext>
            </a:extLst>
          </p:cNvPr>
          <p:cNvSpPr>
            <a:spLocks noGrp="1"/>
          </p:cNvSpPr>
          <p:nvPr>
            <p:ph type="title"/>
          </p:nvPr>
        </p:nvSpPr>
        <p:spPr/>
        <p:txBody>
          <a:bodyPr/>
          <a:lstStyle/>
          <a:p>
            <a:r>
              <a:rPr lang="en-US" i="1" dirty="0" err="1"/>
              <a:t>userGWAS</a:t>
            </a:r>
            <a:r>
              <a:rPr lang="en-US" dirty="0"/>
              <a:t> additional arguments</a:t>
            </a:r>
          </a:p>
        </p:txBody>
      </p:sp>
      <p:sp>
        <p:nvSpPr>
          <p:cNvPr id="3" name="Content Placeholder 2">
            <a:extLst>
              <a:ext uri="{FF2B5EF4-FFF2-40B4-BE49-F238E27FC236}">
                <a16:creationId xmlns:a16="http://schemas.microsoft.com/office/drawing/2014/main" id="{B6C8FC39-ECB9-174C-9029-B04A836DB098}"/>
              </a:ext>
            </a:extLst>
          </p:cNvPr>
          <p:cNvSpPr>
            <a:spLocks noGrp="1"/>
          </p:cNvSpPr>
          <p:nvPr>
            <p:ph idx="1"/>
          </p:nvPr>
        </p:nvSpPr>
        <p:spPr>
          <a:xfrm>
            <a:off x="628650" y="1102954"/>
            <a:ext cx="7886700" cy="5150362"/>
          </a:xfrm>
        </p:spPr>
        <p:txBody>
          <a:bodyPr>
            <a:normAutofit/>
          </a:bodyPr>
          <a:lstStyle/>
          <a:p>
            <a:endParaRPr lang="en-US" b="1" dirty="0"/>
          </a:p>
          <a:p>
            <a:endParaRPr lang="en-US" b="1" dirty="0"/>
          </a:p>
          <a:p>
            <a:r>
              <a:rPr lang="en-US" b="1" dirty="0"/>
              <a:t>model</a:t>
            </a:r>
            <a:r>
              <a:rPr lang="en-US" dirty="0"/>
              <a:t>: The model that is being estimated (written in </a:t>
            </a:r>
            <a:r>
              <a:rPr lang="en-US" dirty="0" err="1"/>
              <a:t>lavaan</a:t>
            </a:r>
            <a:r>
              <a:rPr lang="en-US" dirty="0"/>
              <a:t> syntax)</a:t>
            </a:r>
          </a:p>
          <a:p>
            <a:endParaRPr lang="en-US" dirty="0"/>
          </a:p>
          <a:p>
            <a:r>
              <a:rPr lang="en-US" b="1" dirty="0"/>
              <a:t>sub</a:t>
            </a:r>
            <a:r>
              <a:rPr lang="en-US" dirty="0"/>
              <a:t>: An optional argument specifying whether or not the user is requesting only specific components of the model output to be saved.</a:t>
            </a:r>
          </a:p>
        </p:txBody>
      </p:sp>
    </p:spTree>
    <p:extLst>
      <p:ext uri="{BB962C8B-B14F-4D97-AF65-F5344CB8AC3E}">
        <p14:creationId xmlns:p14="http://schemas.microsoft.com/office/powerpoint/2010/main" val="21189883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02276-F94B-4B42-8452-FDCE3F514802}"/>
              </a:ext>
            </a:extLst>
          </p:cNvPr>
          <p:cNvSpPr>
            <a:spLocks noGrp="1"/>
          </p:cNvSpPr>
          <p:nvPr>
            <p:ph type="title"/>
          </p:nvPr>
        </p:nvSpPr>
        <p:spPr>
          <a:xfrm>
            <a:off x="0" y="562349"/>
            <a:ext cx="7886700" cy="987777"/>
          </a:xfrm>
        </p:spPr>
        <p:txBody>
          <a:bodyPr/>
          <a:lstStyle/>
          <a:p>
            <a:r>
              <a:rPr lang="en-US" dirty="0"/>
              <a:t>Run times for this example</a:t>
            </a:r>
          </a:p>
        </p:txBody>
      </p:sp>
      <p:sp>
        <p:nvSpPr>
          <p:cNvPr id="3" name="Content Placeholder 2">
            <a:extLst>
              <a:ext uri="{FF2B5EF4-FFF2-40B4-BE49-F238E27FC236}">
                <a16:creationId xmlns:a16="http://schemas.microsoft.com/office/drawing/2014/main" id="{98E5AE6F-9755-C34C-BAC9-D5B3D7705E8E}"/>
              </a:ext>
            </a:extLst>
          </p:cNvPr>
          <p:cNvSpPr>
            <a:spLocks noGrp="1"/>
          </p:cNvSpPr>
          <p:nvPr>
            <p:ph idx="1"/>
          </p:nvPr>
        </p:nvSpPr>
        <p:spPr>
          <a:xfrm>
            <a:off x="628650" y="1825625"/>
            <a:ext cx="8437291" cy="4351338"/>
          </a:xfrm>
        </p:spPr>
        <p:txBody>
          <a:bodyPr>
            <a:normAutofit lnSpcReduction="10000"/>
          </a:bodyPr>
          <a:lstStyle/>
          <a:p>
            <a:pPr marL="385763" indent="-385763">
              <a:buFont typeface="+mj-lt"/>
              <a:buAutoNum type="arabicPeriod"/>
            </a:pPr>
            <a:r>
              <a:rPr lang="en-US" b="1" i="1" dirty="0"/>
              <a:t>munge:</a:t>
            </a:r>
            <a:r>
              <a:rPr lang="en-US" i="1" dirty="0"/>
              <a:t> 7 minutes  58 seconds</a:t>
            </a:r>
          </a:p>
          <a:p>
            <a:pPr marL="385763" indent="-385763">
              <a:buFont typeface="+mj-lt"/>
              <a:buAutoNum type="arabicPeriod"/>
            </a:pPr>
            <a:endParaRPr lang="en-US" sz="1000" dirty="0"/>
          </a:p>
          <a:p>
            <a:pPr marL="385763" indent="-385763">
              <a:buFont typeface="+mj-lt"/>
              <a:buAutoNum type="arabicPeriod"/>
            </a:pPr>
            <a:r>
              <a:rPr lang="en-US" b="1" i="1" dirty="0" err="1"/>
              <a:t>ldsc</a:t>
            </a:r>
            <a:r>
              <a:rPr lang="en-US" b="1" i="1" dirty="0"/>
              <a:t>: </a:t>
            </a:r>
            <a:r>
              <a:rPr lang="en-US" i="1" dirty="0"/>
              <a:t>1 minute 17 seconds</a:t>
            </a:r>
          </a:p>
          <a:p>
            <a:pPr marL="385763" indent="-385763">
              <a:buFont typeface="+mj-lt"/>
              <a:buAutoNum type="arabicPeriod"/>
            </a:pPr>
            <a:endParaRPr lang="en-US" sz="900" dirty="0"/>
          </a:p>
          <a:p>
            <a:pPr marL="385763" indent="-385763">
              <a:buFont typeface="+mj-lt"/>
              <a:buAutoNum type="arabicPeriod"/>
            </a:pPr>
            <a:r>
              <a:rPr lang="en-US" b="1" i="1" dirty="0" err="1"/>
              <a:t>sumstats</a:t>
            </a:r>
            <a:r>
              <a:rPr lang="en-US" b="1" i="1" dirty="0"/>
              <a:t>: </a:t>
            </a:r>
            <a:r>
              <a:rPr lang="en-US" i="1" dirty="0"/>
              <a:t>6 minutes 56 seconds (run in parallel)</a:t>
            </a:r>
          </a:p>
          <a:p>
            <a:pPr marL="385763" indent="-385763">
              <a:buFont typeface="+mj-lt"/>
              <a:buAutoNum type="arabicPeriod"/>
            </a:pPr>
            <a:endParaRPr lang="en-US" dirty="0"/>
          </a:p>
          <a:p>
            <a:pPr marL="0" indent="0">
              <a:buNone/>
            </a:pPr>
            <a:r>
              <a:rPr lang="en-US" b="1" i="1" dirty="0"/>
              <a:t>4a. </a:t>
            </a:r>
            <a:r>
              <a:rPr lang="en-US" b="1" i="1" dirty="0" err="1"/>
              <a:t>commonfactorGWAS</a:t>
            </a:r>
            <a:r>
              <a:rPr lang="en-US" b="1" i="1" dirty="0"/>
              <a:t>: </a:t>
            </a:r>
            <a:r>
              <a:rPr lang="en-US" i="1" dirty="0"/>
              <a:t>17 seconds (run in parallel for 100 SNPs)</a:t>
            </a:r>
          </a:p>
          <a:p>
            <a:pPr marL="0" indent="0">
              <a:buNone/>
            </a:pPr>
            <a:endParaRPr lang="en-US" i="1" dirty="0"/>
          </a:p>
          <a:p>
            <a:pPr marL="0" indent="0">
              <a:buNone/>
            </a:pPr>
            <a:r>
              <a:rPr lang="en-US" b="1" i="1" dirty="0"/>
              <a:t>4b. </a:t>
            </a:r>
            <a:r>
              <a:rPr lang="en-US" b="1" i="1" dirty="0" err="1"/>
              <a:t>userGWAS</a:t>
            </a:r>
            <a:r>
              <a:rPr lang="en-US" b="1" i="1" dirty="0"/>
              <a:t>: </a:t>
            </a:r>
            <a:r>
              <a:rPr lang="en-US" i="1" dirty="0"/>
              <a:t>10 seconds (run in parallel for 100 SNPs)</a:t>
            </a:r>
            <a:endParaRPr lang="en-US" dirty="0"/>
          </a:p>
          <a:p>
            <a:pPr marL="0" indent="0">
              <a:buNone/>
            </a:pPr>
            <a:endParaRPr lang="en-US" dirty="0"/>
          </a:p>
          <a:p>
            <a:pPr marL="385763" indent="-385763">
              <a:buFont typeface="+mj-lt"/>
              <a:buAutoNum type="arabicPeriod"/>
            </a:pPr>
            <a:endParaRPr lang="en-US" dirty="0"/>
          </a:p>
        </p:txBody>
      </p:sp>
    </p:spTree>
    <p:extLst>
      <p:ext uri="{BB962C8B-B14F-4D97-AF65-F5344CB8AC3E}">
        <p14:creationId xmlns:p14="http://schemas.microsoft.com/office/powerpoint/2010/main" val="378125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02276-F94B-4B42-8452-FDCE3F514802}"/>
              </a:ext>
            </a:extLst>
          </p:cNvPr>
          <p:cNvSpPr>
            <a:spLocks noGrp="1"/>
          </p:cNvSpPr>
          <p:nvPr>
            <p:ph type="title"/>
          </p:nvPr>
        </p:nvSpPr>
        <p:spPr>
          <a:xfrm>
            <a:off x="0" y="562349"/>
            <a:ext cx="7886700" cy="987777"/>
          </a:xfrm>
        </p:spPr>
        <p:txBody>
          <a:bodyPr/>
          <a:lstStyle/>
          <a:p>
            <a:r>
              <a:rPr lang="en-US" dirty="0"/>
              <a:t>Four Primary Steps</a:t>
            </a:r>
          </a:p>
        </p:txBody>
      </p:sp>
      <p:sp>
        <p:nvSpPr>
          <p:cNvPr id="3" name="Content Placeholder 2">
            <a:extLst>
              <a:ext uri="{FF2B5EF4-FFF2-40B4-BE49-F238E27FC236}">
                <a16:creationId xmlns:a16="http://schemas.microsoft.com/office/drawing/2014/main" id="{98E5AE6F-9755-C34C-BAC9-D5B3D7705E8E}"/>
              </a:ext>
            </a:extLst>
          </p:cNvPr>
          <p:cNvSpPr>
            <a:spLocks noGrp="1"/>
          </p:cNvSpPr>
          <p:nvPr>
            <p:ph idx="1"/>
          </p:nvPr>
        </p:nvSpPr>
        <p:spPr>
          <a:xfrm>
            <a:off x="628650" y="1825625"/>
            <a:ext cx="5763985" cy="4351338"/>
          </a:xfrm>
        </p:spPr>
        <p:txBody>
          <a:bodyPr>
            <a:normAutofit fontScale="92500" lnSpcReduction="10000"/>
          </a:bodyPr>
          <a:lstStyle/>
          <a:p>
            <a:pPr marL="385763" indent="-385763">
              <a:buFont typeface="+mj-lt"/>
              <a:buAutoNum type="arabicPeriod"/>
            </a:pPr>
            <a:r>
              <a:rPr lang="en-US" dirty="0"/>
              <a:t>Munge the summary statistics </a:t>
            </a:r>
            <a:r>
              <a:rPr lang="en-US" i="1" dirty="0"/>
              <a:t>(</a:t>
            </a:r>
            <a:r>
              <a:rPr lang="en-US" b="1" i="1" dirty="0"/>
              <a:t>munge)</a:t>
            </a:r>
            <a:endParaRPr lang="en-US" i="1" dirty="0"/>
          </a:p>
          <a:p>
            <a:pPr marL="385763" indent="-385763">
              <a:buFont typeface="+mj-lt"/>
              <a:buAutoNum type="arabicPeriod"/>
            </a:pPr>
            <a:endParaRPr lang="en-US" sz="1000" dirty="0"/>
          </a:p>
          <a:p>
            <a:pPr marL="385763" indent="-385763">
              <a:buFont typeface="+mj-lt"/>
              <a:buAutoNum type="arabicPeriod"/>
            </a:pPr>
            <a:r>
              <a:rPr lang="en-US" dirty="0"/>
              <a:t>Run LD-Score Regression to obtain the genetic covariance and sampling covariance matrices </a:t>
            </a:r>
            <a:r>
              <a:rPr lang="en-US" i="1" dirty="0"/>
              <a:t>(</a:t>
            </a:r>
            <a:r>
              <a:rPr lang="en-US" b="1" i="1" dirty="0" err="1"/>
              <a:t>ldsc</a:t>
            </a:r>
            <a:r>
              <a:rPr lang="en-US" b="1" i="1" dirty="0"/>
              <a:t>)</a:t>
            </a:r>
            <a:endParaRPr lang="en-US" i="1" dirty="0"/>
          </a:p>
          <a:p>
            <a:pPr marL="385763" indent="-385763">
              <a:buFont typeface="+mj-lt"/>
              <a:buAutoNum type="arabicPeriod"/>
            </a:pPr>
            <a:endParaRPr lang="en-US" sz="900" dirty="0"/>
          </a:p>
          <a:p>
            <a:pPr marL="385763" indent="-385763">
              <a:buFont typeface="+mj-lt"/>
              <a:buAutoNum type="arabicPeriod"/>
            </a:pPr>
            <a:r>
              <a:rPr lang="en-US" dirty="0"/>
              <a:t>Prepare the summary statistics for multivariate GWAS </a:t>
            </a:r>
            <a:r>
              <a:rPr lang="en-US" i="1" dirty="0"/>
              <a:t>(</a:t>
            </a:r>
            <a:r>
              <a:rPr lang="en-US" b="1" i="1" dirty="0" err="1"/>
              <a:t>sumstats</a:t>
            </a:r>
            <a:r>
              <a:rPr lang="en-US" b="1" i="1" dirty="0"/>
              <a:t>)</a:t>
            </a:r>
          </a:p>
          <a:p>
            <a:pPr marL="385763" indent="-385763">
              <a:buFont typeface="+mj-lt"/>
              <a:buAutoNum type="arabicPeriod"/>
            </a:pPr>
            <a:endParaRPr lang="en-US" dirty="0"/>
          </a:p>
          <a:p>
            <a:pPr marL="385763" indent="-385763">
              <a:buFont typeface="+mj-lt"/>
              <a:buAutoNum type="arabicPeriod"/>
            </a:pPr>
            <a:r>
              <a:rPr lang="en-US" dirty="0"/>
              <a:t> Run the multivariate GWAS </a:t>
            </a:r>
            <a:r>
              <a:rPr lang="en-US" i="1" dirty="0"/>
              <a:t>(</a:t>
            </a:r>
            <a:r>
              <a:rPr lang="en-US" b="1" i="1" dirty="0" err="1"/>
              <a:t>commonfactorGWAS</a:t>
            </a:r>
            <a:r>
              <a:rPr lang="en-US" i="1" dirty="0"/>
              <a:t>; </a:t>
            </a:r>
            <a:r>
              <a:rPr lang="en-US" b="1" i="1" dirty="0" err="1"/>
              <a:t>userGWAS</a:t>
            </a:r>
            <a:r>
              <a:rPr lang="en-US" i="1" dirty="0"/>
              <a:t>)</a:t>
            </a:r>
          </a:p>
          <a:p>
            <a:pPr marL="385763" indent="-385763">
              <a:buFont typeface="+mj-lt"/>
              <a:buAutoNum type="arabicPeriod"/>
            </a:pPr>
            <a:endParaRPr lang="en-US" b="1" dirty="0"/>
          </a:p>
          <a:p>
            <a:pPr marL="385763" indent="-385763">
              <a:buFont typeface="+mj-lt"/>
              <a:buAutoNum type="arabicPeriod"/>
            </a:pPr>
            <a:endParaRPr lang="en-US" dirty="0"/>
          </a:p>
        </p:txBody>
      </p:sp>
      <p:sp>
        <p:nvSpPr>
          <p:cNvPr id="8" name="Rectangle 7"/>
          <p:cNvSpPr/>
          <p:nvPr/>
        </p:nvSpPr>
        <p:spPr>
          <a:xfrm>
            <a:off x="6454321" y="1765301"/>
            <a:ext cx="2670629" cy="26706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solidFill>
                  <a:schemeClr val="tx1"/>
                </a:solidFill>
              </a:rPr>
              <a:t>These two steps mirror that for models without SNP effects and need not be run again for the same traits</a:t>
            </a:r>
          </a:p>
        </p:txBody>
      </p:sp>
      <p:sp>
        <p:nvSpPr>
          <p:cNvPr id="9" name="Right Brace 8"/>
          <p:cNvSpPr/>
          <p:nvPr/>
        </p:nvSpPr>
        <p:spPr>
          <a:xfrm>
            <a:off x="6053363" y="1765301"/>
            <a:ext cx="339272" cy="2137626"/>
          </a:xfrm>
          <a:prstGeom prst="rightBrace">
            <a:avLst>
              <a:gd name="adj1" fmla="val 82843"/>
              <a:gd name="adj2" fmla="val 50000"/>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7002872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193D90-56F9-694E-80FE-2F0F746A12A8}"/>
              </a:ext>
            </a:extLst>
          </p:cNvPr>
          <p:cNvSpPr>
            <a:spLocks noGrp="1"/>
          </p:cNvSpPr>
          <p:nvPr>
            <p:ph idx="1"/>
          </p:nvPr>
        </p:nvSpPr>
        <p:spPr>
          <a:xfrm>
            <a:off x="628650" y="1904999"/>
            <a:ext cx="7867650" cy="4717027"/>
          </a:xfrm>
        </p:spPr>
        <p:txBody>
          <a:bodyPr>
            <a:normAutofit lnSpcReduction="10000"/>
          </a:bodyPr>
          <a:lstStyle/>
          <a:p>
            <a:r>
              <a:rPr lang="en-US" dirty="0"/>
              <a:t>Parallel/MPI processing for both </a:t>
            </a:r>
            <a:r>
              <a:rPr lang="en-US" sz="2200" b="1" dirty="0" err="1">
                <a:latin typeface="Lucida Console" panose="020B0609040504020204" pitchFamily="49" charset="0"/>
              </a:rPr>
              <a:t>userGWAS</a:t>
            </a:r>
            <a:r>
              <a:rPr lang="en-US" dirty="0"/>
              <a:t> and </a:t>
            </a:r>
            <a:r>
              <a:rPr lang="en-US" sz="2200" b="1" dirty="0" err="1">
                <a:latin typeface="Lucida Console" panose="020B0609040504020204" pitchFamily="49" charset="0"/>
              </a:rPr>
              <a:t>commonfactorGWAS</a:t>
            </a:r>
            <a:r>
              <a:rPr lang="en-US" dirty="0"/>
              <a:t> is available</a:t>
            </a:r>
          </a:p>
          <a:p>
            <a:pPr lvl="1"/>
            <a:endParaRPr lang="en-US" sz="700" dirty="0"/>
          </a:p>
          <a:p>
            <a:r>
              <a:rPr lang="en-US" dirty="0"/>
              <a:t>Parallel is the same as serial processing, except that it takes an additional cores argument specifying how many cores to use</a:t>
            </a:r>
          </a:p>
          <a:p>
            <a:r>
              <a:rPr lang="en-US" dirty="0"/>
              <a:t>MPI takes advantage of multi-node computing environments. Requires that </a:t>
            </a:r>
            <a:r>
              <a:rPr lang="en-US" dirty="0" err="1"/>
              <a:t>Rmpi</a:t>
            </a:r>
            <a:r>
              <a:rPr lang="en-US" dirty="0"/>
              <a:t> already be installed on the computing cluster</a:t>
            </a:r>
            <a:endParaRPr lang="en-US" sz="1100" dirty="0"/>
          </a:p>
          <a:p>
            <a:r>
              <a:rPr lang="en-US" dirty="0"/>
              <a:t>Ideal run-time scenario: split </a:t>
            </a:r>
            <a:r>
              <a:rPr lang="en-US" dirty="0" err="1"/>
              <a:t>sumstats</a:t>
            </a:r>
            <a:r>
              <a:rPr lang="en-US" dirty="0"/>
              <a:t> output across jobs on a cluster and run using MPI</a:t>
            </a:r>
          </a:p>
          <a:p>
            <a:pPr lvl="1"/>
            <a:r>
              <a:rPr lang="en-US" dirty="0"/>
              <a:t>All runs are independent of one another!</a:t>
            </a:r>
          </a:p>
          <a:p>
            <a:endParaRPr lang="en-US" dirty="0"/>
          </a:p>
        </p:txBody>
      </p:sp>
      <p:sp>
        <p:nvSpPr>
          <p:cNvPr id="4" name="Title 3"/>
          <p:cNvSpPr>
            <a:spLocks noGrp="1"/>
          </p:cNvSpPr>
          <p:nvPr>
            <p:ph type="title"/>
          </p:nvPr>
        </p:nvSpPr>
        <p:spPr>
          <a:xfrm>
            <a:off x="0" y="562349"/>
            <a:ext cx="7886700" cy="987777"/>
          </a:xfrm>
        </p:spPr>
        <p:txBody>
          <a:bodyPr/>
          <a:lstStyle/>
          <a:p>
            <a:r>
              <a:rPr lang="en-US" dirty="0"/>
              <a:t>Run Time Notes</a:t>
            </a:r>
          </a:p>
        </p:txBody>
      </p:sp>
    </p:spTree>
    <p:extLst>
      <p:ext uri="{BB962C8B-B14F-4D97-AF65-F5344CB8AC3E}">
        <p14:creationId xmlns:p14="http://schemas.microsoft.com/office/powerpoint/2010/main" val="3604638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02276-F94B-4B42-8452-FDCE3F514802}"/>
              </a:ext>
            </a:extLst>
          </p:cNvPr>
          <p:cNvSpPr>
            <a:spLocks noGrp="1"/>
          </p:cNvSpPr>
          <p:nvPr>
            <p:ph type="title"/>
          </p:nvPr>
        </p:nvSpPr>
        <p:spPr>
          <a:xfrm>
            <a:off x="0" y="562349"/>
            <a:ext cx="7886700" cy="987777"/>
          </a:xfrm>
        </p:spPr>
        <p:txBody>
          <a:bodyPr/>
          <a:lstStyle/>
          <a:p>
            <a:r>
              <a:rPr lang="en-US" dirty="0" err="1"/>
              <a:t>Github</a:t>
            </a:r>
            <a:r>
              <a:rPr lang="en-US" dirty="0"/>
              <a:t> Example: P-factor</a:t>
            </a:r>
          </a:p>
        </p:txBody>
      </p:sp>
      <p:sp>
        <p:nvSpPr>
          <p:cNvPr id="8" name="Content Placeholder 2">
            <a:extLst>
              <a:ext uri="{FF2B5EF4-FFF2-40B4-BE49-F238E27FC236}">
                <a16:creationId xmlns:a16="http://schemas.microsoft.com/office/drawing/2014/main" id="{7A923D90-EDAB-584F-ADF2-591D47E4F3C9}"/>
              </a:ext>
            </a:extLst>
          </p:cNvPr>
          <p:cNvSpPr txBox="1">
            <a:spLocks/>
          </p:cNvSpPr>
          <p:nvPr/>
        </p:nvSpPr>
        <p:spPr>
          <a:xfrm>
            <a:off x="464343" y="1976436"/>
            <a:ext cx="8228896" cy="4119563"/>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b="1" dirty="0"/>
              <a:t>Using GWAS </a:t>
            </a:r>
            <a:r>
              <a:rPr lang="en-US" sz="3200" b="1" dirty="0" err="1"/>
              <a:t>sumstats</a:t>
            </a:r>
            <a:r>
              <a:rPr lang="en-US" sz="3200" b="1" dirty="0"/>
              <a:t> for:</a:t>
            </a:r>
          </a:p>
          <a:p>
            <a:pPr lvl="1"/>
            <a:r>
              <a:rPr lang="en-US" sz="2800" dirty="0"/>
              <a:t>Schizophrenia (</a:t>
            </a:r>
            <a:r>
              <a:rPr lang="en-US" sz="2800" dirty="0" err="1"/>
              <a:t>Pardiñas</a:t>
            </a:r>
            <a:r>
              <a:rPr lang="en-US" sz="2800" dirty="0"/>
              <a:t> et al., 2018); </a:t>
            </a:r>
            <a:r>
              <a:rPr lang="en-US" sz="2800" i="1" dirty="0"/>
              <a:t>N </a:t>
            </a:r>
            <a:r>
              <a:rPr lang="en-US" sz="2800" dirty="0"/>
              <a:t>= 105,318</a:t>
            </a:r>
          </a:p>
          <a:p>
            <a:pPr lvl="1"/>
            <a:r>
              <a:rPr lang="en-US" sz="2800" dirty="0"/>
              <a:t>Bipolar Disorder (</a:t>
            </a:r>
            <a:r>
              <a:rPr lang="en-US" sz="2800" dirty="0" err="1"/>
              <a:t>Sklar</a:t>
            </a:r>
            <a:r>
              <a:rPr lang="en-US" sz="2800" dirty="0"/>
              <a:t> et al., 2011); </a:t>
            </a:r>
            <a:r>
              <a:rPr lang="en-US" sz="2800" i="1" dirty="0"/>
              <a:t>N </a:t>
            </a:r>
            <a:r>
              <a:rPr lang="en-US" sz="2800" dirty="0"/>
              <a:t>= 16,731</a:t>
            </a:r>
          </a:p>
          <a:p>
            <a:pPr lvl="1"/>
            <a:r>
              <a:rPr lang="en-US" sz="2800" dirty="0"/>
              <a:t>Major Depressive Disorder (Wray et al., 2018); </a:t>
            </a:r>
            <a:r>
              <a:rPr lang="en-US" sz="2800" i="1" dirty="0"/>
              <a:t>N </a:t>
            </a:r>
            <a:r>
              <a:rPr lang="en-US" sz="2800" dirty="0"/>
              <a:t>= 173,005</a:t>
            </a:r>
          </a:p>
          <a:p>
            <a:pPr lvl="1"/>
            <a:r>
              <a:rPr lang="en-US" sz="2800" dirty="0"/>
              <a:t>PTSD (Duncan et al., 2017); </a:t>
            </a:r>
            <a:r>
              <a:rPr lang="en-US" sz="2800" i="1" dirty="0"/>
              <a:t>N </a:t>
            </a:r>
            <a:r>
              <a:rPr lang="en-US" sz="2800" dirty="0"/>
              <a:t>= 9,537</a:t>
            </a:r>
          </a:p>
          <a:p>
            <a:pPr lvl="1"/>
            <a:r>
              <a:rPr lang="en-US" sz="2800" dirty="0"/>
              <a:t>Anxiety (</a:t>
            </a:r>
            <a:r>
              <a:rPr lang="en-US" sz="2800" dirty="0" err="1"/>
              <a:t>Otowa</a:t>
            </a:r>
            <a:r>
              <a:rPr lang="en-US" sz="2800" dirty="0"/>
              <a:t> et al., 2016); </a:t>
            </a:r>
            <a:r>
              <a:rPr lang="en-US" sz="2800" i="1" dirty="0"/>
              <a:t>N </a:t>
            </a:r>
            <a:r>
              <a:rPr lang="en-US" sz="2800" dirty="0"/>
              <a:t>= 17,310</a:t>
            </a:r>
          </a:p>
          <a:p>
            <a:pPr marL="457200" lvl="1" indent="0">
              <a:buNone/>
            </a:pPr>
            <a:endParaRPr lang="en-US" sz="900" dirty="0"/>
          </a:p>
          <a:p>
            <a:endParaRPr lang="en-US" sz="3200" dirty="0"/>
          </a:p>
        </p:txBody>
      </p:sp>
    </p:spTree>
    <p:extLst>
      <p:ext uri="{BB962C8B-B14F-4D97-AF65-F5344CB8AC3E}">
        <p14:creationId xmlns:p14="http://schemas.microsoft.com/office/powerpoint/2010/main" val="2633046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2350"/>
            <a:ext cx="9359152" cy="987777"/>
          </a:xfrm>
        </p:spPr>
        <p:txBody>
          <a:bodyPr>
            <a:normAutofit/>
          </a:bodyPr>
          <a:lstStyle/>
          <a:p>
            <a:r>
              <a:rPr lang="en-US" dirty="0"/>
              <a:t>Step 1: </a:t>
            </a:r>
            <a:r>
              <a:rPr lang="en-US" i="1" dirty="0"/>
              <a:t>munge</a:t>
            </a:r>
            <a:endParaRPr lang="en-US" dirty="0"/>
          </a:p>
        </p:txBody>
      </p:sp>
      <p:sp>
        <p:nvSpPr>
          <p:cNvPr id="4" name="Rectangle 3">
            <a:extLst>
              <a:ext uri="{FF2B5EF4-FFF2-40B4-BE49-F238E27FC236}">
                <a16:creationId xmlns:a16="http://schemas.microsoft.com/office/drawing/2014/main" id="{E0F8CE88-AE00-D74D-B196-94409B5DC9D1}"/>
              </a:ext>
            </a:extLst>
          </p:cNvPr>
          <p:cNvSpPr/>
          <p:nvPr/>
        </p:nvSpPr>
        <p:spPr>
          <a:xfrm>
            <a:off x="3059705" y="2067021"/>
            <a:ext cx="3267354" cy="178773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solidFill>
                  <a:schemeClr val="tx1"/>
                </a:solidFill>
              </a:rPr>
              <a:t>Munge</a:t>
            </a:r>
            <a:r>
              <a:rPr lang="en-US" sz="3200" dirty="0">
                <a:solidFill>
                  <a:schemeClr val="tx1"/>
                </a:solidFill>
              </a:rPr>
              <a:t>: convert raw data from one form to another</a:t>
            </a:r>
          </a:p>
        </p:txBody>
      </p:sp>
      <p:sp>
        <p:nvSpPr>
          <p:cNvPr id="3" name="TextBox 2">
            <a:extLst>
              <a:ext uri="{FF2B5EF4-FFF2-40B4-BE49-F238E27FC236}">
                <a16:creationId xmlns:a16="http://schemas.microsoft.com/office/drawing/2014/main" id="{D6B8850F-F833-144E-90D8-7AEFF4544974}"/>
              </a:ext>
            </a:extLst>
          </p:cNvPr>
          <p:cNvSpPr txBox="1"/>
          <p:nvPr/>
        </p:nvSpPr>
        <p:spPr>
          <a:xfrm>
            <a:off x="722671" y="4171992"/>
            <a:ext cx="7913810" cy="2123658"/>
          </a:xfrm>
          <a:prstGeom prst="rect">
            <a:avLst/>
          </a:prstGeom>
          <a:noFill/>
        </p:spPr>
        <p:txBody>
          <a:bodyPr wrap="square" rtlCol="0">
            <a:spAutoFit/>
          </a:bodyPr>
          <a:lstStyle/>
          <a:p>
            <a:pPr algn="ctr"/>
            <a:r>
              <a:rPr lang="en-US" sz="4400" dirty="0"/>
              <a:t>Converts to Z-statistics </a:t>
            </a:r>
          </a:p>
          <a:p>
            <a:pPr algn="ctr"/>
            <a:r>
              <a:rPr lang="en-US" sz="4400" dirty="0"/>
              <a:t>Aligns to same reference allele</a:t>
            </a:r>
          </a:p>
          <a:p>
            <a:pPr algn="ctr"/>
            <a:r>
              <a:rPr lang="en-US" sz="4400" dirty="0"/>
              <a:t>Restricts to hapmap3 SNPs</a:t>
            </a:r>
          </a:p>
        </p:txBody>
      </p:sp>
    </p:spTree>
    <p:extLst>
      <p:ext uri="{BB962C8B-B14F-4D97-AF65-F5344CB8AC3E}">
        <p14:creationId xmlns:p14="http://schemas.microsoft.com/office/powerpoint/2010/main" val="3894436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612" y="586710"/>
            <a:ext cx="9341224" cy="987777"/>
          </a:xfrm>
        </p:spPr>
        <p:txBody>
          <a:bodyPr>
            <a:normAutofit/>
          </a:bodyPr>
          <a:lstStyle/>
          <a:p>
            <a:r>
              <a:rPr lang="en-US" dirty="0"/>
              <a:t>Example Munge .log file for MDD</a:t>
            </a:r>
          </a:p>
        </p:txBody>
      </p:sp>
      <p:pic>
        <p:nvPicPr>
          <p:cNvPr id="7" name="Content Placeholder 6">
            <a:extLst>
              <a:ext uri="{FF2B5EF4-FFF2-40B4-BE49-F238E27FC236}">
                <a16:creationId xmlns:a16="http://schemas.microsoft.com/office/drawing/2014/main" id="{2AB6D3CF-4152-4D48-8BC5-3FBD33285EB2}"/>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874036"/>
            <a:ext cx="9161852" cy="4030766"/>
          </a:xfrm>
        </p:spPr>
      </p:pic>
      <p:sp>
        <p:nvSpPr>
          <p:cNvPr id="5" name="Rectangle 4">
            <a:extLst>
              <a:ext uri="{FF2B5EF4-FFF2-40B4-BE49-F238E27FC236}">
                <a16:creationId xmlns:a16="http://schemas.microsoft.com/office/drawing/2014/main" id="{B63415AC-8425-7545-B671-CC581B4C1792}"/>
              </a:ext>
            </a:extLst>
          </p:cNvPr>
          <p:cNvSpPr/>
          <p:nvPr/>
        </p:nvSpPr>
        <p:spPr>
          <a:xfrm>
            <a:off x="-98613" y="4213885"/>
            <a:ext cx="8991889" cy="358116"/>
          </a:xfrm>
          <a:prstGeom prst="rect">
            <a:avLst/>
          </a:prstGeom>
          <a:solidFill>
            <a:schemeClr val="accent4">
              <a:lumMod val="20000"/>
              <a:lumOff val="80000"/>
              <a:alpha val="23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2158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7276"/>
            <a:ext cx="8856009" cy="987777"/>
          </a:xfrm>
        </p:spPr>
        <p:txBody>
          <a:bodyPr>
            <a:normAutofit/>
          </a:bodyPr>
          <a:lstStyle/>
          <a:p>
            <a:r>
              <a:rPr lang="en-US" dirty="0"/>
              <a:t>Step 2: </a:t>
            </a:r>
            <a:r>
              <a:rPr lang="en-US" i="1" dirty="0" err="1"/>
              <a:t>ldsc</a:t>
            </a:r>
            <a:endParaRPr lang="en-US" dirty="0"/>
          </a:p>
        </p:txBody>
      </p:sp>
      <p:sp>
        <p:nvSpPr>
          <p:cNvPr id="5" name="Content Placeholder 2">
            <a:extLst>
              <a:ext uri="{FF2B5EF4-FFF2-40B4-BE49-F238E27FC236}">
                <a16:creationId xmlns:a16="http://schemas.microsoft.com/office/drawing/2014/main" id="{28DE8E7D-DCA3-DD40-93BD-3ECFCD349FE5}"/>
              </a:ext>
            </a:extLst>
          </p:cNvPr>
          <p:cNvSpPr txBox="1">
            <a:spLocks/>
          </p:cNvSpPr>
          <p:nvPr/>
        </p:nvSpPr>
        <p:spPr>
          <a:xfrm>
            <a:off x="-339213" y="1873197"/>
            <a:ext cx="9483213" cy="987777"/>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n-US" sz="3600" dirty="0"/>
              <a:t>Computes the genetic covariance (</a:t>
            </a:r>
            <a:r>
              <a:rPr lang="en-US" sz="3600" i="1" dirty="0"/>
              <a:t>S</a:t>
            </a:r>
            <a:r>
              <a:rPr lang="en-US" sz="3600" dirty="0"/>
              <a:t>) and sampling covariance (</a:t>
            </a:r>
            <a:r>
              <a:rPr lang="en-US" sz="3600" i="1" dirty="0"/>
              <a:t>V</a:t>
            </a:r>
            <a:r>
              <a:rPr lang="en-US" sz="3600" dirty="0"/>
              <a:t>) matrix discussed in Michel’s video</a:t>
            </a:r>
          </a:p>
          <a:p>
            <a:pPr marL="457200" lvl="1" indent="0" algn="ctr">
              <a:buNone/>
            </a:pPr>
            <a:endParaRPr lang="en-US" sz="3600" dirty="0"/>
          </a:p>
          <a:p>
            <a:pPr marL="457200" lvl="1" indent="0" algn="ctr">
              <a:buNone/>
            </a:pPr>
            <a:r>
              <a:rPr lang="en-US" sz="3600" dirty="0">
                <a:solidFill>
                  <a:srgbClr val="FF0000"/>
                </a:solidFill>
              </a:rPr>
              <a:t>Note that it is best to practice to pause here and fit the “base” model using the </a:t>
            </a:r>
            <a:r>
              <a:rPr lang="en-US" sz="3600" i="1" dirty="0" err="1">
                <a:solidFill>
                  <a:srgbClr val="FF0000"/>
                </a:solidFill>
              </a:rPr>
              <a:t>usermodel</a:t>
            </a:r>
            <a:r>
              <a:rPr lang="en-US" sz="3600" i="1" dirty="0">
                <a:solidFill>
                  <a:srgbClr val="FF0000"/>
                </a:solidFill>
              </a:rPr>
              <a:t> </a:t>
            </a:r>
            <a:r>
              <a:rPr lang="en-US" sz="3600" dirty="0">
                <a:solidFill>
                  <a:srgbClr val="FF0000"/>
                </a:solidFill>
              </a:rPr>
              <a:t>or </a:t>
            </a:r>
            <a:r>
              <a:rPr lang="en-US" sz="3600" i="1" dirty="0" err="1">
                <a:solidFill>
                  <a:srgbClr val="FF0000"/>
                </a:solidFill>
              </a:rPr>
              <a:t>commonfactor</a:t>
            </a:r>
            <a:r>
              <a:rPr lang="en-US" sz="3600" i="1" dirty="0">
                <a:solidFill>
                  <a:srgbClr val="FF0000"/>
                </a:solidFill>
              </a:rPr>
              <a:t> </a:t>
            </a:r>
            <a:r>
              <a:rPr lang="en-US" sz="3600" dirty="0">
                <a:solidFill>
                  <a:srgbClr val="FF0000"/>
                </a:solidFill>
              </a:rPr>
              <a:t>functions before trying to run multivariate GWAS to make sure your model fits well and doesn’t produce warnings/errors </a:t>
            </a:r>
          </a:p>
          <a:p>
            <a:pPr marL="457200" lvl="1" indent="0">
              <a:buNone/>
            </a:pPr>
            <a:endParaRPr lang="en-US" sz="3600" dirty="0"/>
          </a:p>
          <a:p>
            <a:endParaRPr lang="en-US" sz="3600" dirty="0"/>
          </a:p>
        </p:txBody>
      </p:sp>
    </p:spTree>
    <p:extLst>
      <p:ext uri="{BB962C8B-B14F-4D97-AF65-F5344CB8AC3E}">
        <p14:creationId xmlns:p14="http://schemas.microsoft.com/office/powerpoint/2010/main" val="1440890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2350"/>
            <a:ext cx="7886700" cy="987777"/>
          </a:xfrm>
        </p:spPr>
        <p:txBody>
          <a:bodyPr/>
          <a:lstStyle/>
          <a:p>
            <a:r>
              <a:rPr lang="en-US" dirty="0"/>
              <a:t>Step 3:</a:t>
            </a:r>
            <a:r>
              <a:rPr lang="en-US" i="1" dirty="0"/>
              <a:t> </a:t>
            </a:r>
            <a:r>
              <a:rPr lang="en-US" i="1" dirty="0" err="1"/>
              <a:t>sumstats</a:t>
            </a:r>
            <a:endParaRPr lang="en-US" dirty="0"/>
          </a:p>
        </p:txBody>
      </p:sp>
      <p:sp>
        <p:nvSpPr>
          <p:cNvPr id="5" name="Content Placeholder 2">
            <a:extLst>
              <a:ext uri="{FF2B5EF4-FFF2-40B4-BE49-F238E27FC236}">
                <a16:creationId xmlns:a16="http://schemas.microsoft.com/office/drawing/2014/main" id="{D1DFD5EB-3DB9-A647-9347-46928707E969}"/>
              </a:ext>
            </a:extLst>
          </p:cNvPr>
          <p:cNvSpPr txBox="1">
            <a:spLocks/>
          </p:cNvSpPr>
          <p:nvPr/>
        </p:nvSpPr>
        <p:spPr>
          <a:xfrm>
            <a:off x="103943" y="2050025"/>
            <a:ext cx="8228896" cy="987777"/>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n-US" sz="3200" dirty="0"/>
              <a:t>As with munge, makes sure that the same allele is the reference allele in all cases. </a:t>
            </a:r>
          </a:p>
          <a:p>
            <a:pPr marL="457200" lvl="1" indent="0" algn="ctr">
              <a:buNone/>
            </a:pPr>
            <a:endParaRPr lang="en-US" sz="3200" dirty="0"/>
          </a:p>
          <a:p>
            <a:pPr marL="457200" lvl="1" indent="0" algn="ctr">
              <a:buNone/>
            </a:pPr>
            <a:r>
              <a:rPr lang="en-US" sz="3200" dirty="0"/>
              <a:t>The coefficients and their SEs are then further transformed such that they are scaled relative to unit-variance scaled phenotypes. </a:t>
            </a:r>
          </a:p>
          <a:p>
            <a:pPr marL="457200" lvl="1" indent="0" algn="ctr">
              <a:buNone/>
            </a:pPr>
            <a:endParaRPr lang="en-US" sz="3200" dirty="0"/>
          </a:p>
          <a:p>
            <a:pPr marL="457200" lvl="1" indent="0" algn="ctr">
              <a:buNone/>
            </a:pPr>
            <a:r>
              <a:rPr lang="en-US" sz="3200" dirty="0"/>
              <a:t>How this rescaling occurs will depend on both the scale of the outcome and how the GWAS was run</a:t>
            </a:r>
          </a:p>
          <a:p>
            <a:pPr marL="457200" lvl="1" indent="0" algn="ctr">
              <a:buNone/>
            </a:pPr>
            <a:endParaRPr lang="en-US" sz="4800" dirty="0"/>
          </a:p>
          <a:p>
            <a:pPr algn="ctr"/>
            <a:endParaRPr lang="en-US" sz="4800" dirty="0"/>
          </a:p>
        </p:txBody>
      </p:sp>
    </p:spTree>
    <p:extLst>
      <p:ext uri="{BB962C8B-B14F-4D97-AF65-F5344CB8AC3E}">
        <p14:creationId xmlns:p14="http://schemas.microsoft.com/office/powerpoint/2010/main" val="770543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B1637-2118-C841-8C0D-3D8F6FF19EFB}"/>
              </a:ext>
            </a:extLst>
          </p:cNvPr>
          <p:cNvSpPr>
            <a:spLocks noGrp="1"/>
          </p:cNvSpPr>
          <p:nvPr>
            <p:ph type="title"/>
          </p:nvPr>
        </p:nvSpPr>
        <p:spPr/>
        <p:txBody>
          <a:bodyPr/>
          <a:lstStyle/>
          <a:p>
            <a:r>
              <a:rPr lang="en-US" i="1" dirty="0" err="1"/>
              <a:t>sumstats</a:t>
            </a:r>
            <a:r>
              <a:rPr lang="en-US" dirty="0"/>
              <a:t> arguments</a:t>
            </a:r>
          </a:p>
        </p:txBody>
      </p:sp>
      <p:sp>
        <p:nvSpPr>
          <p:cNvPr id="3" name="Content Placeholder 2">
            <a:extLst>
              <a:ext uri="{FF2B5EF4-FFF2-40B4-BE49-F238E27FC236}">
                <a16:creationId xmlns:a16="http://schemas.microsoft.com/office/drawing/2014/main" id="{B74D4617-1097-9A4B-9A3F-DB8F5C2D2F55}"/>
              </a:ext>
            </a:extLst>
          </p:cNvPr>
          <p:cNvSpPr>
            <a:spLocks noGrp="1"/>
          </p:cNvSpPr>
          <p:nvPr>
            <p:ph idx="1"/>
          </p:nvPr>
        </p:nvSpPr>
        <p:spPr>
          <a:xfrm>
            <a:off x="628650" y="1825625"/>
            <a:ext cx="8515350" cy="5165110"/>
          </a:xfrm>
        </p:spPr>
        <p:txBody>
          <a:bodyPr>
            <a:normAutofit fontScale="85000" lnSpcReduction="20000"/>
          </a:bodyPr>
          <a:lstStyle/>
          <a:p>
            <a:r>
              <a:rPr lang="en-US" b="1" dirty="0"/>
              <a:t>files</a:t>
            </a:r>
            <a:r>
              <a:rPr lang="en-US" dirty="0"/>
              <a:t>: The name of the summary statistics files. This should be the same as the name of the files used for the munge function in Step 1 and the files should be in the same listed order used for the </a:t>
            </a:r>
            <a:r>
              <a:rPr lang="en-US" dirty="0" err="1"/>
              <a:t>ldsc</a:t>
            </a:r>
            <a:r>
              <a:rPr lang="en-US" dirty="0"/>
              <a:t> function in step 2.</a:t>
            </a:r>
          </a:p>
          <a:p>
            <a:endParaRPr lang="en-US" dirty="0"/>
          </a:p>
          <a:p>
            <a:r>
              <a:rPr lang="en-US" b="1" dirty="0"/>
              <a:t>ref</a:t>
            </a:r>
            <a:r>
              <a:rPr lang="en-US" dirty="0"/>
              <a:t>: The reference file used to calculate SNP variance across traits</a:t>
            </a:r>
          </a:p>
          <a:p>
            <a:endParaRPr lang="en-US" dirty="0"/>
          </a:p>
          <a:p>
            <a:r>
              <a:rPr lang="en-US" b="1" dirty="0" err="1"/>
              <a:t>trait.names</a:t>
            </a:r>
            <a:r>
              <a:rPr lang="en-US" dirty="0"/>
              <a:t>: The names of the traits in the order that they are listed for the files.</a:t>
            </a:r>
          </a:p>
          <a:p>
            <a:endParaRPr lang="en-US" dirty="0"/>
          </a:p>
          <a:p>
            <a:r>
              <a:rPr lang="en-US" b="1" dirty="0" err="1"/>
              <a:t>se.logit</a:t>
            </a:r>
            <a:r>
              <a:rPr lang="en-US" dirty="0"/>
              <a:t>: Whether the SEs are on a logistic scale. </a:t>
            </a:r>
          </a:p>
          <a:p>
            <a:endParaRPr lang="en-US" dirty="0"/>
          </a:p>
          <a:p>
            <a:r>
              <a:rPr lang="en-US" b="1" dirty="0"/>
              <a:t>OLS</a:t>
            </a:r>
            <a:r>
              <a:rPr lang="en-US" dirty="0"/>
              <a:t>: Whether the phenotype was a continuous outcome analyzed using an observed least square (OLS; i.e., linear) estimator. </a:t>
            </a:r>
          </a:p>
        </p:txBody>
      </p:sp>
    </p:spTree>
    <p:extLst>
      <p:ext uri="{BB962C8B-B14F-4D97-AF65-F5344CB8AC3E}">
        <p14:creationId xmlns:p14="http://schemas.microsoft.com/office/powerpoint/2010/main" val="1609790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B1637-2118-C841-8C0D-3D8F6FF19EFB}"/>
              </a:ext>
            </a:extLst>
          </p:cNvPr>
          <p:cNvSpPr>
            <a:spLocks noGrp="1"/>
          </p:cNvSpPr>
          <p:nvPr>
            <p:ph type="title"/>
          </p:nvPr>
        </p:nvSpPr>
        <p:spPr/>
        <p:txBody>
          <a:bodyPr/>
          <a:lstStyle/>
          <a:p>
            <a:r>
              <a:rPr lang="en-US" i="1" dirty="0" err="1"/>
              <a:t>sumstats</a:t>
            </a:r>
            <a:r>
              <a:rPr lang="en-US" i="1" dirty="0"/>
              <a:t> </a:t>
            </a:r>
            <a:r>
              <a:rPr lang="en-US" dirty="0"/>
              <a:t>arguments</a:t>
            </a:r>
          </a:p>
        </p:txBody>
      </p:sp>
      <p:sp>
        <p:nvSpPr>
          <p:cNvPr id="3" name="Content Placeholder 2">
            <a:extLst>
              <a:ext uri="{FF2B5EF4-FFF2-40B4-BE49-F238E27FC236}">
                <a16:creationId xmlns:a16="http://schemas.microsoft.com/office/drawing/2014/main" id="{B74D4617-1097-9A4B-9A3F-DB8F5C2D2F55}"/>
              </a:ext>
            </a:extLst>
          </p:cNvPr>
          <p:cNvSpPr>
            <a:spLocks noGrp="1"/>
          </p:cNvSpPr>
          <p:nvPr>
            <p:ph idx="1"/>
          </p:nvPr>
        </p:nvSpPr>
        <p:spPr>
          <a:xfrm>
            <a:off x="628650" y="1825625"/>
            <a:ext cx="8515350" cy="5165110"/>
          </a:xfrm>
        </p:spPr>
        <p:txBody>
          <a:bodyPr>
            <a:normAutofit fontScale="85000" lnSpcReduction="20000"/>
          </a:bodyPr>
          <a:lstStyle/>
          <a:p>
            <a:r>
              <a:rPr lang="en-US" b="1" dirty="0" err="1"/>
              <a:t>linprob</a:t>
            </a:r>
            <a:r>
              <a:rPr lang="en-US" dirty="0"/>
              <a:t>: Whether the phenotype was a dichotomous outcome analyzed using an OLS estimator</a:t>
            </a:r>
          </a:p>
          <a:p>
            <a:r>
              <a:rPr lang="en-US" b="1" dirty="0"/>
              <a:t>prop</a:t>
            </a:r>
            <a:r>
              <a:rPr lang="en-US" dirty="0"/>
              <a:t>: In order to perform the LPM conversion above from OLS betas prop takes the proportion of cases over the total sample size (range: 0 - 1).</a:t>
            </a:r>
          </a:p>
          <a:p>
            <a:r>
              <a:rPr lang="en-US" b="1" dirty="0"/>
              <a:t>N</a:t>
            </a:r>
            <a:r>
              <a:rPr lang="en-US" dirty="0"/>
              <a:t>: A user provided N listed in the order the traits are listed for the files argument needed for LPM and OLS transformations.</a:t>
            </a:r>
          </a:p>
          <a:p>
            <a:r>
              <a:rPr lang="en-US" b="1" dirty="0" err="1"/>
              <a:t>info.filter</a:t>
            </a:r>
            <a:r>
              <a:rPr lang="en-US" dirty="0"/>
              <a:t>: The INFO filter to use. The package default is 0.6.</a:t>
            </a:r>
          </a:p>
          <a:p>
            <a:r>
              <a:rPr lang="en-US" b="1" dirty="0" err="1"/>
              <a:t>maf.filter</a:t>
            </a:r>
            <a:r>
              <a:rPr lang="en-US" dirty="0"/>
              <a:t>: The MAF filter to use. The package default is 0.01.</a:t>
            </a:r>
          </a:p>
          <a:p>
            <a:r>
              <a:rPr lang="en-US" b="1" dirty="0" err="1"/>
              <a:t>keep.indel</a:t>
            </a:r>
            <a:r>
              <a:rPr lang="en-US" dirty="0"/>
              <a:t>: Whether insertion deletions (indels) should be included in the output. Default = FALSE.</a:t>
            </a:r>
          </a:p>
          <a:p>
            <a:r>
              <a:rPr lang="en-US" b="1" dirty="0"/>
              <a:t>parallel</a:t>
            </a:r>
            <a:r>
              <a:rPr lang="en-US" dirty="0"/>
              <a:t>: Whether the function should be run in parallel. Default = FALSE.</a:t>
            </a:r>
          </a:p>
          <a:p>
            <a:r>
              <a:rPr lang="en-US" b="1" dirty="0"/>
              <a:t>cores</a:t>
            </a:r>
            <a:r>
              <a:rPr lang="en-US" dirty="0"/>
              <a:t>: When running in parallel, whether you want the computer to use a certain number of cores.</a:t>
            </a:r>
          </a:p>
          <a:p>
            <a:endParaRPr lang="en-US" dirty="0"/>
          </a:p>
          <a:p>
            <a:pPr marL="0" indent="0">
              <a:buNone/>
            </a:pPr>
            <a:endParaRPr lang="en-US" dirty="0"/>
          </a:p>
        </p:txBody>
      </p:sp>
    </p:spTree>
    <p:extLst>
      <p:ext uri="{BB962C8B-B14F-4D97-AF65-F5344CB8AC3E}">
        <p14:creationId xmlns:p14="http://schemas.microsoft.com/office/powerpoint/2010/main" val="2073736653"/>
      </p:ext>
    </p:extLst>
  </p:cSld>
  <p:clrMapOvr>
    <a:masterClrMapping/>
  </p:clrMapOvr>
</p:sld>
</file>

<file path=ppt/theme/theme1.xml><?xml version="1.0" encoding="utf-8"?>
<a:theme xmlns:a="http://schemas.openxmlformats.org/drawingml/2006/main" name="default">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fault" id="{A5E1F82A-DE7D-44B8-B88A-914CD451DFC3}" vid="{EF7C6F5E-AB55-4A4F-A4E5-14BC91CE67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12862</TotalTime>
  <Words>1431</Words>
  <Application>Microsoft Macintosh PowerPoint</Application>
  <PresentationFormat>On-screen Show (4:3)</PresentationFormat>
  <Paragraphs>220</Paragraphs>
  <Slides>20</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Cambria Math</vt:lpstr>
      <vt:lpstr>Lucida Console</vt:lpstr>
      <vt:lpstr>Times New Roman</vt:lpstr>
      <vt:lpstr>Wingdings</vt:lpstr>
      <vt:lpstr>default</vt:lpstr>
      <vt:lpstr>PowerPoint Presentation</vt:lpstr>
      <vt:lpstr>Four Primary Steps</vt:lpstr>
      <vt:lpstr>Github Example: P-factor</vt:lpstr>
      <vt:lpstr>Step 1: munge</vt:lpstr>
      <vt:lpstr>Example Munge .log file for MDD</vt:lpstr>
      <vt:lpstr>Step 2: ldsc</vt:lpstr>
      <vt:lpstr>Step 3: sumstats</vt:lpstr>
      <vt:lpstr>sumstats arguments</vt:lpstr>
      <vt:lpstr>sumstats arguments</vt:lpstr>
      <vt:lpstr>Example sumstats .log file</vt:lpstr>
      <vt:lpstr>Step 4a: commonfactorGWAS</vt:lpstr>
      <vt:lpstr>Behind the scenes</vt:lpstr>
      <vt:lpstr>Expanded S Matrix</vt:lpstr>
      <vt:lpstr>commonfactorGWAS arugments</vt:lpstr>
      <vt:lpstr>commonfactorGWAS arugments</vt:lpstr>
      <vt:lpstr>Estimates of SNP level heterogeneity (QSNP)</vt:lpstr>
      <vt:lpstr>Step 4b: userGWAS</vt:lpstr>
      <vt:lpstr>userGWAS additional arguments</vt:lpstr>
      <vt:lpstr>Run times for this example</vt:lpstr>
      <vt:lpstr>Run Time Notes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Ware</dc:creator>
  <cp:lastModifiedBy>Grotzinger, Andrew David</cp:lastModifiedBy>
  <cp:revision>314</cp:revision>
  <cp:lastPrinted>2017-05-09T12:26:32Z</cp:lastPrinted>
  <dcterms:created xsi:type="dcterms:W3CDTF">2017-05-03T14:30:22Z</dcterms:created>
  <dcterms:modified xsi:type="dcterms:W3CDTF">2021-04-30T20:39:57Z</dcterms:modified>
</cp:coreProperties>
</file>