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424" r:id="rId2"/>
    <p:sldId id="374" r:id="rId3"/>
    <p:sldId id="422" r:id="rId4"/>
    <p:sldId id="650" r:id="rId5"/>
    <p:sldId id="462" r:id="rId6"/>
    <p:sldId id="463" r:id="rId7"/>
    <p:sldId id="304" r:id="rId8"/>
    <p:sldId id="300" r:id="rId9"/>
    <p:sldId id="679" r:id="rId10"/>
    <p:sldId id="677" r:id="rId11"/>
    <p:sldId id="678" r:id="rId12"/>
    <p:sldId id="559" r:id="rId13"/>
    <p:sldId id="561" r:id="rId14"/>
    <p:sldId id="607" r:id="rId15"/>
    <p:sldId id="606" r:id="rId16"/>
    <p:sldId id="651" r:id="rId17"/>
    <p:sldId id="429" r:id="rId1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6" autoAdjust="0"/>
    <p:restoredTop sz="79321" autoAdjust="0"/>
  </p:normalViewPr>
  <p:slideViewPr>
    <p:cSldViewPr snapToGrid="0" showGuides="1">
      <p:cViewPr>
        <p:scale>
          <a:sx n="87" d="100"/>
          <a:sy n="87" d="100"/>
        </p:scale>
        <p:origin x="102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5E366-BB22-4C78-A0B5-8E33633615E5}" type="doc">
      <dgm:prSet loTypeId="urn:microsoft.com/office/officeart/2008/layout/PictureAccentBlocks" loCatId="picture" qsTypeId="urn:microsoft.com/office/officeart/2005/8/quickstyle/simple1" qsCatId="simple" csTypeId="urn:microsoft.com/office/officeart/2005/8/colors/accent1_2" csCatId="accent1" phldr="1"/>
      <dgm:spPr/>
    </dgm:pt>
    <dgm:pt modelId="{01D44A79-4D04-4E0C-B0CA-980BA6FE2389}">
      <dgm:prSet phldrT="[Text]"/>
      <dgm:spPr/>
      <dgm:t>
        <a:bodyPr/>
        <a:lstStyle/>
        <a:p>
          <a:r>
            <a:rPr lang="en-US" dirty="0" err="1"/>
            <a:t>Nivard</a:t>
          </a:r>
          <a:endParaRPr lang="en-US" dirty="0"/>
        </a:p>
      </dgm:t>
    </dgm:pt>
    <dgm:pt modelId="{35D3FD27-25B6-47BB-83F4-819C03E2B302}" type="parTrans" cxnId="{6EEFD97B-B7A9-4DC8-BBE2-884A983DE00B}">
      <dgm:prSet/>
      <dgm:spPr/>
      <dgm:t>
        <a:bodyPr/>
        <a:lstStyle/>
        <a:p>
          <a:endParaRPr lang="en-US"/>
        </a:p>
      </dgm:t>
    </dgm:pt>
    <dgm:pt modelId="{BD8AE28D-5E79-4E24-9A51-01CB6D89B09B}" type="sibTrans" cxnId="{6EEFD97B-B7A9-4DC8-BBE2-884A983DE00B}">
      <dgm:prSet/>
      <dgm:spPr/>
      <dgm:t>
        <a:bodyPr/>
        <a:lstStyle/>
        <a:p>
          <a:endParaRPr lang="en-US"/>
        </a:p>
      </dgm:t>
    </dgm:pt>
    <dgm:pt modelId="{AF680370-7806-439E-AF0F-BE5CE57A02DF}">
      <dgm:prSet phldrT="[Text]"/>
      <dgm:spPr/>
      <dgm:t>
        <a:bodyPr/>
        <a:lstStyle/>
        <a:p>
          <a:r>
            <a:rPr lang="en-US" dirty="0"/>
            <a:t>Tucker-</a:t>
          </a:r>
          <a:r>
            <a:rPr lang="en-US" dirty="0" err="1"/>
            <a:t>Drob</a:t>
          </a:r>
          <a:endParaRPr lang="en-US" dirty="0"/>
        </a:p>
      </dgm:t>
    </dgm:pt>
    <dgm:pt modelId="{3623C306-93D5-4DCC-A409-5E5FE0F7FEBB}" type="parTrans" cxnId="{FE23E4D9-4666-450E-9484-BBE898E4664B}">
      <dgm:prSet/>
      <dgm:spPr/>
      <dgm:t>
        <a:bodyPr/>
        <a:lstStyle/>
        <a:p>
          <a:endParaRPr lang="en-US"/>
        </a:p>
      </dgm:t>
    </dgm:pt>
    <dgm:pt modelId="{CC56D41C-8FB6-480B-BD7F-A2B8453F5C8F}" type="sibTrans" cxnId="{FE23E4D9-4666-450E-9484-BBE898E4664B}">
      <dgm:prSet/>
      <dgm:spPr/>
      <dgm:t>
        <a:bodyPr/>
        <a:lstStyle/>
        <a:p>
          <a:endParaRPr lang="en-US"/>
        </a:p>
      </dgm:t>
    </dgm:pt>
    <dgm:pt modelId="{4BBF1849-FDE4-4294-997F-7EE10AC69484}" type="pres">
      <dgm:prSet presAssocID="{5C35E366-BB22-4C78-A0B5-8E33633615E5}" presName="Name0" presStyleCnt="0">
        <dgm:presLayoutVars>
          <dgm:dir/>
        </dgm:presLayoutVars>
      </dgm:prSet>
      <dgm:spPr/>
    </dgm:pt>
    <dgm:pt modelId="{72B7A04C-FFA6-4119-AE9A-D4B0E3A1BDBF}" type="pres">
      <dgm:prSet presAssocID="{01D44A79-4D04-4E0C-B0CA-980BA6FE2389}" presName="composite" presStyleCnt="0"/>
      <dgm:spPr/>
    </dgm:pt>
    <dgm:pt modelId="{0979CF6E-AF33-4A4F-83E5-32CF581B1FFD}" type="pres">
      <dgm:prSet presAssocID="{01D44A79-4D04-4E0C-B0CA-980BA6FE2389}" presName="Image" presStyleLbl="align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Michel Nivard"/>
        </a:ext>
      </dgm:extLst>
    </dgm:pt>
    <dgm:pt modelId="{BE64264C-6EF1-4CCA-9A69-FBDFB3919A46}" type="pres">
      <dgm:prSet presAssocID="{01D44A79-4D04-4E0C-B0CA-980BA6FE2389}" presName="Parent" presStyleLbl="revTx" presStyleIdx="0" presStyleCnt="2">
        <dgm:presLayoutVars>
          <dgm:bulletEnabled val="1"/>
        </dgm:presLayoutVars>
      </dgm:prSet>
      <dgm:spPr/>
    </dgm:pt>
    <dgm:pt modelId="{B2A7508F-8F06-45DB-9CCC-D871AD965119}" type="pres">
      <dgm:prSet presAssocID="{BD8AE28D-5E79-4E24-9A51-01CB6D89B09B}" presName="sibTrans" presStyleCnt="0"/>
      <dgm:spPr/>
    </dgm:pt>
    <dgm:pt modelId="{1578BECB-EC01-46FE-8F62-0054013C2BA3}" type="pres">
      <dgm:prSet presAssocID="{AF680370-7806-439E-AF0F-BE5CE57A02DF}" presName="composite" presStyleCnt="0"/>
      <dgm:spPr/>
    </dgm:pt>
    <dgm:pt modelId="{9ACD83E4-691E-4EEE-A0D1-3A15446A6340}" type="pres">
      <dgm:prSet presAssocID="{AF680370-7806-439E-AF0F-BE5CE57A02DF}" presName="Image" presStyleLbl="align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Image result for elliot tucker-drob wedding"/>
        </a:ext>
      </dgm:extLst>
    </dgm:pt>
    <dgm:pt modelId="{ACCD96C9-7DFB-4B65-A487-942C75EC8151}" type="pres">
      <dgm:prSet presAssocID="{AF680370-7806-439E-AF0F-BE5CE57A02DF}" presName="Parent" presStyleLbl="revTx" presStyleIdx="1" presStyleCnt="2">
        <dgm:presLayoutVars>
          <dgm:bulletEnabled val="1"/>
        </dgm:presLayoutVars>
      </dgm:prSet>
      <dgm:spPr/>
    </dgm:pt>
  </dgm:ptLst>
  <dgm:cxnLst>
    <dgm:cxn modelId="{A7E8676C-5B96-4A2E-B6EF-6531D9A51B85}" type="presOf" srcId="{5C35E366-BB22-4C78-A0B5-8E33633615E5}" destId="{4BBF1849-FDE4-4294-997F-7EE10AC69484}" srcOrd="0" destOrd="0" presId="urn:microsoft.com/office/officeart/2008/layout/PictureAccentBlocks"/>
    <dgm:cxn modelId="{6EEFD97B-B7A9-4DC8-BBE2-884A983DE00B}" srcId="{5C35E366-BB22-4C78-A0B5-8E33633615E5}" destId="{01D44A79-4D04-4E0C-B0CA-980BA6FE2389}" srcOrd="0" destOrd="0" parTransId="{35D3FD27-25B6-47BB-83F4-819C03E2B302}" sibTransId="{BD8AE28D-5E79-4E24-9A51-01CB6D89B09B}"/>
    <dgm:cxn modelId="{FE23E4D9-4666-450E-9484-BBE898E4664B}" srcId="{5C35E366-BB22-4C78-A0B5-8E33633615E5}" destId="{AF680370-7806-439E-AF0F-BE5CE57A02DF}" srcOrd="1" destOrd="0" parTransId="{3623C306-93D5-4DCC-A409-5E5FE0F7FEBB}" sibTransId="{CC56D41C-8FB6-480B-BD7F-A2B8453F5C8F}"/>
    <dgm:cxn modelId="{9E3D6EEC-5ED8-4B8B-A69D-7B3113627259}" type="presOf" srcId="{AF680370-7806-439E-AF0F-BE5CE57A02DF}" destId="{ACCD96C9-7DFB-4B65-A487-942C75EC8151}" srcOrd="0" destOrd="0" presId="urn:microsoft.com/office/officeart/2008/layout/PictureAccentBlocks"/>
    <dgm:cxn modelId="{1F3F5CFA-57D3-47C4-B061-C942D9175EEF}" type="presOf" srcId="{01D44A79-4D04-4E0C-B0CA-980BA6FE2389}" destId="{BE64264C-6EF1-4CCA-9A69-FBDFB3919A46}" srcOrd="0" destOrd="0" presId="urn:microsoft.com/office/officeart/2008/layout/PictureAccentBlocks"/>
    <dgm:cxn modelId="{135EFDEC-9EAF-446D-B6CA-B99A8C799722}" type="presParOf" srcId="{4BBF1849-FDE4-4294-997F-7EE10AC69484}" destId="{72B7A04C-FFA6-4119-AE9A-D4B0E3A1BDBF}" srcOrd="0" destOrd="0" presId="urn:microsoft.com/office/officeart/2008/layout/PictureAccentBlocks"/>
    <dgm:cxn modelId="{0B2B10C8-254E-452C-81E3-DC1FFA10BDE7}" type="presParOf" srcId="{72B7A04C-FFA6-4119-AE9A-D4B0E3A1BDBF}" destId="{0979CF6E-AF33-4A4F-83E5-32CF581B1FFD}" srcOrd="0" destOrd="0" presId="urn:microsoft.com/office/officeart/2008/layout/PictureAccentBlocks"/>
    <dgm:cxn modelId="{61064B74-1581-406C-94DA-7E79A63D1681}" type="presParOf" srcId="{72B7A04C-FFA6-4119-AE9A-D4B0E3A1BDBF}" destId="{BE64264C-6EF1-4CCA-9A69-FBDFB3919A46}" srcOrd="1" destOrd="0" presId="urn:microsoft.com/office/officeart/2008/layout/PictureAccentBlocks"/>
    <dgm:cxn modelId="{BB1075E6-9144-45D9-B0AD-A2F0A0B12643}" type="presParOf" srcId="{4BBF1849-FDE4-4294-997F-7EE10AC69484}" destId="{B2A7508F-8F06-45DB-9CCC-D871AD965119}" srcOrd="1" destOrd="0" presId="urn:microsoft.com/office/officeart/2008/layout/PictureAccentBlocks"/>
    <dgm:cxn modelId="{14B0B92C-E238-4D8F-AA42-0CF9D2DA381E}" type="presParOf" srcId="{4BBF1849-FDE4-4294-997F-7EE10AC69484}" destId="{1578BECB-EC01-46FE-8F62-0054013C2BA3}" srcOrd="2" destOrd="0" presId="urn:microsoft.com/office/officeart/2008/layout/PictureAccentBlocks"/>
    <dgm:cxn modelId="{5B69BDB0-7380-4A5C-A387-746C99D7DFA1}" type="presParOf" srcId="{1578BECB-EC01-46FE-8F62-0054013C2BA3}" destId="{9ACD83E4-691E-4EEE-A0D1-3A15446A6340}" srcOrd="0" destOrd="0" presId="urn:microsoft.com/office/officeart/2008/layout/PictureAccentBlocks"/>
    <dgm:cxn modelId="{6A9D3A55-6723-4341-8577-CC1F40769BDD}" type="presParOf" srcId="{1578BECB-EC01-46FE-8F62-0054013C2BA3}" destId="{ACCD96C9-7DFB-4B65-A487-942C75EC8151}" srcOrd="1" destOrd="0" presId="urn:microsoft.com/office/officeart/2008/layout/PictureAccent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9CF6E-AF33-4A4F-83E5-32CF581B1FFD}">
      <dsp:nvSpPr>
        <dsp:cNvPr id="0" name=""/>
        <dsp:cNvSpPr/>
      </dsp:nvSpPr>
      <dsp:spPr>
        <a:xfrm>
          <a:off x="279923" y="2495940"/>
          <a:ext cx="1384211" cy="138421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4264C-6EF1-4CCA-9A69-FBDFB3919A46}">
      <dsp:nvSpPr>
        <dsp:cNvPr id="0" name=""/>
        <dsp:cNvSpPr/>
      </dsp:nvSpPr>
      <dsp:spPr>
        <a:xfrm rot="16200000">
          <a:off x="-550603" y="3049625"/>
          <a:ext cx="1384211" cy="276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r>
            <a:rPr lang="en-US" sz="1800" kern="1200" dirty="0" err="1"/>
            <a:t>Nivard</a:t>
          </a:r>
          <a:endParaRPr lang="en-US" sz="1800" kern="1200" dirty="0"/>
        </a:p>
      </dsp:txBody>
      <dsp:txXfrm>
        <a:off x="-550603" y="3049625"/>
        <a:ext cx="1384211" cy="276842"/>
      </dsp:txXfrm>
    </dsp:sp>
    <dsp:sp modelId="{9ACD83E4-691E-4EEE-A0D1-3A15446A6340}">
      <dsp:nvSpPr>
        <dsp:cNvPr id="0" name=""/>
        <dsp:cNvSpPr/>
      </dsp:nvSpPr>
      <dsp:spPr>
        <a:xfrm>
          <a:off x="1941143" y="2495940"/>
          <a:ext cx="1384211" cy="138421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CD96C9-7DFB-4B65-A487-942C75EC8151}">
      <dsp:nvSpPr>
        <dsp:cNvPr id="0" name=""/>
        <dsp:cNvSpPr/>
      </dsp:nvSpPr>
      <dsp:spPr>
        <a:xfrm rot="16200000">
          <a:off x="1110616" y="3049625"/>
          <a:ext cx="1384211" cy="276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r>
            <a:rPr lang="en-US" sz="1800" kern="1200" dirty="0"/>
            <a:t>Tucker-</a:t>
          </a:r>
          <a:r>
            <a:rPr lang="en-US" sz="1800" kern="1200" dirty="0" err="1"/>
            <a:t>Drob</a:t>
          </a:r>
          <a:endParaRPr lang="en-US" sz="1800" kern="1200" dirty="0"/>
        </a:p>
      </dsp:txBody>
      <dsp:txXfrm>
        <a:off x="1110616" y="3049625"/>
        <a:ext cx="1384211" cy="27684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BBE731E0-3774-45F5-A675-DE8FC61C8CE4}" type="datetimeFigureOut">
              <a:rPr lang="en-US" smtClean="0"/>
              <a:t>4/26/21</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3A80AD4D-C8A6-4312-8080-F38D17B0086E}" type="slidenum">
              <a:rPr lang="en-US" smtClean="0"/>
              <a:t>‹#›</a:t>
            </a:fld>
            <a:endParaRPr lang="en-US"/>
          </a:p>
        </p:txBody>
      </p:sp>
    </p:spTree>
    <p:extLst>
      <p:ext uri="{BB962C8B-B14F-4D97-AF65-F5344CB8AC3E}">
        <p14:creationId xmlns:p14="http://schemas.microsoft.com/office/powerpoint/2010/main" val="268316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AF65F134-EB6E-4311-8BEA-7384EC536DED}" type="datetimeFigureOut">
              <a:rPr lang="en-US" smtClean="0"/>
              <a:t>4/26/21</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4E435FE9-F455-4DCD-8CA3-B014F8C4A671}" type="slidenum">
              <a:rPr lang="en-US" smtClean="0"/>
              <a:t>‹#›</a:t>
            </a:fld>
            <a:endParaRPr lang="en-US"/>
          </a:p>
        </p:txBody>
      </p:sp>
    </p:spTree>
    <p:extLst>
      <p:ext uri="{BB962C8B-B14F-4D97-AF65-F5344CB8AC3E}">
        <p14:creationId xmlns:p14="http://schemas.microsoft.com/office/powerpoint/2010/main" val="245153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Up to 22% of SNPs may cause complex traits with a non-zero effect</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2</a:t>
            </a:fld>
            <a:endParaRPr lang="en-US"/>
          </a:p>
        </p:txBody>
      </p:sp>
    </p:spTree>
    <p:extLst>
      <p:ext uri="{BB962C8B-B14F-4D97-AF65-F5344CB8AC3E}">
        <p14:creationId xmlns:p14="http://schemas.microsoft.com/office/powerpoint/2010/main" val="114121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journal; and </a:t>
            </a:r>
            <a:r>
              <a:rPr lang="en-US" dirty="0" err="1"/>
              <a:t>allegrinir</a:t>
            </a:r>
            <a:r>
              <a:rPr lang="en-US" dirty="0"/>
              <a:t> is not on </a:t>
            </a:r>
            <a:r>
              <a:rPr lang="en-US" dirty="0" err="1"/>
              <a:t>biorxiv</a:t>
            </a:r>
            <a:r>
              <a:rPr lang="en-US" dirty="0"/>
              <a:t> </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17</a:t>
            </a:fld>
            <a:endParaRPr lang="en-US" dirty="0"/>
          </a:p>
        </p:txBody>
      </p:sp>
    </p:spTree>
    <p:extLst>
      <p:ext uri="{BB962C8B-B14F-4D97-AF65-F5344CB8AC3E}">
        <p14:creationId xmlns:p14="http://schemas.microsoft.com/office/powerpoint/2010/main" val="226182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3</a:t>
            </a:fld>
            <a:endParaRPr lang="en-US" dirty="0"/>
          </a:p>
        </p:txBody>
      </p:sp>
    </p:spTree>
    <p:extLst>
      <p:ext uri="{BB962C8B-B14F-4D97-AF65-F5344CB8AC3E}">
        <p14:creationId xmlns:p14="http://schemas.microsoft.com/office/powerpoint/2010/main" val="1421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we can think of how latent factors fit with GWAS. Just heard about GWAS of individual indicators. Another way to think about it is, what if we have done GWAS already, is it dead or is there something we can do with it. </a:t>
            </a:r>
          </a:p>
          <a:p>
            <a:r>
              <a:rPr lang="en-US" dirty="0"/>
              <a:t>Just delete the twin model slide. </a:t>
            </a:r>
          </a:p>
          <a:p>
            <a:endParaRPr lang="en-US" dirty="0"/>
          </a:p>
        </p:txBody>
      </p:sp>
      <p:sp>
        <p:nvSpPr>
          <p:cNvPr id="4" name="Slide Number Placeholder 3"/>
          <p:cNvSpPr>
            <a:spLocks noGrp="1"/>
          </p:cNvSpPr>
          <p:nvPr>
            <p:ph type="sldNum" sz="quarter" idx="10"/>
          </p:nvPr>
        </p:nvSpPr>
        <p:spPr/>
        <p:txBody>
          <a:bodyPr/>
          <a:lstStyle/>
          <a:p>
            <a:fld id="{296B99DC-13BC-C64F-A8FE-768E30F2751A}" type="slidenum">
              <a:rPr lang="en-US" smtClean="0"/>
              <a:t>6</a:t>
            </a:fld>
            <a:endParaRPr lang="en-US"/>
          </a:p>
        </p:txBody>
      </p:sp>
    </p:spTree>
    <p:extLst>
      <p:ext uri="{BB962C8B-B14F-4D97-AF65-F5344CB8AC3E}">
        <p14:creationId xmlns:p14="http://schemas.microsoft.com/office/powerpoint/2010/main" val="412939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verbalize what happens with MDD. When we expand this model to 11 disorders, most notably by include 2 other key internalizing disorders ANX and PTSD, we are able to identify a fourth factor on which major depression now loads strongly. Otherwise the three factor structure has been entirely replicated and now extended on the basis of this new data. </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10</a:t>
            </a:fld>
            <a:endParaRPr lang="en-US" dirty="0"/>
          </a:p>
        </p:txBody>
      </p:sp>
    </p:spTree>
    <p:extLst>
      <p:ext uri="{BB962C8B-B14F-4D97-AF65-F5344CB8AC3E}">
        <p14:creationId xmlns:p14="http://schemas.microsoft.com/office/powerpoint/2010/main" val="265439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verbalize what happens with MDD. When we expand this model to 11 disorders, most notably by include 2 other key internalizing disorders ANX and PTSD, we are able to identify a fourth factor on which major depression now loads strongly. Otherwise the three factor structure has been entirely replicated and now extended on the basis of this new data. </a:t>
            </a:r>
          </a:p>
          <a:p>
            <a:endParaRPr lang="en-US" dirty="0"/>
          </a:p>
        </p:txBody>
      </p:sp>
      <p:sp>
        <p:nvSpPr>
          <p:cNvPr id="4" name="Slide Number Placeholder 3"/>
          <p:cNvSpPr>
            <a:spLocks noGrp="1"/>
          </p:cNvSpPr>
          <p:nvPr>
            <p:ph type="sldNum" sz="quarter" idx="5"/>
          </p:nvPr>
        </p:nvSpPr>
        <p:spPr/>
        <p:txBody>
          <a:bodyPr/>
          <a:lstStyle/>
          <a:p>
            <a:fld id="{35082CEC-7FDA-4ABB-BCDA-79B495BA0E0B}" type="slidenum">
              <a:rPr lang="en-US" smtClean="0"/>
              <a:t>11</a:t>
            </a:fld>
            <a:endParaRPr lang="en-US" dirty="0"/>
          </a:p>
        </p:txBody>
      </p:sp>
    </p:spTree>
    <p:extLst>
      <p:ext uri="{BB962C8B-B14F-4D97-AF65-F5344CB8AC3E}">
        <p14:creationId xmlns:p14="http://schemas.microsoft.com/office/powerpoint/2010/main" val="135089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Between person covariances requires there to be an opportunity of observing the variable</a:t>
            </a:r>
          </a:p>
          <a:p>
            <a:r>
              <a:rPr lang="en-US" dirty="0"/>
              <a:t>Allows you to estimate correlations never measured in the same people</a:t>
            </a:r>
          </a:p>
          <a:p>
            <a:r>
              <a:rPr lang="en-US" dirty="0"/>
              <a:t>Opportunities to observe those in the same sample. </a:t>
            </a:r>
          </a:p>
          <a:p>
            <a:r>
              <a:rPr lang="en-US" dirty="0"/>
              <a:t>Psychosis for AN </a:t>
            </a:r>
          </a:p>
        </p:txBody>
      </p:sp>
      <p:sp>
        <p:nvSpPr>
          <p:cNvPr id="4" name="Slide Number Placeholder 3"/>
          <p:cNvSpPr>
            <a:spLocks noGrp="1"/>
          </p:cNvSpPr>
          <p:nvPr>
            <p:ph type="sldNum" sz="quarter" idx="5"/>
          </p:nvPr>
        </p:nvSpPr>
        <p:spPr/>
        <p:txBody>
          <a:bodyPr/>
          <a:lstStyle/>
          <a:p>
            <a:fld id="{35082CEC-7FDA-4ABB-BCDA-79B495BA0E0B}" type="slidenum">
              <a:rPr lang="en-US" smtClean="0"/>
              <a:t>13</a:t>
            </a:fld>
            <a:endParaRPr lang="en-US" dirty="0"/>
          </a:p>
        </p:txBody>
      </p:sp>
    </p:spTree>
    <p:extLst>
      <p:ext uri="{BB962C8B-B14F-4D97-AF65-F5344CB8AC3E}">
        <p14:creationId xmlns:p14="http://schemas.microsoft.com/office/powerpoint/2010/main" val="363074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Between person covariances requires there to be an opportunity of observing the variable</a:t>
            </a:r>
          </a:p>
          <a:p>
            <a:r>
              <a:rPr lang="en-US" dirty="0"/>
              <a:t>Allows you to estimate correlations never measured in the same people</a:t>
            </a:r>
          </a:p>
          <a:p>
            <a:r>
              <a:rPr lang="en-US" dirty="0"/>
              <a:t>Opportunities to observe those in the same sample. </a:t>
            </a:r>
          </a:p>
          <a:p>
            <a:r>
              <a:rPr lang="en-US" dirty="0"/>
              <a:t>Psychosis for AN </a:t>
            </a:r>
          </a:p>
        </p:txBody>
      </p:sp>
      <p:sp>
        <p:nvSpPr>
          <p:cNvPr id="4" name="Slide Number Placeholder 3"/>
          <p:cNvSpPr>
            <a:spLocks noGrp="1"/>
          </p:cNvSpPr>
          <p:nvPr>
            <p:ph type="sldNum" sz="quarter" idx="5"/>
          </p:nvPr>
        </p:nvSpPr>
        <p:spPr/>
        <p:txBody>
          <a:bodyPr/>
          <a:lstStyle/>
          <a:p>
            <a:fld id="{35082CEC-7FDA-4ABB-BCDA-79B495BA0E0B}" type="slidenum">
              <a:rPr lang="en-US" smtClean="0"/>
              <a:t>14</a:t>
            </a:fld>
            <a:endParaRPr lang="en-US" dirty="0"/>
          </a:p>
        </p:txBody>
      </p:sp>
    </p:spTree>
    <p:extLst>
      <p:ext uri="{BB962C8B-B14F-4D97-AF65-F5344CB8AC3E}">
        <p14:creationId xmlns:p14="http://schemas.microsoft.com/office/powerpoint/2010/main" val="190416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Between person covariances requires there to be an opportunity of observing the variable</a:t>
            </a:r>
          </a:p>
          <a:p>
            <a:r>
              <a:rPr lang="en-US" dirty="0"/>
              <a:t>Allows you to estimate correlations never measured in the same people</a:t>
            </a:r>
          </a:p>
          <a:p>
            <a:r>
              <a:rPr lang="en-US" dirty="0"/>
              <a:t>Opportunities to observe those in the same sample. </a:t>
            </a:r>
          </a:p>
          <a:p>
            <a:r>
              <a:rPr lang="en-US" dirty="0"/>
              <a:t>Psychosis for AN </a:t>
            </a:r>
          </a:p>
        </p:txBody>
      </p:sp>
      <p:sp>
        <p:nvSpPr>
          <p:cNvPr id="4" name="Slide Number Placeholder 3"/>
          <p:cNvSpPr>
            <a:spLocks noGrp="1"/>
          </p:cNvSpPr>
          <p:nvPr>
            <p:ph type="sldNum" sz="quarter" idx="5"/>
          </p:nvPr>
        </p:nvSpPr>
        <p:spPr/>
        <p:txBody>
          <a:bodyPr/>
          <a:lstStyle/>
          <a:p>
            <a:fld id="{35082CEC-7FDA-4ABB-BCDA-79B495BA0E0B}" type="slidenum">
              <a:rPr lang="en-US" smtClean="0"/>
              <a:t>15</a:t>
            </a:fld>
            <a:endParaRPr lang="en-US" dirty="0"/>
          </a:p>
        </p:txBody>
      </p:sp>
    </p:spTree>
    <p:extLst>
      <p:ext uri="{BB962C8B-B14F-4D97-AF65-F5344CB8AC3E}">
        <p14:creationId xmlns:p14="http://schemas.microsoft.com/office/powerpoint/2010/main" val="218367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Between person covariances requires there to be an opportunity of observing the variable</a:t>
            </a:r>
          </a:p>
          <a:p>
            <a:r>
              <a:rPr lang="en-US" dirty="0"/>
              <a:t>Allows you to estimate correlations never measured in the same people</a:t>
            </a:r>
          </a:p>
          <a:p>
            <a:r>
              <a:rPr lang="en-US" dirty="0"/>
              <a:t>Opportunities to observe those in the same sample. </a:t>
            </a:r>
          </a:p>
          <a:p>
            <a:r>
              <a:rPr lang="en-US" dirty="0"/>
              <a:t>Psychosis for AN </a:t>
            </a:r>
          </a:p>
        </p:txBody>
      </p:sp>
      <p:sp>
        <p:nvSpPr>
          <p:cNvPr id="4" name="Slide Number Placeholder 3"/>
          <p:cNvSpPr>
            <a:spLocks noGrp="1"/>
          </p:cNvSpPr>
          <p:nvPr>
            <p:ph type="sldNum" sz="quarter" idx="5"/>
          </p:nvPr>
        </p:nvSpPr>
        <p:spPr/>
        <p:txBody>
          <a:bodyPr/>
          <a:lstStyle/>
          <a:p>
            <a:fld id="{35082CEC-7FDA-4ABB-BCDA-79B495BA0E0B}" type="slidenum">
              <a:rPr lang="en-US" smtClean="0"/>
              <a:t>16</a:t>
            </a:fld>
            <a:endParaRPr lang="en-US" dirty="0"/>
          </a:p>
        </p:txBody>
      </p:sp>
    </p:spTree>
    <p:extLst>
      <p:ext uri="{BB962C8B-B14F-4D97-AF65-F5344CB8AC3E}">
        <p14:creationId xmlns:p14="http://schemas.microsoft.com/office/powerpoint/2010/main" val="291337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532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
        <p:nvSpPr>
          <p:cNvPr id="7" name="Rectangle 6"/>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65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Tree>
    <p:extLst>
      <p:ext uri="{BB962C8B-B14F-4D97-AF65-F5344CB8AC3E}">
        <p14:creationId xmlns:p14="http://schemas.microsoft.com/office/powerpoint/2010/main" val="88382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kstdia">
    <p:spTree>
      <p:nvGrpSpPr>
        <p:cNvPr id="1" name=""/>
        <p:cNvGrpSpPr/>
        <p:nvPr/>
      </p:nvGrpSpPr>
      <p:grpSpPr>
        <a:xfrm>
          <a:off x="0" y="0"/>
          <a:ext cx="0" cy="0"/>
          <a:chOff x="0" y="0"/>
          <a:chExt cx="0" cy="0"/>
        </a:xfrm>
      </p:grpSpPr>
      <p:sp>
        <p:nvSpPr>
          <p:cNvPr id="2" name="Titel 1"/>
          <p:cNvSpPr>
            <a:spLocks noGrp="1"/>
          </p:cNvSpPr>
          <p:nvPr>
            <p:ph type="ctrTitle"/>
          </p:nvPr>
        </p:nvSpPr>
        <p:spPr>
          <a:xfrm>
            <a:off x="107950" y="145470"/>
            <a:ext cx="8928000"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ctr" anchorCtr="0">
            <a:noAutofit/>
          </a:bodyPr>
          <a:lstStyle>
            <a:lvl1pPr algn="l">
              <a:lnSpc>
                <a:spcPts val="3200"/>
              </a:lnSpc>
              <a:defRPr sz="3200" cap="all" baseline="0">
                <a:solidFill>
                  <a:schemeClr val="bg1"/>
                </a:solidFill>
                <a:latin typeface="Calibri"/>
              </a:defRPr>
            </a:lvl1pPr>
          </a:lstStyle>
          <a:p>
            <a:r>
              <a:rPr lang="en-US"/>
              <a:t>Click to edit Master title style</a:t>
            </a:r>
            <a:endParaRPr lang="nl-NL" dirty="0"/>
          </a:p>
        </p:txBody>
      </p:sp>
      <p:sp>
        <p:nvSpPr>
          <p:cNvPr id="14" name="Tijdelijke aanduiding voor tekst 13"/>
          <p:cNvSpPr>
            <a:spLocks noGrp="1"/>
          </p:cNvSpPr>
          <p:nvPr>
            <p:ph type="body" sz="quarter" idx="10" hasCustomPrompt="1"/>
          </p:nvPr>
        </p:nvSpPr>
        <p:spPr>
          <a:xfrm>
            <a:off x="322907" y="1440000"/>
            <a:ext cx="8461093" cy="4968000"/>
          </a:xfrm>
        </p:spPr>
        <p:txBody>
          <a:bodyPr lIns="0" tIns="0" rIns="0" bIns="0">
            <a:noAutofit/>
          </a:bodyPr>
          <a:lstStyle>
            <a:lvl1pPr marL="270000" indent="0">
              <a:spcBef>
                <a:spcPts val="600"/>
              </a:spcBef>
              <a:buNone/>
              <a:defRPr sz="2600"/>
            </a:lvl1pPr>
            <a:lvl2pPr marL="270000" indent="-270000">
              <a:spcBef>
                <a:spcPts val="600"/>
              </a:spcBef>
              <a:buClr>
                <a:srgbClr val="0089CF"/>
              </a:buClr>
              <a:buSzPct val="80000"/>
              <a:buFont typeface="Wingdings" charset="2"/>
              <a:buChar char="§"/>
              <a:defRPr sz="2400"/>
            </a:lvl2pPr>
            <a:lvl3pPr marL="540000" indent="-270000">
              <a:spcBef>
                <a:spcPts val="600"/>
              </a:spcBef>
              <a:buClr>
                <a:srgbClr val="0089CF"/>
              </a:buClr>
              <a:buSzPct val="80000"/>
              <a:buFont typeface="Wingdings" charset="2"/>
              <a:buChar char="§"/>
              <a:defRPr sz="2000"/>
            </a:lvl3pPr>
            <a:lvl4pPr marL="809625" indent="-270000">
              <a:spcBef>
                <a:spcPts val="600"/>
              </a:spcBef>
              <a:buClr>
                <a:srgbClr val="0089CF"/>
              </a:buClr>
              <a:buSzPct val="80000"/>
              <a:buFont typeface="Wingdings" charset="2"/>
              <a:buChar char="§"/>
              <a:defRPr sz="2000" baseline="0"/>
            </a:lvl4pPr>
            <a:lvl5pPr marL="1080000" indent="-270000">
              <a:spcBef>
                <a:spcPts val="600"/>
              </a:spcBef>
              <a:buClr>
                <a:srgbClr val="0089CF"/>
              </a:buClr>
              <a:buSzPct val="80000"/>
              <a:buFont typeface="Wingdings" charset="2"/>
              <a:buChar char="§"/>
              <a:defRPr sz="2000"/>
            </a:lvl5pPr>
          </a:lstStyle>
          <a:p>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000000"/>
                </a:solidFill>
                <a:latin typeface="Calibri"/>
              </a:defRPr>
            </a:lvl1pPr>
          </a:lstStyle>
          <a:p>
            <a:r>
              <a:rPr lang="en-US"/>
              <a:t>GWAS of non-cognitive skills using GSEM – Perline Demange</a:t>
            </a:r>
            <a:endParaRPr lang="nl-NL" dirty="0"/>
          </a:p>
        </p:txBody>
      </p:sp>
      <p:sp>
        <p:nvSpPr>
          <p:cNvPr id="12"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000000"/>
                </a:solidFill>
                <a:latin typeface="Calibri"/>
              </a:defRPr>
            </a:lvl1pPr>
          </a:lstStyle>
          <a:p>
            <a:fld id="{16CC70A2-6B8C-4FE8-A4AE-E466C9B2130C}" type="slidenum">
              <a:rPr lang="nl-NL" smtClean="0"/>
              <a:pPr/>
              <a:t>‹#›</a:t>
            </a:fld>
            <a:endParaRPr lang="nl-NL" dirty="0"/>
          </a:p>
        </p:txBody>
      </p:sp>
    </p:spTree>
    <p:extLst>
      <p:ext uri="{BB962C8B-B14F-4D97-AF65-F5344CB8AC3E}">
        <p14:creationId xmlns:p14="http://schemas.microsoft.com/office/powerpoint/2010/main" val="14163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D160C-7092-441A-97D3-4D8011586EB4}"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
        <p:nvSpPr>
          <p:cNvPr id="7" name="Rectangle 6"/>
          <p:cNvSpPr/>
          <p:nvPr userDrawn="1"/>
        </p:nvSpPr>
        <p:spPr>
          <a:xfrm>
            <a:off x="2873" y="1388517"/>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0" y="167031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3" y="1532291"/>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4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D160C-7092-441A-97D3-4D8011586EB4}"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9F8BD-97D0-4CCB-82B1-D0A527DC2822}" type="slidenum">
              <a:rPr lang="en-US" smtClean="0"/>
              <a:t>‹#›</a:t>
            </a:fld>
            <a:endParaRPr lang="en-US"/>
          </a:p>
        </p:txBody>
      </p:sp>
    </p:spTree>
    <p:extLst>
      <p:ext uri="{BB962C8B-B14F-4D97-AF65-F5344CB8AC3E}">
        <p14:creationId xmlns:p14="http://schemas.microsoft.com/office/powerpoint/2010/main" val="317972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D160C-7092-441A-97D3-4D8011586EB4}" type="datetimeFigureOut">
              <a:rPr lang="en-US" smtClean="0"/>
              <a:t>4/26/21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8" name="Rectangle 7"/>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35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004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DD160C-7092-441A-97D3-4D8011586EB4}" type="datetimeFigureOut">
              <a:rPr lang="en-US" smtClean="0"/>
              <a:t>4/26/21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9F8BD-97D0-4CCB-82B1-D0A527DC2822}" type="slidenum">
              <a:rPr lang="en-US" smtClean="0"/>
              <a:t>‹#›</a:t>
            </a:fld>
            <a:endParaRPr lang="en-US"/>
          </a:p>
        </p:txBody>
      </p:sp>
      <p:sp>
        <p:nvSpPr>
          <p:cNvPr id="10" name="Rectangle 9"/>
          <p:cNvSpPr/>
          <p:nvPr userDrawn="1"/>
        </p:nvSpPr>
        <p:spPr>
          <a:xfrm>
            <a:off x="2873" y="1388517"/>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p:cNvSpPr/>
          <p:nvPr userDrawn="1"/>
        </p:nvSpPr>
        <p:spPr>
          <a:xfrm>
            <a:off x="0" y="167031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userDrawn="1"/>
        </p:nvSpPr>
        <p:spPr>
          <a:xfrm>
            <a:off x="3" y="1532291"/>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24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DD160C-7092-441A-97D3-4D8011586EB4}" type="datetimeFigureOut">
              <a:rPr lang="en-US" smtClean="0"/>
              <a:t>4/26/21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9F8BD-97D0-4CCB-82B1-D0A527DC2822}" type="slidenum">
              <a:rPr lang="en-US" smtClean="0"/>
              <a:t>‹#›</a:t>
            </a:fld>
            <a:endParaRPr lang="en-US"/>
          </a:p>
        </p:txBody>
      </p:sp>
      <p:sp>
        <p:nvSpPr>
          <p:cNvPr id="6" name="Rectangle 5"/>
          <p:cNvSpPr/>
          <p:nvPr userDrawn="1"/>
        </p:nvSpPr>
        <p:spPr>
          <a:xfrm>
            <a:off x="2873" y="1388517"/>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userDrawn="1"/>
        </p:nvSpPr>
        <p:spPr>
          <a:xfrm>
            <a:off x="0" y="167031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userDrawn="1"/>
        </p:nvSpPr>
        <p:spPr>
          <a:xfrm>
            <a:off x="3" y="1532291"/>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38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D160C-7092-441A-97D3-4D8011586EB4}" type="datetimeFigureOut">
              <a:rPr lang="en-US" smtClean="0"/>
              <a:t>4/26/21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9F8BD-97D0-4CCB-82B1-D0A527DC2822}" type="slidenum">
              <a:rPr lang="en-US" smtClean="0"/>
              <a:t>‹#›</a:t>
            </a:fld>
            <a:endParaRPr lang="en-US"/>
          </a:p>
        </p:txBody>
      </p:sp>
      <p:sp>
        <p:nvSpPr>
          <p:cNvPr id="5" name="Rectangle 4"/>
          <p:cNvSpPr/>
          <p:nvPr userDrawn="1"/>
        </p:nvSpPr>
        <p:spPr>
          <a:xfrm>
            <a:off x="0" y="0"/>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userDrawn="1"/>
        </p:nvSpPr>
        <p:spPr>
          <a:xfrm>
            <a:off x="-2873" y="281793"/>
            <a:ext cx="9144000" cy="60385"/>
          </a:xfrm>
          <a:prstGeom prst="rect">
            <a:avLst/>
          </a:prstGeom>
          <a:solidFill>
            <a:srgbClr val="D0B87D"/>
          </a:solidFill>
          <a:ln>
            <a:solidFill>
              <a:srgbClr val="D0B87D"/>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userDrawn="1"/>
        </p:nvSpPr>
        <p:spPr>
          <a:xfrm>
            <a:off x="-2870" y="143774"/>
            <a:ext cx="9144000" cy="60385"/>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35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D160C-7092-441A-97D3-4D8011586EB4}" type="datetimeFigureOut">
              <a:rPr lang="en-US" smtClean="0"/>
              <a:t>4/26/21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11" name="Rectangle 10"/>
          <p:cNvSpPr/>
          <p:nvPr userDrawn="1"/>
        </p:nvSpPr>
        <p:spPr>
          <a:xfrm>
            <a:off x="0" y="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userDrawn="1"/>
        </p:nvSpPr>
        <p:spPr>
          <a:xfrm>
            <a:off x="-2873" y="281793"/>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userDrawn="1"/>
        </p:nvSpPr>
        <p:spPr>
          <a:xfrm>
            <a:off x="-2870" y="143774"/>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19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D160C-7092-441A-97D3-4D8011586EB4}" type="datetimeFigureOut">
              <a:rPr lang="en-US" smtClean="0"/>
              <a:t>4/26/21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9F8BD-97D0-4CCB-82B1-D0A527DC2822}" type="slidenum">
              <a:rPr lang="en-US" smtClean="0"/>
              <a:t>‹#›</a:t>
            </a:fld>
            <a:endParaRPr lang="en-US"/>
          </a:p>
        </p:txBody>
      </p:sp>
      <p:sp>
        <p:nvSpPr>
          <p:cNvPr id="8" name="Rectangle 7"/>
          <p:cNvSpPr/>
          <p:nvPr userDrawn="1"/>
        </p:nvSpPr>
        <p:spPr>
          <a:xfrm>
            <a:off x="0" y="0"/>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userDrawn="1"/>
        </p:nvSpPr>
        <p:spPr>
          <a:xfrm>
            <a:off x="-2873" y="281793"/>
            <a:ext cx="9144000" cy="6038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userDrawn="1"/>
        </p:nvSpPr>
        <p:spPr>
          <a:xfrm>
            <a:off x="-2870" y="143774"/>
            <a:ext cx="9144000" cy="60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11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9877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D160C-7092-441A-97D3-4D8011586EB4}" type="datetimeFigureOut">
              <a:rPr lang="en-US" smtClean="0"/>
              <a:t>4/26/21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9F8BD-97D0-4CCB-82B1-D0A527DC2822}" type="slidenum">
              <a:rPr lang="en-US" smtClean="0"/>
              <a:t>‹#›</a:t>
            </a:fld>
            <a:endParaRPr lang="en-US"/>
          </a:p>
        </p:txBody>
      </p:sp>
    </p:spTree>
    <p:extLst>
      <p:ext uri="{BB962C8B-B14F-4D97-AF65-F5344CB8AC3E}">
        <p14:creationId xmlns:p14="http://schemas.microsoft.com/office/powerpoint/2010/main" val="2377397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p7/jz18yq797fg_7n8tng1_nxzmry7w53/T/com.microsoft.Powerpoint/converted_emf.emf" TargetMode="External"/><Relationship Id="rId2" Type="http://schemas.openxmlformats.org/officeDocument/2006/relationships/hyperlink" Target="https://t.co/1oaEDcEEJu"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90295"/>
            <a:ext cx="8622161" cy="1427608"/>
          </a:xfrm>
        </p:spPr>
        <p:txBody>
          <a:bodyPr>
            <a:noAutofit/>
          </a:bodyPr>
          <a:lstStyle/>
          <a:p>
            <a:pPr algn="l"/>
            <a:endParaRPr lang="en-US" sz="1500" dirty="0"/>
          </a:p>
          <a:p>
            <a:pPr algn="l"/>
            <a:r>
              <a:rPr lang="en-US" sz="1500" dirty="0"/>
              <a:t>Paper: </a:t>
            </a:r>
            <a:r>
              <a:rPr lang="en-US" sz="1500" dirty="0" err="1"/>
              <a:t>Grotzinger</a:t>
            </a:r>
            <a:r>
              <a:rPr lang="en-US" sz="1500" dirty="0"/>
              <a:t>, A. D., </a:t>
            </a:r>
            <a:r>
              <a:rPr lang="en-US" sz="1500" dirty="0" err="1"/>
              <a:t>Rhemtulla</a:t>
            </a:r>
            <a:r>
              <a:rPr lang="en-US" sz="1500" dirty="0"/>
              <a:t>, M., de </a:t>
            </a:r>
            <a:r>
              <a:rPr lang="en-US" sz="1500" dirty="0" err="1"/>
              <a:t>Vlaming</a:t>
            </a:r>
            <a:r>
              <a:rPr lang="en-US" sz="1500" dirty="0"/>
              <a:t>, R., Ritchie, S. J., Mallard, T. T.,  Hill, W. D, </a:t>
            </a:r>
            <a:r>
              <a:rPr lang="en-US" sz="1500" dirty="0" err="1"/>
              <a:t>Ip</a:t>
            </a:r>
            <a:r>
              <a:rPr lang="en-US" sz="1500" dirty="0"/>
              <a:t>, H. F., McIntosh, A. M., </a:t>
            </a:r>
            <a:r>
              <a:rPr lang="en-US" sz="1500" dirty="0" err="1"/>
              <a:t>Deary</a:t>
            </a:r>
            <a:r>
              <a:rPr lang="en-US" sz="1500" dirty="0"/>
              <a:t>, I. J., </a:t>
            </a:r>
            <a:r>
              <a:rPr lang="en-US" sz="1500" dirty="0" err="1"/>
              <a:t>Koellinger</a:t>
            </a:r>
            <a:r>
              <a:rPr lang="en-US" sz="1500" dirty="0"/>
              <a:t>, P. D., Harden, K. P., </a:t>
            </a:r>
            <a:r>
              <a:rPr lang="en-US" sz="1500" b="1" dirty="0" err="1"/>
              <a:t>Nivard</a:t>
            </a:r>
            <a:r>
              <a:rPr lang="en-US" sz="1500" b="1" dirty="0"/>
              <a:t>, M. G</a:t>
            </a:r>
            <a:r>
              <a:rPr lang="en-US" sz="1500" dirty="0"/>
              <a:t>., &amp; </a:t>
            </a:r>
            <a:r>
              <a:rPr lang="en-US" sz="1500" b="1" dirty="0"/>
              <a:t>Tucker-</a:t>
            </a:r>
            <a:r>
              <a:rPr lang="en-US" sz="1500" b="1" dirty="0" err="1"/>
              <a:t>Drob</a:t>
            </a:r>
            <a:r>
              <a:rPr lang="en-US" sz="1500" b="1" dirty="0"/>
              <a:t>, E. M. </a:t>
            </a:r>
            <a:r>
              <a:rPr lang="en-US" sz="1500" dirty="0"/>
              <a:t>(in press). </a:t>
            </a:r>
            <a:r>
              <a:rPr lang="en-US" sz="1500" b="1" dirty="0"/>
              <a:t>Genomic SEM provides insights into the multivariate genetic architecture of complex traits.</a:t>
            </a:r>
            <a:r>
              <a:rPr lang="en-US" sz="1500" dirty="0"/>
              <a:t> </a:t>
            </a:r>
            <a:r>
              <a:rPr lang="en-US" sz="1500" i="1" dirty="0"/>
              <a:t>Nature Human </a:t>
            </a:r>
            <a:r>
              <a:rPr lang="en-US" sz="1500" i="1" dirty="0" err="1"/>
              <a:t>Behaviour</a:t>
            </a:r>
            <a:r>
              <a:rPr lang="en-US" sz="1500" i="1" dirty="0"/>
              <a:t>.  </a:t>
            </a:r>
          </a:p>
          <a:p>
            <a:pPr algn="l"/>
            <a:r>
              <a:rPr lang="en-US" sz="1500" i="1" dirty="0"/>
              <a:t>Link to paper: </a:t>
            </a:r>
            <a:r>
              <a:rPr lang="en-US" u="sng" dirty="0">
                <a:hlinkClick r:id="rId2" tooltip="https://rdcu.be/bvn7t"/>
              </a:rPr>
              <a:t>rdcu.be/bvn7t </a:t>
            </a:r>
            <a:endParaRPr lang="en-US" sz="1500" dirty="0"/>
          </a:p>
        </p:txBody>
      </p:sp>
      <p:sp>
        <p:nvSpPr>
          <p:cNvPr id="2" name="Title 1"/>
          <p:cNvSpPr>
            <a:spLocks noGrp="1"/>
          </p:cNvSpPr>
          <p:nvPr>
            <p:ph type="ctrTitle"/>
          </p:nvPr>
        </p:nvSpPr>
        <p:spPr>
          <a:xfrm>
            <a:off x="1000125" y="2362528"/>
            <a:ext cx="6858000" cy="1102519"/>
          </a:xfrm>
        </p:spPr>
        <p:txBody>
          <a:bodyPr>
            <a:noAutofit/>
          </a:bodyPr>
          <a:lstStyle/>
          <a:p>
            <a:r>
              <a:rPr lang="en-US" sz="3300" dirty="0"/>
              <a:t>Genomic Structural Equation Modeling: A Brief Introduction</a:t>
            </a:r>
            <a:endParaRPr lang="en-US" sz="675" b="1" dirty="0"/>
          </a:p>
        </p:txBody>
      </p:sp>
      <p:sp>
        <p:nvSpPr>
          <p:cNvPr id="10" name="Content Placeholder 2"/>
          <p:cNvSpPr txBox="1">
            <a:spLocks/>
          </p:cNvSpPr>
          <p:nvPr/>
        </p:nvSpPr>
        <p:spPr>
          <a:xfrm>
            <a:off x="372405" y="3892649"/>
            <a:ext cx="8113439" cy="146915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Andrew </a:t>
            </a:r>
            <a:r>
              <a:rPr lang="en-US" dirty="0" err="1"/>
              <a:t>Grotzinger</a:t>
            </a:r>
            <a:endParaRPr lang="en-US" dirty="0"/>
          </a:p>
          <a:p>
            <a:r>
              <a:rPr lang="en-US" dirty="0"/>
              <a:t>IBG Workshop 2021</a:t>
            </a:r>
          </a:p>
        </p:txBody>
      </p:sp>
      <p:pic>
        <p:nvPicPr>
          <p:cNvPr id="6" name="Picture 5">
            <a:extLst>
              <a:ext uri="{FF2B5EF4-FFF2-40B4-BE49-F238E27FC236}">
                <a16:creationId xmlns:a16="http://schemas.microsoft.com/office/drawing/2014/main" id="{FBBDE6E3-25A4-0B40-BE10-7A8BF818F1A9}"/>
              </a:ext>
            </a:extLst>
          </p:cNvPr>
          <p:cNvPicPr>
            <a:picLocks noChangeAspect="1"/>
          </p:cNvPicPr>
          <p:nvPr/>
        </p:nvPicPr>
        <p:blipFill>
          <a:blip r:link="rId3"/>
          <a:stretch>
            <a:fillRect/>
          </a:stretch>
        </p:blipFill>
        <p:spPr>
          <a:xfrm>
            <a:off x="764242" y="1446680"/>
            <a:ext cx="47625" cy="57150"/>
          </a:xfrm>
          <a:prstGeom prst="rect">
            <a:avLst/>
          </a:prstGeom>
        </p:spPr>
      </p:pic>
      <p:pic>
        <p:nvPicPr>
          <p:cNvPr id="7" name="Picture 6">
            <a:extLst>
              <a:ext uri="{FF2B5EF4-FFF2-40B4-BE49-F238E27FC236}">
                <a16:creationId xmlns:a16="http://schemas.microsoft.com/office/drawing/2014/main" id="{4D5263A6-5C6C-C24B-A613-838E086B5A16}"/>
              </a:ext>
            </a:extLst>
          </p:cNvPr>
          <p:cNvPicPr>
            <a:picLocks noChangeAspect="1"/>
          </p:cNvPicPr>
          <p:nvPr/>
        </p:nvPicPr>
        <p:blipFill>
          <a:blip r:link="rId3"/>
          <a:stretch>
            <a:fillRect/>
          </a:stretch>
        </p:blipFill>
        <p:spPr>
          <a:xfrm>
            <a:off x="764242" y="1446680"/>
            <a:ext cx="47625" cy="57150"/>
          </a:xfrm>
          <a:prstGeom prst="rect">
            <a:avLst/>
          </a:prstGeom>
        </p:spPr>
      </p:pic>
      <p:pic>
        <p:nvPicPr>
          <p:cNvPr id="5" name="Picture 4">
            <a:extLst>
              <a:ext uri="{FF2B5EF4-FFF2-40B4-BE49-F238E27FC236}">
                <a16:creationId xmlns:a16="http://schemas.microsoft.com/office/drawing/2014/main" id="{61001C3C-2955-4945-9BF6-19DAFDA648C7}"/>
              </a:ext>
            </a:extLst>
          </p:cNvPr>
          <p:cNvPicPr>
            <a:picLocks noChangeAspect="1"/>
          </p:cNvPicPr>
          <p:nvPr/>
        </p:nvPicPr>
        <p:blipFill>
          <a:blip r:link="rId3"/>
          <a:stretch>
            <a:fillRect/>
          </a:stretch>
        </p:blipFill>
        <p:spPr>
          <a:xfrm>
            <a:off x="952500" y="1809750"/>
            <a:ext cx="47625" cy="57150"/>
          </a:xfrm>
          <a:prstGeom prst="rect">
            <a:avLst/>
          </a:prstGeom>
        </p:spPr>
      </p:pic>
      <p:pic>
        <p:nvPicPr>
          <p:cNvPr id="8" name="Picture 7">
            <a:extLst>
              <a:ext uri="{FF2B5EF4-FFF2-40B4-BE49-F238E27FC236}">
                <a16:creationId xmlns:a16="http://schemas.microsoft.com/office/drawing/2014/main" id="{60ED5DD4-D9F8-DC41-A922-5DC14F84F869}"/>
              </a:ext>
            </a:extLst>
          </p:cNvPr>
          <p:cNvPicPr>
            <a:picLocks noChangeAspect="1"/>
          </p:cNvPicPr>
          <p:nvPr/>
        </p:nvPicPr>
        <p:blipFill>
          <a:blip r:link="rId3"/>
          <a:stretch>
            <a:fillRect/>
          </a:stretch>
        </p:blipFill>
        <p:spPr>
          <a:xfrm>
            <a:off x="1270000" y="1270000"/>
            <a:ext cx="63500" cy="76200"/>
          </a:xfrm>
          <a:prstGeom prst="rect">
            <a:avLst/>
          </a:prstGeom>
        </p:spPr>
      </p:pic>
      <p:pic>
        <p:nvPicPr>
          <p:cNvPr id="14" name="Picture 13">
            <a:extLst>
              <a:ext uri="{FF2B5EF4-FFF2-40B4-BE49-F238E27FC236}">
                <a16:creationId xmlns:a16="http://schemas.microsoft.com/office/drawing/2014/main" id="{B21A560B-4C33-7C4F-9331-6ACC75B0A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300" y="-8080"/>
            <a:ext cx="5346700" cy="1282700"/>
          </a:xfrm>
          <a:prstGeom prst="rect">
            <a:avLst/>
          </a:prstGeom>
        </p:spPr>
      </p:pic>
      <p:pic>
        <p:nvPicPr>
          <p:cNvPr id="9" name="Picture 8">
            <a:extLst>
              <a:ext uri="{FF2B5EF4-FFF2-40B4-BE49-F238E27FC236}">
                <a16:creationId xmlns:a16="http://schemas.microsoft.com/office/drawing/2014/main" id="{DD2D6B9C-06E9-624C-8499-FEC12F72F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42"/>
            <a:ext cx="2078817" cy="1693125"/>
          </a:xfrm>
          <a:prstGeom prst="rect">
            <a:avLst/>
          </a:prstGeom>
        </p:spPr>
      </p:pic>
    </p:spTree>
    <p:extLst>
      <p:ext uri="{BB962C8B-B14F-4D97-AF65-F5344CB8AC3E}">
        <p14:creationId xmlns:p14="http://schemas.microsoft.com/office/powerpoint/2010/main" val="257611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40D0-623E-6145-AD58-E6534EB3B0D2}"/>
              </a:ext>
            </a:extLst>
          </p:cNvPr>
          <p:cNvSpPr>
            <a:spLocks noGrp="1"/>
          </p:cNvSpPr>
          <p:nvPr>
            <p:ph type="title" idx="4294967295"/>
          </p:nvPr>
        </p:nvSpPr>
        <p:spPr>
          <a:xfrm>
            <a:off x="29497" y="417679"/>
            <a:ext cx="9114503" cy="994172"/>
          </a:xfrm>
        </p:spPr>
        <p:txBody>
          <a:bodyPr>
            <a:normAutofit/>
          </a:bodyPr>
          <a:lstStyle/>
          <a:p>
            <a:r>
              <a:rPr lang="en-US" sz="2700" dirty="0"/>
              <a:t>Genetic Relationships Across Eleven Major Psychiatric disorders</a:t>
            </a:r>
            <a:br>
              <a:rPr lang="en-US" sz="2700" dirty="0"/>
            </a:br>
            <a:endParaRPr lang="en-US" sz="2700" dirty="0"/>
          </a:p>
        </p:txBody>
      </p:sp>
      <p:pic>
        <p:nvPicPr>
          <p:cNvPr id="4" name="Picture 3">
            <a:extLst>
              <a:ext uri="{FF2B5EF4-FFF2-40B4-BE49-F238E27FC236}">
                <a16:creationId xmlns:a16="http://schemas.microsoft.com/office/drawing/2014/main" id="{FF9EA4A6-DD9C-E440-93AF-0C6E27A52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7" y="1258878"/>
            <a:ext cx="9144000" cy="5077659"/>
          </a:xfrm>
          <a:prstGeom prst="rect">
            <a:avLst/>
          </a:prstGeom>
        </p:spPr>
      </p:pic>
      <p:sp>
        <p:nvSpPr>
          <p:cNvPr id="5" name="Rectangle 4">
            <a:extLst>
              <a:ext uri="{FF2B5EF4-FFF2-40B4-BE49-F238E27FC236}">
                <a16:creationId xmlns:a16="http://schemas.microsoft.com/office/drawing/2014/main" id="{C0185DC4-CD00-6646-A57D-9FEB553ED4A3}"/>
              </a:ext>
            </a:extLst>
          </p:cNvPr>
          <p:cNvSpPr/>
          <p:nvPr/>
        </p:nvSpPr>
        <p:spPr>
          <a:xfrm>
            <a:off x="294968" y="954651"/>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22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40D0-623E-6145-AD58-E6534EB3B0D2}"/>
              </a:ext>
            </a:extLst>
          </p:cNvPr>
          <p:cNvSpPr>
            <a:spLocks noGrp="1"/>
          </p:cNvSpPr>
          <p:nvPr>
            <p:ph type="title" idx="4294967295"/>
          </p:nvPr>
        </p:nvSpPr>
        <p:spPr>
          <a:xfrm>
            <a:off x="29497" y="417679"/>
            <a:ext cx="9114503" cy="994172"/>
          </a:xfrm>
        </p:spPr>
        <p:txBody>
          <a:bodyPr>
            <a:normAutofit/>
          </a:bodyPr>
          <a:lstStyle/>
          <a:p>
            <a:r>
              <a:rPr lang="en-US" sz="2700" dirty="0"/>
              <a:t>Genetic Relationships Across Eleven Major Psychiatric disorders</a:t>
            </a:r>
            <a:br>
              <a:rPr lang="en-US" sz="2700" dirty="0"/>
            </a:br>
            <a:endParaRPr lang="en-US" sz="2700" dirty="0"/>
          </a:p>
        </p:txBody>
      </p:sp>
      <p:sp>
        <p:nvSpPr>
          <p:cNvPr id="5" name="Rectangle 4">
            <a:extLst>
              <a:ext uri="{FF2B5EF4-FFF2-40B4-BE49-F238E27FC236}">
                <a16:creationId xmlns:a16="http://schemas.microsoft.com/office/drawing/2014/main" id="{C0185DC4-CD00-6646-A57D-9FEB553ED4A3}"/>
              </a:ext>
            </a:extLst>
          </p:cNvPr>
          <p:cNvSpPr/>
          <p:nvPr/>
        </p:nvSpPr>
        <p:spPr>
          <a:xfrm>
            <a:off x="294968" y="954651"/>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3388C7-E031-C446-8482-32BE62603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7" y="1536779"/>
            <a:ext cx="9144000" cy="4903542"/>
          </a:xfrm>
          <a:prstGeom prst="rect">
            <a:avLst/>
          </a:prstGeom>
        </p:spPr>
      </p:pic>
    </p:spTree>
    <p:extLst>
      <p:ext uri="{BB962C8B-B14F-4D97-AF65-F5344CB8AC3E}">
        <p14:creationId xmlns:p14="http://schemas.microsoft.com/office/powerpoint/2010/main" val="389991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9823B-6DB7-F54F-A50E-AD81DE81AF87}"/>
              </a:ext>
            </a:extLst>
          </p:cNvPr>
          <p:cNvSpPr txBox="1"/>
          <p:nvPr/>
        </p:nvSpPr>
        <p:spPr>
          <a:xfrm>
            <a:off x="2" y="857252"/>
            <a:ext cx="8915399" cy="4939814"/>
          </a:xfrm>
          <a:prstGeom prst="rect">
            <a:avLst/>
          </a:prstGeom>
          <a:noFill/>
        </p:spPr>
        <p:txBody>
          <a:bodyPr wrap="square" rtlCol="0">
            <a:spAutoFit/>
          </a:bodyPr>
          <a:lstStyle/>
          <a:p>
            <a:pPr algn="ctr"/>
            <a:r>
              <a:rPr lang="en-US" sz="4500" b="1" i="1" dirty="0"/>
              <a:t>Even if you are not </a:t>
            </a:r>
          </a:p>
          <a:p>
            <a:pPr algn="ctr"/>
            <a:r>
              <a:rPr lang="en-US" sz="4500" b="1" i="1" dirty="0"/>
              <a:t>interested in genetics:</a:t>
            </a:r>
          </a:p>
          <a:p>
            <a:pPr algn="ctr"/>
            <a:r>
              <a:rPr lang="en-US" sz="4500" dirty="0"/>
              <a:t>Can now examine systems of relationships between a wide array of (rare) traits </a:t>
            </a:r>
          </a:p>
          <a:p>
            <a:pPr algn="ctr"/>
            <a:r>
              <a:rPr lang="en-US" sz="4500" b="1" i="1" dirty="0">
                <a:solidFill>
                  <a:srgbClr val="FF0000"/>
                </a:solidFill>
              </a:rPr>
              <a:t>that could not be measured in the </a:t>
            </a:r>
          </a:p>
          <a:p>
            <a:pPr algn="ctr"/>
            <a:r>
              <a:rPr lang="en-US" sz="4500" b="1" i="1" dirty="0">
                <a:solidFill>
                  <a:srgbClr val="FF0000"/>
                </a:solidFill>
              </a:rPr>
              <a:t>same sample</a:t>
            </a:r>
          </a:p>
        </p:txBody>
      </p:sp>
    </p:spTree>
    <p:extLst>
      <p:ext uri="{BB962C8B-B14F-4D97-AF65-F5344CB8AC3E}">
        <p14:creationId xmlns:p14="http://schemas.microsoft.com/office/powerpoint/2010/main" val="173236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3F13E6C-356B-1C4D-8D5D-0C03AFAD2286}"/>
              </a:ext>
            </a:extLst>
          </p:cNvPr>
          <p:cNvSpPr/>
          <p:nvPr/>
        </p:nvSpPr>
        <p:spPr>
          <a:xfrm>
            <a:off x="520702" y="1285874"/>
            <a:ext cx="347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Schizophrenia</a:t>
            </a:r>
          </a:p>
        </p:txBody>
      </p:sp>
      <p:sp>
        <p:nvSpPr>
          <p:cNvPr id="3" name="Oval 2">
            <a:extLst>
              <a:ext uri="{FF2B5EF4-FFF2-40B4-BE49-F238E27FC236}">
                <a16:creationId xmlns:a16="http://schemas.microsoft.com/office/drawing/2014/main" id="{53405D66-DDC5-6B4B-BE0A-D2326ACD0F35}"/>
              </a:ext>
            </a:extLst>
          </p:cNvPr>
          <p:cNvSpPr/>
          <p:nvPr/>
        </p:nvSpPr>
        <p:spPr>
          <a:xfrm>
            <a:off x="5700713" y="1271587"/>
            <a:ext cx="30861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Schizophrenia</a:t>
            </a:r>
          </a:p>
        </p:txBody>
      </p:sp>
      <p:sp>
        <p:nvSpPr>
          <p:cNvPr id="4" name="Oval 3">
            <a:extLst>
              <a:ext uri="{FF2B5EF4-FFF2-40B4-BE49-F238E27FC236}">
                <a16:creationId xmlns:a16="http://schemas.microsoft.com/office/drawing/2014/main" id="{226F3EE8-195A-5040-A6B3-C4C47765DE6A}"/>
              </a:ext>
            </a:extLst>
          </p:cNvPr>
          <p:cNvSpPr/>
          <p:nvPr/>
        </p:nvSpPr>
        <p:spPr>
          <a:xfrm>
            <a:off x="5700713" y="3886200"/>
            <a:ext cx="3086100" cy="1708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Anorexia Nervosa</a:t>
            </a:r>
          </a:p>
        </p:txBody>
      </p:sp>
      <p:sp>
        <p:nvSpPr>
          <p:cNvPr id="5" name="Oval 4">
            <a:extLst>
              <a:ext uri="{FF2B5EF4-FFF2-40B4-BE49-F238E27FC236}">
                <a16:creationId xmlns:a16="http://schemas.microsoft.com/office/drawing/2014/main" id="{022461BD-C199-E347-ABEC-1E5AFB0EFCD5}"/>
              </a:ext>
            </a:extLst>
          </p:cNvPr>
          <p:cNvSpPr/>
          <p:nvPr/>
        </p:nvSpPr>
        <p:spPr>
          <a:xfrm>
            <a:off x="520702" y="3886201"/>
            <a:ext cx="3479800"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Anorexia Nervosa</a:t>
            </a:r>
          </a:p>
        </p:txBody>
      </p:sp>
      <p:cxnSp>
        <p:nvCxnSpPr>
          <p:cNvPr id="6" name="Straight Arrow Connector 5">
            <a:extLst>
              <a:ext uri="{FF2B5EF4-FFF2-40B4-BE49-F238E27FC236}">
                <a16:creationId xmlns:a16="http://schemas.microsoft.com/office/drawing/2014/main" id="{85F6D12F-DA88-6442-8AE7-81ADD11DE27D}"/>
              </a:ext>
            </a:extLst>
          </p:cNvPr>
          <p:cNvCxnSpPr>
            <a:cxnSpLocks/>
            <a:endCxn id="3" idx="2"/>
          </p:cNvCxnSpPr>
          <p:nvPr/>
        </p:nvCxnSpPr>
        <p:spPr>
          <a:xfrm flipV="1">
            <a:off x="4000500" y="2071687"/>
            <a:ext cx="1700213" cy="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CEB426-0DBB-CF47-9571-EEFAECE3FF7D}"/>
              </a:ext>
            </a:extLst>
          </p:cNvPr>
          <p:cNvCxnSpPr>
            <a:cxnSpLocks/>
            <a:endCxn id="4" idx="2"/>
          </p:cNvCxnSpPr>
          <p:nvPr/>
        </p:nvCxnSpPr>
        <p:spPr>
          <a:xfrm>
            <a:off x="4000500" y="2071689"/>
            <a:ext cx="1700213" cy="266858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70F7CD-8208-144B-A5A5-52049B542854}"/>
              </a:ext>
            </a:extLst>
          </p:cNvPr>
          <p:cNvCxnSpPr>
            <a:cxnSpLocks/>
            <a:stCxn id="5" idx="6"/>
            <a:endCxn id="3" idx="2"/>
          </p:cNvCxnSpPr>
          <p:nvPr/>
        </p:nvCxnSpPr>
        <p:spPr>
          <a:xfrm flipV="1">
            <a:off x="4000500" y="2071689"/>
            <a:ext cx="1700213" cy="266858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C3625E-D56C-EA42-8359-EF173DE12039}"/>
              </a:ext>
            </a:extLst>
          </p:cNvPr>
          <p:cNvCxnSpPr>
            <a:cxnSpLocks/>
            <a:stCxn id="5" idx="6"/>
            <a:endCxn id="4" idx="2"/>
          </p:cNvCxnSpPr>
          <p:nvPr/>
        </p:nvCxnSpPr>
        <p:spPr>
          <a:xfrm>
            <a:off x="4000500" y="4740275"/>
            <a:ext cx="170021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33584E-56D0-724D-B2DF-7051E6F0EE71}"/>
              </a:ext>
            </a:extLst>
          </p:cNvPr>
          <p:cNvCxnSpPr>
            <a:cxnSpLocks/>
            <a:stCxn id="2" idx="4"/>
            <a:endCxn id="5" idx="0"/>
          </p:cNvCxnSpPr>
          <p:nvPr/>
        </p:nvCxnSpPr>
        <p:spPr>
          <a:xfrm>
            <a:off x="2260601" y="2886075"/>
            <a:ext cx="0" cy="1000126"/>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10AECB-E1A6-6F48-9E35-1C7CFA90F156}"/>
              </a:ext>
            </a:extLst>
          </p:cNvPr>
          <p:cNvCxnSpPr>
            <a:cxnSpLocks/>
          </p:cNvCxnSpPr>
          <p:nvPr/>
        </p:nvCxnSpPr>
        <p:spPr>
          <a:xfrm>
            <a:off x="7243763" y="2886073"/>
            <a:ext cx="0" cy="100012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75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3F13E6C-356B-1C4D-8D5D-0C03AFAD2286}"/>
              </a:ext>
            </a:extLst>
          </p:cNvPr>
          <p:cNvSpPr/>
          <p:nvPr/>
        </p:nvSpPr>
        <p:spPr>
          <a:xfrm>
            <a:off x="520702" y="1285874"/>
            <a:ext cx="347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Schizophrenia</a:t>
            </a:r>
          </a:p>
        </p:txBody>
      </p:sp>
      <p:sp>
        <p:nvSpPr>
          <p:cNvPr id="3" name="Oval 2">
            <a:extLst>
              <a:ext uri="{FF2B5EF4-FFF2-40B4-BE49-F238E27FC236}">
                <a16:creationId xmlns:a16="http://schemas.microsoft.com/office/drawing/2014/main" id="{53405D66-DDC5-6B4B-BE0A-D2326ACD0F35}"/>
              </a:ext>
            </a:extLst>
          </p:cNvPr>
          <p:cNvSpPr/>
          <p:nvPr/>
        </p:nvSpPr>
        <p:spPr>
          <a:xfrm>
            <a:off x="5700713" y="1271587"/>
            <a:ext cx="30861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Schizophrenia</a:t>
            </a:r>
          </a:p>
        </p:txBody>
      </p:sp>
      <p:sp>
        <p:nvSpPr>
          <p:cNvPr id="4" name="Oval 3">
            <a:extLst>
              <a:ext uri="{FF2B5EF4-FFF2-40B4-BE49-F238E27FC236}">
                <a16:creationId xmlns:a16="http://schemas.microsoft.com/office/drawing/2014/main" id="{226F3EE8-195A-5040-A6B3-C4C47765DE6A}"/>
              </a:ext>
            </a:extLst>
          </p:cNvPr>
          <p:cNvSpPr/>
          <p:nvPr/>
        </p:nvSpPr>
        <p:spPr>
          <a:xfrm>
            <a:off x="5700713" y="3886200"/>
            <a:ext cx="3086100" cy="1708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Anorexia Nervosa</a:t>
            </a:r>
          </a:p>
        </p:txBody>
      </p:sp>
      <p:sp>
        <p:nvSpPr>
          <p:cNvPr id="5" name="Oval 4">
            <a:extLst>
              <a:ext uri="{FF2B5EF4-FFF2-40B4-BE49-F238E27FC236}">
                <a16:creationId xmlns:a16="http://schemas.microsoft.com/office/drawing/2014/main" id="{022461BD-C199-E347-ABEC-1E5AFB0EFCD5}"/>
              </a:ext>
            </a:extLst>
          </p:cNvPr>
          <p:cNvSpPr/>
          <p:nvPr/>
        </p:nvSpPr>
        <p:spPr>
          <a:xfrm>
            <a:off x="520702" y="3886201"/>
            <a:ext cx="3479800"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Anorexia Nervosa</a:t>
            </a:r>
          </a:p>
        </p:txBody>
      </p:sp>
      <p:cxnSp>
        <p:nvCxnSpPr>
          <p:cNvPr id="20" name="Straight Arrow Connector 19">
            <a:extLst>
              <a:ext uri="{FF2B5EF4-FFF2-40B4-BE49-F238E27FC236}">
                <a16:creationId xmlns:a16="http://schemas.microsoft.com/office/drawing/2014/main" id="{5833584E-56D0-724D-B2DF-7051E6F0EE71}"/>
              </a:ext>
            </a:extLst>
          </p:cNvPr>
          <p:cNvCxnSpPr>
            <a:cxnSpLocks/>
            <a:stCxn id="2" idx="4"/>
            <a:endCxn id="5" idx="0"/>
          </p:cNvCxnSpPr>
          <p:nvPr/>
        </p:nvCxnSpPr>
        <p:spPr>
          <a:xfrm>
            <a:off x="2260601" y="2886075"/>
            <a:ext cx="0" cy="1000126"/>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10AECB-E1A6-6F48-9E35-1C7CFA90F156}"/>
              </a:ext>
            </a:extLst>
          </p:cNvPr>
          <p:cNvCxnSpPr>
            <a:cxnSpLocks/>
          </p:cNvCxnSpPr>
          <p:nvPr/>
        </p:nvCxnSpPr>
        <p:spPr>
          <a:xfrm>
            <a:off x="7243763" y="2886073"/>
            <a:ext cx="0" cy="100012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89E4813-FCCE-C640-8FC9-ECB6FDD0DFFB}"/>
              </a:ext>
            </a:extLst>
          </p:cNvPr>
          <p:cNvSpPr/>
          <p:nvPr/>
        </p:nvSpPr>
        <p:spPr>
          <a:xfrm rot="5400000">
            <a:off x="99220" y="1635658"/>
            <a:ext cx="4322762" cy="3594620"/>
          </a:xfrm>
          <a:prstGeom prst="rect">
            <a:avLst/>
          </a:prstGeom>
          <a:solidFill>
            <a:schemeClr val="tx2">
              <a:lumMod val="40000"/>
              <a:lumOff val="60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a:extLst>
              <a:ext uri="{FF2B5EF4-FFF2-40B4-BE49-F238E27FC236}">
                <a16:creationId xmlns:a16="http://schemas.microsoft.com/office/drawing/2014/main" id="{3FB4043A-39D0-BE40-A17E-B7CC1DFBEC82}"/>
              </a:ext>
            </a:extLst>
          </p:cNvPr>
          <p:cNvSpPr/>
          <p:nvPr/>
        </p:nvSpPr>
        <p:spPr>
          <a:xfrm rot="5400000">
            <a:off x="5074902" y="1826455"/>
            <a:ext cx="4337050" cy="3198739"/>
          </a:xfrm>
          <a:prstGeom prst="rect">
            <a:avLst/>
          </a:prstGeom>
          <a:solidFill>
            <a:schemeClr val="bg2">
              <a:lumMod val="90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57012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3F13E6C-356B-1C4D-8D5D-0C03AFAD2286}"/>
              </a:ext>
            </a:extLst>
          </p:cNvPr>
          <p:cNvSpPr/>
          <p:nvPr/>
        </p:nvSpPr>
        <p:spPr>
          <a:xfrm>
            <a:off x="520702" y="1285874"/>
            <a:ext cx="347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Schizophrenia</a:t>
            </a:r>
          </a:p>
        </p:txBody>
      </p:sp>
      <p:sp>
        <p:nvSpPr>
          <p:cNvPr id="3" name="Oval 2">
            <a:extLst>
              <a:ext uri="{FF2B5EF4-FFF2-40B4-BE49-F238E27FC236}">
                <a16:creationId xmlns:a16="http://schemas.microsoft.com/office/drawing/2014/main" id="{53405D66-DDC5-6B4B-BE0A-D2326ACD0F35}"/>
              </a:ext>
            </a:extLst>
          </p:cNvPr>
          <p:cNvSpPr/>
          <p:nvPr/>
        </p:nvSpPr>
        <p:spPr>
          <a:xfrm>
            <a:off x="5700713" y="1271587"/>
            <a:ext cx="30861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Schizophrenia</a:t>
            </a:r>
          </a:p>
        </p:txBody>
      </p:sp>
      <p:sp>
        <p:nvSpPr>
          <p:cNvPr id="4" name="Oval 3">
            <a:extLst>
              <a:ext uri="{FF2B5EF4-FFF2-40B4-BE49-F238E27FC236}">
                <a16:creationId xmlns:a16="http://schemas.microsoft.com/office/drawing/2014/main" id="{226F3EE8-195A-5040-A6B3-C4C47765DE6A}"/>
              </a:ext>
            </a:extLst>
          </p:cNvPr>
          <p:cNvSpPr/>
          <p:nvPr/>
        </p:nvSpPr>
        <p:spPr>
          <a:xfrm>
            <a:off x="5700713" y="3886200"/>
            <a:ext cx="3086100" cy="1708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Anorexia Nervosa</a:t>
            </a:r>
          </a:p>
        </p:txBody>
      </p:sp>
      <p:sp>
        <p:nvSpPr>
          <p:cNvPr id="5" name="Oval 4">
            <a:extLst>
              <a:ext uri="{FF2B5EF4-FFF2-40B4-BE49-F238E27FC236}">
                <a16:creationId xmlns:a16="http://schemas.microsoft.com/office/drawing/2014/main" id="{022461BD-C199-E347-ABEC-1E5AFB0EFCD5}"/>
              </a:ext>
            </a:extLst>
          </p:cNvPr>
          <p:cNvSpPr/>
          <p:nvPr/>
        </p:nvSpPr>
        <p:spPr>
          <a:xfrm>
            <a:off x="520702" y="3886201"/>
            <a:ext cx="3479800"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Anorexia Nervosa</a:t>
            </a:r>
          </a:p>
        </p:txBody>
      </p:sp>
      <p:cxnSp>
        <p:nvCxnSpPr>
          <p:cNvPr id="6" name="Straight Arrow Connector 5">
            <a:extLst>
              <a:ext uri="{FF2B5EF4-FFF2-40B4-BE49-F238E27FC236}">
                <a16:creationId xmlns:a16="http://schemas.microsoft.com/office/drawing/2014/main" id="{85F6D12F-DA88-6442-8AE7-81ADD11DE27D}"/>
              </a:ext>
            </a:extLst>
          </p:cNvPr>
          <p:cNvCxnSpPr>
            <a:cxnSpLocks/>
            <a:endCxn id="3" idx="2"/>
          </p:cNvCxnSpPr>
          <p:nvPr/>
        </p:nvCxnSpPr>
        <p:spPr>
          <a:xfrm flipV="1">
            <a:off x="4000500" y="2071687"/>
            <a:ext cx="1700213" cy="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C3625E-D56C-EA42-8359-EF173DE12039}"/>
              </a:ext>
            </a:extLst>
          </p:cNvPr>
          <p:cNvCxnSpPr>
            <a:cxnSpLocks/>
            <a:stCxn id="5" idx="6"/>
            <a:endCxn id="4" idx="2"/>
          </p:cNvCxnSpPr>
          <p:nvPr/>
        </p:nvCxnSpPr>
        <p:spPr>
          <a:xfrm>
            <a:off x="4000500" y="4740275"/>
            <a:ext cx="170021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89E4813-FCCE-C640-8FC9-ECB6FDD0DFFB}"/>
              </a:ext>
            </a:extLst>
          </p:cNvPr>
          <p:cNvSpPr/>
          <p:nvPr/>
        </p:nvSpPr>
        <p:spPr>
          <a:xfrm>
            <a:off x="225443" y="968892"/>
            <a:ext cx="8737803" cy="1931468"/>
          </a:xfrm>
          <a:prstGeom prst="rect">
            <a:avLst/>
          </a:prstGeom>
          <a:solidFill>
            <a:schemeClr val="accent3">
              <a:lumMod val="40000"/>
              <a:lumOff val="60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Rectangle 12">
            <a:extLst>
              <a:ext uri="{FF2B5EF4-FFF2-40B4-BE49-F238E27FC236}">
                <a16:creationId xmlns:a16="http://schemas.microsoft.com/office/drawing/2014/main" id="{3FB4043A-39D0-BE40-A17E-B7CC1DFBEC82}"/>
              </a:ext>
            </a:extLst>
          </p:cNvPr>
          <p:cNvSpPr/>
          <p:nvPr/>
        </p:nvSpPr>
        <p:spPr>
          <a:xfrm>
            <a:off x="225443" y="3672468"/>
            <a:ext cx="8737803" cy="1917182"/>
          </a:xfrm>
          <a:prstGeom prst="rect">
            <a:avLst/>
          </a:prstGeom>
          <a:solidFill>
            <a:schemeClr val="bg1">
              <a:lumMod val="75000"/>
              <a:alpha val="5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4126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3F13E6C-356B-1C4D-8D5D-0C03AFAD2286}"/>
              </a:ext>
            </a:extLst>
          </p:cNvPr>
          <p:cNvSpPr/>
          <p:nvPr/>
        </p:nvSpPr>
        <p:spPr>
          <a:xfrm>
            <a:off x="520702" y="1285874"/>
            <a:ext cx="347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Schizophrenia</a:t>
            </a:r>
          </a:p>
        </p:txBody>
      </p:sp>
      <p:sp>
        <p:nvSpPr>
          <p:cNvPr id="3" name="Oval 2">
            <a:extLst>
              <a:ext uri="{FF2B5EF4-FFF2-40B4-BE49-F238E27FC236}">
                <a16:creationId xmlns:a16="http://schemas.microsoft.com/office/drawing/2014/main" id="{53405D66-DDC5-6B4B-BE0A-D2326ACD0F35}"/>
              </a:ext>
            </a:extLst>
          </p:cNvPr>
          <p:cNvSpPr/>
          <p:nvPr/>
        </p:nvSpPr>
        <p:spPr>
          <a:xfrm>
            <a:off x="5700713" y="1271587"/>
            <a:ext cx="30861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Schizophrenia</a:t>
            </a:r>
          </a:p>
        </p:txBody>
      </p:sp>
      <p:sp>
        <p:nvSpPr>
          <p:cNvPr id="4" name="Oval 3">
            <a:extLst>
              <a:ext uri="{FF2B5EF4-FFF2-40B4-BE49-F238E27FC236}">
                <a16:creationId xmlns:a16="http://schemas.microsoft.com/office/drawing/2014/main" id="{226F3EE8-195A-5040-A6B3-C4C47765DE6A}"/>
              </a:ext>
            </a:extLst>
          </p:cNvPr>
          <p:cNvSpPr/>
          <p:nvPr/>
        </p:nvSpPr>
        <p:spPr>
          <a:xfrm>
            <a:off x="5700713" y="3886200"/>
            <a:ext cx="3086100" cy="1708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Late Onset Anorexia Nervosa</a:t>
            </a:r>
          </a:p>
        </p:txBody>
      </p:sp>
      <p:sp>
        <p:nvSpPr>
          <p:cNvPr id="5" name="Oval 4">
            <a:extLst>
              <a:ext uri="{FF2B5EF4-FFF2-40B4-BE49-F238E27FC236}">
                <a16:creationId xmlns:a16="http://schemas.microsoft.com/office/drawing/2014/main" id="{022461BD-C199-E347-ABEC-1E5AFB0EFCD5}"/>
              </a:ext>
            </a:extLst>
          </p:cNvPr>
          <p:cNvSpPr/>
          <p:nvPr/>
        </p:nvSpPr>
        <p:spPr>
          <a:xfrm>
            <a:off x="520702" y="3886201"/>
            <a:ext cx="3479800"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700" dirty="0"/>
              <a:t>Genetics of Early Onset Anorexia Nervosa</a:t>
            </a:r>
          </a:p>
        </p:txBody>
      </p:sp>
      <p:cxnSp>
        <p:nvCxnSpPr>
          <p:cNvPr id="6" name="Straight Arrow Connector 5">
            <a:extLst>
              <a:ext uri="{FF2B5EF4-FFF2-40B4-BE49-F238E27FC236}">
                <a16:creationId xmlns:a16="http://schemas.microsoft.com/office/drawing/2014/main" id="{85F6D12F-DA88-6442-8AE7-81ADD11DE27D}"/>
              </a:ext>
            </a:extLst>
          </p:cNvPr>
          <p:cNvCxnSpPr>
            <a:cxnSpLocks/>
            <a:endCxn id="3" idx="2"/>
          </p:cNvCxnSpPr>
          <p:nvPr/>
        </p:nvCxnSpPr>
        <p:spPr>
          <a:xfrm flipV="1">
            <a:off x="4000500" y="2071687"/>
            <a:ext cx="1700213" cy="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CEB426-0DBB-CF47-9571-EEFAECE3FF7D}"/>
              </a:ext>
            </a:extLst>
          </p:cNvPr>
          <p:cNvCxnSpPr>
            <a:cxnSpLocks/>
            <a:endCxn id="4" idx="2"/>
          </p:cNvCxnSpPr>
          <p:nvPr/>
        </p:nvCxnSpPr>
        <p:spPr>
          <a:xfrm>
            <a:off x="4000500" y="2071689"/>
            <a:ext cx="1700213" cy="266858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70F7CD-8208-144B-A5A5-52049B542854}"/>
              </a:ext>
            </a:extLst>
          </p:cNvPr>
          <p:cNvCxnSpPr>
            <a:cxnSpLocks/>
            <a:stCxn id="5" idx="6"/>
            <a:endCxn id="3" idx="2"/>
          </p:cNvCxnSpPr>
          <p:nvPr/>
        </p:nvCxnSpPr>
        <p:spPr>
          <a:xfrm flipV="1">
            <a:off x="4000500" y="2071689"/>
            <a:ext cx="1700213" cy="266858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C3625E-D56C-EA42-8359-EF173DE12039}"/>
              </a:ext>
            </a:extLst>
          </p:cNvPr>
          <p:cNvCxnSpPr>
            <a:cxnSpLocks/>
            <a:stCxn id="5" idx="6"/>
            <a:endCxn id="4" idx="2"/>
          </p:cNvCxnSpPr>
          <p:nvPr/>
        </p:nvCxnSpPr>
        <p:spPr>
          <a:xfrm>
            <a:off x="4000500" y="4740275"/>
            <a:ext cx="1700213"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33584E-56D0-724D-B2DF-7051E6F0EE71}"/>
              </a:ext>
            </a:extLst>
          </p:cNvPr>
          <p:cNvCxnSpPr>
            <a:cxnSpLocks/>
            <a:stCxn id="2" idx="4"/>
            <a:endCxn id="5" idx="0"/>
          </p:cNvCxnSpPr>
          <p:nvPr/>
        </p:nvCxnSpPr>
        <p:spPr>
          <a:xfrm>
            <a:off x="2260601" y="2886075"/>
            <a:ext cx="0" cy="1000126"/>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10AECB-E1A6-6F48-9E35-1C7CFA90F156}"/>
              </a:ext>
            </a:extLst>
          </p:cNvPr>
          <p:cNvCxnSpPr>
            <a:cxnSpLocks/>
          </p:cNvCxnSpPr>
          <p:nvPr/>
        </p:nvCxnSpPr>
        <p:spPr>
          <a:xfrm>
            <a:off x="7243763" y="2886073"/>
            <a:ext cx="0" cy="100012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93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61F4965-7950-1D44-9A2C-A6AF78D89EED}"/>
              </a:ext>
            </a:extLst>
          </p:cNvPr>
          <p:cNvPicPr>
            <a:picLocks noChangeAspect="1"/>
          </p:cNvPicPr>
          <p:nvPr/>
        </p:nvPicPr>
        <p:blipFill rotWithShape="1">
          <a:blip r:embed="rId3">
            <a:extLst>
              <a:ext uri="{28A0092B-C50C-407E-A947-70E740481C1C}">
                <a14:useLocalDpi xmlns:a14="http://schemas.microsoft.com/office/drawing/2010/main" val="0"/>
              </a:ext>
            </a:extLst>
          </a:blip>
          <a:srcRect t="2729" b="4282"/>
          <a:stretch/>
        </p:blipFill>
        <p:spPr>
          <a:xfrm>
            <a:off x="-1" y="2606740"/>
            <a:ext cx="4821079" cy="1881497"/>
          </a:xfrm>
          <a:prstGeom prst="rect">
            <a:avLst/>
          </a:prstGeom>
        </p:spPr>
      </p:pic>
      <p:pic>
        <p:nvPicPr>
          <p:cNvPr id="29" name="Picture 28">
            <a:extLst>
              <a:ext uri="{FF2B5EF4-FFF2-40B4-BE49-F238E27FC236}">
                <a16:creationId xmlns:a16="http://schemas.microsoft.com/office/drawing/2014/main" id="{6E0685DC-54E0-324F-9C5A-B585BE20476F}"/>
              </a:ext>
            </a:extLst>
          </p:cNvPr>
          <p:cNvPicPr>
            <a:picLocks noChangeAspect="1"/>
          </p:cNvPicPr>
          <p:nvPr/>
        </p:nvPicPr>
        <p:blipFill rotWithShape="1">
          <a:blip r:embed="rId4">
            <a:extLst>
              <a:ext uri="{28A0092B-C50C-407E-A947-70E740481C1C}">
                <a14:useLocalDpi xmlns:a14="http://schemas.microsoft.com/office/drawing/2010/main" val="0"/>
              </a:ext>
            </a:extLst>
          </a:blip>
          <a:srcRect b="3260"/>
          <a:stretch/>
        </p:blipFill>
        <p:spPr>
          <a:xfrm>
            <a:off x="0" y="857250"/>
            <a:ext cx="5430416" cy="1525555"/>
          </a:xfrm>
          <a:prstGeom prst="rect">
            <a:avLst/>
          </a:prstGeom>
        </p:spPr>
      </p:pic>
      <p:pic>
        <p:nvPicPr>
          <p:cNvPr id="15" name="Picture 14">
            <a:extLst>
              <a:ext uri="{FF2B5EF4-FFF2-40B4-BE49-F238E27FC236}">
                <a16:creationId xmlns:a16="http://schemas.microsoft.com/office/drawing/2014/main" id="{B0245BBE-8072-544F-B581-667A03C5F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457" y="3547488"/>
            <a:ext cx="4512543" cy="1427009"/>
          </a:xfrm>
          <a:prstGeom prst="rect">
            <a:avLst/>
          </a:prstGeom>
        </p:spPr>
      </p:pic>
      <p:pic>
        <p:nvPicPr>
          <p:cNvPr id="3" name="Picture 2">
            <a:extLst>
              <a:ext uri="{FF2B5EF4-FFF2-40B4-BE49-F238E27FC236}">
                <a16:creationId xmlns:a16="http://schemas.microsoft.com/office/drawing/2014/main" id="{E39179D7-3D4C-A64C-B09E-3EB8A0A6E1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0415" y="1073363"/>
            <a:ext cx="3713585" cy="1919102"/>
          </a:xfrm>
          <a:prstGeom prst="rect">
            <a:avLst/>
          </a:prstGeom>
        </p:spPr>
      </p:pic>
      <p:pic>
        <p:nvPicPr>
          <p:cNvPr id="5" name="Picture 4">
            <a:extLst>
              <a:ext uri="{FF2B5EF4-FFF2-40B4-BE49-F238E27FC236}">
                <a16:creationId xmlns:a16="http://schemas.microsoft.com/office/drawing/2014/main" id="{77211D74-6556-D94B-A0D2-E6961DCE2B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7" y="4916716"/>
            <a:ext cx="3524865" cy="1805771"/>
          </a:xfrm>
          <a:prstGeom prst="rect">
            <a:avLst/>
          </a:prstGeom>
        </p:spPr>
      </p:pic>
      <p:pic>
        <p:nvPicPr>
          <p:cNvPr id="7" name="Picture 6">
            <a:extLst>
              <a:ext uri="{FF2B5EF4-FFF2-40B4-BE49-F238E27FC236}">
                <a16:creationId xmlns:a16="http://schemas.microsoft.com/office/drawing/2014/main" id="{8347D37F-B6C7-1241-929C-840D5B6CD7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1408" y="4941293"/>
            <a:ext cx="4945895" cy="1872044"/>
          </a:xfrm>
          <a:prstGeom prst="rect">
            <a:avLst/>
          </a:prstGeom>
        </p:spPr>
      </p:pic>
    </p:spTree>
    <p:extLst>
      <p:ext uri="{BB962C8B-B14F-4D97-AF65-F5344CB8AC3E}">
        <p14:creationId xmlns:p14="http://schemas.microsoft.com/office/powerpoint/2010/main" val="96079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6467" y="967456"/>
            <a:ext cx="7543800" cy="1087040"/>
          </a:xfrm>
        </p:spPr>
        <p:txBody>
          <a:bodyPr>
            <a:normAutofit fontScale="90000"/>
          </a:bodyPr>
          <a:lstStyle/>
          <a:p>
            <a:pPr algn="ctr"/>
            <a:r>
              <a:rPr lang="en-US" dirty="0"/>
              <a:t>The gradual realization that human complex traits are associated with </a:t>
            </a:r>
            <a:r>
              <a:rPr lang="en-US" b="1" i="1" dirty="0"/>
              <a:t>many</a:t>
            </a:r>
            <a:r>
              <a:rPr lang="en-US" dirty="0"/>
              <a:t> genes</a:t>
            </a:r>
          </a:p>
        </p:txBody>
      </p:sp>
      <p:pic>
        <p:nvPicPr>
          <p:cNvPr id="7" name="Content Placeholder 6"/>
          <p:cNvPicPr>
            <a:picLocks noGrp="1" noChangeAspect="1"/>
          </p:cNvPicPr>
          <p:nvPr>
            <p:ph sz="half" idx="4294967295"/>
          </p:nvPr>
        </p:nvPicPr>
        <p:blipFill>
          <a:blip r:embed="rId3"/>
          <a:stretch>
            <a:fillRect/>
          </a:stretch>
        </p:blipFill>
        <p:spPr>
          <a:xfrm>
            <a:off x="0" y="2871660"/>
            <a:ext cx="4369658" cy="3236159"/>
          </a:xfrm>
          <a:prstGeom prst="rect">
            <a:avLst/>
          </a:prstGeom>
        </p:spPr>
      </p:pic>
      <p:pic>
        <p:nvPicPr>
          <p:cNvPr id="8" name="Content Placeholder 7"/>
          <p:cNvPicPr>
            <a:picLocks noGrp="1" noChangeAspect="1"/>
          </p:cNvPicPr>
          <p:nvPr>
            <p:ph sz="half" idx="4294967295"/>
          </p:nvPr>
        </p:nvPicPr>
        <p:blipFill>
          <a:blip r:embed="rId4"/>
          <a:stretch>
            <a:fillRect/>
          </a:stretch>
        </p:blipFill>
        <p:spPr>
          <a:xfrm>
            <a:off x="4829257" y="3010159"/>
            <a:ext cx="4288032" cy="3019547"/>
          </a:xfrm>
          <a:prstGeom prst="rect">
            <a:avLst/>
          </a:prstGeom>
        </p:spPr>
      </p:pic>
      <p:sp>
        <p:nvSpPr>
          <p:cNvPr id="2" name="TextBox 1">
            <a:extLst>
              <a:ext uri="{FF2B5EF4-FFF2-40B4-BE49-F238E27FC236}">
                <a16:creationId xmlns:a16="http://schemas.microsoft.com/office/drawing/2014/main" id="{8237C58E-F8D6-7147-A24B-44B6473FE129}"/>
              </a:ext>
            </a:extLst>
          </p:cNvPr>
          <p:cNvSpPr txBox="1"/>
          <p:nvPr/>
        </p:nvSpPr>
        <p:spPr>
          <a:xfrm>
            <a:off x="669379" y="2770398"/>
            <a:ext cx="2412124" cy="323165"/>
          </a:xfrm>
          <a:prstGeom prst="rect">
            <a:avLst/>
          </a:prstGeom>
          <a:noFill/>
        </p:spPr>
        <p:txBody>
          <a:bodyPr wrap="square" rtlCol="0">
            <a:spAutoFit/>
          </a:bodyPr>
          <a:lstStyle/>
          <a:p>
            <a:pPr algn="ctr"/>
            <a:r>
              <a:rPr lang="en-US" sz="1500" dirty="0"/>
              <a:t>Complex Traits</a:t>
            </a:r>
          </a:p>
        </p:txBody>
      </p:sp>
      <p:sp>
        <p:nvSpPr>
          <p:cNvPr id="11" name="TextBox 10">
            <a:extLst>
              <a:ext uri="{FF2B5EF4-FFF2-40B4-BE49-F238E27FC236}">
                <a16:creationId xmlns:a16="http://schemas.microsoft.com/office/drawing/2014/main" id="{16AFC6A5-3B8E-8B48-9085-CADBE881FEEC}"/>
              </a:ext>
            </a:extLst>
          </p:cNvPr>
          <p:cNvSpPr txBox="1"/>
          <p:nvPr/>
        </p:nvSpPr>
        <p:spPr>
          <a:xfrm>
            <a:off x="6245567" y="2733161"/>
            <a:ext cx="2412124" cy="323165"/>
          </a:xfrm>
          <a:prstGeom prst="rect">
            <a:avLst/>
          </a:prstGeom>
          <a:noFill/>
        </p:spPr>
        <p:txBody>
          <a:bodyPr wrap="square" rtlCol="0">
            <a:spAutoFit/>
          </a:bodyPr>
          <a:lstStyle/>
          <a:p>
            <a:pPr algn="ctr"/>
            <a:r>
              <a:rPr lang="en-US" sz="1500" dirty="0"/>
              <a:t>Disease Traits</a:t>
            </a:r>
          </a:p>
        </p:txBody>
      </p:sp>
      <p:sp>
        <p:nvSpPr>
          <p:cNvPr id="12" name="TextBox 11">
            <a:extLst>
              <a:ext uri="{FF2B5EF4-FFF2-40B4-BE49-F238E27FC236}">
                <a16:creationId xmlns:a16="http://schemas.microsoft.com/office/drawing/2014/main" id="{45594611-1A44-0643-810E-315868F1CA47}"/>
              </a:ext>
            </a:extLst>
          </p:cNvPr>
          <p:cNvSpPr txBox="1"/>
          <p:nvPr/>
        </p:nvSpPr>
        <p:spPr>
          <a:xfrm>
            <a:off x="7164014" y="6488668"/>
            <a:ext cx="2005101" cy="369332"/>
          </a:xfrm>
          <a:prstGeom prst="rect">
            <a:avLst/>
          </a:prstGeom>
          <a:noFill/>
        </p:spPr>
        <p:txBody>
          <a:bodyPr wrap="none" rtlCol="0">
            <a:spAutoFit/>
          </a:bodyPr>
          <a:lstStyle/>
          <a:p>
            <a:r>
              <a:rPr lang="en-US" dirty="0"/>
              <a:t>Kendler et al., 2012</a:t>
            </a:r>
          </a:p>
        </p:txBody>
      </p:sp>
      <p:sp>
        <p:nvSpPr>
          <p:cNvPr id="3" name="TextBox 2">
            <a:extLst>
              <a:ext uri="{FF2B5EF4-FFF2-40B4-BE49-F238E27FC236}">
                <a16:creationId xmlns:a16="http://schemas.microsoft.com/office/drawing/2014/main" id="{BF7EE93C-957C-AA4F-A343-C62D495A0A12}"/>
              </a:ext>
            </a:extLst>
          </p:cNvPr>
          <p:cNvSpPr txBox="1"/>
          <p:nvPr/>
        </p:nvSpPr>
        <p:spPr>
          <a:xfrm>
            <a:off x="1347106" y="5830819"/>
            <a:ext cx="1861457" cy="300082"/>
          </a:xfrm>
          <a:prstGeom prst="rect">
            <a:avLst/>
          </a:prstGeom>
          <a:solidFill>
            <a:schemeClr val="bg1"/>
          </a:solidFill>
        </p:spPr>
        <p:txBody>
          <a:bodyPr wrap="square" rtlCol="0">
            <a:spAutoFit/>
          </a:bodyPr>
          <a:lstStyle/>
          <a:p>
            <a:r>
              <a:rPr lang="en-US" sz="1350" dirty="0"/>
              <a:t>Discovery Sample Size</a:t>
            </a:r>
          </a:p>
        </p:txBody>
      </p:sp>
      <p:sp>
        <p:nvSpPr>
          <p:cNvPr id="10" name="TextBox 9">
            <a:extLst>
              <a:ext uri="{FF2B5EF4-FFF2-40B4-BE49-F238E27FC236}">
                <a16:creationId xmlns:a16="http://schemas.microsoft.com/office/drawing/2014/main" id="{A7D11452-479C-8842-879A-84B1B8CC7848}"/>
              </a:ext>
            </a:extLst>
          </p:cNvPr>
          <p:cNvSpPr txBox="1"/>
          <p:nvPr/>
        </p:nvSpPr>
        <p:spPr>
          <a:xfrm>
            <a:off x="6520899" y="5891206"/>
            <a:ext cx="1861457" cy="300082"/>
          </a:xfrm>
          <a:prstGeom prst="rect">
            <a:avLst/>
          </a:prstGeom>
          <a:solidFill>
            <a:schemeClr val="bg1"/>
          </a:solidFill>
        </p:spPr>
        <p:txBody>
          <a:bodyPr wrap="square" rtlCol="0">
            <a:spAutoFit/>
          </a:bodyPr>
          <a:lstStyle/>
          <a:p>
            <a:r>
              <a:rPr lang="en-US" sz="1350" dirty="0"/>
              <a:t>Discovery Sample Size</a:t>
            </a:r>
          </a:p>
        </p:txBody>
      </p:sp>
    </p:spTree>
    <p:extLst>
      <p:ext uri="{BB962C8B-B14F-4D97-AF65-F5344CB8AC3E}">
        <p14:creationId xmlns:p14="http://schemas.microsoft.com/office/powerpoint/2010/main" val="184654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40BC4B-7177-D348-AF7B-5E65379ADFEC}"/>
              </a:ext>
            </a:extLst>
          </p:cNvPr>
          <p:cNvSpPr/>
          <p:nvPr/>
        </p:nvSpPr>
        <p:spPr>
          <a:xfrm>
            <a:off x="4915062" y="3444170"/>
            <a:ext cx="4315987" cy="1938992"/>
          </a:xfrm>
          <a:prstGeom prst="rect">
            <a:avLst/>
          </a:prstGeom>
        </p:spPr>
        <p:txBody>
          <a:bodyPr wrap="square">
            <a:spAutoFit/>
          </a:bodyPr>
          <a:lstStyle/>
          <a:p>
            <a:pPr algn="ctr"/>
            <a:r>
              <a:rPr lang="en-US" sz="3000"/>
              <a:t>Traits are highly polygenic, so not simply a matter of identifying ~5 overlapping genes</a:t>
            </a:r>
          </a:p>
        </p:txBody>
      </p:sp>
      <p:sp>
        <p:nvSpPr>
          <p:cNvPr id="9" name="TextBox 8">
            <a:extLst>
              <a:ext uri="{FF2B5EF4-FFF2-40B4-BE49-F238E27FC236}">
                <a16:creationId xmlns:a16="http://schemas.microsoft.com/office/drawing/2014/main" id="{E140520E-2B1D-CC44-9CD6-A24954051510}"/>
              </a:ext>
            </a:extLst>
          </p:cNvPr>
          <p:cNvSpPr txBox="1"/>
          <p:nvPr/>
        </p:nvSpPr>
        <p:spPr>
          <a:xfrm>
            <a:off x="1746745" y="2379704"/>
            <a:ext cx="1669774" cy="300082"/>
          </a:xfrm>
          <a:prstGeom prst="rect">
            <a:avLst/>
          </a:prstGeom>
          <a:noFill/>
        </p:spPr>
        <p:txBody>
          <a:bodyPr wrap="square" rtlCol="0">
            <a:spAutoFit/>
          </a:bodyPr>
          <a:lstStyle/>
          <a:p>
            <a:r>
              <a:rPr lang="en-US" sz="1350" dirty="0"/>
              <a:t>Schizophrenia</a:t>
            </a:r>
          </a:p>
        </p:txBody>
      </p:sp>
      <p:pic>
        <p:nvPicPr>
          <p:cNvPr id="3" name="Picture 2">
            <a:extLst>
              <a:ext uri="{FF2B5EF4-FFF2-40B4-BE49-F238E27FC236}">
                <a16:creationId xmlns:a16="http://schemas.microsoft.com/office/drawing/2014/main" id="{2F2131CA-0E36-FC40-BD88-AF9B79A4C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344" y="857250"/>
            <a:ext cx="4527656" cy="2660700"/>
          </a:xfrm>
          <a:prstGeom prst="rect">
            <a:avLst/>
          </a:prstGeom>
        </p:spPr>
      </p:pic>
      <p:pic>
        <p:nvPicPr>
          <p:cNvPr id="6" name="Picture 5">
            <a:extLst>
              <a:ext uri="{FF2B5EF4-FFF2-40B4-BE49-F238E27FC236}">
                <a16:creationId xmlns:a16="http://schemas.microsoft.com/office/drawing/2014/main" id="{432793E6-70D5-084A-BFB7-5A5D7F66D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65940"/>
            <a:ext cx="4712300" cy="2675153"/>
          </a:xfrm>
          <a:prstGeom prst="rect">
            <a:avLst/>
          </a:prstGeom>
        </p:spPr>
      </p:pic>
      <p:sp>
        <p:nvSpPr>
          <p:cNvPr id="10" name="TextBox 9">
            <a:extLst>
              <a:ext uri="{FF2B5EF4-FFF2-40B4-BE49-F238E27FC236}">
                <a16:creationId xmlns:a16="http://schemas.microsoft.com/office/drawing/2014/main" id="{F7AD5660-B236-7C48-B0D1-01B2EEC73D1F}"/>
              </a:ext>
            </a:extLst>
          </p:cNvPr>
          <p:cNvSpPr txBox="1"/>
          <p:nvPr/>
        </p:nvSpPr>
        <p:spPr>
          <a:xfrm>
            <a:off x="6555289" y="890505"/>
            <a:ext cx="1035533" cy="300082"/>
          </a:xfrm>
          <a:prstGeom prst="rect">
            <a:avLst/>
          </a:prstGeom>
          <a:solidFill>
            <a:schemeClr val="bg1"/>
          </a:solidFill>
        </p:spPr>
        <p:txBody>
          <a:bodyPr wrap="square" rtlCol="0">
            <a:spAutoFit/>
          </a:bodyPr>
          <a:lstStyle/>
          <a:p>
            <a:r>
              <a:rPr lang="en-US" sz="1350" dirty="0"/>
              <a:t>Depression</a:t>
            </a:r>
          </a:p>
        </p:txBody>
      </p:sp>
    </p:spTree>
    <p:extLst>
      <p:ext uri="{BB962C8B-B14F-4D97-AF65-F5344CB8AC3E}">
        <p14:creationId xmlns:p14="http://schemas.microsoft.com/office/powerpoint/2010/main" val="328350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FDD87-EC01-9D43-A4F7-DAE4AD395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75" y="1197908"/>
            <a:ext cx="7123922" cy="2795954"/>
          </a:xfrm>
          <a:prstGeom prst="rect">
            <a:avLst/>
          </a:prstGeom>
        </p:spPr>
      </p:pic>
      <p:sp>
        <p:nvSpPr>
          <p:cNvPr id="7" name="TextBox 6">
            <a:extLst>
              <a:ext uri="{FF2B5EF4-FFF2-40B4-BE49-F238E27FC236}">
                <a16:creationId xmlns:a16="http://schemas.microsoft.com/office/drawing/2014/main" id="{419429A0-2D06-D54F-A439-0CABFAE0F88C}"/>
              </a:ext>
            </a:extLst>
          </p:cNvPr>
          <p:cNvSpPr txBox="1"/>
          <p:nvPr/>
        </p:nvSpPr>
        <p:spPr>
          <a:xfrm>
            <a:off x="334403" y="4334522"/>
            <a:ext cx="8580666"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Estimates genetic correlations between samples with varying degrees of sample overlap using publicly available data</a:t>
            </a:r>
          </a:p>
        </p:txBody>
      </p:sp>
    </p:spTree>
    <p:extLst>
      <p:ext uri="{BB962C8B-B14F-4D97-AF65-F5344CB8AC3E}">
        <p14:creationId xmlns:p14="http://schemas.microsoft.com/office/powerpoint/2010/main" val="346338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816" y="199532"/>
            <a:ext cx="8967690" cy="994172"/>
          </a:xfrm>
        </p:spPr>
        <p:txBody>
          <a:bodyPr>
            <a:noAutofit/>
          </a:bodyPr>
          <a:lstStyle/>
          <a:p>
            <a:pPr algn="ctr"/>
            <a:r>
              <a:rPr lang="en-US" sz="3600" dirty="0"/>
              <a:t>Pervasive (Statistical) Pleiotropy Necessitates Methods for Analyzing Joint Genetic Architecture</a:t>
            </a:r>
          </a:p>
        </p:txBody>
      </p:sp>
      <p:pic>
        <p:nvPicPr>
          <p:cNvPr id="8" name="Picture 7"/>
          <p:cNvPicPr>
            <a:picLocks noChangeAspect="1"/>
          </p:cNvPicPr>
          <p:nvPr/>
        </p:nvPicPr>
        <p:blipFill>
          <a:blip r:embed="rId2"/>
          <a:stretch>
            <a:fillRect/>
          </a:stretch>
        </p:blipFill>
        <p:spPr>
          <a:xfrm>
            <a:off x="4748885" y="2446113"/>
            <a:ext cx="4261764" cy="3365500"/>
          </a:xfrm>
          <a:prstGeom prst="rect">
            <a:avLst/>
          </a:prstGeom>
        </p:spPr>
      </p:pic>
      <p:pic>
        <p:nvPicPr>
          <p:cNvPr id="10" name="Picture 9"/>
          <p:cNvPicPr>
            <a:picLocks noChangeAspect="1"/>
          </p:cNvPicPr>
          <p:nvPr/>
        </p:nvPicPr>
        <p:blipFill>
          <a:blip r:embed="rId3"/>
          <a:stretch>
            <a:fillRect/>
          </a:stretch>
        </p:blipFill>
        <p:spPr>
          <a:xfrm>
            <a:off x="0" y="2819401"/>
            <a:ext cx="4419654" cy="3119013"/>
          </a:xfrm>
          <a:prstGeom prst="rect">
            <a:avLst/>
          </a:prstGeom>
        </p:spPr>
      </p:pic>
      <p:pic>
        <p:nvPicPr>
          <p:cNvPr id="11" name="Picture 10"/>
          <p:cNvPicPr>
            <a:picLocks noChangeAspect="1"/>
          </p:cNvPicPr>
          <p:nvPr/>
        </p:nvPicPr>
        <p:blipFill>
          <a:blip r:embed="rId4"/>
          <a:stretch>
            <a:fillRect/>
          </a:stretch>
        </p:blipFill>
        <p:spPr>
          <a:xfrm>
            <a:off x="2705101" y="2140382"/>
            <a:ext cx="3080131" cy="735403"/>
          </a:xfrm>
          <a:prstGeom prst="rect">
            <a:avLst/>
          </a:prstGeom>
        </p:spPr>
      </p:pic>
      <p:pic>
        <p:nvPicPr>
          <p:cNvPr id="12" name="Picture 11"/>
          <p:cNvPicPr>
            <a:picLocks noChangeAspect="1"/>
          </p:cNvPicPr>
          <p:nvPr/>
        </p:nvPicPr>
        <p:blipFill>
          <a:blip r:embed="rId5"/>
          <a:stretch>
            <a:fillRect/>
          </a:stretch>
        </p:blipFill>
        <p:spPr>
          <a:xfrm>
            <a:off x="2705101" y="5765814"/>
            <a:ext cx="3534965" cy="252789"/>
          </a:xfrm>
          <a:prstGeom prst="rect">
            <a:avLst/>
          </a:prstGeom>
        </p:spPr>
      </p:pic>
    </p:spTree>
    <p:extLst>
      <p:ext uri="{BB962C8B-B14F-4D97-AF65-F5344CB8AC3E}">
        <p14:creationId xmlns:p14="http://schemas.microsoft.com/office/powerpoint/2010/main" val="116599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80B5-4498-AA49-BB5C-77897497F80E}"/>
              </a:ext>
            </a:extLst>
          </p:cNvPr>
          <p:cNvSpPr>
            <a:spLocks noGrp="1"/>
          </p:cNvSpPr>
          <p:nvPr>
            <p:ph type="title"/>
          </p:nvPr>
        </p:nvSpPr>
        <p:spPr>
          <a:xfrm>
            <a:off x="0" y="574862"/>
            <a:ext cx="7886700" cy="994172"/>
          </a:xfrm>
        </p:spPr>
        <p:txBody>
          <a:bodyPr/>
          <a:lstStyle/>
          <a:p>
            <a:r>
              <a:rPr lang="en-US" dirty="0"/>
              <a:t>Background</a:t>
            </a:r>
          </a:p>
        </p:txBody>
      </p:sp>
      <p:sp>
        <p:nvSpPr>
          <p:cNvPr id="3" name="Content Placeholder 2">
            <a:extLst>
              <a:ext uri="{FF2B5EF4-FFF2-40B4-BE49-F238E27FC236}">
                <a16:creationId xmlns:a16="http://schemas.microsoft.com/office/drawing/2014/main" id="{3B3E1A1F-DC12-A043-8E4C-FC0BBDE45CA3}"/>
              </a:ext>
            </a:extLst>
          </p:cNvPr>
          <p:cNvSpPr>
            <a:spLocks noGrp="1"/>
          </p:cNvSpPr>
          <p:nvPr>
            <p:ph idx="1"/>
          </p:nvPr>
        </p:nvSpPr>
        <p:spPr>
          <a:xfrm>
            <a:off x="0" y="1754091"/>
            <a:ext cx="9144000" cy="3322334"/>
          </a:xfrm>
        </p:spPr>
        <p:txBody>
          <a:bodyPr>
            <a:noAutofit/>
          </a:bodyPr>
          <a:lstStyle/>
          <a:p>
            <a:r>
              <a:rPr lang="en-US" sz="2400" dirty="0"/>
              <a:t>Genome-wide methods are clearly suggestive of both high polygenicity and pervasive pleiotropy </a:t>
            </a:r>
          </a:p>
          <a:p>
            <a:endParaRPr lang="en-US" sz="2400" dirty="0"/>
          </a:p>
          <a:p>
            <a:r>
              <a:rPr lang="en-US" sz="2400" b="1" dirty="0"/>
              <a:t>Genetic correlations as data to be modeled, not simply results by themselves</a:t>
            </a:r>
          </a:p>
          <a:p>
            <a:pPr lvl="1"/>
            <a:r>
              <a:rPr lang="en-US" dirty="0"/>
              <a:t>What data-generating process gave rise to the correlations?</a:t>
            </a:r>
          </a:p>
          <a:p>
            <a:pPr marL="342900" lvl="1" indent="0">
              <a:buNone/>
            </a:pPr>
            <a:endParaRPr lang="en-US" dirty="0"/>
          </a:p>
          <a:p>
            <a:pPr lvl="1"/>
            <a:endParaRPr lang="en-US" dirty="0"/>
          </a:p>
          <a:p>
            <a:pPr marL="0" indent="0">
              <a:buNone/>
            </a:pPr>
            <a:endParaRPr lang="en-US" sz="2400" dirty="0"/>
          </a:p>
          <a:p>
            <a:endParaRPr lang="en-US" sz="2400" dirty="0"/>
          </a:p>
          <a:p>
            <a:pPr lvl="1"/>
            <a:endParaRPr lang="en-US" dirty="0"/>
          </a:p>
          <a:p>
            <a:pPr marL="0" indent="0">
              <a:buNone/>
            </a:pPr>
            <a:endParaRPr lang="en-US" sz="2400" dirty="0"/>
          </a:p>
        </p:txBody>
      </p:sp>
    </p:spTree>
    <p:extLst>
      <p:ext uri="{BB962C8B-B14F-4D97-AF65-F5344CB8AC3E}">
        <p14:creationId xmlns:p14="http://schemas.microsoft.com/office/powerpoint/2010/main" val="3834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9" y="669926"/>
            <a:ext cx="7886700" cy="987777"/>
          </a:xfrm>
        </p:spPr>
        <p:txBody>
          <a:bodyPr/>
          <a:lstStyle/>
          <a:p>
            <a:r>
              <a:rPr lang="en-US" dirty="0"/>
              <a:t>Genomic SEM</a:t>
            </a:r>
          </a:p>
        </p:txBody>
      </p:sp>
      <p:pic>
        <p:nvPicPr>
          <p:cNvPr id="4" name="Picture 3"/>
          <p:cNvPicPr>
            <a:picLocks noChangeAspect="1"/>
          </p:cNvPicPr>
          <p:nvPr/>
        </p:nvPicPr>
        <p:blipFill>
          <a:blip r:embed="rId2"/>
          <a:stretch>
            <a:fillRect/>
          </a:stretch>
        </p:blipFill>
        <p:spPr>
          <a:xfrm>
            <a:off x="242597" y="1825625"/>
            <a:ext cx="6430851" cy="2999074"/>
          </a:xfrm>
          <a:prstGeom prst="rect">
            <a:avLst/>
          </a:prstGeom>
          <a:ln>
            <a:noFill/>
          </a:ln>
          <a:effectLst>
            <a:outerShdw blurRad="292100" dist="139700" dir="2700000" algn="tl" rotWithShape="0">
              <a:srgbClr val="333333">
                <a:alpha val="65000"/>
              </a:srgbClr>
            </a:outerShdw>
          </a:effectLst>
        </p:spPr>
      </p:pic>
      <p:graphicFrame>
        <p:nvGraphicFramePr>
          <p:cNvPr id="6" name="Diagram 5"/>
          <p:cNvGraphicFramePr/>
          <p:nvPr/>
        </p:nvGraphicFramePr>
        <p:xfrm>
          <a:off x="5576047" y="2769533"/>
          <a:ext cx="3325355" cy="388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22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6904-04B0-F546-B094-2E3F0897C411}"/>
              </a:ext>
            </a:extLst>
          </p:cNvPr>
          <p:cNvSpPr>
            <a:spLocks noGrp="1"/>
          </p:cNvSpPr>
          <p:nvPr>
            <p:ph type="title"/>
          </p:nvPr>
        </p:nvSpPr>
        <p:spPr>
          <a:xfrm>
            <a:off x="0" y="598208"/>
            <a:ext cx="7886700" cy="987777"/>
          </a:xfrm>
        </p:spPr>
        <p:txBody>
          <a:bodyPr/>
          <a:lstStyle/>
          <a:p>
            <a:r>
              <a:rPr lang="en-US" dirty="0"/>
              <a:t>Our solution: </a:t>
            </a:r>
            <a:r>
              <a:rPr lang="en-US" dirty="0" err="1"/>
              <a:t>GenomicSEM</a:t>
            </a:r>
            <a:endParaRPr lang="en-US" dirty="0"/>
          </a:p>
        </p:txBody>
      </p:sp>
      <p:sp>
        <p:nvSpPr>
          <p:cNvPr id="3" name="Content Placeholder 2">
            <a:extLst>
              <a:ext uri="{FF2B5EF4-FFF2-40B4-BE49-F238E27FC236}">
                <a16:creationId xmlns:a16="http://schemas.microsoft.com/office/drawing/2014/main" id="{B6253085-D0B1-FD4D-8502-2FEF652589F8}"/>
              </a:ext>
            </a:extLst>
          </p:cNvPr>
          <p:cNvSpPr>
            <a:spLocks noGrp="1"/>
          </p:cNvSpPr>
          <p:nvPr>
            <p:ph idx="1"/>
          </p:nvPr>
        </p:nvSpPr>
        <p:spPr>
          <a:xfrm>
            <a:off x="216274" y="1861483"/>
            <a:ext cx="8927726" cy="4351338"/>
          </a:xfrm>
        </p:spPr>
        <p:txBody>
          <a:bodyPr>
            <a:noAutofit/>
          </a:bodyPr>
          <a:lstStyle/>
          <a:p>
            <a:r>
              <a:rPr lang="en-US" sz="2400" dirty="0"/>
              <a:t>Apply structural equation model to estimated genetic covariance matrices</a:t>
            </a:r>
          </a:p>
          <a:p>
            <a:pPr lvl="1"/>
            <a:r>
              <a:rPr lang="en-US" dirty="0"/>
              <a:t>Allows user to examine traits that could not be measured in the same sample</a:t>
            </a:r>
          </a:p>
          <a:p>
            <a:pPr marL="0" indent="0">
              <a:buNone/>
            </a:pPr>
            <a:endParaRPr lang="en-US" sz="2400" dirty="0"/>
          </a:p>
          <a:p>
            <a:r>
              <a:rPr lang="en-US" sz="2400" dirty="0"/>
              <a:t>Genomic SEM provides flexible framework for estimating limitless models using GWAS summary statistics </a:t>
            </a:r>
          </a:p>
          <a:p>
            <a:pPr lvl="1"/>
            <a:r>
              <a:rPr lang="en-US" dirty="0"/>
              <a:t>Can be applied to GWAS “</a:t>
            </a:r>
            <a:r>
              <a:rPr lang="en-US" dirty="0" err="1"/>
              <a:t>sumstats</a:t>
            </a:r>
            <a:r>
              <a:rPr lang="en-US" dirty="0"/>
              <a:t>” with varying and unknown degrees of overlap</a:t>
            </a:r>
          </a:p>
          <a:p>
            <a:endParaRPr lang="en-US" sz="2400" dirty="0"/>
          </a:p>
          <a:p>
            <a:endParaRPr lang="en-US" sz="2400" dirty="0"/>
          </a:p>
        </p:txBody>
      </p:sp>
    </p:spTree>
    <p:extLst>
      <p:ext uri="{BB962C8B-B14F-4D97-AF65-F5344CB8AC3E}">
        <p14:creationId xmlns:p14="http://schemas.microsoft.com/office/powerpoint/2010/main" val="399309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61450B-02A7-C040-8577-4F51E2FA8B3E}"/>
              </a:ext>
            </a:extLst>
          </p:cNvPr>
          <p:cNvSpPr txBox="1">
            <a:spLocks/>
          </p:cNvSpPr>
          <p:nvPr/>
        </p:nvSpPr>
        <p:spPr>
          <a:xfrm>
            <a:off x="-5906558" y="1580093"/>
            <a:ext cx="117729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p>
          <a:p>
            <a:endParaRPr lang="en-US" sz="2400"/>
          </a:p>
          <a:p>
            <a:pPr lvl="1"/>
            <a:endParaRPr lang="en-US"/>
          </a:p>
          <a:p>
            <a:pPr lvl="1"/>
            <a:endParaRPr lang="en-US"/>
          </a:p>
          <a:p>
            <a:pPr marL="0" indent="0">
              <a:buFont typeface="Arial" panose="020B0604020202020204" pitchFamily="34" charset="0"/>
              <a:buNone/>
            </a:pPr>
            <a:endParaRPr lang="en-US" sz="2400" dirty="0"/>
          </a:p>
        </p:txBody>
      </p:sp>
      <p:sp>
        <p:nvSpPr>
          <p:cNvPr id="5" name="Content Placeholder 2">
            <a:extLst>
              <a:ext uri="{FF2B5EF4-FFF2-40B4-BE49-F238E27FC236}">
                <a16:creationId xmlns:a16="http://schemas.microsoft.com/office/drawing/2014/main" id="{2B91068C-9C7D-7D49-8717-661EA1881B1B}"/>
              </a:ext>
            </a:extLst>
          </p:cNvPr>
          <p:cNvSpPr txBox="1">
            <a:spLocks/>
          </p:cNvSpPr>
          <p:nvPr/>
        </p:nvSpPr>
        <p:spPr>
          <a:xfrm>
            <a:off x="6400801" y="1030999"/>
            <a:ext cx="2743200" cy="5282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Genetic “heatmap” across 11 Major Psychiatric Disorders</a:t>
            </a:r>
          </a:p>
          <a:p>
            <a:pPr marL="0" indent="0" algn="ctr">
              <a:buNone/>
            </a:pPr>
            <a:endParaRPr lang="en-US" sz="2400" dirty="0"/>
          </a:p>
          <a:p>
            <a:pPr marL="0" indent="0" algn="ctr">
              <a:buNone/>
            </a:pPr>
            <a:r>
              <a:rPr lang="en-US" sz="2400" dirty="0"/>
              <a:t>Many of these disorders could not be measured in the same sample </a:t>
            </a:r>
          </a:p>
          <a:p>
            <a:pPr marL="0" indent="0" algn="ctr">
              <a:buNone/>
            </a:pPr>
            <a:endParaRPr lang="en-US" sz="2400" dirty="0"/>
          </a:p>
          <a:p>
            <a:pPr marL="0" indent="0" algn="ctr">
              <a:buNone/>
            </a:pPr>
            <a:r>
              <a:rPr lang="en-US" sz="2400" dirty="0"/>
              <a:t>Genomic SEM offers unique opportunity to model system of relationships across rare and mutually exclusive clinical presentations</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lvl="1"/>
            <a:endParaRPr lang="en-US" dirty="0"/>
          </a:p>
          <a:p>
            <a:endParaRPr lang="en-US" sz="2400" dirty="0"/>
          </a:p>
          <a:p>
            <a:endParaRPr lang="en-US" sz="2400" dirty="0"/>
          </a:p>
          <a:p>
            <a:endParaRPr lang="en-US" sz="2400" dirty="0"/>
          </a:p>
          <a:p>
            <a:endParaRPr lang="en-US" sz="2400" dirty="0"/>
          </a:p>
        </p:txBody>
      </p:sp>
      <p:pic>
        <p:nvPicPr>
          <p:cNvPr id="6" name="Picture 5">
            <a:extLst>
              <a:ext uri="{FF2B5EF4-FFF2-40B4-BE49-F238E27FC236}">
                <a16:creationId xmlns:a16="http://schemas.microsoft.com/office/drawing/2014/main" id="{0C14237C-13D2-9744-83D4-790F0D4646F4}"/>
              </a:ext>
            </a:extLst>
          </p:cNvPr>
          <p:cNvPicPr/>
          <p:nvPr/>
        </p:nvPicPr>
        <p:blipFill rotWithShape="1">
          <a:blip r:embed="rId2" cstate="print">
            <a:extLst>
              <a:ext uri="{28A0092B-C50C-407E-A947-70E740481C1C}">
                <a14:useLocalDpi xmlns:a14="http://schemas.microsoft.com/office/drawing/2010/main" val="0"/>
              </a:ext>
            </a:extLst>
          </a:blip>
          <a:srcRect l="29835" t="6401" r="34157" b="45470"/>
          <a:stretch/>
        </p:blipFill>
        <p:spPr>
          <a:xfrm>
            <a:off x="0" y="757236"/>
            <a:ext cx="6519334" cy="5830225"/>
          </a:xfrm>
          <a:prstGeom prst="rect">
            <a:avLst/>
          </a:prstGeom>
        </p:spPr>
      </p:pic>
    </p:spTree>
    <p:extLst>
      <p:ext uri="{BB962C8B-B14F-4D97-AF65-F5344CB8AC3E}">
        <p14:creationId xmlns:p14="http://schemas.microsoft.com/office/powerpoint/2010/main" val="397265588"/>
      </p:ext>
    </p:extLst>
  </p:cSld>
  <p:clrMapOvr>
    <a:masterClrMapping/>
  </p:clrMapOvr>
</p:sld>
</file>

<file path=ppt/theme/theme1.xml><?xml version="1.0" encoding="utf-8"?>
<a:theme xmlns:a="http://schemas.openxmlformats.org/drawingml/2006/main" name="defaul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id="{A5E1F82A-DE7D-44B8-B88A-914CD451DFC3}" vid="{EF7C6F5E-AB55-4A4F-A4E5-14BC91CE67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12132</TotalTime>
  <Words>828</Words>
  <Application>Microsoft Macintosh PowerPoint</Application>
  <PresentationFormat>On-screen Show (4:3)</PresentationFormat>
  <Paragraphs>105</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default</vt:lpstr>
      <vt:lpstr>Genomic Structural Equation Modeling: A Brief Introduction</vt:lpstr>
      <vt:lpstr>The gradual realization that human complex traits are associated with many genes</vt:lpstr>
      <vt:lpstr>PowerPoint Presentation</vt:lpstr>
      <vt:lpstr>PowerPoint Presentation</vt:lpstr>
      <vt:lpstr>Pervasive (Statistical) Pleiotropy Necessitates Methods for Analyzing Joint Genetic Architecture</vt:lpstr>
      <vt:lpstr>Background</vt:lpstr>
      <vt:lpstr>Genomic SEM</vt:lpstr>
      <vt:lpstr>Our solution: GenomicSEM</vt:lpstr>
      <vt:lpstr>PowerPoint Presentation</vt:lpstr>
      <vt:lpstr>Genetic Relationships Across Eleven Major Psychiatric disorders </vt:lpstr>
      <vt:lpstr>Genetic Relationships Across Eleven Major Psychiatric disorders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Ware</dc:creator>
  <cp:lastModifiedBy>Grotzinger, Andrew David</cp:lastModifiedBy>
  <cp:revision>292</cp:revision>
  <cp:lastPrinted>2017-05-09T12:26:32Z</cp:lastPrinted>
  <dcterms:created xsi:type="dcterms:W3CDTF">2017-05-03T14:30:22Z</dcterms:created>
  <dcterms:modified xsi:type="dcterms:W3CDTF">2021-04-26T22:24:56Z</dcterms:modified>
</cp:coreProperties>
</file>