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handoutMasterIdLst>
    <p:handoutMasterId r:id="rId62"/>
  </p:handoutMasterIdLst>
  <p:sldIdLst>
    <p:sldId id="424" r:id="rId2"/>
    <p:sldId id="661" r:id="rId3"/>
    <p:sldId id="662" r:id="rId4"/>
    <p:sldId id="650" r:id="rId5"/>
    <p:sldId id="462" r:id="rId6"/>
    <p:sldId id="304" r:id="rId7"/>
    <p:sldId id="303" r:id="rId8"/>
    <p:sldId id="315" r:id="rId9"/>
    <p:sldId id="316" r:id="rId10"/>
    <p:sldId id="317" r:id="rId11"/>
    <p:sldId id="318" r:id="rId12"/>
    <p:sldId id="319" r:id="rId13"/>
    <p:sldId id="320" r:id="rId14"/>
    <p:sldId id="669" r:id="rId15"/>
    <p:sldId id="311" r:id="rId16"/>
    <p:sldId id="312" r:id="rId17"/>
    <p:sldId id="313" r:id="rId18"/>
    <p:sldId id="306" r:id="rId19"/>
    <p:sldId id="321" r:id="rId20"/>
    <p:sldId id="322" r:id="rId21"/>
    <p:sldId id="652" r:id="rId22"/>
    <p:sldId id="323" r:id="rId23"/>
    <p:sldId id="324" r:id="rId24"/>
    <p:sldId id="666" r:id="rId25"/>
    <p:sldId id="325" r:id="rId26"/>
    <p:sldId id="331" r:id="rId27"/>
    <p:sldId id="332" r:id="rId28"/>
    <p:sldId id="432" r:id="rId29"/>
    <p:sldId id="334" r:id="rId30"/>
    <p:sldId id="335" r:id="rId31"/>
    <p:sldId id="336" r:id="rId32"/>
    <p:sldId id="337" r:id="rId33"/>
    <p:sldId id="654" r:id="rId34"/>
    <p:sldId id="328" r:id="rId35"/>
    <p:sldId id="343" r:id="rId36"/>
    <p:sldId id="655" r:id="rId37"/>
    <p:sldId id="329" r:id="rId38"/>
    <p:sldId id="667" r:id="rId39"/>
    <p:sldId id="670" r:id="rId40"/>
    <p:sldId id="344" r:id="rId41"/>
    <p:sldId id="345" r:id="rId42"/>
    <p:sldId id="653" r:id="rId43"/>
    <p:sldId id="338" r:id="rId44"/>
    <p:sldId id="339" r:id="rId45"/>
    <p:sldId id="346" r:id="rId46"/>
    <p:sldId id="341" r:id="rId47"/>
    <p:sldId id="347" r:id="rId48"/>
    <p:sldId id="348" r:id="rId49"/>
    <p:sldId id="657" r:id="rId50"/>
    <p:sldId id="342" r:id="rId51"/>
    <p:sldId id="660" r:id="rId52"/>
    <p:sldId id="665" r:id="rId53"/>
    <p:sldId id="668" r:id="rId54"/>
    <p:sldId id="656" r:id="rId55"/>
    <p:sldId id="658" r:id="rId56"/>
    <p:sldId id="659" r:id="rId57"/>
    <p:sldId id="349" r:id="rId58"/>
    <p:sldId id="397" r:id="rId59"/>
    <p:sldId id="350" r:id="rId60"/>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B8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84" autoAdjust="0"/>
    <p:restoredTop sz="79361" autoAdjust="0"/>
  </p:normalViewPr>
  <p:slideViewPr>
    <p:cSldViewPr snapToGrid="0" showGuides="1">
      <p:cViewPr varScale="1">
        <p:scale>
          <a:sx n="86" d="100"/>
          <a:sy n="86" d="100"/>
        </p:scale>
        <p:origin x="2256" y="2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2611"/>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2611"/>
          </a:xfrm>
          <a:prstGeom prst="rect">
            <a:avLst/>
          </a:prstGeom>
        </p:spPr>
        <p:txBody>
          <a:bodyPr vert="horz" lIns="92309" tIns="46154" rIns="92309" bIns="46154" rtlCol="0"/>
          <a:lstStyle>
            <a:lvl1pPr algn="r">
              <a:defRPr sz="1200"/>
            </a:lvl1pPr>
          </a:lstStyle>
          <a:p>
            <a:fld id="{BBE731E0-3774-45F5-A675-DE8FC61C8CE4}" type="datetimeFigureOut">
              <a:rPr lang="en-US" smtClean="0"/>
              <a:t>6/13/21</a:t>
            </a:fld>
            <a:endParaRPr lang="en-US"/>
          </a:p>
        </p:txBody>
      </p:sp>
      <p:sp>
        <p:nvSpPr>
          <p:cNvPr id="4" name="Footer Placeholder 3"/>
          <p:cNvSpPr>
            <a:spLocks noGrp="1"/>
          </p:cNvSpPr>
          <p:nvPr>
            <p:ph type="ftr" sz="quarter" idx="2"/>
          </p:nvPr>
        </p:nvSpPr>
        <p:spPr>
          <a:xfrm>
            <a:off x="0" y="8757590"/>
            <a:ext cx="3004820" cy="462610"/>
          </a:xfrm>
          <a:prstGeom prst="rect">
            <a:avLst/>
          </a:prstGeom>
        </p:spPr>
        <p:txBody>
          <a:bodyPr vert="horz" lIns="92309" tIns="46154" rIns="92309"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57590"/>
            <a:ext cx="3004820" cy="462610"/>
          </a:xfrm>
          <a:prstGeom prst="rect">
            <a:avLst/>
          </a:prstGeom>
        </p:spPr>
        <p:txBody>
          <a:bodyPr vert="horz" lIns="92309" tIns="46154" rIns="92309" bIns="46154" rtlCol="0" anchor="b"/>
          <a:lstStyle>
            <a:lvl1pPr algn="r">
              <a:defRPr sz="1200"/>
            </a:lvl1pPr>
          </a:lstStyle>
          <a:p>
            <a:fld id="{3A80AD4D-C8A6-4312-8080-F38D17B0086E}" type="slidenum">
              <a:rPr lang="en-US" smtClean="0"/>
              <a:t>‹#›</a:t>
            </a:fld>
            <a:endParaRPr lang="en-US"/>
          </a:p>
        </p:txBody>
      </p:sp>
    </p:spTree>
    <p:extLst>
      <p:ext uri="{BB962C8B-B14F-4D97-AF65-F5344CB8AC3E}">
        <p14:creationId xmlns:p14="http://schemas.microsoft.com/office/powerpoint/2010/main" val="2683162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1963"/>
          </a:xfrm>
          <a:prstGeom prst="rect">
            <a:avLst/>
          </a:prstGeom>
        </p:spPr>
        <p:txBody>
          <a:bodyPr vert="horz" lIns="91440" tIns="45720" rIns="91440" bIns="45720" rtlCol="0"/>
          <a:lstStyle>
            <a:lvl1pPr algn="r">
              <a:defRPr sz="1200"/>
            </a:lvl1pPr>
          </a:lstStyle>
          <a:p>
            <a:fld id="{AF65F134-EB6E-4311-8BEA-7384EC536DED}" type="datetimeFigureOut">
              <a:rPr lang="en-US" smtClean="0"/>
              <a:t>6/13/21</a:t>
            </a:fld>
            <a:endParaRPr lang="en-US"/>
          </a:p>
        </p:txBody>
      </p:sp>
      <p:sp>
        <p:nvSpPr>
          <p:cNvPr id="4" name="Slide Image Placeholder 3"/>
          <p:cNvSpPr>
            <a:spLocks noGrp="1" noRot="1" noChangeAspect="1"/>
          </p:cNvSpPr>
          <p:nvPr>
            <p:ph type="sldImg" idx="2"/>
          </p:nvPr>
        </p:nvSpPr>
        <p:spPr>
          <a:xfrm>
            <a:off x="1392238" y="1152525"/>
            <a:ext cx="4149725" cy="3111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437063"/>
            <a:ext cx="5546725" cy="36306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8238"/>
            <a:ext cx="3005138"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58238"/>
            <a:ext cx="3005138" cy="461962"/>
          </a:xfrm>
          <a:prstGeom prst="rect">
            <a:avLst/>
          </a:prstGeom>
        </p:spPr>
        <p:txBody>
          <a:bodyPr vert="horz" lIns="91440" tIns="45720" rIns="91440" bIns="45720" rtlCol="0" anchor="b"/>
          <a:lstStyle>
            <a:lvl1pPr algn="r">
              <a:defRPr sz="1200"/>
            </a:lvl1pPr>
          </a:lstStyle>
          <a:p>
            <a:fld id="{4E435FE9-F455-4DCD-8CA3-B014F8C4A671}" type="slidenum">
              <a:rPr lang="en-US" smtClean="0"/>
              <a:t>‹#›</a:t>
            </a:fld>
            <a:endParaRPr lang="en-US"/>
          </a:p>
        </p:txBody>
      </p:sp>
    </p:spTree>
    <p:extLst>
      <p:ext uri="{BB962C8B-B14F-4D97-AF65-F5344CB8AC3E}">
        <p14:creationId xmlns:p14="http://schemas.microsoft.com/office/powerpoint/2010/main" val="2451532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435FE9-F455-4DCD-8CA3-B014F8C4A671}" type="slidenum">
              <a:rPr lang="en-US" smtClean="0"/>
              <a:t>2</a:t>
            </a:fld>
            <a:endParaRPr lang="en-US"/>
          </a:p>
        </p:txBody>
      </p:sp>
    </p:spTree>
    <p:extLst>
      <p:ext uri="{BB962C8B-B14F-4D97-AF65-F5344CB8AC3E}">
        <p14:creationId xmlns:p14="http://schemas.microsoft.com/office/powerpoint/2010/main" val="1735829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can cause a mismatch between sample sizes reported in the paper and the sample size you should use for </a:t>
            </a:r>
            <a:r>
              <a:rPr lang="en-US" sz="1200" dirty="0" err="1"/>
              <a:t>GenomicSEM</a:t>
            </a:r>
            <a:r>
              <a:rPr lang="en-US" sz="1200" dirty="0"/>
              <a:t>. </a:t>
            </a:r>
          </a:p>
          <a:p>
            <a:endParaRPr lang="en-US" dirty="0"/>
          </a:p>
        </p:txBody>
      </p:sp>
      <p:sp>
        <p:nvSpPr>
          <p:cNvPr id="4" name="Slide Number Placeholder 3"/>
          <p:cNvSpPr>
            <a:spLocks noGrp="1"/>
          </p:cNvSpPr>
          <p:nvPr>
            <p:ph type="sldNum" sz="quarter" idx="10"/>
          </p:nvPr>
        </p:nvSpPr>
        <p:spPr/>
        <p:txBody>
          <a:bodyPr/>
          <a:lstStyle/>
          <a:p>
            <a:fld id="{4E435FE9-F455-4DCD-8CA3-B014F8C4A671}" type="slidenum">
              <a:rPr lang="en-US" smtClean="0"/>
              <a:t>13</a:t>
            </a:fld>
            <a:endParaRPr lang="en-US"/>
          </a:p>
        </p:txBody>
      </p:sp>
    </p:spTree>
    <p:extLst>
      <p:ext uri="{BB962C8B-B14F-4D97-AF65-F5344CB8AC3E}">
        <p14:creationId xmlns:p14="http://schemas.microsoft.com/office/powerpoint/2010/main" val="4020884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435FE9-F455-4DCD-8CA3-B014F8C4A671}" type="slidenum">
              <a:rPr lang="en-US" smtClean="0"/>
              <a:t>32</a:t>
            </a:fld>
            <a:endParaRPr lang="en-US"/>
          </a:p>
        </p:txBody>
      </p:sp>
    </p:spTree>
    <p:extLst>
      <p:ext uri="{BB962C8B-B14F-4D97-AF65-F5344CB8AC3E}">
        <p14:creationId xmlns:p14="http://schemas.microsoft.com/office/powerpoint/2010/main" val="2058002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435FE9-F455-4DCD-8CA3-B014F8C4A671}" type="slidenum">
              <a:rPr lang="en-US" smtClean="0"/>
              <a:t>34</a:t>
            </a:fld>
            <a:endParaRPr lang="en-US"/>
          </a:p>
        </p:txBody>
      </p:sp>
    </p:spTree>
    <p:extLst>
      <p:ext uri="{BB962C8B-B14F-4D97-AF65-F5344CB8AC3E}">
        <p14:creationId xmlns:p14="http://schemas.microsoft.com/office/powerpoint/2010/main" val="1269933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valuable about this is that it is a test of the homogeneity assumption that the genetic covariance structure applies across the genome, and obtain a </a:t>
            </a:r>
            <a:r>
              <a:rPr lang="en-US" dirty="0" err="1"/>
              <a:t>heterogenetiy</a:t>
            </a:r>
            <a:r>
              <a:rPr lang="en-US" dirty="0"/>
              <a:t> statistic for each SNP in the GWAS</a:t>
            </a:r>
          </a:p>
          <a:p>
            <a:r>
              <a:rPr lang="en-US" dirty="0"/>
              <a:t>What you can here in red are the effect of the SNP through the factor (SNP effects factor, which affects indicators). What the Q-stat indexes the extent to which the paths in black are also needed. Those paths allow for individual effects of the SNP directly on the disorders without being mediated by the factor. </a:t>
            </a:r>
          </a:p>
        </p:txBody>
      </p:sp>
      <p:sp>
        <p:nvSpPr>
          <p:cNvPr id="4" name="Slide Number Placeholder 3"/>
          <p:cNvSpPr>
            <a:spLocks noGrp="1"/>
          </p:cNvSpPr>
          <p:nvPr>
            <p:ph type="sldNum" sz="quarter" idx="10"/>
          </p:nvPr>
        </p:nvSpPr>
        <p:spPr/>
        <p:txBody>
          <a:bodyPr/>
          <a:lstStyle/>
          <a:p>
            <a:fld id="{296B99DC-13BC-C64F-A8FE-768E30F2751A}" type="slidenum">
              <a:rPr lang="en-US" smtClean="0"/>
              <a:t>48</a:t>
            </a:fld>
            <a:endParaRPr lang="en-US"/>
          </a:p>
        </p:txBody>
      </p:sp>
    </p:spTree>
    <p:extLst>
      <p:ext uri="{BB962C8B-B14F-4D97-AF65-F5344CB8AC3E}">
        <p14:creationId xmlns:p14="http://schemas.microsoft.com/office/powerpoint/2010/main" val="2772837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85328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DD160C-7092-441A-97D3-4D8011586EB4}" type="datetimeFigureOut">
              <a:rPr lang="en-US" smtClean="0"/>
              <a:t>6/13/21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9F8BD-97D0-4CCB-82B1-D0A527DC2822}" type="slidenum">
              <a:rPr lang="en-US" smtClean="0"/>
              <a:t>‹#›</a:t>
            </a:fld>
            <a:endParaRPr lang="en-US"/>
          </a:p>
        </p:txBody>
      </p:sp>
      <p:sp>
        <p:nvSpPr>
          <p:cNvPr id="7" name="Rectangle 6"/>
          <p:cNvSpPr/>
          <p:nvPr userDrawn="1"/>
        </p:nvSpPr>
        <p:spPr>
          <a:xfrm>
            <a:off x="2873" y="1388517"/>
            <a:ext cx="9144000" cy="60385"/>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Rectangle 7"/>
          <p:cNvSpPr/>
          <p:nvPr userDrawn="1"/>
        </p:nvSpPr>
        <p:spPr>
          <a:xfrm>
            <a:off x="0" y="1670310"/>
            <a:ext cx="9144000" cy="60385"/>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Rectangle 8"/>
          <p:cNvSpPr/>
          <p:nvPr userDrawn="1"/>
        </p:nvSpPr>
        <p:spPr>
          <a:xfrm>
            <a:off x="3" y="1532291"/>
            <a:ext cx="9144000" cy="6038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0657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DD160C-7092-441A-97D3-4D8011586EB4}" type="datetimeFigureOut">
              <a:rPr lang="en-US" smtClean="0"/>
              <a:t>6/13/21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9F8BD-97D0-4CCB-82B1-D0A527DC2822}" type="slidenum">
              <a:rPr lang="en-US" smtClean="0"/>
              <a:t>‹#›</a:t>
            </a:fld>
            <a:endParaRPr lang="en-US"/>
          </a:p>
        </p:txBody>
      </p:sp>
    </p:spTree>
    <p:extLst>
      <p:ext uri="{BB962C8B-B14F-4D97-AF65-F5344CB8AC3E}">
        <p14:creationId xmlns:p14="http://schemas.microsoft.com/office/powerpoint/2010/main" val="88382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ekstdia">
    <p:spTree>
      <p:nvGrpSpPr>
        <p:cNvPr id="1" name=""/>
        <p:cNvGrpSpPr/>
        <p:nvPr/>
      </p:nvGrpSpPr>
      <p:grpSpPr>
        <a:xfrm>
          <a:off x="0" y="0"/>
          <a:ext cx="0" cy="0"/>
          <a:chOff x="0" y="0"/>
          <a:chExt cx="0" cy="0"/>
        </a:xfrm>
      </p:grpSpPr>
      <p:sp>
        <p:nvSpPr>
          <p:cNvPr id="2" name="Titel 1"/>
          <p:cNvSpPr>
            <a:spLocks noGrp="1"/>
          </p:cNvSpPr>
          <p:nvPr>
            <p:ph type="ctrTitle"/>
          </p:nvPr>
        </p:nvSpPr>
        <p:spPr>
          <a:xfrm>
            <a:off x="107950" y="145470"/>
            <a:ext cx="8928000" cy="1080000"/>
          </a:xfrm>
          <a:prstGeom prst="rect">
            <a:avLst/>
          </a:prstGeom>
          <a:solidFill>
            <a:srgbClr val="0089CF">
              <a:alpha val="89804"/>
            </a:srgbClr>
          </a:solidFill>
          <a:ln>
            <a:noFill/>
          </a:ln>
          <a:effectLst>
            <a:outerShdw blurRad="50800" dist="38100" dir="5400000" algn="ctr" rotWithShape="0">
              <a:srgbClr val="A6A6A6">
                <a:alpha val="40000"/>
              </a:srgbClr>
            </a:outerShdw>
          </a:effectLst>
        </p:spPr>
        <p:txBody>
          <a:bodyPr lIns="612000" tIns="180000" rIns="360000" bIns="108000" anchor="ctr" anchorCtr="0">
            <a:noAutofit/>
          </a:bodyPr>
          <a:lstStyle>
            <a:lvl1pPr algn="l">
              <a:lnSpc>
                <a:spcPts val="3200"/>
              </a:lnSpc>
              <a:defRPr sz="3200" cap="all" baseline="0">
                <a:solidFill>
                  <a:schemeClr val="bg1"/>
                </a:solidFill>
                <a:latin typeface="Calibri"/>
              </a:defRPr>
            </a:lvl1pPr>
          </a:lstStyle>
          <a:p>
            <a:r>
              <a:rPr lang="en-US"/>
              <a:t>Click to edit Master title style</a:t>
            </a:r>
            <a:endParaRPr lang="nl-NL" dirty="0"/>
          </a:p>
        </p:txBody>
      </p:sp>
      <p:sp>
        <p:nvSpPr>
          <p:cNvPr id="14" name="Tijdelijke aanduiding voor tekst 13"/>
          <p:cNvSpPr>
            <a:spLocks noGrp="1"/>
          </p:cNvSpPr>
          <p:nvPr>
            <p:ph type="body" sz="quarter" idx="10" hasCustomPrompt="1"/>
          </p:nvPr>
        </p:nvSpPr>
        <p:spPr>
          <a:xfrm>
            <a:off x="322907" y="1440000"/>
            <a:ext cx="8461093" cy="4968000"/>
          </a:xfrm>
        </p:spPr>
        <p:txBody>
          <a:bodyPr lIns="0" tIns="0" rIns="0" bIns="0">
            <a:noAutofit/>
          </a:bodyPr>
          <a:lstStyle>
            <a:lvl1pPr marL="270000" indent="0">
              <a:spcBef>
                <a:spcPts val="600"/>
              </a:spcBef>
              <a:buNone/>
              <a:defRPr sz="2600"/>
            </a:lvl1pPr>
            <a:lvl2pPr marL="270000" indent="-270000">
              <a:spcBef>
                <a:spcPts val="600"/>
              </a:spcBef>
              <a:buClr>
                <a:srgbClr val="0089CF"/>
              </a:buClr>
              <a:buSzPct val="80000"/>
              <a:buFont typeface="Wingdings" charset="2"/>
              <a:buChar char="§"/>
              <a:defRPr sz="2400"/>
            </a:lvl2pPr>
            <a:lvl3pPr marL="540000" indent="-270000">
              <a:spcBef>
                <a:spcPts val="600"/>
              </a:spcBef>
              <a:buClr>
                <a:srgbClr val="0089CF"/>
              </a:buClr>
              <a:buSzPct val="80000"/>
              <a:buFont typeface="Wingdings" charset="2"/>
              <a:buChar char="§"/>
              <a:defRPr sz="2000"/>
            </a:lvl3pPr>
            <a:lvl4pPr marL="809625" indent="-270000">
              <a:spcBef>
                <a:spcPts val="600"/>
              </a:spcBef>
              <a:buClr>
                <a:srgbClr val="0089CF"/>
              </a:buClr>
              <a:buSzPct val="80000"/>
              <a:buFont typeface="Wingdings" charset="2"/>
              <a:buChar char="§"/>
              <a:defRPr sz="2000" baseline="0"/>
            </a:lvl4pPr>
            <a:lvl5pPr marL="1080000" indent="-270000">
              <a:spcBef>
                <a:spcPts val="600"/>
              </a:spcBef>
              <a:buClr>
                <a:srgbClr val="0089CF"/>
              </a:buClr>
              <a:buSzPct val="80000"/>
              <a:buFont typeface="Wingdings" charset="2"/>
              <a:buChar char="§"/>
              <a:defRPr sz="2000"/>
            </a:lvl5pPr>
          </a:lstStyle>
          <a:p>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voettekst 4"/>
          <p:cNvSpPr>
            <a:spLocks noGrp="1"/>
          </p:cNvSpPr>
          <p:nvPr>
            <p:ph type="ftr" sz="quarter" idx="3"/>
          </p:nvPr>
        </p:nvSpPr>
        <p:spPr>
          <a:xfrm>
            <a:off x="787400" y="6356350"/>
            <a:ext cx="5232400" cy="365125"/>
          </a:xfrm>
          <a:prstGeom prst="rect">
            <a:avLst/>
          </a:prstGeom>
        </p:spPr>
        <p:txBody>
          <a:bodyPr vert="horz" lIns="91440" tIns="45720" rIns="91440" bIns="45720" rtlCol="0" anchor="ctr"/>
          <a:lstStyle>
            <a:lvl1pPr algn="l">
              <a:defRPr sz="1000">
                <a:solidFill>
                  <a:srgbClr val="000000"/>
                </a:solidFill>
                <a:latin typeface="Calibri"/>
              </a:defRPr>
            </a:lvl1pPr>
          </a:lstStyle>
          <a:p>
            <a:r>
              <a:rPr lang="en-US"/>
              <a:t>GWAS of non-cognitive skills using GSEM – Perline Demange</a:t>
            </a:r>
            <a:endParaRPr lang="nl-NL" dirty="0"/>
          </a:p>
        </p:txBody>
      </p:sp>
      <p:sp>
        <p:nvSpPr>
          <p:cNvPr id="12" name="Tijdelijke aanduiding voor dianummer 5"/>
          <p:cNvSpPr>
            <a:spLocks noGrp="1"/>
          </p:cNvSpPr>
          <p:nvPr>
            <p:ph type="sldNum" sz="quarter" idx="4"/>
          </p:nvPr>
        </p:nvSpPr>
        <p:spPr>
          <a:xfrm>
            <a:off x="241300" y="6356350"/>
            <a:ext cx="1047750" cy="365125"/>
          </a:xfrm>
          <a:prstGeom prst="rect">
            <a:avLst/>
          </a:prstGeom>
        </p:spPr>
        <p:txBody>
          <a:bodyPr vert="horz" lIns="91440" tIns="45720" rIns="91440" bIns="45720" rtlCol="0" anchor="ctr"/>
          <a:lstStyle>
            <a:lvl1pPr algn="l">
              <a:defRPr sz="1200">
                <a:solidFill>
                  <a:srgbClr val="000000"/>
                </a:solidFill>
                <a:latin typeface="Calibri"/>
              </a:defRPr>
            </a:lvl1pPr>
          </a:lstStyle>
          <a:p>
            <a:fld id="{16CC70A2-6B8C-4FE8-A4AE-E466C9B2130C}" type="slidenum">
              <a:rPr lang="nl-NL" smtClean="0"/>
              <a:pPr/>
              <a:t>‹#›</a:t>
            </a:fld>
            <a:endParaRPr lang="nl-NL" dirty="0"/>
          </a:p>
        </p:txBody>
      </p:sp>
    </p:spTree>
    <p:extLst>
      <p:ext uri="{BB962C8B-B14F-4D97-AF65-F5344CB8AC3E}">
        <p14:creationId xmlns:p14="http://schemas.microsoft.com/office/powerpoint/2010/main" val="1416313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DD160C-7092-441A-97D3-4D8011586EB4}" type="datetimeFigureOut">
              <a:rPr lang="en-US" smtClean="0"/>
              <a:t>6/13/21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9F8BD-97D0-4CCB-82B1-D0A527DC2822}" type="slidenum">
              <a:rPr lang="en-US" smtClean="0"/>
              <a:t>‹#›</a:t>
            </a:fld>
            <a:endParaRPr lang="en-US"/>
          </a:p>
        </p:txBody>
      </p:sp>
      <p:sp>
        <p:nvSpPr>
          <p:cNvPr id="7" name="Rectangle 6"/>
          <p:cNvSpPr/>
          <p:nvPr userDrawn="1"/>
        </p:nvSpPr>
        <p:spPr>
          <a:xfrm>
            <a:off x="2873" y="1388517"/>
            <a:ext cx="9144000" cy="60385"/>
          </a:xfrm>
          <a:prstGeom prst="rect">
            <a:avLst/>
          </a:prstGeom>
          <a:solidFill>
            <a:srgbClr val="D0B87D"/>
          </a:solidFill>
          <a:ln>
            <a:solidFill>
              <a:srgbClr val="D0B87D"/>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Rectangle 7"/>
          <p:cNvSpPr/>
          <p:nvPr userDrawn="1"/>
        </p:nvSpPr>
        <p:spPr>
          <a:xfrm>
            <a:off x="0" y="1670310"/>
            <a:ext cx="9144000" cy="60385"/>
          </a:xfrm>
          <a:prstGeom prst="rect">
            <a:avLst/>
          </a:prstGeom>
          <a:solidFill>
            <a:srgbClr val="D0B87D"/>
          </a:solidFill>
          <a:ln>
            <a:solidFill>
              <a:srgbClr val="D0B87D"/>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Rectangle 8"/>
          <p:cNvSpPr/>
          <p:nvPr userDrawn="1"/>
        </p:nvSpPr>
        <p:spPr>
          <a:xfrm>
            <a:off x="3" y="1532291"/>
            <a:ext cx="9144000" cy="60385"/>
          </a:xfrm>
          <a:prstGeom prst="rect">
            <a:avLst/>
          </a:prstGeom>
          <a:solidFill>
            <a:schemeClr val="tx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0493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DD160C-7092-441A-97D3-4D8011586EB4}" type="datetimeFigureOut">
              <a:rPr lang="en-US" smtClean="0"/>
              <a:t>6/13/21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9F8BD-97D0-4CCB-82B1-D0A527DC2822}" type="slidenum">
              <a:rPr lang="en-US" smtClean="0"/>
              <a:t>‹#›</a:t>
            </a:fld>
            <a:endParaRPr lang="en-US"/>
          </a:p>
        </p:txBody>
      </p:sp>
    </p:spTree>
    <p:extLst>
      <p:ext uri="{BB962C8B-B14F-4D97-AF65-F5344CB8AC3E}">
        <p14:creationId xmlns:p14="http://schemas.microsoft.com/office/powerpoint/2010/main" val="3179721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D160C-7092-441A-97D3-4D8011586EB4}" type="datetimeFigureOut">
              <a:rPr lang="en-US" smtClean="0"/>
              <a:t>6/13/21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99F8BD-97D0-4CCB-82B1-D0A527DC2822}" type="slidenum">
              <a:rPr lang="en-US" smtClean="0"/>
              <a:t>‹#›</a:t>
            </a:fld>
            <a:endParaRPr lang="en-US"/>
          </a:p>
        </p:txBody>
      </p:sp>
      <p:sp>
        <p:nvSpPr>
          <p:cNvPr id="8" name="Rectangle 7"/>
          <p:cNvSpPr/>
          <p:nvPr userDrawn="1"/>
        </p:nvSpPr>
        <p:spPr>
          <a:xfrm>
            <a:off x="2873" y="1388517"/>
            <a:ext cx="9144000" cy="60385"/>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Rectangle 8"/>
          <p:cNvSpPr/>
          <p:nvPr userDrawn="1"/>
        </p:nvSpPr>
        <p:spPr>
          <a:xfrm>
            <a:off x="0" y="1670310"/>
            <a:ext cx="9144000" cy="60385"/>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Rectangle 9"/>
          <p:cNvSpPr/>
          <p:nvPr userDrawn="1"/>
        </p:nvSpPr>
        <p:spPr>
          <a:xfrm>
            <a:off x="3" y="1532291"/>
            <a:ext cx="9144000" cy="6038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4358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0004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DD160C-7092-441A-97D3-4D8011586EB4}" type="datetimeFigureOut">
              <a:rPr lang="en-US" smtClean="0"/>
              <a:t>6/13/21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99F8BD-97D0-4CCB-82B1-D0A527DC2822}" type="slidenum">
              <a:rPr lang="en-US" smtClean="0"/>
              <a:t>‹#›</a:t>
            </a:fld>
            <a:endParaRPr lang="en-US"/>
          </a:p>
        </p:txBody>
      </p:sp>
      <p:sp>
        <p:nvSpPr>
          <p:cNvPr id="10" name="Rectangle 9"/>
          <p:cNvSpPr/>
          <p:nvPr userDrawn="1"/>
        </p:nvSpPr>
        <p:spPr>
          <a:xfrm>
            <a:off x="2873" y="1388517"/>
            <a:ext cx="9144000" cy="60385"/>
          </a:xfrm>
          <a:prstGeom prst="rect">
            <a:avLst/>
          </a:prstGeom>
          <a:solidFill>
            <a:srgbClr val="D0B87D"/>
          </a:solidFill>
          <a:ln>
            <a:solidFill>
              <a:srgbClr val="D0B87D"/>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Rectangle 10"/>
          <p:cNvSpPr/>
          <p:nvPr userDrawn="1"/>
        </p:nvSpPr>
        <p:spPr>
          <a:xfrm>
            <a:off x="0" y="1670310"/>
            <a:ext cx="9144000" cy="60385"/>
          </a:xfrm>
          <a:prstGeom prst="rect">
            <a:avLst/>
          </a:prstGeom>
          <a:solidFill>
            <a:srgbClr val="D0B87D"/>
          </a:solidFill>
          <a:ln>
            <a:solidFill>
              <a:srgbClr val="D0B87D"/>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Rectangle 11"/>
          <p:cNvSpPr/>
          <p:nvPr userDrawn="1"/>
        </p:nvSpPr>
        <p:spPr>
          <a:xfrm>
            <a:off x="3" y="1532291"/>
            <a:ext cx="9144000" cy="60385"/>
          </a:xfrm>
          <a:prstGeom prst="rect">
            <a:avLst/>
          </a:prstGeom>
          <a:solidFill>
            <a:schemeClr val="tx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5244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DD160C-7092-441A-97D3-4D8011586EB4}" type="datetimeFigureOut">
              <a:rPr lang="en-US" smtClean="0"/>
              <a:t>6/13/21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99F8BD-97D0-4CCB-82B1-D0A527DC2822}" type="slidenum">
              <a:rPr lang="en-US" smtClean="0"/>
              <a:t>‹#›</a:t>
            </a:fld>
            <a:endParaRPr lang="en-US"/>
          </a:p>
        </p:txBody>
      </p:sp>
      <p:sp>
        <p:nvSpPr>
          <p:cNvPr id="6" name="Rectangle 5"/>
          <p:cNvSpPr/>
          <p:nvPr userDrawn="1"/>
        </p:nvSpPr>
        <p:spPr>
          <a:xfrm>
            <a:off x="2873" y="1388517"/>
            <a:ext cx="9144000" cy="60385"/>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Rectangle 6"/>
          <p:cNvSpPr/>
          <p:nvPr userDrawn="1"/>
        </p:nvSpPr>
        <p:spPr>
          <a:xfrm>
            <a:off x="0" y="1670310"/>
            <a:ext cx="9144000" cy="60385"/>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Rectangle 7"/>
          <p:cNvSpPr/>
          <p:nvPr userDrawn="1"/>
        </p:nvSpPr>
        <p:spPr>
          <a:xfrm>
            <a:off x="3" y="1532291"/>
            <a:ext cx="9144000" cy="6038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8384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DD160C-7092-441A-97D3-4D8011586EB4}" type="datetimeFigureOut">
              <a:rPr lang="en-US" smtClean="0"/>
              <a:t>6/13/21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99F8BD-97D0-4CCB-82B1-D0A527DC2822}" type="slidenum">
              <a:rPr lang="en-US" smtClean="0"/>
              <a:t>‹#›</a:t>
            </a:fld>
            <a:endParaRPr lang="en-US"/>
          </a:p>
        </p:txBody>
      </p:sp>
      <p:sp>
        <p:nvSpPr>
          <p:cNvPr id="5" name="Rectangle 4"/>
          <p:cNvSpPr/>
          <p:nvPr userDrawn="1"/>
        </p:nvSpPr>
        <p:spPr>
          <a:xfrm>
            <a:off x="0" y="0"/>
            <a:ext cx="9144000" cy="60385"/>
          </a:xfrm>
          <a:prstGeom prst="rect">
            <a:avLst/>
          </a:prstGeom>
          <a:solidFill>
            <a:srgbClr val="D0B87D"/>
          </a:solidFill>
          <a:ln>
            <a:solidFill>
              <a:srgbClr val="D0B87D"/>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Rectangle 5"/>
          <p:cNvSpPr/>
          <p:nvPr userDrawn="1"/>
        </p:nvSpPr>
        <p:spPr>
          <a:xfrm>
            <a:off x="-2873" y="281793"/>
            <a:ext cx="9144000" cy="60385"/>
          </a:xfrm>
          <a:prstGeom prst="rect">
            <a:avLst/>
          </a:prstGeom>
          <a:solidFill>
            <a:srgbClr val="D0B87D"/>
          </a:solidFill>
          <a:ln>
            <a:solidFill>
              <a:srgbClr val="D0B87D"/>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Rectangle 6"/>
          <p:cNvSpPr/>
          <p:nvPr userDrawn="1"/>
        </p:nvSpPr>
        <p:spPr>
          <a:xfrm>
            <a:off x="-2870" y="143774"/>
            <a:ext cx="9144000" cy="60385"/>
          </a:xfrm>
          <a:prstGeom prst="rect">
            <a:avLst/>
          </a:prstGeom>
          <a:solidFill>
            <a:schemeClr val="tx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7359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DD160C-7092-441A-97D3-4D8011586EB4}" type="datetimeFigureOut">
              <a:rPr lang="en-US" smtClean="0"/>
              <a:t>6/13/21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99F8BD-97D0-4CCB-82B1-D0A527DC2822}" type="slidenum">
              <a:rPr lang="en-US" smtClean="0"/>
              <a:t>‹#›</a:t>
            </a:fld>
            <a:endParaRPr lang="en-US"/>
          </a:p>
        </p:txBody>
      </p:sp>
      <p:sp>
        <p:nvSpPr>
          <p:cNvPr id="11" name="Rectangle 10"/>
          <p:cNvSpPr/>
          <p:nvPr userDrawn="1"/>
        </p:nvSpPr>
        <p:spPr>
          <a:xfrm>
            <a:off x="0" y="0"/>
            <a:ext cx="9144000" cy="60385"/>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Rectangle 11"/>
          <p:cNvSpPr/>
          <p:nvPr userDrawn="1"/>
        </p:nvSpPr>
        <p:spPr>
          <a:xfrm>
            <a:off x="-2873" y="281793"/>
            <a:ext cx="9144000" cy="60385"/>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Rectangle 12"/>
          <p:cNvSpPr/>
          <p:nvPr userDrawn="1"/>
        </p:nvSpPr>
        <p:spPr>
          <a:xfrm>
            <a:off x="-2870" y="143774"/>
            <a:ext cx="9144000" cy="6038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9197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DD160C-7092-441A-97D3-4D8011586EB4}" type="datetimeFigureOut">
              <a:rPr lang="en-US" smtClean="0"/>
              <a:t>6/13/21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99F8BD-97D0-4CCB-82B1-D0A527DC2822}" type="slidenum">
              <a:rPr lang="en-US" smtClean="0"/>
              <a:t>‹#›</a:t>
            </a:fld>
            <a:endParaRPr lang="en-US"/>
          </a:p>
        </p:txBody>
      </p:sp>
      <p:sp>
        <p:nvSpPr>
          <p:cNvPr id="8" name="Rectangle 7"/>
          <p:cNvSpPr/>
          <p:nvPr userDrawn="1"/>
        </p:nvSpPr>
        <p:spPr>
          <a:xfrm>
            <a:off x="0" y="0"/>
            <a:ext cx="9144000" cy="60385"/>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Rectangle 8"/>
          <p:cNvSpPr/>
          <p:nvPr userDrawn="1"/>
        </p:nvSpPr>
        <p:spPr>
          <a:xfrm>
            <a:off x="-2873" y="281793"/>
            <a:ext cx="9144000" cy="60385"/>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Rectangle 9"/>
          <p:cNvSpPr/>
          <p:nvPr userDrawn="1"/>
        </p:nvSpPr>
        <p:spPr>
          <a:xfrm>
            <a:off x="-2870" y="143774"/>
            <a:ext cx="9144000" cy="6038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7118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9877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DD160C-7092-441A-97D3-4D8011586EB4}" type="datetimeFigureOut">
              <a:rPr lang="en-US" smtClean="0"/>
              <a:t>6/13/21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99F8BD-97D0-4CCB-82B1-D0A527DC2822}" type="slidenum">
              <a:rPr lang="en-US" smtClean="0"/>
              <a:t>‹#›</a:t>
            </a:fld>
            <a:endParaRPr lang="en-US"/>
          </a:p>
        </p:txBody>
      </p:sp>
    </p:spTree>
    <p:extLst>
      <p:ext uri="{BB962C8B-B14F-4D97-AF65-F5344CB8AC3E}">
        <p14:creationId xmlns:p14="http://schemas.microsoft.com/office/powerpoint/2010/main" val="2377397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var/folders/p7/jz18yq797fg_7n8tng1_nxzmry7w53/T/com.microsoft.Powerpoint/converted_emf.emf" TargetMode="External"/><Relationship Id="rId2" Type="http://schemas.openxmlformats.org/officeDocument/2006/relationships/hyperlink" Target="https://t.co/1oaEDcEEJu"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github.com/Genomic"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410.png"/><Relationship Id="rId13" Type="http://schemas.openxmlformats.org/officeDocument/2006/relationships/image" Target="../media/image460.png"/><Relationship Id="rId18" Type="http://schemas.openxmlformats.org/officeDocument/2006/relationships/image" Target="../media/image510.png"/><Relationship Id="rId3" Type="http://schemas.openxmlformats.org/officeDocument/2006/relationships/image" Target="../media/image360.png"/><Relationship Id="rId21" Type="http://schemas.openxmlformats.org/officeDocument/2006/relationships/image" Target="../media/image61.png"/><Relationship Id="rId7" Type="http://schemas.openxmlformats.org/officeDocument/2006/relationships/image" Target="../media/image400.png"/><Relationship Id="rId12" Type="http://schemas.openxmlformats.org/officeDocument/2006/relationships/image" Target="../media/image450.png"/><Relationship Id="rId17" Type="http://schemas.openxmlformats.org/officeDocument/2006/relationships/image" Target="../media/image500.png"/><Relationship Id="rId2" Type="http://schemas.openxmlformats.org/officeDocument/2006/relationships/notesSlide" Target="../notesSlides/notesSlide5.xml"/><Relationship Id="rId16" Type="http://schemas.openxmlformats.org/officeDocument/2006/relationships/image" Target="../media/image490.png"/><Relationship Id="rId20" Type="http://schemas.openxmlformats.org/officeDocument/2006/relationships/image" Target="../media/image530.png"/><Relationship Id="rId1" Type="http://schemas.openxmlformats.org/officeDocument/2006/relationships/slideLayout" Target="../slideLayouts/slideLayout4.xml"/><Relationship Id="rId6" Type="http://schemas.openxmlformats.org/officeDocument/2006/relationships/image" Target="../media/image390.png"/><Relationship Id="rId11" Type="http://schemas.openxmlformats.org/officeDocument/2006/relationships/image" Target="../media/image440.png"/><Relationship Id="rId5" Type="http://schemas.openxmlformats.org/officeDocument/2006/relationships/image" Target="../media/image380.png"/><Relationship Id="rId15" Type="http://schemas.openxmlformats.org/officeDocument/2006/relationships/image" Target="../media/image480.png"/><Relationship Id="rId10" Type="http://schemas.openxmlformats.org/officeDocument/2006/relationships/image" Target="../media/image430.png"/><Relationship Id="rId19" Type="http://schemas.openxmlformats.org/officeDocument/2006/relationships/image" Target="../media/image520.png"/><Relationship Id="rId4" Type="http://schemas.openxmlformats.org/officeDocument/2006/relationships/image" Target="../media/image370.png"/><Relationship Id="rId9" Type="http://schemas.openxmlformats.org/officeDocument/2006/relationships/image" Target="../media/image420.png"/><Relationship Id="rId14" Type="http://schemas.openxmlformats.org/officeDocument/2006/relationships/image" Target="../media/image470.png"/></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groups.google.com/forum/#!forum/genomic-sem-users"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github.com/GenomicSEM/GenomicSEM" TargetMode="External"/><Relationship Id="rId2" Type="http://schemas.openxmlformats.org/officeDocument/2006/relationships/hyperlink" Target="https://t.co/1oaEDcEEJu" TargetMode="External"/><Relationship Id="rId1" Type="http://schemas.openxmlformats.org/officeDocument/2006/relationships/slideLayout" Target="../slideLayouts/slideLayout2.xml"/><Relationship Id="rId4" Type="http://schemas.openxmlformats.org/officeDocument/2006/relationships/hyperlink" Target="https://github.com/GenomicSEM/GenomicSEM/wiki"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90295"/>
            <a:ext cx="8622161" cy="1427608"/>
          </a:xfrm>
        </p:spPr>
        <p:txBody>
          <a:bodyPr>
            <a:noAutofit/>
          </a:bodyPr>
          <a:lstStyle/>
          <a:p>
            <a:pPr algn="l"/>
            <a:endParaRPr lang="en-US" sz="1500" dirty="0"/>
          </a:p>
          <a:p>
            <a:pPr algn="l"/>
            <a:r>
              <a:rPr lang="en-US" sz="1500" dirty="0"/>
              <a:t>Paper: </a:t>
            </a:r>
            <a:r>
              <a:rPr lang="en-US" sz="1500" dirty="0" err="1"/>
              <a:t>Grotzinger</a:t>
            </a:r>
            <a:r>
              <a:rPr lang="en-US" sz="1500" dirty="0"/>
              <a:t>, A. D., </a:t>
            </a:r>
            <a:r>
              <a:rPr lang="en-US" sz="1500" dirty="0" err="1"/>
              <a:t>Rhemtulla</a:t>
            </a:r>
            <a:r>
              <a:rPr lang="en-US" sz="1500" dirty="0"/>
              <a:t>, M., de </a:t>
            </a:r>
            <a:r>
              <a:rPr lang="en-US" sz="1500" dirty="0" err="1"/>
              <a:t>Vlaming</a:t>
            </a:r>
            <a:r>
              <a:rPr lang="en-US" sz="1500" dirty="0"/>
              <a:t>, R., Ritchie, S. J., Mallard, T. T.,  Hill, W. D, </a:t>
            </a:r>
            <a:r>
              <a:rPr lang="en-US" sz="1500" dirty="0" err="1"/>
              <a:t>Ip</a:t>
            </a:r>
            <a:r>
              <a:rPr lang="en-US" sz="1500" dirty="0"/>
              <a:t>, H. F., McIntosh, A. M., </a:t>
            </a:r>
            <a:r>
              <a:rPr lang="en-US" sz="1500" dirty="0" err="1"/>
              <a:t>Deary</a:t>
            </a:r>
            <a:r>
              <a:rPr lang="en-US" sz="1500" dirty="0"/>
              <a:t>, I. J., </a:t>
            </a:r>
            <a:r>
              <a:rPr lang="en-US" sz="1500" dirty="0" err="1"/>
              <a:t>Koellinger</a:t>
            </a:r>
            <a:r>
              <a:rPr lang="en-US" sz="1500" dirty="0"/>
              <a:t>, P. D., Harden, K. P., </a:t>
            </a:r>
            <a:r>
              <a:rPr lang="en-US" sz="1500" b="1" dirty="0" err="1"/>
              <a:t>Nivard</a:t>
            </a:r>
            <a:r>
              <a:rPr lang="en-US" sz="1500" b="1" dirty="0"/>
              <a:t>, M. G</a:t>
            </a:r>
            <a:r>
              <a:rPr lang="en-US" sz="1500" dirty="0"/>
              <a:t>., &amp; </a:t>
            </a:r>
            <a:r>
              <a:rPr lang="en-US" sz="1500" b="1" dirty="0"/>
              <a:t>Tucker-</a:t>
            </a:r>
            <a:r>
              <a:rPr lang="en-US" sz="1500" b="1" dirty="0" err="1"/>
              <a:t>Drob</a:t>
            </a:r>
            <a:r>
              <a:rPr lang="en-US" sz="1500" b="1" dirty="0"/>
              <a:t>, E. M. </a:t>
            </a:r>
            <a:r>
              <a:rPr lang="en-US" sz="1500" dirty="0"/>
              <a:t>(in press). </a:t>
            </a:r>
            <a:r>
              <a:rPr lang="en-US" sz="1500" b="1" dirty="0"/>
              <a:t>Genomic SEM provides insights into the multivariate genetic architecture of complex traits.</a:t>
            </a:r>
            <a:r>
              <a:rPr lang="en-US" sz="1500" dirty="0"/>
              <a:t> </a:t>
            </a:r>
            <a:r>
              <a:rPr lang="en-US" sz="1500" i="1" dirty="0"/>
              <a:t>Nature Human </a:t>
            </a:r>
            <a:r>
              <a:rPr lang="en-US" sz="1500" i="1" dirty="0" err="1"/>
              <a:t>Behaviour</a:t>
            </a:r>
            <a:r>
              <a:rPr lang="en-US" sz="1500" i="1" dirty="0"/>
              <a:t>.  </a:t>
            </a:r>
          </a:p>
          <a:p>
            <a:pPr algn="l"/>
            <a:r>
              <a:rPr lang="en-US" sz="1500" i="1" dirty="0"/>
              <a:t>Link to paper: </a:t>
            </a:r>
            <a:r>
              <a:rPr lang="en-US" u="sng" dirty="0">
                <a:hlinkClick r:id="rId2" tooltip="https://rdcu.be/bvn7t"/>
              </a:rPr>
              <a:t>rdcu.be/bvn7t </a:t>
            </a:r>
            <a:endParaRPr lang="en-US" sz="1500" dirty="0"/>
          </a:p>
        </p:txBody>
      </p:sp>
      <p:sp>
        <p:nvSpPr>
          <p:cNvPr id="2" name="Title 1"/>
          <p:cNvSpPr>
            <a:spLocks noGrp="1"/>
          </p:cNvSpPr>
          <p:nvPr>
            <p:ph type="ctrTitle"/>
          </p:nvPr>
        </p:nvSpPr>
        <p:spPr>
          <a:xfrm>
            <a:off x="1000125" y="2362528"/>
            <a:ext cx="6858000" cy="1102519"/>
          </a:xfrm>
        </p:spPr>
        <p:txBody>
          <a:bodyPr>
            <a:noAutofit/>
          </a:bodyPr>
          <a:lstStyle/>
          <a:p>
            <a:r>
              <a:rPr lang="en-US" sz="3300" dirty="0"/>
              <a:t>Genomic SEM Tutorial</a:t>
            </a:r>
            <a:endParaRPr lang="en-US" sz="675" b="1" dirty="0"/>
          </a:p>
        </p:txBody>
      </p:sp>
      <p:pic>
        <p:nvPicPr>
          <p:cNvPr id="6" name="Picture 5">
            <a:extLst>
              <a:ext uri="{FF2B5EF4-FFF2-40B4-BE49-F238E27FC236}">
                <a16:creationId xmlns:a16="http://schemas.microsoft.com/office/drawing/2014/main" id="{FBBDE6E3-25A4-0B40-BE10-7A8BF818F1A9}"/>
              </a:ext>
            </a:extLst>
          </p:cNvPr>
          <p:cNvPicPr>
            <a:picLocks noChangeAspect="1"/>
          </p:cNvPicPr>
          <p:nvPr/>
        </p:nvPicPr>
        <p:blipFill>
          <a:blip r:link="rId3"/>
          <a:stretch>
            <a:fillRect/>
          </a:stretch>
        </p:blipFill>
        <p:spPr>
          <a:xfrm>
            <a:off x="764242" y="1446680"/>
            <a:ext cx="47625" cy="57150"/>
          </a:xfrm>
          <a:prstGeom prst="rect">
            <a:avLst/>
          </a:prstGeom>
        </p:spPr>
      </p:pic>
      <p:pic>
        <p:nvPicPr>
          <p:cNvPr id="7" name="Picture 6">
            <a:extLst>
              <a:ext uri="{FF2B5EF4-FFF2-40B4-BE49-F238E27FC236}">
                <a16:creationId xmlns:a16="http://schemas.microsoft.com/office/drawing/2014/main" id="{4D5263A6-5C6C-C24B-A613-838E086B5A16}"/>
              </a:ext>
            </a:extLst>
          </p:cNvPr>
          <p:cNvPicPr>
            <a:picLocks noChangeAspect="1"/>
          </p:cNvPicPr>
          <p:nvPr/>
        </p:nvPicPr>
        <p:blipFill>
          <a:blip r:link="rId3"/>
          <a:stretch>
            <a:fillRect/>
          </a:stretch>
        </p:blipFill>
        <p:spPr>
          <a:xfrm>
            <a:off x="764242" y="1446680"/>
            <a:ext cx="47625" cy="57150"/>
          </a:xfrm>
          <a:prstGeom prst="rect">
            <a:avLst/>
          </a:prstGeom>
        </p:spPr>
      </p:pic>
      <p:pic>
        <p:nvPicPr>
          <p:cNvPr id="5" name="Picture 4">
            <a:extLst>
              <a:ext uri="{FF2B5EF4-FFF2-40B4-BE49-F238E27FC236}">
                <a16:creationId xmlns:a16="http://schemas.microsoft.com/office/drawing/2014/main" id="{61001C3C-2955-4945-9BF6-19DAFDA648C7}"/>
              </a:ext>
            </a:extLst>
          </p:cNvPr>
          <p:cNvPicPr>
            <a:picLocks noChangeAspect="1"/>
          </p:cNvPicPr>
          <p:nvPr/>
        </p:nvPicPr>
        <p:blipFill>
          <a:blip r:link="rId3"/>
          <a:stretch>
            <a:fillRect/>
          </a:stretch>
        </p:blipFill>
        <p:spPr>
          <a:xfrm>
            <a:off x="952500" y="1809750"/>
            <a:ext cx="47625" cy="57150"/>
          </a:xfrm>
          <a:prstGeom prst="rect">
            <a:avLst/>
          </a:prstGeom>
        </p:spPr>
      </p:pic>
      <p:pic>
        <p:nvPicPr>
          <p:cNvPr id="8" name="Picture 7">
            <a:extLst>
              <a:ext uri="{FF2B5EF4-FFF2-40B4-BE49-F238E27FC236}">
                <a16:creationId xmlns:a16="http://schemas.microsoft.com/office/drawing/2014/main" id="{60ED5DD4-D9F8-DC41-A922-5DC14F84F869}"/>
              </a:ext>
            </a:extLst>
          </p:cNvPr>
          <p:cNvPicPr>
            <a:picLocks noChangeAspect="1"/>
          </p:cNvPicPr>
          <p:nvPr/>
        </p:nvPicPr>
        <p:blipFill>
          <a:blip r:link="rId3"/>
          <a:stretch>
            <a:fillRect/>
          </a:stretch>
        </p:blipFill>
        <p:spPr>
          <a:xfrm>
            <a:off x="1270000" y="1270000"/>
            <a:ext cx="63500" cy="76200"/>
          </a:xfrm>
          <a:prstGeom prst="rect">
            <a:avLst/>
          </a:prstGeom>
        </p:spPr>
      </p:pic>
      <p:pic>
        <p:nvPicPr>
          <p:cNvPr id="14" name="Picture 13">
            <a:extLst>
              <a:ext uri="{FF2B5EF4-FFF2-40B4-BE49-F238E27FC236}">
                <a16:creationId xmlns:a16="http://schemas.microsoft.com/office/drawing/2014/main" id="{B21A560B-4C33-7C4F-9331-6ACC75B0AD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7300" y="-8080"/>
            <a:ext cx="5346700" cy="1282700"/>
          </a:xfrm>
          <a:prstGeom prst="rect">
            <a:avLst/>
          </a:prstGeom>
        </p:spPr>
      </p:pic>
    </p:spTree>
    <p:extLst>
      <p:ext uri="{BB962C8B-B14F-4D97-AF65-F5344CB8AC3E}">
        <p14:creationId xmlns:p14="http://schemas.microsoft.com/office/powerpoint/2010/main" val="2576112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B4464-2377-9149-8090-9165D81797CD}"/>
              </a:ext>
            </a:extLst>
          </p:cNvPr>
          <p:cNvSpPr>
            <a:spLocks noGrp="1"/>
          </p:cNvSpPr>
          <p:nvPr>
            <p:ph type="title"/>
          </p:nvPr>
        </p:nvSpPr>
        <p:spPr/>
        <p:txBody>
          <a:bodyPr/>
          <a:lstStyle/>
          <a:p>
            <a:r>
              <a:rPr lang="en-US" dirty="0"/>
              <a:t>Where to get summary statistics</a:t>
            </a:r>
          </a:p>
        </p:txBody>
      </p:sp>
      <p:sp>
        <p:nvSpPr>
          <p:cNvPr id="3" name="Content Placeholder 2">
            <a:extLst>
              <a:ext uri="{FF2B5EF4-FFF2-40B4-BE49-F238E27FC236}">
                <a16:creationId xmlns:a16="http://schemas.microsoft.com/office/drawing/2014/main" id="{83B2BA5E-D282-D84E-8C49-0EA416CC24E4}"/>
              </a:ext>
            </a:extLst>
          </p:cNvPr>
          <p:cNvSpPr>
            <a:spLocks noGrp="1"/>
          </p:cNvSpPr>
          <p:nvPr>
            <p:ph idx="1"/>
          </p:nvPr>
        </p:nvSpPr>
        <p:spPr>
          <a:xfrm>
            <a:off x="628650" y="1825625"/>
            <a:ext cx="7886700" cy="1458488"/>
          </a:xfrm>
        </p:spPr>
        <p:txBody>
          <a:bodyPr>
            <a:normAutofit fontScale="92500"/>
          </a:bodyPr>
          <a:lstStyle/>
          <a:p>
            <a:r>
              <a:rPr lang="en-US" sz="3100" dirty="0"/>
              <a:t>List lots of resources on the Genomic SEM Wiki:</a:t>
            </a:r>
          </a:p>
          <a:p>
            <a:pPr marL="342900" lvl="1" indent="0">
              <a:buNone/>
            </a:pPr>
            <a:r>
              <a:rPr lang="en-US" sz="2700" dirty="0">
                <a:hlinkClick r:id="rId2"/>
              </a:rPr>
              <a:t>https://github.com/</a:t>
            </a:r>
            <a:r>
              <a:rPr lang="en-US" sz="2700" dirty="0" err="1">
                <a:hlinkClick r:id="rId2"/>
              </a:rPr>
              <a:t>Genomic</a:t>
            </a:r>
            <a:r>
              <a:rPr lang="en-US" sz="2700" dirty="0" err="1"/>
              <a:t>SEM</a:t>
            </a:r>
            <a:r>
              <a:rPr lang="en-US" sz="2700" dirty="0">
                <a:hlinkClick r:id="" action="ppaction://noaction"/>
              </a:rPr>
              <a:t>/GenomicSEM/wiki/2.-Important-resources-and-key-information</a:t>
            </a:r>
            <a:endParaRPr lang="en-US" sz="2700" dirty="0"/>
          </a:p>
        </p:txBody>
      </p:sp>
      <p:pic>
        <p:nvPicPr>
          <p:cNvPr id="4" name="Picture 3"/>
          <p:cNvPicPr>
            <a:picLocks noChangeAspect="1"/>
          </p:cNvPicPr>
          <p:nvPr/>
        </p:nvPicPr>
        <p:blipFill>
          <a:blip r:embed="rId3"/>
          <a:stretch>
            <a:fillRect/>
          </a:stretch>
        </p:blipFill>
        <p:spPr>
          <a:xfrm>
            <a:off x="5756857" y="3448604"/>
            <a:ext cx="2859110" cy="3105523"/>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2390041" y="3538758"/>
            <a:ext cx="3094895" cy="2720376"/>
          </a:xfrm>
          <a:prstGeom prst="rect">
            <a:avLst/>
          </a:prstGeom>
          <a:ln>
            <a:noFill/>
          </a:ln>
          <a:effectLst>
            <a:outerShdw blurRad="292100" dist="139700" dir="2700000" algn="tl" rotWithShape="0">
              <a:srgbClr val="333333">
                <a:alpha val="65000"/>
              </a:srgbClr>
            </a:outerShdw>
          </a:effectLst>
        </p:spPr>
      </p:pic>
      <p:sp>
        <p:nvSpPr>
          <p:cNvPr id="6" name="Curved Right Arrow 5"/>
          <p:cNvSpPr/>
          <p:nvPr/>
        </p:nvSpPr>
        <p:spPr>
          <a:xfrm>
            <a:off x="1144083" y="3129566"/>
            <a:ext cx="1109998" cy="2052103"/>
          </a:xfrm>
          <a:prstGeom prst="curvedRightArrow">
            <a:avLst>
              <a:gd name="adj1" fmla="val 25000"/>
              <a:gd name="adj2" fmla="val 48831"/>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61043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A5956-4ED0-DA4E-B3A5-36E1A2864304}"/>
              </a:ext>
            </a:extLst>
          </p:cNvPr>
          <p:cNvSpPr>
            <a:spLocks noGrp="1"/>
          </p:cNvSpPr>
          <p:nvPr>
            <p:ph type="title"/>
          </p:nvPr>
        </p:nvSpPr>
        <p:spPr/>
        <p:txBody>
          <a:bodyPr>
            <a:normAutofit fontScale="90000"/>
          </a:bodyPr>
          <a:lstStyle/>
          <a:p>
            <a:r>
              <a:rPr lang="en-US" dirty="0"/>
              <a:t>Things to know before getting started</a:t>
            </a:r>
          </a:p>
        </p:txBody>
      </p:sp>
      <p:sp>
        <p:nvSpPr>
          <p:cNvPr id="3" name="Content Placeholder 2">
            <a:extLst>
              <a:ext uri="{FF2B5EF4-FFF2-40B4-BE49-F238E27FC236}">
                <a16:creationId xmlns:a16="http://schemas.microsoft.com/office/drawing/2014/main" id="{A9A45A93-E6B4-DB4A-8C35-A7BB26B26C93}"/>
              </a:ext>
            </a:extLst>
          </p:cNvPr>
          <p:cNvSpPr>
            <a:spLocks noGrp="1"/>
          </p:cNvSpPr>
          <p:nvPr>
            <p:ph idx="1"/>
          </p:nvPr>
        </p:nvSpPr>
        <p:spPr>
          <a:xfrm>
            <a:off x="628650" y="1959430"/>
            <a:ext cx="8286750" cy="4374366"/>
          </a:xfrm>
        </p:spPr>
        <p:txBody>
          <a:bodyPr>
            <a:normAutofit/>
          </a:bodyPr>
          <a:lstStyle/>
          <a:p>
            <a:pPr marL="406400" indent="-406400">
              <a:buNone/>
            </a:pPr>
            <a:r>
              <a:rPr lang="en-US" dirty="0"/>
              <a:t>1. Be sure you are using summary statistics calculated within a single ethnic population</a:t>
            </a:r>
          </a:p>
          <a:p>
            <a:pPr marL="406400" lvl="1" indent="-406400"/>
            <a:r>
              <a:rPr lang="en-US" dirty="0">
                <a:solidFill>
                  <a:srgbClr val="00B050"/>
                </a:solidFill>
              </a:rPr>
              <a:t>Example</a:t>
            </a:r>
            <a:r>
              <a:rPr lang="en-US" dirty="0"/>
              <a:t>: PTSD on PGC web-site </a:t>
            </a:r>
          </a:p>
          <a:p>
            <a:pPr marL="406400" indent="-406400">
              <a:buNone/>
            </a:pPr>
            <a:r>
              <a:rPr lang="en-US" dirty="0"/>
              <a:t>2. Be sure to use LD scores that match the ethnic population in sum stats</a:t>
            </a:r>
          </a:p>
          <a:p>
            <a:pPr marL="406400" indent="-406400">
              <a:buNone/>
            </a:pPr>
            <a:endParaRPr lang="en-US" sz="200" dirty="0"/>
          </a:p>
          <a:p>
            <a:pPr marL="406400" indent="-406400">
              <a:buNone/>
            </a:pPr>
            <a:r>
              <a:rPr lang="en-US" dirty="0"/>
              <a:t>3. Typically advisable to </a:t>
            </a:r>
            <a:br>
              <a:rPr lang="en-US" dirty="0"/>
            </a:br>
            <a:r>
              <a:rPr lang="en-US" dirty="0"/>
              <a:t>only include summary </a:t>
            </a:r>
            <a:br>
              <a:rPr lang="en-US" dirty="0"/>
            </a:br>
            <a:r>
              <a:rPr lang="en-US" dirty="0"/>
              <a:t>statistics from a GWAS </a:t>
            </a:r>
            <a:br>
              <a:rPr lang="en-US" dirty="0"/>
            </a:br>
            <a:r>
              <a:rPr lang="en-US" dirty="0"/>
              <a:t>with N &gt;= 10,000 </a:t>
            </a:r>
          </a:p>
        </p:txBody>
      </p:sp>
      <p:sp>
        <p:nvSpPr>
          <p:cNvPr id="6" name="U-Turn Arrow 5"/>
          <p:cNvSpPr/>
          <p:nvPr/>
        </p:nvSpPr>
        <p:spPr>
          <a:xfrm rot="5400000">
            <a:off x="6227369" y="2125912"/>
            <a:ext cx="2086377" cy="3542558"/>
          </a:xfrm>
          <a:prstGeom prst="uturnArrow">
            <a:avLst>
              <a:gd name="adj1" fmla="val 8950"/>
              <a:gd name="adj2" fmla="val 15123"/>
              <a:gd name="adj3" fmla="val 11253"/>
              <a:gd name="adj4" fmla="val 23950"/>
              <a:gd name="adj5" fmla="val 143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p:cNvGrpSpPr/>
          <p:nvPr/>
        </p:nvGrpSpPr>
        <p:grpSpPr>
          <a:xfrm>
            <a:off x="4572000" y="4172957"/>
            <a:ext cx="3891511" cy="2276952"/>
            <a:chOff x="4187450" y="4305074"/>
            <a:chExt cx="3891511" cy="2276952"/>
          </a:xfrm>
        </p:grpSpPr>
        <p:pic>
          <p:nvPicPr>
            <p:cNvPr id="4" name="Picture 3">
              <a:extLst>
                <a:ext uri="{FF2B5EF4-FFF2-40B4-BE49-F238E27FC236}">
                  <a16:creationId xmlns:a16="http://schemas.microsoft.com/office/drawing/2014/main" id="{A4A04E0D-A860-2D49-8716-4B82A2633E90}"/>
                </a:ext>
              </a:extLst>
            </p:cNvPr>
            <p:cNvPicPr>
              <a:picLocks noChangeAspect="1"/>
            </p:cNvPicPr>
            <p:nvPr/>
          </p:nvPicPr>
          <p:blipFill rotWithShape="1">
            <a:blip r:embed="rId2">
              <a:extLst>
                <a:ext uri="{28A0092B-C50C-407E-A947-70E740481C1C}">
                  <a14:useLocalDpi xmlns:a14="http://schemas.microsoft.com/office/drawing/2010/main" val="0"/>
                </a:ext>
              </a:extLst>
            </a:blip>
            <a:srcRect l="54713" r="23475"/>
            <a:stretch/>
          </p:blipFill>
          <p:spPr>
            <a:xfrm>
              <a:off x="6607276" y="4305075"/>
              <a:ext cx="1471685" cy="22769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A4A04E0D-A860-2D49-8716-4B82A2633E90}"/>
                </a:ext>
              </a:extLst>
            </p:cNvPr>
            <p:cNvPicPr>
              <a:picLocks noChangeAspect="1"/>
            </p:cNvPicPr>
            <p:nvPr/>
          </p:nvPicPr>
          <p:blipFill rotWithShape="1">
            <a:blip r:embed="rId2">
              <a:extLst>
                <a:ext uri="{28A0092B-C50C-407E-A947-70E740481C1C}">
                  <a14:useLocalDpi xmlns:a14="http://schemas.microsoft.com/office/drawing/2010/main" val="0"/>
                </a:ext>
              </a:extLst>
            </a:blip>
            <a:srcRect r="65469"/>
            <a:stretch/>
          </p:blipFill>
          <p:spPr>
            <a:xfrm>
              <a:off x="4187450" y="4305074"/>
              <a:ext cx="2329904" cy="22769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a:extLst>
                <a:ext uri="{FF2B5EF4-FFF2-40B4-BE49-F238E27FC236}">
                  <a16:creationId xmlns:a16="http://schemas.microsoft.com/office/drawing/2014/main" id="{AC992F82-5370-AB4F-87BA-1BAA11F06926}"/>
                </a:ext>
              </a:extLst>
            </p:cNvPr>
            <p:cNvSpPr/>
            <p:nvPr/>
          </p:nvSpPr>
          <p:spPr>
            <a:xfrm>
              <a:off x="6517354" y="4794473"/>
              <a:ext cx="1181324" cy="198344"/>
            </a:xfrm>
            <a:prstGeom prst="rect">
              <a:avLst/>
            </a:prstGeom>
            <a:no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62246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3E2A8-E7F8-3A4E-8622-B156FB631F48}"/>
              </a:ext>
            </a:extLst>
          </p:cNvPr>
          <p:cNvSpPr>
            <a:spLocks noGrp="1"/>
          </p:cNvSpPr>
          <p:nvPr>
            <p:ph type="title"/>
          </p:nvPr>
        </p:nvSpPr>
        <p:spPr/>
        <p:txBody>
          <a:bodyPr>
            <a:normAutofit fontScale="90000"/>
          </a:bodyPr>
          <a:lstStyle/>
          <a:p>
            <a:r>
              <a:rPr lang="en-US" dirty="0"/>
              <a:t>Things to know before getting started</a:t>
            </a:r>
          </a:p>
        </p:txBody>
      </p:sp>
      <p:sp>
        <p:nvSpPr>
          <p:cNvPr id="3" name="Content Placeholder 2">
            <a:extLst>
              <a:ext uri="{FF2B5EF4-FFF2-40B4-BE49-F238E27FC236}">
                <a16:creationId xmlns:a16="http://schemas.microsoft.com/office/drawing/2014/main" id="{29AC1D32-9CA1-BC45-9557-20224AE7D783}"/>
              </a:ext>
            </a:extLst>
          </p:cNvPr>
          <p:cNvSpPr>
            <a:spLocks noGrp="1"/>
          </p:cNvSpPr>
          <p:nvPr>
            <p:ph idx="1"/>
          </p:nvPr>
        </p:nvSpPr>
        <p:spPr>
          <a:xfrm>
            <a:off x="628650" y="2090057"/>
            <a:ext cx="7886700" cy="4122056"/>
          </a:xfrm>
        </p:spPr>
        <p:txBody>
          <a:bodyPr>
            <a:normAutofit lnSpcReduction="10000"/>
          </a:bodyPr>
          <a:lstStyle/>
          <a:p>
            <a:pPr marL="347663" indent="-288925">
              <a:buNone/>
            </a:pPr>
            <a:r>
              <a:rPr lang="en-US" dirty="0"/>
              <a:t>4. </a:t>
            </a:r>
            <a:r>
              <a:rPr lang="en-US" dirty="0" err="1"/>
              <a:t>GenomicSEM</a:t>
            </a:r>
            <a:r>
              <a:rPr lang="en-US" dirty="0"/>
              <a:t> allows for varying and unknown degrees of sample overlap</a:t>
            </a:r>
          </a:p>
          <a:p>
            <a:pPr marL="347663" lvl="1" indent="-288925"/>
            <a:r>
              <a:rPr lang="en-US" sz="2200" dirty="0"/>
              <a:t>The user does </a:t>
            </a:r>
            <a:r>
              <a:rPr lang="en-US" sz="2200" i="1" dirty="0"/>
              <a:t>not</a:t>
            </a:r>
            <a:r>
              <a:rPr lang="en-US" sz="2200" dirty="0"/>
              <a:t> need to know the specific levels of overlap</a:t>
            </a:r>
          </a:p>
          <a:p>
            <a:pPr marL="347663" lvl="1" indent="-288925"/>
            <a:endParaRPr lang="en-US" sz="600" dirty="0"/>
          </a:p>
          <a:p>
            <a:pPr marL="347663" indent="-288925">
              <a:buNone/>
            </a:pPr>
            <a:r>
              <a:rPr lang="en-US" dirty="0"/>
              <a:t>5. Multivariate GWAS in Genomic SEM uses listwise deletion</a:t>
            </a:r>
          </a:p>
          <a:p>
            <a:pPr marL="347663" lvl="1" indent="-288925"/>
            <a:r>
              <a:rPr lang="en-US" dirty="0"/>
              <a:t>If certain summary statistics have low genomic coverage this will affect the number of SNPs available for all included traits</a:t>
            </a:r>
          </a:p>
          <a:p>
            <a:pPr marL="347663" lvl="1" indent="-288925"/>
            <a:endParaRPr lang="en-US" sz="300" dirty="0"/>
          </a:p>
          <a:p>
            <a:pPr marL="347663" indent="-288925">
              <a:buNone/>
            </a:pPr>
            <a:r>
              <a:rPr lang="en-US" dirty="0"/>
              <a:t>6. Make sure you are not using a pruned list of summary statistics (e.g., the top 5,000 hits)</a:t>
            </a:r>
          </a:p>
        </p:txBody>
      </p:sp>
    </p:spTree>
    <p:extLst>
      <p:ext uri="{BB962C8B-B14F-4D97-AF65-F5344CB8AC3E}">
        <p14:creationId xmlns:p14="http://schemas.microsoft.com/office/powerpoint/2010/main" val="43497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3E2A8-E7F8-3A4E-8622-B156FB631F48}"/>
              </a:ext>
            </a:extLst>
          </p:cNvPr>
          <p:cNvSpPr>
            <a:spLocks noGrp="1"/>
          </p:cNvSpPr>
          <p:nvPr>
            <p:ph type="title"/>
          </p:nvPr>
        </p:nvSpPr>
        <p:spPr/>
        <p:txBody>
          <a:bodyPr>
            <a:normAutofit fontScale="90000"/>
          </a:bodyPr>
          <a:lstStyle/>
          <a:p>
            <a:r>
              <a:rPr lang="en-US" dirty="0"/>
              <a:t>Things to know before getting started</a:t>
            </a:r>
          </a:p>
        </p:txBody>
      </p:sp>
      <p:sp>
        <p:nvSpPr>
          <p:cNvPr id="3" name="Content Placeholder 2">
            <a:extLst>
              <a:ext uri="{FF2B5EF4-FFF2-40B4-BE49-F238E27FC236}">
                <a16:creationId xmlns:a16="http://schemas.microsoft.com/office/drawing/2014/main" id="{29AC1D32-9CA1-BC45-9557-20224AE7D783}"/>
              </a:ext>
            </a:extLst>
          </p:cNvPr>
          <p:cNvSpPr>
            <a:spLocks noGrp="1"/>
          </p:cNvSpPr>
          <p:nvPr>
            <p:ph idx="1"/>
          </p:nvPr>
        </p:nvSpPr>
        <p:spPr>
          <a:xfrm>
            <a:off x="628650" y="2032000"/>
            <a:ext cx="7886700" cy="4165599"/>
          </a:xfrm>
        </p:spPr>
        <p:txBody>
          <a:bodyPr>
            <a:normAutofit/>
          </a:bodyPr>
          <a:lstStyle/>
          <a:p>
            <a:pPr marL="406400" indent="-406400">
              <a:buNone/>
            </a:pPr>
            <a:r>
              <a:rPr lang="en-US" dirty="0"/>
              <a:t>7. Both the </a:t>
            </a:r>
            <a:r>
              <a:rPr lang="en-US" sz="1950" b="1" dirty="0">
                <a:latin typeface="Lucida Console" panose="020B0609040504020204" pitchFamily="49" charset="0"/>
              </a:rPr>
              <a:t>munge</a:t>
            </a:r>
            <a:r>
              <a:rPr lang="en-US" dirty="0"/>
              <a:t> and </a:t>
            </a:r>
            <a:r>
              <a:rPr lang="en-US" sz="1950" b="1" dirty="0" err="1">
                <a:latin typeface="Lucida Console" panose="020B0609040504020204" pitchFamily="49" charset="0"/>
              </a:rPr>
              <a:t>sumstats</a:t>
            </a:r>
            <a:r>
              <a:rPr lang="en-US" dirty="0"/>
              <a:t> functions in </a:t>
            </a:r>
            <a:r>
              <a:rPr lang="en-US" dirty="0" err="1"/>
              <a:t>GenomicSEM</a:t>
            </a:r>
            <a:r>
              <a:rPr lang="en-US" dirty="0"/>
              <a:t> use sample size to perform necessary conversions. Sample size from summary statistics file or provided by the user. </a:t>
            </a:r>
          </a:p>
          <a:p>
            <a:pPr marL="406400" indent="-406400">
              <a:buNone/>
            </a:pPr>
            <a:r>
              <a:rPr lang="en-US" dirty="0"/>
              <a:t>In order to produce accurate results, this should be the </a:t>
            </a:r>
            <a:r>
              <a:rPr lang="en-US" b="1" dirty="0"/>
              <a:t>total</a:t>
            </a:r>
            <a:r>
              <a:rPr lang="en-US" dirty="0"/>
              <a:t> sample size for all included traits. </a:t>
            </a:r>
          </a:p>
          <a:p>
            <a:pPr marL="0" indent="0">
              <a:buNone/>
            </a:pPr>
            <a:endParaRPr lang="en-US" sz="400" dirty="0"/>
          </a:p>
          <a:p>
            <a:pPr marL="0" indent="0">
              <a:buNone/>
            </a:pPr>
            <a:r>
              <a:rPr lang="en-US" dirty="0"/>
              <a:t>Be wary of:</a:t>
            </a:r>
            <a:r>
              <a:rPr lang="en-US" sz="2600" dirty="0"/>
              <a:t> Publicly available summary statistics that exclude certain cohorts (e.g., 23andMe). </a:t>
            </a:r>
          </a:p>
        </p:txBody>
      </p:sp>
    </p:spTree>
    <p:extLst>
      <p:ext uri="{BB962C8B-B14F-4D97-AF65-F5344CB8AC3E}">
        <p14:creationId xmlns:p14="http://schemas.microsoft.com/office/powerpoint/2010/main" val="2738405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CCD2FF-2207-5F43-BB23-1A6A2F42C306}"/>
              </a:ext>
            </a:extLst>
          </p:cNvPr>
          <p:cNvSpPr>
            <a:spLocks noGrp="1"/>
          </p:cNvSpPr>
          <p:nvPr>
            <p:ph idx="1"/>
          </p:nvPr>
        </p:nvSpPr>
        <p:spPr>
          <a:xfrm>
            <a:off x="628650" y="3054819"/>
            <a:ext cx="7886700" cy="1367280"/>
          </a:xfrm>
        </p:spPr>
        <p:txBody>
          <a:bodyPr>
            <a:normAutofit/>
          </a:bodyPr>
          <a:lstStyle/>
          <a:p>
            <a:pPr marL="0" indent="0" algn="ctr">
              <a:buNone/>
            </a:pPr>
            <a:r>
              <a:rPr lang="en-US" sz="6000" dirty="0"/>
              <a:t>Questions from videos?</a:t>
            </a:r>
          </a:p>
        </p:txBody>
      </p:sp>
    </p:spTree>
    <p:extLst>
      <p:ext uri="{BB962C8B-B14F-4D97-AF65-F5344CB8AC3E}">
        <p14:creationId xmlns:p14="http://schemas.microsoft.com/office/powerpoint/2010/main" val="2221367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25175-CDE3-7441-B37E-99871B2507FC}"/>
              </a:ext>
            </a:extLst>
          </p:cNvPr>
          <p:cNvSpPr>
            <a:spLocks noGrp="1"/>
          </p:cNvSpPr>
          <p:nvPr>
            <p:ph type="title"/>
          </p:nvPr>
        </p:nvSpPr>
        <p:spPr/>
        <p:txBody>
          <a:bodyPr>
            <a:normAutofit/>
          </a:bodyPr>
          <a:lstStyle/>
          <a:p>
            <a:r>
              <a:rPr lang="en-US" sz="4050" dirty="0"/>
              <a:t>II. Estimating Common Factor Models in Genomic SEM </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5376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02276-F94B-4B42-8452-FDCE3F514802}"/>
              </a:ext>
            </a:extLst>
          </p:cNvPr>
          <p:cNvSpPr>
            <a:spLocks noGrp="1"/>
          </p:cNvSpPr>
          <p:nvPr>
            <p:ph type="title"/>
          </p:nvPr>
        </p:nvSpPr>
        <p:spPr>
          <a:xfrm>
            <a:off x="0" y="616138"/>
            <a:ext cx="7886700" cy="987777"/>
          </a:xfrm>
        </p:spPr>
        <p:txBody>
          <a:bodyPr/>
          <a:lstStyle/>
          <a:p>
            <a:r>
              <a:rPr lang="en-US" dirty="0"/>
              <a:t>Three Primary Steps</a:t>
            </a:r>
          </a:p>
        </p:txBody>
      </p:sp>
      <p:sp>
        <p:nvSpPr>
          <p:cNvPr id="3" name="Content Placeholder 2">
            <a:extLst>
              <a:ext uri="{FF2B5EF4-FFF2-40B4-BE49-F238E27FC236}">
                <a16:creationId xmlns:a16="http://schemas.microsoft.com/office/drawing/2014/main" id="{98E5AE6F-9755-C34C-BAC9-D5B3D7705E8E}"/>
              </a:ext>
            </a:extLst>
          </p:cNvPr>
          <p:cNvSpPr>
            <a:spLocks noGrp="1"/>
          </p:cNvSpPr>
          <p:nvPr>
            <p:ph idx="1"/>
          </p:nvPr>
        </p:nvSpPr>
        <p:spPr>
          <a:xfrm>
            <a:off x="628650" y="2002971"/>
            <a:ext cx="5757636" cy="4173992"/>
          </a:xfrm>
        </p:spPr>
        <p:txBody>
          <a:bodyPr/>
          <a:lstStyle/>
          <a:p>
            <a:pPr marL="347663" indent="-347663">
              <a:buNone/>
            </a:pPr>
            <a:r>
              <a:rPr lang="en-US" dirty="0"/>
              <a:t>1. Munge the summary statistics </a:t>
            </a:r>
            <a:r>
              <a:rPr lang="en-US" i="1" dirty="0"/>
              <a:t>(</a:t>
            </a:r>
            <a:r>
              <a:rPr lang="en-US" b="1" i="1" dirty="0">
                <a:latin typeface="Lucida Console" panose="020B0609040504020204" pitchFamily="49" charset="0"/>
              </a:rPr>
              <a:t>munge</a:t>
            </a:r>
            <a:r>
              <a:rPr lang="en-US" i="1" dirty="0"/>
              <a:t>)</a:t>
            </a:r>
          </a:p>
          <a:p>
            <a:pPr marL="347663" indent="-347663">
              <a:buNone/>
            </a:pPr>
            <a:endParaRPr lang="en-US" sz="1100" dirty="0"/>
          </a:p>
          <a:p>
            <a:pPr marL="347663" indent="-347663">
              <a:buNone/>
            </a:pPr>
            <a:r>
              <a:rPr lang="en-US" dirty="0"/>
              <a:t>2. Run LD-Score Regression to obtain the genetic covariance and sampling covariance matrices </a:t>
            </a:r>
            <a:r>
              <a:rPr lang="en-US" i="1" dirty="0"/>
              <a:t>(</a:t>
            </a:r>
            <a:r>
              <a:rPr lang="en-US" b="1" i="1" dirty="0" err="1">
                <a:latin typeface="Lucida Console" panose="020B0609040504020204" pitchFamily="49" charset="0"/>
              </a:rPr>
              <a:t>ldsc</a:t>
            </a:r>
            <a:r>
              <a:rPr lang="en-US" i="1" dirty="0"/>
              <a:t>)</a:t>
            </a:r>
          </a:p>
          <a:p>
            <a:pPr marL="347663" indent="-347663">
              <a:buNone/>
            </a:pPr>
            <a:endParaRPr lang="en-US" sz="1100" dirty="0"/>
          </a:p>
          <a:p>
            <a:pPr marL="347663" indent="-347663">
              <a:buNone/>
            </a:pPr>
            <a:r>
              <a:rPr lang="en-US" dirty="0"/>
              <a:t>3. Run the model </a:t>
            </a:r>
            <a:r>
              <a:rPr lang="en-US" i="1" dirty="0"/>
              <a:t>(</a:t>
            </a:r>
            <a:r>
              <a:rPr lang="en-US" b="1" i="1" dirty="0" err="1">
                <a:latin typeface="Lucida Console" panose="020B0609040504020204" pitchFamily="49" charset="0"/>
              </a:rPr>
              <a:t>commonfactor</a:t>
            </a:r>
            <a:r>
              <a:rPr lang="en-US" i="1" dirty="0"/>
              <a:t>)</a:t>
            </a:r>
          </a:p>
        </p:txBody>
      </p:sp>
      <p:sp>
        <p:nvSpPr>
          <p:cNvPr id="5" name="Rectangle 4"/>
          <p:cNvSpPr/>
          <p:nvPr/>
        </p:nvSpPr>
        <p:spPr>
          <a:xfrm>
            <a:off x="6168571" y="1825625"/>
            <a:ext cx="2670629" cy="113211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tx1"/>
                </a:solidFill>
              </a:rPr>
              <a:t>Munge</a:t>
            </a:r>
            <a:r>
              <a:rPr lang="en-US" sz="2400" dirty="0">
                <a:solidFill>
                  <a:schemeClr val="tx1"/>
                </a:solidFill>
              </a:rPr>
              <a:t>: convert raw data from one form to another</a:t>
            </a:r>
          </a:p>
        </p:txBody>
      </p:sp>
    </p:spTree>
    <p:extLst>
      <p:ext uri="{BB962C8B-B14F-4D97-AF65-F5344CB8AC3E}">
        <p14:creationId xmlns:p14="http://schemas.microsoft.com/office/powerpoint/2010/main" val="4276757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02276-F94B-4B42-8452-FDCE3F514802}"/>
              </a:ext>
            </a:extLst>
          </p:cNvPr>
          <p:cNvSpPr>
            <a:spLocks noGrp="1"/>
          </p:cNvSpPr>
          <p:nvPr>
            <p:ph type="title"/>
          </p:nvPr>
        </p:nvSpPr>
        <p:spPr>
          <a:xfrm>
            <a:off x="0" y="562349"/>
            <a:ext cx="7886700" cy="987777"/>
          </a:xfrm>
        </p:spPr>
        <p:txBody>
          <a:bodyPr/>
          <a:lstStyle/>
          <a:p>
            <a:r>
              <a:rPr lang="en-US" dirty="0"/>
              <a:t>Lab</a:t>
            </a:r>
          </a:p>
        </p:txBody>
      </p:sp>
      <p:sp>
        <p:nvSpPr>
          <p:cNvPr id="8" name="Content Placeholder 2">
            <a:extLst>
              <a:ext uri="{FF2B5EF4-FFF2-40B4-BE49-F238E27FC236}">
                <a16:creationId xmlns:a16="http://schemas.microsoft.com/office/drawing/2014/main" id="{7A923D90-EDAB-584F-ADF2-591D47E4F3C9}"/>
              </a:ext>
            </a:extLst>
          </p:cNvPr>
          <p:cNvSpPr txBox="1">
            <a:spLocks/>
          </p:cNvSpPr>
          <p:nvPr/>
        </p:nvSpPr>
        <p:spPr>
          <a:xfrm>
            <a:off x="464343" y="1976436"/>
            <a:ext cx="8228896" cy="411956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t>Using GWAS </a:t>
            </a:r>
            <a:r>
              <a:rPr lang="en-US" sz="3200" b="1" dirty="0" err="1"/>
              <a:t>sumstats</a:t>
            </a:r>
            <a:r>
              <a:rPr lang="en-US" sz="3200" b="1" dirty="0"/>
              <a:t> for:</a:t>
            </a:r>
          </a:p>
          <a:p>
            <a:pPr lvl="1"/>
            <a:r>
              <a:rPr lang="en-US" sz="2800" dirty="0"/>
              <a:t>Schizophrenia (</a:t>
            </a:r>
            <a:r>
              <a:rPr lang="en-US" sz="2800" dirty="0" err="1"/>
              <a:t>Pardiñas</a:t>
            </a:r>
            <a:r>
              <a:rPr lang="en-US" sz="2800" dirty="0"/>
              <a:t> et al., 2018); </a:t>
            </a:r>
            <a:r>
              <a:rPr lang="en-US" sz="2800" i="1" dirty="0"/>
              <a:t>N </a:t>
            </a:r>
            <a:r>
              <a:rPr lang="en-US" sz="2800" dirty="0"/>
              <a:t>= 105,318</a:t>
            </a:r>
          </a:p>
          <a:p>
            <a:pPr lvl="1"/>
            <a:r>
              <a:rPr lang="en-US" sz="2800" dirty="0"/>
              <a:t>Bipolar Disorder (</a:t>
            </a:r>
            <a:r>
              <a:rPr lang="en-US" sz="2800" dirty="0" err="1"/>
              <a:t>Sklar</a:t>
            </a:r>
            <a:r>
              <a:rPr lang="en-US" sz="2800" dirty="0"/>
              <a:t> et al., 2011); </a:t>
            </a:r>
            <a:r>
              <a:rPr lang="en-US" sz="2800" i="1" dirty="0"/>
              <a:t>N </a:t>
            </a:r>
            <a:r>
              <a:rPr lang="en-US" sz="2800" dirty="0"/>
              <a:t>= 16,731</a:t>
            </a:r>
          </a:p>
          <a:p>
            <a:pPr lvl="1"/>
            <a:r>
              <a:rPr lang="en-US" sz="2800" dirty="0"/>
              <a:t>Major Depressive Disorder (Wray et al., 2018); </a:t>
            </a:r>
            <a:r>
              <a:rPr lang="en-US" sz="2800" i="1" dirty="0"/>
              <a:t>N </a:t>
            </a:r>
            <a:r>
              <a:rPr lang="en-US" sz="2800" dirty="0"/>
              <a:t>= 173,005</a:t>
            </a:r>
          </a:p>
          <a:p>
            <a:pPr marL="457200" lvl="1" indent="0">
              <a:buNone/>
            </a:pPr>
            <a:endParaRPr lang="en-US" sz="900" dirty="0"/>
          </a:p>
          <a:p>
            <a:endParaRPr lang="en-US" sz="3200" dirty="0"/>
          </a:p>
        </p:txBody>
      </p:sp>
    </p:spTree>
    <p:extLst>
      <p:ext uri="{BB962C8B-B14F-4D97-AF65-F5344CB8AC3E}">
        <p14:creationId xmlns:p14="http://schemas.microsoft.com/office/powerpoint/2010/main" val="2483443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2350"/>
            <a:ext cx="9359152" cy="987777"/>
          </a:xfrm>
        </p:spPr>
        <p:txBody>
          <a:bodyPr>
            <a:normAutofit/>
          </a:bodyPr>
          <a:lstStyle/>
          <a:p>
            <a:r>
              <a:rPr lang="en-US" dirty="0"/>
              <a:t>Step 1: </a:t>
            </a:r>
            <a:r>
              <a:rPr lang="en-US" i="1" dirty="0"/>
              <a:t>munge</a:t>
            </a:r>
            <a:r>
              <a:rPr lang="en-US" dirty="0"/>
              <a:t> example code </a:t>
            </a:r>
          </a:p>
        </p:txBody>
      </p:sp>
      <p:pic>
        <p:nvPicPr>
          <p:cNvPr id="4" name="Picture 3">
            <a:extLst>
              <a:ext uri="{FF2B5EF4-FFF2-40B4-BE49-F238E27FC236}">
                <a16:creationId xmlns:a16="http://schemas.microsoft.com/office/drawing/2014/main" id="{23731E51-4264-514A-97A3-9DB00F5D0F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8499"/>
            <a:ext cx="9159822" cy="3098175"/>
          </a:xfrm>
          <a:prstGeom prst="rect">
            <a:avLst/>
          </a:prstGeom>
        </p:spPr>
      </p:pic>
      <p:sp>
        <p:nvSpPr>
          <p:cNvPr id="6" name="Rectangle 5">
            <a:extLst>
              <a:ext uri="{FF2B5EF4-FFF2-40B4-BE49-F238E27FC236}">
                <a16:creationId xmlns:a16="http://schemas.microsoft.com/office/drawing/2014/main" id="{D9B861C9-9EB1-BA47-8733-FCA9719CEA5F}"/>
              </a:ext>
            </a:extLst>
          </p:cNvPr>
          <p:cNvSpPr/>
          <p:nvPr/>
        </p:nvSpPr>
        <p:spPr>
          <a:xfrm>
            <a:off x="704538" y="5254071"/>
            <a:ext cx="7300209" cy="16039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tx1"/>
                </a:solidFill>
              </a:rPr>
              <a:t>Note that for much of the practical we are using a subset of the summary statistics </a:t>
            </a:r>
            <a:r>
              <a:rPr lang="en-US" sz="2400" b="1" i="1" dirty="0">
                <a:solidFill>
                  <a:srgbClr val="FF0000"/>
                </a:solidFill>
              </a:rPr>
              <a:t>for demonstrative purposes only! </a:t>
            </a:r>
            <a:r>
              <a:rPr lang="en-US" sz="2400" b="1" dirty="0">
                <a:solidFill>
                  <a:schemeClr val="tx1"/>
                </a:solidFill>
              </a:rPr>
              <a:t>In practice, you will use the full set of summary stats you download online</a:t>
            </a:r>
          </a:p>
        </p:txBody>
      </p:sp>
    </p:spTree>
    <p:extLst>
      <p:ext uri="{BB962C8B-B14F-4D97-AF65-F5344CB8AC3E}">
        <p14:creationId xmlns:p14="http://schemas.microsoft.com/office/powerpoint/2010/main" val="389443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D7F376-F7F8-2C4E-ABB4-0B2C14C3B3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35" y="1956632"/>
            <a:ext cx="9066065" cy="4144487"/>
          </a:xfrm>
          <a:prstGeom prst="rect">
            <a:avLst/>
          </a:prstGeom>
        </p:spPr>
      </p:pic>
      <p:sp>
        <p:nvSpPr>
          <p:cNvPr id="2" name="Title 1"/>
          <p:cNvSpPr>
            <a:spLocks noGrp="1"/>
          </p:cNvSpPr>
          <p:nvPr>
            <p:ph type="title"/>
          </p:nvPr>
        </p:nvSpPr>
        <p:spPr>
          <a:xfrm>
            <a:off x="-98612" y="586710"/>
            <a:ext cx="9341224" cy="987777"/>
          </a:xfrm>
        </p:spPr>
        <p:txBody>
          <a:bodyPr>
            <a:normAutofit/>
          </a:bodyPr>
          <a:lstStyle/>
          <a:p>
            <a:r>
              <a:rPr lang="en-US" dirty="0"/>
              <a:t>Examine </a:t>
            </a:r>
            <a:r>
              <a:rPr lang="en-US" b="1" dirty="0" err="1"/>
              <a:t>SCZ_BIP_MDD_munge.log</a:t>
            </a:r>
            <a:r>
              <a:rPr lang="en-US" b="1" dirty="0"/>
              <a:t> </a:t>
            </a:r>
            <a:r>
              <a:rPr lang="en-US" dirty="0"/>
              <a:t>file</a:t>
            </a:r>
          </a:p>
        </p:txBody>
      </p:sp>
      <p:sp>
        <p:nvSpPr>
          <p:cNvPr id="5" name="Rectangle 4">
            <a:extLst>
              <a:ext uri="{FF2B5EF4-FFF2-40B4-BE49-F238E27FC236}">
                <a16:creationId xmlns:a16="http://schemas.microsoft.com/office/drawing/2014/main" id="{B63415AC-8425-7545-B671-CC581B4C1792}"/>
              </a:ext>
            </a:extLst>
          </p:cNvPr>
          <p:cNvSpPr/>
          <p:nvPr/>
        </p:nvSpPr>
        <p:spPr>
          <a:xfrm>
            <a:off x="0" y="4169188"/>
            <a:ext cx="8818540" cy="425003"/>
          </a:xfrm>
          <a:prstGeom prst="rect">
            <a:avLst/>
          </a:prstGeom>
          <a:solidFill>
            <a:schemeClr val="accent4">
              <a:lumMod val="20000"/>
              <a:lumOff val="80000"/>
              <a:alpha val="23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2158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DD431C-A0C2-EC4A-A151-3B00382286B7}"/>
              </a:ext>
            </a:extLst>
          </p:cNvPr>
          <p:cNvPicPr/>
          <p:nvPr/>
        </p:nvPicPr>
        <p:blipFill>
          <a:blip r:embed="rId3">
            <a:extLst>
              <a:ext uri="{28A0092B-C50C-407E-A947-70E740481C1C}">
                <a14:useLocalDpi xmlns:a14="http://schemas.microsoft.com/office/drawing/2010/main" val="0"/>
              </a:ext>
            </a:extLst>
          </a:blip>
          <a:stretch>
            <a:fillRect/>
          </a:stretch>
        </p:blipFill>
        <p:spPr>
          <a:xfrm>
            <a:off x="42010" y="2197115"/>
            <a:ext cx="7857437" cy="4455065"/>
          </a:xfrm>
          <a:prstGeom prst="rect">
            <a:avLst/>
          </a:prstGeom>
        </p:spPr>
      </p:pic>
      <p:sp>
        <p:nvSpPr>
          <p:cNvPr id="2" name="Title 1">
            <a:extLst>
              <a:ext uri="{FF2B5EF4-FFF2-40B4-BE49-F238E27FC236}">
                <a16:creationId xmlns:a16="http://schemas.microsoft.com/office/drawing/2014/main" id="{197FE087-327E-6548-ADC2-E3DF01A99B50}"/>
              </a:ext>
            </a:extLst>
          </p:cNvPr>
          <p:cNvSpPr>
            <a:spLocks noGrp="1"/>
          </p:cNvSpPr>
          <p:nvPr>
            <p:ph type="title"/>
          </p:nvPr>
        </p:nvSpPr>
        <p:spPr>
          <a:xfrm>
            <a:off x="-1" y="490632"/>
            <a:ext cx="9330267" cy="987777"/>
          </a:xfrm>
        </p:spPr>
        <p:txBody>
          <a:bodyPr>
            <a:normAutofit/>
          </a:bodyPr>
          <a:lstStyle/>
          <a:p>
            <a:r>
              <a:rPr lang="en-US" dirty="0"/>
              <a:t>Step 0a: Load in data and package</a:t>
            </a:r>
          </a:p>
        </p:txBody>
      </p:sp>
      <p:cxnSp>
        <p:nvCxnSpPr>
          <p:cNvPr id="4" name="Straight Arrow Connector 3">
            <a:extLst>
              <a:ext uri="{FF2B5EF4-FFF2-40B4-BE49-F238E27FC236}">
                <a16:creationId xmlns:a16="http://schemas.microsoft.com/office/drawing/2014/main" id="{9F2FC70E-FB07-054A-87E1-123395A07F62}"/>
              </a:ext>
            </a:extLst>
          </p:cNvPr>
          <p:cNvCxnSpPr>
            <a:cxnSpLocks/>
          </p:cNvCxnSpPr>
          <p:nvPr/>
        </p:nvCxnSpPr>
        <p:spPr>
          <a:xfrm flipH="1">
            <a:off x="2412861" y="6368564"/>
            <a:ext cx="1557868"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F96BD4D-6F9F-6E48-831D-67F640D39098}"/>
              </a:ext>
            </a:extLst>
          </p:cNvPr>
          <p:cNvSpPr txBox="1"/>
          <p:nvPr/>
        </p:nvSpPr>
        <p:spPr>
          <a:xfrm>
            <a:off x="3970729" y="5934670"/>
            <a:ext cx="2844800" cy="923330"/>
          </a:xfrm>
          <a:prstGeom prst="rect">
            <a:avLst/>
          </a:prstGeom>
          <a:noFill/>
        </p:spPr>
        <p:txBody>
          <a:bodyPr wrap="square" rtlCol="0">
            <a:spAutoFit/>
          </a:bodyPr>
          <a:lstStyle/>
          <a:p>
            <a:pPr algn="ctr"/>
            <a:r>
              <a:rPr lang="en-US" b="1" dirty="0">
                <a:solidFill>
                  <a:schemeClr val="accent6">
                    <a:lumMod val="50000"/>
                  </a:schemeClr>
                </a:solidFill>
              </a:rPr>
              <a:t>Will likely print 24 warnings about replacing previous imports: OK TO IGNORE</a:t>
            </a:r>
          </a:p>
        </p:txBody>
      </p:sp>
    </p:spTree>
    <p:extLst>
      <p:ext uri="{BB962C8B-B14F-4D97-AF65-F5344CB8AC3E}">
        <p14:creationId xmlns:p14="http://schemas.microsoft.com/office/powerpoint/2010/main" val="1759682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7276"/>
            <a:ext cx="8856009" cy="987777"/>
          </a:xfrm>
        </p:spPr>
        <p:txBody>
          <a:bodyPr>
            <a:normAutofit/>
          </a:bodyPr>
          <a:lstStyle/>
          <a:p>
            <a:r>
              <a:rPr lang="en-US" dirty="0"/>
              <a:t>Step 2: </a:t>
            </a:r>
            <a:r>
              <a:rPr lang="en-US" i="1" dirty="0" err="1"/>
              <a:t>ldsc</a:t>
            </a:r>
            <a:r>
              <a:rPr lang="en-US" dirty="0"/>
              <a:t> example code </a:t>
            </a:r>
          </a:p>
        </p:txBody>
      </p:sp>
      <p:pic>
        <p:nvPicPr>
          <p:cNvPr id="6" name="Picture 5">
            <a:extLst>
              <a:ext uri="{FF2B5EF4-FFF2-40B4-BE49-F238E27FC236}">
                <a16:creationId xmlns:a16="http://schemas.microsoft.com/office/drawing/2014/main" id="{620473C0-5E92-8749-BA0D-A07BBF1B1C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6471"/>
            <a:ext cx="8763000" cy="3644900"/>
          </a:xfrm>
          <a:prstGeom prst="rect">
            <a:avLst/>
          </a:prstGeom>
        </p:spPr>
      </p:pic>
      <p:sp>
        <p:nvSpPr>
          <p:cNvPr id="8" name="Rectangle 7">
            <a:extLst>
              <a:ext uri="{FF2B5EF4-FFF2-40B4-BE49-F238E27FC236}">
                <a16:creationId xmlns:a16="http://schemas.microsoft.com/office/drawing/2014/main" id="{F55DAA41-C606-8342-85B6-7CADC1A433B5}"/>
              </a:ext>
            </a:extLst>
          </p:cNvPr>
          <p:cNvSpPr/>
          <p:nvPr/>
        </p:nvSpPr>
        <p:spPr>
          <a:xfrm>
            <a:off x="5739685" y="3798901"/>
            <a:ext cx="3404315" cy="9664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tx1"/>
                </a:solidFill>
              </a:rPr>
              <a:t>Populated with </a:t>
            </a:r>
            <a:r>
              <a:rPr lang="en-US" sz="2400" b="1" dirty="0" err="1">
                <a:solidFill>
                  <a:schemeClr val="tx1"/>
                </a:solidFill>
              </a:rPr>
              <a:t>ld</a:t>
            </a:r>
            <a:r>
              <a:rPr lang="en-US" sz="2400" b="1" dirty="0">
                <a:solidFill>
                  <a:schemeClr val="tx1"/>
                </a:solidFill>
              </a:rPr>
              <a:t> scores from the same ancestry</a:t>
            </a:r>
            <a:endParaRPr lang="en-US" sz="2400" dirty="0">
              <a:solidFill>
                <a:schemeClr val="tx1"/>
              </a:solidFill>
            </a:endParaRPr>
          </a:p>
        </p:txBody>
      </p:sp>
      <p:pic>
        <p:nvPicPr>
          <p:cNvPr id="10" name="Picture 9">
            <a:extLst>
              <a:ext uri="{FF2B5EF4-FFF2-40B4-BE49-F238E27FC236}">
                <a16:creationId xmlns:a16="http://schemas.microsoft.com/office/drawing/2014/main" id="{1E44D31F-A7FF-DB47-987C-FF20462299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15377"/>
            <a:ext cx="9144000" cy="566821"/>
          </a:xfrm>
          <a:prstGeom prst="rect">
            <a:avLst/>
          </a:prstGeom>
        </p:spPr>
      </p:pic>
    </p:spTree>
    <p:extLst>
      <p:ext uri="{BB962C8B-B14F-4D97-AF65-F5344CB8AC3E}">
        <p14:creationId xmlns:p14="http://schemas.microsoft.com/office/powerpoint/2010/main" val="144089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7E6FEAC-3969-CE4D-B9B7-939D2F6467BA}"/>
              </a:ext>
            </a:extLst>
          </p:cNvPr>
          <p:cNvPicPr>
            <a:picLocks noChangeAspect="1"/>
          </p:cNvPicPr>
          <p:nvPr/>
        </p:nvPicPr>
        <p:blipFill rotWithShape="1">
          <a:blip r:embed="rId2">
            <a:extLst>
              <a:ext uri="{28A0092B-C50C-407E-A947-70E740481C1C}">
                <a14:useLocalDpi xmlns:a14="http://schemas.microsoft.com/office/drawing/2010/main" val="0"/>
              </a:ext>
            </a:extLst>
          </a:blip>
          <a:srcRect t="74682"/>
          <a:stretch/>
        </p:blipFill>
        <p:spPr>
          <a:xfrm>
            <a:off x="60138" y="2154836"/>
            <a:ext cx="9083862" cy="584200"/>
          </a:xfrm>
          <a:prstGeom prst="rect">
            <a:avLst/>
          </a:prstGeom>
        </p:spPr>
      </p:pic>
      <p:sp>
        <p:nvSpPr>
          <p:cNvPr id="2" name="Title 1">
            <a:extLst>
              <a:ext uri="{FF2B5EF4-FFF2-40B4-BE49-F238E27FC236}">
                <a16:creationId xmlns:a16="http://schemas.microsoft.com/office/drawing/2014/main" id="{197FE087-327E-6548-ADC2-E3DF01A99B50}"/>
              </a:ext>
            </a:extLst>
          </p:cNvPr>
          <p:cNvSpPr>
            <a:spLocks noGrp="1"/>
          </p:cNvSpPr>
          <p:nvPr>
            <p:ph type="title"/>
          </p:nvPr>
        </p:nvSpPr>
        <p:spPr>
          <a:xfrm>
            <a:off x="-1" y="490632"/>
            <a:ext cx="9330267" cy="987777"/>
          </a:xfrm>
        </p:spPr>
        <p:txBody>
          <a:bodyPr>
            <a:normAutofit/>
          </a:bodyPr>
          <a:lstStyle/>
          <a:p>
            <a:r>
              <a:rPr lang="en-US" dirty="0"/>
              <a:t>Load in premade </a:t>
            </a:r>
            <a:r>
              <a:rPr lang="en-US" dirty="0" err="1"/>
              <a:t>ldsc</a:t>
            </a:r>
            <a:r>
              <a:rPr lang="en-US" dirty="0"/>
              <a:t> data!</a:t>
            </a:r>
          </a:p>
        </p:txBody>
      </p:sp>
      <p:sp>
        <p:nvSpPr>
          <p:cNvPr id="6" name="Rectangle 5">
            <a:extLst>
              <a:ext uri="{FF2B5EF4-FFF2-40B4-BE49-F238E27FC236}">
                <a16:creationId xmlns:a16="http://schemas.microsoft.com/office/drawing/2014/main" id="{D1A57468-A805-3E4A-8C3D-ED36184B7032}"/>
              </a:ext>
            </a:extLst>
          </p:cNvPr>
          <p:cNvSpPr/>
          <p:nvPr/>
        </p:nvSpPr>
        <p:spPr>
          <a:xfrm>
            <a:off x="1992917" y="3590790"/>
            <a:ext cx="5158165" cy="17307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tx1"/>
                </a:solidFill>
              </a:rPr>
              <a:t>This was created using the full set of summary statistics. As in this real, honest to goodness (not simulated) psychiatric genetic data</a:t>
            </a:r>
          </a:p>
        </p:txBody>
      </p:sp>
    </p:spTree>
    <p:extLst>
      <p:ext uri="{BB962C8B-B14F-4D97-AF65-F5344CB8AC3E}">
        <p14:creationId xmlns:p14="http://schemas.microsoft.com/office/powerpoint/2010/main" val="420521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2192"/>
            <a:ext cx="7886700" cy="987777"/>
          </a:xfrm>
        </p:spPr>
        <p:txBody>
          <a:bodyPr>
            <a:normAutofit fontScale="90000"/>
          </a:bodyPr>
          <a:lstStyle/>
          <a:p>
            <a:r>
              <a:rPr lang="en-US" dirty="0"/>
              <a:t>Step 3: </a:t>
            </a:r>
            <a:r>
              <a:rPr lang="en-US" i="1" dirty="0" err="1"/>
              <a:t>commonfactor</a:t>
            </a:r>
            <a:r>
              <a:rPr lang="en-US" i="1" dirty="0"/>
              <a:t> </a:t>
            </a:r>
            <a:r>
              <a:rPr lang="en-US" dirty="0"/>
              <a:t>example code</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28650" y="1825625"/>
            <a:ext cx="7886700" cy="43268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12382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34" y="576616"/>
            <a:ext cx="7886700" cy="987777"/>
          </a:xfrm>
        </p:spPr>
        <p:txBody>
          <a:bodyPr/>
          <a:lstStyle/>
          <a:p>
            <a:r>
              <a:rPr lang="en-US" dirty="0" err="1"/>
              <a:t>Pfactor$results</a:t>
            </a:r>
            <a:endParaRPr lang="en-US" dirty="0"/>
          </a:p>
        </p:txBody>
      </p:sp>
      <p:pic>
        <p:nvPicPr>
          <p:cNvPr id="5" name="Content Placeholder 4">
            <a:extLst>
              <a:ext uri="{FF2B5EF4-FFF2-40B4-BE49-F238E27FC236}">
                <a16:creationId xmlns:a16="http://schemas.microsoft.com/office/drawing/2014/main" id="{8BD685CC-55F9-3042-8AE8-9B5DE9125E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750738"/>
            <a:ext cx="8839200" cy="1894529"/>
          </a:xfrm>
        </p:spPr>
      </p:pic>
      <p:cxnSp>
        <p:nvCxnSpPr>
          <p:cNvPr id="7" name="Straight Arrow Connector 6">
            <a:extLst>
              <a:ext uri="{FF2B5EF4-FFF2-40B4-BE49-F238E27FC236}">
                <a16:creationId xmlns:a16="http://schemas.microsoft.com/office/drawing/2014/main" id="{791C9A27-5F03-0C4C-89FB-7A7E6009DC4C}"/>
              </a:ext>
            </a:extLst>
          </p:cNvPr>
          <p:cNvCxnSpPr>
            <a:cxnSpLocks/>
            <a:stCxn id="9" idx="0"/>
          </p:cNvCxnSpPr>
          <p:nvPr/>
        </p:nvCxnSpPr>
        <p:spPr>
          <a:xfrm flipH="1" flipV="1">
            <a:off x="628651" y="3564265"/>
            <a:ext cx="435098" cy="1255124"/>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175867A-9F60-BA4D-A2CC-F1827D2A7726}"/>
              </a:ext>
            </a:extLst>
          </p:cNvPr>
          <p:cNvCxnSpPr>
            <a:cxnSpLocks/>
            <a:stCxn id="9" idx="0"/>
          </p:cNvCxnSpPr>
          <p:nvPr/>
        </p:nvCxnSpPr>
        <p:spPr>
          <a:xfrm flipV="1">
            <a:off x="1063749" y="3550677"/>
            <a:ext cx="316960" cy="1268712"/>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970BB31-7AD2-074D-8909-96077798597B}"/>
              </a:ext>
            </a:extLst>
          </p:cNvPr>
          <p:cNvSpPr txBox="1"/>
          <p:nvPr/>
        </p:nvSpPr>
        <p:spPr>
          <a:xfrm>
            <a:off x="96032" y="4819389"/>
            <a:ext cx="1935434"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dirty="0">
                <a:latin typeface="Times New Roman" panose="02020603050405020304" pitchFamily="18" charset="0"/>
                <a:cs typeface="Times New Roman" panose="02020603050405020304" pitchFamily="18" charset="0"/>
              </a:rPr>
              <a:t>Parameter being estimated</a:t>
            </a:r>
          </a:p>
        </p:txBody>
      </p:sp>
      <p:cxnSp>
        <p:nvCxnSpPr>
          <p:cNvPr id="10" name="Straight Arrow Connector 9">
            <a:extLst>
              <a:ext uri="{FF2B5EF4-FFF2-40B4-BE49-F238E27FC236}">
                <a16:creationId xmlns:a16="http://schemas.microsoft.com/office/drawing/2014/main" id="{57359F29-6AFF-5941-AD16-7B8F6062DB30}"/>
              </a:ext>
            </a:extLst>
          </p:cNvPr>
          <p:cNvCxnSpPr>
            <a:cxnSpLocks/>
            <a:stCxn id="12" idx="0"/>
          </p:cNvCxnSpPr>
          <p:nvPr/>
        </p:nvCxnSpPr>
        <p:spPr>
          <a:xfrm flipH="1" flipV="1">
            <a:off x="3342736" y="3550677"/>
            <a:ext cx="688284" cy="1114824"/>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55C18C5-1659-2F46-BFD3-CC4AE5E92041}"/>
              </a:ext>
            </a:extLst>
          </p:cNvPr>
          <p:cNvCxnSpPr>
            <a:cxnSpLocks/>
            <a:stCxn id="12" idx="0"/>
          </p:cNvCxnSpPr>
          <p:nvPr/>
        </p:nvCxnSpPr>
        <p:spPr>
          <a:xfrm flipV="1">
            <a:off x="4031020" y="3573551"/>
            <a:ext cx="910101" cy="109195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C1B565A-7F05-4D45-B92A-B39A8E7DD81A}"/>
              </a:ext>
            </a:extLst>
          </p:cNvPr>
          <p:cNvSpPr txBox="1"/>
          <p:nvPr/>
        </p:nvSpPr>
        <p:spPr>
          <a:xfrm>
            <a:off x="2644849" y="4665501"/>
            <a:ext cx="2772342" cy="156966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dirty="0">
                <a:latin typeface="Times New Roman" panose="02020603050405020304" pitchFamily="18" charset="0"/>
                <a:cs typeface="Times New Roman" panose="02020603050405020304" pitchFamily="18" charset="0"/>
              </a:rPr>
              <a:t>Estimates and SE for model applied to genetic </a:t>
            </a:r>
            <a:r>
              <a:rPr lang="en-US" sz="2400" i="1" dirty="0">
                <a:latin typeface="Times New Roman" panose="02020603050405020304" pitchFamily="18" charset="0"/>
                <a:cs typeface="Times New Roman" panose="02020603050405020304" pitchFamily="18" charset="0"/>
              </a:rPr>
              <a:t>covariance</a:t>
            </a:r>
            <a:r>
              <a:rPr lang="en-US" sz="2400" dirty="0">
                <a:latin typeface="Times New Roman" panose="02020603050405020304" pitchFamily="18" charset="0"/>
                <a:cs typeface="Times New Roman" panose="02020603050405020304" pitchFamily="18" charset="0"/>
              </a:rPr>
              <a:t> matrix</a:t>
            </a:r>
          </a:p>
        </p:txBody>
      </p:sp>
      <p:cxnSp>
        <p:nvCxnSpPr>
          <p:cNvPr id="13" name="Straight Arrow Connector 12">
            <a:extLst>
              <a:ext uri="{FF2B5EF4-FFF2-40B4-BE49-F238E27FC236}">
                <a16:creationId xmlns:a16="http://schemas.microsoft.com/office/drawing/2014/main" id="{6CE818CF-1D7E-E445-8040-C9C3F91D7D68}"/>
              </a:ext>
            </a:extLst>
          </p:cNvPr>
          <p:cNvCxnSpPr>
            <a:cxnSpLocks/>
            <a:stCxn id="15" idx="0"/>
          </p:cNvCxnSpPr>
          <p:nvPr/>
        </p:nvCxnSpPr>
        <p:spPr>
          <a:xfrm flipV="1">
            <a:off x="7457677" y="3549763"/>
            <a:ext cx="908315" cy="1115738"/>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52F8F9B-EA56-694F-BE78-AAAD7A60542C}"/>
              </a:ext>
            </a:extLst>
          </p:cNvPr>
          <p:cNvCxnSpPr>
            <a:cxnSpLocks/>
            <a:stCxn id="15" idx="0"/>
          </p:cNvCxnSpPr>
          <p:nvPr/>
        </p:nvCxnSpPr>
        <p:spPr>
          <a:xfrm flipH="1" flipV="1">
            <a:off x="6807201" y="3550677"/>
            <a:ext cx="650476" cy="1114824"/>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0F7075B-38A0-974D-97F4-578F959A166A}"/>
              </a:ext>
            </a:extLst>
          </p:cNvPr>
          <p:cNvSpPr txBox="1"/>
          <p:nvPr/>
        </p:nvSpPr>
        <p:spPr>
          <a:xfrm>
            <a:off x="6030574" y="4665501"/>
            <a:ext cx="2854205" cy="156966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dirty="0">
                <a:latin typeface="Times New Roman" panose="02020603050405020304" pitchFamily="18" charset="0"/>
                <a:cs typeface="Times New Roman" panose="02020603050405020304" pitchFamily="18" charset="0"/>
              </a:rPr>
              <a:t>Estimates and SE for model applied to genetic </a:t>
            </a:r>
            <a:r>
              <a:rPr lang="en-US" sz="2400" i="1" dirty="0">
                <a:latin typeface="Times New Roman" panose="02020603050405020304" pitchFamily="18" charset="0"/>
                <a:cs typeface="Times New Roman" panose="02020603050405020304" pitchFamily="18" charset="0"/>
              </a:rPr>
              <a:t>correlation matrix</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0731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640D1F-2E16-6F4F-B78B-8ADEA0EE1CCB}"/>
              </a:ext>
            </a:extLst>
          </p:cNvPr>
          <p:cNvSpPr>
            <a:spLocks noGrp="1"/>
          </p:cNvSpPr>
          <p:nvPr>
            <p:ph idx="1"/>
          </p:nvPr>
        </p:nvSpPr>
        <p:spPr>
          <a:xfrm>
            <a:off x="628650" y="3279671"/>
            <a:ext cx="7886700" cy="1187398"/>
          </a:xfrm>
        </p:spPr>
        <p:txBody>
          <a:bodyPr>
            <a:normAutofit/>
          </a:bodyPr>
          <a:lstStyle/>
          <a:p>
            <a:pPr marL="0" indent="0" algn="ctr">
              <a:buNone/>
            </a:pPr>
            <a:r>
              <a:rPr lang="en-US" sz="6600" dirty="0"/>
              <a:t>Go to breakout rooms</a:t>
            </a:r>
          </a:p>
        </p:txBody>
      </p:sp>
    </p:spTree>
    <p:extLst>
      <p:ext uri="{BB962C8B-B14F-4D97-AF65-F5344CB8AC3E}">
        <p14:creationId xmlns:p14="http://schemas.microsoft.com/office/powerpoint/2010/main" val="1713197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dirty="0"/>
              <a:t>III. Estimate a User-Specified Model</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995522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02276-F94B-4B42-8452-FDCE3F514802}"/>
              </a:ext>
            </a:extLst>
          </p:cNvPr>
          <p:cNvSpPr>
            <a:spLocks noGrp="1"/>
          </p:cNvSpPr>
          <p:nvPr>
            <p:ph type="title"/>
          </p:nvPr>
        </p:nvSpPr>
        <p:spPr/>
        <p:txBody>
          <a:bodyPr/>
          <a:lstStyle/>
          <a:p>
            <a:r>
              <a:rPr lang="en-US" dirty="0"/>
              <a:t>Three Primary Steps</a:t>
            </a:r>
          </a:p>
        </p:txBody>
      </p:sp>
      <p:sp>
        <p:nvSpPr>
          <p:cNvPr id="3" name="Content Placeholder 2">
            <a:extLst>
              <a:ext uri="{FF2B5EF4-FFF2-40B4-BE49-F238E27FC236}">
                <a16:creationId xmlns:a16="http://schemas.microsoft.com/office/drawing/2014/main" id="{98E5AE6F-9755-C34C-BAC9-D5B3D7705E8E}"/>
              </a:ext>
            </a:extLst>
          </p:cNvPr>
          <p:cNvSpPr>
            <a:spLocks noGrp="1"/>
          </p:cNvSpPr>
          <p:nvPr>
            <p:ph idx="1"/>
          </p:nvPr>
        </p:nvSpPr>
        <p:spPr>
          <a:xfrm>
            <a:off x="628650" y="2002971"/>
            <a:ext cx="5757636" cy="4173992"/>
          </a:xfrm>
        </p:spPr>
        <p:txBody>
          <a:bodyPr/>
          <a:lstStyle/>
          <a:p>
            <a:pPr marL="347663" indent="-347663">
              <a:buNone/>
            </a:pPr>
            <a:r>
              <a:rPr lang="en-US" dirty="0">
                <a:solidFill>
                  <a:schemeClr val="bg1">
                    <a:lumMod val="75000"/>
                  </a:schemeClr>
                </a:solidFill>
              </a:rPr>
              <a:t>1. Munge the summary statistics </a:t>
            </a:r>
            <a:r>
              <a:rPr lang="en-US" i="1" dirty="0">
                <a:solidFill>
                  <a:schemeClr val="bg1">
                    <a:lumMod val="75000"/>
                  </a:schemeClr>
                </a:solidFill>
              </a:rPr>
              <a:t>(</a:t>
            </a:r>
            <a:r>
              <a:rPr lang="en-US" b="1" i="1" dirty="0">
                <a:solidFill>
                  <a:schemeClr val="bg1">
                    <a:lumMod val="75000"/>
                  </a:schemeClr>
                </a:solidFill>
                <a:latin typeface="Lucida Console" panose="020B0609040504020204" pitchFamily="49" charset="0"/>
              </a:rPr>
              <a:t>munge</a:t>
            </a:r>
            <a:r>
              <a:rPr lang="en-US" i="1" dirty="0">
                <a:solidFill>
                  <a:schemeClr val="bg1">
                    <a:lumMod val="75000"/>
                  </a:schemeClr>
                </a:solidFill>
              </a:rPr>
              <a:t>)</a:t>
            </a:r>
          </a:p>
          <a:p>
            <a:pPr marL="347663" indent="-347663">
              <a:buNone/>
            </a:pPr>
            <a:endParaRPr lang="en-US" sz="1100" dirty="0">
              <a:solidFill>
                <a:schemeClr val="bg1">
                  <a:lumMod val="75000"/>
                </a:schemeClr>
              </a:solidFill>
            </a:endParaRPr>
          </a:p>
          <a:p>
            <a:pPr marL="347663" indent="-347663">
              <a:buNone/>
            </a:pPr>
            <a:r>
              <a:rPr lang="en-US" dirty="0">
                <a:solidFill>
                  <a:schemeClr val="bg1">
                    <a:lumMod val="75000"/>
                  </a:schemeClr>
                </a:solidFill>
              </a:rPr>
              <a:t>2. Run LD-Score Regression to obtain the genetic covariance and sampling covariance matrices </a:t>
            </a:r>
            <a:r>
              <a:rPr lang="en-US" i="1" dirty="0">
                <a:solidFill>
                  <a:schemeClr val="bg1">
                    <a:lumMod val="75000"/>
                  </a:schemeClr>
                </a:solidFill>
              </a:rPr>
              <a:t>(</a:t>
            </a:r>
            <a:r>
              <a:rPr lang="en-US" b="1" i="1" dirty="0" err="1">
                <a:solidFill>
                  <a:schemeClr val="bg1">
                    <a:lumMod val="75000"/>
                  </a:schemeClr>
                </a:solidFill>
                <a:latin typeface="Lucida Console" panose="020B0609040504020204" pitchFamily="49" charset="0"/>
              </a:rPr>
              <a:t>ldsc</a:t>
            </a:r>
            <a:r>
              <a:rPr lang="en-US" i="1" dirty="0">
                <a:solidFill>
                  <a:schemeClr val="bg1">
                    <a:lumMod val="75000"/>
                  </a:schemeClr>
                </a:solidFill>
              </a:rPr>
              <a:t>)</a:t>
            </a:r>
          </a:p>
          <a:p>
            <a:pPr marL="347663" indent="-347663">
              <a:buNone/>
            </a:pPr>
            <a:endParaRPr lang="en-US" sz="1100" dirty="0"/>
          </a:p>
          <a:p>
            <a:pPr marL="347663" indent="-347663">
              <a:buNone/>
            </a:pPr>
            <a:r>
              <a:rPr lang="en-US" dirty="0"/>
              <a:t>3. Specify and run the model (</a:t>
            </a:r>
            <a:r>
              <a:rPr lang="en-US" b="1" i="1" dirty="0" err="1">
                <a:latin typeface="Lucida Console" panose="020B0609040504020204" pitchFamily="49" charset="0"/>
              </a:rPr>
              <a:t>usermodel</a:t>
            </a:r>
            <a:r>
              <a:rPr lang="en-US" dirty="0"/>
              <a:t>)</a:t>
            </a:r>
          </a:p>
          <a:p>
            <a:pPr marL="347663" indent="-347663">
              <a:buNone/>
            </a:pPr>
            <a:endParaRPr lang="en-US" i="1" dirty="0"/>
          </a:p>
        </p:txBody>
      </p:sp>
      <p:sp>
        <p:nvSpPr>
          <p:cNvPr id="5" name="Rectangle 4"/>
          <p:cNvSpPr/>
          <p:nvPr/>
        </p:nvSpPr>
        <p:spPr>
          <a:xfrm>
            <a:off x="6386286" y="2002971"/>
            <a:ext cx="2670629" cy="26706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tx1"/>
                </a:solidFill>
              </a:rPr>
              <a:t>These two steps mirror that for models without SNP effects and need not be run again for the same traits</a:t>
            </a:r>
          </a:p>
        </p:txBody>
      </p:sp>
      <p:sp>
        <p:nvSpPr>
          <p:cNvPr id="4" name="Right Brace 3"/>
          <p:cNvSpPr/>
          <p:nvPr/>
        </p:nvSpPr>
        <p:spPr>
          <a:xfrm>
            <a:off x="5646057" y="1930399"/>
            <a:ext cx="740229" cy="2815771"/>
          </a:xfrm>
          <a:prstGeom prst="rightBrace">
            <a:avLst>
              <a:gd name="adj1" fmla="val 82843"/>
              <a:gd name="adj2" fmla="val 5000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08581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E4291-A38A-E14A-8CA8-206F2B8CB3AE}"/>
              </a:ext>
            </a:extLst>
          </p:cNvPr>
          <p:cNvSpPr>
            <a:spLocks noGrp="1"/>
          </p:cNvSpPr>
          <p:nvPr>
            <p:ph type="title"/>
          </p:nvPr>
        </p:nvSpPr>
        <p:spPr/>
        <p:txBody>
          <a:bodyPr/>
          <a:lstStyle/>
          <a:p>
            <a:r>
              <a:rPr lang="en-US" dirty="0"/>
              <a:t>How to specify a model</a:t>
            </a:r>
          </a:p>
        </p:txBody>
      </p:sp>
      <p:sp>
        <p:nvSpPr>
          <p:cNvPr id="3" name="Content Placeholder 2">
            <a:extLst>
              <a:ext uri="{FF2B5EF4-FFF2-40B4-BE49-F238E27FC236}">
                <a16:creationId xmlns:a16="http://schemas.microsoft.com/office/drawing/2014/main" id="{3438203C-7916-B441-8E4E-676A1B1DB60A}"/>
              </a:ext>
            </a:extLst>
          </p:cNvPr>
          <p:cNvSpPr>
            <a:spLocks noGrp="1"/>
          </p:cNvSpPr>
          <p:nvPr>
            <p:ph idx="1"/>
          </p:nvPr>
        </p:nvSpPr>
        <p:spPr>
          <a:xfrm>
            <a:off x="0" y="1825625"/>
            <a:ext cx="9158817" cy="5032375"/>
          </a:xfrm>
        </p:spPr>
        <p:txBody>
          <a:bodyPr>
            <a:normAutofit fontScale="77500" lnSpcReduction="20000"/>
          </a:bodyPr>
          <a:lstStyle/>
          <a:p>
            <a:pPr marL="0" indent="0">
              <a:buNone/>
            </a:pPr>
            <a:r>
              <a:rPr lang="en-US" dirty="0"/>
              <a:t>We use the </a:t>
            </a:r>
            <a:r>
              <a:rPr lang="en-US" dirty="0" err="1"/>
              <a:t>lavaan</a:t>
            </a:r>
            <a:r>
              <a:rPr lang="en-US" dirty="0"/>
              <a:t> formula language, slightly extended:</a:t>
            </a:r>
          </a:p>
          <a:p>
            <a:pPr marL="0" indent="0">
              <a:buNone/>
            </a:pPr>
            <a:r>
              <a:rPr lang="en-US" b="1" dirty="0"/>
              <a:t>Regression: </a:t>
            </a:r>
          </a:p>
          <a:p>
            <a:pPr marL="0" indent="0">
              <a:buNone/>
            </a:pPr>
            <a:r>
              <a:rPr lang="en-US" dirty="0"/>
              <a:t>			A ~ B</a:t>
            </a:r>
          </a:p>
          <a:p>
            <a:pPr marL="0" indent="0">
              <a:buNone/>
            </a:pPr>
            <a:r>
              <a:rPr lang="en-US" b="1" dirty="0"/>
              <a:t>(Co)variance:</a:t>
            </a:r>
          </a:p>
          <a:p>
            <a:pPr marL="0" indent="0">
              <a:buNone/>
            </a:pPr>
            <a:r>
              <a:rPr lang="en-US" dirty="0"/>
              <a:t>			A ~~ A; A ~~ B</a:t>
            </a:r>
          </a:p>
          <a:p>
            <a:pPr marL="0" indent="0">
              <a:buNone/>
            </a:pPr>
            <a:r>
              <a:rPr lang="en-US" b="1" dirty="0"/>
              <a:t>Factor:</a:t>
            </a:r>
          </a:p>
          <a:p>
            <a:pPr marL="0" indent="0">
              <a:buNone/>
            </a:pPr>
            <a:r>
              <a:rPr lang="en-US" dirty="0"/>
              <a:t>			F1 =~ A + B + C + D</a:t>
            </a:r>
          </a:p>
          <a:p>
            <a:pPr marL="0" indent="0">
              <a:buNone/>
            </a:pPr>
            <a:r>
              <a:rPr lang="en-US" b="1" dirty="0"/>
              <a:t>Fix a parameter:</a:t>
            </a:r>
          </a:p>
          <a:p>
            <a:pPr marL="0" indent="0">
              <a:buNone/>
            </a:pPr>
            <a:r>
              <a:rPr lang="en-US" dirty="0"/>
              <a:t>          A ~~ 1*B (the covariance between A and B is 1)</a:t>
            </a:r>
          </a:p>
          <a:p>
            <a:pPr marL="0" indent="0">
              <a:buNone/>
            </a:pPr>
            <a:endParaRPr lang="en-US" dirty="0"/>
          </a:p>
          <a:p>
            <a:pPr marL="0" indent="0">
              <a:buNone/>
            </a:pPr>
            <a:r>
              <a:rPr lang="en-US" dirty="0"/>
              <a:t> </a:t>
            </a:r>
            <a:r>
              <a:rPr lang="en-US" b="1" dirty="0"/>
              <a:t>Name a parameter:</a:t>
            </a:r>
          </a:p>
          <a:p>
            <a:pPr marL="0" indent="0">
              <a:buNone/>
            </a:pPr>
            <a:r>
              <a:rPr lang="en-US" dirty="0"/>
              <a:t>          A ~~ a*B (the covariance between A and B = parameter label a)</a:t>
            </a:r>
          </a:p>
          <a:p>
            <a:pPr marL="0" indent="0">
              <a:buNone/>
            </a:pPr>
            <a:r>
              <a:rPr lang="en-US" dirty="0"/>
              <a:t>	</a:t>
            </a:r>
            <a:r>
              <a:rPr lang="en-US" b="1" dirty="0"/>
              <a:t>Allows you to use model constraints for this parameter:</a:t>
            </a:r>
          </a:p>
          <a:p>
            <a:pPr marL="0" indent="0">
              <a:buNone/>
            </a:pPr>
            <a:r>
              <a:rPr lang="en-US" b="1" dirty="0"/>
              <a:t>		</a:t>
            </a:r>
            <a:r>
              <a:rPr lang="en-US" dirty="0"/>
              <a:t>a &gt; .001</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05839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F0FE-2C24-6E4C-9198-CCA0F17E9992}"/>
              </a:ext>
            </a:extLst>
          </p:cNvPr>
          <p:cNvSpPr>
            <a:spLocks noGrp="1"/>
          </p:cNvSpPr>
          <p:nvPr>
            <p:ph type="title"/>
          </p:nvPr>
        </p:nvSpPr>
        <p:spPr/>
        <p:txBody>
          <a:bodyPr/>
          <a:lstStyle/>
          <a:p>
            <a:r>
              <a:rPr lang="en-US" dirty="0"/>
              <a:t>Lets make that a bit more specific</a:t>
            </a:r>
          </a:p>
        </p:txBody>
      </p:sp>
      <p:sp>
        <p:nvSpPr>
          <p:cNvPr id="3" name="Content Placeholder 2">
            <a:extLst>
              <a:ext uri="{FF2B5EF4-FFF2-40B4-BE49-F238E27FC236}">
                <a16:creationId xmlns:a16="http://schemas.microsoft.com/office/drawing/2014/main" id="{D7A8D071-DB4E-A348-9116-79BE91B3548C}"/>
              </a:ext>
            </a:extLst>
          </p:cNvPr>
          <p:cNvSpPr>
            <a:spLocks noGrp="1"/>
          </p:cNvSpPr>
          <p:nvPr>
            <p:ph idx="1"/>
          </p:nvPr>
        </p:nvSpPr>
        <p:spPr/>
        <p:txBody>
          <a:bodyPr/>
          <a:lstStyle/>
          <a:p>
            <a:pPr marL="0" indent="0">
              <a:buNone/>
            </a:pPr>
            <a:r>
              <a:rPr lang="en-US" dirty="0"/>
              <a:t>Model1 &lt;- “ A ~ B </a:t>
            </a:r>
          </a:p>
          <a:p>
            <a:pPr marL="0" indent="0">
              <a:buNone/>
            </a:pPr>
            <a:r>
              <a:rPr lang="en-US" dirty="0"/>
              <a:t>		B ~ C”</a:t>
            </a:r>
          </a:p>
          <a:p>
            <a:pPr marL="0" indent="0">
              <a:buNone/>
            </a:pPr>
            <a:endParaRPr lang="en-US" dirty="0"/>
          </a:p>
          <a:p>
            <a:pPr marL="0" indent="0">
              <a:buNone/>
            </a:pPr>
            <a:r>
              <a:rPr lang="en-US" dirty="0"/>
              <a:t>Model2 &lt;- “ A ~ B</a:t>
            </a:r>
          </a:p>
          <a:p>
            <a:pPr marL="0" indent="0">
              <a:buNone/>
            </a:pPr>
            <a:r>
              <a:rPr lang="en-US" dirty="0"/>
              <a:t>		A ~ C</a:t>
            </a:r>
          </a:p>
          <a:p>
            <a:pPr marL="0" indent="0">
              <a:buNone/>
            </a:pPr>
            <a:r>
              <a:rPr lang="en-US" dirty="0"/>
              <a:t>		</a:t>
            </a:r>
            <a:r>
              <a:rPr lang="en-US" dirty="0">
                <a:solidFill>
                  <a:srgbClr val="FF0000"/>
                </a:solidFill>
              </a:rPr>
              <a:t>B ~~ C</a:t>
            </a:r>
            <a:r>
              <a:rPr lang="en-US" dirty="0"/>
              <a:t>”</a:t>
            </a:r>
          </a:p>
          <a:p>
            <a:pPr lvl="4"/>
            <a:endParaRPr lang="en-US" dirty="0"/>
          </a:p>
        </p:txBody>
      </p:sp>
      <p:sp>
        <p:nvSpPr>
          <p:cNvPr id="5" name="Rectangle 4">
            <a:extLst>
              <a:ext uri="{FF2B5EF4-FFF2-40B4-BE49-F238E27FC236}">
                <a16:creationId xmlns:a16="http://schemas.microsoft.com/office/drawing/2014/main" id="{62BF8470-2E47-FE4F-869E-3951DC9964C9}"/>
              </a:ext>
            </a:extLst>
          </p:cNvPr>
          <p:cNvSpPr/>
          <p:nvPr/>
        </p:nvSpPr>
        <p:spPr>
          <a:xfrm>
            <a:off x="6498595" y="2368654"/>
            <a:ext cx="561109" cy="488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A</a:t>
            </a:r>
          </a:p>
        </p:txBody>
      </p:sp>
      <p:sp>
        <p:nvSpPr>
          <p:cNvPr id="6" name="Rectangle 5">
            <a:extLst>
              <a:ext uri="{FF2B5EF4-FFF2-40B4-BE49-F238E27FC236}">
                <a16:creationId xmlns:a16="http://schemas.microsoft.com/office/drawing/2014/main" id="{8141A0F6-EECE-5541-BE07-B32DB362E74F}"/>
              </a:ext>
            </a:extLst>
          </p:cNvPr>
          <p:cNvSpPr/>
          <p:nvPr/>
        </p:nvSpPr>
        <p:spPr>
          <a:xfrm>
            <a:off x="5488566" y="2368654"/>
            <a:ext cx="561109" cy="488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B</a:t>
            </a:r>
          </a:p>
        </p:txBody>
      </p:sp>
      <p:sp>
        <p:nvSpPr>
          <p:cNvPr id="7" name="Rectangle 6">
            <a:extLst>
              <a:ext uri="{FF2B5EF4-FFF2-40B4-BE49-F238E27FC236}">
                <a16:creationId xmlns:a16="http://schemas.microsoft.com/office/drawing/2014/main" id="{02F13C1D-0AC3-1A40-B800-DBF9D3817DCA}"/>
              </a:ext>
            </a:extLst>
          </p:cNvPr>
          <p:cNvSpPr/>
          <p:nvPr/>
        </p:nvSpPr>
        <p:spPr>
          <a:xfrm>
            <a:off x="4478536" y="2368654"/>
            <a:ext cx="561109" cy="488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C</a:t>
            </a:r>
          </a:p>
        </p:txBody>
      </p:sp>
      <p:cxnSp>
        <p:nvCxnSpPr>
          <p:cNvPr id="9" name="Straight Arrow Connector 8">
            <a:extLst>
              <a:ext uri="{FF2B5EF4-FFF2-40B4-BE49-F238E27FC236}">
                <a16:creationId xmlns:a16="http://schemas.microsoft.com/office/drawing/2014/main" id="{2AF9694D-30DC-7949-96B4-A3C85CD23545}"/>
              </a:ext>
            </a:extLst>
          </p:cNvPr>
          <p:cNvCxnSpPr>
            <a:cxnSpLocks/>
            <a:stCxn id="7" idx="3"/>
            <a:endCxn id="6" idx="1"/>
          </p:cNvCxnSpPr>
          <p:nvPr/>
        </p:nvCxnSpPr>
        <p:spPr>
          <a:xfrm>
            <a:off x="5039645" y="2612678"/>
            <a:ext cx="448921" cy="0"/>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11" name="Straight Arrow Connector 10">
            <a:extLst>
              <a:ext uri="{FF2B5EF4-FFF2-40B4-BE49-F238E27FC236}">
                <a16:creationId xmlns:a16="http://schemas.microsoft.com/office/drawing/2014/main" id="{A547F77B-F3B9-1642-A155-34D0C0918A35}"/>
              </a:ext>
            </a:extLst>
          </p:cNvPr>
          <p:cNvCxnSpPr>
            <a:cxnSpLocks/>
            <a:stCxn id="6" idx="3"/>
            <a:endCxn id="5" idx="1"/>
          </p:cNvCxnSpPr>
          <p:nvPr/>
        </p:nvCxnSpPr>
        <p:spPr>
          <a:xfrm>
            <a:off x="6049674" y="2612678"/>
            <a:ext cx="448921" cy="0"/>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13" name="Curved Connector 12">
            <a:extLst>
              <a:ext uri="{FF2B5EF4-FFF2-40B4-BE49-F238E27FC236}">
                <a16:creationId xmlns:a16="http://schemas.microsoft.com/office/drawing/2014/main" id="{7CD6DC11-F78C-3343-B4A4-1F58D49FB88B}"/>
              </a:ext>
            </a:extLst>
          </p:cNvPr>
          <p:cNvCxnSpPr>
            <a:cxnSpLocks/>
            <a:endCxn id="5" idx="3"/>
          </p:cNvCxnSpPr>
          <p:nvPr/>
        </p:nvCxnSpPr>
        <p:spPr>
          <a:xfrm rot="16200000" flipH="1">
            <a:off x="6829472" y="2382447"/>
            <a:ext cx="232401" cy="228062"/>
          </a:xfrm>
          <a:prstGeom prst="curvedConnector4">
            <a:avLst>
              <a:gd name="adj1" fmla="val -53205"/>
              <a:gd name="adj2" fmla="val 175177"/>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176A0AB-0A2F-C74C-A544-D222633FF36D}"/>
              </a:ext>
            </a:extLst>
          </p:cNvPr>
          <p:cNvSpPr/>
          <p:nvPr/>
        </p:nvSpPr>
        <p:spPr>
          <a:xfrm>
            <a:off x="6329850" y="3971641"/>
            <a:ext cx="561109" cy="488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A</a:t>
            </a:r>
          </a:p>
        </p:txBody>
      </p:sp>
      <p:sp>
        <p:nvSpPr>
          <p:cNvPr id="19" name="Rectangle 18">
            <a:extLst>
              <a:ext uri="{FF2B5EF4-FFF2-40B4-BE49-F238E27FC236}">
                <a16:creationId xmlns:a16="http://schemas.microsoft.com/office/drawing/2014/main" id="{502C9921-8EB6-804D-9569-7FF34499C465}"/>
              </a:ext>
            </a:extLst>
          </p:cNvPr>
          <p:cNvSpPr/>
          <p:nvPr/>
        </p:nvSpPr>
        <p:spPr>
          <a:xfrm>
            <a:off x="5044407" y="3587423"/>
            <a:ext cx="561109" cy="488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B</a:t>
            </a:r>
          </a:p>
        </p:txBody>
      </p:sp>
      <p:sp>
        <p:nvSpPr>
          <p:cNvPr id="20" name="Rectangle 19">
            <a:extLst>
              <a:ext uri="{FF2B5EF4-FFF2-40B4-BE49-F238E27FC236}">
                <a16:creationId xmlns:a16="http://schemas.microsoft.com/office/drawing/2014/main" id="{28D0D9A9-9046-AF4F-A10A-C3CD0F629BCF}"/>
              </a:ext>
            </a:extLst>
          </p:cNvPr>
          <p:cNvSpPr/>
          <p:nvPr/>
        </p:nvSpPr>
        <p:spPr>
          <a:xfrm>
            <a:off x="5044407" y="4367742"/>
            <a:ext cx="561109" cy="488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C</a:t>
            </a:r>
          </a:p>
        </p:txBody>
      </p:sp>
      <p:cxnSp>
        <p:nvCxnSpPr>
          <p:cNvPr id="21" name="Straight Arrow Connector 20">
            <a:extLst>
              <a:ext uri="{FF2B5EF4-FFF2-40B4-BE49-F238E27FC236}">
                <a16:creationId xmlns:a16="http://schemas.microsoft.com/office/drawing/2014/main" id="{72637FD3-D715-1442-914F-E815AF5B3A1B}"/>
              </a:ext>
            </a:extLst>
          </p:cNvPr>
          <p:cNvCxnSpPr>
            <a:cxnSpLocks/>
            <a:stCxn id="20" idx="3"/>
            <a:endCxn id="18" idx="1"/>
          </p:cNvCxnSpPr>
          <p:nvPr/>
        </p:nvCxnSpPr>
        <p:spPr>
          <a:xfrm flipV="1">
            <a:off x="5605516" y="4215665"/>
            <a:ext cx="724334" cy="396101"/>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22" name="Straight Arrow Connector 21">
            <a:extLst>
              <a:ext uri="{FF2B5EF4-FFF2-40B4-BE49-F238E27FC236}">
                <a16:creationId xmlns:a16="http://schemas.microsoft.com/office/drawing/2014/main" id="{E1F67ECB-0643-6548-B5C5-42F8E61F6D58}"/>
              </a:ext>
            </a:extLst>
          </p:cNvPr>
          <p:cNvCxnSpPr>
            <a:cxnSpLocks/>
            <a:stCxn id="19" idx="3"/>
            <a:endCxn id="18" idx="1"/>
          </p:cNvCxnSpPr>
          <p:nvPr/>
        </p:nvCxnSpPr>
        <p:spPr>
          <a:xfrm>
            <a:off x="5605516" y="3831448"/>
            <a:ext cx="724334" cy="384218"/>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25" name="Curved Connector 24">
            <a:extLst>
              <a:ext uri="{FF2B5EF4-FFF2-40B4-BE49-F238E27FC236}">
                <a16:creationId xmlns:a16="http://schemas.microsoft.com/office/drawing/2014/main" id="{12BE8DA8-6E01-954C-8417-47E2D97D5767}"/>
              </a:ext>
            </a:extLst>
          </p:cNvPr>
          <p:cNvCxnSpPr>
            <a:cxnSpLocks/>
            <a:stCxn id="20" idx="1"/>
          </p:cNvCxnSpPr>
          <p:nvPr/>
        </p:nvCxnSpPr>
        <p:spPr>
          <a:xfrm rot="10800000" flipH="1">
            <a:off x="5044407" y="4366179"/>
            <a:ext cx="203814" cy="245588"/>
          </a:xfrm>
          <a:prstGeom prst="curvedConnector4">
            <a:avLst>
              <a:gd name="adj1" fmla="val -84121"/>
              <a:gd name="adj2" fmla="val 152040"/>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Curved Connector 31">
            <a:extLst>
              <a:ext uri="{FF2B5EF4-FFF2-40B4-BE49-F238E27FC236}">
                <a16:creationId xmlns:a16="http://schemas.microsoft.com/office/drawing/2014/main" id="{42A986FB-8029-614D-A2E5-29A8336053D7}"/>
              </a:ext>
            </a:extLst>
          </p:cNvPr>
          <p:cNvCxnSpPr>
            <a:cxnSpLocks/>
          </p:cNvCxnSpPr>
          <p:nvPr/>
        </p:nvCxnSpPr>
        <p:spPr>
          <a:xfrm>
            <a:off x="5039645" y="3823099"/>
            <a:ext cx="9525" cy="780319"/>
          </a:xfrm>
          <a:prstGeom prst="curvedConnector3">
            <a:avLst>
              <a:gd name="adj1" fmla="val -4261362"/>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Curved Connector 47">
            <a:extLst>
              <a:ext uri="{FF2B5EF4-FFF2-40B4-BE49-F238E27FC236}">
                <a16:creationId xmlns:a16="http://schemas.microsoft.com/office/drawing/2014/main" id="{4602E336-AB8E-5741-B26B-D69C08068598}"/>
              </a:ext>
            </a:extLst>
          </p:cNvPr>
          <p:cNvCxnSpPr/>
          <p:nvPr/>
        </p:nvCxnSpPr>
        <p:spPr>
          <a:xfrm rot="16200000" flipH="1">
            <a:off x="6622932" y="3951346"/>
            <a:ext cx="244024" cy="280554"/>
          </a:xfrm>
          <a:prstGeom prst="curvedConnector4">
            <a:avLst>
              <a:gd name="adj1" fmla="val -70260"/>
              <a:gd name="adj2" fmla="val 16111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Curved Connector 53">
            <a:extLst>
              <a:ext uri="{FF2B5EF4-FFF2-40B4-BE49-F238E27FC236}">
                <a16:creationId xmlns:a16="http://schemas.microsoft.com/office/drawing/2014/main" id="{1C075484-FF01-9C4D-8F05-0EF7365B90BD}"/>
              </a:ext>
            </a:extLst>
          </p:cNvPr>
          <p:cNvCxnSpPr>
            <a:cxnSpLocks/>
          </p:cNvCxnSpPr>
          <p:nvPr/>
        </p:nvCxnSpPr>
        <p:spPr>
          <a:xfrm rot="10800000" flipH="1">
            <a:off x="5039645" y="3587424"/>
            <a:ext cx="203814" cy="245588"/>
          </a:xfrm>
          <a:prstGeom prst="curvedConnector4">
            <a:avLst>
              <a:gd name="adj1" fmla="val -84121"/>
              <a:gd name="adj2" fmla="val 152040"/>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Curved Connector 54">
            <a:extLst>
              <a:ext uri="{FF2B5EF4-FFF2-40B4-BE49-F238E27FC236}">
                <a16:creationId xmlns:a16="http://schemas.microsoft.com/office/drawing/2014/main" id="{5C100BCE-86A3-BC49-ACCF-04786DE7CF4D}"/>
              </a:ext>
            </a:extLst>
          </p:cNvPr>
          <p:cNvCxnSpPr>
            <a:cxnSpLocks/>
          </p:cNvCxnSpPr>
          <p:nvPr/>
        </p:nvCxnSpPr>
        <p:spPr>
          <a:xfrm rot="10800000" flipH="1">
            <a:off x="4470093" y="2368654"/>
            <a:ext cx="203814" cy="245588"/>
          </a:xfrm>
          <a:prstGeom prst="curvedConnector4">
            <a:avLst>
              <a:gd name="adj1" fmla="val -84121"/>
              <a:gd name="adj2" fmla="val 152040"/>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Curved Connector 55">
            <a:extLst>
              <a:ext uri="{FF2B5EF4-FFF2-40B4-BE49-F238E27FC236}">
                <a16:creationId xmlns:a16="http://schemas.microsoft.com/office/drawing/2014/main" id="{4A954FE3-EE80-1F4F-A248-A7D4C5E96C6B}"/>
              </a:ext>
            </a:extLst>
          </p:cNvPr>
          <p:cNvCxnSpPr>
            <a:cxnSpLocks/>
          </p:cNvCxnSpPr>
          <p:nvPr/>
        </p:nvCxnSpPr>
        <p:spPr>
          <a:xfrm rot="10800000" flipH="1">
            <a:off x="5488565" y="2368654"/>
            <a:ext cx="203814" cy="245588"/>
          </a:xfrm>
          <a:prstGeom prst="curvedConnector4">
            <a:avLst>
              <a:gd name="adj1" fmla="val -84121"/>
              <a:gd name="adj2" fmla="val 152040"/>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061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F0FE-2C24-6E4C-9198-CCA0F17E9992}"/>
              </a:ext>
            </a:extLst>
          </p:cNvPr>
          <p:cNvSpPr>
            <a:spLocks noGrp="1"/>
          </p:cNvSpPr>
          <p:nvPr>
            <p:ph type="title"/>
          </p:nvPr>
        </p:nvSpPr>
        <p:spPr/>
        <p:txBody>
          <a:bodyPr>
            <a:normAutofit/>
          </a:bodyPr>
          <a:lstStyle/>
          <a:p>
            <a:r>
              <a:rPr lang="en-US" dirty="0"/>
              <a:t>Lets make that a bit more specific</a:t>
            </a:r>
          </a:p>
        </p:txBody>
      </p:sp>
      <p:sp>
        <p:nvSpPr>
          <p:cNvPr id="3" name="Content Placeholder 2">
            <a:extLst>
              <a:ext uri="{FF2B5EF4-FFF2-40B4-BE49-F238E27FC236}">
                <a16:creationId xmlns:a16="http://schemas.microsoft.com/office/drawing/2014/main" id="{D7A8D071-DB4E-A348-9116-79BE91B3548C}"/>
              </a:ext>
            </a:extLst>
          </p:cNvPr>
          <p:cNvSpPr>
            <a:spLocks noGrp="1"/>
          </p:cNvSpPr>
          <p:nvPr>
            <p:ph idx="1"/>
          </p:nvPr>
        </p:nvSpPr>
        <p:spPr/>
        <p:txBody>
          <a:bodyPr/>
          <a:lstStyle/>
          <a:p>
            <a:pPr marL="0" indent="0">
              <a:buNone/>
              <a:tabLst>
                <a:tab pos="2293938" algn="l"/>
              </a:tabLst>
            </a:pPr>
            <a:r>
              <a:rPr lang="en-US" sz="3600" dirty="0"/>
              <a:t>Model3 &lt;- “ F1 =~ NA*A + B + C</a:t>
            </a:r>
          </a:p>
          <a:p>
            <a:pPr marL="0" indent="0">
              <a:buNone/>
              <a:tabLst>
                <a:tab pos="2293938" algn="l"/>
              </a:tabLst>
            </a:pPr>
            <a:r>
              <a:rPr lang="en-US" sz="3600" dirty="0"/>
              <a:t>	F1 ~~ 1*F1”</a:t>
            </a:r>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p:txBody>
      </p:sp>
      <p:sp>
        <p:nvSpPr>
          <p:cNvPr id="5" name="Rectangle 4">
            <a:extLst>
              <a:ext uri="{FF2B5EF4-FFF2-40B4-BE49-F238E27FC236}">
                <a16:creationId xmlns:a16="http://schemas.microsoft.com/office/drawing/2014/main" id="{62BF8470-2E47-FE4F-869E-3951DC9964C9}"/>
              </a:ext>
            </a:extLst>
          </p:cNvPr>
          <p:cNvSpPr/>
          <p:nvPr/>
        </p:nvSpPr>
        <p:spPr>
          <a:xfrm>
            <a:off x="3962237" y="4992283"/>
            <a:ext cx="561109" cy="488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A</a:t>
            </a:r>
          </a:p>
        </p:txBody>
      </p:sp>
      <p:sp>
        <p:nvSpPr>
          <p:cNvPr id="6" name="Rectangle 5">
            <a:extLst>
              <a:ext uri="{FF2B5EF4-FFF2-40B4-BE49-F238E27FC236}">
                <a16:creationId xmlns:a16="http://schemas.microsoft.com/office/drawing/2014/main" id="{8141A0F6-EECE-5541-BE07-B32DB362E74F}"/>
              </a:ext>
            </a:extLst>
          </p:cNvPr>
          <p:cNvSpPr/>
          <p:nvPr/>
        </p:nvSpPr>
        <p:spPr>
          <a:xfrm>
            <a:off x="5090517" y="4992284"/>
            <a:ext cx="561109" cy="488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B</a:t>
            </a:r>
          </a:p>
        </p:txBody>
      </p:sp>
      <p:sp>
        <p:nvSpPr>
          <p:cNvPr id="7" name="Rectangle 6">
            <a:extLst>
              <a:ext uri="{FF2B5EF4-FFF2-40B4-BE49-F238E27FC236}">
                <a16:creationId xmlns:a16="http://schemas.microsoft.com/office/drawing/2014/main" id="{02F13C1D-0AC3-1A40-B800-DBF9D3817DCA}"/>
              </a:ext>
            </a:extLst>
          </p:cNvPr>
          <p:cNvSpPr/>
          <p:nvPr/>
        </p:nvSpPr>
        <p:spPr>
          <a:xfrm>
            <a:off x="6219662" y="4992283"/>
            <a:ext cx="561109" cy="488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C</a:t>
            </a:r>
          </a:p>
        </p:txBody>
      </p:sp>
      <p:cxnSp>
        <p:nvCxnSpPr>
          <p:cNvPr id="13" name="Curved Connector 12">
            <a:extLst>
              <a:ext uri="{FF2B5EF4-FFF2-40B4-BE49-F238E27FC236}">
                <a16:creationId xmlns:a16="http://schemas.microsoft.com/office/drawing/2014/main" id="{7CD6DC11-F78C-3343-B4A4-1F58D49FB88B}"/>
              </a:ext>
            </a:extLst>
          </p:cNvPr>
          <p:cNvCxnSpPr>
            <a:cxnSpLocks/>
            <a:stCxn id="5" idx="1"/>
            <a:endCxn id="5" idx="2"/>
          </p:cNvCxnSpPr>
          <p:nvPr/>
        </p:nvCxnSpPr>
        <p:spPr>
          <a:xfrm rot="10800000" flipH="1" flipV="1">
            <a:off x="3962237" y="5236307"/>
            <a:ext cx="280555" cy="244024"/>
          </a:xfrm>
          <a:prstGeom prst="curvedConnector4">
            <a:avLst>
              <a:gd name="adj1" fmla="val -61111"/>
              <a:gd name="adj2" fmla="val 170260"/>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Curved Connector 14">
            <a:extLst>
              <a:ext uri="{FF2B5EF4-FFF2-40B4-BE49-F238E27FC236}">
                <a16:creationId xmlns:a16="http://schemas.microsoft.com/office/drawing/2014/main" id="{2C977BA4-89E7-F249-804D-7BDE5B54B783}"/>
              </a:ext>
            </a:extLst>
          </p:cNvPr>
          <p:cNvCxnSpPr>
            <a:cxnSpLocks/>
            <a:stCxn id="6" idx="2"/>
            <a:endCxn id="6" idx="1"/>
          </p:cNvCxnSpPr>
          <p:nvPr/>
        </p:nvCxnSpPr>
        <p:spPr>
          <a:xfrm rot="5400000" flipH="1">
            <a:off x="5108783" y="5218043"/>
            <a:ext cx="244024" cy="280555"/>
          </a:xfrm>
          <a:prstGeom prst="curvedConnector4">
            <a:avLst>
              <a:gd name="adj1" fmla="val -70260"/>
              <a:gd name="adj2" fmla="val 16111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Curved Connector 16">
            <a:extLst>
              <a:ext uri="{FF2B5EF4-FFF2-40B4-BE49-F238E27FC236}">
                <a16:creationId xmlns:a16="http://schemas.microsoft.com/office/drawing/2014/main" id="{968C7B42-A603-0D4B-B237-15B92B2FC281}"/>
              </a:ext>
            </a:extLst>
          </p:cNvPr>
          <p:cNvCxnSpPr>
            <a:cxnSpLocks/>
            <a:stCxn id="7" idx="2"/>
            <a:endCxn id="7" idx="1"/>
          </p:cNvCxnSpPr>
          <p:nvPr/>
        </p:nvCxnSpPr>
        <p:spPr>
          <a:xfrm rot="5400000" flipH="1">
            <a:off x="6237928" y="5218043"/>
            <a:ext cx="244024" cy="280555"/>
          </a:xfrm>
          <a:prstGeom prst="curvedConnector4">
            <a:avLst>
              <a:gd name="adj1" fmla="val -70260"/>
              <a:gd name="adj2" fmla="val 16111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9A2B4703-19FC-3C4E-96A5-3FC8D4422846}"/>
              </a:ext>
            </a:extLst>
          </p:cNvPr>
          <p:cNvSpPr/>
          <p:nvPr/>
        </p:nvSpPr>
        <p:spPr>
          <a:xfrm>
            <a:off x="5090517" y="3681024"/>
            <a:ext cx="561109" cy="529937"/>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F1</a:t>
            </a:r>
          </a:p>
        </p:txBody>
      </p:sp>
      <p:cxnSp>
        <p:nvCxnSpPr>
          <p:cNvPr id="37" name="Straight Arrow Connector 36">
            <a:extLst>
              <a:ext uri="{FF2B5EF4-FFF2-40B4-BE49-F238E27FC236}">
                <a16:creationId xmlns:a16="http://schemas.microsoft.com/office/drawing/2014/main" id="{6AAB5087-43C6-BE48-BC54-E87A937A1184}"/>
              </a:ext>
            </a:extLst>
          </p:cNvPr>
          <p:cNvCxnSpPr>
            <a:stCxn id="35" idx="4"/>
            <a:endCxn id="5" idx="0"/>
          </p:cNvCxnSpPr>
          <p:nvPr/>
        </p:nvCxnSpPr>
        <p:spPr>
          <a:xfrm flipH="1">
            <a:off x="4242792" y="4210960"/>
            <a:ext cx="1128280" cy="7813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DB9F000-5598-5B44-A2C3-547A2BE03BBA}"/>
              </a:ext>
            </a:extLst>
          </p:cNvPr>
          <p:cNvCxnSpPr>
            <a:stCxn id="35" idx="4"/>
            <a:endCxn id="6" idx="0"/>
          </p:cNvCxnSpPr>
          <p:nvPr/>
        </p:nvCxnSpPr>
        <p:spPr>
          <a:xfrm>
            <a:off x="5371072" y="4210961"/>
            <a:ext cx="0" cy="7813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92E00D4-8E41-1940-A4B9-716572010C6A}"/>
              </a:ext>
            </a:extLst>
          </p:cNvPr>
          <p:cNvCxnSpPr>
            <a:cxnSpLocks/>
            <a:endCxn id="7" idx="0"/>
          </p:cNvCxnSpPr>
          <p:nvPr/>
        </p:nvCxnSpPr>
        <p:spPr>
          <a:xfrm>
            <a:off x="5405274" y="4210960"/>
            <a:ext cx="1094943" cy="7813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urved Connector 45">
            <a:extLst>
              <a:ext uri="{FF2B5EF4-FFF2-40B4-BE49-F238E27FC236}">
                <a16:creationId xmlns:a16="http://schemas.microsoft.com/office/drawing/2014/main" id="{4030228C-12A1-4A40-A5DE-3B9BFBE4972B}"/>
              </a:ext>
            </a:extLst>
          </p:cNvPr>
          <p:cNvCxnSpPr>
            <a:stCxn id="35" idx="0"/>
            <a:endCxn id="35" idx="6"/>
          </p:cNvCxnSpPr>
          <p:nvPr/>
        </p:nvCxnSpPr>
        <p:spPr>
          <a:xfrm rot="16200000" flipH="1">
            <a:off x="5378865" y="3673231"/>
            <a:ext cx="264968" cy="280554"/>
          </a:xfrm>
          <a:prstGeom prst="curvedConnector4">
            <a:avLst>
              <a:gd name="adj1" fmla="val -64706"/>
              <a:gd name="adj2" fmla="val 16111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DDD48FD7-6D3E-BD4E-B759-900125E1EA64}"/>
              </a:ext>
            </a:extLst>
          </p:cNvPr>
          <p:cNvSpPr txBox="1"/>
          <p:nvPr/>
        </p:nvSpPr>
        <p:spPr>
          <a:xfrm>
            <a:off x="5736524" y="3404024"/>
            <a:ext cx="288862" cy="338554"/>
          </a:xfrm>
          <a:prstGeom prst="rect">
            <a:avLst/>
          </a:prstGeom>
          <a:noFill/>
        </p:spPr>
        <p:txBody>
          <a:bodyPr wrap="none" rtlCol="0">
            <a:spAutoFit/>
          </a:bodyPr>
          <a:lstStyle/>
          <a:p>
            <a:r>
              <a:rPr lang="en-US" sz="1600" dirty="0"/>
              <a:t>1</a:t>
            </a:r>
          </a:p>
        </p:txBody>
      </p:sp>
    </p:spTree>
    <p:extLst>
      <p:ext uri="{BB962C8B-B14F-4D97-AF65-F5344CB8AC3E}">
        <p14:creationId xmlns:p14="http://schemas.microsoft.com/office/powerpoint/2010/main" val="1714488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B779E-E641-2542-AEA1-6B2391C32CD3}"/>
              </a:ext>
            </a:extLst>
          </p:cNvPr>
          <p:cNvSpPr>
            <a:spLocks noGrp="1"/>
          </p:cNvSpPr>
          <p:nvPr>
            <p:ph type="title"/>
          </p:nvPr>
        </p:nvSpPr>
        <p:spPr/>
        <p:txBody>
          <a:bodyPr/>
          <a:lstStyle/>
          <a:p>
            <a:r>
              <a:rPr lang="en-US" dirty="0"/>
              <a:t>Step 0b: Create new R Project </a:t>
            </a:r>
          </a:p>
        </p:txBody>
      </p:sp>
      <p:pic>
        <p:nvPicPr>
          <p:cNvPr id="5" name="Picture 4">
            <a:extLst>
              <a:ext uri="{FF2B5EF4-FFF2-40B4-BE49-F238E27FC236}">
                <a16:creationId xmlns:a16="http://schemas.microsoft.com/office/drawing/2014/main" id="{D87F93FA-3670-664A-9369-259A79A249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9802"/>
            <a:ext cx="3657600" cy="2019300"/>
          </a:xfrm>
          <a:prstGeom prst="rect">
            <a:avLst/>
          </a:prstGeom>
        </p:spPr>
      </p:pic>
      <p:cxnSp>
        <p:nvCxnSpPr>
          <p:cNvPr id="7" name="Straight Arrow Connector 6">
            <a:extLst>
              <a:ext uri="{FF2B5EF4-FFF2-40B4-BE49-F238E27FC236}">
                <a16:creationId xmlns:a16="http://schemas.microsoft.com/office/drawing/2014/main" id="{504C7260-9EC2-6C48-8A80-BE76F8E0CF2B}"/>
              </a:ext>
            </a:extLst>
          </p:cNvPr>
          <p:cNvCxnSpPr>
            <a:cxnSpLocks/>
          </p:cNvCxnSpPr>
          <p:nvPr/>
        </p:nvCxnSpPr>
        <p:spPr>
          <a:xfrm flipH="1">
            <a:off x="2953063" y="2563318"/>
            <a:ext cx="1214203"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7ADDCFD-368D-934B-BA10-B2161EAA0129}"/>
              </a:ext>
            </a:extLst>
          </p:cNvPr>
          <p:cNvSpPr/>
          <p:nvPr/>
        </p:nvSpPr>
        <p:spPr>
          <a:xfrm>
            <a:off x="4167266" y="2080114"/>
            <a:ext cx="3404315" cy="9664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solidFill>
                  <a:schemeClr val="tx1"/>
                </a:solidFill>
              </a:rPr>
              <a:t>Click “New Project” under File in </a:t>
            </a:r>
            <a:r>
              <a:rPr lang="en-US" sz="2400" dirty="0" err="1">
                <a:solidFill>
                  <a:schemeClr val="tx1"/>
                </a:solidFill>
              </a:rPr>
              <a:t>Rstudio</a:t>
            </a:r>
            <a:endParaRPr lang="en-US" sz="2400" dirty="0">
              <a:solidFill>
                <a:schemeClr val="tx1"/>
              </a:solidFill>
            </a:endParaRPr>
          </a:p>
        </p:txBody>
      </p:sp>
      <p:pic>
        <p:nvPicPr>
          <p:cNvPr id="12" name="Picture 11">
            <a:extLst>
              <a:ext uri="{FF2B5EF4-FFF2-40B4-BE49-F238E27FC236}">
                <a16:creationId xmlns:a16="http://schemas.microsoft.com/office/drawing/2014/main" id="{BD454615-868E-4E43-8650-7BF10BF234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94983"/>
            <a:ext cx="4056636" cy="2863017"/>
          </a:xfrm>
          <a:prstGeom prst="rect">
            <a:avLst/>
          </a:prstGeom>
        </p:spPr>
      </p:pic>
      <p:sp>
        <p:nvSpPr>
          <p:cNvPr id="13" name="Rectangle 12">
            <a:extLst>
              <a:ext uri="{FF2B5EF4-FFF2-40B4-BE49-F238E27FC236}">
                <a16:creationId xmlns:a16="http://schemas.microsoft.com/office/drawing/2014/main" id="{298AE38D-A302-7046-AC07-DF2860D8CB5B}"/>
              </a:ext>
            </a:extLst>
          </p:cNvPr>
          <p:cNvSpPr/>
          <p:nvPr/>
        </p:nvSpPr>
        <p:spPr>
          <a:xfrm>
            <a:off x="4694420" y="4943287"/>
            <a:ext cx="4254708" cy="16673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solidFill>
                  <a:schemeClr val="tx1"/>
                </a:solidFill>
              </a:rPr>
              <a:t>Select Existing Directory. This will automatically put you in the directory where the Genomic SEM tutorial files are located</a:t>
            </a:r>
          </a:p>
        </p:txBody>
      </p:sp>
      <p:cxnSp>
        <p:nvCxnSpPr>
          <p:cNvPr id="14" name="Straight Arrow Connector 13">
            <a:extLst>
              <a:ext uri="{FF2B5EF4-FFF2-40B4-BE49-F238E27FC236}">
                <a16:creationId xmlns:a16="http://schemas.microsoft.com/office/drawing/2014/main" id="{DA69732A-510E-6249-B109-88B01EDCDEC1}"/>
              </a:ext>
            </a:extLst>
          </p:cNvPr>
          <p:cNvCxnSpPr>
            <a:cxnSpLocks/>
          </p:cNvCxnSpPr>
          <p:nvPr/>
        </p:nvCxnSpPr>
        <p:spPr>
          <a:xfrm flipH="1">
            <a:off x="3449534" y="5548859"/>
            <a:ext cx="1214203"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2939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F0FE-2C24-6E4C-9198-CCA0F17E9992}"/>
              </a:ext>
            </a:extLst>
          </p:cNvPr>
          <p:cNvSpPr>
            <a:spLocks noGrp="1"/>
          </p:cNvSpPr>
          <p:nvPr>
            <p:ph type="title"/>
          </p:nvPr>
        </p:nvSpPr>
        <p:spPr/>
        <p:txBody>
          <a:bodyPr>
            <a:normAutofit/>
          </a:bodyPr>
          <a:lstStyle/>
          <a:p>
            <a:r>
              <a:rPr lang="en-US" dirty="0"/>
              <a:t>Lets make that a bit more specific</a:t>
            </a:r>
          </a:p>
        </p:txBody>
      </p:sp>
      <p:sp>
        <p:nvSpPr>
          <p:cNvPr id="3" name="Content Placeholder 2">
            <a:extLst>
              <a:ext uri="{FF2B5EF4-FFF2-40B4-BE49-F238E27FC236}">
                <a16:creationId xmlns:a16="http://schemas.microsoft.com/office/drawing/2014/main" id="{D7A8D071-DB4E-A348-9116-79BE91B3548C}"/>
              </a:ext>
            </a:extLst>
          </p:cNvPr>
          <p:cNvSpPr>
            <a:spLocks noGrp="1"/>
          </p:cNvSpPr>
          <p:nvPr>
            <p:ph idx="1"/>
          </p:nvPr>
        </p:nvSpPr>
        <p:spPr/>
        <p:txBody>
          <a:bodyPr>
            <a:normAutofit/>
          </a:bodyPr>
          <a:lstStyle/>
          <a:p>
            <a:pPr marL="0" indent="0">
              <a:buNone/>
            </a:pPr>
            <a:r>
              <a:rPr lang="en-US" sz="3600" dirty="0"/>
              <a:t>Model3 &lt;- “ F1 =~ 1*A + B + C”</a:t>
            </a:r>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p:txBody>
      </p:sp>
      <p:sp>
        <p:nvSpPr>
          <p:cNvPr id="16" name="Rectangle 15">
            <a:extLst>
              <a:ext uri="{FF2B5EF4-FFF2-40B4-BE49-F238E27FC236}">
                <a16:creationId xmlns:a16="http://schemas.microsoft.com/office/drawing/2014/main" id="{62BF8470-2E47-FE4F-869E-3951DC9964C9}"/>
              </a:ext>
            </a:extLst>
          </p:cNvPr>
          <p:cNvSpPr/>
          <p:nvPr/>
        </p:nvSpPr>
        <p:spPr>
          <a:xfrm>
            <a:off x="3962237" y="4992283"/>
            <a:ext cx="561109" cy="488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A</a:t>
            </a:r>
          </a:p>
        </p:txBody>
      </p:sp>
      <p:sp>
        <p:nvSpPr>
          <p:cNvPr id="18" name="Rectangle 17">
            <a:extLst>
              <a:ext uri="{FF2B5EF4-FFF2-40B4-BE49-F238E27FC236}">
                <a16:creationId xmlns:a16="http://schemas.microsoft.com/office/drawing/2014/main" id="{8141A0F6-EECE-5541-BE07-B32DB362E74F}"/>
              </a:ext>
            </a:extLst>
          </p:cNvPr>
          <p:cNvSpPr/>
          <p:nvPr/>
        </p:nvSpPr>
        <p:spPr>
          <a:xfrm>
            <a:off x="5090517" y="4992284"/>
            <a:ext cx="561109" cy="488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B</a:t>
            </a:r>
          </a:p>
        </p:txBody>
      </p:sp>
      <p:sp>
        <p:nvSpPr>
          <p:cNvPr id="19" name="Rectangle 18">
            <a:extLst>
              <a:ext uri="{FF2B5EF4-FFF2-40B4-BE49-F238E27FC236}">
                <a16:creationId xmlns:a16="http://schemas.microsoft.com/office/drawing/2014/main" id="{02F13C1D-0AC3-1A40-B800-DBF9D3817DCA}"/>
              </a:ext>
            </a:extLst>
          </p:cNvPr>
          <p:cNvSpPr/>
          <p:nvPr/>
        </p:nvSpPr>
        <p:spPr>
          <a:xfrm>
            <a:off x="6219662" y="4992283"/>
            <a:ext cx="561109" cy="488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C</a:t>
            </a:r>
          </a:p>
        </p:txBody>
      </p:sp>
      <p:cxnSp>
        <p:nvCxnSpPr>
          <p:cNvPr id="20" name="Curved Connector 19">
            <a:extLst>
              <a:ext uri="{FF2B5EF4-FFF2-40B4-BE49-F238E27FC236}">
                <a16:creationId xmlns:a16="http://schemas.microsoft.com/office/drawing/2014/main" id="{7CD6DC11-F78C-3343-B4A4-1F58D49FB88B}"/>
              </a:ext>
            </a:extLst>
          </p:cNvPr>
          <p:cNvCxnSpPr>
            <a:cxnSpLocks/>
            <a:stCxn id="16" idx="1"/>
            <a:endCxn id="16" idx="2"/>
          </p:cNvCxnSpPr>
          <p:nvPr/>
        </p:nvCxnSpPr>
        <p:spPr>
          <a:xfrm rot="10800000" flipH="1" flipV="1">
            <a:off x="3962237" y="5236307"/>
            <a:ext cx="280555" cy="244024"/>
          </a:xfrm>
          <a:prstGeom prst="curvedConnector4">
            <a:avLst>
              <a:gd name="adj1" fmla="val -61111"/>
              <a:gd name="adj2" fmla="val 170260"/>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a:extLst>
              <a:ext uri="{FF2B5EF4-FFF2-40B4-BE49-F238E27FC236}">
                <a16:creationId xmlns:a16="http://schemas.microsoft.com/office/drawing/2014/main" id="{2C977BA4-89E7-F249-804D-7BDE5B54B783}"/>
              </a:ext>
            </a:extLst>
          </p:cNvPr>
          <p:cNvCxnSpPr>
            <a:cxnSpLocks/>
            <a:stCxn id="18" idx="2"/>
            <a:endCxn id="18" idx="1"/>
          </p:cNvCxnSpPr>
          <p:nvPr/>
        </p:nvCxnSpPr>
        <p:spPr>
          <a:xfrm rot="5400000" flipH="1">
            <a:off x="5108783" y="5218043"/>
            <a:ext cx="244024" cy="280555"/>
          </a:xfrm>
          <a:prstGeom prst="curvedConnector4">
            <a:avLst>
              <a:gd name="adj1" fmla="val -70260"/>
              <a:gd name="adj2" fmla="val 16111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a:extLst>
              <a:ext uri="{FF2B5EF4-FFF2-40B4-BE49-F238E27FC236}">
                <a16:creationId xmlns:a16="http://schemas.microsoft.com/office/drawing/2014/main" id="{968C7B42-A603-0D4B-B237-15B92B2FC281}"/>
              </a:ext>
            </a:extLst>
          </p:cNvPr>
          <p:cNvCxnSpPr>
            <a:cxnSpLocks/>
            <a:stCxn id="19" idx="2"/>
            <a:endCxn id="19" idx="1"/>
          </p:cNvCxnSpPr>
          <p:nvPr/>
        </p:nvCxnSpPr>
        <p:spPr>
          <a:xfrm rot="5400000" flipH="1">
            <a:off x="6237928" y="5218043"/>
            <a:ext cx="244024" cy="280555"/>
          </a:xfrm>
          <a:prstGeom prst="curvedConnector4">
            <a:avLst>
              <a:gd name="adj1" fmla="val -70260"/>
              <a:gd name="adj2" fmla="val 16111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9A2B4703-19FC-3C4E-96A5-3FC8D4422846}"/>
              </a:ext>
            </a:extLst>
          </p:cNvPr>
          <p:cNvSpPr/>
          <p:nvPr/>
        </p:nvSpPr>
        <p:spPr>
          <a:xfrm>
            <a:off x="5090517" y="3681024"/>
            <a:ext cx="561109" cy="529937"/>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F1</a:t>
            </a:r>
          </a:p>
        </p:txBody>
      </p:sp>
      <p:cxnSp>
        <p:nvCxnSpPr>
          <p:cNvPr id="24" name="Straight Arrow Connector 23">
            <a:extLst>
              <a:ext uri="{FF2B5EF4-FFF2-40B4-BE49-F238E27FC236}">
                <a16:creationId xmlns:a16="http://schemas.microsoft.com/office/drawing/2014/main" id="{6AAB5087-43C6-BE48-BC54-E87A937A1184}"/>
              </a:ext>
            </a:extLst>
          </p:cNvPr>
          <p:cNvCxnSpPr>
            <a:stCxn id="23" idx="4"/>
            <a:endCxn id="16" idx="0"/>
          </p:cNvCxnSpPr>
          <p:nvPr/>
        </p:nvCxnSpPr>
        <p:spPr>
          <a:xfrm flipH="1">
            <a:off x="4242792" y="4210960"/>
            <a:ext cx="1128280" cy="7813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DB9F000-5598-5B44-A2C3-547A2BE03BBA}"/>
              </a:ext>
            </a:extLst>
          </p:cNvPr>
          <p:cNvCxnSpPr>
            <a:stCxn id="23" idx="4"/>
            <a:endCxn id="18" idx="0"/>
          </p:cNvCxnSpPr>
          <p:nvPr/>
        </p:nvCxnSpPr>
        <p:spPr>
          <a:xfrm>
            <a:off x="5371072" y="4210961"/>
            <a:ext cx="0" cy="7813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92E00D4-8E41-1940-A4B9-716572010C6A}"/>
              </a:ext>
            </a:extLst>
          </p:cNvPr>
          <p:cNvCxnSpPr>
            <a:cxnSpLocks/>
            <a:endCxn id="19" idx="0"/>
          </p:cNvCxnSpPr>
          <p:nvPr/>
        </p:nvCxnSpPr>
        <p:spPr>
          <a:xfrm>
            <a:off x="5405274" y="4210960"/>
            <a:ext cx="1094943" cy="7813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urved Connector 26">
            <a:extLst>
              <a:ext uri="{FF2B5EF4-FFF2-40B4-BE49-F238E27FC236}">
                <a16:creationId xmlns:a16="http://schemas.microsoft.com/office/drawing/2014/main" id="{4030228C-12A1-4A40-A5DE-3B9BFBE4972B}"/>
              </a:ext>
            </a:extLst>
          </p:cNvPr>
          <p:cNvCxnSpPr>
            <a:stCxn id="23" idx="0"/>
            <a:endCxn id="23" idx="6"/>
          </p:cNvCxnSpPr>
          <p:nvPr/>
        </p:nvCxnSpPr>
        <p:spPr>
          <a:xfrm rot="16200000" flipH="1">
            <a:off x="5378865" y="3673231"/>
            <a:ext cx="264968" cy="280554"/>
          </a:xfrm>
          <a:prstGeom prst="curvedConnector4">
            <a:avLst>
              <a:gd name="adj1" fmla="val -64706"/>
              <a:gd name="adj2" fmla="val 16111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DD48FD7-6D3E-BD4E-B759-900125E1EA64}"/>
              </a:ext>
            </a:extLst>
          </p:cNvPr>
          <p:cNvSpPr txBox="1"/>
          <p:nvPr/>
        </p:nvSpPr>
        <p:spPr>
          <a:xfrm>
            <a:off x="4518070" y="4306953"/>
            <a:ext cx="288862" cy="338554"/>
          </a:xfrm>
          <a:prstGeom prst="rect">
            <a:avLst/>
          </a:prstGeom>
          <a:noFill/>
        </p:spPr>
        <p:txBody>
          <a:bodyPr wrap="none" rtlCol="0">
            <a:spAutoFit/>
          </a:bodyPr>
          <a:lstStyle/>
          <a:p>
            <a:r>
              <a:rPr lang="en-US" sz="1600" dirty="0"/>
              <a:t>1</a:t>
            </a:r>
          </a:p>
        </p:txBody>
      </p:sp>
    </p:spTree>
    <p:extLst>
      <p:ext uri="{BB962C8B-B14F-4D97-AF65-F5344CB8AC3E}">
        <p14:creationId xmlns:p14="http://schemas.microsoft.com/office/powerpoint/2010/main" val="3431986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02276-F94B-4B42-8452-FDCE3F514802}"/>
              </a:ext>
            </a:extLst>
          </p:cNvPr>
          <p:cNvSpPr>
            <a:spLocks noGrp="1"/>
          </p:cNvSpPr>
          <p:nvPr>
            <p:ph type="title"/>
          </p:nvPr>
        </p:nvSpPr>
        <p:spPr>
          <a:xfrm>
            <a:off x="0" y="526491"/>
            <a:ext cx="7886700" cy="987777"/>
          </a:xfrm>
        </p:spPr>
        <p:txBody>
          <a:bodyPr/>
          <a:lstStyle/>
          <a:p>
            <a:r>
              <a:rPr lang="en-US" dirty="0"/>
              <a:t>Lab</a:t>
            </a:r>
          </a:p>
        </p:txBody>
      </p:sp>
      <p:sp>
        <p:nvSpPr>
          <p:cNvPr id="8" name="Content Placeholder 2">
            <a:extLst>
              <a:ext uri="{FF2B5EF4-FFF2-40B4-BE49-F238E27FC236}">
                <a16:creationId xmlns:a16="http://schemas.microsoft.com/office/drawing/2014/main" id="{7A923D90-EDAB-584F-ADF2-591D47E4F3C9}"/>
              </a:ext>
            </a:extLst>
          </p:cNvPr>
          <p:cNvSpPr txBox="1">
            <a:spLocks/>
          </p:cNvSpPr>
          <p:nvPr/>
        </p:nvSpPr>
        <p:spPr>
          <a:xfrm>
            <a:off x="464343" y="1976436"/>
            <a:ext cx="8228896" cy="4119563"/>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t>Used GWAS </a:t>
            </a:r>
            <a:r>
              <a:rPr lang="en-US" sz="3200" b="1" dirty="0" err="1"/>
              <a:t>sumstats</a:t>
            </a:r>
            <a:r>
              <a:rPr lang="en-US" sz="3200" b="1" dirty="0"/>
              <a:t> for:</a:t>
            </a:r>
          </a:p>
          <a:p>
            <a:pPr lvl="1"/>
            <a:r>
              <a:rPr lang="en-US" sz="2800" dirty="0"/>
              <a:t>Schizophrenia (</a:t>
            </a:r>
            <a:r>
              <a:rPr lang="en-US" sz="2800" dirty="0" err="1"/>
              <a:t>Pardiñas</a:t>
            </a:r>
            <a:r>
              <a:rPr lang="en-US" sz="2800" dirty="0"/>
              <a:t> et al., 2018); </a:t>
            </a:r>
            <a:r>
              <a:rPr lang="en-US" sz="2800" i="1" dirty="0"/>
              <a:t>N </a:t>
            </a:r>
            <a:r>
              <a:rPr lang="en-US" sz="2800" dirty="0"/>
              <a:t>= 105,318</a:t>
            </a:r>
          </a:p>
          <a:p>
            <a:pPr lvl="1"/>
            <a:r>
              <a:rPr lang="en-US" sz="2800" dirty="0"/>
              <a:t>Bipolar Disorder (</a:t>
            </a:r>
            <a:r>
              <a:rPr lang="en-US" sz="2800" dirty="0" err="1"/>
              <a:t>Sklar</a:t>
            </a:r>
            <a:r>
              <a:rPr lang="en-US" sz="2800" dirty="0"/>
              <a:t> et al., 2011); </a:t>
            </a:r>
            <a:r>
              <a:rPr lang="en-US" sz="2800" i="1" dirty="0"/>
              <a:t>N </a:t>
            </a:r>
            <a:r>
              <a:rPr lang="en-US" sz="2800" dirty="0"/>
              <a:t>= 16,731</a:t>
            </a:r>
          </a:p>
          <a:p>
            <a:pPr lvl="1"/>
            <a:r>
              <a:rPr lang="en-US" sz="2800" dirty="0"/>
              <a:t>Major Depressive Disorder (Wray et al., 2018); </a:t>
            </a:r>
            <a:r>
              <a:rPr lang="en-US" sz="2800" i="1" dirty="0"/>
              <a:t>N </a:t>
            </a:r>
            <a:r>
              <a:rPr lang="en-US" sz="2800" dirty="0"/>
              <a:t>= 173,005</a:t>
            </a:r>
          </a:p>
          <a:p>
            <a:pPr lvl="1"/>
            <a:r>
              <a:rPr lang="en-US" sz="2800" dirty="0"/>
              <a:t>Educational Attainment (Lee et al., 2019); </a:t>
            </a:r>
            <a:r>
              <a:rPr lang="en-US" sz="2800" i="1" dirty="0"/>
              <a:t>N </a:t>
            </a:r>
            <a:r>
              <a:rPr lang="en-US" sz="2800" dirty="0"/>
              <a:t>= 766,035</a:t>
            </a:r>
          </a:p>
          <a:p>
            <a:pPr lvl="1"/>
            <a:r>
              <a:rPr lang="en-US" sz="2800" dirty="0"/>
              <a:t>Insomnia (Jansen et al., 2019);</a:t>
            </a:r>
            <a:r>
              <a:rPr lang="en-US" sz="2800" i="1" dirty="0"/>
              <a:t> N </a:t>
            </a:r>
            <a:r>
              <a:rPr lang="en-US" sz="2800" dirty="0"/>
              <a:t>= 386,533</a:t>
            </a:r>
          </a:p>
          <a:p>
            <a:pPr marL="457200" lvl="1" indent="0">
              <a:buNone/>
            </a:pPr>
            <a:endParaRPr lang="en-US" sz="900" dirty="0"/>
          </a:p>
          <a:p>
            <a:pPr marL="0" indent="0">
              <a:buNone/>
            </a:pPr>
            <a:r>
              <a:rPr lang="en-US" sz="3200" dirty="0"/>
              <a:t> </a:t>
            </a:r>
          </a:p>
          <a:p>
            <a:pPr marL="0" indent="0">
              <a:buNone/>
            </a:pPr>
            <a:endParaRPr lang="en-US" sz="3200" dirty="0"/>
          </a:p>
        </p:txBody>
      </p:sp>
    </p:spTree>
    <p:extLst>
      <p:ext uri="{BB962C8B-B14F-4D97-AF65-F5344CB8AC3E}">
        <p14:creationId xmlns:p14="http://schemas.microsoft.com/office/powerpoint/2010/main" val="3490167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2" y="544420"/>
            <a:ext cx="7886700" cy="987777"/>
          </a:xfrm>
        </p:spPr>
        <p:txBody>
          <a:bodyPr/>
          <a:lstStyle/>
          <a:p>
            <a:r>
              <a:rPr lang="en-US" dirty="0"/>
              <a:t>My preregistration</a:t>
            </a:r>
          </a:p>
        </p:txBody>
      </p:sp>
      <p:sp>
        <p:nvSpPr>
          <p:cNvPr id="4" name="Rectangle 3">
            <a:extLst>
              <a:ext uri="{FF2B5EF4-FFF2-40B4-BE49-F238E27FC236}">
                <a16:creationId xmlns:a16="http://schemas.microsoft.com/office/drawing/2014/main" id="{9BFD4A09-E112-3A43-B7D8-9433B0F6DD7D}"/>
              </a:ext>
            </a:extLst>
          </p:cNvPr>
          <p:cNvSpPr/>
          <p:nvPr/>
        </p:nvSpPr>
        <p:spPr>
          <a:xfrm>
            <a:off x="1269857" y="5189904"/>
            <a:ext cx="748145" cy="6507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SCZ</a:t>
            </a:r>
          </a:p>
        </p:txBody>
      </p:sp>
      <p:sp>
        <p:nvSpPr>
          <p:cNvPr id="5" name="Rectangle 4">
            <a:extLst>
              <a:ext uri="{FF2B5EF4-FFF2-40B4-BE49-F238E27FC236}">
                <a16:creationId xmlns:a16="http://schemas.microsoft.com/office/drawing/2014/main" id="{7F736F3E-3A4F-014F-AFFB-D0AD4AB25123}"/>
              </a:ext>
            </a:extLst>
          </p:cNvPr>
          <p:cNvSpPr/>
          <p:nvPr/>
        </p:nvSpPr>
        <p:spPr>
          <a:xfrm>
            <a:off x="2774230" y="5189905"/>
            <a:ext cx="748145" cy="6507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BIP</a:t>
            </a:r>
          </a:p>
        </p:txBody>
      </p:sp>
      <p:sp>
        <p:nvSpPr>
          <p:cNvPr id="6" name="Rectangle 5">
            <a:extLst>
              <a:ext uri="{FF2B5EF4-FFF2-40B4-BE49-F238E27FC236}">
                <a16:creationId xmlns:a16="http://schemas.microsoft.com/office/drawing/2014/main" id="{94B46DC6-DDFC-C140-8FAC-B78AF51622D7}"/>
              </a:ext>
            </a:extLst>
          </p:cNvPr>
          <p:cNvSpPr/>
          <p:nvPr/>
        </p:nvSpPr>
        <p:spPr>
          <a:xfrm>
            <a:off x="4279757" y="5189904"/>
            <a:ext cx="748145" cy="6507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MDD</a:t>
            </a:r>
          </a:p>
        </p:txBody>
      </p:sp>
      <p:cxnSp>
        <p:nvCxnSpPr>
          <p:cNvPr id="7" name="Curved Connector 6">
            <a:extLst>
              <a:ext uri="{FF2B5EF4-FFF2-40B4-BE49-F238E27FC236}">
                <a16:creationId xmlns:a16="http://schemas.microsoft.com/office/drawing/2014/main" id="{156A9006-CE15-6D4E-A7AB-31590AA9888D}"/>
              </a:ext>
            </a:extLst>
          </p:cNvPr>
          <p:cNvCxnSpPr>
            <a:cxnSpLocks/>
            <a:stCxn id="4" idx="1"/>
            <a:endCxn id="4" idx="2"/>
          </p:cNvCxnSpPr>
          <p:nvPr/>
        </p:nvCxnSpPr>
        <p:spPr>
          <a:xfrm rot="10800000" flipH="1" flipV="1">
            <a:off x="1269856" y="5515268"/>
            <a:ext cx="374073" cy="325365"/>
          </a:xfrm>
          <a:prstGeom prst="curvedConnector4">
            <a:avLst>
              <a:gd name="adj1" fmla="val -61111"/>
              <a:gd name="adj2" fmla="val 170260"/>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Curved Connector 7">
            <a:extLst>
              <a:ext uri="{FF2B5EF4-FFF2-40B4-BE49-F238E27FC236}">
                <a16:creationId xmlns:a16="http://schemas.microsoft.com/office/drawing/2014/main" id="{1E5933D6-007F-724A-9EE1-AA920CDB5D4B}"/>
              </a:ext>
            </a:extLst>
          </p:cNvPr>
          <p:cNvCxnSpPr>
            <a:cxnSpLocks/>
            <a:stCxn id="5" idx="2"/>
            <a:endCxn id="5" idx="1"/>
          </p:cNvCxnSpPr>
          <p:nvPr/>
        </p:nvCxnSpPr>
        <p:spPr>
          <a:xfrm rot="5400000" flipH="1">
            <a:off x="2798584" y="5490917"/>
            <a:ext cx="325365" cy="374073"/>
          </a:xfrm>
          <a:prstGeom prst="curvedConnector4">
            <a:avLst>
              <a:gd name="adj1" fmla="val -70260"/>
              <a:gd name="adj2" fmla="val 16111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Curved Connector 8">
            <a:extLst>
              <a:ext uri="{FF2B5EF4-FFF2-40B4-BE49-F238E27FC236}">
                <a16:creationId xmlns:a16="http://schemas.microsoft.com/office/drawing/2014/main" id="{9147C648-A9CF-BC4F-BE86-499C0047E044}"/>
              </a:ext>
            </a:extLst>
          </p:cNvPr>
          <p:cNvCxnSpPr>
            <a:cxnSpLocks/>
            <a:stCxn id="6" idx="2"/>
            <a:endCxn id="6" idx="1"/>
          </p:cNvCxnSpPr>
          <p:nvPr/>
        </p:nvCxnSpPr>
        <p:spPr>
          <a:xfrm rot="5400000" flipH="1">
            <a:off x="4304111" y="5490916"/>
            <a:ext cx="325365" cy="374073"/>
          </a:xfrm>
          <a:prstGeom prst="curvedConnector4">
            <a:avLst>
              <a:gd name="adj1" fmla="val -70260"/>
              <a:gd name="adj2" fmla="val 16111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174E24D8-750C-3A4B-8CDC-218F09ECB18C}"/>
              </a:ext>
            </a:extLst>
          </p:cNvPr>
          <p:cNvSpPr/>
          <p:nvPr/>
        </p:nvSpPr>
        <p:spPr>
          <a:xfrm>
            <a:off x="2774230" y="3441558"/>
            <a:ext cx="748145" cy="706582"/>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F1</a:t>
            </a:r>
          </a:p>
        </p:txBody>
      </p:sp>
      <p:cxnSp>
        <p:nvCxnSpPr>
          <p:cNvPr id="11" name="Straight Arrow Connector 10">
            <a:extLst>
              <a:ext uri="{FF2B5EF4-FFF2-40B4-BE49-F238E27FC236}">
                <a16:creationId xmlns:a16="http://schemas.microsoft.com/office/drawing/2014/main" id="{EE13C67C-C9F7-664E-8184-CD257A0E4977}"/>
              </a:ext>
            </a:extLst>
          </p:cNvPr>
          <p:cNvCxnSpPr>
            <a:stCxn id="10" idx="4"/>
            <a:endCxn id="4" idx="0"/>
          </p:cNvCxnSpPr>
          <p:nvPr/>
        </p:nvCxnSpPr>
        <p:spPr>
          <a:xfrm flipH="1">
            <a:off x="1643930" y="4148140"/>
            <a:ext cx="1504373" cy="10417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59B031-E6EC-494C-994D-8CD6BCBA2F9D}"/>
              </a:ext>
            </a:extLst>
          </p:cNvPr>
          <p:cNvCxnSpPr>
            <a:stCxn id="10" idx="4"/>
            <a:endCxn id="5" idx="0"/>
          </p:cNvCxnSpPr>
          <p:nvPr/>
        </p:nvCxnSpPr>
        <p:spPr>
          <a:xfrm>
            <a:off x="3148303" y="4148140"/>
            <a:ext cx="0" cy="10417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F4E496E-3A09-5546-BD9F-32CE23B5090F}"/>
              </a:ext>
            </a:extLst>
          </p:cNvPr>
          <p:cNvCxnSpPr>
            <a:cxnSpLocks/>
            <a:endCxn id="6" idx="0"/>
          </p:cNvCxnSpPr>
          <p:nvPr/>
        </p:nvCxnSpPr>
        <p:spPr>
          <a:xfrm>
            <a:off x="3193906" y="4148139"/>
            <a:ext cx="1459924" cy="10417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a:extLst>
              <a:ext uri="{FF2B5EF4-FFF2-40B4-BE49-F238E27FC236}">
                <a16:creationId xmlns:a16="http://schemas.microsoft.com/office/drawing/2014/main" id="{1279AD29-0F17-C345-8F6B-4FF6597C8C0D}"/>
              </a:ext>
            </a:extLst>
          </p:cNvPr>
          <p:cNvCxnSpPr>
            <a:cxnSpLocks/>
            <a:stCxn id="10" idx="2"/>
            <a:endCxn id="10" idx="0"/>
          </p:cNvCxnSpPr>
          <p:nvPr/>
        </p:nvCxnSpPr>
        <p:spPr>
          <a:xfrm rot="10800000" flipH="1">
            <a:off x="2774229" y="3441559"/>
            <a:ext cx="374073" cy="353291"/>
          </a:xfrm>
          <a:prstGeom prst="curvedConnector4">
            <a:avLst>
              <a:gd name="adj1" fmla="val -61111"/>
              <a:gd name="adj2" fmla="val 164706"/>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CA30D90-C6E7-9D4B-9587-BB1416493253}"/>
              </a:ext>
            </a:extLst>
          </p:cNvPr>
          <p:cNvSpPr txBox="1"/>
          <p:nvPr/>
        </p:nvSpPr>
        <p:spPr>
          <a:xfrm>
            <a:off x="2243138" y="3224212"/>
            <a:ext cx="314325" cy="369332"/>
          </a:xfrm>
          <a:prstGeom prst="rect">
            <a:avLst/>
          </a:prstGeom>
          <a:noFill/>
        </p:spPr>
        <p:txBody>
          <a:bodyPr wrap="square" rtlCol="0">
            <a:spAutoFit/>
          </a:bodyPr>
          <a:lstStyle/>
          <a:p>
            <a:r>
              <a:rPr lang="en-US" dirty="0"/>
              <a:t>1</a:t>
            </a:r>
          </a:p>
        </p:txBody>
      </p:sp>
      <p:cxnSp>
        <p:nvCxnSpPr>
          <p:cNvPr id="16" name="Straight Arrow Connector 15">
            <a:extLst>
              <a:ext uri="{FF2B5EF4-FFF2-40B4-BE49-F238E27FC236}">
                <a16:creationId xmlns:a16="http://schemas.microsoft.com/office/drawing/2014/main" id="{C634C5C7-14BF-2B47-8925-FB83E440EE35}"/>
              </a:ext>
            </a:extLst>
          </p:cNvPr>
          <p:cNvCxnSpPr>
            <a:cxnSpLocks/>
            <a:stCxn id="10" idx="6"/>
          </p:cNvCxnSpPr>
          <p:nvPr/>
        </p:nvCxnSpPr>
        <p:spPr>
          <a:xfrm>
            <a:off x="3522375" y="3794849"/>
            <a:ext cx="11303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298F32F-08A1-6746-AEBC-D59AAFE6006B}"/>
              </a:ext>
            </a:extLst>
          </p:cNvPr>
          <p:cNvSpPr/>
          <p:nvPr/>
        </p:nvSpPr>
        <p:spPr>
          <a:xfrm>
            <a:off x="4652675" y="3441558"/>
            <a:ext cx="848013" cy="6507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INSOM</a:t>
            </a:r>
          </a:p>
        </p:txBody>
      </p:sp>
      <p:sp>
        <p:nvSpPr>
          <p:cNvPr id="18" name="Rectangle 17">
            <a:extLst>
              <a:ext uri="{FF2B5EF4-FFF2-40B4-BE49-F238E27FC236}">
                <a16:creationId xmlns:a16="http://schemas.microsoft.com/office/drawing/2014/main" id="{FDFA70E1-1FFB-CC40-8F98-245B32D1B68C}"/>
              </a:ext>
            </a:extLst>
          </p:cNvPr>
          <p:cNvSpPr/>
          <p:nvPr/>
        </p:nvSpPr>
        <p:spPr>
          <a:xfrm>
            <a:off x="6630988" y="3441558"/>
            <a:ext cx="848013" cy="6507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EA</a:t>
            </a:r>
          </a:p>
        </p:txBody>
      </p:sp>
      <p:cxnSp>
        <p:nvCxnSpPr>
          <p:cNvPr id="19" name="Straight Arrow Connector 18">
            <a:extLst>
              <a:ext uri="{FF2B5EF4-FFF2-40B4-BE49-F238E27FC236}">
                <a16:creationId xmlns:a16="http://schemas.microsoft.com/office/drawing/2014/main" id="{24371D12-3030-5B4D-919B-F81BCB2745C0}"/>
              </a:ext>
            </a:extLst>
          </p:cNvPr>
          <p:cNvCxnSpPr>
            <a:cxnSpLocks/>
          </p:cNvCxnSpPr>
          <p:nvPr/>
        </p:nvCxnSpPr>
        <p:spPr>
          <a:xfrm>
            <a:off x="5500688" y="3766923"/>
            <a:ext cx="11303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urved Connector 19">
            <a:extLst>
              <a:ext uri="{FF2B5EF4-FFF2-40B4-BE49-F238E27FC236}">
                <a16:creationId xmlns:a16="http://schemas.microsoft.com/office/drawing/2014/main" id="{FD06C6FF-3FA1-0C49-B88E-926EE60F943D}"/>
              </a:ext>
            </a:extLst>
          </p:cNvPr>
          <p:cNvCxnSpPr>
            <a:cxnSpLocks/>
            <a:stCxn id="17" idx="2"/>
          </p:cNvCxnSpPr>
          <p:nvPr/>
        </p:nvCxnSpPr>
        <p:spPr>
          <a:xfrm rot="5400000" flipH="1">
            <a:off x="4729922" y="3745528"/>
            <a:ext cx="269514" cy="424006"/>
          </a:xfrm>
          <a:prstGeom prst="curvedConnector4">
            <a:avLst>
              <a:gd name="adj1" fmla="val -106360"/>
              <a:gd name="adj2" fmla="val 143898"/>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a:extLst>
              <a:ext uri="{FF2B5EF4-FFF2-40B4-BE49-F238E27FC236}">
                <a16:creationId xmlns:a16="http://schemas.microsoft.com/office/drawing/2014/main" id="{9E042077-D965-E942-800A-FC960A06D20B}"/>
              </a:ext>
            </a:extLst>
          </p:cNvPr>
          <p:cNvCxnSpPr>
            <a:cxnSpLocks/>
          </p:cNvCxnSpPr>
          <p:nvPr/>
        </p:nvCxnSpPr>
        <p:spPr>
          <a:xfrm rot="5400000" flipH="1">
            <a:off x="6655342" y="3742569"/>
            <a:ext cx="325365" cy="374073"/>
          </a:xfrm>
          <a:prstGeom prst="curvedConnector4">
            <a:avLst>
              <a:gd name="adj1" fmla="val -70260"/>
              <a:gd name="adj2" fmla="val 16111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8CE430EF-03A4-8A43-9F30-775EA4DA6F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6772" y="1831115"/>
            <a:ext cx="3991805" cy="1274492"/>
          </a:xfrm>
          <a:prstGeom prst="rect">
            <a:avLst/>
          </a:prstGeom>
        </p:spPr>
      </p:pic>
    </p:spTree>
    <p:extLst>
      <p:ext uri="{BB962C8B-B14F-4D97-AF65-F5344CB8AC3E}">
        <p14:creationId xmlns:p14="http://schemas.microsoft.com/office/powerpoint/2010/main" val="2772118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A6F89-F6EE-0D4B-975C-AE809C470F52}"/>
              </a:ext>
            </a:extLst>
          </p:cNvPr>
          <p:cNvSpPr>
            <a:spLocks noGrp="1"/>
          </p:cNvSpPr>
          <p:nvPr>
            <p:ph type="title"/>
          </p:nvPr>
        </p:nvSpPr>
        <p:spPr>
          <a:xfrm>
            <a:off x="0" y="500592"/>
            <a:ext cx="7886700" cy="987777"/>
          </a:xfrm>
        </p:spPr>
        <p:txBody>
          <a:bodyPr/>
          <a:lstStyle/>
          <a:p>
            <a:r>
              <a:rPr lang="en-US" dirty="0"/>
              <a:t>Specify Arguments</a:t>
            </a:r>
          </a:p>
        </p:txBody>
      </p:sp>
      <p:pic>
        <p:nvPicPr>
          <p:cNvPr id="5" name="Picture 4">
            <a:extLst>
              <a:ext uri="{FF2B5EF4-FFF2-40B4-BE49-F238E27FC236}">
                <a16:creationId xmlns:a16="http://schemas.microsoft.com/office/drawing/2014/main" id="{F7409BFD-6E1F-7B47-B75D-7D6C4D0D8A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2600"/>
            <a:ext cx="9024216" cy="4292600"/>
          </a:xfrm>
          <a:prstGeom prst="rect">
            <a:avLst/>
          </a:prstGeom>
        </p:spPr>
      </p:pic>
    </p:spTree>
    <p:extLst>
      <p:ext uri="{BB962C8B-B14F-4D97-AF65-F5344CB8AC3E}">
        <p14:creationId xmlns:p14="http://schemas.microsoft.com/office/powerpoint/2010/main" val="700851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2905"/>
            <a:ext cx="7886700" cy="987777"/>
          </a:xfrm>
        </p:spPr>
        <p:txBody>
          <a:bodyPr/>
          <a:lstStyle/>
          <a:p>
            <a:r>
              <a:rPr lang="en-US" dirty="0" err="1"/>
              <a:t>YourModel$results</a:t>
            </a:r>
            <a:endParaRPr lang="en-US" dirty="0"/>
          </a:p>
        </p:txBody>
      </p:sp>
      <p:cxnSp>
        <p:nvCxnSpPr>
          <p:cNvPr id="5" name="Straight Arrow Connector 4">
            <a:extLst>
              <a:ext uri="{FF2B5EF4-FFF2-40B4-BE49-F238E27FC236}">
                <a16:creationId xmlns:a16="http://schemas.microsoft.com/office/drawing/2014/main" id="{791C9A27-5F03-0C4C-89FB-7A7E6009DC4C}"/>
              </a:ext>
            </a:extLst>
          </p:cNvPr>
          <p:cNvCxnSpPr>
            <a:cxnSpLocks/>
            <a:stCxn id="7" idx="2"/>
          </p:cNvCxnSpPr>
          <p:nvPr/>
        </p:nvCxnSpPr>
        <p:spPr>
          <a:xfrm flipH="1">
            <a:off x="326945" y="3433693"/>
            <a:ext cx="370470" cy="785122"/>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4175867A-9F60-BA4D-A2CC-F1827D2A7726}"/>
              </a:ext>
            </a:extLst>
          </p:cNvPr>
          <p:cNvCxnSpPr>
            <a:cxnSpLocks/>
            <a:stCxn id="7" idx="2"/>
          </p:cNvCxnSpPr>
          <p:nvPr/>
        </p:nvCxnSpPr>
        <p:spPr>
          <a:xfrm>
            <a:off x="697415" y="3433693"/>
            <a:ext cx="444847" cy="785122"/>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970BB31-7AD2-074D-8909-96077798597B}"/>
              </a:ext>
            </a:extLst>
          </p:cNvPr>
          <p:cNvSpPr txBox="1"/>
          <p:nvPr/>
        </p:nvSpPr>
        <p:spPr>
          <a:xfrm>
            <a:off x="-270302" y="2233364"/>
            <a:ext cx="1935434"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dirty="0">
                <a:latin typeface="Times New Roman" panose="02020603050405020304" pitchFamily="18" charset="0"/>
                <a:cs typeface="Times New Roman" panose="02020603050405020304" pitchFamily="18" charset="0"/>
              </a:rPr>
              <a:t>Parameter being estimated</a:t>
            </a:r>
          </a:p>
        </p:txBody>
      </p:sp>
      <p:cxnSp>
        <p:nvCxnSpPr>
          <p:cNvPr id="8" name="Straight Arrow Connector 7">
            <a:extLst>
              <a:ext uri="{FF2B5EF4-FFF2-40B4-BE49-F238E27FC236}">
                <a16:creationId xmlns:a16="http://schemas.microsoft.com/office/drawing/2014/main" id="{57359F29-6AFF-5941-AD16-7B8F6062DB30}"/>
              </a:ext>
            </a:extLst>
          </p:cNvPr>
          <p:cNvCxnSpPr>
            <a:cxnSpLocks/>
            <a:stCxn id="10" idx="2"/>
          </p:cNvCxnSpPr>
          <p:nvPr/>
        </p:nvCxnSpPr>
        <p:spPr>
          <a:xfrm flipH="1">
            <a:off x="2002797" y="3361005"/>
            <a:ext cx="988788" cy="815901"/>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55C18C5-1659-2F46-BFD3-CC4AE5E92041}"/>
              </a:ext>
            </a:extLst>
          </p:cNvPr>
          <p:cNvCxnSpPr>
            <a:cxnSpLocks/>
            <a:stCxn id="10" idx="2"/>
          </p:cNvCxnSpPr>
          <p:nvPr/>
        </p:nvCxnSpPr>
        <p:spPr>
          <a:xfrm>
            <a:off x="2991585" y="3361005"/>
            <a:ext cx="742135" cy="815901"/>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C1B565A-7F05-4D45-B92A-B39A8E7DD81A}"/>
              </a:ext>
            </a:extLst>
          </p:cNvPr>
          <p:cNvSpPr txBox="1"/>
          <p:nvPr/>
        </p:nvSpPr>
        <p:spPr>
          <a:xfrm>
            <a:off x="1858789" y="2037566"/>
            <a:ext cx="2265592" cy="132343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dirty="0">
                <a:latin typeface="Times New Roman" panose="02020603050405020304" pitchFamily="18" charset="0"/>
                <a:cs typeface="Times New Roman" panose="02020603050405020304" pitchFamily="18" charset="0"/>
              </a:rPr>
              <a:t>Estimates and SE for model applied to genetic </a:t>
            </a:r>
            <a:r>
              <a:rPr lang="en-US" sz="2000" i="1" dirty="0">
                <a:latin typeface="Times New Roman" panose="02020603050405020304" pitchFamily="18" charset="0"/>
                <a:cs typeface="Times New Roman" panose="02020603050405020304" pitchFamily="18" charset="0"/>
              </a:rPr>
              <a:t>covariance</a:t>
            </a:r>
            <a:r>
              <a:rPr lang="en-US" sz="2000" dirty="0">
                <a:latin typeface="Times New Roman" panose="02020603050405020304" pitchFamily="18" charset="0"/>
                <a:cs typeface="Times New Roman" panose="02020603050405020304" pitchFamily="18" charset="0"/>
              </a:rPr>
              <a:t> matrix</a:t>
            </a:r>
          </a:p>
        </p:txBody>
      </p:sp>
      <p:cxnSp>
        <p:nvCxnSpPr>
          <p:cNvPr id="11" name="Straight Arrow Connector 10">
            <a:extLst>
              <a:ext uri="{FF2B5EF4-FFF2-40B4-BE49-F238E27FC236}">
                <a16:creationId xmlns:a16="http://schemas.microsoft.com/office/drawing/2014/main" id="{6CE818CF-1D7E-E445-8040-C9C3F91D7D68}"/>
              </a:ext>
            </a:extLst>
          </p:cNvPr>
          <p:cNvCxnSpPr>
            <a:cxnSpLocks/>
            <a:stCxn id="13" idx="2"/>
          </p:cNvCxnSpPr>
          <p:nvPr/>
        </p:nvCxnSpPr>
        <p:spPr>
          <a:xfrm>
            <a:off x="5580857" y="3607226"/>
            <a:ext cx="841123" cy="569679"/>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2F8F9B-EA56-694F-BE78-AAAD7A60542C}"/>
              </a:ext>
            </a:extLst>
          </p:cNvPr>
          <p:cNvCxnSpPr>
            <a:cxnSpLocks/>
          </p:cNvCxnSpPr>
          <p:nvPr/>
        </p:nvCxnSpPr>
        <p:spPr>
          <a:xfrm flipH="1">
            <a:off x="4952207" y="3607226"/>
            <a:ext cx="550192" cy="569679"/>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0F7075B-38A0-974D-97F4-578F959A166A}"/>
              </a:ext>
            </a:extLst>
          </p:cNvPr>
          <p:cNvSpPr txBox="1"/>
          <p:nvPr/>
        </p:nvSpPr>
        <p:spPr>
          <a:xfrm>
            <a:off x="4153754" y="2037566"/>
            <a:ext cx="2854205" cy="156966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dirty="0">
                <a:latin typeface="Times New Roman" panose="02020603050405020304" pitchFamily="18" charset="0"/>
                <a:cs typeface="Times New Roman" panose="02020603050405020304" pitchFamily="18" charset="0"/>
              </a:rPr>
              <a:t>Estimates and SE for model applied to genetic </a:t>
            </a:r>
            <a:r>
              <a:rPr lang="en-US" sz="2400" i="1" dirty="0">
                <a:latin typeface="Times New Roman" panose="02020603050405020304" pitchFamily="18" charset="0"/>
                <a:cs typeface="Times New Roman" panose="02020603050405020304" pitchFamily="18" charset="0"/>
              </a:rPr>
              <a:t>correlation matrix </a:t>
            </a:r>
            <a:r>
              <a:rPr lang="en-US" sz="2400" dirty="0">
                <a:latin typeface="Times New Roman" panose="02020603050405020304" pitchFamily="18" charset="0"/>
                <a:cs typeface="Times New Roman" panose="02020603050405020304" pitchFamily="18" charset="0"/>
              </a:rPr>
              <a:t> matrix</a:t>
            </a:r>
          </a:p>
        </p:txBody>
      </p:sp>
      <p:sp>
        <p:nvSpPr>
          <p:cNvPr id="20" name="TextBox 19">
            <a:extLst>
              <a:ext uri="{FF2B5EF4-FFF2-40B4-BE49-F238E27FC236}">
                <a16:creationId xmlns:a16="http://schemas.microsoft.com/office/drawing/2014/main" id="{C44F1A98-5943-4A42-B983-56178BFC2FAF}"/>
              </a:ext>
            </a:extLst>
          </p:cNvPr>
          <p:cNvSpPr txBox="1"/>
          <p:nvPr/>
        </p:nvSpPr>
        <p:spPr>
          <a:xfrm>
            <a:off x="6896407" y="2505670"/>
            <a:ext cx="1427103"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dirty="0">
                <a:latin typeface="Times New Roman" panose="02020603050405020304" pitchFamily="18" charset="0"/>
                <a:cs typeface="Times New Roman" panose="02020603050405020304" pitchFamily="18" charset="0"/>
              </a:rPr>
              <a:t>Fully standardized estimates</a:t>
            </a:r>
          </a:p>
        </p:txBody>
      </p:sp>
      <p:cxnSp>
        <p:nvCxnSpPr>
          <p:cNvPr id="21" name="Straight Arrow Connector 20">
            <a:extLst>
              <a:ext uri="{FF2B5EF4-FFF2-40B4-BE49-F238E27FC236}">
                <a16:creationId xmlns:a16="http://schemas.microsoft.com/office/drawing/2014/main" id="{7B6A2579-7232-0F48-894C-4CAA474E50C1}"/>
              </a:ext>
            </a:extLst>
          </p:cNvPr>
          <p:cNvCxnSpPr>
            <a:cxnSpLocks/>
            <a:stCxn id="20" idx="2"/>
          </p:cNvCxnSpPr>
          <p:nvPr/>
        </p:nvCxnSpPr>
        <p:spPr>
          <a:xfrm flipH="1">
            <a:off x="7609958" y="3429000"/>
            <a:ext cx="1" cy="875362"/>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F98D9202-679E-324E-B02D-E4017FF9C353}"/>
              </a:ext>
            </a:extLst>
          </p:cNvPr>
          <p:cNvPicPr>
            <a:picLocks noChangeAspect="1"/>
          </p:cNvPicPr>
          <p:nvPr/>
        </p:nvPicPr>
        <p:blipFill rotWithShape="1">
          <a:blip r:embed="rId3">
            <a:extLst>
              <a:ext uri="{28A0092B-C50C-407E-A947-70E740481C1C}">
                <a14:useLocalDpi xmlns:a14="http://schemas.microsoft.com/office/drawing/2010/main" val="0"/>
              </a:ext>
            </a:extLst>
          </a:blip>
          <a:srcRect l="1565"/>
          <a:stretch/>
        </p:blipFill>
        <p:spPr>
          <a:xfrm>
            <a:off x="119921" y="4218815"/>
            <a:ext cx="8988355" cy="2565400"/>
          </a:xfrm>
          <a:prstGeom prst="rect">
            <a:avLst/>
          </a:prstGeom>
        </p:spPr>
      </p:pic>
      <p:sp>
        <p:nvSpPr>
          <p:cNvPr id="17" name="TextBox 16">
            <a:extLst>
              <a:ext uri="{FF2B5EF4-FFF2-40B4-BE49-F238E27FC236}">
                <a16:creationId xmlns:a16="http://schemas.microsoft.com/office/drawing/2014/main" id="{5B0862EF-4ACB-C844-BFB4-9CFC64D26325}"/>
              </a:ext>
            </a:extLst>
          </p:cNvPr>
          <p:cNvSpPr txBox="1"/>
          <p:nvPr/>
        </p:nvSpPr>
        <p:spPr>
          <a:xfrm>
            <a:off x="7676960" y="1492474"/>
            <a:ext cx="1427103"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dirty="0">
                <a:latin typeface="Times New Roman" panose="02020603050405020304" pitchFamily="18" charset="0"/>
                <a:cs typeface="Times New Roman" panose="02020603050405020304" pitchFamily="18" charset="0"/>
              </a:rPr>
              <a:t>P-values</a:t>
            </a:r>
          </a:p>
        </p:txBody>
      </p:sp>
      <p:cxnSp>
        <p:nvCxnSpPr>
          <p:cNvPr id="18" name="Straight Arrow Connector 17">
            <a:extLst>
              <a:ext uri="{FF2B5EF4-FFF2-40B4-BE49-F238E27FC236}">
                <a16:creationId xmlns:a16="http://schemas.microsoft.com/office/drawing/2014/main" id="{D69CB773-791C-5640-B9FF-22DC0A2C2FAD}"/>
              </a:ext>
            </a:extLst>
          </p:cNvPr>
          <p:cNvCxnSpPr>
            <a:cxnSpLocks/>
            <a:stCxn id="17" idx="2"/>
          </p:cNvCxnSpPr>
          <p:nvPr/>
        </p:nvCxnSpPr>
        <p:spPr>
          <a:xfrm>
            <a:off x="8390512" y="1861806"/>
            <a:ext cx="0" cy="2442556"/>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0192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DEE5902-CBBC-BD42-9DDC-6E7CEACEA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535" y="2115740"/>
            <a:ext cx="7886700" cy="623455"/>
          </a:xfrm>
          <a:prstGeom prst="rect">
            <a:avLst/>
          </a:prstGeom>
        </p:spPr>
      </p:pic>
      <p:sp>
        <p:nvSpPr>
          <p:cNvPr id="2" name="Title 1">
            <a:extLst>
              <a:ext uri="{FF2B5EF4-FFF2-40B4-BE49-F238E27FC236}">
                <a16:creationId xmlns:a16="http://schemas.microsoft.com/office/drawing/2014/main" id="{ED5E3894-E20B-DB42-8E1A-D6FDFDF60CBD}"/>
              </a:ext>
            </a:extLst>
          </p:cNvPr>
          <p:cNvSpPr>
            <a:spLocks noGrp="1"/>
          </p:cNvSpPr>
          <p:nvPr>
            <p:ph type="title"/>
          </p:nvPr>
        </p:nvSpPr>
        <p:spPr>
          <a:xfrm>
            <a:off x="-27061" y="495234"/>
            <a:ext cx="7886700" cy="994172"/>
          </a:xfrm>
        </p:spPr>
        <p:txBody>
          <a:bodyPr/>
          <a:lstStyle/>
          <a:p>
            <a:r>
              <a:rPr lang="en-US" dirty="0" err="1"/>
              <a:t>YourModel$modelfit</a:t>
            </a:r>
            <a:endParaRPr lang="en-US" dirty="0"/>
          </a:p>
        </p:txBody>
      </p:sp>
      <p:sp>
        <p:nvSpPr>
          <p:cNvPr id="3" name="Content Placeholder 2">
            <a:extLst>
              <a:ext uri="{FF2B5EF4-FFF2-40B4-BE49-F238E27FC236}">
                <a16:creationId xmlns:a16="http://schemas.microsoft.com/office/drawing/2014/main" id="{0CCE8B47-1EF1-2741-96E1-C8CE876204AE}"/>
              </a:ext>
            </a:extLst>
          </p:cNvPr>
          <p:cNvSpPr>
            <a:spLocks noGrp="1"/>
          </p:cNvSpPr>
          <p:nvPr>
            <p:ph idx="1"/>
          </p:nvPr>
        </p:nvSpPr>
        <p:spPr>
          <a:xfrm>
            <a:off x="193768" y="2852516"/>
            <a:ext cx="8445218" cy="4005484"/>
          </a:xfrm>
        </p:spPr>
        <p:txBody>
          <a:bodyPr>
            <a:normAutofit fontScale="92500" lnSpcReduction="20000"/>
          </a:bodyPr>
          <a:lstStyle/>
          <a:p>
            <a:r>
              <a:rPr lang="en-US" b="1" dirty="0" err="1"/>
              <a:t>chisq</a:t>
            </a:r>
            <a:r>
              <a:rPr lang="en-US" b="1" dirty="0"/>
              <a:t>: </a:t>
            </a:r>
            <a:r>
              <a:rPr lang="en-US" dirty="0"/>
              <a:t>The model chi-square, reflecting index of exact fit to observed data, with lower values indicating better fit. </a:t>
            </a:r>
          </a:p>
          <a:p>
            <a:pPr lvl="1"/>
            <a:r>
              <a:rPr lang="en-US" b="1" dirty="0" err="1"/>
              <a:t>df</a:t>
            </a:r>
            <a:r>
              <a:rPr lang="en-US" b="1" dirty="0"/>
              <a:t> and </a:t>
            </a:r>
            <a:r>
              <a:rPr lang="en-US" b="1" dirty="0" err="1"/>
              <a:t>p_chisq</a:t>
            </a:r>
            <a:r>
              <a:rPr lang="en-US" b="1" dirty="0"/>
              <a:t>: </a:t>
            </a:r>
            <a:r>
              <a:rPr lang="en-US" dirty="0"/>
              <a:t>The degrees of freedom and p-value for the model chi-square. </a:t>
            </a:r>
          </a:p>
          <a:p>
            <a:endParaRPr lang="en-US" sz="900" dirty="0"/>
          </a:p>
          <a:p>
            <a:r>
              <a:rPr lang="en-US" b="1" dirty="0"/>
              <a:t>AIC: </a:t>
            </a:r>
            <a:r>
              <a:rPr lang="en-US" dirty="0"/>
              <a:t>Akaike Information Criterion. Can be used to compare models regardless of whether they are nested.</a:t>
            </a:r>
          </a:p>
          <a:p>
            <a:endParaRPr lang="en-US" sz="900" dirty="0"/>
          </a:p>
          <a:p>
            <a:r>
              <a:rPr lang="en-US" b="1" dirty="0"/>
              <a:t>CFI: </a:t>
            </a:r>
            <a:r>
              <a:rPr lang="en-US" dirty="0"/>
              <a:t>Comparative Fit Index. Higher = better. &gt; .90 = acceptable fit; &gt; .95 = good model fit </a:t>
            </a:r>
          </a:p>
          <a:p>
            <a:endParaRPr lang="en-US" sz="900" dirty="0"/>
          </a:p>
          <a:p>
            <a:r>
              <a:rPr lang="en-US" b="1" dirty="0"/>
              <a:t>SRMR: </a:t>
            </a:r>
            <a:r>
              <a:rPr lang="en-US" dirty="0"/>
              <a:t>Standardized Room Mean Square Residual. Lower = better. &lt; .10 = acceptable fit; &lt; .05 = good fit	</a:t>
            </a:r>
          </a:p>
        </p:txBody>
      </p:sp>
      <p:sp>
        <p:nvSpPr>
          <p:cNvPr id="4" name="Rectangle 3">
            <a:extLst>
              <a:ext uri="{FF2B5EF4-FFF2-40B4-BE49-F238E27FC236}">
                <a16:creationId xmlns:a16="http://schemas.microsoft.com/office/drawing/2014/main" id="{98AC8BB1-8430-0446-B040-67BE8A84300B}"/>
              </a:ext>
            </a:extLst>
          </p:cNvPr>
          <p:cNvSpPr/>
          <p:nvPr/>
        </p:nvSpPr>
        <p:spPr>
          <a:xfrm>
            <a:off x="387536" y="2115740"/>
            <a:ext cx="3528753" cy="6234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6E414759-5E58-4046-8E10-4B7CE840D65C}"/>
              </a:ext>
            </a:extLst>
          </p:cNvPr>
          <p:cNvSpPr/>
          <p:nvPr/>
        </p:nvSpPr>
        <p:spPr>
          <a:xfrm>
            <a:off x="0" y="2211467"/>
            <a:ext cx="387536" cy="527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EF321799-DF35-6244-A3BE-42D04123DAA3}"/>
              </a:ext>
            </a:extLst>
          </p:cNvPr>
          <p:cNvSpPr/>
          <p:nvPr/>
        </p:nvSpPr>
        <p:spPr>
          <a:xfrm>
            <a:off x="3916289" y="2115740"/>
            <a:ext cx="1359131" cy="6234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F394BDF7-34FF-6D4E-87B9-41FFCFB18F0D}"/>
              </a:ext>
            </a:extLst>
          </p:cNvPr>
          <p:cNvSpPr/>
          <p:nvPr/>
        </p:nvSpPr>
        <p:spPr>
          <a:xfrm>
            <a:off x="5275420" y="2116840"/>
            <a:ext cx="1409008" cy="6223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2E01A2D6-9EEE-1345-AFC7-C6F56F4F57E6}"/>
              </a:ext>
            </a:extLst>
          </p:cNvPr>
          <p:cNvSpPr/>
          <p:nvPr/>
        </p:nvSpPr>
        <p:spPr>
          <a:xfrm>
            <a:off x="6684427" y="2116840"/>
            <a:ext cx="1359131" cy="6223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0907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grpId="1" nodeType="clickEffect">
                                  <p:stCondLst>
                                    <p:cond delay="0"/>
                                  </p:stCondLst>
                                  <p:childTnLst>
                                    <p:animEffect transition="out" filter="dissolv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9" presetClass="exit" presetSubtype="0" fill="hold" grpId="1" nodeType="clickEffect">
                                  <p:stCondLst>
                                    <p:cond delay="0"/>
                                  </p:stCondLst>
                                  <p:childTnLst>
                                    <p:animEffect transition="out" filter="dissolv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9" presetClass="exit" presetSubtype="0" fill="hold" grpId="1" nodeType="clickEffect">
                                  <p:stCondLst>
                                    <p:cond delay="0"/>
                                  </p:stCondLst>
                                  <p:childTnLst>
                                    <p:animEffect transition="out" filter="dissolve">
                                      <p:cBhvr>
                                        <p:cTn id="53" dur="500"/>
                                        <p:tgtEl>
                                          <p:spTgt spid="9"/>
                                        </p:tgtEl>
                                      </p:cBhvr>
                                    </p:animEffect>
                                    <p:set>
                                      <p:cBhvr>
                                        <p:cTn id="5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8" grpId="0" animBg="1"/>
      <p:bldP spid="8" grpId="1" animBg="1"/>
      <p:bldP spid="9" grpId="0" animBg="1"/>
      <p:bldP spid="9"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C15FB-4DFE-D849-B94A-689FA5B77E3D}"/>
              </a:ext>
            </a:extLst>
          </p:cNvPr>
          <p:cNvSpPr>
            <a:spLocks noGrp="1"/>
          </p:cNvSpPr>
          <p:nvPr>
            <p:ph type="title"/>
          </p:nvPr>
        </p:nvSpPr>
        <p:spPr>
          <a:xfrm>
            <a:off x="628650" y="2935111"/>
            <a:ext cx="7886700" cy="987777"/>
          </a:xfrm>
        </p:spPr>
        <p:txBody>
          <a:bodyPr>
            <a:normAutofit fontScale="90000"/>
          </a:bodyPr>
          <a:lstStyle/>
          <a:p>
            <a:pPr algn="ctr"/>
            <a:r>
              <a:rPr lang="en-US" dirty="0"/>
              <a:t>Delete Input for </a:t>
            </a:r>
            <a:r>
              <a:rPr lang="en-US" dirty="0" err="1"/>
              <a:t>MY.model</a:t>
            </a:r>
            <a:r>
              <a:rPr lang="en-US" dirty="0"/>
              <a:t> and run your own!</a:t>
            </a:r>
          </a:p>
        </p:txBody>
      </p:sp>
    </p:spTree>
    <p:extLst>
      <p:ext uri="{BB962C8B-B14F-4D97-AF65-F5344CB8AC3E}">
        <p14:creationId xmlns:p14="http://schemas.microsoft.com/office/powerpoint/2010/main" val="9520436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2349"/>
            <a:ext cx="7886700" cy="987777"/>
          </a:xfrm>
        </p:spPr>
        <p:txBody>
          <a:bodyPr/>
          <a:lstStyle/>
          <a:p>
            <a:r>
              <a:rPr lang="en-US" dirty="0"/>
              <a:t>PRACTICAL: You Take Control</a:t>
            </a:r>
          </a:p>
        </p:txBody>
      </p:sp>
      <p:sp>
        <p:nvSpPr>
          <p:cNvPr id="3" name="Content Placeholder 2"/>
          <p:cNvSpPr>
            <a:spLocks noGrp="1"/>
          </p:cNvSpPr>
          <p:nvPr>
            <p:ph idx="1"/>
          </p:nvPr>
        </p:nvSpPr>
        <p:spPr>
          <a:xfrm>
            <a:off x="0" y="1944313"/>
            <a:ext cx="8515350" cy="4351338"/>
          </a:xfrm>
        </p:spPr>
        <p:txBody>
          <a:bodyPr>
            <a:normAutofit fontScale="77500" lnSpcReduction="20000"/>
          </a:bodyPr>
          <a:lstStyle/>
          <a:p>
            <a:r>
              <a:rPr lang="en-US" sz="4000" dirty="0"/>
              <a:t>As away of preregistering them, discuss the model as a group and select someone to report the model you ran after the breakout room</a:t>
            </a:r>
          </a:p>
          <a:p>
            <a:pPr marL="0" indent="0">
              <a:buNone/>
            </a:pPr>
            <a:endParaRPr lang="en-US" sz="4000" dirty="0"/>
          </a:p>
          <a:p>
            <a:r>
              <a:rPr lang="en-US" sz="4000" dirty="0"/>
              <a:t>Remember five variable names are: </a:t>
            </a:r>
          </a:p>
          <a:p>
            <a:pPr marL="0" indent="0">
              <a:buNone/>
            </a:pPr>
            <a:r>
              <a:rPr lang="en-US" sz="4000" dirty="0"/>
              <a:t>	SCZ, BIP, MDD, EA, INSOM</a:t>
            </a:r>
          </a:p>
          <a:p>
            <a:pPr marL="0" indent="0">
              <a:buNone/>
            </a:pPr>
            <a:endParaRPr lang="en-US" sz="4000" dirty="0"/>
          </a:p>
          <a:p>
            <a:r>
              <a:rPr lang="en-US" sz="4000" dirty="0"/>
              <a:t>Also, again, this is real data. Your discoveries are REAL!</a:t>
            </a:r>
          </a:p>
          <a:p>
            <a:pPr marL="0" indent="0">
              <a:buNone/>
            </a:pPr>
            <a:endParaRPr lang="en-US" sz="4000" dirty="0"/>
          </a:p>
          <a:p>
            <a:pPr marL="0" indent="0">
              <a:buNone/>
            </a:pPr>
            <a:endParaRPr lang="en-US" sz="4000" dirty="0"/>
          </a:p>
          <a:p>
            <a:endParaRPr lang="en-US" sz="4000" dirty="0"/>
          </a:p>
        </p:txBody>
      </p:sp>
    </p:spTree>
    <p:extLst>
      <p:ext uri="{BB962C8B-B14F-4D97-AF65-F5344CB8AC3E}">
        <p14:creationId xmlns:p14="http://schemas.microsoft.com/office/powerpoint/2010/main" val="29578037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640D1F-2E16-6F4F-B78B-8ADEA0EE1CCB}"/>
              </a:ext>
            </a:extLst>
          </p:cNvPr>
          <p:cNvSpPr>
            <a:spLocks noGrp="1"/>
          </p:cNvSpPr>
          <p:nvPr>
            <p:ph idx="1"/>
          </p:nvPr>
        </p:nvSpPr>
        <p:spPr>
          <a:xfrm>
            <a:off x="628650" y="3219710"/>
            <a:ext cx="7886700" cy="1097457"/>
          </a:xfrm>
        </p:spPr>
        <p:txBody>
          <a:bodyPr>
            <a:normAutofit/>
          </a:bodyPr>
          <a:lstStyle/>
          <a:p>
            <a:pPr marL="0" indent="0" algn="ctr">
              <a:buNone/>
            </a:pPr>
            <a:r>
              <a:rPr lang="en-US" sz="6600" dirty="0"/>
              <a:t>Go to breakout rooms</a:t>
            </a:r>
          </a:p>
        </p:txBody>
      </p:sp>
    </p:spTree>
    <p:extLst>
      <p:ext uri="{BB962C8B-B14F-4D97-AF65-F5344CB8AC3E}">
        <p14:creationId xmlns:p14="http://schemas.microsoft.com/office/powerpoint/2010/main" val="3311441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640D1F-2E16-6F4F-B78B-8ADEA0EE1CCB}"/>
              </a:ext>
            </a:extLst>
          </p:cNvPr>
          <p:cNvSpPr>
            <a:spLocks noGrp="1"/>
          </p:cNvSpPr>
          <p:nvPr>
            <p:ph idx="1"/>
          </p:nvPr>
        </p:nvSpPr>
        <p:spPr>
          <a:xfrm>
            <a:off x="628650" y="3219710"/>
            <a:ext cx="7886700" cy="1097457"/>
          </a:xfrm>
        </p:spPr>
        <p:txBody>
          <a:bodyPr>
            <a:normAutofit fontScale="62500" lnSpcReduction="20000"/>
          </a:bodyPr>
          <a:lstStyle/>
          <a:p>
            <a:pPr marL="0" indent="0" algn="ctr">
              <a:buNone/>
            </a:pPr>
            <a:r>
              <a:rPr lang="en-US" sz="6600" dirty="0"/>
              <a:t>Models run by different breakout rooms?</a:t>
            </a:r>
          </a:p>
        </p:txBody>
      </p:sp>
    </p:spTree>
    <p:extLst>
      <p:ext uri="{BB962C8B-B14F-4D97-AF65-F5344CB8AC3E}">
        <p14:creationId xmlns:p14="http://schemas.microsoft.com/office/powerpoint/2010/main" val="1334012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FDD87-EC01-9D43-A4F7-DAE4AD3952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775" y="1197908"/>
            <a:ext cx="7123922" cy="2795954"/>
          </a:xfrm>
          <a:prstGeom prst="rect">
            <a:avLst/>
          </a:prstGeom>
        </p:spPr>
      </p:pic>
      <p:sp>
        <p:nvSpPr>
          <p:cNvPr id="7" name="TextBox 6">
            <a:extLst>
              <a:ext uri="{FF2B5EF4-FFF2-40B4-BE49-F238E27FC236}">
                <a16:creationId xmlns:a16="http://schemas.microsoft.com/office/drawing/2014/main" id="{419429A0-2D06-D54F-A439-0CABFAE0F88C}"/>
              </a:ext>
            </a:extLst>
          </p:cNvPr>
          <p:cNvSpPr txBox="1"/>
          <p:nvPr/>
        </p:nvSpPr>
        <p:spPr>
          <a:xfrm>
            <a:off x="334403" y="4334522"/>
            <a:ext cx="8580666" cy="1477328"/>
          </a:xfrm>
          <a:prstGeom prst="rect">
            <a:avLst/>
          </a:prstGeom>
          <a:noFill/>
        </p:spPr>
        <p:txBody>
          <a:bodyPr wrap="square" rtlCol="0">
            <a:spAutoFit/>
          </a:bodyPr>
          <a:lstStyle/>
          <a:p>
            <a:pPr algn="ctr"/>
            <a:r>
              <a:rPr lang="en-US" sz="3000" b="1" dirty="0">
                <a:latin typeface="Times New Roman" panose="02020603050405020304" pitchFamily="18" charset="0"/>
                <a:cs typeface="Times New Roman" panose="02020603050405020304" pitchFamily="18" charset="0"/>
              </a:rPr>
              <a:t>LD-score regression estimates genetic correlations between samples with varying degrees of sample overlap using publicly available GWAS data</a:t>
            </a:r>
          </a:p>
        </p:txBody>
      </p:sp>
    </p:spTree>
    <p:extLst>
      <p:ext uri="{BB962C8B-B14F-4D97-AF65-F5344CB8AC3E}">
        <p14:creationId xmlns:p14="http://schemas.microsoft.com/office/powerpoint/2010/main" val="34633806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25175-CDE3-7441-B37E-99871B2507FC}"/>
              </a:ext>
            </a:extLst>
          </p:cNvPr>
          <p:cNvSpPr>
            <a:spLocks noGrp="1"/>
          </p:cNvSpPr>
          <p:nvPr>
            <p:ph type="title"/>
          </p:nvPr>
        </p:nvSpPr>
        <p:spPr>
          <a:xfrm>
            <a:off x="77788" y="1303339"/>
            <a:ext cx="8689445" cy="2852737"/>
          </a:xfrm>
        </p:spPr>
        <p:txBody>
          <a:bodyPr>
            <a:normAutofit/>
          </a:bodyPr>
          <a:lstStyle/>
          <a:p>
            <a:r>
              <a:rPr lang="en-US" sz="4050" dirty="0"/>
              <a:t>IV. Multivariate GWAS in Genomic SEM</a:t>
            </a:r>
          </a:p>
        </p:txBody>
      </p:sp>
    </p:spTree>
    <p:extLst>
      <p:ext uri="{BB962C8B-B14F-4D97-AF65-F5344CB8AC3E}">
        <p14:creationId xmlns:p14="http://schemas.microsoft.com/office/powerpoint/2010/main" val="3652151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02276-F94B-4B42-8452-FDCE3F514802}"/>
              </a:ext>
            </a:extLst>
          </p:cNvPr>
          <p:cNvSpPr>
            <a:spLocks noGrp="1"/>
          </p:cNvSpPr>
          <p:nvPr>
            <p:ph type="title"/>
          </p:nvPr>
        </p:nvSpPr>
        <p:spPr>
          <a:xfrm>
            <a:off x="0" y="562349"/>
            <a:ext cx="7886700" cy="987777"/>
          </a:xfrm>
        </p:spPr>
        <p:txBody>
          <a:bodyPr/>
          <a:lstStyle/>
          <a:p>
            <a:r>
              <a:rPr lang="en-US" dirty="0"/>
              <a:t>Four Primary Steps</a:t>
            </a:r>
          </a:p>
        </p:txBody>
      </p:sp>
      <p:sp>
        <p:nvSpPr>
          <p:cNvPr id="3" name="Content Placeholder 2">
            <a:extLst>
              <a:ext uri="{FF2B5EF4-FFF2-40B4-BE49-F238E27FC236}">
                <a16:creationId xmlns:a16="http://schemas.microsoft.com/office/drawing/2014/main" id="{98E5AE6F-9755-C34C-BAC9-D5B3D7705E8E}"/>
              </a:ext>
            </a:extLst>
          </p:cNvPr>
          <p:cNvSpPr>
            <a:spLocks noGrp="1"/>
          </p:cNvSpPr>
          <p:nvPr>
            <p:ph idx="1"/>
          </p:nvPr>
        </p:nvSpPr>
        <p:spPr>
          <a:xfrm>
            <a:off x="628650" y="1825625"/>
            <a:ext cx="5763985" cy="4351338"/>
          </a:xfrm>
        </p:spPr>
        <p:txBody>
          <a:bodyPr>
            <a:normAutofit fontScale="92500" lnSpcReduction="10000"/>
          </a:bodyPr>
          <a:lstStyle/>
          <a:p>
            <a:pPr marL="385763" indent="-385763">
              <a:buFont typeface="+mj-lt"/>
              <a:buAutoNum type="arabicPeriod"/>
            </a:pPr>
            <a:r>
              <a:rPr lang="en-US" dirty="0">
                <a:solidFill>
                  <a:schemeClr val="bg1">
                    <a:lumMod val="75000"/>
                  </a:schemeClr>
                </a:solidFill>
              </a:rPr>
              <a:t>Munge the summary statistics </a:t>
            </a:r>
            <a:r>
              <a:rPr lang="en-US" i="1" dirty="0">
                <a:solidFill>
                  <a:schemeClr val="bg1">
                    <a:lumMod val="75000"/>
                  </a:schemeClr>
                </a:solidFill>
              </a:rPr>
              <a:t>(</a:t>
            </a:r>
            <a:r>
              <a:rPr lang="en-US" b="1" i="1" dirty="0">
                <a:solidFill>
                  <a:schemeClr val="bg1">
                    <a:lumMod val="75000"/>
                  </a:schemeClr>
                </a:solidFill>
              </a:rPr>
              <a:t>munge)</a:t>
            </a:r>
            <a:endParaRPr lang="en-US" i="1" dirty="0">
              <a:solidFill>
                <a:schemeClr val="bg1">
                  <a:lumMod val="75000"/>
                </a:schemeClr>
              </a:solidFill>
            </a:endParaRPr>
          </a:p>
          <a:p>
            <a:pPr marL="385763" indent="-385763">
              <a:buFont typeface="+mj-lt"/>
              <a:buAutoNum type="arabicPeriod"/>
            </a:pPr>
            <a:endParaRPr lang="en-US" sz="1000" dirty="0">
              <a:solidFill>
                <a:schemeClr val="bg1">
                  <a:lumMod val="75000"/>
                </a:schemeClr>
              </a:solidFill>
            </a:endParaRPr>
          </a:p>
          <a:p>
            <a:pPr marL="385763" indent="-385763">
              <a:buFont typeface="+mj-lt"/>
              <a:buAutoNum type="arabicPeriod"/>
            </a:pPr>
            <a:r>
              <a:rPr lang="en-US" dirty="0">
                <a:solidFill>
                  <a:schemeClr val="bg1">
                    <a:lumMod val="75000"/>
                  </a:schemeClr>
                </a:solidFill>
              </a:rPr>
              <a:t>Run LD-Score Regression to obtain the genetic covariance and sampling covariance matrices </a:t>
            </a:r>
            <a:r>
              <a:rPr lang="en-US" i="1" dirty="0">
                <a:solidFill>
                  <a:schemeClr val="bg1">
                    <a:lumMod val="75000"/>
                  </a:schemeClr>
                </a:solidFill>
              </a:rPr>
              <a:t>(</a:t>
            </a:r>
            <a:r>
              <a:rPr lang="en-US" b="1" i="1" dirty="0" err="1">
                <a:solidFill>
                  <a:schemeClr val="bg1">
                    <a:lumMod val="75000"/>
                  </a:schemeClr>
                </a:solidFill>
              </a:rPr>
              <a:t>ldsc</a:t>
            </a:r>
            <a:r>
              <a:rPr lang="en-US" b="1" i="1" dirty="0">
                <a:solidFill>
                  <a:schemeClr val="bg1">
                    <a:lumMod val="75000"/>
                  </a:schemeClr>
                </a:solidFill>
              </a:rPr>
              <a:t>)</a:t>
            </a:r>
            <a:endParaRPr lang="en-US" i="1" dirty="0">
              <a:solidFill>
                <a:schemeClr val="bg1">
                  <a:lumMod val="75000"/>
                </a:schemeClr>
              </a:solidFill>
            </a:endParaRPr>
          </a:p>
          <a:p>
            <a:pPr marL="385763" indent="-385763">
              <a:buFont typeface="+mj-lt"/>
              <a:buAutoNum type="arabicPeriod"/>
            </a:pPr>
            <a:endParaRPr lang="en-US" sz="900" dirty="0"/>
          </a:p>
          <a:p>
            <a:pPr marL="385763" indent="-385763">
              <a:buFont typeface="+mj-lt"/>
              <a:buAutoNum type="arabicPeriod"/>
            </a:pPr>
            <a:r>
              <a:rPr lang="en-US" dirty="0"/>
              <a:t>Prepare the summary statistics for multivariate GWAS </a:t>
            </a:r>
            <a:r>
              <a:rPr lang="en-US" i="1" dirty="0"/>
              <a:t>(</a:t>
            </a:r>
            <a:r>
              <a:rPr lang="en-US" b="1" i="1" dirty="0" err="1"/>
              <a:t>sumstats</a:t>
            </a:r>
            <a:r>
              <a:rPr lang="en-US" b="1" i="1" dirty="0"/>
              <a:t>)</a:t>
            </a:r>
          </a:p>
          <a:p>
            <a:pPr marL="385763" indent="-385763">
              <a:buFont typeface="+mj-lt"/>
              <a:buAutoNum type="arabicPeriod"/>
            </a:pPr>
            <a:endParaRPr lang="en-US" dirty="0"/>
          </a:p>
          <a:p>
            <a:pPr marL="385763" indent="-385763">
              <a:buFont typeface="+mj-lt"/>
              <a:buAutoNum type="arabicPeriod"/>
            </a:pPr>
            <a:r>
              <a:rPr lang="en-US" dirty="0"/>
              <a:t> Run the multivariate GWAS </a:t>
            </a:r>
            <a:r>
              <a:rPr lang="en-US" i="1" dirty="0"/>
              <a:t>(</a:t>
            </a:r>
            <a:r>
              <a:rPr lang="en-US" b="1" i="1" dirty="0" err="1"/>
              <a:t>commonfactorGWAS</a:t>
            </a:r>
            <a:r>
              <a:rPr lang="en-US" i="1" dirty="0"/>
              <a:t>; </a:t>
            </a:r>
            <a:r>
              <a:rPr lang="en-US" b="1" i="1" dirty="0" err="1"/>
              <a:t>userGWAS</a:t>
            </a:r>
            <a:r>
              <a:rPr lang="en-US" i="1" dirty="0"/>
              <a:t>)</a:t>
            </a:r>
          </a:p>
          <a:p>
            <a:pPr marL="385763" indent="-385763">
              <a:buFont typeface="+mj-lt"/>
              <a:buAutoNum type="arabicPeriod"/>
            </a:pPr>
            <a:endParaRPr lang="en-US" b="1" dirty="0"/>
          </a:p>
          <a:p>
            <a:pPr marL="385763" indent="-385763">
              <a:buFont typeface="+mj-lt"/>
              <a:buAutoNum type="arabicPeriod"/>
            </a:pPr>
            <a:endParaRPr lang="en-US" dirty="0"/>
          </a:p>
        </p:txBody>
      </p:sp>
      <p:sp>
        <p:nvSpPr>
          <p:cNvPr id="8" name="Rectangle 7"/>
          <p:cNvSpPr/>
          <p:nvPr/>
        </p:nvSpPr>
        <p:spPr>
          <a:xfrm>
            <a:off x="6454321" y="1765301"/>
            <a:ext cx="2670629" cy="26706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tx1"/>
                </a:solidFill>
              </a:rPr>
              <a:t>These two steps mirror that for models without SNP effects and need not be run again for the same traits</a:t>
            </a:r>
          </a:p>
        </p:txBody>
      </p:sp>
      <p:sp>
        <p:nvSpPr>
          <p:cNvPr id="9" name="Right Brace 8"/>
          <p:cNvSpPr/>
          <p:nvPr/>
        </p:nvSpPr>
        <p:spPr>
          <a:xfrm>
            <a:off x="6053363" y="1765301"/>
            <a:ext cx="339272" cy="1641475"/>
          </a:xfrm>
          <a:prstGeom prst="rightBrace">
            <a:avLst>
              <a:gd name="adj1" fmla="val 82843"/>
              <a:gd name="adj2" fmla="val 5000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002872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02276-F94B-4B42-8452-FDCE3F514802}"/>
              </a:ext>
            </a:extLst>
          </p:cNvPr>
          <p:cNvSpPr>
            <a:spLocks noGrp="1"/>
          </p:cNvSpPr>
          <p:nvPr>
            <p:ph type="title"/>
          </p:nvPr>
        </p:nvSpPr>
        <p:spPr>
          <a:xfrm>
            <a:off x="0" y="562349"/>
            <a:ext cx="7886700" cy="987777"/>
          </a:xfrm>
        </p:spPr>
        <p:txBody>
          <a:bodyPr/>
          <a:lstStyle/>
          <a:p>
            <a:r>
              <a:rPr lang="en-US" dirty="0"/>
              <a:t>Lab</a:t>
            </a:r>
          </a:p>
        </p:txBody>
      </p:sp>
      <p:sp>
        <p:nvSpPr>
          <p:cNvPr id="8" name="Content Placeholder 2">
            <a:extLst>
              <a:ext uri="{FF2B5EF4-FFF2-40B4-BE49-F238E27FC236}">
                <a16:creationId xmlns:a16="http://schemas.microsoft.com/office/drawing/2014/main" id="{7A923D90-EDAB-584F-ADF2-591D47E4F3C9}"/>
              </a:ext>
            </a:extLst>
          </p:cNvPr>
          <p:cNvSpPr txBox="1">
            <a:spLocks/>
          </p:cNvSpPr>
          <p:nvPr/>
        </p:nvSpPr>
        <p:spPr>
          <a:xfrm>
            <a:off x="464343" y="1976436"/>
            <a:ext cx="8228896" cy="411956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t>Using Same GWAS </a:t>
            </a:r>
            <a:r>
              <a:rPr lang="en-US" sz="3200" b="1" dirty="0" err="1"/>
              <a:t>sumstats</a:t>
            </a:r>
            <a:r>
              <a:rPr lang="en-US" sz="3200" b="1" dirty="0"/>
              <a:t> for:</a:t>
            </a:r>
          </a:p>
          <a:p>
            <a:pPr lvl="1"/>
            <a:r>
              <a:rPr lang="en-US" sz="2800" dirty="0"/>
              <a:t>Schizophrenia (</a:t>
            </a:r>
            <a:r>
              <a:rPr lang="en-US" sz="2800" dirty="0" err="1"/>
              <a:t>Pardiñas</a:t>
            </a:r>
            <a:r>
              <a:rPr lang="en-US" sz="2800" dirty="0"/>
              <a:t> et al., 2018); </a:t>
            </a:r>
            <a:r>
              <a:rPr lang="en-US" sz="2800" i="1" dirty="0"/>
              <a:t>N </a:t>
            </a:r>
            <a:r>
              <a:rPr lang="en-US" sz="2800" dirty="0"/>
              <a:t>= 105,318</a:t>
            </a:r>
          </a:p>
          <a:p>
            <a:pPr lvl="1"/>
            <a:r>
              <a:rPr lang="en-US" sz="2800" dirty="0"/>
              <a:t>Bipolar Disorder (</a:t>
            </a:r>
            <a:r>
              <a:rPr lang="en-US" sz="2800" dirty="0" err="1"/>
              <a:t>Sklar</a:t>
            </a:r>
            <a:r>
              <a:rPr lang="en-US" sz="2800" dirty="0"/>
              <a:t> et al., 2011); </a:t>
            </a:r>
            <a:r>
              <a:rPr lang="en-US" sz="2800" i="1" dirty="0"/>
              <a:t>N </a:t>
            </a:r>
            <a:r>
              <a:rPr lang="en-US" sz="2800" dirty="0"/>
              <a:t>= 16,731</a:t>
            </a:r>
          </a:p>
          <a:p>
            <a:pPr lvl="1"/>
            <a:r>
              <a:rPr lang="en-US" sz="2800" dirty="0"/>
              <a:t>Major Depressive Disorder (Wray et al., 2018); </a:t>
            </a:r>
            <a:r>
              <a:rPr lang="en-US" sz="2800" i="1" dirty="0"/>
              <a:t>N </a:t>
            </a:r>
            <a:r>
              <a:rPr lang="en-US" sz="2800" dirty="0"/>
              <a:t>= 173,005</a:t>
            </a:r>
          </a:p>
          <a:p>
            <a:pPr marL="457200" lvl="1" indent="0">
              <a:buNone/>
            </a:pPr>
            <a:endParaRPr lang="en-US" sz="900" dirty="0"/>
          </a:p>
          <a:p>
            <a:endParaRPr lang="en-US" sz="3200" dirty="0"/>
          </a:p>
        </p:txBody>
      </p:sp>
    </p:spTree>
    <p:extLst>
      <p:ext uri="{BB962C8B-B14F-4D97-AF65-F5344CB8AC3E}">
        <p14:creationId xmlns:p14="http://schemas.microsoft.com/office/powerpoint/2010/main" val="26330461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2350"/>
            <a:ext cx="7886700" cy="987777"/>
          </a:xfrm>
        </p:spPr>
        <p:txBody>
          <a:bodyPr/>
          <a:lstStyle/>
          <a:p>
            <a:r>
              <a:rPr lang="en-US" dirty="0"/>
              <a:t>Step 3:</a:t>
            </a:r>
            <a:r>
              <a:rPr lang="en-US" i="1" dirty="0"/>
              <a:t> </a:t>
            </a:r>
            <a:r>
              <a:rPr lang="en-US" i="1" dirty="0" err="1"/>
              <a:t>sumstats</a:t>
            </a:r>
            <a:r>
              <a:rPr lang="en-US" i="1" dirty="0"/>
              <a:t> </a:t>
            </a:r>
            <a:r>
              <a:rPr lang="en-US" dirty="0"/>
              <a:t>example code</a:t>
            </a:r>
          </a:p>
        </p:txBody>
      </p:sp>
      <p:pic>
        <p:nvPicPr>
          <p:cNvPr id="4" name="Picture 3">
            <a:extLst>
              <a:ext uri="{FF2B5EF4-FFF2-40B4-BE49-F238E27FC236}">
                <a16:creationId xmlns:a16="http://schemas.microsoft.com/office/drawing/2014/main" id="{C6330EDA-342A-3349-BAD4-8E6D53BDDD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45703"/>
            <a:ext cx="9019199" cy="3990402"/>
          </a:xfrm>
          <a:prstGeom prst="rect">
            <a:avLst/>
          </a:prstGeom>
        </p:spPr>
      </p:pic>
      <p:sp>
        <p:nvSpPr>
          <p:cNvPr id="7" name="Rectangle 6">
            <a:extLst>
              <a:ext uri="{FF2B5EF4-FFF2-40B4-BE49-F238E27FC236}">
                <a16:creationId xmlns:a16="http://schemas.microsoft.com/office/drawing/2014/main" id="{B9275813-B4BC-274A-8555-88A7DB81AF75}"/>
              </a:ext>
            </a:extLst>
          </p:cNvPr>
          <p:cNvSpPr/>
          <p:nvPr/>
        </p:nvSpPr>
        <p:spPr>
          <a:xfrm>
            <a:off x="434714" y="5921115"/>
            <a:ext cx="8149769" cy="92189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tx1"/>
                </a:solidFill>
              </a:rPr>
              <a:t>Flowchart on </a:t>
            </a:r>
            <a:r>
              <a:rPr lang="en-US" sz="2400" b="1" dirty="0" err="1">
                <a:solidFill>
                  <a:schemeClr val="tx1"/>
                </a:solidFill>
              </a:rPr>
              <a:t>github</a:t>
            </a:r>
            <a:r>
              <a:rPr lang="en-US" sz="2400" b="1" dirty="0">
                <a:solidFill>
                  <a:schemeClr val="tx1"/>
                </a:solidFill>
              </a:rPr>
              <a:t> to help you figure out arguments for </a:t>
            </a:r>
            <a:r>
              <a:rPr lang="en-US" sz="2400" b="1" dirty="0" err="1">
                <a:solidFill>
                  <a:schemeClr val="tx1"/>
                </a:solidFill>
              </a:rPr>
              <a:t>sumstats</a:t>
            </a:r>
            <a:endParaRPr lang="en-US" sz="2400" b="1" dirty="0">
              <a:solidFill>
                <a:schemeClr val="tx1"/>
              </a:solidFill>
            </a:endParaRPr>
          </a:p>
        </p:txBody>
      </p:sp>
    </p:spTree>
    <p:extLst>
      <p:ext uri="{BB962C8B-B14F-4D97-AF65-F5344CB8AC3E}">
        <p14:creationId xmlns:p14="http://schemas.microsoft.com/office/powerpoint/2010/main" val="7705439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62350"/>
            <a:ext cx="8709285" cy="987777"/>
          </a:xfrm>
        </p:spPr>
        <p:txBody>
          <a:bodyPr>
            <a:noAutofit/>
          </a:bodyPr>
          <a:lstStyle/>
          <a:p>
            <a:r>
              <a:rPr lang="en-US" sz="4000" dirty="0"/>
              <a:t>Examine </a:t>
            </a:r>
            <a:r>
              <a:rPr lang="en-US" sz="4000" b="1" dirty="0" err="1"/>
              <a:t>SCZ_BIP_MDD_sumstats.log</a:t>
            </a:r>
            <a:r>
              <a:rPr lang="en-US" sz="4000" b="1" dirty="0"/>
              <a:t> file</a:t>
            </a:r>
          </a:p>
        </p:txBody>
      </p:sp>
      <p:pic>
        <p:nvPicPr>
          <p:cNvPr id="4" name="Picture 3">
            <a:extLst>
              <a:ext uri="{FF2B5EF4-FFF2-40B4-BE49-F238E27FC236}">
                <a16:creationId xmlns:a16="http://schemas.microsoft.com/office/drawing/2014/main" id="{534FDF57-E5F0-3743-9263-269483322E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33212"/>
            <a:ext cx="9144000" cy="4210906"/>
          </a:xfrm>
          <a:prstGeom prst="rect">
            <a:avLst/>
          </a:prstGeom>
        </p:spPr>
      </p:pic>
    </p:spTree>
    <p:extLst>
      <p:ext uri="{BB962C8B-B14F-4D97-AF65-F5344CB8AC3E}">
        <p14:creationId xmlns:p14="http://schemas.microsoft.com/office/powerpoint/2010/main" val="9572600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CB3E5F6-B81E-4142-80E1-AEF29D628A65}"/>
              </a:ext>
            </a:extLst>
          </p:cNvPr>
          <p:cNvSpPr txBox="1"/>
          <p:nvPr/>
        </p:nvSpPr>
        <p:spPr>
          <a:xfrm>
            <a:off x="5747595" y="3607426"/>
            <a:ext cx="3396405" cy="830997"/>
          </a:xfrm>
          <a:prstGeom prst="rect">
            <a:avLst/>
          </a:prstGeom>
          <a:solidFill>
            <a:schemeClr val="bg1"/>
          </a:solidFill>
        </p:spPr>
        <p:txBody>
          <a:bodyPr wrap="square" rtlCol="0">
            <a:spAutoFit/>
          </a:bodyPr>
          <a:lstStyle/>
          <a:p>
            <a:pPr algn="ctr"/>
            <a:r>
              <a:rPr lang="en-US" sz="2400" b="1" dirty="0">
                <a:latin typeface="Lucida Console" panose="020B0609040504020204" pitchFamily="49" charset="0"/>
              </a:rPr>
              <a:t>GWAS functions combine the two</a:t>
            </a:r>
          </a:p>
        </p:txBody>
      </p:sp>
      <p:sp>
        <p:nvSpPr>
          <p:cNvPr id="18" name="Content Placeholder 2"/>
          <p:cNvSpPr>
            <a:spLocks noGrp="1"/>
          </p:cNvSpPr>
          <p:nvPr>
            <p:ph idx="1"/>
          </p:nvPr>
        </p:nvSpPr>
        <p:spPr>
          <a:xfrm>
            <a:off x="539263" y="1914507"/>
            <a:ext cx="8422697" cy="1805276"/>
          </a:xfrm>
        </p:spPr>
        <p:txBody>
          <a:bodyPr>
            <a:normAutofit/>
          </a:bodyPr>
          <a:lstStyle/>
          <a:p>
            <a:pPr marL="214313" indent="-214313">
              <a:lnSpc>
                <a:spcPct val="100000"/>
              </a:lnSpc>
              <a:spcBef>
                <a:spcPts val="0"/>
              </a:spcBef>
            </a:pPr>
            <a:r>
              <a:rPr lang="en-US" dirty="0" err="1"/>
              <a:t>GenomicSEM</a:t>
            </a:r>
            <a:r>
              <a:rPr lang="en-US" dirty="0"/>
              <a:t> GWAS functions automatically combine output from Steps 2 and 3</a:t>
            </a:r>
          </a:p>
          <a:p>
            <a:pPr marL="214313" indent="-214313">
              <a:lnSpc>
                <a:spcPct val="100000"/>
              </a:lnSpc>
              <a:spcBef>
                <a:spcPts val="0"/>
              </a:spcBef>
            </a:pPr>
            <a:r>
              <a:rPr lang="en-US" dirty="0"/>
              <a:t>Creates as many covariance matrices as there are SNPs across traits</a:t>
            </a:r>
          </a:p>
        </p:txBody>
      </p:sp>
      <p:sp>
        <p:nvSpPr>
          <p:cNvPr id="17" name="Title 1"/>
          <p:cNvSpPr>
            <a:spLocks noGrp="1"/>
          </p:cNvSpPr>
          <p:nvPr>
            <p:ph type="title"/>
          </p:nvPr>
        </p:nvSpPr>
        <p:spPr>
          <a:xfrm>
            <a:off x="119786" y="321935"/>
            <a:ext cx="9024213" cy="994172"/>
          </a:xfrm>
        </p:spPr>
        <p:txBody>
          <a:bodyPr>
            <a:normAutofit/>
          </a:bodyPr>
          <a:lstStyle/>
          <a:p>
            <a:pPr algn="ctr"/>
            <a:r>
              <a:rPr lang="en-US" dirty="0"/>
              <a:t>Behind the scenes</a:t>
            </a:r>
          </a:p>
        </p:txBody>
      </p:sp>
      <p:pic>
        <p:nvPicPr>
          <p:cNvPr id="5" name="Picture 4">
            <a:extLst>
              <a:ext uri="{FF2B5EF4-FFF2-40B4-BE49-F238E27FC236}">
                <a16:creationId xmlns:a16="http://schemas.microsoft.com/office/drawing/2014/main" id="{EE0FFF93-D211-CA4C-817D-30C4DF2CE56B}"/>
              </a:ext>
            </a:extLst>
          </p:cNvPr>
          <p:cNvPicPr>
            <a:picLocks noChangeAspect="1"/>
          </p:cNvPicPr>
          <p:nvPr/>
        </p:nvPicPr>
        <p:blipFill rotWithShape="1">
          <a:blip r:embed="rId2"/>
          <a:srcRect t="11844" r="31689" b="34103"/>
          <a:stretch/>
        </p:blipFill>
        <p:spPr>
          <a:xfrm>
            <a:off x="6033060" y="4320374"/>
            <a:ext cx="2199262" cy="1958323"/>
          </a:xfrm>
          <a:prstGeom prst="rect">
            <a:avLst/>
          </a:prstGeom>
        </p:spPr>
      </p:pic>
      <p:pic>
        <p:nvPicPr>
          <p:cNvPr id="6" name="Picture 5">
            <a:extLst>
              <a:ext uri="{FF2B5EF4-FFF2-40B4-BE49-F238E27FC236}">
                <a16:creationId xmlns:a16="http://schemas.microsoft.com/office/drawing/2014/main" id="{C7F176F9-6251-B341-9CB4-8E3643B7A32D}"/>
              </a:ext>
            </a:extLst>
          </p:cNvPr>
          <p:cNvPicPr>
            <a:picLocks noChangeAspect="1"/>
          </p:cNvPicPr>
          <p:nvPr/>
        </p:nvPicPr>
        <p:blipFill rotWithShape="1">
          <a:blip r:embed="rId3"/>
          <a:srcRect t="16235" r="36639" b="37164"/>
          <a:stretch/>
        </p:blipFill>
        <p:spPr>
          <a:xfrm>
            <a:off x="740840" y="4395439"/>
            <a:ext cx="1974436" cy="1685751"/>
          </a:xfrm>
          <a:prstGeom prst="rect">
            <a:avLst/>
          </a:prstGeom>
        </p:spPr>
      </p:pic>
      <p:pic>
        <p:nvPicPr>
          <p:cNvPr id="7" name="Picture 6">
            <a:extLst>
              <a:ext uri="{FF2B5EF4-FFF2-40B4-BE49-F238E27FC236}">
                <a16:creationId xmlns:a16="http://schemas.microsoft.com/office/drawing/2014/main" id="{05685EFB-87B8-2E4C-A3A7-F3145B0E23D4}"/>
              </a:ext>
            </a:extLst>
          </p:cNvPr>
          <p:cNvPicPr>
            <a:picLocks noChangeAspect="1"/>
          </p:cNvPicPr>
          <p:nvPr/>
        </p:nvPicPr>
        <p:blipFill rotWithShape="1">
          <a:blip r:embed="rId4">
            <a:extLst>
              <a:ext uri="{28A0092B-C50C-407E-A947-70E740481C1C}">
                <a14:useLocalDpi xmlns:a14="http://schemas.microsoft.com/office/drawing/2010/main" val="0"/>
              </a:ext>
            </a:extLst>
          </a:blip>
          <a:srcRect r="2795" b="33859"/>
          <a:stretch/>
        </p:blipFill>
        <p:spPr>
          <a:xfrm>
            <a:off x="3965730" y="4212799"/>
            <a:ext cx="941955" cy="1873502"/>
          </a:xfrm>
          <a:prstGeom prst="rect">
            <a:avLst/>
          </a:prstGeom>
        </p:spPr>
      </p:pic>
      <p:sp>
        <p:nvSpPr>
          <p:cNvPr id="3" name="TextBox 2">
            <a:extLst>
              <a:ext uri="{FF2B5EF4-FFF2-40B4-BE49-F238E27FC236}">
                <a16:creationId xmlns:a16="http://schemas.microsoft.com/office/drawing/2014/main" id="{3D7DCB61-533E-544D-ADBE-C58819D906AE}"/>
              </a:ext>
            </a:extLst>
          </p:cNvPr>
          <p:cNvSpPr txBox="1"/>
          <p:nvPr/>
        </p:nvSpPr>
        <p:spPr>
          <a:xfrm>
            <a:off x="119787" y="3965398"/>
            <a:ext cx="2741561" cy="523220"/>
          </a:xfrm>
          <a:prstGeom prst="rect">
            <a:avLst/>
          </a:prstGeom>
          <a:solidFill>
            <a:schemeClr val="bg1"/>
          </a:solidFill>
        </p:spPr>
        <p:txBody>
          <a:bodyPr wrap="square" rtlCol="0">
            <a:spAutoFit/>
          </a:bodyPr>
          <a:lstStyle/>
          <a:p>
            <a:pPr algn="ctr"/>
            <a:r>
              <a:rPr lang="en-US" sz="2800" b="1" dirty="0"/>
              <a:t>Step 2</a:t>
            </a:r>
            <a:r>
              <a:rPr lang="en-US" sz="2800" dirty="0"/>
              <a:t>: Run </a:t>
            </a:r>
            <a:r>
              <a:rPr lang="en-US" sz="2400" b="1" dirty="0" err="1">
                <a:latin typeface="Lucida Console" panose="020B0609040504020204" pitchFamily="49" charset="0"/>
              </a:rPr>
              <a:t>ldsc</a:t>
            </a:r>
            <a:endParaRPr lang="en-US" sz="2400" dirty="0">
              <a:latin typeface="Lucida Console" panose="020B0609040504020204" pitchFamily="49" charset="0"/>
            </a:endParaRPr>
          </a:p>
        </p:txBody>
      </p:sp>
      <p:sp>
        <p:nvSpPr>
          <p:cNvPr id="8" name="TextBox 7">
            <a:extLst>
              <a:ext uri="{FF2B5EF4-FFF2-40B4-BE49-F238E27FC236}">
                <a16:creationId xmlns:a16="http://schemas.microsoft.com/office/drawing/2014/main" id="{1BDD3EB5-5BF9-6141-8B57-9F69FAD32977}"/>
              </a:ext>
            </a:extLst>
          </p:cNvPr>
          <p:cNvSpPr txBox="1"/>
          <p:nvPr/>
        </p:nvSpPr>
        <p:spPr>
          <a:xfrm>
            <a:off x="2625631" y="3550640"/>
            <a:ext cx="3542477" cy="523220"/>
          </a:xfrm>
          <a:prstGeom prst="rect">
            <a:avLst/>
          </a:prstGeom>
          <a:solidFill>
            <a:schemeClr val="bg1"/>
          </a:solidFill>
        </p:spPr>
        <p:txBody>
          <a:bodyPr wrap="square" rtlCol="0">
            <a:spAutoFit/>
          </a:bodyPr>
          <a:lstStyle/>
          <a:p>
            <a:pPr algn="ctr"/>
            <a:r>
              <a:rPr lang="en-US" sz="2800" b="1" dirty="0"/>
              <a:t>Step 3</a:t>
            </a:r>
            <a:r>
              <a:rPr lang="en-US" sz="2800" dirty="0"/>
              <a:t>: Run </a:t>
            </a:r>
            <a:r>
              <a:rPr lang="en-US" sz="2400" b="1" dirty="0" err="1">
                <a:latin typeface="Lucida Console" panose="020B0609040504020204" pitchFamily="49" charset="0"/>
              </a:rPr>
              <a:t>sumstats</a:t>
            </a:r>
            <a:endParaRPr lang="en-US" sz="2400" dirty="0">
              <a:latin typeface="Lucida Console" panose="020B0609040504020204" pitchFamily="49" charset="0"/>
            </a:endParaRPr>
          </a:p>
        </p:txBody>
      </p:sp>
      <p:sp>
        <p:nvSpPr>
          <p:cNvPr id="11" name="TextBox 10">
            <a:extLst>
              <a:ext uri="{FF2B5EF4-FFF2-40B4-BE49-F238E27FC236}">
                <a16:creationId xmlns:a16="http://schemas.microsoft.com/office/drawing/2014/main" id="{FD1F095F-46E2-114D-8F5C-C0EB6B33BCA1}"/>
              </a:ext>
            </a:extLst>
          </p:cNvPr>
          <p:cNvSpPr txBox="1"/>
          <p:nvPr/>
        </p:nvSpPr>
        <p:spPr>
          <a:xfrm>
            <a:off x="2941079" y="4891878"/>
            <a:ext cx="673769" cy="1107996"/>
          </a:xfrm>
          <a:prstGeom prst="rect">
            <a:avLst/>
          </a:prstGeom>
          <a:noFill/>
        </p:spPr>
        <p:txBody>
          <a:bodyPr wrap="square" rtlCol="0">
            <a:spAutoFit/>
          </a:bodyPr>
          <a:lstStyle/>
          <a:p>
            <a:pPr algn="ctr"/>
            <a:r>
              <a:rPr lang="en-US" sz="6600" dirty="0"/>
              <a:t>+</a:t>
            </a:r>
          </a:p>
        </p:txBody>
      </p:sp>
      <p:sp>
        <p:nvSpPr>
          <p:cNvPr id="15" name="TextBox 14">
            <a:extLst>
              <a:ext uri="{FF2B5EF4-FFF2-40B4-BE49-F238E27FC236}">
                <a16:creationId xmlns:a16="http://schemas.microsoft.com/office/drawing/2014/main" id="{DE214B23-D62B-8F47-A658-D9C29B50CB83}"/>
              </a:ext>
            </a:extLst>
          </p:cNvPr>
          <p:cNvSpPr txBox="1"/>
          <p:nvPr/>
        </p:nvSpPr>
        <p:spPr>
          <a:xfrm>
            <a:off x="5252231" y="4891878"/>
            <a:ext cx="673769" cy="1107996"/>
          </a:xfrm>
          <a:prstGeom prst="rect">
            <a:avLst/>
          </a:prstGeom>
          <a:noFill/>
        </p:spPr>
        <p:txBody>
          <a:bodyPr wrap="square" rtlCol="0">
            <a:spAutoFit/>
          </a:bodyPr>
          <a:lstStyle/>
          <a:p>
            <a:pPr algn="ctr"/>
            <a:r>
              <a:rPr lang="en-US" sz="6600" dirty="0"/>
              <a:t>=</a:t>
            </a:r>
          </a:p>
        </p:txBody>
      </p:sp>
    </p:spTree>
    <p:extLst>
      <p:ext uri="{BB962C8B-B14F-4D97-AF65-F5344CB8AC3E}">
        <p14:creationId xmlns:p14="http://schemas.microsoft.com/office/powerpoint/2010/main" val="40845690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6843"/>
            <a:ext cx="7886700" cy="987777"/>
          </a:xfrm>
        </p:spPr>
        <p:txBody>
          <a:bodyPr>
            <a:normAutofit fontScale="90000"/>
          </a:bodyPr>
          <a:lstStyle/>
          <a:p>
            <a:r>
              <a:rPr lang="en-US" dirty="0"/>
              <a:t>Step 4a: </a:t>
            </a:r>
            <a:r>
              <a:rPr lang="en-US" i="1" dirty="0" err="1"/>
              <a:t>commonfactorGWAS</a:t>
            </a:r>
            <a:r>
              <a:rPr lang="en-US" i="1" dirty="0"/>
              <a:t> </a:t>
            </a:r>
            <a:r>
              <a:rPr lang="en-US" dirty="0"/>
              <a:t>example code</a:t>
            </a:r>
          </a:p>
        </p:txBody>
      </p:sp>
      <p:sp>
        <p:nvSpPr>
          <p:cNvPr id="3" name="Content Placeholder 2"/>
          <p:cNvSpPr>
            <a:spLocks noGrp="1"/>
          </p:cNvSpPr>
          <p:nvPr>
            <p:ph idx="1"/>
          </p:nvPr>
        </p:nvSpPr>
        <p:spPr>
          <a:xfrm>
            <a:off x="628650" y="5995987"/>
            <a:ext cx="7886700" cy="862013"/>
          </a:xfrm>
        </p:spPr>
        <p:txBody>
          <a:bodyPr/>
          <a:lstStyle/>
          <a:p>
            <a:r>
              <a:rPr lang="en-US" dirty="0"/>
              <a:t>To save memory, saves only the effect of the SNP on the common factor</a:t>
            </a:r>
          </a:p>
          <a:p>
            <a:endParaRPr lang="en-US" dirty="0"/>
          </a:p>
        </p:txBody>
      </p:sp>
      <p:pic>
        <p:nvPicPr>
          <p:cNvPr id="6" name="Picture 5">
            <a:extLst>
              <a:ext uri="{FF2B5EF4-FFF2-40B4-BE49-F238E27FC236}">
                <a16:creationId xmlns:a16="http://schemas.microsoft.com/office/drawing/2014/main" id="{1380E0F5-D719-A943-AB91-507B298D38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87796"/>
            <a:ext cx="9113161" cy="3648479"/>
          </a:xfrm>
          <a:prstGeom prst="rect">
            <a:avLst/>
          </a:prstGeom>
        </p:spPr>
      </p:pic>
    </p:spTree>
    <p:extLst>
      <p:ext uri="{BB962C8B-B14F-4D97-AF65-F5344CB8AC3E}">
        <p14:creationId xmlns:p14="http://schemas.microsoft.com/office/powerpoint/2010/main" val="6479404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00DDF6C-D0F1-3944-8DDD-FE98DD200126}"/>
              </a:ext>
            </a:extLst>
          </p:cNvPr>
          <p:cNvPicPr>
            <a:picLocks noChangeAspect="1"/>
          </p:cNvPicPr>
          <p:nvPr/>
        </p:nvPicPr>
        <p:blipFill rotWithShape="1">
          <a:blip r:embed="rId2">
            <a:extLst>
              <a:ext uri="{28A0092B-C50C-407E-A947-70E740481C1C}">
                <a14:useLocalDpi xmlns:a14="http://schemas.microsoft.com/office/drawing/2010/main" val="0"/>
              </a:ext>
            </a:extLst>
          </a:blip>
          <a:srcRect l="72697"/>
          <a:stretch/>
        </p:blipFill>
        <p:spPr>
          <a:xfrm>
            <a:off x="199506" y="3498842"/>
            <a:ext cx="4289367" cy="1654757"/>
          </a:xfrm>
          <a:prstGeom prst="rect">
            <a:avLst/>
          </a:prstGeom>
        </p:spPr>
      </p:pic>
      <p:sp>
        <p:nvSpPr>
          <p:cNvPr id="4" name="Title 3"/>
          <p:cNvSpPr>
            <a:spLocks noGrp="1"/>
          </p:cNvSpPr>
          <p:nvPr>
            <p:ph type="title"/>
          </p:nvPr>
        </p:nvSpPr>
        <p:spPr>
          <a:xfrm>
            <a:off x="-48621" y="542330"/>
            <a:ext cx="7886700" cy="987777"/>
          </a:xfrm>
        </p:spPr>
        <p:txBody>
          <a:bodyPr/>
          <a:lstStyle/>
          <a:p>
            <a:r>
              <a:rPr lang="en-US" dirty="0"/>
              <a:t>First five rows of the output</a:t>
            </a:r>
          </a:p>
        </p:txBody>
      </p:sp>
      <p:sp>
        <p:nvSpPr>
          <p:cNvPr id="3" name="Rectangle 2">
            <a:extLst>
              <a:ext uri="{FF2B5EF4-FFF2-40B4-BE49-F238E27FC236}">
                <a16:creationId xmlns:a16="http://schemas.microsoft.com/office/drawing/2014/main" id="{F5D402F0-8025-6745-A8DA-CF333A91F08A}"/>
              </a:ext>
            </a:extLst>
          </p:cNvPr>
          <p:cNvSpPr/>
          <p:nvPr/>
        </p:nvSpPr>
        <p:spPr>
          <a:xfrm>
            <a:off x="-1" y="3468860"/>
            <a:ext cx="2892829" cy="16684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a:extLst>
              <a:ext uri="{FF2B5EF4-FFF2-40B4-BE49-F238E27FC236}">
                <a16:creationId xmlns:a16="http://schemas.microsoft.com/office/drawing/2014/main" id="{20BB3466-7BC1-384F-9D80-20A02FAC4A63}"/>
              </a:ext>
            </a:extLst>
          </p:cNvPr>
          <p:cNvPicPr>
            <a:picLocks noChangeAspect="1"/>
          </p:cNvPicPr>
          <p:nvPr/>
        </p:nvPicPr>
        <p:blipFill rotWithShape="1">
          <a:blip r:embed="rId2">
            <a:extLst>
              <a:ext uri="{28A0092B-C50C-407E-A947-70E740481C1C}">
                <a14:useLocalDpi xmlns:a14="http://schemas.microsoft.com/office/drawing/2010/main" val="0"/>
              </a:ext>
            </a:extLst>
          </a:blip>
          <a:srcRect r="27273"/>
          <a:stretch/>
        </p:blipFill>
        <p:spPr>
          <a:xfrm>
            <a:off x="0" y="1983158"/>
            <a:ext cx="8921300" cy="1292060"/>
          </a:xfrm>
          <a:prstGeom prst="rect">
            <a:avLst/>
          </a:prstGeom>
        </p:spPr>
      </p:pic>
    </p:spTree>
    <p:extLst>
      <p:ext uri="{BB962C8B-B14F-4D97-AF65-F5344CB8AC3E}">
        <p14:creationId xmlns:p14="http://schemas.microsoft.com/office/powerpoint/2010/main" val="3010478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Oval 70">
            <a:extLst>
              <a:ext uri="{FF2B5EF4-FFF2-40B4-BE49-F238E27FC236}">
                <a16:creationId xmlns:a16="http://schemas.microsoft.com/office/drawing/2014/main" id="{5C359106-6375-F147-9017-C21AFE27394F}"/>
              </a:ext>
            </a:extLst>
          </p:cNvPr>
          <p:cNvSpPr/>
          <p:nvPr/>
        </p:nvSpPr>
        <p:spPr>
          <a:xfrm>
            <a:off x="2387885" y="3789289"/>
            <a:ext cx="412871" cy="412871"/>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i="1" dirty="0">
                <a:solidFill>
                  <a:schemeClr val="tx1"/>
                </a:solidFill>
                <a:latin typeface="Times New Roman" charset="0"/>
                <a:ea typeface="Times New Roman" charset="0"/>
                <a:cs typeface="Times New Roman" charset="0"/>
              </a:rPr>
              <a:t>F</a:t>
            </a:r>
            <a:r>
              <a:rPr lang="en-US" sz="825" i="1" baseline="-25000" dirty="0">
                <a:solidFill>
                  <a:schemeClr val="tx1"/>
                </a:solidFill>
                <a:latin typeface="Times New Roman" charset="0"/>
                <a:ea typeface="Times New Roman" charset="0"/>
                <a:cs typeface="Times New Roman" charset="0"/>
              </a:rPr>
              <a:t>G</a:t>
            </a:r>
            <a:endParaRPr lang="en-US" sz="825" i="1" dirty="0">
              <a:solidFill>
                <a:schemeClr val="tx1"/>
              </a:solidFill>
              <a:latin typeface="Times New Roman" charset="0"/>
              <a:ea typeface="Times New Roman" charset="0"/>
              <a:cs typeface="Times New Roman" charset="0"/>
            </a:endParaRPr>
          </a:p>
        </p:txBody>
      </p:sp>
      <p:cxnSp>
        <p:nvCxnSpPr>
          <p:cNvPr id="72" name="Straight Arrow Connector 71">
            <a:extLst>
              <a:ext uri="{FF2B5EF4-FFF2-40B4-BE49-F238E27FC236}">
                <a16:creationId xmlns:a16="http://schemas.microsoft.com/office/drawing/2014/main" id="{00030B31-178F-074B-80FE-4CE99D9924BC}"/>
              </a:ext>
            </a:extLst>
          </p:cNvPr>
          <p:cNvCxnSpPr/>
          <p:nvPr/>
        </p:nvCxnSpPr>
        <p:spPr>
          <a:xfrm flipH="1">
            <a:off x="1124765" y="4098113"/>
            <a:ext cx="1277583" cy="92369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id="{9E5373DA-E629-FE40-AADC-C472F770CEE5}"/>
              </a:ext>
            </a:extLst>
          </p:cNvPr>
          <p:cNvSpPr/>
          <p:nvPr/>
        </p:nvSpPr>
        <p:spPr>
          <a:xfrm>
            <a:off x="968963" y="5569898"/>
            <a:ext cx="278220" cy="2503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latin typeface="Times New Roman" charset="0"/>
              <a:ea typeface="Times New Roman" charset="0"/>
              <a:cs typeface="Times New Roman" charset="0"/>
            </a:endParaRPr>
          </a:p>
        </p:txBody>
      </p:sp>
      <p:cxnSp>
        <p:nvCxnSpPr>
          <p:cNvPr id="74" name="Straight Arrow Connector 73">
            <a:extLst>
              <a:ext uri="{FF2B5EF4-FFF2-40B4-BE49-F238E27FC236}">
                <a16:creationId xmlns:a16="http://schemas.microsoft.com/office/drawing/2014/main" id="{B227CE0F-E465-A143-8F10-6606F2A7459F}"/>
              </a:ext>
            </a:extLst>
          </p:cNvPr>
          <p:cNvCxnSpPr/>
          <p:nvPr/>
        </p:nvCxnSpPr>
        <p:spPr>
          <a:xfrm flipV="1">
            <a:off x="1108073" y="5347322"/>
            <a:ext cx="0" cy="22257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5" name="Curved Connector 74">
            <a:extLst>
              <a:ext uri="{FF2B5EF4-FFF2-40B4-BE49-F238E27FC236}">
                <a16:creationId xmlns:a16="http://schemas.microsoft.com/office/drawing/2014/main" id="{AEFE6F34-02CD-4040-ADAD-16A5F5A15AD3}"/>
              </a:ext>
            </a:extLst>
          </p:cNvPr>
          <p:cNvCxnSpPr/>
          <p:nvPr/>
        </p:nvCxnSpPr>
        <p:spPr>
          <a:xfrm rot="5400000">
            <a:off x="1108073" y="5685261"/>
            <a:ext cx="4637" cy="196732"/>
          </a:xfrm>
          <a:prstGeom prst="curvedConnector3">
            <a:avLst>
              <a:gd name="adj1" fmla="val 2590811"/>
            </a:avLst>
          </a:prstGeom>
          <a:ln w="63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18912C62-765C-0143-A9F9-70D4D81D8579}"/>
              </a:ext>
            </a:extLst>
          </p:cNvPr>
          <p:cNvSpPr txBox="1"/>
          <p:nvPr/>
        </p:nvSpPr>
        <p:spPr>
          <a:xfrm>
            <a:off x="1024606" y="5430789"/>
            <a:ext cx="237767" cy="219291"/>
          </a:xfrm>
          <a:prstGeom prst="rect">
            <a:avLst/>
          </a:prstGeom>
          <a:noFill/>
        </p:spPr>
        <p:txBody>
          <a:bodyPr wrap="square" rtlCol="0">
            <a:spAutoFit/>
          </a:bodyPr>
          <a:lstStyle/>
          <a:p>
            <a:r>
              <a:rPr lang="en-US" sz="825" b="1" dirty="0">
                <a:latin typeface="Times New Roman" charset="0"/>
                <a:ea typeface="Times New Roman" charset="0"/>
                <a:cs typeface="Times New Roman" charset="0"/>
              </a:rPr>
              <a:t>1</a:t>
            </a:r>
          </a:p>
        </p:txBody>
      </p:sp>
      <p:cxnSp>
        <p:nvCxnSpPr>
          <p:cNvPr id="77" name="Straight Arrow Connector 76">
            <a:extLst>
              <a:ext uri="{FF2B5EF4-FFF2-40B4-BE49-F238E27FC236}">
                <a16:creationId xmlns:a16="http://schemas.microsoft.com/office/drawing/2014/main" id="{55D8C1F5-662B-7447-B503-C1FC2CF80511}"/>
              </a:ext>
            </a:extLst>
          </p:cNvPr>
          <p:cNvCxnSpPr/>
          <p:nvPr/>
        </p:nvCxnSpPr>
        <p:spPr>
          <a:xfrm flipH="1">
            <a:off x="1764672" y="4158390"/>
            <a:ext cx="683677" cy="85228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C03681E4-6352-D44A-8EEF-A00FA9A1D2CE}"/>
              </a:ext>
            </a:extLst>
          </p:cNvPr>
          <p:cNvSpPr/>
          <p:nvPr/>
        </p:nvSpPr>
        <p:spPr>
          <a:xfrm>
            <a:off x="1608869" y="5569898"/>
            <a:ext cx="278220" cy="2503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latin typeface="Times New Roman" charset="0"/>
              <a:ea typeface="Times New Roman" charset="0"/>
              <a:cs typeface="Times New Roman" charset="0"/>
            </a:endParaRPr>
          </a:p>
        </p:txBody>
      </p:sp>
      <p:cxnSp>
        <p:nvCxnSpPr>
          <p:cNvPr id="79" name="Straight Arrow Connector 78">
            <a:extLst>
              <a:ext uri="{FF2B5EF4-FFF2-40B4-BE49-F238E27FC236}">
                <a16:creationId xmlns:a16="http://schemas.microsoft.com/office/drawing/2014/main" id="{D6603CB0-F712-6E4B-BD98-D987F11C95B3}"/>
              </a:ext>
            </a:extLst>
          </p:cNvPr>
          <p:cNvCxnSpPr/>
          <p:nvPr/>
        </p:nvCxnSpPr>
        <p:spPr>
          <a:xfrm flipV="1">
            <a:off x="1747979" y="5347322"/>
            <a:ext cx="0" cy="22257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0" name="Curved Connector 79">
            <a:extLst>
              <a:ext uri="{FF2B5EF4-FFF2-40B4-BE49-F238E27FC236}">
                <a16:creationId xmlns:a16="http://schemas.microsoft.com/office/drawing/2014/main" id="{C056CCE7-FF75-244A-A1B6-4B6093DED376}"/>
              </a:ext>
            </a:extLst>
          </p:cNvPr>
          <p:cNvCxnSpPr/>
          <p:nvPr/>
        </p:nvCxnSpPr>
        <p:spPr>
          <a:xfrm rot="5400000">
            <a:off x="1747979" y="5685261"/>
            <a:ext cx="4637" cy="196732"/>
          </a:xfrm>
          <a:prstGeom prst="curvedConnector3">
            <a:avLst>
              <a:gd name="adj1" fmla="val 2590811"/>
            </a:avLst>
          </a:prstGeom>
          <a:ln w="63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0342B7B3-84CD-744D-885D-F4C82E7F7321}"/>
              </a:ext>
            </a:extLst>
          </p:cNvPr>
          <p:cNvCxnSpPr/>
          <p:nvPr/>
        </p:nvCxnSpPr>
        <p:spPr>
          <a:xfrm flipH="1">
            <a:off x="2568729" y="4218854"/>
            <a:ext cx="25592" cy="81407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3" name="Oval 82">
            <a:extLst>
              <a:ext uri="{FF2B5EF4-FFF2-40B4-BE49-F238E27FC236}">
                <a16:creationId xmlns:a16="http://schemas.microsoft.com/office/drawing/2014/main" id="{5568DE5E-6248-7145-9BB7-C921652E48CE}"/>
              </a:ext>
            </a:extLst>
          </p:cNvPr>
          <p:cNvSpPr/>
          <p:nvPr/>
        </p:nvSpPr>
        <p:spPr>
          <a:xfrm>
            <a:off x="2415707" y="5569898"/>
            <a:ext cx="289349" cy="2503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latin typeface="Times New Roman" charset="0"/>
              <a:ea typeface="Times New Roman" charset="0"/>
              <a:cs typeface="Times New Roman" charset="0"/>
            </a:endParaRPr>
          </a:p>
        </p:txBody>
      </p:sp>
      <p:cxnSp>
        <p:nvCxnSpPr>
          <p:cNvPr id="84" name="Straight Arrow Connector 83">
            <a:extLst>
              <a:ext uri="{FF2B5EF4-FFF2-40B4-BE49-F238E27FC236}">
                <a16:creationId xmlns:a16="http://schemas.microsoft.com/office/drawing/2014/main" id="{C14DF30E-EE9F-EB43-8D4E-B4405857587C}"/>
              </a:ext>
            </a:extLst>
          </p:cNvPr>
          <p:cNvCxnSpPr/>
          <p:nvPr/>
        </p:nvCxnSpPr>
        <p:spPr>
          <a:xfrm flipV="1">
            <a:off x="2554817" y="5347322"/>
            <a:ext cx="0" cy="22257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5" name="Curved Connector 84">
            <a:extLst>
              <a:ext uri="{FF2B5EF4-FFF2-40B4-BE49-F238E27FC236}">
                <a16:creationId xmlns:a16="http://schemas.microsoft.com/office/drawing/2014/main" id="{DB707744-3441-3A4B-B7BF-8ABE94FC723C}"/>
              </a:ext>
            </a:extLst>
          </p:cNvPr>
          <p:cNvCxnSpPr/>
          <p:nvPr/>
        </p:nvCxnSpPr>
        <p:spPr>
          <a:xfrm rot="5400000">
            <a:off x="2558344" y="5671760"/>
            <a:ext cx="4637" cy="196732"/>
          </a:xfrm>
          <a:prstGeom prst="curvedConnector3">
            <a:avLst>
              <a:gd name="adj1" fmla="val 2590811"/>
            </a:avLst>
          </a:prstGeom>
          <a:ln w="63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25ABA61F-DCD6-7140-8F7C-2D4B5D24C70E}"/>
              </a:ext>
            </a:extLst>
          </p:cNvPr>
          <p:cNvCxnSpPr/>
          <p:nvPr/>
        </p:nvCxnSpPr>
        <p:spPr>
          <a:xfrm>
            <a:off x="2693928" y="4178797"/>
            <a:ext cx="706679" cy="83466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FD9A9F26-F33D-0642-A4AF-23C5A958B679}"/>
              </a:ext>
            </a:extLst>
          </p:cNvPr>
          <p:cNvSpPr/>
          <p:nvPr/>
        </p:nvSpPr>
        <p:spPr>
          <a:xfrm>
            <a:off x="3250723" y="5569898"/>
            <a:ext cx="287897" cy="2503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latin typeface="Times New Roman" charset="0"/>
              <a:ea typeface="Times New Roman" charset="0"/>
              <a:cs typeface="Times New Roman" charset="0"/>
            </a:endParaRPr>
          </a:p>
        </p:txBody>
      </p:sp>
      <p:cxnSp>
        <p:nvCxnSpPr>
          <p:cNvPr id="89" name="Straight Arrow Connector 88">
            <a:extLst>
              <a:ext uri="{FF2B5EF4-FFF2-40B4-BE49-F238E27FC236}">
                <a16:creationId xmlns:a16="http://schemas.microsoft.com/office/drawing/2014/main" id="{D36FD748-B304-994A-A9E3-62241A4CE2C9}"/>
              </a:ext>
            </a:extLst>
          </p:cNvPr>
          <p:cNvCxnSpPr/>
          <p:nvPr/>
        </p:nvCxnSpPr>
        <p:spPr>
          <a:xfrm flipV="1">
            <a:off x="3389477" y="5347322"/>
            <a:ext cx="0" cy="22257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0" name="Curved Connector 89">
            <a:extLst>
              <a:ext uri="{FF2B5EF4-FFF2-40B4-BE49-F238E27FC236}">
                <a16:creationId xmlns:a16="http://schemas.microsoft.com/office/drawing/2014/main" id="{D7A17469-23EF-6A43-AE75-7FBF54BC4A4C}"/>
              </a:ext>
            </a:extLst>
          </p:cNvPr>
          <p:cNvCxnSpPr/>
          <p:nvPr/>
        </p:nvCxnSpPr>
        <p:spPr>
          <a:xfrm rot="5400000">
            <a:off x="3389478" y="5685261"/>
            <a:ext cx="4637" cy="196732"/>
          </a:xfrm>
          <a:prstGeom prst="curvedConnector3">
            <a:avLst>
              <a:gd name="adj1" fmla="val 2590811"/>
            </a:avLst>
          </a:prstGeom>
          <a:ln w="63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075C205F-C513-2545-ADE5-51D5B8759E69}"/>
              </a:ext>
            </a:extLst>
          </p:cNvPr>
          <p:cNvCxnSpPr/>
          <p:nvPr/>
        </p:nvCxnSpPr>
        <p:spPr>
          <a:xfrm>
            <a:off x="2794639" y="4073073"/>
            <a:ext cx="1327949" cy="9403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6DA466A6-B3B6-D147-96DA-2410B0CA06C1}"/>
              </a:ext>
            </a:extLst>
          </p:cNvPr>
          <p:cNvSpPr/>
          <p:nvPr/>
        </p:nvSpPr>
        <p:spPr>
          <a:xfrm>
            <a:off x="3989505" y="5569898"/>
            <a:ext cx="299260" cy="2503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latin typeface="Times New Roman" charset="0"/>
              <a:ea typeface="Times New Roman" charset="0"/>
              <a:cs typeface="Times New Roman" charset="0"/>
            </a:endParaRPr>
          </a:p>
        </p:txBody>
      </p:sp>
      <p:cxnSp>
        <p:nvCxnSpPr>
          <p:cNvPr id="94" name="Curved Connector 93">
            <a:extLst>
              <a:ext uri="{FF2B5EF4-FFF2-40B4-BE49-F238E27FC236}">
                <a16:creationId xmlns:a16="http://schemas.microsoft.com/office/drawing/2014/main" id="{19AAC867-F161-FF48-89A9-6B8A045960F3}"/>
              </a:ext>
            </a:extLst>
          </p:cNvPr>
          <p:cNvCxnSpPr/>
          <p:nvPr/>
        </p:nvCxnSpPr>
        <p:spPr>
          <a:xfrm rot="5400000">
            <a:off x="4129543" y="5677842"/>
            <a:ext cx="4637" cy="196732"/>
          </a:xfrm>
          <a:prstGeom prst="curvedConnector3">
            <a:avLst>
              <a:gd name="adj1" fmla="val 2590811"/>
            </a:avLst>
          </a:prstGeom>
          <a:ln w="63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0144EEFC-8481-1F47-B0B9-E7F42AD1DC08}"/>
              </a:ext>
            </a:extLst>
          </p:cNvPr>
          <p:cNvSpPr txBox="1"/>
          <p:nvPr/>
        </p:nvSpPr>
        <p:spPr>
          <a:xfrm>
            <a:off x="3945919" y="5964971"/>
            <a:ext cx="184731" cy="219291"/>
          </a:xfrm>
          <a:prstGeom prst="rect">
            <a:avLst/>
          </a:prstGeom>
          <a:solidFill>
            <a:schemeClr val="bg1"/>
          </a:solidFill>
        </p:spPr>
        <p:txBody>
          <a:bodyPr wrap="none" rtlCol="0">
            <a:spAutoFit/>
          </a:bodyPr>
          <a:lstStyle/>
          <a:p>
            <a:endParaRPr lang="en-US" sz="825" dirty="0">
              <a:latin typeface="Times New Roman" charset="0"/>
              <a:ea typeface="Times New Roman" charset="0"/>
              <a:cs typeface="Times New Roman" charset="0"/>
            </a:endParaRPr>
          </a:p>
        </p:txBody>
      </p:sp>
      <p:sp>
        <p:nvSpPr>
          <p:cNvPr id="96" name="Oval 95">
            <a:extLst>
              <a:ext uri="{FF2B5EF4-FFF2-40B4-BE49-F238E27FC236}">
                <a16:creationId xmlns:a16="http://schemas.microsoft.com/office/drawing/2014/main" id="{6FFB9948-9E43-664F-AA1D-0B53B480EA9C}"/>
              </a:ext>
            </a:extLst>
          </p:cNvPr>
          <p:cNvSpPr/>
          <p:nvPr/>
        </p:nvSpPr>
        <p:spPr>
          <a:xfrm>
            <a:off x="949486" y="5005111"/>
            <a:ext cx="350558" cy="3505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tx1"/>
              </a:solidFill>
              <a:latin typeface="Times New Roman" charset="0"/>
              <a:ea typeface="Times New Roman" charset="0"/>
              <a:cs typeface="Times New Roman" charset="0"/>
            </a:endParaRPr>
          </a:p>
        </p:txBody>
      </p:sp>
      <p:sp>
        <p:nvSpPr>
          <p:cNvPr id="97" name="Oval 96">
            <a:extLst>
              <a:ext uri="{FF2B5EF4-FFF2-40B4-BE49-F238E27FC236}">
                <a16:creationId xmlns:a16="http://schemas.microsoft.com/office/drawing/2014/main" id="{83D49DAA-B8FB-E746-BFC7-F24BD23237D5}"/>
              </a:ext>
            </a:extLst>
          </p:cNvPr>
          <p:cNvSpPr/>
          <p:nvPr/>
        </p:nvSpPr>
        <p:spPr>
          <a:xfrm>
            <a:off x="1589393" y="4993982"/>
            <a:ext cx="350558" cy="3505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tx1"/>
              </a:solidFill>
              <a:latin typeface="Times New Roman" charset="0"/>
              <a:ea typeface="Times New Roman" charset="0"/>
              <a:cs typeface="Times New Roman" charset="0"/>
            </a:endParaRPr>
          </a:p>
        </p:txBody>
      </p:sp>
      <p:sp>
        <p:nvSpPr>
          <p:cNvPr id="98" name="Oval 97">
            <a:extLst>
              <a:ext uri="{FF2B5EF4-FFF2-40B4-BE49-F238E27FC236}">
                <a16:creationId xmlns:a16="http://schemas.microsoft.com/office/drawing/2014/main" id="{D8E6FD60-EF04-6A4C-95A5-75E36BAB5358}"/>
              </a:ext>
            </a:extLst>
          </p:cNvPr>
          <p:cNvSpPr/>
          <p:nvPr/>
        </p:nvSpPr>
        <p:spPr>
          <a:xfrm>
            <a:off x="2393449" y="5016239"/>
            <a:ext cx="350558" cy="3505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tx1"/>
              </a:solidFill>
              <a:latin typeface="Times New Roman" charset="0"/>
              <a:ea typeface="Times New Roman" charset="0"/>
              <a:cs typeface="Times New Roman" charset="0"/>
            </a:endParaRPr>
          </a:p>
        </p:txBody>
      </p:sp>
      <p:sp>
        <p:nvSpPr>
          <p:cNvPr id="99" name="Oval 98">
            <a:extLst>
              <a:ext uri="{FF2B5EF4-FFF2-40B4-BE49-F238E27FC236}">
                <a16:creationId xmlns:a16="http://schemas.microsoft.com/office/drawing/2014/main" id="{608938DB-0F0E-8B47-A4AB-B32ACF40DED4}"/>
              </a:ext>
            </a:extLst>
          </p:cNvPr>
          <p:cNvSpPr/>
          <p:nvPr/>
        </p:nvSpPr>
        <p:spPr>
          <a:xfrm>
            <a:off x="3189160" y="5013457"/>
            <a:ext cx="379439" cy="3505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tx1"/>
              </a:solidFill>
              <a:latin typeface="Times New Roman" charset="0"/>
              <a:ea typeface="Times New Roman" charset="0"/>
              <a:cs typeface="Times New Roman" charset="0"/>
            </a:endParaRPr>
          </a:p>
        </p:txBody>
      </p:sp>
      <p:sp>
        <p:nvSpPr>
          <p:cNvPr id="100" name="Oval 99">
            <a:extLst>
              <a:ext uri="{FF2B5EF4-FFF2-40B4-BE49-F238E27FC236}">
                <a16:creationId xmlns:a16="http://schemas.microsoft.com/office/drawing/2014/main" id="{86DAD487-3171-DF45-A3FE-7E44D8C92047}"/>
              </a:ext>
            </a:extLst>
          </p:cNvPr>
          <p:cNvSpPr/>
          <p:nvPr/>
        </p:nvSpPr>
        <p:spPr>
          <a:xfrm>
            <a:off x="3940353" y="5013457"/>
            <a:ext cx="364469" cy="3505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tx1"/>
              </a:solidFill>
              <a:latin typeface="Times New Roman" charset="0"/>
              <a:ea typeface="Times New Roman" charset="0"/>
              <a:cs typeface="Times New Roman" charset="0"/>
            </a:endParaRPr>
          </a:p>
        </p:txBody>
      </p:sp>
      <p:sp>
        <p:nvSpPr>
          <p:cNvPr id="101" name="Rectangle 100">
            <a:extLst>
              <a:ext uri="{FF2B5EF4-FFF2-40B4-BE49-F238E27FC236}">
                <a16:creationId xmlns:a16="http://schemas.microsoft.com/office/drawing/2014/main" id="{1860EBC4-4F52-0B4A-A777-09F800265F28}"/>
              </a:ext>
            </a:extLst>
          </p:cNvPr>
          <p:cNvSpPr/>
          <p:nvPr/>
        </p:nvSpPr>
        <p:spPr>
          <a:xfrm>
            <a:off x="832634" y="3836587"/>
            <a:ext cx="434024" cy="358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25" dirty="0" err="1">
                <a:solidFill>
                  <a:schemeClr val="tx1"/>
                </a:solidFill>
                <a:latin typeface="Times New Roman" charset="0"/>
                <a:ea typeface="Times New Roman" charset="0"/>
                <a:cs typeface="Times New Roman" charset="0"/>
              </a:rPr>
              <a:t>SNP</a:t>
            </a:r>
            <a:r>
              <a:rPr lang="en-US" sz="825" baseline="-25000" dirty="0" err="1">
                <a:solidFill>
                  <a:schemeClr val="tx1"/>
                </a:solidFill>
                <a:latin typeface="Times New Roman" charset="0"/>
                <a:ea typeface="Times New Roman" charset="0"/>
                <a:cs typeface="Times New Roman" charset="0"/>
              </a:rPr>
              <a:t>m</a:t>
            </a:r>
            <a:endParaRPr lang="en-US" sz="825" dirty="0">
              <a:solidFill>
                <a:schemeClr val="tx1"/>
              </a:solidFill>
              <a:latin typeface="Times New Roman" charset="0"/>
              <a:ea typeface="Times New Roman" charset="0"/>
              <a:cs typeface="Times New Roman" charset="0"/>
            </a:endParaRPr>
          </a:p>
        </p:txBody>
      </p:sp>
      <p:cxnSp>
        <p:nvCxnSpPr>
          <p:cNvPr id="102" name="Straight Arrow Connector 101">
            <a:extLst>
              <a:ext uri="{FF2B5EF4-FFF2-40B4-BE49-F238E27FC236}">
                <a16:creationId xmlns:a16="http://schemas.microsoft.com/office/drawing/2014/main" id="{B5A4574F-A187-D040-9F95-70C654D274EB}"/>
              </a:ext>
            </a:extLst>
          </p:cNvPr>
          <p:cNvCxnSpPr/>
          <p:nvPr/>
        </p:nvCxnSpPr>
        <p:spPr>
          <a:xfrm flipV="1">
            <a:off x="1266658" y="4012418"/>
            <a:ext cx="1121227" cy="2031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3" name="Curved Connector 102">
            <a:extLst>
              <a:ext uri="{FF2B5EF4-FFF2-40B4-BE49-F238E27FC236}">
                <a16:creationId xmlns:a16="http://schemas.microsoft.com/office/drawing/2014/main" id="{8FBC6FE9-F7F1-614C-963F-D50AAC51ACA7}"/>
              </a:ext>
            </a:extLst>
          </p:cNvPr>
          <p:cNvCxnSpPr/>
          <p:nvPr/>
        </p:nvCxnSpPr>
        <p:spPr>
          <a:xfrm rot="5400000" flipH="1">
            <a:off x="737552" y="4009083"/>
            <a:ext cx="177059" cy="4637"/>
          </a:xfrm>
          <a:prstGeom prst="curvedConnector5">
            <a:avLst>
              <a:gd name="adj1" fmla="val -9428"/>
              <a:gd name="adj2" fmla="val 4401323"/>
              <a:gd name="adj3" fmla="val 114142"/>
            </a:avLst>
          </a:prstGeom>
          <a:ln w="63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70D9D645-8CEA-8D4A-8DD9-B9DDD62BDC36}"/>
                  </a:ext>
                </a:extLst>
              </p:cNvPr>
              <p:cNvSpPr txBox="1"/>
              <p:nvPr/>
            </p:nvSpPr>
            <p:spPr>
              <a:xfrm>
                <a:off x="288900" y="3920943"/>
                <a:ext cx="448033" cy="12695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825" i="1">
                              <a:latin typeface="Cambria Math" panose="02040503050406030204" pitchFamily="18" charset="0"/>
                              <a:ea typeface="Times New Roman" charset="0"/>
                              <a:cs typeface="Times New Roman" charset="0"/>
                            </a:rPr>
                          </m:ctrlPr>
                        </m:sSubSupPr>
                        <m:e>
                          <m:r>
                            <a:rPr lang="en-US" sz="825" i="1">
                              <a:latin typeface="Cambria Math" charset="0"/>
                              <a:ea typeface="Times New Roman" charset="0"/>
                              <a:cs typeface="Times New Roman" charset="0"/>
                            </a:rPr>
                            <m:t>𝜎</m:t>
                          </m:r>
                          <m:r>
                            <m:rPr>
                              <m:nor/>
                            </m:rPr>
                            <a:rPr lang="en-US" sz="825" baseline="-25000" dirty="0">
                              <a:latin typeface="Times New Roman" charset="0"/>
                              <a:ea typeface="Times New Roman" charset="0"/>
                              <a:cs typeface="Times New Roman" charset="0"/>
                            </a:rPr>
                            <m:t>SNP</m:t>
                          </m:r>
                        </m:e>
                        <m:sub>
                          <m:r>
                            <a:rPr lang="en-US" sz="825" i="1">
                              <a:latin typeface="Cambria Math" charset="0"/>
                              <a:ea typeface="Times New Roman" charset="0"/>
                              <a:cs typeface="Times New Roman" charset="0"/>
                            </a:rPr>
                            <m:t> </m:t>
                          </m:r>
                        </m:sub>
                        <m:sup>
                          <m:r>
                            <a:rPr lang="en-US" sz="825" i="1">
                              <a:latin typeface="Cambria Math" charset="0"/>
                              <a:ea typeface="Times New Roman" charset="0"/>
                              <a:cs typeface="Times New Roman" charset="0"/>
                            </a:rPr>
                            <m:t>2</m:t>
                          </m:r>
                        </m:sup>
                      </m:sSubSup>
                    </m:oMath>
                  </m:oMathPara>
                </a14:m>
                <a:endParaRPr lang="en-US" sz="825" dirty="0"/>
              </a:p>
            </p:txBody>
          </p:sp>
        </mc:Choice>
        <mc:Fallback xmlns="">
          <p:sp>
            <p:nvSpPr>
              <p:cNvPr id="104" name="TextBox 103">
                <a:extLst>
                  <a:ext uri="{FF2B5EF4-FFF2-40B4-BE49-F238E27FC236}">
                    <a16:creationId xmlns:a16="http://schemas.microsoft.com/office/drawing/2014/main" id="{70D9D645-8CEA-8D4A-8DD9-B9DDD62BDC36}"/>
                  </a:ext>
                </a:extLst>
              </p:cNvPr>
              <p:cNvSpPr txBox="1">
                <a:spLocks noRot="1" noChangeAspect="1" noMove="1" noResize="1" noEditPoints="1" noAdjustHandles="1" noChangeArrowheads="1" noChangeShapeType="1" noTextEdit="1"/>
              </p:cNvSpPr>
              <p:nvPr/>
            </p:nvSpPr>
            <p:spPr>
              <a:xfrm>
                <a:off x="288900" y="3920943"/>
                <a:ext cx="448033" cy="126958"/>
              </a:xfrm>
              <a:prstGeom prst="rect">
                <a:avLst/>
              </a:prstGeom>
              <a:blipFill>
                <a:blip r:embed="rId3"/>
                <a:stretch>
                  <a:fillRect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B2464158-2809-AB44-9884-FF3935C48921}"/>
                  </a:ext>
                </a:extLst>
              </p:cNvPr>
              <p:cNvSpPr txBox="1"/>
              <p:nvPr/>
            </p:nvSpPr>
            <p:spPr>
              <a:xfrm>
                <a:off x="1667847" y="3806107"/>
                <a:ext cx="692866" cy="260777"/>
              </a:xfrm>
              <a:prstGeom prst="rect">
                <a:avLst/>
              </a:prstGeom>
              <a:noFill/>
              <a:ln>
                <a:noFill/>
              </a:ln>
            </p:spPr>
            <p:txBody>
              <a:bodyPr wrap="square" lIns="0" tIns="0" rIns="0" bIns="0" rtlCol="0">
                <a:spAutoFit/>
              </a:bodyPr>
              <a:lstStyle/>
              <a:p>
                <a14:m>
                  <m:oMath xmlns:m="http://schemas.openxmlformats.org/officeDocument/2006/math">
                    <m:acc>
                      <m:accPr>
                        <m:chr m:val="̂"/>
                        <m:ctrlPr>
                          <a:rPr lang="en-US" sz="825" i="1">
                            <a:latin typeface="Cambria Math" panose="02040503050406030204" pitchFamily="18" charset="0"/>
                            <a:ea typeface="Arial Unicode MS" charset="0"/>
                            <a:cs typeface="Arial Unicode MS" charset="0"/>
                          </a:rPr>
                        </m:ctrlPr>
                      </m:accPr>
                      <m:e>
                        <m:r>
                          <a:rPr lang="en-US" sz="825" i="1">
                            <a:latin typeface="Cambria Math" charset="0"/>
                            <a:ea typeface="Arial Unicode MS" charset="0"/>
                            <a:cs typeface="Arial Unicode MS" charset="0"/>
                          </a:rPr>
                          <m:t>𝑏</m:t>
                        </m:r>
                      </m:e>
                    </m:acc>
                  </m:oMath>
                </a14:m>
                <a:r>
                  <a:rPr lang="en-US" sz="825" i="1" baseline="-25000" dirty="0" err="1">
                    <a:latin typeface="Times New Roman" charset="0"/>
                    <a:ea typeface="Times New Roman" charset="0"/>
                    <a:cs typeface="Times New Roman" charset="0"/>
                  </a:rPr>
                  <a:t>SNPm,F</a:t>
                </a:r>
                <a:endParaRPr lang="en-US" sz="825" i="1" dirty="0">
                  <a:latin typeface="Times New Roman" charset="0"/>
                  <a:ea typeface="Times New Roman" charset="0"/>
                  <a:cs typeface="Times New Roman" charset="0"/>
                </a:endParaRPr>
              </a:p>
              <a:p>
                <a:endParaRPr lang="en-US" sz="825" dirty="0"/>
              </a:p>
            </p:txBody>
          </p:sp>
        </mc:Choice>
        <mc:Fallback xmlns="">
          <p:sp>
            <p:nvSpPr>
              <p:cNvPr id="105" name="TextBox 104">
                <a:extLst>
                  <a:ext uri="{FF2B5EF4-FFF2-40B4-BE49-F238E27FC236}">
                    <a16:creationId xmlns:a16="http://schemas.microsoft.com/office/drawing/2014/main" id="{B2464158-2809-AB44-9884-FF3935C48921}"/>
                  </a:ext>
                </a:extLst>
              </p:cNvPr>
              <p:cNvSpPr txBox="1">
                <a:spLocks noRot="1" noChangeAspect="1" noMove="1" noResize="1" noEditPoints="1" noAdjustHandles="1" noChangeArrowheads="1" noChangeShapeType="1" noTextEdit="1"/>
              </p:cNvSpPr>
              <p:nvPr/>
            </p:nvSpPr>
            <p:spPr>
              <a:xfrm>
                <a:off x="1667847" y="3806107"/>
                <a:ext cx="692866" cy="260777"/>
              </a:xfrm>
              <a:prstGeom prst="rect">
                <a:avLst/>
              </a:prstGeom>
              <a:blipFill>
                <a:blip r:embed="rId4"/>
                <a:stretch>
                  <a:fillRect l="-6195" t="-13953"/>
                </a:stretch>
              </a:blipFill>
              <a:ln>
                <a:noFill/>
              </a:ln>
            </p:spPr>
            <p:txBody>
              <a:bodyPr/>
              <a:lstStyle/>
              <a:p>
                <a:r>
                  <a:rPr lang="en-US">
                    <a:noFill/>
                  </a:rPr>
                  <a:t> </a:t>
                </a:r>
              </a:p>
            </p:txBody>
          </p:sp>
        </mc:Fallback>
      </mc:AlternateContent>
      <p:sp>
        <p:nvSpPr>
          <p:cNvPr id="106" name="TextBox 105">
            <a:extLst>
              <a:ext uri="{FF2B5EF4-FFF2-40B4-BE49-F238E27FC236}">
                <a16:creationId xmlns:a16="http://schemas.microsoft.com/office/drawing/2014/main" id="{0E65871B-D982-A344-A5B2-0F3E4A0E2BAA}"/>
              </a:ext>
            </a:extLst>
          </p:cNvPr>
          <p:cNvSpPr txBox="1"/>
          <p:nvPr/>
        </p:nvSpPr>
        <p:spPr>
          <a:xfrm>
            <a:off x="3963260" y="5438771"/>
            <a:ext cx="178061" cy="219291"/>
          </a:xfrm>
          <a:prstGeom prst="rect">
            <a:avLst/>
          </a:prstGeom>
          <a:noFill/>
        </p:spPr>
        <p:txBody>
          <a:bodyPr wrap="square" rtlCol="0">
            <a:spAutoFit/>
          </a:bodyPr>
          <a:lstStyle/>
          <a:p>
            <a:r>
              <a:rPr lang="en-US" sz="825" b="1" dirty="0">
                <a:latin typeface="Times New Roman" charset="0"/>
                <a:ea typeface="Times New Roman" charset="0"/>
                <a:cs typeface="Times New Roman" charset="0"/>
              </a:rPr>
              <a:t>1</a:t>
            </a:r>
          </a:p>
        </p:txBody>
      </p:sp>
      <p:cxnSp>
        <p:nvCxnSpPr>
          <p:cNvPr id="107" name="Straight Arrow Connector 106">
            <a:extLst>
              <a:ext uri="{FF2B5EF4-FFF2-40B4-BE49-F238E27FC236}">
                <a16:creationId xmlns:a16="http://schemas.microsoft.com/office/drawing/2014/main" id="{27A3B890-71FD-B24F-8119-00B7008B141A}"/>
              </a:ext>
            </a:extLst>
          </p:cNvPr>
          <p:cNvCxnSpPr/>
          <p:nvPr/>
        </p:nvCxnSpPr>
        <p:spPr>
          <a:xfrm flipV="1">
            <a:off x="4129543" y="5355668"/>
            <a:ext cx="0" cy="22257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8" name="Oval 107">
            <a:extLst>
              <a:ext uri="{FF2B5EF4-FFF2-40B4-BE49-F238E27FC236}">
                <a16:creationId xmlns:a16="http://schemas.microsoft.com/office/drawing/2014/main" id="{539B2DD4-7118-044C-B881-322474906F1F}"/>
              </a:ext>
            </a:extLst>
          </p:cNvPr>
          <p:cNvSpPr/>
          <p:nvPr/>
        </p:nvSpPr>
        <p:spPr>
          <a:xfrm>
            <a:off x="3038920" y="3536109"/>
            <a:ext cx="322736" cy="3004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88" dirty="0" err="1">
                <a:solidFill>
                  <a:schemeClr val="tx1"/>
                </a:solidFill>
                <a:latin typeface="Times New Roman" charset="0"/>
                <a:ea typeface="Times New Roman" charset="0"/>
                <a:cs typeface="Times New Roman" charset="0"/>
              </a:rPr>
              <a:t>u</a:t>
            </a:r>
            <a:r>
              <a:rPr lang="en-US" sz="788" i="1" baseline="-25000" dirty="0" err="1">
                <a:solidFill>
                  <a:schemeClr val="tx1"/>
                </a:solidFill>
                <a:latin typeface="Times New Roman" charset="0"/>
                <a:ea typeface="Times New Roman" charset="0"/>
                <a:cs typeface="Times New Roman" charset="0"/>
              </a:rPr>
              <a:t>F</a:t>
            </a:r>
            <a:endParaRPr lang="en-US" sz="788" dirty="0">
              <a:solidFill>
                <a:schemeClr val="tx1"/>
              </a:solidFill>
              <a:latin typeface="Times New Roman" charset="0"/>
              <a:ea typeface="Times New Roman" charset="0"/>
              <a:cs typeface="Times New Roman" charset="0"/>
            </a:endParaRPr>
          </a:p>
        </p:txBody>
      </p:sp>
      <p:cxnSp>
        <p:nvCxnSpPr>
          <p:cNvPr id="109" name="Straight Arrow Connector 108">
            <a:extLst>
              <a:ext uri="{FF2B5EF4-FFF2-40B4-BE49-F238E27FC236}">
                <a16:creationId xmlns:a16="http://schemas.microsoft.com/office/drawing/2014/main" id="{3669F0A6-12C3-6243-98AF-96557A0D8BFC}"/>
              </a:ext>
            </a:extLst>
          </p:cNvPr>
          <p:cNvCxnSpPr>
            <a:cxnSpLocks/>
            <a:endCxn id="126" idx="7"/>
          </p:cNvCxnSpPr>
          <p:nvPr/>
        </p:nvCxnSpPr>
        <p:spPr>
          <a:xfrm flipH="1">
            <a:off x="2740293" y="3728080"/>
            <a:ext cx="287498" cy="12167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5423E464-3FC1-1A46-B2DF-826A9A2651D4}"/>
              </a:ext>
            </a:extLst>
          </p:cNvPr>
          <p:cNvSpPr txBox="1"/>
          <p:nvPr/>
        </p:nvSpPr>
        <p:spPr>
          <a:xfrm>
            <a:off x="2829364" y="3588188"/>
            <a:ext cx="178061" cy="219291"/>
          </a:xfrm>
          <a:prstGeom prst="rect">
            <a:avLst/>
          </a:prstGeom>
          <a:noFill/>
        </p:spPr>
        <p:txBody>
          <a:bodyPr wrap="square" rtlCol="0">
            <a:spAutoFit/>
          </a:bodyPr>
          <a:lstStyle/>
          <a:p>
            <a:r>
              <a:rPr lang="en-US" sz="825" b="1" dirty="0">
                <a:latin typeface="Times New Roman" charset="0"/>
                <a:ea typeface="Times New Roman" charset="0"/>
                <a:cs typeface="Times New Roman" charset="0"/>
              </a:rPr>
              <a:t>1</a:t>
            </a:r>
          </a:p>
        </p:txBody>
      </p:sp>
      <p:cxnSp>
        <p:nvCxnSpPr>
          <p:cNvPr id="111" name="Curved Connector 110">
            <a:extLst>
              <a:ext uri="{FF2B5EF4-FFF2-40B4-BE49-F238E27FC236}">
                <a16:creationId xmlns:a16="http://schemas.microsoft.com/office/drawing/2014/main" id="{96C3B9E8-DFC2-2141-8C46-A6D08049D2F5}"/>
              </a:ext>
            </a:extLst>
          </p:cNvPr>
          <p:cNvCxnSpPr/>
          <p:nvPr/>
        </p:nvCxnSpPr>
        <p:spPr>
          <a:xfrm rot="16200000" flipH="1">
            <a:off x="3208158" y="3686348"/>
            <a:ext cx="212470" cy="4637"/>
          </a:xfrm>
          <a:prstGeom prst="curvedConnector5">
            <a:avLst>
              <a:gd name="adj1" fmla="val -1"/>
              <a:gd name="adj2" fmla="val 3240732"/>
              <a:gd name="adj3" fmla="val 100000"/>
            </a:avLst>
          </a:prstGeom>
          <a:ln w="63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F959A2B5-A913-754E-B3F0-1BBED68DAA1F}"/>
                  </a:ext>
                </a:extLst>
              </p:cNvPr>
              <p:cNvSpPr txBox="1"/>
              <p:nvPr/>
            </p:nvSpPr>
            <p:spPr>
              <a:xfrm>
                <a:off x="3495103" y="3600099"/>
                <a:ext cx="267190" cy="253916"/>
              </a:xfrm>
              <a:prstGeom prst="rect">
                <a:avLst/>
              </a:prstGeom>
              <a:noFill/>
              <a:ln>
                <a:noFill/>
              </a:ln>
            </p:spPr>
            <p:txBody>
              <a:bodyPr wrap="square" lIns="0" tIns="0" rIns="0" bIns="0" rtlCol="0">
                <a:spAutoFit/>
              </a:bodyPr>
              <a:lstStyle/>
              <a:p>
                <a14:m>
                  <m:oMath xmlns:m="http://schemas.openxmlformats.org/officeDocument/2006/math">
                    <m:sSubSup>
                      <m:sSubSupPr>
                        <m:ctrlPr>
                          <a:rPr lang="en-US" sz="825" i="1">
                            <a:latin typeface="Cambria Math" panose="02040503050406030204" pitchFamily="18" charset="0"/>
                            <a:ea typeface="Times New Roman" charset="0"/>
                            <a:cs typeface="Times New Roman" charset="0"/>
                          </a:rPr>
                        </m:ctrlPr>
                      </m:sSubSupPr>
                      <m:e>
                        <m:r>
                          <a:rPr lang="en-US" sz="825" i="1">
                            <a:latin typeface="Cambria Math" charset="0"/>
                            <a:ea typeface="Times New Roman" charset="0"/>
                            <a:cs typeface="Times New Roman" charset="0"/>
                          </a:rPr>
                          <m:t>𝑒</m:t>
                        </m:r>
                      </m:e>
                      <m:sub>
                        <m:r>
                          <a:rPr lang="en-US" sz="825" i="1" baseline="-25000" dirty="0">
                            <a:latin typeface="Cambria Math" panose="02040503050406030204" pitchFamily="18" charset="0"/>
                            <a:ea typeface="Times New Roman" charset="0"/>
                            <a:cs typeface="Times New Roman" charset="0"/>
                          </a:rPr>
                          <m:t>𝐹</m:t>
                        </m:r>
                        <m:r>
                          <a:rPr lang="en-US" sz="825" i="1">
                            <a:latin typeface="Cambria Math" charset="0"/>
                            <a:ea typeface="Times New Roman" charset="0"/>
                            <a:cs typeface="Times New Roman" charset="0"/>
                          </a:rPr>
                          <m:t> </m:t>
                        </m:r>
                      </m:sub>
                      <m:sup>
                        <m:r>
                          <a:rPr lang="en-US" sz="825" i="1">
                            <a:latin typeface="Cambria Math" charset="0"/>
                            <a:ea typeface="Times New Roman" charset="0"/>
                            <a:cs typeface="Times New Roman" charset="0"/>
                          </a:rPr>
                          <m:t>2</m:t>
                        </m:r>
                      </m:sup>
                    </m:sSubSup>
                  </m:oMath>
                </a14:m>
                <a:r>
                  <a:rPr lang="en-US" sz="825" dirty="0">
                    <a:latin typeface="Times New Roman" charset="0"/>
                    <a:ea typeface="Times New Roman" charset="0"/>
                    <a:cs typeface="Times New Roman" charset="0"/>
                  </a:rPr>
                  <a:t> </a:t>
                </a:r>
              </a:p>
              <a:p>
                <a:endParaRPr lang="en-US" sz="825" dirty="0"/>
              </a:p>
            </p:txBody>
          </p:sp>
        </mc:Choice>
        <mc:Fallback xmlns="">
          <p:sp>
            <p:nvSpPr>
              <p:cNvPr id="112" name="TextBox 111">
                <a:extLst>
                  <a:ext uri="{FF2B5EF4-FFF2-40B4-BE49-F238E27FC236}">
                    <a16:creationId xmlns:a16="http://schemas.microsoft.com/office/drawing/2014/main" id="{F959A2B5-A913-754E-B3F0-1BBED68DAA1F}"/>
                  </a:ext>
                </a:extLst>
              </p:cNvPr>
              <p:cNvSpPr txBox="1">
                <a:spLocks noRot="1" noChangeAspect="1" noMove="1" noResize="1" noEditPoints="1" noAdjustHandles="1" noChangeArrowheads="1" noChangeShapeType="1" noTextEdit="1"/>
              </p:cNvSpPr>
              <p:nvPr/>
            </p:nvSpPr>
            <p:spPr>
              <a:xfrm>
                <a:off x="3495103" y="3600099"/>
                <a:ext cx="267190" cy="253916"/>
              </a:xfrm>
              <a:prstGeom prst="rect">
                <a:avLst/>
              </a:prstGeom>
              <a:blipFill>
                <a:blip r:embed="rId5"/>
                <a:stretch>
                  <a:fillRect l="-909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5473606D-86EF-5141-9DAD-BD83BBAD42FD}"/>
                  </a:ext>
                </a:extLst>
              </p:cNvPr>
              <p:cNvSpPr txBox="1"/>
              <p:nvPr/>
            </p:nvSpPr>
            <p:spPr>
              <a:xfrm>
                <a:off x="979993" y="5892634"/>
                <a:ext cx="267190" cy="12695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825" i="1">
                              <a:latin typeface="Cambria Math" panose="02040503050406030204" pitchFamily="18" charset="0"/>
                              <a:ea typeface="Times New Roman" charset="0"/>
                              <a:cs typeface="Times New Roman" charset="0"/>
                            </a:rPr>
                          </m:ctrlPr>
                        </m:sSubSupPr>
                        <m:e>
                          <m:r>
                            <a:rPr lang="en-US" sz="825" i="1">
                              <a:latin typeface="Cambria Math" charset="0"/>
                              <a:ea typeface="Times New Roman" charset="0"/>
                              <a:cs typeface="Times New Roman" charset="0"/>
                            </a:rPr>
                            <m:t>𝑒</m:t>
                          </m:r>
                          <m:r>
                            <m:rPr>
                              <m:sty m:val="p"/>
                            </m:rPr>
                            <a:rPr lang="en-US" sz="825" baseline="-25000" dirty="0">
                              <a:latin typeface="Cambria Math" charset="0"/>
                              <a:ea typeface="Times New Roman" charset="0"/>
                              <a:cs typeface="Times New Roman" charset="0"/>
                            </a:rPr>
                            <m:t>V</m:t>
                          </m:r>
                          <m:r>
                            <a:rPr lang="en-US" sz="825" i="1" baseline="-25000" dirty="0">
                              <a:latin typeface="Cambria Math" charset="0"/>
                              <a:ea typeface="Times New Roman" charset="0"/>
                              <a:cs typeface="Times New Roman" charset="0"/>
                            </a:rPr>
                            <m:t>1</m:t>
                          </m:r>
                        </m:e>
                        <m:sub>
                          <m:r>
                            <a:rPr lang="en-US" sz="825" i="1">
                              <a:latin typeface="Cambria Math" charset="0"/>
                              <a:ea typeface="Times New Roman" charset="0"/>
                              <a:cs typeface="Times New Roman" charset="0"/>
                            </a:rPr>
                            <m:t> </m:t>
                          </m:r>
                        </m:sub>
                        <m:sup>
                          <m:r>
                            <a:rPr lang="en-US" sz="825" i="1">
                              <a:latin typeface="Cambria Math" charset="0"/>
                              <a:ea typeface="Times New Roman" charset="0"/>
                              <a:cs typeface="Times New Roman" charset="0"/>
                            </a:rPr>
                            <m:t>2</m:t>
                          </m:r>
                        </m:sup>
                      </m:sSubSup>
                    </m:oMath>
                  </m:oMathPara>
                </a14:m>
                <a:endParaRPr lang="en-US" sz="825" dirty="0"/>
              </a:p>
            </p:txBody>
          </p:sp>
        </mc:Choice>
        <mc:Fallback xmlns="">
          <p:sp>
            <p:nvSpPr>
              <p:cNvPr id="113" name="TextBox 112">
                <a:extLst>
                  <a:ext uri="{FF2B5EF4-FFF2-40B4-BE49-F238E27FC236}">
                    <a16:creationId xmlns:a16="http://schemas.microsoft.com/office/drawing/2014/main" id="{5473606D-86EF-5141-9DAD-BD83BBAD42FD}"/>
                  </a:ext>
                </a:extLst>
              </p:cNvPr>
              <p:cNvSpPr txBox="1">
                <a:spLocks noRot="1" noChangeAspect="1" noMove="1" noResize="1" noEditPoints="1" noAdjustHandles="1" noChangeArrowheads="1" noChangeShapeType="1" noTextEdit="1"/>
              </p:cNvSpPr>
              <p:nvPr/>
            </p:nvSpPr>
            <p:spPr>
              <a:xfrm>
                <a:off x="979993" y="5892634"/>
                <a:ext cx="267190" cy="126958"/>
              </a:xfrm>
              <a:prstGeom prst="rect">
                <a:avLst/>
              </a:prstGeom>
              <a:blipFill>
                <a:blip r:embed="rId6"/>
                <a:stretch>
                  <a:fillRect t="-5000"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65DED3F1-774C-AC49-93EC-6261A061A53B}"/>
                  </a:ext>
                </a:extLst>
              </p:cNvPr>
              <p:cNvSpPr txBox="1"/>
              <p:nvPr/>
            </p:nvSpPr>
            <p:spPr>
              <a:xfrm>
                <a:off x="1631028" y="5909327"/>
                <a:ext cx="267190" cy="12695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825" i="1">
                              <a:latin typeface="Cambria Math" panose="02040503050406030204" pitchFamily="18" charset="0"/>
                              <a:ea typeface="Times New Roman" charset="0"/>
                              <a:cs typeface="Times New Roman" charset="0"/>
                            </a:rPr>
                          </m:ctrlPr>
                        </m:sSubSupPr>
                        <m:e>
                          <m:r>
                            <a:rPr lang="en-US" sz="825" i="1">
                              <a:latin typeface="Cambria Math" charset="0"/>
                              <a:ea typeface="Times New Roman" charset="0"/>
                              <a:cs typeface="Times New Roman" charset="0"/>
                            </a:rPr>
                            <m:t>𝑒</m:t>
                          </m:r>
                          <m:r>
                            <m:rPr>
                              <m:sty m:val="p"/>
                            </m:rPr>
                            <a:rPr lang="en-US" sz="825" baseline="-25000" dirty="0">
                              <a:latin typeface="Cambria Math" charset="0"/>
                              <a:ea typeface="Times New Roman" charset="0"/>
                              <a:cs typeface="Times New Roman" charset="0"/>
                            </a:rPr>
                            <m:t>V</m:t>
                          </m:r>
                          <m:r>
                            <a:rPr lang="en-US" sz="825" baseline="-25000" dirty="0">
                              <a:latin typeface="Cambria Math" charset="0"/>
                              <a:ea typeface="Times New Roman" charset="0"/>
                              <a:cs typeface="Times New Roman" charset="0"/>
                            </a:rPr>
                            <m:t>2</m:t>
                          </m:r>
                        </m:e>
                        <m:sub>
                          <m:r>
                            <a:rPr lang="en-US" sz="825" i="1">
                              <a:latin typeface="Cambria Math" charset="0"/>
                              <a:ea typeface="Times New Roman" charset="0"/>
                              <a:cs typeface="Times New Roman" charset="0"/>
                            </a:rPr>
                            <m:t> </m:t>
                          </m:r>
                        </m:sub>
                        <m:sup>
                          <m:r>
                            <a:rPr lang="en-US" sz="825" i="1">
                              <a:latin typeface="Cambria Math" charset="0"/>
                              <a:ea typeface="Times New Roman" charset="0"/>
                              <a:cs typeface="Times New Roman" charset="0"/>
                            </a:rPr>
                            <m:t>2</m:t>
                          </m:r>
                        </m:sup>
                      </m:sSubSup>
                    </m:oMath>
                  </m:oMathPara>
                </a14:m>
                <a:endParaRPr lang="en-US" sz="825" dirty="0"/>
              </a:p>
            </p:txBody>
          </p:sp>
        </mc:Choice>
        <mc:Fallback xmlns="">
          <p:sp>
            <p:nvSpPr>
              <p:cNvPr id="114" name="TextBox 113">
                <a:extLst>
                  <a:ext uri="{FF2B5EF4-FFF2-40B4-BE49-F238E27FC236}">
                    <a16:creationId xmlns:a16="http://schemas.microsoft.com/office/drawing/2014/main" id="{65DED3F1-774C-AC49-93EC-6261A061A53B}"/>
                  </a:ext>
                </a:extLst>
              </p:cNvPr>
              <p:cNvSpPr txBox="1">
                <a:spLocks noRot="1" noChangeAspect="1" noMove="1" noResize="1" noEditPoints="1" noAdjustHandles="1" noChangeArrowheads="1" noChangeShapeType="1" noTextEdit="1"/>
              </p:cNvSpPr>
              <p:nvPr/>
            </p:nvSpPr>
            <p:spPr>
              <a:xfrm>
                <a:off x="1631028" y="5909327"/>
                <a:ext cx="267190" cy="126958"/>
              </a:xfrm>
              <a:prstGeom prst="rect">
                <a:avLst/>
              </a:prstGeom>
              <a:blipFill>
                <a:blip r:embed="rId7"/>
                <a:stretch>
                  <a:fillRect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CCCA0F6F-E07D-DB49-A4FA-4981B61670FF}"/>
                  </a:ext>
                </a:extLst>
              </p:cNvPr>
              <p:cNvSpPr txBox="1"/>
              <p:nvPr/>
            </p:nvSpPr>
            <p:spPr>
              <a:xfrm>
                <a:off x="2439522" y="5898430"/>
                <a:ext cx="267190" cy="12695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825" i="1">
                              <a:latin typeface="Cambria Math" panose="02040503050406030204" pitchFamily="18" charset="0"/>
                              <a:ea typeface="Times New Roman" charset="0"/>
                              <a:cs typeface="Times New Roman" charset="0"/>
                            </a:rPr>
                          </m:ctrlPr>
                        </m:sSubSupPr>
                        <m:e>
                          <m:r>
                            <a:rPr lang="en-US" sz="825" i="1">
                              <a:latin typeface="Cambria Math" charset="0"/>
                              <a:ea typeface="Times New Roman" charset="0"/>
                              <a:cs typeface="Times New Roman" charset="0"/>
                            </a:rPr>
                            <m:t>𝑒</m:t>
                          </m:r>
                          <m:r>
                            <m:rPr>
                              <m:sty m:val="p"/>
                            </m:rPr>
                            <a:rPr lang="en-US" sz="825" baseline="-25000" dirty="0">
                              <a:latin typeface="Cambria Math" charset="0"/>
                              <a:ea typeface="Times New Roman" charset="0"/>
                              <a:cs typeface="Times New Roman" charset="0"/>
                            </a:rPr>
                            <m:t>V</m:t>
                          </m:r>
                          <m:r>
                            <a:rPr lang="en-US" sz="825" baseline="-25000" dirty="0">
                              <a:latin typeface="Cambria Math" charset="0"/>
                              <a:ea typeface="Times New Roman" charset="0"/>
                              <a:cs typeface="Times New Roman" charset="0"/>
                            </a:rPr>
                            <m:t>3</m:t>
                          </m:r>
                        </m:e>
                        <m:sub>
                          <m:r>
                            <a:rPr lang="en-US" sz="825" i="1">
                              <a:latin typeface="Cambria Math" charset="0"/>
                              <a:ea typeface="Times New Roman" charset="0"/>
                              <a:cs typeface="Times New Roman" charset="0"/>
                            </a:rPr>
                            <m:t> </m:t>
                          </m:r>
                        </m:sub>
                        <m:sup>
                          <m:r>
                            <a:rPr lang="en-US" sz="825" i="1">
                              <a:latin typeface="Cambria Math" charset="0"/>
                              <a:ea typeface="Times New Roman" charset="0"/>
                              <a:cs typeface="Times New Roman" charset="0"/>
                            </a:rPr>
                            <m:t>2</m:t>
                          </m:r>
                        </m:sup>
                      </m:sSubSup>
                    </m:oMath>
                  </m:oMathPara>
                </a14:m>
                <a:endParaRPr lang="en-US" sz="825" dirty="0"/>
              </a:p>
            </p:txBody>
          </p:sp>
        </mc:Choice>
        <mc:Fallback xmlns="">
          <p:sp>
            <p:nvSpPr>
              <p:cNvPr id="115" name="TextBox 114">
                <a:extLst>
                  <a:ext uri="{FF2B5EF4-FFF2-40B4-BE49-F238E27FC236}">
                    <a16:creationId xmlns:a16="http://schemas.microsoft.com/office/drawing/2014/main" id="{CCCA0F6F-E07D-DB49-A4FA-4981B61670FF}"/>
                  </a:ext>
                </a:extLst>
              </p:cNvPr>
              <p:cNvSpPr txBox="1">
                <a:spLocks noRot="1" noChangeAspect="1" noMove="1" noResize="1" noEditPoints="1" noAdjustHandles="1" noChangeArrowheads="1" noChangeShapeType="1" noTextEdit="1"/>
              </p:cNvSpPr>
              <p:nvPr/>
            </p:nvSpPr>
            <p:spPr>
              <a:xfrm>
                <a:off x="2439522" y="5898430"/>
                <a:ext cx="267190" cy="126958"/>
              </a:xfrm>
              <a:prstGeom prst="rect">
                <a:avLst/>
              </a:prstGeom>
              <a:blipFill>
                <a:blip r:embed="rId8"/>
                <a:stretch>
                  <a:fillRect t="-5000"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TextBox 115">
                <a:extLst>
                  <a:ext uri="{FF2B5EF4-FFF2-40B4-BE49-F238E27FC236}">
                    <a16:creationId xmlns:a16="http://schemas.microsoft.com/office/drawing/2014/main" id="{26040E80-E195-074C-B1F7-78F6E646DF6F}"/>
                  </a:ext>
                </a:extLst>
              </p:cNvPr>
              <p:cNvSpPr txBox="1"/>
              <p:nvPr/>
            </p:nvSpPr>
            <p:spPr>
              <a:xfrm>
                <a:off x="3278091" y="5895416"/>
                <a:ext cx="267190" cy="12695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825" i="1">
                              <a:latin typeface="Cambria Math" panose="02040503050406030204" pitchFamily="18" charset="0"/>
                              <a:ea typeface="Times New Roman" charset="0"/>
                              <a:cs typeface="Times New Roman" charset="0"/>
                            </a:rPr>
                          </m:ctrlPr>
                        </m:sSubSupPr>
                        <m:e>
                          <m:r>
                            <a:rPr lang="en-US" sz="825" i="1">
                              <a:latin typeface="Cambria Math" charset="0"/>
                              <a:ea typeface="Times New Roman" charset="0"/>
                              <a:cs typeface="Times New Roman" charset="0"/>
                            </a:rPr>
                            <m:t>𝑒</m:t>
                          </m:r>
                          <m:r>
                            <m:rPr>
                              <m:sty m:val="p"/>
                            </m:rPr>
                            <a:rPr lang="en-US" sz="825" baseline="-25000" dirty="0">
                              <a:latin typeface="Cambria Math" charset="0"/>
                              <a:ea typeface="Times New Roman" charset="0"/>
                              <a:cs typeface="Times New Roman" charset="0"/>
                            </a:rPr>
                            <m:t>V</m:t>
                          </m:r>
                          <m:r>
                            <a:rPr lang="en-US" sz="825" baseline="-25000" dirty="0">
                              <a:latin typeface="Cambria Math" charset="0"/>
                              <a:ea typeface="Times New Roman" charset="0"/>
                              <a:cs typeface="Times New Roman" charset="0"/>
                            </a:rPr>
                            <m:t>4</m:t>
                          </m:r>
                        </m:e>
                        <m:sub>
                          <m:r>
                            <a:rPr lang="en-US" sz="825" i="1">
                              <a:latin typeface="Cambria Math" charset="0"/>
                              <a:ea typeface="Times New Roman" charset="0"/>
                              <a:cs typeface="Times New Roman" charset="0"/>
                            </a:rPr>
                            <m:t> </m:t>
                          </m:r>
                        </m:sub>
                        <m:sup>
                          <m:r>
                            <a:rPr lang="en-US" sz="825" i="1">
                              <a:latin typeface="Cambria Math" charset="0"/>
                              <a:ea typeface="Times New Roman" charset="0"/>
                              <a:cs typeface="Times New Roman" charset="0"/>
                            </a:rPr>
                            <m:t>2</m:t>
                          </m:r>
                        </m:sup>
                      </m:sSubSup>
                    </m:oMath>
                  </m:oMathPara>
                </a14:m>
                <a:endParaRPr lang="en-US" sz="825" dirty="0"/>
              </a:p>
            </p:txBody>
          </p:sp>
        </mc:Choice>
        <mc:Fallback xmlns="">
          <p:sp>
            <p:nvSpPr>
              <p:cNvPr id="116" name="TextBox 115">
                <a:extLst>
                  <a:ext uri="{FF2B5EF4-FFF2-40B4-BE49-F238E27FC236}">
                    <a16:creationId xmlns:a16="http://schemas.microsoft.com/office/drawing/2014/main" id="{26040E80-E195-074C-B1F7-78F6E646DF6F}"/>
                  </a:ext>
                </a:extLst>
              </p:cNvPr>
              <p:cNvSpPr txBox="1">
                <a:spLocks noRot="1" noChangeAspect="1" noMove="1" noResize="1" noEditPoints="1" noAdjustHandles="1" noChangeArrowheads="1" noChangeShapeType="1" noTextEdit="1"/>
              </p:cNvSpPr>
              <p:nvPr/>
            </p:nvSpPr>
            <p:spPr>
              <a:xfrm>
                <a:off x="3278091" y="5895416"/>
                <a:ext cx="267190" cy="126958"/>
              </a:xfrm>
              <a:prstGeom prst="rect">
                <a:avLst/>
              </a:prstGeom>
              <a:blipFill>
                <a:blip r:embed="rId9"/>
                <a:stretch>
                  <a:fillRect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B670EDE3-5E42-B945-A3B7-FF84B2817E6E}"/>
                  </a:ext>
                </a:extLst>
              </p:cNvPr>
              <p:cNvSpPr txBox="1"/>
              <p:nvPr/>
            </p:nvSpPr>
            <p:spPr>
              <a:xfrm>
                <a:off x="4020939" y="5887534"/>
                <a:ext cx="267190" cy="12695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825" i="1">
                              <a:latin typeface="Cambria Math" panose="02040503050406030204" pitchFamily="18" charset="0"/>
                              <a:ea typeface="Times New Roman" charset="0"/>
                              <a:cs typeface="Times New Roman" charset="0"/>
                            </a:rPr>
                          </m:ctrlPr>
                        </m:sSubSupPr>
                        <m:e>
                          <m:r>
                            <a:rPr lang="en-US" sz="825" i="1">
                              <a:latin typeface="Cambria Math" charset="0"/>
                              <a:ea typeface="Times New Roman" charset="0"/>
                              <a:cs typeface="Times New Roman" charset="0"/>
                            </a:rPr>
                            <m:t>𝑒</m:t>
                          </m:r>
                          <m:r>
                            <m:rPr>
                              <m:sty m:val="p"/>
                            </m:rPr>
                            <a:rPr lang="en-US" sz="825" baseline="-25000" dirty="0">
                              <a:latin typeface="Cambria Math" charset="0"/>
                              <a:ea typeface="Times New Roman" charset="0"/>
                              <a:cs typeface="Times New Roman" charset="0"/>
                            </a:rPr>
                            <m:t>V</m:t>
                          </m:r>
                          <m:r>
                            <a:rPr lang="en-US" sz="825" baseline="-25000" dirty="0">
                              <a:latin typeface="Cambria Math" charset="0"/>
                              <a:ea typeface="Times New Roman" charset="0"/>
                              <a:cs typeface="Times New Roman" charset="0"/>
                            </a:rPr>
                            <m:t>5</m:t>
                          </m:r>
                        </m:e>
                        <m:sub>
                          <m:r>
                            <a:rPr lang="en-US" sz="825" i="1">
                              <a:latin typeface="Cambria Math" charset="0"/>
                              <a:ea typeface="Times New Roman" charset="0"/>
                              <a:cs typeface="Times New Roman" charset="0"/>
                            </a:rPr>
                            <m:t> </m:t>
                          </m:r>
                        </m:sub>
                        <m:sup>
                          <m:r>
                            <a:rPr lang="en-US" sz="825" i="1">
                              <a:latin typeface="Cambria Math" charset="0"/>
                              <a:ea typeface="Times New Roman" charset="0"/>
                              <a:cs typeface="Times New Roman" charset="0"/>
                            </a:rPr>
                            <m:t>2</m:t>
                          </m:r>
                        </m:sup>
                      </m:sSubSup>
                    </m:oMath>
                  </m:oMathPara>
                </a14:m>
                <a:endParaRPr lang="en-US" sz="825" dirty="0"/>
              </a:p>
            </p:txBody>
          </p:sp>
        </mc:Choice>
        <mc:Fallback xmlns="">
          <p:sp>
            <p:nvSpPr>
              <p:cNvPr id="117" name="TextBox 116">
                <a:extLst>
                  <a:ext uri="{FF2B5EF4-FFF2-40B4-BE49-F238E27FC236}">
                    <a16:creationId xmlns:a16="http://schemas.microsoft.com/office/drawing/2014/main" id="{B670EDE3-5E42-B945-A3B7-FF84B2817E6E}"/>
                  </a:ext>
                </a:extLst>
              </p:cNvPr>
              <p:cNvSpPr txBox="1">
                <a:spLocks noRot="1" noChangeAspect="1" noMove="1" noResize="1" noEditPoints="1" noAdjustHandles="1" noChangeArrowheads="1" noChangeShapeType="1" noTextEdit="1"/>
              </p:cNvSpPr>
              <p:nvPr/>
            </p:nvSpPr>
            <p:spPr>
              <a:xfrm>
                <a:off x="4020939" y="5887534"/>
                <a:ext cx="267190" cy="126958"/>
              </a:xfrm>
              <a:prstGeom prst="rect">
                <a:avLst/>
              </a:prstGeom>
              <a:blipFill>
                <a:blip r:embed="rId10"/>
                <a:stretch>
                  <a:fillRect t="-4762" b="-9524"/>
                </a:stretch>
              </a:blipFill>
            </p:spPr>
            <p:txBody>
              <a:bodyPr/>
              <a:lstStyle/>
              <a:p>
                <a:r>
                  <a:rPr lang="en-US">
                    <a:noFill/>
                  </a:rPr>
                  <a:t> </a:t>
                </a:r>
              </a:p>
            </p:txBody>
          </p:sp>
        </mc:Fallback>
      </mc:AlternateContent>
      <p:sp>
        <p:nvSpPr>
          <p:cNvPr id="123" name="TextBox 122">
            <a:extLst>
              <a:ext uri="{FF2B5EF4-FFF2-40B4-BE49-F238E27FC236}">
                <a16:creationId xmlns:a16="http://schemas.microsoft.com/office/drawing/2014/main" id="{E1B8EC44-D55A-8E43-99DE-09DC90B7BD16}"/>
              </a:ext>
            </a:extLst>
          </p:cNvPr>
          <p:cNvSpPr txBox="1"/>
          <p:nvPr/>
        </p:nvSpPr>
        <p:spPr>
          <a:xfrm>
            <a:off x="1976119" y="4078638"/>
            <a:ext cx="417330" cy="219291"/>
          </a:xfrm>
          <a:prstGeom prst="rect">
            <a:avLst/>
          </a:prstGeom>
          <a:solidFill>
            <a:schemeClr val="bg1"/>
          </a:solidFill>
          <a:ln>
            <a:noFill/>
          </a:ln>
        </p:spPr>
        <p:txBody>
          <a:bodyPr wrap="square" rtlCol="0">
            <a:spAutoFit/>
          </a:bodyPr>
          <a:lstStyle/>
          <a:p>
            <a:r>
              <a:rPr lang="el-GR" sz="825" dirty="0">
                <a:latin typeface="Times New Roman" charset="0"/>
                <a:ea typeface="Times New Roman" charset="0"/>
                <a:cs typeface="Times New Roman" charset="0"/>
              </a:rPr>
              <a:t> λ</a:t>
            </a:r>
            <a:r>
              <a:rPr lang="en-US" sz="825" baseline="-25000" dirty="0">
                <a:latin typeface="Times New Roman" charset="0"/>
                <a:ea typeface="Times New Roman" charset="0"/>
                <a:cs typeface="Times New Roman" charset="0"/>
              </a:rPr>
              <a:t>V1</a:t>
            </a:r>
            <a:r>
              <a:rPr lang="el-GR" sz="825" dirty="0">
                <a:latin typeface="Times New Roman" charset="0"/>
                <a:ea typeface="Times New Roman" charset="0"/>
                <a:cs typeface="Times New Roman" charset="0"/>
              </a:rPr>
              <a:t> </a:t>
            </a:r>
            <a:endParaRPr lang="en-US" sz="825" dirty="0">
              <a:latin typeface="Times New Roman" charset="0"/>
              <a:ea typeface="Times New Roman" charset="0"/>
              <a:cs typeface="Times New Roman" charset="0"/>
            </a:endParaRPr>
          </a:p>
        </p:txBody>
      </p:sp>
      <p:sp>
        <p:nvSpPr>
          <p:cNvPr id="124" name="TextBox 123">
            <a:extLst>
              <a:ext uri="{FF2B5EF4-FFF2-40B4-BE49-F238E27FC236}">
                <a16:creationId xmlns:a16="http://schemas.microsoft.com/office/drawing/2014/main" id="{E122C51C-33C7-6B43-BE7B-DAEE73BDF300}"/>
              </a:ext>
            </a:extLst>
          </p:cNvPr>
          <p:cNvSpPr txBox="1"/>
          <p:nvPr/>
        </p:nvSpPr>
        <p:spPr>
          <a:xfrm>
            <a:off x="2173655" y="4267828"/>
            <a:ext cx="390060" cy="219291"/>
          </a:xfrm>
          <a:prstGeom prst="rect">
            <a:avLst/>
          </a:prstGeom>
          <a:solidFill>
            <a:schemeClr val="bg1"/>
          </a:solidFill>
          <a:ln>
            <a:noFill/>
          </a:ln>
        </p:spPr>
        <p:txBody>
          <a:bodyPr wrap="square" rtlCol="0">
            <a:spAutoFit/>
          </a:bodyPr>
          <a:lstStyle/>
          <a:p>
            <a:r>
              <a:rPr lang="el-GR" sz="825" dirty="0">
                <a:latin typeface="Times New Roman" charset="0"/>
                <a:ea typeface="Times New Roman" charset="0"/>
                <a:cs typeface="Times New Roman" charset="0"/>
              </a:rPr>
              <a:t> λ</a:t>
            </a:r>
            <a:r>
              <a:rPr lang="en-US" sz="825" baseline="-25000" dirty="0">
                <a:latin typeface="Times New Roman" charset="0"/>
                <a:ea typeface="Times New Roman" charset="0"/>
                <a:cs typeface="Times New Roman" charset="0"/>
              </a:rPr>
              <a:t>V2</a:t>
            </a:r>
            <a:r>
              <a:rPr lang="el-GR" sz="825" dirty="0">
                <a:latin typeface="Times New Roman" charset="0"/>
                <a:ea typeface="Times New Roman" charset="0"/>
                <a:cs typeface="Times New Roman" charset="0"/>
              </a:rPr>
              <a:t> </a:t>
            </a:r>
            <a:endParaRPr lang="en-US" sz="825" dirty="0">
              <a:latin typeface="Times New Roman" charset="0"/>
              <a:ea typeface="Times New Roman" charset="0"/>
              <a:cs typeface="Times New Roman" charset="0"/>
            </a:endParaRPr>
          </a:p>
        </p:txBody>
      </p:sp>
      <p:sp>
        <p:nvSpPr>
          <p:cNvPr id="125" name="TextBox 124">
            <a:extLst>
              <a:ext uri="{FF2B5EF4-FFF2-40B4-BE49-F238E27FC236}">
                <a16:creationId xmlns:a16="http://schemas.microsoft.com/office/drawing/2014/main" id="{CF29B700-C2F2-7C4D-BD61-394CC2C1FFDB}"/>
              </a:ext>
            </a:extLst>
          </p:cNvPr>
          <p:cNvSpPr txBox="1"/>
          <p:nvPr/>
        </p:nvSpPr>
        <p:spPr>
          <a:xfrm>
            <a:off x="2479698" y="4290085"/>
            <a:ext cx="403972" cy="219291"/>
          </a:xfrm>
          <a:prstGeom prst="rect">
            <a:avLst/>
          </a:prstGeom>
          <a:solidFill>
            <a:schemeClr val="bg1"/>
          </a:solidFill>
          <a:ln>
            <a:noFill/>
          </a:ln>
        </p:spPr>
        <p:txBody>
          <a:bodyPr wrap="square" rtlCol="0">
            <a:spAutoFit/>
          </a:bodyPr>
          <a:lstStyle/>
          <a:p>
            <a:r>
              <a:rPr lang="el-GR" sz="825" dirty="0">
                <a:latin typeface="Times New Roman" charset="0"/>
                <a:ea typeface="Times New Roman" charset="0"/>
                <a:cs typeface="Times New Roman" charset="0"/>
              </a:rPr>
              <a:t> λ</a:t>
            </a:r>
            <a:r>
              <a:rPr lang="en-US" sz="825" baseline="-25000" dirty="0">
                <a:latin typeface="Times New Roman" charset="0"/>
                <a:ea typeface="Times New Roman" charset="0"/>
                <a:cs typeface="Times New Roman" charset="0"/>
              </a:rPr>
              <a:t>V3</a:t>
            </a:r>
            <a:r>
              <a:rPr lang="el-GR" sz="825" dirty="0">
                <a:latin typeface="Times New Roman" charset="0"/>
                <a:ea typeface="Times New Roman" charset="0"/>
                <a:cs typeface="Times New Roman" charset="0"/>
              </a:rPr>
              <a:t> </a:t>
            </a:r>
            <a:endParaRPr lang="en-US" sz="825" dirty="0">
              <a:latin typeface="Times New Roman" charset="0"/>
              <a:ea typeface="Times New Roman" charset="0"/>
              <a:cs typeface="Times New Roman" charset="0"/>
            </a:endParaRPr>
          </a:p>
        </p:txBody>
      </p:sp>
      <p:sp>
        <p:nvSpPr>
          <p:cNvPr id="126" name="TextBox 125">
            <a:extLst>
              <a:ext uri="{FF2B5EF4-FFF2-40B4-BE49-F238E27FC236}">
                <a16:creationId xmlns:a16="http://schemas.microsoft.com/office/drawing/2014/main" id="{27FCE9B0-CFE1-334D-B1B6-B1F145345878}"/>
              </a:ext>
            </a:extLst>
          </p:cNvPr>
          <p:cNvSpPr txBox="1"/>
          <p:nvPr/>
        </p:nvSpPr>
        <p:spPr>
          <a:xfrm>
            <a:off x="2785740" y="4295650"/>
            <a:ext cx="444220" cy="219291"/>
          </a:xfrm>
          <a:prstGeom prst="rect">
            <a:avLst/>
          </a:prstGeom>
          <a:solidFill>
            <a:schemeClr val="bg1"/>
          </a:solidFill>
          <a:ln>
            <a:noFill/>
          </a:ln>
        </p:spPr>
        <p:txBody>
          <a:bodyPr wrap="square" rtlCol="0">
            <a:spAutoFit/>
          </a:bodyPr>
          <a:lstStyle/>
          <a:p>
            <a:r>
              <a:rPr lang="el-GR" sz="825" dirty="0">
                <a:latin typeface="Times New Roman" charset="0"/>
                <a:ea typeface="Times New Roman" charset="0"/>
                <a:cs typeface="Times New Roman" charset="0"/>
              </a:rPr>
              <a:t> λ</a:t>
            </a:r>
            <a:r>
              <a:rPr lang="en-US" sz="825" baseline="-25000" dirty="0">
                <a:latin typeface="Times New Roman" charset="0"/>
                <a:ea typeface="Times New Roman" charset="0"/>
                <a:cs typeface="Times New Roman" charset="0"/>
              </a:rPr>
              <a:t>V4</a:t>
            </a:r>
            <a:r>
              <a:rPr lang="el-GR" sz="825" dirty="0">
                <a:latin typeface="Times New Roman" charset="0"/>
                <a:ea typeface="Times New Roman" charset="0"/>
                <a:cs typeface="Times New Roman" charset="0"/>
              </a:rPr>
              <a:t> </a:t>
            </a:r>
            <a:endParaRPr lang="en-US" sz="825" dirty="0">
              <a:latin typeface="Times New Roman" charset="0"/>
              <a:ea typeface="Times New Roman" charset="0"/>
              <a:cs typeface="Times New Roman" charset="0"/>
            </a:endParaRPr>
          </a:p>
        </p:txBody>
      </p:sp>
      <p:sp>
        <p:nvSpPr>
          <p:cNvPr id="127" name="TextBox 126">
            <a:extLst>
              <a:ext uri="{FF2B5EF4-FFF2-40B4-BE49-F238E27FC236}">
                <a16:creationId xmlns:a16="http://schemas.microsoft.com/office/drawing/2014/main" id="{08229AF4-A2AF-8247-A274-692E1018C6A8}"/>
              </a:ext>
            </a:extLst>
          </p:cNvPr>
          <p:cNvSpPr txBox="1"/>
          <p:nvPr/>
        </p:nvSpPr>
        <p:spPr>
          <a:xfrm>
            <a:off x="2966584" y="4150976"/>
            <a:ext cx="422894" cy="219291"/>
          </a:xfrm>
          <a:prstGeom prst="rect">
            <a:avLst/>
          </a:prstGeom>
          <a:solidFill>
            <a:schemeClr val="bg1"/>
          </a:solidFill>
          <a:ln>
            <a:noFill/>
          </a:ln>
        </p:spPr>
        <p:txBody>
          <a:bodyPr wrap="square" rtlCol="0">
            <a:spAutoFit/>
          </a:bodyPr>
          <a:lstStyle/>
          <a:p>
            <a:r>
              <a:rPr lang="el-GR" sz="825" dirty="0">
                <a:latin typeface="Times New Roman" charset="0"/>
                <a:ea typeface="Times New Roman" charset="0"/>
                <a:cs typeface="Times New Roman" charset="0"/>
              </a:rPr>
              <a:t> λ</a:t>
            </a:r>
            <a:r>
              <a:rPr lang="en-US" sz="825" baseline="-25000" dirty="0">
                <a:latin typeface="Times New Roman" charset="0"/>
                <a:ea typeface="Times New Roman" charset="0"/>
                <a:cs typeface="Times New Roman" charset="0"/>
              </a:rPr>
              <a:t>V5</a:t>
            </a:r>
            <a:r>
              <a:rPr lang="el-GR" sz="825" dirty="0">
                <a:latin typeface="Times New Roman" charset="0"/>
                <a:ea typeface="Times New Roman" charset="0"/>
                <a:cs typeface="Times New Roman" charset="0"/>
              </a:rPr>
              <a:t> </a:t>
            </a:r>
            <a:endParaRPr lang="en-US" sz="825" dirty="0">
              <a:latin typeface="Times New Roman" charset="0"/>
              <a:ea typeface="Times New Roman" charset="0"/>
              <a:cs typeface="Times New Roman" charset="0"/>
            </a:endParaRPr>
          </a:p>
        </p:txBody>
      </p:sp>
      <p:sp>
        <p:nvSpPr>
          <p:cNvPr id="133" name="Oval 132">
            <a:extLst>
              <a:ext uri="{FF2B5EF4-FFF2-40B4-BE49-F238E27FC236}">
                <a16:creationId xmlns:a16="http://schemas.microsoft.com/office/drawing/2014/main" id="{5C359106-6375-F147-9017-C21AFE27394F}"/>
              </a:ext>
            </a:extLst>
          </p:cNvPr>
          <p:cNvSpPr/>
          <p:nvPr/>
        </p:nvSpPr>
        <p:spPr>
          <a:xfrm>
            <a:off x="6598414" y="3663536"/>
            <a:ext cx="412871" cy="412871"/>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i="1" dirty="0">
                <a:solidFill>
                  <a:schemeClr val="tx1"/>
                </a:solidFill>
                <a:latin typeface="Times New Roman" charset="0"/>
                <a:ea typeface="Times New Roman" charset="0"/>
                <a:cs typeface="Times New Roman" charset="0"/>
              </a:rPr>
              <a:t>F</a:t>
            </a:r>
            <a:r>
              <a:rPr lang="en-US" sz="825" i="1" baseline="-25000" dirty="0">
                <a:solidFill>
                  <a:schemeClr val="tx1"/>
                </a:solidFill>
                <a:latin typeface="Times New Roman" charset="0"/>
                <a:ea typeface="Times New Roman" charset="0"/>
                <a:cs typeface="Times New Roman" charset="0"/>
              </a:rPr>
              <a:t>G</a:t>
            </a:r>
            <a:endParaRPr lang="en-US" sz="825" i="1" dirty="0">
              <a:solidFill>
                <a:schemeClr val="tx1"/>
              </a:solidFill>
              <a:latin typeface="Times New Roman" charset="0"/>
              <a:ea typeface="Times New Roman" charset="0"/>
              <a:cs typeface="Times New Roman" charset="0"/>
            </a:endParaRPr>
          </a:p>
        </p:txBody>
      </p:sp>
      <p:cxnSp>
        <p:nvCxnSpPr>
          <p:cNvPr id="134" name="Straight Arrow Connector 133">
            <a:extLst>
              <a:ext uri="{FF2B5EF4-FFF2-40B4-BE49-F238E27FC236}">
                <a16:creationId xmlns:a16="http://schemas.microsoft.com/office/drawing/2014/main" id="{00030B31-178F-074B-80FE-4CE99D9924BC}"/>
              </a:ext>
            </a:extLst>
          </p:cNvPr>
          <p:cNvCxnSpPr/>
          <p:nvPr/>
        </p:nvCxnSpPr>
        <p:spPr>
          <a:xfrm flipH="1">
            <a:off x="5335294" y="3972360"/>
            <a:ext cx="1277583" cy="92369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5" name="Oval 134">
            <a:extLst>
              <a:ext uri="{FF2B5EF4-FFF2-40B4-BE49-F238E27FC236}">
                <a16:creationId xmlns:a16="http://schemas.microsoft.com/office/drawing/2014/main" id="{9E5373DA-E629-FE40-AADC-C472F770CEE5}"/>
              </a:ext>
            </a:extLst>
          </p:cNvPr>
          <p:cNvSpPr/>
          <p:nvPr/>
        </p:nvSpPr>
        <p:spPr>
          <a:xfrm>
            <a:off x="5179491" y="5444144"/>
            <a:ext cx="278220" cy="2503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tx1"/>
              </a:solidFill>
              <a:latin typeface="Times New Roman" charset="0"/>
              <a:ea typeface="Times New Roman" charset="0"/>
              <a:cs typeface="Times New Roman" charset="0"/>
            </a:endParaRPr>
          </a:p>
        </p:txBody>
      </p:sp>
      <p:cxnSp>
        <p:nvCxnSpPr>
          <p:cNvPr id="136" name="Straight Arrow Connector 135">
            <a:extLst>
              <a:ext uri="{FF2B5EF4-FFF2-40B4-BE49-F238E27FC236}">
                <a16:creationId xmlns:a16="http://schemas.microsoft.com/office/drawing/2014/main" id="{B227CE0F-E465-A143-8F10-6606F2A7459F}"/>
              </a:ext>
            </a:extLst>
          </p:cNvPr>
          <p:cNvCxnSpPr/>
          <p:nvPr/>
        </p:nvCxnSpPr>
        <p:spPr>
          <a:xfrm flipV="1">
            <a:off x="5318601" y="5221568"/>
            <a:ext cx="0" cy="22257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7" name="Curved Connector 136">
            <a:extLst>
              <a:ext uri="{FF2B5EF4-FFF2-40B4-BE49-F238E27FC236}">
                <a16:creationId xmlns:a16="http://schemas.microsoft.com/office/drawing/2014/main" id="{AEFE6F34-02CD-4040-ADAD-16A5F5A15AD3}"/>
              </a:ext>
            </a:extLst>
          </p:cNvPr>
          <p:cNvCxnSpPr/>
          <p:nvPr/>
        </p:nvCxnSpPr>
        <p:spPr>
          <a:xfrm rot="5400000">
            <a:off x="5318602" y="5559507"/>
            <a:ext cx="4637" cy="196732"/>
          </a:xfrm>
          <a:prstGeom prst="curvedConnector3">
            <a:avLst>
              <a:gd name="adj1" fmla="val 2590811"/>
            </a:avLst>
          </a:prstGeom>
          <a:ln w="63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55D8C1F5-662B-7447-B503-C1FC2CF80511}"/>
              </a:ext>
            </a:extLst>
          </p:cNvPr>
          <p:cNvCxnSpPr/>
          <p:nvPr/>
        </p:nvCxnSpPr>
        <p:spPr>
          <a:xfrm flipH="1">
            <a:off x="5975201" y="4032637"/>
            <a:ext cx="683677" cy="85228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40" name="Oval 139">
            <a:extLst>
              <a:ext uri="{FF2B5EF4-FFF2-40B4-BE49-F238E27FC236}">
                <a16:creationId xmlns:a16="http://schemas.microsoft.com/office/drawing/2014/main" id="{C03681E4-6352-D44A-8EEF-A00FA9A1D2CE}"/>
              </a:ext>
            </a:extLst>
          </p:cNvPr>
          <p:cNvSpPr/>
          <p:nvPr/>
        </p:nvSpPr>
        <p:spPr>
          <a:xfrm>
            <a:off x="5819397" y="5444144"/>
            <a:ext cx="278220" cy="2503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tx1"/>
              </a:solidFill>
              <a:latin typeface="Times New Roman" charset="0"/>
              <a:ea typeface="Times New Roman" charset="0"/>
              <a:cs typeface="Times New Roman" charset="0"/>
            </a:endParaRPr>
          </a:p>
        </p:txBody>
      </p:sp>
      <p:cxnSp>
        <p:nvCxnSpPr>
          <p:cNvPr id="141" name="Straight Arrow Connector 140">
            <a:extLst>
              <a:ext uri="{FF2B5EF4-FFF2-40B4-BE49-F238E27FC236}">
                <a16:creationId xmlns:a16="http://schemas.microsoft.com/office/drawing/2014/main" id="{D6603CB0-F712-6E4B-BD98-D987F11C95B3}"/>
              </a:ext>
            </a:extLst>
          </p:cNvPr>
          <p:cNvCxnSpPr/>
          <p:nvPr/>
        </p:nvCxnSpPr>
        <p:spPr>
          <a:xfrm flipV="1">
            <a:off x="5958507" y="5221568"/>
            <a:ext cx="0" cy="22257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2" name="Curved Connector 141">
            <a:extLst>
              <a:ext uri="{FF2B5EF4-FFF2-40B4-BE49-F238E27FC236}">
                <a16:creationId xmlns:a16="http://schemas.microsoft.com/office/drawing/2014/main" id="{C056CCE7-FF75-244A-A1B6-4B6093DED376}"/>
              </a:ext>
            </a:extLst>
          </p:cNvPr>
          <p:cNvCxnSpPr/>
          <p:nvPr/>
        </p:nvCxnSpPr>
        <p:spPr>
          <a:xfrm rot="5400000">
            <a:off x="5958508" y="5559507"/>
            <a:ext cx="4637" cy="196732"/>
          </a:xfrm>
          <a:prstGeom prst="curvedConnector3">
            <a:avLst>
              <a:gd name="adj1" fmla="val 2590811"/>
            </a:avLst>
          </a:prstGeom>
          <a:ln w="63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0342B7B3-84CD-744D-885D-F4C82E7F7321}"/>
              </a:ext>
            </a:extLst>
          </p:cNvPr>
          <p:cNvCxnSpPr/>
          <p:nvPr/>
        </p:nvCxnSpPr>
        <p:spPr>
          <a:xfrm flipH="1">
            <a:off x="6779257" y="4093101"/>
            <a:ext cx="25592" cy="81407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45" name="Oval 144">
            <a:extLst>
              <a:ext uri="{FF2B5EF4-FFF2-40B4-BE49-F238E27FC236}">
                <a16:creationId xmlns:a16="http://schemas.microsoft.com/office/drawing/2014/main" id="{5568DE5E-6248-7145-9BB7-C921652E48CE}"/>
              </a:ext>
            </a:extLst>
          </p:cNvPr>
          <p:cNvSpPr/>
          <p:nvPr/>
        </p:nvSpPr>
        <p:spPr>
          <a:xfrm>
            <a:off x="6626236" y="5444144"/>
            <a:ext cx="303416" cy="2503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tx1"/>
              </a:solidFill>
              <a:latin typeface="Times New Roman" charset="0"/>
              <a:ea typeface="Times New Roman" charset="0"/>
              <a:cs typeface="Times New Roman" charset="0"/>
            </a:endParaRPr>
          </a:p>
        </p:txBody>
      </p:sp>
      <p:cxnSp>
        <p:nvCxnSpPr>
          <p:cNvPr id="146" name="Straight Arrow Connector 145">
            <a:extLst>
              <a:ext uri="{FF2B5EF4-FFF2-40B4-BE49-F238E27FC236}">
                <a16:creationId xmlns:a16="http://schemas.microsoft.com/office/drawing/2014/main" id="{C14DF30E-EE9F-EB43-8D4E-B4405857587C}"/>
              </a:ext>
            </a:extLst>
          </p:cNvPr>
          <p:cNvCxnSpPr/>
          <p:nvPr/>
        </p:nvCxnSpPr>
        <p:spPr>
          <a:xfrm flipV="1">
            <a:off x="6765346" y="5221568"/>
            <a:ext cx="0" cy="22257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7" name="Curved Connector 146">
            <a:extLst>
              <a:ext uri="{FF2B5EF4-FFF2-40B4-BE49-F238E27FC236}">
                <a16:creationId xmlns:a16="http://schemas.microsoft.com/office/drawing/2014/main" id="{DB707744-3441-3A4B-B7BF-8ABE94FC723C}"/>
              </a:ext>
            </a:extLst>
          </p:cNvPr>
          <p:cNvCxnSpPr/>
          <p:nvPr/>
        </p:nvCxnSpPr>
        <p:spPr>
          <a:xfrm rot="5400000">
            <a:off x="6777928" y="5570673"/>
            <a:ext cx="4637" cy="196732"/>
          </a:xfrm>
          <a:prstGeom prst="curvedConnector3">
            <a:avLst>
              <a:gd name="adj1" fmla="val 2590811"/>
            </a:avLst>
          </a:prstGeom>
          <a:ln w="63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25ABA61F-DCD6-7140-8F7C-2D4B5D24C70E}"/>
              </a:ext>
            </a:extLst>
          </p:cNvPr>
          <p:cNvCxnSpPr/>
          <p:nvPr/>
        </p:nvCxnSpPr>
        <p:spPr>
          <a:xfrm>
            <a:off x="6904456" y="4053044"/>
            <a:ext cx="706679" cy="83466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0" name="Oval 149">
            <a:extLst>
              <a:ext uri="{FF2B5EF4-FFF2-40B4-BE49-F238E27FC236}">
                <a16:creationId xmlns:a16="http://schemas.microsoft.com/office/drawing/2014/main" id="{FD9A9F26-F33D-0642-A4AF-23C5A958B679}"/>
              </a:ext>
            </a:extLst>
          </p:cNvPr>
          <p:cNvSpPr/>
          <p:nvPr/>
        </p:nvSpPr>
        <p:spPr>
          <a:xfrm>
            <a:off x="7468696" y="5444144"/>
            <a:ext cx="270419" cy="2503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tx1"/>
              </a:solidFill>
              <a:latin typeface="Times New Roman" charset="0"/>
              <a:ea typeface="Times New Roman" charset="0"/>
              <a:cs typeface="Times New Roman" charset="0"/>
            </a:endParaRPr>
          </a:p>
        </p:txBody>
      </p:sp>
      <p:cxnSp>
        <p:nvCxnSpPr>
          <p:cNvPr id="151" name="Straight Arrow Connector 150">
            <a:extLst>
              <a:ext uri="{FF2B5EF4-FFF2-40B4-BE49-F238E27FC236}">
                <a16:creationId xmlns:a16="http://schemas.microsoft.com/office/drawing/2014/main" id="{D36FD748-B304-994A-A9E3-62241A4CE2C9}"/>
              </a:ext>
            </a:extLst>
          </p:cNvPr>
          <p:cNvCxnSpPr/>
          <p:nvPr/>
        </p:nvCxnSpPr>
        <p:spPr>
          <a:xfrm flipV="1">
            <a:off x="7600006" y="5221568"/>
            <a:ext cx="0" cy="22257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2" name="Curved Connector 151">
            <a:extLst>
              <a:ext uri="{FF2B5EF4-FFF2-40B4-BE49-F238E27FC236}">
                <a16:creationId xmlns:a16="http://schemas.microsoft.com/office/drawing/2014/main" id="{D7A17469-23EF-6A43-AE75-7FBF54BC4A4C}"/>
              </a:ext>
            </a:extLst>
          </p:cNvPr>
          <p:cNvCxnSpPr/>
          <p:nvPr/>
        </p:nvCxnSpPr>
        <p:spPr>
          <a:xfrm rot="5400000">
            <a:off x="7600006" y="5559507"/>
            <a:ext cx="4637" cy="196732"/>
          </a:xfrm>
          <a:prstGeom prst="curvedConnector3">
            <a:avLst>
              <a:gd name="adj1" fmla="val 2590811"/>
            </a:avLst>
          </a:prstGeom>
          <a:ln w="63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075C205F-C513-2545-ADE5-51D5B8759E69}"/>
              </a:ext>
            </a:extLst>
          </p:cNvPr>
          <p:cNvCxnSpPr/>
          <p:nvPr/>
        </p:nvCxnSpPr>
        <p:spPr>
          <a:xfrm>
            <a:off x="7005167" y="3947320"/>
            <a:ext cx="1327949" cy="9403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5" name="Oval 154">
            <a:extLst>
              <a:ext uri="{FF2B5EF4-FFF2-40B4-BE49-F238E27FC236}">
                <a16:creationId xmlns:a16="http://schemas.microsoft.com/office/drawing/2014/main" id="{6DA466A6-B3B6-D147-96DA-2410B0CA06C1}"/>
              </a:ext>
            </a:extLst>
          </p:cNvPr>
          <p:cNvSpPr/>
          <p:nvPr/>
        </p:nvSpPr>
        <p:spPr>
          <a:xfrm>
            <a:off x="8184268" y="5444144"/>
            <a:ext cx="306042" cy="2503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tx1"/>
              </a:solidFill>
              <a:latin typeface="Times New Roman" charset="0"/>
              <a:ea typeface="Times New Roman" charset="0"/>
              <a:cs typeface="Times New Roman" charset="0"/>
            </a:endParaRPr>
          </a:p>
        </p:txBody>
      </p:sp>
      <p:cxnSp>
        <p:nvCxnSpPr>
          <p:cNvPr id="156" name="Curved Connector 155">
            <a:extLst>
              <a:ext uri="{FF2B5EF4-FFF2-40B4-BE49-F238E27FC236}">
                <a16:creationId xmlns:a16="http://schemas.microsoft.com/office/drawing/2014/main" id="{19AAC867-F161-FF48-89A9-6B8A045960F3}"/>
              </a:ext>
            </a:extLst>
          </p:cNvPr>
          <p:cNvCxnSpPr/>
          <p:nvPr/>
        </p:nvCxnSpPr>
        <p:spPr>
          <a:xfrm rot="5400000">
            <a:off x="8340072" y="5567854"/>
            <a:ext cx="4637" cy="196732"/>
          </a:xfrm>
          <a:prstGeom prst="curvedConnector3">
            <a:avLst>
              <a:gd name="adj1" fmla="val 2590811"/>
            </a:avLst>
          </a:prstGeom>
          <a:ln w="63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0144EEFC-8481-1F47-B0B9-E7F42AD1DC08}"/>
              </a:ext>
            </a:extLst>
          </p:cNvPr>
          <p:cNvSpPr txBox="1"/>
          <p:nvPr/>
        </p:nvSpPr>
        <p:spPr>
          <a:xfrm>
            <a:off x="8156447" y="5839218"/>
            <a:ext cx="184731" cy="219291"/>
          </a:xfrm>
          <a:prstGeom prst="rect">
            <a:avLst/>
          </a:prstGeom>
          <a:solidFill>
            <a:schemeClr val="bg1"/>
          </a:solidFill>
        </p:spPr>
        <p:txBody>
          <a:bodyPr wrap="none" rtlCol="0">
            <a:spAutoFit/>
          </a:bodyPr>
          <a:lstStyle/>
          <a:p>
            <a:endParaRPr lang="en-US" sz="825" dirty="0">
              <a:latin typeface="Times New Roman" charset="0"/>
              <a:ea typeface="Times New Roman" charset="0"/>
              <a:cs typeface="Times New Roman" charset="0"/>
            </a:endParaRPr>
          </a:p>
        </p:txBody>
      </p:sp>
      <p:sp>
        <p:nvSpPr>
          <p:cNvPr id="158" name="Oval 157">
            <a:extLst>
              <a:ext uri="{FF2B5EF4-FFF2-40B4-BE49-F238E27FC236}">
                <a16:creationId xmlns:a16="http://schemas.microsoft.com/office/drawing/2014/main" id="{6FFB9948-9E43-664F-AA1D-0B53B480EA9C}"/>
              </a:ext>
            </a:extLst>
          </p:cNvPr>
          <p:cNvSpPr/>
          <p:nvPr/>
        </p:nvSpPr>
        <p:spPr>
          <a:xfrm>
            <a:off x="5160015" y="4879357"/>
            <a:ext cx="350558" cy="3505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tx1"/>
              </a:solidFill>
              <a:latin typeface="Times New Roman" charset="0"/>
              <a:ea typeface="Times New Roman" charset="0"/>
              <a:cs typeface="Times New Roman" charset="0"/>
            </a:endParaRPr>
          </a:p>
        </p:txBody>
      </p:sp>
      <p:sp>
        <p:nvSpPr>
          <p:cNvPr id="159" name="Oval 158">
            <a:extLst>
              <a:ext uri="{FF2B5EF4-FFF2-40B4-BE49-F238E27FC236}">
                <a16:creationId xmlns:a16="http://schemas.microsoft.com/office/drawing/2014/main" id="{83D49DAA-B8FB-E746-BFC7-F24BD23237D5}"/>
              </a:ext>
            </a:extLst>
          </p:cNvPr>
          <p:cNvSpPr/>
          <p:nvPr/>
        </p:nvSpPr>
        <p:spPr>
          <a:xfrm>
            <a:off x="5799922" y="4868229"/>
            <a:ext cx="350558" cy="3505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tx1"/>
              </a:solidFill>
              <a:latin typeface="Times New Roman" charset="0"/>
              <a:ea typeface="Times New Roman" charset="0"/>
              <a:cs typeface="Times New Roman" charset="0"/>
            </a:endParaRPr>
          </a:p>
        </p:txBody>
      </p:sp>
      <p:sp>
        <p:nvSpPr>
          <p:cNvPr id="160" name="Oval 159">
            <a:extLst>
              <a:ext uri="{FF2B5EF4-FFF2-40B4-BE49-F238E27FC236}">
                <a16:creationId xmlns:a16="http://schemas.microsoft.com/office/drawing/2014/main" id="{D8E6FD60-EF04-6A4C-95A5-75E36BAB5358}"/>
              </a:ext>
            </a:extLst>
          </p:cNvPr>
          <p:cNvSpPr/>
          <p:nvPr/>
        </p:nvSpPr>
        <p:spPr>
          <a:xfrm>
            <a:off x="6603978" y="4890486"/>
            <a:ext cx="350558" cy="3505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tx1"/>
              </a:solidFill>
              <a:latin typeface="Times New Roman" charset="0"/>
              <a:ea typeface="Times New Roman" charset="0"/>
              <a:cs typeface="Times New Roman" charset="0"/>
            </a:endParaRPr>
          </a:p>
        </p:txBody>
      </p:sp>
      <p:sp>
        <p:nvSpPr>
          <p:cNvPr id="161" name="Oval 160">
            <a:extLst>
              <a:ext uri="{FF2B5EF4-FFF2-40B4-BE49-F238E27FC236}">
                <a16:creationId xmlns:a16="http://schemas.microsoft.com/office/drawing/2014/main" id="{608938DB-0F0E-8B47-A4AB-B32ACF40DED4}"/>
              </a:ext>
            </a:extLst>
          </p:cNvPr>
          <p:cNvSpPr/>
          <p:nvPr/>
        </p:nvSpPr>
        <p:spPr>
          <a:xfrm>
            <a:off x="7399688" y="4887704"/>
            <a:ext cx="370033" cy="3505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tx1"/>
              </a:solidFill>
              <a:latin typeface="Times New Roman" charset="0"/>
              <a:ea typeface="Times New Roman" charset="0"/>
              <a:cs typeface="Times New Roman" charset="0"/>
            </a:endParaRPr>
          </a:p>
        </p:txBody>
      </p:sp>
      <p:sp>
        <p:nvSpPr>
          <p:cNvPr id="162" name="Oval 161">
            <a:extLst>
              <a:ext uri="{FF2B5EF4-FFF2-40B4-BE49-F238E27FC236}">
                <a16:creationId xmlns:a16="http://schemas.microsoft.com/office/drawing/2014/main" id="{86DAD487-3171-DF45-A3FE-7E44D8C92047}"/>
              </a:ext>
            </a:extLst>
          </p:cNvPr>
          <p:cNvSpPr/>
          <p:nvPr/>
        </p:nvSpPr>
        <p:spPr>
          <a:xfrm>
            <a:off x="8150881" y="4887704"/>
            <a:ext cx="364469" cy="3505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tx1"/>
              </a:solidFill>
              <a:latin typeface="Times New Roman" charset="0"/>
              <a:ea typeface="Times New Roman" charset="0"/>
              <a:cs typeface="Times New Roman" charset="0"/>
            </a:endParaRPr>
          </a:p>
        </p:txBody>
      </p:sp>
      <p:sp>
        <p:nvSpPr>
          <p:cNvPr id="163" name="Rectangle 162">
            <a:extLst>
              <a:ext uri="{FF2B5EF4-FFF2-40B4-BE49-F238E27FC236}">
                <a16:creationId xmlns:a16="http://schemas.microsoft.com/office/drawing/2014/main" id="{1860EBC4-4F52-0B4A-A777-09F800265F28}"/>
              </a:ext>
            </a:extLst>
          </p:cNvPr>
          <p:cNvSpPr/>
          <p:nvPr/>
        </p:nvSpPr>
        <p:spPr>
          <a:xfrm>
            <a:off x="5043163" y="3710833"/>
            <a:ext cx="434024" cy="358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25" dirty="0" err="1">
                <a:solidFill>
                  <a:schemeClr val="tx1"/>
                </a:solidFill>
                <a:latin typeface="Times New Roman" charset="0"/>
                <a:ea typeface="Times New Roman" charset="0"/>
                <a:cs typeface="Times New Roman" charset="0"/>
              </a:rPr>
              <a:t>SNP</a:t>
            </a:r>
            <a:r>
              <a:rPr lang="en-US" sz="825" baseline="-25000" dirty="0" err="1">
                <a:solidFill>
                  <a:schemeClr val="tx1"/>
                </a:solidFill>
                <a:latin typeface="Times New Roman" charset="0"/>
                <a:ea typeface="Times New Roman" charset="0"/>
                <a:cs typeface="Times New Roman" charset="0"/>
              </a:rPr>
              <a:t>m</a:t>
            </a:r>
            <a:endParaRPr lang="en-US" sz="825" dirty="0">
              <a:solidFill>
                <a:schemeClr val="tx1"/>
              </a:solidFill>
              <a:latin typeface="Times New Roman" charset="0"/>
              <a:ea typeface="Times New Roman" charset="0"/>
              <a:cs typeface="Times New Roman" charset="0"/>
            </a:endParaRPr>
          </a:p>
        </p:txBody>
      </p:sp>
      <p:cxnSp>
        <p:nvCxnSpPr>
          <p:cNvPr id="165" name="Curved Connector 164">
            <a:extLst>
              <a:ext uri="{FF2B5EF4-FFF2-40B4-BE49-F238E27FC236}">
                <a16:creationId xmlns:a16="http://schemas.microsoft.com/office/drawing/2014/main" id="{8FBC6FE9-F7F1-614C-963F-D50AAC51ACA7}"/>
              </a:ext>
            </a:extLst>
          </p:cNvPr>
          <p:cNvCxnSpPr/>
          <p:nvPr/>
        </p:nvCxnSpPr>
        <p:spPr>
          <a:xfrm rot="5400000" flipH="1">
            <a:off x="4948081" y="3883330"/>
            <a:ext cx="177059" cy="4637"/>
          </a:xfrm>
          <a:prstGeom prst="curvedConnector5">
            <a:avLst>
              <a:gd name="adj1" fmla="val -9428"/>
              <a:gd name="adj2" fmla="val 4401323"/>
              <a:gd name="adj3" fmla="val 114142"/>
            </a:avLst>
          </a:prstGeom>
          <a:ln w="63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6" name="TextBox 165">
                <a:extLst>
                  <a:ext uri="{FF2B5EF4-FFF2-40B4-BE49-F238E27FC236}">
                    <a16:creationId xmlns:a16="http://schemas.microsoft.com/office/drawing/2014/main" id="{70D9D645-8CEA-8D4A-8DD9-B9DDD62BDC36}"/>
                  </a:ext>
                </a:extLst>
              </p:cNvPr>
              <p:cNvSpPr txBox="1"/>
              <p:nvPr/>
            </p:nvSpPr>
            <p:spPr>
              <a:xfrm>
                <a:off x="4516201" y="3793934"/>
                <a:ext cx="336614" cy="12695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825" i="1">
                              <a:latin typeface="Cambria Math" panose="02040503050406030204" pitchFamily="18" charset="0"/>
                              <a:ea typeface="Times New Roman" charset="0"/>
                              <a:cs typeface="Times New Roman" charset="0"/>
                            </a:rPr>
                          </m:ctrlPr>
                        </m:sSubSupPr>
                        <m:e>
                          <m:r>
                            <a:rPr lang="en-US" sz="825" i="1">
                              <a:latin typeface="Cambria Math" charset="0"/>
                              <a:ea typeface="Times New Roman" charset="0"/>
                              <a:cs typeface="Times New Roman" charset="0"/>
                            </a:rPr>
                            <m:t>𝜎</m:t>
                          </m:r>
                          <m:r>
                            <m:rPr>
                              <m:nor/>
                            </m:rPr>
                            <a:rPr lang="en-US" sz="825" baseline="-25000" dirty="0">
                              <a:latin typeface="Times New Roman" charset="0"/>
                              <a:ea typeface="Times New Roman" charset="0"/>
                              <a:cs typeface="Times New Roman" charset="0"/>
                            </a:rPr>
                            <m:t>SNP</m:t>
                          </m:r>
                        </m:e>
                        <m:sub>
                          <m:r>
                            <a:rPr lang="en-US" sz="825" i="1">
                              <a:latin typeface="Cambria Math" charset="0"/>
                              <a:ea typeface="Times New Roman" charset="0"/>
                              <a:cs typeface="Times New Roman" charset="0"/>
                            </a:rPr>
                            <m:t> </m:t>
                          </m:r>
                        </m:sub>
                        <m:sup>
                          <m:r>
                            <a:rPr lang="en-US" sz="825" i="1">
                              <a:latin typeface="Cambria Math" charset="0"/>
                              <a:ea typeface="Times New Roman" charset="0"/>
                              <a:cs typeface="Times New Roman" charset="0"/>
                            </a:rPr>
                            <m:t>2</m:t>
                          </m:r>
                        </m:sup>
                      </m:sSubSup>
                    </m:oMath>
                  </m:oMathPara>
                </a14:m>
                <a:endParaRPr lang="en-US" sz="825" dirty="0"/>
              </a:p>
            </p:txBody>
          </p:sp>
        </mc:Choice>
        <mc:Fallback xmlns="">
          <p:sp>
            <p:nvSpPr>
              <p:cNvPr id="166" name="TextBox 165">
                <a:extLst>
                  <a:ext uri="{FF2B5EF4-FFF2-40B4-BE49-F238E27FC236}">
                    <a16:creationId xmlns:a16="http://schemas.microsoft.com/office/drawing/2014/main" id="{70D9D645-8CEA-8D4A-8DD9-B9DDD62BDC36}"/>
                  </a:ext>
                </a:extLst>
              </p:cNvPr>
              <p:cNvSpPr txBox="1">
                <a:spLocks noRot="1" noChangeAspect="1" noMove="1" noResize="1" noEditPoints="1" noAdjustHandles="1" noChangeArrowheads="1" noChangeShapeType="1" noTextEdit="1"/>
              </p:cNvSpPr>
              <p:nvPr/>
            </p:nvSpPr>
            <p:spPr>
              <a:xfrm>
                <a:off x="4516201" y="3793934"/>
                <a:ext cx="336614" cy="126958"/>
              </a:xfrm>
              <a:prstGeom prst="rect">
                <a:avLst/>
              </a:prstGeom>
              <a:blipFill>
                <a:blip r:embed="rId11"/>
                <a:stretch>
                  <a:fillRect b="-14286"/>
                </a:stretch>
              </a:blipFill>
            </p:spPr>
            <p:txBody>
              <a:bodyPr/>
              <a:lstStyle/>
              <a:p>
                <a:r>
                  <a:rPr lang="en-US">
                    <a:noFill/>
                  </a:rPr>
                  <a:t> </a:t>
                </a:r>
              </a:p>
            </p:txBody>
          </p:sp>
        </mc:Fallback>
      </mc:AlternateContent>
      <p:cxnSp>
        <p:nvCxnSpPr>
          <p:cNvPr id="169" name="Straight Arrow Connector 168">
            <a:extLst>
              <a:ext uri="{FF2B5EF4-FFF2-40B4-BE49-F238E27FC236}">
                <a16:creationId xmlns:a16="http://schemas.microsoft.com/office/drawing/2014/main" id="{27A3B890-71FD-B24F-8119-00B7008B141A}"/>
              </a:ext>
            </a:extLst>
          </p:cNvPr>
          <p:cNvCxnSpPr/>
          <p:nvPr/>
        </p:nvCxnSpPr>
        <p:spPr>
          <a:xfrm flipV="1">
            <a:off x="8340071" y="5229915"/>
            <a:ext cx="0" cy="22257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5423E464-3FC1-1A46-B2DF-826A9A2651D4}"/>
              </a:ext>
            </a:extLst>
          </p:cNvPr>
          <p:cNvSpPr txBox="1"/>
          <p:nvPr/>
        </p:nvSpPr>
        <p:spPr>
          <a:xfrm>
            <a:off x="7057477" y="3532773"/>
            <a:ext cx="178061" cy="219291"/>
          </a:xfrm>
          <a:prstGeom prst="rect">
            <a:avLst/>
          </a:prstGeom>
          <a:noFill/>
        </p:spPr>
        <p:txBody>
          <a:bodyPr wrap="square" rtlCol="0">
            <a:spAutoFit/>
          </a:bodyPr>
          <a:lstStyle/>
          <a:p>
            <a:r>
              <a:rPr lang="en-US" sz="825" b="1" dirty="0">
                <a:latin typeface="Times New Roman" charset="0"/>
                <a:ea typeface="Times New Roman" charset="0"/>
                <a:cs typeface="Times New Roman" charset="0"/>
              </a:rPr>
              <a:t>1</a:t>
            </a:r>
          </a:p>
        </p:txBody>
      </p:sp>
      <mc:AlternateContent xmlns:mc="http://schemas.openxmlformats.org/markup-compatibility/2006" xmlns:a14="http://schemas.microsoft.com/office/drawing/2010/main">
        <mc:Choice Requires="a14">
          <p:sp>
            <p:nvSpPr>
              <p:cNvPr id="175" name="TextBox 174">
                <a:extLst>
                  <a:ext uri="{FF2B5EF4-FFF2-40B4-BE49-F238E27FC236}">
                    <a16:creationId xmlns:a16="http://schemas.microsoft.com/office/drawing/2014/main" id="{5473606D-86EF-5141-9DAD-BD83BBAD42FD}"/>
                  </a:ext>
                </a:extLst>
              </p:cNvPr>
              <p:cNvSpPr txBox="1"/>
              <p:nvPr/>
            </p:nvSpPr>
            <p:spPr>
              <a:xfrm>
                <a:off x="5190522" y="5766880"/>
                <a:ext cx="267190" cy="12695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825" i="1">
                              <a:latin typeface="Cambria Math" panose="02040503050406030204" pitchFamily="18" charset="0"/>
                              <a:ea typeface="Times New Roman" charset="0"/>
                              <a:cs typeface="Times New Roman" charset="0"/>
                            </a:rPr>
                          </m:ctrlPr>
                        </m:sSubSupPr>
                        <m:e>
                          <m:r>
                            <a:rPr lang="en-US" sz="825" i="1">
                              <a:latin typeface="Cambria Math" charset="0"/>
                              <a:ea typeface="Times New Roman" charset="0"/>
                              <a:cs typeface="Times New Roman" charset="0"/>
                            </a:rPr>
                            <m:t>𝑒</m:t>
                          </m:r>
                          <m:r>
                            <m:rPr>
                              <m:sty m:val="p"/>
                            </m:rPr>
                            <a:rPr lang="en-US" sz="825" baseline="-25000" dirty="0">
                              <a:latin typeface="Cambria Math" charset="0"/>
                              <a:ea typeface="Times New Roman" charset="0"/>
                              <a:cs typeface="Times New Roman" charset="0"/>
                            </a:rPr>
                            <m:t>V</m:t>
                          </m:r>
                          <m:r>
                            <a:rPr lang="en-US" sz="825" i="1" baseline="-25000" dirty="0">
                              <a:latin typeface="Cambria Math" charset="0"/>
                              <a:ea typeface="Times New Roman" charset="0"/>
                              <a:cs typeface="Times New Roman" charset="0"/>
                            </a:rPr>
                            <m:t>1</m:t>
                          </m:r>
                        </m:e>
                        <m:sub>
                          <m:r>
                            <a:rPr lang="en-US" sz="825" i="1">
                              <a:latin typeface="Cambria Math" charset="0"/>
                              <a:ea typeface="Times New Roman" charset="0"/>
                              <a:cs typeface="Times New Roman" charset="0"/>
                            </a:rPr>
                            <m:t> </m:t>
                          </m:r>
                        </m:sub>
                        <m:sup>
                          <m:r>
                            <a:rPr lang="en-US" sz="825" i="1">
                              <a:latin typeface="Cambria Math" charset="0"/>
                              <a:ea typeface="Times New Roman" charset="0"/>
                              <a:cs typeface="Times New Roman" charset="0"/>
                            </a:rPr>
                            <m:t>2</m:t>
                          </m:r>
                        </m:sup>
                      </m:sSubSup>
                    </m:oMath>
                  </m:oMathPara>
                </a14:m>
                <a:endParaRPr lang="en-US" sz="825" dirty="0"/>
              </a:p>
            </p:txBody>
          </p:sp>
        </mc:Choice>
        <mc:Fallback xmlns="">
          <p:sp>
            <p:nvSpPr>
              <p:cNvPr id="175" name="TextBox 174">
                <a:extLst>
                  <a:ext uri="{FF2B5EF4-FFF2-40B4-BE49-F238E27FC236}">
                    <a16:creationId xmlns:a16="http://schemas.microsoft.com/office/drawing/2014/main" id="{5473606D-86EF-5141-9DAD-BD83BBAD42FD}"/>
                  </a:ext>
                </a:extLst>
              </p:cNvPr>
              <p:cNvSpPr txBox="1">
                <a:spLocks noRot="1" noChangeAspect="1" noMove="1" noResize="1" noEditPoints="1" noAdjustHandles="1" noChangeArrowheads="1" noChangeShapeType="1" noTextEdit="1"/>
              </p:cNvSpPr>
              <p:nvPr/>
            </p:nvSpPr>
            <p:spPr>
              <a:xfrm>
                <a:off x="5190522" y="5766880"/>
                <a:ext cx="267190" cy="126958"/>
              </a:xfrm>
              <a:prstGeom prst="rect">
                <a:avLst/>
              </a:prstGeom>
              <a:blipFill>
                <a:blip r:embed="rId12"/>
                <a:stretch>
                  <a:fillRect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6" name="TextBox 175">
                <a:extLst>
                  <a:ext uri="{FF2B5EF4-FFF2-40B4-BE49-F238E27FC236}">
                    <a16:creationId xmlns:a16="http://schemas.microsoft.com/office/drawing/2014/main" id="{65DED3F1-774C-AC49-93EC-6261A061A53B}"/>
                  </a:ext>
                </a:extLst>
              </p:cNvPr>
              <p:cNvSpPr txBox="1"/>
              <p:nvPr/>
            </p:nvSpPr>
            <p:spPr>
              <a:xfrm>
                <a:off x="5841557" y="5783574"/>
                <a:ext cx="267190" cy="12695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825" i="1">
                              <a:latin typeface="Cambria Math" panose="02040503050406030204" pitchFamily="18" charset="0"/>
                              <a:ea typeface="Times New Roman" charset="0"/>
                              <a:cs typeface="Times New Roman" charset="0"/>
                            </a:rPr>
                          </m:ctrlPr>
                        </m:sSubSupPr>
                        <m:e>
                          <m:r>
                            <a:rPr lang="en-US" sz="825" i="1">
                              <a:latin typeface="Cambria Math" charset="0"/>
                              <a:ea typeface="Times New Roman" charset="0"/>
                              <a:cs typeface="Times New Roman" charset="0"/>
                            </a:rPr>
                            <m:t>𝑒</m:t>
                          </m:r>
                          <m:r>
                            <m:rPr>
                              <m:sty m:val="p"/>
                            </m:rPr>
                            <a:rPr lang="en-US" sz="825" baseline="-25000" dirty="0">
                              <a:latin typeface="Cambria Math" charset="0"/>
                              <a:ea typeface="Times New Roman" charset="0"/>
                              <a:cs typeface="Times New Roman" charset="0"/>
                            </a:rPr>
                            <m:t>V</m:t>
                          </m:r>
                          <m:r>
                            <a:rPr lang="en-US" sz="825" baseline="-25000" dirty="0">
                              <a:latin typeface="Cambria Math" charset="0"/>
                              <a:ea typeface="Times New Roman" charset="0"/>
                              <a:cs typeface="Times New Roman" charset="0"/>
                            </a:rPr>
                            <m:t>2</m:t>
                          </m:r>
                        </m:e>
                        <m:sub>
                          <m:r>
                            <a:rPr lang="en-US" sz="825" i="1">
                              <a:latin typeface="Cambria Math" charset="0"/>
                              <a:ea typeface="Times New Roman" charset="0"/>
                              <a:cs typeface="Times New Roman" charset="0"/>
                            </a:rPr>
                            <m:t> </m:t>
                          </m:r>
                        </m:sub>
                        <m:sup>
                          <m:r>
                            <a:rPr lang="en-US" sz="825" i="1">
                              <a:latin typeface="Cambria Math" charset="0"/>
                              <a:ea typeface="Times New Roman" charset="0"/>
                              <a:cs typeface="Times New Roman" charset="0"/>
                            </a:rPr>
                            <m:t>2</m:t>
                          </m:r>
                        </m:sup>
                      </m:sSubSup>
                    </m:oMath>
                  </m:oMathPara>
                </a14:m>
                <a:endParaRPr lang="en-US" sz="825" dirty="0"/>
              </a:p>
            </p:txBody>
          </p:sp>
        </mc:Choice>
        <mc:Fallback xmlns="">
          <p:sp>
            <p:nvSpPr>
              <p:cNvPr id="176" name="TextBox 175">
                <a:extLst>
                  <a:ext uri="{FF2B5EF4-FFF2-40B4-BE49-F238E27FC236}">
                    <a16:creationId xmlns:a16="http://schemas.microsoft.com/office/drawing/2014/main" id="{65DED3F1-774C-AC49-93EC-6261A061A53B}"/>
                  </a:ext>
                </a:extLst>
              </p:cNvPr>
              <p:cNvSpPr txBox="1">
                <a:spLocks noRot="1" noChangeAspect="1" noMove="1" noResize="1" noEditPoints="1" noAdjustHandles="1" noChangeArrowheads="1" noChangeShapeType="1" noTextEdit="1"/>
              </p:cNvSpPr>
              <p:nvPr/>
            </p:nvSpPr>
            <p:spPr>
              <a:xfrm>
                <a:off x="5841557" y="5783574"/>
                <a:ext cx="267190" cy="126958"/>
              </a:xfrm>
              <a:prstGeom prst="rect">
                <a:avLst/>
              </a:prstGeom>
              <a:blipFill>
                <a:blip r:embed="rId13"/>
                <a:stretch>
                  <a:fillRect t="-4762"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7" name="TextBox 176">
                <a:extLst>
                  <a:ext uri="{FF2B5EF4-FFF2-40B4-BE49-F238E27FC236}">
                    <a16:creationId xmlns:a16="http://schemas.microsoft.com/office/drawing/2014/main" id="{CCCA0F6F-E07D-DB49-A4FA-4981B61670FF}"/>
                  </a:ext>
                </a:extLst>
              </p:cNvPr>
              <p:cNvSpPr txBox="1"/>
              <p:nvPr/>
            </p:nvSpPr>
            <p:spPr>
              <a:xfrm>
                <a:off x="6673435" y="5780791"/>
                <a:ext cx="267190" cy="12695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825" i="1">
                              <a:latin typeface="Cambria Math" panose="02040503050406030204" pitchFamily="18" charset="0"/>
                              <a:ea typeface="Times New Roman" charset="0"/>
                              <a:cs typeface="Times New Roman" charset="0"/>
                            </a:rPr>
                          </m:ctrlPr>
                        </m:sSubSupPr>
                        <m:e>
                          <m:r>
                            <a:rPr lang="en-US" sz="825" i="1">
                              <a:latin typeface="Cambria Math" charset="0"/>
                              <a:ea typeface="Times New Roman" charset="0"/>
                              <a:cs typeface="Times New Roman" charset="0"/>
                            </a:rPr>
                            <m:t>𝑒</m:t>
                          </m:r>
                          <m:r>
                            <m:rPr>
                              <m:sty m:val="p"/>
                            </m:rPr>
                            <a:rPr lang="en-US" sz="825" baseline="-25000" dirty="0">
                              <a:latin typeface="Cambria Math" charset="0"/>
                              <a:ea typeface="Times New Roman" charset="0"/>
                              <a:cs typeface="Times New Roman" charset="0"/>
                            </a:rPr>
                            <m:t>V</m:t>
                          </m:r>
                          <m:r>
                            <a:rPr lang="en-US" sz="825" baseline="-25000" dirty="0">
                              <a:latin typeface="Cambria Math" charset="0"/>
                              <a:ea typeface="Times New Roman" charset="0"/>
                              <a:cs typeface="Times New Roman" charset="0"/>
                            </a:rPr>
                            <m:t>3</m:t>
                          </m:r>
                        </m:e>
                        <m:sub>
                          <m:r>
                            <a:rPr lang="en-US" sz="825" i="1">
                              <a:latin typeface="Cambria Math" charset="0"/>
                              <a:ea typeface="Times New Roman" charset="0"/>
                              <a:cs typeface="Times New Roman" charset="0"/>
                            </a:rPr>
                            <m:t> </m:t>
                          </m:r>
                        </m:sub>
                        <m:sup>
                          <m:r>
                            <a:rPr lang="en-US" sz="825" i="1">
                              <a:latin typeface="Cambria Math" charset="0"/>
                              <a:ea typeface="Times New Roman" charset="0"/>
                              <a:cs typeface="Times New Roman" charset="0"/>
                            </a:rPr>
                            <m:t>2</m:t>
                          </m:r>
                        </m:sup>
                      </m:sSubSup>
                    </m:oMath>
                  </m:oMathPara>
                </a14:m>
                <a:endParaRPr lang="en-US" sz="825" dirty="0"/>
              </a:p>
            </p:txBody>
          </p:sp>
        </mc:Choice>
        <mc:Fallback xmlns="">
          <p:sp>
            <p:nvSpPr>
              <p:cNvPr id="177" name="TextBox 176">
                <a:extLst>
                  <a:ext uri="{FF2B5EF4-FFF2-40B4-BE49-F238E27FC236}">
                    <a16:creationId xmlns:a16="http://schemas.microsoft.com/office/drawing/2014/main" id="{CCCA0F6F-E07D-DB49-A4FA-4981B61670FF}"/>
                  </a:ext>
                </a:extLst>
              </p:cNvPr>
              <p:cNvSpPr txBox="1">
                <a:spLocks noRot="1" noChangeAspect="1" noMove="1" noResize="1" noEditPoints="1" noAdjustHandles="1" noChangeArrowheads="1" noChangeShapeType="1" noTextEdit="1"/>
              </p:cNvSpPr>
              <p:nvPr/>
            </p:nvSpPr>
            <p:spPr>
              <a:xfrm>
                <a:off x="6673435" y="5780791"/>
                <a:ext cx="267190" cy="126958"/>
              </a:xfrm>
              <a:prstGeom prst="rect">
                <a:avLst/>
              </a:prstGeom>
              <a:blipFill>
                <a:blip r:embed="rId14"/>
                <a:stretch>
                  <a:fillRect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8" name="TextBox 177">
                <a:extLst>
                  <a:ext uri="{FF2B5EF4-FFF2-40B4-BE49-F238E27FC236}">
                    <a16:creationId xmlns:a16="http://schemas.microsoft.com/office/drawing/2014/main" id="{26040E80-E195-074C-B1F7-78F6E646DF6F}"/>
                  </a:ext>
                </a:extLst>
              </p:cNvPr>
              <p:cNvSpPr txBox="1"/>
              <p:nvPr/>
            </p:nvSpPr>
            <p:spPr>
              <a:xfrm>
                <a:off x="7488620" y="5769663"/>
                <a:ext cx="267190" cy="12695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825" i="1">
                              <a:latin typeface="Cambria Math" panose="02040503050406030204" pitchFamily="18" charset="0"/>
                              <a:ea typeface="Times New Roman" charset="0"/>
                              <a:cs typeface="Times New Roman" charset="0"/>
                            </a:rPr>
                          </m:ctrlPr>
                        </m:sSubSupPr>
                        <m:e>
                          <m:r>
                            <a:rPr lang="en-US" sz="825" i="1">
                              <a:latin typeface="Cambria Math" charset="0"/>
                              <a:ea typeface="Times New Roman" charset="0"/>
                              <a:cs typeface="Times New Roman" charset="0"/>
                            </a:rPr>
                            <m:t>𝑒</m:t>
                          </m:r>
                          <m:r>
                            <m:rPr>
                              <m:sty m:val="p"/>
                            </m:rPr>
                            <a:rPr lang="en-US" sz="825" baseline="-25000" dirty="0">
                              <a:latin typeface="Cambria Math" charset="0"/>
                              <a:ea typeface="Times New Roman" charset="0"/>
                              <a:cs typeface="Times New Roman" charset="0"/>
                            </a:rPr>
                            <m:t>V</m:t>
                          </m:r>
                          <m:r>
                            <a:rPr lang="en-US" sz="825" baseline="-25000" dirty="0">
                              <a:latin typeface="Cambria Math" charset="0"/>
                              <a:ea typeface="Times New Roman" charset="0"/>
                              <a:cs typeface="Times New Roman" charset="0"/>
                            </a:rPr>
                            <m:t>4</m:t>
                          </m:r>
                        </m:e>
                        <m:sub>
                          <m:r>
                            <a:rPr lang="en-US" sz="825" i="1">
                              <a:latin typeface="Cambria Math" charset="0"/>
                              <a:ea typeface="Times New Roman" charset="0"/>
                              <a:cs typeface="Times New Roman" charset="0"/>
                            </a:rPr>
                            <m:t> </m:t>
                          </m:r>
                        </m:sub>
                        <m:sup>
                          <m:r>
                            <a:rPr lang="en-US" sz="825" i="1">
                              <a:latin typeface="Cambria Math" charset="0"/>
                              <a:ea typeface="Times New Roman" charset="0"/>
                              <a:cs typeface="Times New Roman" charset="0"/>
                            </a:rPr>
                            <m:t>2</m:t>
                          </m:r>
                        </m:sup>
                      </m:sSubSup>
                    </m:oMath>
                  </m:oMathPara>
                </a14:m>
                <a:endParaRPr lang="en-US" sz="825" dirty="0"/>
              </a:p>
            </p:txBody>
          </p:sp>
        </mc:Choice>
        <mc:Fallback xmlns="">
          <p:sp>
            <p:nvSpPr>
              <p:cNvPr id="178" name="TextBox 177">
                <a:extLst>
                  <a:ext uri="{FF2B5EF4-FFF2-40B4-BE49-F238E27FC236}">
                    <a16:creationId xmlns:a16="http://schemas.microsoft.com/office/drawing/2014/main" id="{26040E80-E195-074C-B1F7-78F6E646DF6F}"/>
                  </a:ext>
                </a:extLst>
              </p:cNvPr>
              <p:cNvSpPr txBox="1">
                <a:spLocks noRot="1" noChangeAspect="1" noMove="1" noResize="1" noEditPoints="1" noAdjustHandles="1" noChangeArrowheads="1" noChangeShapeType="1" noTextEdit="1"/>
              </p:cNvSpPr>
              <p:nvPr/>
            </p:nvSpPr>
            <p:spPr>
              <a:xfrm>
                <a:off x="7488620" y="5769663"/>
                <a:ext cx="267190" cy="126958"/>
              </a:xfrm>
              <a:prstGeom prst="rect">
                <a:avLst/>
              </a:prstGeom>
              <a:blipFill>
                <a:blip r:embed="rId9"/>
                <a:stretch>
                  <a:fillRect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9" name="TextBox 178">
                <a:extLst>
                  <a:ext uri="{FF2B5EF4-FFF2-40B4-BE49-F238E27FC236}">
                    <a16:creationId xmlns:a16="http://schemas.microsoft.com/office/drawing/2014/main" id="{B670EDE3-5E42-B945-A3B7-FF84B2817E6E}"/>
                  </a:ext>
                </a:extLst>
              </p:cNvPr>
              <p:cNvSpPr txBox="1"/>
              <p:nvPr/>
            </p:nvSpPr>
            <p:spPr>
              <a:xfrm>
                <a:off x="8231468" y="5769663"/>
                <a:ext cx="267190" cy="12695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825" i="1">
                              <a:latin typeface="Cambria Math" panose="02040503050406030204" pitchFamily="18" charset="0"/>
                              <a:ea typeface="Times New Roman" charset="0"/>
                              <a:cs typeface="Times New Roman" charset="0"/>
                            </a:rPr>
                          </m:ctrlPr>
                        </m:sSubSupPr>
                        <m:e>
                          <m:r>
                            <a:rPr lang="en-US" sz="825" i="1">
                              <a:latin typeface="Cambria Math" charset="0"/>
                              <a:ea typeface="Times New Roman" charset="0"/>
                              <a:cs typeface="Times New Roman" charset="0"/>
                            </a:rPr>
                            <m:t>𝑒</m:t>
                          </m:r>
                          <m:r>
                            <m:rPr>
                              <m:sty m:val="p"/>
                            </m:rPr>
                            <a:rPr lang="en-US" sz="825" baseline="-25000" dirty="0">
                              <a:latin typeface="Cambria Math" charset="0"/>
                              <a:ea typeface="Times New Roman" charset="0"/>
                              <a:cs typeface="Times New Roman" charset="0"/>
                            </a:rPr>
                            <m:t>V</m:t>
                          </m:r>
                          <m:r>
                            <a:rPr lang="en-US" sz="825" baseline="-25000" dirty="0">
                              <a:latin typeface="Cambria Math" charset="0"/>
                              <a:ea typeface="Times New Roman" charset="0"/>
                              <a:cs typeface="Times New Roman" charset="0"/>
                            </a:rPr>
                            <m:t>5</m:t>
                          </m:r>
                        </m:e>
                        <m:sub>
                          <m:r>
                            <a:rPr lang="en-US" sz="825" i="1">
                              <a:latin typeface="Cambria Math" charset="0"/>
                              <a:ea typeface="Times New Roman" charset="0"/>
                              <a:cs typeface="Times New Roman" charset="0"/>
                            </a:rPr>
                            <m:t> </m:t>
                          </m:r>
                        </m:sub>
                        <m:sup>
                          <m:r>
                            <a:rPr lang="en-US" sz="825" i="1">
                              <a:latin typeface="Cambria Math" charset="0"/>
                              <a:ea typeface="Times New Roman" charset="0"/>
                              <a:cs typeface="Times New Roman" charset="0"/>
                            </a:rPr>
                            <m:t>2</m:t>
                          </m:r>
                        </m:sup>
                      </m:sSubSup>
                    </m:oMath>
                  </m:oMathPara>
                </a14:m>
                <a:endParaRPr lang="en-US" sz="825" dirty="0"/>
              </a:p>
            </p:txBody>
          </p:sp>
        </mc:Choice>
        <mc:Fallback xmlns="">
          <p:sp>
            <p:nvSpPr>
              <p:cNvPr id="179" name="TextBox 178">
                <a:extLst>
                  <a:ext uri="{FF2B5EF4-FFF2-40B4-BE49-F238E27FC236}">
                    <a16:creationId xmlns:a16="http://schemas.microsoft.com/office/drawing/2014/main" id="{B670EDE3-5E42-B945-A3B7-FF84B2817E6E}"/>
                  </a:ext>
                </a:extLst>
              </p:cNvPr>
              <p:cNvSpPr txBox="1">
                <a:spLocks noRot="1" noChangeAspect="1" noMove="1" noResize="1" noEditPoints="1" noAdjustHandles="1" noChangeArrowheads="1" noChangeShapeType="1" noTextEdit="1"/>
              </p:cNvSpPr>
              <p:nvPr/>
            </p:nvSpPr>
            <p:spPr>
              <a:xfrm>
                <a:off x="8231468" y="5769663"/>
                <a:ext cx="267190" cy="126958"/>
              </a:xfrm>
              <a:prstGeom prst="rect">
                <a:avLst/>
              </a:prstGeom>
              <a:blipFill>
                <a:blip r:embed="rId15"/>
                <a:stretch>
                  <a:fillRect b="-9524"/>
                </a:stretch>
              </a:blipFill>
            </p:spPr>
            <p:txBody>
              <a:bodyPr/>
              <a:lstStyle/>
              <a:p>
                <a:r>
                  <a:rPr lang="en-US">
                    <a:noFill/>
                  </a:rPr>
                  <a:t> </a:t>
                </a:r>
              </a:p>
            </p:txBody>
          </p:sp>
        </mc:Fallback>
      </mc:AlternateContent>
      <p:cxnSp>
        <p:nvCxnSpPr>
          <p:cNvPr id="180" name="Straight Arrow Connector 179">
            <a:extLst>
              <a:ext uri="{FF2B5EF4-FFF2-40B4-BE49-F238E27FC236}">
                <a16:creationId xmlns:a16="http://schemas.microsoft.com/office/drawing/2014/main" id="{8F75E182-1216-264A-B74D-2F4602DB3D28}"/>
              </a:ext>
            </a:extLst>
          </p:cNvPr>
          <p:cNvCxnSpPr/>
          <p:nvPr/>
        </p:nvCxnSpPr>
        <p:spPr>
          <a:xfrm>
            <a:off x="5493880" y="3936191"/>
            <a:ext cx="2839237" cy="95151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7AFCC6A3-25FF-194B-BBF4-3F641DD15A99}"/>
              </a:ext>
            </a:extLst>
          </p:cNvPr>
          <p:cNvCxnSpPr/>
          <p:nvPr/>
        </p:nvCxnSpPr>
        <p:spPr>
          <a:xfrm>
            <a:off x="5485533" y="3977924"/>
            <a:ext cx="2125602" cy="90978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D06AE111-F057-294A-9DF4-ADA5EDB4FD7B}"/>
              </a:ext>
            </a:extLst>
          </p:cNvPr>
          <p:cNvCxnSpPr/>
          <p:nvPr/>
        </p:nvCxnSpPr>
        <p:spPr>
          <a:xfrm>
            <a:off x="5485533" y="4044697"/>
            <a:ext cx="1293724" cy="84578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3" name="Straight Arrow Connector 182">
            <a:extLst>
              <a:ext uri="{FF2B5EF4-FFF2-40B4-BE49-F238E27FC236}">
                <a16:creationId xmlns:a16="http://schemas.microsoft.com/office/drawing/2014/main" id="{E6EF9E6D-2E97-C349-A3E6-2274C3287AD5}"/>
              </a:ext>
            </a:extLst>
          </p:cNvPr>
          <p:cNvCxnSpPr/>
          <p:nvPr/>
        </p:nvCxnSpPr>
        <p:spPr>
          <a:xfrm>
            <a:off x="5301908" y="4061391"/>
            <a:ext cx="673293" cy="80683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4" name="Straight Arrow Connector 183">
            <a:extLst>
              <a:ext uri="{FF2B5EF4-FFF2-40B4-BE49-F238E27FC236}">
                <a16:creationId xmlns:a16="http://schemas.microsoft.com/office/drawing/2014/main" id="{99CE5DA7-ED97-FF4F-8AA9-DA485EA2B569}"/>
              </a:ext>
            </a:extLst>
          </p:cNvPr>
          <p:cNvCxnSpPr>
            <a:stCxn id="139" idx="2"/>
          </p:cNvCxnSpPr>
          <p:nvPr/>
        </p:nvCxnSpPr>
        <p:spPr>
          <a:xfrm>
            <a:off x="5260175" y="4069737"/>
            <a:ext cx="75119" cy="8096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id="{E1B8EC44-D55A-8E43-99DE-09DC90B7BD16}"/>
              </a:ext>
            </a:extLst>
          </p:cNvPr>
          <p:cNvSpPr txBox="1"/>
          <p:nvPr/>
        </p:nvSpPr>
        <p:spPr>
          <a:xfrm>
            <a:off x="6186647" y="3952885"/>
            <a:ext cx="417330" cy="219291"/>
          </a:xfrm>
          <a:prstGeom prst="rect">
            <a:avLst/>
          </a:prstGeom>
          <a:solidFill>
            <a:schemeClr val="bg1"/>
          </a:solidFill>
          <a:ln>
            <a:noFill/>
          </a:ln>
        </p:spPr>
        <p:txBody>
          <a:bodyPr wrap="square" rtlCol="0">
            <a:spAutoFit/>
          </a:bodyPr>
          <a:lstStyle/>
          <a:p>
            <a:r>
              <a:rPr lang="el-GR" sz="825" dirty="0">
                <a:latin typeface="Times New Roman" charset="0"/>
                <a:ea typeface="Times New Roman" charset="0"/>
                <a:cs typeface="Times New Roman" charset="0"/>
              </a:rPr>
              <a:t> λ</a:t>
            </a:r>
            <a:r>
              <a:rPr lang="en-US" sz="825" baseline="-25000" dirty="0">
                <a:latin typeface="Times New Roman" charset="0"/>
                <a:ea typeface="Times New Roman" charset="0"/>
                <a:cs typeface="Times New Roman" charset="0"/>
              </a:rPr>
              <a:t>V1</a:t>
            </a:r>
            <a:r>
              <a:rPr lang="el-GR" sz="825" dirty="0">
                <a:latin typeface="Times New Roman" charset="0"/>
                <a:ea typeface="Times New Roman" charset="0"/>
                <a:cs typeface="Times New Roman" charset="0"/>
              </a:rPr>
              <a:t> </a:t>
            </a:r>
            <a:endParaRPr lang="en-US" sz="825" dirty="0">
              <a:latin typeface="Times New Roman" charset="0"/>
              <a:ea typeface="Times New Roman" charset="0"/>
              <a:cs typeface="Times New Roman" charset="0"/>
            </a:endParaRPr>
          </a:p>
        </p:txBody>
      </p:sp>
      <p:sp>
        <p:nvSpPr>
          <p:cNvPr id="186" name="TextBox 185">
            <a:extLst>
              <a:ext uri="{FF2B5EF4-FFF2-40B4-BE49-F238E27FC236}">
                <a16:creationId xmlns:a16="http://schemas.microsoft.com/office/drawing/2014/main" id="{E122C51C-33C7-6B43-BE7B-DAEE73BDF300}"/>
              </a:ext>
            </a:extLst>
          </p:cNvPr>
          <p:cNvSpPr txBox="1"/>
          <p:nvPr/>
        </p:nvSpPr>
        <p:spPr>
          <a:xfrm>
            <a:off x="6384184" y="4142074"/>
            <a:ext cx="390060" cy="219291"/>
          </a:xfrm>
          <a:prstGeom prst="rect">
            <a:avLst/>
          </a:prstGeom>
          <a:solidFill>
            <a:schemeClr val="bg1"/>
          </a:solidFill>
          <a:ln>
            <a:noFill/>
          </a:ln>
        </p:spPr>
        <p:txBody>
          <a:bodyPr wrap="square" rtlCol="0">
            <a:spAutoFit/>
          </a:bodyPr>
          <a:lstStyle/>
          <a:p>
            <a:r>
              <a:rPr lang="el-GR" sz="825" dirty="0">
                <a:latin typeface="Times New Roman" charset="0"/>
                <a:ea typeface="Times New Roman" charset="0"/>
                <a:cs typeface="Times New Roman" charset="0"/>
              </a:rPr>
              <a:t> λ</a:t>
            </a:r>
            <a:r>
              <a:rPr lang="en-US" sz="825" baseline="-25000" dirty="0">
                <a:latin typeface="Times New Roman" charset="0"/>
                <a:ea typeface="Times New Roman" charset="0"/>
                <a:cs typeface="Times New Roman" charset="0"/>
              </a:rPr>
              <a:t>V2</a:t>
            </a:r>
            <a:r>
              <a:rPr lang="el-GR" sz="825" dirty="0">
                <a:latin typeface="Times New Roman" charset="0"/>
                <a:ea typeface="Times New Roman" charset="0"/>
                <a:cs typeface="Times New Roman" charset="0"/>
              </a:rPr>
              <a:t> </a:t>
            </a:r>
            <a:endParaRPr lang="en-US" sz="825" dirty="0">
              <a:latin typeface="Times New Roman" charset="0"/>
              <a:ea typeface="Times New Roman" charset="0"/>
              <a:cs typeface="Times New Roman" charset="0"/>
            </a:endParaRPr>
          </a:p>
        </p:txBody>
      </p:sp>
      <p:sp>
        <p:nvSpPr>
          <p:cNvPr id="187" name="TextBox 186">
            <a:extLst>
              <a:ext uri="{FF2B5EF4-FFF2-40B4-BE49-F238E27FC236}">
                <a16:creationId xmlns:a16="http://schemas.microsoft.com/office/drawing/2014/main" id="{CF29B700-C2F2-7C4D-BD61-394CC2C1FFDB}"/>
              </a:ext>
            </a:extLst>
          </p:cNvPr>
          <p:cNvSpPr txBox="1"/>
          <p:nvPr/>
        </p:nvSpPr>
        <p:spPr>
          <a:xfrm>
            <a:off x="6690226" y="4164332"/>
            <a:ext cx="403972" cy="219291"/>
          </a:xfrm>
          <a:prstGeom prst="rect">
            <a:avLst/>
          </a:prstGeom>
          <a:solidFill>
            <a:schemeClr val="bg1"/>
          </a:solidFill>
          <a:ln>
            <a:noFill/>
          </a:ln>
        </p:spPr>
        <p:txBody>
          <a:bodyPr wrap="square" rtlCol="0">
            <a:spAutoFit/>
          </a:bodyPr>
          <a:lstStyle/>
          <a:p>
            <a:r>
              <a:rPr lang="el-GR" sz="825" dirty="0">
                <a:latin typeface="Times New Roman" charset="0"/>
                <a:ea typeface="Times New Roman" charset="0"/>
                <a:cs typeface="Times New Roman" charset="0"/>
              </a:rPr>
              <a:t> λ</a:t>
            </a:r>
            <a:r>
              <a:rPr lang="en-US" sz="825" baseline="-25000" dirty="0">
                <a:latin typeface="Times New Roman" charset="0"/>
                <a:ea typeface="Times New Roman" charset="0"/>
                <a:cs typeface="Times New Roman" charset="0"/>
              </a:rPr>
              <a:t>V3</a:t>
            </a:r>
            <a:r>
              <a:rPr lang="el-GR" sz="825" dirty="0">
                <a:latin typeface="Times New Roman" charset="0"/>
                <a:ea typeface="Times New Roman" charset="0"/>
                <a:cs typeface="Times New Roman" charset="0"/>
              </a:rPr>
              <a:t> </a:t>
            </a:r>
            <a:endParaRPr lang="en-US" sz="825" dirty="0">
              <a:latin typeface="Times New Roman" charset="0"/>
              <a:ea typeface="Times New Roman" charset="0"/>
              <a:cs typeface="Times New Roman" charset="0"/>
            </a:endParaRPr>
          </a:p>
        </p:txBody>
      </p:sp>
      <p:sp>
        <p:nvSpPr>
          <p:cNvPr id="188" name="TextBox 187">
            <a:extLst>
              <a:ext uri="{FF2B5EF4-FFF2-40B4-BE49-F238E27FC236}">
                <a16:creationId xmlns:a16="http://schemas.microsoft.com/office/drawing/2014/main" id="{27FCE9B0-CFE1-334D-B1B6-B1F145345878}"/>
              </a:ext>
            </a:extLst>
          </p:cNvPr>
          <p:cNvSpPr txBox="1"/>
          <p:nvPr/>
        </p:nvSpPr>
        <p:spPr>
          <a:xfrm>
            <a:off x="6996268" y="4169896"/>
            <a:ext cx="444220" cy="219291"/>
          </a:xfrm>
          <a:prstGeom prst="rect">
            <a:avLst/>
          </a:prstGeom>
          <a:solidFill>
            <a:schemeClr val="bg1"/>
          </a:solidFill>
          <a:ln>
            <a:noFill/>
          </a:ln>
        </p:spPr>
        <p:txBody>
          <a:bodyPr wrap="square" rtlCol="0">
            <a:spAutoFit/>
          </a:bodyPr>
          <a:lstStyle/>
          <a:p>
            <a:r>
              <a:rPr lang="el-GR" sz="825" dirty="0">
                <a:latin typeface="Times New Roman" charset="0"/>
                <a:ea typeface="Times New Roman" charset="0"/>
                <a:cs typeface="Times New Roman" charset="0"/>
              </a:rPr>
              <a:t> λ</a:t>
            </a:r>
            <a:r>
              <a:rPr lang="en-US" sz="825" baseline="-25000" dirty="0">
                <a:latin typeface="Times New Roman" charset="0"/>
                <a:ea typeface="Times New Roman" charset="0"/>
                <a:cs typeface="Times New Roman" charset="0"/>
              </a:rPr>
              <a:t>V4</a:t>
            </a:r>
            <a:r>
              <a:rPr lang="el-GR" sz="825" dirty="0">
                <a:latin typeface="Times New Roman" charset="0"/>
                <a:ea typeface="Times New Roman" charset="0"/>
                <a:cs typeface="Times New Roman" charset="0"/>
              </a:rPr>
              <a:t> </a:t>
            </a:r>
            <a:endParaRPr lang="en-US" sz="825" dirty="0">
              <a:latin typeface="Times New Roman" charset="0"/>
              <a:ea typeface="Times New Roman" charset="0"/>
              <a:cs typeface="Times New Roman" charset="0"/>
            </a:endParaRPr>
          </a:p>
        </p:txBody>
      </p:sp>
      <p:sp>
        <p:nvSpPr>
          <p:cNvPr id="189" name="TextBox 188">
            <a:extLst>
              <a:ext uri="{FF2B5EF4-FFF2-40B4-BE49-F238E27FC236}">
                <a16:creationId xmlns:a16="http://schemas.microsoft.com/office/drawing/2014/main" id="{08229AF4-A2AF-8247-A274-692E1018C6A8}"/>
              </a:ext>
            </a:extLst>
          </p:cNvPr>
          <p:cNvSpPr txBox="1"/>
          <p:nvPr/>
        </p:nvSpPr>
        <p:spPr>
          <a:xfrm>
            <a:off x="7177112" y="4025223"/>
            <a:ext cx="422894" cy="219291"/>
          </a:xfrm>
          <a:prstGeom prst="rect">
            <a:avLst/>
          </a:prstGeom>
          <a:solidFill>
            <a:schemeClr val="bg1"/>
          </a:solidFill>
          <a:ln>
            <a:noFill/>
          </a:ln>
        </p:spPr>
        <p:txBody>
          <a:bodyPr wrap="square" rtlCol="0">
            <a:spAutoFit/>
          </a:bodyPr>
          <a:lstStyle/>
          <a:p>
            <a:r>
              <a:rPr lang="el-GR" sz="825" dirty="0">
                <a:latin typeface="Times New Roman" charset="0"/>
                <a:ea typeface="Times New Roman" charset="0"/>
                <a:cs typeface="Times New Roman" charset="0"/>
              </a:rPr>
              <a:t> λ</a:t>
            </a:r>
            <a:r>
              <a:rPr lang="en-US" sz="825" baseline="-25000" dirty="0">
                <a:latin typeface="Times New Roman" charset="0"/>
                <a:ea typeface="Times New Roman" charset="0"/>
                <a:cs typeface="Times New Roman" charset="0"/>
              </a:rPr>
              <a:t>V5</a:t>
            </a:r>
            <a:r>
              <a:rPr lang="el-GR" sz="825" dirty="0">
                <a:latin typeface="Times New Roman" charset="0"/>
                <a:ea typeface="Times New Roman" charset="0"/>
                <a:cs typeface="Times New Roman" charset="0"/>
              </a:rPr>
              <a:t> </a:t>
            </a:r>
            <a:endParaRPr lang="en-US" sz="825" dirty="0">
              <a:latin typeface="Times New Roman" charset="0"/>
              <a:ea typeface="Times New Roman" charset="0"/>
              <a:cs typeface="Times New Roman" charset="0"/>
            </a:endParaRPr>
          </a:p>
        </p:txBody>
      </p:sp>
      <mc:AlternateContent xmlns:mc="http://schemas.openxmlformats.org/markup-compatibility/2006" xmlns:a14="http://schemas.microsoft.com/office/drawing/2010/main">
        <mc:Choice Requires="a14">
          <p:sp>
            <p:nvSpPr>
              <p:cNvPr id="190" name="TextBox 189">
                <a:extLst>
                  <a:ext uri="{FF2B5EF4-FFF2-40B4-BE49-F238E27FC236}">
                    <a16:creationId xmlns:a16="http://schemas.microsoft.com/office/drawing/2014/main" id="{F3DAE978-A943-454E-BDAC-DEA35739C748}"/>
                  </a:ext>
                </a:extLst>
              </p:cNvPr>
              <p:cNvSpPr txBox="1"/>
              <p:nvPr/>
            </p:nvSpPr>
            <p:spPr>
              <a:xfrm>
                <a:off x="5057634" y="4221594"/>
                <a:ext cx="436246" cy="260777"/>
              </a:xfrm>
              <a:prstGeom prst="rect">
                <a:avLst/>
              </a:prstGeom>
              <a:solidFill>
                <a:schemeClr val="bg1"/>
              </a:solidFill>
              <a:ln>
                <a:noFill/>
              </a:ln>
            </p:spPr>
            <p:txBody>
              <a:bodyPr wrap="square" lIns="0" tIns="0" rIns="0" bIns="0" rtlCol="0">
                <a:spAutoFit/>
              </a:bodyPr>
              <a:lstStyle/>
              <a:p>
                <a14:m>
                  <m:oMath xmlns:m="http://schemas.openxmlformats.org/officeDocument/2006/math">
                    <m:acc>
                      <m:accPr>
                        <m:chr m:val="̂"/>
                        <m:ctrlPr>
                          <a:rPr lang="en-US" sz="825" i="1">
                            <a:latin typeface="Cambria Math" panose="02040503050406030204" pitchFamily="18" charset="0"/>
                            <a:ea typeface="Arial Unicode MS" charset="0"/>
                            <a:cs typeface="Arial Unicode MS" charset="0"/>
                          </a:rPr>
                        </m:ctrlPr>
                      </m:accPr>
                      <m:e>
                        <m:r>
                          <a:rPr lang="en-US" sz="825" i="1">
                            <a:latin typeface="Cambria Math" charset="0"/>
                            <a:ea typeface="Arial Unicode MS" charset="0"/>
                            <a:cs typeface="Arial Unicode MS" charset="0"/>
                          </a:rPr>
                          <m:t>𝑏</m:t>
                        </m:r>
                      </m:e>
                    </m:acc>
                  </m:oMath>
                </a14:m>
                <a:r>
                  <a:rPr lang="en-US" sz="825" i="1" baseline="-25000" dirty="0">
                    <a:latin typeface="Times New Roman" charset="0"/>
                    <a:ea typeface="Times New Roman" charset="0"/>
                    <a:cs typeface="Times New Roman" charset="0"/>
                  </a:rPr>
                  <a:t>SNPm,V1</a:t>
                </a:r>
                <a:endParaRPr lang="en-US" sz="825" i="1" dirty="0">
                  <a:latin typeface="Times New Roman" charset="0"/>
                  <a:ea typeface="Times New Roman" charset="0"/>
                  <a:cs typeface="Times New Roman" charset="0"/>
                </a:endParaRPr>
              </a:p>
              <a:p>
                <a:endParaRPr lang="en-US" sz="825" dirty="0"/>
              </a:p>
            </p:txBody>
          </p:sp>
        </mc:Choice>
        <mc:Fallback xmlns="">
          <p:sp>
            <p:nvSpPr>
              <p:cNvPr id="190" name="TextBox 189">
                <a:extLst>
                  <a:ext uri="{FF2B5EF4-FFF2-40B4-BE49-F238E27FC236}">
                    <a16:creationId xmlns:a16="http://schemas.microsoft.com/office/drawing/2014/main" id="{F3DAE978-A943-454E-BDAC-DEA35739C748}"/>
                  </a:ext>
                </a:extLst>
              </p:cNvPr>
              <p:cNvSpPr txBox="1">
                <a:spLocks noRot="1" noChangeAspect="1" noMove="1" noResize="1" noEditPoints="1" noAdjustHandles="1" noChangeArrowheads="1" noChangeShapeType="1" noTextEdit="1"/>
              </p:cNvSpPr>
              <p:nvPr/>
            </p:nvSpPr>
            <p:spPr>
              <a:xfrm>
                <a:off x="5057634" y="4221594"/>
                <a:ext cx="436246" cy="260777"/>
              </a:xfrm>
              <a:prstGeom prst="rect">
                <a:avLst/>
              </a:prstGeom>
              <a:blipFill>
                <a:blip r:embed="rId16"/>
                <a:stretch>
                  <a:fillRect l="-9859" t="-1666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1" name="TextBox 190">
                <a:extLst>
                  <a:ext uri="{FF2B5EF4-FFF2-40B4-BE49-F238E27FC236}">
                    <a16:creationId xmlns:a16="http://schemas.microsoft.com/office/drawing/2014/main" id="{94FC8B03-0B59-FA49-8313-6D7B8AB28CA4}"/>
                  </a:ext>
                </a:extLst>
              </p:cNvPr>
              <p:cNvSpPr txBox="1"/>
              <p:nvPr/>
            </p:nvSpPr>
            <p:spPr>
              <a:xfrm>
                <a:off x="5429103" y="4443406"/>
                <a:ext cx="542120" cy="133819"/>
              </a:xfrm>
              <a:prstGeom prst="rect">
                <a:avLst/>
              </a:prstGeom>
              <a:solidFill>
                <a:schemeClr val="bg1"/>
              </a:solidFill>
              <a:ln>
                <a:noFill/>
              </a:ln>
            </p:spPr>
            <p:txBody>
              <a:bodyPr wrap="square" lIns="0" tIns="0" rIns="0" bIns="0" rtlCol="0">
                <a:spAutoFit/>
              </a:bodyPr>
              <a:lstStyle/>
              <a:p>
                <a14:m>
                  <m:oMath xmlns:m="http://schemas.openxmlformats.org/officeDocument/2006/math">
                    <m:acc>
                      <m:accPr>
                        <m:chr m:val="̂"/>
                        <m:ctrlPr>
                          <a:rPr lang="en-US" sz="825" i="1">
                            <a:latin typeface="Cambria Math" panose="02040503050406030204" pitchFamily="18" charset="0"/>
                            <a:ea typeface="Arial Unicode MS" charset="0"/>
                            <a:cs typeface="Arial Unicode MS" charset="0"/>
                          </a:rPr>
                        </m:ctrlPr>
                      </m:accPr>
                      <m:e>
                        <m:r>
                          <a:rPr lang="en-US" sz="825" i="1">
                            <a:latin typeface="Cambria Math" charset="0"/>
                            <a:ea typeface="Arial Unicode MS" charset="0"/>
                            <a:cs typeface="Arial Unicode MS" charset="0"/>
                          </a:rPr>
                          <m:t>𝑏</m:t>
                        </m:r>
                      </m:e>
                    </m:acc>
                  </m:oMath>
                </a14:m>
                <a:r>
                  <a:rPr lang="en-US" sz="825" i="1" baseline="-25000" dirty="0">
                    <a:latin typeface="Times New Roman" charset="0"/>
                    <a:ea typeface="Times New Roman" charset="0"/>
                    <a:cs typeface="Times New Roman" charset="0"/>
                  </a:rPr>
                  <a:t>SNPm,V2</a:t>
                </a:r>
                <a:endParaRPr lang="en-US" sz="825" i="1" dirty="0">
                  <a:latin typeface="Times New Roman" charset="0"/>
                  <a:ea typeface="Times New Roman" charset="0"/>
                  <a:cs typeface="Times New Roman" charset="0"/>
                </a:endParaRPr>
              </a:p>
            </p:txBody>
          </p:sp>
        </mc:Choice>
        <mc:Fallback xmlns="">
          <p:sp>
            <p:nvSpPr>
              <p:cNvPr id="191" name="TextBox 190">
                <a:extLst>
                  <a:ext uri="{FF2B5EF4-FFF2-40B4-BE49-F238E27FC236}">
                    <a16:creationId xmlns:a16="http://schemas.microsoft.com/office/drawing/2014/main" id="{94FC8B03-0B59-FA49-8313-6D7B8AB28CA4}"/>
                  </a:ext>
                </a:extLst>
              </p:cNvPr>
              <p:cNvSpPr txBox="1">
                <a:spLocks noRot="1" noChangeAspect="1" noMove="1" noResize="1" noEditPoints="1" noAdjustHandles="1" noChangeArrowheads="1" noChangeShapeType="1" noTextEdit="1"/>
              </p:cNvSpPr>
              <p:nvPr/>
            </p:nvSpPr>
            <p:spPr>
              <a:xfrm>
                <a:off x="5429103" y="4443406"/>
                <a:ext cx="542120" cy="133819"/>
              </a:xfrm>
              <a:prstGeom prst="rect">
                <a:avLst/>
              </a:prstGeom>
              <a:blipFill>
                <a:blip r:embed="rId17"/>
                <a:stretch>
                  <a:fillRect l="-7865" t="-31818" b="-3636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2" name="TextBox 191">
                <a:extLst>
                  <a:ext uri="{FF2B5EF4-FFF2-40B4-BE49-F238E27FC236}">
                    <a16:creationId xmlns:a16="http://schemas.microsoft.com/office/drawing/2014/main" id="{6FC61972-D1F8-664A-90AC-E82699DD3FFA}"/>
                  </a:ext>
                </a:extLst>
              </p:cNvPr>
              <p:cNvSpPr txBox="1"/>
              <p:nvPr/>
            </p:nvSpPr>
            <p:spPr>
              <a:xfrm>
                <a:off x="6263079" y="4584445"/>
                <a:ext cx="464690" cy="260777"/>
              </a:xfrm>
              <a:prstGeom prst="rect">
                <a:avLst/>
              </a:prstGeom>
              <a:solidFill>
                <a:schemeClr val="bg1"/>
              </a:solidFill>
              <a:ln>
                <a:noFill/>
              </a:ln>
            </p:spPr>
            <p:txBody>
              <a:bodyPr wrap="square" lIns="0" tIns="0" rIns="0" bIns="0" rtlCol="0">
                <a:spAutoFit/>
              </a:bodyPr>
              <a:lstStyle/>
              <a:p>
                <a14:m>
                  <m:oMath xmlns:m="http://schemas.openxmlformats.org/officeDocument/2006/math">
                    <m:acc>
                      <m:accPr>
                        <m:chr m:val="̂"/>
                        <m:ctrlPr>
                          <a:rPr lang="en-US" sz="825" i="1">
                            <a:latin typeface="Cambria Math" panose="02040503050406030204" pitchFamily="18" charset="0"/>
                            <a:ea typeface="Arial Unicode MS" charset="0"/>
                            <a:cs typeface="Arial Unicode MS" charset="0"/>
                          </a:rPr>
                        </m:ctrlPr>
                      </m:accPr>
                      <m:e>
                        <m:r>
                          <a:rPr lang="en-US" sz="825" i="1">
                            <a:latin typeface="Cambria Math" charset="0"/>
                            <a:ea typeface="Arial Unicode MS" charset="0"/>
                            <a:cs typeface="Arial Unicode MS" charset="0"/>
                          </a:rPr>
                          <m:t>𝑏</m:t>
                        </m:r>
                      </m:e>
                    </m:acc>
                  </m:oMath>
                </a14:m>
                <a:r>
                  <a:rPr lang="en-US" sz="825" i="1" baseline="-25000" dirty="0">
                    <a:latin typeface="Times New Roman" charset="0"/>
                    <a:ea typeface="Times New Roman" charset="0"/>
                    <a:cs typeface="Times New Roman" charset="0"/>
                  </a:rPr>
                  <a:t>SNPm,V3</a:t>
                </a:r>
                <a:endParaRPr lang="en-US" sz="825" i="1" dirty="0">
                  <a:latin typeface="Times New Roman" charset="0"/>
                  <a:ea typeface="Times New Roman" charset="0"/>
                  <a:cs typeface="Times New Roman" charset="0"/>
                </a:endParaRPr>
              </a:p>
              <a:p>
                <a:endParaRPr lang="en-US" sz="825" dirty="0"/>
              </a:p>
            </p:txBody>
          </p:sp>
        </mc:Choice>
        <mc:Fallback xmlns="">
          <p:sp>
            <p:nvSpPr>
              <p:cNvPr id="192" name="TextBox 191">
                <a:extLst>
                  <a:ext uri="{FF2B5EF4-FFF2-40B4-BE49-F238E27FC236}">
                    <a16:creationId xmlns:a16="http://schemas.microsoft.com/office/drawing/2014/main" id="{6FC61972-D1F8-664A-90AC-E82699DD3FFA}"/>
                  </a:ext>
                </a:extLst>
              </p:cNvPr>
              <p:cNvSpPr txBox="1">
                <a:spLocks noRot="1" noChangeAspect="1" noMove="1" noResize="1" noEditPoints="1" noAdjustHandles="1" noChangeArrowheads="1" noChangeShapeType="1" noTextEdit="1"/>
              </p:cNvSpPr>
              <p:nvPr/>
            </p:nvSpPr>
            <p:spPr>
              <a:xfrm>
                <a:off x="6263079" y="4584445"/>
                <a:ext cx="464690" cy="260777"/>
              </a:xfrm>
              <a:prstGeom prst="rect">
                <a:avLst/>
              </a:prstGeom>
              <a:blipFill>
                <a:blip r:embed="rId18"/>
                <a:stretch>
                  <a:fillRect l="-7792" t="-1395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3" name="TextBox 192">
                <a:extLst>
                  <a:ext uri="{FF2B5EF4-FFF2-40B4-BE49-F238E27FC236}">
                    <a16:creationId xmlns:a16="http://schemas.microsoft.com/office/drawing/2014/main" id="{C077F13A-133F-C04B-BAD7-ED89AE835580}"/>
                  </a:ext>
                </a:extLst>
              </p:cNvPr>
              <p:cNvSpPr txBox="1"/>
              <p:nvPr/>
            </p:nvSpPr>
            <p:spPr>
              <a:xfrm>
                <a:off x="6929652" y="4656782"/>
                <a:ext cx="542120" cy="260777"/>
              </a:xfrm>
              <a:prstGeom prst="rect">
                <a:avLst/>
              </a:prstGeom>
              <a:solidFill>
                <a:schemeClr val="bg1"/>
              </a:solidFill>
              <a:ln>
                <a:noFill/>
              </a:ln>
            </p:spPr>
            <p:txBody>
              <a:bodyPr wrap="square" lIns="0" tIns="0" rIns="0" bIns="0" rtlCol="0">
                <a:spAutoFit/>
              </a:bodyPr>
              <a:lstStyle/>
              <a:p>
                <a14:m>
                  <m:oMath xmlns:m="http://schemas.openxmlformats.org/officeDocument/2006/math">
                    <m:acc>
                      <m:accPr>
                        <m:chr m:val="̂"/>
                        <m:ctrlPr>
                          <a:rPr lang="en-US" sz="825" i="1">
                            <a:latin typeface="Cambria Math" panose="02040503050406030204" pitchFamily="18" charset="0"/>
                            <a:ea typeface="Arial Unicode MS" charset="0"/>
                            <a:cs typeface="Arial Unicode MS" charset="0"/>
                          </a:rPr>
                        </m:ctrlPr>
                      </m:accPr>
                      <m:e>
                        <m:r>
                          <a:rPr lang="en-US" sz="825" i="1">
                            <a:latin typeface="Cambria Math" charset="0"/>
                            <a:ea typeface="Arial Unicode MS" charset="0"/>
                            <a:cs typeface="Arial Unicode MS" charset="0"/>
                          </a:rPr>
                          <m:t>𝑏</m:t>
                        </m:r>
                      </m:e>
                    </m:acc>
                  </m:oMath>
                </a14:m>
                <a:r>
                  <a:rPr lang="en-US" sz="825" i="1" baseline="-25000" dirty="0">
                    <a:latin typeface="Times New Roman" charset="0"/>
                    <a:ea typeface="Times New Roman" charset="0"/>
                    <a:cs typeface="Times New Roman" charset="0"/>
                  </a:rPr>
                  <a:t>SNPm,V4</a:t>
                </a:r>
                <a:endParaRPr lang="en-US" sz="825" i="1" dirty="0">
                  <a:latin typeface="Times New Roman" charset="0"/>
                  <a:ea typeface="Times New Roman" charset="0"/>
                  <a:cs typeface="Times New Roman" charset="0"/>
                </a:endParaRPr>
              </a:p>
              <a:p>
                <a:endParaRPr lang="en-US" sz="825" dirty="0"/>
              </a:p>
            </p:txBody>
          </p:sp>
        </mc:Choice>
        <mc:Fallback xmlns="">
          <p:sp>
            <p:nvSpPr>
              <p:cNvPr id="193" name="TextBox 192">
                <a:extLst>
                  <a:ext uri="{FF2B5EF4-FFF2-40B4-BE49-F238E27FC236}">
                    <a16:creationId xmlns:a16="http://schemas.microsoft.com/office/drawing/2014/main" id="{C077F13A-133F-C04B-BAD7-ED89AE835580}"/>
                  </a:ext>
                </a:extLst>
              </p:cNvPr>
              <p:cNvSpPr txBox="1">
                <a:spLocks noRot="1" noChangeAspect="1" noMove="1" noResize="1" noEditPoints="1" noAdjustHandles="1" noChangeArrowheads="1" noChangeShapeType="1" noTextEdit="1"/>
              </p:cNvSpPr>
              <p:nvPr/>
            </p:nvSpPr>
            <p:spPr>
              <a:xfrm>
                <a:off x="6929652" y="4656782"/>
                <a:ext cx="542120" cy="260777"/>
              </a:xfrm>
              <a:prstGeom prst="rect">
                <a:avLst/>
              </a:prstGeom>
              <a:blipFill>
                <a:blip r:embed="rId19"/>
                <a:stretch>
                  <a:fillRect l="-7865" t="-1627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4" name="TextBox 193">
                <a:extLst>
                  <a:ext uri="{FF2B5EF4-FFF2-40B4-BE49-F238E27FC236}">
                    <a16:creationId xmlns:a16="http://schemas.microsoft.com/office/drawing/2014/main" id="{01A27433-BC88-6F44-A274-B2301CA3EC60}"/>
                  </a:ext>
                </a:extLst>
              </p:cNvPr>
              <p:cNvSpPr txBox="1"/>
              <p:nvPr/>
            </p:nvSpPr>
            <p:spPr>
              <a:xfrm>
                <a:off x="7692087" y="4679040"/>
                <a:ext cx="400369" cy="260777"/>
              </a:xfrm>
              <a:prstGeom prst="rect">
                <a:avLst/>
              </a:prstGeom>
              <a:solidFill>
                <a:schemeClr val="bg1"/>
              </a:solidFill>
              <a:ln>
                <a:noFill/>
              </a:ln>
            </p:spPr>
            <p:txBody>
              <a:bodyPr wrap="square" lIns="0" tIns="0" rIns="0" bIns="0" rtlCol="0">
                <a:spAutoFit/>
              </a:bodyPr>
              <a:lstStyle/>
              <a:p>
                <a14:m>
                  <m:oMath xmlns:m="http://schemas.openxmlformats.org/officeDocument/2006/math">
                    <m:acc>
                      <m:accPr>
                        <m:chr m:val="̂"/>
                        <m:ctrlPr>
                          <a:rPr lang="en-US" sz="825" i="1">
                            <a:latin typeface="Cambria Math" panose="02040503050406030204" pitchFamily="18" charset="0"/>
                            <a:ea typeface="Arial Unicode MS" charset="0"/>
                            <a:cs typeface="Arial Unicode MS" charset="0"/>
                          </a:rPr>
                        </m:ctrlPr>
                      </m:accPr>
                      <m:e>
                        <m:r>
                          <a:rPr lang="en-US" sz="825" i="1">
                            <a:latin typeface="Cambria Math" charset="0"/>
                            <a:ea typeface="Arial Unicode MS" charset="0"/>
                            <a:cs typeface="Arial Unicode MS" charset="0"/>
                          </a:rPr>
                          <m:t>𝑏</m:t>
                        </m:r>
                      </m:e>
                    </m:acc>
                  </m:oMath>
                </a14:m>
                <a:r>
                  <a:rPr lang="en-US" sz="825" i="1" baseline="-25000" dirty="0">
                    <a:latin typeface="Times New Roman" charset="0"/>
                    <a:ea typeface="Times New Roman" charset="0"/>
                    <a:cs typeface="Times New Roman" charset="0"/>
                  </a:rPr>
                  <a:t>SNPm,V5</a:t>
                </a:r>
                <a:endParaRPr lang="en-US" sz="825" i="1" dirty="0">
                  <a:latin typeface="Times New Roman" charset="0"/>
                  <a:ea typeface="Times New Roman" charset="0"/>
                  <a:cs typeface="Times New Roman" charset="0"/>
                </a:endParaRPr>
              </a:p>
              <a:p>
                <a:endParaRPr lang="en-US" sz="825" dirty="0"/>
              </a:p>
            </p:txBody>
          </p:sp>
        </mc:Choice>
        <mc:Fallback xmlns="">
          <p:sp>
            <p:nvSpPr>
              <p:cNvPr id="194" name="TextBox 193">
                <a:extLst>
                  <a:ext uri="{FF2B5EF4-FFF2-40B4-BE49-F238E27FC236}">
                    <a16:creationId xmlns:a16="http://schemas.microsoft.com/office/drawing/2014/main" id="{01A27433-BC88-6F44-A274-B2301CA3EC60}"/>
                  </a:ext>
                </a:extLst>
              </p:cNvPr>
              <p:cNvSpPr txBox="1">
                <a:spLocks noRot="1" noChangeAspect="1" noMove="1" noResize="1" noEditPoints="1" noAdjustHandles="1" noChangeArrowheads="1" noChangeShapeType="1" noTextEdit="1"/>
              </p:cNvSpPr>
              <p:nvPr/>
            </p:nvSpPr>
            <p:spPr>
              <a:xfrm>
                <a:off x="7692087" y="4679040"/>
                <a:ext cx="400369" cy="260777"/>
              </a:xfrm>
              <a:prstGeom prst="rect">
                <a:avLst/>
              </a:prstGeom>
              <a:blipFill>
                <a:blip r:embed="rId20"/>
                <a:stretch>
                  <a:fillRect l="-10606" t="-1666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5" name="Rectangle 194"/>
              <p:cNvSpPr/>
              <p:nvPr/>
            </p:nvSpPr>
            <p:spPr>
              <a:xfrm>
                <a:off x="518798" y="1973256"/>
                <a:ext cx="8377551" cy="1569660"/>
              </a:xfrm>
              <a:prstGeom prst="rect">
                <a:avLst/>
              </a:prstGeom>
            </p:spPr>
            <p:txBody>
              <a:bodyPr wrap="square">
                <a:spAutoFit/>
              </a:bodyPr>
              <a:lstStyle/>
              <a:p>
                <a:pPr marL="214313" indent="-214313">
                  <a:buFont typeface="Arial" charset="0"/>
                  <a:buChar char="•"/>
                </a:pPr>
                <a:r>
                  <a:rPr lang="en-US" sz="2400" dirty="0">
                    <a:latin typeface="Times New Roman" charset="0"/>
                    <a:ea typeface="Times New Roman" charset="0"/>
                    <a:cs typeface="Times New Roman" charset="0"/>
                  </a:rPr>
                  <a:t>Asks to what extent the effect of the SNP operates through the common factor</a:t>
                </a:r>
              </a:p>
              <a:p>
                <a:pPr marL="214313" indent="-214313">
                  <a:buFont typeface="Arial" charset="0"/>
                  <a:buChar char="•"/>
                </a:pPr>
                <a14:m>
                  <m:oMath xmlns:m="http://schemas.openxmlformats.org/officeDocument/2006/math">
                    <m:sSup>
                      <m:sSupPr>
                        <m:ctrlPr>
                          <a:rPr lang="en-US" sz="2400" i="1" smtClean="0">
                            <a:latin typeface="Cambria Math" panose="02040503050406030204" pitchFamily="18" charset="0"/>
                            <a:cs typeface="Times New Roman" charset="0"/>
                          </a:rPr>
                        </m:ctrlPr>
                      </m:sSupPr>
                      <m:e>
                        <m:r>
                          <a:rPr lang="en-US" sz="2400" i="1" smtClean="0">
                            <a:latin typeface="Cambria Math" panose="02040503050406030204" pitchFamily="18" charset="0"/>
                            <a:ea typeface="Cambria Math" panose="02040503050406030204" pitchFamily="18" charset="0"/>
                            <a:cs typeface="Times New Roman" charset="0"/>
                          </a:rPr>
                          <m:t>𝜒</m:t>
                        </m:r>
                      </m:e>
                      <m:sup>
                        <m:r>
                          <a:rPr lang="en-US" sz="2400" b="0" i="1" smtClean="0">
                            <a:latin typeface="Cambria Math" panose="02040503050406030204" pitchFamily="18" charset="0"/>
                            <a:cs typeface="Times New Roman" charset="0"/>
                          </a:rPr>
                          <m:t>2</m:t>
                        </m:r>
                      </m:sup>
                    </m:sSup>
                    <m:r>
                      <a:rPr lang="en-US" sz="2400" b="0" i="0" smtClean="0">
                        <a:latin typeface="Cambria Math" panose="02040503050406030204" pitchFamily="18" charset="0"/>
                        <a:cs typeface="Times New Roman" charset="0"/>
                      </a:rPr>
                      <m:t> </m:t>
                    </m:r>
                  </m:oMath>
                </a14:m>
                <a:r>
                  <a:rPr lang="en-US" sz="2400" dirty="0">
                    <a:latin typeface="Times New Roman" charset="0"/>
                    <a:ea typeface="Times New Roman" charset="0"/>
                    <a:cs typeface="Times New Roman" charset="0"/>
                  </a:rPr>
                  <a:t>distributed test statistic, indexing fit of the common pathways model against independent pathways model</a:t>
                </a:r>
              </a:p>
            </p:txBody>
          </p:sp>
        </mc:Choice>
        <mc:Fallback xmlns="">
          <p:sp>
            <p:nvSpPr>
              <p:cNvPr id="195" name="Rectangle 194"/>
              <p:cNvSpPr>
                <a:spLocks noRot="1" noChangeAspect="1" noMove="1" noResize="1" noEditPoints="1" noAdjustHandles="1" noChangeArrowheads="1" noChangeShapeType="1" noTextEdit="1"/>
              </p:cNvSpPr>
              <p:nvPr/>
            </p:nvSpPr>
            <p:spPr>
              <a:xfrm>
                <a:off x="518798" y="1973256"/>
                <a:ext cx="8377551" cy="1569660"/>
              </a:xfrm>
              <a:prstGeom prst="rect">
                <a:avLst/>
              </a:prstGeom>
              <a:blipFill>
                <a:blip r:embed="rId21"/>
                <a:stretch>
                  <a:fillRect l="-909" t="-2400" r="-1212" b="-8000"/>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23BB39D1-40A6-5A48-B440-2DF18CFC1132}"/>
              </a:ext>
            </a:extLst>
          </p:cNvPr>
          <p:cNvSpPr txBox="1"/>
          <p:nvPr/>
        </p:nvSpPr>
        <p:spPr>
          <a:xfrm>
            <a:off x="966179" y="5578244"/>
            <a:ext cx="297696" cy="369332"/>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u</a:t>
            </a:r>
            <a:r>
              <a:rPr lang="en-US" sz="900" baseline="-25000" dirty="0">
                <a:latin typeface="Times New Roman" panose="02020603050405020304" pitchFamily="18" charset="0"/>
                <a:cs typeface="Times New Roman" panose="02020603050405020304" pitchFamily="18" charset="0"/>
              </a:rPr>
              <a:t>V1</a:t>
            </a:r>
            <a:endParaRPr lang="en-US" sz="900" dirty="0">
              <a:latin typeface="Times New Roman" panose="02020603050405020304" pitchFamily="18" charset="0"/>
              <a:cs typeface="Times New Roman" panose="02020603050405020304" pitchFamily="18" charset="0"/>
            </a:endParaRPr>
          </a:p>
        </p:txBody>
      </p:sp>
      <p:sp>
        <p:nvSpPr>
          <p:cNvPr id="122" name="TextBox 121">
            <a:extLst>
              <a:ext uri="{FF2B5EF4-FFF2-40B4-BE49-F238E27FC236}">
                <a16:creationId xmlns:a16="http://schemas.microsoft.com/office/drawing/2014/main" id="{A4A3F33E-1642-9F46-8B0B-9FD1AD1D2C24}"/>
              </a:ext>
            </a:extLst>
          </p:cNvPr>
          <p:cNvSpPr txBox="1"/>
          <p:nvPr/>
        </p:nvSpPr>
        <p:spPr>
          <a:xfrm>
            <a:off x="1600654" y="5574671"/>
            <a:ext cx="297696" cy="369332"/>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u</a:t>
            </a:r>
            <a:r>
              <a:rPr lang="en-US" sz="900" baseline="-25000" dirty="0">
                <a:latin typeface="Times New Roman" panose="02020603050405020304" pitchFamily="18" charset="0"/>
                <a:cs typeface="Times New Roman" panose="02020603050405020304" pitchFamily="18" charset="0"/>
              </a:rPr>
              <a:t>V2</a:t>
            </a:r>
            <a:endParaRPr lang="en-US" sz="900" dirty="0">
              <a:latin typeface="Times New Roman" panose="02020603050405020304" pitchFamily="18" charset="0"/>
              <a:cs typeface="Times New Roman" panose="02020603050405020304" pitchFamily="18" charset="0"/>
            </a:endParaRPr>
          </a:p>
        </p:txBody>
      </p:sp>
      <p:sp>
        <p:nvSpPr>
          <p:cNvPr id="164" name="TextBox 163">
            <a:extLst>
              <a:ext uri="{FF2B5EF4-FFF2-40B4-BE49-F238E27FC236}">
                <a16:creationId xmlns:a16="http://schemas.microsoft.com/office/drawing/2014/main" id="{0BC9AF25-3276-C046-8D5F-73868728CD20}"/>
              </a:ext>
            </a:extLst>
          </p:cNvPr>
          <p:cNvSpPr txBox="1"/>
          <p:nvPr/>
        </p:nvSpPr>
        <p:spPr>
          <a:xfrm>
            <a:off x="2417098" y="5569343"/>
            <a:ext cx="297696" cy="369332"/>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u</a:t>
            </a:r>
            <a:r>
              <a:rPr lang="en-US" sz="900" baseline="-25000" dirty="0">
                <a:latin typeface="Times New Roman" panose="02020603050405020304" pitchFamily="18" charset="0"/>
                <a:cs typeface="Times New Roman" panose="02020603050405020304" pitchFamily="18" charset="0"/>
              </a:rPr>
              <a:t>V3</a:t>
            </a:r>
            <a:endParaRPr lang="en-US" sz="900" dirty="0">
              <a:latin typeface="Times New Roman" panose="02020603050405020304" pitchFamily="18" charset="0"/>
              <a:cs typeface="Times New Roman" panose="02020603050405020304" pitchFamily="18" charset="0"/>
            </a:endParaRPr>
          </a:p>
        </p:txBody>
      </p:sp>
      <p:sp>
        <p:nvSpPr>
          <p:cNvPr id="167" name="TextBox 166">
            <a:extLst>
              <a:ext uri="{FF2B5EF4-FFF2-40B4-BE49-F238E27FC236}">
                <a16:creationId xmlns:a16="http://schemas.microsoft.com/office/drawing/2014/main" id="{CC4EB2E9-C7E3-5B41-A22F-5FF113913B79}"/>
              </a:ext>
            </a:extLst>
          </p:cNvPr>
          <p:cNvSpPr txBox="1"/>
          <p:nvPr/>
        </p:nvSpPr>
        <p:spPr>
          <a:xfrm>
            <a:off x="3251495" y="5580254"/>
            <a:ext cx="297696" cy="369332"/>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u</a:t>
            </a:r>
            <a:r>
              <a:rPr lang="en-US" sz="900" baseline="-25000" dirty="0">
                <a:latin typeface="Times New Roman" panose="02020603050405020304" pitchFamily="18" charset="0"/>
                <a:cs typeface="Times New Roman" panose="02020603050405020304" pitchFamily="18" charset="0"/>
              </a:rPr>
              <a:t>V4</a:t>
            </a:r>
            <a:endParaRPr lang="en-US" sz="900" dirty="0">
              <a:latin typeface="Times New Roman" panose="02020603050405020304" pitchFamily="18" charset="0"/>
              <a:cs typeface="Times New Roman" panose="02020603050405020304" pitchFamily="18" charset="0"/>
            </a:endParaRPr>
          </a:p>
        </p:txBody>
      </p:sp>
      <p:sp>
        <p:nvSpPr>
          <p:cNvPr id="196" name="TextBox 195">
            <a:extLst>
              <a:ext uri="{FF2B5EF4-FFF2-40B4-BE49-F238E27FC236}">
                <a16:creationId xmlns:a16="http://schemas.microsoft.com/office/drawing/2014/main" id="{040F752A-F2D0-0249-82A4-295123039B9B}"/>
              </a:ext>
            </a:extLst>
          </p:cNvPr>
          <p:cNvSpPr txBox="1"/>
          <p:nvPr/>
        </p:nvSpPr>
        <p:spPr>
          <a:xfrm>
            <a:off x="3981890" y="5592395"/>
            <a:ext cx="297696" cy="369332"/>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u</a:t>
            </a:r>
            <a:r>
              <a:rPr lang="en-US" sz="900" baseline="-25000" dirty="0">
                <a:latin typeface="Times New Roman" panose="02020603050405020304" pitchFamily="18" charset="0"/>
                <a:cs typeface="Times New Roman" panose="02020603050405020304" pitchFamily="18" charset="0"/>
              </a:rPr>
              <a:t>V5</a:t>
            </a:r>
            <a:endParaRPr lang="en-US" sz="900" dirty="0">
              <a:latin typeface="Times New Roman" panose="02020603050405020304" pitchFamily="18" charset="0"/>
              <a:cs typeface="Times New Roman" panose="02020603050405020304" pitchFamily="18" charset="0"/>
            </a:endParaRPr>
          </a:p>
        </p:txBody>
      </p:sp>
      <p:sp>
        <p:nvSpPr>
          <p:cNvPr id="197" name="TextBox 196">
            <a:extLst>
              <a:ext uri="{FF2B5EF4-FFF2-40B4-BE49-F238E27FC236}">
                <a16:creationId xmlns:a16="http://schemas.microsoft.com/office/drawing/2014/main" id="{97CA3FD1-3B72-244E-AD6B-F4BC75A2445B}"/>
              </a:ext>
            </a:extLst>
          </p:cNvPr>
          <p:cNvSpPr txBox="1"/>
          <p:nvPr/>
        </p:nvSpPr>
        <p:spPr>
          <a:xfrm>
            <a:off x="966180" y="5054636"/>
            <a:ext cx="345523" cy="415498"/>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V</a:t>
            </a:r>
            <a:r>
              <a:rPr lang="en-US" sz="1050" baseline="-25000" dirty="0">
                <a:latin typeface="Times New Roman" panose="02020603050405020304" pitchFamily="18" charset="0"/>
                <a:cs typeface="Times New Roman" panose="02020603050405020304" pitchFamily="18" charset="0"/>
              </a:rPr>
              <a:t>1g</a:t>
            </a:r>
            <a:endParaRPr lang="en-US" sz="1050" dirty="0">
              <a:latin typeface="Times New Roman" panose="02020603050405020304" pitchFamily="18" charset="0"/>
              <a:cs typeface="Times New Roman" panose="02020603050405020304" pitchFamily="18" charset="0"/>
            </a:endParaRPr>
          </a:p>
        </p:txBody>
      </p:sp>
      <p:sp>
        <p:nvSpPr>
          <p:cNvPr id="198" name="TextBox 197">
            <a:extLst>
              <a:ext uri="{FF2B5EF4-FFF2-40B4-BE49-F238E27FC236}">
                <a16:creationId xmlns:a16="http://schemas.microsoft.com/office/drawing/2014/main" id="{23607AE9-64AF-2742-B934-80440FCC0B02}"/>
              </a:ext>
            </a:extLst>
          </p:cNvPr>
          <p:cNvSpPr txBox="1"/>
          <p:nvPr/>
        </p:nvSpPr>
        <p:spPr>
          <a:xfrm>
            <a:off x="3221091" y="5430607"/>
            <a:ext cx="178061" cy="219291"/>
          </a:xfrm>
          <a:prstGeom prst="rect">
            <a:avLst/>
          </a:prstGeom>
          <a:noFill/>
        </p:spPr>
        <p:txBody>
          <a:bodyPr wrap="square" rtlCol="0">
            <a:spAutoFit/>
          </a:bodyPr>
          <a:lstStyle/>
          <a:p>
            <a:r>
              <a:rPr lang="en-US" sz="825" b="1" dirty="0">
                <a:latin typeface="Times New Roman" charset="0"/>
                <a:ea typeface="Times New Roman" charset="0"/>
                <a:cs typeface="Times New Roman" charset="0"/>
              </a:rPr>
              <a:t>1</a:t>
            </a:r>
          </a:p>
        </p:txBody>
      </p:sp>
      <p:sp>
        <p:nvSpPr>
          <p:cNvPr id="200" name="TextBox 199">
            <a:extLst>
              <a:ext uri="{FF2B5EF4-FFF2-40B4-BE49-F238E27FC236}">
                <a16:creationId xmlns:a16="http://schemas.microsoft.com/office/drawing/2014/main" id="{D77C6167-361F-A942-9963-40806459FE4B}"/>
              </a:ext>
            </a:extLst>
          </p:cNvPr>
          <p:cNvSpPr txBox="1"/>
          <p:nvPr/>
        </p:nvSpPr>
        <p:spPr>
          <a:xfrm>
            <a:off x="2403795" y="5430592"/>
            <a:ext cx="178061" cy="219291"/>
          </a:xfrm>
          <a:prstGeom prst="rect">
            <a:avLst/>
          </a:prstGeom>
          <a:noFill/>
        </p:spPr>
        <p:txBody>
          <a:bodyPr wrap="square" rtlCol="0">
            <a:spAutoFit/>
          </a:bodyPr>
          <a:lstStyle/>
          <a:p>
            <a:r>
              <a:rPr lang="en-US" sz="825" b="1" dirty="0">
                <a:latin typeface="Times New Roman" charset="0"/>
                <a:ea typeface="Times New Roman" charset="0"/>
                <a:cs typeface="Times New Roman" charset="0"/>
              </a:rPr>
              <a:t>1</a:t>
            </a:r>
          </a:p>
        </p:txBody>
      </p:sp>
      <p:sp>
        <p:nvSpPr>
          <p:cNvPr id="201" name="TextBox 200">
            <a:extLst>
              <a:ext uri="{FF2B5EF4-FFF2-40B4-BE49-F238E27FC236}">
                <a16:creationId xmlns:a16="http://schemas.microsoft.com/office/drawing/2014/main" id="{E2301D94-4EF8-C84C-9F47-0A2DC785CA5E}"/>
              </a:ext>
            </a:extLst>
          </p:cNvPr>
          <p:cNvSpPr txBox="1"/>
          <p:nvPr/>
        </p:nvSpPr>
        <p:spPr>
          <a:xfrm>
            <a:off x="1596287" y="5430592"/>
            <a:ext cx="178061" cy="219291"/>
          </a:xfrm>
          <a:prstGeom prst="rect">
            <a:avLst/>
          </a:prstGeom>
          <a:noFill/>
        </p:spPr>
        <p:txBody>
          <a:bodyPr wrap="square" rtlCol="0">
            <a:spAutoFit/>
          </a:bodyPr>
          <a:lstStyle/>
          <a:p>
            <a:r>
              <a:rPr lang="en-US" sz="825" b="1" dirty="0">
                <a:latin typeface="Times New Roman" charset="0"/>
                <a:ea typeface="Times New Roman" charset="0"/>
                <a:cs typeface="Times New Roman" charset="0"/>
              </a:rPr>
              <a:t>1</a:t>
            </a:r>
          </a:p>
        </p:txBody>
      </p:sp>
      <p:sp>
        <p:nvSpPr>
          <p:cNvPr id="202" name="TextBox 201">
            <a:extLst>
              <a:ext uri="{FF2B5EF4-FFF2-40B4-BE49-F238E27FC236}">
                <a16:creationId xmlns:a16="http://schemas.microsoft.com/office/drawing/2014/main" id="{E3214234-136C-B049-B2F3-D2BD5BE3BF34}"/>
              </a:ext>
            </a:extLst>
          </p:cNvPr>
          <p:cNvSpPr txBox="1"/>
          <p:nvPr/>
        </p:nvSpPr>
        <p:spPr>
          <a:xfrm>
            <a:off x="934792" y="5430592"/>
            <a:ext cx="178061" cy="219291"/>
          </a:xfrm>
          <a:prstGeom prst="rect">
            <a:avLst/>
          </a:prstGeom>
          <a:noFill/>
        </p:spPr>
        <p:txBody>
          <a:bodyPr wrap="square" rtlCol="0">
            <a:spAutoFit/>
          </a:bodyPr>
          <a:lstStyle/>
          <a:p>
            <a:r>
              <a:rPr lang="en-US" sz="825" b="1" dirty="0">
                <a:latin typeface="Times New Roman" charset="0"/>
                <a:ea typeface="Times New Roman" charset="0"/>
                <a:cs typeface="Times New Roman" charset="0"/>
              </a:rPr>
              <a:t>1</a:t>
            </a:r>
          </a:p>
        </p:txBody>
      </p:sp>
      <p:sp>
        <p:nvSpPr>
          <p:cNvPr id="203" name="TextBox 202">
            <a:extLst>
              <a:ext uri="{FF2B5EF4-FFF2-40B4-BE49-F238E27FC236}">
                <a16:creationId xmlns:a16="http://schemas.microsoft.com/office/drawing/2014/main" id="{9A298D6A-9C4E-9742-995C-9C9D798A19F3}"/>
              </a:ext>
            </a:extLst>
          </p:cNvPr>
          <p:cNvSpPr txBox="1"/>
          <p:nvPr/>
        </p:nvSpPr>
        <p:spPr>
          <a:xfrm>
            <a:off x="1602591" y="5045225"/>
            <a:ext cx="345523" cy="415498"/>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V</a:t>
            </a:r>
            <a:r>
              <a:rPr lang="en-US" sz="1050" baseline="-25000" dirty="0">
                <a:latin typeface="Times New Roman" panose="02020603050405020304" pitchFamily="18" charset="0"/>
                <a:cs typeface="Times New Roman" panose="02020603050405020304" pitchFamily="18" charset="0"/>
              </a:rPr>
              <a:t>2g</a:t>
            </a:r>
            <a:endParaRPr lang="en-US" sz="1050" dirty="0">
              <a:latin typeface="Times New Roman" panose="02020603050405020304" pitchFamily="18" charset="0"/>
              <a:cs typeface="Times New Roman" panose="02020603050405020304" pitchFamily="18" charset="0"/>
            </a:endParaRPr>
          </a:p>
        </p:txBody>
      </p:sp>
      <p:sp>
        <p:nvSpPr>
          <p:cNvPr id="204" name="TextBox 203">
            <a:extLst>
              <a:ext uri="{FF2B5EF4-FFF2-40B4-BE49-F238E27FC236}">
                <a16:creationId xmlns:a16="http://schemas.microsoft.com/office/drawing/2014/main" id="{729B83CE-A1A7-AA46-9B82-F4F761901155}"/>
              </a:ext>
            </a:extLst>
          </p:cNvPr>
          <p:cNvSpPr txBox="1"/>
          <p:nvPr/>
        </p:nvSpPr>
        <p:spPr>
          <a:xfrm>
            <a:off x="2394770" y="5054027"/>
            <a:ext cx="345523" cy="415498"/>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V</a:t>
            </a:r>
            <a:r>
              <a:rPr lang="en-US" sz="1050" baseline="-25000" dirty="0">
                <a:latin typeface="Times New Roman" panose="02020603050405020304" pitchFamily="18" charset="0"/>
                <a:cs typeface="Times New Roman" panose="02020603050405020304" pitchFamily="18" charset="0"/>
              </a:rPr>
              <a:t>3g</a:t>
            </a:r>
            <a:endParaRPr lang="en-US" sz="1050" dirty="0">
              <a:latin typeface="Times New Roman" panose="02020603050405020304" pitchFamily="18" charset="0"/>
              <a:cs typeface="Times New Roman" panose="02020603050405020304" pitchFamily="18" charset="0"/>
            </a:endParaRPr>
          </a:p>
        </p:txBody>
      </p:sp>
      <p:sp>
        <p:nvSpPr>
          <p:cNvPr id="205" name="TextBox 204">
            <a:extLst>
              <a:ext uri="{FF2B5EF4-FFF2-40B4-BE49-F238E27FC236}">
                <a16:creationId xmlns:a16="http://schemas.microsoft.com/office/drawing/2014/main" id="{CDA30294-950A-AF40-A742-0C94DFD13C95}"/>
              </a:ext>
            </a:extLst>
          </p:cNvPr>
          <p:cNvSpPr txBox="1"/>
          <p:nvPr/>
        </p:nvSpPr>
        <p:spPr>
          <a:xfrm>
            <a:off x="3211151" y="5062191"/>
            <a:ext cx="345523" cy="415498"/>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V</a:t>
            </a:r>
            <a:r>
              <a:rPr lang="en-US" sz="1050" baseline="-25000" dirty="0">
                <a:latin typeface="Times New Roman" panose="02020603050405020304" pitchFamily="18" charset="0"/>
                <a:cs typeface="Times New Roman" panose="02020603050405020304" pitchFamily="18" charset="0"/>
              </a:rPr>
              <a:t>4g</a:t>
            </a:r>
            <a:endParaRPr lang="en-US" sz="1050" dirty="0">
              <a:latin typeface="Times New Roman" panose="02020603050405020304" pitchFamily="18" charset="0"/>
              <a:cs typeface="Times New Roman" panose="02020603050405020304" pitchFamily="18" charset="0"/>
            </a:endParaRPr>
          </a:p>
        </p:txBody>
      </p:sp>
      <p:sp>
        <p:nvSpPr>
          <p:cNvPr id="206" name="TextBox 205">
            <a:extLst>
              <a:ext uri="{FF2B5EF4-FFF2-40B4-BE49-F238E27FC236}">
                <a16:creationId xmlns:a16="http://schemas.microsoft.com/office/drawing/2014/main" id="{5133BB6A-BBCE-A840-B736-9FA67E62C39A}"/>
              </a:ext>
            </a:extLst>
          </p:cNvPr>
          <p:cNvSpPr txBox="1"/>
          <p:nvPr/>
        </p:nvSpPr>
        <p:spPr>
          <a:xfrm>
            <a:off x="3962969" y="5062191"/>
            <a:ext cx="345523" cy="415498"/>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V</a:t>
            </a:r>
            <a:r>
              <a:rPr lang="en-US" sz="1050" baseline="-25000" dirty="0">
                <a:latin typeface="Times New Roman" panose="02020603050405020304" pitchFamily="18" charset="0"/>
                <a:cs typeface="Times New Roman" panose="02020603050405020304" pitchFamily="18" charset="0"/>
              </a:rPr>
              <a:t>5g</a:t>
            </a:r>
            <a:endParaRPr lang="en-US" sz="1050" dirty="0">
              <a:latin typeface="Times New Roman" panose="02020603050405020304" pitchFamily="18" charset="0"/>
              <a:cs typeface="Times New Roman" panose="02020603050405020304" pitchFamily="18" charset="0"/>
            </a:endParaRPr>
          </a:p>
        </p:txBody>
      </p:sp>
      <p:sp>
        <p:nvSpPr>
          <p:cNvPr id="207" name="TextBox 206">
            <a:extLst>
              <a:ext uri="{FF2B5EF4-FFF2-40B4-BE49-F238E27FC236}">
                <a16:creationId xmlns:a16="http://schemas.microsoft.com/office/drawing/2014/main" id="{2A5283F2-2F6D-1940-8695-5454A5A409EC}"/>
              </a:ext>
            </a:extLst>
          </p:cNvPr>
          <p:cNvSpPr txBox="1"/>
          <p:nvPr/>
        </p:nvSpPr>
        <p:spPr>
          <a:xfrm>
            <a:off x="5188934" y="4932220"/>
            <a:ext cx="345523" cy="415498"/>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V</a:t>
            </a:r>
            <a:r>
              <a:rPr lang="en-US" sz="1050" baseline="-25000" dirty="0">
                <a:latin typeface="Times New Roman" panose="02020603050405020304" pitchFamily="18" charset="0"/>
                <a:cs typeface="Times New Roman" panose="02020603050405020304" pitchFamily="18" charset="0"/>
              </a:rPr>
              <a:t>1g</a:t>
            </a:r>
            <a:endParaRPr lang="en-US" sz="1050" dirty="0">
              <a:latin typeface="Times New Roman" panose="02020603050405020304" pitchFamily="18" charset="0"/>
              <a:cs typeface="Times New Roman" panose="02020603050405020304" pitchFamily="18" charset="0"/>
            </a:endParaRPr>
          </a:p>
        </p:txBody>
      </p:sp>
      <p:sp>
        <p:nvSpPr>
          <p:cNvPr id="208" name="TextBox 207">
            <a:extLst>
              <a:ext uri="{FF2B5EF4-FFF2-40B4-BE49-F238E27FC236}">
                <a16:creationId xmlns:a16="http://schemas.microsoft.com/office/drawing/2014/main" id="{9AB4BB08-1212-8247-8EBC-D940A54E862C}"/>
              </a:ext>
            </a:extLst>
          </p:cNvPr>
          <p:cNvSpPr txBox="1"/>
          <p:nvPr/>
        </p:nvSpPr>
        <p:spPr>
          <a:xfrm>
            <a:off x="5799922" y="4914552"/>
            <a:ext cx="345523" cy="415498"/>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V</a:t>
            </a:r>
            <a:r>
              <a:rPr lang="en-US" sz="1050" baseline="-25000" dirty="0">
                <a:latin typeface="Times New Roman" panose="02020603050405020304" pitchFamily="18" charset="0"/>
                <a:cs typeface="Times New Roman" panose="02020603050405020304" pitchFamily="18" charset="0"/>
              </a:rPr>
              <a:t>2g</a:t>
            </a:r>
            <a:endParaRPr lang="en-US" sz="1050" dirty="0">
              <a:latin typeface="Times New Roman" panose="02020603050405020304" pitchFamily="18" charset="0"/>
              <a:cs typeface="Times New Roman" panose="02020603050405020304" pitchFamily="18" charset="0"/>
            </a:endParaRPr>
          </a:p>
        </p:txBody>
      </p:sp>
      <p:sp>
        <p:nvSpPr>
          <p:cNvPr id="209" name="TextBox 208">
            <a:extLst>
              <a:ext uri="{FF2B5EF4-FFF2-40B4-BE49-F238E27FC236}">
                <a16:creationId xmlns:a16="http://schemas.microsoft.com/office/drawing/2014/main" id="{B0F96D5D-3922-314D-813E-96064C88B0CC}"/>
              </a:ext>
            </a:extLst>
          </p:cNvPr>
          <p:cNvSpPr txBox="1"/>
          <p:nvPr/>
        </p:nvSpPr>
        <p:spPr>
          <a:xfrm>
            <a:off x="6617903" y="4941119"/>
            <a:ext cx="345523" cy="415498"/>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V</a:t>
            </a:r>
            <a:r>
              <a:rPr lang="en-US" sz="1050" baseline="-25000" dirty="0">
                <a:latin typeface="Times New Roman" panose="02020603050405020304" pitchFamily="18" charset="0"/>
                <a:cs typeface="Times New Roman" panose="02020603050405020304" pitchFamily="18" charset="0"/>
              </a:rPr>
              <a:t>3g</a:t>
            </a:r>
            <a:endParaRPr lang="en-US" sz="1050" dirty="0">
              <a:latin typeface="Times New Roman" panose="02020603050405020304" pitchFamily="18" charset="0"/>
              <a:cs typeface="Times New Roman" panose="02020603050405020304" pitchFamily="18" charset="0"/>
            </a:endParaRPr>
          </a:p>
        </p:txBody>
      </p:sp>
      <p:sp>
        <p:nvSpPr>
          <p:cNvPr id="210" name="TextBox 209">
            <a:extLst>
              <a:ext uri="{FF2B5EF4-FFF2-40B4-BE49-F238E27FC236}">
                <a16:creationId xmlns:a16="http://schemas.microsoft.com/office/drawing/2014/main" id="{A0625FED-BC51-1043-BBC6-0C7E12DDB8C4}"/>
              </a:ext>
            </a:extLst>
          </p:cNvPr>
          <p:cNvSpPr txBox="1"/>
          <p:nvPr/>
        </p:nvSpPr>
        <p:spPr>
          <a:xfrm>
            <a:off x="7408784" y="4942562"/>
            <a:ext cx="345523" cy="415498"/>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V</a:t>
            </a:r>
            <a:r>
              <a:rPr lang="en-US" sz="1050" baseline="-25000" dirty="0">
                <a:latin typeface="Times New Roman" panose="02020603050405020304" pitchFamily="18" charset="0"/>
                <a:cs typeface="Times New Roman" panose="02020603050405020304" pitchFamily="18" charset="0"/>
              </a:rPr>
              <a:t>4g</a:t>
            </a:r>
            <a:endParaRPr lang="en-US" sz="1050" dirty="0">
              <a:latin typeface="Times New Roman" panose="02020603050405020304" pitchFamily="18" charset="0"/>
              <a:cs typeface="Times New Roman" panose="02020603050405020304" pitchFamily="18" charset="0"/>
            </a:endParaRPr>
          </a:p>
        </p:txBody>
      </p:sp>
      <p:sp>
        <p:nvSpPr>
          <p:cNvPr id="211" name="TextBox 210">
            <a:extLst>
              <a:ext uri="{FF2B5EF4-FFF2-40B4-BE49-F238E27FC236}">
                <a16:creationId xmlns:a16="http://schemas.microsoft.com/office/drawing/2014/main" id="{9764F843-CCBE-4F42-A7A5-D556CAD0CC7D}"/>
              </a:ext>
            </a:extLst>
          </p:cNvPr>
          <p:cNvSpPr txBox="1"/>
          <p:nvPr/>
        </p:nvSpPr>
        <p:spPr>
          <a:xfrm>
            <a:off x="8160354" y="4950348"/>
            <a:ext cx="345523" cy="415498"/>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V</a:t>
            </a:r>
            <a:r>
              <a:rPr lang="en-US" sz="1050" baseline="-25000" dirty="0">
                <a:latin typeface="Times New Roman" panose="02020603050405020304" pitchFamily="18" charset="0"/>
                <a:cs typeface="Times New Roman" panose="02020603050405020304" pitchFamily="18" charset="0"/>
              </a:rPr>
              <a:t>5g</a:t>
            </a:r>
            <a:endParaRPr lang="en-US" sz="1050" dirty="0">
              <a:latin typeface="Times New Roman" panose="02020603050405020304" pitchFamily="18" charset="0"/>
              <a:cs typeface="Times New Roman" panose="02020603050405020304" pitchFamily="18" charset="0"/>
            </a:endParaRPr>
          </a:p>
        </p:txBody>
      </p:sp>
      <p:sp>
        <p:nvSpPr>
          <p:cNvPr id="212" name="TextBox 211">
            <a:extLst>
              <a:ext uri="{FF2B5EF4-FFF2-40B4-BE49-F238E27FC236}">
                <a16:creationId xmlns:a16="http://schemas.microsoft.com/office/drawing/2014/main" id="{DCCE07C2-5121-1E4A-82C0-64E88F321857}"/>
              </a:ext>
            </a:extLst>
          </p:cNvPr>
          <p:cNvSpPr txBox="1"/>
          <p:nvPr/>
        </p:nvSpPr>
        <p:spPr>
          <a:xfrm>
            <a:off x="8200597" y="5454467"/>
            <a:ext cx="297696" cy="369332"/>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u</a:t>
            </a:r>
            <a:r>
              <a:rPr lang="en-US" sz="900" baseline="-25000" dirty="0">
                <a:latin typeface="Times New Roman" panose="02020603050405020304" pitchFamily="18" charset="0"/>
                <a:cs typeface="Times New Roman" panose="02020603050405020304" pitchFamily="18" charset="0"/>
              </a:rPr>
              <a:t>V5</a:t>
            </a:r>
            <a:endParaRPr lang="en-US" sz="900" dirty="0">
              <a:latin typeface="Times New Roman" panose="02020603050405020304" pitchFamily="18" charset="0"/>
              <a:cs typeface="Times New Roman" panose="02020603050405020304" pitchFamily="18" charset="0"/>
            </a:endParaRPr>
          </a:p>
        </p:txBody>
      </p:sp>
      <p:sp>
        <p:nvSpPr>
          <p:cNvPr id="213" name="TextBox 212">
            <a:extLst>
              <a:ext uri="{FF2B5EF4-FFF2-40B4-BE49-F238E27FC236}">
                <a16:creationId xmlns:a16="http://schemas.microsoft.com/office/drawing/2014/main" id="{C800EF89-09E6-AA43-84E7-3A63C02C704A}"/>
              </a:ext>
            </a:extLst>
          </p:cNvPr>
          <p:cNvSpPr txBox="1"/>
          <p:nvPr/>
        </p:nvSpPr>
        <p:spPr>
          <a:xfrm>
            <a:off x="7462287" y="5449672"/>
            <a:ext cx="297696" cy="369332"/>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u</a:t>
            </a:r>
            <a:r>
              <a:rPr lang="en-US" sz="900" baseline="-25000" dirty="0">
                <a:latin typeface="Times New Roman" panose="02020603050405020304" pitchFamily="18" charset="0"/>
                <a:cs typeface="Times New Roman" panose="02020603050405020304" pitchFamily="18" charset="0"/>
              </a:rPr>
              <a:t>V4</a:t>
            </a:r>
            <a:endParaRPr lang="en-US" sz="900" dirty="0">
              <a:latin typeface="Times New Roman" panose="02020603050405020304" pitchFamily="18" charset="0"/>
              <a:cs typeface="Times New Roman" panose="02020603050405020304" pitchFamily="18" charset="0"/>
            </a:endParaRPr>
          </a:p>
        </p:txBody>
      </p:sp>
      <p:sp>
        <p:nvSpPr>
          <p:cNvPr id="214" name="TextBox 213">
            <a:extLst>
              <a:ext uri="{FF2B5EF4-FFF2-40B4-BE49-F238E27FC236}">
                <a16:creationId xmlns:a16="http://schemas.microsoft.com/office/drawing/2014/main" id="{B4B1A0FB-BC89-AA48-A62E-FA9B4F2C649D}"/>
              </a:ext>
            </a:extLst>
          </p:cNvPr>
          <p:cNvSpPr txBox="1"/>
          <p:nvPr/>
        </p:nvSpPr>
        <p:spPr>
          <a:xfrm>
            <a:off x="6644319" y="5456152"/>
            <a:ext cx="297696" cy="369332"/>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u</a:t>
            </a:r>
            <a:r>
              <a:rPr lang="en-US" sz="900" baseline="-25000" dirty="0">
                <a:latin typeface="Times New Roman" panose="02020603050405020304" pitchFamily="18" charset="0"/>
                <a:cs typeface="Times New Roman" panose="02020603050405020304" pitchFamily="18" charset="0"/>
              </a:rPr>
              <a:t>V3</a:t>
            </a:r>
            <a:endParaRPr lang="en-US" sz="900" dirty="0">
              <a:latin typeface="Times New Roman" panose="02020603050405020304" pitchFamily="18" charset="0"/>
              <a:cs typeface="Times New Roman" panose="02020603050405020304" pitchFamily="18" charset="0"/>
            </a:endParaRPr>
          </a:p>
        </p:txBody>
      </p:sp>
      <p:sp>
        <p:nvSpPr>
          <p:cNvPr id="215" name="TextBox 214">
            <a:extLst>
              <a:ext uri="{FF2B5EF4-FFF2-40B4-BE49-F238E27FC236}">
                <a16:creationId xmlns:a16="http://schemas.microsoft.com/office/drawing/2014/main" id="{1EAB837E-518F-404B-9BEB-7B69AEE0C95A}"/>
              </a:ext>
            </a:extLst>
          </p:cNvPr>
          <p:cNvSpPr txBox="1"/>
          <p:nvPr/>
        </p:nvSpPr>
        <p:spPr>
          <a:xfrm>
            <a:off x="5819553" y="5459647"/>
            <a:ext cx="297696" cy="369332"/>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u</a:t>
            </a:r>
            <a:r>
              <a:rPr lang="en-US" sz="900" baseline="-25000" dirty="0">
                <a:latin typeface="Times New Roman" panose="02020603050405020304" pitchFamily="18" charset="0"/>
                <a:cs typeface="Times New Roman" panose="02020603050405020304" pitchFamily="18" charset="0"/>
              </a:rPr>
              <a:t>V2</a:t>
            </a:r>
            <a:endParaRPr lang="en-US" sz="900" dirty="0">
              <a:latin typeface="Times New Roman" panose="02020603050405020304" pitchFamily="18" charset="0"/>
              <a:cs typeface="Times New Roman" panose="02020603050405020304" pitchFamily="18" charset="0"/>
            </a:endParaRPr>
          </a:p>
        </p:txBody>
      </p:sp>
      <p:sp>
        <p:nvSpPr>
          <p:cNvPr id="216" name="TextBox 215">
            <a:extLst>
              <a:ext uri="{FF2B5EF4-FFF2-40B4-BE49-F238E27FC236}">
                <a16:creationId xmlns:a16="http://schemas.microsoft.com/office/drawing/2014/main" id="{324668BA-4A20-3943-9814-FE4FF67F8F21}"/>
              </a:ext>
            </a:extLst>
          </p:cNvPr>
          <p:cNvSpPr txBox="1"/>
          <p:nvPr/>
        </p:nvSpPr>
        <p:spPr>
          <a:xfrm>
            <a:off x="5187086" y="5465468"/>
            <a:ext cx="297696" cy="369332"/>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u</a:t>
            </a:r>
            <a:r>
              <a:rPr lang="en-US" sz="900" baseline="-25000" dirty="0">
                <a:latin typeface="Times New Roman" panose="02020603050405020304" pitchFamily="18" charset="0"/>
                <a:cs typeface="Times New Roman" panose="02020603050405020304" pitchFamily="18" charset="0"/>
              </a:rPr>
              <a:t>V1</a:t>
            </a:r>
            <a:endParaRPr lang="en-US" sz="900" dirty="0">
              <a:latin typeface="Times New Roman" panose="02020603050405020304" pitchFamily="18" charset="0"/>
              <a:cs typeface="Times New Roman" panose="02020603050405020304" pitchFamily="18" charset="0"/>
            </a:endParaRPr>
          </a:p>
        </p:txBody>
      </p:sp>
      <p:sp>
        <p:nvSpPr>
          <p:cNvPr id="217" name="TextBox 216">
            <a:extLst>
              <a:ext uri="{FF2B5EF4-FFF2-40B4-BE49-F238E27FC236}">
                <a16:creationId xmlns:a16="http://schemas.microsoft.com/office/drawing/2014/main" id="{68F24FD8-6B5A-A142-949D-F35B21ED98AF}"/>
              </a:ext>
            </a:extLst>
          </p:cNvPr>
          <p:cNvSpPr txBox="1"/>
          <p:nvPr/>
        </p:nvSpPr>
        <p:spPr>
          <a:xfrm>
            <a:off x="5146806" y="5300296"/>
            <a:ext cx="178061" cy="219291"/>
          </a:xfrm>
          <a:prstGeom prst="rect">
            <a:avLst/>
          </a:prstGeom>
          <a:noFill/>
        </p:spPr>
        <p:txBody>
          <a:bodyPr wrap="square" rtlCol="0">
            <a:spAutoFit/>
          </a:bodyPr>
          <a:lstStyle/>
          <a:p>
            <a:r>
              <a:rPr lang="en-US" sz="825" b="1" dirty="0">
                <a:latin typeface="Times New Roman" charset="0"/>
                <a:ea typeface="Times New Roman" charset="0"/>
                <a:cs typeface="Times New Roman" charset="0"/>
              </a:rPr>
              <a:t>1</a:t>
            </a:r>
          </a:p>
        </p:txBody>
      </p:sp>
      <p:sp>
        <p:nvSpPr>
          <p:cNvPr id="218" name="TextBox 217">
            <a:extLst>
              <a:ext uri="{FF2B5EF4-FFF2-40B4-BE49-F238E27FC236}">
                <a16:creationId xmlns:a16="http://schemas.microsoft.com/office/drawing/2014/main" id="{F8A0F6B8-6D30-9F49-A7F8-C081DE4A9BD4}"/>
              </a:ext>
            </a:extLst>
          </p:cNvPr>
          <p:cNvSpPr txBox="1"/>
          <p:nvPr/>
        </p:nvSpPr>
        <p:spPr>
          <a:xfrm>
            <a:off x="5801242" y="5301853"/>
            <a:ext cx="178061" cy="219291"/>
          </a:xfrm>
          <a:prstGeom prst="rect">
            <a:avLst/>
          </a:prstGeom>
          <a:noFill/>
        </p:spPr>
        <p:txBody>
          <a:bodyPr wrap="square" rtlCol="0">
            <a:spAutoFit/>
          </a:bodyPr>
          <a:lstStyle/>
          <a:p>
            <a:r>
              <a:rPr lang="en-US" sz="825" b="1" dirty="0">
                <a:latin typeface="Times New Roman" charset="0"/>
                <a:ea typeface="Times New Roman" charset="0"/>
                <a:cs typeface="Times New Roman" charset="0"/>
              </a:rPr>
              <a:t>1</a:t>
            </a:r>
          </a:p>
        </p:txBody>
      </p:sp>
      <p:sp>
        <p:nvSpPr>
          <p:cNvPr id="219" name="TextBox 218">
            <a:extLst>
              <a:ext uri="{FF2B5EF4-FFF2-40B4-BE49-F238E27FC236}">
                <a16:creationId xmlns:a16="http://schemas.microsoft.com/office/drawing/2014/main" id="{46503C66-79A0-804D-B82D-68A1FE57AFFB}"/>
              </a:ext>
            </a:extLst>
          </p:cNvPr>
          <p:cNvSpPr txBox="1"/>
          <p:nvPr/>
        </p:nvSpPr>
        <p:spPr>
          <a:xfrm>
            <a:off x="6609211" y="5307790"/>
            <a:ext cx="178061" cy="219291"/>
          </a:xfrm>
          <a:prstGeom prst="rect">
            <a:avLst/>
          </a:prstGeom>
          <a:noFill/>
        </p:spPr>
        <p:txBody>
          <a:bodyPr wrap="square" rtlCol="0">
            <a:spAutoFit/>
          </a:bodyPr>
          <a:lstStyle/>
          <a:p>
            <a:r>
              <a:rPr lang="en-US" sz="825" b="1" dirty="0">
                <a:latin typeface="Times New Roman" charset="0"/>
                <a:ea typeface="Times New Roman" charset="0"/>
                <a:cs typeface="Times New Roman" charset="0"/>
              </a:rPr>
              <a:t>1</a:t>
            </a:r>
          </a:p>
        </p:txBody>
      </p:sp>
      <p:sp>
        <p:nvSpPr>
          <p:cNvPr id="220" name="TextBox 219">
            <a:extLst>
              <a:ext uri="{FF2B5EF4-FFF2-40B4-BE49-F238E27FC236}">
                <a16:creationId xmlns:a16="http://schemas.microsoft.com/office/drawing/2014/main" id="{926C5A56-57E9-2041-9BBD-111DC0FDA83E}"/>
              </a:ext>
            </a:extLst>
          </p:cNvPr>
          <p:cNvSpPr txBox="1"/>
          <p:nvPr/>
        </p:nvSpPr>
        <p:spPr>
          <a:xfrm>
            <a:off x="7444153" y="5309623"/>
            <a:ext cx="178061" cy="219291"/>
          </a:xfrm>
          <a:prstGeom prst="rect">
            <a:avLst/>
          </a:prstGeom>
          <a:noFill/>
        </p:spPr>
        <p:txBody>
          <a:bodyPr wrap="square" rtlCol="0">
            <a:spAutoFit/>
          </a:bodyPr>
          <a:lstStyle/>
          <a:p>
            <a:r>
              <a:rPr lang="en-US" sz="825" b="1" dirty="0">
                <a:latin typeface="Times New Roman" charset="0"/>
                <a:ea typeface="Times New Roman" charset="0"/>
                <a:cs typeface="Times New Roman" charset="0"/>
              </a:rPr>
              <a:t>1</a:t>
            </a:r>
          </a:p>
        </p:txBody>
      </p:sp>
      <p:sp>
        <p:nvSpPr>
          <p:cNvPr id="221" name="TextBox 220">
            <a:extLst>
              <a:ext uri="{FF2B5EF4-FFF2-40B4-BE49-F238E27FC236}">
                <a16:creationId xmlns:a16="http://schemas.microsoft.com/office/drawing/2014/main" id="{1712062B-B9CB-FB4B-9A8A-70C94BC22EB0}"/>
              </a:ext>
            </a:extLst>
          </p:cNvPr>
          <p:cNvSpPr txBox="1"/>
          <p:nvPr/>
        </p:nvSpPr>
        <p:spPr>
          <a:xfrm>
            <a:off x="8182535" y="5307870"/>
            <a:ext cx="178061" cy="219291"/>
          </a:xfrm>
          <a:prstGeom prst="rect">
            <a:avLst/>
          </a:prstGeom>
          <a:noFill/>
        </p:spPr>
        <p:txBody>
          <a:bodyPr wrap="square" rtlCol="0">
            <a:spAutoFit/>
          </a:bodyPr>
          <a:lstStyle/>
          <a:p>
            <a:r>
              <a:rPr lang="en-US" sz="825" b="1" dirty="0">
                <a:latin typeface="Times New Roman" charset="0"/>
                <a:ea typeface="Times New Roman" charset="0"/>
                <a:cs typeface="Times New Roman" charset="0"/>
              </a:rPr>
              <a:t>1</a:t>
            </a:r>
          </a:p>
        </p:txBody>
      </p:sp>
      <p:cxnSp>
        <p:nvCxnSpPr>
          <p:cNvPr id="222" name="Curved Connector 221">
            <a:extLst>
              <a:ext uri="{FF2B5EF4-FFF2-40B4-BE49-F238E27FC236}">
                <a16:creationId xmlns:a16="http://schemas.microsoft.com/office/drawing/2014/main" id="{C733BF19-FE3A-B54F-BB1A-9171B714B782}"/>
              </a:ext>
            </a:extLst>
          </p:cNvPr>
          <p:cNvCxnSpPr>
            <a:cxnSpLocks/>
            <a:stCxn id="133" idx="0"/>
            <a:endCxn id="133" idx="6"/>
          </p:cNvCxnSpPr>
          <p:nvPr/>
        </p:nvCxnSpPr>
        <p:spPr>
          <a:xfrm rot="16200000" flipH="1">
            <a:off x="6804848" y="3663537"/>
            <a:ext cx="206436" cy="206435"/>
          </a:xfrm>
          <a:prstGeom prst="curvedConnector4">
            <a:avLst>
              <a:gd name="adj1" fmla="val -31943"/>
              <a:gd name="adj2" fmla="val 140462"/>
            </a:avLst>
          </a:prstGeom>
          <a:ln w="63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125303" y="226512"/>
            <a:ext cx="9619621" cy="987777"/>
          </a:xfrm>
        </p:spPr>
        <p:txBody>
          <a:bodyPr>
            <a:normAutofit fontScale="90000"/>
          </a:bodyPr>
          <a:lstStyle/>
          <a:p>
            <a:pPr algn="ctr"/>
            <a:r>
              <a:rPr lang="en-US" b="1" dirty="0">
                <a:latin typeface="Times New Roman" charset="0"/>
                <a:ea typeface="Times New Roman" charset="0"/>
                <a:cs typeface="Times New Roman" charset="0"/>
              </a:rPr>
              <a:t>Estimates of SNP level heterogeneity  (Q</a:t>
            </a:r>
            <a:r>
              <a:rPr lang="en-US" b="1" baseline="-25000" dirty="0">
                <a:latin typeface="Times New Roman" charset="0"/>
                <a:ea typeface="Times New Roman" charset="0"/>
                <a:cs typeface="Times New Roman" charset="0"/>
              </a:rPr>
              <a:t>SNP</a:t>
            </a:r>
            <a:r>
              <a:rPr lang="en-US" b="1" dirty="0">
                <a:latin typeface="Times New Roman" charset="0"/>
                <a:ea typeface="Times New Roman" charset="0"/>
                <a:cs typeface="Times New Roman" charset="0"/>
              </a:rPr>
              <a:t>)</a:t>
            </a:r>
            <a:endParaRPr lang="en-US" dirty="0"/>
          </a:p>
        </p:txBody>
      </p:sp>
    </p:spTree>
    <p:extLst>
      <p:ext uri="{BB962C8B-B14F-4D97-AF65-F5344CB8AC3E}">
        <p14:creationId xmlns:p14="http://schemas.microsoft.com/office/powerpoint/2010/main" val="25592043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409A4-BFBA-E144-8E15-4CD875737851}"/>
              </a:ext>
            </a:extLst>
          </p:cNvPr>
          <p:cNvSpPr>
            <a:spLocks noGrp="1"/>
          </p:cNvSpPr>
          <p:nvPr>
            <p:ph type="title"/>
          </p:nvPr>
        </p:nvSpPr>
        <p:spPr>
          <a:xfrm>
            <a:off x="0" y="483659"/>
            <a:ext cx="7886700" cy="987777"/>
          </a:xfrm>
        </p:spPr>
        <p:txBody>
          <a:bodyPr/>
          <a:lstStyle/>
          <a:p>
            <a:r>
              <a:rPr lang="en-US" dirty="0"/>
              <a:t>Troubleshooting</a:t>
            </a:r>
          </a:p>
        </p:txBody>
      </p:sp>
      <p:pic>
        <p:nvPicPr>
          <p:cNvPr id="6" name="Picture 5">
            <a:extLst>
              <a:ext uri="{FF2B5EF4-FFF2-40B4-BE49-F238E27FC236}">
                <a16:creationId xmlns:a16="http://schemas.microsoft.com/office/drawing/2014/main" id="{180B1090-9700-F341-ABA6-7AA528630D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0117"/>
            <a:ext cx="5606202" cy="1648883"/>
          </a:xfrm>
          <a:prstGeom prst="rect">
            <a:avLst/>
          </a:prstGeom>
        </p:spPr>
      </p:pic>
    </p:spTree>
    <p:extLst>
      <p:ext uri="{BB962C8B-B14F-4D97-AF65-F5344CB8AC3E}">
        <p14:creationId xmlns:p14="http://schemas.microsoft.com/office/powerpoint/2010/main" val="1982473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902" y="199532"/>
            <a:ext cx="9419408" cy="994172"/>
          </a:xfrm>
        </p:spPr>
        <p:txBody>
          <a:bodyPr>
            <a:noAutofit/>
          </a:bodyPr>
          <a:lstStyle/>
          <a:p>
            <a:pPr algn="ctr"/>
            <a:r>
              <a:rPr lang="en-US" sz="3600" dirty="0"/>
              <a:t>Pervasive Genetic Overlap Necessitates Methods for Analyzing Joint Genetic Architecture</a:t>
            </a:r>
          </a:p>
        </p:txBody>
      </p:sp>
      <p:pic>
        <p:nvPicPr>
          <p:cNvPr id="8" name="Picture 7"/>
          <p:cNvPicPr>
            <a:picLocks noChangeAspect="1"/>
          </p:cNvPicPr>
          <p:nvPr/>
        </p:nvPicPr>
        <p:blipFill>
          <a:blip r:embed="rId2"/>
          <a:stretch>
            <a:fillRect/>
          </a:stretch>
        </p:blipFill>
        <p:spPr>
          <a:xfrm>
            <a:off x="4748885" y="2446113"/>
            <a:ext cx="4261764" cy="3365500"/>
          </a:xfrm>
          <a:prstGeom prst="rect">
            <a:avLst/>
          </a:prstGeom>
        </p:spPr>
      </p:pic>
      <p:pic>
        <p:nvPicPr>
          <p:cNvPr id="10" name="Picture 9"/>
          <p:cNvPicPr>
            <a:picLocks noChangeAspect="1"/>
          </p:cNvPicPr>
          <p:nvPr/>
        </p:nvPicPr>
        <p:blipFill>
          <a:blip r:embed="rId3"/>
          <a:stretch>
            <a:fillRect/>
          </a:stretch>
        </p:blipFill>
        <p:spPr>
          <a:xfrm>
            <a:off x="0" y="2819401"/>
            <a:ext cx="4419654" cy="3119013"/>
          </a:xfrm>
          <a:prstGeom prst="rect">
            <a:avLst/>
          </a:prstGeom>
        </p:spPr>
      </p:pic>
      <p:pic>
        <p:nvPicPr>
          <p:cNvPr id="11" name="Picture 10"/>
          <p:cNvPicPr>
            <a:picLocks noChangeAspect="1"/>
          </p:cNvPicPr>
          <p:nvPr/>
        </p:nvPicPr>
        <p:blipFill>
          <a:blip r:embed="rId4"/>
          <a:stretch>
            <a:fillRect/>
          </a:stretch>
        </p:blipFill>
        <p:spPr>
          <a:xfrm>
            <a:off x="2705101" y="2140382"/>
            <a:ext cx="3080131" cy="735403"/>
          </a:xfrm>
          <a:prstGeom prst="rect">
            <a:avLst/>
          </a:prstGeom>
        </p:spPr>
      </p:pic>
      <p:pic>
        <p:nvPicPr>
          <p:cNvPr id="12" name="Picture 11"/>
          <p:cNvPicPr>
            <a:picLocks noChangeAspect="1"/>
          </p:cNvPicPr>
          <p:nvPr/>
        </p:nvPicPr>
        <p:blipFill>
          <a:blip r:embed="rId5"/>
          <a:stretch>
            <a:fillRect/>
          </a:stretch>
        </p:blipFill>
        <p:spPr>
          <a:xfrm>
            <a:off x="2705101" y="5765814"/>
            <a:ext cx="3534965" cy="252789"/>
          </a:xfrm>
          <a:prstGeom prst="rect">
            <a:avLst/>
          </a:prstGeom>
        </p:spPr>
      </p:pic>
    </p:spTree>
    <p:extLst>
      <p:ext uri="{BB962C8B-B14F-4D97-AF65-F5344CB8AC3E}">
        <p14:creationId xmlns:p14="http://schemas.microsoft.com/office/powerpoint/2010/main" val="11659943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2349"/>
            <a:ext cx="7886700" cy="987777"/>
          </a:xfrm>
        </p:spPr>
        <p:txBody>
          <a:bodyPr/>
          <a:lstStyle/>
          <a:p>
            <a:r>
              <a:rPr lang="en-US" dirty="0"/>
              <a:t>Step 4b: </a:t>
            </a:r>
            <a:r>
              <a:rPr lang="en-US" i="1" dirty="0" err="1"/>
              <a:t>userGWAS</a:t>
            </a:r>
            <a:r>
              <a:rPr lang="en-US" i="1" dirty="0"/>
              <a:t> </a:t>
            </a:r>
            <a:r>
              <a:rPr lang="en-US" dirty="0"/>
              <a:t>example code</a:t>
            </a:r>
          </a:p>
        </p:txBody>
      </p:sp>
      <p:pic>
        <p:nvPicPr>
          <p:cNvPr id="4" name="Picture 3">
            <a:extLst>
              <a:ext uri="{FF2B5EF4-FFF2-40B4-BE49-F238E27FC236}">
                <a16:creationId xmlns:a16="http://schemas.microsoft.com/office/drawing/2014/main" id="{B28C8E35-119F-914B-A81D-695D10AEE5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60" y="1761032"/>
            <a:ext cx="8144640" cy="5096968"/>
          </a:xfrm>
          <a:prstGeom prst="rect">
            <a:avLst/>
          </a:prstGeom>
        </p:spPr>
      </p:pic>
    </p:spTree>
    <p:extLst>
      <p:ext uri="{BB962C8B-B14F-4D97-AF65-F5344CB8AC3E}">
        <p14:creationId xmlns:p14="http://schemas.microsoft.com/office/powerpoint/2010/main" val="16555494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2349"/>
            <a:ext cx="7886700" cy="987777"/>
          </a:xfrm>
        </p:spPr>
        <p:txBody>
          <a:bodyPr/>
          <a:lstStyle/>
          <a:p>
            <a:r>
              <a:rPr lang="en-US" dirty="0"/>
              <a:t>Step 4b: </a:t>
            </a:r>
            <a:r>
              <a:rPr lang="en-US" i="1" dirty="0" err="1"/>
              <a:t>userGWAS</a:t>
            </a:r>
            <a:r>
              <a:rPr lang="en-US" i="1" dirty="0"/>
              <a:t> </a:t>
            </a:r>
            <a:r>
              <a:rPr lang="en-US" dirty="0"/>
              <a:t>example code</a:t>
            </a:r>
          </a:p>
        </p:txBody>
      </p:sp>
      <p:pic>
        <p:nvPicPr>
          <p:cNvPr id="4" name="Picture 3">
            <a:extLst>
              <a:ext uri="{FF2B5EF4-FFF2-40B4-BE49-F238E27FC236}">
                <a16:creationId xmlns:a16="http://schemas.microsoft.com/office/drawing/2014/main" id="{BD674E8D-1167-984D-A7A5-3CCCA15230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59212"/>
            <a:ext cx="9144000" cy="3439377"/>
          </a:xfrm>
          <a:prstGeom prst="rect">
            <a:avLst/>
          </a:prstGeom>
        </p:spPr>
      </p:pic>
    </p:spTree>
    <p:extLst>
      <p:ext uri="{BB962C8B-B14F-4D97-AF65-F5344CB8AC3E}">
        <p14:creationId xmlns:p14="http://schemas.microsoft.com/office/powerpoint/2010/main" val="1153645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640D1F-2E16-6F4F-B78B-8ADEA0EE1CCB}"/>
              </a:ext>
            </a:extLst>
          </p:cNvPr>
          <p:cNvSpPr>
            <a:spLocks noGrp="1"/>
          </p:cNvSpPr>
          <p:nvPr>
            <p:ph idx="1"/>
          </p:nvPr>
        </p:nvSpPr>
        <p:spPr/>
        <p:txBody>
          <a:bodyPr>
            <a:normAutofit fontScale="92500" lnSpcReduction="20000"/>
          </a:bodyPr>
          <a:lstStyle/>
          <a:p>
            <a:pPr marL="0" indent="0" algn="ctr">
              <a:buNone/>
            </a:pPr>
            <a:r>
              <a:rPr lang="en-US" sz="6600" dirty="0"/>
              <a:t>If you finish early feel free to go onto next slides/section of code to play around more with specifying your own model</a:t>
            </a:r>
          </a:p>
        </p:txBody>
      </p:sp>
    </p:spTree>
    <p:extLst>
      <p:ext uri="{BB962C8B-B14F-4D97-AF65-F5344CB8AC3E}">
        <p14:creationId xmlns:p14="http://schemas.microsoft.com/office/powerpoint/2010/main" val="5216493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640D1F-2E16-6F4F-B78B-8ADEA0EE1CCB}"/>
              </a:ext>
            </a:extLst>
          </p:cNvPr>
          <p:cNvSpPr>
            <a:spLocks noGrp="1"/>
          </p:cNvSpPr>
          <p:nvPr>
            <p:ph idx="1"/>
          </p:nvPr>
        </p:nvSpPr>
        <p:spPr>
          <a:xfrm>
            <a:off x="628650" y="3534504"/>
            <a:ext cx="7886700" cy="1052486"/>
          </a:xfrm>
        </p:spPr>
        <p:txBody>
          <a:bodyPr>
            <a:normAutofit/>
          </a:bodyPr>
          <a:lstStyle/>
          <a:p>
            <a:pPr marL="0" indent="0" algn="ctr">
              <a:buNone/>
            </a:pPr>
            <a:r>
              <a:rPr lang="en-US" sz="6600" dirty="0"/>
              <a:t>Go to breakout rooms</a:t>
            </a:r>
          </a:p>
        </p:txBody>
      </p:sp>
    </p:spTree>
    <p:extLst>
      <p:ext uri="{BB962C8B-B14F-4D97-AF65-F5344CB8AC3E}">
        <p14:creationId xmlns:p14="http://schemas.microsoft.com/office/powerpoint/2010/main" val="8713710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80DAE-FFB2-BF47-B43D-3A4B35722D30}"/>
              </a:ext>
            </a:extLst>
          </p:cNvPr>
          <p:cNvSpPr>
            <a:spLocks noGrp="1"/>
          </p:cNvSpPr>
          <p:nvPr>
            <p:ph type="title"/>
          </p:nvPr>
        </p:nvSpPr>
        <p:spPr>
          <a:xfrm>
            <a:off x="-118534" y="382059"/>
            <a:ext cx="9872133" cy="987777"/>
          </a:xfrm>
        </p:spPr>
        <p:txBody>
          <a:bodyPr>
            <a:normAutofit fontScale="90000"/>
          </a:bodyPr>
          <a:lstStyle/>
          <a:p>
            <a:r>
              <a:rPr lang="en-US" dirty="0"/>
              <a:t>If there’s time…</a:t>
            </a:r>
            <a:br>
              <a:rPr lang="en-US" dirty="0"/>
            </a:br>
            <a:r>
              <a:rPr lang="en-US" dirty="0"/>
              <a:t>play around with some anthropometric traits</a:t>
            </a:r>
          </a:p>
        </p:txBody>
      </p:sp>
      <p:pic>
        <p:nvPicPr>
          <p:cNvPr id="5" name="Content Placeholder 4">
            <a:extLst>
              <a:ext uri="{FF2B5EF4-FFF2-40B4-BE49-F238E27FC236}">
                <a16:creationId xmlns:a16="http://schemas.microsoft.com/office/drawing/2014/main" id="{74DA46AE-9B75-9748-9E0C-325744C40A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80911"/>
            <a:ext cx="9096220" cy="3570022"/>
          </a:xfrm>
        </p:spPr>
      </p:pic>
      <p:cxnSp>
        <p:nvCxnSpPr>
          <p:cNvPr id="7" name="Straight Arrow Connector 6">
            <a:extLst>
              <a:ext uri="{FF2B5EF4-FFF2-40B4-BE49-F238E27FC236}">
                <a16:creationId xmlns:a16="http://schemas.microsoft.com/office/drawing/2014/main" id="{ECE972DD-015F-9849-87ED-D1FED95ECF46}"/>
              </a:ext>
            </a:extLst>
          </p:cNvPr>
          <p:cNvCxnSpPr/>
          <p:nvPr/>
        </p:nvCxnSpPr>
        <p:spPr>
          <a:xfrm flipH="1">
            <a:off x="1659467" y="2336801"/>
            <a:ext cx="10498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0167EC8-9777-0544-BFC0-F7B3D7A46B96}"/>
              </a:ext>
            </a:extLst>
          </p:cNvPr>
          <p:cNvSpPr txBox="1"/>
          <p:nvPr/>
        </p:nvSpPr>
        <p:spPr>
          <a:xfrm>
            <a:off x="2573867" y="1780911"/>
            <a:ext cx="2387600" cy="923330"/>
          </a:xfrm>
          <a:prstGeom prst="rect">
            <a:avLst/>
          </a:prstGeom>
          <a:noFill/>
        </p:spPr>
        <p:txBody>
          <a:bodyPr wrap="square" rtlCol="0">
            <a:spAutoFit/>
          </a:bodyPr>
          <a:lstStyle/>
          <a:p>
            <a:pPr algn="ctr"/>
            <a:r>
              <a:rPr lang="en-US" dirty="0"/>
              <a:t>Note that you do not need to include all variables in the model</a:t>
            </a:r>
          </a:p>
        </p:txBody>
      </p:sp>
    </p:spTree>
    <p:extLst>
      <p:ext uri="{BB962C8B-B14F-4D97-AF65-F5344CB8AC3E}">
        <p14:creationId xmlns:p14="http://schemas.microsoft.com/office/powerpoint/2010/main" val="31216396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2F0A272-BEA0-B345-9E31-CBA6AAC59B65}"/>
              </a:ext>
            </a:extLst>
          </p:cNvPr>
          <p:cNvSpPr txBox="1"/>
          <p:nvPr/>
        </p:nvSpPr>
        <p:spPr>
          <a:xfrm>
            <a:off x="135467" y="1896533"/>
            <a:ext cx="7010400" cy="4524315"/>
          </a:xfrm>
          <a:prstGeom prst="rect">
            <a:avLst/>
          </a:prstGeom>
          <a:noFill/>
        </p:spPr>
        <p:txBody>
          <a:bodyPr wrap="square" rtlCol="0">
            <a:spAutoFit/>
          </a:bodyPr>
          <a:lstStyle/>
          <a:p>
            <a:pPr marL="457200" indent="-457200">
              <a:buFont typeface="Arial" panose="020B0604020202020204" pitchFamily="34" charset="0"/>
              <a:buChar char="•"/>
            </a:pPr>
            <a:r>
              <a:rPr lang="en-US" sz="3200" dirty="0"/>
              <a:t>BMI = Body Mass Index</a:t>
            </a:r>
          </a:p>
          <a:p>
            <a:pPr marL="457200" indent="-457200">
              <a:buFont typeface="Arial" panose="020B0604020202020204" pitchFamily="34" charset="0"/>
              <a:buChar char="•"/>
            </a:pPr>
            <a:r>
              <a:rPr lang="en-US" sz="3200" dirty="0"/>
              <a:t>WHR = Waist Hip Ratio</a:t>
            </a:r>
          </a:p>
          <a:p>
            <a:pPr marL="457200" indent="-457200">
              <a:buFont typeface="Arial" panose="020B0604020202020204" pitchFamily="34" charset="0"/>
              <a:buChar char="•"/>
            </a:pPr>
            <a:r>
              <a:rPr lang="en-US" sz="3200" dirty="0"/>
              <a:t>Waist = Waist Circumference</a:t>
            </a:r>
          </a:p>
          <a:p>
            <a:pPr marL="457200" indent="-457200">
              <a:buFont typeface="Arial" panose="020B0604020202020204" pitchFamily="34" charset="0"/>
              <a:buChar char="•"/>
            </a:pPr>
            <a:r>
              <a:rPr lang="en-US" sz="3200" dirty="0"/>
              <a:t>Hip = Hip circumference</a:t>
            </a:r>
          </a:p>
          <a:p>
            <a:pPr marL="457200" indent="-457200">
              <a:buFont typeface="Arial" panose="020B0604020202020204" pitchFamily="34" charset="0"/>
              <a:buChar char="•"/>
            </a:pPr>
            <a:r>
              <a:rPr lang="en-US" sz="3200" dirty="0"/>
              <a:t>CO = childhood obesity</a:t>
            </a:r>
          </a:p>
          <a:p>
            <a:pPr marL="457200" indent="-457200">
              <a:buFont typeface="Arial" panose="020B0604020202020204" pitchFamily="34" charset="0"/>
              <a:buChar char="•"/>
            </a:pPr>
            <a:r>
              <a:rPr lang="en-US" sz="3200" dirty="0"/>
              <a:t>Height = Height</a:t>
            </a:r>
          </a:p>
          <a:p>
            <a:pPr marL="457200" indent="-457200">
              <a:buFont typeface="Arial" panose="020B0604020202020204" pitchFamily="34" charset="0"/>
              <a:buChar char="•"/>
            </a:pPr>
            <a:r>
              <a:rPr lang="en-US" sz="3200" dirty="0"/>
              <a:t>BL = Birth Length</a:t>
            </a:r>
          </a:p>
          <a:p>
            <a:pPr marL="457200" indent="-457200">
              <a:buFont typeface="Arial" panose="020B0604020202020204" pitchFamily="34" charset="0"/>
              <a:buChar char="•"/>
            </a:pPr>
            <a:r>
              <a:rPr lang="en-US" sz="3200" dirty="0"/>
              <a:t>BW = Birth Weight</a:t>
            </a:r>
          </a:p>
          <a:p>
            <a:pPr marL="457200" indent="-457200">
              <a:buFont typeface="Arial" panose="020B0604020202020204" pitchFamily="34" charset="0"/>
              <a:buChar char="•"/>
            </a:pPr>
            <a:r>
              <a:rPr lang="en-US" sz="3200" dirty="0"/>
              <a:t>IHC = Infant Head Circumference</a:t>
            </a:r>
          </a:p>
        </p:txBody>
      </p:sp>
      <p:sp>
        <p:nvSpPr>
          <p:cNvPr id="5" name="TextBox 4">
            <a:extLst>
              <a:ext uri="{FF2B5EF4-FFF2-40B4-BE49-F238E27FC236}">
                <a16:creationId xmlns:a16="http://schemas.microsoft.com/office/drawing/2014/main" id="{AF7EA7B7-57F3-8D4E-88CA-CA3AF6296A6F}"/>
              </a:ext>
            </a:extLst>
          </p:cNvPr>
          <p:cNvSpPr txBox="1"/>
          <p:nvPr/>
        </p:nvSpPr>
        <p:spPr>
          <a:xfrm>
            <a:off x="0" y="677333"/>
            <a:ext cx="3928533" cy="769441"/>
          </a:xfrm>
          <a:prstGeom prst="rect">
            <a:avLst/>
          </a:prstGeom>
          <a:noFill/>
        </p:spPr>
        <p:txBody>
          <a:bodyPr wrap="square" rtlCol="0">
            <a:spAutoFit/>
          </a:bodyPr>
          <a:lstStyle/>
          <a:p>
            <a:r>
              <a:rPr lang="en-US" sz="4400" dirty="0"/>
              <a:t>Variable Names</a:t>
            </a:r>
          </a:p>
        </p:txBody>
      </p:sp>
    </p:spTree>
    <p:extLst>
      <p:ext uri="{BB962C8B-B14F-4D97-AF65-F5344CB8AC3E}">
        <p14:creationId xmlns:p14="http://schemas.microsoft.com/office/powerpoint/2010/main" val="19983022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3DD7C2-5768-BF45-A7FD-5806C0197C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59276"/>
            <a:ext cx="9144000" cy="4161847"/>
          </a:xfrm>
          <a:prstGeom prst="rect">
            <a:avLst/>
          </a:prstGeom>
        </p:spPr>
      </p:pic>
      <p:sp>
        <p:nvSpPr>
          <p:cNvPr id="3" name="TextBox 2">
            <a:extLst>
              <a:ext uri="{FF2B5EF4-FFF2-40B4-BE49-F238E27FC236}">
                <a16:creationId xmlns:a16="http://schemas.microsoft.com/office/drawing/2014/main" id="{BD891523-28AE-4C4F-BC93-88CA7EC223EE}"/>
              </a:ext>
            </a:extLst>
          </p:cNvPr>
          <p:cNvSpPr txBox="1"/>
          <p:nvPr/>
        </p:nvSpPr>
        <p:spPr>
          <a:xfrm>
            <a:off x="1049312" y="0"/>
            <a:ext cx="7315200" cy="1446550"/>
          </a:xfrm>
          <a:prstGeom prst="rect">
            <a:avLst/>
          </a:prstGeom>
          <a:noFill/>
        </p:spPr>
        <p:txBody>
          <a:bodyPr wrap="square" rtlCol="0">
            <a:spAutoFit/>
          </a:bodyPr>
          <a:lstStyle/>
          <a:p>
            <a:pPr algn="ctr"/>
            <a:r>
              <a:rPr lang="en-US" sz="4400" dirty="0"/>
              <a:t>Example model that could be fit to the data</a:t>
            </a:r>
          </a:p>
        </p:txBody>
      </p:sp>
    </p:spTree>
    <p:extLst>
      <p:ext uri="{BB962C8B-B14F-4D97-AF65-F5344CB8AC3E}">
        <p14:creationId xmlns:p14="http://schemas.microsoft.com/office/powerpoint/2010/main" val="11424304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193D90-56F9-694E-80FE-2F0F746A12A8}"/>
              </a:ext>
            </a:extLst>
          </p:cNvPr>
          <p:cNvSpPr>
            <a:spLocks noGrp="1"/>
          </p:cNvSpPr>
          <p:nvPr>
            <p:ph idx="1"/>
          </p:nvPr>
        </p:nvSpPr>
        <p:spPr>
          <a:xfrm>
            <a:off x="628650" y="1905000"/>
            <a:ext cx="7867650" cy="3886200"/>
          </a:xfrm>
        </p:spPr>
        <p:txBody>
          <a:bodyPr>
            <a:normAutofit/>
          </a:bodyPr>
          <a:lstStyle/>
          <a:p>
            <a:r>
              <a:rPr lang="en-US" dirty="0"/>
              <a:t>Parallel processing for both </a:t>
            </a:r>
            <a:r>
              <a:rPr lang="en-US" sz="2200" b="1" dirty="0" err="1">
                <a:latin typeface="Lucida Console" panose="020B0609040504020204" pitchFamily="49" charset="0"/>
              </a:rPr>
              <a:t>userGWAS</a:t>
            </a:r>
            <a:r>
              <a:rPr lang="en-US" dirty="0"/>
              <a:t> and </a:t>
            </a:r>
            <a:r>
              <a:rPr lang="en-US" sz="2200" b="1" dirty="0" err="1">
                <a:latin typeface="Lucida Console" panose="020B0609040504020204" pitchFamily="49" charset="0"/>
              </a:rPr>
              <a:t>commonfactorGWAS</a:t>
            </a:r>
            <a:r>
              <a:rPr lang="en-US" dirty="0"/>
              <a:t> is available</a:t>
            </a:r>
          </a:p>
          <a:p>
            <a:pPr lvl="1"/>
            <a:endParaRPr lang="en-US" sz="700" dirty="0"/>
          </a:p>
          <a:p>
            <a:r>
              <a:rPr lang="en-US" dirty="0"/>
              <a:t>Parallel is the same as serial processing, except that it takes an additional cores argument specifying how many cores to use</a:t>
            </a:r>
          </a:p>
          <a:p>
            <a:endParaRPr lang="en-US" sz="1100" dirty="0"/>
          </a:p>
          <a:p>
            <a:r>
              <a:rPr lang="en-US" dirty="0"/>
              <a:t>Ideal run-time scenario: split jobs across computing nodes on a cluster and run in-parallel</a:t>
            </a:r>
          </a:p>
          <a:p>
            <a:pPr lvl="1"/>
            <a:r>
              <a:rPr lang="en-US" dirty="0"/>
              <a:t>All runs are independent of one another!</a:t>
            </a:r>
          </a:p>
          <a:p>
            <a:endParaRPr lang="en-US" dirty="0"/>
          </a:p>
        </p:txBody>
      </p:sp>
      <p:sp>
        <p:nvSpPr>
          <p:cNvPr id="4" name="Title 3"/>
          <p:cNvSpPr>
            <a:spLocks noGrp="1"/>
          </p:cNvSpPr>
          <p:nvPr>
            <p:ph type="title"/>
          </p:nvPr>
        </p:nvSpPr>
        <p:spPr>
          <a:xfrm>
            <a:off x="0" y="562349"/>
            <a:ext cx="7886700" cy="987777"/>
          </a:xfrm>
        </p:spPr>
        <p:txBody>
          <a:bodyPr/>
          <a:lstStyle/>
          <a:p>
            <a:r>
              <a:rPr lang="en-US" dirty="0"/>
              <a:t>Final Notes</a:t>
            </a:r>
          </a:p>
        </p:txBody>
      </p:sp>
    </p:spTree>
    <p:extLst>
      <p:ext uri="{BB962C8B-B14F-4D97-AF65-F5344CB8AC3E}">
        <p14:creationId xmlns:p14="http://schemas.microsoft.com/office/powerpoint/2010/main" val="36046384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4420"/>
            <a:ext cx="7886700" cy="987777"/>
          </a:xfrm>
        </p:spPr>
        <p:txBody>
          <a:bodyPr/>
          <a:lstStyle/>
          <a:p>
            <a:r>
              <a:rPr lang="en-US" dirty="0"/>
              <a:t>Overview</a:t>
            </a:r>
          </a:p>
        </p:txBody>
      </p:sp>
      <p:sp>
        <p:nvSpPr>
          <p:cNvPr id="3" name="Content Placeholder 2"/>
          <p:cNvSpPr>
            <a:spLocks noGrp="1"/>
          </p:cNvSpPr>
          <p:nvPr>
            <p:ph idx="1"/>
          </p:nvPr>
        </p:nvSpPr>
        <p:spPr>
          <a:xfrm>
            <a:off x="628650" y="2025649"/>
            <a:ext cx="8515350" cy="4536515"/>
          </a:xfrm>
        </p:spPr>
        <p:txBody>
          <a:bodyPr>
            <a:normAutofit fontScale="92500" lnSpcReduction="10000"/>
          </a:bodyPr>
          <a:lstStyle/>
          <a:p>
            <a:r>
              <a:rPr lang="en-US" dirty="0"/>
              <a:t>Genomic SEM is ready for use today!</a:t>
            </a:r>
          </a:p>
          <a:p>
            <a:pPr lvl="1"/>
            <a:r>
              <a:rPr lang="en-US" b="1" dirty="0"/>
              <a:t>Ask questions on our google forum</a:t>
            </a:r>
          </a:p>
          <a:p>
            <a:pPr lvl="1"/>
            <a:r>
              <a:rPr lang="en-US" dirty="0">
                <a:hlinkClick r:id="rId2"/>
              </a:rPr>
              <a:t>https://groups.google.com/forum/#!forum/genomic-sem-users</a:t>
            </a:r>
            <a:endParaRPr lang="en-US" b="1" dirty="0"/>
          </a:p>
          <a:p>
            <a:pPr lvl="1"/>
            <a:endParaRPr lang="en-US" dirty="0"/>
          </a:p>
          <a:p>
            <a:r>
              <a:rPr lang="en-US" dirty="0"/>
              <a:t>Lots can be done using existing, openly available GWAS summary statistics</a:t>
            </a:r>
          </a:p>
          <a:p>
            <a:endParaRPr lang="en-US" dirty="0"/>
          </a:p>
          <a:p>
            <a:r>
              <a:rPr lang="en-US" dirty="0"/>
              <a:t>Models are flexible and up to the user</a:t>
            </a:r>
          </a:p>
          <a:p>
            <a:endParaRPr lang="en-US" dirty="0"/>
          </a:p>
          <a:p>
            <a:r>
              <a:rPr lang="en-US" dirty="0"/>
              <a:t>Use Genomic SEM to derive </a:t>
            </a:r>
            <a:r>
              <a:rPr lang="en-US" dirty="0" err="1"/>
              <a:t>sumstats</a:t>
            </a:r>
            <a:r>
              <a:rPr lang="en-US" dirty="0"/>
              <a:t> for novel phenotypes for use in PGS analyses</a:t>
            </a:r>
          </a:p>
        </p:txBody>
      </p:sp>
    </p:spTree>
    <p:extLst>
      <p:ext uri="{BB962C8B-B14F-4D97-AF65-F5344CB8AC3E}">
        <p14:creationId xmlns:p14="http://schemas.microsoft.com/office/powerpoint/2010/main" val="29364177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r>
              <a:rPr lang="en-US" dirty="0"/>
              <a:t>See paper at: </a:t>
            </a:r>
            <a:r>
              <a:rPr lang="en-US" u="sng" dirty="0">
                <a:hlinkClick r:id="rId2" tooltip="https://rdcu.be/bvn7t"/>
              </a:rPr>
              <a:t>rdcu.be/bvn7t </a:t>
            </a:r>
            <a:endParaRPr lang="en-US" u="sng" dirty="0"/>
          </a:p>
          <a:p>
            <a:r>
              <a:rPr lang="en-US" dirty="0"/>
              <a:t>See </a:t>
            </a:r>
            <a:r>
              <a:rPr lang="en-US" dirty="0" err="1"/>
              <a:t>github</a:t>
            </a:r>
            <a:r>
              <a:rPr lang="en-US" dirty="0"/>
              <a:t> at: </a:t>
            </a:r>
            <a:r>
              <a:rPr lang="en-US" dirty="0">
                <a:hlinkClick r:id="rId3"/>
              </a:rPr>
              <a:t>https://github.com/GenomicSEM/GenomicSEM</a:t>
            </a:r>
            <a:r>
              <a:rPr lang="en-US" dirty="0"/>
              <a:t> </a:t>
            </a:r>
          </a:p>
          <a:p>
            <a:r>
              <a:rPr lang="en-US" dirty="0"/>
              <a:t>See tutorials at: </a:t>
            </a:r>
            <a:r>
              <a:rPr lang="en-US" dirty="0">
                <a:hlinkClick r:id="rId4"/>
              </a:rPr>
              <a:t>https://github.com/GenomicSEM/GenomicSEM/wiki</a:t>
            </a:r>
            <a:r>
              <a:rPr lang="en-US" dirty="0"/>
              <a:t> </a:t>
            </a:r>
          </a:p>
          <a:p>
            <a:pPr marL="0" indent="0">
              <a:buNone/>
            </a:pPr>
            <a:endParaRPr lang="en-US" dirty="0"/>
          </a:p>
          <a:p>
            <a:endParaRPr lang="en-US" dirty="0"/>
          </a:p>
        </p:txBody>
      </p:sp>
      <p:sp>
        <p:nvSpPr>
          <p:cNvPr id="4" name="Title 1">
            <a:extLst>
              <a:ext uri="{FF2B5EF4-FFF2-40B4-BE49-F238E27FC236}">
                <a16:creationId xmlns:a16="http://schemas.microsoft.com/office/drawing/2014/main" id="{FC8F517E-E50A-4E45-A0AC-57BD22BEE0DC}"/>
              </a:ext>
            </a:extLst>
          </p:cNvPr>
          <p:cNvSpPr>
            <a:spLocks noGrp="1"/>
          </p:cNvSpPr>
          <p:nvPr>
            <p:ph type="title"/>
          </p:nvPr>
        </p:nvSpPr>
        <p:spPr>
          <a:xfrm>
            <a:off x="0" y="526491"/>
            <a:ext cx="7886700" cy="987777"/>
          </a:xfrm>
        </p:spPr>
        <p:txBody>
          <a:bodyPr/>
          <a:lstStyle/>
          <a:p>
            <a:r>
              <a:rPr lang="en-US" dirty="0"/>
              <a:t>Resources</a:t>
            </a:r>
          </a:p>
        </p:txBody>
      </p:sp>
    </p:spTree>
    <p:extLst>
      <p:ext uri="{BB962C8B-B14F-4D97-AF65-F5344CB8AC3E}">
        <p14:creationId xmlns:p14="http://schemas.microsoft.com/office/powerpoint/2010/main" val="1569217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99" y="669926"/>
            <a:ext cx="7886700" cy="987777"/>
          </a:xfrm>
        </p:spPr>
        <p:txBody>
          <a:bodyPr/>
          <a:lstStyle/>
          <a:p>
            <a:r>
              <a:rPr lang="en-US" dirty="0"/>
              <a:t>Genomic SEM</a:t>
            </a:r>
          </a:p>
        </p:txBody>
      </p:sp>
      <p:pic>
        <p:nvPicPr>
          <p:cNvPr id="4" name="Picture 3"/>
          <p:cNvPicPr>
            <a:picLocks noChangeAspect="1"/>
          </p:cNvPicPr>
          <p:nvPr/>
        </p:nvPicPr>
        <p:blipFill>
          <a:blip r:embed="rId2"/>
          <a:stretch>
            <a:fillRect/>
          </a:stretch>
        </p:blipFill>
        <p:spPr>
          <a:xfrm>
            <a:off x="242597" y="1825625"/>
            <a:ext cx="6430851" cy="2999074"/>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04CE9207-8795-FC4D-A9B3-8B35BE68D21D}"/>
              </a:ext>
            </a:extLst>
          </p:cNvPr>
          <p:cNvSpPr/>
          <p:nvPr/>
        </p:nvSpPr>
        <p:spPr>
          <a:xfrm>
            <a:off x="1172021" y="5167302"/>
            <a:ext cx="6644079" cy="1569660"/>
          </a:xfrm>
          <a:prstGeom prst="rect">
            <a:avLst/>
          </a:prstGeom>
        </p:spPr>
        <p:txBody>
          <a:bodyPr wrap="square">
            <a:spAutoFit/>
          </a:bodyPr>
          <a:lstStyle/>
          <a:p>
            <a:pPr algn="ctr"/>
            <a:r>
              <a:rPr lang="en-US" sz="2400" b="1" dirty="0"/>
              <a:t>Genomic SEM provides flexible framework for estimating limitless number of structural equation models using multivariate genetic data from GWAS summary statistics </a:t>
            </a:r>
          </a:p>
        </p:txBody>
      </p:sp>
    </p:spTree>
    <p:extLst>
      <p:ext uri="{BB962C8B-B14F-4D97-AF65-F5344CB8AC3E}">
        <p14:creationId xmlns:p14="http://schemas.microsoft.com/office/powerpoint/2010/main" val="1812229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Practical outline</a:t>
            </a:r>
          </a:p>
        </p:txBody>
      </p:sp>
      <p:sp>
        <p:nvSpPr>
          <p:cNvPr id="5" name="Content Placeholder 4"/>
          <p:cNvSpPr>
            <a:spLocks noGrp="1"/>
          </p:cNvSpPr>
          <p:nvPr>
            <p:ph idx="1"/>
          </p:nvPr>
        </p:nvSpPr>
        <p:spPr/>
        <p:txBody>
          <a:bodyPr>
            <a:normAutofit/>
          </a:bodyPr>
          <a:lstStyle/>
          <a:p>
            <a:pPr marL="857250" indent="-857250">
              <a:buFont typeface="+mj-lt"/>
              <a:buAutoNum type="romanUcPeriod"/>
            </a:pPr>
            <a:r>
              <a:rPr lang="en-US" sz="3600" dirty="0"/>
              <a:t>Initial considerations</a:t>
            </a:r>
          </a:p>
          <a:p>
            <a:pPr marL="857250" indent="-857250">
              <a:buFont typeface="+mj-lt"/>
              <a:buAutoNum type="romanUcPeriod"/>
            </a:pPr>
            <a:r>
              <a:rPr lang="en-US" sz="3600" dirty="0"/>
              <a:t>Estimating common factor models</a:t>
            </a:r>
          </a:p>
          <a:p>
            <a:pPr marL="857250" indent="-857250">
              <a:buFont typeface="+mj-lt"/>
              <a:buAutoNum type="romanUcPeriod"/>
            </a:pPr>
            <a:r>
              <a:rPr lang="en-US" sz="3600" dirty="0"/>
              <a:t>Estimating user specified model</a:t>
            </a:r>
          </a:p>
          <a:p>
            <a:pPr marL="857250" indent="-857250">
              <a:buFont typeface="+mj-lt"/>
              <a:buAutoNum type="romanUcPeriod"/>
            </a:pPr>
            <a:r>
              <a:rPr lang="en-US" sz="3600" dirty="0"/>
              <a:t>Estimating multivariate GWAS in Genomic SEM</a:t>
            </a:r>
          </a:p>
        </p:txBody>
      </p:sp>
    </p:spTree>
    <p:extLst>
      <p:ext uri="{BB962C8B-B14F-4D97-AF65-F5344CB8AC3E}">
        <p14:creationId xmlns:p14="http://schemas.microsoft.com/office/powerpoint/2010/main" val="1760988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25175-CDE3-7441-B37E-99871B2507FC}"/>
              </a:ext>
            </a:extLst>
          </p:cNvPr>
          <p:cNvSpPr>
            <a:spLocks noGrp="1"/>
          </p:cNvSpPr>
          <p:nvPr>
            <p:ph type="title"/>
          </p:nvPr>
        </p:nvSpPr>
        <p:spPr/>
        <p:txBody>
          <a:bodyPr>
            <a:normAutofit/>
          </a:bodyPr>
          <a:lstStyle/>
          <a:p>
            <a:r>
              <a:rPr lang="en-US" sz="4050" dirty="0"/>
              <a:t>I. </a:t>
            </a:r>
            <a:r>
              <a:rPr lang="en-US" sz="4400" dirty="0"/>
              <a:t>Initial Considerations</a:t>
            </a:r>
            <a:endParaRPr lang="en-US" sz="4050"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80957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000" dirty="0"/>
              <a:t>Start with GWAS Summary Statistics for the Phenotypes of Interest</a:t>
            </a:r>
          </a:p>
        </p:txBody>
      </p:sp>
      <p:sp>
        <p:nvSpPr>
          <p:cNvPr id="5" name="Content Placeholder 4"/>
          <p:cNvSpPr>
            <a:spLocks noGrp="1"/>
          </p:cNvSpPr>
          <p:nvPr>
            <p:ph idx="1"/>
          </p:nvPr>
        </p:nvSpPr>
        <p:spPr>
          <a:xfrm>
            <a:off x="628650" y="2125266"/>
            <a:ext cx="7886700" cy="3263504"/>
          </a:xfrm>
        </p:spPr>
        <p:txBody>
          <a:bodyPr/>
          <a:lstStyle/>
          <a:p>
            <a:r>
              <a:rPr lang="en-US" dirty="0"/>
              <a:t>No need for raw data</a:t>
            </a:r>
          </a:p>
          <a:p>
            <a:r>
              <a:rPr lang="en-US" dirty="0"/>
              <a:t>No need to conduct a primary GWAS yourself: Download them online!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102" y="4061499"/>
            <a:ext cx="8185796" cy="1650917"/>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88672" y="3572352"/>
            <a:ext cx="4594656" cy="369332"/>
          </a:xfrm>
          <a:prstGeom prst="rect">
            <a:avLst/>
          </a:prstGeom>
        </p:spPr>
        <p:txBody>
          <a:bodyPr wrap="none">
            <a:spAutoFit/>
          </a:bodyPr>
          <a:lstStyle/>
          <a:p>
            <a:r>
              <a:rPr lang="en-US" b="1" dirty="0"/>
              <a:t>Example of the top of a summary statistics file</a:t>
            </a:r>
          </a:p>
        </p:txBody>
      </p:sp>
    </p:spTree>
    <p:extLst>
      <p:ext uri="{BB962C8B-B14F-4D97-AF65-F5344CB8AC3E}">
        <p14:creationId xmlns:p14="http://schemas.microsoft.com/office/powerpoint/2010/main" val="2932815621"/>
      </p:ext>
    </p:extLst>
  </p:cSld>
  <p:clrMapOvr>
    <a:masterClrMapping/>
  </p:clrMapOvr>
</p:sld>
</file>

<file path=ppt/theme/theme1.xml><?xml version="1.0" encoding="utf-8"?>
<a:theme xmlns:a="http://schemas.openxmlformats.org/drawingml/2006/main" name="defaul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 id="{A5E1F82A-DE7D-44B8-B88A-914CD451DFC3}" vid="{EF7C6F5E-AB55-4A4F-A4E5-14BC91CE67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12078</TotalTime>
  <Words>2088</Words>
  <Application>Microsoft Macintosh PowerPoint</Application>
  <PresentationFormat>On-screen Show (4:3)</PresentationFormat>
  <Paragraphs>321</Paragraphs>
  <Slides>59</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Arial</vt:lpstr>
      <vt:lpstr>Calibri</vt:lpstr>
      <vt:lpstr>Calibri Light</vt:lpstr>
      <vt:lpstr>Cambria Math</vt:lpstr>
      <vt:lpstr>Lucida Console</vt:lpstr>
      <vt:lpstr>Times New Roman</vt:lpstr>
      <vt:lpstr>Wingdings</vt:lpstr>
      <vt:lpstr>default</vt:lpstr>
      <vt:lpstr>Genomic SEM Tutorial</vt:lpstr>
      <vt:lpstr>Step 0a: Load in data and package</vt:lpstr>
      <vt:lpstr>Step 0b: Create new R Project </vt:lpstr>
      <vt:lpstr>PowerPoint Presentation</vt:lpstr>
      <vt:lpstr>Pervasive Genetic Overlap Necessitates Methods for Analyzing Joint Genetic Architecture</vt:lpstr>
      <vt:lpstr>Genomic SEM</vt:lpstr>
      <vt:lpstr>Practical outline</vt:lpstr>
      <vt:lpstr>I. Initial Considerations</vt:lpstr>
      <vt:lpstr>Start with GWAS Summary Statistics for the Phenotypes of Interest</vt:lpstr>
      <vt:lpstr>Where to get summary statistics</vt:lpstr>
      <vt:lpstr>Things to know before getting started</vt:lpstr>
      <vt:lpstr>Things to know before getting started</vt:lpstr>
      <vt:lpstr>Things to know before getting started</vt:lpstr>
      <vt:lpstr>PowerPoint Presentation</vt:lpstr>
      <vt:lpstr>II. Estimating Common Factor Models in Genomic SEM </vt:lpstr>
      <vt:lpstr>Three Primary Steps</vt:lpstr>
      <vt:lpstr>Lab</vt:lpstr>
      <vt:lpstr>Step 1: munge example code </vt:lpstr>
      <vt:lpstr>Examine SCZ_BIP_MDD_munge.log file</vt:lpstr>
      <vt:lpstr>Step 2: ldsc example code </vt:lpstr>
      <vt:lpstr>Load in premade ldsc data!</vt:lpstr>
      <vt:lpstr>Step 3: commonfactor example code</vt:lpstr>
      <vt:lpstr>Pfactor$results</vt:lpstr>
      <vt:lpstr>PowerPoint Presentation</vt:lpstr>
      <vt:lpstr>III. Estimate a User-Specified Model</vt:lpstr>
      <vt:lpstr>Three Primary Steps</vt:lpstr>
      <vt:lpstr>How to specify a model</vt:lpstr>
      <vt:lpstr>Lets make that a bit more specific</vt:lpstr>
      <vt:lpstr>Lets make that a bit more specific</vt:lpstr>
      <vt:lpstr>Lets make that a bit more specific</vt:lpstr>
      <vt:lpstr>Lab</vt:lpstr>
      <vt:lpstr>My preregistration</vt:lpstr>
      <vt:lpstr>Specify Arguments</vt:lpstr>
      <vt:lpstr>YourModel$results</vt:lpstr>
      <vt:lpstr>YourModel$modelfit</vt:lpstr>
      <vt:lpstr>Delete Input for MY.model and run your own!</vt:lpstr>
      <vt:lpstr>PRACTICAL: You Take Control</vt:lpstr>
      <vt:lpstr>PowerPoint Presentation</vt:lpstr>
      <vt:lpstr>PowerPoint Presentation</vt:lpstr>
      <vt:lpstr>IV. Multivariate GWAS in Genomic SEM</vt:lpstr>
      <vt:lpstr>Four Primary Steps</vt:lpstr>
      <vt:lpstr>Lab</vt:lpstr>
      <vt:lpstr>Step 3: sumstats example code</vt:lpstr>
      <vt:lpstr>Examine SCZ_BIP_MDD_sumstats.log file</vt:lpstr>
      <vt:lpstr>Behind the scenes</vt:lpstr>
      <vt:lpstr>Step 4a: commonfactorGWAS example code</vt:lpstr>
      <vt:lpstr>First five rows of the output</vt:lpstr>
      <vt:lpstr>Estimates of SNP level heterogeneity  (QSNP)</vt:lpstr>
      <vt:lpstr>Troubleshooting</vt:lpstr>
      <vt:lpstr>Step 4b: userGWAS example code</vt:lpstr>
      <vt:lpstr>Step 4b: userGWAS example code</vt:lpstr>
      <vt:lpstr>PowerPoint Presentation</vt:lpstr>
      <vt:lpstr>PowerPoint Presentation</vt:lpstr>
      <vt:lpstr>If there’s time… play around with some anthropometric traits</vt:lpstr>
      <vt:lpstr>PowerPoint Presentation</vt:lpstr>
      <vt:lpstr>PowerPoint Presentation</vt:lpstr>
      <vt:lpstr>Final Notes</vt:lpstr>
      <vt:lpstr>Overview</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Ware</dc:creator>
  <cp:lastModifiedBy>Grotzinger, Andrew David</cp:lastModifiedBy>
  <cp:revision>336</cp:revision>
  <cp:lastPrinted>2017-05-09T12:26:32Z</cp:lastPrinted>
  <dcterms:created xsi:type="dcterms:W3CDTF">2017-05-03T14:30:22Z</dcterms:created>
  <dcterms:modified xsi:type="dcterms:W3CDTF">2021-06-14T02:03:12Z</dcterms:modified>
</cp:coreProperties>
</file>