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30"/>
  </p:notesMasterIdLst>
  <p:sldIdLst>
    <p:sldId id="256" r:id="rId2"/>
    <p:sldId id="305" r:id="rId3"/>
    <p:sldId id="407" r:id="rId4"/>
    <p:sldId id="410" r:id="rId5"/>
    <p:sldId id="306" r:id="rId6"/>
    <p:sldId id="412" r:id="rId7"/>
    <p:sldId id="413" r:id="rId8"/>
    <p:sldId id="414" r:id="rId9"/>
    <p:sldId id="323" r:id="rId10"/>
    <p:sldId id="338" r:id="rId11"/>
    <p:sldId id="313" r:id="rId12"/>
    <p:sldId id="307" r:id="rId13"/>
    <p:sldId id="260" r:id="rId14"/>
    <p:sldId id="261" r:id="rId15"/>
    <p:sldId id="321" r:id="rId16"/>
    <p:sldId id="377" r:id="rId17"/>
    <p:sldId id="379" r:id="rId18"/>
    <p:sldId id="326" r:id="rId19"/>
    <p:sldId id="378" r:id="rId20"/>
    <p:sldId id="332" r:id="rId21"/>
    <p:sldId id="333" r:id="rId22"/>
    <p:sldId id="342" r:id="rId23"/>
    <p:sldId id="344" r:id="rId24"/>
    <p:sldId id="339" r:id="rId25"/>
    <p:sldId id="394" r:id="rId26"/>
    <p:sldId id="341" r:id="rId27"/>
    <p:sldId id="345" r:id="rId28"/>
    <p:sldId id="41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99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28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062DB-9784-4B52-8F1F-591447F8248E}" type="datetimeFigureOut">
              <a:rPr lang="en-AU" smtClean="0"/>
              <a:t>17/05/2021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DD430-C9D3-4F91-84D0-FA1060C2D9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237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8131931-B574-48AA-AC3E-471F7AB03BB0}"/>
              </a:ext>
            </a:extLst>
          </p:cNvPr>
          <p:cNvSpPr/>
          <p:nvPr userDrawn="1"/>
        </p:nvSpPr>
        <p:spPr>
          <a:xfrm>
            <a:off x="609600" y="381000"/>
            <a:ext cx="10972800" cy="6019800"/>
          </a:xfrm>
          <a:prstGeom prst="rect">
            <a:avLst/>
          </a:prstGeom>
          <a:solidFill>
            <a:srgbClr val="F2F2F2">
              <a:alpha val="8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</p:spTree>
    <p:extLst>
      <p:ext uri="{BB962C8B-B14F-4D97-AF65-F5344CB8AC3E}">
        <p14:creationId xmlns:p14="http://schemas.microsoft.com/office/powerpoint/2010/main" val="2627987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D53-F943-48ED-9BE7-196A8EE66FF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7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D53-F943-48ED-9BE7-196A8EE66FF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0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6E31C3-51D5-4661-A73C-54318420D9FE}"/>
              </a:ext>
            </a:extLst>
          </p:cNvPr>
          <p:cNvSpPr/>
          <p:nvPr userDrawn="1"/>
        </p:nvSpPr>
        <p:spPr>
          <a:xfrm>
            <a:off x="609600" y="381000"/>
            <a:ext cx="10972800" cy="6019800"/>
          </a:xfrm>
          <a:prstGeom prst="rect">
            <a:avLst/>
          </a:prstGeom>
          <a:solidFill>
            <a:srgbClr val="F2F2F2">
              <a:alpha val="8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</p:spTree>
    <p:extLst>
      <p:ext uri="{BB962C8B-B14F-4D97-AF65-F5344CB8AC3E}">
        <p14:creationId xmlns:p14="http://schemas.microsoft.com/office/powerpoint/2010/main" val="2620362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D53-F943-48ED-9BE7-196A8EE66FF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72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D53-F943-48ED-9BE7-196A8EE66FF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29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D53-F943-48ED-9BE7-196A8EE66FF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67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D53-F943-48ED-9BE7-196A8EE66FF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14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D53-F943-48ED-9BE7-196A8EE66FF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8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7B613C-1AD7-49D3-885D-F654C5CDBAA6}" type="datetime1">
              <a:rPr lang="en-US" smtClean="0"/>
              <a:pPr/>
              <a:t>5/17/2021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10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D53-F943-48ED-9BE7-196A8EE66FF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04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89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github.com/statgen/Minimac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jmarchini.org/software/#impute-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mputationserver.sph.umich.edu/" TargetMode="External"/><Relationship Id="rId2" Type="http://schemas.openxmlformats.org/officeDocument/2006/relationships/hyperlink" Target="http://genome.sph.umich.edu/wiki/Minimac3_Imputation_Cookboo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mputation.biodatacatalyst.nhlbi.nih.gov/" TargetMode="External"/><Relationship Id="rId4" Type="http://schemas.openxmlformats.org/officeDocument/2006/relationships/hyperlink" Target="https://imputation.sanger.ac.uk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imputationserver.readthedocs.io/en/latest/workshops/ASHG2020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Imputation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55621"/>
            <a:ext cx="10820399" cy="1143000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en-US" sz="12800" cap="none" dirty="0">
                <a:latin typeface="+mn-lt"/>
              </a:rPr>
              <a:t>Sarah Medland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AU" sz="128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2021 Virtual Workshop on Statistical Genetic Methods for Human Complex Traits</a:t>
            </a:r>
          </a:p>
        </p:txBody>
      </p:sp>
    </p:spTree>
    <p:extLst>
      <p:ext uri="{BB962C8B-B14F-4D97-AF65-F5344CB8AC3E}">
        <p14:creationId xmlns:p14="http://schemas.microsoft.com/office/powerpoint/2010/main" val="952255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/>
          <a:lstStyle/>
          <a:p>
            <a:r>
              <a:rPr lang="en-AU" dirty="0"/>
              <a:t>Step 2 – Phase your data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1845734"/>
            <a:ext cx="10256520" cy="4023360"/>
          </a:xfrm>
        </p:spPr>
        <p:txBody>
          <a:bodyPr>
            <a:normAutofit/>
          </a:bodyPr>
          <a:lstStyle/>
          <a:p>
            <a:r>
              <a:rPr lang="en-AU" sz="3200" dirty="0"/>
              <a:t>In this context it is really Haplotype Estimation</a:t>
            </a:r>
          </a:p>
          <a:p>
            <a:r>
              <a:rPr lang="en-AU" sz="3200" dirty="0"/>
              <a:t>We take genotype data and try to reconstruct the haplotypes</a:t>
            </a:r>
          </a:p>
          <a:p>
            <a:pPr lvl="1"/>
            <a:r>
              <a:rPr lang="en-AU" sz="3000" dirty="0"/>
              <a:t>Can use reference data to improve this estimation</a:t>
            </a:r>
          </a:p>
        </p:txBody>
      </p:sp>
      <p:pic>
        <p:nvPicPr>
          <p:cNvPr id="10242" name="Picture 2" descr="https://upload.wikimedia.org/wikipedia/commons/thumb/9/9f/Haplotype_estimation.gif/220px-Haplotype_estim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343400"/>
            <a:ext cx="3733800" cy="169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105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Phasing in Eagle2 or Shapeit2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86000"/>
            <a:ext cx="8686800" cy="3890963"/>
          </a:xfrm>
        </p:spPr>
        <p:txBody>
          <a:bodyPr>
            <a:normAutofit/>
          </a:bodyPr>
          <a:lstStyle/>
          <a:p>
            <a:r>
              <a:rPr lang="en-AU" sz="3200" dirty="0"/>
              <a:t>Hidden Markov Models are used to reconstruct haplotypes in the genotyped data </a:t>
            </a:r>
          </a:p>
          <a:p>
            <a:r>
              <a:rPr lang="en-AU" sz="3200" dirty="0"/>
              <a:t>These are used to provide scaffolds for the imputation </a:t>
            </a:r>
            <a:endParaRPr lang="en-AU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B6A737-CFDB-4E04-83EB-C375C935E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685208"/>
            <a:ext cx="5094330" cy="15631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B1BAA2-D539-4A39-B59A-BF80DD1EA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558" y="4685208"/>
            <a:ext cx="5813842" cy="156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77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/>
          <a:lstStyle/>
          <a:p>
            <a:r>
              <a:rPr lang="en-AU" dirty="0"/>
              <a:t>Step 3: Impute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Minimac4</a:t>
            </a:r>
          </a:p>
          <a:p>
            <a:r>
              <a:rPr lang="en-AU" sz="3600" dirty="0"/>
              <a:t>Impute5</a:t>
            </a:r>
          </a:p>
          <a:p>
            <a:endParaRPr lang="en-GB" sz="3600" dirty="0"/>
          </a:p>
          <a:p>
            <a:r>
              <a:rPr lang="en-GB" sz="3600" dirty="0"/>
              <a:t>Positional Burrows Wheeler Transform (PBWT)</a:t>
            </a:r>
          </a:p>
          <a:p>
            <a:r>
              <a:rPr lang="en-AU" sz="3600" dirty="0"/>
              <a:t>Beagle </a:t>
            </a:r>
          </a:p>
          <a:p>
            <a:r>
              <a:rPr lang="en-AU" sz="3600" dirty="0"/>
              <a:t>never use plink for imputation!</a:t>
            </a:r>
          </a:p>
        </p:txBody>
      </p:sp>
    </p:spTree>
    <p:extLst>
      <p:ext uri="{BB962C8B-B14F-4D97-AF65-F5344CB8AC3E}">
        <p14:creationId xmlns:p14="http://schemas.microsoft.com/office/powerpoint/2010/main" val="2498169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7086600" cy="1143000"/>
          </a:xfrm>
        </p:spPr>
        <p:txBody>
          <a:bodyPr/>
          <a:lstStyle/>
          <a:p>
            <a:r>
              <a:rPr lang="en-AU" dirty="0"/>
              <a:t>Minimac4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1600" dirty="0">
                <a:hlinkClick r:id="rId2"/>
              </a:rPr>
              <a:t>https://github.com/statgen/Minimac4</a:t>
            </a:r>
            <a:endParaRPr lang="en-AU" sz="1600" dirty="0"/>
          </a:p>
          <a:p>
            <a:r>
              <a:rPr lang="en-AU" sz="2800" dirty="0"/>
              <a:t>Building on the work from </a:t>
            </a:r>
            <a:r>
              <a:rPr lang="en-AU" sz="2800" dirty="0" err="1"/>
              <a:t>Gonçalo</a:t>
            </a:r>
            <a:r>
              <a:rPr lang="en-AU" sz="2800" dirty="0"/>
              <a:t> </a:t>
            </a:r>
            <a:r>
              <a:rPr lang="en-AU" sz="2800" dirty="0" err="1"/>
              <a:t>Abecasis</a:t>
            </a:r>
            <a:r>
              <a:rPr lang="en-AU" sz="2800" dirty="0"/>
              <a:t>, Christian Fuchsberger and colleagues </a:t>
            </a:r>
          </a:p>
          <a:p>
            <a:r>
              <a:rPr lang="en-AU" sz="2800" dirty="0"/>
              <a:t>Analysis options</a:t>
            </a:r>
          </a:p>
          <a:p>
            <a:pPr lvl="1"/>
            <a:r>
              <a:rPr lang="en-AU" sz="2800" dirty="0"/>
              <a:t>SAIGE</a:t>
            </a:r>
          </a:p>
          <a:p>
            <a:pPr lvl="1"/>
            <a:r>
              <a:rPr lang="en-AU" sz="2800" dirty="0" err="1"/>
              <a:t>BoltLMM</a:t>
            </a:r>
            <a:endParaRPr lang="en-AU" sz="2800" dirty="0"/>
          </a:p>
          <a:p>
            <a:pPr lvl="1"/>
            <a:r>
              <a:rPr lang="en-AU" sz="2800" dirty="0"/>
              <a:t>plink2</a:t>
            </a:r>
          </a:p>
        </p:txBody>
      </p:sp>
      <p:pic>
        <p:nvPicPr>
          <p:cNvPr id="1026" name="Picture 2" descr="Goncalo Abeca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4572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56111"/>
            <a:ext cx="100289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DE4B6A-4C6F-4B09-9130-1FFDB188A7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9608" y="3810000"/>
            <a:ext cx="6144642" cy="233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26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8229600" cy="1143000"/>
          </a:xfrm>
        </p:spPr>
        <p:txBody>
          <a:bodyPr/>
          <a:lstStyle/>
          <a:p>
            <a:r>
              <a:rPr lang="en-AU" dirty="0"/>
              <a:t>Impute5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800" dirty="0">
                <a:hlinkClick r:id="rId2"/>
              </a:rPr>
              <a:t>https://jmarchini.org/software/#impute-5</a:t>
            </a:r>
            <a:endParaRPr lang="en-AU" sz="1800" dirty="0"/>
          </a:p>
          <a:p>
            <a:r>
              <a:rPr lang="en-AU" sz="2800" dirty="0"/>
              <a:t>Built by Jonathan </a:t>
            </a:r>
            <a:r>
              <a:rPr lang="en-AU" sz="2800" dirty="0" err="1"/>
              <a:t>Marchini</a:t>
            </a:r>
            <a:r>
              <a:rPr lang="en-AU" sz="2800" dirty="0"/>
              <a:t> and colleges</a:t>
            </a:r>
          </a:p>
          <a:p>
            <a:r>
              <a:rPr lang="en-AU" sz="2800" dirty="0"/>
              <a:t>Incorporating </a:t>
            </a:r>
            <a:r>
              <a:rPr lang="en-GB" sz="2800" dirty="0"/>
              <a:t>Positional Burrows Wheeler Transform (PBWT)</a:t>
            </a:r>
            <a:endParaRPr lang="en-AU" sz="2800" dirty="0"/>
          </a:p>
          <a:p>
            <a:r>
              <a:rPr lang="en-AU" sz="2800" dirty="0"/>
              <a:t>Downstream analysis options</a:t>
            </a:r>
          </a:p>
          <a:p>
            <a:pPr lvl="1"/>
            <a:r>
              <a:rPr lang="en-AU" sz="2800" dirty="0"/>
              <a:t>BGENIE</a:t>
            </a:r>
          </a:p>
          <a:p>
            <a:pPr lvl="1"/>
            <a:r>
              <a:rPr lang="en-AU" sz="2800" dirty="0" err="1"/>
              <a:t>SNPtest</a:t>
            </a:r>
            <a:endParaRPr lang="en-AU" sz="2800" dirty="0"/>
          </a:p>
          <a:p>
            <a:pPr lvl="1"/>
            <a:r>
              <a:rPr lang="en-AU" sz="2800" dirty="0" err="1"/>
              <a:t>Quicktest</a:t>
            </a:r>
            <a:endParaRPr lang="en-AU" sz="2800" dirty="0"/>
          </a:p>
          <a:p>
            <a:endParaRPr lang="en-AU" dirty="0"/>
          </a:p>
        </p:txBody>
      </p:sp>
      <p:pic>
        <p:nvPicPr>
          <p:cNvPr id="2050" name="Picture 2" descr="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57200"/>
            <a:ext cx="1202412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1F2ABB-94E7-4947-8DE8-FE0FC39D1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3962400"/>
            <a:ext cx="6077553" cy="221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37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218305"/>
            <a:ext cx="10058400" cy="1450757"/>
          </a:xfrm>
        </p:spPr>
        <p:txBody>
          <a:bodyPr/>
          <a:lstStyle/>
          <a:p>
            <a:r>
              <a:rPr lang="en-AU" dirty="0"/>
              <a:t>Options for imputation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7620000" cy="5181600"/>
          </a:xfrm>
        </p:spPr>
        <p:txBody>
          <a:bodyPr>
            <a:normAutofit/>
          </a:bodyPr>
          <a:lstStyle/>
          <a:p>
            <a:r>
              <a:rPr lang="en-AU" sz="3200" dirty="0"/>
              <a:t>DIY – Use a cookbook!</a:t>
            </a:r>
          </a:p>
          <a:p>
            <a:pPr marL="411480" lvl="1" indent="0">
              <a:buNone/>
            </a:pPr>
            <a:r>
              <a:rPr lang="en-AU" dirty="0">
                <a:hlinkClick r:id="rId2"/>
              </a:rPr>
              <a:t>http://genome.sph.umich.edu/wiki/Minimac3_Imputation_Cookbook</a:t>
            </a:r>
            <a:r>
              <a:rPr lang="en-AU" dirty="0"/>
              <a:t>  OR http://genome.sph.umich.edu/wiki/IMPUTE2:_1000_Genomes_Imputation_Cookbook</a:t>
            </a:r>
          </a:p>
          <a:p>
            <a:r>
              <a:rPr lang="en-AU" sz="3200" dirty="0" err="1"/>
              <a:t>UMich</a:t>
            </a:r>
            <a:r>
              <a:rPr lang="en-AU" sz="3200" dirty="0"/>
              <a:t> Imputation Server</a:t>
            </a:r>
          </a:p>
          <a:p>
            <a:pPr lvl="1"/>
            <a:r>
              <a:rPr lang="en-AU" sz="2600" dirty="0">
                <a:hlinkClick r:id="rId3"/>
              </a:rPr>
              <a:t>https://imputationserver.sph.umich.edu/</a:t>
            </a:r>
            <a:endParaRPr lang="en-AU" sz="2600" dirty="0"/>
          </a:p>
          <a:p>
            <a:r>
              <a:rPr lang="en-AU" sz="3200" dirty="0"/>
              <a:t>Sanger Imputation Server</a:t>
            </a:r>
          </a:p>
          <a:p>
            <a:pPr lvl="1"/>
            <a:r>
              <a:rPr lang="en-AU" sz="2600" dirty="0">
                <a:hlinkClick r:id="rId4"/>
              </a:rPr>
              <a:t>https://imputation.sanger.ac.uk/</a:t>
            </a:r>
            <a:r>
              <a:rPr lang="en-AU" sz="2600" dirty="0"/>
              <a:t> </a:t>
            </a:r>
          </a:p>
          <a:p>
            <a:r>
              <a:rPr lang="en-AU" sz="2800" dirty="0" err="1"/>
              <a:t>TOPMed</a:t>
            </a:r>
            <a:r>
              <a:rPr lang="en-AU" sz="2800" dirty="0"/>
              <a:t> Imputation Server</a:t>
            </a:r>
          </a:p>
          <a:p>
            <a:pPr lvl="1"/>
            <a:r>
              <a:rPr lang="en-AU" sz="2600" dirty="0">
                <a:solidFill>
                  <a:schemeClr val="accent2"/>
                </a:solidFill>
                <a:hlinkClick r:id="rId5"/>
              </a:rPr>
              <a:t>https://imputation.biodatacatalyst.nhlbi.nih.gov/</a:t>
            </a:r>
            <a:endParaRPr lang="en-AU" sz="2600" dirty="0">
              <a:solidFill>
                <a:schemeClr val="accent2"/>
              </a:solidFill>
            </a:endParaRPr>
          </a:p>
          <a:p>
            <a:pPr lvl="1"/>
            <a:endParaRPr lang="en-AU" sz="2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887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EA852-8DCB-47D8-9571-AF059C4CD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2EA2E-617C-488A-84CB-DFD000F3B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B061C7-D424-4ED7-BEEF-83DCB69E1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821" y="456807"/>
            <a:ext cx="4782579" cy="365799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DB415D-FF5E-4123-AEC1-7B0C99A0E0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18"/>
          <a:stretch/>
        </p:blipFill>
        <p:spPr>
          <a:xfrm>
            <a:off x="609600" y="456807"/>
            <a:ext cx="6153319" cy="291922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F19B9D-0161-4A4D-910A-D060313E9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3172631"/>
            <a:ext cx="5622235" cy="31722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2367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86134-04E7-40DB-A73A-C280493CF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762000"/>
            <a:ext cx="3093720" cy="5107094"/>
          </a:xfrm>
        </p:spPr>
        <p:txBody>
          <a:bodyPr>
            <a:normAutofit/>
          </a:bodyPr>
          <a:lstStyle/>
          <a:p>
            <a:r>
              <a:rPr lang="en-AU" sz="3200" dirty="0"/>
              <a:t>On the Michigan Imputation Server Site - Great  practical workshop sessions from ASHG 2020</a:t>
            </a:r>
          </a:p>
          <a:p>
            <a:r>
              <a:rPr lang="en-AU" sz="2800" dirty="0">
                <a:hlinkClick r:id="rId2"/>
              </a:rPr>
              <a:t>https://imputationserver.readthedocs.io/en/latest/workshops/ASHG2020/</a:t>
            </a:r>
            <a:r>
              <a:rPr lang="en-AU" sz="28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08EB23-2C5C-4A68-B662-ABB289B70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3191"/>
            <a:ext cx="7620808" cy="68580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22C3CF8-F0E1-462C-9AA8-8E63040BF13F}"/>
              </a:ext>
            </a:extLst>
          </p:cNvPr>
          <p:cNvCxnSpPr>
            <a:cxnSpLocks/>
          </p:cNvCxnSpPr>
          <p:nvPr/>
        </p:nvCxnSpPr>
        <p:spPr>
          <a:xfrm>
            <a:off x="3200400" y="3581400"/>
            <a:ext cx="990600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865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Preparing your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2057400"/>
            <a:ext cx="7886700" cy="4119564"/>
          </a:xfrm>
        </p:spPr>
        <p:txBody>
          <a:bodyPr>
            <a:normAutofit/>
          </a:bodyPr>
          <a:lstStyle/>
          <a:p>
            <a:pPr marL="531813" lvl="1" indent="-514350">
              <a:buFont typeface="+mj-lt"/>
              <a:buAutoNum type="romanLcPeriod"/>
            </a:pPr>
            <a:r>
              <a:rPr lang="en-AU" sz="2400" dirty="0"/>
              <a:t>Exclude </a:t>
            </a:r>
            <a:r>
              <a:rPr lang="en-AU" sz="2400" dirty="0" err="1"/>
              <a:t>snps</a:t>
            </a:r>
            <a:r>
              <a:rPr lang="en-AU" sz="2400" dirty="0"/>
              <a:t> with excessive missingness (&gt;5%), low MAF (&lt;1%), HWE violations (~P&lt;10</a:t>
            </a:r>
            <a:r>
              <a:rPr lang="en-AU" sz="2400" baseline="30000" dirty="0"/>
              <a:t>-6</a:t>
            </a:r>
            <a:r>
              <a:rPr lang="en-AU" sz="2400" dirty="0"/>
              <a:t>), Mendelian errors</a:t>
            </a:r>
          </a:p>
          <a:p>
            <a:pPr marL="531813" lvl="1" indent="-514350">
              <a:buFont typeface="+mj-lt"/>
              <a:buAutoNum type="romanLcPeriod"/>
            </a:pPr>
            <a:r>
              <a:rPr lang="en-AU" sz="2400" dirty="0"/>
              <a:t>Drop strand ambiguous (palindromic) SNPs – </a:t>
            </a:r>
            <a:r>
              <a:rPr lang="en-AU" sz="2400" dirty="0" err="1"/>
              <a:t>ie</a:t>
            </a:r>
            <a:r>
              <a:rPr lang="en-AU" sz="2400" dirty="0"/>
              <a:t> A/T or C/G </a:t>
            </a:r>
            <a:r>
              <a:rPr lang="en-AU" sz="2400" dirty="0" err="1"/>
              <a:t>snps</a:t>
            </a:r>
            <a:endParaRPr lang="en-AU" sz="2400" dirty="0"/>
          </a:p>
          <a:p>
            <a:pPr marL="531813" lvl="1" indent="-514350">
              <a:buFont typeface="+mj-lt"/>
              <a:buAutoNum type="romanLcPeriod"/>
            </a:pPr>
            <a:r>
              <a:rPr lang="en-AU" sz="2400" dirty="0"/>
              <a:t>Update build and alignment (b37 vs b38)</a:t>
            </a:r>
          </a:p>
          <a:p>
            <a:pPr marL="531813" lvl="1" indent="-514350">
              <a:buFont typeface="+mj-lt"/>
              <a:buAutoNum type="romanLcPeriod"/>
            </a:pPr>
            <a:r>
              <a:rPr lang="en-AU" sz="2400" dirty="0"/>
              <a:t>Output your data in the expected format for the phasing program you will use</a:t>
            </a:r>
          </a:p>
          <a:p>
            <a:pPr marL="982663" lvl="2" indent="0">
              <a:buNone/>
            </a:pPr>
            <a:r>
              <a:rPr lang="en-AU" sz="2200" dirty="0"/>
              <a:t>Check the naming convention for the program and reference you want to use </a:t>
            </a:r>
          </a:p>
          <a:p>
            <a:pPr marL="982663" lvl="2" indent="0">
              <a:buNone/>
            </a:pPr>
            <a:r>
              <a:rPr lang="en-AU" sz="2200" dirty="0"/>
              <a:t>rs278405739 OR 22:395704</a:t>
            </a:r>
            <a:endParaRPr lang="en-AU" dirty="0"/>
          </a:p>
          <a:p>
            <a:pPr marL="914400" lvl="1" indent="-514350">
              <a:buFont typeface="+mj-lt"/>
              <a:buAutoNum type="romanLcPeriod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8012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A9958-2BEB-4B6F-B6C7-A6D2E1AFE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C82A8-8F8F-45AE-B7D5-67830C3B9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13890-6CE0-4C34-9232-7D32C61B2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91009"/>
            <a:ext cx="5951102" cy="56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7498080" cy="5410200"/>
          </a:xfrm>
        </p:spPr>
        <p:txBody>
          <a:bodyPr>
            <a:normAutofit/>
          </a:bodyPr>
          <a:lstStyle/>
          <a:p>
            <a:r>
              <a:rPr lang="en-AU" sz="3200" dirty="0"/>
              <a:t>3 main reasons for imputation</a:t>
            </a:r>
          </a:p>
          <a:p>
            <a:pPr lvl="1"/>
            <a:r>
              <a:rPr lang="en-AU" sz="3200" dirty="0"/>
              <a:t>Meta-analysis</a:t>
            </a:r>
          </a:p>
          <a:p>
            <a:pPr lvl="1"/>
            <a:r>
              <a:rPr lang="en-AU" sz="3200" dirty="0"/>
              <a:t>Fine Mapping</a:t>
            </a:r>
          </a:p>
          <a:p>
            <a:pPr lvl="1"/>
            <a:r>
              <a:rPr lang="en-AU" sz="3200" dirty="0"/>
              <a:t>Combining data from different chips</a:t>
            </a:r>
          </a:p>
          <a:p>
            <a:pPr lvl="1"/>
            <a:endParaRPr lang="en-AU" sz="3200" dirty="0"/>
          </a:p>
          <a:p>
            <a:r>
              <a:rPr lang="en-AU" sz="3200" dirty="0"/>
              <a:t>Other less common uses</a:t>
            </a:r>
          </a:p>
          <a:p>
            <a:pPr lvl="1"/>
            <a:r>
              <a:rPr lang="en-AU" sz="3200" dirty="0"/>
              <a:t>sporadic missing data imputation </a:t>
            </a:r>
          </a:p>
          <a:p>
            <a:pPr lvl="1"/>
            <a:r>
              <a:rPr lang="en-AU" sz="3200" dirty="0"/>
              <a:t>correction of genotyping errors</a:t>
            </a:r>
          </a:p>
          <a:p>
            <a:pPr lvl="1"/>
            <a:r>
              <a:rPr lang="en-AU" sz="3200" dirty="0"/>
              <a:t>imputation of non-SNP variation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2081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-79157"/>
            <a:ext cx="10058400" cy="1450757"/>
          </a:xfrm>
        </p:spPr>
        <p:txBody>
          <a:bodyPr/>
          <a:lstStyle/>
          <a:p>
            <a:r>
              <a:rPr lang="en-AU" dirty="0"/>
              <a:t>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7924800" cy="4800600"/>
          </a:xfrm>
        </p:spPr>
        <p:txBody>
          <a:bodyPr/>
          <a:lstStyle/>
          <a:p>
            <a:r>
              <a:rPr lang="en-AU" sz="2400" dirty="0"/>
              <a:t>3 main genotype output formats</a:t>
            </a:r>
          </a:p>
          <a:p>
            <a:pPr lvl="1"/>
            <a:r>
              <a:rPr lang="en-AU" sz="2000" dirty="0"/>
              <a:t>Hard call or best guess </a:t>
            </a:r>
          </a:p>
          <a:p>
            <a:pPr lvl="1"/>
            <a:r>
              <a:rPr lang="en-AU" sz="2000" dirty="0"/>
              <a:t>Dosage data (most common – 1 number per SNP, 1-2)</a:t>
            </a:r>
          </a:p>
          <a:p>
            <a:pPr lvl="1"/>
            <a:r>
              <a:rPr lang="en-AU" sz="2000" dirty="0"/>
              <a:t>Probs format (probability of AA AB and BB genotypes for each SNP)</a:t>
            </a:r>
          </a:p>
          <a:p>
            <a:endParaRPr lang="en-A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15"/>
          <a:stretch/>
        </p:blipFill>
        <p:spPr bwMode="auto">
          <a:xfrm>
            <a:off x="1524000" y="3115381"/>
            <a:ext cx="9220200" cy="255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118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119" y="-99685"/>
            <a:ext cx="10058400" cy="1450757"/>
          </a:xfrm>
        </p:spPr>
        <p:txBody>
          <a:bodyPr/>
          <a:lstStyle/>
          <a:p>
            <a:r>
              <a:rPr lang="en-AU" dirty="0"/>
              <a:t>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7620000" cy="4800600"/>
          </a:xfrm>
        </p:spPr>
        <p:txBody>
          <a:bodyPr>
            <a:normAutofit/>
          </a:bodyPr>
          <a:lstStyle/>
          <a:p>
            <a:r>
              <a:rPr lang="en-AU" sz="3200" dirty="0"/>
              <a:t>Info files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3011913"/>
            <a:ext cx="8097837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925572"/>
            <a:ext cx="8097837" cy="801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365"/>
          <a:stretch/>
        </p:blipFill>
        <p:spPr bwMode="auto">
          <a:xfrm>
            <a:off x="2066548" y="4504438"/>
            <a:ext cx="8753852" cy="166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236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5240840" cy="2227997"/>
          </a:xfrm>
        </p:spPr>
        <p:txBody>
          <a:bodyPr/>
          <a:lstStyle/>
          <a:p>
            <a:r>
              <a:rPr lang="en-AU" dirty="0"/>
              <a:t>The r</a:t>
            </a:r>
            <a:r>
              <a:rPr lang="en-AU" baseline="30000" dirty="0"/>
              <a:t>2</a:t>
            </a:r>
            <a:r>
              <a:rPr lang="en-AU" dirty="0"/>
              <a:t> metrics differ between imputation programs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43200"/>
            <a:ext cx="513336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6503300-8A57-4F52-B3FF-746B04D94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8765"/>
            <a:ext cx="4817560" cy="3330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0BDEA371-697B-40C9-8200-A741FCE74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921" y="3735365"/>
            <a:ext cx="4816081" cy="266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384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609600"/>
            <a:ext cx="7620000" cy="4800600"/>
          </a:xfrm>
        </p:spPr>
        <p:txBody>
          <a:bodyPr>
            <a:normAutofit/>
          </a:bodyPr>
          <a:lstStyle/>
          <a:p>
            <a:r>
              <a:rPr lang="en-AU" sz="2800" dirty="0"/>
              <a:t>In general fairly close correlation</a:t>
            </a:r>
          </a:p>
          <a:p>
            <a:pPr lvl="1"/>
            <a:r>
              <a:rPr lang="en-AU" sz="2800" dirty="0" err="1"/>
              <a:t>rsq</a:t>
            </a:r>
            <a:r>
              <a:rPr lang="en-AU" sz="2800" dirty="0"/>
              <a:t>/ </a:t>
            </a:r>
            <a:r>
              <a:rPr lang="en-AU" sz="2800" dirty="0" err="1"/>
              <a:t>ProperInfo</a:t>
            </a:r>
            <a:r>
              <a:rPr lang="en-AU" sz="2800" dirty="0"/>
              <a:t>/ allelic </a:t>
            </a:r>
            <a:r>
              <a:rPr lang="en-AU" sz="2800" dirty="0" err="1"/>
              <a:t>Rsq</a:t>
            </a:r>
            <a:endParaRPr lang="en-AU" sz="2800" dirty="0"/>
          </a:p>
          <a:p>
            <a:pPr lvl="2"/>
            <a:r>
              <a:rPr lang="en-AU" sz="2400" dirty="0"/>
              <a:t>1 = no uncertainty</a:t>
            </a:r>
          </a:p>
          <a:p>
            <a:pPr lvl="2"/>
            <a:r>
              <a:rPr lang="en-AU" sz="2400" dirty="0"/>
              <a:t>0 = complete uncertainty</a:t>
            </a:r>
          </a:p>
          <a:p>
            <a:pPr lvl="2"/>
            <a:r>
              <a:rPr lang="en-AU" sz="2400" dirty="0"/>
              <a:t>.8 on 1000 individuals = amount of data at the SNP is equivalent to a set of perfectly observed genotype data in a sample size of 800 individuals</a:t>
            </a:r>
          </a:p>
          <a:p>
            <a:pPr marL="114300" indent="0">
              <a:buNone/>
            </a:pPr>
            <a:endParaRPr lang="en-AU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429000"/>
            <a:ext cx="4999214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567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149443"/>
            <a:ext cx="10058400" cy="1450757"/>
          </a:xfrm>
        </p:spPr>
        <p:txBody>
          <a:bodyPr/>
          <a:lstStyle/>
          <a:p>
            <a:r>
              <a:rPr lang="en-AU" dirty="0"/>
              <a:t>Post imputation QC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600200"/>
            <a:ext cx="4724400" cy="4800600"/>
          </a:xfrm>
        </p:spPr>
        <p:txBody>
          <a:bodyPr>
            <a:normAutofit/>
          </a:bodyPr>
          <a:lstStyle/>
          <a:p>
            <a:r>
              <a:rPr lang="en-AU" sz="2800" dirty="0"/>
              <a:t>After imputation you need to check that it worked and the data look ok</a:t>
            </a:r>
          </a:p>
          <a:p>
            <a:r>
              <a:rPr lang="en-AU" sz="2800" dirty="0"/>
              <a:t>Things to check</a:t>
            </a:r>
          </a:p>
          <a:p>
            <a:pPr lvl="1"/>
            <a:r>
              <a:rPr lang="en-AU" sz="2600" dirty="0"/>
              <a:t>Plot r</a:t>
            </a:r>
            <a:r>
              <a:rPr lang="en-AU" sz="2600" baseline="30000" dirty="0"/>
              <a:t>2</a:t>
            </a:r>
            <a:r>
              <a:rPr lang="en-AU" sz="2600" dirty="0"/>
              <a:t> across each chromosome look to see where it drops off</a:t>
            </a:r>
          </a:p>
          <a:p>
            <a:pPr lvl="1"/>
            <a:r>
              <a:rPr lang="en-AU" sz="2600" dirty="0"/>
              <a:t>Plot MAF-reference MAF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752600"/>
            <a:ext cx="3446850" cy="358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109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2E43B5C-B9C6-48F3-9737-7A77D20BE12A}"/>
              </a:ext>
            </a:extLst>
          </p:cNvPr>
          <p:cNvSpPr txBox="1"/>
          <p:nvPr/>
        </p:nvSpPr>
        <p:spPr>
          <a:xfrm>
            <a:off x="2057400" y="1143000"/>
            <a:ext cx="191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Good imputation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9B4ABC-C877-40C1-87C6-9F022C8B7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33401"/>
            <a:ext cx="2921643" cy="29177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CC00B7-F496-49DA-A3DA-2D0DB13D2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355" y="533401"/>
            <a:ext cx="2921644" cy="29177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7D1773-A1DE-47FF-AA8C-F98BE1A67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7355" y="3451105"/>
            <a:ext cx="2921642" cy="29177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FEF9FD-603C-4DC3-87CC-32548F73E05C}"/>
              </a:ext>
            </a:extLst>
          </p:cNvPr>
          <p:cNvSpPr txBox="1"/>
          <p:nvPr/>
        </p:nvSpPr>
        <p:spPr>
          <a:xfrm>
            <a:off x="2057400" y="4343400"/>
            <a:ext cx="191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Bad imputation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A7C9C1-C5B6-4DF8-A6AF-AB59924F3F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8997" y="3451105"/>
            <a:ext cx="2921641" cy="291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0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Post imputation QC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Next run GWAS for a trait – ideally continuous, calculate lambda and plot:</a:t>
            </a:r>
          </a:p>
          <a:p>
            <a:pPr lvl="1"/>
            <a:r>
              <a:rPr lang="en-AU" sz="2800" dirty="0"/>
              <a:t>QQ</a:t>
            </a:r>
          </a:p>
          <a:p>
            <a:pPr lvl="1"/>
            <a:r>
              <a:rPr lang="en-AU" sz="2800" dirty="0"/>
              <a:t>Manhattan</a:t>
            </a:r>
          </a:p>
          <a:p>
            <a:pPr lvl="1"/>
            <a:r>
              <a:rPr lang="en-AU" sz="2800" dirty="0"/>
              <a:t>SE vs N</a:t>
            </a:r>
          </a:p>
          <a:p>
            <a:pPr lvl="1"/>
            <a:r>
              <a:rPr lang="en-AU" sz="2800" dirty="0"/>
              <a:t>P vs Z</a:t>
            </a:r>
          </a:p>
          <a:p>
            <a:r>
              <a:rPr lang="en-AU" sz="2800" dirty="0"/>
              <a:t>Run the same trait on the observed genotypes – plot imputed vs observed</a:t>
            </a:r>
          </a:p>
          <a:p>
            <a:pPr lvl="1"/>
            <a:endParaRPr lang="en-AU" sz="3400" dirty="0"/>
          </a:p>
        </p:txBody>
      </p:sp>
    </p:spTree>
    <p:extLst>
      <p:ext uri="{BB962C8B-B14F-4D97-AF65-F5344CB8AC3E}">
        <p14:creationId xmlns:p14="http://schemas.microsoft.com/office/powerpoint/2010/main" val="3171845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Last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AU" sz="2800" dirty="0"/>
              <a:t>If you are running analyses for a consortium they will probably ask you to analyse all variants regardless of whether they pass QC or not…</a:t>
            </a:r>
          </a:p>
          <a:p>
            <a:pPr marL="114300" indent="0">
              <a:buNone/>
            </a:pPr>
            <a:endParaRPr lang="en-AU" sz="2800" dirty="0"/>
          </a:p>
          <a:p>
            <a:pPr marL="114300" indent="0">
              <a:buNone/>
            </a:pPr>
            <a:r>
              <a:rPr lang="en-AU" sz="2800" dirty="0"/>
              <a:t>(If you are setting up a meta-analysis consider allowing cohorts to ignore variants with MAF &lt;.5% and low r2 – it will save you a lot of time)</a:t>
            </a:r>
          </a:p>
        </p:txBody>
      </p:sp>
    </p:spTree>
    <p:extLst>
      <p:ext uri="{BB962C8B-B14F-4D97-AF65-F5344CB8AC3E}">
        <p14:creationId xmlns:p14="http://schemas.microsoft.com/office/powerpoint/2010/main" val="39225027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53E34F4-CBDD-44FF-8AEC-FB770695C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AU" dirty="0"/>
              <a:t>Questions?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2C150C-F416-4AF0-941C-E3A41B099F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0475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69A22-798F-4A98-B202-95DD0DE43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5294"/>
            <a:ext cx="7886700" cy="494252"/>
          </a:xfrm>
        </p:spPr>
        <p:txBody>
          <a:bodyPr>
            <a:noAutofit/>
          </a:bodyPr>
          <a:lstStyle/>
          <a:p>
            <a:r>
              <a:rPr lang="en-AU" sz="3200" dirty="0"/>
              <a:t>Fine Mapping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B55C3A6-3D39-4290-A410-F38A5C05D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09" y="1066800"/>
            <a:ext cx="4468883" cy="3026860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7A2A02D-5BD9-4C81-A5E5-DE494DAA43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3" r="4156"/>
          <a:stretch/>
        </p:blipFill>
        <p:spPr>
          <a:xfrm>
            <a:off x="5715000" y="2819400"/>
            <a:ext cx="4649018" cy="30136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3B2BED-C91A-4624-A3EB-90726294E105}"/>
              </a:ext>
            </a:extLst>
          </p:cNvPr>
          <p:cNvSpPr/>
          <p:nvPr/>
        </p:nvSpPr>
        <p:spPr>
          <a:xfrm>
            <a:off x="4648200" y="1437230"/>
            <a:ext cx="90000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C8C318D-12FA-477D-9630-0A04564CC950}"/>
              </a:ext>
            </a:extLst>
          </p:cNvPr>
          <p:cNvCxnSpPr/>
          <p:nvPr/>
        </p:nvCxnSpPr>
        <p:spPr>
          <a:xfrm>
            <a:off x="4738200" y="1550126"/>
            <a:ext cx="4482000" cy="129540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76B5574-8BFA-4CF1-B539-D666FF925E7D}"/>
              </a:ext>
            </a:extLst>
          </p:cNvPr>
          <p:cNvSpPr txBox="1">
            <a:spLocks/>
          </p:cNvSpPr>
          <p:nvPr/>
        </p:nvSpPr>
        <p:spPr>
          <a:xfrm>
            <a:off x="1264342" y="4379934"/>
            <a:ext cx="4482000" cy="11826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AU" sz="3200" dirty="0"/>
              <a:t>GWAS using only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AU" sz="3200" dirty="0"/>
              <a:t>genotyped SNPs</a:t>
            </a:r>
          </a:p>
        </p:txBody>
      </p:sp>
    </p:spTree>
    <p:extLst>
      <p:ext uri="{BB962C8B-B14F-4D97-AF65-F5344CB8AC3E}">
        <p14:creationId xmlns:p14="http://schemas.microsoft.com/office/powerpoint/2010/main" val="1037258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69A22-798F-4A98-B202-95DD0DE43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5294"/>
            <a:ext cx="7886700" cy="494252"/>
          </a:xfrm>
        </p:spPr>
        <p:txBody>
          <a:bodyPr>
            <a:noAutofit/>
          </a:bodyPr>
          <a:lstStyle/>
          <a:p>
            <a:r>
              <a:rPr lang="en-AU" sz="3200" dirty="0"/>
              <a:t>Fine Mapping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7A2A02D-5BD9-4C81-A5E5-DE494DAA43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3" r="4156"/>
          <a:stretch/>
        </p:blipFill>
        <p:spPr>
          <a:xfrm>
            <a:off x="851451" y="1756324"/>
            <a:ext cx="4649018" cy="3013608"/>
          </a:xfrm>
          <a:prstGeom prst="rect">
            <a:avLst/>
          </a:prstGeom>
        </p:spPr>
      </p:pic>
      <p:pic>
        <p:nvPicPr>
          <p:cNvPr id="7" name="Picture 6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6F1AFBE9-2DDD-48C2-AC8C-D933FBAFAE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1"/>
          <a:stretch/>
        </p:blipFill>
        <p:spPr>
          <a:xfrm>
            <a:off x="5677168" y="1066800"/>
            <a:ext cx="5374742" cy="37338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E041C87-96BC-497B-8340-D823114C9407}"/>
              </a:ext>
            </a:extLst>
          </p:cNvPr>
          <p:cNvCxnSpPr>
            <a:cxnSpLocks/>
          </p:cNvCxnSpPr>
          <p:nvPr/>
        </p:nvCxnSpPr>
        <p:spPr>
          <a:xfrm flipV="1">
            <a:off x="4572000" y="1600199"/>
            <a:ext cx="5105400" cy="22860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0FBB5964-C485-4E00-B274-29E907FADCDD}"/>
              </a:ext>
            </a:extLst>
          </p:cNvPr>
          <p:cNvSpPr txBox="1">
            <a:spLocks/>
          </p:cNvSpPr>
          <p:nvPr/>
        </p:nvSpPr>
        <p:spPr>
          <a:xfrm>
            <a:off x="2057400" y="4876800"/>
            <a:ext cx="7886700" cy="4942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/>
              <a:t>Genotyped only 			   Post-Imputation</a:t>
            </a:r>
          </a:p>
        </p:txBody>
      </p:sp>
    </p:spTree>
    <p:extLst>
      <p:ext uri="{BB962C8B-B14F-4D97-AF65-F5344CB8AC3E}">
        <p14:creationId xmlns:p14="http://schemas.microsoft.com/office/powerpoint/2010/main" val="2569487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0"/>
            <a:ext cx="7498080" cy="1143000"/>
          </a:xfrm>
        </p:spPr>
        <p:txBody>
          <a:bodyPr>
            <a:normAutofit/>
          </a:bodyPr>
          <a:lstStyle/>
          <a:p>
            <a:r>
              <a:rPr lang="en-AU" dirty="0"/>
              <a:t>What is imputation? </a:t>
            </a:r>
            <a:r>
              <a:rPr lang="en-AU" sz="1600" dirty="0"/>
              <a:t>(</a:t>
            </a:r>
            <a:r>
              <a:rPr lang="en-AU" sz="1600" dirty="0" err="1"/>
              <a:t>Marchini</a:t>
            </a:r>
            <a:r>
              <a:rPr lang="en-AU" sz="1600" dirty="0"/>
              <a:t> &amp; </a:t>
            </a:r>
            <a:r>
              <a:rPr lang="en-AU" sz="1600" dirty="0" err="1"/>
              <a:t>Howie</a:t>
            </a:r>
            <a:r>
              <a:rPr lang="en-AU" sz="1600" dirty="0"/>
              <a:t> 2010)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8725" y="1177027"/>
            <a:ext cx="2162175" cy="21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111301"/>
            <a:ext cx="28003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8524" y="1958901"/>
            <a:ext cx="2800800" cy="295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8724" y="4038601"/>
            <a:ext cx="2163600" cy="230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5953124" y="3352800"/>
            <a:ext cx="0" cy="6319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486525" y="3242574"/>
            <a:ext cx="714375" cy="567427"/>
          </a:xfrm>
          <a:prstGeom prst="straightConnector1">
            <a:avLst/>
          </a:prstGeom>
          <a:ln w="28575">
            <a:tailEnd type="arrow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 flipV="1">
            <a:off x="5037588" y="3325850"/>
            <a:ext cx="382136" cy="4278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783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457699" y="4079240"/>
          <a:ext cx="3276603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457699" y="2402840"/>
          <a:ext cx="3276603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57699" y="1945640"/>
            <a:ext cx="201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Genotyped sample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57699" y="3589774"/>
            <a:ext cx="2252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Reference </a:t>
            </a:r>
            <a:r>
              <a:rPr lang="en-US" b="1" dirty="0" err="1"/>
              <a:t>haplotypes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43200" y="1136051"/>
            <a:ext cx="2234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1.  Starting Data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457699" y="4079240"/>
          <a:ext cx="3276603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457699" y="2402840"/>
          <a:ext cx="3276603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57699" y="1945640"/>
            <a:ext cx="201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Genotyped sample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57699" y="3589774"/>
            <a:ext cx="2252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Reference </a:t>
            </a:r>
            <a:r>
              <a:rPr lang="en-US" b="1" dirty="0" err="1"/>
              <a:t>haplotypes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00418" y="1219200"/>
            <a:ext cx="5566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2.  Identify shared regions of chromosome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457699" y="4079240"/>
          <a:ext cx="3276603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457699" y="2402840"/>
          <a:ext cx="3276603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57699" y="1945640"/>
            <a:ext cx="201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Genotyped sample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57699" y="3589774"/>
            <a:ext cx="2252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Reference </a:t>
            </a:r>
            <a:r>
              <a:rPr lang="en-US" b="1" dirty="0" err="1"/>
              <a:t>haplotypes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09940" y="1214735"/>
            <a:ext cx="3658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3.  Fill in missing genotypes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79157"/>
            <a:ext cx="10058400" cy="1450757"/>
          </a:xfrm>
        </p:spPr>
        <p:txBody>
          <a:bodyPr>
            <a:normAutofit/>
          </a:bodyPr>
          <a:lstStyle/>
          <a:p>
            <a:r>
              <a:rPr lang="en-AU" dirty="0"/>
              <a:t>Step 1 – QC &amp;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8915400" cy="5334000"/>
          </a:xfrm>
        </p:spPr>
        <p:txBody>
          <a:bodyPr>
            <a:normAutofit/>
          </a:bodyPr>
          <a:lstStyle/>
          <a:p>
            <a:r>
              <a:rPr lang="en-AU" sz="3200" dirty="0"/>
              <a:t>Current Publically Available References</a:t>
            </a:r>
          </a:p>
          <a:p>
            <a:pPr lvl="1"/>
            <a:r>
              <a:rPr lang="en-AU" sz="3000" dirty="0" err="1"/>
              <a:t>HapMapII</a:t>
            </a:r>
            <a:r>
              <a:rPr lang="en-AU" sz="3000" dirty="0"/>
              <a:t> </a:t>
            </a:r>
            <a:r>
              <a:rPr lang="en-AU" sz="2200" dirty="0"/>
              <a:t>(no phased X data officially released)</a:t>
            </a:r>
            <a:endParaRPr lang="en-AU" sz="3000" dirty="0"/>
          </a:p>
          <a:p>
            <a:pPr lvl="1"/>
            <a:r>
              <a:rPr lang="en-AU" sz="3000" dirty="0"/>
              <a:t>1KGP – phase 3 version v5</a:t>
            </a:r>
          </a:p>
          <a:p>
            <a:r>
              <a:rPr lang="en-AU" sz="3200" dirty="0"/>
              <a:t>References only available via custom imputation servers </a:t>
            </a:r>
          </a:p>
          <a:p>
            <a:pPr lvl="1"/>
            <a:r>
              <a:rPr lang="en-AU" sz="3000" dirty="0" err="1"/>
              <a:t>HRC</a:t>
            </a:r>
            <a:r>
              <a:rPr lang="en-AU" sz="3000" dirty="0"/>
              <a:t> - </a:t>
            </a:r>
            <a:r>
              <a:rPr lang="en-AU" sz="3200" dirty="0"/>
              <a:t>64,976 haplotypes 39,235,157 SNPs</a:t>
            </a:r>
            <a:endParaRPr lang="en-AU" sz="3000" dirty="0"/>
          </a:p>
          <a:p>
            <a:pPr lvl="1"/>
            <a:r>
              <a:rPr lang="en-AU" sz="3000" dirty="0"/>
              <a:t>CAPPA – African American/</a:t>
            </a:r>
            <a:r>
              <a:rPr lang="en-AU" sz="3000" dirty="0" err="1"/>
              <a:t>Carabbean</a:t>
            </a:r>
            <a:r>
              <a:rPr lang="en-AU" sz="3000" dirty="0"/>
              <a:t> </a:t>
            </a:r>
          </a:p>
          <a:p>
            <a:pPr lvl="1"/>
            <a:r>
              <a:rPr lang="en-GB" sz="3000" dirty="0"/>
              <a:t>Multi-ethnic HLA </a:t>
            </a:r>
          </a:p>
          <a:p>
            <a:pPr lvl="1"/>
            <a:r>
              <a:rPr lang="en-GB" sz="3000" dirty="0"/>
              <a:t>Genome Asia Pilot - </a:t>
            </a:r>
            <a:r>
              <a:rPr lang="en-GB" sz="3000" dirty="0" err="1"/>
              <a:t>GAsP</a:t>
            </a:r>
            <a:endParaRPr lang="en-AU" sz="3000" dirty="0"/>
          </a:p>
          <a:p>
            <a:pPr lvl="1"/>
            <a:r>
              <a:rPr lang="en-AU" sz="3000" dirty="0" err="1"/>
              <a:t>TopMed</a:t>
            </a:r>
            <a:r>
              <a:rPr lang="en-AU" sz="3000" dirty="0"/>
              <a:t> - </a:t>
            </a:r>
            <a:r>
              <a:rPr lang="en-AU" sz="3200" dirty="0"/>
              <a:t>97,256 </a:t>
            </a:r>
            <a:r>
              <a:rPr lang="en-AU" sz="2800" dirty="0"/>
              <a:t>haplotypes 308,107,085 SNPs (b38)</a:t>
            </a:r>
          </a:p>
          <a:p>
            <a:pPr lvl="1"/>
            <a:endParaRPr lang="en-AU" sz="3000" dirty="0"/>
          </a:p>
        </p:txBody>
      </p:sp>
    </p:spTree>
    <p:extLst>
      <p:ext uri="{BB962C8B-B14F-4D97-AF65-F5344CB8AC3E}">
        <p14:creationId xmlns:p14="http://schemas.microsoft.com/office/powerpoint/2010/main" val="178220505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1944</TotalTime>
  <Words>866</Words>
  <Application>Microsoft Office PowerPoint</Application>
  <PresentationFormat>Widescreen</PresentationFormat>
  <Paragraphs>252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Calibri</vt:lpstr>
      <vt:lpstr>Calibri Light</vt:lpstr>
      <vt:lpstr>Retrospect</vt:lpstr>
      <vt:lpstr>Imputation</vt:lpstr>
      <vt:lpstr> </vt:lpstr>
      <vt:lpstr>Fine Mapping</vt:lpstr>
      <vt:lpstr>Fine Mapping</vt:lpstr>
      <vt:lpstr>What is imputation? (Marchini &amp; Howie 2010)</vt:lpstr>
      <vt:lpstr>PowerPoint Presentation</vt:lpstr>
      <vt:lpstr>PowerPoint Presentation</vt:lpstr>
      <vt:lpstr>PowerPoint Presentation</vt:lpstr>
      <vt:lpstr>Step 1 – QC &amp; references</vt:lpstr>
      <vt:lpstr>Step 2 – Phase your data</vt:lpstr>
      <vt:lpstr>Phasing in Eagle2 or Shapeit2</vt:lpstr>
      <vt:lpstr>Step 3: Impute</vt:lpstr>
      <vt:lpstr>Minimac4</vt:lpstr>
      <vt:lpstr>Impute5</vt:lpstr>
      <vt:lpstr>Options for imputation</vt:lpstr>
      <vt:lpstr>PowerPoint Presentation</vt:lpstr>
      <vt:lpstr>PowerPoint Presentation</vt:lpstr>
      <vt:lpstr>Preparing your data</vt:lpstr>
      <vt:lpstr>PowerPoint Presentation</vt:lpstr>
      <vt:lpstr>Output</vt:lpstr>
      <vt:lpstr>Output</vt:lpstr>
      <vt:lpstr>The r2 metrics differ between imputation programs</vt:lpstr>
      <vt:lpstr>PowerPoint Presentation</vt:lpstr>
      <vt:lpstr>Post imputation QC</vt:lpstr>
      <vt:lpstr>PowerPoint Presentation</vt:lpstr>
      <vt:lpstr>Post imputation QC</vt:lpstr>
      <vt:lpstr>Last points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www.brainybetty.com</dc:creator>
  <cp:lastModifiedBy>Sarah Medland</cp:lastModifiedBy>
  <cp:revision>263</cp:revision>
  <dcterms:created xsi:type="dcterms:W3CDTF">2012-07-05T13:18:19Z</dcterms:created>
  <dcterms:modified xsi:type="dcterms:W3CDTF">2021-05-17T09:37:42Z</dcterms:modified>
</cp:coreProperties>
</file>