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80" r:id="rId3"/>
    <p:sldId id="279" r:id="rId4"/>
    <p:sldId id="257" r:id="rId5"/>
    <p:sldId id="258" r:id="rId6"/>
    <p:sldId id="260" r:id="rId7"/>
    <p:sldId id="261" r:id="rId8"/>
    <p:sldId id="269" r:id="rId9"/>
    <p:sldId id="262" r:id="rId10"/>
    <p:sldId id="270" r:id="rId11"/>
    <p:sldId id="263" r:id="rId12"/>
    <p:sldId id="271" r:id="rId13"/>
    <p:sldId id="266" r:id="rId14"/>
    <p:sldId id="274" r:id="rId15"/>
    <p:sldId id="307" r:id="rId16"/>
    <p:sldId id="264" r:id="rId17"/>
    <p:sldId id="288" r:id="rId18"/>
    <p:sldId id="272" r:id="rId19"/>
    <p:sldId id="273" r:id="rId20"/>
    <p:sldId id="275" r:id="rId21"/>
    <p:sldId id="276" r:id="rId22"/>
    <p:sldId id="277" r:id="rId23"/>
    <p:sldId id="281" r:id="rId24"/>
    <p:sldId id="282" r:id="rId25"/>
    <p:sldId id="301" r:id="rId26"/>
    <p:sldId id="278" r:id="rId27"/>
    <p:sldId id="283" r:id="rId28"/>
    <p:sldId id="259" r:id="rId29"/>
    <p:sldId id="284" r:id="rId30"/>
    <p:sldId id="296" r:id="rId31"/>
    <p:sldId id="304" r:id="rId32"/>
    <p:sldId id="297" r:id="rId33"/>
    <p:sldId id="302" r:id="rId34"/>
    <p:sldId id="305" r:id="rId35"/>
    <p:sldId id="303" r:id="rId36"/>
    <p:sldId id="306" r:id="rId37"/>
    <p:sldId id="298" r:id="rId38"/>
    <p:sldId id="285" r:id="rId39"/>
    <p:sldId id="287" r:id="rId40"/>
    <p:sldId id="30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8061" autoAdjust="0"/>
  </p:normalViewPr>
  <p:slideViewPr>
    <p:cSldViewPr snapToGrid="0">
      <p:cViewPr varScale="1">
        <p:scale>
          <a:sx n="90" d="100"/>
          <a:sy n="90" d="100"/>
        </p:scale>
        <p:origin x="12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3DA3C-2E90-410A-8867-B9E9FF066F66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BFC53-690D-4CD6-8123-F4664C1EC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3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Genome-wide</a:t>
            </a:r>
            <a:r>
              <a:rPr lang="en-US" baseline="0" dirty="0" smtClean="0"/>
              <a:t> association studies have reached the point where the effect of genetic variants on traits of interest is identified with a relatively small margin of error.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72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83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PRS</a:t>
            </a:r>
            <a:r>
              <a:rPr lang="en-US" baseline="0" dirty="0" smtClean="0"/>
              <a:t> are a tool that allow us to test hypotheses regarding the genetic liability to a trait.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eventually need to perform associations between our PRS and a trait of interest.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trait of interest will depend on what our question is and what the PRS is being used for, but regardless of it there are important considerations: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04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PRS</a:t>
            </a:r>
            <a:r>
              <a:rPr lang="en-US" baseline="0" dirty="0" smtClean="0"/>
              <a:t> are a tool that allow us to test hypotheses regarding the genetic liability to a trait.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eventually need to perform associations between our PRS and a trait of interest.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trait of interest will depend on what our question is and what the PRS is being used for, but regardless of it there are important considerations: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65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53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4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of these approaches are used to deal with the fact that a GWAS</a:t>
            </a:r>
            <a:r>
              <a:rPr lang="en-US" baseline="0" dirty="0" smtClean="0"/>
              <a:t> identifies the effect of each SNP one at a time without accounting for LD or correlation between them.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Nonetheless for polygenic risk scoring what we want is the joint effects of the variants. That is the effect of variant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after adjusting for all other variants.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5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13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10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9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21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35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1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94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72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8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7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19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6C88-3257-483B-8C3F-EC73C92C267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6F07-8835-4637-981D-404508A2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3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6C88-3257-483B-8C3F-EC73C92C267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6F07-8835-4637-981D-404508A2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3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6C88-3257-483B-8C3F-EC73C92C267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6F07-8835-4637-981D-404508A2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9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6C88-3257-483B-8C3F-EC73C92C267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6F07-8835-4637-981D-404508A2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6C88-3257-483B-8C3F-EC73C92C267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6F07-8835-4637-981D-404508A2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6C88-3257-483B-8C3F-EC73C92C267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6F07-8835-4637-981D-404508A2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3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6C88-3257-483B-8C3F-EC73C92C267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6F07-8835-4637-981D-404508A2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6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6C88-3257-483B-8C3F-EC73C92C267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6F07-8835-4637-981D-404508A2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9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6C88-3257-483B-8C3F-EC73C92C267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6F07-8835-4637-981D-404508A2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8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6C88-3257-483B-8C3F-EC73C92C267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6F07-8835-4637-981D-404508A2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7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6C88-3257-483B-8C3F-EC73C92C267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6F07-8835-4637-981D-404508A2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1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66C88-3257-483B-8C3F-EC73C92C267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26F07-8835-4637-981D-404508A2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3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drian.Campos@qimrberghofer.edu.a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Polygenic risk scores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83822"/>
          </a:xfrm>
        </p:spPr>
        <p:txBody>
          <a:bodyPr>
            <a:normAutofit/>
          </a:bodyPr>
          <a:lstStyle/>
          <a:p>
            <a:r>
              <a:rPr lang="en-US" dirty="0" smtClean="0"/>
              <a:t>Adrian Campos</a:t>
            </a:r>
          </a:p>
          <a:p>
            <a:r>
              <a:rPr lang="en-US" dirty="0" smtClean="0">
                <a:hlinkClick r:id="rId2"/>
              </a:rPr>
              <a:t>Adrian.Campos@qimrberghofer.edu.au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Thanks to</a:t>
            </a:r>
          </a:p>
          <a:p>
            <a:r>
              <a:rPr lang="en-US" dirty="0" smtClean="0"/>
              <a:t>Sarah Medland, Lucia Colodro Conde &amp; Baptiste </a:t>
            </a:r>
            <a:r>
              <a:rPr lang="en-US" dirty="0" err="1" smtClean="0"/>
              <a:t>Couvy</a:t>
            </a:r>
            <a:r>
              <a:rPr lang="en-US" dirty="0" smtClean="0"/>
              <a:t> </a:t>
            </a:r>
            <a:r>
              <a:rPr lang="en-US" dirty="0" err="1" smtClean="0"/>
              <a:t>Douchesne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0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7" y="3884465"/>
            <a:ext cx="4021076" cy="285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" y="249977"/>
            <a:ext cx="11867523" cy="3383560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 rot="5400000">
            <a:off x="179112" y="1734534"/>
            <a:ext cx="2846893" cy="2224725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744" y="3770723"/>
            <a:ext cx="2612558" cy="29043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2997" y="4643197"/>
            <a:ext cx="4920883" cy="1654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358" y="-266472"/>
            <a:ext cx="10515600" cy="1325563"/>
          </a:xfrm>
        </p:spPr>
        <p:txBody>
          <a:bodyPr/>
          <a:lstStyle/>
          <a:p>
            <a:r>
              <a:rPr lang="en-US" dirty="0" smtClean="0"/>
              <a:t>PRS overview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4370" y="447738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27687" y="446373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62754" y="449202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822904" y="449202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324546" y="447738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826188" y="449202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373265" y="438294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921405" y="432840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421984" y="430819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84433" y="3770723"/>
            <a:ext cx="1299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 size of 2cm per G allele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05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9" y="3922054"/>
            <a:ext cx="4572000" cy="28194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545" y="3780649"/>
            <a:ext cx="2581275" cy="2886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" y="249977"/>
            <a:ext cx="11867523" cy="3383560"/>
          </a:xfrm>
          <a:prstGeom prst="rect">
            <a:avLst/>
          </a:prstGeom>
        </p:spPr>
      </p:pic>
      <p:cxnSp>
        <p:nvCxnSpPr>
          <p:cNvPr id="3" name="Curved Connector 2"/>
          <p:cNvCxnSpPr/>
          <p:nvPr/>
        </p:nvCxnSpPr>
        <p:spPr>
          <a:xfrm rot="5400000">
            <a:off x="2346440" y="1603390"/>
            <a:ext cx="2490344" cy="2318994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32117" y="3655072"/>
            <a:ext cx="332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 size of -1 per T allele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57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214" y="4809431"/>
            <a:ext cx="5036213" cy="151575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39" y="3922054"/>
            <a:ext cx="4572000" cy="28194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545" y="3780649"/>
            <a:ext cx="2581275" cy="2886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" y="249977"/>
            <a:ext cx="11867523" cy="3383560"/>
          </a:xfrm>
          <a:prstGeom prst="rect">
            <a:avLst/>
          </a:prstGeom>
        </p:spPr>
      </p:pic>
      <p:cxnSp>
        <p:nvCxnSpPr>
          <p:cNvPr id="3" name="Curved Connector 2"/>
          <p:cNvCxnSpPr/>
          <p:nvPr/>
        </p:nvCxnSpPr>
        <p:spPr>
          <a:xfrm rot="5400000">
            <a:off x="2346440" y="1603390"/>
            <a:ext cx="2490344" cy="2318994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32117" y="3655072"/>
            <a:ext cx="332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 size of -1 per T allele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77492" y="467535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812528" y="466170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347595" y="46899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907745" y="46899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409387" y="467535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911029" y="46899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458106" y="458090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006246" y="452636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+4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506825" y="450615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279061" y="444124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941256" y="441839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819473" y="440302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357769" y="442189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934524" y="441245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429353" y="442189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459675" y="435623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1026565" y="427935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1507251" y="427935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19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46" y="3973033"/>
            <a:ext cx="4257675" cy="276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" y="249977"/>
            <a:ext cx="11867523" cy="3383560"/>
          </a:xfrm>
          <a:prstGeom prst="rect">
            <a:avLst/>
          </a:prstGeom>
        </p:spPr>
      </p:pic>
      <p:cxnSp>
        <p:nvCxnSpPr>
          <p:cNvPr id="3" name="Curved Connector 2"/>
          <p:cNvCxnSpPr/>
          <p:nvPr/>
        </p:nvCxnSpPr>
        <p:spPr>
          <a:xfrm rot="10800000" flipV="1">
            <a:off x="3563332" y="952106"/>
            <a:ext cx="5090476" cy="2941163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6747" y="3808429"/>
            <a:ext cx="2465288" cy="29720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196" y="3655072"/>
            <a:ext cx="332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 size of +0.5 per G allele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90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422" y="4791727"/>
            <a:ext cx="4882594" cy="159857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46" y="3973033"/>
            <a:ext cx="4257675" cy="276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" y="249977"/>
            <a:ext cx="11867523" cy="3383560"/>
          </a:xfrm>
          <a:prstGeom prst="rect">
            <a:avLst/>
          </a:prstGeom>
        </p:spPr>
      </p:pic>
      <p:cxnSp>
        <p:nvCxnSpPr>
          <p:cNvPr id="3" name="Curved Connector 2"/>
          <p:cNvCxnSpPr/>
          <p:nvPr/>
        </p:nvCxnSpPr>
        <p:spPr>
          <a:xfrm rot="10800000" flipV="1">
            <a:off x="3563332" y="952106"/>
            <a:ext cx="5090476" cy="2941163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6747" y="3808429"/>
            <a:ext cx="2465288" cy="29720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196" y="3655072"/>
            <a:ext cx="332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 size of +0.5 per G allele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77492" y="467535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812528" y="466170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347595" y="46899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907745" y="46899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409387" y="467535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911029" y="46899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458106" y="458090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006246" y="452636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+4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506825" y="450615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279061" y="444124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941256" y="441839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819473" y="440302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357769" y="442189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934524" y="441245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429353" y="442189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459675" y="435623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1026565" y="427935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1507251" y="427935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280631" y="4131737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+0.5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9942826" y="413715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+0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821043" y="414064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+0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321631" y="413123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-0.5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917240" y="414065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9336653" y="4131234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+0.5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0385829" y="4103288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+0.5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0943292" y="4045263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+0.5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1508821" y="401698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65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9991"/>
            <a:ext cx="10515600" cy="1325563"/>
          </a:xfrm>
        </p:spPr>
        <p:txBody>
          <a:bodyPr/>
          <a:lstStyle/>
          <a:p>
            <a:r>
              <a:rPr lang="en-US" dirty="0" smtClean="0"/>
              <a:t>Note on ambiguous variants</a:t>
            </a:r>
            <a:endParaRPr lang="en-US" dirty="0"/>
          </a:p>
        </p:txBody>
      </p:sp>
      <p:pic>
        <p:nvPicPr>
          <p:cNvPr id="4" name="Picture 3" descr="https://upload.wikimedia.org/wikipedia/commons/thumb/e/e7/DNA_simple.svg/2000px-DNA_simple.svg.png">
            <a:extLst>
              <a:ext uri="{FF2B5EF4-FFF2-40B4-BE49-F238E27FC236}">
                <a16:creationId xmlns:a16="http://schemas.microsoft.com/office/drawing/2014/main" id="{7310E534-5FD2-4C5A-8CC9-06E803A67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1944"/>
            <a:ext cx="4392613" cy="169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74701" y="1118193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6709" y="253806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4943161" y="1379803"/>
            <a:ext cx="431540" cy="410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4798637" y="2717694"/>
            <a:ext cx="648072" cy="81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42453" y="1171656"/>
            <a:ext cx="64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A/C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2453" y="298274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T/G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54821" y="1486587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rsxxy</a:t>
            </a:r>
            <a:r>
              <a:rPr lang="en-US" dirty="0" smtClean="0"/>
              <a:t> </a:t>
            </a:r>
            <a:r>
              <a:rPr lang="en-US" dirty="0"/>
              <a:t>	A 	C	MAF</a:t>
            </a:r>
          </a:p>
          <a:p>
            <a:endParaRPr lang="en-US" dirty="0"/>
          </a:p>
          <a:p>
            <a:r>
              <a:rPr lang="en-US" dirty="0" err="1" smtClean="0"/>
              <a:t>rsxxy</a:t>
            </a:r>
            <a:r>
              <a:rPr lang="en-US" dirty="0" smtClean="0"/>
              <a:t> </a:t>
            </a:r>
            <a:r>
              <a:rPr lang="en-US" dirty="0"/>
              <a:t>	T	G	MAF </a:t>
            </a:r>
          </a:p>
        </p:txBody>
      </p:sp>
      <p:pic>
        <p:nvPicPr>
          <p:cNvPr id="12" name="Picture 11" descr="https://upload.wikimedia.org/wikipedia/commons/thumb/e/e7/DNA_simple.svg/2000px-DNA_simple.svg.png">
            <a:extLst>
              <a:ext uri="{FF2B5EF4-FFF2-40B4-BE49-F238E27FC236}">
                <a16:creationId xmlns:a16="http://schemas.microsoft.com/office/drawing/2014/main" id="{7310E534-5FD2-4C5A-8CC9-06E803A67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84864"/>
            <a:ext cx="4392613" cy="169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74701" y="372111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6709" y="514098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4907671" y="3982724"/>
            <a:ext cx="467030" cy="497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798637" y="5320614"/>
            <a:ext cx="648072" cy="1691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42453" y="3774576"/>
            <a:ext cx="64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A/T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42453" y="55732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T/A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9326" y="4176614"/>
            <a:ext cx="2771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rsxxx</a:t>
            </a:r>
            <a:r>
              <a:rPr lang="en-US" dirty="0"/>
              <a:t> 	A 	T	MAF</a:t>
            </a:r>
          </a:p>
          <a:p>
            <a:endParaRPr lang="en-US" dirty="0"/>
          </a:p>
          <a:p>
            <a:r>
              <a:rPr lang="en-US" dirty="0" err="1"/>
              <a:t>rsxxx</a:t>
            </a:r>
            <a:r>
              <a:rPr lang="en-US" dirty="0"/>
              <a:t> 	T	A	1-MAF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0215" y="1861935"/>
            <a:ext cx="3225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This variant is not ambiguous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37001" y="4678429"/>
            <a:ext cx="2812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This variant </a:t>
            </a:r>
            <a:r>
              <a:rPr lang="en-US" sz="2000" b="1" dirty="0" smtClean="0">
                <a:solidFill>
                  <a:srgbClr val="C00000"/>
                </a:solidFill>
              </a:rPr>
              <a:t>is</a:t>
            </a:r>
            <a:r>
              <a:rPr lang="en-US" sz="2000" dirty="0" smtClean="0">
                <a:solidFill>
                  <a:srgbClr val="C00000"/>
                </a:solidFill>
              </a:rPr>
              <a:t> ambiguous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4327" y="6065317"/>
            <a:ext cx="10817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that one can usually solve ambiguity with information on allele frequency, but it gets tricky if its close to 0.5 </a:t>
            </a:r>
          </a:p>
          <a:p>
            <a:r>
              <a:rPr lang="en-US" dirty="0" smtClean="0"/>
              <a:t>(it is easy to drop them; as non-ambiguous SNPs will still tag variance thanks to LD)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537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8563"/>
            <a:ext cx="10515600" cy="1325563"/>
          </a:xfrm>
        </p:spPr>
        <p:txBody>
          <a:bodyPr/>
          <a:lstStyle/>
          <a:p>
            <a:r>
              <a:rPr lang="en-US" dirty="0" smtClean="0"/>
              <a:t>Repeat including the other variants and sum across all loci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50" y="2008440"/>
            <a:ext cx="2952406" cy="3902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925" y="2703451"/>
            <a:ext cx="6516433" cy="262570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808429" y="4062952"/>
            <a:ext cx="923827" cy="11312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72236" y="5050225"/>
            <a:ext cx="7107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 give you an estimate of their polygenic risk for the trait of interest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9212" y="5931515"/>
            <a:ext cx="7675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Polygenic risk score – Weighted sum of alleles which quantify the effect of several genetic variants on an individual’s phenotype. </a:t>
            </a:r>
          </a:p>
        </p:txBody>
      </p:sp>
    </p:spTree>
    <p:extLst>
      <p:ext uri="{BB962C8B-B14F-4D97-AF65-F5344CB8AC3E}">
        <p14:creationId xmlns:p14="http://schemas.microsoft.com/office/powerpoint/2010/main" val="2962254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8563"/>
            <a:ext cx="10515600" cy="1325563"/>
          </a:xfrm>
        </p:spPr>
        <p:txBody>
          <a:bodyPr/>
          <a:lstStyle/>
          <a:p>
            <a:r>
              <a:rPr lang="en-US" dirty="0" smtClean="0"/>
              <a:t>Repeat including the other variants and sum across all loci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50" y="2008440"/>
            <a:ext cx="2952406" cy="3902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925" y="2703451"/>
            <a:ext cx="6516433" cy="262570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808429" y="4062952"/>
            <a:ext cx="923827" cy="11312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78493" y="5135182"/>
            <a:ext cx="7675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Caution! The sample for which PRS will be calculated should be independent from that of the discovery GWAS. Sample overlap will bias your results.</a:t>
            </a:r>
          </a:p>
        </p:txBody>
      </p:sp>
      <p:sp>
        <p:nvSpPr>
          <p:cNvPr id="5" name="Oval 4"/>
          <p:cNvSpPr/>
          <p:nvPr/>
        </p:nvSpPr>
        <p:spPr>
          <a:xfrm>
            <a:off x="7795967" y="6042582"/>
            <a:ext cx="575035" cy="5623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GWAS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485695" y="6042582"/>
            <a:ext cx="575035" cy="562318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PRS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181707" y="6323741"/>
            <a:ext cx="6033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miley Face 12"/>
          <p:cNvSpPr/>
          <p:nvPr/>
        </p:nvSpPr>
        <p:spPr>
          <a:xfrm>
            <a:off x="9945277" y="6042582"/>
            <a:ext cx="575035" cy="562318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73419" y="5911046"/>
            <a:ext cx="1508288" cy="8291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86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 – recapitulating GWAS and allele effect sizes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PRS overview – graphical summary of what a PRS is</a:t>
            </a:r>
          </a:p>
          <a:p>
            <a:r>
              <a:rPr lang="en-US" dirty="0" smtClean="0"/>
              <a:t>Which variants to include and accounting for LD</a:t>
            </a:r>
          </a:p>
          <a:p>
            <a:pPr lvl="1"/>
            <a:r>
              <a:rPr lang="en-US" dirty="0" smtClean="0"/>
              <a:t>Traditional ‘clumping and </a:t>
            </a:r>
            <a:r>
              <a:rPr lang="en-US" dirty="0" err="1" smtClean="0"/>
              <a:t>thresholding</a:t>
            </a:r>
            <a:r>
              <a:rPr lang="en-US" dirty="0" smtClean="0"/>
              <a:t>’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Applications for PRS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Other methods for PRS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02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8563"/>
            <a:ext cx="10515600" cy="1325563"/>
          </a:xfrm>
        </p:spPr>
        <p:txBody>
          <a:bodyPr/>
          <a:lstStyle/>
          <a:p>
            <a:r>
              <a:rPr lang="en-US" dirty="0" smtClean="0"/>
              <a:t>Repeat including </a:t>
            </a:r>
            <a:r>
              <a:rPr lang="en-US" b="1" dirty="0" smtClean="0">
                <a:solidFill>
                  <a:srgbClr val="FF0000"/>
                </a:solidFill>
              </a:rPr>
              <a:t>the other variants </a:t>
            </a:r>
            <a:r>
              <a:rPr lang="en-US" dirty="0" smtClean="0"/>
              <a:t>and sum across all loci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6" y="1550876"/>
            <a:ext cx="11867523" cy="3383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645" y="5099902"/>
            <a:ext cx="111990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Things to consider:</a:t>
            </a:r>
          </a:p>
          <a:p>
            <a:r>
              <a:rPr lang="en-US" dirty="0" smtClean="0"/>
              <a:t>We know many GWAS are underpowered (there’s many more true associations than those discovered)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 smtClean="0"/>
              <a:t>Linkage-disequilibrium creates a correlation structure within the variants. Its important to use independent SNPs (or account for their correlation somehow)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0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– recapitulating GWAS and allele effect sizes</a:t>
            </a:r>
          </a:p>
          <a:p>
            <a:r>
              <a:rPr lang="en-US" dirty="0" smtClean="0"/>
              <a:t>PRS overview – graphical summary of what a PRS is</a:t>
            </a:r>
          </a:p>
          <a:p>
            <a:r>
              <a:rPr lang="en-US" dirty="0" smtClean="0"/>
              <a:t>Which variants to include and accounting for LD</a:t>
            </a:r>
          </a:p>
          <a:p>
            <a:pPr lvl="1"/>
            <a:r>
              <a:rPr lang="en-US" dirty="0" smtClean="0"/>
              <a:t>Traditional ‘clumping and </a:t>
            </a:r>
            <a:r>
              <a:rPr lang="en-US" dirty="0" err="1" smtClean="0"/>
              <a:t>thresholding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Applications for PRS</a:t>
            </a:r>
          </a:p>
          <a:p>
            <a:r>
              <a:rPr lang="en-US" dirty="0" smtClean="0"/>
              <a:t>Other methods for PRS</a:t>
            </a:r>
          </a:p>
          <a:p>
            <a:r>
              <a:rPr lang="en-US" dirty="0" smtClean="0"/>
              <a:t>Summary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200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453"/>
            <a:ext cx="10515600" cy="1325563"/>
          </a:xfrm>
        </p:spPr>
        <p:txBody>
          <a:bodyPr/>
          <a:lstStyle/>
          <a:p>
            <a:r>
              <a:rPr lang="en-US" dirty="0" smtClean="0"/>
              <a:t>Clumping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6" y="1079535"/>
            <a:ext cx="11867523" cy="3383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265" y="4562573"/>
            <a:ext cx="11905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all SNPs that are significant at a certain p-value threshold (</a:t>
            </a:r>
            <a:r>
              <a:rPr lang="en-US" i="1" dirty="0" smtClean="0"/>
              <a:t>p1</a:t>
            </a:r>
            <a:r>
              <a:rPr lang="en-US" dirty="0" smtClean="0"/>
              <a:t> parameter, set to 1 for traditional approach) </a:t>
            </a:r>
          </a:p>
          <a:p>
            <a:r>
              <a:rPr lang="en-US" dirty="0" smtClean="0"/>
              <a:t>Form </a:t>
            </a:r>
            <a:r>
              <a:rPr lang="en-US" i="1" dirty="0" smtClean="0"/>
              <a:t>clumps</a:t>
            </a:r>
            <a:r>
              <a:rPr lang="en-US" dirty="0" smtClean="0"/>
              <a:t> of SNPs within a certain distance (</a:t>
            </a:r>
            <a:r>
              <a:rPr lang="en-US" i="1" dirty="0" smtClean="0"/>
              <a:t>kb</a:t>
            </a:r>
            <a:r>
              <a:rPr lang="en-US" dirty="0" smtClean="0"/>
              <a:t> </a:t>
            </a:r>
            <a:r>
              <a:rPr lang="en-US" dirty="0" err="1" smtClean="0"/>
              <a:t>param</a:t>
            </a:r>
            <a:r>
              <a:rPr lang="en-US" dirty="0" smtClean="0"/>
              <a:t>) to the index SNP if they are in LD with the index SNP (</a:t>
            </a:r>
            <a:r>
              <a:rPr lang="en-US" i="1" dirty="0" smtClean="0"/>
              <a:t>r2</a:t>
            </a:r>
            <a:r>
              <a:rPr lang="en-US" dirty="0" smtClean="0"/>
              <a:t> </a:t>
            </a:r>
            <a:r>
              <a:rPr lang="en-US" dirty="0" err="1" smtClean="0"/>
              <a:t>param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77" y="5312445"/>
            <a:ext cx="117729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32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453"/>
            <a:ext cx="10515600" cy="1325563"/>
          </a:xfrm>
        </p:spPr>
        <p:txBody>
          <a:bodyPr/>
          <a:lstStyle/>
          <a:p>
            <a:r>
              <a:rPr lang="en-US" dirty="0" smtClean="0"/>
              <a:t>Clumping and </a:t>
            </a:r>
            <a:r>
              <a:rPr lang="en-US" dirty="0" err="1" smtClean="0"/>
              <a:t>thresholding</a:t>
            </a:r>
            <a:r>
              <a:rPr lang="en-US" dirty="0" smtClean="0"/>
              <a:t> approach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6" y="1079535"/>
            <a:ext cx="11867523" cy="3383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265" y="4562573"/>
            <a:ext cx="1103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variants left are approximately independent, but there is still the question of how significant the association needs to be for inclusion in the PRS calculation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59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453"/>
            <a:ext cx="10515600" cy="1325563"/>
          </a:xfrm>
        </p:spPr>
        <p:txBody>
          <a:bodyPr/>
          <a:lstStyle/>
          <a:p>
            <a:r>
              <a:rPr lang="en-US" dirty="0" smtClean="0"/>
              <a:t>Clumping and </a:t>
            </a:r>
            <a:r>
              <a:rPr lang="en-US" dirty="0" err="1" smtClean="0"/>
              <a:t>thresholding</a:t>
            </a:r>
            <a:r>
              <a:rPr lang="en-US" dirty="0" smtClean="0"/>
              <a:t> approach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6" y="1079535"/>
            <a:ext cx="11867523" cy="3383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796" y="4813561"/>
            <a:ext cx="11076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Solution: Calculate many PRS including more and more variants (reducing the p-value threshold used to filter them)</a:t>
            </a:r>
          </a:p>
          <a:p>
            <a:r>
              <a:rPr lang="en-US" dirty="0" smtClean="0"/>
              <a:t>Example 8 p-value thresholds: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343669"/>
              </p:ext>
            </p:extLst>
          </p:nvPr>
        </p:nvGraphicFramePr>
        <p:xfrm>
          <a:off x="3497341" y="5397413"/>
          <a:ext cx="6711888" cy="10489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986">
                  <a:extLst>
                    <a:ext uri="{9D8B030D-6E8A-4147-A177-3AD203B41FA5}">
                      <a16:colId xmlns:a16="http://schemas.microsoft.com/office/drawing/2014/main" val="3920914444"/>
                    </a:ext>
                  </a:extLst>
                </a:gridCol>
                <a:gridCol w="838986">
                  <a:extLst>
                    <a:ext uri="{9D8B030D-6E8A-4147-A177-3AD203B41FA5}">
                      <a16:colId xmlns:a16="http://schemas.microsoft.com/office/drawing/2014/main" val="2742432879"/>
                    </a:ext>
                  </a:extLst>
                </a:gridCol>
                <a:gridCol w="838986">
                  <a:extLst>
                    <a:ext uri="{9D8B030D-6E8A-4147-A177-3AD203B41FA5}">
                      <a16:colId xmlns:a16="http://schemas.microsoft.com/office/drawing/2014/main" val="2478542514"/>
                    </a:ext>
                  </a:extLst>
                </a:gridCol>
                <a:gridCol w="838986">
                  <a:extLst>
                    <a:ext uri="{9D8B030D-6E8A-4147-A177-3AD203B41FA5}">
                      <a16:colId xmlns:a16="http://schemas.microsoft.com/office/drawing/2014/main" val="853681835"/>
                    </a:ext>
                  </a:extLst>
                </a:gridCol>
                <a:gridCol w="838986">
                  <a:extLst>
                    <a:ext uri="{9D8B030D-6E8A-4147-A177-3AD203B41FA5}">
                      <a16:colId xmlns:a16="http://schemas.microsoft.com/office/drawing/2014/main" val="436557011"/>
                    </a:ext>
                  </a:extLst>
                </a:gridCol>
                <a:gridCol w="838986">
                  <a:extLst>
                    <a:ext uri="{9D8B030D-6E8A-4147-A177-3AD203B41FA5}">
                      <a16:colId xmlns:a16="http://schemas.microsoft.com/office/drawing/2014/main" val="4144132963"/>
                    </a:ext>
                  </a:extLst>
                </a:gridCol>
                <a:gridCol w="838986">
                  <a:extLst>
                    <a:ext uri="{9D8B030D-6E8A-4147-A177-3AD203B41FA5}">
                      <a16:colId xmlns:a16="http://schemas.microsoft.com/office/drawing/2014/main" val="2108721437"/>
                    </a:ext>
                  </a:extLst>
                </a:gridCol>
                <a:gridCol w="838986">
                  <a:extLst>
                    <a:ext uri="{9D8B030D-6E8A-4147-A177-3AD203B41FA5}">
                      <a16:colId xmlns:a16="http://schemas.microsoft.com/office/drawing/2014/main" val="1972406326"/>
                    </a:ext>
                  </a:extLst>
                </a:gridCol>
              </a:tblGrid>
              <a:tr h="349636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>
                          <a:effectLst/>
                        </a:rPr>
                        <a:t>Number of independent variants included in PRS calculation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077708"/>
                  </a:ext>
                </a:extLst>
              </a:tr>
              <a:tr h="349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p&lt;5e-8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p&lt;1e-5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p&lt;0.001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p&lt;0.01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p&lt;0.05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p&lt;0.1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p&lt;0.5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p&lt;1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450097"/>
                  </a:ext>
                </a:extLst>
              </a:tr>
              <a:tr h="349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723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2310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10473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30201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73120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110168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285410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393492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6186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853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453"/>
            <a:ext cx="10515600" cy="1325563"/>
          </a:xfrm>
        </p:spPr>
        <p:txBody>
          <a:bodyPr/>
          <a:lstStyle/>
          <a:p>
            <a:r>
              <a:rPr lang="en-US" dirty="0" smtClean="0"/>
              <a:t>PRS – trait association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517"/>
            <a:ext cx="7677169" cy="52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19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453"/>
            <a:ext cx="10515600" cy="1325563"/>
          </a:xfrm>
        </p:spPr>
        <p:txBody>
          <a:bodyPr/>
          <a:lstStyle/>
          <a:p>
            <a:r>
              <a:rPr lang="en-US" dirty="0" smtClean="0"/>
              <a:t>PRS – trait association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517"/>
            <a:ext cx="7677169" cy="5275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57707" y="1545996"/>
            <a:ext cx="453429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Think about your sample:</a:t>
            </a:r>
          </a:p>
          <a:p>
            <a:r>
              <a:rPr lang="en-US" dirty="0" smtClean="0"/>
              <a:t>&gt; Is it a family based sample?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!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Adjust for relatedness e.g. LMM </a:t>
            </a:r>
          </a:p>
          <a:p>
            <a:r>
              <a:rPr lang="en-US" dirty="0" smtClean="0"/>
              <a:t>&gt; Is it homogeneous in terms of ancestry?</a:t>
            </a:r>
          </a:p>
          <a:p>
            <a:r>
              <a:rPr lang="en-US" dirty="0" smtClean="0"/>
              <a:t>   -Always a good idea to adjust for genetic PCs</a:t>
            </a:r>
          </a:p>
          <a:p>
            <a:r>
              <a:rPr lang="en-US" dirty="0" smtClean="0"/>
              <a:t>&gt;Does it match the GWAS ancestry?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Think about your trait:</a:t>
            </a:r>
          </a:p>
          <a:p>
            <a:r>
              <a:rPr lang="en-US" dirty="0" smtClean="0"/>
              <a:t>&gt; Is it continuous – linear regression</a:t>
            </a:r>
          </a:p>
          <a:p>
            <a:r>
              <a:rPr lang="en-US" dirty="0" smtClean="0"/>
              <a:t>&gt; Binary – logistic or </a:t>
            </a:r>
            <a:r>
              <a:rPr lang="en-US" dirty="0" err="1" smtClean="0"/>
              <a:t>probit</a:t>
            </a:r>
            <a:r>
              <a:rPr lang="en-US" dirty="0" smtClean="0"/>
              <a:t> regression </a:t>
            </a:r>
          </a:p>
          <a:p>
            <a:r>
              <a:rPr lang="en-US" dirty="0" smtClean="0"/>
              <a:t>&gt; Ordinal – cumulative linked mixed models</a:t>
            </a:r>
          </a:p>
          <a:p>
            <a:r>
              <a:rPr lang="en-US" dirty="0" smtClean="0"/>
              <a:t>&gt; Always remember potential confounders of the trait and of the discovery GWAS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90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2_MDD_PRS_DSSI_byPGCVersion.png">
            <a:extLst>
              <a:ext uri="{FF2B5EF4-FFF2-40B4-BE49-F238E27FC236}">
                <a16:creationId xmlns:a16="http://schemas.microsoft.com/office/drawing/2014/main" id="{B77D712C-3EE8-4504-9592-9E6D277FBF1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44117"/>
            <a:ext cx="8147368" cy="381809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43806BB-7437-4E0B-B3D8-E9006CAB9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187325"/>
            <a:ext cx="11531600" cy="1325563"/>
          </a:xfrm>
        </p:spPr>
        <p:txBody>
          <a:bodyPr>
            <a:noAutofit/>
          </a:bodyPr>
          <a:lstStyle/>
          <a:p>
            <a:r>
              <a:rPr lang="en-AU" dirty="0">
                <a:latin typeface="+mn-lt"/>
                <a:cs typeface="Calibri Light" panose="020F0302020204030204" pitchFamily="34" charset="0"/>
              </a:rPr>
              <a:t>Power of PRS analysis increases with GWAS sample size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10F4CB-EBCF-40CB-8909-19296F6E8310}"/>
              </a:ext>
            </a:extLst>
          </p:cNvPr>
          <p:cNvSpPr/>
          <p:nvPr/>
        </p:nvSpPr>
        <p:spPr>
          <a:xfrm>
            <a:off x="232900" y="3092837"/>
            <a:ext cx="168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cs typeface="Calibri Light" panose="020F0302020204030204" pitchFamily="34" charset="0"/>
              </a:rPr>
              <a:t>PGC-MDD1: N=18k</a:t>
            </a:r>
          </a:p>
          <a:p>
            <a:r>
              <a:rPr lang="en-AU" sz="1400" dirty="0">
                <a:cs typeface="Calibri Light" panose="020F0302020204030204" pitchFamily="34" charset="0"/>
              </a:rPr>
              <a:t>max variance explained = 0.08%, p=0.018</a:t>
            </a:r>
            <a:endParaRPr lang="en-US" sz="1400" i="1" dirty="0">
              <a:cs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0946DB-5F96-4305-B63D-BC218B28AA79}"/>
              </a:ext>
            </a:extLst>
          </p:cNvPr>
          <p:cNvSpPr/>
          <p:nvPr/>
        </p:nvSpPr>
        <p:spPr>
          <a:xfrm>
            <a:off x="10128149" y="3042037"/>
            <a:ext cx="1682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cs typeface="Calibri Light" panose="020F0302020204030204" pitchFamily="34" charset="0"/>
              </a:rPr>
              <a:t>PGC-MDD2: N=163k</a:t>
            </a:r>
          </a:p>
          <a:p>
            <a:r>
              <a:rPr lang="en-AU" sz="1400" dirty="0">
                <a:cs typeface="Calibri Light" panose="020F0302020204030204" pitchFamily="34" charset="0"/>
              </a:rPr>
              <a:t>max variance explained =0.46%,</a:t>
            </a:r>
          </a:p>
          <a:p>
            <a:r>
              <a:rPr lang="en-AU" sz="1400" dirty="0">
                <a:cs typeface="Calibri Light" panose="020F0302020204030204" pitchFamily="34" charset="0"/>
              </a:rPr>
              <a:t>p= 5.01e-08</a:t>
            </a:r>
            <a:endParaRPr lang="en-US" sz="1400" dirty="0"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BB3F7-ABCE-4069-9796-40A8B28E2AFE}"/>
              </a:ext>
            </a:extLst>
          </p:cNvPr>
          <p:cNvSpPr txBox="1"/>
          <p:nvPr/>
        </p:nvSpPr>
        <p:spPr>
          <a:xfrm>
            <a:off x="3091710" y="6139005"/>
            <a:ext cx="6135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Colodro-Conde L, </a:t>
            </a:r>
            <a:r>
              <a:rPr lang="en-AU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Couvy-Duchesne </a:t>
            </a:r>
            <a:r>
              <a:rPr lang="en-A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B, et al, (2017)  </a:t>
            </a:r>
            <a:r>
              <a:rPr lang="en-AU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Molecular Psychiatry</a:t>
            </a:r>
            <a:r>
              <a:rPr lang="en-A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92524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511" y="848412"/>
            <a:ext cx="1162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C+T also allows us to explore the pattern of variance explained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851" y="1282046"/>
            <a:ext cx="3691478" cy="3636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3060" y="6027495"/>
            <a:ext cx="954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Variance explained = partial R</a:t>
            </a:r>
            <a:r>
              <a:rPr lang="en-US" baseline="30000" dirty="0" smtClean="0"/>
              <a:t>2 </a:t>
            </a:r>
            <a:r>
              <a:rPr lang="en-US" dirty="0" smtClean="0"/>
              <a:t>for quantitative traits. Different ways of estimating it for binary traits </a:t>
            </a:r>
            <a:endParaRPr lang="en-US" baseline="30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132" y="1977546"/>
            <a:ext cx="4213584" cy="30695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3120" r="14921"/>
          <a:stretch/>
        </p:blipFill>
        <p:spPr>
          <a:xfrm>
            <a:off x="-4275" y="1866507"/>
            <a:ext cx="4219255" cy="340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62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 – recapitulating GWAS and allele effect sizes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PRS overview – graphical summary of what a PRS is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Which variants to include and accounting for LD</a:t>
            </a: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Traditional ‘clumping and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thresholding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’</a:t>
            </a:r>
          </a:p>
          <a:p>
            <a:r>
              <a:rPr lang="en-US" dirty="0"/>
              <a:t>Applications for PRS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Other methods for PRS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48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200" y="101600"/>
            <a:ext cx="11836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Test for GWAS association and quantify variance explained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Risk stratification (i.e. identifying people to later test for specific disease)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Aid in clinical 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Test for genetic overlap between traits (e.g. does a Depression PRS predict cardiovascular disease?)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Trait imputation when not measured (obviously imperfect and dependent on heritability)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Personalized treatment (GWAS on treatment response are gaining power)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Any hypothesis where you rely on a risk or liability (e.g. </a:t>
            </a:r>
            <a:r>
              <a:rPr lang="en-US" sz="2800" dirty="0" err="1" smtClean="0"/>
              <a:t>GxE</a:t>
            </a:r>
            <a:r>
              <a:rPr lang="en-US" sz="2800" dirty="0" smtClean="0"/>
              <a:t> interactions)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8964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 – recapitulating GWAS and allele effect sizes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PRS overview – graphical summary of what a PRS is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Which variants to include and accounting for LD</a:t>
            </a: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Traditional ‘clumping and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thresholding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’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Applications for PRS</a:t>
            </a:r>
          </a:p>
          <a:p>
            <a:r>
              <a:rPr lang="en-US" dirty="0"/>
              <a:t>Other methods for PRS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2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– recapitulating GWAS and allele effect sizes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PRS overview – graphical summary of what a PRS is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Which variants to include and accounting for LD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Traditional ‘clumping and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thresholding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Applications for PRS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Other methods for PRS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570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clumping and </a:t>
            </a:r>
            <a:r>
              <a:rPr lang="en-US" dirty="0" err="1" smtClean="0"/>
              <a:t>thresholding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524000"/>
            <a:ext cx="1158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C+T (your options):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PLINK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PRSice2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bigsnpR</a:t>
            </a:r>
            <a:r>
              <a:rPr lang="en-US" sz="3200" dirty="0"/>
              <a:t> (R </a:t>
            </a:r>
            <a:r>
              <a:rPr lang="en-US" sz="3200" dirty="0" smtClean="0"/>
              <a:t>library)</a:t>
            </a:r>
            <a:endParaRPr lang="en-US" sz="3200" dirty="0"/>
          </a:p>
          <a:p>
            <a:r>
              <a:rPr lang="en-US" sz="3200" dirty="0" smtClean="0"/>
              <a:t>Other types of PRS: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LDpred2 – Implemented in </a:t>
            </a:r>
            <a:r>
              <a:rPr lang="en-US" sz="3200" dirty="0" err="1" smtClean="0"/>
              <a:t>bigsnpR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SBayesR</a:t>
            </a:r>
            <a:r>
              <a:rPr lang="en-US" sz="3200" dirty="0" smtClean="0"/>
              <a:t> – Implemented in GCTB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Lassosum</a:t>
            </a:r>
            <a:r>
              <a:rPr lang="en-US" sz="3200" dirty="0" smtClean="0"/>
              <a:t> (and lassosum2) – Implemented in </a:t>
            </a:r>
            <a:r>
              <a:rPr lang="en-US" sz="3200" dirty="0" err="1" smtClean="0"/>
              <a:t>bigsnpR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PRS-CS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JAMPred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562589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Commonality across these approaches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960" y="1733220"/>
            <a:ext cx="3098287" cy="8270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2139" y="1796902"/>
            <a:ext cx="79956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our sample size and computational power was big enough we could run a multiple linear regression model, and use the joint effect sizes (also called sometimes conditional) for PRS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Because we can’t, what we do is to run </a:t>
            </a:r>
            <a:r>
              <a:rPr lang="en-US" i="1" dirty="0" smtClean="0"/>
              <a:t>m </a:t>
            </a:r>
            <a:r>
              <a:rPr lang="en-US" dirty="0" smtClean="0"/>
              <a:t>regressions (one for each SNP) thus obtaining their marginal effect sizes. The lack of adjustment for correlation is obvious from the Manhattan plot “skyscrapers”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solve this problem we need to find a method to approximate the multiple linear regression results based on the GWAS summary statistics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822" y="3297815"/>
            <a:ext cx="3396896" cy="96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7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r>
              <a:rPr lang="en-US" dirty="0" smtClean="0"/>
              <a:t>Beyond clumping and </a:t>
            </a:r>
            <a:r>
              <a:rPr lang="en-US" dirty="0" err="1" smtClean="0"/>
              <a:t>thresholding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900" y="1231900"/>
            <a:ext cx="121031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Approaches for fancier PRS: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LDpred2 – Implemented in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bigsnpR</a:t>
            </a:r>
            <a:endParaRPr lang="en-US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 smtClean="0"/>
              <a:t>Gibbs sampler to estimate joint SNP effects (replacing clumping)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SBayesR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– Implemented in GCTB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/>
              <a:t>E</a:t>
            </a:r>
            <a:r>
              <a:rPr lang="en-US" sz="3200" dirty="0" smtClean="0"/>
              <a:t>stimates joint SNP effects using Bayesian multiple regression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Lassosum</a:t>
            </a:r>
            <a:r>
              <a:rPr lang="en-US" sz="3200" dirty="0" smtClean="0"/>
              <a:t> (and lassosum2) – Implemented in </a:t>
            </a:r>
            <a:r>
              <a:rPr lang="en-US" sz="3200" dirty="0" err="1" smtClean="0"/>
              <a:t>bigsnpR</a:t>
            </a:r>
            <a:endParaRPr lang="en-US" sz="32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 smtClean="0"/>
              <a:t>Penalized (LASSO) regression </a:t>
            </a:r>
            <a:r>
              <a:rPr lang="en-US" sz="2800" dirty="0" smtClean="0"/>
              <a:t>(complementary to LDpred2 for MHC)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PRS-CS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 smtClean="0"/>
              <a:t>Joint SNP effects </a:t>
            </a:r>
            <a:r>
              <a:rPr lang="en-US" sz="2800" dirty="0" smtClean="0"/>
              <a:t>using Bayesian regression with continuous shrinkage priors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JAMPred</a:t>
            </a:r>
            <a:endParaRPr lang="en-US" sz="32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 smtClean="0"/>
              <a:t>Two step Bayesian regression framework</a:t>
            </a:r>
          </a:p>
        </p:txBody>
      </p:sp>
    </p:spTree>
    <p:extLst>
      <p:ext uri="{BB962C8B-B14F-4D97-AF65-F5344CB8AC3E}">
        <p14:creationId xmlns:p14="http://schemas.microsoft.com/office/powerpoint/2010/main" val="259001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121" y="1775637"/>
            <a:ext cx="49973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Combines a likelihood connecting the joint effects with GWAS summary statistics and a finite mixture of normal distribution priors for marker effects.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Models the SNP effect sizes as a mixture of normal distributions with mean zero and different variances.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Requires GWAS summary statistics with FREQ, BETA, SE and N; and an LD reference matrix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694"/>
            <a:ext cx="10515600" cy="1325563"/>
          </a:xfrm>
        </p:spPr>
        <p:txBody>
          <a:bodyPr/>
          <a:lstStyle/>
          <a:p>
            <a:r>
              <a:rPr lang="en-US" dirty="0" err="1" smtClean="0"/>
              <a:t>SBayesR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744" y="0"/>
            <a:ext cx="7010400" cy="2552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586" y="2708171"/>
            <a:ext cx="6115050" cy="16954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t="21253"/>
          <a:stretch/>
        </p:blipFill>
        <p:spPr>
          <a:xfrm>
            <a:off x="7386084" y="5091341"/>
            <a:ext cx="3276600" cy="2850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71706" y="4747838"/>
            <a:ext cx="5667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Typically uses four normal distributions with mean zero and variances =                                                                </a:t>
            </a:r>
          </a:p>
          <a:p>
            <a:endParaRPr lang="en-US" dirty="0"/>
          </a:p>
          <a:p>
            <a:r>
              <a:rPr lang="en-US" dirty="0" smtClean="0"/>
              <a:t>Then performs a Markov chain Monte Carlo Gibbs sampling for the model parameters:</a:t>
            </a:r>
          </a:p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0073" y="5874267"/>
            <a:ext cx="1752600" cy="3619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1706" y="6245382"/>
            <a:ext cx="36576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50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694"/>
            <a:ext cx="10515600" cy="1325563"/>
          </a:xfrm>
        </p:spPr>
        <p:txBody>
          <a:bodyPr/>
          <a:lstStyle/>
          <a:p>
            <a:r>
              <a:rPr lang="en-US" dirty="0" err="1" smtClean="0"/>
              <a:t>SBayesR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744" y="0"/>
            <a:ext cx="7010400" cy="2552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121" y="1775637"/>
            <a:ext cx="49973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Combines a likelihood connecting the joint effects with GWAS summary statistics and a finite mixture of normal distribution priors for marker effects.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Models the SNP effect sizes as a mixture of normal distributions with mean zero and different variances.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Requires GWAS summary statistics with FREQ, BETA, SE and N; and an LD reference matrix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583" y="2552700"/>
            <a:ext cx="6134722" cy="3859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4232" y="6412649"/>
            <a:ext cx="342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Lloyd-Jones, Jian Zeng, et al (2019)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84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694"/>
            <a:ext cx="10515600" cy="1325563"/>
          </a:xfrm>
        </p:spPr>
        <p:txBody>
          <a:bodyPr/>
          <a:lstStyle/>
          <a:p>
            <a:r>
              <a:rPr lang="en-US" dirty="0" smtClean="0"/>
              <a:t>LDpred2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389" y="177984"/>
            <a:ext cx="6629400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81" y="3761809"/>
            <a:ext cx="2295525" cy="628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81" y="4434832"/>
            <a:ext cx="4895850" cy="1228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181" y="2126508"/>
            <a:ext cx="53375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Addressed instability issues in </a:t>
            </a:r>
            <a:r>
              <a:rPr lang="en-US" dirty="0" err="1" smtClean="0"/>
              <a:t>LDpred</a:t>
            </a:r>
            <a:r>
              <a:rPr lang="en-US" dirty="0" smtClean="0"/>
              <a:t> providing a more stable workflow. Models long range LD such as that found near the HLA region. </a:t>
            </a:r>
          </a:p>
          <a:p>
            <a:endParaRPr lang="en-US" dirty="0" smtClean="0"/>
          </a:p>
          <a:p>
            <a:r>
              <a:rPr lang="en-US" dirty="0" smtClean="0"/>
              <a:t>Also derives an expectation of joint effects given marginal effects and correlation between SNPs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Assumes: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With p= proportion of causal variants and </a:t>
            </a:r>
            <a:r>
              <a:rPr lang="en-US" i="1" dirty="0" smtClean="0"/>
              <a:t>h2</a:t>
            </a:r>
            <a:r>
              <a:rPr lang="en-US" dirty="0" smtClean="0"/>
              <a:t> estimated using </a:t>
            </a:r>
            <a:r>
              <a:rPr lang="en-US" dirty="0" err="1" smtClean="0"/>
              <a:t>Ldscore</a:t>
            </a:r>
            <a:r>
              <a:rPr lang="en-US" dirty="0" smtClean="0"/>
              <a:t> regression. Grid for p:</a:t>
            </a:r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23" y="6366653"/>
            <a:ext cx="3514725" cy="352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45126" y="2392327"/>
            <a:ext cx="59506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Estimated effect sizes from a Gibbs sampler (also MCMC)</a:t>
            </a:r>
          </a:p>
          <a:p>
            <a:endParaRPr lang="en-US" dirty="0"/>
          </a:p>
          <a:p>
            <a:r>
              <a:rPr lang="en-US" dirty="0" smtClean="0"/>
              <a:t>It also adds two new models to the traditional </a:t>
            </a:r>
            <a:r>
              <a:rPr lang="en-US" dirty="0" err="1" smtClean="0"/>
              <a:t>LDpred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Estimate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h2</a:t>
            </a:r>
            <a:r>
              <a:rPr lang="en-US" dirty="0" smtClean="0"/>
              <a:t> from the model instead of testing several values and LD-score regression (LDpred2-auto). Thus no intermediate validation dataset is needed to tune these parameters.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LDpred2-sparse allows for effect sizes to be exactly 0 (similar to the first mixture component of </a:t>
            </a:r>
            <a:r>
              <a:rPr lang="en-US" dirty="0" err="1" smtClean="0"/>
              <a:t>SBayesR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779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5337545" y="2328530"/>
            <a:ext cx="6698511" cy="3464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694"/>
            <a:ext cx="10515600" cy="1325563"/>
          </a:xfrm>
        </p:spPr>
        <p:txBody>
          <a:bodyPr/>
          <a:lstStyle/>
          <a:p>
            <a:r>
              <a:rPr lang="en-US" dirty="0" smtClean="0"/>
              <a:t>LDpred2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389" y="177984"/>
            <a:ext cx="6629400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81" y="3761809"/>
            <a:ext cx="2295525" cy="628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81" y="4434832"/>
            <a:ext cx="4895850" cy="1228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181" y="2126508"/>
            <a:ext cx="53375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Addressed instability issues in </a:t>
            </a:r>
            <a:r>
              <a:rPr lang="en-US" dirty="0" err="1" smtClean="0"/>
              <a:t>LDpred</a:t>
            </a:r>
            <a:r>
              <a:rPr lang="en-US" dirty="0" smtClean="0"/>
              <a:t> providing a more stable workflow. Models long range LD such as that found near the HLA region. </a:t>
            </a:r>
          </a:p>
          <a:p>
            <a:endParaRPr lang="en-US" dirty="0" smtClean="0"/>
          </a:p>
          <a:p>
            <a:r>
              <a:rPr lang="en-US" dirty="0" smtClean="0"/>
              <a:t>Also derives an expectation of joint effects given marginal effects and correlation between SNPs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Assumes: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With p= proportion of causal variants and </a:t>
            </a:r>
            <a:r>
              <a:rPr lang="en-US" i="1" dirty="0" smtClean="0"/>
              <a:t>h2</a:t>
            </a:r>
            <a:r>
              <a:rPr lang="en-US" dirty="0" smtClean="0"/>
              <a:t> estimated using </a:t>
            </a:r>
            <a:r>
              <a:rPr lang="en-US" dirty="0" err="1" smtClean="0"/>
              <a:t>Ldscore</a:t>
            </a:r>
            <a:r>
              <a:rPr lang="en-US" dirty="0" smtClean="0"/>
              <a:t> regression. Grid for p:</a:t>
            </a:r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23" y="6366653"/>
            <a:ext cx="3514725" cy="3524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07183" y="5861098"/>
            <a:ext cx="3967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</a:pPr>
            <a:r>
              <a:rPr lang="en-US" altLang="en-US" i="1" dirty="0">
                <a:solidFill>
                  <a:srgbClr val="333333"/>
                </a:solidFill>
              </a:rPr>
              <a:t>Bioinformatics</a:t>
            </a:r>
            <a:r>
              <a:rPr lang="en-US" altLang="en-US" dirty="0">
                <a:solidFill>
                  <a:srgbClr val="333333"/>
                </a:solidFill>
              </a:rPr>
              <a:t>, Volume 36, Issue 22-23, 1 December 2020, Pages </a:t>
            </a:r>
            <a:r>
              <a:rPr lang="en-US" altLang="en-US" dirty="0" smtClean="0">
                <a:solidFill>
                  <a:srgbClr val="333333"/>
                </a:solidFill>
              </a:rPr>
              <a:t>5424–5431</a:t>
            </a:r>
            <a:endParaRPr lang="en-US" alt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09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r>
              <a:rPr lang="en-US" dirty="0" smtClean="0"/>
              <a:t>Beyond clumping and </a:t>
            </a:r>
            <a:r>
              <a:rPr lang="en-US" dirty="0" err="1" smtClean="0"/>
              <a:t>thresholding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900" y="1572148"/>
            <a:ext cx="11861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These </a:t>
            </a:r>
            <a:r>
              <a:rPr lang="en-US" sz="3200" dirty="0"/>
              <a:t>approaches </a:t>
            </a:r>
            <a:r>
              <a:rPr lang="en-US" sz="3200" dirty="0" smtClean="0"/>
              <a:t>usually perform better than (or at least as well as) C+T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When they don’t, maybe raise an eyebrow (sometimes the models don’t converge and they might fail silently)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Still an area of active research and a clear battle between complexity and power vs scalability and ease of 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There’s many publications comparing them, read them and pick the one that better fits your needs</a:t>
            </a:r>
          </a:p>
        </p:txBody>
      </p:sp>
    </p:spTree>
    <p:extLst>
      <p:ext uri="{BB962C8B-B14F-4D97-AF65-F5344CB8AC3E}">
        <p14:creationId xmlns:p14="http://schemas.microsoft.com/office/powerpoint/2010/main" val="1300445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 – recapitulating GWAS and allele effect sizes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PRS overview – graphical summary of what a PRS is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Which variants to include and accounting for LD</a:t>
            </a: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Traditional ‘clumping and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thresholding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’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Applications for PRS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Other methods for PRS</a:t>
            </a:r>
          </a:p>
          <a:p>
            <a:r>
              <a:rPr lang="en-US" dirty="0"/>
              <a:t>Summary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65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96851" cy="3429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417" y="191252"/>
            <a:ext cx="5219699" cy="35869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000" y="3746310"/>
            <a:ext cx="59698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PRS- Weighted </a:t>
            </a:r>
            <a:r>
              <a:rPr lang="en-US" sz="2400" dirty="0"/>
              <a:t>sum of </a:t>
            </a:r>
            <a:r>
              <a:rPr lang="en-US" sz="2400" dirty="0" smtClean="0"/>
              <a:t>alleles. A tool for estimating the genetic liability or risk to traits</a:t>
            </a:r>
          </a:p>
          <a:p>
            <a:r>
              <a:rPr lang="en-US" sz="2400" b="1" dirty="0" smtClean="0"/>
              <a:t>Essential: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QC GWAS data (discovery)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QC Genotype data (target)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SNP identifiers need to be matched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Independent discovery and target samples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Consider statistical power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84369" y="3797110"/>
            <a:ext cx="58076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using PRS: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Beware of related individuals in the 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Adjust for population stratification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Ancestry consideration (portability issues)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 wary of jumping too fast to conclusions consider potential biases in the discovery GWAS and the target sample.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4374" y="3204062"/>
            <a:ext cx="3130461" cy="5524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1179" y="4920632"/>
            <a:ext cx="1691951" cy="7146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4945" y="6356526"/>
            <a:ext cx="1718005" cy="4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" y="249977"/>
            <a:ext cx="11867523" cy="338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055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for PRS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E49B287-8797-4EDC-BF48-E7A0B0388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549400"/>
            <a:ext cx="11734800" cy="4876800"/>
          </a:xfrm>
        </p:spPr>
        <p:txBody>
          <a:bodyPr>
            <a:normAutofit fontScale="70000" lnSpcReduction="20000"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Wray NR, Goddard, ME, Visscher PM. </a:t>
            </a:r>
            <a:r>
              <a:rPr lang="en-AU" sz="1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Prediction of individual genetic risk to disease from genome-wide association studies.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Genome Research. 2007; 7(10):1520-28.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</a:pP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Evans DM, </a:t>
            </a: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Visscher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PM., Wray NR. </a:t>
            </a:r>
            <a:r>
              <a:rPr lang="en-AU" sz="1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Harnessing the information contained within genome-wide association studies to improve individual prediction of complex disease risk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. Human Molecular Genetics. 2009; 18(18): 3525-3531.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International Schizophrenia Consortium, Purcell SM, Wray NR, Stone JL, </a:t>
            </a: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Visscher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PM, O'Donovan MC, Sullivan PF, </a:t>
            </a: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Sklar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P . </a:t>
            </a:r>
            <a:r>
              <a:rPr lang="en-AU" sz="1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Common polygenic variation contributes to risk of schizophrenia and bipolar  disorder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fr-F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Nature. 2009; 460(7256):</a:t>
            </a:r>
            <a:r>
              <a:rPr lang="fr-FR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748-52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</a:pP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Evans DM, </a:t>
            </a: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Brion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MJ, Paternoster L, Kemp JP, McMahon G, </a:t>
            </a: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Munafò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M, Whitfield JB, Medland SE, Montgomery GW; GIANT Consortium; CRP Consortium; TAG Consortium, Timpson NJ, St </a:t>
            </a: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Pourcain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B, </a:t>
            </a: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Lawlor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DA, Martin NG, </a:t>
            </a: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Dehghan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A, Hirschhorn J, Smith GD. </a:t>
            </a:r>
            <a:r>
              <a:rPr lang="en-AU" sz="1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Mining the human phenome using allelic scores that index biological intermediates. </a:t>
            </a: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PLoS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Genet. 2013,9(10):e1003919. 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Dudbridge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F. </a:t>
            </a:r>
            <a:r>
              <a:rPr lang="en-AU" sz="1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Power and predictive accuracy of polygenic risk scores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PLoS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Genet. 2013 Mar;9(3):e1003348. </a:t>
            </a: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Epub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2013 Mar 21. Erratum in: </a:t>
            </a: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PLoS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Genet. 2013;9(4). (</a:t>
            </a:r>
            <a:r>
              <a:rPr lang="en-AU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Important discussion of power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Wray NR, Lee SH, Mehta D, </a:t>
            </a: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Vinkhuyzen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AA, </a:t>
            </a: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Dudbridge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F, </a:t>
            </a: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Middeldorp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CM. </a:t>
            </a:r>
            <a:r>
              <a:rPr lang="en-AU" sz="1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Research review: Polygenic methods and their application to psychiatric traits.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J Child </a:t>
            </a: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Psychol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Psychiatry. 2014;55(10):1068-87. (</a:t>
            </a:r>
            <a:r>
              <a:rPr lang="en-AU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Very good concrete description of the traditional methods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Wray NR, Yang J, Hayes BJ, Price AL, Goddard ME, </a:t>
            </a: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Visscher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PM. </a:t>
            </a:r>
            <a:r>
              <a:rPr lang="en-AU" sz="1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Pitfalls of predicting complex traits from SNPs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. Nat Rev Genet. 2013;14(7):507-15. (</a:t>
            </a:r>
            <a:r>
              <a:rPr lang="en-AU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Very good discussion of the complexities of interpretation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Witte JS, </a:t>
            </a: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Visscher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PM, Wray NR. </a:t>
            </a:r>
            <a:r>
              <a:rPr lang="en-AU" sz="1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The contribution of genetic variants to disease depends on the ruler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. Nat Rev Genet. 2014;15(11):765-76. (</a:t>
            </a:r>
            <a:r>
              <a:rPr lang="en-AU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Important in the understanding of the effects of ascertainment on PRS work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Shah S, Bonder MJ, </a:t>
            </a: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Marioni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RE, Zhu Z, McRae AF, </a:t>
            </a: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Zhernakova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A, Harris SE, </a:t>
            </a: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Liewald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D, </a:t>
            </a: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Henders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AK, Mendelson MM, Liu C, </a:t>
            </a: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Joehanes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R, Liang L; BIOS Consortium, Levy D, Martin NG, Starr JM, </a:t>
            </a: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Wijmenga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C, Wray NR, Yang J, Montgomery GW, Franke L, </a:t>
            </a: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Deary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IJ, </a:t>
            </a:r>
            <a:r>
              <a:rPr lang="en-AU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Visscher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PM. </a:t>
            </a:r>
            <a:r>
              <a:rPr lang="en-AU" sz="1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Improving Phenotypic Prediction by Combining Genetic and Epigenetic Associations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. Am J Hum Genet. 2015; 97(1):75-85. (</a:t>
            </a:r>
            <a:r>
              <a:rPr lang="en-AU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Important for the conceptualization of </a:t>
            </a:r>
            <a:r>
              <a:rPr lang="en-AU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polygenicity</a:t>
            </a:r>
            <a:r>
              <a:rPr lang="en-A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9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7" y="3884465"/>
            <a:ext cx="4021076" cy="285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" y="249977"/>
            <a:ext cx="11867523" cy="3383560"/>
          </a:xfrm>
          <a:prstGeom prst="rect">
            <a:avLst/>
          </a:prstGeom>
        </p:spPr>
      </p:pic>
      <p:cxnSp>
        <p:nvCxnSpPr>
          <p:cNvPr id="3" name="Curved Connector 2"/>
          <p:cNvCxnSpPr/>
          <p:nvPr/>
        </p:nvCxnSpPr>
        <p:spPr>
          <a:xfrm rot="5400000">
            <a:off x="179112" y="1734534"/>
            <a:ext cx="2846893" cy="2224725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97934" y="3777492"/>
            <a:ext cx="4986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regression would show an average increase of 2cm per copy of the G allele. So the effect size of this variant would be approximately 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66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7" y="3884465"/>
            <a:ext cx="4021076" cy="285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" y="249977"/>
            <a:ext cx="11867523" cy="3383560"/>
          </a:xfrm>
          <a:prstGeom prst="rect">
            <a:avLst/>
          </a:prstGeom>
        </p:spPr>
      </p:pic>
      <p:cxnSp>
        <p:nvCxnSpPr>
          <p:cNvPr id="3" name="Curved Connector 2"/>
          <p:cNvCxnSpPr/>
          <p:nvPr/>
        </p:nvCxnSpPr>
        <p:spPr>
          <a:xfrm rot="5400000">
            <a:off x="179112" y="1734534"/>
            <a:ext cx="2846893" cy="2224725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744" y="3770723"/>
            <a:ext cx="2612558" cy="29043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93031" y="3808678"/>
            <a:ext cx="5024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 new sample we would expect AG individuals to be on average 2cm taller than AA and 2cm shorter than GG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801" y="4822306"/>
            <a:ext cx="4920883" cy="16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04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" y="249977"/>
            <a:ext cx="11867523" cy="3383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951" y="3874416"/>
            <a:ext cx="113027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Complex traits are highly polygenic!</a:t>
            </a:r>
          </a:p>
          <a:p>
            <a:endParaRPr lang="en-US" dirty="0"/>
          </a:p>
          <a:p>
            <a:r>
              <a:rPr lang="en-US" dirty="0" smtClean="0"/>
              <a:t>From above we can see there are many more genetic variants that contribute to the phenotype</a:t>
            </a:r>
          </a:p>
          <a:p>
            <a:endParaRPr lang="en-US" dirty="0"/>
          </a:p>
          <a:p>
            <a:r>
              <a:rPr lang="en-US" dirty="0" smtClean="0"/>
              <a:t>Common variants typically have a small effect size (our example is an exaggeration for a common variant!). This would cause single-loci based prediction useless</a:t>
            </a:r>
          </a:p>
          <a:p>
            <a:endParaRPr lang="en-US" dirty="0"/>
          </a:p>
          <a:p>
            <a:r>
              <a:rPr lang="en-US" dirty="0" smtClean="0"/>
              <a:t>We can combine the information we gain from several genetic variants to estimate an overall score and gain a better estimate of the trait. This is essentially what a PRS does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 – recapitulating GWAS and allele effect sizes</a:t>
            </a:r>
          </a:p>
          <a:p>
            <a:r>
              <a:rPr lang="en-US" dirty="0" smtClean="0"/>
              <a:t>PRS overview – graphical summary of what a PRS is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Which variants to include and accounting for LD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Traditional ‘clumping and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thresholding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Applications for PRS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Other methods for PRS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7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7" y="3884465"/>
            <a:ext cx="4021076" cy="285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" y="249977"/>
            <a:ext cx="11867523" cy="3383560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 rot="5400000">
            <a:off x="179112" y="1734534"/>
            <a:ext cx="2846893" cy="2224725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744" y="3770723"/>
            <a:ext cx="2612558" cy="2904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358" y="-266472"/>
            <a:ext cx="10515600" cy="1325563"/>
          </a:xfrm>
        </p:spPr>
        <p:txBody>
          <a:bodyPr/>
          <a:lstStyle/>
          <a:p>
            <a:r>
              <a:rPr lang="en-US" dirty="0" smtClean="0"/>
              <a:t>PRS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0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2640</Words>
  <Application>Microsoft Office PowerPoint</Application>
  <PresentationFormat>Widescreen</PresentationFormat>
  <Paragraphs>376</Paragraphs>
  <Slides>40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Office Theme</vt:lpstr>
      <vt:lpstr>Polygenic risk scores</vt:lpstr>
      <vt:lpstr>Layout</vt:lpstr>
      <vt:lpstr>Layout</vt:lpstr>
      <vt:lpstr>PowerPoint Presentation</vt:lpstr>
      <vt:lpstr>PowerPoint Presentation</vt:lpstr>
      <vt:lpstr>PowerPoint Presentation</vt:lpstr>
      <vt:lpstr>PowerPoint Presentation</vt:lpstr>
      <vt:lpstr>Layout</vt:lpstr>
      <vt:lpstr>PRS overview</vt:lpstr>
      <vt:lpstr>PRS overview</vt:lpstr>
      <vt:lpstr>PowerPoint Presentation</vt:lpstr>
      <vt:lpstr>PowerPoint Presentation</vt:lpstr>
      <vt:lpstr>PowerPoint Presentation</vt:lpstr>
      <vt:lpstr>PowerPoint Presentation</vt:lpstr>
      <vt:lpstr>Note on ambiguous variants</vt:lpstr>
      <vt:lpstr>Repeat including the other variants and sum across all loci </vt:lpstr>
      <vt:lpstr>Repeat including the other variants and sum across all loci </vt:lpstr>
      <vt:lpstr>Layout</vt:lpstr>
      <vt:lpstr>Repeat including the other variants and sum across all loci </vt:lpstr>
      <vt:lpstr>Clumping</vt:lpstr>
      <vt:lpstr>Clumping and thresholding approach</vt:lpstr>
      <vt:lpstr>Clumping and thresholding approach</vt:lpstr>
      <vt:lpstr>PRS – trait association</vt:lpstr>
      <vt:lpstr>PRS – trait association</vt:lpstr>
      <vt:lpstr>Power of PRS analysis increases with GWAS sample size</vt:lpstr>
      <vt:lpstr>PowerPoint Presentation</vt:lpstr>
      <vt:lpstr>Layout</vt:lpstr>
      <vt:lpstr>PowerPoint Presentation</vt:lpstr>
      <vt:lpstr>Layout</vt:lpstr>
      <vt:lpstr>Beyond clumping and thresholding</vt:lpstr>
      <vt:lpstr>Commonality across these approaches</vt:lpstr>
      <vt:lpstr>Beyond clumping and thresholding</vt:lpstr>
      <vt:lpstr>SBayesR</vt:lpstr>
      <vt:lpstr>SBayesR</vt:lpstr>
      <vt:lpstr>LDpred2</vt:lpstr>
      <vt:lpstr>LDpred2</vt:lpstr>
      <vt:lpstr>Beyond clumping and thresholding</vt:lpstr>
      <vt:lpstr>Layout</vt:lpstr>
      <vt:lpstr>PowerPoint Presentation</vt:lpstr>
      <vt:lpstr>References for PRS</vt:lpstr>
    </vt:vector>
  </TitlesOfParts>
  <Company>QIMR Berghofer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Polygenic risk scores</dc:title>
  <dc:creator>Adrian Campos</dc:creator>
  <cp:lastModifiedBy>Adrian Campos</cp:lastModifiedBy>
  <cp:revision>51</cp:revision>
  <dcterms:created xsi:type="dcterms:W3CDTF">2021-04-16T04:18:31Z</dcterms:created>
  <dcterms:modified xsi:type="dcterms:W3CDTF">2021-04-20T01:39:31Z</dcterms:modified>
</cp:coreProperties>
</file>